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4" r:id="rId3"/>
    <p:sldId id="258" r:id="rId4"/>
    <p:sldId id="270" r:id="rId5"/>
    <p:sldId id="283" r:id="rId6"/>
    <p:sldId id="261" r:id="rId7"/>
    <p:sldId id="275" r:id="rId8"/>
    <p:sldId id="280" r:id="rId9"/>
    <p:sldId id="282" r:id="rId10"/>
    <p:sldId id="277" r:id="rId11"/>
    <p:sldId id="267" r:id="rId12"/>
    <p:sldId id="279" r:id="rId13"/>
    <p:sldId id="266" r:id="rId14"/>
    <p:sldId id="284" r:id="rId15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88012-F58F-4657-BA73-0DF1C5A664B9}" type="datetimeFigureOut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73CBE-E011-4EF1-88CF-ED5651330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64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83F3-2B8A-400E-962B-64D91B3C936B}" type="datetimeFigureOut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E42C-C820-4E3E-A79E-312380728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92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8EB5-BF9E-4BEE-9FB1-CF1BF63B0F4B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3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646B-DDB0-42DF-8240-9FB885AABFE0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46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05B3-718C-4911-903B-D35FD8E3438D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E01-3512-40EE-B497-C79408ABC073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1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6BEC-D55D-4D3B-897B-9488D5519BFD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CA9-7868-4230-8827-29DF542FDDF4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52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0BA2-A002-4B4C-A9F3-E288A945B6BC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96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790-223C-43E7-B510-D014845C83D5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34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7F02-B5C0-4103-AF1C-06C37862FA6B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09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E1D7-DB3C-4B5B-95EC-8B90A1991679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8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35E0-480F-4C49-BBAA-1451176CFE8D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1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E93C7-0A2C-4DD2-8E08-7604393B4B1D}" type="datetime1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圖片 7" descr="一張含有 美工圖案, 卡通 的圖片&#10;&#10;自動產生的描述">
            <a:extLst>
              <a:ext uri="{FF2B5EF4-FFF2-40B4-BE49-F238E27FC236}">
                <a16:creationId xmlns:a16="http://schemas.microsoft.com/office/drawing/2014/main" id="{8329B510-049D-573F-E5BA-C0EFB6FC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7" y="126632"/>
            <a:ext cx="4461385" cy="588961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E694980-9742-BA4E-5B51-FDB66DDCEC1F}"/>
              </a:ext>
            </a:extLst>
          </p:cNvPr>
          <p:cNvSpPr txBox="1"/>
          <p:nvPr/>
        </p:nvSpPr>
        <p:spPr>
          <a:xfrm>
            <a:off x="6004317" y="2825899"/>
            <a:ext cx="45445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10000000000000000" pitchFamily="2" charset="0"/>
              </a:rPr>
              <a:t>臺南市政府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LaM Display" panose="02010000000000000000" pitchFamily="2" charset="0"/>
            </a:endParaRPr>
          </a:p>
          <a:p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10000000000000000" pitchFamily="2" charset="0"/>
              </a:rPr>
              <a:t>登月計畫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A282F65-4661-D9A1-E998-F3675D943A8A}"/>
              </a:ext>
            </a:extLst>
          </p:cNvPr>
          <p:cNvSpPr/>
          <p:nvPr/>
        </p:nvSpPr>
        <p:spPr>
          <a:xfrm>
            <a:off x="4671528" y="928210"/>
            <a:ext cx="682944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落實月經平權 營造友善環境</a:t>
            </a:r>
            <a:endParaRPr lang="en-US" altLang="zh-TW" sz="40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Menstrual Equity</a:t>
            </a:r>
            <a:endParaRPr lang="zh-TW" alt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3A9B995-67E4-B3FE-9B60-3ABDAFF24543}"/>
              </a:ext>
            </a:extLst>
          </p:cNvPr>
          <p:cNvSpPr txBox="1"/>
          <p:nvPr/>
        </p:nvSpPr>
        <p:spPr>
          <a:xfrm>
            <a:off x="9761706" y="6372265"/>
            <a:ext cx="134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113.3</a:t>
            </a:r>
            <a:r>
              <a:rPr lang="zh-TW" altLang="en-US" dirty="0"/>
              <a:t>月版</a:t>
            </a:r>
          </a:p>
        </p:txBody>
      </p:sp>
    </p:spTree>
    <p:extLst>
      <p:ext uri="{BB962C8B-B14F-4D97-AF65-F5344CB8AC3E}">
        <p14:creationId xmlns:p14="http://schemas.microsoft.com/office/powerpoint/2010/main" val="278185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3941" y="1555622"/>
            <a:ext cx="6690008" cy="51194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校園登月計畫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-111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年啟動</a:t>
            </a:r>
            <a:endParaRPr lang="zh-TW" altLang="en-US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補助對象：本市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持有低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收入戶證明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女性學生。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辦理期程：自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月止。</a:t>
            </a: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補助內容：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每月每生補助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補助方案：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每月學校主動提供弱勢女性學生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衛生棉或其他生理用品。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、本市所屬各級學校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於保健中心均備有緊急生理用品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供學生取用。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、本市與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康那香企業股份有限公司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簽署合作備忘錄，由該公司提供生理用品。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6" y="2161085"/>
            <a:ext cx="4422533" cy="3215557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867311F4-5D11-B093-899A-58687BAB8C30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1BA7081D-2BC9-4254-87CA-1FB35D9E9ED7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C522000-E46B-B584-E3DA-174B6EE34CDA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6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373974A7-D52E-AC93-F522-F9C364C2DF64}"/>
              </a:ext>
            </a:extLst>
          </p:cNvPr>
          <p:cNvGrpSpPr/>
          <p:nvPr/>
        </p:nvGrpSpPr>
        <p:grpSpPr>
          <a:xfrm>
            <a:off x="566532" y="209272"/>
            <a:ext cx="2961860" cy="786683"/>
            <a:chOff x="566531" y="209272"/>
            <a:chExt cx="5249883" cy="786683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5B54B821-F047-DD90-4204-86CA62C9BD7A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CB76AAE-EFC1-E653-3F49-BDCD43A93556}"/>
                </a:ext>
              </a:extLst>
            </p:cNvPr>
            <p:cNvSpPr txBox="1"/>
            <p:nvPr/>
          </p:nvSpPr>
          <p:spPr>
            <a:xfrm>
              <a:off x="729097" y="211125"/>
              <a:ext cx="462382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執行成果</a:t>
              </a: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D126F12-B05D-4AF7-0997-B7C13047F7F3}"/>
              </a:ext>
            </a:extLst>
          </p:cNvPr>
          <p:cNvSpPr txBox="1"/>
          <p:nvPr/>
        </p:nvSpPr>
        <p:spPr>
          <a:xfrm>
            <a:off x="1432061" y="4814666"/>
            <a:ext cx="3622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/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年本府性別平等辦公室邀請全球小紅帽協會辦理專題講座</a:t>
            </a:r>
            <a:endParaRPr lang="zh-TW" altLang="en-US" sz="1100" b="1" i="0" u="none" strike="noStrike" baseline="0" dirty="0">
              <a:solidFill>
                <a:schemeClr val="accent2">
                  <a:lumMod val="75000"/>
                </a:schemeClr>
              </a:solidFill>
              <a:latin typeface="Wingdings" panose="05000000000000000000" pitchFamily="2" charset="2"/>
            </a:endParaRPr>
          </a:p>
        </p:txBody>
      </p:sp>
      <p:pic>
        <p:nvPicPr>
          <p:cNvPr id="38" name="圖片 37" descr="一張含有 室內, 文字, 服裝, 研討會 的圖片&#10;&#10;自動產生的描述">
            <a:extLst>
              <a:ext uri="{FF2B5EF4-FFF2-40B4-BE49-F238E27FC236}">
                <a16:creationId xmlns:a16="http://schemas.microsoft.com/office/drawing/2014/main" id="{A4DD1EC5-CAA1-ADBD-BB7D-A51A81B69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0" y="1467498"/>
            <a:ext cx="4060063" cy="304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圖片 41" descr="一張含有 文字, 卡通, 室內, 食物 的圖片&#10;&#10;自動產生的描述">
            <a:extLst>
              <a:ext uri="{FF2B5EF4-FFF2-40B4-BE49-F238E27FC236}">
                <a16:creationId xmlns:a16="http://schemas.microsoft.com/office/drawing/2014/main" id="{7E1320C9-EDF4-061F-35DA-0FE1670ED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29" y="1493193"/>
            <a:ext cx="4276652" cy="299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F5BA06B5-727F-EAEE-8AEC-839D6379E47D}"/>
              </a:ext>
            </a:extLst>
          </p:cNvPr>
          <p:cNvSpPr txBox="1"/>
          <p:nvPr/>
        </p:nvSpPr>
        <p:spPr>
          <a:xfrm>
            <a:off x="6567697" y="4814666"/>
            <a:ext cx="4197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年國泰世華銀行基金會捐助臺南市政府社會局及教育局生理用品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57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373974A7-D52E-AC93-F522-F9C364C2DF64}"/>
              </a:ext>
            </a:extLst>
          </p:cNvPr>
          <p:cNvGrpSpPr/>
          <p:nvPr/>
        </p:nvGrpSpPr>
        <p:grpSpPr>
          <a:xfrm>
            <a:off x="566532" y="209272"/>
            <a:ext cx="2961860" cy="786683"/>
            <a:chOff x="566531" y="209272"/>
            <a:chExt cx="5249883" cy="786683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5B54B821-F047-DD90-4204-86CA62C9BD7A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CB76AAE-EFC1-E653-3F49-BDCD43A93556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執行成果</a:t>
              </a:r>
            </a:p>
          </p:txBody>
        </p:sp>
      </p:grpSp>
      <p:pic>
        <p:nvPicPr>
          <p:cNvPr id="5" name="圖片 4" descr="D:\00_登月計畫\112年計畫\11207小紅帽研習\1012 臺南登月東光國小示範課程+教師分享會\無Logo\1I3A06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r="1046"/>
          <a:stretch/>
        </p:blipFill>
        <p:spPr bwMode="auto">
          <a:xfrm>
            <a:off x="638396" y="1124064"/>
            <a:ext cx="2889995" cy="2156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27344" y="3497932"/>
            <a:ext cx="251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學校宣講月經教育課程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02" y="1113586"/>
            <a:ext cx="2889995" cy="21772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641752" y="3497932"/>
            <a:ext cx="273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於軍方辦理性平講座宣導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4622905" y="3497932"/>
            <a:ext cx="273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於農會辦理性平講座宣導</a:t>
            </a:r>
          </a:p>
        </p:txBody>
      </p:sp>
      <p:pic>
        <p:nvPicPr>
          <p:cNvPr id="12" name="圖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8" y="4018225"/>
            <a:ext cx="2870143" cy="199714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92395" y="6103078"/>
            <a:ext cx="231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活動設攤向民眾宣導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66" y="1113024"/>
            <a:ext cx="2961859" cy="217839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4239491" y="6103078"/>
            <a:ext cx="367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活動現場於電視播放登月計畫簡報</a:t>
            </a:r>
          </a:p>
        </p:txBody>
      </p:sp>
      <p:pic>
        <p:nvPicPr>
          <p:cNvPr id="16" name="圖片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45" y="3994168"/>
            <a:ext cx="2889995" cy="2045261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305839" y="6103078"/>
            <a:ext cx="340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公廁放置生理用品提供民眾使用</a:t>
            </a:r>
          </a:p>
        </p:txBody>
      </p:sp>
      <p:pic>
        <p:nvPicPr>
          <p:cNvPr id="18" name="圖片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5" y="4018224"/>
            <a:ext cx="2977640" cy="1997148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90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內容版面配置區 5">
            <a:extLst>
              <a:ext uri="{FF2B5EF4-FFF2-40B4-BE49-F238E27FC236}">
                <a16:creationId xmlns:a16="http://schemas.microsoft.com/office/drawing/2014/main" id="{7FCCAAA3-53CF-3A39-008F-39455B739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9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06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2911B93-ECA2-E702-7CD3-ADD0B3170DC4}"/>
              </a:ext>
            </a:extLst>
          </p:cNvPr>
          <p:cNvGrpSpPr/>
          <p:nvPr/>
        </p:nvGrpSpPr>
        <p:grpSpPr>
          <a:xfrm>
            <a:off x="409818" y="597612"/>
            <a:ext cx="3759105" cy="990088"/>
            <a:chOff x="566531" y="209272"/>
            <a:chExt cx="5249883" cy="744621"/>
          </a:xfrm>
        </p:grpSpPr>
        <p:sp>
          <p:nvSpPr>
            <p:cNvPr id="13" name="矩形: 圓角 7">
              <a:extLst>
                <a:ext uri="{FF2B5EF4-FFF2-40B4-BE49-F238E27FC236}">
                  <a16:creationId xmlns:a16="http://schemas.microsoft.com/office/drawing/2014/main" id="{43B20101-1F0F-18CF-8EF0-35390486694F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0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AC1AD08-D349-9CF1-18B1-4D870405811C}"/>
                </a:ext>
              </a:extLst>
            </p:cNvPr>
            <p:cNvSpPr txBox="1"/>
            <p:nvPr/>
          </p:nvSpPr>
          <p:spPr>
            <a:xfrm>
              <a:off x="729096" y="211125"/>
              <a:ext cx="4780622" cy="50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552">
                <a:spcAft>
                  <a:spcPts val="756"/>
                </a:spcAft>
              </a:pPr>
              <a:r>
                <a:rPr lang="zh-TW" altLang="en-US" sz="5670" b="1" kern="12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未來展望</a:t>
              </a:r>
              <a:endParaRPr lang="zh-TW" altLang="en-US" sz="45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14" descr="一張含有 文字, 字型, 標誌, 螢幕擷取畫面 的圖片&#10;&#10;自動產生的描述">
            <a:extLst>
              <a:ext uri="{FF2B5EF4-FFF2-40B4-BE49-F238E27FC236}">
                <a16:creationId xmlns:a16="http://schemas.microsoft.com/office/drawing/2014/main" id="{1C5E0A91-CEEA-6A7C-8161-8310DDEFB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0" y="2602803"/>
            <a:ext cx="3759105" cy="2518600"/>
          </a:xfrm>
          <a:prstGeom prst="rect">
            <a:avLst/>
          </a:prstGeom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426527" y="1587700"/>
            <a:ext cx="7460673" cy="4473271"/>
          </a:xfrm>
        </p:spPr>
        <p:txBody>
          <a:bodyPr anchor="ctr"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終結月經貧窮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，性別平權扎根校園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瞭解自己，尊重他人</a:t>
            </a:r>
            <a:endParaRPr lang="en-US" altLang="zh-TW" sz="3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落實聯合國永續發展目標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健康生活與福祉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及實現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性別平等賦予婦女權力及兒少權利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的目標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公私協力，溫暖照顧女性需求，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破除月經歧視，齊心消弭月經貧窮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打造臺南市成為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性別友善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的幸福城市</a:t>
            </a:r>
          </a:p>
        </p:txBody>
      </p:sp>
    </p:spTree>
    <p:extLst>
      <p:ext uri="{BB962C8B-B14F-4D97-AF65-F5344CB8AC3E}">
        <p14:creationId xmlns:p14="http://schemas.microsoft.com/office/powerpoint/2010/main" val="717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16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6C7AE7B7-8D9E-A86C-EF12-E38B860F7F07}"/>
              </a:ext>
            </a:extLst>
          </p:cNvPr>
          <p:cNvSpPr/>
          <p:nvPr/>
        </p:nvSpPr>
        <p:spPr>
          <a:xfrm>
            <a:off x="758213" y="2283642"/>
            <a:ext cx="2074386" cy="20743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270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5" name="椭圆 25">
            <a:extLst>
              <a:ext uri="{FF2B5EF4-FFF2-40B4-BE49-F238E27FC236}">
                <a16:creationId xmlns:a16="http://schemas.microsoft.com/office/drawing/2014/main" id="{9E1BEEDD-68AF-6B04-4947-7BF8053C5B1C}"/>
              </a:ext>
            </a:extLst>
          </p:cNvPr>
          <p:cNvSpPr/>
          <p:nvPr/>
        </p:nvSpPr>
        <p:spPr>
          <a:xfrm>
            <a:off x="467139" y="1980358"/>
            <a:ext cx="2564296" cy="26239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270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6" name="PA_文本框 5">
            <a:extLst>
              <a:ext uri="{FF2B5EF4-FFF2-40B4-BE49-F238E27FC236}">
                <a16:creationId xmlns:a16="http://schemas.microsoft.com/office/drawing/2014/main" id="{C01AE1B3-028F-68F6-C0AC-4109D750DAC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29553" y="2905336"/>
            <a:ext cx="2253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報告大綱</a:t>
            </a:r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88636BE7-6F3D-4EB9-4D8B-506F2792D7D8}"/>
              </a:ext>
            </a:extLst>
          </p:cNvPr>
          <p:cNvGrpSpPr/>
          <p:nvPr/>
        </p:nvGrpSpPr>
        <p:grpSpPr>
          <a:xfrm>
            <a:off x="3535053" y="2620279"/>
            <a:ext cx="2924020" cy="818840"/>
            <a:chOff x="3707249" y="3009754"/>
            <a:chExt cx="2924020" cy="818840"/>
          </a:xfrm>
        </p:grpSpPr>
        <p:grpSp>
          <p:nvGrpSpPr>
            <p:cNvPr id="16" name="PA_组合 27">
              <a:extLst>
                <a:ext uri="{FF2B5EF4-FFF2-40B4-BE49-F238E27FC236}">
                  <a16:creationId xmlns:a16="http://schemas.microsoft.com/office/drawing/2014/main" id="{6BD978D1-6638-FAB0-609E-7245EB754789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4093011" y="3120708"/>
              <a:ext cx="2538258" cy="707886"/>
              <a:chOff x="5019681" y="3789293"/>
              <a:chExt cx="2538258" cy="707886"/>
            </a:xfrm>
          </p:grpSpPr>
          <p:sp>
            <p:nvSpPr>
              <p:cNvPr id="17" name="PA_文本框 27">
                <a:extLst>
                  <a:ext uri="{FF2B5EF4-FFF2-40B4-BE49-F238E27FC236}">
                    <a16:creationId xmlns:a16="http://schemas.microsoft.com/office/drawing/2014/main" id="{9546622B-B433-13E3-E1A9-C434258353D2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321429" y="3789293"/>
                <a:ext cx="22365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計畫說明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KSO_Shape">
                <a:extLst>
                  <a:ext uri="{FF2B5EF4-FFF2-40B4-BE49-F238E27FC236}">
                    <a16:creationId xmlns:a16="http://schemas.microsoft.com/office/drawing/2014/main" id="{03E42552-7B70-C76A-13EC-EDD4727C2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681" y="3789293"/>
                <a:ext cx="301748" cy="391881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4" name="圖片 23" descr="一張含有 黑暗, 黑色, 天體, space 的圖片&#10;&#10;自動產生的描述">
              <a:extLst>
                <a:ext uri="{FF2B5EF4-FFF2-40B4-BE49-F238E27FC236}">
                  <a16:creationId xmlns:a16="http://schemas.microsoft.com/office/drawing/2014/main" id="{6960C2D5-2897-6A33-980C-719ED46FE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249" y="3009754"/>
              <a:ext cx="672045" cy="672045"/>
            </a:xfrm>
            <a:prstGeom prst="rect">
              <a:avLst/>
            </a:prstGeom>
          </p:spPr>
        </p:pic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CB89AED9-069F-DA5E-8D2A-84A88A4A0BAD}"/>
              </a:ext>
            </a:extLst>
          </p:cNvPr>
          <p:cNvGrpSpPr/>
          <p:nvPr/>
        </p:nvGrpSpPr>
        <p:grpSpPr>
          <a:xfrm>
            <a:off x="3446452" y="970464"/>
            <a:ext cx="3012621" cy="927394"/>
            <a:chOff x="3586411" y="1905405"/>
            <a:chExt cx="3012621" cy="927394"/>
          </a:xfrm>
        </p:grpSpPr>
        <p:grpSp>
          <p:nvGrpSpPr>
            <p:cNvPr id="7" name="PA_组合 1">
              <a:extLst>
                <a:ext uri="{FF2B5EF4-FFF2-40B4-BE49-F238E27FC236}">
                  <a16:creationId xmlns:a16="http://schemas.microsoft.com/office/drawing/2014/main" id="{D768A48D-1F21-53CF-8F7F-657A9FEFEA30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3772695" y="2124913"/>
              <a:ext cx="2826337" cy="707886"/>
              <a:chOff x="5035267" y="924432"/>
              <a:chExt cx="2826337" cy="707886"/>
            </a:xfrm>
          </p:grpSpPr>
          <p:sp>
            <p:nvSpPr>
              <p:cNvPr id="8" name="PA_文本框 23">
                <a:extLst>
                  <a:ext uri="{FF2B5EF4-FFF2-40B4-BE49-F238E27FC236}">
                    <a16:creationId xmlns:a16="http://schemas.microsoft.com/office/drawing/2014/main" id="{DDC804CB-1165-0571-06B6-EDBB2710D32A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625094" y="924432"/>
                <a:ext cx="22365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計畫緣起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KSO_Shape">
                <a:extLst>
                  <a:ext uri="{FF2B5EF4-FFF2-40B4-BE49-F238E27FC236}">
                    <a16:creationId xmlns:a16="http://schemas.microsoft.com/office/drawing/2014/main" id="{E3136E83-23AA-8095-A68D-967495F44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267" y="976435"/>
                <a:ext cx="270577" cy="26532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</p:grpSp>
        <p:pic>
          <p:nvPicPr>
            <p:cNvPr id="26" name="圖片 25" descr="一張含有 圖形, 螢幕擷取畫面, 設計 的圖片&#10;&#10;自動產生的描述">
              <a:extLst>
                <a:ext uri="{FF2B5EF4-FFF2-40B4-BE49-F238E27FC236}">
                  <a16:creationId xmlns:a16="http://schemas.microsoft.com/office/drawing/2014/main" id="{D012E2A0-5069-EA6C-A1C7-7A38A3A5B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411" y="1905405"/>
              <a:ext cx="808348" cy="808348"/>
            </a:xfrm>
            <a:prstGeom prst="rect">
              <a:avLst/>
            </a:prstGeom>
          </p:spPr>
        </p:pic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A416C0A-167E-16F3-34B0-FBA1E4D36D53}"/>
              </a:ext>
            </a:extLst>
          </p:cNvPr>
          <p:cNvGrpSpPr/>
          <p:nvPr/>
        </p:nvGrpSpPr>
        <p:grpSpPr>
          <a:xfrm>
            <a:off x="3341259" y="3941032"/>
            <a:ext cx="3117814" cy="918266"/>
            <a:chOff x="3481218" y="4088754"/>
            <a:chExt cx="3117814" cy="918266"/>
          </a:xfrm>
        </p:grpSpPr>
        <p:pic>
          <p:nvPicPr>
            <p:cNvPr id="22" name="圖片 21" descr="一張含有 圖形, 平面設計, 設計, 輪廓 的圖片&#10;&#10;自動產生的描述">
              <a:extLst>
                <a:ext uri="{FF2B5EF4-FFF2-40B4-BE49-F238E27FC236}">
                  <a16:creationId xmlns:a16="http://schemas.microsoft.com/office/drawing/2014/main" id="{7A8F5CD3-D397-5E80-E491-7F220B55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218" y="4088754"/>
              <a:ext cx="808348" cy="808348"/>
            </a:xfrm>
            <a:prstGeom prst="rect">
              <a:avLst/>
            </a:prstGeom>
          </p:spPr>
        </p:pic>
        <p:sp>
          <p:nvSpPr>
            <p:cNvPr id="27" name="PA_文本框 27">
              <a:extLst>
                <a:ext uri="{FF2B5EF4-FFF2-40B4-BE49-F238E27FC236}">
                  <a16:creationId xmlns:a16="http://schemas.microsoft.com/office/drawing/2014/main" id="{A98F1C47-3E65-C820-549B-F5CD52AEE26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362522" y="429913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執行成果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5B1DBF06-1103-686D-6CB0-78C71601F26C}"/>
              </a:ext>
            </a:extLst>
          </p:cNvPr>
          <p:cNvGrpSpPr/>
          <p:nvPr/>
        </p:nvGrpSpPr>
        <p:grpSpPr>
          <a:xfrm>
            <a:off x="3446452" y="5373146"/>
            <a:ext cx="2979664" cy="813506"/>
            <a:chOff x="3651605" y="5288945"/>
            <a:chExt cx="2979664" cy="813506"/>
          </a:xfrm>
        </p:grpSpPr>
        <p:pic>
          <p:nvPicPr>
            <p:cNvPr id="29" name="圖片 28" descr="一張含有 螢幕擷取畫面, 鮮豔, 行, 光線 的圖片&#10;&#10;自動產生的描述">
              <a:extLst>
                <a:ext uri="{FF2B5EF4-FFF2-40B4-BE49-F238E27FC236}">
                  <a16:creationId xmlns:a16="http://schemas.microsoft.com/office/drawing/2014/main" id="{F8922D84-DD62-DDDF-D13D-84DAB846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605" y="5288945"/>
              <a:ext cx="674656" cy="674656"/>
            </a:xfrm>
            <a:prstGeom prst="rect">
              <a:avLst/>
            </a:prstGeom>
          </p:spPr>
        </p:pic>
        <p:sp>
          <p:nvSpPr>
            <p:cNvPr id="30" name="PA_文本框 27">
              <a:extLst>
                <a:ext uri="{FF2B5EF4-FFF2-40B4-BE49-F238E27FC236}">
                  <a16:creationId xmlns:a16="http://schemas.microsoft.com/office/drawing/2014/main" id="{76B22180-398C-5E2C-2DC9-C9B6347053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4394759" y="5394565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未來展望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圖片 34" descr="一張含有 美工圖案, 卡通 的圖片&#10;&#10;自動產生的描述">
            <a:extLst>
              <a:ext uri="{FF2B5EF4-FFF2-40B4-BE49-F238E27FC236}">
                <a16:creationId xmlns:a16="http://schemas.microsoft.com/office/drawing/2014/main" id="{DC29F2B2-DC25-30BB-1257-5B9D122F9C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36" y="484191"/>
            <a:ext cx="4461385" cy="5889617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31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97033"/>
            <a:ext cx="10515600" cy="4979930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月經汙名化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因為月經而產生的社會禁忌，與其衍生的避諱風氣和羞辱行為。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>
          <a:xfrm>
            <a:off x="1133856" y="2079099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一般的印象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覺得是骯髒的、不潔的，是不敬的、不能進廟裡、不能拿香拜拜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讓女人很麻煩、如果她今天鬧脾氣，一定是那個來了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來了不能說、不小心滲漏出來很丟臉的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不了解，沒甚麼大事為何要請假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當女性真好，有生理假可以請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/>
          <p:cNvSpPr txBox="1">
            <a:spLocks/>
          </p:cNvSpPr>
          <p:nvPr/>
        </p:nvSpPr>
        <p:spPr>
          <a:xfrm>
            <a:off x="6381681" y="2134049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於是「月經」變成妙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(?)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不可語</a:t>
            </a:r>
          </a:p>
        </p:txBody>
      </p:sp>
      <p:sp>
        <p:nvSpPr>
          <p:cNvPr id="8" name="內容版面配置區 7"/>
          <p:cNvSpPr txBox="1">
            <a:spLocks/>
          </p:cNvSpPr>
          <p:nvPr/>
        </p:nvSpPr>
        <p:spPr>
          <a:xfrm>
            <a:off x="6389716" y="2719179"/>
            <a:ext cx="475488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女孩們總會以「好朋友、大姨媽、小紅、來例假、來親戚」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來代稱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以「棉棉」代替衛生棉的說法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買棉棉是女生的事、隱隱藏藏的、深怕被人知道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那幾天有一種說不清楚的痛、心裡有莫名的擔心會因為量多而出醜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不舒服也不敢隨便請假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888736" y="3993369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4905064" y="5560080"/>
            <a:ext cx="2112264" cy="1261872"/>
          </a:xfrm>
          <a:prstGeom prst="wedgeEllipseCallout">
            <a:avLst>
              <a:gd name="adj1" fmla="val -58063"/>
              <a:gd name="adj2" fmla="val -541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245747" y="5875921"/>
            <a:ext cx="143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這是需要被打破的思維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A31BFF3-0F0A-309B-35F0-06ACD24CF69A}"/>
              </a:ext>
            </a:extLst>
          </p:cNvPr>
          <p:cNvGrpSpPr/>
          <p:nvPr/>
        </p:nvGrpSpPr>
        <p:grpSpPr>
          <a:xfrm>
            <a:off x="566532" y="209272"/>
            <a:ext cx="3011556" cy="786683"/>
            <a:chOff x="566532" y="209272"/>
            <a:chExt cx="3011556" cy="786683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9B4A1B2C-A96B-17C1-E353-0BD318B1481F}"/>
                </a:ext>
              </a:extLst>
            </p:cNvPr>
            <p:cNvSpPr/>
            <p:nvPr/>
          </p:nvSpPr>
          <p:spPr>
            <a:xfrm>
              <a:off x="566532" y="209272"/>
              <a:ext cx="3011556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6F00775C-48C5-847F-B9BA-78FF5D749F14}"/>
                </a:ext>
              </a:extLst>
            </p:cNvPr>
            <p:cNvSpPr txBox="1"/>
            <p:nvPr/>
          </p:nvSpPr>
          <p:spPr>
            <a:xfrm>
              <a:off x="729098" y="211125"/>
              <a:ext cx="267008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計畫緣起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96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780A839-974C-D6FE-D20B-0322312220D5}"/>
              </a:ext>
            </a:extLst>
          </p:cNvPr>
          <p:cNvGrpSpPr/>
          <p:nvPr/>
        </p:nvGrpSpPr>
        <p:grpSpPr>
          <a:xfrm>
            <a:off x="711154" y="377630"/>
            <a:ext cx="3759105" cy="981959"/>
            <a:chOff x="566532" y="209272"/>
            <a:chExt cx="3011556" cy="786683"/>
          </a:xfrm>
        </p:grpSpPr>
        <p:sp>
          <p:nvSpPr>
            <p:cNvPr id="13" name="矩形: 圓角 6">
              <a:extLst>
                <a:ext uri="{FF2B5EF4-FFF2-40B4-BE49-F238E27FC236}">
                  <a16:creationId xmlns:a16="http://schemas.microsoft.com/office/drawing/2014/main" id="{50897330-DCBD-39DC-5D4F-59C9893C9853}"/>
                </a:ext>
              </a:extLst>
            </p:cNvPr>
            <p:cNvSpPr/>
            <p:nvPr/>
          </p:nvSpPr>
          <p:spPr>
            <a:xfrm>
              <a:off x="566532" y="209272"/>
              <a:ext cx="3011556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F9AEF06-4BE3-6422-4BCB-4768DBF1BA38}"/>
                </a:ext>
              </a:extLst>
            </p:cNvPr>
            <p:cNvSpPr txBox="1"/>
            <p:nvPr/>
          </p:nvSpPr>
          <p:spPr>
            <a:xfrm>
              <a:off x="729098" y="211125"/>
              <a:ext cx="267008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33856">
                <a:spcAft>
                  <a:spcPts val="600"/>
                </a:spcAft>
              </a:pPr>
              <a:r>
                <a:rPr lang="zh-TW" altLang="en-US" sz="5580" b="1" kern="12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計畫緣起</a:t>
              </a:r>
              <a:endParaRPr lang="zh-TW" altLang="en-US" sz="45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000348CC-E0CF-DF52-9DDD-BAFDC47D1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4" y="2009908"/>
            <a:ext cx="5202378" cy="3485593"/>
          </a:xfrm>
          <a:prstGeom prst="rect">
            <a:avLst/>
          </a:prstGeom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5533658" y="1359589"/>
            <a:ext cx="6466928" cy="4934239"/>
          </a:xfrm>
        </p:spPr>
        <p:txBody>
          <a:bodyPr anchor="ctr"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月經貧窮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對於生理女性因為經濟的困難而無法負擔或取得足夠的生理用品，後續可能引發疾病等身體健康問題，也可能帶來心理的焦慮、缺乏自信等問題。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根據聯合報報導「台灣女性平均一生要花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萬元購買生理用品，看似不多，但對經濟弱勢女性來說，溫飽肚子都有困難，假設工作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年，每月請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天生理假，就少領約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元薪水」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請參考聯合報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20220405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「月經貧窮 中央漠視弱勢隱性需求」報導，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https://udn.com/news/story/7266/6215167) </a:t>
            </a:r>
          </a:p>
        </p:txBody>
      </p:sp>
    </p:spTree>
    <p:extLst>
      <p:ext uri="{BB962C8B-B14F-4D97-AF65-F5344CB8AC3E}">
        <p14:creationId xmlns:p14="http://schemas.microsoft.com/office/powerpoint/2010/main" val="53713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97033"/>
            <a:ext cx="10641676" cy="497993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、落實</a:t>
            </a:r>
            <a:r>
              <a:rPr lang="en-US" altLang="zh-TW" sz="32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CEDAW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消除對婦女一切形式歧視公約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「採取一切適當政策措施，消除對婦女任何的歧視」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、響應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聯合國永續發展目標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，分別為：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Poverty-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消除一切形式的貧困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92000" indent="-79200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Good Health and Well-Being-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確保健康的生活方式，促進各年齡人群的福祉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92000" indent="-79200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Gender Equality-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實現性別平等，增強所有婦女和女童的權能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6F3268A-81A2-655F-B740-BAC8FF539EC4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315420F-98C6-27EB-4A5D-C325F8FF3F62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A50CC51-A9DF-E221-16F2-A79E61C5A281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74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原创设计师QQ598969553            _10">
            <a:extLst>
              <a:ext uri="{FF2B5EF4-FFF2-40B4-BE49-F238E27FC236}">
                <a16:creationId xmlns:a16="http://schemas.microsoft.com/office/drawing/2014/main" id="{A61D73E9-54AC-4426-8D72-D79DC540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" y="2931143"/>
            <a:ext cx="2384368" cy="105611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臺南登月計畫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原创设计师QQ598969553            _3">
            <a:extLst>
              <a:ext uri="{FF2B5EF4-FFF2-40B4-BE49-F238E27FC236}">
                <a16:creationId xmlns:a16="http://schemas.microsoft.com/office/drawing/2014/main" id="{9C902BD9-87AB-4D6F-AFB2-8F74D0948729}"/>
              </a:ext>
            </a:extLst>
          </p:cNvPr>
          <p:cNvSpPr>
            <a:spLocks/>
          </p:cNvSpPr>
          <p:nvPr/>
        </p:nvSpPr>
        <p:spPr bwMode="gray">
          <a:xfrm>
            <a:off x="1127114" y="1880903"/>
            <a:ext cx="1224471" cy="10561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0" name="原创设计师QQ598969553            _1">
            <a:extLst>
              <a:ext uri="{FF2B5EF4-FFF2-40B4-BE49-F238E27FC236}">
                <a16:creationId xmlns:a16="http://schemas.microsoft.com/office/drawing/2014/main" id="{ACD69F0F-D5EC-4744-B7E5-A26B89BFB329}"/>
              </a:ext>
            </a:extLst>
          </p:cNvPr>
          <p:cNvSpPr>
            <a:spLocks/>
          </p:cNvSpPr>
          <p:nvPr/>
        </p:nvSpPr>
        <p:spPr bwMode="gray">
          <a:xfrm flipV="1">
            <a:off x="1175120" y="3987259"/>
            <a:ext cx="1176465" cy="2698196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 dirty="0">
              <a:solidFill>
                <a:sysClr val="windowText" lastClr="000000"/>
              </a:solidFill>
              <a:highlight>
                <a:srgbClr val="FFFF00"/>
              </a:highlight>
              <a:latin typeface="Calibri"/>
              <a:ea typeface="宋体"/>
            </a:endParaRPr>
          </a:p>
        </p:txBody>
      </p:sp>
      <p:sp>
        <p:nvSpPr>
          <p:cNvPr id="12" name="原创设计师QQ598969553            _10">
            <a:extLst>
              <a:ext uri="{FF2B5EF4-FFF2-40B4-BE49-F238E27FC236}">
                <a16:creationId xmlns:a16="http://schemas.microsoft.com/office/drawing/2014/main" id="{CCB3E074-5130-4BE4-84CC-932626FB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24" y="1604797"/>
            <a:ext cx="2016224" cy="1056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消除月經貧窮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原创设计师QQ598969553            _10">
            <a:extLst>
              <a:ext uri="{FF2B5EF4-FFF2-40B4-BE49-F238E27FC236}">
                <a16:creationId xmlns:a16="http://schemas.microsoft.com/office/drawing/2014/main" id="{C8AE168A-B361-4B08-A75D-096BA119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24" y="5752805"/>
            <a:ext cx="2135901" cy="1056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破除月經污名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原创设计师QQ598969553            _2">
            <a:extLst>
              <a:ext uri="{FF2B5EF4-FFF2-40B4-BE49-F238E27FC236}">
                <a16:creationId xmlns:a16="http://schemas.microsoft.com/office/drawing/2014/main" id="{DB4A9E56-C4CB-40AC-91EE-A52118C7A079}"/>
              </a:ext>
            </a:extLst>
          </p:cNvPr>
          <p:cNvSpPr>
            <a:spLocks/>
          </p:cNvSpPr>
          <p:nvPr/>
        </p:nvSpPr>
        <p:spPr bwMode="gray">
          <a:xfrm rot="16200000">
            <a:off x="8511741" y="4500784"/>
            <a:ext cx="418230" cy="50309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5" name="原创设计师QQ598969553            _2">
            <a:extLst>
              <a:ext uri="{FF2B5EF4-FFF2-40B4-BE49-F238E27FC236}">
                <a16:creationId xmlns:a16="http://schemas.microsoft.com/office/drawing/2014/main" id="{F4E45478-AE92-43F0-BBA6-FFC38B53E9E8}"/>
              </a:ext>
            </a:extLst>
          </p:cNvPr>
          <p:cNvSpPr>
            <a:spLocks/>
          </p:cNvSpPr>
          <p:nvPr/>
        </p:nvSpPr>
        <p:spPr bwMode="gray">
          <a:xfrm rot="16200000">
            <a:off x="4720802" y="5890557"/>
            <a:ext cx="477589" cy="780612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6" name="原创设计师QQ598969553            _10">
            <a:extLst>
              <a:ext uri="{FF2B5EF4-FFF2-40B4-BE49-F238E27FC236}">
                <a16:creationId xmlns:a16="http://schemas.microsoft.com/office/drawing/2014/main" id="{A2ECA6DF-A5B2-464F-9E7B-8E788B700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1470329"/>
            <a:ext cx="2549845" cy="47759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秘書處、民政局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左大括弧 16">
            <a:extLst>
              <a:ext uri="{FF2B5EF4-FFF2-40B4-BE49-F238E27FC236}">
                <a16:creationId xmlns:a16="http://schemas.microsoft.com/office/drawing/2014/main" id="{FB2D499E-F7D4-4F93-981E-7EA543DCA9D8}"/>
              </a:ext>
            </a:extLst>
          </p:cNvPr>
          <p:cNvSpPr/>
          <p:nvPr/>
        </p:nvSpPr>
        <p:spPr>
          <a:xfrm>
            <a:off x="4563298" y="1768787"/>
            <a:ext cx="869577" cy="3031812"/>
          </a:xfrm>
          <a:prstGeom prst="leftBrace">
            <a:avLst>
              <a:gd name="adj1" fmla="val 30611"/>
              <a:gd name="adj2" fmla="val 1633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8" name="原创设计师QQ598969553            _10">
            <a:extLst>
              <a:ext uri="{FF2B5EF4-FFF2-40B4-BE49-F238E27FC236}">
                <a16:creationId xmlns:a16="http://schemas.microsoft.com/office/drawing/2014/main" id="{5A979120-B822-49E4-95FD-D1819A0E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2889555"/>
            <a:ext cx="2839177" cy="47759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教育局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康那香企業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原创设计师QQ598969553            _10">
            <a:extLst>
              <a:ext uri="{FF2B5EF4-FFF2-40B4-BE49-F238E27FC236}">
                <a16:creationId xmlns:a16="http://schemas.microsoft.com/office/drawing/2014/main" id="{DD4D5D9D-F816-49B9-A4F0-88A283DA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4319161"/>
            <a:ext cx="2952713" cy="90294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社會局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康那香企業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邱創煥文教基金會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原创设计师QQ598969553            _2">
            <a:extLst>
              <a:ext uri="{FF2B5EF4-FFF2-40B4-BE49-F238E27FC236}">
                <a16:creationId xmlns:a16="http://schemas.microsoft.com/office/drawing/2014/main" id="{D73B7117-E8BC-48E0-B624-66CF19391867}"/>
              </a:ext>
            </a:extLst>
          </p:cNvPr>
          <p:cNvSpPr>
            <a:spLocks/>
          </p:cNvSpPr>
          <p:nvPr/>
        </p:nvSpPr>
        <p:spPr bwMode="gray">
          <a:xfrm rot="16200000">
            <a:off x="8314340" y="1292690"/>
            <a:ext cx="410573" cy="77070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1" name="原创设计师QQ598969553            _10">
            <a:extLst>
              <a:ext uri="{FF2B5EF4-FFF2-40B4-BE49-F238E27FC236}">
                <a16:creationId xmlns:a16="http://schemas.microsoft.com/office/drawing/2014/main" id="{5478955E-CB2A-45B4-913B-5979AD8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849" y="1175571"/>
            <a:ext cx="3125895" cy="945875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友善洽公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處市政中心及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37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區公所女廁放置衛生棉</a:t>
            </a:r>
            <a:endParaRPr lang="zh-CN" altLang="en-US" sz="17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原创设计师QQ598969553            _2">
            <a:extLst>
              <a:ext uri="{FF2B5EF4-FFF2-40B4-BE49-F238E27FC236}">
                <a16:creationId xmlns:a16="http://schemas.microsoft.com/office/drawing/2014/main" id="{8D33F607-C433-4ACA-8B02-2891855A4AC2}"/>
              </a:ext>
            </a:extLst>
          </p:cNvPr>
          <p:cNvSpPr>
            <a:spLocks/>
          </p:cNvSpPr>
          <p:nvPr/>
        </p:nvSpPr>
        <p:spPr bwMode="gray">
          <a:xfrm rot="16200000">
            <a:off x="8445156" y="2777114"/>
            <a:ext cx="410573" cy="63545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3" name="原创设计师QQ598969553            _10">
            <a:extLst>
              <a:ext uri="{FF2B5EF4-FFF2-40B4-BE49-F238E27FC236}">
                <a16:creationId xmlns:a16="http://schemas.microsoft.com/office/drawing/2014/main" id="{5181CB30-F485-4FD1-A041-A5B600C3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067" y="2309424"/>
            <a:ext cx="3123459" cy="1435277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友善校園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簽署校園登月計畫備忘錄，編列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309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2,400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元補助本市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248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間學校購置衛生棉</a:t>
            </a:r>
          </a:p>
        </p:txBody>
      </p:sp>
      <p:sp>
        <p:nvSpPr>
          <p:cNvPr id="24" name="原创设计师QQ598969553            _10">
            <a:extLst>
              <a:ext uri="{FF2B5EF4-FFF2-40B4-BE49-F238E27FC236}">
                <a16:creationId xmlns:a16="http://schemas.microsoft.com/office/drawing/2014/main" id="{6C6639D9-0200-4379-857F-3D8CB998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3778" y="3932060"/>
            <a:ext cx="3086037" cy="1727955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友善社會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媒合康那香企業與邱創煥文教基金會共捐贈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502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包衛生棉，予本市弱勢家戶女性，計有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2,889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位女性受惠。</a:t>
            </a:r>
          </a:p>
        </p:txBody>
      </p:sp>
      <p:sp>
        <p:nvSpPr>
          <p:cNvPr id="25" name="原创设计师QQ598969553            _10">
            <a:extLst>
              <a:ext uri="{FF2B5EF4-FFF2-40B4-BE49-F238E27FC236}">
                <a16:creationId xmlns:a16="http://schemas.microsoft.com/office/drawing/2014/main" id="{C6B8199D-95C3-400C-8920-C942296C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768" y="5782514"/>
            <a:ext cx="3108499" cy="90294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性平辦公室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社會局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教育局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小紅帽協會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原创设计师QQ598969553            _2">
            <a:extLst>
              <a:ext uri="{FF2B5EF4-FFF2-40B4-BE49-F238E27FC236}">
                <a16:creationId xmlns:a16="http://schemas.microsoft.com/office/drawing/2014/main" id="{D112FE16-6F54-42ED-8E0D-AA29BC997BFF}"/>
              </a:ext>
            </a:extLst>
          </p:cNvPr>
          <p:cNvSpPr>
            <a:spLocks/>
          </p:cNvSpPr>
          <p:nvPr/>
        </p:nvSpPr>
        <p:spPr bwMode="gray">
          <a:xfrm rot="16200000">
            <a:off x="8577197" y="6022342"/>
            <a:ext cx="410573" cy="50309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7" name="原创设计师QQ598969553            _10">
            <a:extLst>
              <a:ext uri="{FF2B5EF4-FFF2-40B4-BE49-F238E27FC236}">
                <a16:creationId xmlns:a16="http://schemas.microsoft.com/office/drawing/2014/main" id="{2F52E230-DD78-4413-8DFA-D3031584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340" y="5829853"/>
            <a:ext cx="3044912" cy="737144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針對社工人員、國小學生、教師辦理月經教育課程。</a:t>
            </a:r>
            <a:endParaRPr lang="zh-CN" altLang="en-US" sz="17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210995" y="6533852"/>
            <a:ext cx="214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註：資料統計截至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A217E9D-A192-B55F-DFA4-510937C622E4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4B086624-33A0-2E0D-72B5-EC8FBF9582D8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376A94F6-B843-87BD-6F16-D3A9C6E9CA86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4B1EC4D-5C71-8A86-5B05-AC71E920ACF6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F4F72D90-2004-2914-746D-14C3D32E7D18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C17D5BF-C651-9A81-612D-12916D4752B4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696AAE0-7849-47BC-998B-D542D27B1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6" y="2545529"/>
            <a:ext cx="4023099" cy="2695476"/>
          </a:xfrm>
          <a:prstGeom prst="rect">
            <a:avLst/>
          </a:prstGeom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5146197" y="1605274"/>
            <a:ext cx="6699439" cy="447133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消除月經貧窮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友善洽公：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本市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處市政中心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區公所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女廁皆放置衛生棉，供洽公民眾使用，由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民政局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友善校園：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與臺南在地企業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簽署合作備忘錄，補助本市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間學校購置衛生棉。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友善社會：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媒合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邱創煥文教基金會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捐贈衛生棉，提供給本市弱勢家戶女性。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527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4B1EC4D-5C71-8A86-5B05-AC71E920ACF6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F4F72D90-2004-2914-746D-14C3D32E7D18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C17D5BF-C651-9A81-612D-12916D4752B4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5105216" y="1554049"/>
            <a:ext cx="6322290" cy="430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破除月經污名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全球小紅帽協會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與本府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性別平等辦公室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合作辦理月經教育講座。</a:t>
            </a:r>
            <a:endParaRPr lang="zh-TW" altLang="en-US" sz="16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到校進行月經教育及教材運用觀摩會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，促進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所有性別學生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了解月經知識。</a:t>
            </a: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校園志工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對於月經教育議題的認知，以招募到校推廣月經教育之志工人員。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 descr="一張含有 圖形, 螢幕擷取畫面, 美工圖案, 平面設計 的圖片&#10;&#10;自動產生的描述">
            <a:extLst>
              <a:ext uri="{FF2B5EF4-FFF2-40B4-BE49-F238E27FC236}">
                <a16:creationId xmlns:a16="http://schemas.microsoft.com/office/drawing/2014/main" id="{DCE8B6D7-521B-18ED-2E47-B4F55CB13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0" y="1967596"/>
            <a:ext cx="3175462" cy="31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1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3941" y="1555622"/>
            <a:ext cx="6322290" cy="419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校園登月計畫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年試辦</a:t>
            </a:r>
            <a:endParaRPr lang="zh-TW" altLang="en-US" sz="3600" b="1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所偏鄉國中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辦理期程：自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月止，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共試辦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個月。</a:t>
            </a: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補助方案：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每月免費由廠商提供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偏鄉國中女性學生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生理用品。</a:t>
            </a:r>
          </a:p>
          <a:p>
            <a:pPr marL="0" indent="0">
              <a:buNone/>
            </a:pP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3" y="2161085"/>
            <a:ext cx="4600884" cy="3065339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A4B1EC4D-5C71-8A86-5B05-AC71E920ACF6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F4F72D90-2004-2914-746D-14C3D32E7D18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C17D5BF-C651-9A81-612D-12916D4752B4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525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2272</TotalTime>
  <Words>1133</Words>
  <Application>Microsoft Office PowerPoint</Application>
  <PresentationFormat>寬螢幕</PresentationFormat>
  <Paragraphs>107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微软雅黑</vt:lpstr>
      <vt:lpstr>微軟正黑體</vt:lpstr>
      <vt:lpstr>arial</vt:lpstr>
      <vt:lpstr>arial</vt:lpstr>
      <vt:lpstr>Calibri</vt:lpstr>
      <vt:lpstr>Calibri Light</vt:lpstr>
      <vt:lpstr>Garamond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二、計畫說明-全臺首創</vt:lpstr>
      <vt:lpstr>PowerPoint 簡報</vt:lpstr>
      <vt:lpstr>PowerPoint 簡報</vt:lpstr>
      <vt:lpstr>PowerPoint 簡報</vt:lpstr>
      <vt:lpstr>二、計畫說明-全臺首創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07</cp:lastModifiedBy>
  <cp:revision>122</cp:revision>
  <cp:lastPrinted>2024-03-08T08:55:26Z</cp:lastPrinted>
  <dcterms:created xsi:type="dcterms:W3CDTF">2022-10-05T01:11:04Z</dcterms:created>
  <dcterms:modified xsi:type="dcterms:W3CDTF">2024-03-20T07:25:38Z</dcterms:modified>
</cp:coreProperties>
</file>