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801600" cy="9601200" type="A3"/>
  <p:notesSz cx="6808788" cy="9942513"/>
  <p:defaultTextStyle>
    <a:defPPr>
      <a:defRPr lang="zh-TW"/>
    </a:defPPr>
    <a:lvl1pPr marL="0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1pPr>
    <a:lvl2pPr marL="639911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2pPr>
    <a:lvl3pPr marL="1279823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3pPr>
    <a:lvl4pPr marL="1919734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4pPr>
    <a:lvl5pPr marL="2559645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5pPr>
    <a:lvl6pPr marL="3199557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6pPr>
    <a:lvl7pPr marL="383946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7pPr>
    <a:lvl8pPr marL="4479378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8pPr>
    <a:lvl9pPr marL="5119289" algn="l" defTabSz="1279823" rtl="0" eaLnBrk="1" latinLnBrk="0" hangingPunct="1">
      <a:defRPr sz="25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4C00"/>
    <a:srgbClr val="FF5500"/>
    <a:srgbClr val="732600"/>
    <a:srgbClr val="005CE6"/>
    <a:srgbClr val="004DA8"/>
    <a:srgbClr val="204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33" autoAdjust="0"/>
    <p:restoredTop sz="99626" autoAdjust="0"/>
  </p:normalViewPr>
  <p:slideViewPr>
    <p:cSldViewPr>
      <p:cViewPr varScale="1">
        <p:scale>
          <a:sx n="82" d="100"/>
          <a:sy n="82" d="100"/>
        </p:scale>
        <p:origin x="2070" y="6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/>
          <a:lstStyle>
            <a:lvl1pPr algn="r">
              <a:defRPr sz="1200"/>
            </a:lvl1pPr>
          </a:lstStyle>
          <a:p>
            <a:fld id="{CFE03170-CA57-4CAD-A0F2-4C61E8AA8850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8" tIns="47849" rIns="95698" bIns="4784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879" y="4722694"/>
            <a:ext cx="5447030" cy="4474131"/>
          </a:xfrm>
          <a:prstGeom prst="rect">
            <a:avLst/>
          </a:prstGeom>
        </p:spPr>
        <p:txBody>
          <a:bodyPr vert="horz" lIns="95698" tIns="47849" rIns="95698" bIns="47849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740" y="9443664"/>
            <a:ext cx="2950475" cy="497126"/>
          </a:xfrm>
          <a:prstGeom prst="rect">
            <a:avLst/>
          </a:prstGeom>
        </p:spPr>
        <p:txBody>
          <a:bodyPr vert="horz" lIns="95698" tIns="47849" rIns="95698" bIns="47849" rtlCol="0" anchor="b"/>
          <a:lstStyle>
            <a:lvl1pPr algn="r">
              <a:defRPr sz="1200"/>
            </a:lvl1pPr>
          </a:lstStyle>
          <a:p>
            <a:fld id="{165E5D15-72F5-42AC-BC06-68DD41D99B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1349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1pPr>
    <a:lvl2pPr marL="198195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2pPr>
    <a:lvl3pPr marL="39638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3pPr>
    <a:lvl4pPr marL="594584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4pPr>
    <a:lvl5pPr marL="792779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5pPr>
    <a:lvl6pPr marL="99097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6pPr>
    <a:lvl7pPr marL="1189168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7pPr>
    <a:lvl8pPr marL="1387363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8pPr>
    <a:lvl9pPr marL="1585557" algn="l" defTabSz="396389" rtl="0" eaLnBrk="1" latinLnBrk="0" hangingPunct="1">
      <a:defRPr sz="5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E5D15-72F5-42AC-BC06-68DD41D99B38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491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9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8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74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6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57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49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281160" y="384495"/>
            <a:ext cx="2880360" cy="81921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0080" y="384495"/>
            <a:ext cx="8427720" cy="819213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11239" y="4069400"/>
            <a:ext cx="10881360" cy="2100262"/>
          </a:xfrm>
        </p:spPr>
        <p:txBody>
          <a:bodyPr anchor="b"/>
          <a:lstStyle>
            <a:lvl1pPr marL="0" indent="0">
              <a:buNone/>
              <a:defRPr sz="6572">
                <a:solidFill>
                  <a:schemeClr val="tx1">
                    <a:tint val="75000"/>
                  </a:schemeClr>
                </a:solidFill>
              </a:defRPr>
            </a:lvl1pPr>
            <a:lvl2pPr marL="1491586" indent="0">
              <a:buNone/>
              <a:defRPr sz="5857">
                <a:solidFill>
                  <a:schemeClr val="tx1">
                    <a:tint val="75000"/>
                  </a:schemeClr>
                </a:solidFill>
              </a:defRPr>
            </a:lvl2pPr>
            <a:lvl3pPr marL="2983171" indent="0">
              <a:buNone/>
              <a:defRPr sz="5286">
                <a:solidFill>
                  <a:schemeClr val="tx1">
                    <a:tint val="75000"/>
                  </a:schemeClr>
                </a:solidFill>
              </a:defRPr>
            </a:lvl3pPr>
            <a:lvl4pPr marL="4474757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4pPr>
            <a:lvl5pPr marL="5966344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5pPr>
            <a:lvl6pPr marL="7457928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6pPr>
            <a:lvl7pPr marL="8949515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7pPr>
            <a:lvl8pPr marL="10441100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8pPr>
            <a:lvl9pPr marL="11932686" indent="0">
              <a:buNone/>
              <a:defRPr sz="4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9072"/>
            </a:lvl1pPr>
            <a:lvl2pPr>
              <a:defRPr sz="7786"/>
            </a:lvl2pPr>
            <a:lvl3pPr>
              <a:defRPr sz="6572"/>
            </a:lvl3pPr>
            <a:lvl4pPr>
              <a:defRPr sz="5857"/>
            </a:lvl4pPr>
            <a:lvl5pPr>
              <a:defRPr sz="5857"/>
            </a:lvl5pPr>
            <a:lvl6pPr>
              <a:defRPr sz="5857"/>
            </a:lvl6pPr>
            <a:lvl7pPr>
              <a:defRPr sz="5857"/>
            </a:lvl7pPr>
            <a:lvl8pPr>
              <a:defRPr sz="5857"/>
            </a:lvl8pPr>
            <a:lvl9pPr>
              <a:defRPr sz="5857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6" cy="895667"/>
          </a:xfrm>
        </p:spPr>
        <p:txBody>
          <a:bodyPr anchor="b"/>
          <a:lstStyle>
            <a:lvl1pPr marL="0" indent="0">
              <a:buNone/>
              <a:defRPr sz="7786" b="1"/>
            </a:lvl1pPr>
            <a:lvl2pPr marL="1491586" indent="0">
              <a:buNone/>
              <a:defRPr sz="6572" b="1"/>
            </a:lvl2pPr>
            <a:lvl3pPr marL="2983171" indent="0">
              <a:buNone/>
              <a:defRPr sz="5857" b="1"/>
            </a:lvl3pPr>
            <a:lvl4pPr marL="4474757" indent="0">
              <a:buNone/>
              <a:defRPr sz="5286" b="1"/>
            </a:lvl4pPr>
            <a:lvl5pPr marL="5966344" indent="0">
              <a:buNone/>
              <a:defRPr sz="5286" b="1"/>
            </a:lvl5pPr>
            <a:lvl6pPr marL="7457928" indent="0">
              <a:buNone/>
              <a:defRPr sz="5286" b="1"/>
            </a:lvl6pPr>
            <a:lvl7pPr marL="8949515" indent="0">
              <a:buNone/>
              <a:defRPr sz="5286" b="1"/>
            </a:lvl7pPr>
            <a:lvl8pPr marL="10441100" indent="0">
              <a:buNone/>
              <a:defRPr sz="5286" b="1"/>
            </a:lvl8pPr>
            <a:lvl9pPr marL="11932686" indent="0">
              <a:buNone/>
              <a:defRPr sz="5286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6" cy="5531803"/>
          </a:xfrm>
        </p:spPr>
        <p:txBody>
          <a:bodyPr/>
          <a:lstStyle>
            <a:lvl1pPr>
              <a:defRPr sz="7786"/>
            </a:lvl1pPr>
            <a:lvl2pPr>
              <a:defRPr sz="6572"/>
            </a:lvl2pPr>
            <a:lvl3pPr>
              <a:defRPr sz="5857"/>
            </a:lvl3pPr>
            <a:lvl4pPr>
              <a:defRPr sz="5286"/>
            </a:lvl4pPr>
            <a:lvl5pPr>
              <a:defRPr sz="5286"/>
            </a:lvl5pPr>
            <a:lvl6pPr>
              <a:defRPr sz="5286"/>
            </a:lvl6pPr>
            <a:lvl7pPr>
              <a:defRPr sz="5286"/>
            </a:lvl7pPr>
            <a:lvl8pPr>
              <a:defRPr sz="5286"/>
            </a:lvl8pPr>
            <a:lvl9pPr>
              <a:defRPr sz="5286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9" cy="1626870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05071" y="382272"/>
            <a:ext cx="7156450" cy="8194358"/>
          </a:xfrm>
        </p:spPr>
        <p:txBody>
          <a:bodyPr/>
          <a:lstStyle>
            <a:lvl1pPr>
              <a:defRPr sz="10429"/>
            </a:lvl1pPr>
            <a:lvl2pPr>
              <a:defRPr sz="9072"/>
            </a:lvl2pPr>
            <a:lvl3pPr>
              <a:defRPr sz="7786"/>
            </a:lvl3pPr>
            <a:lvl4pPr>
              <a:defRPr sz="6572"/>
            </a:lvl4pPr>
            <a:lvl5pPr>
              <a:defRPr sz="6572"/>
            </a:lvl5pPr>
            <a:lvl6pPr>
              <a:defRPr sz="6572"/>
            </a:lvl6pPr>
            <a:lvl7pPr>
              <a:defRPr sz="6572"/>
            </a:lvl7pPr>
            <a:lvl8pPr>
              <a:defRPr sz="6572"/>
            </a:lvl8pPr>
            <a:lvl9pPr>
              <a:defRPr sz="6572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0081" y="2009142"/>
            <a:ext cx="4211639" cy="6567488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6572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10429"/>
            </a:lvl1pPr>
            <a:lvl2pPr marL="1491586" indent="0">
              <a:buNone/>
              <a:defRPr sz="9072"/>
            </a:lvl2pPr>
            <a:lvl3pPr marL="2983171" indent="0">
              <a:buNone/>
              <a:defRPr sz="7786"/>
            </a:lvl3pPr>
            <a:lvl4pPr marL="4474757" indent="0">
              <a:buNone/>
              <a:defRPr sz="6572"/>
            </a:lvl4pPr>
            <a:lvl5pPr marL="5966344" indent="0">
              <a:buNone/>
              <a:defRPr sz="6572"/>
            </a:lvl5pPr>
            <a:lvl6pPr marL="7457928" indent="0">
              <a:buNone/>
              <a:defRPr sz="6572"/>
            </a:lvl6pPr>
            <a:lvl7pPr marL="8949515" indent="0">
              <a:buNone/>
              <a:defRPr sz="6572"/>
            </a:lvl7pPr>
            <a:lvl8pPr marL="10441100" indent="0">
              <a:buNone/>
              <a:defRPr sz="6572"/>
            </a:lvl8pPr>
            <a:lvl9pPr marL="11932686" indent="0">
              <a:buNone/>
              <a:defRPr sz="6572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4572"/>
            </a:lvl1pPr>
            <a:lvl2pPr marL="1491586" indent="0">
              <a:buNone/>
              <a:defRPr sz="3929"/>
            </a:lvl2pPr>
            <a:lvl3pPr marL="2983171" indent="0">
              <a:buNone/>
              <a:defRPr sz="3214"/>
            </a:lvl3pPr>
            <a:lvl4pPr marL="4474757" indent="0">
              <a:buNone/>
              <a:defRPr sz="2929"/>
            </a:lvl4pPr>
            <a:lvl5pPr marL="5966344" indent="0">
              <a:buNone/>
              <a:defRPr sz="2929"/>
            </a:lvl5pPr>
            <a:lvl6pPr marL="7457928" indent="0">
              <a:buNone/>
              <a:defRPr sz="2929"/>
            </a:lvl6pPr>
            <a:lvl7pPr marL="8949515" indent="0">
              <a:buNone/>
              <a:defRPr sz="2929"/>
            </a:lvl7pPr>
            <a:lvl8pPr marL="10441100" indent="0">
              <a:buNone/>
              <a:defRPr sz="2929"/>
            </a:lvl8pPr>
            <a:lvl9pPr marL="11932686" indent="0">
              <a:buNone/>
              <a:defRPr sz="292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40080" y="384495"/>
            <a:ext cx="11521440" cy="1600200"/>
          </a:xfrm>
          <a:prstGeom prst="rect">
            <a:avLst/>
          </a:prstGeom>
        </p:spPr>
        <p:txBody>
          <a:bodyPr vert="horz" lIns="417635" tIns="208818" rIns="417635" bIns="208818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417635" tIns="208818" rIns="417635" bIns="208818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400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l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2024/1/3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373880" y="8898892"/>
            <a:ext cx="40538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ct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9174480" y="8898892"/>
            <a:ext cx="2987040" cy="511175"/>
          </a:xfrm>
          <a:prstGeom prst="rect">
            <a:avLst/>
          </a:prstGeom>
        </p:spPr>
        <p:txBody>
          <a:bodyPr vert="horz" lIns="417635" tIns="208818" rIns="417635" bIns="208818" rtlCol="0" anchor="ctr"/>
          <a:lstStyle>
            <a:lvl1pPr algn="r">
              <a:defRPr sz="3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83171" rtl="0" eaLnBrk="1" latinLnBrk="0" hangingPunct="1">
        <a:spcBef>
          <a:spcPct val="0"/>
        </a:spcBef>
        <a:buNone/>
        <a:defRPr sz="143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18689" indent="-1118689" algn="l" defTabSz="2983171" rtl="0" eaLnBrk="1" latinLnBrk="0" hangingPunct="1">
        <a:spcBef>
          <a:spcPct val="20000"/>
        </a:spcBef>
        <a:buFont typeface="Arial" pitchFamily="34" charset="0"/>
        <a:buChar char="•"/>
        <a:defRPr sz="10429" kern="1200">
          <a:solidFill>
            <a:schemeClr val="tx1"/>
          </a:solidFill>
          <a:latin typeface="+mn-lt"/>
          <a:ea typeface="+mn-ea"/>
          <a:cs typeface="+mn-cs"/>
        </a:defRPr>
      </a:lvl1pPr>
      <a:lvl2pPr marL="2423827" indent="-932241" algn="l" defTabSz="2983171" rtl="0" eaLnBrk="1" latinLnBrk="0" hangingPunct="1">
        <a:spcBef>
          <a:spcPct val="20000"/>
        </a:spcBef>
        <a:buFont typeface="Arial" pitchFamily="34" charset="0"/>
        <a:buChar char="–"/>
        <a:defRPr sz="9072" kern="1200">
          <a:solidFill>
            <a:schemeClr val="tx1"/>
          </a:solidFill>
          <a:latin typeface="+mn-lt"/>
          <a:ea typeface="+mn-ea"/>
          <a:cs typeface="+mn-cs"/>
        </a:defRPr>
      </a:lvl2pPr>
      <a:lvl3pPr marL="3728964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7786" kern="1200">
          <a:solidFill>
            <a:schemeClr val="tx1"/>
          </a:solidFill>
          <a:latin typeface="+mn-lt"/>
          <a:ea typeface="+mn-ea"/>
          <a:cs typeface="+mn-cs"/>
        </a:defRPr>
      </a:lvl3pPr>
      <a:lvl4pPr marL="5220550" indent="-745793" algn="l" defTabSz="2983171" rtl="0" eaLnBrk="1" latinLnBrk="0" hangingPunct="1">
        <a:spcBef>
          <a:spcPct val="20000"/>
        </a:spcBef>
        <a:buFont typeface="Arial" pitchFamily="34" charset="0"/>
        <a:buChar char="–"/>
        <a:defRPr sz="6572" kern="1200">
          <a:solidFill>
            <a:schemeClr val="tx1"/>
          </a:solidFill>
          <a:latin typeface="+mn-lt"/>
          <a:ea typeface="+mn-ea"/>
          <a:cs typeface="+mn-cs"/>
        </a:defRPr>
      </a:lvl4pPr>
      <a:lvl5pPr marL="6712136" indent="-745793" algn="l" defTabSz="2983171" rtl="0" eaLnBrk="1" latinLnBrk="0" hangingPunct="1">
        <a:spcBef>
          <a:spcPct val="20000"/>
        </a:spcBef>
        <a:buFont typeface="Arial" pitchFamily="34" charset="0"/>
        <a:buChar char="»"/>
        <a:defRPr sz="6572" kern="1200">
          <a:solidFill>
            <a:schemeClr val="tx1"/>
          </a:solidFill>
          <a:latin typeface="+mn-lt"/>
          <a:ea typeface="+mn-ea"/>
          <a:cs typeface="+mn-cs"/>
        </a:defRPr>
      </a:lvl5pPr>
      <a:lvl6pPr marL="8203721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6pPr>
      <a:lvl7pPr marL="9695307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7pPr>
      <a:lvl8pPr marL="11186892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8pPr>
      <a:lvl9pPr marL="12678479" indent="-745793" algn="l" defTabSz="2983171" rtl="0" eaLnBrk="1" latinLnBrk="0" hangingPunct="1">
        <a:spcBef>
          <a:spcPct val="20000"/>
        </a:spcBef>
        <a:buFont typeface="Arial" pitchFamily="34" charset="0"/>
        <a:buChar char="•"/>
        <a:defRPr sz="65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1pPr>
      <a:lvl2pPr marL="14915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2pPr>
      <a:lvl3pPr marL="2983171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3pPr>
      <a:lvl4pPr marL="4474757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4pPr>
      <a:lvl5pPr marL="5966344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5pPr>
      <a:lvl6pPr marL="7457928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6pPr>
      <a:lvl7pPr marL="8949515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7pPr>
      <a:lvl8pPr marL="10441100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8pPr>
      <a:lvl9pPr marL="11932686" algn="l" defTabSz="2983171" rtl="0" eaLnBrk="1" latinLnBrk="0" hangingPunct="1">
        <a:defRPr sz="58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9" Type="http://schemas.openxmlformats.org/officeDocument/2006/relationships/image" Target="../media/image36.png"/><Relationship Id="rId21" Type="http://schemas.openxmlformats.org/officeDocument/2006/relationships/image" Target="../media/image18.jpeg"/><Relationship Id="rId34" Type="http://schemas.openxmlformats.org/officeDocument/2006/relationships/image" Target="../media/image31.png"/><Relationship Id="rId42" Type="http://schemas.openxmlformats.org/officeDocument/2006/relationships/image" Target="../media/image3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openxmlformats.org/officeDocument/2006/relationships/image" Target="../media/image26.jpeg"/><Relationship Id="rId41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1.png"/><Relationship Id="rId32" Type="http://schemas.openxmlformats.org/officeDocument/2006/relationships/image" Target="../media/image29.jpe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0.png"/><Relationship Id="rId28" Type="http://schemas.openxmlformats.org/officeDocument/2006/relationships/image" Target="../media/image25.jpe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oleObject" Target="../embeddings/oleObject1.bin"/><Relationship Id="rId31" Type="http://schemas.openxmlformats.org/officeDocument/2006/relationships/image" Target="../media/image2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jpeg"/><Relationship Id="rId35" Type="http://schemas.openxmlformats.org/officeDocument/2006/relationships/image" Target="../media/image32.png"/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矩形 155"/>
          <p:cNvSpPr/>
          <p:nvPr/>
        </p:nvSpPr>
        <p:spPr>
          <a:xfrm>
            <a:off x="136104" y="1128192"/>
            <a:ext cx="2149257" cy="8473007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endParaRPr lang="zh-TW" altLang="en-US" sz="1343" dirty="0"/>
          </a:p>
        </p:txBody>
      </p:sp>
      <p:sp>
        <p:nvSpPr>
          <p:cNvPr id="4" name="文字方塊 3"/>
          <p:cNvSpPr txBox="1"/>
          <p:nvPr/>
        </p:nvSpPr>
        <p:spPr>
          <a:xfrm>
            <a:off x="150985" y="72653"/>
            <a:ext cx="12529391" cy="6655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2394" tIns="46197" rIns="92394" bIns="46197" rtlCol="0">
            <a:spAutoFit/>
          </a:bodyPr>
          <a:lstStyle/>
          <a:p>
            <a:pPr algn="ctr"/>
            <a:endParaRPr lang="zh-TW" altLang="en-US" sz="1343" b="1" dirty="0">
              <a:solidFill>
                <a:schemeClr val="bg1">
                  <a:lumMod val="9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0985" y="173516"/>
            <a:ext cx="12529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bg1">
                    <a:lumMod val="9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臺南市新化區協興里防災地圖</a:t>
            </a:r>
          </a:p>
        </p:txBody>
      </p:sp>
      <p:sp>
        <p:nvSpPr>
          <p:cNvPr id="138" name="矩形 137"/>
          <p:cNvSpPr/>
          <p:nvPr/>
        </p:nvSpPr>
        <p:spPr>
          <a:xfrm>
            <a:off x="136104" y="696144"/>
            <a:ext cx="2149259" cy="2348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防災資訊表</a:t>
            </a:r>
          </a:p>
        </p:txBody>
      </p:sp>
      <p:sp>
        <p:nvSpPr>
          <p:cNvPr id="139" name="矩形 138"/>
          <p:cNvSpPr/>
          <p:nvPr/>
        </p:nvSpPr>
        <p:spPr>
          <a:xfrm>
            <a:off x="136104" y="1920280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災情通報單位</a:t>
            </a:r>
          </a:p>
        </p:txBody>
      </p:sp>
      <p:sp>
        <p:nvSpPr>
          <p:cNvPr id="140" name="矩形 139"/>
          <p:cNvSpPr/>
          <p:nvPr/>
        </p:nvSpPr>
        <p:spPr>
          <a:xfrm>
            <a:off x="136104" y="3576464"/>
            <a:ext cx="2112195" cy="2600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緊急聯絡人</a:t>
            </a:r>
          </a:p>
        </p:txBody>
      </p:sp>
      <p:sp>
        <p:nvSpPr>
          <p:cNvPr id="141" name="矩形 140"/>
          <p:cNvSpPr/>
          <p:nvPr/>
        </p:nvSpPr>
        <p:spPr>
          <a:xfrm>
            <a:off x="136104" y="4296544"/>
            <a:ext cx="2121609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防災資訊網站</a:t>
            </a:r>
          </a:p>
        </p:txBody>
      </p:sp>
      <p:sp>
        <p:nvSpPr>
          <p:cNvPr id="142" name="矩形 141"/>
          <p:cNvSpPr/>
          <p:nvPr/>
        </p:nvSpPr>
        <p:spPr>
          <a:xfrm>
            <a:off x="136104" y="5592688"/>
            <a:ext cx="2134374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</a:t>
            </a:r>
            <a:r>
              <a:rPr lang="zh-TW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原則</a:t>
            </a:r>
          </a:p>
        </p:txBody>
      </p:sp>
      <p:sp>
        <p:nvSpPr>
          <p:cNvPr id="143" name="文字方塊 142"/>
          <p:cNvSpPr txBox="1"/>
          <p:nvPr/>
        </p:nvSpPr>
        <p:spPr>
          <a:xfrm>
            <a:off x="136104" y="2136304"/>
            <a:ext cx="2149259" cy="1478291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900" b="1" dirty="0">
                <a:latin typeface="微軟正黑體" pitchFamily="34" charset="-120"/>
                <a:ea typeface="微軟正黑體" pitchFamily="34" charset="-120"/>
              </a:rPr>
              <a:t>臺南市災害應變中心</a:t>
            </a:r>
            <a:endParaRPr lang="en-US" altLang="zh-TW" sz="900" b="1" dirty="0">
              <a:latin typeface="微軟正黑體" pitchFamily="34" charset="-120"/>
              <a:ea typeface="微軟正黑體" pitchFamily="34" charset="-120"/>
            </a:endParaRPr>
          </a:p>
          <a:p>
            <a:pPr defTabSz="2981999"/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   民治專線</a:t>
            </a:r>
            <a:r>
              <a:rPr lang="en-US" altLang="zh-TW" sz="900" dirty="0">
                <a:latin typeface="微軟正黑體" pitchFamily="34" charset="-120"/>
                <a:ea typeface="微軟正黑體" pitchFamily="34" charset="-120"/>
              </a:rPr>
              <a:t>:06-657-0119</a:t>
            </a:r>
          </a:p>
          <a:p>
            <a:pPr defTabSz="2981999"/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   永華專線</a:t>
            </a:r>
            <a:r>
              <a:rPr lang="en-US" altLang="zh-TW" sz="900" dirty="0">
                <a:latin typeface="微軟正黑體" pitchFamily="34" charset="-120"/>
                <a:ea typeface="微軟正黑體" pitchFamily="34" charset="-120"/>
              </a:rPr>
              <a:t>:06-298-9119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900" b="1" dirty="0">
                <a:latin typeface="微軟正黑體" pitchFamily="34" charset="-120"/>
                <a:ea typeface="微軟正黑體" pitchFamily="34" charset="-120"/>
              </a:rPr>
              <a:t>新化區災害應變中心</a:t>
            </a:r>
            <a:endParaRPr lang="en-US" altLang="zh-TW" sz="9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   電話</a:t>
            </a:r>
            <a:r>
              <a:rPr lang="en-US" altLang="zh-TW" sz="900" dirty="0">
                <a:latin typeface="微軟正黑體" pitchFamily="34" charset="-120"/>
                <a:ea typeface="微軟正黑體" pitchFamily="34" charset="-120"/>
              </a:rPr>
              <a:t>:06-590-5009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900" b="1" dirty="0">
                <a:latin typeface="微軟正黑體" pitchFamily="34" charset="-120"/>
                <a:ea typeface="微軟正黑體" pitchFamily="34" charset="-120"/>
              </a:rPr>
              <a:t>新化消防分隊報案電話</a:t>
            </a:r>
            <a:r>
              <a:rPr lang="en-US" altLang="zh-TW" sz="9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/>
            <a:r>
              <a:rPr lang="en-US" altLang="zh-TW" sz="900" dirty="0">
                <a:latin typeface="微軟正黑體" pitchFamily="34" charset="-120"/>
                <a:ea typeface="微軟正黑體" pitchFamily="34" charset="-120"/>
              </a:rPr>
              <a:t>   06-590-2920</a:t>
            </a: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900" dirty="0">
                <a:latin typeface="微軟正黑體" pitchFamily="34" charset="-120"/>
                <a:ea typeface="微軟正黑體" pitchFamily="34" charset="-120"/>
              </a:rPr>
              <a:t>119</a:t>
            </a: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900" b="1" dirty="0">
                <a:latin typeface="微軟正黑體" pitchFamily="34" charset="-120"/>
                <a:ea typeface="微軟正黑體" pitchFamily="34" charset="-120"/>
              </a:rPr>
              <a:t>唪口派出所報案電話</a:t>
            </a:r>
            <a:r>
              <a:rPr lang="en-US" altLang="zh-TW" sz="90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85725" indent="-85725" defTabSz="2981999"/>
            <a:r>
              <a:rPr lang="zh-TW" altLang="en-US" sz="900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en-US" altLang="zh-TW" sz="900" dirty="0">
                <a:latin typeface="微軟正黑體" pitchFamily="34" charset="-120"/>
                <a:ea typeface="微軟正黑體" pitchFamily="34" charset="-120"/>
              </a:rPr>
              <a:t> 06-598-2924</a:t>
            </a: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；</a:t>
            </a:r>
            <a:r>
              <a:rPr lang="en-US" altLang="zh-TW" sz="900" dirty="0">
                <a:latin typeface="微軟正黑體" pitchFamily="34" charset="-120"/>
                <a:ea typeface="微軟正黑體" pitchFamily="34" charset="-120"/>
              </a:rPr>
              <a:t>110</a:t>
            </a:r>
            <a:endParaRPr lang="en-US" altLang="zh-TW" sz="900" b="1" dirty="0">
              <a:latin typeface="微軟正黑體" pitchFamily="34" charset="-120"/>
              <a:ea typeface="微軟正黑體" pitchFamily="34" charset="-120"/>
            </a:endParaRPr>
          </a:p>
          <a:p>
            <a:pPr marL="85725" indent="-85725" defTabSz="2981999">
              <a:buFont typeface="Arial" panose="020B0604020202020204" pitchFamily="34" charset="0"/>
              <a:buChar char="•"/>
            </a:pPr>
            <a:r>
              <a:rPr lang="zh-TW" altLang="en-US" sz="900" b="1" dirty="0">
                <a:latin typeface="微軟正黑體" pitchFamily="34" charset="-120"/>
                <a:ea typeface="微軟正黑體" pitchFamily="34" charset="-120"/>
              </a:rPr>
              <a:t>市民服務熱線</a:t>
            </a:r>
            <a:r>
              <a:rPr lang="en-US" altLang="zh-TW" sz="900" b="1" dirty="0">
                <a:latin typeface="微軟正黑體" pitchFamily="34" charset="-120"/>
                <a:ea typeface="微軟正黑體" pitchFamily="34" charset="-120"/>
              </a:rPr>
              <a:t>:1999</a:t>
            </a:r>
          </a:p>
        </p:txBody>
      </p:sp>
      <p:sp>
        <p:nvSpPr>
          <p:cNvPr id="93" name="矩形 92"/>
          <p:cNvSpPr/>
          <p:nvPr/>
        </p:nvSpPr>
        <p:spPr>
          <a:xfrm>
            <a:off x="136104" y="912168"/>
            <a:ext cx="2149259" cy="2186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行政區位圖</a:t>
            </a:r>
          </a:p>
        </p:txBody>
      </p:sp>
      <p:sp>
        <p:nvSpPr>
          <p:cNvPr id="94" name="矩形 93"/>
          <p:cNvSpPr/>
          <p:nvPr/>
        </p:nvSpPr>
        <p:spPr>
          <a:xfrm>
            <a:off x="136104" y="6384776"/>
            <a:ext cx="2134374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避難</a:t>
            </a:r>
            <a:r>
              <a:rPr lang="zh-TW" altLang="en-US" sz="11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收容</a:t>
            </a:r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處所</a:t>
            </a:r>
          </a:p>
        </p:txBody>
      </p:sp>
      <p:sp>
        <p:nvSpPr>
          <p:cNvPr id="95" name="文字方塊 94"/>
          <p:cNvSpPr txBox="1"/>
          <p:nvPr/>
        </p:nvSpPr>
        <p:spPr>
          <a:xfrm>
            <a:off x="136104" y="3792488"/>
            <a:ext cx="2149259" cy="578044"/>
          </a:xfrm>
          <a:prstGeom prst="rect">
            <a:avLst/>
          </a:prstGeom>
          <a:noFill/>
        </p:spPr>
        <p:txBody>
          <a:bodyPr wrap="square" lIns="92394" tIns="46197" rIns="92394" bIns="46197" rtlCol="0">
            <a:spAutoFit/>
          </a:bodyPr>
          <a:lstStyle/>
          <a:p>
            <a:pPr defTabSz="2981999"/>
            <a:r>
              <a:rPr lang="zh-TW" altLang="en-US" sz="1050" b="1" dirty="0">
                <a:latin typeface="微軟正黑體" pitchFamily="34" charset="-120"/>
                <a:ea typeface="微軟正黑體" pitchFamily="34" charset="-120"/>
              </a:rPr>
              <a:t>里長  孫麒傑</a:t>
            </a:r>
            <a:endParaRPr lang="en-US" altLang="zh-TW" sz="105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2981999"/>
            <a:r>
              <a:rPr lang="zh-TW" altLang="en-US" sz="1050" dirty="0">
                <a:latin typeface="微軟正黑體" pitchFamily="34" charset="-120"/>
                <a:ea typeface="微軟正黑體" pitchFamily="34" charset="-120"/>
              </a:rPr>
              <a:t>電話 </a:t>
            </a:r>
            <a:r>
              <a:rPr lang="en-US" altLang="zh-TW" sz="105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5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50" dirty="0">
                <a:latin typeface="微軟正黑體" pitchFamily="34" charset="-120"/>
                <a:ea typeface="微軟正黑體" pitchFamily="34" charset="-120"/>
              </a:rPr>
              <a:t>06-597-2566</a:t>
            </a:r>
          </a:p>
          <a:p>
            <a:pPr defTabSz="2981999"/>
            <a:r>
              <a:rPr lang="zh-TW" altLang="en-US" sz="1050" dirty="0">
                <a:latin typeface="微軟正黑體" pitchFamily="34" charset="-120"/>
                <a:ea typeface="微軟正黑體" pitchFamily="34" charset="-120"/>
              </a:rPr>
              <a:t>手機 </a:t>
            </a:r>
            <a:r>
              <a:rPr lang="en-US" altLang="zh-TW" sz="1050" dirty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105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050" dirty="0">
                <a:latin typeface="微軟正黑體" pitchFamily="34" charset="-120"/>
                <a:ea typeface="微軟正黑體" pitchFamily="34" charset="-120"/>
              </a:rPr>
              <a:t>0937-363-372</a:t>
            </a:r>
          </a:p>
        </p:txBody>
      </p:sp>
      <p:sp>
        <p:nvSpPr>
          <p:cNvPr id="10" name="矩形 9"/>
          <p:cNvSpPr/>
          <p:nvPr/>
        </p:nvSpPr>
        <p:spPr>
          <a:xfrm>
            <a:off x="136104" y="4440560"/>
            <a:ext cx="2345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內政部消防署</a:t>
            </a:r>
          </a:p>
          <a:p>
            <a:pPr indent="85725"/>
            <a:r>
              <a:rPr lang="en-US" altLang="zh-TW" sz="9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http://www.nfa.gov.tw/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臺南市政府消防局</a:t>
            </a:r>
            <a:r>
              <a:rPr lang="en-US" altLang="zh-TW" sz="9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http://119.tainan.gov.tw/</a:t>
            </a:r>
            <a:endParaRPr lang="zh-TW" altLang="en-US" sz="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85725">
              <a:buFont typeface="Arial" pitchFamily="34" charset="0"/>
              <a:buChar char="•"/>
            </a:pP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臺南市政府新化區公所</a:t>
            </a:r>
          </a:p>
          <a:p>
            <a:pPr indent="85725"/>
            <a:r>
              <a:rPr lang="en-US" altLang="zh-TW" sz="9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http://www.sinhua.gov.tw/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臺南市政府災害應變告示網</a:t>
            </a:r>
          </a:p>
          <a:p>
            <a:pPr indent="85725"/>
            <a:r>
              <a:rPr lang="en-US" altLang="zh-TW" sz="9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http://disaster.tainan.gov.tw/</a:t>
            </a:r>
            <a:endParaRPr lang="zh-TW" altLang="en-US" sz="9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136104" y="5808712"/>
            <a:ext cx="21602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水災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就地避難或</a:t>
            </a:r>
            <a:r>
              <a:rPr lang="zh-TW" altLang="en-US" sz="9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垂直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避難；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低窪地區前往避難收容處所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地震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前往開放空間或公園避難</a:t>
            </a:r>
          </a:p>
        </p:txBody>
      </p:sp>
      <p:sp>
        <p:nvSpPr>
          <p:cNvPr id="11" name="矩形 10"/>
          <p:cNvSpPr/>
          <p:nvPr/>
        </p:nvSpPr>
        <p:spPr>
          <a:xfrm>
            <a:off x="135874" y="6381159"/>
            <a:ext cx="240645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新化區公所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地址：新化區中山路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130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電話：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06-590-5009</a:t>
            </a:r>
          </a:p>
          <a:p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新化體育公園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  地址：</a:t>
            </a:r>
            <a:r>
              <a:rPr lang="zh-TW" altLang="zh-TW" sz="1000" dirty="0">
                <a:latin typeface="微軟正黑體" pitchFamily="34" charset="-120"/>
                <a:ea typeface="微軟正黑體" pitchFamily="34" charset="-120"/>
              </a:rPr>
              <a:t>新化區公園路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zh-TW" sz="1000" dirty="0"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  電話：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06-590-5009#501</a:t>
            </a:r>
          </a:p>
          <a:p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唪口順天宮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  地址：</a:t>
            </a:r>
            <a:r>
              <a:rPr lang="zh-TW" altLang="zh-TW" sz="1000" dirty="0">
                <a:latin typeface="微軟正黑體" pitchFamily="34" charset="-120"/>
                <a:ea typeface="微軟正黑體" pitchFamily="34" charset="-120"/>
              </a:rPr>
              <a:t>新化區唪口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142</a:t>
            </a:r>
            <a:r>
              <a:rPr lang="zh-TW" altLang="zh-TW" sz="1000" dirty="0">
                <a:latin typeface="微軟正黑體" pitchFamily="34" charset="-120"/>
                <a:ea typeface="微軟正黑體" pitchFamily="34" charset="-120"/>
              </a:rPr>
              <a:t>號之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26</a:t>
            </a: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  電話：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06-598-7872</a:t>
            </a:r>
          </a:p>
          <a:p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保生大帝廟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  地址：</a:t>
            </a:r>
            <a:r>
              <a:rPr lang="zh-TW" altLang="zh-TW" sz="1000" dirty="0">
                <a:latin typeface="微軟正黑體" pitchFamily="34" charset="-120"/>
                <a:ea typeface="微軟正黑體" pitchFamily="34" charset="-120"/>
              </a:rPr>
              <a:t>新化區洋子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127</a:t>
            </a:r>
            <a:r>
              <a:rPr lang="zh-TW" altLang="zh-TW" sz="1000" dirty="0"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  電話：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0934-308-619</a:t>
            </a:r>
          </a:p>
          <a:p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5. 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新化區聯合活動中心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 地址：</a:t>
            </a:r>
            <a:r>
              <a:rPr lang="zh-TW" altLang="zh-TW" sz="1000" dirty="0">
                <a:latin typeface="微軟正黑體" pitchFamily="34" charset="-120"/>
                <a:ea typeface="微軟正黑體" pitchFamily="34" charset="-120"/>
              </a:rPr>
              <a:t>新化區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民生路</a:t>
            </a:r>
            <a:r>
              <a:rPr lang="en-US" altLang="zh-TW" sz="1000" dirty="0">
                <a:latin typeface="微軟正黑體" pitchFamily="34" charset="-120"/>
                <a:ea typeface="微軟正黑體" pitchFamily="34" charset="-120"/>
              </a:rPr>
              <a:t>269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號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    電話：</a:t>
            </a:r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0919-159238</a:t>
            </a:r>
          </a:p>
          <a:p>
            <a:r>
              <a:rPr lang="en-US" altLang="zh-TW" sz="1000" b="1" dirty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大新國小</a:t>
            </a:r>
            <a:endParaRPr lang="en-US" altLang="zh-TW" sz="10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地址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新化區太平街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176 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電話</a:t>
            </a:r>
            <a:r>
              <a:rPr lang="en-US" altLang="zh-TW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:06-5982953#703</a:t>
            </a:r>
          </a:p>
          <a:p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9" name="圖片 9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280" y="6528792"/>
            <a:ext cx="223878" cy="216024"/>
          </a:xfrm>
          <a:prstGeom prst="rect">
            <a:avLst/>
          </a:prstGeom>
        </p:spPr>
      </p:pic>
      <p:graphicFrame>
        <p:nvGraphicFramePr>
          <p:cNvPr id="100" name="表格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82503"/>
              </p:ext>
            </p:extLst>
          </p:nvPr>
        </p:nvGraphicFramePr>
        <p:xfrm>
          <a:off x="2358282" y="7464896"/>
          <a:ext cx="10379222" cy="19906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6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5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596">
                <a:tc rowSpan="6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圖例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道路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標示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設施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疏散避難方向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625475" algn="r">
                        <a:tabLst/>
                      </a:pPr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備有無障礙設施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/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地震室內避難收容處所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消防單位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物資儲備點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通訊設備放置點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5718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區道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適用地震災害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廟宇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地震室外避難收容處所</a:t>
                      </a:r>
                      <a:endParaRPr lang="zh-TW" altLang="en-US" sz="100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警察單位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取水點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endParaRPr lang="zh-TW" altLang="en-US" sz="105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行政區域界線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適用水災災害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3538" algn="l"/>
                      <a:r>
                        <a:rPr lang="zh-TW" altLang="en-US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水災避難收容處所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醫療院所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砂包放置點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身心障礙福利機構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363538" algn="l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     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適用海嘯災害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5125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海嘯避難收容處所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指揮中心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垃圾集結點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老人福利機構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62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2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9138" indent="-54451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適用土石流災害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40000" algn="l"/>
                      <a:endParaRPr lang="zh-TW" altLang="en-US" sz="11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5125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複合型避難收容處所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直升機起降點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marR="0" indent="-360363" algn="l" defTabSz="298317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人車轉運集結點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39750" indent="-360363" algn="l" defTabSz="2983171" rtl="0" eaLnBrk="1" latinLnBrk="0" hangingPunct="1"/>
                      <a:r>
                        <a:rPr lang="zh-TW" altLang="en-US" sz="110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 防空避難地點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" name="圖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14" y="8505619"/>
            <a:ext cx="186546" cy="180000"/>
          </a:xfrm>
          <a:prstGeom prst="rect">
            <a:avLst/>
          </a:prstGeom>
        </p:spPr>
      </p:pic>
      <p:pic>
        <p:nvPicPr>
          <p:cNvPr id="103" name="圖片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356" y="8846140"/>
            <a:ext cx="186546" cy="180000"/>
          </a:xfrm>
          <a:prstGeom prst="rect">
            <a:avLst/>
          </a:prstGeom>
        </p:spPr>
      </p:pic>
      <p:pic>
        <p:nvPicPr>
          <p:cNvPr id="105" name="圖片 10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473008"/>
            <a:ext cx="187218" cy="180000"/>
          </a:xfrm>
          <a:prstGeom prst="rect">
            <a:avLst/>
          </a:prstGeom>
        </p:spPr>
      </p:pic>
      <p:pic>
        <p:nvPicPr>
          <p:cNvPr id="106" name="圖片 10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598" y="9188825"/>
            <a:ext cx="184602" cy="180000"/>
          </a:xfrm>
          <a:prstGeom prst="rect">
            <a:avLst/>
          </a:prstGeom>
        </p:spPr>
      </p:pic>
      <p:pic>
        <p:nvPicPr>
          <p:cNvPr id="107" name="圖片 10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168" y="9193088"/>
            <a:ext cx="180000" cy="180000"/>
          </a:xfrm>
          <a:prstGeom prst="rect">
            <a:avLst/>
          </a:prstGeom>
        </p:spPr>
      </p:pic>
      <p:pic>
        <p:nvPicPr>
          <p:cNvPr id="108" name="圖片 10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7828396"/>
            <a:ext cx="180000" cy="180000"/>
          </a:xfrm>
          <a:prstGeom prst="rect">
            <a:avLst/>
          </a:prstGeom>
        </p:spPr>
      </p:pic>
      <p:pic>
        <p:nvPicPr>
          <p:cNvPr id="109" name="圖片 10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659" y="8162305"/>
            <a:ext cx="180000" cy="180000"/>
          </a:xfrm>
          <a:prstGeom prst="rect">
            <a:avLst/>
          </a:prstGeom>
        </p:spPr>
      </p:pic>
      <p:pic>
        <p:nvPicPr>
          <p:cNvPr id="110" name="圖片 10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316" y="8513108"/>
            <a:ext cx="180000" cy="180000"/>
          </a:xfrm>
          <a:prstGeom prst="rect">
            <a:avLst/>
          </a:prstGeom>
        </p:spPr>
      </p:pic>
      <p:pic>
        <p:nvPicPr>
          <p:cNvPr id="111" name="圖片 1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475408"/>
            <a:ext cx="258214" cy="249608"/>
          </a:xfrm>
          <a:prstGeom prst="rect">
            <a:avLst/>
          </a:prstGeom>
        </p:spPr>
      </p:pic>
      <p:pic>
        <p:nvPicPr>
          <p:cNvPr id="112" name="圖片 1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8833048"/>
            <a:ext cx="223472" cy="216024"/>
          </a:xfrm>
          <a:prstGeom prst="rect">
            <a:avLst/>
          </a:prstGeom>
        </p:spPr>
      </p:pic>
      <p:pic>
        <p:nvPicPr>
          <p:cNvPr id="113" name="圖片 1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154" y="7819839"/>
            <a:ext cx="192416" cy="180000"/>
          </a:xfrm>
          <a:prstGeom prst="rect">
            <a:avLst/>
          </a:prstGeom>
        </p:spPr>
      </p:pic>
      <p:pic>
        <p:nvPicPr>
          <p:cNvPr id="114" name="圖片 1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820" y="8162305"/>
            <a:ext cx="237000" cy="180000"/>
          </a:xfrm>
          <a:prstGeom prst="rect">
            <a:avLst/>
          </a:prstGeom>
        </p:spPr>
      </p:pic>
      <p:pic>
        <p:nvPicPr>
          <p:cNvPr id="115" name="圖片 114" descr="1012 -7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201000" y="9193088"/>
            <a:ext cx="233165" cy="108000"/>
          </a:xfrm>
          <a:prstGeom prst="rect">
            <a:avLst/>
          </a:prstGeom>
        </p:spPr>
      </p:pic>
      <p:pic>
        <p:nvPicPr>
          <p:cNvPr id="117" name="圖片 1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00" y="8833048"/>
            <a:ext cx="192414" cy="180000"/>
          </a:xfrm>
          <a:prstGeom prst="rect">
            <a:avLst/>
          </a:prstGeom>
        </p:spPr>
      </p:pic>
      <p:pic>
        <p:nvPicPr>
          <p:cNvPr id="118" name="圖片 1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5" y="7817088"/>
            <a:ext cx="206250" cy="180000"/>
          </a:xfrm>
          <a:prstGeom prst="rect">
            <a:avLst/>
          </a:prstGeom>
        </p:spPr>
      </p:pic>
      <p:pic>
        <p:nvPicPr>
          <p:cNvPr id="119" name="圖片 118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713168" y="8473008"/>
            <a:ext cx="180000" cy="180000"/>
          </a:xfrm>
          <a:prstGeom prst="rect">
            <a:avLst/>
          </a:prstGeom>
        </p:spPr>
      </p:pic>
      <p:graphicFrame>
        <p:nvGraphicFramePr>
          <p:cNvPr id="120" name="物件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594357"/>
              </p:ext>
            </p:extLst>
          </p:nvPr>
        </p:nvGraphicFramePr>
        <p:xfrm>
          <a:off x="9713168" y="8833048"/>
          <a:ext cx="180000" cy="1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點陣圖影像" r:id="rId19" imgW="700920" imgH="700920" progId="PBrush">
                  <p:embed/>
                </p:oleObj>
              </mc:Choice>
              <mc:Fallback>
                <p:oleObj name="點陣圖影像" r:id="rId19" imgW="700920" imgH="700920" progId="PBrush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3168" y="8833048"/>
                        <a:ext cx="180000" cy="1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" name="圖片 1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8833048"/>
            <a:ext cx="183803" cy="180000"/>
          </a:xfrm>
          <a:prstGeom prst="rect">
            <a:avLst/>
          </a:prstGeom>
        </p:spPr>
      </p:pic>
      <p:pic>
        <p:nvPicPr>
          <p:cNvPr id="124" name="圖片 1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700" y="7822860"/>
            <a:ext cx="180000" cy="180000"/>
          </a:xfrm>
          <a:prstGeom prst="rect">
            <a:avLst/>
          </a:prstGeom>
        </p:spPr>
      </p:pic>
      <p:sp>
        <p:nvSpPr>
          <p:cNvPr id="126" name="向右箭號 125"/>
          <p:cNvSpPr/>
          <p:nvPr/>
        </p:nvSpPr>
        <p:spPr>
          <a:xfrm>
            <a:off x="3772528" y="7846160"/>
            <a:ext cx="180000" cy="14400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5238485" y="7820036"/>
            <a:ext cx="144000" cy="14400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1" name="圖片 16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45" y="8158897"/>
            <a:ext cx="180000" cy="180000"/>
          </a:xfrm>
          <a:prstGeom prst="rect">
            <a:avLst/>
          </a:prstGeom>
        </p:spPr>
      </p:pic>
      <p:pic>
        <p:nvPicPr>
          <p:cNvPr id="166" name="圖片 165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247646" y="8184976"/>
            <a:ext cx="144076" cy="144076"/>
          </a:xfrm>
          <a:prstGeom prst="rect">
            <a:avLst/>
          </a:prstGeom>
        </p:spPr>
      </p:pic>
      <p:pic>
        <p:nvPicPr>
          <p:cNvPr id="170" name="圖片 169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5187681" y="8484025"/>
            <a:ext cx="273316" cy="322122"/>
          </a:xfrm>
          <a:prstGeom prst="rect">
            <a:avLst/>
          </a:prstGeom>
        </p:spPr>
      </p:pic>
      <p:sp>
        <p:nvSpPr>
          <p:cNvPr id="171" name="矩形 170"/>
          <p:cNvSpPr/>
          <p:nvPr/>
        </p:nvSpPr>
        <p:spPr>
          <a:xfrm>
            <a:off x="5223564" y="8503854"/>
            <a:ext cx="6444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</a:p>
        </p:txBody>
      </p:sp>
      <p:sp>
        <p:nvSpPr>
          <p:cNvPr id="172" name="橢圓 171"/>
          <p:cNvSpPr>
            <a:spLocks noChangeAspect="1"/>
          </p:cNvSpPr>
          <p:nvPr/>
        </p:nvSpPr>
        <p:spPr>
          <a:xfrm>
            <a:off x="5295510" y="9229386"/>
            <a:ext cx="89303" cy="108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3" name="矩形 172"/>
          <p:cNvSpPr/>
          <p:nvPr/>
        </p:nvSpPr>
        <p:spPr>
          <a:xfrm>
            <a:off x="5212876" y="9147502"/>
            <a:ext cx="92653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公務部門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185547" y="8814560"/>
            <a:ext cx="280685" cy="330807"/>
          </a:xfrm>
          <a:prstGeom prst="rect">
            <a:avLst/>
          </a:prstGeom>
        </p:spPr>
      </p:pic>
      <p:sp>
        <p:nvSpPr>
          <p:cNvPr id="162" name="矩形 161"/>
          <p:cNvSpPr/>
          <p:nvPr/>
        </p:nvSpPr>
        <p:spPr>
          <a:xfrm>
            <a:off x="5213818" y="8832583"/>
            <a:ext cx="644407" cy="2378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</a:p>
        </p:txBody>
      </p:sp>
      <p:pic>
        <p:nvPicPr>
          <p:cNvPr id="176" name="圖片 175" descr="37區行政區域圖(新化區).jpg"/>
          <p:cNvPicPr>
            <a:picLocks noChangeAspect="1"/>
          </p:cNvPicPr>
          <p:nvPr/>
        </p:nvPicPr>
        <p:blipFill>
          <a:blip r:embed="rId28" cstate="print"/>
          <a:srcRect t="-2591" b="-3498"/>
          <a:stretch>
            <a:fillRect/>
          </a:stretch>
        </p:blipFill>
        <p:spPr>
          <a:xfrm>
            <a:off x="640160" y="1128192"/>
            <a:ext cx="1080120" cy="810090"/>
          </a:xfrm>
          <a:prstGeom prst="rect">
            <a:avLst/>
          </a:prstGeom>
        </p:spPr>
      </p:pic>
      <p:sp>
        <p:nvSpPr>
          <p:cNvPr id="65" name="文字方塊 64"/>
          <p:cNvSpPr txBox="1"/>
          <p:nvPr/>
        </p:nvSpPr>
        <p:spPr>
          <a:xfrm>
            <a:off x="5320680" y="3576464"/>
            <a:ext cx="108012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協興里</a:t>
            </a:r>
          </a:p>
        </p:txBody>
      </p:sp>
      <p:sp>
        <p:nvSpPr>
          <p:cNvPr id="72" name="文字方塊 71"/>
          <p:cNvSpPr txBox="1"/>
          <p:nvPr/>
        </p:nvSpPr>
        <p:spPr>
          <a:xfrm>
            <a:off x="5032648" y="5808712"/>
            <a:ext cx="400110" cy="864096"/>
          </a:xfrm>
          <a:prstGeom prst="rect">
            <a:avLst/>
          </a:prstGeom>
          <a:solidFill>
            <a:srgbClr val="FFC000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1400" b="1" dirty="0"/>
              <a:t>台灣高鐵</a:t>
            </a:r>
          </a:p>
        </p:txBody>
      </p:sp>
      <p:sp>
        <p:nvSpPr>
          <p:cNvPr id="73" name="向右箭號 72"/>
          <p:cNvSpPr/>
          <p:nvPr/>
        </p:nvSpPr>
        <p:spPr>
          <a:xfrm rot="906716">
            <a:off x="3636900" y="2926907"/>
            <a:ext cx="579607" cy="29100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4" name="向右箭號 73"/>
          <p:cNvSpPr/>
          <p:nvPr/>
        </p:nvSpPr>
        <p:spPr>
          <a:xfrm rot="20994374">
            <a:off x="5487028" y="4207050"/>
            <a:ext cx="649751" cy="312223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0" name="文字方塊 79"/>
          <p:cNvSpPr txBox="1"/>
          <p:nvPr/>
        </p:nvSpPr>
        <p:spPr>
          <a:xfrm>
            <a:off x="8056984" y="2856384"/>
            <a:ext cx="100811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大新國小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6616824" y="4368552"/>
            <a:ext cx="108012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rgbClr val="FF0000"/>
                </a:solidFill>
              </a:rPr>
              <a:t>保生大帝廟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9497144" y="6384776"/>
            <a:ext cx="129614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新化體育公園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11081320" y="2784376"/>
            <a:ext cx="108012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新化區公所</a:t>
            </a:r>
          </a:p>
        </p:txBody>
      </p:sp>
      <p:sp>
        <p:nvSpPr>
          <p:cNvPr id="86" name="向右箭號 85"/>
          <p:cNvSpPr/>
          <p:nvPr/>
        </p:nvSpPr>
        <p:spPr>
          <a:xfrm rot="20994374">
            <a:off x="8578912" y="3552109"/>
            <a:ext cx="566237" cy="25394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7" name="向右箭號 86"/>
          <p:cNvSpPr/>
          <p:nvPr/>
        </p:nvSpPr>
        <p:spPr>
          <a:xfrm rot="906716">
            <a:off x="10524235" y="3142188"/>
            <a:ext cx="564559" cy="220481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8" name="向右箭號 87"/>
          <p:cNvSpPr/>
          <p:nvPr/>
        </p:nvSpPr>
        <p:spPr>
          <a:xfrm>
            <a:off x="9425136" y="4008512"/>
            <a:ext cx="566237" cy="25394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1" name="向右箭號 90"/>
          <p:cNvSpPr/>
          <p:nvPr/>
        </p:nvSpPr>
        <p:spPr>
          <a:xfrm rot="20789898">
            <a:off x="10361240" y="3864496"/>
            <a:ext cx="566237" cy="253948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2" name="向右箭號 91"/>
          <p:cNvSpPr/>
          <p:nvPr/>
        </p:nvSpPr>
        <p:spPr>
          <a:xfrm rot="21036537">
            <a:off x="6348650" y="3045736"/>
            <a:ext cx="579607" cy="291004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8" name="文字方塊 127"/>
          <p:cNvSpPr txBox="1"/>
          <p:nvPr/>
        </p:nvSpPr>
        <p:spPr>
          <a:xfrm>
            <a:off x="5176664" y="1992288"/>
            <a:ext cx="108012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唪口順天宮</a:t>
            </a:r>
          </a:p>
        </p:txBody>
      </p:sp>
      <p:sp>
        <p:nvSpPr>
          <p:cNvPr id="129" name="文字方塊 128"/>
          <p:cNvSpPr txBox="1"/>
          <p:nvPr/>
        </p:nvSpPr>
        <p:spPr>
          <a:xfrm>
            <a:off x="5536704" y="5232648"/>
            <a:ext cx="108012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豐榮里</a:t>
            </a:r>
            <a:endParaRPr lang="en-US" altLang="zh-TW" sz="2000" b="1" dirty="0">
              <a:solidFill>
                <a:srgbClr val="FF0000"/>
              </a:solidFill>
            </a:endParaRPr>
          </a:p>
        </p:txBody>
      </p:sp>
      <p:sp>
        <p:nvSpPr>
          <p:cNvPr id="131" name="文字方塊 130"/>
          <p:cNvSpPr txBox="1"/>
          <p:nvPr/>
        </p:nvSpPr>
        <p:spPr>
          <a:xfrm>
            <a:off x="3952528" y="2208312"/>
            <a:ext cx="108012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唪口里</a:t>
            </a:r>
          </a:p>
        </p:txBody>
      </p:sp>
      <p:sp>
        <p:nvSpPr>
          <p:cNvPr id="132" name="文字方塊 131"/>
          <p:cNvSpPr txBox="1"/>
          <p:nvPr/>
        </p:nvSpPr>
        <p:spPr>
          <a:xfrm>
            <a:off x="7192888" y="1704256"/>
            <a:ext cx="108012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太平里</a:t>
            </a:r>
          </a:p>
        </p:txBody>
      </p:sp>
      <p:pic>
        <p:nvPicPr>
          <p:cNvPr id="133" name="圖片 132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273008" y="3216424"/>
            <a:ext cx="395511" cy="466138"/>
          </a:xfrm>
          <a:prstGeom prst="rect">
            <a:avLst/>
          </a:prstGeom>
        </p:spPr>
      </p:pic>
      <p:pic>
        <p:nvPicPr>
          <p:cNvPr id="130" name="圖片 12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6616824" y="4728592"/>
            <a:ext cx="288092" cy="288092"/>
          </a:xfrm>
          <a:prstGeom prst="rect">
            <a:avLst/>
          </a:prstGeom>
        </p:spPr>
      </p:pic>
      <p:pic>
        <p:nvPicPr>
          <p:cNvPr id="134" name="圖片 133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752728" y="2424336"/>
            <a:ext cx="288092" cy="288092"/>
          </a:xfrm>
          <a:prstGeom prst="rect">
            <a:avLst/>
          </a:prstGeom>
        </p:spPr>
      </p:pic>
      <p:cxnSp>
        <p:nvCxnSpPr>
          <p:cNvPr id="135" name="直線接點 134"/>
          <p:cNvCxnSpPr/>
          <p:nvPr/>
        </p:nvCxnSpPr>
        <p:spPr>
          <a:xfrm>
            <a:off x="2584376" y="9337104"/>
            <a:ext cx="576064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手繪多邊形 136"/>
          <p:cNvSpPr/>
          <p:nvPr/>
        </p:nvSpPr>
        <p:spPr>
          <a:xfrm>
            <a:off x="3032567" y="2176041"/>
            <a:ext cx="6458674" cy="2384384"/>
          </a:xfrm>
          <a:custGeom>
            <a:avLst/>
            <a:gdLst>
              <a:gd name="connsiteX0" fmla="*/ 0 w 6458674"/>
              <a:gd name="connsiteY0" fmla="*/ 567159 h 2384384"/>
              <a:gd name="connsiteX1" fmla="*/ 3993266 w 6458674"/>
              <a:gd name="connsiteY1" fmla="*/ 1458410 h 2384384"/>
              <a:gd name="connsiteX2" fmla="*/ 4120587 w 6458674"/>
              <a:gd name="connsiteY2" fmla="*/ 1226916 h 2384384"/>
              <a:gd name="connsiteX3" fmla="*/ 4444679 w 6458674"/>
              <a:gd name="connsiteY3" fmla="*/ 1134318 h 2384384"/>
              <a:gd name="connsiteX4" fmla="*/ 4421529 w 6458674"/>
              <a:gd name="connsiteY4" fmla="*/ 891250 h 2384384"/>
              <a:gd name="connsiteX5" fmla="*/ 6123008 w 6458674"/>
              <a:gd name="connsiteY5" fmla="*/ 0 h 2384384"/>
              <a:gd name="connsiteX6" fmla="*/ 6157732 w 6458674"/>
              <a:gd name="connsiteY6" fmla="*/ 243068 h 2384384"/>
              <a:gd name="connsiteX7" fmla="*/ 6458674 w 6458674"/>
              <a:gd name="connsiteY7" fmla="*/ 532435 h 2384384"/>
              <a:gd name="connsiteX8" fmla="*/ 6285053 w 6458674"/>
              <a:gd name="connsiteY8" fmla="*/ 833377 h 2384384"/>
              <a:gd name="connsiteX9" fmla="*/ 6447099 w 6458674"/>
              <a:gd name="connsiteY9" fmla="*/ 1319513 h 2384384"/>
              <a:gd name="connsiteX10" fmla="*/ 6447099 w 6458674"/>
              <a:gd name="connsiteY10" fmla="*/ 1794075 h 2384384"/>
              <a:gd name="connsiteX11" fmla="*/ 6215605 w 6458674"/>
              <a:gd name="connsiteY11" fmla="*/ 1921397 h 2384384"/>
              <a:gd name="connsiteX12" fmla="*/ 5208608 w 6458674"/>
              <a:gd name="connsiteY12" fmla="*/ 1632030 h 2384384"/>
              <a:gd name="connsiteX13" fmla="*/ 3865944 w 6458674"/>
              <a:gd name="connsiteY13" fmla="*/ 2025569 h 2384384"/>
              <a:gd name="connsiteX14" fmla="*/ 2164466 w 6458674"/>
              <a:gd name="connsiteY14" fmla="*/ 2245488 h 2384384"/>
              <a:gd name="connsiteX15" fmla="*/ 1805651 w 6458674"/>
              <a:gd name="connsiteY15" fmla="*/ 2384384 h 2384384"/>
              <a:gd name="connsiteX16" fmla="*/ 1539433 w 6458674"/>
              <a:gd name="connsiteY16" fmla="*/ 2349660 h 2384384"/>
              <a:gd name="connsiteX17" fmla="*/ 1053296 w 6458674"/>
              <a:gd name="connsiteY17" fmla="*/ 1979270 h 2384384"/>
              <a:gd name="connsiteX18" fmla="*/ 821803 w 6458674"/>
              <a:gd name="connsiteY18" fmla="*/ 1516283 h 2384384"/>
              <a:gd name="connsiteX19" fmla="*/ 324091 w 6458674"/>
              <a:gd name="connsiteY19" fmla="*/ 1377387 h 2384384"/>
              <a:gd name="connsiteX20" fmla="*/ 127322 w 6458674"/>
              <a:gd name="connsiteY20" fmla="*/ 1261640 h 2384384"/>
              <a:gd name="connsiteX21" fmla="*/ 11575 w 6458674"/>
              <a:gd name="connsiteY21" fmla="*/ 717630 h 2384384"/>
              <a:gd name="connsiteX22" fmla="*/ 0 w 6458674"/>
              <a:gd name="connsiteY22" fmla="*/ 567159 h 2384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58674" h="2384384">
                <a:moveTo>
                  <a:pt x="0" y="567159"/>
                </a:moveTo>
                <a:lnTo>
                  <a:pt x="3993266" y="1458410"/>
                </a:lnTo>
                <a:lnTo>
                  <a:pt x="4120587" y="1226916"/>
                </a:lnTo>
                <a:lnTo>
                  <a:pt x="4444679" y="1134318"/>
                </a:lnTo>
                <a:lnTo>
                  <a:pt x="4421529" y="891250"/>
                </a:lnTo>
                <a:lnTo>
                  <a:pt x="6123008" y="0"/>
                </a:lnTo>
                <a:lnTo>
                  <a:pt x="6157732" y="243068"/>
                </a:lnTo>
                <a:lnTo>
                  <a:pt x="6458674" y="532435"/>
                </a:lnTo>
                <a:lnTo>
                  <a:pt x="6285053" y="833377"/>
                </a:lnTo>
                <a:lnTo>
                  <a:pt x="6447099" y="1319513"/>
                </a:lnTo>
                <a:lnTo>
                  <a:pt x="6447099" y="1794075"/>
                </a:lnTo>
                <a:lnTo>
                  <a:pt x="6215605" y="1921397"/>
                </a:lnTo>
                <a:lnTo>
                  <a:pt x="5208608" y="1632030"/>
                </a:lnTo>
                <a:lnTo>
                  <a:pt x="3865944" y="2025569"/>
                </a:lnTo>
                <a:lnTo>
                  <a:pt x="2164466" y="2245488"/>
                </a:lnTo>
                <a:lnTo>
                  <a:pt x="1805651" y="2384384"/>
                </a:lnTo>
                <a:lnTo>
                  <a:pt x="1539433" y="2349660"/>
                </a:lnTo>
                <a:lnTo>
                  <a:pt x="1053296" y="1979270"/>
                </a:lnTo>
                <a:lnTo>
                  <a:pt x="821803" y="1516283"/>
                </a:lnTo>
                <a:lnTo>
                  <a:pt x="324091" y="1377387"/>
                </a:lnTo>
                <a:lnTo>
                  <a:pt x="127322" y="1261640"/>
                </a:lnTo>
                <a:lnTo>
                  <a:pt x="11575" y="717630"/>
                </a:lnTo>
                <a:lnTo>
                  <a:pt x="0" y="567159"/>
                </a:lnTo>
                <a:close/>
              </a:path>
            </a:pathLst>
          </a:custGeom>
          <a:noFill/>
          <a:ln w="38100">
            <a:solidFill>
              <a:schemeClr val="tx1">
                <a:lumMod val="95000"/>
                <a:lumOff val="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8" name="圖片 97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0577264" y="1920280"/>
            <a:ext cx="288032" cy="288032"/>
          </a:xfrm>
          <a:prstGeom prst="rect">
            <a:avLst/>
          </a:prstGeom>
        </p:spPr>
      </p:pic>
      <p:pic>
        <p:nvPicPr>
          <p:cNvPr id="136" name="圖片 135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045296" y="3072408"/>
            <a:ext cx="360040" cy="360040"/>
          </a:xfrm>
          <a:prstGeom prst="rect">
            <a:avLst/>
          </a:prstGeom>
        </p:spPr>
      </p:pic>
      <p:pic>
        <p:nvPicPr>
          <p:cNvPr id="145" name="圖片 14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7624936" y="2640360"/>
            <a:ext cx="396024" cy="396024"/>
          </a:xfrm>
          <a:prstGeom prst="rect">
            <a:avLst/>
          </a:prstGeom>
        </p:spPr>
      </p:pic>
      <p:sp>
        <p:nvSpPr>
          <p:cNvPr id="144" name="矩形 143"/>
          <p:cNvSpPr/>
          <p:nvPr/>
        </p:nvSpPr>
        <p:spPr>
          <a:xfrm>
            <a:off x="2296344" y="7176864"/>
            <a:ext cx="2376264" cy="251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94" tIns="46197" rIns="92394" bIns="46197" rtlCol="0" anchor="ctr"/>
          <a:lstStyle/>
          <a:p>
            <a:pPr algn="ctr"/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新化區公所</a:t>
            </a: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120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120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日更新</a:t>
            </a:r>
          </a:p>
        </p:txBody>
      </p:sp>
      <p:pic>
        <p:nvPicPr>
          <p:cNvPr id="150" name="圖片 149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36" y="4440560"/>
            <a:ext cx="223882" cy="216024"/>
          </a:xfrm>
          <a:prstGeom prst="rect">
            <a:avLst/>
          </a:prstGeom>
        </p:spPr>
      </p:pic>
      <p:pic>
        <p:nvPicPr>
          <p:cNvPr id="153" name="圖片 15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280" y="6456784"/>
            <a:ext cx="223882" cy="216024"/>
          </a:xfrm>
          <a:prstGeom prst="rect">
            <a:avLst/>
          </a:prstGeom>
        </p:spPr>
      </p:pic>
      <p:pic>
        <p:nvPicPr>
          <p:cNvPr id="154" name="圖片 153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6" y="2064296"/>
            <a:ext cx="223882" cy="216024"/>
          </a:xfrm>
          <a:prstGeom prst="rect">
            <a:avLst/>
          </a:prstGeom>
        </p:spPr>
      </p:pic>
      <p:pic>
        <p:nvPicPr>
          <p:cNvPr id="155" name="圖片 1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80" y="2928392"/>
            <a:ext cx="186546" cy="180000"/>
          </a:xfrm>
          <a:prstGeom prst="rect">
            <a:avLst/>
          </a:prstGeom>
        </p:spPr>
      </p:pic>
      <p:pic>
        <p:nvPicPr>
          <p:cNvPr id="158" name="圖片 1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432" y="2856384"/>
            <a:ext cx="186546" cy="180000"/>
          </a:xfrm>
          <a:prstGeom prst="rect">
            <a:avLst/>
          </a:prstGeom>
        </p:spPr>
      </p:pic>
      <p:pic>
        <p:nvPicPr>
          <p:cNvPr id="163" name="圖片 1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208" y="2208312"/>
            <a:ext cx="186546" cy="180000"/>
          </a:xfrm>
          <a:prstGeom prst="rect">
            <a:avLst/>
          </a:prstGeom>
        </p:spPr>
      </p:pic>
      <p:sp>
        <p:nvSpPr>
          <p:cNvPr id="164" name="文字方塊 163"/>
          <p:cNvSpPr txBox="1"/>
          <p:nvPr/>
        </p:nvSpPr>
        <p:spPr>
          <a:xfrm>
            <a:off x="9641160" y="2568352"/>
            <a:ext cx="108012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新化區里聯合活動中心</a:t>
            </a:r>
          </a:p>
        </p:txBody>
      </p:sp>
      <p:pic>
        <p:nvPicPr>
          <p:cNvPr id="165" name="圖片 1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513464"/>
            <a:ext cx="223880" cy="216024"/>
          </a:xfrm>
          <a:prstGeom prst="rect">
            <a:avLst/>
          </a:prstGeom>
        </p:spPr>
      </p:pic>
      <p:pic>
        <p:nvPicPr>
          <p:cNvPr id="167" name="圖片 166" descr="收容所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5320680" y="2352328"/>
            <a:ext cx="376237" cy="376237"/>
          </a:xfrm>
          <a:prstGeom prst="rect">
            <a:avLst/>
          </a:prstGeom>
        </p:spPr>
      </p:pic>
      <p:pic>
        <p:nvPicPr>
          <p:cNvPr id="168" name="圖片 167" descr="收容所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6976864" y="4656584"/>
            <a:ext cx="376237" cy="376237"/>
          </a:xfrm>
          <a:prstGeom prst="rect">
            <a:avLst/>
          </a:prstGeom>
        </p:spPr>
      </p:pic>
      <p:pic>
        <p:nvPicPr>
          <p:cNvPr id="177" name="圖片 1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32" y="2280320"/>
            <a:ext cx="295396" cy="288032"/>
          </a:xfrm>
          <a:prstGeom prst="rect">
            <a:avLst/>
          </a:prstGeom>
        </p:spPr>
      </p:pic>
      <p:pic>
        <p:nvPicPr>
          <p:cNvPr id="178" name="圖片 17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3208" y="2424336"/>
            <a:ext cx="223882" cy="216024"/>
          </a:xfrm>
          <a:prstGeom prst="rect">
            <a:avLst/>
          </a:prstGeom>
        </p:spPr>
      </p:pic>
      <p:pic>
        <p:nvPicPr>
          <p:cNvPr id="179" name="圖片 178" descr="收容所.jp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10217224" y="5952728"/>
            <a:ext cx="376237" cy="376237"/>
          </a:xfrm>
          <a:prstGeom prst="rect">
            <a:avLst/>
          </a:prstGeom>
        </p:spPr>
      </p:pic>
      <p:pic>
        <p:nvPicPr>
          <p:cNvPr id="180" name="圖片 179" descr="收容所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544816" y="8184976"/>
            <a:ext cx="160213" cy="160213"/>
          </a:xfrm>
          <a:prstGeom prst="rect">
            <a:avLst/>
          </a:prstGeom>
        </p:spPr>
      </p:pic>
      <p:pic>
        <p:nvPicPr>
          <p:cNvPr id="121" name="圖片 1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359" y="3144416"/>
            <a:ext cx="369245" cy="360040"/>
          </a:xfrm>
          <a:prstGeom prst="rect">
            <a:avLst/>
          </a:prstGeom>
        </p:spPr>
      </p:pic>
      <p:pic>
        <p:nvPicPr>
          <p:cNvPr id="125" name="圖片 124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432" y="3000400"/>
            <a:ext cx="223882" cy="216024"/>
          </a:xfrm>
          <a:prstGeom prst="rect">
            <a:avLst/>
          </a:prstGeom>
        </p:spPr>
      </p:pic>
      <p:pic>
        <p:nvPicPr>
          <p:cNvPr id="151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660080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16329" y="8526655"/>
            <a:ext cx="216008" cy="21600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089432" y="321642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9137104" y="2928392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1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073208" y="192028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3" name="圖片 182" descr="防空疏散避難圖例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984976" y="2928392"/>
            <a:ext cx="225003" cy="225003"/>
          </a:xfrm>
          <a:prstGeom prst="rect">
            <a:avLst/>
          </a:prstGeom>
        </p:spPr>
      </p:pic>
      <p:pic>
        <p:nvPicPr>
          <p:cNvPr id="184" name="圖片 183" descr="防空疏散避難圖例.jp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8993088" y="4800600"/>
            <a:ext cx="225003" cy="225003"/>
          </a:xfrm>
          <a:prstGeom prst="rect">
            <a:avLst/>
          </a:prstGeom>
        </p:spPr>
      </p:pic>
      <p:pic>
        <p:nvPicPr>
          <p:cNvPr id="185" name="圖片 18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967" y="3216424"/>
            <a:ext cx="369245" cy="360040"/>
          </a:xfrm>
          <a:prstGeom prst="rect">
            <a:avLst/>
          </a:prstGeom>
        </p:spPr>
      </p:pic>
      <p:pic>
        <p:nvPicPr>
          <p:cNvPr id="186" name="圖片 18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80" y="2712368"/>
            <a:ext cx="223882" cy="216024"/>
          </a:xfrm>
          <a:prstGeom prst="rect">
            <a:avLst/>
          </a:prstGeom>
        </p:spPr>
      </p:pic>
      <p:pic>
        <p:nvPicPr>
          <p:cNvPr id="1361" name="Picture 337"/>
          <p:cNvPicPr>
            <a:picLocks noChangeAspect="1" noChangeArrowheads="1"/>
          </p:cNvPicPr>
          <p:nvPr/>
        </p:nvPicPr>
        <p:blipFill>
          <a:blip r:embed="rId33" cstate="print"/>
          <a:srcRect l="26765" t="15753" r="1913" b="9387"/>
          <a:stretch>
            <a:fillRect/>
          </a:stretch>
        </p:blipFill>
        <p:spPr bwMode="auto">
          <a:xfrm>
            <a:off x="2296344" y="912168"/>
            <a:ext cx="10426921" cy="61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" name="矩形圖說文字 168"/>
          <p:cNvSpPr/>
          <p:nvPr/>
        </p:nvSpPr>
        <p:spPr>
          <a:xfrm>
            <a:off x="7552928" y="5088632"/>
            <a:ext cx="2808312" cy="2376264"/>
          </a:xfrm>
          <a:prstGeom prst="wedgeRectCallout">
            <a:avLst>
              <a:gd name="adj1" fmla="val 127202"/>
              <a:gd name="adj2" fmla="val -118071"/>
            </a:avLst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7" name="Picture 336"/>
          <p:cNvPicPr>
            <a:picLocks noChangeAspect="1" noChangeArrowheads="1"/>
          </p:cNvPicPr>
          <p:nvPr/>
        </p:nvPicPr>
        <p:blipFill>
          <a:blip r:embed="rId34" cstate="print"/>
          <a:srcRect t="3215" r="13793" b="27655"/>
          <a:stretch>
            <a:fillRect/>
          </a:stretch>
        </p:blipFill>
        <p:spPr bwMode="auto">
          <a:xfrm>
            <a:off x="7552928" y="5126932"/>
            <a:ext cx="2756878" cy="232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" name="文字方塊 189"/>
          <p:cNvSpPr txBox="1"/>
          <p:nvPr/>
        </p:nvSpPr>
        <p:spPr>
          <a:xfrm>
            <a:off x="8489032" y="5304656"/>
            <a:ext cx="129614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新化區公所</a:t>
            </a:r>
          </a:p>
        </p:txBody>
      </p:sp>
      <p:sp>
        <p:nvSpPr>
          <p:cNvPr id="191" name="文字方塊 190"/>
          <p:cNvSpPr txBox="1"/>
          <p:nvPr/>
        </p:nvSpPr>
        <p:spPr>
          <a:xfrm>
            <a:off x="9425136" y="6312768"/>
            <a:ext cx="936104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新化國中</a:t>
            </a:r>
          </a:p>
        </p:txBody>
      </p:sp>
      <p:sp>
        <p:nvSpPr>
          <p:cNvPr id="193" name="向右箭號 192"/>
          <p:cNvSpPr/>
          <p:nvPr/>
        </p:nvSpPr>
        <p:spPr>
          <a:xfrm rot="18434506">
            <a:off x="9730512" y="5810354"/>
            <a:ext cx="513960" cy="29847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4" name="圖片 193" descr="收容所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1081320" y="6600800"/>
            <a:ext cx="288032" cy="288032"/>
          </a:xfrm>
          <a:prstGeom prst="rect">
            <a:avLst/>
          </a:prstGeom>
        </p:spPr>
      </p:pic>
      <p:pic>
        <p:nvPicPr>
          <p:cNvPr id="195" name="圖片 194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9713168" y="5088632"/>
            <a:ext cx="288032" cy="288032"/>
          </a:xfrm>
          <a:prstGeom prst="rect">
            <a:avLst/>
          </a:prstGeom>
        </p:spPr>
      </p:pic>
      <p:pic>
        <p:nvPicPr>
          <p:cNvPr id="196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633048" y="5592688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7" name="圖片 19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080" y="5592688"/>
            <a:ext cx="288032" cy="269446"/>
          </a:xfrm>
          <a:prstGeom prst="rect">
            <a:avLst/>
          </a:prstGeom>
        </p:spPr>
      </p:pic>
      <p:pic>
        <p:nvPicPr>
          <p:cNvPr id="198" name="圖片 19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9032" y="5376664"/>
            <a:ext cx="192414" cy="180000"/>
          </a:xfrm>
          <a:prstGeom prst="rect">
            <a:avLst/>
          </a:prstGeom>
        </p:spPr>
      </p:pic>
      <p:pic>
        <p:nvPicPr>
          <p:cNvPr id="200" name="圖片 199" descr="災害類別圖-02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3736504" y="8112968"/>
            <a:ext cx="287281" cy="287281"/>
          </a:xfrm>
          <a:prstGeom prst="rect">
            <a:avLst/>
          </a:prstGeom>
        </p:spPr>
      </p:pic>
      <p:pic>
        <p:nvPicPr>
          <p:cNvPr id="201" name="圖片 200" descr="災害類別圖-02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374478" y="6468650"/>
            <a:ext cx="417809" cy="348173"/>
          </a:xfrm>
          <a:prstGeom prst="rect">
            <a:avLst/>
          </a:prstGeom>
        </p:spPr>
      </p:pic>
      <p:pic>
        <p:nvPicPr>
          <p:cNvPr id="202" name="圖片 201" descr="災害類別圖-02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1648272" y="6888832"/>
            <a:ext cx="359289" cy="359289"/>
          </a:xfrm>
          <a:prstGeom prst="rect">
            <a:avLst/>
          </a:prstGeom>
        </p:spPr>
      </p:pic>
      <p:pic>
        <p:nvPicPr>
          <p:cNvPr id="203" name="圖片 202" descr="災害類別圖-02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720280" y="7392888"/>
            <a:ext cx="360040" cy="360040"/>
          </a:xfrm>
          <a:prstGeom prst="rect">
            <a:avLst/>
          </a:prstGeom>
        </p:spPr>
      </p:pic>
      <p:pic>
        <p:nvPicPr>
          <p:cNvPr id="204" name="圖片 203" descr="災害類別圖-02.png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1720280" y="7852570"/>
            <a:ext cx="354705" cy="360040"/>
          </a:xfrm>
          <a:prstGeom prst="rect">
            <a:avLst/>
          </a:prstGeom>
        </p:spPr>
      </p:pic>
      <p:pic>
        <p:nvPicPr>
          <p:cNvPr id="206" name="圖片 205" descr="災害類別圖-02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505007" y="8451978"/>
            <a:ext cx="287281" cy="287281"/>
          </a:xfrm>
          <a:prstGeom prst="rect">
            <a:avLst/>
          </a:prstGeom>
        </p:spPr>
      </p:pic>
      <p:pic>
        <p:nvPicPr>
          <p:cNvPr id="207" name="圖片 206" descr="收容所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7264896" y="4872608"/>
            <a:ext cx="304229" cy="304229"/>
          </a:xfrm>
          <a:prstGeom prst="rect">
            <a:avLst/>
          </a:prstGeom>
        </p:spPr>
      </p:pic>
      <p:pic>
        <p:nvPicPr>
          <p:cNvPr id="208" name="圖片 207" descr="收容所.jp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392688" y="2352328"/>
            <a:ext cx="232221" cy="232221"/>
          </a:xfrm>
          <a:prstGeom prst="rect">
            <a:avLst/>
          </a:prstGeom>
        </p:spPr>
      </p:pic>
      <p:sp>
        <p:nvSpPr>
          <p:cNvPr id="209" name="文字方塊 208"/>
          <p:cNvSpPr txBox="1"/>
          <p:nvPr/>
        </p:nvSpPr>
        <p:spPr>
          <a:xfrm>
            <a:off x="5320680" y="2064296"/>
            <a:ext cx="129614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唪口順天宮</a:t>
            </a:r>
          </a:p>
        </p:txBody>
      </p:sp>
      <p:pic>
        <p:nvPicPr>
          <p:cNvPr id="210" name="圖片 20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320680" y="2136304"/>
            <a:ext cx="144076" cy="144076"/>
          </a:xfrm>
          <a:prstGeom prst="rect">
            <a:avLst/>
          </a:prstGeom>
        </p:spPr>
      </p:pic>
      <p:sp>
        <p:nvSpPr>
          <p:cNvPr id="211" name="向右箭號 210"/>
          <p:cNvSpPr/>
          <p:nvPr/>
        </p:nvSpPr>
        <p:spPr>
          <a:xfrm rot="20944728">
            <a:off x="5560324" y="4198513"/>
            <a:ext cx="513960" cy="29847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2" name="向右箭號 211"/>
          <p:cNvSpPr/>
          <p:nvPr/>
        </p:nvSpPr>
        <p:spPr>
          <a:xfrm rot="20944728">
            <a:off x="7864579" y="3550441"/>
            <a:ext cx="513960" cy="298470"/>
          </a:xfrm>
          <a:prstGeom prst="rightArrow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4" name="文字方塊 213"/>
          <p:cNvSpPr txBox="1"/>
          <p:nvPr/>
        </p:nvSpPr>
        <p:spPr>
          <a:xfrm>
            <a:off x="8273008" y="3000400"/>
            <a:ext cx="108012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大新國小</a:t>
            </a:r>
          </a:p>
        </p:txBody>
      </p:sp>
      <p:pic>
        <p:nvPicPr>
          <p:cNvPr id="215" name="圖片 2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984" y="3288432"/>
            <a:ext cx="216024" cy="216024"/>
          </a:xfrm>
          <a:prstGeom prst="rect">
            <a:avLst/>
          </a:prstGeom>
        </p:spPr>
      </p:pic>
      <p:pic>
        <p:nvPicPr>
          <p:cNvPr id="216" name="圖片 215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9137104" y="3000400"/>
            <a:ext cx="273316" cy="322122"/>
          </a:xfrm>
          <a:prstGeom prst="rect">
            <a:avLst/>
          </a:prstGeom>
        </p:spPr>
      </p:pic>
      <p:pic>
        <p:nvPicPr>
          <p:cNvPr id="217" name="圖片 2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28" y="1850068"/>
            <a:ext cx="288032" cy="280852"/>
          </a:xfrm>
          <a:prstGeom prst="rect">
            <a:avLst/>
          </a:prstGeom>
        </p:spPr>
      </p:pic>
      <p:sp>
        <p:nvSpPr>
          <p:cNvPr id="218" name="文字方塊 217"/>
          <p:cNvSpPr txBox="1"/>
          <p:nvPr/>
        </p:nvSpPr>
        <p:spPr>
          <a:xfrm>
            <a:off x="11441360" y="1632248"/>
            <a:ext cx="136024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新化區聯合活動中心</a:t>
            </a:r>
          </a:p>
        </p:txBody>
      </p:sp>
      <p:pic>
        <p:nvPicPr>
          <p:cNvPr id="220" name="圖片 219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201000" y="3000400"/>
            <a:ext cx="252008" cy="252008"/>
          </a:xfrm>
          <a:prstGeom prst="rect">
            <a:avLst/>
          </a:prstGeom>
        </p:spPr>
      </p:pic>
      <p:sp>
        <p:nvSpPr>
          <p:cNvPr id="221" name="文字方塊 220"/>
          <p:cNvSpPr txBox="1"/>
          <p:nvPr/>
        </p:nvSpPr>
        <p:spPr>
          <a:xfrm>
            <a:off x="6904856" y="4564831"/>
            <a:ext cx="180020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保生大帝廟</a:t>
            </a:r>
            <a:endParaRPr lang="en-US" altLang="zh-TW" sz="1400" b="1" dirty="0">
              <a:solidFill>
                <a:srgbClr val="FF0000"/>
              </a:solidFill>
            </a:endParaRPr>
          </a:p>
        </p:txBody>
      </p:sp>
      <p:pic>
        <p:nvPicPr>
          <p:cNvPr id="222" name="圖片 221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7192888" y="4656584"/>
            <a:ext cx="144076" cy="144076"/>
          </a:xfrm>
          <a:prstGeom prst="rect">
            <a:avLst/>
          </a:prstGeom>
        </p:spPr>
      </p:pic>
      <p:sp>
        <p:nvSpPr>
          <p:cNvPr id="223" name="文字方塊 222"/>
          <p:cNvSpPr txBox="1"/>
          <p:nvPr/>
        </p:nvSpPr>
        <p:spPr>
          <a:xfrm>
            <a:off x="10433248" y="6312768"/>
            <a:ext cx="136815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rgbClr val="FF0000"/>
                </a:solidFill>
              </a:rPr>
              <a:t>新化體育公園</a:t>
            </a:r>
          </a:p>
        </p:txBody>
      </p:sp>
      <p:pic>
        <p:nvPicPr>
          <p:cNvPr id="224" name="圖片 2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248" y="4800600"/>
            <a:ext cx="216024" cy="216024"/>
          </a:xfrm>
          <a:prstGeom prst="rect">
            <a:avLst/>
          </a:prstGeom>
        </p:spPr>
      </p:pic>
      <p:sp>
        <p:nvSpPr>
          <p:cNvPr id="225" name="文字方塊 224"/>
          <p:cNvSpPr txBox="1"/>
          <p:nvPr/>
        </p:nvSpPr>
        <p:spPr>
          <a:xfrm>
            <a:off x="9713168" y="4512569"/>
            <a:ext cx="129614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新化區衛生所</a:t>
            </a:r>
          </a:p>
        </p:txBody>
      </p:sp>
      <p:pic>
        <p:nvPicPr>
          <p:cNvPr id="146" name="圖片 1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184" y="6600800"/>
            <a:ext cx="236641" cy="216024"/>
          </a:xfrm>
          <a:prstGeom prst="rect">
            <a:avLst/>
          </a:prstGeom>
        </p:spPr>
      </p:pic>
      <p:cxnSp>
        <p:nvCxnSpPr>
          <p:cNvPr id="175" name="直線接點 174"/>
          <p:cNvCxnSpPr/>
          <p:nvPr/>
        </p:nvCxnSpPr>
        <p:spPr>
          <a:xfrm rot="5400000" flipH="1" flipV="1">
            <a:off x="2913385" y="8618638"/>
            <a:ext cx="5272" cy="663290"/>
          </a:xfrm>
          <a:prstGeom prst="line">
            <a:avLst/>
          </a:prstGeom>
          <a:ln w="38100">
            <a:prstDash val="lg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6" name="矩形 225"/>
          <p:cNvSpPr/>
          <p:nvPr/>
        </p:nvSpPr>
        <p:spPr>
          <a:xfrm>
            <a:off x="2800400" y="8833048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區界線</a:t>
            </a:r>
          </a:p>
        </p:txBody>
      </p:sp>
      <p:sp>
        <p:nvSpPr>
          <p:cNvPr id="227" name="矩形 226"/>
          <p:cNvSpPr/>
          <p:nvPr/>
        </p:nvSpPr>
        <p:spPr>
          <a:xfrm>
            <a:off x="2800400" y="9147502"/>
            <a:ext cx="96693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9138" indent="-363538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里界線</a:t>
            </a:r>
          </a:p>
        </p:txBody>
      </p:sp>
      <p:pic>
        <p:nvPicPr>
          <p:cNvPr id="228" name="圖片 227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16" y="7824936"/>
            <a:ext cx="180000" cy="180000"/>
          </a:xfrm>
          <a:prstGeom prst="rect">
            <a:avLst/>
          </a:prstGeom>
        </p:spPr>
      </p:pic>
      <p:pic>
        <p:nvPicPr>
          <p:cNvPr id="229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1320" y="8184976"/>
            <a:ext cx="237446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" name="矩形 229"/>
          <p:cNvSpPr/>
          <p:nvPr/>
        </p:nvSpPr>
        <p:spPr>
          <a:xfrm>
            <a:off x="11081320" y="8112968"/>
            <a:ext cx="10727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58775"/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淹水感知器</a:t>
            </a:r>
          </a:p>
        </p:txBody>
      </p:sp>
      <p:sp>
        <p:nvSpPr>
          <p:cNvPr id="231" name="橢圓 230"/>
          <p:cNvSpPr>
            <a:spLocks noChangeAspect="1"/>
          </p:cNvSpPr>
          <p:nvPr/>
        </p:nvSpPr>
        <p:spPr>
          <a:xfrm>
            <a:off x="5303385" y="9229104"/>
            <a:ext cx="89303" cy="1080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33" name="圖片 83">
            <a:extLst>
              <a:ext uri="{FF2B5EF4-FFF2-40B4-BE49-F238E27FC236}">
                <a16:creationId xmlns:a16="http://schemas.microsoft.com/office/drawing/2014/main" id="{D88784A3-C2C5-45BF-99B7-1FA85FB160CA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931" y="4152528"/>
            <a:ext cx="316595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" name="圖片 173" descr="災害類別圖-03.png"/>
          <p:cNvPicPr>
            <a:picLocks noChangeAspect="1"/>
          </p:cNvPicPr>
          <p:nvPr/>
        </p:nvPicPr>
        <p:blipFill>
          <a:blip r:embed="rId40" cstate="print"/>
          <a:stretch>
            <a:fillRect/>
          </a:stretch>
        </p:blipFill>
        <p:spPr>
          <a:xfrm>
            <a:off x="3736504" y="9121080"/>
            <a:ext cx="287281" cy="287281"/>
          </a:xfrm>
          <a:prstGeom prst="rect">
            <a:avLst/>
          </a:prstGeom>
        </p:spPr>
      </p:pic>
      <p:pic>
        <p:nvPicPr>
          <p:cNvPr id="232" name="圖片 231">
            <a:extLst>
              <a:ext uri="{FF2B5EF4-FFF2-40B4-BE49-F238E27FC236}">
                <a16:creationId xmlns:a16="http://schemas.microsoft.com/office/drawing/2014/main" id="{1CA02B32-F3E9-4750-989F-23D004C490D5}"/>
              </a:ext>
            </a:extLst>
          </p:cNvPr>
          <p:cNvPicPr>
            <a:picLocks noChangeAspect="1"/>
          </p:cNvPicPr>
          <p:nvPr/>
        </p:nvPicPr>
        <p:blipFill>
          <a:blip r:embed="rId41" cstate="print"/>
          <a:stretch>
            <a:fillRect/>
          </a:stretch>
        </p:blipFill>
        <p:spPr>
          <a:xfrm>
            <a:off x="12377464" y="984176"/>
            <a:ext cx="233206" cy="23696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7" name="文字方塊 256"/>
          <p:cNvSpPr txBox="1"/>
          <p:nvPr/>
        </p:nvSpPr>
        <p:spPr>
          <a:xfrm>
            <a:off x="3808512" y="2064296"/>
            <a:ext cx="1224136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唪口里</a:t>
            </a:r>
          </a:p>
        </p:txBody>
      </p:sp>
      <p:sp>
        <p:nvSpPr>
          <p:cNvPr id="258" name="文字方塊 257"/>
          <p:cNvSpPr txBox="1"/>
          <p:nvPr/>
        </p:nvSpPr>
        <p:spPr>
          <a:xfrm>
            <a:off x="4672608" y="3648472"/>
            <a:ext cx="144016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協興里</a:t>
            </a:r>
          </a:p>
        </p:txBody>
      </p:sp>
      <p:sp>
        <p:nvSpPr>
          <p:cNvPr id="259" name="文字方塊 258"/>
          <p:cNvSpPr txBox="1"/>
          <p:nvPr/>
        </p:nvSpPr>
        <p:spPr>
          <a:xfrm>
            <a:off x="10361240" y="840160"/>
            <a:ext cx="136815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solidFill>
                  <a:srgbClr val="FF0000"/>
                </a:solidFill>
              </a:rPr>
              <a:t>太平里</a:t>
            </a:r>
          </a:p>
        </p:txBody>
      </p:sp>
      <p:pic>
        <p:nvPicPr>
          <p:cNvPr id="260" name="圖片 259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345016" y="2208312"/>
            <a:ext cx="144076" cy="144076"/>
          </a:xfrm>
          <a:prstGeom prst="rect">
            <a:avLst/>
          </a:prstGeom>
        </p:spPr>
      </p:pic>
      <p:pic>
        <p:nvPicPr>
          <p:cNvPr id="234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0289232" y="638477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5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1729392" y="638477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6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733919" y="3264281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2449472" y="192028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8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6400800" y="2136304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8345016" y="458457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0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6960840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1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7464896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2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008312" y="7874788"/>
            <a:ext cx="216024" cy="21602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9" name="圖片 1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5176" y="5304656"/>
            <a:ext cx="288032" cy="280852"/>
          </a:xfrm>
          <a:prstGeom prst="rect">
            <a:avLst/>
          </a:prstGeom>
        </p:spPr>
      </p:pic>
      <p:pic>
        <p:nvPicPr>
          <p:cNvPr id="243" name="圖片 2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152" y="5520680"/>
            <a:ext cx="237000" cy="1800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80BD3A7-EFB8-D54C-F0A7-346442EFAE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084" y="3304671"/>
            <a:ext cx="187218" cy="18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DFF7BA8-6F24-845A-4A32-481B12342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461" y="8956786"/>
            <a:ext cx="223880" cy="21602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6088E76-4584-847B-0215-B388D838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1879283" y="8960854"/>
            <a:ext cx="216008" cy="216008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9912FBD-2346-8428-0CCC-568667C862A1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320" y="9162823"/>
            <a:ext cx="212625" cy="252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4D4D751-8D18-E757-80ED-E2A26F16413A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15" y="6636832"/>
            <a:ext cx="212625" cy="252000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CB9E5E04-FE53-1D55-806A-E248CDB1BC4D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1482" y="2862782"/>
            <a:ext cx="212625" cy="25200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213075A2-E6C3-7DA8-D685-166FE961DDB5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167" y="3283495"/>
            <a:ext cx="212625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83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16384</TotalTime>
  <Words>464</Words>
  <Application>Microsoft Office PowerPoint</Application>
  <PresentationFormat>A3 紙張 (297x420 公釐)</PresentationFormat>
  <Paragraphs>118</Paragraphs>
  <Slides>1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微軟正黑體</vt:lpstr>
      <vt:lpstr>Arial</vt:lpstr>
      <vt:lpstr>Calibri</vt:lpstr>
      <vt:lpstr>Office 佈景主題</vt:lpstr>
      <vt:lpstr>點陣圖影像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alien</dc:creator>
  <cp:lastModifiedBy>陳映儒</cp:lastModifiedBy>
  <cp:revision>881</cp:revision>
  <cp:lastPrinted>2012-10-04T10:07:42Z</cp:lastPrinted>
  <dcterms:modified xsi:type="dcterms:W3CDTF">2024-01-03T05:53:52Z</dcterms:modified>
</cp:coreProperties>
</file>