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CE6"/>
    <a:srgbClr val="004DA8"/>
    <a:srgbClr val="E64C00"/>
    <a:srgbClr val="FF5500"/>
    <a:srgbClr val="732600"/>
    <a:srgbClr val="FFFFFF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3" autoAdjust="0"/>
    <p:restoredTop sz="9896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emf"/><Relationship Id="rId36" Type="http://schemas.openxmlformats.org/officeDocument/2006/relationships/image" Target="../media/image33.pn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4.emf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416224"/>
            <a:ext cx="2149257" cy="818497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臺南市新化區𦰡拔里防災地圖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Disaster Evacuation Map of Na-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Vil., </a:t>
            </a:r>
            <a:r>
              <a:rPr lang="en-US" altLang="zh-TW" sz="2000" b="1" dirty="0" err="1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Sinhua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Dist., Tainan City </a:t>
            </a:r>
            <a:endParaRPr lang="zh-TW" altLang="en-US" sz="2800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Notification Units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54631" y="4152528"/>
            <a:ext cx="2112195" cy="324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Emergency contact person</a:t>
            </a:r>
            <a:endParaRPr lang="en-US" altLang="zh-TW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50985" y="4944616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 </a:t>
            </a:r>
            <a:endParaRPr lang="en-US" altLang="zh-TW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information website</a:t>
            </a:r>
            <a:endParaRPr lang="zh-TW" alt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368352" y="7176864"/>
            <a:ext cx="2736304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en-US" altLang="zh-TW" sz="1000" dirty="0">
                <a:solidFill>
                  <a:schemeClr val="tx1"/>
                </a:solidFill>
                <a:ea typeface="Arial Unicode MS" pitchFamily="34" charset="-120"/>
                <a:cs typeface="Arial Unicode MS" pitchFamily="34" charset="-120"/>
              </a:rPr>
              <a:t>Update By Sin Hua District Office ,January   3rd. </a:t>
            </a:r>
            <a:endParaRPr lang="zh-TW" altLang="en-US" sz="1000" dirty="0">
              <a:solidFill>
                <a:schemeClr val="tx1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Administrative area</a:t>
            </a:r>
            <a:endParaRPr lang="en-US" altLang="zh-TW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36104" y="7752928"/>
            <a:ext cx="2134374" cy="206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>
              <a:lnSpc>
                <a:spcPts val="1200"/>
              </a:lnSpc>
            </a:pP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Shelter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55496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2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(Chief of Village)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李瑞雄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公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): 06-591-2010</a:t>
            </a:r>
          </a:p>
          <a:p>
            <a:pPr defTabSz="2981999">
              <a:lnSpc>
                <a:spcPts val="12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 0936-980-611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672808"/>
            <a:ext cx="2113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Flooding】 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high place or shelter </a:t>
            </a: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 </a:t>
            </a:r>
            <a:r>
              <a:rPr lang="en-US" altLang="zh-TW" sz="1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Earthquake】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open place or park</a:t>
            </a: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56313"/>
              </p:ext>
            </p:extLst>
          </p:nvPr>
        </p:nvGraphicFramePr>
        <p:xfrm>
          <a:off x="2358282" y="7511863"/>
          <a:ext cx="10307214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6914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54451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Evacuation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Route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l">
                        <a:tabLst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備有無障礙設施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9138" indent="-625475" algn="l">
                        <a:tabLst/>
                      </a:pP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Barrier-free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195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5125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Indoor shelter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for earthquake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Supplies Reserve </a:t>
                      </a:r>
                      <a:r>
                        <a:rPr lang="en-US" altLang="zh-TW" sz="80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Loca</a:t>
                      </a:r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Fire agency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Communication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廟宇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Temple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Outdoor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for earthquake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Sand Bag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Placing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Draw-off point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Inundation Detector Sensor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flooding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449263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449263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Elementary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風、水災避難收容處所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Typhoon &amp; </a:t>
                      </a:r>
                      <a:r>
                        <a:rPr lang="en-US" altLang="zh-TW" sz="800" kern="1200" baseline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Flood </a:t>
                      </a:r>
                      <a:r>
                        <a:rPr lang="en-US" altLang="zh-TW" sz="8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Garbage Assembly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800" kern="1200" baseline="0" dirty="0" err="1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Loca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.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Police 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Disabled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國中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Junior</a:t>
                      </a:r>
                      <a:r>
                        <a:rPr lang="en-US" altLang="zh-TW" sz="8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high school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Shelter for tsunami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Emergency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Operation Center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醫療單位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  <a:endParaRPr lang="en-US" altLang="zh-TW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indent="-360363" defTabSz="2983171"/>
                      <a:r>
                        <a:rPr lang="en-US" altLang="zh-TW" sz="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Senior Welfare .org</a:t>
                      </a:r>
                      <a:endParaRPr lang="zh-TW" altLang="en-US" sz="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74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719138" indent="-54451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For debris flow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zh-TW" altLang="en-US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公務部門</a:t>
                      </a:r>
                      <a:endParaRPr lang="en-US" altLang="zh-TW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l"/>
                      <a:r>
                        <a:rPr lang="en-US" altLang="zh-TW" sz="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Administrative facility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  <a:endParaRPr lang="en-US" altLang="zh-TW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39750" indent="-365125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Multi-function Shelter 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Transit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Station</a:t>
                      </a:r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 </a:t>
                      </a:r>
                    </a:p>
                    <a:p>
                      <a:pPr marL="539750" indent="-360363" algn="l" defTabSz="2983171" rtl="0" eaLnBrk="1" latinLnBrk="0" hangingPunct="1"/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Helicopter Pad</a:t>
                      </a:r>
                    </a:p>
                    <a:p>
                      <a:pPr marL="539750" indent="-360363" algn="l" defTabSz="2983171" rtl="0" eaLnBrk="1" latinLnBrk="0" hangingPunct="1"/>
                      <a:endParaRPr lang="zh-TW" altLang="en-US" sz="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8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Air-raid Shelter</a:t>
                      </a:r>
                      <a:r>
                        <a:rPr lang="en-US" altLang="zh-TW" sz="800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altLang="en-US" sz="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5" name="圖片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4" y="8524457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06" y="9210810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87" y="9204392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7856794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519584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975" y="8864977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74" y="852239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36" y="8858200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8" y="7841722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57" y="8195631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008475" y="91972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7" y="8829391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147" y="7834392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74124" y="8171581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60402"/>
              </p:ext>
            </p:extLst>
          </p:nvPr>
        </p:nvGraphicFramePr>
        <p:xfrm>
          <a:off x="8178034" y="8502844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7" imgW="700920" imgH="700920" progId="PBrush">
                  <p:embed/>
                </p:oleObj>
              </mc:Choice>
              <mc:Fallback>
                <p:oleObj name="點陣圖影像" r:id="rId17" imgW="700920" imgH="700920" progId="PBrush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34" y="8502844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22" y="7834392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45" y="885962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86645" y="7877721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8166009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983712" y="8225218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925523" y="8488707"/>
            <a:ext cx="246614" cy="290652"/>
          </a:xfrm>
          <a:prstGeom prst="rect">
            <a:avLst/>
          </a:prstGeom>
        </p:spPr>
      </p:pic>
      <p:sp>
        <p:nvSpPr>
          <p:cNvPr id="172" name="橢圓 171"/>
          <p:cNvSpPr>
            <a:spLocks noChangeAspect="1"/>
          </p:cNvSpPr>
          <p:nvPr/>
        </p:nvSpPr>
        <p:spPr>
          <a:xfrm>
            <a:off x="4997587" y="9235792"/>
            <a:ext cx="110379" cy="13291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45946" y="8597119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908231" y="8812169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924533" y="8838829"/>
            <a:ext cx="246614" cy="290652"/>
          </a:xfrm>
          <a:prstGeom prst="rect">
            <a:avLst/>
          </a:prstGeom>
        </p:spPr>
      </p:pic>
      <p:cxnSp>
        <p:nvCxnSpPr>
          <p:cNvPr id="82" name="直線接點 81"/>
          <p:cNvCxnSpPr/>
          <p:nvPr/>
        </p:nvCxnSpPr>
        <p:spPr>
          <a:xfrm rot="5400000" flipH="1" flipV="1">
            <a:off x="2949216" y="8934162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900581" y="9165361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85353" y="8189294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sp>
        <p:nvSpPr>
          <p:cNvPr id="65" name="矩形 64">
            <a:extLst>
              <a:ext uri="{FF2B5EF4-FFF2-40B4-BE49-F238E27FC236}">
                <a16:creationId xmlns:a16="http://schemas.microsoft.com/office/drawing/2014/main" id="{68DA713E-E80C-4809-A75B-9AAD9A6A7988}"/>
              </a:ext>
            </a:extLst>
          </p:cNvPr>
          <p:cNvSpPr/>
          <p:nvPr/>
        </p:nvSpPr>
        <p:spPr>
          <a:xfrm>
            <a:off x="2296344" y="976956"/>
            <a:ext cx="10322094" cy="646916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46BF2642-E74F-4307-9748-E30180806870}"/>
              </a:ext>
            </a:extLst>
          </p:cNvPr>
          <p:cNvSpPr/>
          <p:nvPr/>
        </p:nvSpPr>
        <p:spPr>
          <a:xfrm>
            <a:off x="2667236" y="7942160"/>
            <a:ext cx="11061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Provincial Highway 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4206DE95-8482-4FAC-A093-BAF5032B5789}"/>
              </a:ext>
            </a:extLst>
          </p:cNvPr>
          <p:cNvSpPr/>
          <p:nvPr/>
        </p:nvSpPr>
        <p:spPr>
          <a:xfrm>
            <a:off x="2651360" y="8285631"/>
            <a:ext cx="968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Township Road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94F2F0C5-85FB-4553-B742-4E96D9E5D5D9}"/>
              </a:ext>
            </a:extLst>
          </p:cNvPr>
          <p:cNvSpPr/>
          <p:nvPr/>
        </p:nvSpPr>
        <p:spPr>
          <a:xfrm>
            <a:off x="2793185" y="8923402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District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067F1800-10A4-4DE0-92D6-8B107521A2D3}"/>
              </a:ext>
            </a:extLst>
          </p:cNvPr>
          <p:cNvSpPr/>
          <p:nvPr/>
        </p:nvSpPr>
        <p:spPr>
          <a:xfrm>
            <a:off x="2800127" y="9289686"/>
            <a:ext cx="10311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828675"/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Village </a:t>
            </a:r>
            <a:r>
              <a:rPr lang="en-US" altLang="zh-TW" sz="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Bounday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圖片 83">
            <a:extLst>
              <a:ext uri="{FF2B5EF4-FFF2-40B4-BE49-F238E27FC236}">
                <a16:creationId xmlns:a16="http://schemas.microsoft.com/office/drawing/2014/main" id="{C240D45D-B0A7-4904-A796-3A48900BE37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366" y="817449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7BC7213D-6339-4833-A560-F679738C149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7F686389-67C9-4A63-AE19-B2780A6A8EA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C4D66949-E84B-4AAD-835F-8B0D5C75CC0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6EC04C0D-F77F-4A30-998A-959844FA9A8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80" name="圖片 79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8401000"/>
            <a:ext cx="288000" cy="288000"/>
          </a:xfrm>
          <a:prstGeom prst="rect">
            <a:avLst/>
          </a:prstGeom>
        </p:spPr>
      </p:pic>
      <p:pic>
        <p:nvPicPr>
          <p:cNvPr id="81" name="圖片 80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8401000"/>
            <a:ext cx="288000" cy="288000"/>
          </a:xfrm>
          <a:prstGeom prst="rect">
            <a:avLst/>
          </a:prstGeom>
        </p:spPr>
      </p:pic>
      <p:pic>
        <p:nvPicPr>
          <p:cNvPr id="72" name="Picture 79"/>
          <p:cNvPicPr>
            <a:picLocks noChangeAspect="1" noChangeArrowheads="1"/>
          </p:cNvPicPr>
          <p:nvPr/>
        </p:nvPicPr>
        <p:blipFill>
          <a:blip r:embed="rId34" cstate="print"/>
          <a:srcRect l="22146" t="21110" r="12861" b="8530"/>
          <a:stretch>
            <a:fillRect/>
          </a:stretch>
        </p:blipFill>
        <p:spPr bwMode="auto">
          <a:xfrm>
            <a:off x="2368346" y="912168"/>
            <a:ext cx="10286637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文字方塊 83"/>
          <p:cNvSpPr txBox="1"/>
          <p:nvPr/>
        </p:nvSpPr>
        <p:spPr>
          <a:xfrm>
            <a:off x="7120880" y="4512568"/>
            <a:ext cx="100811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𦰡拔里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Na-</a:t>
            </a:r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Ba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4744616" y="3648472"/>
            <a:ext cx="10081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太平里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Tai-Ping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5824736" y="4944616"/>
            <a:ext cx="10081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護國里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 err="1">
                <a:solidFill>
                  <a:srgbClr val="FF0000"/>
                </a:solidFill>
                <a:ea typeface="微軟正黑體" pitchFamily="34" charset="-120"/>
              </a:rPr>
              <a:t>Hu-Guo</a:t>
            </a:r>
            <a:r>
              <a:rPr lang="en-US" altLang="zh-TW" sz="1200" b="1" dirty="0">
                <a:solidFill>
                  <a:srgbClr val="FF0000"/>
                </a:solidFill>
                <a:ea typeface="微軟正黑體" pitchFamily="34" charset="-120"/>
              </a:rPr>
              <a:t> 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8777064" y="3864496"/>
            <a:ext cx="10081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羊林里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zh-TW" sz="1200" b="1" dirty="0">
                <a:solidFill>
                  <a:srgbClr val="FF0000"/>
                </a:solidFill>
              </a:rPr>
              <a:t>Yang-Lin Vil.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91" name="圖片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16" y="5880720"/>
            <a:ext cx="283054" cy="275998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28592" y="5880720"/>
            <a:ext cx="252008" cy="252008"/>
          </a:xfrm>
          <a:prstGeom prst="rect">
            <a:avLst/>
          </a:prstGeom>
        </p:spPr>
      </p:pic>
      <p:pic>
        <p:nvPicPr>
          <p:cNvPr id="98" name="圖片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80" y="5952728"/>
            <a:ext cx="324016" cy="324016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96" y="3216424"/>
            <a:ext cx="360040" cy="360040"/>
          </a:xfrm>
          <a:prstGeom prst="rect">
            <a:avLst/>
          </a:prstGeom>
        </p:spPr>
      </p:pic>
      <p:sp>
        <p:nvSpPr>
          <p:cNvPr id="101" name="矩形 100"/>
          <p:cNvSpPr/>
          <p:nvPr/>
        </p:nvSpPr>
        <p:spPr>
          <a:xfrm>
            <a:off x="6544816" y="3576464"/>
            <a:ext cx="1296144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台南醫院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新化分院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 err="1">
                <a:solidFill>
                  <a:srgbClr val="FF0000"/>
                </a:solidFill>
              </a:rPr>
              <a:t>Sinhua</a:t>
            </a:r>
            <a:r>
              <a:rPr lang="en-US" altLang="zh-TW" sz="1000" b="1" dirty="0">
                <a:solidFill>
                  <a:srgbClr val="FF0000"/>
                </a:solidFill>
              </a:rPr>
              <a:t> Department, Tainan Hospital</a:t>
            </a:r>
          </a:p>
        </p:txBody>
      </p:sp>
      <p:pic>
        <p:nvPicPr>
          <p:cNvPr id="103" name="圖片 102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984976" y="3000400"/>
            <a:ext cx="360040" cy="360040"/>
          </a:xfrm>
          <a:prstGeom prst="rect">
            <a:avLst/>
          </a:prstGeom>
        </p:spPr>
      </p:pic>
      <p:sp>
        <p:nvSpPr>
          <p:cNvPr id="104" name="文字方塊 103"/>
          <p:cNvSpPr txBox="1"/>
          <p:nvPr/>
        </p:nvSpPr>
        <p:spPr>
          <a:xfrm>
            <a:off x="7840960" y="3340695"/>
            <a:ext cx="108012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接天寺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</a:rPr>
              <a:t> JIE-TIAN Temple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pic>
        <p:nvPicPr>
          <p:cNvPr id="125" name="圖片 124" descr="收容所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8056984" y="2568352"/>
            <a:ext cx="304229" cy="304229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2" y="2496344"/>
            <a:ext cx="340040" cy="340040"/>
          </a:xfrm>
          <a:prstGeom prst="rect">
            <a:avLst/>
          </a:prstGeom>
        </p:spPr>
      </p:pic>
      <p:sp>
        <p:nvSpPr>
          <p:cNvPr id="129" name="矩形 128"/>
          <p:cNvSpPr/>
          <p:nvPr/>
        </p:nvSpPr>
        <p:spPr>
          <a:xfrm>
            <a:off x="8273008" y="2064296"/>
            <a:ext cx="1296144" cy="46166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𦰡拔派出所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Na-</a:t>
            </a:r>
            <a:r>
              <a:rPr lang="en-US" altLang="zh-TW" sz="1000" b="1" dirty="0" err="1">
                <a:solidFill>
                  <a:srgbClr val="FF0000"/>
                </a:solidFill>
                <a:cs typeface="Arial Unicode MS" pitchFamily="34" charset="-120"/>
              </a:rPr>
              <a:t>Ba</a:t>
            </a:r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 police station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760840" y="2106687"/>
            <a:ext cx="15841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𦰡拔國小操場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Na-</a:t>
            </a:r>
            <a:r>
              <a:rPr lang="en-US" altLang="zh-TW" sz="1000" b="1" dirty="0" err="1">
                <a:solidFill>
                  <a:srgbClr val="FF0000"/>
                </a:solidFill>
                <a:ea typeface="微軟正黑體" panose="020B0604030504040204" pitchFamily="34" charset="-120"/>
              </a:rPr>
              <a:t>Ba</a:t>
            </a:r>
            <a:r>
              <a:rPr lang="en-US" altLang="zh-TW" sz="1000" b="1" dirty="0">
                <a:solidFill>
                  <a:srgbClr val="FF0000"/>
                </a:solidFill>
                <a:ea typeface="微軟正黑體" panose="020B0604030504040204" pitchFamily="34" charset="-120"/>
              </a:rPr>
              <a:t> Elementary School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pic>
        <p:nvPicPr>
          <p:cNvPr id="131" name="圖片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2" y="2928392"/>
            <a:ext cx="374478" cy="360040"/>
          </a:xfrm>
          <a:prstGeom prst="rect">
            <a:avLst/>
          </a:prstGeom>
        </p:spPr>
      </p:pic>
      <p:sp>
        <p:nvSpPr>
          <p:cNvPr id="132" name="文字方塊 131"/>
          <p:cNvSpPr txBox="1"/>
          <p:nvPr/>
        </p:nvSpPr>
        <p:spPr>
          <a:xfrm>
            <a:off x="8849072" y="2928392"/>
            <a:ext cx="122413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𦰡拔羊林活動中心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Na-</a:t>
            </a:r>
            <a:r>
              <a:rPr lang="en-US" altLang="zh-TW" sz="1000" b="1" dirty="0" err="1">
                <a:solidFill>
                  <a:srgbClr val="FF0000"/>
                </a:solidFill>
                <a:cs typeface="Arial Unicode MS" pitchFamily="34" charset="-120"/>
              </a:rPr>
              <a:t>Ba</a:t>
            </a:r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 &amp;</a:t>
            </a:r>
            <a:r>
              <a:rPr lang="en-US" altLang="zh-TW" sz="1000" b="1" dirty="0">
                <a:solidFill>
                  <a:srgbClr val="FF0000"/>
                </a:solidFill>
              </a:rPr>
              <a:t> Yang-Lin Activity Center</a:t>
            </a:r>
          </a:p>
        </p:txBody>
      </p:sp>
      <p:sp>
        <p:nvSpPr>
          <p:cNvPr id="133" name="向右箭號 132"/>
          <p:cNvSpPr/>
          <p:nvPr/>
        </p:nvSpPr>
        <p:spPr>
          <a:xfrm rot="19032744">
            <a:off x="7066884" y="2789250"/>
            <a:ext cx="756064" cy="288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4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56" y="6096744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矩形 134"/>
          <p:cNvSpPr/>
          <p:nvPr/>
        </p:nvSpPr>
        <p:spPr>
          <a:xfrm>
            <a:off x="3592488" y="5448672"/>
            <a:ext cx="14401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新化區公所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  </a:t>
            </a:r>
            <a:r>
              <a:rPr lang="en-US" altLang="zh-TW" sz="1000" dirty="0" err="1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District office</a:t>
            </a:r>
          </a:p>
        </p:txBody>
      </p:sp>
      <p:sp>
        <p:nvSpPr>
          <p:cNvPr id="136" name="矩形 135"/>
          <p:cNvSpPr/>
          <p:nvPr/>
        </p:nvSpPr>
        <p:spPr>
          <a:xfrm>
            <a:off x="5320680" y="6240760"/>
            <a:ext cx="936104" cy="61555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新化分隊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en-US" altLang="zh-TW" sz="1000" dirty="0">
                <a:solidFill>
                  <a:srgbClr val="FF0000"/>
                </a:solidFill>
              </a:rPr>
              <a:t>Sin </a:t>
            </a:r>
            <a:r>
              <a:rPr lang="en-US" altLang="zh-TW" sz="1000" dirty="0" err="1">
                <a:solidFill>
                  <a:srgbClr val="FF0000"/>
                </a:solidFill>
              </a:rPr>
              <a:t>Hua</a:t>
            </a:r>
            <a:r>
              <a:rPr lang="en-US" altLang="zh-TW" sz="1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altLang="zh-TW" sz="1000" dirty="0">
                <a:solidFill>
                  <a:srgbClr val="FF0000"/>
                </a:solidFill>
              </a:rPr>
              <a:t>Fire Bureau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37" name="向右箭號 136"/>
          <p:cNvSpPr/>
          <p:nvPr/>
        </p:nvSpPr>
        <p:spPr>
          <a:xfrm rot="19032744">
            <a:off x="7910192" y="4082960"/>
            <a:ext cx="756064" cy="288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60640" y="5304656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6" name="圖片 1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0" y="5484696"/>
            <a:ext cx="192416" cy="180000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0" y="5664696"/>
            <a:ext cx="192414" cy="180000"/>
          </a:xfrm>
          <a:prstGeom prst="rect">
            <a:avLst/>
          </a:prstGeom>
        </p:spPr>
      </p:pic>
      <p:pic>
        <p:nvPicPr>
          <p:cNvPr id="148" name="圖片 147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233448" y="984176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97144" y="321642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561040" y="3432448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128992" y="213630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圖片 151" descr="37區行政區域圖(新化區).jpg"/>
          <p:cNvPicPr>
            <a:picLocks noChangeAspect="1"/>
          </p:cNvPicPr>
          <p:nvPr/>
        </p:nvPicPr>
        <p:blipFill>
          <a:blip r:embed="rId37" cstate="print"/>
          <a:srcRect t="-2591" b="-3498"/>
          <a:stretch>
            <a:fillRect/>
          </a:stretch>
        </p:blipFill>
        <p:spPr>
          <a:xfrm>
            <a:off x="568152" y="1416224"/>
            <a:ext cx="1080120" cy="810090"/>
          </a:xfrm>
          <a:prstGeom prst="rect">
            <a:avLst/>
          </a:prstGeom>
        </p:spPr>
      </p:pic>
      <p:sp>
        <p:nvSpPr>
          <p:cNvPr id="153" name="文字方塊 152"/>
          <p:cNvSpPr txBox="1"/>
          <p:nvPr/>
        </p:nvSpPr>
        <p:spPr>
          <a:xfrm>
            <a:off x="136104" y="2424336"/>
            <a:ext cx="2305387" cy="178606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(City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  <a:endParaRPr lang="zh-TW" altLang="en-US" sz="1000" dirty="0"/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(District level)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Emergency Response Center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:06-5905009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消防局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(fire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報案電話 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:119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警察局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(police bureau)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報案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:110</a:t>
            </a:r>
          </a:p>
          <a:p>
            <a:pPr marL="85725" indent="-85725" defTabSz="2981999">
              <a:lnSpc>
                <a:spcPts val="6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 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hotline: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1999</a:t>
            </a:r>
          </a:p>
        </p:txBody>
      </p:sp>
      <p:pic>
        <p:nvPicPr>
          <p:cNvPr id="154" name="圖片 153" descr="公所網頁災害防救相關網站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40160" y="5232648"/>
            <a:ext cx="1145282" cy="1145282"/>
          </a:xfrm>
          <a:prstGeom prst="rect">
            <a:avLst/>
          </a:prstGeom>
        </p:spPr>
      </p:pic>
      <p:sp>
        <p:nvSpPr>
          <p:cNvPr id="142" name="矩形 141"/>
          <p:cNvSpPr/>
          <p:nvPr/>
        </p:nvSpPr>
        <p:spPr>
          <a:xfrm>
            <a:off x="136103" y="6358019"/>
            <a:ext cx="2158215" cy="3147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r>
              <a:rPr lang="en-US" altLang="zh-TW" sz="1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Principle of evacuation</a:t>
            </a:r>
            <a:endParaRPr lang="en-US" altLang="zh-TW" sz="1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136104" y="7968952"/>
            <a:ext cx="22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ea typeface="微軟正黑體" panose="020B0604030504040204" pitchFamily="34" charset="-120"/>
              </a:rPr>
              <a:t>1.</a:t>
            </a:r>
            <a:r>
              <a:rPr lang="en-US" altLang="zh-TW" sz="1000" b="1" dirty="0">
                <a:ea typeface="微軟正黑體" panose="020B0604030504040204" pitchFamily="34" charset="-120"/>
              </a:rPr>
              <a:t>Na-Ba Elementary School</a:t>
            </a:r>
          </a:p>
          <a:p>
            <a:r>
              <a:rPr lang="en-US" altLang="zh-TW" sz="1000" dirty="0">
                <a:ea typeface="微軟正黑體" panose="020B0604030504040204" pitchFamily="34" charset="-120"/>
              </a:rPr>
              <a:t>Address</a:t>
            </a:r>
            <a:r>
              <a:rPr lang="zh-TW" altLang="en-US" sz="1000" dirty="0">
                <a:ea typeface="微軟正黑體" panose="020B0604030504040204" pitchFamily="34" charset="-120"/>
              </a:rPr>
              <a:t>：</a:t>
            </a:r>
            <a:r>
              <a:rPr lang="en-US" altLang="zh-TW" sz="1000" dirty="0"/>
              <a:t> No.54, </a:t>
            </a:r>
            <a:r>
              <a:rPr lang="en-US" altLang="zh-TW" sz="1000" dirty="0" err="1"/>
              <a:t>Nabalin</a:t>
            </a:r>
            <a:r>
              <a:rPr lang="en-US" altLang="zh-TW" sz="1000" dirty="0"/>
              <a:t>, </a:t>
            </a:r>
            <a:endParaRPr lang="en-US" altLang="zh-TW" sz="1000" dirty="0">
              <a:ea typeface="微軟正黑體" panose="020B0604030504040204" pitchFamily="34" charset="-120"/>
            </a:endParaRPr>
          </a:p>
          <a:p>
            <a:r>
              <a:rPr lang="en-US" altLang="zh-TW" sz="1000" dirty="0">
                <a:ea typeface="微軟正黑體" panose="020B0604030504040204" pitchFamily="34" charset="-120"/>
              </a:rPr>
              <a:t>Tel</a:t>
            </a:r>
            <a:r>
              <a:rPr lang="zh-TW" altLang="en-US" sz="1000" dirty="0">
                <a:ea typeface="微軟正黑體" panose="020B0604030504040204" pitchFamily="34" charset="-120"/>
              </a:rPr>
              <a:t>：</a:t>
            </a:r>
            <a:r>
              <a:rPr lang="en-US" altLang="zh-TW" sz="1000" dirty="0">
                <a:ea typeface="微軟正黑體" panose="020B0604030504040204" pitchFamily="34" charset="-120"/>
              </a:rPr>
              <a:t>06-591-1591</a:t>
            </a:r>
          </a:p>
          <a:p>
            <a:r>
              <a:rPr lang="en-US" altLang="zh-TW" sz="1000" dirty="0">
                <a:ea typeface="微軟正黑體" panose="020B0604030504040204" pitchFamily="34" charset="-120"/>
              </a:rPr>
              <a:t>2.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Sin  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Hua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District Office 3F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No.130, </a:t>
            </a:r>
            <a:r>
              <a:rPr lang="en-US" altLang="zh-TW" sz="1000" dirty="0" err="1">
                <a:ea typeface="Arial Unicode MS" pitchFamily="34" charset="-120"/>
                <a:cs typeface="Arial Unicode MS" pitchFamily="34" charset="-120"/>
              </a:rPr>
              <a:t>Zhongshan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 Rd., 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06-590-5009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en-US" altLang="zh-TW" sz="1000" b="1" dirty="0">
                <a:solidFill>
                  <a:srgbClr val="FF0000"/>
                </a:solidFill>
                <a:cs typeface="Arial Unicode MS" pitchFamily="34" charset="-120"/>
              </a:rPr>
              <a:t> 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Na-</a:t>
            </a:r>
            <a:r>
              <a:rPr lang="en-US" altLang="zh-TW" sz="1000" b="1" dirty="0" err="1">
                <a:ea typeface="Arial Unicode MS" pitchFamily="34" charset="-120"/>
                <a:cs typeface="Arial Unicode MS" pitchFamily="34" charset="-120"/>
              </a:rPr>
              <a:t>Ba</a:t>
            </a:r>
            <a:r>
              <a:rPr lang="en-US" altLang="zh-TW" sz="1000" b="1" dirty="0">
                <a:ea typeface="Arial Unicode MS" pitchFamily="34" charset="-120"/>
                <a:cs typeface="Arial Unicode MS" pitchFamily="34" charset="-120"/>
              </a:rPr>
              <a:t> &amp; Yang-Lin Activity Center</a:t>
            </a: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Address</a:t>
            </a:r>
            <a:r>
              <a:rPr lang="zh-TW" altLang="en-US" sz="1000" dirty="0"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pt-BR" altLang="zh-TW" sz="1000" dirty="0"/>
              <a:t> No. 329, Nabalin, </a:t>
            </a:r>
            <a:endParaRPr lang="en-US" altLang="zh-TW" sz="1000" dirty="0"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1000" dirty="0">
                <a:ea typeface="Arial Unicode MS" pitchFamily="34" charset="-120"/>
                <a:cs typeface="Arial Unicode MS" pitchFamily="34" charset="-120"/>
              </a:rPr>
              <a:t>Tel:</a:t>
            </a:r>
            <a:r>
              <a:rPr lang="en-US" altLang="zh-TW" sz="1000" dirty="0">
                <a:ea typeface="微軟正黑體" panose="020B0604030504040204" pitchFamily="34" charset="-120"/>
              </a:rPr>
              <a:t> 06-590-5009</a:t>
            </a:r>
            <a:endParaRPr lang="zh-TW" altLang="en-US" sz="1000" dirty="0"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473008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8" name="圖片 157">
            <a:extLst>
              <a:ext uri="{FF2B5EF4-FFF2-40B4-BE49-F238E27FC236}">
                <a16:creationId xmlns:a16="http://schemas.microsoft.com/office/drawing/2014/main" id="{2F5F6F30-9EEE-47CD-BE7D-608E3209AC9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977064"/>
            <a:ext cx="288000" cy="288000"/>
          </a:xfrm>
          <a:prstGeom prst="rect">
            <a:avLst/>
          </a:prstGeom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9049072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圖片 159">
            <a:extLst>
              <a:ext uri="{FF2B5EF4-FFF2-40B4-BE49-F238E27FC236}">
                <a16:creationId xmlns:a16="http://schemas.microsoft.com/office/drawing/2014/main" id="{D5ADD9B0-05B4-4898-8DC2-9DF608AEC03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7968952"/>
            <a:ext cx="288000" cy="288000"/>
          </a:xfrm>
          <a:prstGeom prst="rect">
            <a:avLst/>
          </a:prstGeom>
        </p:spPr>
      </p:pic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36304" y="8040960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6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36" y="530465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92" y="6096744"/>
            <a:ext cx="237000" cy="180000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84" y="5304656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EC81643-2BB9-811A-79CD-4E8F03C8961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726" y="9234729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2171CF8-E9FB-F909-1340-9A265389995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9" y="3222138"/>
            <a:ext cx="320704" cy="3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17938</TotalTime>
  <Words>517</Words>
  <Application>Microsoft Office PowerPoint</Application>
  <PresentationFormat>A3 紙張 (297x420 公釐)</PresentationFormat>
  <Paragraphs>139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841</cp:revision>
  <cp:lastPrinted>2012-10-04T10:07:42Z</cp:lastPrinted>
  <dcterms:modified xsi:type="dcterms:W3CDTF">2024-01-03T06:12:55Z</dcterms:modified>
</cp:coreProperties>
</file>