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bookmarkIdSeed="4">
  <p:sldMasterIdLst>
    <p:sldMasterId id="2147483648" r:id="rId1"/>
    <p:sldMasterId id="2147483670" r:id="rId2"/>
  </p:sldMasterIdLst>
  <p:notesMasterIdLst>
    <p:notesMasterId r:id="rId18"/>
  </p:notesMasterIdLst>
  <p:sldIdLst>
    <p:sldId id="278" r:id="rId3"/>
    <p:sldId id="3248" r:id="rId4"/>
    <p:sldId id="3249" r:id="rId5"/>
    <p:sldId id="3250" r:id="rId6"/>
    <p:sldId id="3251" r:id="rId7"/>
    <p:sldId id="3242" r:id="rId8"/>
    <p:sldId id="3239" r:id="rId9"/>
    <p:sldId id="3243" r:id="rId10"/>
    <p:sldId id="3246" r:id="rId11"/>
    <p:sldId id="3244" r:id="rId12"/>
    <p:sldId id="3247" r:id="rId13"/>
    <p:sldId id="3252" r:id="rId14"/>
    <p:sldId id="3253" r:id="rId15"/>
    <p:sldId id="3245" r:id="rId16"/>
    <p:sldId id="271" r:id="rId17"/>
  </p:sldIdLst>
  <p:sldSz cx="9906000" cy="6858000" type="A4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5" userDrawn="1">
          <p15:clr>
            <a:srgbClr val="A4A3A4"/>
          </p15:clr>
        </p15:guide>
        <p15:guide id="2" orient="horz" pos="119">
          <p15:clr>
            <a:srgbClr val="A4A3A4"/>
          </p15:clr>
        </p15:guide>
        <p15:guide id="3" orient="horz" pos="4088" userDrawn="1">
          <p15:clr>
            <a:srgbClr val="A4A3A4"/>
          </p15:clr>
        </p15:guide>
        <p15:guide id="4" pos="3120" userDrawn="1">
          <p15:clr>
            <a:srgbClr val="A4A3A4"/>
          </p15:clr>
        </p15:guide>
        <p15:guide id="5" pos="115" userDrawn="1">
          <p15:clr>
            <a:srgbClr val="A4A3A4"/>
          </p15:clr>
        </p15:guide>
        <p15:guide id="6" pos="60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ang, Shu Jyun Gloria" initials="HSJG" lastIdx="9" clrIdx="0">
    <p:extLst>
      <p:ext uri="{19B8F6BF-5375-455C-9EA6-DF929625EA0E}">
        <p15:presenceInfo xmlns:p15="http://schemas.microsoft.com/office/powerpoint/2012/main" userId="S::gloria.huang@aecom.com::569e8b3e-18ea-49a2-aa99-3ca9058bd8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66FF"/>
    <a:srgbClr val="EFF3EA"/>
    <a:srgbClr val="0066CC"/>
    <a:srgbClr val="404040"/>
    <a:srgbClr val="EBF1DE"/>
    <a:srgbClr val="FF8100"/>
    <a:srgbClr val="376092"/>
    <a:srgbClr val="F2750F"/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深色樣式 2 - 輔色 1/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7" autoAdjust="0"/>
    <p:restoredTop sz="72029" autoAdjust="0"/>
  </p:normalViewPr>
  <p:slideViewPr>
    <p:cSldViewPr>
      <p:cViewPr varScale="1">
        <p:scale>
          <a:sx n="80" d="100"/>
          <a:sy n="80" d="100"/>
        </p:scale>
        <p:origin x="2148" y="90"/>
      </p:cViewPr>
      <p:guideLst>
        <p:guide orient="horz" pos="2245"/>
        <p:guide orient="horz" pos="119"/>
        <p:guide orient="horz" pos="4088"/>
        <p:guide pos="3120"/>
        <p:guide pos="115"/>
        <p:guide pos="609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5557" tIns="47779" rIns="95557" bIns="47779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57" tIns="47779" rIns="95557" bIns="47779" rtlCol="0"/>
          <a:lstStyle>
            <a:lvl1pPr algn="r">
              <a:defRPr sz="1300"/>
            </a:lvl1pPr>
          </a:lstStyle>
          <a:p>
            <a:fld id="{99245BF0-56D9-4E71-A117-2FDC9173C27B}" type="datetimeFigureOut">
              <a:rPr lang="zh-TW" altLang="en-US" smtClean="0"/>
              <a:t>2024/4/25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7" tIns="47779" rIns="95557" bIns="47779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57" tIns="47779" rIns="95557" bIns="47779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5557" tIns="47779" rIns="95557" bIns="47779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57" tIns="47779" rIns="95557" bIns="47779" rtlCol="0" anchor="b"/>
          <a:lstStyle>
            <a:lvl1pPr algn="r">
              <a:defRPr sz="1300"/>
            </a:lvl1pPr>
          </a:lstStyle>
          <a:p>
            <a:fld id="{A05CF48D-74F0-4684-8404-1B1F260DA0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1302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ea"/>
                <a:ea typeface="+mn-ea"/>
                <a:cs typeface="+mn-cs"/>
              </a:rPr>
              <a:t>工程緣起與基本資料</a:t>
            </a:r>
            <a:endParaRPr lang="en-US" altLang="zh-TW" sz="1200" b="0" i="0" u="none" strike="noStrike" kern="1200" baseline="0" dirty="0">
              <a:solidFill>
                <a:schemeClr val="tx1"/>
              </a:solidFill>
              <a:latin typeface="+mn-ea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ea"/>
                <a:ea typeface="+mn-ea"/>
                <a:cs typeface="+mn-cs"/>
              </a:rPr>
              <a:t>簡要概述本案污水循環利用之</a:t>
            </a:r>
            <a:r>
              <a:rPr lang="zh-TW" altLang="en-US" sz="1200" b="1" i="0" u="sng" strike="noStrike" kern="1200" baseline="0" dirty="0">
                <a:solidFill>
                  <a:srgbClr val="FF0000"/>
                </a:solidFill>
                <a:latin typeface="+mn-ea"/>
                <a:ea typeface="+mn-ea"/>
                <a:cs typeface="+mn-cs"/>
              </a:rPr>
              <a:t>再生水廠新建工程之特殊性</a:t>
            </a:r>
            <a:endParaRPr lang="en-US" altLang="zh-TW" sz="1200" b="1" i="0" u="sng" strike="noStrike" kern="1200" baseline="0" dirty="0">
              <a:solidFill>
                <a:srgbClr val="FF0000"/>
              </a:solidFill>
              <a:latin typeface="+mn-ea"/>
              <a:ea typeface="+mn-ea"/>
              <a:cs typeface="+mn-cs"/>
            </a:endParaRPr>
          </a:p>
          <a:p>
            <a:endParaRPr lang="en-US" altLang="zh-TW" sz="1200" b="0" i="0" u="none" strike="noStrike" kern="1200" baseline="0" dirty="0">
              <a:solidFill>
                <a:schemeClr val="tx1"/>
              </a:solidFill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華康中黑體" pitchFamily="49" charset="-120"/>
              </a:rPr>
              <a:t>因應氣候變遷造成極端氣候，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華康中黑體" pitchFamily="49" charset="-120"/>
              </a:rPr>
              <a:t>降雨時間減少、集中，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ea"/>
              <a:ea typeface="+mn-ea"/>
              <a:cs typeface="華康中黑體" pitchFamily="49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華康中黑體" pitchFamily="49" charset="-120"/>
              </a:rPr>
              <a:t>使得水資源的</a:t>
            </a:r>
            <a:r>
              <a:rPr kumimoji="0" lang="zh-TW" altLang="en-US" sz="1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華康中黑體" pitchFamily="49" charset="-120"/>
              </a:rPr>
              <a:t>旱澇不均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華康中黑體" pitchFamily="49" charset="-120"/>
              </a:rPr>
              <a:t>現象更加明顯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ea"/>
              <a:ea typeface="+mn-ea"/>
              <a:cs typeface="華康中黑體" pitchFamily="49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華康中黑體" pitchFamily="49" charset="-120"/>
              </a:rPr>
              <a:t>也因為工業文明普遍發展及生活水平的提升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ea"/>
              <a:ea typeface="+mn-ea"/>
              <a:cs typeface="華康中黑體" pitchFamily="49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華康中黑體" pitchFamily="49" charset="-120"/>
              </a:rPr>
              <a:t>水資源的需求日益增加和迫切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ea"/>
              <a:ea typeface="+mn-ea"/>
              <a:cs typeface="華康中黑體" pitchFamily="49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華康中黑體" pitchFamily="49" charset="-120"/>
              </a:rPr>
              <a:t>加上傳統水源開發不易，且所費不貲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ea"/>
              <a:ea typeface="+mn-ea"/>
              <a:cs typeface="華康中黑體" pitchFamily="49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華康中黑體" pitchFamily="49" charset="-120"/>
              </a:rPr>
              <a:t>新興水源之開發與穩定供應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華康中黑體" pitchFamily="49" charset="-120"/>
              </a:rPr>
              <a:t>，為</a:t>
            </a:r>
            <a:r>
              <a:rPr lang="zh-TW" altLang="en-US" sz="12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華康中黑體" pitchFamily="49" charset="-120"/>
              </a:rPr>
              <a:t>水資源管理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華康中黑體" pitchFamily="49" charset="-120"/>
              </a:rPr>
              <a:t>重點課題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ea"/>
              <a:ea typeface="+mn-ea"/>
              <a:cs typeface="華康中黑體" pitchFamily="49" charset="-120"/>
            </a:endParaRPr>
          </a:p>
          <a:p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ea"/>
                <a:ea typeface="+mn-ea"/>
                <a:cs typeface="+mn-cs"/>
              </a:rPr>
              <a:t>因此</a:t>
            </a:r>
            <a:endParaRPr lang="en-US" altLang="zh-TW" sz="1200" b="0" i="0" u="none" strike="noStrike" kern="1200" baseline="0" dirty="0">
              <a:solidFill>
                <a:schemeClr val="tx1"/>
              </a:solidFill>
              <a:latin typeface="+mn-ea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ea"/>
                <a:ea typeface="+mn-ea"/>
                <a:cs typeface="+mn-cs"/>
              </a:rPr>
              <a:t>在</a:t>
            </a:r>
            <a:r>
              <a:rPr lang="zh-TW" altLang="en-US" sz="1200" b="1" i="0" u="sng" strike="noStrike" kern="1200" baseline="0" dirty="0">
                <a:solidFill>
                  <a:schemeClr val="tx1"/>
                </a:solidFill>
                <a:latin typeface="+mn-ea"/>
                <a:ea typeface="+mn-ea"/>
                <a:cs typeface="+mn-cs"/>
              </a:rPr>
              <a:t>穩定產業供水與循環經濟之永續發展目標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ea"/>
                <a:ea typeface="+mn-ea"/>
                <a:cs typeface="+mn-cs"/>
              </a:rPr>
              <a:t>下</a:t>
            </a:r>
            <a:endParaRPr lang="en-US" altLang="zh-TW" sz="1200" b="0" i="0" u="none" strike="noStrike" kern="1200" baseline="0" dirty="0">
              <a:solidFill>
                <a:schemeClr val="tx1"/>
              </a:solidFill>
              <a:latin typeface="+mn-ea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ea"/>
                <a:ea typeface="+mn-ea"/>
                <a:cs typeface="+mn-cs"/>
              </a:rPr>
              <a:t>中央與地方攜手</a:t>
            </a:r>
            <a:endParaRPr lang="en-US" altLang="zh-TW" sz="1200" b="0" i="0" u="none" strike="noStrike" kern="1200" baseline="0" dirty="0">
              <a:solidFill>
                <a:schemeClr val="tx1"/>
              </a:solidFill>
              <a:latin typeface="+mn-ea"/>
              <a:ea typeface="+mn-ea"/>
              <a:cs typeface="+mn-cs"/>
            </a:endParaRPr>
          </a:p>
          <a:p>
            <a:pPr marL="12700" marR="713105" defTabSz="914332">
              <a:defRPr/>
            </a:pPr>
            <a:r>
              <a:rPr kumimoji="0" lang="zh-TW" altLang="en-US" sz="12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微軟正黑體"/>
              </a:rPr>
              <a:t>推</a:t>
            </a:r>
            <a:r>
              <a:rPr kumimoji="0" lang="zh-TW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微軟正黑體"/>
              </a:rPr>
              <a:t>動</a:t>
            </a:r>
            <a:r>
              <a:rPr kumimoji="0" lang="zh-TW" altLang="en-US" sz="12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微軟正黑體"/>
              </a:rPr>
              <a:t>污水回</a:t>
            </a:r>
            <a:r>
              <a:rPr kumimoji="0" lang="zh-TW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微軟正黑體"/>
              </a:rPr>
              <a:t>收</a:t>
            </a:r>
            <a:r>
              <a:rPr kumimoji="0" lang="zh-TW" altLang="en-US" sz="12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微軟正黑體"/>
              </a:rPr>
              <a:t>再利用計畫</a:t>
            </a:r>
            <a:br>
              <a:rPr kumimoji="0" lang="zh-TW" altLang="en-US" sz="1200" b="0" i="0" u="none" strike="noStrike" kern="120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ea typeface="+mn-ea"/>
                <a:cs typeface="微軟正黑體"/>
              </a:rPr>
            </a:br>
            <a:r>
              <a:rPr kumimoji="0" lang="zh-TW" altLang="en-US" sz="1200" b="0" i="0" u="none" strike="noStrike" kern="120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ea typeface="+mn-ea"/>
                <a:cs typeface="微軟正黑體"/>
              </a:rPr>
              <a:t>依據</a:t>
            </a:r>
            <a:r>
              <a:rPr kumimoji="1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pitchFamily="18" charset="0"/>
              </a:rPr>
              <a:t>前期完善之</a:t>
            </a:r>
            <a:r>
              <a:rPr kumimoji="1" lang="zh-TW" altLang="en-US" sz="1200" b="1" i="0" u="sng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pitchFamily="18" charset="0"/>
              </a:rPr>
              <a:t>可行性規劃</a:t>
            </a:r>
            <a:endParaRPr kumimoji="1" lang="en-US" altLang="zh-TW" sz="1200" b="1" i="0" u="sng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12700" marR="713105" defTabSz="914332">
              <a:defRPr/>
            </a:pPr>
            <a:r>
              <a:rPr kumimoji="1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pitchFamily="18" charset="0"/>
              </a:rPr>
              <a:t>行政院於</a:t>
            </a:r>
            <a:r>
              <a:rPr kumimoji="1" lang="en-US" altLang="zh-TW" sz="1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pitchFamily="18" charset="0"/>
              </a:rPr>
              <a:t>109</a:t>
            </a:r>
            <a:r>
              <a:rPr kumimoji="1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pitchFamily="18" charset="0"/>
              </a:rPr>
              <a:t>核定本案再生水廠之新建計畫</a:t>
            </a:r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eaLnBrk="0" fontAlgn="base" latinLnBrk="0" hangingPunct="0">
              <a:lnSpc>
                <a:spcPts val="13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1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pitchFamily="18" charset="0"/>
              </a:rPr>
              <a:t>成就</a:t>
            </a:r>
            <a:r>
              <a:rPr kumimoji="1" lang="zh-TW" altLang="en-US" sz="12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pitchFamily="18" charset="0"/>
              </a:rPr>
              <a:t>水資源</a:t>
            </a:r>
            <a:r>
              <a:rPr kumimoji="1" lang="zh-TW" altLang="en-US" sz="1200" b="1" i="0" u="sng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pitchFamily="18" charset="0"/>
              </a:rPr>
              <a:t>替代履行模式</a:t>
            </a:r>
            <a:r>
              <a:rPr kumimoji="1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pitchFamily="18" charset="0"/>
              </a:rPr>
              <a:t>辦理，藉以穩定</a:t>
            </a:r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eaLnBrk="0" fontAlgn="base" latinLnBrk="0" hangingPunct="0">
              <a:lnSpc>
                <a:spcPts val="13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1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pitchFamily="18" charset="0"/>
              </a:rPr>
              <a:t>南科臺南園區廠商用水之穩定，讓產業發展不受限</a:t>
            </a:r>
            <a:endParaRPr kumimoji="1" lang="en-US" altLang="zh-TW" sz="12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ea"/>
              <a:ea typeface="+mn-ea"/>
              <a:cs typeface="華康中黑體" pitchFamily="49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CF48D-74F0-4684-8404-1B1F260DA076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5885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dirty="0">
                <a:latin typeface="+mn-ea"/>
                <a:ea typeface="+mn-ea"/>
              </a:rPr>
              <a:t>在</a:t>
            </a:r>
            <a:r>
              <a:rPr lang="zh-TW" altLang="en-US" sz="1200" b="1" u="sng" dirty="0">
                <a:latin typeface="+mn-ea"/>
                <a:ea typeface="+mn-ea"/>
              </a:rPr>
              <a:t>工程特色</a:t>
            </a:r>
            <a:r>
              <a:rPr lang="zh-TW" altLang="en-US" sz="1200" b="0" dirty="0">
                <a:latin typeface="+mn-ea"/>
                <a:ea typeface="+mn-ea"/>
              </a:rPr>
              <a:t>面</a:t>
            </a:r>
            <a:endParaRPr lang="en-US" altLang="zh-TW" sz="1200" b="0" dirty="0">
              <a:latin typeface="+mn-ea"/>
              <a:ea typeface="+mn-ea"/>
            </a:endParaRPr>
          </a:p>
          <a:p>
            <a:r>
              <a:rPr lang="zh-TW" altLang="en-US" sz="1200" b="0" dirty="0">
                <a:latin typeface="+mn-ea"/>
                <a:ea typeface="+mn-ea"/>
              </a:rPr>
              <a:t>因應南科園區</a:t>
            </a:r>
            <a:r>
              <a:rPr lang="zh-TW" altLang="en-US" sz="1200" b="1" u="sng" dirty="0">
                <a:latin typeface="+mn-ea"/>
                <a:ea typeface="+mn-ea"/>
              </a:rPr>
              <a:t>實質再生水用水</a:t>
            </a:r>
            <a:r>
              <a:rPr lang="zh-TW" altLang="en-US" sz="1200" b="0" dirty="0">
                <a:latin typeface="+mn-ea"/>
                <a:ea typeface="+mn-ea"/>
              </a:rPr>
              <a:t>之需求</a:t>
            </a:r>
            <a:endParaRPr lang="en-US" altLang="zh-TW" sz="1200" b="0" dirty="0">
              <a:latin typeface="+mn-ea"/>
              <a:ea typeface="+mn-ea"/>
            </a:endParaRPr>
          </a:p>
          <a:p>
            <a:r>
              <a:rPr lang="zh-TW" altLang="en-US" sz="1200" b="0" dirty="0">
                <a:latin typeface="+mn-ea"/>
                <a:ea typeface="+mn-ea"/>
              </a:rPr>
              <a:t>倘若由仁德水資中心專管供水，</a:t>
            </a:r>
            <a:endParaRPr lang="en-US" altLang="zh-TW" sz="1200" b="0" dirty="0">
              <a:latin typeface="+mn-ea"/>
              <a:ea typeface="+mn-ea"/>
            </a:endParaRPr>
          </a:p>
          <a:p>
            <a:r>
              <a:rPr lang="zh-TW" altLang="en-US" sz="1200" b="0" dirty="0">
                <a:latin typeface="+mn-ea"/>
                <a:ea typeface="+mn-ea"/>
              </a:rPr>
              <a:t>近</a:t>
            </a:r>
            <a:r>
              <a:rPr lang="en-US" altLang="zh-TW" sz="1200" b="0" dirty="0">
                <a:latin typeface="+mn-ea"/>
                <a:ea typeface="+mn-ea"/>
              </a:rPr>
              <a:t>30</a:t>
            </a:r>
            <a:r>
              <a:rPr lang="zh-TW" altLang="en-US" sz="1200" b="0" dirty="0">
                <a:latin typeface="+mn-ea"/>
                <a:ea typeface="+mn-ea"/>
              </a:rPr>
              <a:t>公里長之管線</a:t>
            </a:r>
            <a:endParaRPr lang="en-US" altLang="zh-TW" sz="1200" b="0" dirty="0">
              <a:latin typeface="+mn-ea"/>
              <a:ea typeface="+mn-ea"/>
            </a:endParaRPr>
          </a:p>
          <a:p>
            <a:r>
              <a:rPr lang="zh-TW" altLang="en-US" sz="1200" b="1" u="sng" dirty="0">
                <a:latin typeface="+mn-ea"/>
                <a:ea typeface="+mn-ea"/>
              </a:rPr>
              <a:t>不具經濟規模與效益</a:t>
            </a:r>
            <a:endParaRPr lang="en-US" altLang="zh-TW" sz="1200" b="1" u="sng" dirty="0">
              <a:latin typeface="+mn-ea"/>
              <a:ea typeface="+mn-ea"/>
            </a:endParaRPr>
          </a:p>
          <a:p>
            <a:pPr>
              <a:spcAft>
                <a:spcPts val="600"/>
              </a:spcAft>
              <a:buClr>
                <a:srgbClr val="C00000"/>
              </a:buClr>
              <a:buSzPct val="90000"/>
            </a:pPr>
            <a:r>
              <a:rPr lang="zh-TW" altLang="en-US" sz="1200" b="0" dirty="0">
                <a:latin typeface="+mn-ea"/>
                <a:ea typeface="+mn-ea"/>
              </a:rPr>
              <a:t>於是有本案水源交換機制之辦理</a:t>
            </a:r>
            <a:br>
              <a:rPr lang="en-US" altLang="zh-TW" sz="1200" b="0" dirty="0">
                <a:latin typeface="+mn-ea"/>
                <a:ea typeface="+mn-ea"/>
              </a:rPr>
            </a:br>
            <a:endParaRPr lang="en-US" altLang="zh-TW" sz="1200" b="0" dirty="0">
              <a:latin typeface="+mn-ea"/>
              <a:ea typeface="+mn-ea"/>
            </a:endParaRPr>
          </a:p>
          <a:p>
            <a:pPr>
              <a:spcAft>
                <a:spcPts val="600"/>
              </a:spcAft>
              <a:buClr>
                <a:srgbClr val="C00000"/>
              </a:buClr>
              <a:buSzPct val="90000"/>
            </a:pPr>
            <a:r>
              <a:rPr lang="zh-TW" altLang="en-US" sz="1200" b="0" dirty="0">
                <a:latin typeface="+mn-ea"/>
                <a:ea typeface="+mn-ea"/>
              </a:rPr>
              <a:t>而仁德   加上安平與永康等三廠再生水廠之建立</a:t>
            </a:r>
            <a:endParaRPr lang="en-US" altLang="zh-TW" sz="1200" b="0" dirty="0">
              <a:latin typeface="+mn-ea"/>
              <a:ea typeface="+mn-ea"/>
            </a:endParaRPr>
          </a:p>
          <a:p>
            <a:pPr>
              <a:spcAft>
                <a:spcPts val="600"/>
              </a:spcAft>
              <a:buClr>
                <a:srgbClr val="C00000"/>
              </a:buClr>
              <a:buSzPct val="90000"/>
            </a:pPr>
            <a:r>
              <a:rPr lang="zh-TW" altLang="en-US" sz="1200" b="0" dirty="0">
                <a:latin typeface="+mn-ea"/>
                <a:ea typeface="+mn-ea"/>
              </a:rPr>
              <a:t>由</a:t>
            </a:r>
            <a:r>
              <a:rPr lang="en-US" altLang="zh-TW" sz="1200" b="0" dirty="0">
                <a:latin typeface="+mn-ea"/>
                <a:ea typeface="+mn-ea"/>
              </a:rPr>
              <a:t>114</a:t>
            </a:r>
            <a:r>
              <a:rPr lang="zh-TW" altLang="en-US" sz="1200" b="0" dirty="0">
                <a:latin typeface="+mn-ea"/>
                <a:ea typeface="+mn-ea"/>
              </a:rPr>
              <a:t>年起，</a:t>
            </a:r>
            <a:r>
              <a:rPr lang="zh-TW" altLang="en-US" sz="1200" b="1" u="sng" dirty="0">
                <a:latin typeface="+mn-ea"/>
                <a:ea typeface="+mn-ea"/>
              </a:rPr>
              <a:t>每日可供應</a:t>
            </a:r>
            <a:r>
              <a:rPr lang="en-US" altLang="zh-TW" sz="1200" b="1" u="sng" dirty="0">
                <a:latin typeface="+mn-ea"/>
                <a:ea typeface="+mn-ea"/>
              </a:rPr>
              <a:t>6.3</a:t>
            </a:r>
            <a:r>
              <a:rPr lang="zh-TW" altLang="en-US" sz="1200" b="1" u="sng" dirty="0">
                <a:latin typeface="+mn-ea"/>
                <a:ea typeface="+mn-ea"/>
              </a:rPr>
              <a:t>萬噸再生水水量</a:t>
            </a:r>
            <a:endParaRPr lang="en-US" altLang="zh-TW" sz="1200" b="1" u="sng" dirty="0">
              <a:latin typeface="+mn-ea"/>
              <a:ea typeface="+mn-ea"/>
            </a:endParaRPr>
          </a:p>
          <a:p>
            <a:pPr>
              <a:spcAft>
                <a:spcPts val="600"/>
              </a:spcAft>
              <a:buClr>
                <a:srgbClr val="C00000"/>
              </a:buClr>
              <a:buSzPct val="90000"/>
            </a:pPr>
            <a:r>
              <a:rPr lang="zh-TW" altLang="en-US" sz="1200" b="0" spc="50" dirty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  <a:ea typeface="+mn-ea"/>
              </a:rPr>
              <a:t>讓臺南擁有全臺最多供高科技產業園區製程用水的再生水廠</a:t>
            </a:r>
            <a:endParaRPr lang="en-US" altLang="zh-TW" sz="1200" b="0" dirty="0">
              <a:latin typeface="+mn-ea"/>
              <a:ea typeface="+mn-ea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CF48D-74F0-4684-8404-1B1F260DA076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603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1" u="sng" dirty="0">
                <a:latin typeface="+mn-ea"/>
                <a:ea typeface="+mn-ea"/>
              </a:rPr>
              <a:t>水源交換機制之辦理</a:t>
            </a:r>
            <a:endParaRPr lang="en-US" altLang="zh-TW" sz="1200" b="1" u="sng" dirty="0">
              <a:latin typeface="+mn-ea"/>
              <a:ea typeface="+mn-ea"/>
            </a:endParaRPr>
          </a:p>
          <a:p>
            <a:r>
              <a:rPr lang="zh-TW" altLang="en-US" sz="1200" dirty="0">
                <a:latin typeface="+mn-ea"/>
                <a:ea typeface="+mn-ea"/>
              </a:rPr>
              <a:t>簡單說明即是</a:t>
            </a:r>
            <a:endParaRPr lang="en-US" altLang="zh-TW" sz="1200" dirty="0">
              <a:latin typeface="+mn-ea"/>
              <a:ea typeface="+mn-ea"/>
            </a:endParaRPr>
          </a:p>
          <a:p>
            <a:r>
              <a:rPr lang="zh-TW" altLang="en-US" sz="1200" dirty="0">
                <a:latin typeface="+mn-ea"/>
                <a:ea typeface="+mn-ea"/>
              </a:rPr>
              <a:t>實際使用再生水的奇美實業</a:t>
            </a:r>
            <a:r>
              <a:rPr lang="zh-TW" altLang="en-US" sz="1200" b="1" u="sng" dirty="0">
                <a:latin typeface="+mn-ea"/>
                <a:ea typeface="+mn-ea"/>
              </a:rPr>
              <a:t>負擔直接使用費</a:t>
            </a:r>
            <a:r>
              <a:rPr lang="zh-TW" altLang="en-US" sz="1200" dirty="0">
                <a:latin typeface="+mn-ea"/>
                <a:ea typeface="+mn-ea"/>
              </a:rPr>
              <a:t>，每噸水約</a:t>
            </a:r>
            <a:r>
              <a:rPr lang="en-US" altLang="zh-TW" sz="1200" dirty="0">
                <a:latin typeface="+mn-ea"/>
                <a:ea typeface="+mn-ea"/>
              </a:rPr>
              <a:t>12</a:t>
            </a:r>
            <a:r>
              <a:rPr lang="zh-TW" altLang="en-US" sz="1200" dirty="0">
                <a:latin typeface="+mn-ea"/>
                <a:ea typeface="+mn-ea"/>
              </a:rPr>
              <a:t>元</a:t>
            </a:r>
            <a:br>
              <a:rPr lang="en-US" altLang="zh-TW" sz="1200" dirty="0">
                <a:latin typeface="+mn-ea"/>
                <a:ea typeface="+mn-ea"/>
              </a:rPr>
            </a:br>
            <a:r>
              <a:rPr lang="zh-TW" altLang="en-US" sz="1200" dirty="0">
                <a:latin typeface="+mn-ea"/>
                <a:ea typeface="+mn-ea"/>
              </a:rPr>
              <a:t>而南科園區廠商</a:t>
            </a:r>
            <a:r>
              <a:rPr lang="en-US" altLang="zh-TW" sz="1200" dirty="0">
                <a:latin typeface="+mn-ea"/>
                <a:ea typeface="+mn-ea"/>
              </a:rPr>
              <a:t>(</a:t>
            </a:r>
            <a:r>
              <a:rPr lang="zh-TW" altLang="en-US" sz="1200" dirty="0">
                <a:latin typeface="+mn-ea"/>
                <a:ea typeface="+mn-ea"/>
              </a:rPr>
              <a:t>台積電公司</a:t>
            </a:r>
            <a:r>
              <a:rPr lang="en-US" altLang="zh-TW" sz="1200" dirty="0">
                <a:latin typeface="+mn-ea"/>
                <a:ea typeface="+mn-ea"/>
              </a:rPr>
              <a:t>)</a:t>
            </a:r>
            <a:r>
              <a:rPr lang="zh-TW" altLang="en-US" sz="1200" dirty="0">
                <a:latin typeface="+mn-ea"/>
                <a:ea typeface="+mn-ea"/>
              </a:rPr>
              <a:t>則負擔</a:t>
            </a:r>
            <a:r>
              <a:rPr lang="zh-TW" altLang="en-US" sz="1200" b="1" u="sng" dirty="0">
                <a:latin typeface="+mn-ea"/>
                <a:ea typeface="+mn-ea"/>
              </a:rPr>
              <a:t>再生水水費與直接使用費間的差額費用</a:t>
            </a:r>
            <a:endParaRPr lang="en-US" altLang="zh-TW" sz="1200" b="1" u="sng" dirty="0">
              <a:latin typeface="+mn-ea"/>
              <a:ea typeface="+mn-ea"/>
            </a:endParaRPr>
          </a:p>
          <a:p>
            <a:r>
              <a:rPr lang="zh-TW" altLang="en-US" sz="1200" dirty="0">
                <a:latin typeface="+mn-ea"/>
                <a:ea typeface="+mn-ea"/>
              </a:rPr>
              <a:t>每噸水約</a:t>
            </a:r>
            <a:r>
              <a:rPr lang="en-US" altLang="zh-TW" sz="1200" dirty="0">
                <a:latin typeface="+mn-ea"/>
                <a:ea typeface="+mn-ea"/>
              </a:rPr>
              <a:t>16</a:t>
            </a:r>
            <a:r>
              <a:rPr lang="zh-TW" altLang="en-US" sz="1200" dirty="0">
                <a:latin typeface="+mn-ea"/>
                <a:ea typeface="+mn-ea"/>
              </a:rPr>
              <a:t>元，台積電公司也藉由</a:t>
            </a:r>
            <a:r>
              <a:rPr lang="zh-TW" altLang="en-US" sz="1200" b="1" u="sng" dirty="0">
                <a:latin typeface="+mn-ea"/>
                <a:ea typeface="+mn-ea"/>
              </a:rPr>
              <a:t>使用量交換契約執行機制</a:t>
            </a:r>
            <a:endParaRPr lang="en-US" altLang="zh-TW" sz="1200" b="1" u="sng" dirty="0">
              <a:latin typeface="+mn-ea"/>
              <a:ea typeface="+mn-ea"/>
            </a:endParaRPr>
          </a:p>
          <a:p>
            <a:r>
              <a:rPr lang="zh-TW" altLang="en-US" sz="1200" dirty="0">
                <a:latin typeface="+mn-ea"/>
                <a:ea typeface="+mn-ea"/>
              </a:rPr>
              <a:t>獲得換取再生水水權使用之權利及義務</a:t>
            </a:r>
            <a:endParaRPr lang="en-US" altLang="zh-TW" sz="1200" dirty="0">
              <a:latin typeface="+mn-ea"/>
              <a:ea typeface="+mn-ea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latin typeface="+mn-ea"/>
                <a:ea typeface="+mn-ea"/>
              </a:rPr>
              <a:t>也讓仁德再生水新建工程</a:t>
            </a:r>
            <a:endParaRPr lang="en-US" altLang="zh-TW" sz="1200" dirty="0">
              <a:latin typeface="+mn-ea"/>
              <a:ea typeface="+mn-ea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latin typeface="+mn-ea"/>
                <a:ea typeface="+mn-ea"/>
              </a:rPr>
              <a:t>得以成為國內</a:t>
            </a:r>
            <a:r>
              <a:rPr lang="zh-TW" altLang="en-US" sz="1200" dirty="0">
                <a:solidFill>
                  <a:srgbClr val="0070C0"/>
                </a:solidFill>
                <a:latin typeface="+mn-ea"/>
                <a:ea typeface="+mn-ea"/>
              </a:rPr>
              <a:t>首座以</a:t>
            </a:r>
            <a:r>
              <a:rPr lang="en-US" altLang="zh-TW" sz="1200" dirty="0">
                <a:solidFill>
                  <a:srgbClr val="0070C0"/>
                </a:solidFill>
                <a:latin typeface="+mn-ea"/>
                <a:ea typeface="+mn-ea"/>
              </a:rPr>
              <a:t>”</a:t>
            </a:r>
            <a:r>
              <a:rPr lang="zh-TW" alt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換水</a:t>
            </a:r>
            <a:r>
              <a:rPr lang="en-US" altLang="zh-TW" sz="1200" dirty="0">
                <a:solidFill>
                  <a:srgbClr val="0070C0"/>
                </a:solidFill>
                <a:latin typeface="+mn-ea"/>
                <a:ea typeface="+mn-ea"/>
              </a:rPr>
              <a:t>”</a:t>
            </a:r>
            <a:r>
              <a:rPr lang="zh-TW" altLang="en-US" sz="1200" dirty="0">
                <a:solidFill>
                  <a:srgbClr val="0070C0"/>
                </a:solidFill>
                <a:latin typeface="+mn-ea"/>
                <a:ea typeface="+mn-ea"/>
              </a:rPr>
              <a:t>方式提供再生水</a:t>
            </a:r>
            <a:r>
              <a:rPr lang="zh-TW" altLang="en-US" sz="1200" dirty="0">
                <a:latin typeface="+mn-ea"/>
                <a:ea typeface="+mn-ea"/>
              </a:rPr>
              <a:t>之計畫</a:t>
            </a:r>
            <a:endParaRPr lang="en-US" altLang="zh-TW" sz="1200" dirty="0">
              <a:latin typeface="+mn-ea"/>
              <a:ea typeface="+mn-ea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CF48D-74F0-4684-8404-1B1F260DA076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487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-31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n-ea"/>
                <a:ea typeface="+mn-ea"/>
                <a:cs typeface="華康中黑體"/>
              </a:rPr>
              <a:t>在我們目前所在位置的仁德水資中心</a:t>
            </a:r>
            <a:endParaRPr kumimoji="0" lang="en-US" altLang="zh-TW" sz="1200" b="0" i="0" u="none" strike="noStrike" kern="1200" cap="none" spc="-31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+mn-ea"/>
              <a:ea typeface="+mn-ea"/>
              <a:cs typeface="華康中黑體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-31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n-ea"/>
                <a:ea typeface="+mn-ea"/>
                <a:cs typeface="華康中黑體"/>
              </a:rPr>
              <a:t>東側</a:t>
            </a:r>
            <a:r>
              <a:rPr kumimoji="0" lang="en-US" altLang="zh-TW" sz="1200" b="0" i="0" u="none" strike="noStrike" kern="1200" cap="none" spc="-31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n-ea"/>
                <a:ea typeface="+mn-ea"/>
                <a:cs typeface="華康中黑體"/>
              </a:rPr>
              <a:t>1.23</a:t>
            </a:r>
            <a:r>
              <a:rPr kumimoji="0" lang="zh-TW" altLang="en-US" sz="1200" b="0" i="0" u="none" strike="noStrike" kern="1200" cap="none" spc="-31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n-ea"/>
                <a:ea typeface="+mn-ea"/>
                <a:cs typeface="華康中黑體"/>
              </a:rPr>
              <a:t>公頃面積範圍</a:t>
            </a:r>
            <a:endParaRPr kumimoji="0" lang="en-US" altLang="zh-TW" sz="1200" b="0" i="0" u="none" strike="noStrike" kern="1200" cap="none" spc="-31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+mn-ea"/>
              <a:ea typeface="+mn-ea"/>
              <a:cs typeface="華康中黑體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-9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+mn-ea"/>
                <a:ea typeface="+mn-ea"/>
                <a:cs typeface="華康中黑體"/>
              </a:rPr>
              <a:t>完成高架作業之鋼構再生水機房組立</a:t>
            </a:r>
            <a:endParaRPr kumimoji="0" lang="en-US" altLang="zh-TW" sz="1200" b="0" i="0" u="none" strike="noStrike" kern="1200" cap="none" spc="-9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+mn-ea"/>
              <a:ea typeface="+mn-ea"/>
              <a:cs typeface="華康中黑體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-9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+mn-ea"/>
                <a:ea typeface="+mn-ea"/>
                <a:cs typeface="華康中黑體"/>
              </a:rPr>
              <a:t>RO</a:t>
            </a:r>
            <a:r>
              <a:rPr kumimoji="0" lang="zh-TW" altLang="en-US" sz="1200" b="0" i="0" u="none" strike="noStrike" kern="1200" cap="none" spc="-9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+mn-ea"/>
                <a:ea typeface="+mn-ea"/>
                <a:cs typeface="華康中黑體"/>
              </a:rPr>
              <a:t>產水池新建</a:t>
            </a:r>
            <a:endParaRPr kumimoji="0" lang="en-US" altLang="zh-TW" sz="1200" b="0" i="0" u="none" strike="noStrike" kern="1200" cap="none" spc="-9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+mn-ea"/>
              <a:ea typeface="+mn-ea"/>
              <a:cs typeface="華康中黑體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-9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+mn-ea"/>
                <a:ea typeface="+mn-ea"/>
                <a:cs typeface="華康中黑體"/>
              </a:rPr>
              <a:t>4</a:t>
            </a:r>
            <a:r>
              <a:rPr kumimoji="0" lang="zh-TW" altLang="en-US" sz="1200" b="0" i="0" u="none" strike="noStrike" kern="1200" cap="none" spc="-9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+mn-ea"/>
                <a:ea typeface="+mn-ea"/>
                <a:cs typeface="華康中黑體"/>
              </a:rPr>
              <a:t>池深度約</a:t>
            </a:r>
            <a:r>
              <a:rPr kumimoji="0" lang="en-US" altLang="zh-TW" sz="1200" b="0" i="0" u="none" strike="noStrike" kern="1200" cap="none" spc="-9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+mn-ea"/>
                <a:ea typeface="+mn-ea"/>
                <a:cs typeface="華康中黑體"/>
              </a:rPr>
              <a:t>10</a:t>
            </a:r>
            <a:r>
              <a:rPr kumimoji="0" lang="zh-TW" altLang="en-US" sz="1200" b="0" i="0" u="none" strike="noStrike" kern="1200" cap="none" spc="-9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+mn-ea"/>
                <a:ea typeface="+mn-ea"/>
                <a:cs typeface="華康中黑體"/>
              </a:rPr>
              <a:t>米的生物池改建</a:t>
            </a:r>
            <a:endParaRPr kumimoji="0" lang="en-US" altLang="zh-TW" sz="1200" b="0" i="0" u="none" strike="noStrike" kern="1200" cap="none" spc="-9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+mn-ea"/>
              <a:ea typeface="+mn-ea"/>
              <a:cs typeface="華康中黑體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-9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+mn-ea"/>
                <a:ea typeface="+mn-ea"/>
                <a:cs typeface="華康中黑體"/>
              </a:rPr>
              <a:t>及異常水處理設施</a:t>
            </a:r>
            <a:endParaRPr kumimoji="0" lang="en-US" altLang="zh-TW" sz="1200" b="0" i="0" u="none" strike="noStrike" kern="1200" cap="none" spc="-9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+mn-ea"/>
              <a:ea typeface="+mn-ea"/>
              <a:cs typeface="華康中黑體"/>
            </a:endParaRPr>
          </a:p>
          <a:p>
            <a:r>
              <a:rPr lang="zh-TW" altLang="en-US" sz="1200" dirty="0">
                <a:latin typeface="+mn-ea"/>
                <a:ea typeface="+mn-ea"/>
              </a:rPr>
              <a:t>而廠區外則為輸水管線新建工程部分</a:t>
            </a:r>
            <a:endParaRPr lang="en-US" altLang="zh-TW" sz="1200" dirty="0">
              <a:latin typeface="+mn-ea"/>
              <a:ea typeface="+mn-ea"/>
            </a:endParaRPr>
          </a:p>
          <a:p>
            <a:r>
              <a:rPr lang="zh-TW" altLang="en-US" sz="1200" dirty="0">
                <a:latin typeface="+mn-ea"/>
                <a:ea typeface="+mn-ea"/>
              </a:rPr>
              <a:t>採雙管互為備援的模式，</a:t>
            </a:r>
            <a:r>
              <a:rPr lang="zh-TW" altLang="en-US" sz="1200" b="1" u="sng" dirty="0">
                <a:latin typeface="+mn-ea"/>
                <a:ea typeface="+mn-ea"/>
              </a:rPr>
              <a:t>以明挖配合部分潛鑽施工方式</a:t>
            </a:r>
            <a:endParaRPr lang="en-US" altLang="zh-TW" sz="1200" b="1" u="sng" dirty="0">
              <a:latin typeface="+mn-ea"/>
              <a:ea typeface="+mn-ea"/>
            </a:endParaRPr>
          </a:p>
          <a:p>
            <a:r>
              <a:rPr lang="zh-TW" altLang="en-US" sz="1200" dirty="0">
                <a:latin typeface="+mn-ea"/>
                <a:ea typeface="+mn-ea"/>
              </a:rPr>
              <a:t>埋設</a:t>
            </a:r>
            <a:r>
              <a:rPr lang="en-US" altLang="zh-TW" sz="1200" dirty="0" err="1">
                <a:latin typeface="+mn-ea"/>
                <a:ea typeface="+mn-ea"/>
              </a:rPr>
              <a:t>hdpe</a:t>
            </a:r>
            <a:r>
              <a:rPr lang="zh-TW" altLang="en-US" sz="1200" dirty="0">
                <a:latin typeface="+mn-ea"/>
                <a:ea typeface="+mn-ea"/>
              </a:rPr>
              <a:t>材質之專用輸水管</a:t>
            </a:r>
            <a:endParaRPr lang="en-US" altLang="zh-TW" sz="1200" dirty="0">
              <a:latin typeface="+mn-ea"/>
              <a:ea typeface="+mn-ea"/>
            </a:endParaRPr>
          </a:p>
          <a:p>
            <a:r>
              <a:rPr lang="zh-TW" altLang="en-US" sz="1200" dirty="0">
                <a:latin typeface="+mn-ea"/>
                <a:ea typeface="+mn-ea"/>
              </a:rPr>
              <a:t>總長度約</a:t>
            </a:r>
            <a:r>
              <a:rPr lang="en-US" altLang="zh-TW" sz="1200" dirty="0">
                <a:latin typeface="+mn-ea"/>
                <a:ea typeface="+mn-ea"/>
              </a:rPr>
              <a:t>3</a:t>
            </a:r>
            <a:r>
              <a:rPr lang="zh-TW" altLang="en-US" sz="1200" dirty="0">
                <a:latin typeface="+mn-ea"/>
                <a:ea typeface="+mn-ea"/>
              </a:rPr>
              <a:t>公里長，由再生水廠專管送水至奇美實業之接水點。</a:t>
            </a:r>
            <a:endParaRPr lang="en-US" altLang="zh-TW" sz="1200" dirty="0">
              <a:latin typeface="+mn-ea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-9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+mn-ea"/>
              <a:ea typeface="+mn-ea"/>
              <a:cs typeface="華康中黑體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-9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+mn-ea"/>
                <a:ea typeface="+mn-ea"/>
                <a:cs typeface="華康中黑體"/>
              </a:rPr>
              <a:t>新建完成後，</a:t>
            </a:r>
            <a:endParaRPr kumimoji="0" lang="en-US" altLang="zh-TW" sz="1200" b="0" i="0" u="none" strike="noStrike" kern="1200" cap="none" spc="-9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+mn-ea"/>
              <a:ea typeface="+mn-ea"/>
              <a:cs typeface="華康中黑體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-9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+mn-ea"/>
                <a:ea typeface="+mn-ea"/>
                <a:cs typeface="華康中黑體"/>
              </a:rPr>
              <a:t>統包商尚有</a:t>
            </a:r>
            <a:r>
              <a:rPr kumimoji="0" lang="en-US" altLang="zh-TW" sz="1200" b="1" i="0" u="sng" strike="noStrike" kern="1200" cap="none" spc="-9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+mn-ea"/>
                <a:ea typeface="+mn-ea"/>
                <a:cs typeface="華康中黑體"/>
              </a:rPr>
              <a:t>15</a:t>
            </a:r>
            <a:r>
              <a:rPr kumimoji="0" lang="zh-TW" altLang="en-US" sz="1200" b="1" i="0" u="sng" strike="noStrike" kern="1200" cap="none" spc="-9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+mn-ea"/>
                <a:ea typeface="+mn-ea"/>
                <a:cs typeface="華康中黑體"/>
              </a:rPr>
              <a:t>年的營運維管責任</a:t>
            </a:r>
            <a:r>
              <a:rPr kumimoji="0" lang="zh-TW" altLang="en-US" sz="1200" b="0" i="0" u="none" strike="noStrike" kern="1200" cap="none" spc="-9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+mn-ea"/>
                <a:ea typeface="+mn-ea"/>
                <a:cs typeface="華康中黑體"/>
              </a:rPr>
              <a:t>，此部分不含於新建工程契約內</a:t>
            </a:r>
            <a:endParaRPr kumimoji="0" lang="en-US" altLang="zh-TW" sz="1200" b="0" i="0" u="none" strike="noStrike" kern="1200" cap="none" spc="-9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+mn-ea"/>
              <a:ea typeface="+mn-ea"/>
              <a:cs typeface="華康中黑體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CF48D-74F0-4684-8404-1B1F260DA076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1974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vert="horz" lIns="99048" tIns="49524" rIns="99048" bIns="49524" rtlCol="0"/>
          <a:lstStyle/>
          <a:p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本計畫為國內首座以換水方式提供再生水之計畫，透過新建再生水廠及輸水管線，供應</a:t>
            </a:r>
            <a:r>
              <a:rPr lang="en-US" altLang="zh-TW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8000CMD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再生水至奇美實業，藉此帶動台灣再生水事業，同時提升台南市形象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3F223-D5D2-49BF-90BE-2F555C20A6E8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55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CF48D-74F0-4684-8404-1B1F260DA076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676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CF48D-74F0-4684-8404-1B1F260DA076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1199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19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19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DA49928-7C20-4452-93C4-4D2B8EBFE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" y="0"/>
            <a:ext cx="9903067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90B266B-41B0-49D4-8D37-E6014360C8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000" y="3744000"/>
            <a:ext cx="1499945" cy="3705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7A765E0-A851-4D32-9068-4EB10E98F0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940686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79680C48-BFDF-45FF-B5D4-23A6F39DC1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76" y="0"/>
            <a:ext cx="1499945" cy="3705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45219-9D35-46B1-9694-27E416068A0F}" type="datetime1">
              <a:rPr lang="zh-TW" altLang="en-US" smtClean="0"/>
              <a:t>2024/4/25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98A11-C08B-41BB-B477-4592350A4CC7}" type="datetime1">
              <a:rPr lang="zh-TW" altLang="en-US" smtClean="0"/>
              <a:t>2024/4/25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446E8-60E6-40FC-BD32-9A164AD92485}" type="datetime1">
              <a:rPr lang="zh-TW" altLang="en-US" smtClean="0"/>
              <a:t>2024/4/25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861746" y="221453"/>
            <a:ext cx="1337031" cy="345815"/>
          </a:xfrm>
        </p:spPr>
        <p:txBody>
          <a:bodyPr wrap="none" lIns="72000" tIns="54000" anchor="ctr">
            <a:noAutofit/>
          </a:bodyPr>
          <a:lstStyle>
            <a:lvl1pPr marL="0" indent="0">
              <a:buNone/>
              <a:defRPr sz="2000" b="1" baseline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TW" altLang="en-US" dirty="0"/>
              <a:t>本結的標題</a:t>
            </a:r>
            <a:endParaRPr lang="zh-CN" altLang="en-US" dirty="0"/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350490" y="6672327"/>
            <a:ext cx="3250570" cy="139919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zh-CN"/>
            </a:defPPr>
            <a:lvl1pPr marL="0" algn="r" defTabSz="713232" rtl="0" eaLnBrk="1" latinLnBrk="0" hangingPunct="1">
              <a:defRPr sz="900" kern="1200"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旭</a:t>
            </a:r>
            <a:r>
              <a:rPr lang="zh-TW" altLang="en-US" sz="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川河沉砂池二期水環境</a:t>
            </a:r>
            <a:r>
              <a:rPr lang="zh-TW" altLang="en-US" sz="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改善工程委託監造技術服務計畫</a:t>
            </a:r>
            <a:endParaRPr lang="zh-CN" altLang="en-US" sz="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42"/>
          <p:cNvSpPr/>
          <p:nvPr userDrawn="1"/>
        </p:nvSpPr>
        <p:spPr>
          <a:xfrm>
            <a:off x="252989" y="6706070"/>
            <a:ext cx="97500" cy="81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4678" y="6672327"/>
            <a:ext cx="368035" cy="139919"/>
          </a:xfrm>
        </p:spPr>
        <p:txBody>
          <a:bodyPr wrap="none"/>
          <a:lstStyle>
            <a:lvl1pPr algn="ctr">
              <a:defRPr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E948C92-6060-4473-B4AD-45D9EB486D4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423" y="6657270"/>
            <a:ext cx="575064" cy="170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76498" y="1110192"/>
            <a:ext cx="4070674" cy="4776259"/>
          </a:xfrm>
        </p:spPr>
        <p:txBody>
          <a:bodyPr/>
          <a:lstStyle>
            <a:lvl1pPr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 sz="18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pic>
        <p:nvPicPr>
          <p:cNvPr id="14" name="Picture 2" descr="相關圖片"/>
          <p:cNvPicPr/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61" t="24916" r="16837" b="9207"/>
          <a:stretch/>
        </p:blipFill>
        <p:spPr bwMode="auto">
          <a:xfrm>
            <a:off x="138814" y="121308"/>
            <a:ext cx="624000" cy="57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913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4401-99FB-41D7-A882-BC018B60081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標題版面配置區 2">
            <a:extLst>
              <a:ext uri="{FF2B5EF4-FFF2-40B4-BE49-F238E27FC236}">
                <a16:creationId xmlns:a16="http://schemas.microsoft.com/office/drawing/2014/main" id="{7497F2AF-ADC2-481E-91D2-8082C553D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14" y="51786"/>
            <a:ext cx="9663952" cy="495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sz="262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defTabSz="299557"/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369388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" y="-27384"/>
            <a:ext cx="9905982" cy="943156"/>
          </a:xfrm>
          <a:prstGeom prst="rect">
            <a:avLst/>
          </a:prstGeom>
        </p:spPr>
      </p:pic>
      <p:sp>
        <p:nvSpPr>
          <p:cNvPr id="5" name="文字方塊 4"/>
          <p:cNvSpPr txBox="1"/>
          <p:nvPr userDrawn="1"/>
        </p:nvSpPr>
        <p:spPr>
          <a:xfrm>
            <a:off x="7594585" y="546441"/>
            <a:ext cx="2311415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40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1800" spc="0" dirty="0">
                <a:ln w="9525"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Microsoft Tai Le" panose="020B0502040204020203" pitchFamily="34" charset="0"/>
              </a:rPr>
              <a:t>叁、再生水源之規劃</a:t>
            </a: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594585" y="6497648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8321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46417E-D8FE-45FF-83A7-72FAE00E7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7DCE556-0E15-48B6-902A-47B931838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5ACA86B-1D56-4308-9C69-1EC47E33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42328-9DF0-4B15-A896-CC99A68A3F49}" type="datetimeFigureOut">
              <a:rPr lang="zh-TW" altLang="en-US" smtClean="0"/>
              <a:t>2024/4/25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BBD273-C2E3-4E18-A624-4A287BB3F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7FF7E43-223F-446E-8CAE-37DD4DAC1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7A759-6987-46D8-9B2B-D8A4D470CA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0979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D7821-CD10-41AD-86A5-3E73E8495B5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DCE4-536D-4FB7-8B5E-F7DD433B65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218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31"/>
          <p:cNvSpPr>
            <a:spLocks noGrp="1"/>
          </p:cNvSpPr>
          <p:nvPr>
            <p:ph type="title"/>
          </p:nvPr>
        </p:nvSpPr>
        <p:spPr>
          <a:xfrm>
            <a:off x="0" y="-24"/>
            <a:ext cx="9008746" cy="620712"/>
          </a:xfrm>
          <a:solidFill>
            <a:srgbClr val="B98434"/>
          </a:solidFill>
        </p:spPr>
        <p:txBody>
          <a:bodyPr rtlCol="0">
            <a:noAutofit/>
          </a:bodyPr>
          <a:lstStyle>
            <a:lvl1pPr algn="l">
              <a:defRPr lang="zh-TW" altLang="en-US" sz="3599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r>
              <a:rPr lang="zh-TW" altLang="en-US" dirty="0"/>
              <a:t>功能目標</a:t>
            </a:r>
          </a:p>
        </p:txBody>
      </p:sp>
    </p:spTree>
    <p:extLst>
      <p:ext uri="{BB962C8B-B14F-4D97-AF65-F5344CB8AC3E}">
        <p14:creationId xmlns:p14="http://schemas.microsoft.com/office/powerpoint/2010/main" val="4148625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E0A2FB9-D624-4709-99C7-237BB3105E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" y="0"/>
            <a:ext cx="9903067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226F54D-5ED1-41BF-9960-B9883F994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000" y="4059000"/>
            <a:ext cx="1499945" cy="3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83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48398F55-9B2A-0307-A330-1E53E47BE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322D9-600A-4057-86B7-C922BA3C81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0712" y="0"/>
            <a:ext cx="6840760" cy="767501"/>
          </a:xfrm>
        </p:spPr>
        <p:txBody>
          <a:bodyPr>
            <a:normAutofit/>
          </a:bodyPr>
          <a:lstStyle>
            <a:lvl1pPr algn="r">
              <a:defRPr sz="3200" b="1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311FD3D-50A0-D2DD-2A7E-04EFD838B259}"/>
              </a:ext>
            </a:extLst>
          </p:cNvPr>
          <p:cNvSpPr txBox="1">
            <a:spLocks/>
          </p:cNvSpPr>
          <p:nvPr userDrawn="1"/>
        </p:nvSpPr>
        <p:spPr>
          <a:xfrm>
            <a:off x="9360958" y="6439305"/>
            <a:ext cx="504000" cy="3492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1D9764-54AE-47B6-8E0F-B32E36DEEC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43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0AF54DEA-CB7E-EC53-C088-AD214993BB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"/>
          <a:stretch/>
        </p:blipFill>
        <p:spPr>
          <a:xfrm>
            <a:off x="0" y="188640"/>
            <a:ext cx="990600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35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AC0276A2-CFFC-A9E2-F8F3-B0844298CA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7501"/>
            <a:ext cx="9906000" cy="61010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2060850"/>
            <a:ext cx="8915400" cy="406531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322D9-600A-4057-86B7-C922BA3C81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9764-54AE-47B6-8E0F-B32E36DEECC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121206F-275C-EAE6-48D2-FB10F9969FB8}"/>
              </a:ext>
            </a:extLst>
          </p:cNvPr>
          <p:cNvSpPr/>
          <p:nvPr userDrawn="1"/>
        </p:nvSpPr>
        <p:spPr>
          <a:xfrm>
            <a:off x="0" y="-1588"/>
            <a:ext cx="9906000" cy="756491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6BF01D8-8D83-C350-351C-A36C971170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1" y="12019"/>
            <a:ext cx="877224" cy="74187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1FC0180-421B-02EF-ADDD-8D579D94F6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1916" y="17020"/>
            <a:ext cx="2528773" cy="706500"/>
          </a:xfrm>
          <a:prstGeom prst="rect">
            <a:avLst/>
          </a:prstGeom>
        </p:spPr>
      </p:pic>
      <p:sp>
        <p:nvSpPr>
          <p:cNvPr id="10" name="等腰三角形 9">
            <a:extLst>
              <a:ext uri="{FF2B5EF4-FFF2-40B4-BE49-F238E27FC236}">
                <a16:creationId xmlns:a16="http://schemas.microsoft.com/office/drawing/2014/main" id="{A5BB0FDD-7308-7F9A-B21A-ABB0FE7941BC}"/>
              </a:ext>
            </a:extLst>
          </p:cNvPr>
          <p:cNvSpPr/>
          <p:nvPr userDrawn="1"/>
        </p:nvSpPr>
        <p:spPr>
          <a:xfrm rot="16200000">
            <a:off x="8806662" y="219129"/>
            <a:ext cx="1321455" cy="877225"/>
          </a:xfrm>
          <a:prstGeom prst="triangle">
            <a:avLst>
              <a:gd name="adj" fmla="val 418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16" y="772820"/>
            <a:ext cx="8915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16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48398F55-9B2A-0307-A330-1E53E47BE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322D9-600A-4057-86B7-C922BA3C81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0712" y="0"/>
            <a:ext cx="6840760" cy="767501"/>
          </a:xfrm>
        </p:spPr>
        <p:txBody>
          <a:bodyPr>
            <a:normAutofit/>
          </a:bodyPr>
          <a:lstStyle>
            <a:lvl1pPr algn="r">
              <a:defRPr sz="3200" b="1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311FD3D-50A0-D2DD-2A7E-04EFD838B259}"/>
              </a:ext>
            </a:extLst>
          </p:cNvPr>
          <p:cNvSpPr txBox="1">
            <a:spLocks/>
          </p:cNvSpPr>
          <p:nvPr userDrawn="1"/>
        </p:nvSpPr>
        <p:spPr>
          <a:xfrm>
            <a:off x="9360958" y="6439305"/>
            <a:ext cx="504000" cy="3492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1D9764-54AE-47B6-8E0F-B32E36DEEC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68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1FC0180-421B-02EF-ADDD-8D579D94F6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736" y="2002375"/>
            <a:ext cx="2528773" cy="706500"/>
          </a:xfrm>
          <a:prstGeom prst="rect">
            <a:avLst/>
          </a:prstGeom>
        </p:spPr>
      </p:pic>
      <p:sp>
        <p:nvSpPr>
          <p:cNvPr id="14" name="平行四边形 4">
            <a:extLst>
              <a:ext uri="{FF2B5EF4-FFF2-40B4-BE49-F238E27FC236}">
                <a16:creationId xmlns:a16="http://schemas.microsoft.com/office/drawing/2014/main" id="{ED3DB203-82D6-FEE4-7730-9FDDA150E9DA}"/>
              </a:ext>
            </a:extLst>
          </p:cNvPr>
          <p:cNvSpPr/>
          <p:nvPr/>
        </p:nvSpPr>
        <p:spPr>
          <a:xfrm>
            <a:off x="39655" y="-4420"/>
            <a:ext cx="868680" cy="716583"/>
          </a:xfrm>
          <a:prstGeom prst="parallelogram">
            <a:avLst>
              <a:gd name="adj" fmla="val 43185"/>
            </a:avLst>
          </a:prstGeom>
          <a:solidFill>
            <a:srgbClr val="034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 4">
            <a:extLst>
              <a:ext uri="{FF2B5EF4-FFF2-40B4-BE49-F238E27FC236}">
                <a16:creationId xmlns:a16="http://schemas.microsoft.com/office/drawing/2014/main" id="{213CA358-E356-5CA9-48B9-636A930CC1AF}"/>
              </a:ext>
            </a:extLst>
          </p:cNvPr>
          <p:cNvSpPr/>
          <p:nvPr/>
        </p:nvSpPr>
        <p:spPr>
          <a:xfrm>
            <a:off x="737415" y="-4420"/>
            <a:ext cx="2604303" cy="139779"/>
          </a:xfrm>
          <a:custGeom>
            <a:avLst/>
            <a:gdLst>
              <a:gd name="connsiteX0" fmla="*/ 0 w 2604303"/>
              <a:gd name="connsiteY0" fmla="*/ 0 h 185195"/>
              <a:gd name="connsiteX1" fmla="*/ 2604303 w 2604303"/>
              <a:gd name="connsiteY1" fmla="*/ 0 h 185195"/>
              <a:gd name="connsiteX2" fmla="*/ 2604303 w 2604303"/>
              <a:gd name="connsiteY2" fmla="*/ 185195 h 185195"/>
              <a:gd name="connsiteX3" fmla="*/ 0 w 2604303"/>
              <a:gd name="connsiteY3" fmla="*/ 185195 h 185195"/>
              <a:gd name="connsiteX4" fmla="*/ 0 w 2604303"/>
              <a:gd name="connsiteY4" fmla="*/ 0 h 185195"/>
              <a:gd name="connsiteX0" fmla="*/ 0 w 2604303"/>
              <a:gd name="connsiteY0" fmla="*/ 0 h 185195"/>
              <a:gd name="connsiteX1" fmla="*/ 2604303 w 2604303"/>
              <a:gd name="connsiteY1" fmla="*/ 0 h 185195"/>
              <a:gd name="connsiteX2" fmla="*/ 2512863 w 2604303"/>
              <a:gd name="connsiteY2" fmla="*/ 185195 h 185195"/>
              <a:gd name="connsiteX3" fmla="*/ 0 w 2604303"/>
              <a:gd name="connsiteY3" fmla="*/ 185195 h 185195"/>
              <a:gd name="connsiteX4" fmla="*/ 0 w 2604303"/>
              <a:gd name="connsiteY4" fmla="*/ 0 h 18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4303" h="185195">
                <a:moveTo>
                  <a:pt x="0" y="0"/>
                </a:moveTo>
                <a:lnTo>
                  <a:pt x="2604303" y="0"/>
                </a:lnTo>
                <a:lnTo>
                  <a:pt x="2512863" y="185195"/>
                </a:lnTo>
                <a:lnTo>
                  <a:pt x="0" y="185195"/>
                </a:lnTo>
                <a:lnTo>
                  <a:pt x="0" y="0"/>
                </a:lnTo>
                <a:close/>
              </a:path>
            </a:pathLst>
          </a:custGeom>
          <a:solidFill>
            <a:srgbClr val="034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平行四边形 6">
            <a:extLst>
              <a:ext uri="{FF2B5EF4-FFF2-40B4-BE49-F238E27FC236}">
                <a16:creationId xmlns:a16="http://schemas.microsoft.com/office/drawing/2014/main" id="{F5AC0F77-8514-D27C-2947-6F5D06067349}"/>
              </a:ext>
            </a:extLst>
          </p:cNvPr>
          <p:cNvSpPr/>
          <p:nvPr/>
        </p:nvSpPr>
        <p:spPr>
          <a:xfrm>
            <a:off x="527336" y="40402"/>
            <a:ext cx="662938" cy="581524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034581"/>
              </a:gs>
              <a:gs pos="100000">
                <a:srgbClr val="6CAFEF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平行四边形 9">
            <a:extLst>
              <a:ext uri="{FF2B5EF4-FFF2-40B4-BE49-F238E27FC236}">
                <a16:creationId xmlns:a16="http://schemas.microsoft.com/office/drawing/2014/main" id="{885D18C0-9863-1AC4-1F51-ACF058C44593}"/>
              </a:ext>
            </a:extLst>
          </p:cNvPr>
          <p:cNvSpPr/>
          <p:nvPr/>
        </p:nvSpPr>
        <p:spPr>
          <a:xfrm>
            <a:off x="333949" y="352475"/>
            <a:ext cx="386773" cy="339275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平行四边形 10">
            <a:extLst>
              <a:ext uri="{FF2B5EF4-FFF2-40B4-BE49-F238E27FC236}">
                <a16:creationId xmlns:a16="http://schemas.microsoft.com/office/drawing/2014/main" id="{3B44620D-68AB-76A3-3C05-DF46DA4A8D57}"/>
              </a:ext>
            </a:extLst>
          </p:cNvPr>
          <p:cNvSpPr/>
          <p:nvPr/>
        </p:nvSpPr>
        <p:spPr>
          <a:xfrm>
            <a:off x="361857" y="98072"/>
            <a:ext cx="305524" cy="268004"/>
          </a:xfrm>
          <a:prstGeom prst="parallelogram">
            <a:avLst>
              <a:gd name="adj" fmla="val 43185"/>
            </a:avLst>
          </a:prstGeom>
          <a:gradFill>
            <a:gsLst>
              <a:gs pos="0">
                <a:srgbClr val="6CAFEF">
                  <a:alpha val="5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1" name="直接连接符 11">
            <a:extLst>
              <a:ext uri="{FF2B5EF4-FFF2-40B4-BE49-F238E27FC236}">
                <a16:creationId xmlns:a16="http://schemas.microsoft.com/office/drawing/2014/main" id="{2674CC7C-CD93-9EDB-166B-A5C67D87183B}"/>
              </a:ext>
            </a:extLst>
          </p:cNvPr>
          <p:cNvCxnSpPr>
            <a:cxnSpLocks/>
          </p:cNvCxnSpPr>
          <p:nvPr/>
        </p:nvCxnSpPr>
        <p:spPr>
          <a:xfrm>
            <a:off x="908335" y="712163"/>
            <a:ext cx="8997665" cy="0"/>
          </a:xfrm>
          <a:prstGeom prst="line">
            <a:avLst/>
          </a:prstGeom>
          <a:ln w="12700">
            <a:solidFill>
              <a:srgbClr val="8EB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8298E814-F086-37A8-34C8-86ABA79971FD}"/>
              </a:ext>
            </a:extLst>
          </p:cNvPr>
          <p:cNvGrpSpPr/>
          <p:nvPr/>
        </p:nvGrpSpPr>
        <p:grpSpPr>
          <a:xfrm>
            <a:off x="9339185" y="481975"/>
            <a:ext cx="465741" cy="185069"/>
            <a:chOff x="8290783" y="568879"/>
            <a:chExt cx="568326" cy="148001"/>
          </a:xfrm>
        </p:grpSpPr>
        <p:sp>
          <p:nvSpPr>
            <p:cNvPr id="23" name="平行四边形 15">
              <a:extLst>
                <a:ext uri="{FF2B5EF4-FFF2-40B4-BE49-F238E27FC236}">
                  <a16:creationId xmlns:a16="http://schemas.microsoft.com/office/drawing/2014/main" id="{1DA0F165-403A-1F3A-CBE9-FC3FE07F741C}"/>
                </a:ext>
              </a:extLst>
            </p:cNvPr>
            <p:cNvSpPr/>
            <p:nvPr/>
          </p:nvSpPr>
          <p:spPr>
            <a:xfrm>
              <a:off x="8290783" y="568879"/>
              <a:ext cx="284163" cy="148001"/>
            </a:xfrm>
            <a:prstGeom prst="parallelogram">
              <a:avLst>
                <a:gd name="adj" fmla="val 43185"/>
              </a:avLst>
            </a:prstGeom>
            <a:solidFill>
              <a:srgbClr val="03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平行四边形 16">
              <a:extLst>
                <a:ext uri="{FF2B5EF4-FFF2-40B4-BE49-F238E27FC236}">
                  <a16:creationId xmlns:a16="http://schemas.microsoft.com/office/drawing/2014/main" id="{2A637466-D666-E4C8-8721-EFABE210B34B}"/>
                </a:ext>
              </a:extLst>
            </p:cNvPr>
            <p:cNvSpPr/>
            <p:nvPr/>
          </p:nvSpPr>
          <p:spPr>
            <a:xfrm>
              <a:off x="8574946" y="568879"/>
              <a:ext cx="284163" cy="148001"/>
            </a:xfrm>
            <a:prstGeom prst="parallelogram">
              <a:avLst>
                <a:gd name="adj" fmla="val 43185"/>
              </a:avLst>
            </a:prstGeom>
            <a:solidFill>
              <a:srgbClr val="8EB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AC0276A2-CFFC-A9E2-F8F3-B0844298CA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67501"/>
            <a:ext cx="9906000" cy="61010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95300" y="2060850"/>
            <a:ext cx="8915400" cy="406531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511322D9-600A-4057-86B7-C922BA3C81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6BF01D8-8D83-C350-351C-A36C971170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60" y="20679"/>
            <a:ext cx="877224" cy="741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71916" y="772820"/>
            <a:ext cx="8915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15BACA-3203-2725-4DFD-3141B3BF746B}"/>
              </a:ext>
            </a:extLst>
          </p:cNvPr>
          <p:cNvSpPr txBox="1">
            <a:spLocks/>
          </p:cNvSpPr>
          <p:nvPr userDrawn="1"/>
        </p:nvSpPr>
        <p:spPr>
          <a:xfrm>
            <a:off x="9360958" y="6439305"/>
            <a:ext cx="433636" cy="3492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1D9764-54AE-47B6-8E0F-B32E36DEEC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4890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34A1CC9-4FD1-AC4C-98DE-5DCEAAF57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322D9-600A-4057-86B7-C922BA3C81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EA3CC85-01CD-1B17-8DD8-BFB895ACD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529CF9C-41AA-1FBC-2927-0B32A1721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9764-54AE-47B6-8E0F-B32E36DEECC3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文字版面配置區 2">
            <a:extLst>
              <a:ext uri="{FF2B5EF4-FFF2-40B4-BE49-F238E27FC236}">
                <a16:creationId xmlns:a16="http://schemas.microsoft.com/office/drawing/2014/main" id="{ABCCCD50-E5D6-8B1C-2453-6B2BF2459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1174" y="4589468"/>
            <a:ext cx="873234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1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id="{853952BB-E74C-1C0F-68AF-875AE667B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174" y="1709743"/>
            <a:ext cx="8732348" cy="2852737"/>
          </a:xfrm>
        </p:spPr>
        <p:txBody>
          <a:bodyPr anchor="b">
            <a:normAutofit/>
          </a:bodyPr>
          <a:lstStyle>
            <a:lvl1pPr algn="r">
              <a:defRPr sz="4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7579135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293B6EF-6349-57BF-16D9-E54E425E76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37962" r="3750" b="29938"/>
          <a:stretch/>
        </p:blipFill>
        <p:spPr>
          <a:xfrm>
            <a:off x="0" y="1581373"/>
            <a:ext cx="9905999" cy="3988022"/>
          </a:xfrm>
          <a:prstGeom prst="rect">
            <a:avLst/>
          </a:prstGeom>
        </p:spPr>
      </p:pic>
      <p:sp>
        <p:nvSpPr>
          <p:cNvPr id="8" name="圆角矩形 8">
            <a:extLst>
              <a:ext uri="{FF2B5EF4-FFF2-40B4-BE49-F238E27FC236}">
                <a16:creationId xmlns:a16="http://schemas.microsoft.com/office/drawing/2014/main" id="{0E7E4A76-B0DE-43CB-7DF5-AB92347916BF}"/>
              </a:ext>
            </a:extLst>
          </p:cNvPr>
          <p:cNvSpPr/>
          <p:nvPr userDrawn="1"/>
        </p:nvSpPr>
        <p:spPr>
          <a:xfrm>
            <a:off x="601443" y="3101221"/>
            <a:ext cx="1010802" cy="65555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C433444-078A-F1B2-4646-C42A2B9E22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6094" y="560655"/>
            <a:ext cx="2464404" cy="648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897DF07-3EBE-9C2F-F52C-1556B4FED4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51" y="526626"/>
            <a:ext cx="877224" cy="741872"/>
          </a:xfrm>
          <a:prstGeom prst="rect">
            <a:avLst/>
          </a:prstGeom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705B10BF-3310-246E-E8AC-FE9F4E7C7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92"/>
          <a:stretch/>
        </p:blipFill>
        <p:spPr>
          <a:xfrm>
            <a:off x="3491489" y="5853558"/>
            <a:ext cx="3779528" cy="651466"/>
          </a:xfrm>
          <a:prstGeom prst="rect">
            <a:avLst/>
          </a:prstGeom>
        </p:spPr>
      </p:pic>
      <p:pic>
        <p:nvPicPr>
          <p:cNvPr id="12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4D5F1602-0883-3BDE-30A2-FB1FD28A35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54"/>
          <a:stretch/>
        </p:blipFill>
        <p:spPr>
          <a:xfrm>
            <a:off x="6393160" y="5862798"/>
            <a:ext cx="3779528" cy="81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94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293B6EF-6349-57BF-16D9-E54E425E76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37962" r="3750" b="29938"/>
          <a:stretch/>
        </p:blipFill>
        <p:spPr>
          <a:xfrm>
            <a:off x="0" y="1581373"/>
            <a:ext cx="9905999" cy="398802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C433444-078A-F1B2-4646-C42A2B9E22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6094" y="560655"/>
            <a:ext cx="2464404" cy="648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897DF07-3EBE-9C2F-F52C-1556B4FED4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51" y="526626"/>
            <a:ext cx="877224" cy="741872"/>
          </a:xfrm>
          <a:prstGeom prst="rect">
            <a:avLst/>
          </a:prstGeom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705B10BF-3310-246E-E8AC-FE9F4E7C7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92"/>
          <a:stretch/>
        </p:blipFill>
        <p:spPr>
          <a:xfrm>
            <a:off x="3491489" y="5853558"/>
            <a:ext cx="3779528" cy="651466"/>
          </a:xfrm>
          <a:prstGeom prst="rect">
            <a:avLst/>
          </a:prstGeom>
        </p:spPr>
      </p:pic>
      <p:pic>
        <p:nvPicPr>
          <p:cNvPr id="12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4D5F1602-0883-3BDE-30A2-FB1FD28A35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54"/>
          <a:stretch/>
        </p:blipFill>
        <p:spPr>
          <a:xfrm>
            <a:off x="6393160" y="5862798"/>
            <a:ext cx="3779528" cy="81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5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322D9-600A-4057-86B7-C922BA3C81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9764-54AE-47B6-8E0F-B32E36DEE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508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4302FF3-8CB9-0F60-BE9F-F323055B27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729999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30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535620F-090B-45E5-A720-8ED2284E8F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" y="0"/>
            <a:ext cx="9903067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E325C3D-3338-4018-B279-4089C6F173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000" y="3789000"/>
            <a:ext cx="1499945" cy="3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84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322D9-600A-4057-86B7-C922BA3C81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9764-54AE-47B6-8E0F-B32E36DEE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85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8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5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8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5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322D9-600A-4057-86B7-C922BA3C81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9764-54AE-47B6-8E0F-B32E36DEE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54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322D9-600A-4057-86B7-C922BA3C81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9764-54AE-47B6-8E0F-B32E36DEE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11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322D9-600A-4057-86B7-C922BA3C81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9764-54AE-47B6-8E0F-B32E36DEE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01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322D9-600A-4057-86B7-C922BA3C81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9764-54AE-47B6-8E0F-B32E36DEE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01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8" indent="0">
              <a:buNone/>
              <a:defRPr sz="2800"/>
            </a:lvl2pPr>
            <a:lvl3pPr marL="914395" indent="0">
              <a:buNone/>
              <a:defRPr sz="2400"/>
            </a:lvl3pPr>
            <a:lvl4pPr marL="1371592" indent="0">
              <a:buNone/>
              <a:defRPr sz="2000"/>
            </a:lvl4pPr>
            <a:lvl5pPr marL="1828789" indent="0">
              <a:buNone/>
              <a:defRPr sz="2000"/>
            </a:lvl5pPr>
            <a:lvl6pPr marL="2285987" indent="0">
              <a:buNone/>
              <a:defRPr sz="2000"/>
            </a:lvl6pPr>
            <a:lvl7pPr marL="2743185" indent="0">
              <a:buNone/>
              <a:defRPr sz="2000"/>
            </a:lvl7pPr>
            <a:lvl8pPr marL="3200381" indent="0">
              <a:buNone/>
              <a:defRPr sz="2000"/>
            </a:lvl8pPr>
            <a:lvl9pPr marL="3657579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322D9-600A-4057-86B7-C922BA3C81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9764-54AE-47B6-8E0F-B32E36DEE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272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322D9-600A-4057-86B7-C922BA3C81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9764-54AE-47B6-8E0F-B32E36DEE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87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322D9-600A-4057-86B7-C922BA3C81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9764-54AE-47B6-8E0F-B32E36DEE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12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16476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4CF5286-F952-4F20-AED3-F3F8202DBA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" y="0"/>
            <a:ext cx="9903067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306F47B-46C6-4FAD-9981-04C4709C75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000" y="3879000"/>
            <a:ext cx="1499945" cy="3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45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B575515-966C-4849-92B4-F99EDA7B78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" y="0"/>
            <a:ext cx="9903067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DF534D9-3D01-458A-A6E2-3960A517D8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000" y="4059000"/>
            <a:ext cx="1499945" cy="3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64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4748-3A7B-4886-8985-3571D7F9875C}" type="datetime1">
              <a:rPr lang="zh-TW" altLang="en-US" smtClean="0"/>
              <a:t>2024/4/25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4" name="投影片編號版面配置區 6">
            <a:extLst>
              <a:ext uri="{FF2B5EF4-FFF2-40B4-BE49-F238E27FC236}">
                <a16:creationId xmlns:a16="http://schemas.microsoft.com/office/drawing/2014/main" id="{36234550-532B-4401-BD08-FCEE8C25C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94600" y="6492875"/>
            <a:ext cx="23114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6452349-AD55-476A-A703-09BC9AF3CE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94068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2A73CA5-584C-4A93-B005-552E88A360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000" y="-185252"/>
            <a:ext cx="1499945" cy="3705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0F35-5832-443D-BA48-D565EFCBAC3E}" type="datetime1">
              <a:rPr lang="zh-TW" altLang="en-US" smtClean="0"/>
              <a:t>2024/4/25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6">
            <a:extLst>
              <a:ext uri="{FF2B5EF4-FFF2-40B4-BE49-F238E27FC236}">
                <a16:creationId xmlns:a16="http://schemas.microsoft.com/office/drawing/2014/main" id="{D454EEBD-289D-4819-9455-82D865A62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94600" y="6492875"/>
            <a:ext cx="23114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1D17096-E833-46F1-BB92-AA2D5ECFB9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94068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FBDDC48-96F9-496E-B777-2B9F37C93C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000" y="-375984"/>
            <a:ext cx="1499945" cy="3705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6C95-9094-499A-A994-A4AE75587641}" type="datetime1">
              <a:rPr lang="zh-TW" altLang="en-US" smtClean="0"/>
              <a:t>2024/4/25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8" name="投影片編號版面配置區 6">
            <a:extLst>
              <a:ext uri="{FF2B5EF4-FFF2-40B4-BE49-F238E27FC236}">
                <a16:creationId xmlns:a16="http://schemas.microsoft.com/office/drawing/2014/main" id="{A7DEA03E-6A70-44FD-87DF-7A8642C6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94600" y="6492875"/>
            <a:ext cx="23114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EC87F60-919B-4A35-AC11-FD039B343A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94068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64839E2-C6B6-473A-9A10-576EF3854C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76" y="0"/>
            <a:ext cx="1499945" cy="3705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08D0-C721-450F-98E0-2C22BA59492E}" type="datetime1">
              <a:rPr lang="zh-TW" altLang="en-US" smtClean="0"/>
              <a:t>2024/4/25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" name="Picture 4" descr="D:\AECOM\LOGO\AECOM-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4055" y="549853"/>
            <a:ext cx="1046882" cy="37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投影片編號版面配置區 6">
            <a:extLst>
              <a:ext uri="{FF2B5EF4-FFF2-40B4-BE49-F238E27FC236}">
                <a16:creationId xmlns:a16="http://schemas.microsoft.com/office/drawing/2014/main" id="{A30BA8EE-EC63-43CA-BBFB-B20AF35F6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94600" y="6492875"/>
            <a:ext cx="23114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03A9539A-E218-4208-BE79-6269A0A98D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76" y="0"/>
            <a:ext cx="1499945" cy="37050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278CA4B-FCC6-4034-BCDD-ECA1E2A255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" y="0"/>
            <a:ext cx="9906000" cy="94068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2C9D3E8-1E52-4224-85BB-0D50B25E13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76" y="152400"/>
            <a:ext cx="1499945" cy="37050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0EFC1-80CD-4117-B729-C09216F3C0D1}" type="datetime1">
              <a:rPr lang="zh-TW" altLang="en-US" smtClean="0"/>
              <a:t>2024/4/25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594600" y="649287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62" r:id="rId4"/>
    <p:sldLayoutId id="2147483661" r:id="rId5"/>
    <p:sldLayoutId id="2147483650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58" r:id="rId12"/>
    <p:sldLayoutId id="2147483659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88" r:id="rId2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322D9-600A-4057-86B7-C922BA3C81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D9764-54AE-47B6-8E0F-B32E36DEE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9" r:id="rId18"/>
  </p:sldLayoutIdLst>
  <p:txStyles>
    <p:titleStyle>
      <a:lvl1pPr algn="ctr" defTabSz="91439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8" indent="-3428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6" indent="-285748" algn="l" defTabSz="9143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3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1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8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8" algn="l" defTabSz="9143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8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3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microsoft.com/office/2007/relationships/hdphoto" Target="../media/hdphoto2.wdp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wrb1.tainan.gov.tw/News.aspx?n=28449&amp;sms=2018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487B828-7B34-4707-A95B-ADE75792DC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4682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906169" y="196860"/>
            <a:ext cx="80936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4400" b="1" spc="277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臺南市仁德再生水廠</a:t>
            </a:r>
            <a:endParaRPr lang="en-US" altLang="zh-TW" sz="4400" b="1" spc="277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r"/>
            <a:r>
              <a:rPr lang="zh-TW" altLang="en-US" sz="4400" b="1" spc="277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新建工程統包計畫案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714699" y="1897820"/>
            <a:ext cx="6700996" cy="4737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4000" b="1" spc="500">
                <a:solidFill>
                  <a:schemeClr val="bg1"/>
                </a:solidFill>
                <a:effectLst>
                  <a:glow rad="76200">
                    <a:schemeClr val="tx2">
                      <a:lumMod val="50000"/>
                      <a:alpha val="5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r"/>
            <a:endParaRPr lang="en-US" altLang="zh-TW" sz="4985" dirty="0">
              <a:effectLst>
                <a:glow rad="127000">
                  <a:schemeClr val="tx2">
                    <a:lumMod val="50000"/>
                    <a:alpha val="50000"/>
                  </a:schemeClr>
                </a:glow>
                <a:outerShdw blurRad="50800" dist="38100" dir="2700000" algn="tl" rotWithShape="0">
                  <a:schemeClr val="accent5">
                    <a:lumMod val="50000"/>
                    <a:alpha val="40000"/>
                  </a:schemeClr>
                </a:outerShdw>
              </a:effectLst>
            </a:endParaRPr>
          </a:p>
          <a:p>
            <a:pPr algn="r"/>
            <a:r>
              <a:rPr lang="zh-TW" altLang="en-US" sz="5400" dirty="0">
                <a:effectLst>
                  <a:glow rad="127000">
                    <a:schemeClr val="tx2">
                      <a:lumMod val="50000"/>
                      <a:alpha val="50000"/>
                    </a:schemeClr>
                  </a:glow>
                  <a:outerShdw blurRad="50800" dist="38100" dir="2700000" algn="t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  <a:t>廉政平台</a:t>
            </a:r>
            <a:endParaRPr lang="en-US" altLang="zh-TW" sz="5400" dirty="0">
              <a:effectLst>
                <a:glow rad="127000">
                  <a:schemeClr val="tx2">
                    <a:lumMod val="50000"/>
                    <a:alpha val="50000"/>
                  </a:schemeClr>
                </a:glow>
                <a:outerShdw blurRad="50800" dist="38100" dir="2700000" algn="tl" rotWithShape="0">
                  <a:schemeClr val="accent5">
                    <a:lumMod val="50000"/>
                    <a:alpha val="40000"/>
                  </a:schemeClr>
                </a:outerShdw>
              </a:effectLst>
            </a:endParaRPr>
          </a:p>
          <a:p>
            <a:pPr algn="r"/>
            <a:r>
              <a:rPr lang="zh-TW" altLang="en-US" sz="5400" dirty="0">
                <a:effectLst>
                  <a:glow rad="127000">
                    <a:schemeClr val="tx2">
                      <a:lumMod val="50000"/>
                      <a:alpha val="50000"/>
                    </a:schemeClr>
                  </a:glow>
                  <a:outerShdw blurRad="50800" dist="38100" dir="2700000" algn="t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  <a:t>辦理情形說明</a:t>
            </a:r>
            <a:endParaRPr lang="en-US" altLang="zh-TW" sz="5400" dirty="0">
              <a:effectLst>
                <a:glow rad="127000">
                  <a:schemeClr val="tx2">
                    <a:lumMod val="50000"/>
                    <a:alpha val="50000"/>
                  </a:schemeClr>
                </a:glow>
                <a:outerShdw blurRad="50800" dist="38100" dir="2700000" algn="tl" rotWithShape="0">
                  <a:schemeClr val="accent5">
                    <a:lumMod val="50000"/>
                    <a:alpha val="40000"/>
                  </a:schemeClr>
                </a:outerShdw>
              </a:effectLst>
            </a:endParaRPr>
          </a:p>
          <a:p>
            <a:endParaRPr lang="en-US" altLang="zh-TW" sz="3600" dirty="0">
              <a:effectLst>
                <a:glow rad="127000">
                  <a:schemeClr val="tx2">
                    <a:lumMod val="50000"/>
                    <a:alpha val="50000"/>
                  </a:schemeClr>
                </a:glow>
                <a:outerShdw blurRad="50800" dist="38100" dir="2700000" algn="tl" rotWithShape="0">
                  <a:schemeClr val="accent5">
                    <a:lumMod val="50000"/>
                    <a:alpha val="40000"/>
                  </a:schemeClr>
                </a:outerShdw>
              </a:effectLst>
            </a:endParaRPr>
          </a:p>
          <a:p>
            <a:endParaRPr lang="en-US" altLang="zh-TW" sz="3600" dirty="0">
              <a:effectLst>
                <a:glow rad="127000">
                  <a:schemeClr val="tx2">
                    <a:lumMod val="50000"/>
                    <a:alpha val="50000"/>
                  </a:schemeClr>
                </a:glow>
                <a:outerShdw blurRad="50800" dist="38100" dir="2700000" algn="tl" rotWithShape="0">
                  <a:schemeClr val="accent5">
                    <a:lumMod val="50000"/>
                    <a:alpha val="40000"/>
                  </a:schemeClr>
                </a:outerShdw>
              </a:effectLst>
            </a:endParaRPr>
          </a:p>
          <a:p>
            <a:pPr algn="r"/>
            <a:endParaRPr lang="en-US" altLang="zh-TW" sz="2400" dirty="0">
              <a:effectLst>
                <a:glow rad="127000">
                  <a:schemeClr val="tx2">
                    <a:lumMod val="50000"/>
                    <a:alpha val="50000"/>
                  </a:schemeClr>
                </a:glow>
                <a:outerShdw blurRad="50800" dist="38100" dir="2700000" algn="tl" rotWithShape="0">
                  <a:schemeClr val="accent5">
                    <a:lumMod val="50000"/>
                    <a:alpha val="40000"/>
                  </a:schemeClr>
                </a:outerShdw>
              </a:effectLst>
            </a:endParaRPr>
          </a:p>
          <a:p>
            <a:pPr algn="r"/>
            <a:endParaRPr lang="en-US" altLang="zh-TW" sz="2400" dirty="0">
              <a:solidFill>
                <a:srgbClr val="ED7000"/>
              </a:solidFill>
              <a:effectLst>
                <a:glow rad="127000">
                  <a:schemeClr val="tx2">
                    <a:lumMod val="50000"/>
                    <a:alpha val="50000"/>
                  </a:schemeClr>
                </a:glow>
                <a:outerShdw blurRad="50800" dist="38100" dir="2700000" algn="tl" rotWithShape="0">
                  <a:schemeClr val="accent5">
                    <a:lumMod val="50000"/>
                    <a:alpha val="40000"/>
                  </a:schemeClr>
                </a:outerShdw>
              </a:effectLst>
            </a:endParaRPr>
          </a:p>
          <a:p>
            <a:pPr algn="r"/>
            <a:r>
              <a:rPr lang="zh-TW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chemeClr val="tx2">
                      <a:lumMod val="50000"/>
                      <a:alpha val="50000"/>
                    </a:schemeClr>
                  </a:glow>
                  <a:outerShdw blurRad="50800" dist="38100" dir="2700000" algn="t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  <a:t>日期</a:t>
            </a:r>
            <a:r>
              <a:rPr lang="en-US" altLang="zh-TW" sz="2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chemeClr val="tx2">
                      <a:lumMod val="50000"/>
                      <a:alpha val="50000"/>
                    </a:schemeClr>
                  </a:glow>
                  <a:outerShdw blurRad="50800" dist="38100" dir="2700000" algn="t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  <a:t>:113</a:t>
            </a:r>
            <a:r>
              <a:rPr lang="zh-TW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chemeClr val="tx2">
                      <a:lumMod val="50000"/>
                      <a:alpha val="50000"/>
                    </a:schemeClr>
                  </a:glow>
                  <a:outerShdw blurRad="50800" dist="38100" dir="2700000" algn="t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  <a:t>年</a:t>
            </a:r>
            <a:r>
              <a:rPr lang="en-US" altLang="zh-TW" sz="2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chemeClr val="tx2">
                      <a:lumMod val="50000"/>
                      <a:alpha val="50000"/>
                    </a:schemeClr>
                  </a:glow>
                  <a:outerShdw blurRad="50800" dist="38100" dir="2700000" algn="t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  <a:t>5</a:t>
            </a:r>
            <a:r>
              <a:rPr lang="zh-TW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chemeClr val="tx2">
                      <a:lumMod val="50000"/>
                      <a:alpha val="50000"/>
                    </a:schemeClr>
                  </a:glow>
                  <a:outerShdw blurRad="50800" dist="38100" dir="2700000" algn="t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  <a:t>月</a:t>
            </a:r>
            <a:r>
              <a:rPr lang="en-US" altLang="zh-TW" sz="2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chemeClr val="tx2">
                      <a:lumMod val="50000"/>
                      <a:alpha val="50000"/>
                    </a:schemeClr>
                  </a:glow>
                  <a:outerShdw blurRad="50800" dist="38100" dir="2700000" algn="t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  <a:t>1</a:t>
            </a:r>
            <a:r>
              <a:rPr lang="zh-TW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27000">
                    <a:schemeClr val="tx2">
                      <a:lumMod val="50000"/>
                      <a:alpha val="50000"/>
                    </a:schemeClr>
                  </a:glow>
                  <a:outerShdw blurRad="50800" dist="38100" dir="2700000" algn="tl" rotWithShape="0">
                    <a:schemeClr val="accent5">
                      <a:lumMod val="50000"/>
                      <a:alpha val="40000"/>
                    </a:schemeClr>
                  </a:outerShdw>
                </a:effectLst>
              </a:rPr>
              <a:t>日</a:t>
            </a:r>
            <a:endParaRPr lang="en-US" altLang="zh-TW" sz="2400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 rad="127000">
                  <a:schemeClr val="tx2">
                    <a:lumMod val="50000"/>
                    <a:alpha val="50000"/>
                  </a:schemeClr>
                </a:glow>
                <a:outerShdw blurRad="50800" dist="38100" dir="2700000" algn="tl" rotWithShape="0">
                  <a:schemeClr val="accent5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0" y="687300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bg2">
                    <a:lumMod val="10000"/>
                  </a:schemeClr>
                </a:solidFill>
                <a:effectLst>
                  <a:glow rad="76200">
                    <a:schemeClr val="bg1">
                      <a:alpha val="10000"/>
                    </a:scheme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臺南市政府水利局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0" y="11174"/>
            <a:ext cx="990080" cy="78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8905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39B41283-BA06-D200-4CDD-894C74907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602" y="1837826"/>
            <a:ext cx="4068398" cy="2448000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52A47F67-F421-9D05-4CF6-AB41EEB0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廉政平台  運轉情形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1C828CB9-1BAD-828F-170F-C571E9CC9D7C}"/>
              </a:ext>
            </a:extLst>
          </p:cNvPr>
          <p:cNvSpPr/>
          <p:nvPr/>
        </p:nvSpPr>
        <p:spPr>
          <a:xfrm>
            <a:off x="169954" y="4562372"/>
            <a:ext cx="9553045" cy="212875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zh-TW" altLang="en-US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透過公開邀集地方單位及新聞媒體說明會表明本案統包計畫案，虛心接受各方提問並回饋至施工階段而逐步修正實施方針，積極</a:t>
            </a:r>
            <a:r>
              <a:rPr lang="zh-TW" alt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對外公開施政成果，同步讓民眾共同監督，反貪腐決心與「廉潔、效能」公共建設之目標</a:t>
            </a:r>
            <a:r>
              <a:rPr lang="zh-TW" altLang="en-US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，讓社會各界建立對本重大工程之信心，亦昭示保障廠商合法權益，確保工程順利完成</a:t>
            </a:r>
            <a:endParaRPr lang="en-US" altLang="zh-TW" sz="2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/>
            <a:endParaRPr lang="en-US" altLang="zh-TW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63C60CA-1516-3469-F05E-3C9C3D1C00FD}"/>
              </a:ext>
            </a:extLst>
          </p:cNvPr>
          <p:cNvSpPr/>
          <p:nvPr/>
        </p:nvSpPr>
        <p:spPr>
          <a:xfrm>
            <a:off x="1173000" y="976505"/>
            <a:ext cx="10508305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細圓體" panose="020F0309000000000000" pitchFamily="49" charset="-120"/>
                <a:ea typeface="華康細圓體" panose="020F0309000000000000" pitchFamily="49" charset="-120"/>
              </a:rPr>
              <a:t>公民參與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83BE75ED-3E0E-4F5F-8A36-D7B05E07F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9" t="9886" r="15920" b="8931"/>
          <a:stretch/>
        </p:blipFill>
        <p:spPr bwMode="auto">
          <a:xfrm rot="21124703">
            <a:off x="589241" y="913853"/>
            <a:ext cx="767657" cy="72420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圖片 1">
            <a:extLst>
              <a:ext uri="{FF2B5EF4-FFF2-40B4-BE49-F238E27FC236}">
                <a16:creationId xmlns:a16="http://schemas.microsoft.com/office/drawing/2014/main" id="{4A92B252-286C-6A21-4877-FEC8A05F0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1808"/>
            <a:ext cx="3262035" cy="24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圖片 1">
            <a:extLst>
              <a:ext uri="{FF2B5EF4-FFF2-40B4-BE49-F238E27FC236}">
                <a16:creationId xmlns:a16="http://schemas.microsoft.com/office/drawing/2014/main" id="{F515370F-489F-F709-AB91-5F9F3BBA5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437" y="1673376"/>
            <a:ext cx="3262037" cy="24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41DB2463-6E74-D61E-8643-EDF9B685FC96}"/>
              </a:ext>
            </a:extLst>
          </p:cNvPr>
          <p:cNvSpPr/>
          <p:nvPr/>
        </p:nvSpPr>
        <p:spPr>
          <a:xfrm>
            <a:off x="1412891" y="3631709"/>
            <a:ext cx="3335598" cy="397060"/>
          </a:xfrm>
          <a:prstGeom prst="roundRect">
            <a:avLst/>
          </a:prstGeom>
          <a:solidFill>
            <a:srgbClr val="E5F3F7"/>
          </a:solidFill>
          <a:ln>
            <a:solidFill>
              <a:srgbClr val="E5F3F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施工地方說明會</a:t>
            </a: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677A55E2-3E87-161A-2A68-CB1E661A6749}"/>
              </a:ext>
            </a:extLst>
          </p:cNvPr>
          <p:cNvSpPr/>
          <p:nvPr/>
        </p:nvSpPr>
        <p:spPr>
          <a:xfrm>
            <a:off x="8210260" y="1628402"/>
            <a:ext cx="1713409" cy="577824"/>
          </a:xfrm>
          <a:prstGeom prst="roundRect">
            <a:avLst/>
          </a:prstGeom>
          <a:solidFill>
            <a:srgbClr val="EEF58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1"/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資訊揭露</a:t>
            </a:r>
          </a:p>
        </p:txBody>
      </p:sp>
    </p:spTree>
    <p:extLst>
      <p:ext uri="{BB962C8B-B14F-4D97-AF65-F5344CB8AC3E}">
        <p14:creationId xmlns:p14="http://schemas.microsoft.com/office/powerpoint/2010/main" val="472855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2A47F67-F421-9D05-4CF6-AB41EEB0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廉政平台  運轉情形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1EE26CE-1FA3-E6BC-DA1F-8C31900077B7}"/>
              </a:ext>
            </a:extLst>
          </p:cNvPr>
          <p:cNvSpPr/>
          <p:nvPr/>
        </p:nvSpPr>
        <p:spPr>
          <a:xfrm>
            <a:off x="1173000" y="976505"/>
            <a:ext cx="10508305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細圓體" panose="020F0309000000000000" pitchFamily="49" charset="-120"/>
                <a:ea typeface="華康細圓體" panose="020F0309000000000000" pitchFamily="49" charset="-120"/>
              </a:rPr>
              <a:t>工程資訊 定期揭露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57B0D57-D0A2-3684-F502-FE016C29C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9" t="9886" r="15920" b="8931"/>
          <a:stretch/>
        </p:blipFill>
        <p:spPr bwMode="auto">
          <a:xfrm rot="21124703">
            <a:off x="589241" y="913853"/>
            <a:ext cx="767657" cy="72420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5F6453F-B862-6056-25CD-7661F3618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980" y="1565444"/>
            <a:ext cx="4665961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9440424-1CA3-E8CF-475A-DD0D26C05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374" y="3617999"/>
            <a:ext cx="4660029" cy="324000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E17D48C-70C8-EFBA-9F6E-963F4724B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97" y="3419113"/>
            <a:ext cx="4686025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0297FE4-20C8-4251-6B24-CD24F72DBD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3834" y="1561280"/>
            <a:ext cx="4670479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316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2A47F67-F421-9D05-4CF6-AB41EEB0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廉政平台  運轉情形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1EE26CE-1FA3-E6BC-DA1F-8C31900077B7}"/>
              </a:ext>
            </a:extLst>
          </p:cNvPr>
          <p:cNvSpPr/>
          <p:nvPr/>
        </p:nvSpPr>
        <p:spPr>
          <a:xfrm>
            <a:off x="1173000" y="976505"/>
            <a:ext cx="10508305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3200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持續聯繫合作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57B0D57-D0A2-3684-F502-FE016C29C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9" t="9886" r="15920" b="8931"/>
          <a:stretch/>
        </p:blipFill>
        <p:spPr bwMode="auto">
          <a:xfrm rot="21124703">
            <a:off x="589241" y="913853"/>
            <a:ext cx="767657" cy="72420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75E793E8-AD13-B982-268F-1AB2A73A9E77}"/>
              </a:ext>
            </a:extLst>
          </p:cNvPr>
          <p:cNvSpPr/>
          <p:nvPr/>
        </p:nvSpPr>
        <p:spPr>
          <a:xfrm>
            <a:off x="91500" y="4909730"/>
            <a:ext cx="9723000" cy="153427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zh-TW" altLang="en-US" sz="2800" b="1" i="0" dirty="0">
                <a:solidFill>
                  <a:srgbClr val="343434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拜訪致謝臺南地檢署，強調未來將持續內化及推展廉政平臺治理經驗，融入完善仁德再生水廠廉政平臺，使公務同仁安全安心，勇於任事，工程更能夠如期、如質、無垢完成</a:t>
            </a:r>
            <a:endParaRPr lang="en-US" altLang="zh-TW" sz="2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50" name="Picture 2" descr="S__25485318_0">
            <a:extLst>
              <a:ext uri="{FF2B5EF4-FFF2-40B4-BE49-F238E27FC236}">
                <a16:creationId xmlns:a16="http://schemas.microsoft.com/office/drawing/2014/main" id="{DEED0294-12A3-73B0-B6FF-855A482A2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05" y="1687505"/>
            <a:ext cx="4123608" cy="3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309861_0">
            <a:extLst>
              <a:ext uri="{FF2B5EF4-FFF2-40B4-BE49-F238E27FC236}">
                <a16:creationId xmlns:a16="http://schemas.microsoft.com/office/drawing/2014/main" id="{623B0AA4-E694-A3CC-3D0B-5B28A368A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3376"/>
            <a:ext cx="4123609" cy="3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866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83B2E84D-0568-DD03-9C19-9008B6C9EDF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268000" y="4146739"/>
            <a:ext cx="3933472" cy="24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11A3F36-E37E-6909-CAE8-B953A834C6C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781092" y="1627138"/>
            <a:ext cx="3933472" cy="2646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52A47F67-F421-9D05-4CF6-AB41EEB0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廉政平台  運轉情形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1EE26CE-1FA3-E6BC-DA1F-8C31900077B7}"/>
              </a:ext>
            </a:extLst>
          </p:cNvPr>
          <p:cNvSpPr/>
          <p:nvPr/>
        </p:nvSpPr>
        <p:spPr>
          <a:xfrm>
            <a:off x="1173000" y="976505"/>
            <a:ext cx="10508305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3200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工作會議及教育訓練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57B0D57-D0A2-3684-F502-FE016C29C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9" t="9886" r="15920" b="8931"/>
          <a:stretch/>
        </p:blipFill>
        <p:spPr bwMode="auto">
          <a:xfrm rot="21124703">
            <a:off x="589241" y="913853"/>
            <a:ext cx="767657" cy="72420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05280C6-48A8-CED0-B1F0-B169BD7A2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18" y="3248298"/>
            <a:ext cx="4636360" cy="3891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流程圖: 人工輸入 7">
            <a:extLst>
              <a:ext uri="{FF2B5EF4-FFF2-40B4-BE49-F238E27FC236}">
                <a16:creationId xmlns:a16="http://schemas.microsoft.com/office/drawing/2014/main" id="{CC9BE14F-C91D-F03D-501F-447CAEF36CD6}"/>
              </a:ext>
            </a:extLst>
          </p:cNvPr>
          <p:cNvSpPr/>
          <p:nvPr/>
        </p:nvSpPr>
        <p:spPr>
          <a:xfrm>
            <a:off x="6390205" y="1427777"/>
            <a:ext cx="3499259" cy="841066"/>
          </a:xfrm>
          <a:prstGeom prst="flowChartManualInp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流程圖: 人工輸入 8">
            <a:extLst>
              <a:ext uri="{FF2B5EF4-FFF2-40B4-BE49-F238E27FC236}">
                <a16:creationId xmlns:a16="http://schemas.microsoft.com/office/drawing/2014/main" id="{67441B83-7BF9-205A-B21C-E248CAC7AE32}"/>
              </a:ext>
            </a:extLst>
          </p:cNvPr>
          <p:cNvSpPr/>
          <p:nvPr/>
        </p:nvSpPr>
        <p:spPr>
          <a:xfrm>
            <a:off x="6542605" y="1580177"/>
            <a:ext cx="3499259" cy="841066"/>
          </a:xfrm>
          <a:prstGeom prst="flowChartManualInp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472EF55-E4A3-208E-A12D-2B39E7050742}"/>
              </a:ext>
            </a:extLst>
          </p:cNvPr>
          <p:cNvSpPr/>
          <p:nvPr/>
        </p:nvSpPr>
        <p:spPr>
          <a:xfrm rot="21319807">
            <a:off x="6256948" y="1752979"/>
            <a:ext cx="36414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4BACC6">
                      <a:lumMod val="75000"/>
                      <a:alpha val="40000"/>
                    </a:srgb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向下紮根、積極推廣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4BACC6">
                    <a:lumMod val="75000"/>
                    <a:alpha val="40000"/>
                  </a:srgb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圓角矩形 41">
            <a:extLst>
              <a:ext uri="{FF2B5EF4-FFF2-40B4-BE49-F238E27FC236}">
                <a16:creationId xmlns:a16="http://schemas.microsoft.com/office/drawing/2014/main" id="{8522D247-EBE3-E15E-E22B-62AF5EBC9E27}"/>
              </a:ext>
            </a:extLst>
          </p:cNvPr>
          <p:cNvSpPr/>
          <p:nvPr/>
        </p:nvSpPr>
        <p:spPr>
          <a:xfrm>
            <a:off x="5806268" y="3505035"/>
            <a:ext cx="3697088" cy="486984"/>
          </a:xfrm>
          <a:prstGeom prst="roundRect">
            <a:avLst/>
          </a:prstGeom>
        </p:spPr>
        <p:txBody>
          <a:bodyPr/>
          <a:lstStyle/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400" b="1" dirty="0">
                <a:solidFill>
                  <a:srgbClr val="FFC000"/>
                </a:solidFill>
                <a:effectLst>
                  <a:glow rad="1778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rPr>
              <a:t>嘉南藥理科技大學工系</a:t>
            </a:r>
            <a:endParaRPr kumimoji="1" lang="en-US" altLang="zh-TW" sz="2400" b="1" dirty="0">
              <a:solidFill>
                <a:srgbClr val="FFC000"/>
              </a:solidFill>
              <a:effectLst>
                <a:glow rad="177800">
                  <a:srgbClr val="0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Microsoft YaHei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177800">
                    <a:srgbClr val="000000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rPr>
              <a:t>參訪</a:t>
            </a:r>
          </a:p>
        </p:txBody>
      </p:sp>
      <p:sp>
        <p:nvSpPr>
          <p:cNvPr id="14" name="圓角矩形 41">
            <a:extLst>
              <a:ext uri="{FF2B5EF4-FFF2-40B4-BE49-F238E27FC236}">
                <a16:creationId xmlns:a16="http://schemas.microsoft.com/office/drawing/2014/main" id="{D79813E6-93C6-BA99-6656-C313061B307E}"/>
              </a:ext>
            </a:extLst>
          </p:cNvPr>
          <p:cNvSpPr/>
          <p:nvPr/>
        </p:nvSpPr>
        <p:spPr>
          <a:xfrm>
            <a:off x="6035468" y="5930628"/>
            <a:ext cx="3467888" cy="442216"/>
          </a:xfrm>
          <a:prstGeom prst="roundRect">
            <a:avLst/>
          </a:prstGeom>
        </p:spPr>
        <p:txBody>
          <a:bodyPr/>
          <a:lstStyle/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400" b="1" dirty="0">
                <a:solidFill>
                  <a:srgbClr val="FFC000"/>
                </a:solidFill>
                <a:effectLst>
                  <a:glow rad="1778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rPr>
              <a:t>台灣水務產業發展協會</a:t>
            </a:r>
            <a:endParaRPr kumimoji="1" lang="en-US" altLang="zh-TW" sz="2400" b="1" dirty="0">
              <a:solidFill>
                <a:srgbClr val="FFC000"/>
              </a:solidFill>
              <a:effectLst>
                <a:glow rad="177800">
                  <a:srgbClr val="0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Microsoft YaHei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177800">
                    <a:srgbClr val="000000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rPr>
              <a:t>參訪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76F496D3-78C0-1079-D705-AD9994EBCF09}"/>
              </a:ext>
            </a:extLst>
          </p:cNvPr>
          <p:cNvSpPr/>
          <p:nvPr/>
        </p:nvSpPr>
        <p:spPr>
          <a:xfrm>
            <a:off x="153153" y="1561280"/>
            <a:ext cx="5289680" cy="16666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zh-TW" altLang="en-US" sz="2400" b="1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召開工作小組會議，透過討論交流意見，發揮平臺效益，釐清質疑，減少爭議，排除外力干涉，公務員勇於任事，廠商專心履約，工程順利完工</a:t>
            </a:r>
            <a:endParaRPr lang="en-US" altLang="zh-TW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1795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2A47F67-F421-9D05-4CF6-AB41EEB0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供水時程 如期如質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DBD4D8A-302D-16AA-8F4E-A21910283B4E}"/>
              </a:ext>
            </a:extLst>
          </p:cNvPr>
          <p:cNvGrpSpPr/>
          <p:nvPr/>
        </p:nvGrpSpPr>
        <p:grpSpPr>
          <a:xfrm>
            <a:off x="-85875" y="3665390"/>
            <a:ext cx="9815277" cy="2741464"/>
            <a:chOff x="628571" y="4209916"/>
            <a:chExt cx="8648857" cy="2661081"/>
          </a:xfrm>
        </p:grpSpPr>
        <p:sp>
          <p:nvSpPr>
            <p:cNvPr id="3" name="燕尾形 4">
              <a:extLst>
                <a:ext uri="{FF2B5EF4-FFF2-40B4-BE49-F238E27FC236}">
                  <a16:creationId xmlns:a16="http://schemas.microsoft.com/office/drawing/2014/main" id="{819C37B2-37BD-A77A-8205-E28395E2A285}"/>
                </a:ext>
              </a:extLst>
            </p:cNvPr>
            <p:cNvSpPr/>
            <p:nvPr/>
          </p:nvSpPr>
          <p:spPr>
            <a:xfrm>
              <a:off x="2411701" y="5714120"/>
              <a:ext cx="1641445" cy="702164"/>
            </a:xfrm>
            <a:prstGeom prst="chevron">
              <a:avLst/>
            </a:prstGeom>
            <a:solidFill>
              <a:srgbClr val="009DD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kumimoji="1" lang="en-US" altLang="zh-CN" b="1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111</a:t>
              </a:r>
              <a:r>
                <a:rPr kumimoji="1" lang="zh-TW" altLang="en-US" b="1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年</a:t>
              </a:r>
              <a:endParaRPr kumimoji="1" lang="zh-CN" altLang="en-US" b="1" kern="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" name="燕尾形 5">
              <a:extLst>
                <a:ext uri="{FF2B5EF4-FFF2-40B4-BE49-F238E27FC236}">
                  <a16:creationId xmlns:a16="http://schemas.microsoft.com/office/drawing/2014/main" id="{5D890133-D041-E708-1163-98EED8F7E5B6}"/>
                </a:ext>
              </a:extLst>
            </p:cNvPr>
            <p:cNvSpPr/>
            <p:nvPr/>
          </p:nvSpPr>
          <p:spPr>
            <a:xfrm>
              <a:off x="1102054" y="5717645"/>
              <a:ext cx="1641445" cy="702164"/>
            </a:xfrm>
            <a:prstGeom prst="chevron">
              <a:avLst/>
            </a:prstGeom>
            <a:solidFill>
              <a:srgbClr val="0BD0D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kumimoji="1" lang="en-US" altLang="zh-TW" b="1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110</a:t>
              </a:r>
              <a:r>
                <a:rPr kumimoji="1" lang="zh-TW" altLang="en-US" b="1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年</a:t>
              </a:r>
              <a:endParaRPr kumimoji="1" lang="zh-CN" altLang="en-US" b="1" kern="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燕尾形 6">
              <a:extLst>
                <a:ext uri="{FF2B5EF4-FFF2-40B4-BE49-F238E27FC236}">
                  <a16:creationId xmlns:a16="http://schemas.microsoft.com/office/drawing/2014/main" id="{35BD9029-9E7E-8C95-C4F4-7D78912BE7F9}"/>
                </a:ext>
              </a:extLst>
            </p:cNvPr>
            <p:cNvSpPr/>
            <p:nvPr/>
          </p:nvSpPr>
          <p:spPr>
            <a:xfrm>
              <a:off x="3712165" y="5714949"/>
              <a:ext cx="1641445" cy="702164"/>
            </a:xfrm>
            <a:prstGeom prst="chevron">
              <a:avLst/>
            </a:prstGeom>
            <a:solidFill>
              <a:srgbClr val="0461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lang="en-US" altLang="zh-TW" b="1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112</a:t>
              </a:r>
              <a:r>
                <a:rPr lang="zh-TW" altLang="en-US" b="1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年</a:t>
              </a:r>
              <a:endParaRPr kumimoji="1" lang="zh-CN" altLang="en-US" b="1" kern="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燕尾形 3">
              <a:extLst>
                <a:ext uri="{FF2B5EF4-FFF2-40B4-BE49-F238E27FC236}">
                  <a16:creationId xmlns:a16="http://schemas.microsoft.com/office/drawing/2014/main" id="{2A106D69-B5F5-2D9A-152E-767A8E37105D}"/>
                </a:ext>
              </a:extLst>
            </p:cNvPr>
            <p:cNvSpPr/>
            <p:nvPr/>
          </p:nvSpPr>
          <p:spPr>
            <a:xfrm>
              <a:off x="5016688" y="5714120"/>
              <a:ext cx="1641445" cy="702164"/>
            </a:xfrm>
            <a:prstGeom prst="chevron">
              <a:avLst/>
            </a:prstGeom>
            <a:solidFill>
              <a:srgbClr val="10CF9B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kumimoji="1" lang="en-US" altLang="zh-CN" b="1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113</a:t>
              </a:r>
              <a:r>
                <a:rPr kumimoji="1" lang="zh-TW" altLang="en-US" b="1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年</a:t>
              </a:r>
              <a:endParaRPr kumimoji="1" lang="zh-CN" altLang="en-US" b="1" kern="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燕尾形 4">
              <a:extLst>
                <a:ext uri="{FF2B5EF4-FFF2-40B4-BE49-F238E27FC236}">
                  <a16:creationId xmlns:a16="http://schemas.microsoft.com/office/drawing/2014/main" id="{9A4E36F4-C065-3718-38C9-90064750FDB2}"/>
                </a:ext>
              </a:extLst>
            </p:cNvPr>
            <p:cNvSpPr/>
            <p:nvPr/>
          </p:nvSpPr>
          <p:spPr>
            <a:xfrm>
              <a:off x="7635983" y="5714949"/>
              <a:ext cx="1641445" cy="702164"/>
            </a:xfrm>
            <a:prstGeom prst="chevron">
              <a:avLst/>
            </a:prstGeom>
            <a:solidFill>
              <a:srgbClr val="A5C249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kumimoji="1" lang="en-US" altLang="zh-CN" b="1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kumimoji="1" lang="en-US" altLang="zh-TW" b="1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29</a:t>
              </a:r>
              <a:r>
                <a:rPr kumimoji="1" lang="zh-TW" altLang="en-US" b="1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年</a:t>
              </a:r>
              <a:endParaRPr kumimoji="1" lang="zh-CN" altLang="en-US" b="1" kern="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燕尾形 3">
              <a:extLst>
                <a:ext uri="{FF2B5EF4-FFF2-40B4-BE49-F238E27FC236}">
                  <a16:creationId xmlns:a16="http://schemas.microsoft.com/office/drawing/2014/main" id="{E5F2DE5E-7297-8C37-DA0E-99090D589B66}"/>
                </a:ext>
              </a:extLst>
            </p:cNvPr>
            <p:cNvSpPr/>
            <p:nvPr/>
          </p:nvSpPr>
          <p:spPr>
            <a:xfrm>
              <a:off x="6326335" y="5714120"/>
              <a:ext cx="1641445" cy="702164"/>
            </a:xfrm>
            <a:prstGeom prst="chevron">
              <a:avLst/>
            </a:prstGeom>
            <a:solidFill>
              <a:srgbClr val="0BD0D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lang="en-US" altLang="zh-CN" b="1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114</a:t>
              </a:r>
              <a:r>
                <a:rPr lang="zh-TW" altLang="en-US" b="1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年</a:t>
              </a:r>
              <a:endParaRPr lang="zh-CN" altLang="en-US" b="1" kern="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6AB22E6-A2AE-56C9-AA8C-23A18148DAA5}"/>
                </a:ext>
              </a:extLst>
            </p:cNvPr>
            <p:cNvSpPr/>
            <p:nvPr/>
          </p:nvSpPr>
          <p:spPr>
            <a:xfrm>
              <a:off x="7253980" y="4568140"/>
              <a:ext cx="1878645" cy="5129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151"/>
              <a:r>
                <a:rPr lang="zh-TW" altLang="en-US" sz="1400" b="1" dirty="0">
                  <a:solidFill>
                    <a:srgbClr val="A5C249">
                      <a:lumMod val="50000"/>
                    </a:srgb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操作營運契約結束</a:t>
              </a:r>
            </a:p>
            <a:p>
              <a:pPr algn="ctr" defTabSz="914151"/>
              <a:r>
                <a:rPr lang="en-US" altLang="zh-TW" sz="1400" b="1" dirty="0">
                  <a:solidFill>
                    <a:srgbClr val="A5C249">
                      <a:lumMod val="50000"/>
                    </a:srgb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(129</a:t>
              </a:r>
              <a:r>
                <a:rPr lang="zh-TW" altLang="en-US" sz="1400" b="1" dirty="0">
                  <a:solidFill>
                    <a:srgbClr val="A5C249">
                      <a:lumMod val="50000"/>
                    </a:srgb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年</a:t>
              </a:r>
              <a:r>
                <a:rPr lang="en-US" altLang="zh-TW" sz="1400" b="1" dirty="0">
                  <a:solidFill>
                    <a:srgbClr val="A5C249">
                      <a:lumMod val="50000"/>
                    </a:srgb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zh-TW" altLang="en-US" sz="1400" b="1" dirty="0">
                  <a:solidFill>
                    <a:srgbClr val="A5C249">
                      <a:lumMod val="50000"/>
                    </a:srgb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月</a:t>
              </a:r>
              <a:r>
                <a:rPr lang="en-US" altLang="zh-TW" sz="1400" b="1" dirty="0">
                  <a:solidFill>
                    <a:srgbClr val="A5C249">
                      <a:lumMod val="50000"/>
                    </a:srgb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2031C19-C1E8-9C74-4C2F-E7074AD30E2B}"/>
                </a:ext>
              </a:extLst>
            </p:cNvPr>
            <p:cNvSpPr/>
            <p:nvPr/>
          </p:nvSpPr>
          <p:spPr>
            <a:xfrm>
              <a:off x="628571" y="4718623"/>
              <a:ext cx="1462490" cy="5129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151"/>
              <a:r>
                <a:rPr lang="zh-TW" altLang="en-US" sz="1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用水契約簽訂</a:t>
              </a:r>
            </a:p>
            <a:p>
              <a:pPr algn="ctr" defTabSz="914151"/>
              <a:r>
                <a:rPr lang="en-US" altLang="zh-TW" sz="1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(110.10.29)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20736AD1-C137-31FC-0C4F-C2F1DD50263D}"/>
                </a:ext>
              </a:extLst>
            </p:cNvPr>
            <p:cNvSpPr/>
            <p:nvPr/>
          </p:nvSpPr>
          <p:spPr>
            <a:xfrm>
              <a:off x="3369114" y="4660523"/>
              <a:ext cx="1462490" cy="5129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151"/>
              <a:r>
                <a:rPr lang="zh-TW" altLang="en-US" sz="1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統包工程決標</a:t>
              </a:r>
            </a:p>
            <a:p>
              <a:pPr algn="ctr" defTabSz="914151"/>
              <a:r>
                <a:rPr lang="en-US" altLang="zh-TW" sz="1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(111.11.8)</a:t>
              </a:r>
            </a:p>
          </p:txBody>
        </p:sp>
        <p:grpSp>
          <p:nvGrpSpPr>
            <p:cNvPr id="13" name="组合 18">
              <a:extLst>
                <a:ext uri="{FF2B5EF4-FFF2-40B4-BE49-F238E27FC236}">
                  <a16:creationId xmlns:a16="http://schemas.microsoft.com/office/drawing/2014/main" id="{01204266-78C2-6D56-1F92-64DF017EF3D0}"/>
                </a:ext>
              </a:extLst>
            </p:cNvPr>
            <p:cNvGrpSpPr/>
            <p:nvPr/>
          </p:nvGrpSpPr>
          <p:grpSpPr>
            <a:xfrm>
              <a:off x="1859985" y="5089728"/>
              <a:ext cx="541494" cy="655539"/>
              <a:chOff x="3408607" y="1302297"/>
              <a:chExt cx="460604" cy="703149"/>
            </a:xfrm>
          </p:grpSpPr>
          <p:grpSp>
            <p:nvGrpSpPr>
              <p:cNvPr id="47" name="组 13">
                <a:extLst>
                  <a:ext uri="{FF2B5EF4-FFF2-40B4-BE49-F238E27FC236}">
                    <a16:creationId xmlns:a16="http://schemas.microsoft.com/office/drawing/2014/main" id="{9F3EE753-5F66-B086-8406-9BCDB7CF97D2}"/>
                  </a:ext>
                </a:extLst>
              </p:cNvPr>
              <p:cNvGrpSpPr/>
              <p:nvPr/>
            </p:nvGrpSpPr>
            <p:grpSpPr>
              <a:xfrm>
                <a:off x="3425729" y="1302297"/>
                <a:ext cx="405000" cy="703149"/>
                <a:chOff x="1490688" y="1454697"/>
                <a:chExt cx="405000" cy="703149"/>
              </a:xfrm>
            </p:grpSpPr>
            <p:sp>
              <p:nvSpPr>
                <p:cNvPr id="49" name="椭圆 14">
                  <a:extLst>
                    <a:ext uri="{FF2B5EF4-FFF2-40B4-BE49-F238E27FC236}">
                      <a16:creationId xmlns:a16="http://schemas.microsoft.com/office/drawing/2014/main" id="{1BC8651A-EF3E-5E04-408D-5E517DAD2DE5}"/>
                    </a:ext>
                  </a:extLst>
                </p:cNvPr>
                <p:cNvSpPr/>
                <p:nvPr/>
              </p:nvSpPr>
              <p:spPr>
                <a:xfrm flipV="1">
                  <a:off x="1620478" y="2016706"/>
                  <a:ext cx="141138" cy="141140"/>
                </a:xfrm>
                <a:prstGeom prst="ellipse">
                  <a:avLst/>
                </a:prstGeom>
                <a:solidFill>
                  <a:srgbClr val="A5C249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217">
                    <a:defRPr/>
                  </a:pPr>
                  <a:endParaRPr kumimoji="1" lang="zh-CN" altLang="en-US" sz="3199" b="1" kern="0">
                    <a:solidFill>
                      <a:prstClr val="white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50" name="组 15">
                  <a:extLst>
                    <a:ext uri="{FF2B5EF4-FFF2-40B4-BE49-F238E27FC236}">
                      <a16:creationId xmlns:a16="http://schemas.microsoft.com/office/drawing/2014/main" id="{8F6E8C79-9F38-A976-7046-851EFF17AF4B}"/>
                    </a:ext>
                  </a:extLst>
                </p:cNvPr>
                <p:cNvGrpSpPr/>
                <p:nvPr/>
              </p:nvGrpSpPr>
              <p:grpSpPr>
                <a:xfrm>
                  <a:off x="1490688" y="1454697"/>
                  <a:ext cx="405000" cy="521438"/>
                  <a:chOff x="2425664" y="1881418"/>
                  <a:chExt cx="520589" cy="670258"/>
                </a:xfrm>
                <a:solidFill>
                  <a:srgbClr val="A5C249"/>
                </a:solidFill>
              </p:grpSpPr>
              <p:sp>
                <p:nvSpPr>
                  <p:cNvPr id="51" name="Freeform 114">
                    <a:extLst>
                      <a:ext uri="{FF2B5EF4-FFF2-40B4-BE49-F238E27FC236}">
                        <a16:creationId xmlns:a16="http://schemas.microsoft.com/office/drawing/2014/main" id="{9D14D212-351C-88B8-72D3-355D65AB3056}"/>
                      </a:ext>
                    </a:extLst>
                  </p:cNvPr>
                  <p:cNvSpPr>
                    <a:spLocks noChangeAspect="1" noEditPoints="1"/>
                  </p:cNvSpPr>
                  <p:nvPr/>
                </p:nvSpPr>
                <p:spPr bwMode="auto">
                  <a:xfrm>
                    <a:off x="2425664" y="1881418"/>
                    <a:ext cx="520589" cy="670258"/>
                  </a:xfrm>
                  <a:custGeom>
                    <a:avLst/>
                    <a:gdLst/>
                    <a:ahLst/>
                    <a:cxnLst>
                      <a:cxn ang="0">
                        <a:pos x="480" y="240"/>
                      </a:cxn>
                      <a:cxn ang="0">
                        <a:pos x="476" y="192"/>
                      </a:cxn>
                      <a:cxn ang="0">
                        <a:pos x="462" y="148"/>
                      </a:cxn>
                      <a:cxn ang="0">
                        <a:pos x="440" y="106"/>
                      </a:cxn>
                      <a:cxn ang="0">
                        <a:pos x="410" y="70"/>
                      </a:cxn>
                      <a:cxn ang="0">
                        <a:pos x="374" y="42"/>
                      </a:cxn>
                      <a:cxn ang="0">
                        <a:pos x="334" y="20"/>
                      </a:cxn>
                      <a:cxn ang="0">
                        <a:pos x="290" y="6"/>
                      </a:cxn>
                      <a:cxn ang="0">
                        <a:pos x="240" y="0"/>
                      </a:cxn>
                      <a:cxn ang="0">
                        <a:pos x="216" y="2"/>
                      </a:cxn>
                      <a:cxn ang="0">
                        <a:pos x="170" y="12"/>
                      </a:cxn>
                      <a:cxn ang="0">
                        <a:pos x="126" y="30"/>
                      </a:cxn>
                      <a:cxn ang="0">
                        <a:pos x="88" y="56"/>
                      </a:cxn>
                      <a:cxn ang="0">
                        <a:pos x="56" y="88"/>
                      </a:cxn>
                      <a:cxn ang="0">
                        <a:pos x="30" y="126"/>
                      </a:cxn>
                      <a:cxn ang="0">
                        <a:pos x="12" y="170"/>
                      </a:cxn>
                      <a:cxn ang="0">
                        <a:pos x="2" y="216"/>
                      </a:cxn>
                      <a:cxn ang="0">
                        <a:pos x="0" y="240"/>
                      </a:cxn>
                      <a:cxn ang="0">
                        <a:pos x="4" y="282"/>
                      </a:cxn>
                      <a:cxn ang="0">
                        <a:pos x="14" y="322"/>
                      </a:cxn>
                      <a:cxn ang="0">
                        <a:pos x="32" y="358"/>
                      </a:cxn>
                      <a:cxn ang="0">
                        <a:pos x="54" y="390"/>
                      </a:cxn>
                      <a:cxn ang="0">
                        <a:pos x="54" y="390"/>
                      </a:cxn>
                      <a:cxn ang="0">
                        <a:pos x="232" y="612"/>
                      </a:cxn>
                      <a:cxn ang="0">
                        <a:pos x="236" y="616"/>
                      </a:cxn>
                      <a:cxn ang="0">
                        <a:pos x="240" y="618"/>
                      </a:cxn>
                      <a:cxn ang="0">
                        <a:pos x="250" y="612"/>
                      </a:cxn>
                      <a:cxn ang="0">
                        <a:pos x="428" y="390"/>
                      </a:cxn>
                      <a:cxn ang="0">
                        <a:pos x="428" y="390"/>
                      </a:cxn>
                      <a:cxn ang="0">
                        <a:pos x="440" y="374"/>
                      </a:cxn>
                      <a:cxn ang="0">
                        <a:pos x="460" y="340"/>
                      </a:cxn>
                      <a:cxn ang="0">
                        <a:pos x="472" y="302"/>
                      </a:cxn>
                      <a:cxn ang="0">
                        <a:pos x="480" y="262"/>
                      </a:cxn>
                      <a:cxn ang="0">
                        <a:pos x="480" y="240"/>
                      </a:cxn>
                      <a:cxn ang="0">
                        <a:pos x="240" y="548"/>
                      </a:cxn>
                      <a:cxn ang="0">
                        <a:pos x="92" y="362"/>
                      </a:cxn>
                      <a:cxn ang="0">
                        <a:pos x="90" y="360"/>
                      </a:cxn>
                      <a:cxn ang="0">
                        <a:pos x="72" y="334"/>
                      </a:cxn>
                      <a:cxn ang="0">
                        <a:pos x="60" y="304"/>
                      </a:cxn>
                      <a:cxn ang="0">
                        <a:pos x="52" y="274"/>
                      </a:cxn>
                      <a:cxn ang="0">
                        <a:pos x="48" y="240"/>
                      </a:cxn>
                      <a:cxn ang="0">
                        <a:pos x="50" y="222"/>
                      </a:cxn>
                      <a:cxn ang="0">
                        <a:pos x="58" y="184"/>
                      </a:cxn>
                      <a:cxn ang="0">
                        <a:pos x="72" y="150"/>
                      </a:cxn>
                      <a:cxn ang="0">
                        <a:pos x="92" y="118"/>
                      </a:cxn>
                      <a:cxn ang="0">
                        <a:pos x="118" y="92"/>
                      </a:cxn>
                      <a:cxn ang="0">
                        <a:pos x="150" y="72"/>
                      </a:cxn>
                      <a:cxn ang="0">
                        <a:pos x="184" y="58"/>
                      </a:cxn>
                      <a:cxn ang="0">
                        <a:pos x="222" y="50"/>
                      </a:cxn>
                      <a:cxn ang="0">
                        <a:pos x="240" y="48"/>
                      </a:cxn>
                      <a:cxn ang="0">
                        <a:pos x="280" y="52"/>
                      </a:cxn>
                      <a:cxn ang="0">
                        <a:pos x="316" y="64"/>
                      </a:cxn>
                      <a:cxn ang="0">
                        <a:pos x="348" y="82"/>
                      </a:cxn>
                      <a:cxn ang="0">
                        <a:pos x="376" y="106"/>
                      </a:cxn>
                      <a:cxn ang="0">
                        <a:pos x="400" y="134"/>
                      </a:cxn>
                      <a:cxn ang="0">
                        <a:pos x="418" y="166"/>
                      </a:cxn>
                      <a:cxn ang="0">
                        <a:pos x="428" y="202"/>
                      </a:cxn>
                      <a:cxn ang="0">
                        <a:pos x="432" y="240"/>
                      </a:cxn>
                      <a:cxn ang="0">
                        <a:pos x="432" y="258"/>
                      </a:cxn>
                      <a:cxn ang="0">
                        <a:pos x="426" y="288"/>
                      </a:cxn>
                      <a:cxn ang="0">
                        <a:pos x="416" y="320"/>
                      </a:cxn>
                      <a:cxn ang="0">
                        <a:pos x="400" y="348"/>
                      </a:cxn>
                      <a:cxn ang="0">
                        <a:pos x="390" y="362"/>
                      </a:cxn>
                    </a:cxnLst>
                    <a:rect l="0" t="0" r="r" b="b"/>
                    <a:pathLst>
                      <a:path w="480" h="618">
                        <a:moveTo>
                          <a:pt x="480" y="240"/>
                        </a:moveTo>
                        <a:lnTo>
                          <a:pt x="480" y="240"/>
                        </a:lnTo>
                        <a:lnTo>
                          <a:pt x="480" y="216"/>
                        </a:lnTo>
                        <a:lnTo>
                          <a:pt x="476" y="192"/>
                        </a:lnTo>
                        <a:lnTo>
                          <a:pt x="470" y="170"/>
                        </a:lnTo>
                        <a:lnTo>
                          <a:pt x="462" y="148"/>
                        </a:lnTo>
                        <a:lnTo>
                          <a:pt x="452" y="126"/>
                        </a:lnTo>
                        <a:lnTo>
                          <a:pt x="440" y="106"/>
                        </a:lnTo>
                        <a:lnTo>
                          <a:pt x="426" y="88"/>
                        </a:lnTo>
                        <a:lnTo>
                          <a:pt x="410" y="70"/>
                        </a:lnTo>
                        <a:lnTo>
                          <a:pt x="394" y="56"/>
                        </a:lnTo>
                        <a:lnTo>
                          <a:pt x="374" y="42"/>
                        </a:lnTo>
                        <a:lnTo>
                          <a:pt x="356" y="30"/>
                        </a:lnTo>
                        <a:lnTo>
                          <a:pt x="334" y="20"/>
                        </a:lnTo>
                        <a:lnTo>
                          <a:pt x="312" y="12"/>
                        </a:lnTo>
                        <a:lnTo>
                          <a:pt x="290" y="6"/>
                        </a:lnTo>
                        <a:lnTo>
                          <a:pt x="266" y="2"/>
                        </a:lnTo>
                        <a:lnTo>
                          <a:pt x="240" y="0"/>
                        </a:lnTo>
                        <a:lnTo>
                          <a:pt x="240" y="0"/>
                        </a:lnTo>
                        <a:lnTo>
                          <a:pt x="216" y="2"/>
                        </a:lnTo>
                        <a:lnTo>
                          <a:pt x="192" y="6"/>
                        </a:lnTo>
                        <a:lnTo>
                          <a:pt x="170" y="12"/>
                        </a:lnTo>
                        <a:lnTo>
                          <a:pt x="148" y="20"/>
                        </a:lnTo>
                        <a:lnTo>
                          <a:pt x="126" y="30"/>
                        </a:lnTo>
                        <a:lnTo>
                          <a:pt x="106" y="42"/>
                        </a:lnTo>
                        <a:lnTo>
                          <a:pt x="88" y="56"/>
                        </a:lnTo>
                        <a:lnTo>
                          <a:pt x="72" y="70"/>
                        </a:lnTo>
                        <a:lnTo>
                          <a:pt x="56" y="88"/>
                        </a:lnTo>
                        <a:lnTo>
                          <a:pt x="42" y="106"/>
                        </a:lnTo>
                        <a:lnTo>
                          <a:pt x="30" y="126"/>
                        </a:lnTo>
                        <a:lnTo>
                          <a:pt x="20" y="148"/>
                        </a:lnTo>
                        <a:lnTo>
                          <a:pt x="12" y="170"/>
                        </a:lnTo>
                        <a:lnTo>
                          <a:pt x="6" y="192"/>
                        </a:lnTo>
                        <a:lnTo>
                          <a:pt x="2" y="216"/>
                        </a:lnTo>
                        <a:lnTo>
                          <a:pt x="0" y="240"/>
                        </a:lnTo>
                        <a:lnTo>
                          <a:pt x="0" y="240"/>
                        </a:lnTo>
                        <a:lnTo>
                          <a:pt x="2" y="262"/>
                        </a:lnTo>
                        <a:lnTo>
                          <a:pt x="4" y="282"/>
                        </a:lnTo>
                        <a:lnTo>
                          <a:pt x="8" y="302"/>
                        </a:lnTo>
                        <a:lnTo>
                          <a:pt x="14" y="322"/>
                        </a:lnTo>
                        <a:lnTo>
                          <a:pt x="22" y="340"/>
                        </a:lnTo>
                        <a:lnTo>
                          <a:pt x="32" y="358"/>
                        </a:lnTo>
                        <a:lnTo>
                          <a:pt x="42" y="374"/>
                        </a:lnTo>
                        <a:lnTo>
                          <a:pt x="54" y="390"/>
                        </a:lnTo>
                        <a:lnTo>
                          <a:pt x="54" y="390"/>
                        </a:lnTo>
                        <a:lnTo>
                          <a:pt x="54" y="390"/>
                        </a:lnTo>
                        <a:lnTo>
                          <a:pt x="54" y="390"/>
                        </a:lnTo>
                        <a:lnTo>
                          <a:pt x="232" y="612"/>
                        </a:lnTo>
                        <a:lnTo>
                          <a:pt x="232" y="612"/>
                        </a:lnTo>
                        <a:lnTo>
                          <a:pt x="236" y="616"/>
                        </a:lnTo>
                        <a:lnTo>
                          <a:pt x="240" y="618"/>
                        </a:lnTo>
                        <a:lnTo>
                          <a:pt x="240" y="618"/>
                        </a:lnTo>
                        <a:lnTo>
                          <a:pt x="246" y="616"/>
                        </a:lnTo>
                        <a:lnTo>
                          <a:pt x="250" y="612"/>
                        </a:lnTo>
                        <a:lnTo>
                          <a:pt x="250" y="612"/>
                        </a:lnTo>
                        <a:lnTo>
                          <a:pt x="428" y="390"/>
                        </a:lnTo>
                        <a:lnTo>
                          <a:pt x="428" y="390"/>
                        </a:lnTo>
                        <a:lnTo>
                          <a:pt x="428" y="390"/>
                        </a:lnTo>
                        <a:lnTo>
                          <a:pt x="428" y="390"/>
                        </a:lnTo>
                        <a:lnTo>
                          <a:pt x="440" y="374"/>
                        </a:lnTo>
                        <a:lnTo>
                          <a:pt x="450" y="358"/>
                        </a:lnTo>
                        <a:lnTo>
                          <a:pt x="460" y="340"/>
                        </a:lnTo>
                        <a:lnTo>
                          <a:pt x="466" y="322"/>
                        </a:lnTo>
                        <a:lnTo>
                          <a:pt x="472" y="302"/>
                        </a:lnTo>
                        <a:lnTo>
                          <a:pt x="478" y="282"/>
                        </a:lnTo>
                        <a:lnTo>
                          <a:pt x="480" y="262"/>
                        </a:lnTo>
                        <a:lnTo>
                          <a:pt x="480" y="240"/>
                        </a:lnTo>
                        <a:lnTo>
                          <a:pt x="480" y="240"/>
                        </a:lnTo>
                        <a:close/>
                        <a:moveTo>
                          <a:pt x="390" y="362"/>
                        </a:moveTo>
                        <a:lnTo>
                          <a:pt x="240" y="548"/>
                        </a:lnTo>
                        <a:lnTo>
                          <a:pt x="94" y="364"/>
                        </a:lnTo>
                        <a:lnTo>
                          <a:pt x="92" y="362"/>
                        </a:lnTo>
                        <a:lnTo>
                          <a:pt x="90" y="360"/>
                        </a:lnTo>
                        <a:lnTo>
                          <a:pt x="90" y="360"/>
                        </a:lnTo>
                        <a:lnTo>
                          <a:pt x="82" y="348"/>
                        </a:lnTo>
                        <a:lnTo>
                          <a:pt x="72" y="334"/>
                        </a:lnTo>
                        <a:lnTo>
                          <a:pt x="66" y="320"/>
                        </a:lnTo>
                        <a:lnTo>
                          <a:pt x="60" y="304"/>
                        </a:lnTo>
                        <a:lnTo>
                          <a:pt x="54" y="288"/>
                        </a:lnTo>
                        <a:lnTo>
                          <a:pt x="52" y="274"/>
                        </a:lnTo>
                        <a:lnTo>
                          <a:pt x="50" y="258"/>
                        </a:lnTo>
                        <a:lnTo>
                          <a:pt x="48" y="240"/>
                        </a:lnTo>
                        <a:lnTo>
                          <a:pt x="48" y="240"/>
                        </a:lnTo>
                        <a:lnTo>
                          <a:pt x="50" y="222"/>
                        </a:lnTo>
                        <a:lnTo>
                          <a:pt x="52" y="202"/>
                        </a:lnTo>
                        <a:lnTo>
                          <a:pt x="58" y="184"/>
                        </a:lnTo>
                        <a:lnTo>
                          <a:pt x="64" y="166"/>
                        </a:lnTo>
                        <a:lnTo>
                          <a:pt x="72" y="150"/>
                        </a:lnTo>
                        <a:lnTo>
                          <a:pt x="82" y="134"/>
                        </a:lnTo>
                        <a:lnTo>
                          <a:pt x="92" y="118"/>
                        </a:lnTo>
                        <a:lnTo>
                          <a:pt x="106" y="106"/>
                        </a:lnTo>
                        <a:lnTo>
                          <a:pt x="118" y="92"/>
                        </a:lnTo>
                        <a:lnTo>
                          <a:pt x="134" y="82"/>
                        </a:lnTo>
                        <a:lnTo>
                          <a:pt x="150" y="72"/>
                        </a:lnTo>
                        <a:lnTo>
                          <a:pt x="166" y="64"/>
                        </a:lnTo>
                        <a:lnTo>
                          <a:pt x="184" y="58"/>
                        </a:lnTo>
                        <a:lnTo>
                          <a:pt x="202" y="52"/>
                        </a:lnTo>
                        <a:lnTo>
                          <a:pt x="222" y="50"/>
                        </a:lnTo>
                        <a:lnTo>
                          <a:pt x="240" y="48"/>
                        </a:lnTo>
                        <a:lnTo>
                          <a:pt x="240" y="48"/>
                        </a:lnTo>
                        <a:lnTo>
                          <a:pt x="260" y="50"/>
                        </a:lnTo>
                        <a:lnTo>
                          <a:pt x="280" y="52"/>
                        </a:lnTo>
                        <a:lnTo>
                          <a:pt x="298" y="58"/>
                        </a:lnTo>
                        <a:lnTo>
                          <a:pt x="316" y="64"/>
                        </a:lnTo>
                        <a:lnTo>
                          <a:pt x="332" y="72"/>
                        </a:lnTo>
                        <a:lnTo>
                          <a:pt x="348" y="82"/>
                        </a:lnTo>
                        <a:lnTo>
                          <a:pt x="362" y="92"/>
                        </a:lnTo>
                        <a:lnTo>
                          <a:pt x="376" y="106"/>
                        </a:lnTo>
                        <a:lnTo>
                          <a:pt x="388" y="118"/>
                        </a:lnTo>
                        <a:lnTo>
                          <a:pt x="400" y="134"/>
                        </a:lnTo>
                        <a:lnTo>
                          <a:pt x="410" y="150"/>
                        </a:lnTo>
                        <a:lnTo>
                          <a:pt x="418" y="166"/>
                        </a:lnTo>
                        <a:lnTo>
                          <a:pt x="424" y="184"/>
                        </a:lnTo>
                        <a:lnTo>
                          <a:pt x="428" y="202"/>
                        </a:lnTo>
                        <a:lnTo>
                          <a:pt x="432" y="222"/>
                        </a:lnTo>
                        <a:lnTo>
                          <a:pt x="432" y="240"/>
                        </a:lnTo>
                        <a:lnTo>
                          <a:pt x="432" y="240"/>
                        </a:lnTo>
                        <a:lnTo>
                          <a:pt x="432" y="258"/>
                        </a:lnTo>
                        <a:lnTo>
                          <a:pt x="430" y="274"/>
                        </a:lnTo>
                        <a:lnTo>
                          <a:pt x="426" y="288"/>
                        </a:lnTo>
                        <a:lnTo>
                          <a:pt x="422" y="304"/>
                        </a:lnTo>
                        <a:lnTo>
                          <a:pt x="416" y="320"/>
                        </a:lnTo>
                        <a:lnTo>
                          <a:pt x="408" y="334"/>
                        </a:lnTo>
                        <a:lnTo>
                          <a:pt x="400" y="348"/>
                        </a:lnTo>
                        <a:lnTo>
                          <a:pt x="390" y="360"/>
                        </a:lnTo>
                        <a:lnTo>
                          <a:pt x="390" y="36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121892" tIns="60946" rIns="121892" bIns="60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17">
                      <a:defRPr/>
                    </a:pPr>
                    <a:endParaRPr lang="zh-CN" altLang="en-US" sz="3199" b="1" kern="0" dirty="0">
                      <a:solidFill>
                        <a:prstClr val="black"/>
                      </a:solidFill>
                      <a:latin typeface="Microsoft YaHei UI" panose="020B0503020204020204" pitchFamily="34" charset="-122"/>
                      <a:ea typeface="Microsoft YaHei UI" panose="020B0503020204020204" pitchFamily="34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2" name="Freeform 115">
                    <a:extLst>
                      <a:ext uri="{FF2B5EF4-FFF2-40B4-BE49-F238E27FC236}">
                        <a16:creationId xmlns:a16="http://schemas.microsoft.com/office/drawing/2014/main" id="{86E82B8B-5BDE-68A0-6060-02892BF8C6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0342" y="1973616"/>
                    <a:ext cx="347059" cy="347059"/>
                  </a:xfrm>
                  <a:custGeom>
                    <a:avLst/>
                    <a:gdLst/>
                    <a:ahLst/>
                    <a:cxnLst>
                      <a:cxn ang="0">
                        <a:pos x="84" y="0"/>
                      </a:cxn>
                      <a:cxn ang="0">
                        <a:pos x="84" y="0"/>
                      </a:cxn>
                      <a:cxn ang="0">
                        <a:pos x="102" y="2"/>
                      </a:cxn>
                      <a:cxn ang="0">
                        <a:pos x="118" y="8"/>
                      </a:cxn>
                      <a:cxn ang="0">
                        <a:pos x="132" y="16"/>
                      </a:cxn>
                      <a:cxn ang="0">
                        <a:pos x="144" y="26"/>
                      </a:cxn>
                      <a:cxn ang="0">
                        <a:pos x="154" y="38"/>
                      </a:cxn>
                      <a:cxn ang="0">
                        <a:pos x="162" y="52"/>
                      </a:cxn>
                      <a:cxn ang="0">
                        <a:pos x="168" y="68"/>
                      </a:cxn>
                      <a:cxn ang="0">
                        <a:pos x="168" y="84"/>
                      </a:cxn>
                      <a:cxn ang="0">
                        <a:pos x="168" y="84"/>
                      </a:cxn>
                      <a:cxn ang="0">
                        <a:pos x="168" y="102"/>
                      </a:cxn>
                      <a:cxn ang="0">
                        <a:pos x="162" y="118"/>
                      </a:cxn>
                      <a:cxn ang="0">
                        <a:pos x="154" y="132"/>
                      </a:cxn>
                      <a:cxn ang="0">
                        <a:pos x="144" y="144"/>
                      </a:cxn>
                      <a:cxn ang="0">
                        <a:pos x="132" y="154"/>
                      </a:cxn>
                      <a:cxn ang="0">
                        <a:pos x="118" y="162"/>
                      </a:cxn>
                      <a:cxn ang="0">
                        <a:pos x="102" y="166"/>
                      </a:cxn>
                      <a:cxn ang="0">
                        <a:pos x="84" y="168"/>
                      </a:cxn>
                      <a:cxn ang="0">
                        <a:pos x="84" y="168"/>
                      </a:cxn>
                      <a:cxn ang="0">
                        <a:pos x="68" y="166"/>
                      </a:cxn>
                      <a:cxn ang="0">
                        <a:pos x="52" y="162"/>
                      </a:cxn>
                      <a:cxn ang="0">
                        <a:pos x="38" y="154"/>
                      </a:cxn>
                      <a:cxn ang="0">
                        <a:pos x="26" y="144"/>
                      </a:cxn>
                      <a:cxn ang="0">
                        <a:pos x="16" y="132"/>
                      </a:cxn>
                      <a:cxn ang="0">
                        <a:pos x="8" y="118"/>
                      </a:cxn>
                      <a:cxn ang="0">
                        <a:pos x="2" y="102"/>
                      </a:cxn>
                      <a:cxn ang="0">
                        <a:pos x="0" y="84"/>
                      </a:cxn>
                      <a:cxn ang="0">
                        <a:pos x="0" y="84"/>
                      </a:cxn>
                      <a:cxn ang="0">
                        <a:pos x="2" y="68"/>
                      </a:cxn>
                      <a:cxn ang="0">
                        <a:pos x="8" y="52"/>
                      </a:cxn>
                      <a:cxn ang="0">
                        <a:pos x="16" y="38"/>
                      </a:cxn>
                      <a:cxn ang="0">
                        <a:pos x="26" y="26"/>
                      </a:cxn>
                      <a:cxn ang="0">
                        <a:pos x="38" y="16"/>
                      </a:cxn>
                      <a:cxn ang="0">
                        <a:pos x="52" y="8"/>
                      </a:cxn>
                      <a:cxn ang="0">
                        <a:pos x="68" y="2"/>
                      </a:cxn>
                      <a:cxn ang="0">
                        <a:pos x="84" y="0"/>
                      </a:cxn>
                      <a:cxn ang="0">
                        <a:pos x="84" y="0"/>
                      </a:cxn>
                    </a:cxnLst>
                    <a:rect l="0" t="0" r="r" b="b"/>
                    <a:pathLst>
                      <a:path w="168" h="168">
                        <a:moveTo>
                          <a:pt x="84" y="0"/>
                        </a:moveTo>
                        <a:lnTo>
                          <a:pt x="84" y="0"/>
                        </a:lnTo>
                        <a:lnTo>
                          <a:pt x="102" y="2"/>
                        </a:lnTo>
                        <a:lnTo>
                          <a:pt x="118" y="8"/>
                        </a:lnTo>
                        <a:lnTo>
                          <a:pt x="132" y="16"/>
                        </a:lnTo>
                        <a:lnTo>
                          <a:pt x="144" y="26"/>
                        </a:lnTo>
                        <a:lnTo>
                          <a:pt x="154" y="38"/>
                        </a:lnTo>
                        <a:lnTo>
                          <a:pt x="162" y="52"/>
                        </a:lnTo>
                        <a:lnTo>
                          <a:pt x="168" y="68"/>
                        </a:lnTo>
                        <a:lnTo>
                          <a:pt x="168" y="84"/>
                        </a:lnTo>
                        <a:lnTo>
                          <a:pt x="168" y="84"/>
                        </a:lnTo>
                        <a:lnTo>
                          <a:pt x="168" y="102"/>
                        </a:lnTo>
                        <a:lnTo>
                          <a:pt x="162" y="118"/>
                        </a:lnTo>
                        <a:lnTo>
                          <a:pt x="154" y="132"/>
                        </a:lnTo>
                        <a:lnTo>
                          <a:pt x="144" y="144"/>
                        </a:lnTo>
                        <a:lnTo>
                          <a:pt x="132" y="154"/>
                        </a:lnTo>
                        <a:lnTo>
                          <a:pt x="118" y="162"/>
                        </a:lnTo>
                        <a:lnTo>
                          <a:pt x="102" y="166"/>
                        </a:lnTo>
                        <a:lnTo>
                          <a:pt x="84" y="168"/>
                        </a:lnTo>
                        <a:lnTo>
                          <a:pt x="84" y="168"/>
                        </a:lnTo>
                        <a:lnTo>
                          <a:pt x="68" y="166"/>
                        </a:lnTo>
                        <a:lnTo>
                          <a:pt x="52" y="162"/>
                        </a:lnTo>
                        <a:lnTo>
                          <a:pt x="38" y="154"/>
                        </a:lnTo>
                        <a:lnTo>
                          <a:pt x="26" y="144"/>
                        </a:lnTo>
                        <a:lnTo>
                          <a:pt x="16" y="132"/>
                        </a:lnTo>
                        <a:lnTo>
                          <a:pt x="8" y="118"/>
                        </a:lnTo>
                        <a:lnTo>
                          <a:pt x="2" y="102"/>
                        </a:lnTo>
                        <a:lnTo>
                          <a:pt x="0" y="84"/>
                        </a:lnTo>
                        <a:lnTo>
                          <a:pt x="0" y="84"/>
                        </a:lnTo>
                        <a:lnTo>
                          <a:pt x="2" y="68"/>
                        </a:lnTo>
                        <a:lnTo>
                          <a:pt x="8" y="52"/>
                        </a:lnTo>
                        <a:lnTo>
                          <a:pt x="16" y="38"/>
                        </a:lnTo>
                        <a:lnTo>
                          <a:pt x="26" y="26"/>
                        </a:lnTo>
                        <a:lnTo>
                          <a:pt x="38" y="16"/>
                        </a:lnTo>
                        <a:lnTo>
                          <a:pt x="52" y="8"/>
                        </a:lnTo>
                        <a:lnTo>
                          <a:pt x="68" y="2"/>
                        </a:lnTo>
                        <a:lnTo>
                          <a:pt x="84" y="0"/>
                        </a:lnTo>
                        <a:lnTo>
                          <a:pt x="84" y="0"/>
                        </a:lnTo>
                        <a:close/>
                      </a:path>
                    </a:pathLst>
                  </a:custGeom>
                  <a:solidFill>
                    <a:srgbClr val="009DD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121892" tIns="60946" rIns="121892" bIns="60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17">
                      <a:defRPr/>
                    </a:pPr>
                    <a:endParaRPr lang="zh-CN" altLang="en-US" sz="3199" b="1" kern="0" dirty="0">
                      <a:solidFill>
                        <a:prstClr val="black"/>
                      </a:solidFill>
                      <a:latin typeface="Microsoft YaHei UI" panose="020B0503020204020204" pitchFamily="34" charset="-122"/>
                      <a:ea typeface="Microsoft YaHei UI" panose="020B0503020204020204" pitchFamily="34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48" name="文本框 34">
                <a:extLst>
                  <a:ext uri="{FF2B5EF4-FFF2-40B4-BE49-F238E27FC236}">
                    <a16:creationId xmlns:a16="http://schemas.microsoft.com/office/drawing/2014/main" id="{E6DB9D48-C23D-872B-01D4-1E2E9497338C}"/>
                  </a:ext>
                </a:extLst>
              </p:cNvPr>
              <p:cNvSpPr txBox="1"/>
              <p:nvPr/>
            </p:nvSpPr>
            <p:spPr>
              <a:xfrm>
                <a:off x="3408607" y="1377796"/>
                <a:ext cx="460604" cy="24275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914217">
                  <a:defRPr/>
                </a:pPr>
                <a:r>
                  <a:rPr kumimoji="1" lang="en-US" altLang="zh-TW" sz="900" b="1" kern="0" dirty="0">
                    <a:solidFill>
                      <a:prstClr val="white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Times New Roman" panose="02020603050405020304" pitchFamily="18" charset="0"/>
                  </a:rPr>
                  <a:t>10</a:t>
                </a:r>
                <a:r>
                  <a:rPr kumimoji="1" lang="zh-TW" altLang="en-US" sz="900" b="1" kern="0" dirty="0">
                    <a:solidFill>
                      <a:prstClr val="white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Times New Roman" panose="02020603050405020304" pitchFamily="18" charset="0"/>
                  </a:rPr>
                  <a:t>月</a:t>
                </a:r>
                <a:endParaRPr kumimoji="1" lang="zh-CN" altLang="en-US" sz="900" b="1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组合 18">
              <a:extLst>
                <a:ext uri="{FF2B5EF4-FFF2-40B4-BE49-F238E27FC236}">
                  <a16:creationId xmlns:a16="http://schemas.microsoft.com/office/drawing/2014/main" id="{903505C6-DB3A-F337-BBAF-B72CCA7A3C06}"/>
                </a:ext>
              </a:extLst>
            </p:cNvPr>
            <p:cNvGrpSpPr/>
            <p:nvPr/>
          </p:nvGrpSpPr>
          <p:grpSpPr>
            <a:xfrm>
              <a:off x="3232425" y="5099060"/>
              <a:ext cx="541494" cy="655539"/>
              <a:chOff x="3408607" y="1302297"/>
              <a:chExt cx="460604" cy="703149"/>
            </a:xfrm>
          </p:grpSpPr>
          <p:grpSp>
            <p:nvGrpSpPr>
              <p:cNvPr id="41" name="组 13">
                <a:extLst>
                  <a:ext uri="{FF2B5EF4-FFF2-40B4-BE49-F238E27FC236}">
                    <a16:creationId xmlns:a16="http://schemas.microsoft.com/office/drawing/2014/main" id="{A0F0B86A-11E5-9EE9-DA20-03998A0E3513}"/>
                  </a:ext>
                </a:extLst>
              </p:cNvPr>
              <p:cNvGrpSpPr/>
              <p:nvPr/>
            </p:nvGrpSpPr>
            <p:grpSpPr>
              <a:xfrm>
                <a:off x="3425731" y="1302297"/>
                <a:ext cx="405000" cy="703149"/>
                <a:chOff x="1490690" y="1454697"/>
                <a:chExt cx="405000" cy="703149"/>
              </a:xfrm>
            </p:grpSpPr>
            <p:sp>
              <p:nvSpPr>
                <p:cNvPr id="43" name="椭圆 14">
                  <a:extLst>
                    <a:ext uri="{FF2B5EF4-FFF2-40B4-BE49-F238E27FC236}">
                      <a16:creationId xmlns:a16="http://schemas.microsoft.com/office/drawing/2014/main" id="{EA74F29A-AC7D-7A35-FEB7-5DA7C733F6D7}"/>
                    </a:ext>
                  </a:extLst>
                </p:cNvPr>
                <p:cNvSpPr/>
                <p:nvPr/>
              </p:nvSpPr>
              <p:spPr>
                <a:xfrm flipV="1">
                  <a:off x="1620478" y="2016706"/>
                  <a:ext cx="141138" cy="141140"/>
                </a:xfrm>
                <a:prstGeom prst="ellipse">
                  <a:avLst/>
                </a:prstGeom>
                <a:solidFill>
                  <a:srgbClr val="A5C249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217">
                    <a:defRPr/>
                  </a:pPr>
                  <a:endParaRPr kumimoji="1" lang="zh-CN" altLang="en-US" sz="3199" b="1" kern="0">
                    <a:solidFill>
                      <a:prstClr val="white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44" name="组 15">
                  <a:extLst>
                    <a:ext uri="{FF2B5EF4-FFF2-40B4-BE49-F238E27FC236}">
                      <a16:creationId xmlns:a16="http://schemas.microsoft.com/office/drawing/2014/main" id="{17493068-A8EF-B5ED-6672-6CC6EF87A728}"/>
                    </a:ext>
                  </a:extLst>
                </p:cNvPr>
                <p:cNvGrpSpPr/>
                <p:nvPr/>
              </p:nvGrpSpPr>
              <p:grpSpPr>
                <a:xfrm>
                  <a:off x="1490690" y="1454697"/>
                  <a:ext cx="405000" cy="521438"/>
                  <a:chOff x="2425666" y="1881418"/>
                  <a:chExt cx="520589" cy="670258"/>
                </a:xfrm>
                <a:solidFill>
                  <a:srgbClr val="A5C249"/>
                </a:solidFill>
              </p:grpSpPr>
              <p:sp>
                <p:nvSpPr>
                  <p:cNvPr id="45" name="Freeform 114">
                    <a:extLst>
                      <a:ext uri="{FF2B5EF4-FFF2-40B4-BE49-F238E27FC236}">
                        <a16:creationId xmlns:a16="http://schemas.microsoft.com/office/drawing/2014/main" id="{1B123EA6-09E1-1178-96D5-FDD883872F7B}"/>
                      </a:ext>
                    </a:extLst>
                  </p:cNvPr>
                  <p:cNvSpPr>
                    <a:spLocks noChangeAspect="1" noEditPoints="1"/>
                  </p:cNvSpPr>
                  <p:nvPr/>
                </p:nvSpPr>
                <p:spPr bwMode="auto">
                  <a:xfrm>
                    <a:off x="2425666" y="1881418"/>
                    <a:ext cx="520589" cy="670258"/>
                  </a:xfrm>
                  <a:custGeom>
                    <a:avLst/>
                    <a:gdLst/>
                    <a:ahLst/>
                    <a:cxnLst>
                      <a:cxn ang="0">
                        <a:pos x="480" y="240"/>
                      </a:cxn>
                      <a:cxn ang="0">
                        <a:pos x="476" y="192"/>
                      </a:cxn>
                      <a:cxn ang="0">
                        <a:pos x="462" y="148"/>
                      </a:cxn>
                      <a:cxn ang="0">
                        <a:pos x="440" y="106"/>
                      </a:cxn>
                      <a:cxn ang="0">
                        <a:pos x="410" y="70"/>
                      </a:cxn>
                      <a:cxn ang="0">
                        <a:pos x="374" y="42"/>
                      </a:cxn>
                      <a:cxn ang="0">
                        <a:pos x="334" y="20"/>
                      </a:cxn>
                      <a:cxn ang="0">
                        <a:pos x="290" y="6"/>
                      </a:cxn>
                      <a:cxn ang="0">
                        <a:pos x="240" y="0"/>
                      </a:cxn>
                      <a:cxn ang="0">
                        <a:pos x="216" y="2"/>
                      </a:cxn>
                      <a:cxn ang="0">
                        <a:pos x="170" y="12"/>
                      </a:cxn>
                      <a:cxn ang="0">
                        <a:pos x="126" y="30"/>
                      </a:cxn>
                      <a:cxn ang="0">
                        <a:pos x="88" y="56"/>
                      </a:cxn>
                      <a:cxn ang="0">
                        <a:pos x="56" y="88"/>
                      </a:cxn>
                      <a:cxn ang="0">
                        <a:pos x="30" y="126"/>
                      </a:cxn>
                      <a:cxn ang="0">
                        <a:pos x="12" y="170"/>
                      </a:cxn>
                      <a:cxn ang="0">
                        <a:pos x="2" y="216"/>
                      </a:cxn>
                      <a:cxn ang="0">
                        <a:pos x="0" y="240"/>
                      </a:cxn>
                      <a:cxn ang="0">
                        <a:pos x="4" y="282"/>
                      </a:cxn>
                      <a:cxn ang="0">
                        <a:pos x="14" y="322"/>
                      </a:cxn>
                      <a:cxn ang="0">
                        <a:pos x="32" y="358"/>
                      </a:cxn>
                      <a:cxn ang="0">
                        <a:pos x="54" y="390"/>
                      </a:cxn>
                      <a:cxn ang="0">
                        <a:pos x="54" y="390"/>
                      </a:cxn>
                      <a:cxn ang="0">
                        <a:pos x="232" y="612"/>
                      </a:cxn>
                      <a:cxn ang="0">
                        <a:pos x="236" y="616"/>
                      </a:cxn>
                      <a:cxn ang="0">
                        <a:pos x="240" y="618"/>
                      </a:cxn>
                      <a:cxn ang="0">
                        <a:pos x="250" y="612"/>
                      </a:cxn>
                      <a:cxn ang="0">
                        <a:pos x="428" y="390"/>
                      </a:cxn>
                      <a:cxn ang="0">
                        <a:pos x="428" y="390"/>
                      </a:cxn>
                      <a:cxn ang="0">
                        <a:pos x="440" y="374"/>
                      </a:cxn>
                      <a:cxn ang="0">
                        <a:pos x="460" y="340"/>
                      </a:cxn>
                      <a:cxn ang="0">
                        <a:pos x="472" y="302"/>
                      </a:cxn>
                      <a:cxn ang="0">
                        <a:pos x="480" y="262"/>
                      </a:cxn>
                      <a:cxn ang="0">
                        <a:pos x="480" y="240"/>
                      </a:cxn>
                      <a:cxn ang="0">
                        <a:pos x="240" y="548"/>
                      </a:cxn>
                      <a:cxn ang="0">
                        <a:pos x="92" y="362"/>
                      </a:cxn>
                      <a:cxn ang="0">
                        <a:pos x="90" y="360"/>
                      </a:cxn>
                      <a:cxn ang="0">
                        <a:pos x="72" y="334"/>
                      </a:cxn>
                      <a:cxn ang="0">
                        <a:pos x="60" y="304"/>
                      </a:cxn>
                      <a:cxn ang="0">
                        <a:pos x="52" y="274"/>
                      </a:cxn>
                      <a:cxn ang="0">
                        <a:pos x="48" y="240"/>
                      </a:cxn>
                      <a:cxn ang="0">
                        <a:pos x="50" y="222"/>
                      </a:cxn>
                      <a:cxn ang="0">
                        <a:pos x="58" y="184"/>
                      </a:cxn>
                      <a:cxn ang="0">
                        <a:pos x="72" y="150"/>
                      </a:cxn>
                      <a:cxn ang="0">
                        <a:pos x="92" y="118"/>
                      </a:cxn>
                      <a:cxn ang="0">
                        <a:pos x="118" y="92"/>
                      </a:cxn>
                      <a:cxn ang="0">
                        <a:pos x="150" y="72"/>
                      </a:cxn>
                      <a:cxn ang="0">
                        <a:pos x="184" y="58"/>
                      </a:cxn>
                      <a:cxn ang="0">
                        <a:pos x="222" y="50"/>
                      </a:cxn>
                      <a:cxn ang="0">
                        <a:pos x="240" y="48"/>
                      </a:cxn>
                      <a:cxn ang="0">
                        <a:pos x="280" y="52"/>
                      </a:cxn>
                      <a:cxn ang="0">
                        <a:pos x="316" y="64"/>
                      </a:cxn>
                      <a:cxn ang="0">
                        <a:pos x="348" y="82"/>
                      </a:cxn>
                      <a:cxn ang="0">
                        <a:pos x="376" y="106"/>
                      </a:cxn>
                      <a:cxn ang="0">
                        <a:pos x="400" y="134"/>
                      </a:cxn>
                      <a:cxn ang="0">
                        <a:pos x="418" y="166"/>
                      </a:cxn>
                      <a:cxn ang="0">
                        <a:pos x="428" y="202"/>
                      </a:cxn>
                      <a:cxn ang="0">
                        <a:pos x="432" y="240"/>
                      </a:cxn>
                      <a:cxn ang="0">
                        <a:pos x="432" y="258"/>
                      </a:cxn>
                      <a:cxn ang="0">
                        <a:pos x="426" y="288"/>
                      </a:cxn>
                      <a:cxn ang="0">
                        <a:pos x="416" y="320"/>
                      </a:cxn>
                      <a:cxn ang="0">
                        <a:pos x="400" y="348"/>
                      </a:cxn>
                      <a:cxn ang="0">
                        <a:pos x="390" y="362"/>
                      </a:cxn>
                    </a:cxnLst>
                    <a:rect l="0" t="0" r="r" b="b"/>
                    <a:pathLst>
                      <a:path w="480" h="618">
                        <a:moveTo>
                          <a:pt x="480" y="240"/>
                        </a:moveTo>
                        <a:lnTo>
                          <a:pt x="480" y="240"/>
                        </a:lnTo>
                        <a:lnTo>
                          <a:pt x="480" y="216"/>
                        </a:lnTo>
                        <a:lnTo>
                          <a:pt x="476" y="192"/>
                        </a:lnTo>
                        <a:lnTo>
                          <a:pt x="470" y="170"/>
                        </a:lnTo>
                        <a:lnTo>
                          <a:pt x="462" y="148"/>
                        </a:lnTo>
                        <a:lnTo>
                          <a:pt x="452" y="126"/>
                        </a:lnTo>
                        <a:lnTo>
                          <a:pt x="440" y="106"/>
                        </a:lnTo>
                        <a:lnTo>
                          <a:pt x="426" y="88"/>
                        </a:lnTo>
                        <a:lnTo>
                          <a:pt x="410" y="70"/>
                        </a:lnTo>
                        <a:lnTo>
                          <a:pt x="394" y="56"/>
                        </a:lnTo>
                        <a:lnTo>
                          <a:pt x="374" y="42"/>
                        </a:lnTo>
                        <a:lnTo>
                          <a:pt x="356" y="30"/>
                        </a:lnTo>
                        <a:lnTo>
                          <a:pt x="334" y="20"/>
                        </a:lnTo>
                        <a:lnTo>
                          <a:pt x="312" y="12"/>
                        </a:lnTo>
                        <a:lnTo>
                          <a:pt x="290" y="6"/>
                        </a:lnTo>
                        <a:lnTo>
                          <a:pt x="266" y="2"/>
                        </a:lnTo>
                        <a:lnTo>
                          <a:pt x="240" y="0"/>
                        </a:lnTo>
                        <a:lnTo>
                          <a:pt x="240" y="0"/>
                        </a:lnTo>
                        <a:lnTo>
                          <a:pt x="216" y="2"/>
                        </a:lnTo>
                        <a:lnTo>
                          <a:pt x="192" y="6"/>
                        </a:lnTo>
                        <a:lnTo>
                          <a:pt x="170" y="12"/>
                        </a:lnTo>
                        <a:lnTo>
                          <a:pt x="148" y="20"/>
                        </a:lnTo>
                        <a:lnTo>
                          <a:pt x="126" y="30"/>
                        </a:lnTo>
                        <a:lnTo>
                          <a:pt x="106" y="42"/>
                        </a:lnTo>
                        <a:lnTo>
                          <a:pt x="88" y="56"/>
                        </a:lnTo>
                        <a:lnTo>
                          <a:pt x="72" y="70"/>
                        </a:lnTo>
                        <a:lnTo>
                          <a:pt x="56" y="88"/>
                        </a:lnTo>
                        <a:lnTo>
                          <a:pt x="42" y="106"/>
                        </a:lnTo>
                        <a:lnTo>
                          <a:pt x="30" y="126"/>
                        </a:lnTo>
                        <a:lnTo>
                          <a:pt x="20" y="148"/>
                        </a:lnTo>
                        <a:lnTo>
                          <a:pt x="12" y="170"/>
                        </a:lnTo>
                        <a:lnTo>
                          <a:pt x="6" y="192"/>
                        </a:lnTo>
                        <a:lnTo>
                          <a:pt x="2" y="216"/>
                        </a:lnTo>
                        <a:lnTo>
                          <a:pt x="0" y="240"/>
                        </a:lnTo>
                        <a:lnTo>
                          <a:pt x="0" y="240"/>
                        </a:lnTo>
                        <a:lnTo>
                          <a:pt x="2" y="262"/>
                        </a:lnTo>
                        <a:lnTo>
                          <a:pt x="4" y="282"/>
                        </a:lnTo>
                        <a:lnTo>
                          <a:pt x="8" y="302"/>
                        </a:lnTo>
                        <a:lnTo>
                          <a:pt x="14" y="322"/>
                        </a:lnTo>
                        <a:lnTo>
                          <a:pt x="22" y="340"/>
                        </a:lnTo>
                        <a:lnTo>
                          <a:pt x="32" y="358"/>
                        </a:lnTo>
                        <a:lnTo>
                          <a:pt x="42" y="374"/>
                        </a:lnTo>
                        <a:lnTo>
                          <a:pt x="54" y="390"/>
                        </a:lnTo>
                        <a:lnTo>
                          <a:pt x="54" y="390"/>
                        </a:lnTo>
                        <a:lnTo>
                          <a:pt x="54" y="390"/>
                        </a:lnTo>
                        <a:lnTo>
                          <a:pt x="54" y="390"/>
                        </a:lnTo>
                        <a:lnTo>
                          <a:pt x="232" y="612"/>
                        </a:lnTo>
                        <a:lnTo>
                          <a:pt x="232" y="612"/>
                        </a:lnTo>
                        <a:lnTo>
                          <a:pt x="236" y="616"/>
                        </a:lnTo>
                        <a:lnTo>
                          <a:pt x="240" y="618"/>
                        </a:lnTo>
                        <a:lnTo>
                          <a:pt x="240" y="618"/>
                        </a:lnTo>
                        <a:lnTo>
                          <a:pt x="246" y="616"/>
                        </a:lnTo>
                        <a:lnTo>
                          <a:pt x="250" y="612"/>
                        </a:lnTo>
                        <a:lnTo>
                          <a:pt x="250" y="612"/>
                        </a:lnTo>
                        <a:lnTo>
                          <a:pt x="428" y="390"/>
                        </a:lnTo>
                        <a:lnTo>
                          <a:pt x="428" y="390"/>
                        </a:lnTo>
                        <a:lnTo>
                          <a:pt x="428" y="390"/>
                        </a:lnTo>
                        <a:lnTo>
                          <a:pt x="428" y="390"/>
                        </a:lnTo>
                        <a:lnTo>
                          <a:pt x="440" y="374"/>
                        </a:lnTo>
                        <a:lnTo>
                          <a:pt x="450" y="358"/>
                        </a:lnTo>
                        <a:lnTo>
                          <a:pt x="460" y="340"/>
                        </a:lnTo>
                        <a:lnTo>
                          <a:pt x="466" y="322"/>
                        </a:lnTo>
                        <a:lnTo>
                          <a:pt x="472" y="302"/>
                        </a:lnTo>
                        <a:lnTo>
                          <a:pt x="478" y="282"/>
                        </a:lnTo>
                        <a:lnTo>
                          <a:pt x="480" y="262"/>
                        </a:lnTo>
                        <a:lnTo>
                          <a:pt x="480" y="240"/>
                        </a:lnTo>
                        <a:lnTo>
                          <a:pt x="480" y="240"/>
                        </a:lnTo>
                        <a:close/>
                        <a:moveTo>
                          <a:pt x="390" y="362"/>
                        </a:moveTo>
                        <a:lnTo>
                          <a:pt x="240" y="548"/>
                        </a:lnTo>
                        <a:lnTo>
                          <a:pt x="94" y="364"/>
                        </a:lnTo>
                        <a:lnTo>
                          <a:pt x="92" y="362"/>
                        </a:lnTo>
                        <a:lnTo>
                          <a:pt x="90" y="360"/>
                        </a:lnTo>
                        <a:lnTo>
                          <a:pt x="90" y="360"/>
                        </a:lnTo>
                        <a:lnTo>
                          <a:pt x="82" y="348"/>
                        </a:lnTo>
                        <a:lnTo>
                          <a:pt x="72" y="334"/>
                        </a:lnTo>
                        <a:lnTo>
                          <a:pt x="66" y="320"/>
                        </a:lnTo>
                        <a:lnTo>
                          <a:pt x="60" y="304"/>
                        </a:lnTo>
                        <a:lnTo>
                          <a:pt x="54" y="288"/>
                        </a:lnTo>
                        <a:lnTo>
                          <a:pt x="52" y="274"/>
                        </a:lnTo>
                        <a:lnTo>
                          <a:pt x="50" y="258"/>
                        </a:lnTo>
                        <a:lnTo>
                          <a:pt x="48" y="240"/>
                        </a:lnTo>
                        <a:lnTo>
                          <a:pt x="48" y="240"/>
                        </a:lnTo>
                        <a:lnTo>
                          <a:pt x="50" y="222"/>
                        </a:lnTo>
                        <a:lnTo>
                          <a:pt x="52" y="202"/>
                        </a:lnTo>
                        <a:lnTo>
                          <a:pt x="58" y="184"/>
                        </a:lnTo>
                        <a:lnTo>
                          <a:pt x="64" y="166"/>
                        </a:lnTo>
                        <a:lnTo>
                          <a:pt x="72" y="150"/>
                        </a:lnTo>
                        <a:lnTo>
                          <a:pt x="82" y="134"/>
                        </a:lnTo>
                        <a:lnTo>
                          <a:pt x="92" y="118"/>
                        </a:lnTo>
                        <a:lnTo>
                          <a:pt x="106" y="106"/>
                        </a:lnTo>
                        <a:lnTo>
                          <a:pt x="118" y="92"/>
                        </a:lnTo>
                        <a:lnTo>
                          <a:pt x="134" y="82"/>
                        </a:lnTo>
                        <a:lnTo>
                          <a:pt x="150" y="72"/>
                        </a:lnTo>
                        <a:lnTo>
                          <a:pt x="166" y="64"/>
                        </a:lnTo>
                        <a:lnTo>
                          <a:pt x="184" y="58"/>
                        </a:lnTo>
                        <a:lnTo>
                          <a:pt x="202" y="52"/>
                        </a:lnTo>
                        <a:lnTo>
                          <a:pt x="222" y="50"/>
                        </a:lnTo>
                        <a:lnTo>
                          <a:pt x="240" y="48"/>
                        </a:lnTo>
                        <a:lnTo>
                          <a:pt x="240" y="48"/>
                        </a:lnTo>
                        <a:lnTo>
                          <a:pt x="260" y="50"/>
                        </a:lnTo>
                        <a:lnTo>
                          <a:pt x="280" y="52"/>
                        </a:lnTo>
                        <a:lnTo>
                          <a:pt x="298" y="58"/>
                        </a:lnTo>
                        <a:lnTo>
                          <a:pt x="316" y="64"/>
                        </a:lnTo>
                        <a:lnTo>
                          <a:pt x="332" y="72"/>
                        </a:lnTo>
                        <a:lnTo>
                          <a:pt x="348" y="82"/>
                        </a:lnTo>
                        <a:lnTo>
                          <a:pt x="362" y="92"/>
                        </a:lnTo>
                        <a:lnTo>
                          <a:pt x="376" y="106"/>
                        </a:lnTo>
                        <a:lnTo>
                          <a:pt x="388" y="118"/>
                        </a:lnTo>
                        <a:lnTo>
                          <a:pt x="400" y="134"/>
                        </a:lnTo>
                        <a:lnTo>
                          <a:pt x="410" y="150"/>
                        </a:lnTo>
                        <a:lnTo>
                          <a:pt x="418" y="166"/>
                        </a:lnTo>
                        <a:lnTo>
                          <a:pt x="424" y="184"/>
                        </a:lnTo>
                        <a:lnTo>
                          <a:pt x="428" y="202"/>
                        </a:lnTo>
                        <a:lnTo>
                          <a:pt x="432" y="222"/>
                        </a:lnTo>
                        <a:lnTo>
                          <a:pt x="432" y="240"/>
                        </a:lnTo>
                        <a:lnTo>
                          <a:pt x="432" y="240"/>
                        </a:lnTo>
                        <a:lnTo>
                          <a:pt x="432" y="258"/>
                        </a:lnTo>
                        <a:lnTo>
                          <a:pt x="430" y="274"/>
                        </a:lnTo>
                        <a:lnTo>
                          <a:pt x="426" y="288"/>
                        </a:lnTo>
                        <a:lnTo>
                          <a:pt x="422" y="304"/>
                        </a:lnTo>
                        <a:lnTo>
                          <a:pt x="416" y="320"/>
                        </a:lnTo>
                        <a:lnTo>
                          <a:pt x="408" y="334"/>
                        </a:lnTo>
                        <a:lnTo>
                          <a:pt x="400" y="348"/>
                        </a:lnTo>
                        <a:lnTo>
                          <a:pt x="390" y="360"/>
                        </a:lnTo>
                        <a:lnTo>
                          <a:pt x="390" y="36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121892" tIns="60946" rIns="121892" bIns="60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17">
                      <a:defRPr/>
                    </a:pPr>
                    <a:endParaRPr lang="zh-CN" altLang="en-US" sz="3199" b="1" kern="0" dirty="0">
                      <a:solidFill>
                        <a:prstClr val="black"/>
                      </a:solidFill>
                      <a:latin typeface="Microsoft YaHei UI" panose="020B0503020204020204" pitchFamily="34" charset="-122"/>
                      <a:ea typeface="Microsoft YaHei UI" panose="020B0503020204020204" pitchFamily="34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6" name="Freeform 115">
                    <a:extLst>
                      <a:ext uri="{FF2B5EF4-FFF2-40B4-BE49-F238E27FC236}">
                        <a16:creationId xmlns:a16="http://schemas.microsoft.com/office/drawing/2014/main" id="{F6D3A4B0-9464-AF20-CAB8-48E4B421E0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0342" y="1973616"/>
                    <a:ext cx="347059" cy="347059"/>
                  </a:xfrm>
                  <a:custGeom>
                    <a:avLst/>
                    <a:gdLst/>
                    <a:ahLst/>
                    <a:cxnLst>
                      <a:cxn ang="0">
                        <a:pos x="84" y="0"/>
                      </a:cxn>
                      <a:cxn ang="0">
                        <a:pos x="84" y="0"/>
                      </a:cxn>
                      <a:cxn ang="0">
                        <a:pos x="102" y="2"/>
                      </a:cxn>
                      <a:cxn ang="0">
                        <a:pos x="118" y="8"/>
                      </a:cxn>
                      <a:cxn ang="0">
                        <a:pos x="132" y="16"/>
                      </a:cxn>
                      <a:cxn ang="0">
                        <a:pos x="144" y="26"/>
                      </a:cxn>
                      <a:cxn ang="0">
                        <a:pos x="154" y="38"/>
                      </a:cxn>
                      <a:cxn ang="0">
                        <a:pos x="162" y="52"/>
                      </a:cxn>
                      <a:cxn ang="0">
                        <a:pos x="168" y="68"/>
                      </a:cxn>
                      <a:cxn ang="0">
                        <a:pos x="168" y="84"/>
                      </a:cxn>
                      <a:cxn ang="0">
                        <a:pos x="168" y="84"/>
                      </a:cxn>
                      <a:cxn ang="0">
                        <a:pos x="168" y="102"/>
                      </a:cxn>
                      <a:cxn ang="0">
                        <a:pos x="162" y="118"/>
                      </a:cxn>
                      <a:cxn ang="0">
                        <a:pos x="154" y="132"/>
                      </a:cxn>
                      <a:cxn ang="0">
                        <a:pos x="144" y="144"/>
                      </a:cxn>
                      <a:cxn ang="0">
                        <a:pos x="132" y="154"/>
                      </a:cxn>
                      <a:cxn ang="0">
                        <a:pos x="118" y="162"/>
                      </a:cxn>
                      <a:cxn ang="0">
                        <a:pos x="102" y="166"/>
                      </a:cxn>
                      <a:cxn ang="0">
                        <a:pos x="84" y="168"/>
                      </a:cxn>
                      <a:cxn ang="0">
                        <a:pos x="84" y="168"/>
                      </a:cxn>
                      <a:cxn ang="0">
                        <a:pos x="68" y="166"/>
                      </a:cxn>
                      <a:cxn ang="0">
                        <a:pos x="52" y="162"/>
                      </a:cxn>
                      <a:cxn ang="0">
                        <a:pos x="38" y="154"/>
                      </a:cxn>
                      <a:cxn ang="0">
                        <a:pos x="26" y="144"/>
                      </a:cxn>
                      <a:cxn ang="0">
                        <a:pos x="16" y="132"/>
                      </a:cxn>
                      <a:cxn ang="0">
                        <a:pos x="8" y="118"/>
                      </a:cxn>
                      <a:cxn ang="0">
                        <a:pos x="2" y="102"/>
                      </a:cxn>
                      <a:cxn ang="0">
                        <a:pos x="0" y="84"/>
                      </a:cxn>
                      <a:cxn ang="0">
                        <a:pos x="0" y="84"/>
                      </a:cxn>
                      <a:cxn ang="0">
                        <a:pos x="2" y="68"/>
                      </a:cxn>
                      <a:cxn ang="0">
                        <a:pos x="8" y="52"/>
                      </a:cxn>
                      <a:cxn ang="0">
                        <a:pos x="16" y="38"/>
                      </a:cxn>
                      <a:cxn ang="0">
                        <a:pos x="26" y="26"/>
                      </a:cxn>
                      <a:cxn ang="0">
                        <a:pos x="38" y="16"/>
                      </a:cxn>
                      <a:cxn ang="0">
                        <a:pos x="52" y="8"/>
                      </a:cxn>
                      <a:cxn ang="0">
                        <a:pos x="68" y="2"/>
                      </a:cxn>
                      <a:cxn ang="0">
                        <a:pos x="84" y="0"/>
                      </a:cxn>
                      <a:cxn ang="0">
                        <a:pos x="84" y="0"/>
                      </a:cxn>
                    </a:cxnLst>
                    <a:rect l="0" t="0" r="r" b="b"/>
                    <a:pathLst>
                      <a:path w="168" h="168">
                        <a:moveTo>
                          <a:pt x="84" y="0"/>
                        </a:moveTo>
                        <a:lnTo>
                          <a:pt x="84" y="0"/>
                        </a:lnTo>
                        <a:lnTo>
                          <a:pt x="102" y="2"/>
                        </a:lnTo>
                        <a:lnTo>
                          <a:pt x="118" y="8"/>
                        </a:lnTo>
                        <a:lnTo>
                          <a:pt x="132" y="16"/>
                        </a:lnTo>
                        <a:lnTo>
                          <a:pt x="144" y="26"/>
                        </a:lnTo>
                        <a:lnTo>
                          <a:pt x="154" y="38"/>
                        </a:lnTo>
                        <a:lnTo>
                          <a:pt x="162" y="52"/>
                        </a:lnTo>
                        <a:lnTo>
                          <a:pt x="168" y="68"/>
                        </a:lnTo>
                        <a:lnTo>
                          <a:pt x="168" y="84"/>
                        </a:lnTo>
                        <a:lnTo>
                          <a:pt x="168" y="84"/>
                        </a:lnTo>
                        <a:lnTo>
                          <a:pt x="168" y="102"/>
                        </a:lnTo>
                        <a:lnTo>
                          <a:pt x="162" y="118"/>
                        </a:lnTo>
                        <a:lnTo>
                          <a:pt x="154" y="132"/>
                        </a:lnTo>
                        <a:lnTo>
                          <a:pt x="144" y="144"/>
                        </a:lnTo>
                        <a:lnTo>
                          <a:pt x="132" y="154"/>
                        </a:lnTo>
                        <a:lnTo>
                          <a:pt x="118" y="162"/>
                        </a:lnTo>
                        <a:lnTo>
                          <a:pt x="102" y="166"/>
                        </a:lnTo>
                        <a:lnTo>
                          <a:pt x="84" y="168"/>
                        </a:lnTo>
                        <a:lnTo>
                          <a:pt x="84" y="168"/>
                        </a:lnTo>
                        <a:lnTo>
                          <a:pt x="68" y="166"/>
                        </a:lnTo>
                        <a:lnTo>
                          <a:pt x="52" y="162"/>
                        </a:lnTo>
                        <a:lnTo>
                          <a:pt x="38" y="154"/>
                        </a:lnTo>
                        <a:lnTo>
                          <a:pt x="26" y="144"/>
                        </a:lnTo>
                        <a:lnTo>
                          <a:pt x="16" y="132"/>
                        </a:lnTo>
                        <a:lnTo>
                          <a:pt x="8" y="118"/>
                        </a:lnTo>
                        <a:lnTo>
                          <a:pt x="2" y="102"/>
                        </a:lnTo>
                        <a:lnTo>
                          <a:pt x="0" y="84"/>
                        </a:lnTo>
                        <a:lnTo>
                          <a:pt x="0" y="84"/>
                        </a:lnTo>
                        <a:lnTo>
                          <a:pt x="2" y="68"/>
                        </a:lnTo>
                        <a:lnTo>
                          <a:pt x="8" y="52"/>
                        </a:lnTo>
                        <a:lnTo>
                          <a:pt x="16" y="38"/>
                        </a:lnTo>
                        <a:lnTo>
                          <a:pt x="26" y="26"/>
                        </a:lnTo>
                        <a:lnTo>
                          <a:pt x="38" y="16"/>
                        </a:lnTo>
                        <a:lnTo>
                          <a:pt x="52" y="8"/>
                        </a:lnTo>
                        <a:lnTo>
                          <a:pt x="68" y="2"/>
                        </a:lnTo>
                        <a:lnTo>
                          <a:pt x="84" y="0"/>
                        </a:lnTo>
                        <a:lnTo>
                          <a:pt x="84" y="0"/>
                        </a:lnTo>
                        <a:close/>
                      </a:path>
                    </a:pathLst>
                  </a:custGeom>
                  <a:solidFill>
                    <a:srgbClr val="009DD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121892" tIns="60946" rIns="121892" bIns="60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17">
                      <a:defRPr/>
                    </a:pPr>
                    <a:endParaRPr lang="zh-CN" altLang="en-US" sz="3199" b="1" kern="0" dirty="0">
                      <a:solidFill>
                        <a:prstClr val="black"/>
                      </a:solidFill>
                      <a:latin typeface="Microsoft YaHei UI" panose="020B0503020204020204" pitchFamily="34" charset="-122"/>
                      <a:ea typeface="Microsoft YaHei UI" panose="020B0503020204020204" pitchFamily="34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42" name="文本框 34">
                <a:extLst>
                  <a:ext uri="{FF2B5EF4-FFF2-40B4-BE49-F238E27FC236}">
                    <a16:creationId xmlns:a16="http://schemas.microsoft.com/office/drawing/2014/main" id="{22DD8D0A-8F22-44B0-6832-8F3B3346FC55}"/>
                  </a:ext>
                </a:extLst>
              </p:cNvPr>
              <p:cNvSpPr txBox="1"/>
              <p:nvPr/>
            </p:nvSpPr>
            <p:spPr>
              <a:xfrm>
                <a:off x="3408607" y="1377796"/>
                <a:ext cx="460604" cy="24275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914217">
                  <a:defRPr/>
                </a:pPr>
                <a:r>
                  <a:rPr kumimoji="1" lang="en-US" altLang="zh-TW" sz="900" b="1" kern="0" dirty="0">
                    <a:solidFill>
                      <a:prstClr val="white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Times New Roman" panose="02020603050405020304" pitchFamily="18" charset="0"/>
                  </a:rPr>
                  <a:t>11</a:t>
                </a:r>
                <a:r>
                  <a:rPr kumimoji="1" lang="zh-TW" altLang="en-US" sz="900" b="1" kern="0" dirty="0">
                    <a:solidFill>
                      <a:prstClr val="white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Times New Roman" panose="02020603050405020304" pitchFamily="18" charset="0"/>
                  </a:rPr>
                  <a:t>月</a:t>
                </a:r>
                <a:endParaRPr kumimoji="1" lang="zh-CN" altLang="en-US" sz="900" b="1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组合 18">
              <a:extLst>
                <a:ext uri="{FF2B5EF4-FFF2-40B4-BE49-F238E27FC236}">
                  <a16:creationId xmlns:a16="http://schemas.microsoft.com/office/drawing/2014/main" id="{385BD66C-09B0-1A0D-326E-F1878D39F6B9}"/>
                </a:ext>
              </a:extLst>
            </p:cNvPr>
            <p:cNvGrpSpPr/>
            <p:nvPr/>
          </p:nvGrpSpPr>
          <p:grpSpPr>
            <a:xfrm>
              <a:off x="5980643" y="5099061"/>
              <a:ext cx="541494" cy="655538"/>
              <a:chOff x="3408607" y="1302298"/>
              <a:chExt cx="460604" cy="703148"/>
            </a:xfrm>
          </p:grpSpPr>
          <p:grpSp>
            <p:nvGrpSpPr>
              <p:cNvPr id="35" name="组 13">
                <a:extLst>
                  <a:ext uri="{FF2B5EF4-FFF2-40B4-BE49-F238E27FC236}">
                    <a16:creationId xmlns:a16="http://schemas.microsoft.com/office/drawing/2014/main" id="{30BBA572-917E-CBA6-16F1-2B7FB4785EE8}"/>
                  </a:ext>
                </a:extLst>
              </p:cNvPr>
              <p:cNvGrpSpPr/>
              <p:nvPr/>
            </p:nvGrpSpPr>
            <p:grpSpPr>
              <a:xfrm>
                <a:off x="3425731" y="1302298"/>
                <a:ext cx="405000" cy="703148"/>
                <a:chOff x="1490690" y="1454698"/>
                <a:chExt cx="405000" cy="703148"/>
              </a:xfrm>
            </p:grpSpPr>
            <p:sp>
              <p:nvSpPr>
                <p:cNvPr id="37" name="椭圆 14">
                  <a:extLst>
                    <a:ext uri="{FF2B5EF4-FFF2-40B4-BE49-F238E27FC236}">
                      <a16:creationId xmlns:a16="http://schemas.microsoft.com/office/drawing/2014/main" id="{38EA73D4-2EED-C058-A748-B8E111CA1BD5}"/>
                    </a:ext>
                  </a:extLst>
                </p:cNvPr>
                <p:cNvSpPr/>
                <p:nvPr/>
              </p:nvSpPr>
              <p:spPr>
                <a:xfrm flipV="1">
                  <a:off x="1620478" y="2016706"/>
                  <a:ext cx="141138" cy="141140"/>
                </a:xfrm>
                <a:prstGeom prst="ellipse">
                  <a:avLst/>
                </a:prstGeom>
                <a:solidFill>
                  <a:srgbClr val="A5C249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217">
                    <a:defRPr/>
                  </a:pPr>
                  <a:endParaRPr kumimoji="1" lang="zh-CN" altLang="en-US" sz="3199" b="1" kern="0">
                    <a:solidFill>
                      <a:prstClr val="white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38" name="组 15">
                  <a:extLst>
                    <a:ext uri="{FF2B5EF4-FFF2-40B4-BE49-F238E27FC236}">
                      <a16:creationId xmlns:a16="http://schemas.microsoft.com/office/drawing/2014/main" id="{DF569A76-2DB3-942C-7413-E5BCE2D2706E}"/>
                    </a:ext>
                  </a:extLst>
                </p:cNvPr>
                <p:cNvGrpSpPr/>
                <p:nvPr/>
              </p:nvGrpSpPr>
              <p:grpSpPr>
                <a:xfrm>
                  <a:off x="1490690" y="1454698"/>
                  <a:ext cx="405000" cy="521438"/>
                  <a:chOff x="2425666" y="1881419"/>
                  <a:chExt cx="520589" cy="670258"/>
                </a:xfrm>
                <a:solidFill>
                  <a:srgbClr val="A5C249"/>
                </a:solidFill>
              </p:grpSpPr>
              <p:sp>
                <p:nvSpPr>
                  <p:cNvPr id="39" name="Freeform 114">
                    <a:extLst>
                      <a:ext uri="{FF2B5EF4-FFF2-40B4-BE49-F238E27FC236}">
                        <a16:creationId xmlns:a16="http://schemas.microsoft.com/office/drawing/2014/main" id="{C5758C75-C9B0-BB41-AE33-7E3715139FAB}"/>
                      </a:ext>
                    </a:extLst>
                  </p:cNvPr>
                  <p:cNvSpPr>
                    <a:spLocks noChangeAspect="1" noEditPoints="1"/>
                  </p:cNvSpPr>
                  <p:nvPr/>
                </p:nvSpPr>
                <p:spPr bwMode="auto">
                  <a:xfrm>
                    <a:off x="2425666" y="1881419"/>
                    <a:ext cx="520589" cy="670258"/>
                  </a:xfrm>
                  <a:custGeom>
                    <a:avLst/>
                    <a:gdLst/>
                    <a:ahLst/>
                    <a:cxnLst>
                      <a:cxn ang="0">
                        <a:pos x="480" y="240"/>
                      </a:cxn>
                      <a:cxn ang="0">
                        <a:pos x="476" y="192"/>
                      </a:cxn>
                      <a:cxn ang="0">
                        <a:pos x="462" y="148"/>
                      </a:cxn>
                      <a:cxn ang="0">
                        <a:pos x="440" y="106"/>
                      </a:cxn>
                      <a:cxn ang="0">
                        <a:pos x="410" y="70"/>
                      </a:cxn>
                      <a:cxn ang="0">
                        <a:pos x="374" y="42"/>
                      </a:cxn>
                      <a:cxn ang="0">
                        <a:pos x="334" y="20"/>
                      </a:cxn>
                      <a:cxn ang="0">
                        <a:pos x="290" y="6"/>
                      </a:cxn>
                      <a:cxn ang="0">
                        <a:pos x="240" y="0"/>
                      </a:cxn>
                      <a:cxn ang="0">
                        <a:pos x="216" y="2"/>
                      </a:cxn>
                      <a:cxn ang="0">
                        <a:pos x="170" y="12"/>
                      </a:cxn>
                      <a:cxn ang="0">
                        <a:pos x="126" y="30"/>
                      </a:cxn>
                      <a:cxn ang="0">
                        <a:pos x="88" y="56"/>
                      </a:cxn>
                      <a:cxn ang="0">
                        <a:pos x="56" y="88"/>
                      </a:cxn>
                      <a:cxn ang="0">
                        <a:pos x="30" y="126"/>
                      </a:cxn>
                      <a:cxn ang="0">
                        <a:pos x="12" y="170"/>
                      </a:cxn>
                      <a:cxn ang="0">
                        <a:pos x="2" y="216"/>
                      </a:cxn>
                      <a:cxn ang="0">
                        <a:pos x="0" y="240"/>
                      </a:cxn>
                      <a:cxn ang="0">
                        <a:pos x="4" y="282"/>
                      </a:cxn>
                      <a:cxn ang="0">
                        <a:pos x="14" y="322"/>
                      </a:cxn>
                      <a:cxn ang="0">
                        <a:pos x="32" y="358"/>
                      </a:cxn>
                      <a:cxn ang="0">
                        <a:pos x="54" y="390"/>
                      </a:cxn>
                      <a:cxn ang="0">
                        <a:pos x="54" y="390"/>
                      </a:cxn>
                      <a:cxn ang="0">
                        <a:pos x="232" y="612"/>
                      </a:cxn>
                      <a:cxn ang="0">
                        <a:pos x="236" y="616"/>
                      </a:cxn>
                      <a:cxn ang="0">
                        <a:pos x="240" y="618"/>
                      </a:cxn>
                      <a:cxn ang="0">
                        <a:pos x="250" y="612"/>
                      </a:cxn>
                      <a:cxn ang="0">
                        <a:pos x="428" y="390"/>
                      </a:cxn>
                      <a:cxn ang="0">
                        <a:pos x="428" y="390"/>
                      </a:cxn>
                      <a:cxn ang="0">
                        <a:pos x="440" y="374"/>
                      </a:cxn>
                      <a:cxn ang="0">
                        <a:pos x="460" y="340"/>
                      </a:cxn>
                      <a:cxn ang="0">
                        <a:pos x="472" y="302"/>
                      </a:cxn>
                      <a:cxn ang="0">
                        <a:pos x="480" y="262"/>
                      </a:cxn>
                      <a:cxn ang="0">
                        <a:pos x="480" y="240"/>
                      </a:cxn>
                      <a:cxn ang="0">
                        <a:pos x="240" y="548"/>
                      </a:cxn>
                      <a:cxn ang="0">
                        <a:pos x="92" y="362"/>
                      </a:cxn>
                      <a:cxn ang="0">
                        <a:pos x="90" y="360"/>
                      </a:cxn>
                      <a:cxn ang="0">
                        <a:pos x="72" y="334"/>
                      </a:cxn>
                      <a:cxn ang="0">
                        <a:pos x="60" y="304"/>
                      </a:cxn>
                      <a:cxn ang="0">
                        <a:pos x="52" y="274"/>
                      </a:cxn>
                      <a:cxn ang="0">
                        <a:pos x="48" y="240"/>
                      </a:cxn>
                      <a:cxn ang="0">
                        <a:pos x="50" y="222"/>
                      </a:cxn>
                      <a:cxn ang="0">
                        <a:pos x="58" y="184"/>
                      </a:cxn>
                      <a:cxn ang="0">
                        <a:pos x="72" y="150"/>
                      </a:cxn>
                      <a:cxn ang="0">
                        <a:pos x="92" y="118"/>
                      </a:cxn>
                      <a:cxn ang="0">
                        <a:pos x="118" y="92"/>
                      </a:cxn>
                      <a:cxn ang="0">
                        <a:pos x="150" y="72"/>
                      </a:cxn>
                      <a:cxn ang="0">
                        <a:pos x="184" y="58"/>
                      </a:cxn>
                      <a:cxn ang="0">
                        <a:pos x="222" y="50"/>
                      </a:cxn>
                      <a:cxn ang="0">
                        <a:pos x="240" y="48"/>
                      </a:cxn>
                      <a:cxn ang="0">
                        <a:pos x="280" y="52"/>
                      </a:cxn>
                      <a:cxn ang="0">
                        <a:pos x="316" y="64"/>
                      </a:cxn>
                      <a:cxn ang="0">
                        <a:pos x="348" y="82"/>
                      </a:cxn>
                      <a:cxn ang="0">
                        <a:pos x="376" y="106"/>
                      </a:cxn>
                      <a:cxn ang="0">
                        <a:pos x="400" y="134"/>
                      </a:cxn>
                      <a:cxn ang="0">
                        <a:pos x="418" y="166"/>
                      </a:cxn>
                      <a:cxn ang="0">
                        <a:pos x="428" y="202"/>
                      </a:cxn>
                      <a:cxn ang="0">
                        <a:pos x="432" y="240"/>
                      </a:cxn>
                      <a:cxn ang="0">
                        <a:pos x="432" y="258"/>
                      </a:cxn>
                      <a:cxn ang="0">
                        <a:pos x="426" y="288"/>
                      </a:cxn>
                      <a:cxn ang="0">
                        <a:pos x="416" y="320"/>
                      </a:cxn>
                      <a:cxn ang="0">
                        <a:pos x="400" y="348"/>
                      </a:cxn>
                      <a:cxn ang="0">
                        <a:pos x="390" y="362"/>
                      </a:cxn>
                    </a:cxnLst>
                    <a:rect l="0" t="0" r="r" b="b"/>
                    <a:pathLst>
                      <a:path w="480" h="618">
                        <a:moveTo>
                          <a:pt x="480" y="240"/>
                        </a:moveTo>
                        <a:lnTo>
                          <a:pt x="480" y="240"/>
                        </a:lnTo>
                        <a:lnTo>
                          <a:pt x="480" y="216"/>
                        </a:lnTo>
                        <a:lnTo>
                          <a:pt x="476" y="192"/>
                        </a:lnTo>
                        <a:lnTo>
                          <a:pt x="470" y="170"/>
                        </a:lnTo>
                        <a:lnTo>
                          <a:pt x="462" y="148"/>
                        </a:lnTo>
                        <a:lnTo>
                          <a:pt x="452" y="126"/>
                        </a:lnTo>
                        <a:lnTo>
                          <a:pt x="440" y="106"/>
                        </a:lnTo>
                        <a:lnTo>
                          <a:pt x="426" y="88"/>
                        </a:lnTo>
                        <a:lnTo>
                          <a:pt x="410" y="70"/>
                        </a:lnTo>
                        <a:lnTo>
                          <a:pt x="394" y="56"/>
                        </a:lnTo>
                        <a:lnTo>
                          <a:pt x="374" y="42"/>
                        </a:lnTo>
                        <a:lnTo>
                          <a:pt x="356" y="30"/>
                        </a:lnTo>
                        <a:lnTo>
                          <a:pt x="334" y="20"/>
                        </a:lnTo>
                        <a:lnTo>
                          <a:pt x="312" y="12"/>
                        </a:lnTo>
                        <a:lnTo>
                          <a:pt x="290" y="6"/>
                        </a:lnTo>
                        <a:lnTo>
                          <a:pt x="266" y="2"/>
                        </a:lnTo>
                        <a:lnTo>
                          <a:pt x="240" y="0"/>
                        </a:lnTo>
                        <a:lnTo>
                          <a:pt x="240" y="0"/>
                        </a:lnTo>
                        <a:lnTo>
                          <a:pt x="216" y="2"/>
                        </a:lnTo>
                        <a:lnTo>
                          <a:pt x="192" y="6"/>
                        </a:lnTo>
                        <a:lnTo>
                          <a:pt x="170" y="12"/>
                        </a:lnTo>
                        <a:lnTo>
                          <a:pt x="148" y="20"/>
                        </a:lnTo>
                        <a:lnTo>
                          <a:pt x="126" y="30"/>
                        </a:lnTo>
                        <a:lnTo>
                          <a:pt x="106" y="42"/>
                        </a:lnTo>
                        <a:lnTo>
                          <a:pt x="88" y="56"/>
                        </a:lnTo>
                        <a:lnTo>
                          <a:pt x="72" y="70"/>
                        </a:lnTo>
                        <a:lnTo>
                          <a:pt x="56" y="88"/>
                        </a:lnTo>
                        <a:lnTo>
                          <a:pt x="42" y="106"/>
                        </a:lnTo>
                        <a:lnTo>
                          <a:pt x="30" y="126"/>
                        </a:lnTo>
                        <a:lnTo>
                          <a:pt x="20" y="148"/>
                        </a:lnTo>
                        <a:lnTo>
                          <a:pt x="12" y="170"/>
                        </a:lnTo>
                        <a:lnTo>
                          <a:pt x="6" y="192"/>
                        </a:lnTo>
                        <a:lnTo>
                          <a:pt x="2" y="216"/>
                        </a:lnTo>
                        <a:lnTo>
                          <a:pt x="0" y="240"/>
                        </a:lnTo>
                        <a:lnTo>
                          <a:pt x="0" y="240"/>
                        </a:lnTo>
                        <a:lnTo>
                          <a:pt x="2" y="262"/>
                        </a:lnTo>
                        <a:lnTo>
                          <a:pt x="4" y="282"/>
                        </a:lnTo>
                        <a:lnTo>
                          <a:pt x="8" y="302"/>
                        </a:lnTo>
                        <a:lnTo>
                          <a:pt x="14" y="322"/>
                        </a:lnTo>
                        <a:lnTo>
                          <a:pt x="22" y="340"/>
                        </a:lnTo>
                        <a:lnTo>
                          <a:pt x="32" y="358"/>
                        </a:lnTo>
                        <a:lnTo>
                          <a:pt x="42" y="374"/>
                        </a:lnTo>
                        <a:lnTo>
                          <a:pt x="54" y="390"/>
                        </a:lnTo>
                        <a:lnTo>
                          <a:pt x="54" y="390"/>
                        </a:lnTo>
                        <a:lnTo>
                          <a:pt x="54" y="390"/>
                        </a:lnTo>
                        <a:lnTo>
                          <a:pt x="54" y="390"/>
                        </a:lnTo>
                        <a:lnTo>
                          <a:pt x="232" y="612"/>
                        </a:lnTo>
                        <a:lnTo>
                          <a:pt x="232" y="612"/>
                        </a:lnTo>
                        <a:lnTo>
                          <a:pt x="236" y="616"/>
                        </a:lnTo>
                        <a:lnTo>
                          <a:pt x="240" y="618"/>
                        </a:lnTo>
                        <a:lnTo>
                          <a:pt x="240" y="618"/>
                        </a:lnTo>
                        <a:lnTo>
                          <a:pt x="246" y="616"/>
                        </a:lnTo>
                        <a:lnTo>
                          <a:pt x="250" y="612"/>
                        </a:lnTo>
                        <a:lnTo>
                          <a:pt x="250" y="612"/>
                        </a:lnTo>
                        <a:lnTo>
                          <a:pt x="428" y="390"/>
                        </a:lnTo>
                        <a:lnTo>
                          <a:pt x="428" y="390"/>
                        </a:lnTo>
                        <a:lnTo>
                          <a:pt x="428" y="390"/>
                        </a:lnTo>
                        <a:lnTo>
                          <a:pt x="428" y="390"/>
                        </a:lnTo>
                        <a:lnTo>
                          <a:pt x="440" y="374"/>
                        </a:lnTo>
                        <a:lnTo>
                          <a:pt x="450" y="358"/>
                        </a:lnTo>
                        <a:lnTo>
                          <a:pt x="460" y="340"/>
                        </a:lnTo>
                        <a:lnTo>
                          <a:pt x="466" y="322"/>
                        </a:lnTo>
                        <a:lnTo>
                          <a:pt x="472" y="302"/>
                        </a:lnTo>
                        <a:lnTo>
                          <a:pt x="478" y="282"/>
                        </a:lnTo>
                        <a:lnTo>
                          <a:pt x="480" y="262"/>
                        </a:lnTo>
                        <a:lnTo>
                          <a:pt x="480" y="240"/>
                        </a:lnTo>
                        <a:lnTo>
                          <a:pt x="480" y="240"/>
                        </a:lnTo>
                        <a:close/>
                        <a:moveTo>
                          <a:pt x="390" y="362"/>
                        </a:moveTo>
                        <a:lnTo>
                          <a:pt x="240" y="548"/>
                        </a:lnTo>
                        <a:lnTo>
                          <a:pt x="94" y="364"/>
                        </a:lnTo>
                        <a:lnTo>
                          <a:pt x="92" y="362"/>
                        </a:lnTo>
                        <a:lnTo>
                          <a:pt x="90" y="360"/>
                        </a:lnTo>
                        <a:lnTo>
                          <a:pt x="90" y="360"/>
                        </a:lnTo>
                        <a:lnTo>
                          <a:pt x="82" y="348"/>
                        </a:lnTo>
                        <a:lnTo>
                          <a:pt x="72" y="334"/>
                        </a:lnTo>
                        <a:lnTo>
                          <a:pt x="66" y="320"/>
                        </a:lnTo>
                        <a:lnTo>
                          <a:pt x="60" y="304"/>
                        </a:lnTo>
                        <a:lnTo>
                          <a:pt x="54" y="288"/>
                        </a:lnTo>
                        <a:lnTo>
                          <a:pt x="52" y="274"/>
                        </a:lnTo>
                        <a:lnTo>
                          <a:pt x="50" y="258"/>
                        </a:lnTo>
                        <a:lnTo>
                          <a:pt x="48" y="240"/>
                        </a:lnTo>
                        <a:lnTo>
                          <a:pt x="48" y="240"/>
                        </a:lnTo>
                        <a:lnTo>
                          <a:pt x="50" y="222"/>
                        </a:lnTo>
                        <a:lnTo>
                          <a:pt x="52" y="202"/>
                        </a:lnTo>
                        <a:lnTo>
                          <a:pt x="58" y="184"/>
                        </a:lnTo>
                        <a:lnTo>
                          <a:pt x="64" y="166"/>
                        </a:lnTo>
                        <a:lnTo>
                          <a:pt x="72" y="150"/>
                        </a:lnTo>
                        <a:lnTo>
                          <a:pt x="82" y="134"/>
                        </a:lnTo>
                        <a:lnTo>
                          <a:pt x="92" y="118"/>
                        </a:lnTo>
                        <a:lnTo>
                          <a:pt x="106" y="106"/>
                        </a:lnTo>
                        <a:lnTo>
                          <a:pt x="118" y="92"/>
                        </a:lnTo>
                        <a:lnTo>
                          <a:pt x="134" y="82"/>
                        </a:lnTo>
                        <a:lnTo>
                          <a:pt x="150" y="72"/>
                        </a:lnTo>
                        <a:lnTo>
                          <a:pt x="166" y="64"/>
                        </a:lnTo>
                        <a:lnTo>
                          <a:pt x="184" y="58"/>
                        </a:lnTo>
                        <a:lnTo>
                          <a:pt x="202" y="52"/>
                        </a:lnTo>
                        <a:lnTo>
                          <a:pt x="222" y="50"/>
                        </a:lnTo>
                        <a:lnTo>
                          <a:pt x="240" y="48"/>
                        </a:lnTo>
                        <a:lnTo>
                          <a:pt x="240" y="48"/>
                        </a:lnTo>
                        <a:lnTo>
                          <a:pt x="260" y="50"/>
                        </a:lnTo>
                        <a:lnTo>
                          <a:pt x="280" y="52"/>
                        </a:lnTo>
                        <a:lnTo>
                          <a:pt x="298" y="58"/>
                        </a:lnTo>
                        <a:lnTo>
                          <a:pt x="316" y="64"/>
                        </a:lnTo>
                        <a:lnTo>
                          <a:pt x="332" y="72"/>
                        </a:lnTo>
                        <a:lnTo>
                          <a:pt x="348" y="82"/>
                        </a:lnTo>
                        <a:lnTo>
                          <a:pt x="362" y="92"/>
                        </a:lnTo>
                        <a:lnTo>
                          <a:pt x="376" y="106"/>
                        </a:lnTo>
                        <a:lnTo>
                          <a:pt x="388" y="118"/>
                        </a:lnTo>
                        <a:lnTo>
                          <a:pt x="400" y="134"/>
                        </a:lnTo>
                        <a:lnTo>
                          <a:pt x="410" y="150"/>
                        </a:lnTo>
                        <a:lnTo>
                          <a:pt x="418" y="166"/>
                        </a:lnTo>
                        <a:lnTo>
                          <a:pt x="424" y="184"/>
                        </a:lnTo>
                        <a:lnTo>
                          <a:pt x="428" y="202"/>
                        </a:lnTo>
                        <a:lnTo>
                          <a:pt x="432" y="222"/>
                        </a:lnTo>
                        <a:lnTo>
                          <a:pt x="432" y="240"/>
                        </a:lnTo>
                        <a:lnTo>
                          <a:pt x="432" y="240"/>
                        </a:lnTo>
                        <a:lnTo>
                          <a:pt x="432" y="258"/>
                        </a:lnTo>
                        <a:lnTo>
                          <a:pt x="430" y="274"/>
                        </a:lnTo>
                        <a:lnTo>
                          <a:pt x="426" y="288"/>
                        </a:lnTo>
                        <a:lnTo>
                          <a:pt x="422" y="304"/>
                        </a:lnTo>
                        <a:lnTo>
                          <a:pt x="416" y="320"/>
                        </a:lnTo>
                        <a:lnTo>
                          <a:pt x="408" y="334"/>
                        </a:lnTo>
                        <a:lnTo>
                          <a:pt x="400" y="348"/>
                        </a:lnTo>
                        <a:lnTo>
                          <a:pt x="390" y="360"/>
                        </a:lnTo>
                        <a:lnTo>
                          <a:pt x="390" y="36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121892" tIns="60946" rIns="121892" bIns="60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17">
                      <a:defRPr/>
                    </a:pPr>
                    <a:endParaRPr lang="zh-CN" altLang="en-US" sz="3199" b="1" kern="0" dirty="0">
                      <a:solidFill>
                        <a:prstClr val="black"/>
                      </a:solidFill>
                      <a:latin typeface="Microsoft YaHei UI" panose="020B0503020204020204" pitchFamily="34" charset="-122"/>
                      <a:ea typeface="Microsoft YaHei UI" panose="020B0503020204020204" pitchFamily="34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0" name="Freeform 115">
                    <a:extLst>
                      <a:ext uri="{FF2B5EF4-FFF2-40B4-BE49-F238E27FC236}">
                        <a16:creationId xmlns:a16="http://schemas.microsoft.com/office/drawing/2014/main" id="{46C0C58B-3FAA-0959-A083-7258000130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0342" y="1973616"/>
                    <a:ext cx="347059" cy="347059"/>
                  </a:xfrm>
                  <a:custGeom>
                    <a:avLst/>
                    <a:gdLst/>
                    <a:ahLst/>
                    <a:cxnLst>
                      <a:cxn ang="0">
                        <a:pos x="84" y="0"/>
                      </a:cxn>
                      <a:cxn ang="0">
                        <a:pos x="84" y="0"/>
                      </a:cxn>
                      <a:cxn ang="0">
                        <a:pos x="102" y="2"/>
                      </a:cxn>
                      <a:cxn ang="0">
                        <a:pos x="118" y="8"/>
                      </a:cxn>
                      <a:cxn ang="0">
                        <a:pos x="132" y="16"/>
                      </a:cxn>
                      <a:cxn ang="0">
                        <a:pos x="144" y="26"/>
                      </a:cxn>
                      <a:cxn ang="0">
                        <a:pos x="154" y="38"/>
                      </a:cxn>
                      <a:cxn ang="0">
                        <a:pos x="162" y="52"/>
                      </a:cxn>
                      <a:cxn ang="0">
                        <a:pos x="168" y="68"/>
                      </a:cxn>
                      <a:cxn ang="0">
                        <a:pos x="168" y="84"/>
                      </a:cxn>
                      <a:cxn ang="0">
                        <a:pos x="168" y="84"/>
                      </a:cxn>
                      <a:cxn ang="0">
                        <a:pos x="168" y="102"/>
                      </a:cxn>
                      <a:cxn ang="0">
                        <a:pos x="162" y="118"/>
                      </a:cxn>
                      <a:cxn ang="0">
                        <a:pos x="154" y="132"/>
                      </a:cxn>
                      <a:cxn ang="0">
                        <a:pos x="144" y="144"/>
                      </a:cxn>
                      <a:cxn ang="0">
                        <a:pos x="132" y="154"/>
                      </a:cxn>
                      <a:cxn ang="0">
                        <a:pos x="118" y="162"/>
                      </a:cxn>
                      <a:cxn ang="0">
                        <a:pos x="102" y="166"/>
                      </a:cxn>
                      <a:cxn ang="0">
                        <a:pos x="84" y="168"/>
                      </a:cxn>
                      <a:cxn ang="0">
                        <a:pos x="84" y="168"/>
                      </a:cxn>
                      <a:cxn ang="0">
                        <a:pos x="68" y="166"/>
                      </a:cxn>
                      <a:cxn ang="0">
                        <a:pos x="52" y="162"/>
                      </a:cxn>
                      <a:cxn ang="0">
                        <a:pos x="38" y="154"/>
                      </a:cxn>
                      <a:cxn ang="0">
                        <a:pos x="26" y="144"/>
                      </a:cxn>
                      <a:cxn ang="0">
                        <a:pos x="16" y="132"/>
                      </a:cxn>
                      <a:cxn ang="0">
                        <a:pos x="8" y="118"/>
                      </a:cxn>
                      <a:cxn ang="0">
                        <a:pos x="2" y="102"/>
                      </a:cxn>
                      <a:cxn ang="0">
                        <a:pos x="0" y="84"/>
                      </a:cxn>
                      <a:cxn ang="0">
                        <a:pos x="0" y="84"/>
                      </a:cxn>
                      <a:cxn ang="0">
                        <a:pos x="2" y="68"/>
                      </a:cxn>
                      <a:cxn ang="0">
                        <a:pos x="8" y="52"/>
                      </a:cxn>
                      <a:cxn ang="0">
                        <a:pos x="16" y="38"/>
                      </a:cxn>
                      <a:cxn ang="0">
                        <a:pos x="26" y="26"/>
                      </a:cxn>
                      <a:cxn ang="0">
                        <a:pos x="38" y="16"/>
                      </a:cxn>
                      <a:cxn ang="0">
                        <a:pos x="52" y="8"/>
                      </a:cxn>
                      <a:cxn ang="0">
                        <a:pos x="68" y="2"/>
                      </a:cxn>
                      <a:cxn ang="0">
                        <a:pos x="84" y="0"/>
                      </a:cxn>
                      <a:cxn ang="0">
                        <a:pos x="84" y="0"/>
                      </a:cxn>
                    </a:cxnLst>
                    <a:rect l="0" t="0" r="r" b="b"/>
                    <a:pathLst>
                      <a:path w="168" h="168">
                        <a:moveTo>
                          <a:pt x="84" y="0"/>
                        </a:moveTo>
                        <a:lnTo>
                          <a:pt x="84" y="0"/>
                        </a:lnTo>
                        <a:lnTo>
                          <a:pt x="102" y="2"/>
                        </a:lnTo>
                        <a:lnTo>
                          <a:pt x="118" y="8"/>
                        </a:lnTo>
                        <a:lnTo>
                          <a:pt x="132" y="16"/>
                        </a:lnTo>
                        <a:lnTo>
                          <a:pt x="144" y="26"/>
                        </a:lnTo>
                        <a:lnTo>
                          <a:pt x="154" y="38"/>
                        </a:lnTo>
                        <a:lnTo>
                          <a:pt x="162" y="52"/>
                        </a:lnTo>
                        <a:lnTo>
                          <a:pt x="168" y="68"/>
                        </a:lnTo>
                        <a:lnTo>
                          <a:pt x="168" y="84"/>
                        </a:lnTo>
                        <a:lnTo>
                          <a:pt x="168" y="84"/>
                        </a:lnTo>
                        <a:lnTo>
                          <a:pt x="168" y="102"/>
                        </a:lnTo>
                        <a:lnTo>
                          <a:pt x="162" y="118"/>
                        </a:lnTo>
                        <a:lnTo>
                          <a:pt x="154" y="132"/>
                        </a:lnTo>
                        <a:lnTo>
                          <a:pt x="144" y="144"/>
                        </a:lnTo>
                        <a:lnTo>
                          <a:pt x="132" y="154"/>
                        </a:lnTo>
                        <a:lnTo>
                          <a:pt x="118" y="162"/>
                        </a:lnTo>
                        <a:lnTo>
                          <a:pt x="102" y="166"/>
                        </a:lnTo>
                        <a:lnTo>
                          <a:pt x="84" y="168"/>
                        </a:lnTo>
                        <a:lnTo>
                          <a:pt x="84" y="168"/>
                        </a:lnTo>
                        <a:lnTo>
                          <a:pt x="68" y="166"/>
                        </a:lnTo>
                        <a:lnTo>
                          <a:pt x="52" y="162"/>
                        </a:lnTo>
                        <a:lnTo>
                          <a:pt x="38" y="154"/>
                        </a:lnTo>
                        <a:lnTo>
                          <a:pt x="26" y="144"/>
                        </a:lnTo>
                        <a:lnTo>
                          <a:pt x="16" y="132"/>
                        </a:lnTo>
                        <a:lnTo>
                          <a:pt x="8" y="118"/>
                        </a:lnTo>
                        <a:lnTo>
                          <a:pt x="2" y="102"/>
                        </a:lnTo>
                        <a:lnTo>
                          <a:pt x="0" y="84"/>
                        </a:lnTo>
                        <a:lnTo>
                          <a:pt x="0" y="84"/>
                        </a:lnTo>
                        <a:lnTo>
                          <a:pt x="2" y="68"/>
                        </a:lnTo>
                        <a:lnTo>
                          <a:pt x="8" y="52"/>
                        </a:lnTo>
                        <a:lnTo>
                          <a:pt x="16" y="38"/>
                        </a:lnTo>
                        <a:lnTo>
                          <a:pt x="26" y="26"/>
                        </a:lnTo>
                        <a:lnTo>
                          <a:pt x="38" y="16"/>
                        </a:lnTo>
                        <a:lnTo>
                          <a:pt x="52" y="8"/>
                        </a:lnTo>
                        <a:lnTo>
                          <a:pt x="68" y="2"/>
                        </a:lnTo>
                        <a:lnTo>
                          <a:pt x="84" y="0"/>
                        </a:lnTo>
                        <a:lnTo>
                          <a:pt x="84" y="0"/>
                        </a:lnTo>
                        <a:close/>
                      </a:path>
                    </a:pathLst>
                  </a:custGeom>
                  <a:solidFill>
                    <a:srgbClr val="94F7D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121892" tIns="60946" rIns="121892" bIns="60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17">
                      <a:defRPr/>
                    </a:pPr>
                    <a:endParaRPr lang="zh-CN" altLang="en-US" sz="3199" b="1" kern="0" dirty="0">
                      <a:solidFill>
                        <a:prstClr val="black"/>
                      </a:solidFill>
                      <a:latin typeface="Microsoft YaHei UI" panose="020B0503020204020204" pitchFamily="34" charset="-122"/>
                      <a:ea typeface="Microsoft YaHei UI" panose="020B0503020204020204" pitchFamily="34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36" name="文本框 34">
                <a:extLst>
                  <a:ext uri="{FF2B5EF4-FFF2-40B4-BE49-F238E27FC236}">
                    <a16:creationId xmlns:a16="http://schemas.microsoft.com/office/drawing/2014/main" id="{6CE5C781-8288-7989-806E-CB02C4C69892}"/>
                  </a:ext>
                </a:extLst>
              </p:cNvPr>
              <p:cNvSpPr txBox="1"/>
              <p:nvPr/>
            </p:nvSpPr>
            <p:spPr>
              <a:xfrm>
                <a:off x="3408607" y="1377796"/>
                <a:ext cx="460604" cy="24275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914217">
                  <a:defRPr/>
                </a:pPr>
                <a:r>
                  <a:rPr kumimoji="1" lang="en-US" altLang="zh-TW" sz="900" b="1" kern="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Times New Roman" panose="02020603050405020304" pitchFamily="18" charset="0"/>
                  </a:rPr>
                  <a:t>12</a:t>
                </a:r>
                <a:r>
                  <a:rPr kumimoji="1" lang="zh-TW" altLang="en-US" sz="900" b="1" kern="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Times New Roman" panose="02020603050405020304" pitchFamily="18" charset="0"/>
                  </a:rPr>
                  <a:t>月</a:t>
                </a:r>
                <a:endParaRPr kumimoji="1" lang="zh-CN" altLang="en-US" sz="900" b="1" kern="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A2BA61FF-A792-F038-D631-18C816EBFAE6}"/>
                </a:ext>
              </a:extLst>
            </p:cNvPr>
            <p:cNvGrpSpPr/>
            <p:nvPr/>
          </p:nvGrpSpPr>
          <p:grpSpPr>
            <a:xfrm>
              <a:off x="8206525" y="5070950"/>
              <a:ext cx="541494" cy="655539"/>
              <a:chOff x="3408607" y="1302297"/>
              <a:chExt cx="460604" cy="703149"/>
            </a:xfrm>
          </p:grpSpPr>
          <p:grpSp>
            <p:nvGrpSpPr>
              <p:cNvPr id="29" name="组 13">
                <a:extLst>
                  <a:ext uri="{FF2B5EF4-FFF2-40B4-BE49-F238E27FC236}">
                    <a16:creationId xmlns:a16="http://schemas.microsoft.com/office/drawing/2014/main" id="{FDA4C4BC-3FCF-3151-06C0-480D73814DB7}"/>
                  </a:ext>
                </a:extLst>
              </p:cNvPr>
              <p:cNvGrpSpPr/>
              <p:nvPr/>
            </p:nvGrpSpPr>
            <p:grpSpPr>
              <a:xfrm>
                <a:off x="3425731" y="1302297"/>
                <a:ext cx="405000" cy="703149"/>
                <a:chOff x="1490690" y="1454697"/>
                <a:chExt cx="405000" cy="703149"/>
              </a:xfrm>
            </p:grpSpPr>
            <p:sp>
              <p:nvSpPr>
                <p:cNvPr id="31" name="椭圆 14">
                  <a:extLst>
                    <a:ext uri="{FF2B5EF4-FFF2-40B4-BE49-F238E27FC236}">
                      <a16:creationId xmlns:a16="http://schemas.microsoft.com/office/drawing/2014/main" id="{44962554-BFA8-5063-836A-9285A3776E9E}"/>
                    </a:ext>
                  </a:extLst>
                </p:cNvPr>
                <p:cNvSpPr/>
                <p:nvPr/>
              </p:nvSpPr>
              <p:spPr>
                <a:xfrm flipV="1">
                  <a:off x="1620478" y="2016706"/>
                  <a:ext cx="141138" cy="141140"/>
                </a:xfrm>
                <a:prstGeom prst="ellipse">
                  <a:avLst/>
                </a:prstGeom>
                <a:solidFill>
                  <a:srgbClr val="A5C249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217">
                    <a:defRPr/>
                  </a:pPr>
                  <a:endParaRPr kumimoji="1" lang="zh-CN" altLang="en-US" sz="3199" b="1" kern="0">
                    <a:solidFill>
                      <a:prstClr val="white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32" name="组 15">
                  <a:extLst>
                    <a:ext uri="{FF2B5EF4-FFF2-40B4-BE49-F238E27FC236}">
                      <a16:creationId xmlns:a16="http://schemas.microsoft.com/office/drawing/2014/main" id="{2562BE74-6673-D056-889B-99D56021C3FE}"/>
                    </a:ext>
                  </a:extLst>
                </p:cNvPr>
                <p:cNvGrpSpPr/>
                <p:nvPr/>
              </p:nvGrpSpPr>
              <p:grpSpPr>
                <a:xfrm>
                  <a:off x="1490690" y="1454697"/>
                  <a:ext cx="405000" cy="521438"/>
                  <a:chOff x="2425666" y="1881418"/>
                  <a:chExt cx="520589" cy="670258"/>
                </a:xfrm>
                <a:solidFill>
                  <a:srgbClr val="A5C249"/>
                </a:solidFill>
              </p:grpSpPr>
              <p:sp>
                <p:nvSpPr>
                  <p:cNvPr id="33" name="Freeform 114">
                    <a:extLst>
                      <a:ext uri="{FF2B5EF4-FFF2-40B4-BE49-F238E27FC236}">
                        <a16:creationId xmlns:a16="http://schemas.microsoft.com/office/drawing/2014/main" id="{8CB7EAFB-3926-9DC5-E1A8-A71ACCC0DCAF}"/>
                      </a:ext>
                    </a:extLst>
                  </p:cNvPr>
                  <p:cNvSpPr>
                    <a:spLocks noChangeAspect="1" noEditPoints="1"/>
                  </p:cNvSpPr>
                  <p:nvPr/>
                </p:nvSpPr>
                <p:spPr bwMode="auto">
                  <a:xfrm>
                    <a:off x="2425666" y="1881418"/>
                    <a:ext cx="520589" cy="670258"/>
                  </a:xfrm>
                  <a:custGeom>
                    <a:avLst/>
                    <a:gdLst/>
                    <a:ahLst/>
                    <a:cxnLst>
                      <a:cxn ang="0">
                        <a:pos x="480" y="240"/>
                      </a:cxn>
                      <a:cxn ang="0">
                        <a:pos x="476" y="192"/>
                      </a:cxn>
                      <a:cxn ang="0">
                        <a:pos x="462" y="148"/>
                      </a:cxn>
                      <a:cxn ang="0">
                        <a:pos x="440" y="106"/>
                      </a:cxn>
                      <a:cxn ang="0">
                        <a:pos x="410" y="70"/>
                      </a:cxn>
                      <a:cxn ang="0">
                        <a:pos x="374" y="42"/>
                      </a:cxn>
                      <a:cxn ang="0">
                        <a:pos x="334" y="20"/>
                      </a:cxn>
                      <a:cxn ang="0">
                        <a:pos x="290" y="6"/>
                      </a:cxn>
                      <a:cxn ang="0">
                        <a:pos x="240" y="0"/>
                      </a:cxn>
                      <a:cxn ang="0">
                        <a:pos x="216" y="2"/>
                      </a:cxn>
                      <a:cxn ang="0">
                        <a:pos x="170" y="12"/>
                      </a:cxn>
                      <a:cxn ang="0">
                        <a:pos x="126" y="30"/>
                      </a:cxn>
                      <a:cxn ang="0">
                        <a:pos x="88" y="56"/>
                      </a:cxn>
                      <a:cxn ang="0">
                        <a:pos x="56" y="88"/>
                      </a:cxn>
                      <a:cxn ang="0">
                        <a:pos x="30" y="126"/>
                      </a:cxn>
                      <a:cxn ang="0">
                        <a:pos x="12" y="170"/>
                      </a:cxn>
                      <a:cxn ang="0">
                        <a:pos x="2" y="216"/>
                      </a:cxn>
                      <a:cxn ang="0">
                        <a:pos x="0" y="240"/>
                      </a:cxn>
                      <a:cxn ang="0">
                        <a:pos x="4" y="282"/>
                      </a:cxn>
                      <a:cxn ang="0">
                        <a:pos x="14" y="322"/>
                      </a:cxn>
                      <a:cxn ang="0">
                        <a:pos x="32" y="358"/>
                      </a:cxn>
                      <a:cxn ang="0">
                        <a:pos x="54" y="390"/>
                      </a:cxn>
                      <a:cxn ang="0">
                        <a:pos x="54" y="390"/>
                      </a:cxn>
                      <a:cxn ang="0">
                        <a:pos x="232" y="612"/>
                      </a:cxn>
                      <a:cxn ang="0">
                        <a:pos x="236" y="616"/>
                      </a:cxn>
                      <a:cxn ang="0">
                        <a:pos x="240" y="618"/>
                      </a:cxn>
                      <a:cxn ang="0">
                        <a:pos x="250" y="612"/>
                      </a:cxn>
                      <a:cxn ang="0">
                        <a:pos x="428" y="390"/>
                      </a:cxn>
                      <a:cxn ang="0">
                        <a:pos x="428" y="390"/>
                      </a:cxn>
                      <a:cxn ang="0">
                        <a:pos x="440" y="374"/>
                      </a:cxn>
                      <a:cxn ang="0">
                        <a:pos x="460" y="340"/>
                      </a:cxn>
                      <a:cxn ang="0">
                        <a:pos x="472" y="302"/>
                      </a:cxn>
                      <a:cxn ang="0">
                        <a:pos x="480" y="262"/>
                      </a:cxn>
                      <a:cxn ang="0">
                        <a:pos x="480" y="240"/>
                      </a:cxn>
                      <a:cxn ang="0">
                        <a:pos x="240" y="548"/>
                      </a:cxn>
                      <a:cxn ang="0">
                        <a:pos x="92" y="362"/>
                      </a:cxn>
                      <a:cxn ang="0">
                        <a:pos x="90" y="360"/>
                      </a:cxn>
                      <a:cxn ang="0">
                        <a:pos x="72" y="334"/>
                      </a:cxn>
                      <a:cxn ang="0">
                        <a:pos x="60" y="304"/>
                      </a:cxn>
                      <a:cxn ang="0">
                        <a:pos x="52" y="274"/>
                      </a:cxn>
                      <a:cxn ang="0">
                        <a:pos x="48" y="240"/>
                      </a:cxn>
                      <a:cxn ang="0">
                        <a:pos x="50" y="222"/>
                      </a:cxn>
                      <a:cxn ang="0">
                        <a:pos x="58" y="184"/>
                      </a:cxn>
                      <a:cxn ang="0">
                        <a:pos x="72" y="150"/>
                      </a:cxn>
                      <a:cxn ang="0">
                        <a:pos x="92" y="118"/>
                      </a:cxn>
                      <a:cxn ang="0">
                        <a:pos x="118" y="92"/>
                      </a:cxn>
                      <a:cxn ang="0">
                        <a:pos x="150" y="72"/>
                      </a:cxn>
                      <a:cxn ang="0">
                        <a:pos x="184" y="58"/>
                      </a:cxn>
                      <a:cxn ang="0">
                        <a:pos x="222" y="50"/>
                      </a:cxn>
                      <a:cxn ang="0">
                        <a:pos x="240" y="48"/>
                      </a:cxn>
                      <a:cxn ang="0">
                        <a:pos x="280" y="52"/>
                      </a:cxn>
                      <a:cxn ang="0">
                        <a:pos x="316" y="64"/>
                      </a:cxn>
                      <a:cxn ang="0">
                        <a:pos x="348" y="82"/>
                      </a:cxn>
                      <a:cxn ang="0">
                        <a:pos x="376" y="106"/>
                      </a:cxn>
                      <a:cxn ang="0">
                        <a:pos x="400" y="134"/>
                      </a:cxn>
                      <a:cxn ang="0">
                        <a:pos x="418" y="166"/>
                      </a:cxn>
                      <a:cxn ang="0">
                        <a:pos x="428" y="202"/>
                      </a:cxn>
                      <a:cxn ang="0">
                        <a:pos x="432" y="240"/>
                      </a:cxn>
                      <a:cxn ang="0">
                        <a:pos x="432" y="258"/>
                      </a:cxn>
                      <a:cxn ang="0">
                        <a:pos x="426" y="288"/>
                      </a:cxn>
                      <a:cxn ang="0">
                        <a:pos x="416" y="320"/>
                      </a:cxn>
                      <a:cxn ang="0">
                        <a:pos x="400" y="348"/>
                      </a:cxn>
                      <a:cxn ang="0">
                        <a:pos x="390" y="362"/>
                      </a:cxn>
                    </a:cxnLst>
                    <a:rect l="0" t="0" r="r" b="b"/>
                    <a:pathLst>
                      <a:path w="480" h="618">
                        <a:moveTo>
                          <a:pt x="480" y="240"/>
                        </a:moveTo>
                        <a:lnTo>
                          <a:pt x="480" y="240"/>
                        </a:lnTo>
                        <a:lnTo>
                          <a:pt x="480" y="216"/>
                        </a:lnTo>
                        <a:lnTo>
                          <a:pt x="476" y="192"/>
                        </a:lnTo>
                        <a:lnTo>
                          <a:pt x="470" y="170"/>
                        </a:lnTo>
                        <a:lnTo>
                          <a:pt x="462" y="148"/>
                        </a:lnTo>
                        <a:lnTo>
                          <a:pt x="452" y="126"/>
                        </a:lnTo>
                        <a:lnTo>
                          <a:pt x="440" y="106"/>
                        </a:lnTo>
                        <a:lnTo>
                          <a:pt x="426" y="88"/>
                        </a:lnTo>
                        <a:lnTo>
                          <a:pt x="410" y="70"/>
                        </a:lnTo>
                        <a:lnTo>
                          <a:pt x="394" y="56"/>
                        </a:lnTo>
                        <a:lnTo>
                          <a:pt x="374" y="42"/>
                        </a:lnTo>
                        <a:lnTo>
                          <a:pt x="356" y="30"/>
                        </a:lnTo>
                        <a:lnTo>
                          <a:pt x="334" y="20"/>
                        </a:lnTo>
                        <a:lnTo>
                          <a:pt x="312" y="12"/>
                        </a:lnTo>
                        <a:lnTo>
                          <a:pt x="290" y="6"/>
                        </a:lnTo>
                        <a:lnTo>
                          <a:pt x="266" y="2"/>
                        </a:lnTo>
                        <a:lnTo>
                          <a:pt x="240" y="0"/>
                        </a:lnTo>
                        <a:lnTo>
                          <a:pt x="240" y="0"/>
                        </a:lnTo>
                        <a:lnTo>
                          <a:pt x="216" y="2"/>
                        </a:lnTo>
                        <a:lnTo>
                          <a:pt x="192" y="6"/>
                        </a:lnTo>
                        <a:lnTo>
                          <a:pt x="170" y="12"/>
                        </a:lnTo>
                        <a:lnTo>
                          <a:pt x="148" y="20"/>
                        </a:lnTo>
                        <a:lnTo>
                          <a:pt x="126" y="30"/>
                        </a:lnTo>
                        <a:lnTo>
                          <a:pt x="106" y="42"/>
                        </a:lnTo>
                        <a:lnTo>
                          <a:pt x="88" y="56"/>
                        </a:lnTo>
                        <a:lnTo>
                          <a:pt x="72" y="70"/>
                        </a:lnTo>
                        <a:lnTo>
                          <a:pt x="56" y="88"/>
                        </a:lnTo>
                        <a:lnTo>
                          <a:pt x="42" y="106"/>
                        </a:lnTo>
                        <a:lnTo>
                          <a:pt x="30" y="126"/>
                        </a:lnTo>
                        <a:lnTo>
                          <a:pt x="20" y="148"/>
                        </a:lnTo>
                        <a:lnTo>
                          <a:pt x="12" y="170"/>
                        </a:lnTo>
                        <a:lnTo>
                          <a:pt x="6" y="192"/>
                        </a:lnTo>
                        <a:lnTo>
                          <a:pt x="2" y="216"/>
                        </a:lnTo>
                        <a:lnTo>
                          <a:pt x="0" y="240"/>
                        </a:lnTo>
                        <a:lnTo>
                          <a:pt x="0" y="240"/>
                        </a:lnTo>
                        <a:lnTo>
                          <a:pt x="2" y="262"/>
                        </a:lnTo>
                        <a:lnTo>
                          <a:pt x="4" y="282"/>
                        </a:lnTo>
                        <a:lnTo>
                          <a:pt x="8" y="302"/>
                        </a:lnTo>
                        <a:lnTo>
                          <a:pt x="14" y="322"/>
                        </a:lnTo>
                        <a:lnTo>
                          <a:pt x="22" y="340"/>
                        </a:lnTo>
                        <a:lnTo>
                          <a:pt x="32" y="358"/>
                        </a:lnTo>
                        <a:lnTo>
                          <a:pt x="42" y="374"/>
                        </a:lnTo>
                        <a:lnTo>
                          <a:pt x="54" y="390"/>
                        </a:lnTo>
                        <a:lnTo>
                          <a:pt x="54" y="390"/>
                        </a:lnTo>
                        <a:lnTo>
                          <a:pt x="54" y="390"/>
                        </a:lnTo>
                        <a:lnTo>
                          <a:pt x="54" y="390"/>
                        </a:lnTo>
                        <a:lnTo>
                          <a:pt x="232" y="612"/>
                        </a:lnTo>
                        <a:lnTo>
                          <a:pt x="232" y="612"/>
                        </a:lnTo>
                        <a:lnTo>
                          <a:pt x="236" y="616"/>
                        </a:lnTo>
                        <a:lnTo>
                          <a:pt x="240" y="618"/>
                        </a:lnTo>
                        <a:lnTo>
                          <a:pt x="240" y="618"/>
                        </a:lnTo>
                        <a:lnTo>
                          <a:pt x="246" y="616"/>
                        </a:lnTo>
                        <a:lnTo>
                          <a:pt x="250" y="612"/>
                        </a:lnTo>
                        <a:lnTo>
                          <a:pt x="250" y="612"/>
                        </a:lnTo>
                        <a:lnTo>
                          <a:pt x="428" y="390"/>
                        </a:lnTo>
                        <a:lnTo>
                          <a:pt x="428" y="390"/>
                        </a:lnTo>
                        <a:lnTo>
                          <a:pt x="428" y="390"/>
                        </a:lnTo>
                        <a:lnTo>
                          <a:pt x="428" y="390"/>
                        </a:lnTo>
                        <a:lnTo>
                          <a:pt x="440" y="374"/>
                        </a:lnTo>
                        <a:lnTo>
                          <a:pt x="450" y="358"/>
                        </a:lnTo>
                        <a:lnTo>
                          <a:pt x="460" y="340"/>
                        </a:lnTo>
                        <a:lnTo>
                          <a:pt x="466" y="322"/>
                        </a:lnTo>
                        <a:lnTo>
                          <a:pt x="472" y="302"/>
                        </a:lnTo>
                        <a:lnTo>
                          <a:pt x="478" y="282"/>
                        </a:lnTo>
                        <a:lnTo>
                          <a:pt x="480" y="262"/>
                        </a:lnTo>
                        <a:lnTo>
                          <a:pt x="480" y="240"/>
                        </a:lnTo>
                        <a:lnTo>
                          <a:pt x="480" y="240"/>
                        </a:lnTo>
                        <a:close/>
                        <a:moveTo>
                          <a:pt x="390" y="362"/>
                        </a:moveTo>
                        <a:lnTo>
                          <a:pt x="240" y="548"/>
                        </a:lnTo>
                        <a:lnTo>
                          <a:pt x="94" y="364"/>
                        </a:lnTo>
                        <a:lnTo>
                          <a:pt x="92" y="362"/>
                        </a:lnTo>
                        <a:lnTo>
                          <a:pt x="90" y="360"/>
                        </a:lnTo>
                        <a:lnTo>
                          <a:pt x="90" y="360"/>
                        </a:lnTo>
                        <a:lnTo>
                          <a:pt x="82" y="348"/>
                        </a:lnTo>
                        <a:lnTo>
                          <a:pt x="72" y="334"/>
                        </a:lnTo>
                        <a:lnTo>
                          <a:pt x="66" y="320"/>
                        </a:lnTo>
                        <a:lnTo>
                          <a:pt x="60" y="304"/>
                        </a:lnTo>
                        <a:lnTo>
                          <a:pt x="54" y="288"/>
                        </a:lnTo>
                        <a:lnTo>
                          <a:pt x="52" y="274"/>
                        </a:lnTo>
                        <a:lnTo>
                          <a:pt x="50" y="258"/>
                        </a:lnTo>
                        <a:lnTo>
                          <a:pt x="48" y="240"/>
                        </a:lnTo>
                        <a:lnTo>
                          <a:pt x="48" y="240"/>
                        </a:lnTo>
                        <a:lnTo>
                          <a:pt x="50" y="222"/>
                        </a:lnTo>
                        <a:lnTo>
                          <a:pt x="52" y="202"/>
                        </a:lnTo>
                        <a:lnTo>
                          <a:pt x="58" y="184"/>
                        </a:lnTo>
                        <a:lnTo>
                          <a:pt x="64" y="166"/>
                        </a:lnTo>
                        <a:lnTo>
                          <a:pt x="72" y="150"/>
                        </a:lnTo>
                        <a:lnTo>
                          <a:pt x="82" y="134"/>
                        </a:lnTo>
                        <a:lnTo>
                          <a:pt x="92" y="118"/>
                        </a:lnTo>
                        <a:lnTo>
                          <a:pt x="106" y="106"/>
                        </a:lnTo>
                        <a:lnTo>
                          <a:pt x="118" y="92"/>
                        </a:lnTo>
                        <a:lnTo>
                          <a:pt x="134" y="82"/>
                        </a:lnTo>
                        <a:lnTo>
                          <a:pt x="150" y="72"/>
                        </a:lnTo>
                        <a:lnTo>
                          <a:pt x="166" y="64"/>
                        </a:lnTo>
                        <a:lnTo>
                          <a:pt x="184" y="58"/>
                        </a:lnTo>
                        <a:lnTo>
                          <a:pt x="202" y="52"/>
                        </a:lnTo>
                        <a:lnTo>
                          <a:pt x="222" y="50"/>
                        </a:lnTo>
                        <a:lnTo>
                          <a:pt x="240" y="48"/>
                        </a:lnTo>
                        <a:lnTo>
                          <a:pt x="240" y="48"/>
                        </a:lnTo>
                        <a:lnTo>
                          <a:pt x="260" y="50"/>
                        </a:lnTo>
                        <a:lnTo>
                          <a:pt x="280" y="52"/>
                        </a:lnTo>
                        <a:lnTo>
                          <a:pt x="298" y="58"/>
                        </a:lnTo>
                        <a:lnTo>
                          <a:pt x="316" y="64"/>
                        </a:lnTo>
                        <a:lnTo>
                          <a:pt x="332" y="72"/>
                        </a:lnTo>
                        <a:lnTo>
                          <a:pt x="348" y="82"/>
                        </a:lnTo>
                        <a:lnTo>
                          <a:pt x="362" y="92"/>
                        </a:lnTo>
                        <a:lnTo>
                          <a:pt x="376" y="106"/>
                        </a:lnTo>
                        <a:lnTo>
                          <a:pt x="388" y="118"/>
                        </a:lnTo>
                        <a:lnTo>
                          <a:pt x="400" y="134"/>
                        </a:lnTo>
                        <a:lnTo>
                          <a:pt x="410" y="150"/>
                        </a:lnTo>
                        <a:lnTo>
                          <a:pt x="418" y="166"/>
                        </a:lnTo>
                        <a:lnTo>
                          <a:pt x="424" y="184"/>
                        </a:lnTo>
                        <a:lnTo>
                          <a:pt x="428" y="202"/>
                        </a:lnTo>
                        <a:lnTo>
                          <a:pt x="432" y="222"/>
                        </a:lnTo>
                        <a:lnTo>
                          <a:pt x="432" y="240"/>
                        </a:lnTo>
                        <a:lnTo>
                          <a:pt x="432" y="240"/>
                        </a:lnTo>
                        <a:lnTo>
                          <a:pt x="432" y="258"/>
                        </a:lnTo>
                        <a:lnTo>
                          <a:pt x="430" y="274"/>
                        </a:lnTo>
                        <a:lnTo>
                          <a:pt x="426" y="288"/>
                        </a:lnTo>
                        <a:lnTo>
                          <a:pt x="422" y="304"/>
                        </a:lnTo>
                        <a:lnTo>
                          <a:pt x="416" y="320"/>
                        </a:lnTo>
                        <a:lnTo>
                          <a:pt x="408" y="334"/>
                        </a:lnTo>
                        <a:lnTo>
                          <a:pt x="400" y="348"/>
                        </a:lnTo>
                        <a:lnTo>
                          <a:pt x="390" y="360"/>
                        </a:lnTo>
                        <a:lnTo>
                          <a:pt x="390" y="36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121892" tIns="60946" rIns="121892" bIns="60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17">
                      <a:defRPr/>
                    </a:pPr>
                    <a:endParaRPr lang="zh-CN" altLang="en-US" sz="3199" b="1" kern="0" dirty="0">
                      <a:solidFill>
                        <a:prstClr val="black"/>
                      </a:solidFill>
                      <a:latin typeface="Microsoft YaHei UI" panose="020B0503020204020204" pitchFamily="34" charset="-122"/>
                      <a:ea typeface="Microsoft YaHei UI" panose="020B0503020204020204" pitchFamily="34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4" name="Freeform 115">
                    <a:extLst>
                      <a:ext uri="{FF2B5EF4-FFF2-40B4-BE49-F238E27FC236}">
                        <a16:creationId xmlns:a16="http://schemas.microsoft.com/office/drawing/2014/main" id="{776FA4BC-9C34-3241-ED94-35638ADF76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0342" y="1973616"/>
                    <a:ext cx="347059" cy="347059"/>
                  </a:xfrm>
                  <a:custGeom>
                    <a:avLst/>
                    <a:gdLst/>
                    <a:ahLst/>
                    <a:cxnLst>
                      <a:cxn ang="0">
                        <a:pos x="84" y="0"/>
                      </a:cxn>
                      <a:cxn ang="0">
                        <a:pos x="84" y="0"/>
                      </a:cxn>
                      <a:cxn ang="0">
                        <a:pos x="102" y="2"/>
                      </a:cxn>
                      <a:cxn ang="0">
                        <a:pos x="118" y="8"/>
                      </a:cxn>
                      <a:cxn ang="0">
                        <a:pos x="132" y="16"/>
                      </a:cxn>
                      <a:cxn ang="0">
                        <a:pos x="144" y="26"/>
                      </a:cxn>
                      <a:cxn ang="0">
                        <a:pos x="154" y="38"/>
                      </a:cxn>
                      <a:cxn ang="0">
                        <a:pos x="162" y="52"/>
                      </a:cxn>
                      <a:cxn ang="0">
                        <a:pos x="168" y="68"/>
                      </a:cxn>
                      <a:cxn ang="0">
                        <a:pos x="168" y="84"/>
                      </a:cxn>
                      <a:cxn ang="0">
                        <a:pos x="168" y="84"/>
                      </a:cxn>
                      <a:cxn ang="0">
                        <a:pos x="168" y="102"/>
                      </a:cxn>
                      <a:cxn ang="0">
                        <a:pos x="162" y="118"/>
                      </a:cxn>
                      <a:cxn ang="0">
                        <a:pos x="154" y="132"/>
                      </a:cxn>
                      <a:cxn ang="0">
                        <a:pos x="144" y="144"/>
                      </a:cxn>
                      <a:cxn ang="0">
                        <a:pos x="132" y="154"/>
                      </a:cxn>
                      <a:cxn ang="0">
                        <a:pos x="118" y="162"/>
                      </a:cxn>
                      <a:cxn ang="0">
                        <a:pos x="102" y="166"/>
                      </a:cxn>
                      <a:cxn ang="0">
                        <a:pos x="84" y="168"/>
                      </a:cxn>
                      <a:cxn ang="0">
                        <a:pos x="84" y="168"/>
                      </a:cxn>
                      <a:cxn ang="0">
                        <a:pos x="68" y="166"/>
                      </a:cxn>
                      <a:cxn ang="0">
                        <a:pos x="52" y="162"/>
                      </a:cxn>
                      <a:cxn ang="0">
                        <a:pos x="38" y="154"/>
                      </a:cxn>
                      <a:cxn ang="0">
                        <a:pos x="26" y="144"/>
                      </a:cxn>
                      <a:cxn ang="0">
                        <a:pos x="16" y="132"/>
                      </a:cxn>
                      <a:cxn ang="0">
                        <a:pos x="8" y="118"/>
                      </a:cxn>
                      <a:cxn ang="0">
                        <a:pos x="2" y="102"/>
                      </a:cxn>
                      <a:cxn ang="0">
                        <a:pos x="0" y="84"/>
                      </a:cxn>
                      <a:cxn ang="0">
                        <a:pos x="0" y="84"/>
                      </a:cxn>
                      <a:cxn ang="0">
                        <a:pos x="2" y="68"/>
                      </a:cxn>
                      <a:cxn ang="0">
                        <a:pos x="8" y="52"/>
                      </a:cxn>
                      <a:cxn ang="0">
                        <a:pos x="16" y="38"/>
                      </a:cxn>
                      <a:cxn ang="0">
                        <a:pos x="26" y="26"/>
                      </a:cxn>
                      <a:cxn ang="0">
                        <a:pos x="38" y="16"/>
                      </a:cxn>
                      <a:cxn ang="0">
                        <a:pos x="52" y="8"/>
                      </a:cxn>
                      <a:cxn ang="0">
                        <a:pos x="68" y="2"/>
                      </a:cxn>
                      <a:cxn ang="0">
                        <a:pos x="84" y="0"/>
                      </a:cxn>
                      <a:cxn ang="0">
                        <a:pos x="84" y="0"/>
                      </a:cxn>
                    </a:cxnLst>
                    <a:rect l="0" t="0" r="r" b="b"/>
                    <a:pathLst>
                      <a:path w="168" h="168">
                        <a:moveTo>
                          <a:pt x="84" y="0"/>
                        </a:moveTo>
                        <a:lnTo>
                          <a:pt x="84" y="0"/>
                        </a:lnTo>
                        <a:lnTo>
                          <a:pt x="102" y="2"/>
                        </a:lnTo>
                        <a:lnTo>
                          <a:pt x="118" y="8"/>
                        </a:lnTo>
                        <a:lnTo>
                          <a:pt x="132" y="16"/>
                        </a:lnTo>
                        <a:lnTo>
                          <a:pt x="144" y="26"/>
                        </a:lnTo>
                        <a:lnTo>
                          <a:pt x="154" y="38"/>
                        </a:lnTo>
                        <a:lnTo>
                          <a:pt x="162" y="52"/>
                        </a:lnTo>
                        <a:lnTo>
                          <a:pt x="168" y="68"/>
                        </a:lnTo>
                        <a:lnTo>
                          <a:pt x="168" y="84"/>
                        </a:lnTo>
                        <a:lnTo>
                          <a:pt x="168" y="84"/>
                        </a:lnTo>
                        <a:lnTo>
                          <a:pt x="168" y="102"/>
                        </a:lnTo>
                        <a:lnTo>
                          <a:pt x="162" y="118"/>
                        </a:lnTo>
                        <a:lnTo>
                          <a:pt x="154" y="132"/>
                        </a:lnTo>
                        <a:lnTo>
                          <a:pt x="144" y="144"/>
                        </a:lnTo>
                        <a:lnTo>
                          <a:pt x="132" y="154"/>
                        </a:lnTo>
                        <a:lnTo>
                          <a:pt x="118" y="162"/>
                        </a:lnTo>
                        <a:lnTo>
                          <a:pt x="102" y="166"/>
                        </a:lnTo>
                        <a:lnTo>
                          <a:pt x="84" y="168"/>
                        </a:lnTo>
                        <a:lnTo>
                          <a:pt x="84" y="168"/>
                        </a:lnTo>
                        <a:lnTo>
                          <a:pt x="68" y="166"/>
                        </a:lnTo>
                        <a:lnTo>
                          <a:pt x="52" y="162"/>
                        </a:lnTo>
                        <a:lnTo>
                          <a:pt x="38" y="154"/>
                        </a:lnTo>
                        <a:lnTo>
                          <a:pt x="26" y="144"/>
                        </a:lnTo>
                        <a:lnTo>
                          <a:pt x="16" y="132"/>
                        </a:lnTo>
                        <a:lnTo>
                          <a:pt x="8" y="118"/>
                        </a:lnTo>
                        <a:lnTo>
                          <a:pt x="2" y="102"/>
                        </a:lnTo>
                        <a:lnTo>
                          <a:pt x="0" y="84"/>
                        </a:lnTo>
                        <a:lnTo>
                          <a:pt x="0" y="84"/>
                        </a:lnTo>
                        <a:lnTo>
                          <a:pt x="2" y="68"/>
                        </a:lnTo>
                        <a:lnTo>
                          <a:pt x="8" y="52"/>
                        </a:lnTo>
                        <a:lnTo>
                          <a:pt x="16" y="38"/>
                        </a:lnTo>
                        <a:lnTo>
                          <a:pt x="26" y="26"/>
                        </a:lnTo>
                        <a:lnTo>
                          <a:pt x="38" y="16"/>
                        </a:lnTo>
                        <a:lnTo>
                          <a:pt x="52" y="8"/>
                        </a:lnTo>
                        <a:lnTo>
                          <a:pt x="68" y="2"/>
                        </a:lnTo>
                        <a:lnTo>
                          <a:pt x="84" y="0"/>
                        </a:lnTo>
                        <a:lnTo>
                          <a:pt x="84" y="0"/>
                        </a:lnTo>
                        <a:close/>
                      </a:path>
                    </a:pathLst>
                  </a:custGeom>
                  <a:solidFill>
                    <a:srgbClr val="94F7D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121892" tIns="60946" rIns="121892" bIns="60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17">
                      <a:defRPr/>
                    </a:pPr>
                    <a:endParaRPr lang="zh-CN" altLang="en-US" sz="3199" b="1" kern="0" dirty="0">
                      <a:solidFill>
                        <a:prstClr val="black"/>
                      </a:solidFill>
                      <a:latin typeface="Microsoft YaHei UI" panose="020B0503020204020204" pitchFamily="34" charset="-122"/>
                      <a:ea typeface="Microsoft YaHei UI" panose="020B0503020204020204" pitchFamily="34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30" name="文本框 34">
                <a:extLst>
                  <a:ext uri="{FF2B5EF4-FFF2-40B4-BE49-F238E27FC236}">
                    <a16:creationId xmlns:a16="http://schemas.microsoft.com/office/drawing/2014/main" id="{63E086E9-BDF5-E190-316E-1DD40A5CAF44}"/>
                  </a:ext>
                </a:extLst>
              </p:cNvPr>
              <p:cNvSpPr txBox="1"/>
              <p:nvPr/>
            </p:nvSpPr>
            <p:spPr>
              <a:xfrm>
                <a:off x="3408607" y="1377796"/>
                <a:ext cx="460604" cy="24275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914217">
                  <a:defRPr/>
                </a:pPr>
                <a:r>
                  <a:rPr kumimoji="1" lang="en-US" altLang="zh-TW" sz="900" b="1" kern="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Times New Roman" panose="02020603050405020304" pitchFamily="18" charset="0"/>
                  </a:rPr>
                  <a:t>1</a:t>
                </a:r>
                <a:r>
                  <a:rPr kumimoji="1" lang="zh-TW" altLang="en-US" sz="900" b="1" kern="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Times New Roman" panose="02020603050405020304" pitchFamily="18" charset="0"/>
                  </a:rPr>
                  <a:t>月</a:t>
                </a:r>
                <a:endParaRPr kumimoji="1" lang="zh-CN" altLang="en-US" sz="900" b="1" kern="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A45FCBF-A82D-64D2-8108-281208CB93EB}"/>
                </a:ext>
              </a:extLst>
            </p:cNvPr>
            <p:cNvSpPr/>
            <p:nvPr/>
          </p:nvSpPr>
          <p:spPr>
            <a:xfrm>
              <a:off x="4333892" y="5338538"/>
              <a:ext cx="1415740" cy="4481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151"/>
              <a:r>
                <a:rPr lang="zh-TW" altLang="en-US" sz="2400" b="1" dirty="0">
                  <a:solidFill>
                    <a:srgbClr val="C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Times New Roman" panose="02020603050405020304" pitchFamily="18" charset="0"/>
                </a:rPr>
                <a:t>工期</a:t>
              </a:r>
              <a:r>
                <a:rPr lang="en-US" altLang="zh-TW" sz="2400" b="1" dirty="0">
                  <a:solidFill>
                    <a:srgbClr val="C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Times New Roman" panose="02020603050405020304" pitchFamily="18" charset="0"/>
                </a:rPr>
                <a:t>:2</a:t>
              </a:r>
              <a:r>
                <a:rPr lang="zh-TW" altLang="en-US" sz="2400" b="1" dirty="0">
                  <a:solidFill>
                    <a:srgbClr val="C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Times New Roman" panose="02020603050405020304" pitchFamily="18" charset="0"/>
                </a:rPr>
                <a:t>年</a:t>
              </a:r>
              <a:endParaRPr lang="en-US" altLang="zh-TW" sz="2400" b="1" dirty="0">
                <a:solidFill>
                  <a:srgbClr val="C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E041688-DB91-E560-C284-BFC8D96B856D}"/>
                </a:ext>
              </a:extLst>
            </p:cNvPr>
            <p:cNvSpPr/>
            <p:nvPr/>
          </p:nvSpPr>
          <p:spPr>
            <a:xfrm>
              <a:off x="3940842" y="6422869"/>
              <a:ext cx="2536057" cy="44812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 defTabSz="914151"/>
              <a:r>
                <a:rPr lang="zh-TW" altLang="en-US" sz="24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設計  </a:t>
              </a:r>
              <a:r>
                <a:rPr lang="en-US" altLang="zh-TW" sz="24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+</a:t>
              </a:r>
              <a:r>
                <a:rPr lang="zh-TW" altLang="en-US" sz="24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施工</a:t>
              </a:r>
              <a:endParaRPr lang="zh-TW" altLang="en-US" sz="2400" b="1" dirty="0">
                <a:solidFill>
                  <a:srgbClr val="C00000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0DA0B567-D077-20DD-1CBD-4FAFCFC0FD79}"/>
                </a:ext>
              </a:extLst>
            </p:cNvPr>
            <p:cNvSpPr/>
            <p:nvPr/>
          </p:nvSpPr>
          <p:spPr>
            <a:xfrm>
              <a:off x="5406107" y="4535129"/>
              <a:ext cx="1178239" cy="5129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151"/>
              <a:r>
                <a:rPr lang="zh-TW" altLang="en-US" sz="1400" b="1" dirty="0">
                  <a:solidFill>
                    <a:srgbClr val="10CF9B">
                      <a:lumMod val="75000"/>
                    </a:srgb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營運供水</a:t>
              </a:r>
              <a:endParaRPr lang="en-US" altLang="zh-TW" sz="1400" b="1" dirty="0">
                <a:solidFill>
                  <a:srgbClr val="10CF9B">
                    <a:lumMod val="75000"/>
                  </a:srgb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  <a:p>
              <a:pPr algn="ctr" defTabSz="914151"/>
              <a:r>
                <a:rPr lang="en-US" altLang="zh-TW" sz="1400" b="1" dirty="0">
                  <a:solidFill>
                    <a:srgbClr val="10CF9B">
                      <a:lumMod val="75000"/>
                    </a:srgb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(113</a:t>
              </a:r>
              <a:r>
                <a:rPr lang="zh-TW" altLang="en-US" sz="1400" b="1" dirty="0">
                  <a:solidFill>
                    <a:srgbClr val="10CF9B">
                      <a:lumMod val="75000"/>
                    </a:srgb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年底</a:t>
              </a:r>
              <a:r>
                <a:rPr lang="en-US" altLang="zh-TW" sz="1400" b="1" dirty="0">
                  <a:solidFill>
                    <a:srgbClr val="10CF9B">
                      <a:lumMod val="75000"/>
                    </a:srgb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58E14AC-35D2-8E18-58E2-B03C0BA1B73A}"/>
                </a:ext>
              </a:extLst>
            </p:cNvPr>
            <p:cNvSpPr/>
            <p:nvPr/>
          </p:nvSpPr>
          <p:spPr>
            <a:xfrm>
              <a:off x="6112789" y="6419809"/>
              <a:ext cx="3046386" cy="362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151"/>
              <a:r>
                <a:rPr lang="zh-TW" altLang="en-US" b="1" dirty="0">
                  <a:solidFill>
                    <a:srgbClr val="10CF9B">
                      <a:lumMod val="75000"/>
                    </a:srgb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開始供水 </a:t>
              </a:r>
              <a:r>
                <a:rPr lang="en-US" altLang="zh-TW" b="1" dirty="0">
                  <a:solidFill>
                    <a:srgbClr val="10CF9B">
                      <a:lumMod val="75000"/>
                    </a:srgb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8,000 CMD</a:t>
              </a:r>
              <a:endParaRPr lang="zh-TW" altLang="en-US" b="1" dirty="0">
                <a:solidFill>
                  <a:srgbClr val="10CF9B">
                    <a:lumMod val="75000"/>
                  </a:srgb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1" name="组合 18">
              <a:extLst>
                <a:ext uri="{FF2B5EF4-FFF2-40B4-BE49-F238E27FC236}">
                  <a16:creationId xmlns:a16="http://schemas.microsoft.com/office/drawing/2014/main" id="{7AAA0F3F-4A66-4D9B-2C67-C274732E3937}"/>
                </a:ext>
              </a:extLst>
            </p:cNvPr>
            <p:cNvGrpSpPr/>
            <p:nvPr/>
          </p:nvGrpSpPr>
          <p:grpSpPr>
            <a:xfrm>
              <a:off x="2443049" y="5080547"/>
              <a:ext cx="541494" cy="655539"/>
              <a:chOff x="3408607" y="1302297"/>
              <a:chExt cx="460604" cy="703149"/>
            </a:xfrm>
          </p:grpSpPr>
          <p:grpSp>
            <p:nvGrpSpPr>
              <p:cNvPr id="23" name="组 13">
                <a:extLst>
                  <a:ext uri="{FF2B5EF4-FFF2-40B4-BE49-F238E27FC236}">
                    <a16:creationId xmlns:a16="http://schemas.microsoft.com/office/drawing/2014/main" id="{56FA9879-3330-6B79-F14C-FB6E9C1EDEB4}"/>
                  </a:ext>
                </a:extLst>
              </p:cNvPr>
              <p:cNvGrpSpPr/>
              <p:nvPr/>
            </p:nvGrpSpPr>
            <p:grpSpPr>
              <a:xfrm>
                <a:off x="3425729" y="1302297"/>
                <a:ext cx="405000" cy="703149"/>
                <a:chOff x="1490688" y="1454697"/>
                <a:chExt cx="405000" cy="703149"/>
              </a:xfrm>
            </p:grpSpPr>
            <p:sp>
              <p:nvSpPr>
                <p:cNvPr id="25" name="椭圆 14">
                  <a:extLst>
                    <a:ext uri="{FF2B5EF4-FFF2-40B4-BE49-F238E27FC236}">
                      <a16:creationId xmlns:a16="http://schemas.microsoft.com/office/drawing/2014/main" id="{044E26F4-B62C-0C6C-855B-5A6BDC142DDC}"/>
                    </a:ext>
                  </a:extLst>
                </p:cNvPr>
                <p:cNvSpPr/>
                <p:nvPr/>
              </p:nvSpPr>
              <p:spPr>
                <a:xfrm flipV="1">
                  <a:off x="1620478" y="2016706"/>
                  <a:ext cx="141138" cy="141140"/>
                </a:xfrm>
                <a:prstGeom prst="ellipse">
                  <a:avLst/>
                </a:prstGeom>
                <a:solidFill>
                  <a:srgbClr val="A5C249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217">
                    <a:defRPr/>
                  </a:pPr>
                  <a:endParaRPr kumimoji="1" lang="zh-CN" altLang="en-US" sz="3199" b="1" kern="0">
                    <a:solidFill>
                      <a:prstClr val="white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6" name="组 15">
                  <a:extLst>
                    <a:ext uri="{FF2B5EF4-FFF2-40B4-BE49-F238E27FC236}">
                      <a16:creationId xmlns:a16="http://schemas.microsoft.com/office/drawing/2014/main" id="{CA78B203-9B56-E1C6-8D21-50ECBC9C4339}"/>
                    </a:ext>
                  </a:extLst>
                </p:cNvPr>
                <p:cNvGrpSpPr/>
                <p:nvPr/>
              </p:nvGrpSpPr>
              <p:grpSpPr>
                <a:xfrm>
                  <a:off x="1490688" y="1454697"/>
                  <a:ext cx="405000" cy="521438"/>
                  <a:chOff x="2425664" y="1881418"/>
                  <a:chExt cx="520589" cy="670258"/>
                </a:xfrm>
                <a:solidFill>
                  <a:srgbClr val="A5C249"/>
                </a:solidFill>
              </p:grpSpPr>
              <p:sp>
                <p:nvSpPr>
                  <p:cNvPr id="27" name="Freeform 114">
                    <a:extLst>
                      <a:ext uri="{FF2B5EF4-FFF2-40B4-BE49-F238E27FC236}">
                        <a16:creationId xmlns:a16="http://schemas.microsoft.com/office/drawing/2014/main" id="{33B6BC3C-9E6C-93A8-E98E-FDCB596FCA90}"/>
                      </a:ext>
                    </a:extLst>
                  </p:cNvPr>
                  <p:cNvSpPr>
                    <a:spLocks noChangeAspect="1" noEditPoints="1"/>
                  </p:cNvSpPr>
                  <p:nvPr/>
                </p:nvSpPr>
                <p:spPr bwMode="auto">
                  <a:xfrm>
                    <a:off x="2425664" y="1881418"/>
                    <a:ext cx="520589" cy="670258"/>
                  </a:xfrm>
                  <a:custGeom>
                    <a:avLst/>
                    <a:gdLst/>
                    <a:ahLst/>
                    <a:cxnLst>
                      <a:cxn ang="0">
                        <a:pos x="480" y="240"/>
                      </a:cxn>
                      <a:cxn ang="0">
                        <a:pos x="476" y="192"/>
                      </a:cxn>
                      <a:cxn ang="0">
                        <a:pos x="462" y="148"/>
                      </a:cxn>
                      <a:cxn ang="0">
                        <a:pos x="440" y="106"/>
                      </a:cxn>
                      <a:cxn ang="0">
                        <a:pos x="410" y="70"/>
                      </a:cxn>
                      <a:cxn ang="0">
                        <a:pos x="374" y="42"/>
                      </a:cxn>
                      <a:cxn ang="0">
                        <a:pos x="334" y="20"/>
                      </a:cxn>
                      <a:cxn ang="0">
                        <a:pos x="290" y="6"/>
                      </a:cxn>
                      <a:cxn ang="0">
                        <a:pos x="240" y="0"/>
                      </a:cxn>
                      <a:cxn ang="0">
                        <a:pos x="216" y="2"/>
                      </a:cxn>
                      <a:cxn ang="0">
                        <a:pos x="170" y="12"/>
                      </a:cxn>
                      <a:cxn ang="0">
                        <a:pos x="126" y="30"/>
                      </a:cxn>
                      <a:cxn ang="0">
                        <a:pos x="88" y="56"/>
                      </a:cxn>
                      <a:cxn ang="0">
                        <a:pos x="56" y="88"/>
                      </a:cxn>
                      <a:cxn ang="0">
                        <a:pos x="30" y="126"/>
                      </a:cxn>
                      <a:cxn ang="0">
                        <a:pos x="12" y="170"/>
                      </a:cxn>
                      <a:cxn ang="0">
                        <a:pos x="2" y="216"/>
                      </a:cxn>
                      <a:cxn ang="0">
                        <a:pos x="0" y="240"/>
                      </a:cxn>
                      <a:cxn ang="0">
                        <a:pos x="4" y="282"/>
                      </a:cxn>
                      <a:cxn ang="0">
                        <a:pos x="14" y="322"/>
                      </a:cxn>
                      <a:cxn ang="0">
                        <a:pos x="32" y="358"/>
                      </a:cxn>
                      <a:cxn ang="0">
                        <a:pos x="54" y="390"/>
                      </a:cxn>
                      <a:cxn ang="0">
                        <a:pos x="54" y="390"/>
                      </a:cxn>
                      <a:cxn ang="0">
                        <a:pos x="232" y="612"/>
                      </a:cxn>
                      <a:cxn ang="0">
                        <a:pos x="236" y="616"/>
                      </a:cxn>
                      <a:cxn ang="0">
                        <a:pos x="240" y="618"/>
                      </a:cxn>
                      <a:cxn ang="0">
                        <a:pos x="250" y="612"/>
                      </a:cxn>
                      <a:cxn ang="0">
                        <a:pos x="428" y="390"/>
                      </a:cxn>
                      <a:cxn ang="0">
                        <a:pos x="428" y="390"/>
                      </a:cxn>
                      <a:cxn ang="0">
                        <a:pos x="440" y="374"/>
                      </a:cxn>
                      <a:cxn ang="0">
                        <a:pos x="460" y="340"/>
                      </a:cxn>
                      <a:cxn ang="0">
                        <a:pos x="472" y="302"/>
                      </a:cxn>
                      <a:cxn ang="0">
                        <a:pos x="480" y="262"/>
                      </a:cxn>
                      <a:cxn ang="0">
                        <a:pos x="480" y="240"/>
                      </a:cxn>
                      <a:cxn ang="0">
                        <a:pos x="240" y="548"/>
                      </a:cxn>
                      <a:cxn ang="0">
                        <a:pos x="92" y="362"/>
                      </a:cxn>
                      <a:cxn ang="0">
                        <a:pos x="90" y="360"/>
                      </a:cxn>
                      <a:cxn ang="0">
                        <a:pos x="72" y="334"/>
                      </a:cxn>
                      <a:cxn ang="0">
                        <a:pos x="60" y="304"/>
                      </a:cxn>
                      <a:cxn ang="0">
                        <a:pos x="52" y="274"/>
                      </a:cxn>
                      <a:cxn ang="0">
                        <a:pos x="48" y="240"/>
                      </a:cxn>
                      <a:cxn ang="0">
                        <a:pos x="50" y="222"/>
                      </a:cxn>
                      <a:cxn ang="0">
                        <a:pos x="58" y="184"/>
                      </a:cxn>
                      <a:cxn ang="0">
                        <a:pos x="72" y="150"/>
                      </a:cxn>
                      <a:cxn ang="0">
                        <a:pos x="92" y="118"/>
                      </a:cxn>
                      <a:cxn ang="0">
                        <a:pos x="118" y="92"/>
                      </a:cxn>
                      <a:cxn ang="0">
                        <a:pos x="150" y="72"/>
                      </a:cxn>
                      <a:cxn ang="0">
                        <a:pos x="184" y="58"/>
                      </a:cxn>
                      <a:cxn ang="0">
                        <a:pos x="222" y="50"/>
                      </a:cxn>
                      <a:cxn ang="0">
                        <a:pos x="240" y="48"/>
                      </a:cxn>
                      <a:cxn ang="0">
                        <a:pos x="280" y="52"/>
                      </a:cxn>
                      <a:cxn ang="0">
                        <a:pos x="316" y="64"/>
                      </a:cxn>
                      <a:cxn ang="0">
                        <a:pos x="348" y="82"/>
                      </a:cxn>
                      <a:cxn ang="0">
                        <a:pos x="376" y="106"/>
                      </a:cxn>
                      <a:cxn ang="0">
                        <a:pos x="400" y="134"/>
                      </a:cxn>
                      <a:cxn ang="0">
                        <a:pos x="418" y="166"/>
                      </a:cxn>
                      <a:cxn ang="0">
                        <a:pos x="428" y="202"/>
                      </a:cxn>
                      <a:cxn ang="0">
                        <a:pos x="432" y="240"/>
                      </a:cxn>
                      <a:cxn ang="0">
                        <a:pos x="432" y="258"/>
                      </a:cxn>
                      <a:cxn ang="0">
                        <a:pos x="426" y="288"/>
                      </a:cxn>
                      <a:cxn ang="0">
                        <a:pos x="416" y="320"/>
                      </a:cxn>
                      <a:cxn ang="0">
                        <a:pos x="400" y="348"/>
                      </a:cxn>
                      <a:cxn ang="0">
                        <a:pos x="390" y="362"/>
                      </a:cxn>
                    </a:cxnLst>
                    <a:rect l="0" t="0" r="r" b="b"/>
                    <a:pathLst>
                      <a:path w="480" h="618">
                        <a:moveTo>
                          <a:pt x="480" y="240"/>
                        </a:moveTo>
                        <a:lnTo>
                          <a:pt x="480" y="240"/>
                        </a:lnTo>
                        <a:lnTo>
                          <a:pt x="480" y="216"/>
                        </a:lnTo>
                        <a:lnTo>
                          <a:pt x="476" y="192"/>
                        </a:lnTo>
                        <a:lnTo>
                          <a:pt x="470" y="170"/>
                        </a:lnTo>
                        <a:lnTo>
                          <a:pt x="462" y="148"/>
                        </a:lnTo>
                        <a:lnTo>
                          <a:pt x="452" y="126"/>
                        </a:lnTo>
                        <a:lnTo>
                          <a:pt x="440" y="106"/>
                        </a:lnTo>
                        <a:lnTo>
                          <a:pt x="426" y="88"/>
                        </a:lnTo>
                        <a:lnTo>
                          <a:pt x="410" y="70"/>
                        </a:lnTo>
                        <a:lnTo>
                          <a:pt x="394" y="56"/>
                        </a:lnTo>
                        <a:lnTo>
                          <a:pt x="374" y="42"/>
                        </a:lnTo>
                        <a:lnTo>
                          <a:pt x="356" y="30"/>
                        </a:lnTo>
                        <a:lnTo>
                          <a:pt x="334" y="20"/>
                        </a:lnTo>
                        <a:lnTo>
                          <a:pt x="312" y="12"/>
                        </a:lnTo>
                        <a:lnTo>
                          <a:pt x="290" y="6"/>
                        </a:lnTo>
                        <a:lnTo>
                          <a:pt x="266" y="2"/>
                        </a:lnTo>
                        <a:lnTo>
                          <a:pt x="240" y="0"/>
                        </a:lnTo>
                        <a:lnTo>
                          <a:pt x="240" y="0"/>
                        </a:lnTo>
                        <a:lnTo>
                          <a:pt x="216" y="2"/>
                        </a:lnTo>
                        <a:lnTo>
                          <a:pt x="192" y="6"/>
                        </a:lnTo>
                        <a:lnTo>
                          <a:pt x="170" y="12"/>
                        </a:lnTo>
                        <a:lnTo>
                          <a:pt x="148" y="20"/>
                        </a:lnTo>
                        <a:lnTo>
                          <a:pt x="126" y="30"/>
                        </a:lnTo>
                        <a:lnTo>
                          <a:pt x="106" y="42"/>
                        </a:lnTo>
                        <a:lnTo>
                          <a:pt x="88" y="56"/>
                        </a:lnTo>
                        <a:lnTo>
                          <a:pt x="72" y="70"/>
                        </a:lnTo>
                        <a:lnTo>
                          <a:pt x="56" y="88"/>
                        </a:lnTo>
                        <a:lnTo>
                          <a:pt x="42" y="106"/>
                        </a:lnTo>
                        <a:lnTo>
                          <a:pt x="30" y="126"/>
                        </a:lnTo>
                        <a:lnTo>
                          <a:pt x="20" y="148"/>
                        </a:lnTo>
                        <a:lnTo>
                          <a:pt x="12" y="170"/>
                        </a:lnTo>
                        <a:lnTo>
                          <a:pt x="6" y="192"/>
                        </a:lnTo>
                        <a:lnTo>
                          <a:pt x="2" y="216"/>
                        </a:lnTo>
                        <a:lnTo>
                          <a:pt x="0" y="240"/>
                        </a:lnTo>
                        <a:lnTo>
                          <a:pt x="0" y="240"/>
                        </a:lnTo>
                        <a:lnTo>
                          <a:pt x="2" y="262"/>
                        </a:lnTo>
                        <a:lnTo>
                          <a:pt x="4" y="282"/>
                        </a:lnTo>
                        <a:lnTo>
                          <a:pt x="8" y="302"/>
                        </a:lnTo>
                        <a:lnTo>
                          <a:pt x="14" y="322"/>
                        </a:lnTo>
                        <a:lnTo>
                          <a:pt x="22" y="340"/>
                        </a:lnTo>
                        <a:lnTo>
                          <a:pt x="32" y="358"/>
                        </a:lnTo>
                        <a:lnTo>
                          <a:pt x="42" y="374"/>
                        </a:lnTo>
                        <a:lnTo>
                          <a:pt x="54" y="390"/>
                        </a:lnTo>
                        <a:lnTo>
                          <a:pt x="54" y="390"/>
                        </a:lnTo>
                        <a:lnTo>
                          <a:pt x="54" y="390"/>
                        </a:lnTo>
                        <a:lnTo>
                          <a:pt x="54" y="390"/>
                        </a:lnTo>
                        <a:lnTo>
                          <a:pt x="232" y="612"/>
                        </a:lnTo>
                        <a:lnTo>
                          <a:pt x="232" y="612"/>
                        </a:lnTo>
                        <a:lnTo>
                          <a:pt x="236" y="616"/>
                        </a:lnTo>
                        <a:lnTo>
                          <a:pt x="240" y="618"/>
                        </a:lnTo>
                        <a:lnTo>
                          <a:pt x="240" y="618"/>
                        </a:lnTo>
                        <a:lnTo>
                          <a:pt x="246" y="616"/>
                        </a:lnTo>
                        <a:lnTo>
                          <a:pt x="250" y="612"/>
                        </a:lnTo>
                        <a:lnTo>
                          <a:pt x="250" y="612"/>
                        </a:lnTo>
                        <a:lnTo>
                          <a:pt x="428" y="390"/>
                        </a:lnTo>
                        <a:lnTo>
                          <a:pt x="428" y="390"/>
                        </a:lnTo>
                        <a:lnTo>
                          <a:pt x="428" y="390"/>
                        </a:lnTo>
                        <a:lnTo>
                          <a:pt x="428" y="390"/>
                        </a:lnTo>
                        <a:lnTo>
                          <a:pt x="440" y="374"/>
                        </a:lnTo>
                        <a:lnTo>
                          <a:pt x="450" y="358"/>
                        </a:lnTo>
                        <a:lnTo>
                          <a:pt x="460" y="340"/>
                        </a:lnTo>
                        <a:lnTo>
                          <a:pt x="466" y="322"/>
                        </a:lnTo>
                        <a:lnTo>
                          <a:pt x="472" y="302"/>
                        </a:lnTo>
                        <a:lnTo>
                          <a:pt x="478" y="282"/>
                        </a:lnTo>
                        <a:lnTo>
                          <a:pt x="480" y="262"/>
                        </a:lnTo>
                        <a:lnTo>
                          <a:pt x="480" y="240"/>
                        </a:lnTo>
                        <a:lnTo>
                          <a:pt x="480" y="240"/>
                        </a:lnTo>
                        <a:close/>
                        <a:moveTo>
                          <a:pt x="390" y="362"/>
                        </a:moveTo>
                        <a:lnTo>
                          <a:pt x="240" y="548"/>
                        </a:lnTo>
                        <a:lnTo>
                          <a:pt x="94" y="364"/>
                        </a:lnTo>
                        <a:lnTo>
                          <a:pt x="92" y="362"/>
                        </a:lnTo>
                        <a:lnTo>
                          <a:pt x="90" y="360"/>
                        </a:lnTo>
                        <a:lnTo>
                          <a:pt x="90" y="360"/>
                        </a:lnTo>
                        <a:lnTo>
                          <a:pt x="82" y="348"/>
                        </a:lnTo>
                        <a:lnTo>
                          <a:pt x="72" y="334"/>
                        </a:lnTo>
                        <a:lnTo>
                          <a:pt x="66" y="320"/>
                        </a:lnTo>
                        <a:lnTo>
                          <a:pt x="60" y="304"/>
                        </a:lnTo>
                        <a:lnTo>
                          <a:pt x="54" y="288"/>
                        </a:lnTo>
                        <a:lnTo>
                          <a:pt x="52" y="274"/>
                        </a:lnTo>
                        <a:lnTo>
                          <a:pt x="50" y="258"/>
                        </a:lnTo>
                        <a:lnTo>
                          <a:pt x="48" y="240"/>
                        </a:lnTo>
                        <a:lnTo>
                          <a:pt x="48" y="240"/>
                        </a:lnTo>
                        <a:lnTo>
                          <a:pt x="50" y="222"/>
                        </a:lnTo>
                        <a:lnTo>
                          <a:pt x="52" y="202"/>
                        </a:lnTo>
                        <a:lnTo>
                          <a:pt x="58" y="184"/>
                        </a:lnTo>
                        <a:lnTo>
                          <a:pt x="64" y="166"/>
                        </a:lnTo>
                        <a:lnTo>
                          <a:pt x="72" y="150"/>
                        </a:lnTo>
                        <a:lnTo>
                          <a:pt x="82" y="134"/>
                        </a:lnTo>
                        <a:lnTo>
                          <a:pt x="92" y="118"/>
                        </a:lnTo>
                        <a:lnTo>
                          <a:pt x="106" y="106"/>
                        </a:lnTo>
                        <a:lnTo>
                          <a:pt x="118" y="92"/>
                        </a:lnTo>
                        <a:lnTo>
                          <a:pt x="134" y="82"/>
                        </a:lnTo>
                        <a:lnTo>
                          <a:pt x="150" y="72"/>
                        </a:lnTo>
                        <a:lnTo>
                          <a:pt x="166" y="64"/>
                        </a:lnTo>
                        <a:lnTo>
                          <a:pt x="184" y="58"/>
                        </a:lnTo>
                        <a:lnTo>
                          <a:pt x="202" y="52"/>
                        </a:lnTo>
                        <a:lnTo>
                          <a:pt x="222" y="50"/>
                        </a:lnTo>
                        <a:lnTo>
                          <a:pt x="240" y="48"/>
                        </a:lnTo>
                        <a:lnTo>
                          <a:pt x="240" y="48"/>
                        </a:lnTo>
                        <a:lnTo>
                          <a:pt x="260" y="50"/>
                        </a:lnTo>
                        <a:lnTo>
                          <a:pt x="280" y="52"/>
                        </a:lnTo>
                        <a:lnTo>
                          <a:pt x="298" y="58"/>
                        </a:lnTo>
                        <a:lnTo>
                          <a:pt x="316" y="64"/>
                        </a:lnTo>
                        <a:lnTo>
                          <a:pt x="332" y="72"/>
                        </a:lnTo>
                        <a:lnTo>
                          <a:pt x="348" y="82"/>
                        </a:lnTo>
                        <a:lnTo>
                          <a:pt x="362" y="92"/>
                        </a:lnTo>
                        <a:lnTo>
                          <a:pt x="376" y="106"/>
                        </a:lnTo>
                        <a:lnTo>
                          <a:pt x="388" y="118"/>
                        </a:lnTo>
                        <a:lnTo>
                          <a:pt x="400" y="134"/>
                        </a:lnTo>
                        <a:lnTo>
                          <a:pt x="410" y="150"/>
                        </a:lnTo>
                        <a:lnTo>
                          <a:pt x="418" y="166"/>
                        </a:lnTo>
                        <a:lnTo>
                          <a:pt x="424" y="184"/>
                        </a:lnTo>
                        <a:lnTo>
                          <a:pt x="428" y="202"/>
                        </a:lnTo>
                        <a:lnTo>
                          <a:pt x="432" y="222"/>
                        </a:lnTo>
                        <a:lnTo>
                          <a:pt x="432" y="240"/>
                        </a:lnTo>
                        <a:lnTo>
                          <a:pt x="432" y="240"/>
                        </a:lnTo>
                        <a:lnTo>
                          <a:pt x="432" y="258"/>
                        </a:lnTo>
                        <a:lnTo>
                          <a:pt x="430" y="274"/>
                        </a:lnTo>
                        <a:lnTo>
                          <a:pt x="426" y="288"/>
                        </a:lnTo>
                        <a:lnTo>
                          <a:pt x="422" y="304"/>
                        </a:lnTo>
                        <a:lnTo>
                          <a:pt x="416" y="320"/>
                        </a:lnTo>
                        <a:lnTo>
                          <a:pt x="408" y="334"/>
                        </a:lnTo>
                        <a:lnTo>
                          <a:pt x="400" y="348"/>
                        </a:lnTo>
                        <a:lnTo>
                          <a:pt x="390" y="360"/>
                        </a:lnTo>
                        <a:lnTo>
                          <a:pt x="390" y="36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121892" tIns="60946" rIns="121892" bIns="60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17">
                      <a:defRPr/>
                    </a:pPr>
                    <a:endParaRPr lang="zh-CN" altLang="en-US" sz="3199" b="1" kern="0" dirty="0">
                      <a:solidFill>
                        <a:prstClr val="black"/>
                      </a:solidFill>
                      <a:latin typeface="Microsoft YaHei UI" panose="020B0503020204020204" pitchFamily="34" charset="-122"/>
                      <a:ea typeface="Microsoft YaHei UI" panose="020B0503020204020204" pitchFamily="34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" name="Freeform 115">
                    <a:extLst>
                      <a:ext uri="{FF2B5EF4-FFF2-40B4-BE49-F238E27FC236}">
                        <a16:creationId xmlns:a16="http://schemas.microsoft.com/office/drawing/2014/main" id="{2F336134-C882-0C74-4E2B-D013D649AB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0342" y="1973616"/>
                    <a:ext cx="347059" cy="347059"/>
                  </a:xfrm>
                  <a:custGeom>
                    <a:avLst/>
                    <a:gdLst/>
                    <a:ahLst/>
                    <a:cxnLst>
                      <a:cxn ang="0">
                        <a:pos x="84" y="0"/>
                      </a:cxn>
                      <a:cxn ang="0">
                        <a:pos x="84" y="0"/>
                      </a:cxn>
                      <a:cxn ang="0">
                        <a:pos x="102" y="2"/>
                      </a:cxn>
                      <a:cxn ang="0">
                        <a:pos x="118" y="8"/>
                      </a:cxn>
                      <a:cxn ang="0">
                        <a:pos x="132" y="16"/>
                      </a:cxn>
                      <a:cxn ang="0">
                        <a:pos x="144" y="26"/>
                      </a:cxn>
                      <a:cxn ang="0">
                        <a:pos x="154" y="38"/>
                      </a:cxn>
                      <a:cxn ang="0">
                        <a:pos x="162" y="52"/>
                      </a:cxn>
                      <a:cxn ang="0">
                        <a:pos x="168" y="68"/>
                      </a:cxn>
                      <a:cxn ang="0">
                        <a:pos x="168" y="84"/>
                      </a:cxn>
                      <a:cxn ang="0">
                        <a:pos x="168" y="84"/>
                      </a:cxn>
                      <a:cxn ang="0">
                        <a:pos x="168" y="102"/>
                      </a:cxn>
                      <a:cxn ang="0">
                        <a:pos x="162" y="118"/>
                      </a:cxn>
                      <a:cxn ang="0">
                        <a:pos x="154" y="132"/>
                      </a:cxn>
                      <a:cxn ang="0">
                        <a:pos x="144" y="144"/>
                      </a:cxn>
                      <a:cxn ang="0">
                        <a:pos x="132" y="154"/>
                      </a:cxn>
                      <a:cxn ang="0">
                        <a:pos x="118" y="162"/>
                      </a:cxn>
                      <a:cxn ang="0">
                        <a:pos x="102" y="166"/>
                      </a:cxn>
                      <a:cxn ang="0">
                        <a:pos x="84" y="168"/>
                      </a:cxn>
                      <a:cxn ang="0">
                        <a:pos x="84" y="168"/>
                      </a:cxn>
                      <a:cxn ang="0">
                        <a:pos x="68" y="166"/>
                      </a:cxn>
                      <a:cxn ang="0">
                        <a:pos x="52" y="162"/>
                      </a:cxn>
                      <a:cxn ang="0">
                        <a:pos x="38" y="154"/>
                      </a:cxn>
                      <a:cxn ang="0">
                        <a:pos x="26" y="144"/>
                      </a:cxn>
                      <a:cxn ang="0">
                        <a:pos x="16" y="132"/>
                      </a:cxn>
                      <a:cxn ang="0">
                        <a:pos x="8" y="118"/>
                      </a:cxn>
                      <a:cxn ang="0">
                        <a:pos x="2" y="102"/>
                      </a:cxn>
                      <a:cxn ang="0">
                        <a:pos x="0" y="84"/>
                      </a:cxn>
                      <a:cxn ang="0">
                        <a:pos x="0" y="84"/>
                      </a:cxn>
                      <a:cxn ang="0">
                        <a:pos x="2" y="68"/>
                      </a:cxn>
                      <a:cxn ang="0">
                        <a:pos x="8" y="52"/>
                      </a:cxn>
                      <a:cxn ang="0">
                        <a:pos x="16" y="38"/>
                      </a:cxn>
                      <a:cxn ang="0">
                        <a:pos x="26" y="26"/>
                      </a:cxn>
                      <a:cxn ang="0">
                        <a:pos x="38" y="16"/>
                      </a:cxn>
                      <a:cxn ang="0">
                        <a:pos x="52" y="8"/>
                      </a:cxn>
                      <a:cxn ang="0">
                        <a:pos x="68" y="2"/>
                      </a:cxn>
                      <a:cxn ang="0">
                        <a:pos x="84" y="0"/>
                      </a:cxn>
                      <a:cxn ang="0">
                        <a:pos x="84" y="0"/>
                      </a:cxn>
                    </a:cxnLst>
                    <a:rect l="0" t="0" r="r" b="b"/>
                    <a:pathLst>
                      <a:path w="168" h="168">
                        <a:moveTo>
                          <a:pt x="84" y="0"/>
                        </a:moveTo>
                        <a:lnTo>
                          <a:pt x="84" y="0"/>
                        </a:lnTo>
                        <a:lnTo>
                          <a:pt x="102" y="2"/>
                        </a:lnTo>
                        <a:lnTo>
                          <a:pt x="118" y="8"/>
                        </a:lnTo>
                        <a:lnTo>
                          <a:pt x="132" y="16"/>
                        </a:lnTo>
                        <a:lnTo>
                          <a:pt x="144" y="26"/>
                        </a:lnTo>
                        <a:lnTo>
                          <a:pt x="154" y="38"/>
                        </a:lnTo>
                        <a:lnTo>
                          <a:pt x="162" y="52"/>
                        </a:lnTo>
                        <a:lnTo>
                          <a:pt x="168" y="68"/>
                        </a:lnTo>
                        <a:lnTo>
                          <a:pt x="168" y="84"/>
                        </a:lnTo>
                        <a:lnTo>
                          <a:pt x="168" y="84"/>
                        </a:lnTo>
                        <a:lnTo>
                          <a:pt x="168" y="102"/>
                        </a:lnTo>
                        <a:lnTo>
                          <a:pt x="162" y="118"/>
                        </a:lnTo>
                        <a:lnTo>
                          <a:pt x="154" y="132"/>
                        </a:lnTo>
                        <a:lnTo>
                          <a:pt x="144" y="144"/>
                        </a:lnTo>
                        <a:lnTo>
                          <a:pt x="132" y="154"/>
                        </a:lnTo>
                        <a:lnTo>
                          <a:pt x="118" y="162"/>
                        </a:lnTo>
                        <a:lnTo>
                          <a:pt x="102" y="166"/>
                        </a:lnTo>
                        <a:lnTo>
                          <a:pt x="84" y="168"/>
                        </a:lnTo>
                        <a:lnTo>
                          <a:pt x="84" y="168"/>
                        </a:lnTo>
                        <a:lnTo>
                          <a:pt x="68" y="166"/>
                        </a:lnTo>
                        <a:lnTo>
                          <a:pt x="52" y="162"/>
                        </a:lnTo>
                        <a:lnTo>
                          <a:pt x="38" y="154"/>
                        </a:lnTo>
                        <a:lnTo>
                          <a:pt x="26" y="144"/>
                        </a:lnTo>
                        <a:lnTo>
                          <a:pt x="16" y="132"/>
                        </a:lnTo>
                        <a:lnTo>
                          <a:pt x="8" y="118"/>
                        </a:lnTo>
                        <a:lnTo>
                          <a:pt x="2" y="102"/>
                        </a:lnTo>
                        <a:lnTo>
                          <a:pt x="0" y="84"/>
                        </a:lnTo>
                        <a:lnTo>
                          <a:pt x="0" y="84"/>
                        </a:lnTo>
                        <a:lnTo>
                          <a:pt x="2" y="68"/>
                        </a:lnTo>
                        <a:lnTo>
                          <a:pt x="8" y="52"/>
                        </a:lnTo>
                        <a:lnTo>
                          <a:pt x="16" y="38"/>
                        </a:lnTo>
                        <a:lnTo>
                          <a:pt x="26" y="26"/>
                        </a:lnTo>
                        <a:lnTo>
                          <a:pt x="38" y="16"/>
                        </a:lnTo>
                        <a:lnTo>
                          <a:pt x="52" y="8"/>
                        </a:lnTo>
                        <a:lnTo>
                          <a:pt x="68" y="2"/>
                        </a:lnTo>
                        <a:lnTo>
                          <a:pt x="84" y="0"/>
                        </a:lnTo>
                        <a:lnTo>
                          <a:pt x="84" y="0"/>
                        </a:lnTo>
                        <a:close/>
                      </a:path>
                    </a:pathLst>
                  </a:custGeom>
                  <a:solidFill>
                    <a:srgbClr val="009DD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121892" tIns="60946" rIns="121892" bIns="6094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17">
                      <a:defRPr/>
                    </a:pPr>
                    <a:endParaRPr lang="zh-CN" altLang="en-US" sz="3199" b="1" kern="0" dirty="0">
                      <a:solidFill>
                        <a:prstClr val="black"/>
                      </a:solidFill>
                      <a:latin typeface="Microsoft YaHei UI" panose="020B0503020204020204" pitchFamily="34" charset="-122"/>
                      <a:ea typeface="Microsoft YaHei UI" panose="020B0503020204020204" pitchFamily="34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24" name="文本框 34">
                <a:extLst>
                  <a:ext uri="{FF2B5EF4-FFF2-40B4-BE49-F238E27FC236}">
                    <a16:creationId xmlns:a16="http://schemas.microsoft.com/office/drawing/2014/main" id="{DA90DB7F-C0F5-C3E0-2B48-18B2064B41BB}"/>
                  </a:ext>
                </a:extLst>
              </p:cNvPr>
              <p:cNvSpPr txBox="1"/>
              <p:nvPr/>
            </p:nvSpPr>
            <p:spPr>
              <a:xfrm>
                <a:off x="3408607" y="1377796"/>
                <a:ext cx="460604" cy="24275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defTabSz="914217">
                  <a:defRPr/>
                </a:pPr>
                <a:r>
                  <a:rPr kumimoji="1" lang="en-US" altLang="zh-TW" sz="900" b="1" kern="0" dirty="0">
                    <a:solidFill>
                      <a:prstClr val="white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Times New Roman" panose="02020603050405020304" pitchFamily="18" charset="0"/>
                  </a:rPr>
                  <a:t>2</a:t>
                </a:r>
                <a:r>
                  <a:rPr kumimoji="1" lang="zh-TW" altLang="en-US" sz="900" b="1" kern="0" dirty="0">
                    <a:solidFill>
                      <a:prstClr val="white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Times New Roman" panose="02020603050405020304" pitchFamily="18" charset="0"/>
                  </a:rPr>
                  <a:t>月</a:t>
                </a:r>
                <a:endParaRPr kumimoji="1" lang="zh-CN" altLang="en-US" sz="900" b="1" kern="0" dirty="0">
                  <a:solidFill>
                    <a:prstClr val="white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D3F02B69-C434-8E1E-CB66-F678E6789D45}"/>
                </a:ext>
              </a:extLst>
            </p:cNvPr>
            <p:cNvSpPr/>
            <p:nvPr/>
          </p:nvSpPr>
          <p:spPr>
            <a:xfrm>
              <a:off x="1434214" y="4209916"/>
              <a:ext cx="2621779" cy="6336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151"/>
              <a:r>
                <a:rPr lang="zh-TW" altLang="en-US" b="1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招商及廉政平台啟動</a:t>
              </a:r>
            </a:p>
            <a:p>
              <a:pPr algn="ctr" defTabSz="914151"/>
              <a:r>
                <a:rPr lang="en-US" altLang="zh-TW" b="1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(111.2.18)</a:t>
              </a:r>
            </a:p>
          </p:txBody>
        </p:sp>
      </p:grpSp>
      <p:pic>
        <p:nvPicPr>
          <p:cNvPr id="53" name="圖片 52" descr="一張含有 文字 的圖片&#10;&#10;自動產生的描述">
            <a:extLst>
              <a:ext uri="{FF2B5EF4-FFF2-40B4-BE49-F238E27FC236}">
                <a16:creationId xmlns:a16="http://schemas.microsoft.com/office/drawing/2014/main" id="{CFA2564D-79DF-6F2E-9BDF-461005D9D5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21" b="27720"/>
          <a:stretch/>
        </p:blipFill>
        <p:spPr>
          <a:xfrm>
            <a:off x="13927" y="1642376"/>
            <a:ext cx="9815277" cy="1599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963DF512-6CC1-5D9B-27C7-45D7571693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5" t="24785" r="28207" b="61469"/>
          <a:stretch/>
        </p:blipFill>
        <p:spPr bwMode="auto">
          <a:xfrm>
            <a:off x="-144682" y="930138"/>
            <a:ext cx="9831837" cy="8989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5" name="標題 2">
            <a:extLst>
              <a:ext uri="{FF2B5EF4-FFF2-40B4-BE49-F238E27FC236}">
                <a16:creationId xmlns:a16="http://schemas.microsoft.com/office/drawing/2014/main" id="{E379B38E-627F-0E6E-DA02-5B1F0151DEC0}"/>
              </a:ext>
            </a:extLst>
          </p:cNvPr>
          <p:cNvSpPr txBox="1">
            <a:spLocks/>
          </p:cNvSpPr>
          <p:nvPr/>
        </p:nvSpPr>
        <p:spPr>
          <a:xfrm>
            <a:off x="589373" y="935127"/>
            <a:ext cx="1723674" cy="608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9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 w="0">
                  <a:noFill/>
                </a:ln>
                <a:solidFill>
                  <a:srgbClr val="FF9B26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j-ea"/>
                <a:cs typeface="+mj-cs"/>
              </a:rPr>
              <a:t>污水</a:t>
            </a:r>
          </a:p>
        </p:txBody>
      </p:sp>
      <p:sp>
        <p:nvSpPr>
          <p:cNvPr id="56" name="標題 2">
            <a:extLst>
              <a:ext uri="{FF2B5EF4-FFF2-40B4-BE49-F238E27FC236}">
                <a16:creationId xmlns:a16="http://schemas.microsoft.com/office/drawing/2014/main" id="{2A9A5923-1C22-8555-67B0-0C9A8121C3C9}"/>
              </a:ext>
            </a:extLst>
          </p:cNvPr>
          <p:cNvSpPr txBox="1">
            <a:spLocks/>
          </p:cNvSpPr>
          <p:nvPr/>
        </p:nvSpPr>
        <p:spPr>
          <a:xfrm>
            <a:off x="3022176" y="867796"/>
            <a:ext cx="1723678" cy="608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defTabSz="914395">
              <a:spcBef>
                <a:spcPct val="0"/>
              </a:spcBef>
              <a:buNone/>
              <a:defRPr sz="1600" b="1">
                <a:ln w="0">
                  <a:noFill/>
                </a:ln>
                <a:solidFill>
                  <a:schemeClr val="tx2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 w="0"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j-ea"/>
                <a:cs typeface="+mj-cs"/>
              </a:rPr>
              <a:t>濾淨</a:t>
            </a:r>
          </a:p>
        </p:txBody>
      </p:sp>
      <p:sp>
        <p:nvSpPr>
          <p:cNvPr id="57" name="標題 2">
            <a:extLst>
              <a:ext uri="{FF2B5EF4-FFF2-40B4-BE49-F238E27FC236}">
                <a16:creationId xmlns:a16="http://schemas.microsoft.com/office/drawing/2014/main" id="{EDA79404-8AAE-21D9-0795-815CD9214612}"/>
              </a:ext>
            </a:extLst>
          </p:cNvPr>
          <p:cNvSpPr txBox="1">
            <a:spLocks/>
          </p:cNvSpPr>
          <p:nvPr/>
        </p:nvSpPr>
        <p:spPr>
          <a:xfrm>
            <a:off x="5286802" y="873911"/>
            <a:ext cx="1474081" cy="608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defTabSz="914395">
              <a:spcBef>
                <a:spcPct val="0"/>
              </a:spcBef>
              <a:buNone/>
              <a:defRPr sz="1600" b="1">
                <a:ln w="0">
                  <a:noFill/>
                </a:ln>
                <a:solidFill>
                  <a:schemeClr val="tx2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 w="0">
                  <a:noFill/>
                </a:ln>
                <a:solidFill>
                  <a:srgbClr val="75C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j-ea"/>
                <a:cs typeface="+mj-cs"/>
              </a:rPr>
              <a:t>轉化</a:t>
            </a:r>
          </a:p>
        </p:txBody>
      </p:sp>
      <p:sp>
        <p:nvSpPr>
          <p:cNvPr id="58" name="標題 2">
            <a:extLst>
              <a:ext uri="{FF2B5EF4-FFF2-40B4-BE49-F238E27FC236}">
                <a16:creationId xmlns:a16="http://schemas.microsoft.com/office/drawing/2014/main" id="{1A711FF2-782F-9549-F44A-200D2F14F07D}"/>
              </a:ext>
            </a:extLst>
          </p:cNvPr>
          <p:cNvSpPr txBox="1">
            <a:spLocks/>
          </p:cNvSpPr>
          <p:nvPr/>
        </p:nvSpPr>
        <p:spPr>
          <a:xfrm>
            <a:off x="8063037" y="841256"/>
            <a:ext cx="1666365" cy="622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9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 w="0">
                  <a:noFill/>
                </a:ln>
                <a:solidFill>
                  <a:srgbClr val="75C000">
                    <a:lumMod val="75000"/>
                  </a:srgbClr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j-ea"/>
                <a:cs typeface="+mj-cs"/>
              </a:rPr>
              <a:t>再生</a:t>
            </a:r>
          </a:p>
        </p:txBody>
      </p:sp>
      <p:sp>
        <p:nvSpPr>
          <p:cNvPr id="61" name="圖說文字: 折線 60">
            <a:extLst>
              <a:ext uri="{FF2B5EF4-FFF2-40B4-BE49-F238E27FC236}">
                <a16:creationId xmlns:a16="http://schemas.microsoft.com/office/drawing/2014/main" id="{2A2509FF-8386-97CD-72EB-2C4130BDCAFD}"/>
              </a:ext>
            </a:extLst>
          </p:cNvPr>
          <p:cNvSpPr/>
          <p:nvPr/>
        </p:nvSpPr>
        <p:spPr>
          <a:xfrm>
            <a:off x="5454777" y="3209170"/>
            <a:ext cx="4352176" cy="67957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75170"/>
              <a:gd name="adj6" fmla="val 331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文字方塊 23">
            <a:extLst>
              <a:ext uri="{FF2B5EF4-FFF2-40B4-BE49-F238E27FC236}">
                <a16:creationId xmlns:a16="http://schemas.microsoft.com/office/drawing/2014/main" id="{8D2E06E0-D74D-219E-1344-90E27E66623F}"/>
              </a:ext>
            </a:extLst>
          </p:cNvPr>
          <p:cNvSpPr txBox="1"/>
          <p:nvPr/>
        </p:nvSpPr>
        <p:spPr>
          <a:xfrm>
            <a:off x="5454777" y="3195016"/>
            <a:ext cx="4451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r>
              <a:rPr lang="zh-TW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進度：實際 </a:t>
            </a:r>
            <a:r>
              <a:rPr lang="en-US" altLang="zh-TW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38.88</a:t>
            </a:r>
            <a:r>
              <a:rPr lang="zh-TW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%</a:t>
            </a:r>
            <a:r>
              <a:rPr lang="zh-TW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，預定</a:t>
            </a:r>
            <a:r>
              <a:rPr lang="en-US" altLang="zh-TW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38.66</a:t>
            </a:r>
            <a:r>
              <a:rPr lang="zh-TW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%</a:t>
            </a:r>
          </a:p>
          <a:p>
            <a:r>
              <a:rPr lang="zh-TW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</a:t>
            </a:r>
            <a:r>
              <a:rPr lang="en-US" altLang="zh-TW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統計至</a:t>
            </a:r>
            <a:r>
              <a:rPr lang="en-US" altLang="zh-TW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113</a:t>
            </a:r>
            <a:r>
              <a:rPr lang="zh-TW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TW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TW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lang="en-US" altLang="zh-TW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31</a:t>
            </a:r>
            <a:r>
              <a:rPr lang="zh-TW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日止</a:t>
            </a:r>
            <a:r>
              <a:rPr lang="en-US" altLang="zh-TW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TW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DB209919-E42D-EB62-4E21-C9ACD7BDC0DB}"/>
              </a:ext>
            </a:extLst>
          </p:cNvPr>
          <p:cNvSpPr txBox="1"/>
          <p:nvPr/>
        </p:nvSpPr>
        <p:spPr>
          <a:xfrm>
            <a:off x="1032835" y="6328415"/>
            <a:ext cx="7722412" cy="46166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C00000"/>
                </a:solidFill>
              </a:defRPr>
            </a:lvl1pPr>
          </a:lstStyle>
          <a:p>
            <a:pPr algn="ctr"/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最大供應量達</a:t>
            </a:r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10,000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CMD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，配合未來需求擴充產水量</a:t>
            </a:r>
          </a:p>
        </p:txBody>
      </p:sp>
    </p:spTree>
    <p:extLst>
      <p:ext uri="{BB962C8B-B14F-4D97-AF65-F5344CB8AC3E}">
        <p14:creationId xmlns:p14="http://schemas.microsoft.com/office/powerpoint/2010/main" val="1186398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CFA1921-B4C5-4E78-9D24-D1034DBF2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" y="0"/>
            <a:ext cx="9903067" cy="6858000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920554" y="1268760"/>
            <a:ext cx="37753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algn="r">
              <a:defRPr sz="4700" b="1" spc="500">
                <a:gradFill>
                  <a:gsLst>
                    <a:gs pos="0">
                      <a:srgbClr val="0099CC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340000" scaled="0"/>
                </a:gra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sz="6000" spc="1000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tx2">
                      <a:lumMod val="50000"/>
                      <a:alpha val="40000"/>
                    </a:schemeClr>
                  </a:glow>
                </a:effectLst>
              </a:rPr>
              <a:t>簡報完畢</a:t>
            </a:r>
            <a:endParaRPr lang="en-US" altLang="zh-TW" sz="6000" spc="1000" dirty="0">
              <a:solidFill>
                <a:schemeClr val="tx2">
                  <a:lumMod val="50000"/>
                </a:schemeClr>
              </a:solidFill>
              <a:effectLst>
                <a:glow rad="63500">
                  <a:schemeClr val="tx2">
                    <a:lumMod val="50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415D5A3-E6E2-40D9-8B62-F92668D02B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000" y="773839"/>
            <a:ext cx="2003632" cy="49492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D9D4AA9-C86E-4843-86B6-1262C4D4ECD7}"/>
              </a:ext>
            </a:extLst>
          </p:cNvPr>
          <p:cNvSpPr txBox="1"/>
          <p:nvPr/>
        </p:nvSpPr>
        <p:spPr>
          <a:xfrm>
            <a:off x="7202666" y="256832"/>
            <a:ext cx="24416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solidFill>
                  <a:schemeClr val="bg2">
                    <a:lumMod val="10000"/>
                  </a:schemeClr>
                </a:solidFill>
                <a:effectLst>
                  <a:glow rad="76200">
                    <a:schemeClr val="bg1">
                      <a:alpha val="10000"/>
                    </a:scheme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臺南市政府水利局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9445387-6E1F-4371-B859-1EED5614A3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192" y="161231"/>
            <a:ext cx="721025" cy="57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54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圖片 101">
            <a:extLst>
              <a:ext uri="{FF2B5EF4-FFF2-40B4-BE49-F238E27FC236}">
                <a16:creationId xmlns:a16="http://schemas.microsoft.com/office/drawing/2014/main" id="{646EC14D-95D7-3049-D53F-30FB16208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655" y="920220"/>
            <a:ext cx="7397973" cy="408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0" name="圖案 99">
            <a:extLst>
              <a:ext uri="{FF2B5EF4-FFF2-40B4-BE49-F238E27FC236}">
                <a16:creationId xmlns:a16="http://schemas.microsoft.com/office/drawing/2014/main" id="{895BC3D0-11E2-317C-A28A-D7FC6DB180F3}"/>
              </a:ext>
            </a:extLst>
          </p:cNvPr>
          <p:cNvSpPr/>
          <p:nvPr/>
        </p:nvSpPr>
        <p:spPr>
          <a:xfrm rot="20779121">
            <a:off x="364488" y="1382521"/>
            <a:ext cx="7932335" cy="4232314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bg1">
              <a:lumMod val="8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2A47F67-F421-9D05-4CF6-AB41EEB0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工程緣起  基本資訊</a:t>
            </a:r>
          </a:p>
        </p:txBody>
      </p:sp>
      <p:sp>
        <p:nvSpPr>
          <p:cNvPr id="69" name="投影片編號版面配置區 1">
            <a:extLst>
              <a:ext uri="{FF2B5EF4-FFF2-40B4-BE49-F238E27FC236}">
                <a16:creationId xmlns:a16="http://schemas.microsoft.com/office/drawing/2014/main" id="{4553C516-31A7-15B4-5614-21FE03929902}"/>
              </a:ext>
            </a:extLst>
          </p:cNvPr>
          <p:cNvSpPr txBox="1">
            <a:spLocks/>
          </p:cNvSpPr>
          <p:nvPr/>
        </p:nvSpPr>
        <p:spPr>
          <a:xfrm>
            <a:off x="7594600" y="649287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DA0BB7-265A-403C-9275-D587AB510EDC}" type="slidenum">
              <a:rPr lang="zh-TW" altLang="en-US" smtClean="0"/>
              <a:pPr/>
              <a:t>1</a:t>
            </a:fld>
            <a:endParaRPr lang="zh-TW" altLang="en-US" dirty="0"/>
          </a:p>
        </p:txBody>
      </p:sp>
      <p:sp>
        <p:nvSpPr>
          <p:cNvPr id="103" name="投影片編號版面配置區 1">
            <a:extLst>
              <a:ext uri="{FF2B5EF4-FFF2-40B4-BE49-F238E27FC236}">
                <a16:creationId xmlns:a16="http://schemas.microsoft.com/office/drawing/2014/main" id="{1A6C326E-6A3B-0379-F67B-18052DEF2C9B}"/>
              </a:ext>
            </a:extLst>
          </p:cNvPr>
          <p:cNvSpPr txBox="1">
            <a:spLocks/>
          </p:cNvSpPr>
          <p:nvPr/>
        </p:nvSpPr>
        <p:spPr>
          <a:xfrm>
            <a:off x="7594600" y="649287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DA0BB7-265A-403C-9275-D587AB510EDC}" type="slidenum">
              <a:rPr lang="zh-TW" altLang="en-US" smtClean="0"/>
              <a:pPr/>
              <a:t>1</a:t>
            </a:fld>
            <a:endParaRPr lang="zh-TW" altLang="en-US" dirty="0"/>
          </a:p>
        </p:txBody>
      </p:sp>
      <p:sp>
        <p:nvSpPr>
          <p:cNvPr id="104" name="橢圓 103">
            <a:extLst>
              <a:ext uri="{FF2B5EF4-FFF2-40B4-BE49-F238E27FC236}">
                <a16:creationId xmlns:a16="http://schemas.microsoft.com/office/drawing/2014/main" id="{0C9B9F1E-C10F-1373-33BA-C1D69D6234B2}"/>
              </a:ext>
            </a:extLst>
          </p:cNvPr>
          <p:cNvSpPr/>
          <p:nvPr/>
        </p:nvSpPr>
        <p:spPr>
          <a:xfrm>
            <a:off x="1716201" y="4821046"/>
            <a:ext cx="216226" cy="21622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5" name="橢圓 104">
            <a:extLst>
              <a:ext uri="{FF2B5EF4-FFF2-40B4-BE49-F238E27FC236}">
                <a16:creationId xmlns:a16="http://schemas.microsoft.com/office/drawing/2014/main" id="{8163D18C-4A85-F4F6-BBB2-14A5FA06B9AE}"/>
              </a:ext>
            </a:extLst>
          </p:cNvPr>
          <p:cNvSpPr/>
          <p:nvPr/>
        </p:nvSpPr>
        <p:spPr>
          <a:xfrm>
            <a:off x="2997021" y="3556481"/>
            <a:ext cx="261479" cy="26147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6" name="手繪多邊形: 圖案 105">
            <a:extLst>
              <a:ext uri="{FF2B5EF4-FFF2-40B4-BE49-F238E27FC236}">
                <a16:creationId xmlns:a16="http://schemas.microsoft.com/office/drawing/2014/main" id="{00B764CF-96D9-B28C-8E11-A8EAFE054D33}"/>
              </a:ext>
            </a:extLst>
          </p:cNvPr>
          <p:cNvSpPr/>
          <p:nvPr/>
        </p:nvSpPr>
        <p:spPr>
          <a:xfrm>
            <a:off x="3027293" y="2999491"/>
            <a:ext cx="1567123" cy="441090"/>
          </a:xfrm>
          <a:custGeom>
            <a:avLst/>
            <a:gdLst>
              <a:gd name="connsiteX0" fmla="*/ 0 w 1567123"/>
              <a:gd name="connsiteY0" fmla="*/ 0 h 441090"/>
              <a:gd name="connsiteX1" fmla="*/ 1567123 w 1567123"/>
              <a:gd name="connsiteY1" fmla="*/ 0 h 441090"/>
              <a:gd name="connsiteX2" fmla="*/ 1567123 w 1567123"/>
              <a:gd name="connsiteY2" fmla="*/ 441090 h 441090"/>
              <a:gd name="connsiteX3" fmla="*/ 0 w 1567123"/>
              <a:gd name="connsiteY3" fmla="*/ 441090 h 441090"/>
              <a:gd name="connsiteX4" fmla="*/ 0 w 1567123"/>
              <a:gd name="connsiteY4" fmla="*/ 0 h 44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7123" h="441090">
                <a:moveTo>
                  <a:pt x="0" y="0"/>
                </a:moveTo>
                <a:lnTo>
                  <a:pt x="1567123" y="0"/>
                </a:lnTo>
                <a:lnTo>
                  <a:pt x="1567123" y="441090"/>
                </a:lnTo>
                <a:lnTo>
                  <a:pt x="0" y="4410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9668" tIns="0" rIns="0" bIns="0" numCol="1" spcCol="1270" anchor="t" anchorCtr="0">
            <a:noAutofit/>
          </a:bodyPr>
          <a:lstStyle/>
          <a:p>
            <a:pPr marL="0" marR="0" lvl="0" indent="0" algn="l" defTabSz="1155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A49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前期計畫</a:t>
            </a:r>
          </a:p>
        </p:txBody>
      </p:sp>
      <p:sp>
        <p:nvSpPr>
          <p:cNvPr id="107" name="橢圓 106">
            <a:extLst>
              <a:ext uri="{FF2B5EF4-FFF2-40B4-BE49-F238E27FC236}">
                <a16:creationId xmlns:a16="http://schemas.microsoft.com/office/drawing/2014/main" id="{D1CA1D5A-F83D-25A3-ED38-EE907AC4FC19}"/>
              </a:ext>
            </a:extLst>
          </p:cNvPr>
          <p:cNvSpPr/>
          <p:nvPr/>
        </p:nvSpPr>
        <p:spPr>
          <a:xfrm>
            <a:off x="4603705" y="2383644"/>
            <a:ext cx="295010" cy="29501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8" name="手繪多邊形: 圖案 107">
            <a:extLst>
              <a:ext uri="{FF2B5EF4-FFF2-40B4-BE49-F238E27FC236}">
                <a16:creationId xmlns:a16="http://schemas.microsoft.com/office/drawing/2014/main" id="{13861680-E346-D058-BC92-F30CD056C1DF}"/>
              </a:ext>
            </a:extLst>
          </p:cNvPr>
          <p:cNvSpPr/>
          <p:nvPr/>
        </p:nvSpPr>
        <p:spPr>
          <a:xfrm>
            <a:off x="4144872" y="1588234"/>
            <a:ext cx="2096503" cy="895687"/>
          </a:xfrm>
          <a:custGeom>
            <a:avLst/>
            <a:gdLst>
              <a:gd name="connsiteX0" fmla="*/ 0 w 2096503"/>
              <a:gd name="connsiteY0" fmla="*/ 0 h 895687"/>
              <a:gd name="connsiteX1" fmla="*/ 2096503 w 2096503"/>
              <a:gd name="connsiteY1" fmla="*/ 0 h 895687"/>
              <a:gd name="connsiteX2" fmla="*/ 2096503 w 2096503"/>
              <a:gd name="connsiteY2" fmla="*/ 895687 h 895687"/>
              <a:gd name="connsiteX3" fmla="*/ 0 w 2096503"/>
              <a:gd name="connsiteY3" fmla="*/ 895687 h 895687"/>
              <a:gd name="connsiteX4" fmla="*/ 0 w 2096503"/>
              <a:gd name="connsiteY4" fmla="*/ 0 h 895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6503" h="895687">
                <a:moveTo>
                  <a:pt x="0" y="0"/>
                </a:moveTo>
                <a:lnTo>
                  <a:pt x="2096503" y="0"/>
                </a:lnTo>
                <a:lnTo>
                  <a:pt x="2096503" y="895687"/>
                </a:lnTo>
                <a:lnTo>
                  <a:pt x="0" y="89568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9668" tIns="0" rIns="0" bIns="0" numCol="1" spcCol="1270" anchor="t" anchorCtr="0">
            <a:noAutofit/>
          </a:bodyPr>
          <a:lstStyle/>
          <a:p>
            <a:pPr marL="0" marR="0" lvl="0" indent="0" algn="ctr" defTabSz="1155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srgbClr val="1A49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109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A49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b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srgbClr val="1A49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A49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行政院核定</a:t>
            </a:r>
          </a:p>
        </p:txBody>
      </p:sp>
      <p:sp>
        <p:nvSpPr>
          <p:cNvPr id="109" name="橢圓 108">
            <a:extLst>
              <a:ext uri="{FF2B5EF4-FFF2-40B4-BE49-F238E27FC236}">
                <a16:creationId xmlns:a16="http://schemas.microsoft.com/office/drawing/2014/main" id="{866FBC44-7B7F-FE79-0641-4438FDFB96DC}"/>
              </a:ext>
            </a:extLst>
          </p:cNvPr>
          <p:cNvSpPr/>
          <p:nvPr/>
        </p:nvSpPr>
        <p:spPr>
          <a:xfrm>
            <a:off x="6199256" y="1631963"/>
            <a:ext cx="365125" cy="3651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0" name="手繪多邊形: 圖案 109">
            <a:extLst>
              <a:ext uri="{FF2B5EF4-FFF2-40B4-BE49-F238E27FC236}">
                <a16:creationId xmlns:a16="http://schemas.microsoft.com/office/drawing/2014/main" id="{87617BBE-78FC-100F-8569-3CD258AE2C20}"/>
              </a:ext>
            </a:extLst>
          </p:cNvPr>
          <p:cNvSpPr/>
          <p:nvPr/>
        </p:nvSpPr>
        <p:spPr>
          <a:xfrm>
            <a:off x="6028353" y="1223108"/>
            <a:ext cx="1990013" cy="365126"/>
          </a:xfrm>
          <a:custGeom>
            <a:avLst/>
            <a:gdLst>
              <a:gd name="connsiteX0" fmla="*/ 0 w 1608965"/>
              <a:gd name="connsiteY0" fmla="*/ 0 h 519731"/>
              <a:gd name="connsiteX1" fmla="*/ 1608965 w 1608965"/>
              <a:gd name="connsiteY1" fmla="*/ 0 h 519731"/>
              <a:gd name="connsiteX2" fmla="*/ 1608965 w 1608965"/>
              <a:gd name="connsiteY2" fmla="*/ 519731 h 519731"/>
              <a:gd name="connsiteX3" fmla="*/ 0 w 1608965"/>
              <a:gd name="connsiteY3" fmla="*/ 519731 h 519731"/>
              <a:gd name="connsiteX4" fmla="*/ 0 w 1608965"/>
              <a:gd name="connsiteY4" fmla="*/ 0 h 51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8965" h="519731">
                <a:moveTo>
                  <a:pt x="0" y="0"/>
                </a:moveTo>
                <a:lnTo>
                  <a:pt x="1608965" y="0"/>
                </a:lnTo>
                <a:lnTo>
                  <a:pt x="1608965" y="519731"/>
                </a:lnTo>
                <a:lnTo>
                  <a:pt x="0" y="51973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9668" tIns="0" rIns="0" bIns="0" numCol="1" spcCol="1270" anchor="t" anchorCtr="0">
            <a:noAutofit/>
          </a:bodyPr>
          <a:lstStyle/>
          <a:p>
            <a:pPr marL="0" marR="0" lvl="0" indent="0" algn="ctr" defTabSz="1155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A49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發包執行</a:t>
            </a:r>
          </a:p>
        </p:txBody>
      </p:sp>
      <p:sp>
        <p:nvSpPr>
          <p:cNvPr id="111" name="矩形: 圓角 110">
            <a:extLst>
              <a:ext uri="{FF2B5EF4-FFF2-40B4-BE49-F238E27FC236}">
                <a16:creationId xmlns:a16="http://schemas.microsoft.com/office/drawing/2014/main" id="{76899282-2853-2846-2077-D68A17556C39}"/>
              </a:ext>
            </a:extLst>
          </p:cNvPr>
          <p:cNvSpPr/>
          <p:nvPr/>
        </p:nvSpPr>
        <p:spPr>
          <a:xfrm>
            <a:off x="1815761" y="5066434"/>
            <a:ext cx="2775099" cy="917963"/>
          </a:xfrm>
          <a:prstGeom prst="roundRect">
            <a:avLst>
              <a:gd name="adj" fmla="val 22783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2" name="object 26">
            <a:extLst>
              <a:ext uri="{FF2B5EF4-FFF2-40B4-BE49-F238E27FC236}">
                <a16:creationId xmlns:a16="http://schemas.microsoft.com/office/drawing/2014/main" id="{0BCB909F-7291-4198-C1B6-333FDEFAE8CF}"/>
              </a:ext>
            </a:extLst>
          </p:cNvPr>
          <p:cNvSpPr txBox="1"/>
          <p:nvPr/>
        </p:nvSpPr>
        <p:spPr>
          <a:xfrm>
            <a:off x="1969989" y="5163002"/>
            <a:ext cx="2791878" cy="75015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713105" defTabSz="914332">
              <a:defRPr/>
            </a:pPr>
            <a:r>
              <a:rPr kumimoji="0" sz="1400" b="1" i="0" u="none" strike="noStrike" kern="1200" cap="none" spc="-1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積</a:t>
            </a:r>
            <a:r>
              <a:rPr kumimoji="0" sz="1400" b="1" i="0" u="none" strike="noStrike" kern="1200" cap="none" spc="-2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極推</a:t>
            </a:r>
            <a:r>
              <a:rPr kumimoji="0" sz="1400" b="1" i="0" u="none" strike="noStrike" kern="1200" cap="none" spc="-1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動</a:t>
            </a:r>
            <a:r>
              <a:rPr kumimoji="0" sz="1400" b="1" i="0" u="none" strike="noStrike" kern="1200" cap="none" spc="-2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污水回</a:t>
            </a:r>
            <a:r>
              <a:rPr kumimoji="0" sz="1400" b="1" i="0" u="none" strike="noStrike" kern="1200" cap="none" spc="-1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收</a:t>
            </a:r>
            <a:r>
              <a:rPr kumimoji="0" sz="1400" b="1" i="0" u="none" strike="noStrike" kern="1200" cap="none" spc="-2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再利</a:t>
            </a:r>
            <a:r>
              <a:rPr kumimoji="0" lang="zh-TW" altLang="en-US" sz="14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用</a:t>
            </a:r>
            <a:br>
              <a:rPr kumimoji="0" lang="en-US" altLang="zh-TW" sz="1400" b="1" i="0" u="none" strike="noStrike" kern="120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</a:b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前瞻基礎建設計畫</a:t>
            </a:r>
            <a:r>
              <a:rPr kumimoji="1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水環境建設</a:t>
            </a:r>
            <a:r>
              <a:rPr kumimoji="1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再生水工程推動計畫</a:t>
            </a:r>
          </a:p>
          <a:p>
            <a:pPr marL="12700" marR="713105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sp>
        <p:nvSpPr>
          <p:cNvPr id="113" name="矩形: 圓角 112">
            <a:extLst>
              <a:ext uri="{FF2B5EF4-FFF2-40B4-BE49-F238E27FC236}">
                <a16:creationId xmlns:a16="http://schemas.microsoft.com/office/drawing/2014/main" id="{C7BBC646-1DE0-461E-DF41-66101F5FBFAD}"/>
              </a:ext>
            </a:extLst>
          </p:cNvPr>
          <p:cNvSpPr/>
          <p:nvPr/>
        </p:nvSpPr>
        <p:spPr>
          <a:xfrm>
            <a:off x="4889280" y="2490239"/>
            <a:ext cx="3935030" cy="8977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4" name="object 26">
            <a:extLst>
              <a:ext uri="{FF2B5EF4-FFF2-40B4-BE49-F238E27FC236}">
                <a16:creationId xmlns:a16="http://schemas.microsoft.com/office/drawing/2014/main" id="{880EE407-FC97-D43F-A217-A6E0D83D2BB6}"/>
              </a:ext>
            </a:extLst>
          </p:cNvPr>
          <p:cNvSpPr txBox="1"/>
          <p:nvPr/>
        </p:nvSpPr>
        <p:spPr>
          <a:xfrm>
            <a:off x="4953000" y="2553968"/>
            <a:ext cx="3935029" cy="79661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just" defTabSz="914400" eaLnBrk="0" fontAlgn="base" latinLnBrk="0" hangingPunct="0">
              <a:lnSpc>
                <a:spcPts val="13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公共污水處理廠再生水推動計畫</a:t>
            </a:r>
            <a:r>
              <a:rPr kumimoji="1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(110</a:t>
            </a: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至</a:t>
            </a:r>
            <a:r>
              <a:rPr kumimoji="1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115</a:t>
            </a: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kumimoji="1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 marL="285750" marR="0" lvl="0" indent="-285750" algn="just" defTabSz="914400" eaLnBrk="0" fontAlgn="base" latinLnBrk="0" hangingPunct="0">
              <a:lnSpc>
                <a:spcPts val="16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替代履行方式</a:t>
            </a:r>
            <a:endParaRPr kumimoji="1" lang="en-US" altLang="zh-TW" sz="1400" b="1" kern="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85750" marR="0" lvl="0" indent="-285750" algn="just" defTabSz="914400" eaLnBrk="0" fontAlgn="base" latinLnBrk="0" hangingPunct="0">
              <a:lnSpc>
                <a:spcPts val="16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再生水供應周邊事業單位</a:t>
            </a:r>
            <a:endParaRPr kumimoji="1" lang="en-US" altLang="zh-TW" sz="1400" b="1" kern="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85750" marR="0" lvl="0" indent="-285750" algn="just" defTabSz="914400" eaLnBrk="0" fontAlgn="base" latinLnBrk="0" hangingPunct="0">
              <a:lnSpc>
                <a:spcPts val="16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南科臺南園區廠商使用替換之自來</a:t>
            </a:r>
            <a:endParaRPr kumimoji="1" lang="en-US" altLang="zh-TW" sz="14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15" name="群組 114">
            <a:extLst>
              <a:ext uri="{FF2B5EF4-FFF2-40B4-BE49-F238E27FC236}">
                <a16:creationId xmlns:a16="http://schemas.microsoft.com/office/drawing/2014/main" id="{919BFB0B-C21B-B349-03DA-CB39E1684296}"/>
              </a:ext>
            </a:extLst>
          </p:cNvPr>
          <p:cNvGrpSpPr/>
          <p:nvPr/>
        </p:nvGrpSpPr>
        <p:grpSpPr>
          <a:xfrm>
            <a:off x="3216675" y="3638192"/>
            <a:ext cx="4427286" cy="970801"/>
            <a:chOff x="5527782" y="4243837"/>
            <a:chExt cx="3289544" cy="1193346"/>
          </a:xfrm>
        </p:grpSpPr>
        <p:sp>
          <p:nvSpPr>
            <p:cNvPr id="116" name="矩形: 圓角 115">
              <a:extLst>
                <a:ext uri="{FF2B5EF4-FFF2-40B4-BE49-F238E27FC236}">
                  <a16:creationId xmlns:a16="http://schemas.microsoft.com/office/drawing/2014/main" id="{2D59E1B3-C887-2924-42C2-C3FA3622758B}"/>
                </a:ext>
              </a:extLst>
            </p:cNvPr>
            <p:cNvSpPr/>
            <p:nvPr/>
          </p:nvSpPr>
          <p:spPr>
            <a:xfrm>
              <a:off x="5527782" y="4243837"/>
              <a:ext cx="2667727" cy="918515"/>
            </a:xfrm>
            <a:prstGeom prst="roundRect">
              <a:avLst>
                <a:gd name="adj" fmla="val 30721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7" name="object 26">
              <a:extLst>
                <a:ext uri="{FF2B5EF4-FFF2-40B4-BE49-F238E27FC236}">
                  <a16:creationId xmlns:a16="http://schemas.microsoft.com/office/drawing/2014/main" id="{8A5D8465-975E-510D-00F0-306E3316B04B}"/>
                </a:ext>
              </a:extLst>
            </p:cNvPr>
            <p:cNvSpPr txBox="1"/>
            <p:nvPr/>
          </p:nvSpPr>
          <p:spPr>
            <a:xfrm>
              <a:off x="5619335" y="4308788"/>
              <a:ext cx="3197991" cy="1128395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>
              <a:noAutofit/>
            </a:bodyPr>
            <a:lstStyle/>
            <a:p>
              <a:pPr marR="0" lvl="0" algn="just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1" lang="zh-TW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「臺南地區仁德再生水廠開發可行性規劃」</a:t>
              </a:r>
              <a:endParaRPr kumimoji="1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marL="298450" marR="0" lvl="0" indent="-28575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>
                  <a:tab pos="329565" algn="l"/>
                </a:tabLst>
                <a:defRPr/>
              </a:pPr>
              <a:r>
                <a:rPr lang="zh-TW" altLang="en-US" sz="1400" b="1" dirty="0">
                  <a:solidFill>
                    <a:schemeClr val="tx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微軟正黑體"/>
                </a:rPr>
                <a:t>仁德</a:t>
              </a: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微軟正黑體"/>
                </a:rPr>
                <a:t>水資中心增設再生水廠</a:t>
              </a:r>
              <a:endPara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endParaRPr>
            </a:p>
            <a:p>
              <a:pPr marL="298450" marR="0" lvl="0" indent="-28575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>
                  <a:tab pos="329565" algn="l"/>
                </a:tabLst>
                <a:defRPr/>
              </a:pPr>
              <a:r>
                <a:rPr kumimoji="1" lang="zh-TW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掌握新興水資源開發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endParaRPr>
            </a:p>
          </p:txBody>
        </p:sp>
      </p:grpSp>
      <p:sp>
        <p:nvSpPr>
          <p:cNvPr id="118" name="矩形: 圓角 117">
            <a:extLst>
              <a:ext uri="{FF2B5EF4-FFF2-40B4-BE49-F238E27FC236}">
                <a16:creationId xmlns:a16="http://schemas.microsoft.com/office/drawing/2014/main" id="{0685D73D-D59A-DE00-6DD8-AFBADC9C4477}"/>
              </a:ext>
            </a:extLst>
          </p:cNvPr>
          <p:cNvSpPr/>
          <p:nvPr/>
        </p:nvSpPr>
        <p:spPr>
          <a:xfrm>
            <a:off x="4533769" y="5215099"/>
            <a:ext cx="4761423" cy="1290905"/>
          </a:xfrm>
          <a:prstGeom prst="roundRect">
            <a:avLst/>
          </a:prstGeom>
          <a:solidFill>
            <a:srgbClr val="3D3923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9" name="橢圓 118">
            <a:extLst>
              <a:ext uri="{FF2B5EF4-FFF2-40B4-BE49-F238E27FC236}">
                <a16:creationId xmlns:a16="http://schemas.microsoft.com/office/drawing/2014/main" id="{2F1CDF40-1906-2512-AD43-761E368243C3}"/>
              </a:ext>
            </a:extLst>
          </p:cNvPr>
          <p:cNvSpPr/>
          <p:nvPr/>
        </p:nvSpPr>
        <p:spPr>
          <a:xfrm>
            <a:off x="6623566" y="5263381"/>
            <a:ext cx="822740" cy="751422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0" name="圓角矩形 40">
            <a:extLst>
              <a:ext uri="{FF2B5EF4-FFF2-40B4-BE49-F238E27FC236}">
                <a16:creationId xmlns:a16="http://schemas.microsoft.com/office/drawing/2014/main" id="{A7CB46E5-FFC3-56BF-DF57-3A3601314BDB}"/>
              </a:ext>
            </a:extLst>
          </p:cNvPr>
          <p:cNvSpPr/>
          <p:nvPr/>
        </p:nvSpPr>
        <p:spPr>
          <a:xfrm>
            <a:off x="6276938" y="6077840"/>
            <a:ext cx="1496000" cy="322999"/>
          </a:xfrm>
          <a:prstGeom prst="roundRect">
            <a:avLst/>
          </a:prstGeom>
        </p:spPr>
        <p:txBody>
          <a:bodyPr/>
          <a:lstStyle/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77800">
                    <a:srgbClr val="000000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rPr>
              <a:t>穩定給水</a:t>
            </a:r>
          </a:p>
        </p:txBody>
      </p:sp>
      <p:pic>
        <p:nvPicPr>
          <p:cNvPr id="121" name="Picture 2" descr="資源循環網">
            <a:extLst>
              <a:ext uri="{FF2B5EF4-FFF2-40B4-BE49-F238E27FC236}">
                <a16:creationId xmlns:a16="http://schemas.microsoft.com/office/drawing/2014/main" id="{BE45AF5F-3371-ACCB-5F19-81DCEBA67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450" y="5279420"/>
            <a:ext cx="918992" cy="71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圓角矩形 40">
            <a:extLst>
              <a:ext uri="{FF2B5EF4-FFF2-40B4-BE49-F238E27FC236}">
                <a16:creationId xmlns:a16="http://schemas.microsoft.com/office/drawing/2014/main" id="{9C444439-5DEE-2AD6-29C1-81C4A733E64B}"/>
              </a:ext>
            </a:extLst>
          </p:cNvPr>
          <p:cNvSpPr/>
          <p:nvPr/>
        </p:nvSpPr>
        <p:spPr>
          <a:xfrm>
            <a:off x="7614842" y="6092787"/>
            <a:ext cx="1496000" cy="322999"/>
          </a:xfrm>
          <a:prstGeom prst="roundRect">
            <a:avLst/>
          </a:prstGeom>
        </p:spPr>
        <p:txBody>
          <a:bodyPr/>
          <a:lstStyle/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77800">
                    <a:srgbClr val="000000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rPr>
              <a:t>循環經濟</a:t>
            </a:r>
          </a:p>
        </p:txBody>
      </p:sp>
      <p:sp>
        <p:nvSpPr>
          <p:cNvPr id="123" name="橢圓 122">
            <a:extLst>
              <a:ext uri="{FF2B5EF4-FFF2-40B4-BE49-F238E27FC236}">
                <a16:creationId xmlns:a16="http://schemas.microsoft.com/office/drawing/2014/main" id="{B893E8AB-0282-9ED7-E6CE-97E9D817841F}"/>
              </a:ext>
            </a:extLst>
          </p:cNvPr>
          <p:cNvSpPr/>
          <p:nvPr/>
        </p:nvSpPr>
        <p:spPr>
          <a:xfrm>
            <a:off x="5133650" y="5315687"/>
            <a:ext cx="746144" cy="71585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24" name="群組 123">
            <a:extLst>
              <a:ext uri="{FF2B5EF4-FFF2-40B4-BE49-F238E27FC236}">
                <a16:creationId xmlns:a16="http://schemas.microsoft.com/office/drawing/2014/main" id="{F3989D6E-8F7E-70C3-8F12-8DF2B7100DD2}"/>
              </a:ext>
            </a:extLst>
          </p:cNvPr>
          <p:cNvGrpSpPr/>
          <p:nvPr/>
        </p:nvGrpSpPr>
        <p:grpSpPr>
          <a:xfrm>
            <a:off x="5248053" y="5453308"/>
            <a:ext cx="517338" cy="421815"/>
            <a:chOff x="1775011" y="-1308904"/>
            <a:chExt cx="1305291" cy="889344"/>
          </a:xfrm>
        </p:grpSpPr>
        <p:sp>
          <p:nvSpPr>
            <p:cNvPr id="125" name="橢圓 124">
              <a:extLst>
                <a:ext uri="{FF2B5EF4-FFF2-40B4-BE49-F238E27FC236}">
                  <a16:creationId xmlns:a16="http://schemas.microsoft.com/office/drawing/2014/main" id="{6896CEE6-D01D-A29D-E177-C292EFA3994E}"/>
                </a:ext>
              </a:extLst>
            </p:cNvPr>
            <p:cNvSpPr/>
            <p:nvPr/>
          </p:nvSpPr>
          <p:spPr>
            <a:xfrm>
              <a:off x="1775011" y="-1039533"/>
              <a:ext cx="1305291" cy="61997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6" name="橢圓 125">
              <a:extLst>
                <a:ext uri="{FF2B5EF4-FFF2-40B4-BE49-F238E27FC236}">
                  <a16:creationId xmlns:a16="http://schemas.microsoft.com/office/drawing/2014/main" id="{661F074A-0DB0-C406-DA84-6887E3EC8469}"/>
                </a:ext>
              </a:extLst>
            </p:cNvPr>
            <p:cNvSpPr/>
            <p:nvPr/>
          </p:nvSpPr>
          <p:spPr>
            <a:xfrm>
              <a:off x="2090466" y="-1039533"/>
              <a:ext cx="674379" cy="614634"/>
            </a:xfrm>
            <a:prstGeom prst="ellipse">
              <a:avLst/>
            </a:prstGeom>
            <a:solidFill>
              <a:srgbClr val="3D39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7" name="橢圓 126">
              <a:extLst>
                <a:ext uri="{FF2B5EF4-FFF2-40B4-BE49-F238E27FC236}">
                  <a16:creationId xmlns:a16="http://schemas.microsoft.com/office/drawing/2014/main" id="{1C124A64-C763-EEBF-1DEF-D536532A7C7F}"/>
                </a:ext>
              </a:extLst>
            </p:cNvPr>
            <p:cNvSpPr/>
            <p:nvPr/>
          </p:nvSpPr>
          <p:spPr>
            <a:xfrm>
              <a:off x="2252873" y="-900976"/>
              <a:ext cx="349564" cy="384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8" name="矩形 127">
              <a:extLst>
                <a:ext uri="{FF2B5EF4-FFF2-40B4-BE49-F238E27FC236}">
                  <a16:creationId xmlns:a16="http://schemas.microsoft.com/office/drawing/2014/main" id="{746AA066-508B-DF1B-AC96-A04A66459748}"/>
                </a:ext>
              </a:extLst>
            </p:cNvPr>
            <p:cNvSpPr/>
            <p:nvPr/>
          </p:nvSpPr>
          <p:spPr>
            <a:xfrm rot="20979220">
              <a:off x="2022406" y="-1242093"/>
              <a:ext cx="149229" cy="2561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1D8C8574-9FAE-471D-FDB8-D411C959B43C}"/>
                </a:ext>
              </a:extLst>
            </p:cNvPr>
            <p:cNvSpPr/>
            <p:nvPr/>
          </p:nvSpPr>
          <p:spPr>
            <a:xfrm>
              <a:off x="2355190" y="-1308904"/>
              <a:ext cx="149229" cy="2561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B2C7A5C0-03CF-6A85-F547-BA8F02C142E4}"/>
                </a:ext>
              </a:extLst>
            </p:cNvPr>
            <p:cNvSpPr/>
            <p:nvPr/>
          </p:nvSpPr>
          <p:spPr>
            <a:xfrm rot="938688">
              <a:off x="2697958" y="-1258245"/>
              <a:ext cx="149229" cy="2561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31" name="圓角矩形 40">
            <a:extLst>
              <a:ext uri="{FF2B5EF4-FFF2-40B4-BE49-F238E27FC236}">
                <a16:creationId xmlns:a16="http://schemas.microsoft.com/office/drawing/2014/main" id="{7BD1FF70-C900-8881-10C7-5BA82A31CF4E}"/>
              </a:ext>
            </a:extLst>
          </p:cNvPr>
          <p:cNvSpPr/>
          <p:nvPr/>
        </p:nvSpPr>
        <p:spPr>
          <a:xfrm>
            <a:off x="4762527" y="6089309"/>
            <a:ext cx="1496000" cy="322999"/>
          </a:xfrm>
          <a:prstGeom prst="roundRect">
            <a:avLst/>
          </a:prstGeom>
        </p:spPr>
        <p:txBody>
          <a:bodyPr/>
          <a:lstStyle/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77800">
                    <a:srgbClr val="000000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rPr>
              <a:t>前瞻遠見</a:t>
            </a:r>
          </a:p>
        </p:txBody>
      </p:sp>
      <p:sp>
        <p:nvSpPr>
          <p:cNvPr id="132" name="圓角矩形 4">
            <a:extLst>
              <a:ext uri="{FF2B5EF4-FFF2-40B4-BE49-F238E27FC236}">
                <a16:creationId xmlns:a16="http://schemas.microsoft.com/office/drawing/2014/main" id="{8EBC6DBC-316E-B3FB-B331-40E9540AB368}"/>
              </a:ext>
            </a:extLst>
          </p:cNvPr>
          <p:cNvSpPr txBox="1"/>
          <p:nvPr/>
        </p:nvSpPr>
        <p:spPr>
          <a:xfrm>
            <a:off x="1338949" y="4307795"/>
            <a:ext cx="2140860" cy="4308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TW"/>
            </a:defPPr>
            <a:lvl1pPr algn="ctr">
              <a:spcBef>
                <a:spcPts val="600"/>
              </a:spcBef>
              <a:defRPr sz="1500" b="1">
                <a:solidFill>
                  <a:srgbClr val="FFFF66"/>
                </a:solidFill>
                <a:effectLst>
                  <a:glow rad="127000">
                    <a:schemeClr val="tx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200" i="1" u="sng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</a:rPr>
              <a:t>國土</a:t>
            </a:r>
            <a:r>
              <a:rPr kumimoji="0" lang="zh-TW" altLang="en-US" sz="22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署及水利局</a:t>
            </a: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686A815F-4779-C76F-5349-2A5A2DE94A4E}"/>
              </a:ext>
            </a:extLst>
          </p:cNvPr>
          <p:cNvSpPr/>
          <p:nvPr/>
        </p:nvSpPr>
        <p:spPr>
          <a:xfrm>
            <a:off x="-69269" y="829745"/>
            <a:ext cx="4096518" cy="758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氣候變遷加劇，供水抗旱</a:t>
            </a:r>
            <a:r>
              <a:rPr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需強化</a:t>
            </a:r>
            <a:endParaRPr lang="en-US" altLang="zh-TW" sz="2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傳統湖庫水源外，</a:t>
            </a:r>
            <a:r>
              <a:rPr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開發新興水源</a:t>
            </a: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231186E7-78C3-93B4-4442-93C9DF3D67AD}"/>
              </a:ext>
            </a:extLst>
          </p:cNvPr>
          <p:cNvSpPr/>
          <p:nvPr/>
        </p:nvSpPr>
        <p:spPr>
          <a:xfrm>
            <a:off x="247861" y="1633043"/>
            <a:ext cx="2150304" cy="3658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prstClr val="white">
                  <a:lumMod val="50000"/>
                </a:prstClr>
              </a:buClr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臺南供水現況</a:t>
            </a:r>
          </a:p>
        </p:txBody>
      </p:sp>
      <p:sp>
        <p:nvSpPr>
          <p:cNvPr id="134" name="圓柱形 6">
            <a:extLst>
              <a:ext uri="{FF2B5EF4-FFF2-40B4-BE49-F238E27FC236}">
                <a16:creationId xmlns:a16="http://schemas.microsoft.com/office/drawing/2014/main" id="{9AAE0FB9-AA53-3C4E-F792-E3EDB9225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936" y="2735388"/>
            <a:ext cx="647700" cy="1439862"/>
          </a:xfrm>
          <a:prstGeom prst="can">
            <a:avLst>
              <a:gd name="adj" fmla="val 25009"/>
            </a:avLst>
          </a:prstGeom>
          <a:gradFill rotWithShape="0">
            <a:gsLst>
              <a:gs pos="0">
                <a:srgbClr val="00B0F0"/>
              </a:gs>
              <a:gs pos="100000">
                <a:srgbClr val="0070C0"/>
              </a:gs>
            </a:gsLst>
            <a:lin ang="162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endParaRPr kumimoji="1" lang="zh-TW" altLang="en-US" sz="800" b="1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 Unicode MS" pitchFamily="34" charset="-120"/>
            </a:endParaRPr>
          </a:p>
        </p:txBody>
      </p:sp>
      <p:sp>
        <p:nvSpPr>
          <p:cNvPr id="135" name="圓柱形 36">
            <a:extLst>
              <a:ext uri="{FF2B5EF4-FFF2-40B4-BE49-F238E27FC236}">
                <a16:creationId xmlns:a16="http://schemas.microsoft.com/office/drawing/2014/main" id="{F04B9B9A-E8D1-6671-E1DD-32F9C303C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748" y="2338513"/>
            <a:ext cx="779463" cy="1836737"/>
          </a:xfrm>
          <a:prstGeom prst="can">
            <a:avLst>
              <a:gd name="adj" fmla="val 24993"/>
            </a:avLst>
          </a:prstGeom>
          <a:gradFill rotWithShape="0">
            <a:gsLst>
              <a:gs pos="0">
                <a:srgbClr val="00B0F0"/>
              </a:gs>
              <a:gs pos="100000">
                <a:srgbClr val="0070C0"/>
              </a:gs>
            </a:gsLst>
            <a:lin ang="162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endParaRPr kumimoji="1" lang="zh-TW" altLang="en-US" sz="800" b="1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 Unicode MS" pitchFamily="34" charset="-120"/>
            </a:endParaRP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CB9EF21C-3AD4-E536-8AE5-23BEDDA46F46}"/>
              </a:ext>
            </a:extLst>
          </p:cNvPr>
          <p:cNvSpPr txBox="1"/>
          <p:nvPr/>
        </p:nvSpPr>
        <p:spPr>
          <a:xfrm>
            <a:off x="215718" y="3889272"/>
            <a:ext cx="769763" cy="33855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contourW="44450">
              <a:bevelT w="0"/>
              <a:contourClr>
                <a:schemeClr val="bg1"/>
              </a:contourClr>
            </a:sp3d>
          </a:bodyPr>
          <a:lstStyle/>
          <a:p>
            <a:pPr>
              <a:defRPr/>
            </a:pPr>
            <a:r>
              <a:rPr lang="en-US" altLang="zh-TW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111</a:t>
            </a:r>
            <a:r>
              <a:rPr lang="zh-TW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</a:p>
        </p:txBody>
      </p:sp>
      <p:sp>
        <p:nvSpPr>
          <p:cNvPr id="137" name="文字方塊 136">
            <a:extLst>
              <a:ext uri="{FF2B5EF4-FFF2-40B4-BE49-F238E27FC236}">
                <a16:creationId xmlns:a16="http://schemas.microsoft.com/office/drawing/2014/main" id="{AE77EE6B-E29B-33A9-0605-26E2DC25D35E}"/>
              </a:ext>
            </a:extLst>
          </p:cNvPr>
          <p:cNvSpPr txBox="1"/>
          <p:nvPr/>
        </p:nvSpPr>
        <p:spPr>
          <a:xfrm>
            <a:off x="1400070" y="3868483"/>
            <a:ext cx="917239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contourW="44450">
              <a:bevelT w="0"/>
              <a:contourClr>
                <a:schemeClr val="bg1"/>
              </a:contourClr>
            </a:sp3d>
          </a:bodyPr>
          <a:lstStyle/>
          <a:p>
            <a:pPr>
              <a:defRPr/>
            </a:pP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125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</a:p>
        </p:txBody>
      </p:sp>
      <p:sp>
        <p:nvSpPr>
          <p:cNvPr id="138" name="文字方塊 137">
            <a:extLst>
              <a:ext uri="{FF2B5EF4-FFF2-40B4-BE49-F238E27FC236}">
                <a16:creationId xmlns:a16="http://schemas.microsoft.com/office/drawing/2014/main" id="{B28A2D46-3F6E-9097-2670-E455F93A77D3}"/>
              </a:ext>
            </a:extLst>
          </p:cNvPr>
          <p:cNvSpPr txBox="1"/>
          <p:nvPr/>
        </p:nvSpPr>
        <p:spPr>
          <a:xfrm>
            <a:off x="93088" y="2391827"/>
            <a:ext cx="1173719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contourW="44450">
              <a:bevelT w="0"/>
              <a:contourClr>
                <a:schemeClr val="bg1"/>
              </a:contourClr>
            </a:sp3d>
          </a:bodyPr>
          <a:lstStyle/>
          <a:p>
            <a:pPr>
              <a:defRPr/>
            </a:pPr>
            <a:r>
              <a:rPr lang="zh-TW" altLang="en-US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約</a:t>
            </a:r>
            <a:r>
              <a:rPr lang="en-US" altLang="zh-TW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100</a:t>
            </a:r>
            <a:r>
              <a:rPr lang="zh-TW" altLang="en-US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</a:t>
            </a:r>
          </a:p>
        </p:txBody>
      </p:sp>
      <p:sp>
        <p:nvSpPr>
          <p:cNvPr id="139" name="文字方塊 138">
            <a:extLst>
              <a:ext uri="{FF2B5EF4-FFF2-40B4-BE49-F238E27FC236}">
                <a16:creationId xmlns:a16="http://schemas.microsoft.com/office/drawing/2014/main" id="{1FBFE8F7-E320-4566-DA59-604CBFD44AAC}"/>
              </a:ext>
            </a:extLst>
          </p:cNvPr>
          <p:cNvSpPr txBox="1"/>
          <p:nvPr/>
        </p:nvSpPr>
        <p:spPr>
          <a:xfrm>
            <a:off x="1041087" y="2005661"/>
            <a:ext cx="156645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contourW="44450">
              <a:bevelT w="0"/>
              <a:contourClr>
                <a:schemeClr val="bg1"/>
              </a:contourClr>
            </a:sp3d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約</a:t>
            </a:r>
            <a:r>
              <a:rPr lang="en-US" altLang="zh-TW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120</a:t>
            </a:r>
            <a:r>
              <a:rPr lang="zh-TW" altLang="en-US" sz="2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</a:t>
            </a:r>
          </a:p>
        </p:txBody>
      </p:sp>
      <p:sp>
        <p:nvSpPr>
          <p:cNvPr id="140" name="文字方塊 139">
            <a:extLst>
              <a:ext uri="{FF2B5EF4-FFF2-40B4-BE49-F238E27FC236}">
                <a16:creationId xmlns:a16="http://schemas.microsoft.com/office/drawing/2014/main" id="{37E96A26-4F6A-AC2C-ACC6-3AC7F391E18A}"/>
              </a:ext>
            </a:extLst>
          </p:cNvPr>
          <p:cNvSpPr txBox="1"/>
          <p:nvPr/>
        </p:nvSpPr>
        <p:spPr>
          <a:xfrm>
            <a:off x="-60163" y="4131539"/>
            <a:ext cx="2585964" cy="25391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contourW="44450">
              <a:bevelT w="0"/>
              <a:contourClr>
                <a:schemeClr val="bg1"/>
              </a:contourClr>
            </a:sp3d>
          </a:bodyPr>
          <a:lstStyle/>
          <a:p>
            <a:pPr>
              <a:defRPr/>
            </a:pP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資料來源 </a:t>
            </a:r>
            <a:r>
              <a:rPr lang="en-US" altLang="zh-TW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zh-TW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臺灣各區水資源經理基本計畫</a:t>
            </a:r>
          </a:p>
        </p:txBody>
      </p:sp>
    </p:spTree>
    <p:extLst>
      <p:ext uri="{BB962C8B-B14F-4D97-AF65-F5344CB8AC3E}">
        <p14:creationId xmlns:p14="http://schemas.microsoft.com/office/powerpoint/2010/main" val="3505790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2A47F67-F421-9D05-4CF6-AB41EEB0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工程緣起  基本資訊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7DD9DE3-555A-C675-F97D-888B5D8A3BE6}"/>
              </a:ext>
            </a:extLst>
          </p:cNvPr>
          <p:cNvSpPr txBox="1">
            <a:spLocks/>
          </p:cNvSpPr>
          <p:nvPr/>
        </p:nvSpPr>
        <p:spPr>
          <a:xfrm>
            <a:off x="7594600" y="649287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DA0BB7-265A-403C-9275-D587AB510EDC}" type="slidenum">
              <a:rPr lang="zh-TW" altLang="en-US" smtClean="0"/>
              <a:pPr/>
              <a:t>2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6910A7A-715D-81F7-1EBB-0E0660ED8C31}"/>
              </a:ext>
            </a:extLst>
          </p:cNvPr>
          <p:cNvGrpSpPr>
            <a:grpSpLocks noChangeAspect="1"/>
          </p:cNvGrpSpPr>
          <p:nvPr/>
        </p:nvGrpSpPr>
        <p:grpSpPr>
          <a:xfrm>
            <a:off x="209153" y="958421"/>
            <a:ext cx="9771204" cy="5886879"/>
            <a:chOff x="-366495" y="949133"/>
            <a:chExt cx="10142914" cy="5907280"/>
          </a:xfrm>
        </p:grpSpPr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7C1EF761-61A2-EBA3-761D-2DF340DA259B}"/>
                </a:ext>
              </a:extLst>
            </p:cNvPr>
            <p:cNvSpPr/>
            <p:nvPr/>
          </p:nvSpPr>
          <p:spPr>
            <a:xfrm>
              <a:off x="-366495" y="3758122"/>
              <a:ext cx="3774073" cy="3088704"/>
            </a:xfrm>
            <a:prstGeom prst="roundRect">
              <a:avLst>
                <a:gd name="adj" fmla="val 5108"/>
              </a:avLst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/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BAEEF651-4539-5E9E-93A8-B836576F6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2000" contrast="9000"/>
                      </a14:imgEffect>
                    </a14:imgLayer>
                  </a14:imgProps>
                </a:ext>
              </a:extLst>
            </a:blip>
            <a:srcRect r="16997" b="1233"/>
            <a:stretch/>
          </p:blipFill>
          <p:spPr>
            <a:xfrm>
              <a:off x="2975524" y="949779"/>
              <a:ext cx="6529812" cy="589049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AAE3BCE-FC3A-AD05-7500-E4828D320B7A}"/>
                </a:ext>
              </a:extLst>
            </p:cNvPr>
            <p:cNvSpPr/>
            <p:nvPr/>
          </p:nvSpPr>
          <p:spPr>
            <a:xfrm>
              <a:off x="3029555" y="949133"/>
              <a:ext cx="6475782" cy="5891137"/>
            </a:xfrm>
            <a:prstGeom prst="rect">
              <a:avLst/>
            </a:prstGeom>
            <a:solidFill>
              <a:sysClr val="window" lastClr="FFFFFF">
                <a:alpha val="36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" name="手繪多邊形: 圖案 7">
              <a:extLst>
                <a:ext uri="{FF2B5EF4-FFF2-40B4-BE49-F238E27FC236}">
                  <a16:creationId xmlns:a16="http://schemas.microsoft.com/office/drawing/2014/main" id="{27558A21-2A36-F847-55E2-C3D91A9E856A}"/>
                </a:ext>
              </a:extLst>
            </p:cNvPr>
            <p:cNvSpPr/>
            <p:nvPr/>
          </p:nvSpPr>
          <p:spPr>
            <a:xfrm>
              <a:off x="2885928" y="952389"/>
              <a:ext cx="3277335" cy="5904024"/>
            </a:xfrm>
            <a:custGeom>
              <a:avLst/>
              <a:gdLst>
                <a:gd name="connsiteX0" fmla="*/ 976543 w 3266982"/>
                <a:gd name="connsiteY0" fmla="*/ 0 h 5948039"/>
                <a:gd name="connsiteX1" fmla="*/ 843378 w 3266982"/>
                <a:gd name="connsiteY1" fmla="*/ 292963 h 5948039"/>
                <a:gd name="connsiteX2" fmla="*/ 568171 w 3266982"/>
                <a:gd name="connsiteY2" fmla="*/ 781235 h 5948039"/>
                <a:gd name="connsiteX3" fmla="*/ 337351 w 3266982"/>
                <a:gd name="connsiteY3" fmla="*/ 1074198 h 5948039"/>
                <a:gd name="connsiteX4" fmla="*/ 310718 w 3266982"/>
                <a:gd name="connsiteY4" fmla="*/ 1251751 h 5948039"/>
                <a:gd name="connsiteX5" fmla="*/ 310718 w 3266982"/>
                <a:gd name="connsiteY5" fmla="*/ 1349406 h 5948039"/>
                <a:gd name="connsiteX6" fmla="*/ 310718 w 3266982"/>
                <a:gd name="connsiteY6" fmla="*/ 1793289 h 5948039"/>
                <a:gd name="connsiteX7" fmla="*/ 310718 w 3266982"/>
                <a:gd name="connsiteY7" fmla="*/ 2059619 h 5948039"/>
                <a:gd name="connsiteX8" fmla="*/ 355107 w 3266982"/>
                <a:gd name="connsiteY8" fmla="*/ 2166151 h 5948039"/>
                <a:gd name="connsiteX9" fmla="*/ 417250 w 3266982"/>
                <a:gd name="connsiteY9" fmla="*/ 2272683 h 5948039"/>
                <a:gd name="connsiteX10" fmla="*/ 488272 w 3266982"/>
                <a:gd name="connsiteY10" fmla="*/ 2308194 h 5948039"/>
                <a:gd name="connsiteX11" fmla="*/ 550415 w 3266982"/>
                <a:gd name="connsiteY11" fmla="*/ 2201662 h 5948039"/>
                <a:gd name="connsiteX12" fmla="*/ 710213 w 3266982"/>
                <a:gd name="connsiteY12" fmla="*/ 2228295 h 5948039"/>
                <a:gd name="connsiteX13" fmla="*/ 967666 w 3266982"/>
                <a:gd name="connsiteY13" fmla="*/ 2219417 h 5948039"/>
                <a:gd name="connsiteX14" fmla="*/ 994299 w 3266982"/>
                <a:gd name="connsiteY14" fmla="*/ 2414726 h 5948039"/>
                <a:gd name="connsiteX15" fmla="*/ 896644 w 3266982"/>
                <a:gd name="connsiteY15" fmla="*/ 2521258 h 5948039"/>
                <a:gd name="connsiteX16" fmla="*/ 1473693 w 3266982"/>
                <a:gd name="connsiteY16" fmla="*/ 2796466 h 5948039"/>
                <a:gd name="connsiteX17" fmla="*/ 2210540 w 3266982"/>
                <a:gd name="connsiteY17" fmla="*/ 3346881 h 5948039"/>
                <a:gd name="connsiteX18" fmla="*/ 2654423 w 3266982"/>
                <a:gd name="connsiteY18" fmla="*/ 3844031 h 5948039"/>
                <a:gd name="connsiteX19" fmla="*/ 2956264 w 3266982"/>
                <a:gd name="connsiteY19" fmla="*/ 4500978 h 5948039"/>
                <a:gd name="connsiteX20" fmla="*/ 3071674 w 3266982"/>
                <a:gd name="connsiteY20" fmla="*/ 4944862 h 5948039"/>
                <a:gd name="connsiteX21" fmla="*/ 3062796 w 3266982"/>
                <a:gd name="connsiteY21" fmla="*/ 5291091 h 5948039"/>
                <a:gd name="connsiteX22" fmla="*/ 3240349 w 3266982"/>
                <a:gd name="connsiteY22" fmla="*/ 5743852 h 5948039"/>
                <a:gd name="connsiteX23" fmla="*/ 3266982 w 3266982"/>
                <a:gd name="connsiteY23" fmla="*/ 5948039 h 5948039"/>
                <a:gd name="connsiteX24" fmla="*/ 0 w 3266982"/>
                <a:gd name="connsiteY24" fmla="*/ 5948039 h 5948039"/>
                <a:gd name="connsiteX25" fmla="*/ 0 w 3266982"/>
                <a:gd name="connsiteY25" fmla="*/ 0 h 5948039"/>
                <a:gd name="connsiteX26" fmla="*/ 976543 w 3266982"/>
                <a:gd name="connsiteY26" fmla="*/ 0 h 5948039"/>
                <a:gd name="connsiteX0" fmla="*/ 970193 w 3266982"/>
                <a:gd name="connsiteY0" fmla="*/ 0 h 5960739"/>
                <a:gd name="connsiteX1" fmla="*/ 843378 w 3266982"/>
                <a:gd name="connsiteY1" fmla="*/ 305663 h 5960739"/>
                <a:gd name="connsiteX2" fmla="*/ 568171 w 3266982"/>
                <a:gd name="connsiteY2" fmla="*/ 793935 h 5960739"/>
                <a:gd name="connsiteX3" fmla="*/ 337351 w 3266982"/>
                <a:gd name="connsiteY3" fmla="*/ 1086898 h 5960739"/>
                <a:gd name="connsiteX4" fmla="*/ 310718 w 3266982"/>
                <a:gd name="connsiteY4" fmla="*/ 1264451 h 5960739"/>
                <a:gd name="connsiteX5" fmla="*/ 310718 w 3266982"/>
                <a:gd name="connsiteY5" fmla="*/ 1362106 h 5960739"/>
                <a:gd name="connsiteX6" fmla="*/ 310718 w 3266982"/>
                <a:gd name="connsiteY6" fmla="*/ 1805989 h 5960739"/>
                <a:gd name="connsiteX7" fmla="*/ 310718 w 3266982"/>
                <a:gd name="connsiteY7" fmla="*/ 2072319 h 5960739"/>
                <a:gd name="connsiteX8" fmla="*/ 355107 w 3266982"/>
                <a:gd name="connsiteY8" fmla="*/ 2178851 h 5960739"/>
                <a:gd name="connsiteX9" fmla="*/ 417250 w 3266982"/>
                <a:gd name="connsiteY9" fmla="*/ 2285383 h 5960739"/>
                <a:gd name="connsiteX10" fmla="*/ 488272 w 3266982"/>
                <a:gd name="connsiteY10" fmla="*/ 2320894 h 5960739"/>
                <a:gd name="connsiteX11" fmla="*/ 550415 w 3266982"/>
                <a:gd name="connsiteY11" fmla="*/ 2214362 h 5960739"/>
                <a:gd name="connsiteX12" fmla="*/ 710213 w 3266982"/>
                <a:gd name="connsiteY12" fmla="*/ 2240995 h 5960739"/>
                <a:gd name="connsiteX13" fmla="*/ 967666 w 3266982"/>
                <a:gd name="connsiteY13" fmla="*/ 2232117 h 5960739"/>
                <a:gd name="connsiteX14" fmla="*/ 994299 w 3266982"/>
                <a:gd name="connsiteY14" fmla="*/ 2427426 h 5960739"/>
                <a:gd name="connsiteX15" fmla="*/ 896644 w 3266982"/>
                <a:gd name="connsiteY15" fmla="*/ 2533958 h 5960739"/>
                <a:gd name="connsiteX16" fmla="*/ 1473693 w 3266982"/>
                <a:gd name="connsiteY16" fmla="*/ 2809166 h 5960739"/>
                <a:gd name="connsiteX17" fmla="*/ 2210540 w 3266982"/>
                <a:gd name="connsiteY17" fmla="*/ 3359581 h 5960739"/>
                <a:gd name="connsiteX18" fmla="*/ 2654423 w 3266982"/>
                <a:gd name="connsiteY18" fmla="*/ 3856731 h 5960739"/>
                <a:gd name="connsiteX19" fmla="*/ 2956264 w 3266982"/>
                <a:gd name="connsiteY19" fmla="*/ 4513678 h 5960739"/>
                <a:gd name="connsiteX20" fmla="*/ 3071674 w 3266982"/>
                <a:gd name="connsiteY20" fmla="*/ 4957562 h 5960739"/>
                <a:gd name="connsiteX21" fmla="*/ 3062796 w 3266982"/>
                <a:gd name="connsiteY21" fmla="*/ 5303791 h 5960739"/>
                <a:gd name="connsiteX22" fmla="*/ 3240349 w 3266982"/>
                <a:gd name="connsiteY22" fmla="*/ 5756552 h 5960739"/>
                <a:gd name="connsiteX23" fmla="*/ 3266982 w 3266982"/>
                <a:gd name="connsiteY23" fmla="*/ 5960739 h 5960739"/>
                <a:gd name="connsiteX24" fmla="*/ 0 w 3266982"/>
                <a:gd name="connsiteY24" fmla="*/ 5960739 h 5960739"/>
                <a:gd name="connsiteX25" fmla="*/ 0 w 3266982"/>
                <a:gd name="connsiteY25" fmla="*/ 12700 h 5960739"/>
                <a:gd name="connsiteX26" fmla="*/ 970193 w 3266982"/>
                <a:gd name="connsiteY26" fmla="*/ 0 h 5960739"/>
                <a:gd name="connsiteX0" fmla="*/ 976543 w 3273332"/>
                <a:gd name="connsiteY0" fmla="*/ 0 h 5960739"/>
                <a:gd name="connsiteX1" fmla="*/ 849728 w 3273332"/>
                <a:gd name="connsiteY1" fmla="*/ 305663 h 5960739"/>
                <a:gd name="connsiteX2" fmla="*/ 574521 w 3273332"/>
                <a:gd name="connsiteY2" fmla="*/ 793935 h 5960739"/>
                <a:gd name="connsiteX3" fmla="*/ 343701 w 3273332"/>
                <a:gd name="connsiteY3" fmla="*/ 1086898 h 5960739"/>
                <a:gd name="connsiteX4" fmla="*/ 317068 w 3273332"/>
                <a:gd name="connsiteY4" fmla="*/ 1264451 h 5960739"/>
                <a:gd name="connsiteX5" fmla="*/ 317068 w 3273332"/>
                <a:gd name="connsiteY5" fmla="*/ 1362106 h 5960739"/>
                <a:gd name="connsiteX6" fmla="*/ 317068 w 3273332"/>
                <a:gd name="connsiteY6" fmla="*/ 1805989 h 5960739"/>
                <a:gd name="connsiteX7" fmla="*/ 317068 w 3273332"/>
                <a:gd name="connsiteY7" fmla="*/ 2072319 h 5960739"/>
                <a:gd name="connsiteX8" fmla="*/ 361457 w 3273332"/>
                <a:gd name="connsiteY8" fmla="*/ 2178851 h 5960739"/>
                <a:gd name="connsiteX9" fmla="*/ 423600 w 3273332"/>
                <a:gd name="connsiteY9" fmla="*/ 2285383 h 5960739"/>
                <a:gd name="connsiteX10" fmla="*/ 494622 w 3273332"/>
                <a:gd name="connsiteY10" fmla="*/ 2320894 h 5960739"/>
                <a:gd name="connsiteX11" fmla="*/ 556765 w 3273332"/>
                <a:gd name="connsiteY11" fmla="*/ 2214362 h 5960739"/>
                <a:gd name="connsiteX12" fmla="*/ 716563 w 3273332"/>
                <a:gd name="connsiteY12" fmla="*/ 2240995 h 5960739"/>
                <a:gd name="connsiteX13" fmla="*/ 974016 w 3273332"/>
                <a:gd name="connsiteY13" fmla="*/ 2232117 h 5960739"/>
                <a:gd name="connsiteX14" fmla="*/ 1000649 w 3273332"/>
                <a:gd name="connsiteY14" fmla="*/ 2427426 h 5960739"/>
                <a:gd name="connsiteX15" fmla="*/ 902994 w 3273332"/>
                <a:gd name="connsiteY15" fmla="*/ 2533958 h 5960739"/>
                <a:gd name="connsiteX16" fmla="*/ 1480043 w 3273332"/>
                <a:gd name="connsiteY16" fmla="*/ 2809166 h 5960739"/>
                <a:gd name="connsiteX17" fmla="*/ 2216890 w 3273332"/>
                <a:gd name="connsiteY17" fmla="*/ 3359581 h 5960739"/>
                <a:gd name="connsiteX18" fmla="*/ 2660773 w 3273332"/>
                <a:gd name="connsiteY18" fmla="*/ 3856731 h 5960739"/>
                <a:gd name="connsiteX19" fmla="*/ 2962614 w 3273332"/>
                <a:gd name="connsiteY19" fmla="*/ 4513678 h 5960739"/>
                <a:gd name="connsiteX20" fmla="*/ 3078024 w 3273332"/>
                <a:gd name="connsiteY20" fmla="*/ 4957562 h 5960739"/>
                <a:gd name="connsiteX21" fmla="*/ 3069146 w 3273332"/>
                <a:gd name="connsiteY21" fmla="*/ 5303791 h 5960739"/>
                <a:gd name="connsiteX22" fmla="*/ 3246699 w 3273332"/>
                <a:gd name="connsiteY22" fmla="*/ 5756552 h 5960739"/>
                <a:gd name="connsiteX23" fmla="*/ 3273332 w 3273332"/>
                <a:gd name="connsiteY23" fmla="*/ 5960739 h 5960739"/>
                <a:gd name="connsiteX24" fmla="*/ 6350 w 3273332"/>
                <a:gd name="connsiteY24" fmla="*/ 5960739 h 5960739"/>
                <a:gd name="connsiteX25" fmla="*/ 0 w 3273332"/>
                <a:gd name="connsiteY25" fmla="*/ 6350 h 5960739"/>
                <a:gd name="connsiteX26" fmla="*/ 976543 w 3273332"/>
                <a:gd name="connsiteY26" fmla="*/ 0 h 5960739"/>
                <a:gd name="connsiteX0" fmla="*/ 976543 w 3273332"/>
                <a:gd name="connsiteY0" fmla="*/ 6350 h 5967089"/>
                <a:gd name="connsiteX1" fmla="*/ 849728 w 3273332"/>
                <a:gd name="connsiteY1" fmla="*/ 312013 h 5967089"/>
                <a:gd name="connsiteX2" fmla="*/ 574521 w 3273332"/>
                <a:gd name="connsiteY2" fmla="*/ 800285 h 5967089"/>
                <a:gd name="connsiteX3" fmla="*/ 343701 w 3273332"/>
                <a:gd name="connsiteY3" fmla="*/ 1093248 h 5967089"/>
                <a:gd name="connsiteX4" fmla="*/ 317068 w 3273332"/>
                <a:gd name="connsiteY4" fmla="*/ 1270801 h 5967089"/>
                <a:gd name="connsiteX5" fmla="*/ 317068 w 3273332"/>
                <a:gd name="connsiteY5" fmla="*/ 1368456 h 5967089"/>
                <a:gd name="connsiteX6" fmla="*/ 317068 w 3273332"/>
                <a:gd name="connsiteY6" fmla="*/ 1812339 h 5967089"/>
                <a:gd name="connsiteX7" fmla="*/ 317068 w 3273332"/>
                <a:gd name="connsiteY7" fmla="*/ 2078669 h 5967089"/>
                <a:gd name="connsiteX8" fmla="*/ 361457 w 3273332"/>
                <a:gd name="connsiteY8" fmla="*/ 2185201 h 5967089"/>
                <a:gd name="connsiteX9" fmla="*/ 423600 w 3273332"/>
                <a:gd name="connsiteY9" fmla="*/ 2291733 h 5967089"/>
                <a:gd name="connsiteX10" fmla="*/ 494622 w 3273332"/>
                <a:gd name="connsiteY10" fmla="*/ 2327244 h 5967089"/>
                <a:gd name="connsiteX11" fmla="*/ 556765 w 3273332"/>
                <a:gd name="connsiteY11" fmla="*/ 2220712 h 5967089"/>
                <a:gd name="connsiteX12" fmla="*/ 716563 w 3273332"/>
                <a:gd name="connsiteY12" fmla="*/ 2247345 h 5967089"/>
                <a:gd name="connsiteX13" fmla="*/ 974016 w 3273332"/>
                <a:gd name="connsiteY13" fmla="*/ 2238467 h 5967089"/>
                <a:gd name="connsiteX14" fmla="*/ 1000649 w 3273332"/>
                <a:gd name="connsiteY14" fmla="*/ 2433776 h 5967089"/>
                <a:gd name="connsiteX15" fmla="*/ 902994 w 3273332"/>
                <a:gd name="connsiteY15" fmla="*/ 2540308 h 5967089"/>
                <a:gd name="connsiteX16" fmla="*/ 1480043 w 3273332"/>
                <a:gd name="connsiteY16" fmla="*/ 2815516 h 5967089"/>
                <a:gd name="connsiteX17" fmla="*/ 2216890 w 3273332"/>
                <a:gd name="connsiteY17" fmla="*/ 3365931 h 5967089"/>
                <a:gd name="connsiteX18" fmla="*/ 2660773 w 3273332"/>
                <a:gd name="connsiteY18" fmla="*/ 3863081 h 5967089"/>
                <a:gd name="connsiteX19" fmla="*/ 2962614 w 3273332"/>
                <a:gd name="connsiteY19" fmla="*/ 4520028 h 5967089"/>
                <a:gd name="connsiteX20" fmla="*/ 3078024 w 3273332"/>
                <a:gd name="connsiteY20" fmla="*/ 4963912 h 5967089"/>
                <a:gd name="connsiteX21" fmla="*/ 3069146 w 3273332"/>
                <a:gd name="connsiteY21" fmla="*/ 5310141 h 5967089"/>
                <a:gd name="connsiteX22" fmla="*/ 3246699 w 3273332"/>
                <a:gd name="connsiteY22" fmla="*/ 5762902 h 5967089"/>
                <a:gd name="connsiteX23" fmla="*/ 3273332 w 3273332"/>
                <a:gd name="connsiteY23" fmla="*/ 5967089 h 5967089"/>
                <a:gd name="connsiteX24" fmla="*/ 6350 w 3273332"/>
                <a:gd name="connsiteY24" fmla="*/ 5967089 h 5967089"/>
                <a:gd name="connsiteX25" fmla="*/ 0 w 3273332"/>
                <a:gd name="connsiteY25" fmla="*/ 0 h 5967089"/>
                <a:gd name="connsiteX26" fmla="*/ 976543 w 3273332"/>
                <a:gd name="connsiteY26" fmla="*/ 6350 h 5967089"/>
                <a:gd name="connsiteX0" fmla="*/ 976543 w 3273332"/>
                <a:gd name="connsiteY0" fmla="*/ 0 h 5960739"/>
                <a:gd name="connsiteX1" fmla="*/ 849728 w 3273332"/>
                <a:gd name="connsiteY1" fmla="*/ 305663 h 5960739"/>
                <a:gd name="connsiteX2" fmla="*/ 574521 w 3273332"/>
                <a:gd name="connsiteY2" fmla="*/ 793935 h 5960739"/>
                <a:gd name="connsiteX3" fmla="*/ 343701 w 3273332"/>
                <a:gd name="connsiteY3" fmla="*/ 1086898 h 5960739"/>
                <a:gd name="connsiteX4" fmla="*/ 317068 w 3273332"/>
                <a:gd name="connsiteY4" fmla="*/ 1264451 h 5960739"/>
                <a:gd name="connsiteX5" fmla="*/ 317068 w 3273332"/>
                <a:gd name="connsiteY5" fmla="*/ 1362106 h 5960739"/>
                <a:gd name="connsiteX6" fmla="*/ 317068 w 3273332"/>
                <a:gd name="connsiteY6" fmla="*/ 1805989 h 5960739"/>
                <a:gd name="connsiteX7" fmla="*/ 317068 w 3273332"/>
                <a:gd name="connsiteY7" fmla="*/ 2072319 h 5960739"/>
                <a:gd name="connsiteX8" fmla="*/ 361457 w 3273332"/>
                <a:gd name="connsiteY8" fmla="*/ 2178851 h 5960739"/>
                <a:gd name="connsiteX9" fmla="*/ 423600 w 3273332"/>
                <a:gd name="connsiteY9" fmla="*/ 2285383 h 5960739"/>
                <a:gd name="connsiteX10" fmla="*/ 494622 w 3273332"/>
                <a:gd name="connsiteY10" fmla="*/ 2320894 h 5960739"/>
                <a:gd name="connsiteX11" fmla="*/ 556765 w 3273332"/>
                <a:gd name="connsiteY11" fmla="*/ 2214362 h 5960739"/>
                <a:gd name="connsiteX12" fmla="*/ 716563 w 3273332"/>
                <a:gd name="connsiteY12" fmla="*/ 2240995 h 5960739"/>
                <a:gd name="connsiteX13" fmla="*/ 974016 w 3273332"/>
                <a:gd name="connsiteY13" fmla="*/ 2232117 h 5960739"/>
                <a:gd name="connsiteX14" fmla="*/ 1000649 w 3273332"/>
                <a:gd name="connsiteY14" fmla="*/ 2427426 h 5960739"/>
                <a:gd name="connsiteX15" fmla="*/ 902994 w 3273332"/>
                <a:gd name="connsiteY15" fmla="*/ 2533958 h 5960739"/>
                <a:gd name="connsiteX16" fmla="*/ 1480043 w 3273332"/>
                <a:gd name="connsiteY16" fmla="*/ 2809166 h 5960739"/>
                <a:gd name="connsiteX17" fmla="*/ 2216890 w 3273332"/>
                <a:gd name="connsiteY17" fmla="*/ 3359581 h 5960739"/>
                <a:gd name="connsiteX18" fmla="*/ 2660773 w 3273332"/>
                <a:gd name="connsiteY18" fmla="*/ 3856731 h 5960739"/>
                <a:gd name="connsiteX19" fmla="*/ 2962614 w 3273332"/>
                <a:gd name="connsiteY19" fmla="*/ 4513678 h 5960739"/>
                <a:gd name="connsiteX20" fmla="*/ 3078024 w 3273332"/>
                <a:gd name="connsiteY20" fmla="*/ 4957562 h 5960739"/>
                <a:gd name="connsiteX21" fmla="*/ 3069146 w 3273332"/>
                <a:gd name="connsiteY21" fmla="*/ 5303791 h 5960739"/>
                <a:gd name="connsiteX22" fmla="*/ 3246699 w 3273332"/>
                <a:gd name="connsiteY22" fmla="*/ 5756552 h 5960739"/>
                <a:gd name="connsiteX23" fmla="*/ 3273332 w 3273332"/>
                <a:gd name="connsiteY23" fmla="*/ 5960739 h 5960739"/>
                <a:gd name="connsiteX24" fmla="*/ 6350 w 3273332"/>
                <a:gd name="connsiteY24" fmla="*/ 5960739 h 5960739"/>
                <a:gd name="connsiteX25" fmla="*/ 0 w 3273332"/>
                <a:gd name="connsiteY25" fmla="*/ 0 h 5960739"/>
                <a:gd name="connsiteX26" fmla="*/ 976543 w 3273332"/>
                <a:gd name="connsiteY26" fmla="*/ 0 h 5960739"/>
                <a:gd name="connsiteX0" fmla="*/ 976543 w 3273332"/>
                <a:gd name="connsiteY0" fmla="*/ 0 h 5960739"/>
                <a:gd name="connsiteX1" fmla="*/ 849728 w 3273332"/>
                <a:gd name="connsiteY1" fmla="*/ 305663 h 5960739"/>
                <a:gd name="connsiteX2" fmla="*/ 574521 w 3273332"/>
                <a:gd name="connsiteY2" fmla="*/ 793935 h 5960739"/>
                <a:gd name="connsiteX3" fmla="*/ 343701 w 3273332"/>
                <a:gd name="connsiteY3" fmla="*/ 1086898 h 5960739"/>
                <a:gd name="connsiteX4" fmla="*/ 317068 w 3273332"/>
                <a:gd name="connsiteY4" fmla="*/ 1264451 h 5960739"/>
                <a:gd name="connsiteX5" fmla="*/ 317068 w 3273332"/>
                <a:gd name="connsiteY5" fmla="*/ 1362106 h 5960739"/>
                <a:gd name="connsiteX6" fmla="*/ 317068 w 3273332"/>
                <a:gd name="connsiteY6" fmla="*/ 1805989 h 5960739"/>
                <a:gd name="connsiteX7" fmla="*/ 317068 w 3273332"/>
                <a:gd name="connsiteY7" fmla="*/ 2072319 h 5960739"/>
                <a:gd name="connsiteX8" fmla="*/ 361457 w 3273332"/>
                <a:gd name="connsiteY8" fmla="*/ 2178851 h 5960739"/>
                <a:gd name="connsiteX9" fmla="*/ 423600 w 3273332"/>
                <a:gd name="connsiteY9" fmla="*/ 2285383 h 5960739"/>
                <a:gd name="connsiteX10" fmla="*/ 494622 w 3273332"/>
                <a:gd name="connsiteY10" fmla="*/ 2320894 h 5960739"/>
                <a:gd name="connsiteX11" fmla="*/ 556765 w 3273332"/>
                <a:gd name="connsiteY11" fmla="*/ 2214362 h 5960739"/>
                <a:gd name="connsiteX12" fmla="*/ 716563 w 3273332"/>
                <a:gd name="connsiteY12" fmla="*/ 2240995 h 5960739"/>
                <a:gd name="connsiteX13" fmla="*/ 974016 w 3273332"/>
                <a:gd name="connsiteY13" fmla="*/ 2232117 h 5960739"/>
                <a:gd name="connsiteX14" fmla="*/ 1000649 w 3273332"/>
                <a:gd name="connsiteY14" fmla="*/ 2427426 h 5960739"/>
                <a:gd name="connsiteX15" fmla="*/ 902994 w 3273332"/>
                <a:gd name="connsiteY15" fmla="*/ 2533958 h 5960739"/>
                <a:gd name="connsiteX16" fmla="*/ 1480043 w 3273332"/>
                <a:gd name="connsiteY16" fmla="*/ 2809166 h 5960739"/>
                <a:gd name="connsiteX17" fmla="*/ 2216890 w 3273332"/>
                <a:gd name="connsiteY17" fmla="*/ 3359581 h 5960739"/>
                <a:gd name="connsiteX18" fmla="*/ 2660773 w 3273332"/>
                <a:gd name="connsiteY18" fmla="*/ 3856731 h 5960739"/>
                <a:gd name="connsiteX19" fmla="*/ 2962614 w 3273332"/>
                <a:gd name="connsiteY19" fmla="*/ 4513678 h 5960739"/>
                <a:gd name="connsiteX20" fmla="*/ 3078024 w 3273332"/>
                <a:gd name="connsiteY20" fmla="*/ 4957562 h 5960739"/>
                <a:gd name="connsiteX21" fmla="*/ 3069146 w 3273332"/>
                <a:gd name="connsiteY21" fmla="*/ 5303791 h 5960739"/>
                <a:gd name="connsiteX22" fmla="*/ 3246699 w 3273332"/>
                <a:gd name="connsiteY22" fmla="*/ 5756552 h 5960739"/>
                <a:gd name="connsiteX23" fmla="*/ 3273332 w 3273332"/>
                <a:gd name="connsiteY23" fmla="*/ 5960739 h 5960739"/>
                <a:gd name="connsiteX24" fmla="*/ 6350 w 3273332"/>
                <a:gd name="connsiteY24" fmla="*/ 5960739 h 5960739"/>
                <a:gd name="connsiteX25" fmla="*/ 0 w 3273332"/>
                <a:gd name="connsiteY25" fmla="*/ 61044 h 5960739"/>
                <a:gd name="connsiteX26" fmla="*/ 976543 w 3273332"/>
                <a:gd name="connsiteY26" fmla="*/ 0 h 5960739"/>
                <a:gd name="connsiteX0" fmla="*/ 952730 w 3273332"/>
                <a:gd name="connsiteY0" fmla="*/ 1 h 5899695"/>
                <a:gd name="connsiteX1" fmla="*/ 849728 w 3273332"/>
                <a:gd name="connsiteY1" fmla="*/ 244619 h 5899695"/>
                <a:gd name="connsiteX2" fmla="*/ 574521 w 3273332"/>
                <a:gd name="connsiteY2" fmla="*/ 732891 h 5899695"/>
                <a:gd name="connsiteX3" fmla="*/ 343701 w 3273332"/>
                <a:gd name="connsiteY3" fmla="*/ 1025854 h 5899695"/>
                <a:gd name="connsiteX4" fmla="*/ 317068 w 3273332"/>
                <a:gd name="connsiteY4" fmla="*/ 1203407 h 5899695"/>
                <a:gd name="connsiteX5" fmla="*/ 317068 w 3273332"/>
                <a:gd name="connsiteY5" fmla="*/ 1301062 h 5899695"/>
                <a:gd name="connsiteX6" fmla="*/ 317068 w 3273332"/>
                <a:gd name="connsiteY6" fmla="*/ 1744945 h 5899695"/>
                <a:gd name="connsiteX7" fmla="*/ 317068 w 3273332"/>
                <a:gd name="connsiteY7" fmla="*/ 2011275 h 5899695"/>
                <a:gd name="connsiteX8" fmla="*/ 361457 w 3273332"/>
                <a:gd name="connsiteY8" fmla="*/ 2117807 h 5899695"/>
                <a:gd name="connsiteX9" fmla="*/ 423600 w 3273332"/>
                <a:gd name="connsiteY9" fmla="*/ 2224339 h 5899695"/>
                <a:gd name="connsiteX10" fmla="*/ 494622 w 3273332"/>
                <a:gd name="connsiteY10" fmla="*/ 2259850 h 5899695"/>
                <a:gd name="connsiteX11" fmla="*/ 556765 w 3273332"/>
                <a:gd name="connsiteY11" fmla="*/ 2153318 h 5899695"/>
                <a:gd name="connsiteX12" fmla="*/ 716563 w 3273332"/>
                <a:gd name="connsiteY12" fmla="*/ 2179951 h 5899695"/>
                <a:gd name="connsiteX13" fmla="*/ 974016 w 3273332"/>
                <a:gd name="connsiteY13" fmla="*/ 2171073 h 5899695"/>
                <a:gd name="connsiteX14" fmla="*/ 1000649 w 3273332"/>
                <a:gd name="connsiteY14" fmla="*/ 2366382 h 5899695"/>
                <a:gd name="connsiteX15" fmla="*/ 902994 w 3273332"/>
                <a:gd name="connsiteY15" fmla="*/ 2472914 h 5899695"/>
                <a:gd name="connsiteX16" fmla="*/ 1480043 w 3273332"/>
                <a:gd name="connsiteY16" fmla="*/ 2748122 h 5899695"/>
                <a:gd name="connsiteX17" fmla="*/ 2216890 w 3273332"/>
                <a:gd name="connsiteY17" fmla="*/ 3298537 h 5899695"/>
                <a:gd name="connsiteX18" fmla="*/ 2660773 w 3273332"/>
                <a:gd name="connsiteY18" fmla="*/ 3795687 h 5899695"/>
                <a:gd name="connsiteX19" fmla="*/ 2962614 w 3273332"/>
                <a:gd name="connsiteY19" fmla="*/ 4452634 h 5899695"/>
                <a:gd name="connsiteX20" fmla="*/ 3078024 w 3273332"/>
                <a:gd name="connsiteY20" fmla="*/ 4896518 h 5899695"/>
                <a:gd name="connsiteX21" fmla="*/ 3069146 w 3273332"/>
                <a:gd name="connsiteY21" fmla="*/ 5242747 h 5899695"/>
                <a:gd name="connsiteX22" fmla="*/ 3246699 w 3273332"/>
                <a:gd name="connsiteY22" fmla="*/ 5695508 h 5899695"/>
                <a:gd name="connsiteX23" fmla="*/ 3273332 w 3273332"/>
                <a:gd name="connsiteY23" fmla="*/ 5899695 h 5899695"/>
                <a:gd name="connsiteX24" fmla="*/ 6350 w 3273332"/>
                <a:gd name="connsiteY24" fmla="*/ 5899695 h 5899695"/>
                <a:gd name="connsiteX25" fmla="*/ 0 w 3273332"/>
                <a:gd name="connsiteY25" fmla="*/ 0 h 5899695"/>
                <a:gd name="connsiteX26" fmla="*/ 952730 w 3273332"/>
                <a:gd name="connsiteY26" fmla="*/ 1 h 5899695"/>
                <a:gd name="connsiteX0" fmla="*/ 971780 w 3273332"/>
                <a:gd name="connsiteY0" fmla="*/ 0 h 5932564"/>
                <a:gd name="connsiteX1" fmla="*/ 849728 w 3273332"/>
                <a:gd name="connsiteY1" fmla="*/ 277488 h 5932564"/>
                <a:gd name="connsiteX2" fmla="*/ 574521 w 3273332"/>
                <a:gd name="connsiteY2" fmla="*/ 765760 h 5932564"/>
                <a:gd name="connsiteX3" fmla="*/ 343701 w 3273332"/>
                <a:gd name="connsiteY3" fmla="*/ 1058723 h 5932564"/>
                <a:gd name="connsiteX4" fmla="*/ 317068 w 3273332"/>
                <a:gd name="connsiteY4" fmla="*/ 1236276 h 5932564"/>
                <a:gd name="connsiteX5" fmla="*/ 317068 w 3273332"/>
                <a:gd name="connsiteY5" fmla="*/ 1333931 h 5932564"/>
                <a:gd name="connsiteX6" fmla="*/ 317068 w 3273332"/>
                <a:gd name="connsiteY6" fmla="*/ 1777814 h 5932564"/>
                <a:gd name="connsiteX7" fmla="*/ 317068 w 3273332"/>
                <a:gd name="connsiteY7" fmla="*/ 2044144 h 5932564"/>
                <a:gd name="connsiteX8" fmla="*/ 361457 w 3273332"/>
                <a:gd name="connsiteY8" fmla="*/ 2150676 h 5932564"/>
                <a:gd name="connsiteX9" fmla="*/ 423600 w 3273332"/>
                <a:gd name="connsiteY9" fmla="*/ 2257208 h 5932564"/>
                <a:gd name="connsiteX10" fmla="*/ 494622 w 3273332"/>
                <a:gd name="connsiteY10" fmla="*/ 2292719 h 5932564"/>
                <a:gd name="connsiteX11" fmla="*/ 556765 w 3273332"/>
                <a:gd name="connsiteY11" fmla="*/ 2186187 h 5932564"/>
                <a:gd name="connsiteX12" fmla="*/ 716563 w 3273332"/>
                <a:gd name="connsiteY12" fmla="*/ 2212820 h 5932564"/>
                <a:gd name="connsiteX13" fmla="*/ 974016 w 3273332"/>
                <a:gd name="connsiteY13" fmla="*/ 2203942 h 5932564"/>
                <a:gd name="connsiteX14" fmla="*/ 1000649 w 3273332"/>
                <a:gd name="connsiteY14" fmla="*/ 2399251 h 5932564"/>
                <a:gd name="connsiteX15" fmla="*/ 902994 w 3273332"/>
                <a:gd name="connsiteY15" fmla="*/ 2505783 h 5932564"/>
                <a:gd name="connsiteX16" fmla="*/ 1480043 w 3273332"/>
                <a:gd name="connsiteY16" fmla="*/ 2780991 h 5932564"/>
                <a:gd name="connsiteX17" fmla="*/ 2216890 w 3273332"/>
                <a:gd name="connsiteY17" fmla="*/ 3331406 h 5932564"/>
                <a:gd name="connsiteX18" fmla="*/ 2660773 w 3273332"/>
                <a:gd name="connsiteY18" fmla="*/ 3828556 h 5932564"/>
                <a:gd name="connsiteX19" fmla="*/ 2962614 w 3273332"/>
                <a:gd name="connsiteY19" fmla="*/ 4485503 h 5932564"/>
                <a:gd name="connsiteX20" fmla="*/ 3078024 w 3273332"/>
                <a:gd name="connsiteY20" fmla="*/ 4929387 h 5932564"/>
                <a:gd name="connsiteX21" fmla="*/ 3069146 w 3273332"/>
                <a:gd name="connsiteY21" fmla="*/ 5275616 h 5932564"/>
                <a:gd name="connsiteX22" fmla="*/ 3246699 w 3273332"/>
                <a:gd name="connsiteY22" fmla="*/ 5728377 h 5932564"/>
                <a:gd name="connsiteX23" fmla="*/ 3273332 w 3273332"/>
                <a:gd name="connsiteY23" fmla="*/ 5932564 h 5932564"/>
                <a:gd name="connsiteX24" fmla="*/ 6350 w 3273332"/>
                <a:gd name="connsiteY24" fmla="*/ 5932564 h 5932564"/>
                <a:gd name="connsiteX25" fmla="*/ 0 w 3273332"/>
                <a:gd name="connsiteY25" fmla="*/ 32869 h 5932564"/>
                <a:gd name="connsiteX26" fmla="*/ 971780 w 3273332"/>
                <a:gd name="connsiteY26" fmla="*/ 0 h 5932564"/>
                <a:gd name="connsiteX0" fmla="*/ 976542 w 3278094"/>
                <a:gd name="connsiteY0" fmla="*/ 1 h 5932565"/>
                <a:gd name="connsiteX1" fmla="*/ 854490 w 3278094"/>
                <a:gd name="connsiteY1" fmla="*/ 277489 h 5932565"/>
                <a:gd name="connsiteX2" fmla="*/ 579283 w 3278094"/>
                <a:gd name="connsiteY2" fmla="*/ 765761 h 5932565"/>
                <a:gd name="connsiteX3" fmla="*/ 348463 w 3278094"/>
                <a:gd name="connsiteY3" fmla="*/ 1058724 h 5932565"/>
                <a:gd name="connsiteX4" fmla="*/ 321830 w 3278094"/>
                <a:gd name="connsiteY4" fmla="*/ 1236277 h 5932565"/>
                <a:gd name="connsiteX5" fmla="*/ 321830 w 3278094"/>
                <a:gd name="connsiteY5" fmla="*/ 1333932 h 5932565"/>
                <a:gd name="connsiteX6" fmla="*/ 321830 w 3278094"/>
                <a:gd name="connsiteY6" fmla="*/ 1777815 h 5932565"/>
                <a:gd name="connsiteX7" fmla="*/ 321830 w 3278094"/>
                <a:gd name="connsiteY7" fmla="*/ 2044145 h 5932565"/>
                <a:gd name="connsiteX8" fmla="*/ 366219 w 3278094"/>
                <a:gd name="connsiteY8" fmla="*/ 2150677 h 5932565"/>
                <a:gd name="connsiteX9" fmla="*/ 428362 w 3278094"/>
                <a:gd name="connsiteY9" fmla="*/ 2257209 h 5932565"/>
                <a:gd name="connsiteX10" fmla="*/ 499384 w 3278094"/>
                <a:gd name="connsiteY10" fmla="*/ 2292720 h 5932565"/>
                <a:gd name="connsiteX11" fmla="*/ 561527 w 3278094"/>
                <a:gd name="connsiteY11" fmla="*/ 2186188 h 5932565"/>
                <a:gd name="connsiteX12" fmla="*/ 721325 w 3278094"/>
                <a:gd name="connsiteY12" fmla="*/ 2212821 h 5932565"/>
                <a:gd name="connsiteX13" fmla="*/ 978778 w 3278094"/>
                <a:gd name="connsiteY13" fmla="*/ 2203943 h 5932565"/>
                <a:gd name="connsiteX14" fmla="*/ 1005411 w 3278094"/>
                <a:gd name="connsiteY14" fmla="*/ 2399252 h 5932565"/>
                <a:gd name="connsiteX15" fmla="*/ 907756 w 3278094"/>
                <a:gd name="connsiteY15" fmla="*/ 2505784 h 5932565"/>
                <a:gd name="connsiteX16" fmla="*/ 1484805 w 3278094"/>
                <a:gd name="connsiteY16" fmla="*/ 2780992 h 5932565"/>
                <a:gd name="connsiteX17" fmla="*/ 2221652 w 3278094"/>
                <a:gd name="connsiteY17" fmla="*/ 3331407 h 5932565"/>
                <a:gd name="connsiteX18" fmla="*/ 2665535 w 3278094"/>
                <a:gd name="connsiteY18" fmla="*/ 3828557 h 5932565"/>
                <a:gd name="connsiteX19" fmla="*/ 2967376 w 3278094"/>
                <a:gd name="connsiteY19" fmla="*/ 4485504 h 5932565"/>
                <a:gd name="connsiteX20" fmla="*/ 3082786 w 3278094"/>
                <a:gd name="connsiteY20" fmla="*/ 4929388 h 5932565"/>
                <a:gd name="connsiteX21" fmla="*/ 3073908 w 3278094"/>
                <a:gd name="connsiteY21" fmla="*/ 5275617 h 5932565"/>
                <a:gd name="connsiteX22" fmla="*/ 3251461 w 3278094"/>
                <a:gd name="connsiteY22" fmla="*/ 5728378 h 5932565"/>
                <a:gd name="connsiteX23" fmla="*/ 3278094 w 3278094"/>
                <a:gd name="connsiteY23" fmla="*/ 5932565 h 5932565"/>
                <a:gd name="connsiteX24" fmla="*/ 11112 w 3278094"/>
                <a:gd name="connsiteY24" fmla="*/ 5932565 h 5932565"/>
                <a:gd name="connsiteX25" fmla="*/ 0 w 3278094"/>
                <a:gd name="connsiteY25" fmla="*/ 0 h 5932565"/>
                <a:gd name="connsiteX26" fmla="*/ 976542 w 3278094"/>
                <a:gd name="connsiteY26" fmla="*/ 1 h 5932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78094" h="5932565">
                  <a:moveTo>
                    <a:pt x="976542" y="1"/>
                  </a:moveTo>
                  <a:lnTo>
                    <a:pt x="854490" y="277489"/>
                  </a:lnTo>
                  <a:lnTo>
                    <a:pt x="579283" y="765761"/>
                  </a:lnTo>
                  <a:lnTo>
                    <a:pt x="348463" y="1058724"/>
                  </a:lnTo>
                  <a:lnTo>
                    <a:pt x="321830" y="1236277"/>
                  </a:lnTo>
                  <a:lnTo>
                    <a:pt x="321830" y="1333932"/>
                  </a:lnTo>
                  <a:lnTo>
                    <a:pt x="321830" y="1777815"/>
                  </a:lnTo>
                  <a:lnTo>
                    <a:pt x="321830" y="2044145"/>
                  </a:lnTo>
                  <a:cubicBezTo>
                    <a:pt x="372493" y="2125204"/>
                    <a:pt x="366219" y="2087249"/>
                    <a:pt x="366219" y="2150677"/>
                  </a:cubicBezTo>
                  <a:lnTo>
                    <a:pt x="428362" y="2257209"/>
                  </a:lnTo>
                  <a:lnTo>
                    <a:pt x="499384" y="2292720"/>
                  </a:lnTo>
                  <a:lnTo>
                    <a:pt x="561527" y="2186188"/>
                  </a:lnTo>
                  <a:lnTo>
                    <a:pt x="721325" y="2212821"/>
                  </a:lnTo>
                  <a:lnTo>
                    <a:pt x="978778" y="2203943"/>
                  </a:lnTo>
                  <a:lnTo>
                    <a:pt x="1005411" y="2399252"/>
                  </a:lnTo>
                  <a:lnTo>
                    <a:pt x="907756" y="2505784"/>
                  </a:lnTo>
                  <a:lnTo>
                    <a:pt x="1484805" y="2780992"/>
                  </a:lnTo>
                  <a:lnTo>
                    <a:pt x="2221652" y="3331407"/>
                  </a:lnTo>
                  <a:lnTo>
                    <a:pt x="2665535" y="3828557"/>
                  </a:lnTo>
                  <a:lnTo>
                    <a:pt x="2967376" y="4485504"/>
                  </a:lnTo>
                  <a:lnTo>
                    <a:pt x="3082786" y="4929388"/>
                  </a:lnTo>
                  <a:lnTo>
                    <a:pt x="3073908" y="5275617"/>
                  </a:lnTo>
                  <a:lnTo>
                    <a:pt x="3251461" y="5728378"/>
                  </a:lnTo>
                  <a:lnTo>
                    <a:pt x="3278094" y="5932565"/>
                  </a:lnTo>
                  <a:lnTo>
                    <a:pt x="11112" y="5932565"/>
                  </a:lnTo>
                  <a:cubicBezTo>
                    <a:pt x="8995" y="3947769"/>
                    <a:pt x="2117" y="1984796"/>
                    <a:pt x="0" y="0"/>
                  </a:cubicBezTo>
                  <a:lnTo>
                    <a:pt x="976542" y="1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/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" name="手繪多邊形 7">
              <a:extLst>
                <a:ext uri="{FF2B5EF4-FFF2-40B4-BE49-F238E27FC236}">
                  <a16:creationId xmlns:a16="http://schemas.microsoft.com/office/drawing/2014/main" id="{331CC871-8466-E585-E620-EDB40248CEFF}"/>
                </a:ext>
              </a:extLst>
            </p:cNvPr>
            <p:cNvSpPr/>
            <p:nvPr/>
          </p:nvSpPr>
          <p:spPr>
            <a:xfrm>
              <a:off x="5264860" y="3077895"/>
              <a:ext cx="2840967" cy="1422071"/>
            </a:xfrm>
            <a:custGeom>
              <a:avLst/>
              <a:gdLst>
                <a:gd name="connsiteX0" fmla="*/ 0 w 2841625"/>
                <a:gd name="connsiteY0" fmla="*/ 1346200 h 1422400"/>
                <a:gd name="connsiteX1" fmla="*/ 41275 w 2841625"/>
                <a:gd name="connsiteY1" fmla="*/ 1276350 h 1422400"/>
                <a:gd name="connsiteX2" fmla="*/ 69850 w 2841625"/>
                <a:gd name="connsiteY2" fmla="*/ 1250950 h 1422400"/>
                <a:gd name="connsiteX3" fmla="*/ 304800 w 2841625"/>
                <a:gd name="connsiteY3" fmla="*/ 1174750 h 1422400"/>
                <a:gd name="connsiteX4" fmla="*/ 336550 w 2841625"/>
                <a:gd name="connsiteY4" fmla="*/ 1162050 h 1422400"/>
                <a:gd name="connsiteX5" fmla="*/ 403225 w 2841625"/>
                <a:gd name="connsiteY5" fmla="*/ 1130300 h 1422400"/>
                <a:gd name="connsiteX6" fmla="*/ 431800 w 2841625"/>
                <a:gd name="connsiteY6" fmla="*/ 1127125 h 1422400"/>
                <a:gd name="connsiteX7" fmla="*/ 485775 w 2841625"/>
                <a:gd name="connsiteY7" fmla="*/ 1123950 h 1422400"/>
                <a:gd name="connsiteX8" fmla="*/ 530225 w 2841625"/>
                <a:gd name="connsiteY8" fmla="*/ 1152525 h 1422400"/>
                <a:gd name="connsiteX9" fmla="*/ 558800 w 2841625"/>
                <a:gd name="connsiteY9" fmla="*/ 1155700 h 1422400"/>
                <a:gd name="connsiteX10" fmla="*/ 641350 w 2841625"/>
                <a:gd name="connsiteY10" fmla="*/ 1146175 h 1422400"/>
                <a:gd name="connsiteX11" fmla="*/ 784225 w 2841625"/>
                <a:gd name="connsiteY11" fmla="*/ 1082675 h 1422400"/>
                <a:gd name="connsiteX12" fmla="*/ 809625 w 2841625"/>
                <a:gd name="connsiteY12" fmla="*/ 1069975 h 1422400"/>
                <a:gd name="connsiteX13" fmla="*/ 882650 w 2841625"/>
                <a:gd name="connsiteY13" fmla="*/ 996950 h 1422400"/>
                <a:gd name="connsiteX14" fmla="*/ 1031875 w 2841625"/>
                <a:gd name="connsiteY14" fmla="*/ 882650 h 1422400"/>
                <a:gd name="connsiteX15" fmla="*/ 1155700 w 2841625"/>
                <a:gd name="connsiteY15" fmla="*/ 831850 h 1422400"/>
                <a:gd name="connsiteX16" fmla="*/ 1244600 w 2841625"/>
                <a:gd name="connsiteY16" fmla="*/ 800100 h 1422400"/>
                <a:gd name="connsiteX17" fmla="*/ 1317625 w 2841625"/>
                <a:gd name="connsiteY17" fmla="*/ 781050 h 1422400"/>
                <a:gd name="connsiteX18" fmla="*/ 1435100 w 2841625"/>
                <a:gd name="connsiteY18" fmla="*/ 762000 h 1422400"/>
                <a:gd name="connsiteX19" fmla="*/ 1520825 w 2841625"/>
                <a:gd name="connsiteY19" fmla="*/ 749300 h 1422400"/>
                <a:gd name="connsiteX20" fmla="*/ 1606550 w 2841625"/>
                <a:gd name="connsiteY20" fmla="*/ 685800 h 1422400"/>
                <a:gd name="connsiteX21" fmla="*/ 1641475 w 2841625"/>
                <a:gd name="connsiteY21" fmla="*/ 584200 h 1422400"/>
                <a:gd name="connsiteX22" fmla="*/ 1752600 w 2841625"/>
                <a:gd name="connsiteY22" fmla="*/ 355600 h 1422400"/>
                <a:gd name="connsiteX23" fmla="*/ 1816100 w 2841625"/>
                <a:gd name="connsiteY23" fmla="*/ 288925 h 1422400"/>
                <a:gd name="connsiteX24" fmla="*/ 1984375 w 2841625"/>
                <a:gd name="connsiteY24" fmla="*/ 200025 h 1422400"/>
                <a:gd name="connsiteX25" fmla="*/ 2041525 w 2841625"/>
                <a:gd name="connsiteY25" fmla="*/ 139700 h 1422400"/>
                <a:gd name="connsiteX26" fmla="*/ 2085975 w 2841625"/>
                <a:gd name="connsiteY26" fmla="*/ 92075 h 1422400"/>
                <a:gd name="connsiteX27" fmla="*/ 2190750 w 2841625"/>
                <a:gd name="connsiteY27" fmla="*/ 22225 h 1422400"/>
                <a:gd name="connsiteX28" fmla="*/ 2266950 w 2841625"/>
                <a:gd name="connsiteY28" fmla="*/ 34925 h 1422400"/>
                <a:gd name="connsiteX29" fmla="*/ 2317750 w 2841625"/>
                <a:gd name="connsiteY29" fmla="*/ 57150 h 1422400"/>
                <a:gd name="connsiteX30" fmla="*/ 2384425 w 2841625"/>
                <a:gd name="connsiteY30" fmla="*/ 53975 h 1422400"/>
                <a:gd name="connsiteX31" fmla="*/ 2419350 w 2841625"/>
                <a:gd name="connsiteY31" fmla="*/ 34925 h 1422400"/>
                <a:gd name="connsiteX32" fmla="*/ 2451100 w 2841625"/>
                <a:gd name="connsiteY32" fmla="*/ 34925 h 1422400"/>
                <a:gd name="connsiteX33" fmla="*/ 2508250 w 2841625"/>
                <a:gd name="connsiteY33" fmla="*/ 15875 h 1422400"/>
                <a:gd name="connsiteX34" fmla="*/ 2593975 w 2841625"/>
                <a:gd name="connsiteY34" fmla="*/ 0 h 1422400"/>
                <a:gd name="connsiteX35" fmla="*/ 2654300 w 2841625"/>
                <a:gd name="connsiteY35" fmla="*/ 22225 h 1422400"/>
                <a:gd name="connsiteX36" fmla="*/ 2708275 w 2841625"/>
                <a:gd name="connsiteY36" fmla="*/ 19050 h 1422400"/>
                <a:gd name="connsiteX37" fmla="*/ 2730500 w 2841625"/>
                <a:gd name="connsiteY37" fmla="*/ 38100 h 1422400"/>
                <a:gd name="connsiteX38" fmla="*/ 2787650 w 2841625"/>
                <a:gd name="connsiteY38" fmla="*/ 111125 h 1422400"/>
                <a:gd name="connsiteX39" fmla="*/ 2841625 w 2841625"/>
                <a:gd name="connsiteY39" fmla="*/ 171450 h 1422400"/>
                <a:gd name="connsiteX40" fmla="*/ 2819400 w 2841625"/>
                <a:gd name="connsiteY40" fmla="*/ 152400 h 1422400"/>
                <a:gd name="connsiteX41" fmla="*/ 2781300 w 2841625"/>
                <a:gd name="connsiteY41" fmla="*/ 111125 h 1422400"/>
                <a:gd name="connsiteX42" fmla="*/ 2727325 w 2841625"/>
                <a:gd name="connsiteY42" fmla="*/ 50800 h 1422400"/>
                <a:gd name="connsiteX43" fmla="*/ 2708275 w 2841625"/>
                <a:gd name="connsiteY43" fmla="*/ 34925 h 1422400"/>
                <a:gd name="connsiteX44" fmla="*/ 2657475 w 2841625"/>
                <a:gd name="connsiteY44" fmla="*/ 34925 h 1422400"/>
                <a:gd name="connsiteX45" fmla="*/ 2641600 w 2841625"/>
                <a:gd name="connsiteY45" fmla="*/ 34925 h 1422400"/>
                <a:gd name="connsiteX46" fmla="*/ 2581275 w 2841625"/>
                <a:gd name="connsiteY46" fmla="*/ 9525 h 1422400"/>
                <a:gd name="connsiteX47" fmla="*/ 2533650 w 2841625"/>
                <a:gd name="connsiteY47" fmla="*/ 19050 h 1422400"/>
                <a:gd name="connsiteX48" fmla="*/ 2524125 w 2841625"/>
                <a:gd name="connsiteY48" fmla="*/ 22225 h 1422400"/>
                <a:gd name="connsiteX49" fmla="*/ 2514600 w 2841625"/>
                <a:gd name="connsiteY49" fmla="*/ 28575 h 1422400"/>
                <a:gd name="connsiteX50" fmla="*/ 2505075 w 2841625"/>
                <a:gd name="connsiteY50" fmla="*/ 28575 h 1422400"/>
                <a:gd name="connsiteX51" fmla="*/ 2492375 w 2841625"/>
                <a:gd name="connsiteY51" fmla="*/ 34925 h 1422400"/>
                <a:gd name="connsiteX52" fmla="*/ 2466975 w 2841625"/>
                <a:gd name="connsiteY52" fmla="*/ 44450 h 1422400"/>
                <a:gd name="connsiteX53" fmla="*/ 2387600 w 2841625"/>
                <a:gd name="connsiteY53" fmla="*/ 66675 h 1422400"/>
                <a:gd name="connsiteX54" fmla="*/ 2352675 w 2841625"/>
                <a:gd name="connsiteY54" fmla="*/ 73025 h 1422400"/>
                <a:gd name="connsiteX55" fmla="*/ 2314575 w 2841625"/>
                <a:gd name="connsiteY55" fmla="*/ 76200 h 1422400"/>
                <a:gd name="connsiteX56" fmla="*/ 2257425 w 2841625"/>
                <a:gd name="connsiteY56" fmla="*/ 63500 h 1422400"/>
                <a:gd name="connsiteX57" fmla="*/ 2197100 w 2841625"/>
                <a:gd name="connsiteY57" fmla="*/ 41275 h 1422400"/>
                <a:gd name="connsiteX58" fmla="*/ 2146300 w 2841625"/>
                <a:gd name="connsiteY58" fmla="*/ 53975 h 1422400"/>
                <a:gd name="connsiteX59" fmla="*/ 2085975 w 2841625"/>
                <a:gd name="connsiteY59" fmla="*/ 114300 h 1422400"/>
                <a:gd name="connsiteX60" fmla="*/ 2035175 w 2841625"/>
                <a:gd name="connsiteY60" fmla="*/ 168275 h 1422400"/>
                <a:gd name="connsiteX61" fmla="*/ 1933575 w 2841625"/>
                <a:gd name="connsiteY61" fmla="*/ 241300 h 1422400"/>
                <a:gd name="connsiteX62" fmla="*/ 1822450 w 2841625"/>
                <a:gd name="connsiteY62" fmla="*/ 311150 h 1422400"/>
                <a:gd name="connsiteX63" fmla="*/ 1758950 w 2841625"/>
                <a:gd name="connsiteY63" fmla="*/ 355600 h 1422400"/>
                <a:gd name="connsiteX64" fmla="*/ 1730375 w 2841625"/>
                <a:gd name="connsiteY64" fmla="*/ 454025 h 1422400"/>
                <a:gd name="connsiteX65" fmla="*/ 1663700 w 2841625"/>
                <a:gd name="connsiteY65" fmla="*/ 615950 h 1422400"/>
                <a:gd name="connsiteX66" fmla="*/ 1625600 w 2841625"/>
                <a:gd name="connsiteY66" fmla="*/ 698500 h 1422400"/>
                <a:gd name="connsiteX67" fmla="*/ 1593850 w 2841625"/>
                <a:gd name="connsiteY67" fmla="*/ 752475 h 1422400"/>
                <a:gd name="connsiteX68" fmla="*/ 1562100 w 2841625"/>
                <a:gd name="connsiteY68" fmla="*/ 777875 h 1422400"/>
                <a:gd name="connsiteX69" fmla="*/ 1485900 w 2841625"/>
                <a:gd name="connsiteY69" fmla="*/ 796925 h 1422400"/>
                <a:gd name="connsiteX70" fmla="*/ 1403350 w 2841625"/>
                <a:gd name="connsiteY70" fmla="*/ 819150 h 1422400"/>
                <a:gd name="connsiteX71" fmla="*/ 1181100 w 2841625"/>
                <a:gd name="connsiteY71" fmla="*/ 873125 h 1422400"/>
                <a:gd name="connsiteX72" fmla="*/ 1152525 w 2841625"/>
                <a:gd name="connsiteY72" fmla="*/ 876300 h 1422400"/>
                <a:gd name="connsiteX73" fmla="*/ 1089025 w 2841625"/>
                <a:gd name="connsiteY73" fmla="*/ 911225 h 1422400"/>
                <a:gd name="connsiteX74" fmla="*/ 917575 w 2841625"/>
                <a:gd name="connsiteY74" fmla="*/ 1022350 h 1422400"/>
                <a:gd name="connsiteX75" fmla="*/ 828675 w 2841625"/>
                <a:gd name="connsiteY75" fmla="*/ 1089025 h 1422400"/>
                <a:gd name="connsiteX76" fmla="*/ 749300 w 2841625"/>
                <a:gd name="connsiteY76" fmla="*/ 1158875 h 1422400"/>
                <a:gd name="connsiteX77" fmla="*/ 546100 w 2841625"/>
                <a:gd name="connsiteY77" fmla="*/ 1241425 h 1422400"/>
                <a:gd name="connsiteX78" fmla="*/ 482600 w 2841625"/>
                <a:gd name="connsiteY78" fmla="*/ 1241425 h 1422400"/>
                <a:gd name="connsiteX79" fmla="*/ 428625 w 2841625"/>
                <a:gd name="connsiteY79" fmla="*/ 1216025 h 1422400"/>
                <a:gd name="connsiteX80" fmla="*/ 384175 w 2841625"/>
                <a:gd name="connsiteY80" fmla="*/ 1203325 h 1422400"/>
                <a:gd name="connsiteX81" fmla="*/ 358775 w 2841625"/>
                <a:gd name="connsiteY81" fmla="*/ 1216025 h 1422400"/>
                <a:gd name="connsiteX82" fmla="*/ 323850 w 2841625"/>
                <a:gd name="connsiteY82" fmla="*/ 1241425 h 1422400"/>
                <a:gd name="connsiteX83" fmla="*/ 269875 w 2841625"/>
                <a:gd name="connsiteY83" fmla="*/ 1260475 h 1422400"/>
                <a:gd name="connsiteX84" fmla="*/ 171450 w 2841625"/>
                <a:gd name="connsiteY84" fmla="*/ 1308100 h 1422400"/>
                <a:gd name="connsiteX85" fmla="*/ 95250 w 2841625"/>
                <a:gd name="connsiteY85" fmla="*/ 1323975 h 1422400"/>
                <a:gd name="connsiteX86" fmla="*/ 79375 w 2841625"/>
                <a:gd name="connsiteY86" fmla="*/ 1422400 h 1422400"/>
                <a:gd name="connsiteX87" fmla="*/ 0 w 2841625"/>
                <a:gd name="connsiteY87" fmla="*/ 1346200 h 142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841625" h="1422400">
                  <a:moveTo>
                    <a:pt x="0" y="1346200"/>
                  </a:moveTo>
                  <a:lnTo>
                    <a:pt x="41275" y="1276350"/>
                  </a:lnTo>
                  <a:lnTo>
                    <a:pt x="69850" y="1250950"/>
                  </a:lnTo>
                  <a:lnTo>
                    <a:pt x="304800" y="1174750"/>
                  </a:lnTo>
                  <a:cubicBezTo>
                    <a:pt x="332416" y="1164394"/>
                    <a:pt x="322112" y="1169269"/>
                    <a:pt x="336550" y="1162050"/>
                  </a:cubicBezTo>
                  <a:lnTo>
                    <a:pt x="403225" y="1130300"/>
                  </a:lnTo>
                  <a:lnTo>
                    <a:pt x="431800" y="1127125"/>
                  </a:lnTo>
                  <a:lnTo>
                    <a:pt x="485775" y="1123950"/>
                  </a:lnTo>
                  <a:lnTo>
                    <a:pt x="530225" y="1152525"/>
                  </a:lnTo>
                  <a:lnTo>
                    <a:pt x="558800" y="1155700"/>
                  </a:lnTo>
                  <a:lnTo>
                    <a:pt x="641350" y="1146175"/>
                  </a:lnTo>
                  <a:lnTo>
                    <a:pt x="784225" y="1082675"/>
                  </a:lnTo>
                  <a:lnTo>
                    <a:pt x="809625" y="1069975"/>
                  </a:lnTo>
                  <a:lnTo>
                    <a:pt x="882650" y="996950"/>
                  </a:lnTo>
                  <a:lnTo>
                    <a:pt x="1031875" y="882650"/>
                  </a:lnTo>
                  <a:lnTo>
                    <a:pt x="1155700" y="831850"/>
                  </a:lnTo>
                  <a:lnTo>
                    <a:pt x="1244600" y="800100"/>
                  </a:lnTo>
                  <a:lnTo>
                    <a:pt x="1317625" y="781050"/>
                  </a:lnTo>
                  <a:lnTo>
                    <a:pt x="1435100" y="762000"/>
                  </a:lnTo>
                  <a:lnTo>
                    <a:pt x="1520825" y="749300"/>
                  </a:lnTo>
                  <a:lnTo>
                    <a:pt x="1606550" y="685800"/>
                  </a:lnTo>
                  <a:lnTo>
                    <a:pt x="1641475" y="584200"/>
                  </a:lnTo>
                  <a:lnTo>
                    <a:pt x="1752600" y="355600"/>
                  </a:lnTo>
                  <a:lnTo>
                    <a:pt x="1816100" y="288925"/>
                  </a:lnTo>
                  <a:lnTo>
                    <a:pt x="1984375" y="200025"/>
                  </a:lnTo>
                  <a:lnTo>
                    <a:pt x="2041525" y="139700"/>
                  </a:lnTo>
                  <a:lnTo>
                    <a:pt x="2085975" y="92075"/>
                  </a:lnTo>
                  <a:lnTo>
                    <a:pt x="2190750" y="22225"/>
                  </a:lnTo>
                  <a:lnTo>
                    <a:pt x="2266950" y="34925"/>
                  </a:lnTo>
                  <a:lnTo>
                    <a:pt x="2317750" y="57150"/>
                  </a:lnTo>
                  <a:lnTo>
                    <a:pt x="2384425" y="53975"/>
                  </a:lnTo>
                  <a:lnTo>
                    <a:pt x="2419350" y="34925"/>
                  </a:lnTo>
                  <a:lnTo>
                    <a:pt x="2451100" y="34925"/>
                  </a:lnTo>
                  <a:lnTo>
                    <a:pt x="2508250" y="15875"/>
                  </a:lnTo>
                  <a:lnTo>
                    <a:pt x="2593975" y="0"/>
                  </a:lnTo>
                  <a:lnTo>
                    <a:pt x="2654300" y="22225"/>
                  </a:lnTo>
                  <a:lnTo>
                    <a:pt x="2708275" y="19050"/>
                  </a:lnTo>
                  <a:lnTo>
                    <a:pt x="2730500" y="38100"/>
                  </a:lnTo>
                  <a:lnTo>
                    <a:pt x="2787650" y="111125"/>
                  </a:lnTo>
                  <a:lnTo>
                    <a:pt x="2841625" y="171450"/>
                  </a:lnTo>
                  <a:lnTo>
                    <a:pt x="2819400" y="152400"/>
                  </a:lnTo>
                  <a:lnTo>
                    <a:pt x="2781300" y="111125"/>
                  </a:lnTo>
                  <a:lnTo>
                    <a:pt x="2727325" y="50800"/>
                  </a:lnTo>
                  <a:lnTo>
                    <a:pt x="2708275" y="34925"/>
                  </a:lnTo>
                  <a:lnTo>
                    <a:pt x="2657475" y="34925"/>
                  </a:lnTo>
                  <a:lnTo>
                    <a:pt x="2641600" y="34925"/>
                  </a:lnTo>
                  <a:lnTo>
                    <a:pt x="2581275" y="9525"/>
                  </a:lnTo>
                  <a:cubicBezTo>
                    <a:pt x="2546047" y="13439"/>
                    <a:pt x="2561792" y="9669"/>
                    <a:pt x="2533650" y="19050"/>
                  </a:cubicBezTo>
                  <a:cubicBezTo>
                    <a:pt x="2530475" y="20108"/>
                    <a:pt x="2526910" y="20369"/>
                    <a:pt x="2524125" y="22225"/>
                  </a:cubicBezTo>
                  <a:cubicBezTo>
                    <a:pt x="2520950" y="24342"/>
                    <a:pt x="2518220" y="27368"/>
                    <a:pt x="2514600" y="28575"/>
                  </a:cubicBezTo>
                  <a:cubicBezTo>
                    <a:pt x="2511588" y="29579"/>
                    <a:pt x="2508250" y="28575"/>
                    <a:pt x="2505075" y="28575"/>
                  </a:cubicBezTo>
                  <a:lnTo>
                    <a:pt x="2492375" y="34925"/>
                  </a:lnTo>
                  <a:lnTo>
                    <a:pt x="2466975" y="44450"/>
                  </a:lnTo>
                  <a:lnTo>
                    <a:pt x="2387600" y="66675"/>
                  </a:lnTo>
                  <a:cubicBezTo>
                    <a:pt x="2356673" y="70111"/>
                    <a:pt x="2367597" y="65564"/>
                    <a:pt x="2352675" y="73025"/>
                  </a:cubicBezTo>
                  <a:lnTo>
                    <a:pt x="2314575" y="76200"/>
                  </a:lnTo>
                  <a:lnTo>
                    <a:pt x="2257425" y="63500"/>
                  </a:lnTo>
                  <a:lnTo>
                    <a:pt x="2197100" y="41275"/>
                  </a:lnTo>
                  <a:lnTo>
                    <a:pt x="2146300" y="53975"/>
                  </a:lnTo>
                  <a:lnTo>
                    <a:pt x="2085975" y="114300"/>
                  </a:lnTo>
                  <a:lnTo>
                    <a:pt x="2035175" y="168275"/>
                  </a:lnTo>
                  <a:lnTo>
                    <a:pt x="1933575" y="241300"/>
                  </a:lnTo>
                  <a:lnTo>
                    <a:pt x="1822450" y="311150"/>
                  </a:lnTo>
                  <a:lnTo>
                    <a:pt x="1758950" y="355600"/>
                  </a:lnTo>
                  <a:lnTo>
                    <a:pt x="1730375" y="454025"/>
                  </a:lnTo>
                  <a:lnTo>
                    <a:pt x="1663700" y="615950"/>
                  </a:lnTo>
                  <a:lnTo>
                    <a:pt x="1625600" y="698500"/>
                  </a:lnTo>
                  <a:lnTo>
                    <a:pt x="1593850" y="752475"/>
                  </a:lnTo>
                  <a:lnTo>
                    <a:pt x="1562100" y="777875"/>
                  </a:lnTo>
                  <a:lnTo>
                    <a:pt x="1485900" y="796925"/>
                  </a:lnTo>
                  <a:lnTo>
                    <a:pt x="1403350" y="819150"/>
                  </a:lnTo>
                  <a:lnTo>
                    <a:pt x="1181100" y="873125"/>
                  </a:lnTo>
                  <a:lnTo>
                    <a:pt x="1152525" y="876300"/>
                  </a:lnTo>
                  <a:lnTo>
                    <a:pt x="1089025" y="911225"/>
                  </a:lnTo>
                  <a:lnTo>
                    <a:pt x="917575" y="1022350"/>
                  </a:lnTo>
                  <a:lnTo>
                    <a:pt x="828675" y="1089025"/>
                  </a:lnTo>
                  <a:lnTo>
                    <a:pt x="749300" y="1158875"/>
                  </a:lnTo>
                  <a:lnTo>
                    <a:pt x="546100" y="1241425"/>
                  </a:lnTo>
                  <a:lnTo>
                    <a:pt x="482600" y="1241425"/>
                  </a:lnTo>
                  <a:lnTo>
                    <a:pt x="428625" y="1216025"/>
                  </a:lnTo>
                  <a:lnTo>
                    <a:pt x="384175" y="1203325"/>
                  </a:lnTo>
                  <a:lnTo>
                    <a:pt x="358775" y="1216025"/>
                  </a:lnTo>
                  <a:lnTo>
                    <a:pt x="323850" y="1241425"/>
                  </a:lnTo>
                  <a:lnTo>
                    <a:pt x="269875" y="1260475"/>
                  </a:lnTo>
                  <a:lnTo>
                    <a:pt x="171450" y="1308100"/>
                  </a:lnTo>
                  <a:lnTo>
                    <a:pt x="95250" y="1323975"/>
                  </a:lnTo>
                  <a:lnTo>
                    <a:pt x="79375" y="1422400"/>
                  </a:lnTo>
                  <a:lnTo>
                    <a:pt x="0" y="13462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alpha val="22000"/>
                  </a:srgbClr>
                </a:gs>
                <a:gs pos="100000">
                  <a:srgbClr val="0070C0">
                    <a:alpha val="67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" name="手繪多邊形 8">
              <a:extLst>
                <a:ext uri="{FF2B5EF4-FFF2-40B4-BE49-F238E27FC236}">
                  <a16:creationId xmlns:a16="http://schemas.microsoft.com/office/drawing/2014/main" id="{CF7B7C13-9858-CC5A-85C9-AFB097C754E9}"/>
                </a:ext>
              </a:extLst>
            </p:cNvPr>
            <p:cNvSpPr/>
            <p:nvPr/>
          </p:nvSpPr>
          <p:spPr>
            <a:xfrm>
              <a:off x="3955476" y="992404"/>
              <a:ext cx="3609140" cy="2366415"/>
            </a:xfrm>
            <a:custGeom>
              <a:avLst/>
              <a:gdLst>
                <a:gd name="connsiteX0" fmla="*/ 3633787 w 3633787"/>
                <a:gd name="connsiteY0" fmla="*/ 0 h 2552701"/>
                <a:gd name="connsiteX1" fmla="*/ 3557587 w 3633787"/>
                <a:gd name="connsiteY1" fmla="*/ 109538 h 2552701"/>
                <a:gd name="connsiteX2" fmla="*/ 3557587 w 3633787"/>
                <a:gd name="connsiteY2" fmla="*/ 209551 h 2552701"/>
                <a:gd name="connsiteX3" fmla="*/ 3557587 w 3633787"/>
                <a:gd name="connsiteY3" fmla="*/ 333376 h 2552701"/>
                <a:gd name="connsiteX4" fmla="*/ 3562350 w 3633787"/>
                <a:gd name="connsiteY4" fmla="*/ 509588 h 2552701"/>
                <a:gd name="connsiteX5" fmla="*/ 3533775 w 3633787"/>
                <a:gd name="connsiteY5" fmla="*/ 595313 h 2552701"/>
                <a:gd name="connsiteX6" fmla="*/ 3533775 w 3633787"/>
                <a:gd name="connsiteY6" fmla="*/ 638176 h 2552701"/>
                <a:gd name="connsiteX7" fmla="*/ 3452812 w 3633787"/>
                <a:gd name="connsiteY7" fmla="*/ 709613 h 2552701"/>
                <a:gd name="connsiteX8" fmla="*/ 3319462 w 3633787"/>
                <a:gd name="connsiteY8" fmla="*/ 814388 h 2552701"/>
                <a:gd name="connsiteX9" fmla="*/ 3271837 w 3633787"/>
                <a:gd name="connsiteY9" fmla="*/ 833438 h 2552701"/>
                <a:gd name="connsiteX10" fmla="*/ 3148012 w 3633787"/>
                <a:gd name="connsiteY10" fmla="*/ 900113 h 2552701"/>
                <a:gd name="connsiteX11" fmla="*/ 2986087 w 3633787"/>
                <a:gd name="connsiteY11" fmla="*/ 962026 h 2552701"/>
                <a:gd name="connsiteX12" fmla="*/ 2924175 w 3633787"/>
                <a:gd name="connsiteY12" fmla="*/ 1038226 h 2552701"/>
                <a:gd name="connsiteX13" fmla="*/ 2852737 w 3633787"/>
                <a:gd name="connsiteY13" fmla="*/ 1114426 h 2552701"/>
                <a:gd name="connsiteX14" fmla="*/ 2014537 w 3633787"/>
                <a:gd name="connsiteY14" fmla="*/ 1614488 h 2552701"/>
                <a:gd name="connsiteX15" fmla="*/ 1824037 w 3633787"/>
                <a:gd name="connsiteY15" fmla="*/ 1676401 h 2552701"/>
                <a:gd name="connsiteX16" fmla="*/ 1276350 w 3633787"/>
                <a:gd name="connsiteY16" fmla="*/ 1695451 h 2552701"/>
                <a:gd name="connsiteX17" fmla="*/ 1152525 w 3633787"/>
                <a:gd name="connsiteY17" fmla="*/ 1704976 h 2552701"/>
                <a:gd name="connsiteX18" fmla="*/ 762000 w 3633787"/>
                <a:gd name="connsiteY18" fmla="*/ 1681163 h 2552701"/>
                <a:gd name="connsiteX19" fmla="*/ 585787 w 3633787"/>
                <a:gd name="connsiteY19" fmla="*/ 1704976 h 2552701"/>
                <a:gd name="connsiteX20" fmla="*/ 409575 w 3633787"/>
                <a:gd name="connsiteY20" fmla="*/ 1785938 h 2552701"/>
                <a:gd name="connsiteX21" fmla="*/ 352425 w 3633787"/>
                <a:gd name="connsiteY21" fmla="*/ 1847851 h 2552701"/>
                <a:gd name="connsiteX22" fmla="*/ 280987 w 3633787"/>
                <a:gd name="connsiteY22" fmla="*/ 1947863 h 2552701"/>
                <a:gd name="connsiteX23" fmla="*/ 233362 w 3633787"/>
                <a:gd name="connsiteY23" fmla="*/ 2047876 h 2552701"/>
                <a:gd name="connsiteX24" fmla="*/ 157162 w 3633787"/>
                <a:gd name="connsiteY24" fmla="*/ 2219326 h 2552701"/>
                <a:gd name="connsiteX25" fmla="*/ 95250 w 3633787"/>
                <a:gd name="connsiteY25" fmla="*/ 2266951 h 2552701"/>
                <a:gd name="connsiteX26" fmla="*/ 4762 w 3633787"/>
                <a:gd name="connsiteY26" fmla="*/ 2338388 h 2552701"/>
                <a:gd name="connsiteX27" fmla="*/ 0 w 3633787"/>
                <a:gd name="connsiteY27" fmla="*/ 2552701 h 2552701"/>
                <a:gd name="connsiteX28" fmla="*/ 71437 w 3633787"/>
                <a:gd name="connsiteY28" fmla="*/ 2400301 h 2552701"/>
                <a:gd name="connsiteX29" fmla="*/ 295275 w 3633787"/>
                <a:gd name="connsiteY29" fmla="*/ 2171701 h 2552701"/>
                <a:gd name="connsiteX30" fmla="*/ 347662 w 3633787"/>
                <a:gd name="connsiteY30" fmla="*/ 2024063 h 2552701"/>
                <a:gd name="connsiteX31" fmla="*/ 452437 w 3633787"/>
                <a:gd name="connsiteY31" fmla="*/ 1857376 h 2552701"/>
                <a:gd name="connsiteX32" fmla="*/ 609600 w 3633787"/>
                <a:gd name="connsiteY32" fmla="*/ 1752601 h 2552701"/>
                <a:gd name="connsiteX33" fmla="*/ 938212 w 3633787"/>
                <a:gd name="connsiteY33" fmla="*/ 1747838 h 2552701"/>
                <a:gd name="connsiteX34" fmla="*/ 1433512 w 3633787"/>
                <a:gd name="connsiteY34" fmla="*/ 1733551 h 2552701"/>
                <a:gd name="connsiteX35" fmla="*/ 1790700 w 3633787"/>
                <a:gd name="connsiteY35" fmla="*/ 1719263 h 2552701"/>
                <a:gd name="connsiteX36" fmla="*/ 2047875 w 3633787"/>
                <a:gd name="connsiteY36" fmla="*/ 1657351 h 2552701"/>
                <a:gd name="connsiteX37" fmla="*/ 2590800 w 3633787"/>
                <a:gd name="connsiteY37" fmla="*/ 1343026 h 2552701"/>
                <a:gd name="connsiteX38" fmla="*/ 2881312 w 3633787"/>
                <a:gd name="connsiteY38" fmla="*/ 1143001 h 2552701"/>
                <a:gd name="connsiteX39" fmla="*/ 2990850 w 3633787"/>
                <a:gd name="connsiteY39" fmla="*/ 1038226 h 2552701"/>
                <a:gd name="connsiteX40" fmla="*/ 3014662 w 3633787"/>
                <a:gd name="connsiteY40" fmla="*/ 971551 h 2552701"/>
                <a:gd name="connsiteX41" fmla="*/ 3219450 w 3633787"/>
                <a:gd name="connsiteY41" fmla="*/ 923926 h 2552701"/>
                <a:gd name="connsiteX42" fmla="*/ 3405187 w 3633787"/>
                <a:gd name="connsiteY42" fmla="*/ 823913 h 2552701"/>
                <a:gd name="connsiteX43" fmla="*/ 3500437 w 3633787"/>
                <a:gd name="connsiteY43" fmla="*/ 733426 h 2552701"/>
                <a:gd name="connsiteX44" fmla="*/ 3600450 w 3633787"/>
                <a:gd name="connsiteY44" fmla="*/ 581026 h 2552701"/>
                <a:gd name="connsiteX45" fmla="*/ 3609975 w 3633787"/>
                <a:gd name="connsiteY45" fmla="*/ 476251 h 2552701"/>
                <a:gd name="connsiteX46" fmla="*/ 3590925 w 3633787"/>
                <a:gd name="connsiteY46" fmla="*/ 185738 h 2552701"/>
                <a:gd name="connsiteX47" fmla="*/ 3614737 w 3633787"/>
                <a:gd name="connsiteY47" fmla="*/ 109538 h 2552701"/>
                <a:gd name="connsiteX48" fmla="*/ 3633787 w 3633787"/>
                <a:gd name="connsiteY48" fmla="*/ 0 h 2552701"/>
                <a:gd name="connsiteX0" fmla="*/ 3614737 w 3614737"/>
                <a:gd name="connsiteY0" fmla="*/ 0 h 2443163"/>
                <a:gd name="connsiteX1" fmla="*/ 3557587 w 3614737"/>
                <a:gd name="connsiteY1" fmla="*/ 0 h 2443163"/>
                <a:gd name="connsiteX2" fmla="*/ 3557587 w 3614737"/>
                <a:gd name="connsiteY2" fmla="*/ 100013 h 2443163"/>
                <a:gd name="connsiteX3" fmla="*/ 3557587 w 3614737"/>
                <a:gd name="connsiteY3" fmla="*/ 223838 h 2443163"/>
                <a:gd name="connsiteX4" fmla="*/ 3562350 w 3614737"/>
                <a:gd name="connsiteY4" fmla="*/ 400050 h 2443163"/>
                <a:gd name="connsiteX5" fmla="*/ 3533775 w 3614737"/>
                <a:gd name="connsiteY5" fmla="*/ 485775 h 2443163"/>
                <a:gd name="connsiteX6" fmla="*/ 3533775 w 3614737"/>
                <a:gd name="connsiteY6" fmla="*/ 528638 h 2443163"/>
                <a:gd name="connsiteX7" fmla="*/ 3452812 w 3614737"/>
                <a:gd name="connsiteY7" fmla="*/ 600075 h 2443163"/>
                <a:gd name="connsiteX8" fmla="*/ 3319462 w 3614737"/>
                <a:gd name="connsiteY8" fmla="*/ 704850 h 2443163"/>
                <a:gd name="connsiteX9" fmla="*/ 3271837 w 3614737"/>
                <a:gd name="connsiteY9" fmla="*/ 723900 h 2443163"/>
                <a:gd name="connsiteX10" fmla="*/ 3148012 w 3614737"/>
                <a:gd name="connsiteY10" fmla="*/ 790575 h 2443163"/>
                <a:gd name="connsiteX11" fmla="*/ 2986087 w 3614737"/>
                <a:gd name="connsiteY11" fmla="*/ 852488 h 2443163"/>
                <a:gd name="connsiteX12" fmla="*/ 2924175 w 3614737"/>
                <a:gd name="connsiteY12" fmla="*/ 928688 h 2443163"/>
                <a:gd name="connsiteX13" fmla="*/ 2852737 w 3614737"/>
                <a:gd name="connsiteY13" fmla="*/ 1004888 h 2443163"/>
                <a:gd name="connsiteX14" fmla="*/ 2014537 w 3614737"/>
                <a:gd name="connsiteY14" fmla="*/ 1504950 h 2443163"/>
                <a:gd name="connsiteX15" fmla="*/ 1824037 w 3614737"/>
                <a:gd name="connsiteY15" fmla="*/ 1566863 h 2443163"/>
                <a:gd name="connsiteX16" fmla="*/ 1276350 w 3614737"/>
                <a:gd name="connsiteY16" fmla="*/ 1585913 h 2443163"/>
                <a:gd name="connsiteX17" fmla="*/ 1152525 w 3614737"/>
                <a:gd name="connsiteY17" fmla="*/ 1595438 h 2443163"/>
                <a:gd name="connsiteX18" fmla="*/ 762000 w 3614737"/>
                <a:gd name="connsiteY18" fmla="*/ 1571625 h 2443163"/>
                <a:gd name="connsiteX19" fmla="*/ 585787 w 3614737"/>
                <a:gd name="connsiteY19" fmla="*/ 1595438 h 2443163"/>
                <a:gd name="connsiteX20" fmla="*/ 409575 w 3614737"/>
                <a:gd name="connsiteY20" fmla="*/ 1676400 h 2443163"/>
                <a:gd name="connsiteX21" fmla="*/ 352425 w 3614737"/>
                <a:gd name="connsiteY21" fmla="*/ 1738313 h 2443163"/>
                <a:gd name="connsiteX22" fmla="*/ 280987 w 3614737"/>
                <a:gd name="connsiteY22" fmla="*/ 1838325 h 2443163"/>
                <a:gd name="connsiteX23" fmla="*/ 233362 w 3614737"/>
                <a:gd name="connsiteY23" fmla="*/ 1938338 h 2443163"/>
                <a:gd name="connsiteX24" fmla="*/ 157162 w 3614737"/>
                <a:gd name="connsiteY24" fmla="*/ 2109788 h 2443163"/>
                <a:gd name="connsiteX25" fmla="*/ 95250 w 3614737"/>
                <a:gd name="connsiteY25" fmla="*/ 2157413 h 2443163"/>
                <a:gd name="connsiteX26" fmla="*/ 4762 w 3614737"/>
                <a:gd name="connsiteY26" fmla="*/ 2228850 h 2443163"/>
                <a:gd name="connsiteX27" fmla="*/ 0 w 3614737"/>
                <a:gd name="connsiteY27" fmla="*/ 2443163 h 2443163"/>
                <a:gd name="connsiteX28" fmla="*/ 71437 w 3614737"/>
                <a:gd name="connsiteY28" fmla="*/ 2290763 h 2443163"/>
                <a:gd name="connsiteX29" fmla="*/ 295275 w 3614737"/>
                <a:gd name="connsiteY29" fmla="*/ 2062163 h 2443163"/>
                <a:gd name="connsiteX30" fmla="*/ 347662 w 3614737"/>
                <a:gd name="connsiteY30" fmla="*/ 1914525 h 2443163"/>
                <a:gd name="connsiteX31" fmla="*/ 452437 w 3614737"/>
                <a:gd name="connsiteY31" fmla="*/ 1747838 h 2443163"/>
                <a:gd name="connsiteX32" fmla="*/ 609600 w 3614737"/>
                <a:gd name="connsiteY32" fmla="*/ 1643063 h 2443163"/>
                <a:gd name="connsiteX33" fmla="*/ 938212 w 3614737"/>
                <a:gd name="connsiteY33" fmla="*/ 1638300 h 2443163"/>
                <a:gd name="connsiteX34" fmla="*/ 1433512 w 3614737"/>
                <a:gd name="connsiteY34" fmla="*/ 1624013 h 2443163"/>
                <a:gd name="connsiteX35" fmla="*/ 1790700 w 3614737"/>
                <a:gd name="connsiteY35" fmla="*/ 1609725 h 2443163"/>
                <a:gd name="connsiteX36" fmla="*/ 2047875 w 3614737"/>
                <a:gd name="connsiteY36" fmla="*/ 1547813 h 2443163"/>
                <a:gd name="connsiteX37" fmla="*/ 2590800 w 3614737"/>
                <a:gd name="connsiteY37" fmla="*/ 1233488 h 2443163"/>
                <a:gd name="connsiteX38" fmla="*/ 2881312 w 3614737"/>
                <a:gd name="connsiteY38" fmla="*/ 1033463 h 2443163"/>
                <a:gd name="connsiteX39" fmla="*/ 2990850 w 3614737"/>
                <a:gd name="connsiteY39" fmla="*/ 928688 h 2443163"/>
                <a:gd name="connsiteX40" fmla="*/ 3014662 w 3614737"/>
                <a:gd name="connsiteY40" fmla="*/ 862013 h 2443163"/>
                <a:gd name="connsiteX41" fmla="*/ 3219450 w 3614737"/>
                <a:gd name="connsiteY41" fmla="*/ 814388 h 2443163"/>
                <a:gd name="connsiteX42" fmla="*/ 3405187 w 3614737"/>
                <a:gd name="connsiteY42" fmla="*/ 714375 h 2443163"/>
                <a:gd name="connsiteX43" fmla="*/ 3500437 w 3614737"/>
                <a:gd name="connsiteY43" fmla="*/ 623888 h 2443163"/>
                <a:gd name="connsiteX44" fmla="*/ 3600450 w 3614737"/>
                <a:gd name="connsiteY44" fmla="*/ 471488 h 2443163"/>
                <a:gd name="connsiteX45" fmla="*/ 3609975 w 3614737"/>
                <a:gd name="connsiteY45" fmla="*/ 366713 h 2443163"/>
                <a:gd name="connsiteX46" fmla="*/ 3590925 w 3614737"/>
                <a:gd name="connsiteY46" fmla="*/ 76200 h 2443163"/>
                <a:gd name="connsiteX47" fmla="*/ 3614737 w 3614737"/>
                <a:gd name="connsiteY47" fmla="*/ 0 h 2443163"/>
                <a:gd name="connsiteX0" fmla="*/ 3590925 w 3609975"/>
                <a:gd name="connsiteY0" fmla="*/ 76200 h 2443163"/>
                <a:gd name="connsiteX1" fmla="*/ 3557587 w 3609975"/>
                <a:gd name="connsiteY1" fmla="*/ 0 h 2443163"/>
                <a:gd name="connsiteX2" fmla="*/ 3557587 w 3609975"/>
                <a:gd name="connsiteY2" fmla="*/ 100013 h 2443163"/>
                <a:gd name="connsiteX3" fmla="*/ 3557587 w 3609975"/>
                <a:gd name="connsiteY3" fmla="*/ 223838 h 2443163"/>
                <a:gd name="connsiteX4" fmla="*/ 3562350 w 3609975"/>
                <a:gd name="connsiteY4" fmla="*/ 400050 h 2443163"/>
                <a:gd name="connsiteX5" fmla="*/ 3533775 w 3609975"/>
                <a:gd name="connsiteY5" fmla="*/ 485775 h 2443163"/>
                <a:gd name="connsiteX6" fmla="*/ 3533775 w 3609975"/>
                <a:gd name="connsiteY6" fmla="*/ 528638 h 2443163"/>
                <a:gd name="connsiteX7" fmla="*/ 3452812 w 3609975"/>
                <a:gd name="connsiteY7" fmla="*/ 600075 h 2443163"/>
                <a:gd name="connsiteX8" fmla="*/ 3319462 w 3609975"/>
                <a:gd name="connsiteY8" fmla="*/ 704850 h 2443163"/>
                <a:gd name="connsiteX9" fmla="*/ 3271837 w 3609975"/>
                <a:gd name="connsiteY9" fmla="*/ 723900 h 2443163"/>
                <a:gd name="connsiteX10" fmla="*/ 3148012 w 3609975"/>
                <a:gd name="connsiteY10" fmla="*/ 790575 h 2443163"/>
                <a:gd name="connsiteX11" fmla="*/ 2986087 w 3609975"/>
                <a:gd name="connsiteY11" fmla="*/ 852488 h 2443163"/>
                <a:gd name="connsiteX12" fmla="*/ 2924175 w 3609975"/>
                <a:gd name="connsiteY12" fmla="*/ 928688 h 2443163"/>
                <a:gd name="connsiteX13" fmla="*/ 2852737 w 3609975"/>
                <a:gd name="connsiteY13" fmla="*/ 1004888 h 2443163"/>
                <a:gd name="connsiteX14" fmla="*/ 2014537 w 3609975"/>
                <a:gd name="connsiteY14" fmla="*/ 1504950 h 2443163"/>
                <a:gd name="connsiteX15" fmla="*/ 1824037 w 3609975"/>
                <a:gd name="connsiteY15" fmla="*/ 1566863 h 2443163"/>
                <a:gd name="connsiteX16" fmla="*/ 1276350 w 3609975"/>
                <a:gd name="connsiteY16" fmla="*/ 1585913 h 2443163"/>
                <a:gd name="connsiteX17" fmla="*/ 1152525 w 3609975"/>
                <a:gd name="connsiteY17" fmla="*/ 1595438 h 2443163"/>
                <a:gd name="connsiteX18" fmla="*/ 762000 w 3609975"/>
                <a:gd name="connsiteY18" fmla="*/ 1571625 h 2443163"/>
                <a:gd name="connsiteX19" fmla="*/ 585787 w 3609975"/>
                <a:gd name="connsiteY19" fmla="*/ 1595438 h 2443163"/>
                <a:gd name="connsiteX20" fmla="*/ 409575 w 3609975"/>
                <a:gd name="connsiteY20" fmla="*/ 1676400 h 2443163"/>
                <a:gd name="connsiteX21" fmla="*/ 352425 w 3609975"/>
                <a:gd name="connsiteY21" fmla="*/ 1738313 h 2443163"/>
                <a:gd name="connsiteX22" fmla="*/ 280987 w 3609975"/>
                <a:gd name="connsiteY22" fmla="*/ 1838325 h 2443163"/>
                <a:gd name="connsiteX23" fmla="*/ 233362 w 3609975"/>
                <a:gd name="connsiteY23" fmla="*/ 1938338 h 2443163"/>
                <a:gd name="connsiteX24" fmla="*/ 157162 w 3609975"/>
                <a:gd name="connsiteY24" fmla="*/ 2109788 h 2443163"/>
                <a:gd name="connsiteX25" fmla="*/ 95250 w 3609975"/>
                <a:gd name="connsiteY25" fmla="*/ 2157413 h 2443163"/>
                <a:gd name="connsiteX26" fmla="*/ 4762 w 3609975"/>
                <a:gd name="connsiteY26" fmla="*/ 2228850 h 2443163"/>
                <a:gd name="connsiteX27" fmla="*/ 0 w 3609975"/>
                <a:gd name="connsiteY27" fmla="*/ 2443163 h 2443163"/>
                <a:gd name="connsiteX28" fmla="*/ 71437 w 3609975"/>
                <a:gd name="connsiteY28" fmla="*/ 2290763 h 2443163"/>
                <a:gd name="connsiteX29" fmla="*/ 295275 w 3609975"/>
                <a:gd name="connsiteY29" fmla="*/ 2062163 h 2443163"/>
                <a:gd name="connsiteX30" fmla="*/ 347662 w 3609975"/>
                <a:gd name="connsiteY30" fmla="*/ 1914525 h 2443163"/>
                <a:gd name="connsiteX31" fmla="*/ 452437 w 3609975"/>
                <a:gd name="connsiteY31" fmla="*/ 1747838 h 2443163"/>
                <a:gd name="connsiteX32" fmla="*/ 609600 w 3609975"/>
                <a:gd name="connsiteY32" fmla="*/ 1643063 h 2443163"/>
                <a:gd name="connsiteX33" fmla="*/ 938212 w 3609975"/>
                <a:gd name="connsiteY33" fmla="*/ 1638300 h 2443163"/>
                <a:gd name="connsiteX34" fmla="*/ 1433512 w 3609975"/>
                <a:gd name="connsiteY34" fmla="*/ 1624013 h 2443163"/>
                <a:gd name="connsiteX35" fmla="*/ 1790700 w 3609975"/>
                <a:gd name="connsiteY35" fmla="*/ 1609725 h 2443163"/>
                <a:gd name="connsiteX36" fmla="*/ 2047875 w 3609975"/>
                <a:gd name="connsiteY36" fmla="*/ 1547813 h 2443163"/>
                <a:gd name="connsiteX37" fmla="*/ 2590800 w 3609975"/>
                <a:gd name="connsiteY37" fmla="*/ 1233488 h 2443163"/>
                <a:gd name="connsiteX38" fmla="*/ 2881312 w 3609975"/>
                <a:gd name="connsiteY38" fmla="*/ 1033463 h 2443163"/>
                <a:gd name="connsiteX39" fmla="*/ 2990850 w 3609975"/>
                <a:gd name="connsiteY39" fmla="*/ 928688 h 2443163"/>
                <a:gd name="connsiteX40" fmla="*/ 3014662 w 3609975"/>
                <a:gd name="connsiteY40" fmla="*/ 862013 h 2443163"/>
                <a:gd name="connsiteX41" fmla="*/ 3219450 w 3609975"/>
                <a:gd name="connsiteY41" fmla="*/ 814388 h 2443163"/>
                <a:gd name="connsiteX42" fmla="*/ 3405187 w 3609975"/>
                <a:gd name="connsiteY42" fmla="*/ 714375 h 2443163"/>
                <a:gd name="connsiteX43" fmla="*/ 3500437 w 3609975"/>
                <a:gd name="connsiteY43" fmla="*/ 623888 h 2443163"/>
                <a:gd name="connsiteX44" fmla="*/ 3600450 w 3609975"/>
                <a:gd name="connsiteY44" fmla="*/ 471488 h 2443163"/>
                <a:gd name="connsiteX45" fmla="*/ 3609975 w 3609975"/>
                <a:gd name="connsiteY45" fmla="*/ 366713 h 2443163"/>
                <a:gd name="connsiteX46" fmla="*/ 3590925 w 3609975"/>
                <a:gd name="connsiteY46" fmla="*/ 76200 h 2443163"/>
                <a:gd name="connsiteX0" fmla="*/ 3590925 w 3609975"/>
                <a:gd name="connsiteY0" fmla="*/ 0 h 2366963"/>
                <a:gd name="connsiteX1" fmla="*/ 3557587 w 3609975"/>
                <a:gd name="connsiteY1" fmla="*/ 23813 h 2366963"/>
                <a:gd name="connsiteX2" fmla="*/ 3557587 w 3609975"/>
                <a:gd name="connsiteY2" fmla="*/ 147638 h 2366963"/>
                <a:gd name="connsiteX3" fmla="*/ 3562350 w 3609975"/>
                <a:gd name="connsiteY3" fmla="*/ 323850 h 2366963"/>
                <a:gd name="connsiteX4" fmla="*/ 3533775 w 3609975"/>
                <a:gd name="connsiteY4" fmla="*/ 409575 h 2366963"/>
                <a:gd name="connsiteX5" fmla="*/ 3533775 w 3609975"/>
                <a:gd name="connsiteY5" fmla="*/ 452438 h 2366963"/>
                <a:gd name="connsiteX6" fmla="*/ 3452812 w 3609975"/>
                <a:gd name="connsiteY6" fmla="*/ 523875 h 2366963"/>
                <a:gd name="connsiteX7" fmla="*/ 3319462 w 3609975"/>
                <a:gd name="connsiteY7" fmla="*/ 628650 h 2366963"/>
                <a:gd name="connsiteX8" fmla="*/ 3271837 w 3609975"/>
                <a:gd name="connsiteY8" fmla="*/ 647700 h 2366963"/>
                <a:gd name="connsiteX9" fmla="*/ 3148012 w 3609975"/>
                <a:gd name="connsiteY9" fmla="*/ 714375 h 2366963"/>
                <a:gd name="connsiteX10" fmla="*/ 2986087 w 3609975"/>
                <a:gd name="connsiteY10" fmla="*/ 776288 h 2366963"/>
                <a:gd name="connsiteX11" fmla="*/ 2924175 w 3609975"/>
                <a:gd name="connsiteY11" fmla="*/ 852488 h 2366963"/>
                <a:gd name="connsiteX12" fmla="*/ 2852737 w 3609975"/>
                <a:gd name="connsiteY12" fmla="*/ 928688 h 2366963"/>
                <a:gd name="connsiteX13" fmla="*/ 2014537 w 3609975"/>
                <a:gd name="connsiteY13" fmla="*/ 1428750 h 2366963"/>
                <a:gd name="connsiteX14" fmla="*/ 1824037 w 3609975"/>
                <a:gd name="connsiteY14" fmla="*/ 1490663 h 2366963"/>
                <a:gd name="connsiteX15" fmla="*/ 1276350 w 3609975"/>
                <a:gd name="connsiteY15" fmla="*/ 1509713 h 2366963"/>
                <a:gd name="connsiteX16" fmla="*/ 1152525 w 3609975"/>
                <a:gd name="connsiteY16" fmla="*/ 1519238 h 2366963"/>
                <a:gd name="connsiteX17" fmla="*/ 762000 w 3609975"/>
                <a:gd name="connsiteY17" fmla="*/ 1495425 h 2366963"/>
                <a:gd name="connsiteX18" fmla="*/ 585787 w 3609975"/>
                <a:gd name="connsiteY18" fmla="*/ 1519238 h 2366963"/>
                <a:gd name="connsiteX19" fmla="*/ 409575 w 3609975"/>
                <a:gd name="connsiteY19" fmla="*/ 1600200 h 2366963"/>
                <a:gd name="connsiteX20" fmla="*/ 352425 w 3609975"/>
                <a:gd name="connsiteY20" fmla="*/ 1662113 h 2366963"/>
                <a:gd name="connsiteX21" fmla="*/ 280987 w 3609975"/>
                <a:gd name="connsiteY21" fmla="*/ 1762125 h 2366963"/>
                <a:gd name="connsiteX22" fmla="*/ 233362 w 3609975"/>
                <a:gd name="connsiteY22" fmla="*/ 1862138 h 2366963"/>
                <a:gd name="connsiteX23" fmla="*/ 157162 w 3609975"/>
                <a:gd name="connsiteY23" fmla="*/ 2033588 h 2366963"/>
                <a:gd name="connsiteX24" fmla="*/ 95250 w 3609975"/>
                <a:gd name="connsiteY24" fmla="*/ 2081213 h 2366963"/>
                <a:gd name="connsiteX25" fmla="*/ 4762 w 3609975"/>
                <a:gd name="connsiteY25" fmla="*/ 2152650 h 2366963"/>
                <a:gd name="connsiteX26" fmla="*/ 0 w 3609975"/>
                <a:gd name="connsiteY26" fmla="*/ 2366963 h 2366963"/>
                <a:gd name="connsiteX27" fmla="*/ 71437 w 3609975"/>
                <a:gd name="connsiteY27" fmla="*/ 2214563 h 2366963"/>
                <a:gd name="connsiteX28" fmla="*/ 295275 w 3609975"/>
                <a:gd name="connsiteY28" fmla="*/ 1985963 h 2366963"/>
                <a:gd name="connsiteX29" fmla="*/ 347662 w 3609975"/>
                <a:gd name="connsiteY29" fmla="*/ 1838325 h 2366963"/>
                <a:gd name="connsiteX30" fmla="*/ 452437 w 3609975"/>
                <a:gd name="connsiteY30" fmla="*/ 1671638 h 2366963"/>
                <a:gd name="connsiteX31" fmla="*/ 609600 w 3609975"/>
                <a:gd name="connsiteY31" fmla="*/ 1566863 h 2366963"/>
                <a:gd name="connsiteX32" fmla="*/ 938212 w 3609975"/>
                <a:gd name="connsiteY32" fmla="*/ 1562100 h 2366963"/>
                <a:gd name="connsiteX33" fmla="*/ 1433512 w 3609975"/>
                <a:gd name="connsiteY33" fmla="*/ 1547813 h 2366963"/>
                <a:gd name="connsiteX34" fmla="*/ 1790700 w 3609975"/>
                <a:gd name="connsiteY34" fmla="*/ 1533525 h 2366963"/>
                <a:gd name="connsiteX35" fmla="*/ 2047875 w 3609975"/>
                <a:gd name="connsiteY35" fmla="*/ 1471613 h 2366963"/>
                <a:gd name="connsiteX36" fmla="*/ 2590800 w 3609975"/>
                <a:gd name="connsiteY36" fmla="*/ 1157288 h 2366963"/>
                <a:gd name="connsiteX37" fmla="*/ 2881312 w 3609975"/>
                <a:gd name="connsiteY37" fmla="*/ 957263 h 2366963"/>
                <a:gd name="connsiteX38" fmla="*/ 2990850 w 3609975"/>
                <a:gd name="connsiteY38" fmla="*/ 852488 h 2366963"/>
                <a:gd name="connsiteX39" fmla="*/ 3014662 w 3609975"/>
                <a:gd name="connsiteY39" fmla="*/ 785813 h 2366963"/>
                <a:gd name="connsiteX40" fmla="*/ 3219450 w 3609975"/>
                <a:gd name="connsiteY40" fmla="*/ 738188 h 2366963"/>
                <a:gd name="connsiteX41" fmla="*/ 3405187 w 3609975"/>
                <a:gd name="connsiteY41" fmla="*/ 638175 h 2366963"/>
                <a:gd name="connsiteX42" fmla="*/ 3500437 w 3609975"/>
                <a:gd name="connsiteY42" fmla="*/ 547688 h 2366963"/>
                <a:gd name="connsiteX43" fmla="*/ 3600450 w 3609975"/>
                <a:gd name="connsiteY43" fmla="*/ 395288 h 2366963"/>
                <a:gd name="connsiteX44" fmla="*/ 3609975 w 3609975"/>
                <a:gd name="connsiteY44" fmla="*/ 290513 h 2366963"/>
                <a:gd name="connsiteX45" fmla="*/ 3590925 w 3609975"/>
                <a:gd name="connsiteY45" fmla="*/ 0 h 2366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609975" h="2366963">
                  <a:moveTo>
                    <a:pt x="3590925" y="0"/>
                  </a:moveTo>
                  <a:lnTo>
                    <a:pt x="3557587" y="23813"/>
                  </a:lnTo>
                  <a:lnTo>
                    <a:pt x="3557587" y="147638"/>
                  </a:lnTo>
                  <a:lnTo>
                    <a:pt x="3562350" y="323850"/>
                  </a:lnTo>
                  <a:lnTo>
                    <a:pt x="3533775" y="409575"/>
                  </a:lnTo>
                  <a:lnTo>
                    <a:pt x="3533775" y="452438"/>
                  </a:lnTo>
                  <a:lnTo>
                    <a:pt x="3452812" y="523875"/>
                  </a:lnTo>
                  <a:lnTo>
                    <a:pt x="3319462" y="628650"/>
                  </a:lnTo>
                  <a:cubicBezTo>
                    <a:pt x="3274470" y="643648"/>
                    <a:pt x="3287250" y="632290"/>
                    <a:pt x="3271837" y="647700"/>
                  </a:cubicBezTo>
                  <a:lnTo>
                    <a:pt x="3148012" y="714375"/>
                  </a:lnTo>
                  <a:lnTo>
                    <a:pt x="2986087" y="776288"/>
                  </a:lnTo>
                  <a:lnTo>
                    <a:pt x="2924175" y="852488"/>
                  </a:lnTo>
                  <a:lnTo>
                    <a:pt x="2852737" y="928688"/>
                  </a:lnTo>
                  <a:lnTo>
                    <a:pt x="2014537" y="1428750"/>
                  </a:lnTo>
                  <a:lnTo>
                    <a:pt x="1824037" y="1490663"/>
                  </a:lnTo>
                  <a:lnTo>
                    <a:pt x="1276350" y="1509713"/>
                  </a:lnTo>
                  <a:lnTo>
                    <a:pt x="1152525" y="1519238"/>
                  </a:lnTo>
                  <a:lnTo>
                    <a:pt x="762000" y="1495425"/>
                  </a:lnTo>
                  <a:lnTo>
                    <a:pt x="585787" y="1519238"/>
                  </a:lnTo>
                  <a:lnTo>
                    <a:pt x="409575" y="1600200"/>
                  </a:lnTo>
                  <a:lnTo>
                    <a:pt x="352425" y="1662113"/>
                  </a:lnTo>
                  <a:lnTo>
                    <a:pt x="280987" y="1762125"/>
                  </a:lnTo>
                  <a:lnTo>
                    <a:pt x="233362" y="1862138"/>
                  </a:lnTo>
                  <a:lnTo>
                    <a:pt x="157162" y="2033588"/>
                  </a:lnTo>
                  <a:lnTo>
                    <a:pt x="95250" y="2081213"/>
                  </a:lnTo>
                  <a:lnTo>
                    <a:pt x="4762" y="2152650"/>
                  </a:lnTo>
                  <a:lnTo>
                    <a:pt x="0" y="2366963"/>
                  </a:lnTo>
                  <a:lnTo>
                    <a:pt x="71437" y="2214563"/>
                  </a:lnTo>
                  <a:lnTo>
                    <a:pt x="295275" y="1985963"/>
                  </a:lnTo>
                  <a:lnTo>
                    <a:pt x="347662" y="1838325"/>
                  </a:lnTo>
                  <a:lnTo>
                    <a:pt x="452437" y="1671638"/>
                  </a:lnTo>
                  <a:lnTo>
                    <a:pt x="609600" y="1566863"/>
                  </a:lnTo>
                  <a:lnTo>
                    <a:pt x="938212" y="1562100"/>
                  </a:lnTo>
                  <a:lnTo>
                    <a:pt x="1433512" y="1547813"/>
                  </a:lnTo>
                  <a:lnTo>
                    <a:pt x="1790700" y="1533525"/>
                  </a:lnTo>
                  <a:lnTo>
                    <a:pt x="2047875" y="1471613"/>
                  </a:lnTo>
                  <a:lnTo>
                    <a:pt x="2590800" y="1157288"/>
                  </a:lnTo>
                  <a:lnTo>
                    <a:pt x="2881312" y="957263"/>
                  </a:lnTo>
                  <a:lnTo>
                    <a:pt x="2990850" y="852488"/>
                  </a:lnTo>
                  <a:lnTo>
                    <a:pt x="3014662" y="785813"/>
                  </a:lnTo>
                  <a:lnTo>
                    <a:pt x="3219450" y="738188"/>
                  </a:lnTo>
                  <a:lnTo>
                    <a:pt x="3405187" y="638175"/>
                  </a:lnTo>
                  <a:lnTo>
                    <a:pt x="3500437" y="547688"/>
                  </a:lnTo>
                  <a:lnTo>
                    <a:pt x="3600450" y="395288"/>
                  </a:lnTo>
                  <a:lnTo>
                    <a:pt x="3609975" y="290513"/>
                  </a:lnTo>
                  <a:lnTo>
                    <a:pt x="3590925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alpha val="22000"/>
                  </a:srgbClr>
                </a:gs>
                <a:gs pos="100000">
                  <a:srgbClr val="0070C0">
                    <a:alpha val="67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" name="手繪多邊形 9">
              <a:extLst>
                <a:ext uri="{FF2B5EF4-FFF2-40B4-BE49-F238E27FC236}">
                  <a16:creationId xmlns:a16="http://schemas.microsoft.com/office/drawing/2014/main" id="{8918428B-9686-8742-C432-783D703F8B27}"/>
                </a:ext>
              </a:extLst>
            </p:cNvPr>
            <p:cNvSpPr/>
            <p:nvPr/>
          </p:nvSpPr>
          <p:spPr>
            <a:xfrm>
              <a:off x="7121805" y="1030495"/>
              <a:ext cx="814199" cy="5642257"/>
            </a:xfrm>
            <a:custGeom>
              <a:avLst/>
              <a:gdLst>
                <a:gd name="connsiteX0" fmla="*/ 28575 w 452438"/>
                <a:gd name="connsiteY0" fmla="*/ 0 h 3752851"/>
                <a:gd name="connsiteX1" fmla="*/ 0 w 452438"/>
                <a:gd name="connsiteY1" fmla="*/ 223838 h 3752851"/>
                <a:gd name="connsiteX2" fmla="*/ 28575 w 452438"/>
                <a:gd name="connsiteY2" fmla="*/ 447676 h 3752851"/>
                <a:gd name="connsiteX3" fmla="*/ 133350 w 452438"/>
                <a:gd name="connsiteY3" fmla="*/ 747713 h 3752851"/>
                <a:gd name="connsiteX4" fmla="*/ 271463 w 452438"/>
                <a:gd name="connsiteY4" fmla="*/ 1052513 h 3752851"/>
                <a:gd name="connsiteX5" fmla="*/ 347663 w 452438"/>
                <a:gd name="connsiteY5" fmla="*/ 1338263 h 3752851"/>
                <a:gd name="connsiteX6" fmla="*/ 438150 w 452438"/>
                <a:gd name="connsiteY6" fmla="*/ 1809751 h 3752851"/>
                <a:gd name="connsiteX7" fmla="*/ 452438 w 452438"/>
                <a:gd name="connsiteY7" fmla="*/ 2195513 h 3752851"/>
                <a:gd name="connsiteX8" fmla="*/ 442913 w 452438"/>
                <a:gd name="connsiteY8" fmla="*/ 2509838 h 3752851"/>
                <a:gd name="connsiteX9" fmla="*/ 400050 w 452438"/>
                <a:gd name="connsiteY9" fmla="*/ 2828926 h 3752851"/>
                <a:gd name="connsiteX10" fmla="*/ 366713 w 452438"/>
                <a:gd name="connsiteY10" fmla="*/ 2957513 h 3752851"/>
                <a:gd name="connsiteX11" fmla="*/ 400050 w 452438"/>
                <a:gd name="connsiteY11" fmla="*/ 3138488 h 3752851"/>
                <a:gd name="connsiteX12" fmla="*/ 400050 w 452438"/>
                <a:gd name="connsiteY12" fmla="*/ 3195638 h 3752851"/>
                <a:gd name="connsiteX13" fmla="*/ 390525 w 452438"/>
                <a:gd name="connsiteY13" fmla="*/ 3267076 h 3752851"/>
                <a:gd name="connsiteX14" fmla="*/ 366713 w 452438"/>
                <a:gd name="connsiteY14" fmla="*/ 3357563 h 3752851"/>
                <a:gd name="connsiteX15" fmla="*/ 342900 w 452438"/>
                <a:gd name="connsiteY15" fmla="*/ 3752851 h 3752851"/>
                <a:gd name="connsiteX0" fmla="*/ 28575 w 1004887"/>
                <a:gd name="connsiteY0" fmla="*/ 0 h 6267451"/>
                <a:gd name="connsiteX1" fmla="*/ 0 w 1004887"/>
                <a:gd name="connsiteY1" fmla="*/ 223838 h 6267451"/>
                <a:gd name="connsiteX2" fmla="*/ 28575 w 1004887"/>
                <a:gd name="connsiteY2" fmla="*/ 447676 h 6267451"/>
                <a:gd name="connsiteX3" fmla="*/ 133350 w 1004887"/>
                <a:gd name="connsiteY3" fmla="*/ 747713 h 6267451"/>
                <a:gd name="connsiteX4" fmla="*/ 271463 w 1004887"/>
                <a:gd name="connsiteY4" fmla="*/ 1052513 h 6267451"/>
                <a:gd name="connsiteX5" fmla="*/ 347663 w 1004887"/>
                <a:gd name="connsiteY5" fmla="*/ 1338263 h 6267451"/>
                <a:gd name="connsiteX6" fmla="*/ 438150 w 1004887"/>
                <a:gd name="connsiteY6" fmla="*/ 1809751 h 6267451"/>
                <a:gd name="connsiteX7" fmla="*/ 452438 w 1004887"/>
                <a:gd name="connsiteY7" fmla="*/ 2195513 h 6267451"/>
                <a:gd name="connsiteX8" fmla="*/ 442913 w 1004887"/>
                <a:gd name="connsiteY8" fmla="*/ 2509838 h 6267451"/>
                <a:gd name="connsiteX9" fmla="*/ 400050 w 1004887"/>
                <a:gd name="connsiteY9" fmla="*/ 2828926 h 6267451"/>
                <a:gd name="connsiteX10" fmla="*/ 366713 w 1004887"/>
                <a:gd name="connsiteY10" fmla="*/ 2957513 h 6267451"/>
                <a:gd name="connsiteX11" fmla="*/ 400050 w 1004887"/>
                <a:gd name="connsiteY11" fmla="*/ 3138488 h 6267451"/>
                <a:gd name="connsiteX12" fmla="*/ 400050 w 1004887"/>
                <a:gd name="connsiteY12" fmla="*/ 3195638 h 6267451"/>
                <a:gd name="connsiteX13" fmla="*/ 390525 w 1004887"/>
                <a:gd name="connsiteY13" fmla="*/ 3267076 h 6267451"/>
                <a:gd name="connsiteX14" fmla="*/ 366713 w 1004887"/>
                <a:gd name="connsiteY14" fmla="*/ 3357563 h 6267451"/>
                <a:gd name="connsiteX15" fmla="*/ 1004887 w 1004887"/>
                <a:gd name="connsiteY15" fmla="*/ 6267451 h 6267451"/>
                <a:gd name="connsiteX0" fmla="*/ 28575 w 1004887"/>
                <a:gd name="connsiteY0" fmla="*/ 0 h 6267451"/>
                <a:gd name="connsiteX1" fmla="*/ 0 w 1004887"/>
                <a:gd name="connsiteY1" fmla="*/ 223838 h 6267451"/>
                <a:gd name="connsiteX2" fmla="*/ 28575 w 1004887"/>
                <a:gd name="connsiteY2" fmla="*/ 447676 h 6267451"/>
                <a:gd name="connsiteX3" fmla="*/ 133350 w 1004887"/>
                <a:gd name="connsiteY3" fmla="*/ 747713 h 6267451"/>
                <a:gd name="connsiteX4" fmla="*/ 271463 w 1004887"/>
                <a:gd name="connsiteY4" fmla="*/ 1052513 h 6267451"/>
                <a:gd name="connsiteX5" fmla="*/ 347663 w 1004887"/>
                <a:gd name="connsiteY5" fmla="*/ 1338263 h 6267451"/>
                <a:gd name="connsiteX6" fmla="*/ 438150 w 1004887"/>
                <a:gd name="connsiteY6" fmla="*/ 1809751 h 6267451"/>
                <a:gd name="connsiteX7" fmla="*/ 452438 w 1004887"/>
                <a:gd name="connsiteY7" fmla="*/ 2195513 h 6267451"/>
                <a:gd name="connsiteX8" fmla="*/ 442913 w 1004887"/>
                <a:gd name="connsiteY8" fmla="*/ 2509838 h 6267451"/>
                <a:gd name="connsiteX9" fmla="*/ 400050 w 1004887"/>
                <a:gd name="connsiteY9" fmla="*/ 2828926 h 6267451"/>
                <a:gd name="connsiteX10" fmla="*/ 366713 w 1004887"/>
                <a:gd name="connsiteY10" fmla="*/ 2957513 h 6267451"/>
                <a:gd name="connsiteX11" fmla="*/ 400050 w 1004887"/>
                <a:gd name="connsiteY11" fmla="*/ 3138488 h 6267451"/>
                <a:gd name="connsiteX12" fmla="*/ 400050 w 1004887"/>
                <a:gd name="connsiteY12" fmla="*/ 3195638 h 6267451"/>
                <a:gd name="connsiteX13" fmla="*/ 390525 w 1004887"/>
                <a:gd name="connsiteY13" fmla="*/ 3267076 h 6267451"/>
                <a:gd name="connsiteX14" fmla="*/ 366713 w 1004887"/>
                <a:gd name="connsiteY14" fmla="*/ 3357563 h 6267451"/>
                <a:gd name="connsiteX15" fmla="*/ 752475 w 1004887"/>
                <a:gd name="connsiteY15" fmla="*/ 5086351 h 6267451"/>
                <a:gd name="connsiteX16" fmla="*/ 1004887 w 1004887"/>
                <a:gd name="connsiteY16" fmla="*/ 6267451 h 6267451"/>
                <a:gd name="connsiteX0" fmla="*/ 28575 w 1004887"/>
                <a:gd name="connsiteY0" fmla="*/ 0 h 6267451"/>
                <a:gd name="connsiteX1" fmla="*/ 0 w 1004887"/>
                <a:gd name="connsiteY1" fmla="*/ 223838 h 6267451"/>
                <a:gd name="connsiteX2" fmla="*/ 28575 w 1004887"/>
                <a:gd name="connsiteY2" fmla="*/ 447676 h 6267451"/>
                <a:gd name="connsiteX3" fmla="*/ 133350 w 1004887"/>
                <a:gd name="connsiteY3" fmla="*/ 747713 h 6267451"/>
                <a:gd name="connsiteX4" fmla="*/ 271463 w 1004887"/>
                <a:gd name="connsiteY4" fmla="*/ 1052513 h 6267451"/>
                <a:gd name="connsiteX5" fmla="*/ 347663 w 1004887"/>
                <a:gd name="connsiteY5" fmla="*/ 1338263 h 6267451"/>
                <a:gd name="connsiteX6" fmla="*/ 438150 w 1004887"/>
                <a:gd name="connsiteY6" fmla="*/ 1809751 h 6267451"/>
                <a:gd name="connsiteX7" fmla="*/ 452438 w 1004887"/>
                <a:gd name="connsiteY7" fmla="*/ 2195513 h 6267451"/>
                <a:gd name="connsiteX8" fmla="*/ 442913 w 1004887"/>
                <a:gd name="connsiteY8" fmla="*/ 2509838 h 6267451"/>
                <a:gd name="connsiteX9" fmla="*/ 400050 w 1004887"/>
                <a:gd name="connsiteY9" fmla="*/ 2828926 h 6267451"/>
                <a:gd name="connsiteX10" fmla="*/ 366713 w 1004887"/>
                <a:gd name="connsiteY10" fmla="*/ 2957513 h 6267451"/>
                <a:gd name="connsiteX11" fmla="*/ 400050 w 1004887"/>
                <a:gd name="connsiteY11" fmla="*/ 3138488 h 6267451"/>
                <a:gd name="connsiteX12" fmla="*/ 400050 w 1004887"/>
                <a:gd name="connsiteY12" fmla="*/ 3195638 h 6267451"/>
                <a:gd name="connsiteX13" fmla="*/ 390525 w 1004887"/>
                <a:gd name="connsiteY13" fmla="*/ 3267076 h 6267451"/>
                <a:gd name="connsiteX14" fmla="*/ 366713 w 1004887"/>
                <a:gd name="connsiteY14" fmla="*/ 3357563 h 6267451"/>
                <a:gd name="connsiteX15" fmla="*/ 381000 w 1004887"/>
                <a:gd name="connsiteY15" fmla="*/ 4776789 h 6267451"/>
                <a:gd name="connsiteX16" fmla="*/ 1004887 w 1004887"/>
                <a:gd name="connsiteY16" fmla="*/ 6267451 h 6267451"/>
                <a:gd name="connsiteX0" fmla="*/ 28575 w 1004887"/>
                <a:gd name="connsiteY0" fmla="*/ 0 h 6267451"/>
                <a:gd name="connsiteX1" fmla="*/ 0 w 1004887"/>
                <a:gd name="connsiteY1" fmla="*/ 223838 h 6267451"/>
                <a:gd name="connsiteX2" fmla="*/ 28575 w 1004887"/>
                <a:gd name="connsiteY2" fmla="*/ 447676 h 6267451"/>
                <a:gd name="connsiteX3" fmla="*/ 133350 w 1004887"/>
                <a:gd name="connsiteY3" fmla="*/ 747713 h 6267451"/>
                <a:gd name="connsiteX4" fmla="*/ 271463 w 1004887"/>
                <a:gd name="connsiteY4" fmla="*/ 1052513 h 6267451"/>
                <a:gd name="connsiteX5" fmla="*/ 347663 w 1004887"/>
                <a:gd name="connsiteY5" fmla="*/ 1338263 h 6267451"/>
                <a:gd name="connsiteX6" fmla="*/ 438150 w 1004887"/>
                <a:gd name="connsiteY6" fmla="*/ 1809751 h 6267451"/>
                <a:gd name="connsiteX7" fmla="*/ 452438 w 1004887"/>
                <a:gd name="connsiteY7" fmla="*/ 2195513 h 6267451"/>
                <a:gd name="connsiteX8" fmla="*/ 442913 w 1004887"/>
                <a:gd name="connsiteY8" fmla="*/ 2509838 h 6267451"/>
                <a:gd name="connsiteX9" fmla="*/ 400050 w 1004887"/>
                <a:gd name="connsiteY9" fmla="*/ 2828926 h 6267451"/>
                <a:gd name="connsiteX10" fmla="*/ 366713 w 1004887"/>
                <a:gd name="connsiteY10" fmla="*/ 2957513 h 6267451"/>
                <a:gd name="connsiteX11" fmla="*/ 400050 w 1004887"/>
                <a:gd name="connsiteY11" fmla="*/ 3138488 h 6267451"/>
                <a:gd name="connsiteX12" fmla="*/ 400050 w 1004887"/>
                <a:gd name="connsiteY12" fmla="*/ 3195638 h 6267451"/>
                <a:gd name="connsiteX13" fmla="*/ 390525 w 1004887"/>
                <a:gd name="connsiteY13" fmla="*/ 3267076 h 6267451"/>
                <a:gd name="connsiteX14" fmla="*/ 366713 w 1004887"/>
                <a:gd name="connsiteY14" fmla="*/ 3357563 h 6267451"/>
                <a:gd name="connsiteX15" fmla="*/ 581025 w 1004887"/>
                <a:gd name="connsiteY15" fmla="*/ 5038726 h 6267451"/>
                <a:gd name="connsiteX16" fmla="*/ 1004887 w 1004887"/>
                <a:gd name="connsiteY16" fmla="*/ 6267451 h 6267451"/>
                <a:gd name="connsiteX0" fmla="*/ 28575 w 1004887"/>
                <a:gd name="connsiteY0" fmla="*/ 0 h 6267451"/>
                <a:gd name="connsiteX1" fmla="*/ 0 w 1004887"/>
                <a:gd name="connsiteY1" fmla="*/ 223838 h 6267451"/>
                <a:gd name="connsiteX2" fmla="*/ 28575 w 1004887"/>
                <a:gd name="connsiteY2" fmla="*/ 447676 h 6267451"/>
                <a:gd name="connsiteX3" fmla="*/ 133350 w 1004887"/>
                <a:gd name="connsiteY3" fmla="*/ 747713 h 6267451"/>
                <a:gd name="connsiteX4" fmla="*/ 271463 w 1004887"/>
                <a:gd name="connsiteY4" fmla="*/ 1052513 h 6267451"/>
                <a:gd name="connsiteX5" fmla="*/ 347663 w 1004887"/>
                <a:gd name="connsiteY5" fmla="*/ 1338263 h 6267451"/>
                <a:gd name="connsiteX6" fmla="*/ 438150 w 1004887"/>
                <a:gd name="connsiteY6" fmla="*/ 1809751 h 6267451"/>
                <a:gd name="connsiteX7" fmla="*/ 452438 w 1004887"/>
                <a:gd name="connsiteY7" fmla="*/ 2195513 h 6267451"/>
                <a:gd name="connsiteX8" fmla="*/ 442913 w 1004887"/>
                <a:gd name="connsiteY8" fmla="*/ 2509838 h 6267451"/>
                <a:gd name="connsiteX9" fmla="*/ 400050 w 1004887"/>
                <a:gd name="connsiteY9" fmla="*/ 2828926 h 6267451"/>
                <a:gd name="connsiteX10" fmla="*/ 366713 w 1004887"/>
                <a:gd name="connsiteY10" fmla="*/ 2957513 h 6267451"/>
                <a:gd name="connsiteX11" fmla="*/ 400050 w 1004887"/>
                <a:gd name="connsiteY11" fmla="*/ 3138488 h 6267451"/>
                <a:gd name="connsiteX12" fmla="*/ 400050 w 1004887"/>
                <a:gd name="connsiteY12" fmla="*/ 3195638 h 6267451"/>
                <a:gd name="connsiteX13" fmla="*/ 390525 w 1004887"/>
                <a:gd name="connsiteY13" fmla="*/ 3267076 h 6267451"/>
                <a:gd name="connsiteX14" fmla="*/ 366713 w 1004887"/>
                <a:gd name="connsiteY14" fmla="*/ 3357563 h 6267451"/>
                <a:gd name="connsiteX15" fmla="*/ 461962 w 1004887"/>
                <a:gd name="connsiteY15" fmla="*/ 5019676 h 6267451"/>
                <a:gd name="connsiteX16" fmla="*/ 1004887 w 1004887"/>
                <a:gd name="connsiteY16" fmla="*/ 6267451 h 6267451"/>
                <a:gd name="connsiteX0" fmla="*/ 28575 w 1004887"/>
                <a:gd name="connsiteY0" fmla="*/ 0 h 6267451"/>
                <a:gd name="connsiteX1" fmla="*/ 0 w 1004887"/>
                <a:gd name="connsiteY1" fmla="*/ 223838 h 6267451"/>
                <a:gd name="connsiteX2" fmla="*/ 28575 w 1004887"/>
                <a:gd name="connsiteY2" fmla="*/ 447676 h 6267451"/>
                <a:gd name="connsiteX3" fmla="*/ 133350 w 1004887"/>
                <a:gd name="connsiteY3" fmla="*/ 747713 h 6267451"/>
                <a:gd name="connsiteX4" fmla="*/ 271463 w 1004887"/>
                <a:gd name="connsiteY4" fmla="*/ 1052513 h 6267451"/>
                <a:gd name="connsiteX5" fmla="*/ 347663 w 1004887"/>
                <a:gd name="connsiteY5" fmla="*/ 1338263 h 6267451"/>
                <a:gd name="connsiteX6" fmla="*/ 438150 w 1004887"/>
                <a:gd name="connsiteY6" fmla="*/ 1809751 h 6267451"/>
                <a:gd name="connsiteX7" fmla="*/ 452438 w 1004887"/>
                <a:gd name="connsiteY7" fmla="*/ 2195513 h 6267451"/>
                <a:gd name="connsiteX8" fmla="*/ 442913 w 1004887"/>
                <a:gd name="connsiteY8" fmla="*/ 2509838 h 6267451"/>
                <a:gd name="connsiteX9" fmla="*/ 400050 w 1004887"/>
                <a:gd name="connsiteY9" fmla="*/ 2828926 h 6267451"/>
                <a:gd name="connsiteX10" fmla="*/ 366713 w 1004887"/>
                <a:gd name="connsiteY10" fmla="*/ 2957513 h 6267451"/>
                <a:gd name="connsiteX11" fmla="*/ 400050 w 1004887"/>
                <a:gd name="connsiteY11" fmla="*/ 3138488 h 6267451"/>
                <a:gd name="connsiteX12" fmla="*/ 400050 w 1004887"/>
                <a:gd name="connsiteY12" fmla="*/ 3195638 h 6267451"/>
                <a:gd name="connsiteX13" fmla="*/ 390525 w 1004887"/>
                <a:gd name="connsiteY13" fmla="*/ 3267076 h 6267451"/>
                <a:gd name="connsiteX14" fmla="*/ 366713 w 1004887"/>
                <a:gd name="connsiteY14" fmla="*/ 3357563 h 6267451"/>
                <a:gd name="connsiteX15" fmla="*/ 433388 w 1004887"/>
                <a:gd name="connsiteY15" fmla="*/ 4395788 h 6267451"/>
                <a:gd name="connsiteX16" fmla="*/ 461962 w 1004887"/>
                <a:gd name="connsiteY16" fmla="*/ 5019676 h 6267451"/>
                <a:gd name="connsiteX17" fmla="*/ 1004887 w 1004887"/>
                <a:gd name="connsiteY17" fmla="*/ 6267451 h 6267451"/>
                <a:gd name="connsiteX0" fmla="*/ 28575 w 1004887"/>
                <a:gd name="connsiteY0" fmla="*/ 0 h 6267451"/>
                <a:gd name="connsiteX1" fmla="*/ 0 w 1004887"/>
                <a:gd name="connsiteY1" fmla="*/ 223838 h 6267451"/>
                <a:gd name="connsiteX2" fmla="*/ 28575 w 1004887"/>
                <a:gd name="connsiteY2" fmla="*/ 447676 h 6267451"/>
                <a:gd name="connsiteX3" fmla="*/ 133350 w 1004887"/>
                <a:gd name="connsiteY3" fmla="*/ 747713 h 6267451"/>
                <a:gd name="connsiteX4" fmla="*/ 271463 w 1004887"/>
                <a:gd name="connsiteY4" fmla="*/ 1052513 h 6267451"/>
                <a:gd name="connsiteX5" fmla="*/ 347663 w 1004887"/>
                <a:gd name="connsiteY5" fmla="*/ 1338263 h 6267451"/>
                <a:gd name="connsiteX6" fmla="*/ 438150 w 1004887"/>
                <a:gd name="connsiteY6" fmla="*/ 1809751 h 6267451"/>
                <a:gd name="connsiteX7" fmla="*/ 452438 w 1004887"/>
                <a:gd name="connsiteY7" fmla="*/ 2195513 h 6267451"/>
                <a:gd name="connsiteX8" fmla="*/ 442913 w 1004887"/>
                <a:gd name="connsiteY8" fmla="*/ 2509838 h 6267451"/>
                <a:gd name="connsiteX9" fmla="*/ 400050 w 1004887"/>
                <a:gd name="connsiteY9" fmla="*/ 2828926 h 6267451"/>
                <a:gd name="connsiteX10" fmla="*/ 366713 w 1004887"/>
                <a:gd name="connsiteY10" fmla="*/ 2957513 h 6267451"/>
                <a:gd name="connsiteX11" fmla="*/ 400050 w 1004887"/>
                <a:gd name="connsiteY11" fmla="*/ 3138488 h 6267451"/>
                <a:gd name="connsiteX12" fmla="*/ 400050 w 1004887"/>
                <a:gd name="connsiteY12" fmla="*/ 3195638 h 6267451"/>
                <a:gd name="connsiteX13" fmla="*/ 390525 w 1004887"/>
                <a:gd name="connsiteY13" fmla="*/ 3267076 h 6267451"/>
                <a:gd name="connsiteX14" fmla="*/ 366713 w 1004887"/>
                <a:gd name="connsiteY14" fmla="*/ 3357563 h 6267451"/>
                <a:gd name="connsiteX15" fmla="*/ 361951 w 1004887"/>
                <a:gd name="connsiteY15" fmla="*/ 4705350 h 6267451"/>
                <a:gd name="connsiteX16" fmla="*/ 461962 w 1004887"/>
                <a:gd name="connsiteY16" fmla="*/ 5019676 h 6267451"/>
                <a:gd name="connsiteX17" fmla="*/ 1004887 w 1004887"/>
                <a:gd name="connsiteY17" fmla="*/ 6267451 h 6267451"/>
                <a:gd name="connsiteX0" fmla="*/ 28575 w 1004887"/>
                <a:gd name="connsiteY0" fmla="*/ 0 h 6267451"/>
                <a:gd name="connsiteX1" fmla="*/ 0 w 1004887"/>
                <a:gd name="connsiteY1" fmla="*/ 223838 h 6267451"/>
                <a:gd name="connsiteX2" fmla="*/ 28575 w 1004887"/>
                <a:gd name="connsiteY2" fmla="*/ 447676 h 6267451"/>
                <a:gd name="connsiteX3" fmla="*/ 133350 w 1004887"/>
                <a:gd name="connsiteY3" fmla="*/ 747713 h 6267451"/>
                <a:gd name="connsiteX4" fmla="*/ 271463 w 1004887"/>
                <a:gd name="connsiteY4" fmla="*/ 1052513 h 6267451"/>
                <a:gd name="connsiteX5" fmla="*/ 347663 w 1004887"/>
                <a:gd name="connsiteY5" fmla="*/ 1338263 h 6267451"/>
                <a:gd name="connsiteX6" fmla="*/ 438150 w 1004887"/>
                <a:gd name="connsiteY6" fmla="*/ 1809751 h 6267451"/>
                <a:gd name="connsiteX7" fmla="*/ 452438 w 1004887"/>
                <a:gd name="connsiteY7" fmla="*/ 2195513 h 6267451"/>
                <a:gd name="connsiteX8" fmla="*/ 442913 w 1004887"/>
                <a:gd name="connsiteY8" fmla="*/ 2509838 h 6267451"/>
                <a:gd name="connsiteX9" fmla="*/ 400050 w 1004887"/>
                <a:gd name="connsiteY9" fmla="*/ 2828926 h 6267451"/>
                <a:gd name="connsiteX10" fmla="*/ 366713 w 1004887"/>
                <a:gd name="connsiteY10" fmla="*/ 2957513 h 6267451"/>
                <a:gd name="connsiteX11" fmla="*/ 400050 w 1004887"/>
                <a:gd name="connsiteY11" fmla="*/ 3138488 h 6267451"/>
                <a:gd name="connsiteX12" fmla="*/ 400050 w 1004887"/>
                <a:gd name="connsiteY12" fmla="*/ 3195638 h 6267451"/>
                <a:gd name="connsiteX13" fmla="*/ 390525 w 1004887"/>
                <a:gd name="connsiteY13" fmla="*/ 3267076 h 6267451"/>
                <a:gd name="connsiteX14" fmla="*/ 366713 w 1004887"/>
                <a:gd name="connsiteY14" fmla="*/ 3357563 h 6267451"/>
                <a:gd name="connsiteX15" fmla="*/ 357188 w 1004887"/>
                <a:gd name="connsiteY15" fmla="*/ 4095751 h 6267451"/>
                <a:gd name="connsiteX16" fmla="*/ 361951 w 1004887"/>
                <a:gd name="connsiteY16" fmla="*/ 4705350 h 6267451"/>
                <a:gd name="connsiteX17" fmla="*/ 461962 w 1004887"/>
                <a:gd name="connsiteY17" fmla="*/ 5019676 h 6267451"/>
                <a:gd name="connsiteX18" fmla="*/ 1004887 w 1004887"/>
                <a:gd name="connsiteY18" fmla="*/ 6267451 h 6267451"/>
                <a:gd name="connsiteX0" fmla="*/ 28575 w 1004887"/>
                <a:gd name="connsiteY0" fmla="*/ 0 h 6267451"/>
                <a:gd name="connsiteX1" fmla="*/ 0 w 1004887"/>
                <a:gd name="connsiteY1" fmla="*/ 223838 h 6267451"/>
                <a:gd name="connsiteX2" fmla="*/ 28575 w 1004887"/>
                <a:gd name="connsiteY2" fmla="*/ 447676 h 6267451"/>
                <a:gd name="connsiteX3" fmla="*/ 133350 w 1004887"/>
                <a:gd name="connsiteY3" fmla="*/ 747713 h 6267451"/>
                <a:gd name="connsiteX4" fmla="*/ 271463 w 1004887"/>
                <a:gd name="connsiteY4" fmla="*/ 1052513 h 6267451"/>
                <a:gd name="connsiteX5" fmla="*/ 347663 w 1004887"/>
                <a:gd name="connsiteY5" fmla="*/ 1338263 h 6267451"/>
                <a:gd name="connsiteX6" fmla="*/ 438150 w 1004887"/>
                <a:gd name="connsiteY6" fmla="*/ 1809751 h 6267451"/>
                <a:gd name="connsiteX7" fmla="*/ 452438 w 1004887"/>
                <a:gd name="connsiteY7" fmla="*/ 2195513 h 6267451"/>
                <a:gd name="connsiteX8" fmla="*/ 442913 w 1004887"/>
                <a:gd name="connsiteY8" fmla="*/ 2509838 h 6267451"/>
                <a:gd name="connsiteX9" fmla="*/ 400050 w 1004887"/>
                <a:gd name="connsiteY9" fmla="*/ 2828926 h 6267451"/>
                <a:gd name="connsiteX10" fmla="*/ 366713 w 1004887"/>
                <a:gd name="connsiteY10" fmla="*/ 2957513 h 6267451"/>
                <a:gd name="connsiteX11" fmla="*/ 400050 w 1004887"/>
                <a:gd name="connsiteY11" fmla="*/ 3138488 h 6267451"/>
                <a:gd name="connsiteX12" fmla="*/ 400050 w 1004887"/>
                <a:gd name="connsiteY12" fmla="*/ 3195638 h 6267451"/>
                <a:gd name="connsiteX13" fmla="*/ 390525 w 1004887"/>
                <a:gd name="connsiteY13" fmla="*/ 3267076 h 6267451"/>
                <a:gd name="connsiteX14" fmla="*/ 366713 w 1004887"/>
                <a:gd name="connsiteY14" fmla="*/ 3357563 h 6267451"/>
                <a:gd name="connsiteX15" fmla="*/ 561975 w 1004887"/>
                <a:gd name="connsiteY15" fmla="*/ 3981451 h 6267451"/>
                <a:gd name="connsiteX16" fmla="*/ 361951 w 1004887"/>
                <a:gd name="connsiteY16" fmla="*/ 4705350 h 6267451"/>
                <a:gd name="connsiteX17" fmla="*/ 461962 w 1004887"/>
                <a:gd name="connsiteY17" fmla="*/ 5019676 h 6267451"/>
                <a:gd name="connsiteX18" fmla="*/ 1004887 w 1004887"/>
                <a:gd name="connsiteY18" fmla="*/ 6267451 h 6267451"/>
                <a:gd name="connsiteX0" fmla="*/ 28575 w 1004887"/>
                <a:gd name="connsiteY0" fmla="*/ 0 h 6267451"/>
                <a:gd name="connsiteX1" fmla="*/ 0 w 1004887"/>
                <a:gd name="connsiteY1" fmla="*/ 223838 h 6267451"/>
                <a:gd name="connsiteX2" fmla="*/ 28575 w 1004887"/>
                <a:gd name="connsiteY2" fmla="*/ 447676 h 6267451"/>
                <a:gd name="connsiteX3" fmla="*/ 133350 w 1004887"/>
                <a:gd name="connsiteY3" fmla="*/ 747713 h 6267451"/>
                <a:gd name="connsiteX4" fmla="*/ 271463 w 1004887"/>
                <a:gd name="connsiteY4" fmla="*/ 1052513 h 6267451"/>
                <a:gd name="connsiteX5" fmla="*/ 347663 w 1004887"/>
                <a:gd name="connsiteY5" fmla="*/ 1338263 h 6267451"/>
                <a:gd name="connsiteX6" fmla="*/ 438150 w 1004887"/>
                <a:gd name="connsiteY6" fmla="*/ 1809751 h 6267451"/>
                <a:gd name="connsiteX7" fmla="*/ 452438 w 1004887"/>
                <a:gd name="connsiteY7" fmla="*/ 2195513 h 6267451"/>
                <a:gd name="connsiteX8" fmla="*/ 442913 w 1004887"/>
                <a:gd name="connsiteY8" fmla="*/ 2509838 h 6267451"/>
                <a:gd name="connsiteX9" fmla="*/ 400050 w 1004887"/>
                <a:gd name="connsiteY9" fmla="*/ 2828926 h 6267451"/>
                <a:gd name="connsiteX10" fmla="*/ 366713 w 1004887"/>
                <a:gd name="connsiteY10" fmla="*/ 2957513 h 6267451"/>
                <a:gd name="connsiteX11" fmla="*/ 400050 w 1004887"/>
                <a:gd name="connsiteY11" fmla="*/ 3138488 h 6267451"/>
                <a:gd name="connsiteX12" fmla="*/ 400050 w 1004887"/>
                <a:gd name="connsiteY12" fmla="*/ 3195638 h 6267451"/>
                <a:gd name="connsiteX13" fmla="*/ 390525 w 1004887"/>
                <a:gd name="connsiteY13" fmla="*/ 3267076 h 6267451"/>
                <a:gd name="connsiteX14" fmla="*/ 366713 w 1004887"/>
                <a:gd name="connsiteY14" fmla="*/ 3357563 h 6267451"/>
                <a:gd name="connsiteX15" fmla="*/ 361951 w 1004887"/>
                <a:gd name="connsiteY15" fmla="*/ 4705350 h 6267451"/>
                <a:gd name="connsiteX16" fmla="*/ 461962 w 1004887"/>
                <a:gd name="connsiteY16" fmla="*/ 5019676 h 6267451"/>
                <a:gd name="connsiteX17" fmla="*/ 1004887 w 1004887"/>
                <a:gd name="connsiteY17" fmla="*/ 6267451 h 6267451"/>
                <a:gd name="connsiteX0" fmla="*/ 28575 w 1004887"/>
                <a:gd name="connsiteY0" fmla="*/ 0 h 6267451"/>
                <a:gd name="connsiteX1" fmla="*/ 0 w 1004887"/>
                <a:gd name="connsiteY1" fmla="*/ 223838 h 6267451"/>
                <a:gd name="connsiteX2" fmla="*/ 28575 w 1004887"/>
                <a:gd name="connsiteY2" fmla="*/ 447676 h 6267451"/>
                <a:gd name="connsiteX3" fmla="*/ 133350 w 1004887"/>
                <a:gd name="connsiteY3" fmla="*/ 747713 h 6267451"/>
                <a:gd name="connsiteX4" fmla="*/ 271463 w 1004887"/>
                <a:gd name="connsiteY4" fmla="*/ 1052513 h 6267451"/>
                <a:gd name="connsiteX5" fmla="*/ 347663 w 1004887"/>
                <a:gd name="connsiteY5" fmla="*/ 1338263 h 6267451"/>
                <a:gd name="connsiteX6" fmla="*/ 438150 w 1004887"/>
                <a:gd name="connsiteY6" fmla="*/ 1809751 h 6267451"/>
                <a:gd name="connsiteX7" fmla="*/ 452438 w 1004887"/>
                <a:gd name="connsiteY7" fmla="*/ 2195513 h 6267451"/>
                <a:gd name="connsiteX8" fmla="*/ 442913 w 1004887"/>
                <a:gd name="connsiteY8" fmla="*/ 2509838 h 6267451"/>
                <a:gd name="connsiteX9" fmla="*/ 400050 w 1004887"/>
                <a:gd name="connsiteY9" fmla="*/ 2828926 h 6267451"/>
                <a:gd name="connsiteX10" fmla="*/ 366713 w 1004887"/>
                <a:gd name="connsiteY10" fmla="*/ 2957513 h 6267451"/>
                <a:gd name="connsiteX11" fmla="*/ 400050 w 1004887"/>
                <a:gd name="connsiteY11" fmla="*/ 3138488 h 6267451"/>
                <a:gd name="connsiteX12" fmla="*/ 400050 w 1004887"/>
                <a:gd name="connsiteY12" fmla="*/ 3195638 h 6267451"/>
                <a:gd name="connsiteX13" fmla="*/ 390525 w 1004887"/>
                <a:gd name="connsiteY13" fmla="*/ 3267076 h 6267451"/>
                <a:gd name="connsiteX14" fmla="*/ 366713 w 1004887"/>
                <a:gd name="connsiteY14" fmla="*/ 3357563 h 6267451"/>
                <a:gd name="connsiteX15" fmla="*/ 357188 w 1004887"/>
                <a:gd name="connsiteY15" fmla="*/ 3595688 h 6267451"/>
                <a:gd name="connsiteX16" fmla="*/ 361951 w 1004887"/>
                <a:gd name="connsiteY16" fmla="*/ 4705350 h 6267451"/>
                <a:gd name="connsiteX17" fmla="*/ 461962 w 1004887"/>
                <a:gd name="connsiteY17" fmla="*/ 5019676 h 6267451"/>
                <a:gd name="connsiteX18" fmla="*/ 1004887 w 1004887"/>
                <a:gd name="connsiteY18" fmla="*/ 6267451 h 6267451"/>
                <a:gd name="connsiteX0" fmla="*/ 28575 w 1004887"/>
                <a:gd name="connsiteY0" fmla="*/ 0 h 6267451"/>
                <a:gd name="connsiteX1" fmla="*/ 0 w 1004887"/>
                <a:gd name="connsiteY1" fmla="*/ 223838 h 6267451"/>
                <a:gd name="connsiteX2" fmla="*/ 28575 w 1004887"/>
                <a:gd name="connsiteY2" fmla="*/ 447676 h 6267451"/>
                <a:gd name="connsiteX3" fmla="*/ 133350 w 1004887"/>
                <a:gd name="connsiteY3" fmla="*/ 747713 h 6267451"/>
                <a:gd name="connsiteX4" fmla="*/ 271463 w 1004887"/>
                <a:gd name="connsiteY4" fmla="*/ 1052513 h 6267451"/>
                <a:gd name="connsiteX5" fmla="*/ 347663 w 1004887"/>
                <a:gd name="connsiteY5" fmla="*/ 1338263 h 6267451"/>
                <a:gd name="connsiteX6" fmla="*/ 438150 w 1004887"/>
                <a:gd name="connsiteY6" fmla="*/ 1809751 h 6267451"/>
                <a:gd name="connsiteX7" fmla="*/ 452438 w 1004887"/>
                <a:gd name="connsiteY7" fmla="*/ 2195513 h 6267451"/>
                <a:gd name="connsiteX8" fmla="*/ 442913 w 1004887"/>
                <a:gd name="connsiteY8" fmla="*/ 2509838 h 6267451"/>
                <a:gd name="connsiteX9" fmla="*/ 400050 w 1004887"/>
                <a:gd name="connsiteY9" fmla="*/ 2828926 h 6267451"/>
                <a:gd name="connsiteX10" fmla="*/ 366713 w 1004887"/>
                <a:gd name="connsiteY10" fmla="*/ 2957513 h 6267451"/>
                <a:gd name="connsiteX11" fmla="*/ 400050 w 1004887"/>
                <a:gd name="connsiteY11" fmla="*/ 3138488 h 6267451"/>
                <a:gd name="connsiteX12" fmla="*/ 400050 w 1004887"/>
                <a:gd name="connsiteY12" fmla="*/ 3195638 h 6267451"/>
                <a:gd name="connsiteX13" fmla="*/ 390525 w 1004887"/>
                <a:gd name="connsiteY13" fmla="*/ 3267076 h 6267451"/>
                <a:gd name="connsiteX14" fmla="*/ 366713 w 1004887"/>
                <a:gd name="connsiteY14" fmla="*/ 3357563 h 6267451"/>
                <a:gd name="connsiteX15" fmla="*/ 623888 w 1004887"/>
                <a:gd name="connsiteY15" fmla="*/ 3857625 h 6267451"/>
                <a:gd name="connsiteX16" fmla="*/ 361951 w 1004887"/>
                <a:gd name="connsiteY16" fmla="*/ 4705350 h 6267451"/>
                <a:gd name="connsiteX17" fmla="*/ 461962 w 1004887"/>
                <a:gd name="connsiteY17" fmla="*/ 5019676 h 6267451"/>
                <a:gd name="connsiteX18" fmla="*/ 1004887 w 1004887"/>
                <a:gd name="connsiteY18" fmla="*/ 6267451 h 6267451"/>
                <a:gd name="connsiteX0" fmla="*/ 28575 w 1004887"/>
                <a:gd name="connsiteY0" fmla="*/ 0 h 6267451"/>
                <a:gd name="connsiteX1" fmla="*/ 0 w 1004887"/>
                <a:gd name="connsiteY1" fmla="*/ 223838 h 6267451"/>
                <a:gd name="connsiteX2" fmla="*/ 28575 w 1004887"/>
                <a:gd name="connsiteY2" fmla="*/ 447676 h 6267451"/>
                <a:gd name="connsiteX3" fmla="*/ 133350 w 1004887"/>
                <a:gd name="connsiteY3" fmla="*/ 747713 h 6267451"/>
                <a:gd name="connsiteX4" fmla="*/ 271463 w 1004887"/>
                <a:gd name="connsiteY4" fmla="*/ 1052513 h 6267451"/>
                <a:gd name="connsiteX5" fmla="*/ 347663 w 1004887"/>
                <a:gd name="connsiteY5" fmla="*/ 1338263 h 6267451"/>
                <a:gd name="connsiteX6" fmla="*/ 438150 w 1004887"/>
                <a:gd name="connsiteY6" fmla="*/ 1809751 h 6267451"/>
                <a:gd name="connsiteX7" fmla="*/ 452438 w 1004887"/>
                <a:gd name="connsiteY7" fmla="*/ 2195513 h 6267451"/>
                <a:gd name="connsiteX8" fmla="*/ 442913 w 1004887"/>
                <a:gd name="connsiteY8" fmla="*/ 2509838 h 6267451"/>
                <a:gd name="connsiteX9" fmla="*/ 400050 w 1004887"/>
                <a:gd name="connsiteY9" fmla="*/ 2828926 h 6267451"/>
                <a:gd name="connsiteX10" fmla="*/ 366713 w 1004887"/>
                <a:gd name="connsiteY10" fmla="*/ 2957513 h 6267451"/>
                <a:gd name="connsiteX11" fmla="*/ 400050 w 1004887"/>
                <a:gd name="connsiteY11" fmla="*/ 3138488 h 6267451"/>
                <a:gd name="connsiteX12" fmla="*/ 400050 w 1004887"/>
                <a:gd name="connsiteY12" fmla="*/ 3195638 h 6267451"/>
                <a:gd name="connsiteX13" fmla="*/ 390525 w 1004887"/>
                <a:gd name="connsiteY13" fmla="*/ 3267076 h 6267451"/>
                <a:gd name="connsiteX14" fmla="*/ 366713 w 1004887"/>
                <a:gd name="connsiteY14" fmla="*/ 3357563 h 6267451"/>
                <a:gd name="connsiteX15" fmla="*/ 361950 w 1004887"/>
                <a:gd name="connsiteY15" fmla="*/ 4110037 h 6267451"/>
                <a:gd name="connsiteX16" fmla="*/ 361951 w 1004887"/>
                <a:gd name="connsiteY16" fmla="*/ 4705350 h 6267451"/>
                <a:gd name="connsiteX17" fmla="*/ 461962 w 1004887"/>
                <a:gd name="connsiteY17" fmla="*/ 5019676 h 6267451"/>
                <a:gd name="connsiteX18" fmla="*/ 1004887 w 1004887"/>
                <a:gd name="connsiteY18" fmla="*/ 6267451 h 6267451"/>
                <a:gd name="connsiteX0" fmla="*/ 28575 w 1004887"/>
                <a:gd name="connsiteY0" fmla="*/ 0 h 6267451"/>
                <a:gd name="connsiteX1" fmla="*/ 0 w 1004887"/>
                <a:gd name="connsiteY1" fmla="*/ 223838 h 6267451"/>
                <a:gd name="connsiteX2" fmla="*/ 28575 w 1004887"/>
                <a:gd name="connsiteY2" fmla="*/ 447676 h 6267451"/>
                <a:gd name="connsiteX3" fmla="*/ 133350 w 1004887"/>
                <a:gd name="connsiteY3" fmla="*/ 747713 h 6267451"/>
                <a:gd name="connsiteX4" fmla="*/ 271463 w 1004887"/>
                <a:gd name="connsiteY4" fmla="*/ 1052513 h 6267451"/>
                <a:gd name="connsiteX5" fmla="*/ 347663 w 1004887"/>
                <a:gd name="connsiteY5" fmla="*/ 1338263 h 6267451"/>
                <a:gd name="connsiteX6" fmla="*/ 438150 w 1004887"/>
                <a:gd name="connsiteY6" fmla="*/ 1809751 h 6267451"/>
                <a:gd name="connsiteX7" fmla="*/ 452438 w 1004887"/>
                <a:gd name="connsiteY7" fmla="*/ 2195513 h 6267451"/>
                <a:gd name="connsiteX8" fmla="*/ 442913 w 1004887"/>
                <a:gd name="connsiteY8" fmla="*/ 2509838 h 6267451"/>
                <a:gd name="connsiteX9" fmla="*/ 400050 w 1004887"/>
                <a:gd name="connsiteY9" fmla="*/ 2828926 h 6267451"/>
                <a:gd name="connsiteX10" fmla="*/ 366713 w 1004887"/>
                <a:gd name="connsiteY10" fmla="*/ 2957513 h 6267451"/>
                <a:gd name="connsiteX11" fmla="*/ 400050 w 1004887"/>
                <a:gd name="connsiteY11" fmla="*/ 3138488 h 6267451"/>
                <a:gd name="connsiteX12" fmla="*/ 400050 w 1004887"/>
                <a:gd name="connsiteY12" fmla="*/ 3195638 h 6267451"/>
                <a:gd name="connsiteX13" fmla="*/ 390525 w 1004887"/>
                <a:gd name="connsiteY13" fmla="*/ 3267076 h 6267451"/>
                <a:gd name="connsiteX14" fmla="*/ 366713 w 1004887"/>
                <a:gd name="connsiteY14" fmla="*/ 3357563 h 6267451"/>
                <a:gd name="connsiteX15" fmla="*/ 361950 w 1004887"/>
                <a:gd name="connsiteY15" fmla="*/ 4110037 h 6267451"/>
                <a:gd name="connsiteX16" fmla="*/ 352425 w 1004887"/>
                <a:gd name="connsiteY16" fmla="*/ 4414838 h 6267451"/>
                <a:gd name="connsiteX17" fmla="*/ 361951 w 1004887"/>
                <a:gd name="connsiteY17" fmla="*/ 4705350 h 6267451"/>
                <a:gd name="connsiteX18" fmla="*/ 461962 w 1004887"/>
                <a:gd name="connsiteY18" fmla="*/ 5019676 h 6267451"/>
                <a:gd name="connsiteX19" fmla="*/ 1004887 w 1004887"/>
                <a:gd name="connsiteY19" fmla="*/ 6267451 h 6267451"/>
                <a:gd name="connsiteX0" fmla="*/ 28575 w 1004887"/>
                <a:gd name="connsiteY0" fmla="*/ 0 h 6267451"/>
                <a:gd name="connsiteX1" fmla="*/ 0 w 1004887"/>
                <a:gd name="connsiteY1" fmla="*/ 223838 h 6267451"/>
                <a:gd name="connsiteX2" fmla="*/ 28575 w 1004887"/>
                <a:gd name="connsiteY2" fmla="*/ 447676 h 6267451"/>
                <a:gd name="connsiteX3" fmla="*/ 133350 w 1004887"/>
                <a:gd name="connsiteY3" fmla="*/ 747713 h 6267451"/>
                <a:gd name="connsiteX4" fmla="*/ 271463 w 1004887"/>
                <a:gd name="connsiteY4" fmla="*/ 1052513 h 6267451"/>
                <a:gd name="connsiteX5" fmla="*/ 347663 w 1004887"/>
                <a:gd name="connsiteY5" fmla="*/ 1338263 h 6267451"/>
                <a:gd name="connsiteX6" fmla="*/ 438150 w 1004887"/>
                <a:gd name="connsiteY6" fmla="*/ 1809751 h 6267451"/>
                <a:gd name="connsiteX7" fmla="*/ 452438 w 1004887"/>
                <a:gd name="connsiteY7" fmla="*/ 2195513 h 6267451"/>
                <a:gd name="connsiteX8" fmla="*/ 442913 w 1004887"/>
                <a:gd name="connsiteY8" fmla="*/ 2509838 h 6267451"/>
                <a:gd name="connsiteX9" fmla="*/ 400050 w 1004887"/>
                <a:gd name="connsiteY9" fmla="*/ 2828926 h 6267451"/>
                <a:gd name="connsiteX10" fmla="*/ 366713 w 1004887"/>
                <a:gd name="connsiteY10" fmla="*/ 2957513 h 6267451"/>
                <a:gd name="connsiteX11" fmla="*/ 400050 w 1004887"/>
                <a:gd name="connsiteY11" fmla="*/ 3138488 h 6267451"/>
                <a:gd name="connsiteX12" fmla="*/ 400050 w 1004887"/>
                <a:gd name="connsiteY12" fmla="*/ 3195638 h 6267451"/>
                <a:gd name="connsiteX13" fmla="*/ 390525 w 1004887"/>
                <a:gd name="connsiteY13" fmla="*/ 3267076 h 6267451"/>
                <a:gd name="connsiteX14" fmla="*/ 366713 w 1004887"/>
                <a:gd name="connsiteY14" fmla="*/ 3357563 h 6267451"/>
                <a:gd name="connsiteX15" fmla="*/ 361950 w 1004887"/>
                <a:gd name="connsiteY15" fmla="*/ 4110037 h 6267451"/>
                <a:gd name="connsiteX16" fmla="*/ 381000 w 1004887"/>
                <a:gd name="connsiteY16" fmla="*/ 4405313 h 6267451"/>
                <a:gd name="connsiteX17" fmla="*/ 361951 w 1004887"/>
                <a:gd name="connsiteY17" fmla="*/ 4705350 h 6267451"/>
                <a:gd name="connsiteX18" fmla="*/ 461962 w 1004887"/>
                <a:gd name="connsiteY18" fmla="*/ 5019676 h 6267451"/>
                <a:gd name="connsiteX19" fmla="*/ 1004887 w 1004887"/>
                <a:gd name="connsiteY19" fmla="*/ 6267451 h 6267451"/>
                <a:gd name="connsiteX0" fmla="*/ 28575 w 1004887"/>
                <a:gd name="connsiteY0" fmla="*/ 0 h 6267451"/>
                <a:gd name="connsiteX1" fmla="*/ 0 w 1004887"/>
                <a:gd name="connsiteY1" fmla="*/ 223838 h 6267451"/>
                <a:gd name="connsiteX2" fmla="*/ 28575 w 1004887"/>
                <a:gd name="connsiteY2" fmla="*/ 447676 h 6267451"/>
                <a:gd name="connsiteX3" fmla="*/ 133350 w 1004887"/>
                <a:gd name="connsiteY3" fmla="*/ 747713 h 6267451"/>
                <a:gd name="connsiteX4" fmla="*/ 271463 w 1004887"/>
                <a:gd name="connsiteY4" fmla="*/ 1052513 h 6267451"/>
                <a:gd name="connsiteX5" fmla="*/ 347663 w 1004887"/>
                <a:gd name="connsiteY5" fmla="*/ 1338263 h 6267451"/>
                <a:gd name="connsiteX6" fmla="*/ 438150 w 1004887"/>
                <a:gd name="connsiteY6" fmla="*/ 1809751 h 6267451"/>
                <a:gd name="connsiteX7" fmla="*/ 452438 w 1004887"/>
                <a:gd name="connsiteY7" fmla="*/ 2195513 h 6267451"/>
                <a:gd name="connsiteX8" fmla="*/ 442913 w 1004887"/>
                <a:gd name="connsiteY8" fmla="*/ 2509838 h 6267451"/>
                <a:gd name="connsiteX9" fmla="*/ 400050 w 1004887"/>
                <a:gd name="connsiteY9" fmla="*/ 2828926 h 6267451"/>
                <a:gd name="connsiteX10" fmla="*/ 366713 w 1004887"/>
                <a:gd name="connsiteY10" fmla="*/ 2957513 h 6267451"/>
                <a:gd name="connsiteX11" fmla="*/ 400050 w 1004887"/>
                <a:gd name="connsiteY11" fmla="*/ 3138488 h 6267451"/>
                <a:gd name="connsiteX12" fmla="*/ 400050 w 1004887"/>
                <a:gd name="connsiteY12" fmla="*/ 3195638 h 6267451"/>
                <a:gd name="connsiteX13" fmla="*/ 390525 w 1004887"/>
                <a:gd name="connsiteY13" fmla="*/ 3267076 h 6267451"/>
                <a:gd name="connsiteX14" fmla="*/ 366713 w 1004887"/>
                <a:gd name="connsiteY14" fmla="*/ 3357563 h 6267451"/>
                <a:gd name="connsiteX15" fmla="*/ 357188 w 1004887"/>
                <a:gd name="connsiteY15" fmla="*/ 4081462 h 6267451"/>
                <a:gd name="connsiteX16" fmla="*/ 381000 w 1004887"/>
                <a:gd name="connsiteY16" fmla="*/ 4405313 h 6267451"/>
                <a:gd name="connsiteX17" fmla="*/ 361951 w 1004887"/>
                <a:gd name="connsiteY17" fmla="*/ 4705350 h 6267451"/>
                <a:gd name="connsiteX18" fmla="*/ 461962 w 1004887"/>
                <a:gd name="connsiteY18" fmla="*/ 5019676 h 6267451"/>
                <a:gd name="connsiteX19" fmla="*/ 1004887 w 1004887"/>
                <a:gd name="connsiteY19" fmla="*/ 6267451 h 6267451"/>
                <a:gd name="connsiteX0" fmla="*/ 28575 w 1004887"/>
                <a:gd name="connsiteY0" fmla="*/ 0 h 6267451"/>
                <a:gd name="connsiteX1" fmla="*/ 0 w 1004887"/>
                <a:gd name="connsiteY1" fmla="*/ 223838 h 6267451"/>
                <a:gd name="connsiteX2" fmla="*/ 28575 w 1004887"/>
                <a:gd name="connsiteY2" fmla="*/ 447676 h 6267451"/>
                <a:gd name="connsiteX3" fmla="*/ 133350 w 1004887"/>
                <a:gd name="connsiteY3" fmla="*/ 747713 h 6267451"/>
                <a:gd name="connsiteX4" fmla="*/ 271463 w 1004887"/>
                <a:gd name="connsiteY4" fmla="*/ 1052513 h 6267451"/>
                <a:gd name="connsiteX5" fmla="*/ 347663 w 1004887"/>
                <a:gd name="connsiteY5" fmla="*/ 1338263 h 6267451"/>
                <a:gd name="connsiteX6" fmla="*/ 438150 w 1004887"/>
                <a:gd name="connsiteY6" fmla="*/ 1809751 h 6267451"/>
                <a:gd name="connsiteX7" fmla="*/ 452438 w 1004887"/>
                <a:gd name="connsiteY7" fmla="*/ 2195513 h 6267451"/>
                <a:gd name="connsiteX8" fmla="*/ 442913 w 1004887"/>
                <a:gd name="connsiteY8" fmla="*/ 2509838 h 6267451"/>
                <a:gd name="connsiteX9" fmla="*/ 400050 w 1004887"/>
                <a:gd name="connsiteY9" fmla="*/ 2828926 h 6267451"/>
                <a:gd name="connsiteX10" fmla="*/ 366713 w 1004887"/>
                <a:gd name="connsiteY10" fmla="*/ 2957513 h 6267451"/>
                <a:gd name="connsiteX11" fmla="*/ 400050 w 1004887"/>
                <a:gd name="connsiteY11" fmla="*/ 3138488 h 6267451"/>
                <a:gd name="connsiteX12" fmla="*/ 400050 w 1004887"/>
                <a:gd name="connsiteY12" fmla="*/ 3195638 h 6267451"/>
                <a:gd name="connsiteX13" fmla="*/ 390525 w 1004887"/>
                <a:gd name="connsiteY13" fmla="*/ 3267076 h 6267451"/>
                <a:gd name="connsiteX14" fmla="*/ 366713 w 1004887"/>
                <a:gd name="connsiteY14" fmla="*/ 3357563 h 6267451"/>
                <a:gd name="connsiteX15" fmla="*/ 357188 w 1004887"/>
                <a:gd name="connsiteY15" fmla="*/ 4081462 h 6267451"/>
                <a:gd name="connsiteX16" fmla="*/ 400050 w 1004887"/>
                <a:gd name="connsiteY16" fmla="*/ 4348163 h 6267451"/>
                <a:gd name="connsiteX17" fmla="*/ 361951 w 1004887"/>
                <a:gd name="connsiteY17" fmla="*/ 4705350 h 6267451"/>
                <a:gd name="connsiteX18" fmla="*/ 461962 w 1004887"/>
                <a:gd name="connsiteY18" fmla="*/ 5019676 h 6267451"/>
                <a:gd name="connsiteX19" fmla="*/ 1004887 w 1004887"/>
                <a:gd name="connsiteY19" fmla="*/ 6267451 h 6267451"/>
                <a:gd name="connsiteX0" fmla="*/ 28575 w 1004887"/>
                <a:gd name="connsiteY0" fmla="*/ 0 h 6267451"/>
                <a:gd name="connsiteX1" fmla="*/ 0 w 1004887"/>
                <a:gd name="connsiteY1" fmla="*/ 223838 h 6267451"/>
                <a:gd name="connsiteX2" fmla="*/ 28575 w 1004887"/>
                <a:gd name="connsiteY2" fmla="*/ 447676 h 6267451"/>
                <a:gd name="connsiteX3" fmla="*/ 133350 w 1004887"/>
                <a:gd name="connsiteY3" fmla="*/ 747713 h 6267451"/>
                <a:gd name="connsiteX4" fmla="*/ 271463 w 1004887"/>
                <a:gd name="connsiteY4" fmla="*/ 1052513 h 6267451"/>
                <a:gd name="connsiteX5" fmla="*/ 347663 w 1004887"/>
                <a:gd name="connsiteY5" fmla="*/ 1338263 h 6267451"/>
                <a:gd name="connsiteX6" fmla="*/ 438150 w 1004887"/>
                <a:gd name="connsiteY6" fmla="*/ 1809751 h 6267451"/>
                <a:gd name="connsiteX7" fmla="*/ 452438 w 1004887"/>
                <a:gd name="connsiteY7" fmla="*/ 2195513 h 6267451"/>
                <a:gd name="connsiteX8" fmla="*/ 442913 w 1004887"/>
                <a:gd name="connsiteY8" fmla="*/ 2509838 h 6267451"/>
                <a:gd name="connsiteX9" fmla="*/ 400050 w 1004887"/>
                <a:gd name="connsiteY9" fmla="*/ 2828926 h 6267451"/>
                <a:gd name="connsiteX10" fmla="*/ 366713 w 1004887"/>
                <a:gd name="connsiteY10" fmla="*/ 2957513 h 6267451"/>
                <a:gd name="connsiteX11" fmla="*/ 400050 w 1004887"/>
                <a:gd name="connsiteY11" fmla="*/ 3138488 h 6267451"/>
                <a:gd name="connsiteX12" fmla="*/ 400050 w 1004887"/>
                <a:gd name="connsiteY12" fmla="*/ 3195638 h 6267451"/>
                <a:gd name="connsiteX13" fmla="*/ 390525 w 1004887"/>
                <a:gd name="connsiteY13" fmla="*/ 3267076 h 6267451"/>
                <a:gd name="connsiteX14" fmla="*/ 366713 w 1004887"/>
                <a:gd name="connsiteY14" fmla="*/ 3357563 h 6267451"/>
                <a:gd name="connsiteX15" fmla="*/ 366713 w 1004887"/>
                <a:gd name="connsiteY15" fmla="*/ 4033837 h 6267451"/>
                <a:gd name="connsiteX16" fmla="*/ 400050 w 1004887"/>
                <a:gd name="connsiteY16" fmla="*/ 4348163 h 6267451"/>
                <a:gd name="connsiteX17" fmla="*/ 361951 w 1004887"/>
                <a:gd name="connsiteY17" fmla="*/ 4705350 h 6267451"/>
                <a:gd name="connsiteX18" fmla="*/ 461962 w 1004887"/>
                <a:gd name="connsiteY18" fmla="*/ 5019676 h 6267451"/>
                <a:gd name="connsiteX19" fmla="*/ 1004887 w 1004887"/>
                <a:gd name="connsiteY19" fmla="*/ 6267451 h 6267451"/>
                <a:gd name="connsiteX0" fmla="*/ 28575 w 814387"/>
                <a:gd name="connsiteY0" fmla="*/ 0 h 5867401"/>
                <a:gd name="connsiteX1" fmla="*/ 0 w 814387"/>
                <a:gd name="connsiteY1" fmla="*/ 223838 h 5867401"/>
                <a:gd name="connsiteX2" fmla="*/ 28575 w 814387"/>
                <a:gd name="connsiteY2" fmla="*/ 447676 h 5867401"/>
                <a:gd name="connsiteX3" fmla="*/ 133350 w 814387"/>
                <a:gd name="connsiteY3" fmla="*/ 747713 h 5867401"/>
                <a:gd name="connsiteX4" fmla="*/ 271463 w 814387"/>
                <a:gd name="connsiteY4" fmla="*/ 1052513 h 5867401"/>
                <a:gd name="connsiteX5" fmla="*/ 347663 w 814387"/>
                <a:gd name="connsiteY5" fmla="*/ 1338263 h 5867401"/>
                <a:gd name="connsiteX6" fmla="*/ 438150 w 814387"/>
                <a:gd name="connsiteY6" fmla="*/ 1809751 h 5867401"/>
                <a:gd name="connsiteX7" fmla="*/ 452438 w 814387"/>
                <a:gd name="connsiteY7" fmla="*/ 2195513 h 5867401"/>
                <a:gd name="connsiteX8" fmla="*/ 442913 w 814387"/>
                <a:gd name="connsiteY8" fmla="*/ 2509838 h 5867401"/>
                <a:gd name="connsiteX9" fmla="*/ 400050 w 814387"/>
                <a:gd name="connsiteY9" fmla="*/ 2828926 h 5867401"/>
                <a:gd name="connsiteX10" fmla="*/ 366713 w 814387"/>
                <a:gd name="connsiteY10" fmla="*/ 2957513 h 5867401"/>
                <a:gd name="connsiteX11" fmla="*/ 400050 w 814387"/>
                <a:gd name="connsiteY11" fmla="*/ 3138488 h 5867401"/>
                <a:gd name="connsiteX12" fmla="*/ 400050 w 814387"/>
                <a:gd name="connsiteY12" fmla="*/ 3195638 h 5867401"/>
                <a:gd name="connsiteX13" fmla="*/ 390525 w 814387"/>
                <a:gd name="connsiteY13" fmla="*/ 3267076 h 5867401"/>
                <a:gd name="connsiteX14" fmla="*/ 366713 w 814387"/>
                <a:gd name="connsiteY14" fmla="*/ 3357563 h 5867401"/>
                <a:gd name="connsiteX15" fmla="*/ 366713 w 814387"/>
                <a:gd name="connsiteY15" fmla="*/ 4033837 h 5867401"/>
                <a:gd name="connsiteX16" fmla="*/ 400050 w 814387"/>
                <a:gd name="connsiteY16" fmla="*/ 4348163 h 5867401"/>
                <a:gd name="connsiteX17" fmla="*/ 361951 w 814387"/>
                <a:gd name="connsiteY17" fmla="*/ 4705350 h 5867401"/>
                <a:gd name="connsiteX18" fmla="*/ 461962 w 814387"/>
                <a:gd name="connsiteY18" fmla="*/ 5019676 h 5867401"/>
                <a:gd name="connsiteX19" fmla="*/ 814387 w 814387"/>
                <a:gd name="connsiteY19" fmla="*/ 5867401 h 5867401"/>
                <a:gd name="connsiteX0" fmla="*/ 0 w 814387"/>
                <a:gd name="connsiteY0" fmla="*/ 0 h 5643563"/>
                <a:gd name="connsiteX1" fmla="*/ 28575 w 814387"/>
                <a:gd name="connsiteY1" fmla="*/ 223838 h 5643563"/>
                <a:gd name="connsiteX2" fmla="*/ 133350 w 814387"/>
                <a:gd name="connsiteY2" fmla="*/ 523875 h 5643563"/>
                <a:gd name="connsiteX3" fmla="*/ 271463 w 814387"/>
                <a:gd name="connsiteY3" fmla="*/ 828675 h 5643563"/>
                <a:gd name="connsiteX4" fmla="*/ 347663 w 814387"/>
                <a:gd name="connsiteY4" fmla="*/ 1114425 h 5643563"/>
                <a:gd name="connsiteX5" fmla="*/ 438150 w 814387"/>
                <a:gd name="connsiteY5" fmla="*/ 1585913 h 5643563"/>
                <a:gd name="connsiteX6" fmla="*/ 452438 w 814387"/>
                <a:gd name="connsiteY6" fmla="*/ 1971675 h 5643563"/>
                <a:gd name="connsiteX7" fmla="*/ 442913 w 814387"/>
                <a:gd name="connsiteY7" fmla="*/ 2286000 h 5643563"/>
                <a:gd name="connsiteX8" fmla="*/ 400050 w 814387"/>
                <a:gd name="connsiteY8" fmla="*/ 2605088 h 5643563"/>
                <a:gd name="connsiteX9" fmla="*/ 366713 w 814387"/>
                <a:gd name="connsiteY9" fmla="*/ 2733675 h 5643563"/>
                <a:gd name="connsiteX10" fmla="*/ 400050 w 814387"/>
                <a:gd name="connsiteY10" fmla="*/ 2914650 h 5643563"/>
                <a:gd name="connsiteX11" fmla="*/ 400050 w 814387"/>
                <a:gd name="connsiteY11" fmla="*/ 2971800 h 5643563"/>
                <a:gd name="connsiteX12" fmla="*/ 390525 w 814387"/>
                <a:gd name="connsiteY12" fmla="*/ 3043238 h 5643563"/>
                <a:gd name="connsiteX13" fmla="*/ 366713 w 814387"/>
                <a:gd name="connsiteY13" fmla="*/ 3133725 h 5643563"/>
                <a:gd name="connsiteX14" fmla="*/ 366713 w 814387"/>
                <a:gd name="connsiteY14" fmla="*/ 3809999 h 5643563"/>
                <a:gd name="connsiteX15" fmla="*/ 400050 w 814387"/>
                <a:gd name="connsiteY15" fmla="*/ 4124325 h 5643563"/>
                <a:gd name="connsiteX16" fmla="*/ 361951 w 814387"/>
                <a:gd name="connsiteY16" fmla="*/ 4481512 h 5643563"/>
                <a:gd name="connsiteX17" fmla="*/ 461962 w 814387"/>
                <a:gd name="connsiteY17" fmla="*/ 4795838 h 5643563"/>
                <a:gd name="connsiteX18" fmla="*/ 814387 w 814387"/>
                <a:gd name="connsiteY18" fmla="*/ 5643563 h 564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4387" h="5643563">
                  <a:moveTo>
                    <a:pt x="0" y="0"/>
                  </a:moveTo>
                  <a:lnTo>
                    <a:pt x="28575" y="223838"/>
                  </a:lnTo>
                  <a:lnTo>
                    <a:pt x="133350" y="523875"/>
                  </a:lnTo>
                  <a:lnTo>
                    <a:pt x="271463" y="828675"/>
                  </a:lnTo>
                  <a:lnTo>
                    <a:pt x="347663" y="1114425"/>
                  </a:lnTo>
                  <a:lnTo>
                    <a:pt x="438150" y="1585913"/>
                  </a:lnTo>
                  <a:lnTo>
                    <a:pt x="452438" y="1971675"/>
                  </a:lnTo>
                  <a:lnTo>
                    <a:pt x="442913" y="2286000"/>
                  </a:lnTo>
                  <a:lnTo>
                    <a:pt x="400050" y="2605088"/>
                  </a:lnTo>
                  <a:lnTo>
                    <a:pt x="366713" y="2733675"/>
                  </a:lnTo>
                  <a:lnTo>
                    <a:pt x="400050" y="2914650"/>
                  </a:lnTo>
                  <a:lnTo>
                    <a:pt x="400050" y="2971800"/>
                  </a:lnTo>
                  <a:lnTo>
                    <a:pt x="390525" y="3043238"/>
                  </a:lnTo>
                  <a:lnTo>
                    <a:pt x="366713" y="3133725"/>
                  </a:lnTo>
                  <a:cubicBezTo>
                    <a:pt x="361157" y="3188494"/>
                    <a:pt x="367507" y="3585368"/>
                    <a:pt x="366713" y="3809999"/>
                  </a:cubicBezTo>
                  <a:cubicBezTo>
                    <a:pt x="364332" y="3986211"/>
                    <a:pt x="400050" y="4025106"/>
                    <a:pt x="400050" y="4124325"/>
                  </a:cubicBezTo>
                  <a:cubicBezTo>
                    <a:pt x="400050" y="4223544"/>
                    <a:pt x="343695" y="4380706"/>
                    <a:pt x="361951" y="4481512"/>
                  </a:cubicBezTo>
                  <a:lnTo>
                    <a:pt x="461962" y="4795838"/>
                  </a:lnTo>
                  <a:cubicBezTo>
                    <a:pt x="642937" y="5211763"/>
                    <a:pt x="633412" y="5227638"/>
                    <a:pt x="814387" y="5643563"/>
                  </a:cubicBezTo>
                </a:path>
              </a:pathLst>
            </a:custGeom>
            <a:noFill/>
            <a:ln w="38100" cap="flat" cmpd="sng" algn="ctr">
              <a:solidFill>
                <a:srgbClr val="FF0000">
                  <a:alpha val="31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" name="手繪多邊形 10">
              <a:extLst>
                <a:ext uri="{FF2B5EF4-FFF2-40B4-BE49-F238E27FC236}">
                  <a16:creationId xmlns:a16="http://schemas.microsoft.com/office/drawing/2014/main" id="{8290A6A9-328F-B18C-615C-34852E48FDA0}"/>
                </a:ext>
              </a:extLst>
            </p:cNvPr>
            <p:cNvSpPr/>
            <p:nvPr/>
          </p:nvSpPr>
          <p:spPr>
            <a:xfrm>
              <a:off x="6350459" y="2446216"/>
              <a:ext cx="1780763" cy="596762"/>
            </a:xfrm>
            <a:custGeom>
              <a:avLst/>
              <a:gdLst>
                <a:gd name="connsiteX0" fmla="*/ 1781175 w 1781175"/>
                <a:gd name="connsiteY0" fmla="*/ 596900 h 596900"/>
                <a:gd name="connsiteX1" fmla="*/ 1711325 w 1781175"/>
                <a:gd name="connsiteY1" fmla="*/ 555625 h 596900"/>
                <a:gd name="connsiteX2" fmla="*/ 1508125 w 1781175"/>
                <a:gd name="connsiteY2" fmla="*/ 358775 h 596900"/>
                <a:gd name="connsiteX3" fmla="*/ 1419225 w 1781175"/>
                <a:gd name="connsiteY3" fmla="*/ 298450 h 596900"/>
                <a:gd name="connsiteX4" fmla="*/ 1320800 w 1781175"/>
                <a:gd name="connsiteY4" fmla="*/ 266700 h 596900"/>
                <a:gd name="connsiteX5" fmla="*/ 1209675 w 1781175"/>
                <a:gd name="connsiteY5" fmla="*/ 241300 h 596900"/>
                <a:gd name="connsiteX6" fmla="*/ 1060450 w 1781175"/>
                <a:gd name="connsiteY6" fmla="*/ 222250 h 596900"/>
                <a:gd name="connsiteX7" fmla="*/ 1031875 w 1781175"/>
                <a:gd name="connsiteY7" fmla="*/ 222250 h 596900"/>
                <a:gd name="connsiteX8" fmla="*/ 965200 w 1781175"/>
                <a:gd name="connsiteY8" fmla="*/ 212725 h 596900"/>
                <a:gd name="connsiteX9" fmla="*/ 895350 w 1781175"/>
                <a:gd name="connsiteY9" fmla="*/ 200025 h 596900"/>
                <a:gd name="connsiteX10" fmla="*/ 790575 w 1781175"/>
                <a:gd name="connsiteY10" fmla="*/ 168275 h 596900"/>
                <a:gd name="connsiteX11" fmla="*/ 742950 w 1781175"/>
                <a:gd name="connsiteY11" fmla="*/ 146050 h 596900"/>
                <a:gd name="connsiteX12" fmla="*/ 606425 w 1781175"/>
                <a:gd name="connsiteY12" fmla="*/ 60325 h 596900"/>
                <a:gd name="connsiteX13" fmla="*/ 517525 w 1781175"/>
                <a:gd name="connsiteY13" fmla="*/ 12700 h 596900"/>
                <a:gd name="connsiteX14" fmla="*/ 441325 w 1781175"/>
                <a:gd name="connsiteY14" fmla="*/ 0 h 596900"/>
                <a:gd name="connsiteX15" fmla="*/ 358775 w 1781175"/>
                <a:gd name="connsiteY15" fmla="*/ 9525 h 596900"/>
                <a:gd name="connsiteX16" fmla="*/ 241300 w 1781175"/>
                <a:gd name="connsiteY16" fmla="*/ 57150 h 596900"/>
                <a:gd name="connsiteX17" fmla="*/ 158750 w 1781175"/>
                <a:gd name="connsiteY17" fmla="*/ 117475 h 596900"/>
                <a:gd name="connsiteX18" fmla="*/ 79375 w 1781175"/>
                <a:gd name="connsiteY18" fmla="*/ 212725 h 596900"/>
                <a:gd name="connsiteX19" fmla="*/ 15875 w 1781175"/>
                <a:gd name="connsiteY19" fmla="*/ 330200 h 596900"/>
                <a:gd name="connsiteX20" fmla="*/ 0 w 1781175"/>
                <a:gd name="connsiteY20" fmla="*/ 415925 h 596900"/>
                <a:gd name="connsiteX21" fmla="*/ 0 w 1781175"/>
                <a:gd name="connsiteY21" fmla="*/ 4826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81175" h="596900">
                  <a:moveTo>
                    <a:pt x="1781175" y="596900"/>
                  </a:moveTo>
                  <a:lnTo>
                    <a:pt x="1711325" y="555625"/>
                  </a:lnTo>
                  <a:lnTo>
                    <a:pt x="1508125" y="358775"/>
                  </a:lnTo>
                  <a:lnTo>
                    <a:pt x="1419225" y="298450"/>
                  </a:lnTo>
                  <a:lnTo>
                    <a:pt x="1320800" y="266700"/>
                  </a:lnTo>
                  <a:lnTo>
                    <a:pt x="1209675" y="241300"/>
                  </a:lnTo>
                  <a:lnTo>
                    <a:pt x="1060450" y="222250"/>
                  </a:lnTo>
                  <a:lnTo>
                    <a:pt x="1031875" y="222250"/>
                  </a:lnTo>
                  <a:lnTo>
                    <a:pt x="965200" y="212725"/>
                  </a:lnTo>
                  <a:lnTo>
                    <a:pt x="895350" y="200025"/>
                  </a:lnTo>
                  <a:lnTo>
                    <a:pt x="790575" y="168275"/>
                  </a:lnTo>
                  <a:lnTo>
                    <a:pt x="742950" y="146050"/>
                  </a:lnTo>
                  <a:lnTo>
                    <a:pt x="606425" y="60325"/>
                  </a:lnTo>
                  <a:lnTo>
                    <a:pt x="517525" y="12700"/>
                  </a:lnTo>
                  <a:lnTo>
                    <a:pt x="441325" y="0"/>
                  </a:lnTo>
                  <a:lnTo>
                    <a:pt x="358775" y="9525"/>
                  </a:lnTo>
                  <a:lnTo>
                    <a:pt x="241300" y="57150"/>
                  </a:lnTo>
                  <a:lnTo>
                    <a:pt x="158750" y="117475"/>
                  </a:lnTo>
                  <a:lnTo>
                    <a:pt x="79375" y="212725"/>
                  </a:lnTo>
                  <a:lnTo>
                    <a:pt x="15875" y="330200"/>
                  </a:lnTo>
                  <a:lnTo>
                    <a:pt x="0" y="415925"/>
                  </a:lnTo>
                  <a:lnTo>
                    <a:pt x="0" y="482600"/>
                  </a:lnTo>
                </a:path>
              </a:pathLst>
            </a:custGeom>
            <a:noFill/>
            <a:ln w="22225" cap="flat" cmpd="sng" algn="ctr">
              <a:solidFill>
                <a:srgbClr val="FF0000">
                  <a:alpha val="31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13" name="Picture 6" descr="ãlandmark pngãçåçæå°çµæ">
              <a:extLst>
                <a:ext uri="{FF2B5EF4-FFF2-40B4-BE49-F238E27FC236}">
                  <a16:creationId xmlns:a16="http://schemas.microsoft.com/office/drawing/2014/main" id="{7D44EF18-236F-9E8B-178C-90F71B528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4357" y="1539402"/>
              <a:ext cx="155102" cy="25194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ysClr val="window" lastClr="FFFFFF">
                  <a:alpha val="40000"/>
                </a:sys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ãlandmark pngãçåçæå°çµæ">
              <a:extLst>
                <a:ext uri="{FF2B5EF4-FFF2-40B4-BE49-F238E27FC236}">
                  <a16:creationId xmlns:a16="http://schemas.microsoft.com/office/drawing/2014/main" id="{5484EC54-DEE9-D22C-A435-F5B190DFD0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7528" y="5819705"/>
              <a:ext cx="155102" cy="251942"/>
            </a:xfrm>
            <a:prstGeom prst="rect">
              <a:avLst/>
            </a:prstGeom>
            <a:noFill/>
            <a:effectLst>
              <a:outerShdw blurRad="50800" dist="38100" dir="2700000" sx="108000" sy="108000" algn="tl" rotWithShape="0">
                <a:sysClr val="window" lastClr="FFFFFF">
                  <a:alpha val="83000"/>
                </a:sys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Water: sewage treatment plant: primary Illustration of a primary sewage treatment plant symbol,vector,illustration,development,infrastructure,waste,water,treatment,plant,1,disposal,sewage">
              <a:extLst>
                <a:ext uri="{FF2B5EF4-FFF2-40B4-BE49-F238E27FC236}">
                  <a16:creationId xmlns:a16="http://schemas.microsoft.com/office/drawing/2014/main" id="{9C7606B3-4D28-A59F-33E0-7D0898098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5901" y="4646323"/>
              <a:ext cx="361537" cy="220247"/>
            </a:xfrm>
            <a:prstGeom prst="rect">
              <a:avLst/>
            </a:prstGeom>
            <a:noFill/>
            <a:effectLst>
              <a:glow rad="63500">
                <a:sysClr val="window" lastClr="FFFFFF">
                  <a:alpha val="73000"/>
                </a:sys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Water: sewage treatment plant: primary Illustration of a primary sewage treatment plant symbol,vector,illustration,development,infrastructure,waste,water,treatment,plant,1,disposal,sewage">
              <a:extLst>
                <a:ext uri="{FF2B5EF4-FFF2-40B4-BE49-F238E27FC236}">
                  <a16:creationId xmlns:a16="http://schemas.microsoft.com/office/drawing/2014/main" id="{2752A5B3-406F-1099-DB3E-0B5AB3EACA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9162" y="3379425"/>
              <a:ext cx="361537" cy="220247"/>
            </a:xfrm>
            <a:prstGeom prst="rect">
              <a:avLst/>
            </a:prstGeom>
            <a:noFill/>
            <a:effectLst>
              <a:glow rad="63500">
                <a:sysClr val="window" lastClr="FFFFFF">
                  <a:alpha val="73000"/>
                </a:sys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File:TWHW1.svg">
              <a:extLst>
                <a:ext uri="{FF2B5EF4-FFF2-40B4-BE49-F238E27FC236}">
                  <a16:creationId xmlns:a16="http://schemas.microsoft.com/office/drawing/2014/main" id="{C53503FE-068A-5F1E-7DEB-A878F7F74A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425100" y="2281632"/>
              <a:ext cx="179958" cy="179958"/>
            </a:xfrm>
            <a:prstGeom prst="rect">
              <a:avLst/>
            </a:prstGeom>
            <a:noFill/>
          </p:spPr>
        </p:pic>
        <p:pic>
          <p:nvPicPr>
            <p:cNvPr id="18" name="Picture 16" descr="國道8號標誌">
              <a:extLst>
                <a:ext uri="{FF2B5EF4-FFF2-40B4-BE49-F238E27FC236}">
                  <a16:creationId xmlns:a16="http://schemas.microsoft.com/office/drawing/2014/main" id="{E8E45C1C-FC7C-B613-1CB6-F5C697659B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9653" y="2670725"/>
              <a:ext cx="179958" cy="179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6" descr="國道8號標誌">
              <a:extLst>
                <a:ext uri="{FF2B5EF4-FFF2-40B4-BE49-F238E27FC236}">
                  <a16:creationId xmlns:a16="http://schemas.microsoft.com/office/drawing/2014/main" id="{BD758FEB-B976-2A5C-FEFC-758CD483FE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686" y="2370003"/>
              <a:ext cx="179958" cy="179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ile:TWHW1.svg">
              <a:extLst>
                <a:ext uri="{FF2B5EF4-FFF2-40B4-BE49-F238E27FC236}">
                  <a16:creationId xmlns:a16="http://schemas.microsoft.com/office/drawing/2014/main" id="{33605834-BC80-7EF8-7405-1E0DD660D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388538" y="4310152"/>
              <a:ext cx="179958" cy="179958"/>
            </a:xfrm>
            <a:prstGeom prst="rect">
              <a:avLst/>
            </a:prstGeom>
            <a:noFill/>
          </p:spPr>
        </p:pic>
        <p:pic>
          <p:nvPicPr>
            <p:cNvPr id="21" name="Picture 4" descr="File:TWHW1.svg">
              <a:extLst>
                <a:ext uri="{FF2B5EF4-FFF2-40B4-BE49-F238E27FC236}">
                  <a16:creationId xmlns:a16="http://schemas.microsoft.com/office/drawing/2014/main" id="{0C806469-EAEF-E636-14C8-40CD0262E5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744378" y="6286996"/>
              <a:ext cx="179958" cy="179958"/>
            </a:xfrm>
            <a:prstGeom prst="rect">
              <a:avLst/>
            </a:prstGeom>
            <a:noFill/>
          </p:spPr>
        </p:pic>
        <p:pic>
          <p:nvPicPr>
            <p:cNvPr id="22" name="Picture 4" descr="File:TWHW1.svg">
              <a:extLst>
                <a:ext uri="{FF2B5EF4-FFF2-40B4-BE49-F238E27FC236}">
                  <a16:creationId xmlns:a16="http://schemas.microsoft.com/office/drawing/2014/main" id="{BA5D78F7-116C-99CE-CB15-8849EC122B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55200" y="1092312"/>
              <a:ext cx="179958" cy="179958"/>
            </a:xfrm>
            <a:prstGeom prst="rect">
              <a:avLst/>
            </a:prstGeom>
            <a:noFill/>
          </p:spPr>
        </p:pic>
        <p:sp>
          <p:nvSpPr>
            <p:cNvPr id="23" name="手繪多邊形 12">
              <a:extLst>
                <a:ext uri="{FF2B5EF4-FFF2-40B4-BE49-F238E27FC236}">
                  <a16:creationId xmlns:a16="http://schemas.microsoft.com/office/drawing/2014/main" id="{6B132620-FB96-E7EB-CF63-1F5B078F437C}"/>
                </a:ext>
              </a:extLst>
            </p:cNvPr>
            <p:cNvSpPr/>
            <p:nvPr/>
          </p:nvSpPr>
          <p:spPr>
            <a:xfrm>
              <a:off x="6062394" y="5596676"/>
              <a:ext cx="2061685" cy="352343"/>
            </a:xfrm>
            <a:custGeom>
              <a:avLst/>
              <a:gdLst>
                <a:gd name="connsiteX0" fmla="*/ 2062162 w 2062162"/>
                <a:gd name="connsiteY0" fmla="*/ 223837 h 352425"/>
                <a:gd name="connsiteX1" fmla="*/ 1993106 w 2062162"/>
                <a:gd name="connsiteY1" fmla="*/ 250031 h 352425"/>
                <a:gd name="connsiteX2" fmla="*/ 1909762 w 2062162"/>
                <a:gd name="connsiteY2" fmla="*/ 252412 h 352425"/>
                <a:gd name="connsiteX3" fmla="*/ 1766887 w 2062162"/>
                <a:gd name="connsiteY3" fmla="*/ 242887 h 352425"/>
                <a:gd name="connsiteX4" fmla="*/ 1721644 w 2062162"/>
                <a:gd name="connsiteY4" fmla="*/ 228600 h 352425"/>
                <a:gd name="connsiteX5" fmla="*/ 1657350 w 2062162"/>
                <a:gd name="connsiteY5" fmla="*/ 197643 h 352425"/>
                <a:gd name="connsiteX6" fmla="*/ 1585912 w 2062162"/>
                <a:gd name="connsiteY6" fmla="*/ 111918 h 352425"/>
                <a:gd name="connsiteX7" fmla="*/ 1512094 w 2062162"/>
                <a:gd name="connsiteY7" fmla="*/ 50006 h 352425"/>
                <a:gd name="connsiteX8" fmla="*/ 1431131 w 2062162"/>
                <a:gd name="connsiteY8" fmla="*/ 11906 h 352425"/>
                <a:gd name="connsiteX9" fmla="*/ 1359694 w 2062162"/>
                <a:gd name="connsiteY9" fmla="*/ 0 h 352425"/>
                <a:gd name="connsiteX10" fmla="*/ 1304925 w 2062162"/>
                <a:gd name="connsiteY10" fmla="*/ 0 h 352425"/>
                <a:gd name="connsiteX11" fmla="*/ 1278731 w 2062162"/>
                <a:gd name="connsiteY11" fmla="*/ 21431 h 352425"/>
                <a:gd name="connsiteX12" fmla="*/ 1090612 w 2062162"/>
                <a:gd name="connsiteY12" fmla="*/ 164306 h 352425"/>
                <a:gd name="connsiteX13" fmla="*/ 859631 w 2062162"/>
                <a:gd name="connsiteY13" fmla="*/ 307181 h 352425"/>
                <a:gd name="connsiteX14" fmla="*/ 764381 w 2062162"/>
                <a:gd name="connsiteY14" fmla="*/ 352425 h 352425"/>
                <a:gd name="connsiteX15" fmla="*/ 642937 w 2062162"/>
                <a:gd name="connsiteY15" fmla="*/ 350043 h 352425"/>
                <a:gd name="connsiteX16" fmla="*/ 554831 w 2062162"/>
                <a:gd name="connsiteY16" fmla="*/ 345281 h 352425"/>
                <a:gd name="connsiteX17" fmla="*/ 507206 w 2062162"/>
                <a:gd name="connsiteY17" fmla="*/ 326231 h 352425"/>
                <a:gd name="connsiteX18" fmla="*/ 481012 w 2062162"/>
                <a:gd name="connsiteY18" fmla="*/ 295275 h 352425"/>
                <a:gd name="connsiteX19" fmla="*/ 440531 w 2062162"/>
                <a:gd name="connsiteY19" fmla="*/ 250031 h 352425"/>
                <a:gd name="connsiteX20" fmla="*/ 397669 w 2062162"/>
                <a:gd name="connsiteY20" fmla="*/ 233362 h 352425"/>
                <a:gd name="connsiteX21" fmla="*/ 0 w 2062162"/>
                <a:gd name="connsiteY21" fmla="*/ 15240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62162" h="352425">
                  <a:moveTo>
                    <a:pt x="2062162" y="223837"/>
                  </a:moveTo>
                  <a:lnTo>
                    <a:pt x="1993106" y="250031"/>
                  </a:lnTo>
                  <a:lnTo>
                    <a:pt x="1909762" y="252412"/>
                  </a:lnTo>
                  <a:lnTo>
                    <a:pt x="1766887" y="242887"/>
                  </a:lnTo>
                  <a:lnTo>
                    <a:pt x="1721644" y="228600"/>
                  </a:lnTo>
                  <a:lnTo>
                    <a:pt x="1657350" y="197643"/>
                  </a:lnTo>
                  <a:lnTo>
                    <a:pt x="1585912" y="111918"/>
                  </a:lnTo>
                  <a:lnTo>
                    <a:pt x="1512094" y="50006"/>
                  </a:lnTo>
                  <a:lnTo>
                    <a:pt x="1431131" y="11906"/>
                  </a:lnTo>
                  <a:lnTo>
                    <a:pt x="1359694" y="0"/>
                  </a:lnTo>
                  <a:lnTo>
                    <a:pt x="1304925" y="0"/>
                  </a:lnTo>
                  <a:lnTo>
                    <a:pt x="1278731" y="21431"/>
                  </a:lnTo>
                  <a:lnTo>
                    <a:pt x="1090612" y="164306"/>
                  </a:lnTo>
                  <a:lnTo>
                    <a:pt x="859631" y="307181"/>
                  </a:lnTo>
                  <a:lnTo>
                    <a:pt x="764381" y="352425"/>
                  </a:lnTo>
                  <a:lnTo>
                    <a:pt x="642937" y="350043"/>
                  </a:lnTo>
                  <a:lnTo>
                    <a:pt x="554831" y="345281"/>
                  </a:lnTo>
                  <a:lnTo>
                    <a:pt x="507206" y="326231"/>
                  </a:lnTo>
                  <a:lnTo>
                    <a:pt x="481012" y="295275"/>
                  </a:lnTo>
                  <a:lnTo>
                    <a:pt x="440531" y="250031"/>
                  </a:lnTo>
                  <a:lnTo>
                    <a:pt x="397669" y="233362"/>
                  </a:lnTo>
                  <a:lnTo>
                    <a:pt x="0" y="152400"/>
                  </a:lnTo>
                </a:path>
              </a:pathLst>
            </a:custGeom>
            <a:noFill/>
            <a:ln w="25400" cap="flat" cmpd="sng" algn="ctr">
              <a:solidFill>
                <a:srgbClr val="FF0000">
                  <a:alpha val="31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24" name="Picture 20" descr="台86線標誌">
              <a:extLst>
                <a:ext uri="{FF2B5EF4-FFF2-40B4-BE49-F238E27FC236}">
                  <a16:creationId xmlns:a16="http://schemas.microsoft.com/office/drawing/2014/main" id="{1F6864C7-9FA0-B9CB-3719-9D76F69112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8373" y="5870605"/>
              <a:ext cx="179958" cy="179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0" descr="台86線標誌">
              <a:extLst>
                <a:ext uri="{FF2B5EF4-FFF2-40B4-BE49-F238E27FC236}">
                  <a16:creationId xmlns:a16="http://schemas.microsoft.com/office/drawing/2014/main" id="{E8389436-2B73-B655-BDB4-B8FF8EB71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7394" y="5756726"/>
              <a:ext cx="179958" cy="179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E63B36BC-E6F7-B60F-232E-1FEE49C8A103}"/>
                </a:ext>
              </a:extLst>
            </p:cNvPr>
            <p:cNvSpPr/>
            <p:nvPr/>
          </p:nvSpPr>
          <p:spPr>
            <a:xfrm>
              <a:off x="5390183" y="4894101"/>
              <a:ext cx="1371883" cy="30770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l"/>
              </a:scene3d>
              <a:sp3d contourW="19050" prstMaterial="dkEdge">
                <a:bevelT w="0" h="317500"/>
                <a:bevelB w="12700" h="88900"/>
                <a:contourClr>
                  <a:schemeClr val="bg1"/>
                </a:contourClr>
              </a:sp3d>
            </a:bodyPr>
            <a:lstStyle/>
            <a:p>
              <a:pPr marL="0" marR="0" lvl="0" indent="0" algn="ctr" defTabSz="1221669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400" b="1" i="0" u="none" strike="noStrike" kern="0" cap="none" spc="50" normalizeH="0" baseline="0" noProof="0" dirty="0">
                  <a:ln w="11430"/>
                  <a:solidFill>
                    <a:schemeClr val="accent2">
                      <a:lumMod val="7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安平水資中心</a:t>
              </a:r>
              <a:endParaRPr kumimoji="1" lang="en-US" altLang="zh-TW" sz="1400" b="1" i="0" u="none" strike="noStrike" kern="0" cap="none" spc="50" normalizeH="0" baseline="0" noProof="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37ABF58-49E1-862F-4C00-580295165075}"/>
                </a:ext>
              </a:extLst>
            </p:cNvPr>
            <p:cNvSpPr/>
            <p:nvPr/>
          </p:nvSpPr>
          <p:spPr>
            <a:xfrm>
              <a:off x="7746635" y="1473562"/>
              <a:ext cx="2029784" cy="36924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extrusionH="57150" contourW="44450" prstMaterial="matte">
                <a:bevelT w="0" h="82550"/>
                <a:contourClr>
                  <a:srgbClr val="002060"/>
                </a:contourClr>
              </a:sp3d>
            </a:bodyPr>
            <a:lstStyle/>
            <a:p>
              <a:pPr marL="0" marR="0" lvl="0" indent="0" algn="ctr" defTabSz="1221669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1" i="0" u="none" strike="noStrike" kern="0" cap="none" spc="50" normalizeH="0" baseline="0" noProof="0" dirty="0">
                  <a:ln w="11430"/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南科台南園區</a:t>
              </a:r>
              <a:endParaRPr kumimoji="1" lang="en-US" altLang="zh-TW" sz="1800" b="1" i="0" u="none" strike="noStrike" kern="0" cap="none" spc="50" normalizeH="0" baseline="0" noProof="0" dirty="0">
                <a:ln w="11430"/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23F4A57-0532-0352-31F0-740C1DFA6E35}"/>
                </a:ext>
              </a:extLst>
            </p:cNvPr>
            <p:cNvSpPr/>
            <p:nvPr/>
          </p:nvSpPr>
          <p:spPr>
            <a:xfrm>
              <a:off x="6501860" y="3575038"/>
              <a:ext cx="1377720" cy="30770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l"/>
              </a:scene3d>
              <a:sp3d contourW="19050" prstMaterial="dkEdge">
                <a:bevelT w="0" h="317500"/>
                <a:bevelB w="12700" h="88900"/>
                <a:contourClr>
                  <a:schemeClr val="bg1"/>
                </a:contourClr>
              </a:sp3d>
            </a:bodyPr>
            <a:lstStyle/>
            <a:p>
              <a:pPr marL="0" marR="0" lvl="0" indent="0" algn="ctr" defTabSz="1221669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400" b="1" i="0" u="none" strike="noStrike" kern="0" cap="none" spc="50" normalizeH="0" baseline="0" noProof="0" dirty="0">
                  <a:ln w="11430"/>
                  <a:solidFill>
                    <a:schemeClr val="accent2">
                      <a:lumMod val="7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永康水資中心</a:t>
              </a:r>
              <a:endParaRPr kumimoji="1" lang="en-US" altLang="zh-TW" sz="1400" b="1" i="0" u="none" strike="noStrike" kern="0" cap="none" spc="50" normalizeH="0" baseline="0" noProof="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4275F103-1A3B-2069-C27B-2805A2ABA7F8}"/>
                </a:ext>
              </a:extLst>
            </p:cNvPr>
            <p:cNvSpPr/>
            <p:nvPr/>
          </p:nvSpPr>
          <p:spPr>
            <a:xfrm>
              <a:off x="7759261" y="1162637"/>
              <a:ext cx="1377720" cy="30770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l"/>
              </a:scene3d>
              <a:sp3d contourW="19050" prstMaterial="dkEdge">
                <a:bevelT w="0" h="317500"/>
                <a:bevelB w="12700" h="88900"/>
                <a:contourClr>
                  <a:schemeClr val="bg1"/>
                </a:contourClr>
              </a:sp3d>
            </a:bodyPr>
            <a:lstStyle/>
            <a:p>
              <a:pPr marL="0" marR="0" lvl="0" indent="0" algn="ctr" defTabSz="1221669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400" b="1" i="0" u="none" strike="noStrike" kern="0" cap="none" spc="50" normalizeH="0" baseline="0" noProof="0" dirty="0">
                  <a:ln w="11430"/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南科污水廠</a:t>
              </a:r>
              <a:endParaRPr kumimoji="1" lang="en-US" altLang="zh-TW" sz="1400" b="1" i="0" u="none" strike="noStrike" kern="0" cap="none" spc="50" normalizeH="0" baseline="0" noProof="0" dirty="0">
                <a:ln w="11430"/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0BFC7825-3087-D4D2-F7FE-60953EC11CE3}"/>
                </a:ext>
              </a:extLst>
            </p:cNvPr>
            <p:cNvSpPr/>
            <p:nvPr/>
          </p:nvSpPr>
          <p:spPr>
            <a:xfrm>
              <a:off x="5057986" y="5164850"/>
              <a:ext cx="2046142" cy="33847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l"/>
              </a:scene3d>
              <a:sp3d contourW="38100" prstMaterial="dkEdge">
                <a:bevelT w="0" h="317500"/>
                <a:bevelB w="12700" h="88900"/>
                <a:contourClr>
                  <a:schemeClr val="bg1"/>
                </a:contourClr>
              </a:sp3d>
            </a:bodyPr>
            <a:lstStyle/>
            <a:p>
              <a:pPr marL="0" marR="0" lvl="0" indent="0" algn="ctr" defTabSz="1221669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600" b="1" i="0" u="none" strike="noStrike" kern="0" cap="none" spc="50" normalizeH="0" baseline="0" noProof="0" dirty="0">
                  <a:ln w="11430"/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3.75</a:t>
              </a:r>
              <a:r>
                <a:rPr kumimoji="1" lang="zh-TW" altLang="en-US" sz="1600" b="1" i="0" u="none" strike="noStrike" kern="0" cap="none" spc="50" normalizeH="0" baseline="0" noProof="0" dirty="0">
                  <a:ln w="11430"/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萬</a:t>
              </a:r>
              <a:r>
                <a:rPr kumimoji="1" lang="en-US" altLang="zh-TW" sz="1200" b="1" i="0" u="none" strike="noStrike" kern="0" cap="none" spc="50" normalizeH="0" baseline="0" noProof="0" dirty="0">
                  <a:ln w="11430"/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CMD</a:t>
              </a:r>
              <a:endParaRPr kumimoji="1" lang="en-US" altLang="zh-TW" sz="1600" b="1" i="0" u="none" strike="noStrike" kern="0" cap="none" spc="50" normalizeH="0" baseline="0" noProof="0" dirty="0">
                <a:ln w="11430"/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1AB278B4-64EA-1718-8BF0-77054016B47A}"/>
                </a:ext>
              </a:extLst>
            </p:cNvPr>
            <p:cNvSpPr/>
            <p:nvPr/>
          </p:nvSpPr>
          <p:spPr>
            <a:xfrm>
              <a:off x="6472680" y="3796294"/>
              <a:ext cx="1436079" cy="33847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l"/>
              </a:scene3d>
              <a:sp3d contourW="38100" prstMaterial="dkEdge">
                <a:bevelT w="0" h="317500"/>
                <a:bevelB w="12700" h="88900"/>
                <a:contourClr>
                  <a:schemeClr val="bg1"/>
                </a:contourClr>
              </a:sp3d>
            </a:bodyPr>
            <a:lstStyle/>
            <a:p>
              <a:pPr marL="0" marR="0" lvl="0" indent="0" algn="ctr" defTabSz="1221669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600" b="1" i="0" u="none" strike="noStrike" kern="0" cap="none" spc="50" normalizeH="0" baseline="0" noProof="0" dirty="0">
                  <a:ln w="11430"/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1.55</a:t>
              </a:r>
              <a:r>
                <a:rPr kumimoji="1" lang="zh-TW" altLang="en-US" sz="1600" b="1" i="0" u="none" strike="noStrike" kern="0" cap="none" spc="50" normalizeH="0" baseline="0" noProof="0" dirty="0">
                  <a:ln w="11430"/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萬</a:t>
              </a:r>
              <a:r>
                <a:rPr kumimoji="1" lang="en-US" altLang="zh-TW" sz="1200" b="1" i="0" u="none" strike="noStrike" kern="0" cap="none" spc="50" normalizeH="0" baseline="0" noProof="0" dirty="0">
                  <a:ln w="11430"/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CMD</a:t>
              </a:r>
              <a:endParaRPr kumimoji="1" lang="en-US" altLang="zh-TW" sz="1600" b="1" i="0" u="none" strike="noStrike" kern="0" cap="none" spc="50" normalizeH="0" baseline="0" noProof="0" dirty="0">
                <a:ln w="11430"/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E2B8ED8B-6AD2-6C13-E4F8-997F3064FE46}"/>
                </a:ext>
              </a:extLst>
            </p:cNvPr>
            <p:cNvSpPr/>
            <p:nvPr/>
          </p:nvSpPr>
          <p:spPr>
            <a:xfrm>
              <a:off x="7406199" y="5789918"/>
              <a:ext cx="1512248" cy="40001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extrusionH="57150" contourW="44450" prstMaterial="matte">
                <a:bevelT w="0" h="82550"/>
                <a:contourClr>
                  <a:srgbClr val="002060"/>
                </a:contourClr>
              </a:sp3d>
            </a:bodyPr>
            <a:lstStyle/>
            <a:p>
              <a:pPr marL="0" marR="0" lvl="0" indent="0" algn="ctr" defTabSz="1221669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50" normalizeH="0" baseline="0" noProof="0" dirty="0">
                  <a:ln w="11430"/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奇美實業</a:t>
              </a:r>
              <a:endParaRPr kumimoji="1" lang="en-US" altLang="zh-TW" sz="2000" b="1" i="0" u="none" strike="noStrike" kern="0" cap="none" spc="50" normalizeH="0" baseline="0" noProof="0" dirty="0">
                <a:ln w="11430"/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F258364-2D7E-64F6-8958-FB64EBC7B3F6}"/>
                </a:ext>
              </a:extLst>
            </p:cNvPr>
            <p:cNvSpPr/>
            <p:nvPr/>
          </p:nvSpPr>
          <p:spPr>
            <a:xfrm>
              <a:off x="395611" y="3753254"/>
              <a:ext cx="6569369" cy="309844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746EEC3C-CD80-7303-E0F8-F8C9A8B5B575}"/>
                </a:ext>
              </a:extLst>
            </p:cNvPr>
            <p:cNvSpPr/>
            <p:nvPr/>
          </p:nvSpPr>
          <p:spPr>
            <a:xfrm>
              <a:off x="-241324" y="1415821"/>
              <a:ext cx="5190826" cy="2345740"/>
            </a:xfrm>
            <a:prstGeom prst="rect">
              <a:avLst/>
            </a:prstGeom>
            <a:solidFill>
              <a:sysClr val="window" lastClr="FFFFFF">
                <a:alpha val="46000"/>
              </a:sysClr>
            </a:solidFill>
          </p:spPr>
          <p:txBody>
            <a:bodyPr wrap="square">
              <a:spAutoFit/>
            </a:bodyPr>
            <a:lstStyle/>
            <a:p>
              <a:pPr marL="361878" marR="0" lvl="0" indent="-361878" defTabSz="914217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C00000"/>
                </a:buClr>
                <a:buSzTx/>
                <a:buFont typeface="Wingdings" panose="05000000000000000000" pitchFamily="2" charset="2"/>
                <a:buChar char="u"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應南科</a:t>
              </a:r>
              <a:r>
                <a:rPr kumimoji="1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(</a:t>
              </a: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台南園區</a:t>
              </a:r>
              <a:r>
                <a:rPr kumimoji="1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)</a:t>
              </a: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用水計畫第二次修正，於</a:t>
              </a:r>
              <a:r>
                <a:rPr kumimoji="1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113</a:t>
              </a: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年每日</a:t>
              </a: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再生水需</a:t>
              </a:r>
              <a:r>
                <a:rPr kumimoji="1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8.3</a:t>
              </a: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萬噸</a:t>
              </a:r>
              <a:endParaRPr kumimoji="1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marR="0" lvl="0" indent="0" defTabSz="914217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C00000"/>
                </a:buClr>
                <a:buSzTx/>
                <a:buFont typeface="Wingdings" panose="05000000000000000000" pitchFamily="2" charset="2"/>
                <a:buChar char="u"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直供管線</a:t>
              </a:r>
              <a:r>
                <a:rPr kumimoji="1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30</a:t>
              </a: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kumimoji="1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km</a:t>
              </a: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費用高</a:t>
              </a: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不具效益</a:t>
              </a:r>
              <a:endParaRPr kumimoji="1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marR="0" lvl="0" indent="0" defTabSz="914217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C00000"/>
                </a:buClr>
                <a:buSzTx/>
                <a:buFont typeface="Wingdings" panose="05000000000000000000" pitchFamily="2" charset="2"/>
                <a:buChar char="u"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媒合再生水廠鄰近</a:t>
              </a: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奇美實業</a:t>
              </a: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使用意願</a:t>
              </a:r>
              <a:endParaRPr kumimoji="1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marR="0" lvl="0" indent="0" defTabSz="914217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C00000"/>
                </a:buClr>
                <a:buSzTx/>
                <a:buFont typeface="Wingdings" panose="05000000000000000000" pitchFamily="2" charset="2"/>
                <a:buChar char="u"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就近供應採 </a:t>
              </a: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水源交換 </a:t>
              </a: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機制推動可行</a:t>
              </a:r>
            </a:p>
          </p:txBody>
        </p:sp>
        <p:sp>
          <p:nvSpPr>
            <p:cNvPr id="35" name="手繪多邊形: 圖案 169">
              <a:extLst>
                <a:ext uri="{FF2B5EF4-FFF2-40B4-BE49-F238E27FC236}">
                  <a16:creationId xmlns:a16="http://schemas.microsoft.com/office/drawing/2014/main" id="{82266D93-AF0B-2C94-5044-517CAA4A9517}"/>
                </a:ext>
              </a:extLst>
            </p:cNvPr>
            <p:cNvSpPr/>
            <p:nvPr/>
          </p:nvSpPr>
          <p:spPr>
            <a:xfrm rot="5707534">
              <a:off x="7181514" y="5666850"/>
              <a:ext cx="226526" cy="294642"/>
            </a:xfrm>
            <a:custGeom>
              <a:avLst/>
              <a:gdLst>
                <a:gd name="connsiteX0" fmla="*/ 0 w 609600"/>
                <a:gd name="connsiteY0" fmla="*/ 1276350 h 1276350"/>
                <a:gd name="connsiteX1" fmla="*/ 0 w 609600"/>
                <a:gd name="connsiteY1" fmla="*/ 1276350 h 1276350"/>
                <a:gd name="connsiteX2" fmla="*/ 609600 w 609600"/>
                <a:gd name="connsiteY2" fmla="*/ 0 h 1276350"/>
                <a:gd name="connsiteX0" fmla="*/ 0 w 1782792"/>
                <a:gd name="connsiteY0" fmla="*/ 2423663 h 2423663"/>
                <a:gd name="connsiteX1" fmla="*/ 0 w 1782792"/>
                <a:gd name="connsiteY1" fmla="*/ 2423663 h 2423663"/>
                <a:gd name="connsiteX2" fmla="*/ 1782792 w 1782792"/>
                <a:gd name="connsiteY2" fmla="*/ 0 h 242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2792" h="2423663">
                  <a:moveTo>
                    <a:pt x="0" y="2423663"/>
                  </a:moveTo>
                  <a:lnTo>
                    <a:pt x="0" y="2423663"/>
                  </a:lnTo>
                  <a:lnTo>
                    <a:pt x="1782792" y="0"/>
                  </a:lnTo>
                </a:path>
              </a:pathLst>
            </a:custGeom>
            <a:noFill/>
            <a:ln w="31750" cap="flat" cmpd="sng" algn="ctr">
              <a:solidFill>
                <a:srgbClr val="0070C0"/>
              </a:solidFill>
              <a:prstDash val="sysDash"/>
              <a:tailEnd type="triangle" w="med" len="lg"/>
            </a:ln>
            <a:effectLst/>
            <a:scene3d>
              <a:camera prst="orthographicFront"/>
              <a:lightRig rig="threePt" dir="t"/>
            </a:scene3d>
            <a:sp3d contourW="44450">
              <a:bevelT w="0"/>
              <a:contourClr>
                <a:sysClr val="window" lastClr="FFFFFF"/>
              </a:contourClr>
            </a:sp3d>
          </p:spPr>
          <p:txBody>
            <a:bodyPr rtlCol="0" anchor="ctr"/>
            <a:lstStyle/>
            <a:p>
              <a:pPr marL="0" marR="0" lvl="0" indent="0" algn="ctr" defTabSz="91421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36" name="Picture 2" descr="Water: sewage treatment plant: primary Illustration of a primary sewage treatment plant symbol,vector,illustration,development,infrastructure,waste,water,treatment,plant,1,disposal,sewage">
              <a:extLst>
                <a:ext uri="{FF2B5EF4-FFF2-40B4-BE49-F238E27FC236}">
                  <a16:creationId xmlns:a16="http://schemas.microsoft.com/office/drawing/2014/main" id="{D76D0372-4782-8DBA-582C-873D766562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4229" y="5478713"/>
              <a:ext cx="361537" cy="220247"/>
            </a:xfrm>
            <a:prstGeom prst="rect">
              <a:avLst/>
            </a:prstGeom>
            <a:noFill/>
            <a:effectLst>
              <a:glow rad="63500">
                <a:sysClr val="window" lastClr="FFFFFF">
                  <a:alpha val="73000"/>
                </a:sys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569B67B4-8E1A-D53C-59CE-11CB26C2BBCE}"/>
                </a:ext>
              </a:extLst>
            </p:cNvPr>
            <p:cNvSpPr/>
            <p:nvPr/>
          </p:nvSpPr>
          <p:spPr>
            <a:xfrm>
              <a:off x="5941183" y="5696978"/>
              <a:ext cx="1552628" cy="40001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l"/>
              </a:scene3d>
              <a:sp3d extrusionH="57150" contourW="38100" prstMaterial="dkEdge">
                <a:bevelT w="0" h="317500"/>
                <a:bevelB w="12700" h="88900"/>
                <a:extrusionClr>
                  <a:schemeClr val="tx1"/>
                </a:extrusionClr>
                <a:contourClr>
                  <a:schemeClr val="tx1"/>
                </a:contourClr>
              </a:sp3d>
            </a:bodyPr>
            <a:lstStyle/>
            <a:p>
              <a:pPr marL="0" marR="0" lvl="0" indent="0" algn="ctr" defTabSz="1221669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50" normalizeH="0" baseline="0" noProof="0" dirty="0">
                  <a:ln w="11430"/>
                  <a:solidFill>
                    <a:srgbClr val="FFC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r>
                <a:rPr kumimoji="1" lang="zh-TW" altLang="en-US" sz="2000" b="1" i="0" u="none" strike="noStrike" kern="0" cap="none" spc="50" normalizeH="0" baseline="0" noProof="0" dirty="0">
                  <a:ln w="11430"/>
                  <a:solidFill>
                    <a:srgbClr val="FFC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kumimoji="1" lang="en-US" altLang="zh-TW" sz="2000" b="1" i="0" u="none" strike="noStrike" kern="0" cap="none" spc="50" normalizeH="0" baseline="0" noProof="0" dirty="0">
                  <a:ln w="11430"/>
                  <a:solidFill>
                    <a:srgbClr val="FFC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km</a:t>
              </a: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9D63186D-3BCF-7DD5-3496-2627DF79BA21}"/>
                </a:ext>
              </a:extLst>
            </p:cNvPr>
            <p:cNvSpPr/>
            <p:nvPr/>
          </p:nvSpPr>
          <p:spPr>
            <a:xfrm>
              <a:off x="7616579" y="5334088"/>
              <a:ext cx="1621293" cy="33847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extrusionH="57150" contourW="50800" prstMaterial="matte">
                <a:bevelT w="0" h="25400"/>
                <a:contourClr>
                  <a:srgbClr val="C00000"/>
                </a:contourClr>
              </a:sp3d>
            </a:bodyPr>
            <a:lstStyle/>
            <a:p>
              <a:pPr marL="0" marR="0" lvl="0" indent="0" algn="ctr" defTabSz="1221669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600" b="1" i="0" u="none" strike="noStrike" kern="0" cap="none" spc="50" normalizeH="0" baseline="0" noProof="0" dirty="0">
                  <a:ln w="11430"/>
                  <a:solidFill>
                    <a:prstClr val="white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仁德水資中心</a:t>
              </a:r>
              <a:endParaRPr kumimoji="1" lang="en-US" altLang="zh-TW" sz="1400" b="1" i="0" u="none" strike="noStrike" kern="0" cap="none" spc="50" normalizeH="0" baseline="0" noProof="0" dirty="0">
                <a:ln w="11430"/>
                <a:solidFill>
                  <a:prstClr val="whit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BCAF303E-7C8A-8D03-5C6F-DD3F69DEA99A}"/>
                </a:ext>
              </a:extLst>
            </p:cNvPr>
            <p:cNvSpPr/>
            <p:nvPr/>
          </p:nvSpPr>
          <p:spPr>
            <a:xfrm>
              <a:off x="7527397" y="6193183"/>
              <a:ext cx="1871354" cy="40001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l"/>
              </a:scene3d>
              <a:sp3d contourW="38100" prstMaterial="dkEdge">
                <a:bevelT w="0" h="317500"/>
                <a:bevelB w="12700" h="88900"/>
                <a:contourClr>
                  <a:schemeClr val="bg1"/>
                </a:contourClr>
              </a:sp3d>
            </a:bodyPr>
            <a:lstStyle/>
            <a:p>
              <a:pPr marL="0" marR="0" lvl="0" indent="0" algn="ctr" defTabSz="1221669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50" normalizeH="0" baseline="0" noProof="0" dirty="0">
                  <a:ln w="11430"/>
                  <a:solidFill>
                    <a:srgbClr val="C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8,000CMD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2D9AA279-9515-25A5-C3C4-D654201B04F3}"/>
                </a:ext>
              </a:extLst>
            </p:cNvPr>
            <p:cNvSpPr/>
            <p:nvPr/>
          </p:nvSpPr>
          <p:spPr>
            <a:xfrm>
              <a:off x="7880588" y="3933000"/>
              <a:ext cx="1552628" cy="40001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l"/>
              </a:scene3d>
              <a:sp3d extrusionH="57150" contourW="38100" prstMaterial="dkEdge">
                <a:bevelT w="0" h="317500"/>
                <a:bevelB w="12700" h="88900"/>
                <a:extrusionClr>
                  <a:schemeClr val="tx1"/>
                </a:extrusionClr>
                <a:contourClr>
                  <a:schemeClr val="tx1"/>
                </a:contourClr>
              </a:sp3d>
            </a:bodyPr>
            <a:lstStyle/>
            <a:p>
              <a:pPr marL="0" marR="0" lvl="0" indent="0" algn="ctr" defTabSz="1221669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50" normalizeH="0" baseline="0" noProof="0" dirty="0">
                  <a:ln w="11430"/>
                  <a:solidFill>
                    <a:srgbClr val="FFC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30</a:t>
              </a:r>
              <a:r>
                <a:rPr kumimoji="1" lang="zh-TW" altLang="en-US" sz="2000" b="1" i="0" u="none" strike="noStrike" kern="0" cap="none" spc="50" normalizeH="0" baseline="0" noProof="0" dirty="0">
                  <a:ln w="11430"/>
                  <a:solidFill>
                    <a:srgbClr val="FFC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kumimoji="1" lang="en-US" altLang="zh-TW" sz="2000" b="1" i="0" u="none" strike="noStrike" kern="0" cap="none" spc="50" normalizeH="0" baseline="0" noProof="0" dirty="0">
                  <a:ln w="11430"/>
                  <a:solidFill>
                    <a:srgbClr val="FFC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km</a:t>
              </a:r>
              <a:r>
                <a:rPr kumimoji="1" lang="zh-TW" altLang="en-US" sz="2000" b="1" i="0" u="none" strike="noStrike" kern="0" cap="none" spc="50" normalizeH="0" baseline="0" noProof="0" dirty="0">
                  <a:ln w="11430"/>
                  <a:solidFill>
                    <a:srgbClr val="FFC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kumimoji="1" lang="zh-TW" altLang="en-US" sz="1400" b="1" i="0" u="none" strike="noStrike" kern="0" cap="none" spc="50" normalizeH="0" baseline="0" noProof="0" dirty="0">
                  <a:ln w="11430"/>
                  <a:solidFill>
                    <a:srgbClr val="FFC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以上</a:t>
              </a:r>
              <a:endParaRPr kumimoji="1" lang="en-US" altLang="zh-TW" sz="2000" b="1" i="0" u="none" strike="noStrike" kern="0" cap="none" spc="50" normalizeH="0" baseline="0" noProof="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1" name="橢圓 40">
              <a:extLst>
                <a:ext uri="{FF2B5EF4-FFF2-40B4-BE49-F238E27FC236}">
                  <a16:creationId xmlns:a16="http://schemas.microsoft.com/office/drawing/2014/main" id="{2C2302C2-77CB-C443-94A1-34D693AC3DE8}"/>
                </a:ext>
              </a:extLst>
            </p:cNvPr>
            <p:cNvSpPr/>
            <p:nvPr/>
          </p:nvSpPr>
          <p:spPr>
            <a:xfrm>
              <a:off x="682442" y="4573376"/>
              <a:ext cx="791817" cy="791817"/>
            </a:xfrm>
            <a:prstGeom prst="ellipse">
              <a:avLst/>
            </a:prstGeom>
            <a:solidFill>
              <a:sysClr val="window" lastClr="FFFFFF"/>
            </a:solidFill>
            <a:ln w="889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21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永康</a:t>
              </a:r>
            </a:p>
          </p:txBody>
        </p:sp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83B87601-70C2-5321-10F6-A0C3816D49CD}"/>
                </a:ext>
              </a:extLst>
            </p:cNvPr>
            <p:cNvSpPr/>
            <p:nvPr/>
          </p:nvSpPr>
          <p:spPr>
            <a:xfrm>
              <a:off x="1864240" y="4573376"/>
              <a:ext cx="791817" cy="791817"/>
            </a:xfrm>
            <a:prstGeom prst="ellipse">
              <a:avLst/>
            </a:prstGeom>
            <a:solidFill>
              <a:sysClr val="window" lastClr="FFFFFF"/>
            </a:solidFill>
            <a:ln w="889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21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安平</a:t>
              </a:r>
            </a:p>
          </p:txBody>
        </p:sp>
        <p:sp>
          <p:nvSpPr>
            <p:cNvPr id="43" name="橢圓 42">
              <a:extLst>
                <a:ext uri="{FF2B5EF4-FFF2-40B4-BE49-F238E27FC236}">
                  <a16:creationId xmlns:a16="http://schemas.microsoft.com/office/drawing/2014/main" id="{07D5AD5C-10E0-5568-2431-19F51633006C}"/>
                </a:ext>
              </a:extLst>
            </p:cNvPr>
            <p:cNvSpPr/>
            <p:nvPr/>
          </p:nvSpPr>
          <p:spPr>
            <a:xfrm>
              <a:off x="3046037" y="4557597"/>
              <a:ext cx="791817" cy="791817"/>
            </a:xfrm>
            <a:prstGeom prst="ellipse">
              <a:avLst/>
            </a:prstGeom>
            <a:solidFill>
              <a:sysClr val="window" lastClr="FFFFFF"/>
            </a:solidFill>
            <a:ln w="889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21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南科</a:t>
              </a: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18F43003-3D86-2E05-33FA-3929A93ED102}"/>
                </a:ext>
              </a:extLst>
            </p:cNvPr>
            <p:cNvSpPr txBox="1"/>
            <p:nvPr/>
          </p:nvSpPr>
          <p:spPr>
            <a:xfrm>
              <a:off x="496704" y="5405462"/>
              <a:ext cx="1212284" cy="646181"/>
            </a:xfrm>
            <a:prstGeom prst="rect">
              <a:avLst/>
            </a:prstGeom>
            <a:noFill/>
            <a:ln w="28575">
              <a:noFill/>
              <a:prstDash val="dashDot"/>
            </a:ln>
            <a:effectLst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1.55</a:t>
              </a: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萬</a:t>
              </a:r>
              <a:r>
                <a:rPr kumimoji="0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CMD</a:t>
              </a: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A28DE8DC-AFED-333F-2D45-3E63A837F411}"/>
                </a:ext>
              </a:extLst>
            </p:cNvPr>
            <p:cNvSpPr txBox="1"/>
            <p:nvPr/>
          </p:nvSpPr>
          <p:spPr>
            <a:xfrm>
              <a:off x="1678502" y="5377811"/>
              <a:ext cx="1212284" cy="646181"/>
            </a:xfrm>
            <a:prstGeom prst="rect">
              <a:avLst/>
            </a:prstGeom>
            <a:noFill/>
            <a:ln w="28575">
              <a:noFill/>
              <a:prstDash val="dashDot"/>
            </a:ln>
            <a:effectLst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3.75</a:t>
              </a:r>
              <a:r>
                <a:rPr kumimoji="0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萬</a:t>
              </a:r>
              <a:r>
                <a:rPr kumimoji="0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CMD</a:t>
              </a: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D5E51A55-E6EF-C727-5B10-DEEE7BBCEA73}"/>
                </a:ext>
              </a:extLst>
            </p:cNvPr>
            <p:cNvSpPr txBox="1"/>
            <p:nvPr/>
          </p:nvSpPr>
          <p:spPr>
            <a:xfrm>
              <a:off x="2892222" y="5382860"/>
              <a:ext cx="1212284" cy="584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2</a:t>
              </a:r>
              <a:r>
                <a:rPr kumimoji="1" lang="zh-TW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萬</a:t>
              </a:r>
              <a:endParaRPr kumimoji="1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marL="0" marR="0" lvl="0" indent="0" algn="ctr" defTabSz="91421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CMD</a:t>
              </a:r>
              <a:endPara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7" name="右大括弧 46">
              <a:extLst>
                <a:ext uri="{FF2B5EF4-FFF2-40B4-BE49-F238E27FC236}">
                  <a16:creationId xmlns:a16="http://schemas.microsoft.com/office/drawing/2014/main" id="{AF60C420-FA3D-4F4D-15F3-EEE5E50B8D90}"/>
                </a:ext>
              </a:extLst>
            </p:cNvPr>
            <p:cNvSpPr/>
            <p:nvPr/>
          </p:nvSpPr>
          <p:spPr>
            <a:xfrm rot="5400000">
              <a:off x="2075694" y="4457528"/>
              <a:ext cx="416682" cy="3228240"/>
            </a:xfrm>
            <a:prstGeom prst="rightBrace">
              <a:avLst>
                <a:gd name="adj1" fmla="val 49470"/>
                <a:gd name="adj2" fmla="val 49122"/>
              </a:avLst>
            </a:prstGeom>
            <a:noFill/>
            <a:ln w="381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867DBC4F-3ADD-8E94-C8CE-C765BEA9300F}"/>
                </a:ext>
              </a:extLst>
            </p:cNvPr>
            <p:cNvSpPr txBox="1"/>
            <p:nvPr/>
          </p:nvSpPr>
          <p:spPr>
            <a:xfrm>
              <a:off x="1334121" y="6316151"/>
              <a:ext cx="2029781" cy="369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7.3</a:t>
              </a:r>
              <a:r>
                <a:rPr kumimoji="1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萬</a:t>
              </a:r>
              <a:r>
                <a:rPr kumimoji="1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CMD</a:t>
              </a: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9" name="橢圓 48">
              <a:extLst>
                <a:ext uri="{FF2B5EF4-FFF2-40B4-BE49-F238E27FC236}">
                  <a16:creationId xmlns:a16="http://schemas.microsoft.com/office/drawing/2014/main" id="{978DF056-E8E1-ED56-9D0E-4CD88A17E33C}"/>
                </a:ext>
              </a:extLst>
            </p:cNvPr>
            <p:cNvSpPr/>
            <p:nvPr/>
          </p:nvSpPr>
          <p:spPr>
            <a:xfrm>
              <a:off x="4242385" y="4557597"/>
              <a:ext cx="791817" cy="791817"/>
            </a:xfrm>
            <a:prstGeom prst="ellipse">
              <a:avLst/>
            </a:prstGeom>
            <a:solidFill>
              <a:sysClr val="window" lastClr="FFFFFF"/>
            </a:solidFill>
            <a:ln w="889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21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仁德</a:t>
              </a:r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D38B4538-970D-C34D-2F17-BF7FC95D3B24}"/>
                </a:ext>
              </a:extLst>
            </p:cNvPr>
            <p:cNvSpPr txBox="1"/>
            <p:nvPr/>
          </p:nvSpPr>
          <p:spPr>
            <a:xfrm>
              <a:off x="4119910" y="5419057"/>
              <a:ext cx="1036423" cy="659745"/>
            </a:xfrm>
            <a:prstGeom prst="rect">
              <a:avLst/>
            </a:prstGeom>
            <a:noFill/>
            <a:ln w="28575">
              <a:noFill/>
              <a:prstDash val="dashDot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21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r>
                <a:rPr kumimoji="1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萬</a:t>
              </a:r>
              <a:r>
                <a:rPr kumimoji="1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CMD</a:t>
              </a: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1" name="右大括弧 50">
              <a:extLst>
                <a:ext uri="{FF2B5EF4-FFF2-40B4-BE49-F238E27FC236}">
                  <a16:creationId xmlns:a16="http://schemas.microsoft.com/office/drawing/2014/main" id="{9BF5BF77-7B28-6C06-B3C7-4B57B821991A}"/>
                </a:ext>
              </a:extLst>
            </p:cNvPr>
            <p:cNvSpPr/>
            <p:nvPr/>
          </p:nvSpPr>
          <p:spPr>
            <a:xfrm rot="16200000">
              <a:off x="2699706" y="2125013"/>
              <a:ext cx="367115" cy="4449973"/>
            </a:xfrm>
            <a:prstGeom prst="rightBrace">
              <a:avLst>
                <a:gd name="adj1" fmla="val 70588"/>
                <a:gd name="adj2" fmla="val 49358"/>
              </a:avLst>
            </a:prstGeom>
            <a:noFill/>
            <a:ln w="381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0BEF1F48-A132-B745-B1CC-FDF9C90EFC1D}"/>
                </a:ext>
              </a:extLst>
            </p:cNvPr>
            <p:cNvSpPr txBox="1"/>
            <p:nvPr/>
          </p:nvSpPr>
          <p:spPr>
            <a:xfrm>
              <a:off x="1868374" y="3766055"/>
              <a:ext cx="2029781" cy="369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8.3</a:t>
              </a:r>
              <a:r>
                <a:rPr kumimoji="1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萬</a:t>
              </a:r>
              <a:r>
                <a:rPr kumimoji="1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CMD</a:t>
              </a: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sp>
        <p:nvSpPr>
          <p:cNvPr id="53" name="Rectangle 12">
            <a:extLst>
              <a:ext uri="{FF2B5EF4-FFF2-40B4-BE49-F238E27FC236}">
                <a16:creationId xmlns:a16="http://schemas.microsoft.com/office/drawing/2014/main" id="{EF063556-7AFB-88E4-7EA4-E646EB31B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7034" y="1001092"/>
            <a:ext cx="3760733" cy="53551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  <a:scene3d>
              <a:camera prst="orthographicFront"/>
              <a:lightRig rig="balanced" dir="t"/>
            </a:scene3d>
            <a:sp3d contourW="63500" prstMaterial="matte">
              <a:bevelT w="6350" h="158750" prst="artDeco"/>
              <a:contourClr>
                <a:schemeClr val="bg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50" normalizeH="0" baseline="0" noProof="0" dirty="0">
                <a:ln w="11430"/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水源交換機制</a:t>
            </a:r>
            <a:endParaRPr kumimoji="0" lang="en-US" altLang="zh-TW" sz="3600" b="1" i="0" u="none" strike="noStrike" kern="1200" cap="none" spc="50" normalizeH="0" baseline="0" noProof="0" dirty="0">
              <a:ln w="11430"/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4" name="Rectangle 12">
            <a:extLst>
              <a:ext uri="{FF2B5EF4-FFF2-40B4-BE49-F238E27FC236}">
                <a16:creationId xmlns:a16="http://schemas.microsoft.com/office/drawing/2014/main" id="{A930CBF7-CDFD-96CB-B653-A8828EACE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4866" y="2336034"/>
            <a:ext cx="4044592" cy="90792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  <a:scene3d>
              <a:camera prst="orthographicFront"/>
              <a:lightRig rig="balanced" dir="t"/>
            </a:scene3d>
            <a:sp3d contourW="63500" prstMaterial="matte">
              <a:bevelT w="6350" h="158750" prst="artDeco"/>
              <a:contourClr>
                <a:schemeClr val="bg1"/>
              </a:contourClr>
            </a:sp3d>
          </a:bodyPr>
          <a:lstStyle/>
          <a:p>
            <a:pPr>
              <a:spcAft>
                <a:spcPts val="600"/>
              </a:spcAft>
              <a:buClr>
                <a:srgbClr val="C00000"/>
              </a:buClr>
              <a:buSzPct val="90000"/>
            </a:pPr>
            <a:r>
              <a:rPr lang="zh-TW" altLang="en-US" sz="2400" b="1" spc="50" dirty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臺南擁有全臺最多再生水廠</a:t>
            </a:r>
            <a:endParaRPr lang="en-US" altLang="zh-TW" sz="2400" b="1" spc="50" dirty="0">
              <a:ln w="11430"/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600"/>
              </a:spcAft>
              <a:buClr>
                <a:srgbClr val="C00000"/>
              </a:buClr>
              <a:buSzPct val="90000"/>
            </a:pPr>
            <a:r>
              <a:rPr lang="zh-TW" altLang="en-US" sz="2400" b="1" spc="50" dirty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供高科技產業園區製程用水</a:t>
            </a:r>
            <a:endParaRPr lang="en-US" altLang="zh-TW" sz="2400" b="1" spc="50" dirty="0">
              <a:ln w="11430"/>
              <a:solidFill>
                <a:schemeClr val="tx2">
                  <a:lumMod val="60000"/>
                  <a:lumOff val="4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609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2A47F67-F421-9D05-4CF6-AB41EEB0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工程緣起  基本資訊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DF23EFA-4562-EB81-C104-1F42F0065367}"/>
              </a:ext>
            </a:extLst>
          </p:cNvPr>
          <p:cNvSpPr txBox="1"/>
          <p:nvPr/>
        </p:nvSpPr>
        <p:spPr>
          <a:xfrm>
            <a:off x="274243" y="1859022"/>
            <a:ext cx="44608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555"/>
              <a:buFont typeface="Wingdings" panose="05000000000000000000" pitchFamily="2" charset="2"/>
              <a:buChar char="u"/>
              <a:tabLst>
                <a:tab pos="279400" algn="l"/>
              </a:tabLst>
              <a:defRPr sz="20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/>
              <a:t>國內</a:t>
            </a:r>
            <a:r>
              <a:rPr lang="zh-TW" altLang="en-US" sz="2400" dirty="0">
                <a:solidFill>
                  <a:srgbClr val="0070C0"/>
                </a:solidFill>
              </a:rPr>
              <a:t>首座以</a:t>
            </a:r>
            <a:r>
              <a:rPr lang="en-US" altLang="zh-TW" sz="2400" dirty="0">
                <a:solidFill>
                  <a:srgbClr val="0070C0"/>
                </a:solidFill>
              </a:rPr>
              <a:t>”</a:t>
            </a:r>
            <a:r>
              <a:rPr lang="zh-TW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換水</a:t>
            </a:r>
            <a:r>
              <a:rPr lang="en-US" altLang="zh-TW" sz="2400" dirty="0">
                <a:solidFill>
                  <a:srgbClr val="0070C0"/>
                </a:solidFill>
              </a:rPr>
              <a:t>”</a:t>
            </a:r>
            <a:r>
              <a:rPr lang="zh-TW" altLang="en-US" sz="2400" dirty="0">
                <a:solidFill>
                  <a:srgbClr val="0070C0"/>
                </a:solidFill>
              </a:rPr>
              <a:t>方式提供再生水</a:t>
            </a:r>
            <a:r>
              <a:rPr lang="zh-TW" altLang="en-US" sz="2400" dirty="0"/>
              <a:t>之計畫，帶動臺灣再生水產業發展</a:t>
            </a:r>
            <a:endParaRPr lang="en-US" altLang="zh-TW" sz="24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477FB67-B41B-2D3D-1F1C-94719AD2517F}"/>
              </a:ext>
            </a:extLst>
          </p:cNvPr>
          <p:cNvSpPr/>
          <p:nvPr/>
        </p:nvSpPr>
        <p:spPr>
          <a:xfrm>
            <a:off x="221361" y="971772"/>
            <a:ext cx="9519974" cy="7921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市府作為橋樑，</a:t>
            </a:r>
            <a:r>
              <a:rPr lang="en-US" altLang="zh-TW" sz="2400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106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年起積極媒合用水對象</a:t>
            </a:r>
            <a:endParaRPr lang="en-US" altLang="zh-TW" sz="2400" dirty="0">
              <a:solidFill>
                <a:schemeClr val="accent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altLang="zh-TW" sz="24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110</a:t>
            </a:r>
            <a:r>
              <a:rPr lang="zh-TW" altLang="en-US" sz="24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TW" sz="24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r>
              <a:rPr lang="zh-TW" altLang="en-US" sz="24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lang="en-US" altLang="zh-TW" sz="24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29</a:t>
            </a:r>
            <a:r>
              <a:rPr lang="zh-TW" altLang="en-US" sz="24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日</a:t>
            </a:r>
            <a:r>
              <a:rPr lang="zh-TW" altLang="en-US" sz="2400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完成用水契約與再生水使用量交換契約簽訂</a:t>
            </a:r>
            <a:endParaRPr lang="en-US" altLang="zh-TW" sz="2400" dirty="0">
              <a:solidFill>
                <a:schemeClr val="accent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7827BABD-C939-924F-AD86-C0426B7491F8}"/>
              </a:ext>
            </a:extLst>
          </p:cNvPr>
          <p:cNvGrpSpPr/>
          <p:nvPr/>
        </p:nvGrpSpPr>
        <p:grpSpPr>
          <a:xfrm>
            <a:off x="676707" y="5052876"/>
            <a:ext cx="1440000" cy="1440000"/>
            <a:chOff x="10482796" y="2741583"/>
            <a:chExt cx="1929119" cy="1740655"/>
          </a:xfrm>
        </p:grpSpPr>
        <p:sp>
          <p:nvSpPr>
            <p:cNvPr id="6" name="Oval 10">
              <a:extLst>
                <a:ext uri="{FF2B5EF4-FFF2-40B4-BE49-F238E27FC236}">
                  <a16:creationId xmlns:a16="http://schemas.microsoft.com/office/drawing/2014/main" id="{53034954-06C5-68EF-FD2C-BB445F9EE3C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482796" y="2741583"/>
              <a:ext cx="1929119" cy="1740654"/>
            </a:xfrm>
            <a:prstGeom prst="ellipse">
              <a:avLst/>
            </a:prstGeom>
            <a:gradFill rotWithShape="1">
              <a:gsLst>
                <a:gs pos="0">
                  <a:srgbClr val="954F72">
                    <a:gamma/>
                    <a:tint val="0"/>
                    <a:invGamma/>
                  </a:srgbClr>
                </a:gs>
                <a:gs pos="50000">
                  <a:srgbClr val="954F72"/>
                </a:gs>
                <a:gs pos="100000">
                  <a:srgbClr val="954F72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" name="Oval 11">
              <a:extLst>
                <a:ext uri="{FF2B5EF4-FFF2-40B4-BE49-F238E27FC236}">
                  <a16:creationId xmlns:a16="http://schemas.microsoft.com/office/drawing/2014/main" id="{FF3D9B4D-C509-9311-DB42-37462C3C17F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482796" y="2741583"/>
              <a:ext cx="1929119" cy="1740655"/>
            </a:xfrm>
            <a:prstGeom prst="ellipse">
              <a:avLst/>
            </a:prstGeom>
            <a:solidFill>
              <a:srgbClr val="5C9EDB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D5A90BC3-53E4-A154-5FDD-FF39E0CC11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16672" y="2951331"/>
              <a:ext cx="1461367" cy="1318600"/>
              <a:chOff x="4166" y="1706"/>
              <a:chExt cx="1252" cy="1252"/>
            </a:xfrm>
          </p:grpSpPr>
          <p:sp>
            <p:nvSpPr>
              <p:cNvPr id="10" name="Oval 16">
                <a:extLst>
                  <a:ext uri="{FF2B5EF4-FFF2-40B4-BE49-F238E27FC236}">
                    <a16:creationId xmlns:a16="http://schemas.microsoft.com/office/drawing/2014/main" id="{110967DA-4C4A-A8D3-E8FF-C46CB4EADF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solidFill>
                <a:srgbClr val="D6E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" name="Oval 17">
                <a:extLst>
                  <a:ext uri="{FF2B5EF4-FFF2-40B4-BE49-F238E27FC236}">
                    <a16:creationId xmlns:a16="http://schemas.microsoft.com/office/drawing/2014/main" id="{4468AA96-A7F4-F415-6663-B45F41722E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solidFill>
                <a:srgbClr val="D6E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" name="Oval 18">
                <a:extLst>
                  <a:ext uri="{FF2B5EF4-FFF2-40B4-BE49-F238E27FC236}">
                    <a16:creationId xmlns:a16="http://schemas.microsoft.com/office/drawing/2014/main" id="{87FC55C2-9590-AB68-609D-D6C12C789E5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solidFill>
                <a:srgbClr val="D6E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" name="Oval 19">
                <a:extLst>
                  <a:ext uri="{FF2B5EF4-FFF2-40B4-BE49-F238E27FC236}">
                    <a16:creationId xmlns:a16="http://schemas.microsoft.com/office/drawing/2014/main" id="{FE340162-A8F3-3DDB-636F-6F0FD2EA7C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solidFill>
                <a:srgbClr val="D6E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9" name="Text Box 38">
              <a:extLst>
                <a:ext uri="{FF2B5EF4-FFF2-40B4-BE49-F238E27FC236}">
                  <a16:creationId xmlns:a16="http://schemas.microsoft.com/office/drawing/2014/main" id="{5514B727-BE74-E813-C3AE-5245D9C9C28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0794142" y="2899724"/>
              <a:ext cx="1278185" cy="930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b="1" kern="0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南科</a:t>
              </a:r>
              <a:endParaRPr lang="en-US" altLang="zh-TW" sz="2400" b="1" kern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000" b="1" kern="0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管理局</a:t>
              </a:r>
              <a:endPara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80981C15-0FAB-822D-72FC-F7BEFC3D2C9D}"/>
              </a:ext>
            </a:extLst>
          </p:cNvPr>
          <p:cNvGrpSpPr/>
          <p:nvPr/>
        </p:nvGrpSpPr>
        <p:grpSpPr>
          <a:xfrm>
            <a:off x="7237271" y="5052875"/>
            <a:ext cx="1439999" cy="1440000"/>
            <a:chOff x="15584555" y="2746699"/>
            <a:chExt cx="1929118" cy="1740655"/>
          </a:xfrm>
        </p:grpSpPr>
        <p:sp>
          <p:nvSpPr>
            <p:cNvPr id="15" name="Oval 5">
              <a:extLst>
                <a:ext uri="{FF2B5EF4-FFF2-40B4-BE49-F238E27FC236}">
                  <a16:creationId xmlns:a16="http://schemas.microsoft.com/office/drawing/2014/main" id="{8F63E577-A0BB-0517-17F7-4E2A781332E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584555" y="2746699"/>
              <a:ext cx="1929118" cy="1740654"/>
            </a:xfrm>
            <a:prstGeom prst="ellipse">
              <a:avLst/>
            </a:prstGeom>
            <a:gradFill rotWithShape="1">
              <a:gsLst>
                <a:gs pos="0">
                  <a:srgbClr val="0563C1">
                    <a:gamma/>
                    <a:tint val="0"/>
                    <a:invGamma/>
                  </a:srgbClr>
                </a:gs>
                <a:gs pos="50000">
                  <a:srgbClr val="0563C1"/>
                </a:gs>
                <a:gs pos="100000">
                  <a:srgbClr val="0563C1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Oval 6">
              <a:extLst>
                <a:ext uri="{FF2B5EF4-FFF2-40B4-BE49-F238E27FC236}">
                  <a16:creationId xmlns:a16="http://schemas.microsoft.com/office/drawing/2014/main" id="{447018FA-344F-6069-408E-56F907C895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584555" y="2746700"/>
              <a:ext cx="1929118" cy="1740654"/>
            </a:xfrm>
            <a:prstGeom prst="ellipse">
              <a:avLst/>
            </a:prstGeom>
            <a:solidFill>
              <a:srgbClr val="62CC98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17" name="Group 30">
              <a:extLst>
                <a:ext uri="{FF2B5EF4-FFF2-40B4-BE49-F238E27FC236}">
                  <a16:creationId xmlns:a16="http://schemas.microsoft.com/office/drawing/2014/main" id="{19C9169C-3C68-E6EA-34F4-1E1FFE877C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28352" y="2951331"/>
              <a:ext cx="1461367" cy="1318600"/>
              <a:chOff x="4166" y="1706"/>
              <a:chExt cx="1252" cy="1252"/>
            </a:xfrm>
          </p:grpSpPr>
          <p:sp>
            <p:nvSpPr>
              <p:cNvPr id="19" name="Oval 31">
                <a:extLst>
                  <a:ext uri="{FF2B5EF4-FFF2-40B4-BE49-F238E27FC236}">
                    <a16:creationId xmlns:a16="http://schemas.microsoft.com/office/drawing/2014/main" id="{FD50C11F-CB39-BF6F-525F-7FD5CB090BC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solidFill>
                <a:srgbClr val="D1EA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0" name="Oval 32">
                <a:extLst>
                  <a:ext uri="{FF2B5EF4-FFF2-40B4-BE49-F238E27FC236}">
                    <a16:creationId xmlns:a16="http://schemas.microsoft.com/office/drawing/2014/main" id="{FFA9C4A5-D83A-2F35-DFBC-C4AA566502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solidFill>
                <a:srgbClr val="D1EA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Oval 33">
                <a:extLst>
                  <a:ext uri="{FF2B5EF4-FFF2-40B4-BE49-F238E27FC236}">
                    <a16:creationId xmlns:a16="http://schemas.microsoft.com/office/drawing/2014/main" id="{280BAF4C-AD86-2EC5-072D-D751C0CF66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solidFill>
                <a:srgbClr val="D1EA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Oval 34">
                <a:extLst>
                  <a:ext uri="{FF2B5EF4-FFF2-40B4-BE49-F238E27FC236}">
                    <a16:creationId xmlns:a16="http://schemas.microsoft.com/office/drawing/2014/main" id="{C648AEBF-F3E0-F77C-6687-75E6B1EC92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solidFill>
                <a:srgbClr val="D1EA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8" name="Text Box 40">
              <a:extLst>
                <a:ext uri="{FF2B5EF4-FFF2-40B4-BE49-F238E27FC236}">
                  <a16:creationId xmlns:a16="http://schemas.microsoft.com/office/drawing/2014/main" id="{BB1D8432-8665-ECA4-38EE-638E4F79724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5592028" y="3182864"/>
              <a:ext cx="1896662" cy="1078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TW"/>
              </a:defPPr>
              <a:lvl1pPr marR="0" lvl="0" indent="0" eaLnBrk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0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algn="ctr">
                <a:defRPr/>
              </a:pPr>
              <a:r>
                <a:rPr lang="zh-TW" altLang="en-US" sz="2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奇美實業</a:t>
              </a:r>
              <a:endParaRPr lang="en-US" altLang="zh-TW" sz="24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lvl="0" algn="ctr">
                <a:defRPr/>
              </a:pPr>
              <a:r>
                <a:rPr lang="en-US" altLang="zh-TW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(</a:t>
              </a:r>
              <a:r>
                <a:rPr lang="zh-TW" altLang="en-US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實際再生水</a:t>
              </a:r>
              <a:endParaRPr lang="en-US" altLang="zh-TW" sz="14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lvl="0" algn="ctr">
                <a:defRPr/>
              </a:pPr>
              <a:r>
                <a:rPr lang="zh-TW" altLang="en-US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用水戶</a:t>
              </a:r>
              <a:r>
                <a:rPr lang="en-US" altLang="zh-TW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)</a:t>
              </a: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41442423-7DC8-2328-C0E0-16A0B04EAF93}"/>
              </a:ext>
            </a:extLst>
          </p:cNvPr>
          <p:cNvGrpSpPr/>
          <p:nvPr/>
        </p:nvGrpSpPr>
        <p:grpSpPr>
          <a:xfrm>
            <a:off x="3940953" y="5040757"/>
            <a:ext cx="1433346" cy="1433347"/>
            <a:chOff x="15584555" y="2746699"/>
            <a:chExt cx="1929118" cy="1740655"/>
          </a:xfrm>
        </p:grpSpPr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2843B235-D3F2-A214-2C66-E01D3BCC5C0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584555" y="2746699"/>
              <a:ext cx="1929118" cy="1740654"/>
            </a:xfrm>
            <a:prstGeom prst="ellipse">
              <a:avLst/>
            </a:prstGeom>
            <a:gradFill rotWithShape="1">
              <a:gsLst>
                <a:gs pos="0">
                  <a:srgbClr val="0563C1">
                    <a:gamma/>
                    <a:tint val="0"/>
                    <a:invGamma/>
                  </a:srgbClr>
                </a:gs>
                <a:gs pos="50000">
                  <a:srgbClr val="0563C1"/>
                </a:gs>
                <a:gs pos="100000">
                  <a:srgbClr val="0563C1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5" name="Oval 6">
              <a:extLst>
                <a:ext uri="{FF2B5EF4-FFF2-40B4-BE49-F238E27FC236}">
                  <a16:creationId xmlns:a16="http://schemas.microsoft.com/office/drawing/2014/main" id="{360098C4-C6B3-DBF5-C0AA-3E664A0B970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584555" y="2746700"/>
              <a:ext cx="1929118" cy="1740654"/>
            </a:xfrm>
            <a:prstGeom prst="ellipse">
              <a:avLst/>
            </a:prstGeom>
            <a:solidFill>
              <a:srgbClr val="5C9EDB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26" name="Group 30">
              <a:extLst>
                <a:ext uri="{FF2B5EF4-FFF2-40B4-BE49-F238E27FC236}">
                  <a16:creationId xmlns:a16="http://schemas.microsoft.com/office/drawing/2014/main" id="{C1F5A756-EC15-164E-A4D6-2C8CD9393A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28352" y="2951331"/>
              <a:ext cx="1461367" cy="1318600"/>
              <a:chOff x="4166" y="1706"/>
              <a:chExt cx="1252" cy="1252"/>
            </a:xfrm>
          </p:grpSpPr>
          <p:sp>
            <p:nvSpPr>
              <p:cNvPr id="28" name="Oval 31">
                <a:extLst>
                  <a:ext uri="{FF2B5EF4-FFF2-40B4-BE49-F238E27FC236}">
                    <a16:creationId xmlns:a16="http://schemas.microsoft.com/office/drawing/2014/main" id="{3B0CBDAF-0641-CFD4-B61B-2BD94521CD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solidFill>
                <a:srgbClr val="D6E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Oval 32">
                <a:extLst>
                  <a:ext uri="{FF2B5EF4-FFF2-40B4-BE49-F238E27FC236}">
                    <a16:creationId xmlns:a16="http://schemas.microsoft.com/office/drawing/2014/main" id="{35CF4547-875B-82CA-F25F-651833F45D3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solidFill>
                <a:srgbClr val="D6E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Oval 33">
                <a:extLst>
                  <a:ext uri="{FF2B5EF4-FFF2-40B4-BE49-F238E27FC236}">
                    <a16:creationId xmlns:a16="http://schemas.microsoft.com/office/drawing/2014/main" id="{ED3535F5-65B8-E6BD-083E-E978B86D25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solidFill>
                <a:srgbClr val="D6E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" name="Oval 34">
                <a:extLst>
                  <a:ext uri="{FF2B5EF4-FFF2-40B4-BE49-F238E27FC236}">
                    <a16:creationId xmlns:a16="http://schemas.microsoft.com/office/drawing/2014/main" id="{B9C679D8-8C70-DD8A-D595-A5117EC4C7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solidFill>
                <a:srgbClr val="D6E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7" name="Text Box 40">
              <a:extLst>
                <a:ext uri="{FF2B5EF4-FFF2-40B4-BE49-F238E27FC236}">
                  <a16:creationId xmlns:a16="http://schemas.microsoft.com/office/drawing/2014/main" id="{44C6D86E-D053-2DFD-2AA4-0DF6DC5C03E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5735750" y="3049501"/>
              <a:ext cx="1646571" cy="1196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TW"/>
              </a:defPPr>
              <a:lvl1pPr marR="0" lvl="0" indent="0" eaLnBrk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0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臺南</a:t>
              </a:r>
              <a:endPara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水利局</a:t>
              </a:r>
              <a:endPara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(</a:t>
              </a:r>
              <a:r>
                <a:rPr lang="zh-TW" altLang="en-US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再生水提供</a:t>
              </a:r>
              <a:r>
                <a:rPr lang="en-US" altLang="zh-TW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)</a:t>
              </a:r>
              <a:endPara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2" name="左-右雙向箭號 70">
            <a:extLst>
              <a:ext uri="{FF2B5EF4-FFF2-40B4-BE49-F238E27FC236}">
                <a16:creationId xmlns:a16="http://schemas.microsoft.com/office/drawing/2014/main" id="{FB6BA232-CF79-0B59-9AC0-9B263F5BBEE5}"/>
              </a:ext>
            </a:extLst>
          </p:cNvPr>
          <p:cNvSpPr/>
          <p:nvPr/>
        </p:nvSpPr>
        <p:spPr>
          <a:xfrm>
            <a:off x="5464070" y="5539097"/>
            <a:ext cx="1667821" cy="417164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3" name="Text Box 10">
            <a:extLst>
              <a:ext uri="{FF2B5EF4-FFF2-40B4-BE49-F238E27FC236}">
                <a16:creationId xmlns:a16="http://schemas.microsoft.com/office/drawing/2014/main" id="{F99EA831-2E20-EB5C-9679-A0A9FC107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9742" y="4835255"/>
            <a:ext cx="1529714" cy="75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180975" indent="-1809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algn="ctr">
              <a:lnSpc>
                <a:spcPts val="2600"/>
              </a:lnSpc>
              <a:buClr>
                <a:srgbClr val="0066FF"/>
              </a:buClr>
            </a:pPr>
            <a:r>
              <a:rPr lang="zh-TW" altLang="en-US" sz="2400" b="1" dirty="0">
                <a:solidFill>
                  <a:srgbClr val="FF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再生水</a:t>
            </a:r>
            <a:endParaRPr lang="en-US" altLang="zh-TW" sz="2400" b="1" dirty="0">
              <a:solidFill>
                <a:srgbClr val="FF006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indent="0" algn="ctr">
              <a:lnSpc>
                <a:spcPts val="2600"/>
              </a:lnSpc>
              <a:buClr>
                <a:srgbClr val="0066FF"/>
              </a:buClr>
            </a:pPr>
            <a:r>
              <a:rPr lang="zh-TW" altLang="en-US" sz="2400" b="1" dirty="0">
                <a:solidFill>
                  <a:srgbClr val="FF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用水契約</a:t>
            </a:r>
          </a:p>
        </p:txBody>
      </p:sp>
      <p:sp>
        <p:nvSpPr>
          <p:cNvPr id="34" name="Text Box 10">
            <a:extLst>
              <a:ext uri="{FF2B5EF4-FFF2-40B4-BE49-F238E27FC236}">
                <a16:creationId xmlns:a16="http://schemas.microsoft.com/office/drawing/2014/main" id="{661C6E2D-EDC1-0E28-A72A-F644658B8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338" y="4869540"/>
            <a:ext cx="17983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180975" indent="-1809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algn="ctr">
              <a:buClr>
                <a:srgbClr val="0066FF"/>
              </a:buClr>
            </a:pPr>
            <a:r>
              <a:rPr lang="zh-TW" altLang="en-US" sz="2400" b="1" dirty="0">
                <a:solidFill>
                  <a:srgbClr val="FF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再生水使用量交換契約</a:t>
            </a: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FB48C51A-6775-D866-B401-5B14BBF5A9DD}"/>
              </a:ext>
            </a:extLst>
          </p:cNvPr>
          <p:cNvGrpSpPr/>
          <p:nvPr/>
        </p:nvGrpSpPr>
        <p:grpSpPr>
          <a:xfrm>
            <a:off x="2190603" y="3190595"/>
            <a:ext cx="1440000" cy="1440000"/>
            <a:chOff x="10482796" y="2741583"/>
            <a:chExt cx="1929119" cy="1740655"/>
          </a:xfrm>
        </p:grpSpPr>
        <p:sp>
          <p:nvSpPr>
            <p:cNvPr id="36" name="Oval 10">
              <a:extLst>
                <a:ext uri="{FF2B5EF4-FFF2-40B4-BE49-F238E27FC236}">
                  <a16:creationId xmlns:a16="http://schemas.microsoft.com/office/drawing/2014/main" id="{3F98A1FD-1E56-A0A0-239C-3C9C8ADE9B6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482796" y="2741583"/>
              <a:ext cx="1929119" cy="1740654"/>
            </a:xfrm>
            <a:prstGeom prst="ellipse">
              <a:avLst/>
            </a:prstGeom>
            <a:gradFill rotWithShape="1">
              <a:gsLst>
                <a:gs pos="0">
                  <a:srgbClr val="954F72">
                    <a:gamma/>
                    <a:tint val="0"/>
                    <a:invGamma/>
                  </a:srgbClr>
                </a:gs>
                <a:gs pos="50000">
                  <a:srgbClr val="954F72"/>
                </a:gs>
                <a:gs pos="100000">
                  <a:srgbClr val="954F72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7" name="Oval 11">
              <a:extLst>
                <a:ext uri="{FF2B5EF4-FFF2-40B4-BE49-F238E27FC236}">
                  <a16:creationId xmlns:a16="http://schemas.microsoft.com/office/drawing/2014/main" id="{D44536CB-91A8-36C4-607D-D74A7F29E6E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482796" y="2741583"/>
              <a:ext cx="1929119" cy="1740655"/>
            </a:xfrm>
            <a:prstGeom prst="ellipse">
              <a:avLst/>
            </a:prstGeom>
            <a:solidFill>
              <a:srgbClr val="62CC98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8" name="Group 15">
              <a:extLst>
                <a:ext uri="{FF2B5EF4-FFF2-40B4-BE49-F238E27FC236}">
                  <a16:creationId xmlns:a16="http://schemas.microsoft.com/office/drawing/2014/main" id="{E67E2365-78BA-6105-CAB8-D7FB2EC84A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16672" y="2951331"/>
              <a:ext cx="1461367" cy="1318600"/>
              <a:chOff x="4166" y="1706"/>
              <a:chExt cx="1252" cy="1252"/>
            </a:xfrm>
          </p:grpSpPr>
          <p:sp>
            <p:nvSpPr>
              <p:cNvPr id="40" name="Oval 16">
                <a:extLst>
                  <a:ext uri="{FF2B5EF4-FFF2-40B4-BE49-F238E27FC236}">
                    <a16:creationId xmlns:a16="http://schemas.microsoft.com/office/drawing/2014/main" id="{9F686E59-D144-3E66-4ED1-109BC9E0E78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1" name="Oval 17">
                <a:extLst>
                  <a:ext uri="{FF2B5EF4-FFF2-40B4-BE49-F238E27FC236}">
                    <a16:creationId xmlns:a16="http://schemas.microsoft.com/office/drawing/2014/main" id="{D889030D-8B1C-8F39-49EA-6EE263A9E80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solidFill>
                <a:srgbClr val="D1EA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Oval 18">
                <a:extLst>
                  <a:ext uri="{FF2B5EF4-FFF2-40B4-BE49-F238E27FC236}">
                    <a16:creationId xmlns:a16="http://schemas.microsoft.com/office/drawing/2014/main" id="{CCD31AD5-863A-A39C-F957-4708A91270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solidFill>
                <a:srgbClr val="D1EA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3" name="Oval 19">
                <a:extLst>
                  <a:ext uri="{FF2B5EF4-FFF2-40B4-BE49-F238E27FC236}">
                    <a16:creationId xmlns:a16="http://schemas.microsoft.com/office/drawing/2014/main" id="{348E6CA1-3178-39CC-D633-390F3BCDED6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solidFill>
                <a:srgbClr val="D1EA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9" name="Text Box 38">
              <a:extLst>
                <a:ext uri="{FF2B5EF4-FFF2-40B4-BE49-F238E27FC236}">
                  <a16:creationId xmlns:a16="http://schemas.microsoft.com/office/drawing/2014/main" id="{588F00CA-38B3-D9C2-0F38-177CC1AB7DB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0821720" y="2977450"/>
              <a:ext cx="1278185" cy="855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台灣積</a:t>
              </a:r>
              <a:endPara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體電路</a:t>
              </a:r>
              <a:endPara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4" name="左-右雙向箭號 70">
            <a:extLst>
              <a:ext uri="{FF2B5EF4-FFF2-40B4-BE49-F238E27FC236}">
                <a16:creationId xmlns:a16="http://schemas.microsoft.com/office/drawing/2014/main" id="{F6690634-1D91-D2F5-F6EA-5504A6E69C99}"/>
              </a:ext>
            </a:extLst>
          </p:cNvPr>
          <p:cNvSpPr/>
          <p:nvPr/>
        </p:nvSpPr>
        <p:spPr>
          <a:xfrm rot="2608592">
            <a:off x="3430311" y="4459666"/>
            <a:ext cx="1082594" cy="382272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左-右雙向箭號 70">
            <a:extLst>
              <a:ext uri="{FF2B5EF4-FFF2-40B4-BE49-F238E27FC236}">
                <a16:creationId xmlns:a16="http://schemas.microsoft.com/office/drawing/2014/main" id="{E7A76325-C680-5D23-F04E-CF4400A29C55}"/>
              </a:ext>
            </a:extLst>
          </p:cNvPr>
          <p:cNvSpPr/>
          <p:nvPr/>
        </p:nvSpPr>
        <p:spPr>
          <a:xfrm rot="8054349">
            <a:off x="1311796" y="4486526"/>
            <a:ext cx="1114778" cy="378048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左-右雙向箭號 70">
            <a:extLst>
              <a:ext uri="{FF2B5EF4-FFF2-40B4-BE49-F238E27FC236}">
                <a16:creationId xmlns:a16="http://schemas.microsoft.com/office/drawing/2014/main" id="{05C56371-72BA-8721-856F-027BEFD29BC0}"/>
              </a:ext>
            </a:extLst>
          </p:cNvPr>
          <p:cNvSpPr/>
          <p:nvPr/>
        </p:nvSpPr>
        <p:spPr>
          <a:xfrm>
            <a:off x="2162234" y="5582468"/>
            <a:ext cx="1754348" cy="370319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D45AAFA7-1E93-7BB6-CB5D-9A39D2078975}"/>
              </a:ext>
            </a:extLst>
          </p:cNvPr>
          <p:cNvSpPr/>
          <p:nvPr/>
        </p:nvSpPr>
        <p:spPr>
          <a:xfrm>
            <a:off x="878603" y="5850166"/>
            <a:ext cx="973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defRPr/>
            </a:pPr>
            <a:r>
              <a:rPr lang="en-US" altLang="zh-TW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義務使用</a:t>
            </a:r>
            <a:endParaRPr lang="en-US" altLang="zh-TW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ctr" eaLnBrk="0" hangingPunct="0">
              <a:defRPr/>
            </a:pPr>
            <a:r>
              <a:rPr lang="zh-TW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再生水</a:t>
            </a:r>
            <a:r>
              <a:rPr lang="en-US" altLang="zh-TW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altLang="zh-TW" sz="1400" b="1" kern="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9853E440-E575-D328-7715-1CA565BF1756}"/>
              </a:ext>
            </a:extLst>
          </p:cNvPr>
          <p:cNvSpPr/>
          <p:nvPr/>
        </p:nvSpPr>
        <p:spPr>
          <a:xfrm>
            <a:off x="2440861" y="3992373"/>
            <a:ext cx="9733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en-US" altLang="zh-TW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再生水</a:t>
            </a:r>
            <a:endParaRPr lang="en-US" altLang="zh-TW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ctr" eaLnBrk="0" hangingPunct="0">
              <a:defRPr/>
            </a:pPr>
            <a:r>
              <a:rPr lang="zh-TW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差額補貼</a:t>
            </a:r>
            <a:r>
              <a:rPr lang="en-US" altLang="zh-TW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altLang="zh-TW" sz="1400" b="1" kern="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FE34AB89-3959-CC6E-D2F6-55B5C156C945}"/>
              </a:ext>
            </a:extLst>
          </p:cNvPr>
          <p:cNvSpPr txBox="1"/>
          <p:nvPr/>
        </p:nvSpPr>
        <p:spPr>
          <a:xfrm>
            <a:off x="5253434" y="6014055"/>
            <a:ext cx="2478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直接使用費給付</a:t>
            </a:r>
            <a:endParaRPr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用水相關權利及義務</a:t>
            </a:r>
            <a:endParaRPr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FDD32755-C765-7C64-1CA8-08501E8E0081}"/>
              </a:ext>
            </a:extLst>
          </p:cNvPr>
          <p:cNvSpPr txBox="1"/>
          <p:nvPr/>
        </p:nvSpPr>
        <p:spPr>
          <a:xfrm>
            <a:off x="2012307" y="6020392"/>
            <a:ext cx="2405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差額補貼費給付</a:t>
            </a:r>
            <a:endParaRPr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換水相關權利及義務</a:t>
            </a:r>
          </a:p>
        </p:txBody>
      </p:sp>
      <p:pic>
        <p:nvPicPr>
          <p:cNvPr id="51" name="圖片 50" descr="一張含有 天花板, 室內, 個人, 數個 的圖片&#10;&#10;自動產生的描述">
            <a:extLst>
              <a:ext uri="{FF2B5EF4-FFF2-40B4-BE49-F238E27FC236}">
                <a16:creationId xmlns:a16="http://schemas.microsoft.com/office/drawing/2014/main" id="{E2FF89F3-C700-2CEF-2999-A395A01E8E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47" y="1798128"/>
            <a:ext cx="4460888" cy="29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39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2A47F67-F421-9D05-4CF6-AB41EEB0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工程緣起  基本資訊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CA5F8C2-96A3-4E18-B543-5C3A615623AE}"/>
              </a:ext>
            </a:extLst>
          </p:cNvPr>
          <p:cNvSpPr txBox="1">
            <a:spLocks/>
          </p:cNvSpPr>
          <p:nvPr/>
        </p:nvSpPr>
        <p:spPr>
          <a:xfrm>
            <a:off x="7594600" y="649287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DA0BB7-265A-403C-9275-D587AB510EDC}" type="slidenum">
              <a:rPr lang="zh-TW" altLang="en-US" smtClean="0"/>
              <a:pPr/>
              <a:t>4</a:t>
            </a:fld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8859672-2375-CB04-973D-AE39570925BF}"/>
              </a:ext>
            </a:extLst>
          </p:cNvPr>
          <p:cNvSpPr txBox="1"/>
          <p:nvPr/>
        </p:nvSpPr>
        <p:spPr>
          <a:xfrm>
            <a:off x="3293609" y="925965"/>
            <a:ext cx="6647519" cy="954107"/>
          </a:xfrm>
          <a:prstGeom prst="rect">
            <a:avLst/>
          </a:prstGeom>
          <a:noFill/>
          <a:ln w="63500" cap="flat" cmpd="sng" algn="ctr">
            <a:noFill/>
            <a:prstDash val="solid"/>
          </a:ln>
          <a:effectLst/>
        </p:spPr>
        <p:txBody>
          <a:bodyPr wrap="square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0" prst="artDeco"/>
              <a:contourClr>
                <a:schemeClr val="bg1"/>
              </a:contourClr>
            </a:sp3d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0" spc="5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just"/>
            <a:r>
              <a:rPr lang="zh-TW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建設經費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9.81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</a:t>
            </a:r>
            <a:r>
              <a:rPr lang="zh-TW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元，中央挹注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9.03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</a:t>
            </a:r>
            <a:r>
              <a:rPr lang="zh-TW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元</a:t>
            </a:r>
            <a:endParaRPr lang="en-US" altLang="zh-TW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zh-TW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地方自籌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0.78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億</a:t>
            </a:r>
            <a:r>
              <a:rPr lang="zh-TW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元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9C581CA-A28F-DDC3-E7E5-6BD52B0A9A8F}"/>
              </a:ext>
            </a:extLst>
          </p:cNvPr>
          <p:cNvSpPr/>
          <p:nvPr/>
        </p:nvSpPr>
        <p:spPr>
          <a:xfrm>
            <a:off x="4559918" y="2907977"/>
            <a:ext cx="2611630" cy="57137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1.</a:t>
            </a:r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興建工程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0ED28AB-7A50-B477-FFAB-5852824B703B}"/>
              </a:ext>
            </a:extLst>
          </p:cNvPr>
          <p:cNvSpPr/>
          <p:nvPr/>
        </p:nvSpPr>
        <p:spPr>
          <a:xfrm>
            <a:off x="4553015" y="3478836"/>
            <a:ext cx="2611630" cy="28500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tlCol="0" anchor="t"/>
          <a:lstStyle/>
          <a:p>
            <a:pPr marL="342900" indent="-342900">
              <a:buClr>
                <a:srgbClr val="076583"/>
              </a:buClr>
              <a:buSzPct val="100000"/>
              <a:buFont typeface="Wingdings" panose="05000000000000000000" pitchFamily="2" charset="2"/>
              <a:buChar char="u"/>
            </a:pPr>
            <a:r>
              <a:rPr lang="zh-TW" altLang="en-US" sz="2000" b="1" u="sng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再生水廠興建</a:t>
            </a:r>
            <a:br>
              <a:rPr lang="en-US" altLang="zh-TW" sz="2000" b="1" u="sng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</a:br>
            <a:r>
              <a:rPr lang="zh-TW" altLang="en-US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土建採</a:t>
            </a:r>
            <a:r>
              <a:rPr lang="en-US" altLang="zh-TW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10,000 CMD</a:t>
            </a:r>
            <a:r>
              <a:rPr lang="zh-TW" altLang="en-US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；備載</a:t>
            </a:r>
            <a:r>
              <a:rPr lang="en-US" altLang="zh-TW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2,000 CMD</a:t>
            </a:r>
            <a:r>
              <a:rPr lang="zh-TW" altLang="en-US" sz="16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     </a:t>
            </a:r>
            <a:r>
              <a:rPr lang="en-US" altLang="zh-TW" sz="16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(</a:t>
            </a:r>
            <a:r>
              <a:rPr lang="zh-TW" altLang="en-US" sz="16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含取水設施、濃排</a:t>
            </a:r>
            <a:endParaRPr lang="en-US" altLang="zh-TW" sz="16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ECOM Sans" panose="020B0504020202020204" pitchFamily="34" charset="0"/>
            </a:endParaRPr>
          </a:p>
          <a:p>
            <a:pPr>
              <a:buClr>
                <a:srgbClr val="076583"/>
              </a:buClr>
              <a:buSzPct val="100000"/>
            </a:pPr>
            <a:r>
              <a:rPr lang="zh-TW" altLang="en-US" sz="16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      處理、</a:t>
            </a:r>
            <a:r>
              <a:rPr lang="en-US" altLang="zh-TW" sz="16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RO</a:t>
            </a:r>
            <a:r>
              <a:rPr lang="zh-TW" altLang="en-US" sz="16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產水池</a:t>
            </a:r>
            <a:endParaRPr lang="en-US" altLang="zh-TW" sz="16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ECOM Sans" panose="020B0504020202020204" pitchFamily="34" charset="0"/>
            </a:endParaRPr>
          </a:p>
          <a:p>
            <a:pPr>
              <a:buClr>
                <a:srgbClr val="076583"/>
              </a:buClr>
              <a:buSzPct val="100000"/>
            </a:pPr>
            <a:r>
              <a:rPr lang="zh-TW" altLang="en-US" sz="16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      及緊急處理設施</a:t>
            </a:r>
            <a:r>
              <a:rPr lang="en-US" altLang="zh-TW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)</a:t>
            </a:r>
            <a:endParaRPr lang="en-US" altLang="zh-TW" sz="2000" b="1" u="sng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ECOM Sans" panose="020B0504020202020204" pitchFamily="34" charset="0"/>
            </a:endParaRPr>
          </a:p>
          <a:p>
            <a:pPr marL="342900" indent="-342900">
              <a:buClr>
                <a:srgbClr val="076583"/>
              </a:buClr>
              <a:buSzPct val="100000"/>
              <a:buFont typeface="Wingdings" panose="05000000000000000000" pitchFamily="2" charset="2"/>
              <a:buChar char="u"/>
            </a:pPr>
            <a:r>
              <a:rPr lang="zh-TW" altLang="en-US" sz="2000" b="1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輸水系統</a:t>
            </a:r>
            <a:br>
              <a:rPr lang="en-US" altLang="zh-TW" sz="2000" b="1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</a:b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至奇美實業約 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3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km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  </a:t>
            </a:r>
            <a:r>
              <a:rPr lang="en-US" altLang="zh-TW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(</a:t>
            </a:r>
            <a:r>
              <a:rPr lang="zh-TW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流量計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ECOM Sans" panose="020B0504020202020204" pitchFamily="34" charset="0"/>
              </a:rPr>
              <a:t>、</a:t>
            </a:r>
            <a:r>
              <a:rPr lang="zh-TW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壓力傳訊器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ECOM Sans" panose="020B0504020202020204" pitchFamily="34" charset="0"/>
              </a:rPr>
              <a:t>、</a:t>
            </a:r>
            <a:r>
              <a:rPr lang="zh-TW" altLang="en-US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制水閥</a:t>
            </a:r>
            <a:r>
              <a:rPr lang="en-US" altLang="zh-TW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)</a:t>
            </a:r>
          </a:p>
          <a:p>
            <a:pPr>
              <a:buClr>
                <a:srgbClr val="076583"/>
              </a:buClr>
              <a:buSzPct val="100000"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     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4A1D5DF-B818-512E-C098-C41E475D7073}"/>
              </a:ext>
            </a:extLst>
          </p:cNvPr>
          <p:cNvSpPr/>
          <p:nvPr/>
        </p:nvSpPr>
        <p:spPr>
          <a:xfrm>
            <a:off x="7203286" y="2901052"/>
            <a:ext cx="2639126" cy="5864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2.</a:t>
            </a:r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營運操作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29F874E-6715-9108-CDA2-1A2C65D266E1}"/>
              </a:ext>
            </a:extLst>
          </p:cNvPr>
          <p:cNvSpPr/>
          <p:nvPr/>
        </p:nvSpPr>
        <p:spPr>
          <a:xfrm>
            <a:off x="7216049" y="3487462"/>
            <a:ext cx="2613600" cy="28141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tlCol="0" anchor="t"/>
          <a:lstStyle/>
          <a:p>
            <a:pPr marL="342900" indent="-342900">
              <a:lnSpc>
                <a:spcPts val="2600"/>
              </a:lnSpc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u"/>
            </a:pPr>
            <a:r>
              <a:rPr lang="zh-TW" altLang="en-US" sz="2000" b="1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污水廠</a:t>
            </a:r>
            <a:endParaRPr lang="en-US" altLang="zh-TW" sz="2000" b="1" u="sng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ECOM Sans" panose="020B0504020202020204" pitchFamily="34" charset="0"/>
            </a:endParaRPr>
          </a:p>
          <a:p>
            <a:pPr indent="357188">
              <a:lnSpc>
                <a:spcPts val="2300"/>
              </a:lnSpc>
              <a:buClr>
                <a:srgbClr val="C00000"/>
              </a:buClr>
              <a:buSzPct val="100000"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截流水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ECOM Sans" panose="020B0504020202020204" pitchFamily="34" charset="0"/>
              </a:rPr>
              <a:t>、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污水廠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ECOM Sans" panose="020B0504020202020204" pitchFamily="34" charset="0"/>
              </a:rPr>
              <a:t>、</a:t>
            </a:r>
            <a:endParaRPr lang="en-US" altLang="zh-TW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ECOM Sans" panose="020B0504020202020204" pitchFamily="34" charset="0"/>
            </a:endParaRPr>
          </a:p>
          <a:p>
            <a:pPr marL="361950" indent="-4763" defTabSz="990600">
              <a:lnSpc>
                <a:spcPts val="2300"/>
              </a:lnSpc>
              <a:buClr>
                <a:srgbClr val="C00000"/>
              </a:buClr>
              <a:buSzPct val="100000"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其他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巡檢、環境教育、防汛等</a:t>
            </a:r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)</a:t>
            </a:r>
          </a:p>
          <a:p>
            <a:pPr marL="342900" indent="-342900">
              <a:lnSpc>
                <a:spcPts val="2600"/>
              </a:lnSpc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u"/>
            </a:pPr>
            <a:r>
              <a:rPr lang="zh-TW" altLang="en-US" sz="2000" b="1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再生水廠</a:t>
            </a:r>
            <a:endParaRPr lang="en-US" altLang="zh-TW" sz="2000" b="1" u="sng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ECOM Sans" panose="020B0504020202020204" pitchFamily="34" charset="0"/>
            </a:endParaRPr>
          </a:p>
          <a:p>
            <a:pPr marL="357188">
              <a:lnSpc>
                <a:spcPts val="2300"/>
              </a:lnSpc>
              <a:spcAft>
                <a:spcPts val="300"/>
              </a:spcAft>
              <a:buClr>
                <a:srgbClr val="C00000"/>
              </a:buClr>
              <a:buSzPct val="100000"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再生水廠</a:t>
            </a:r>
            <a:endParaRPr lang="en-US" altLang="zh-TW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ECOM Sans" panose="020B0504020202020204" pitchFamily="34" charset="0"/>
            </a:endParaRPr>
          </a:p>
          <a:p>
            <a:pPr marL="342900" indent="-342900">
              <a:lnSpc>
                <a:spcPts val="2600"/>
              </a:lnSpc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u"/>
            </a:pPr>
            <a:r>
              <a:rPr lang="zh-TW" altLang="en-US" sz="2000" b="1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輸水系統</a:t>
            </a:r>
            <a:endParaRPr lang="en-US" altLang="zh-TW" sz="2000" b="1" u="sng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ECOM Sans" panose="020B0504020202020204" pitchFamily="34" charset="0"/>
            </a:endParaRPr>
          </a:p>
          <a:p>
            <a:pPr>
              <a:lnSpc>
                <a:spcPts val="2600"/>
              </a:lnSpc>
              <a:spcAft>
                <a:spcPts val="300"/>
              </a:spcAft>
              <a:buClr>
                <a:srgbClr val="C00000"/>
              </a:buClr>
              <a:buSzPct val="100000"/>
            </a:pPr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ECOM Sans" panose="020B0504020202020204" pitchFamily="34" charset="0"/>
              </a:rPr>
              <a:t>     管線操作維護及管理  </a:t>
            </a:r>
            <a:endParaRPr lang="en-US" altLang="zh-TW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ECOM Sans" panose="020B0504020202020204" pitchFamily="34" charset="0"/>
            </a:endParaRPr>
          </a:p>
          <a:p>
            <a:pPr marL="285750" indent="-285750">
              <a:lnSpc>
                <a:spcPts val="2600"/>
              </a:lnSpc>
              <a:spcAft>
                <a:spcPts val="300"/>
              </a:spcAft>
              <a:buClr>
                <a:srgbClr val="9D531B"/>
              </a:buClr>
              <a:buSzPct val="70000"/>
              <a:buFont typeface="Symbol" panose="05050102010706020507" pitchFamily="18" charset="2"/>
              <a:buChar char="·"/>
            </a:pPr>
            <a:endParaRPr lang="en-US" altLang="zh-TW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ECOM Sans" panose="020B0504020202020204" pitchFamily="34" charset="0"/>
            </a:endParaRPr>
          </a:p>
          <a:p>
            <a:pPr marL="285750" indent="-285750">
              <a:lnSpc>
                <a:spcPts val="2600"/>
              </a:lnSpc>
              <a:spcAft>
                <a:spcPts val="300"/>
              </a:spcAft>
              <a:buClr>
                <a:srgbClr val="9D531B"/>
              </a:buClr>
              <a:buSzPct val="70000"/>
              <a:buFont typeface="Symbol" panose="05050102010706020507" pitchFamily="18" charset="2"/>
              <a:buChar char="·"/>
            </a:pPr>
            <a:endParaRPr lang="zh-TW" altLang="en-US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ECOM Sans" panose="020B05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D77D027-3784-8D71-BD90-C03AB9CCC5E0}"/>
              </a:ext>
            </a:extLst>
          </p:cNvPr>
          <p:cNvSpPr/>
          <p:nvPr/>
        </p:nvSpPr>
        <p:spPr>
          <a:xfrm>
            <a:off x="4418451" y="1860191"/>
            <a:ext cx="5419385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zh-TW" altLang="en-US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仁德水資源回收中心為營運中污水廠，於</a:t>
            </a:r>
            <a:r>
              <a:rPr lang="en-US" altLang="zh-TW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104</a:t>
            </a:r>
            <a:r>
              <a:rPr lang="zh-TW" altLang="en-US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TW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12</a:t>
            </a:r>
            <a:r>
              <a:rPr lang="zh-TW" altLang="en-US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月完成第一期新建工程</a:t>
            </a:r>
            <a:r>
              <a:rPr lang="en-US" altLang="zh-TW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(1.55</a:t>
            </a:r>
            <a:r>
              <a:rPr lang="zh-TW" altLang="en-US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萬</a:t>
            </a:r>
            <a:r>
              <a:rPr lang="en-US" altLang="zh-TW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CMD)</a:t>
            </a:r>
          </a:p>
          <a:p>
            <a:pPr marL="285750" indent="-285750" algn="just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zh-TW" altLang="en-US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配合再生水用水需求，新建再生水廠及維持既有污水廠營運操作之效能</a:t>
            </a:r>
            <a:endParaRPr lang="en-US" altLang="zh-TW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2DCF7F8-A528-CEFC-444D-C5C164EE5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5938" y="1293408"/>
            <a:ext cx="4986535" cy="2643410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8480A2B3-52EF-B1EE-C66E-BCB397570FE9}"/>
              </a:ext>
            </a:extLst>
          </p:cNvPr>
          <p:cNvSpPr txBox="1"/>
          <p:nvPr/>
        </p:nvSpPr>
        <p:spPr>
          <a:xfrm>
            <a:off x="-60333" y="763597"/>
            <a:ext cx="2675354" cy="69217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zh-TW"/>
            </a:defPPr>
            <a:lvl1pPr marL="342900" marR="0" lvl="0" indent="-342900" algn="just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 kumimoji="0" sz="2000" b="1" i="0" u="none" strike="noStrike" kern="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sz="24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再生水廠新建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146DD1A9-F762-777A-54A1-2FCA8E7BBD8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2788" y="3867062"/>
            <a:ext cx="4421586" cy="2920598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438B2336-BD9E-55CA-0943-080184CE33A8}"/>
              </a:ext>
            </a:extLst>
          </p:cNvPr>
          <p:cNvSpPr txBox="1"/>
          <p:nvPr/>
        </p:nvSpPr>
        <p:spPr>
          <a:xfrm>
            <a:off x="68015" y="3612082"/>
            <a:ext cx="2675354" cy="69217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zh-TW"/>
            </a:defPPr>
            <a:lvl1pPr marL="342900" marR="0" lvl="0" indent="-342900" algn="just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 kumimoji="0" sz="2000" b="1" i="0" u="none" strike="noStrike" kern="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sz="24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輸水管線新建</a:t>
            </a:r>
          </a:p>
        </p:txBody>
      </p:sp>
      <p:sp>
        <p:nvSpPr>
          <p:cNvPr id="23" name="圓角矩形 40">
            <a:extLst>
              <a:ext uri="{FF2B5EF4-FFF2-40B4-BE49-F238E27FC236}">
                <a16:creationId xmlns:a16="http://schemas.microsoft.com/office/drawing/2014/main" id="{413B9477-BBB6-99E4-2268-98F9F51DAAC9}"/>
              </a:ext>
            </a:extLst>
          </p:cNvPr>
          <p:cNvSpPr/>
          <p:nvPr/>
        </p:nvSpPr>
        <p:spPr>
          <a:xfrm>
            <a:off x="383817" y="4109819"/>
            <a:ext cx="1653616" cy="467707"/>
          </a:xfrm>
          <a:prstGeom prst="roundRect">
            <a:avLst/>
          </a:prstGeom>
        </p:spPr>
        <p:txBody>
          <a:bodyPr/>
          <a:lstStyle/>
          <a:p>
            <a:pPr marL="18000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77800">
                    <a:srgbClr val="000000"/>
                  </a:glow>
                </a:effectLst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再生水廠</a:t>
            </a:r>
          </a:p>
        </p:txBody>
      </p:sp>
      <p:sp>
        <p:nvSpPr>
          <p:cNvPr id="24" name="圓角矩形 40">
            <a:extLst>
              <a:ext uri="{FF2B5EF4-FFF2-40B4-BE49-F238E27FC236}">
                <a16:creationId xmlns:a16="http://schemas.microsoft.com/office/drawing/2014/main" id="{4D3887F5-A30F-6EA2-B2DA-648BD7BAACE0}"/>
              </a:ext>
            </a:extLst>
          </p:cNvPr>
          <p:cNvSpPr/>
          <p:nvPr/>
        </p:nvSpPr>
        <p:spPr>
          <a:xfrm>
            <a:off x="2097774" y="4304261"/>
            <a:ext cx="1638893" cy="467707"/>
          </a:xfrm>
          <a:prstGeom prst="roundRect">
            <a:avLst/>
          </a:prstGeom>
        </p:spPr>
        <p:txBody>
          <a:bodyPr/>
          <a:lstStyle/>
          <a:p>
            <a:pPr marL="18000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400" b="1" dirty="0">
                <a:solidFill>
                  <a:srgbClr val="FFFF00"/>
                </a:solidFill>
                <a:effectLst>
                  <a:glow rad="177800">
                    <a:srgbClr val="000000"/>
                  </a:glow>
                </a:effectLst>
                <a:latin typeface="Microsoft YaHei" charset="0"/>
                <a:ea typeface="Microsoft YaHei" charset="0"/>
                <a:cs typeface="Microsoft YaHei" charset="0"/>
              </a:rPr>
              <a:t>輸水管線</a:t>
            </a:r>
            <a:endParaRPr kumimoji="1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77800">
                  <a:srgbClr val="000000"/>
                </a:glow>
              </a:effectLst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126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圖片 62">
            <a:extLst>
              <a:ext uri="{FF2B5EF4-FFF2-40B4-BE49-F238E27FC236}">
                <a16:creationId xmlns:a16="http://schemas.microsoft.com/office/drawing/2014/main" id="{664E6889-C53C-8673-837D-EF01ABF1F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796" y="3093134"/>
            <a:ext cx="3352981" cy="288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56E2B6D-FCF6-A8C2-339A-135DCE8EBC25}"/>
              </a:ext>
            </a:extLst>
          </p:cNvPr>
          <p:cNvSpPr/>
          <p:nvPr/>
        </p:nvSpPr>
        <p:spPr>
          <a:xfrm>
            <a:off x="446" y="5829386"/>
            <a:ext cx="9905553" cy="1028614"/>
          </a:xfrm>
          <a:prstGeom prst="rect">
            <a:avLst/>
          </a:prstGeom>
          <a:solidFill>
            <a:srgbClr val="FF9B2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跨域整合檢、廉、調、專家學者之相關建議策進行政作為</a:t>
            </a:r>
            <a:endParaRPr lang="en-US" altLang="zh-TW" sz="2800" b="1" kern="0" dirty="0">
              <a:solidFill>
                <a:srgbClr val="FF9B26">
                  <a:lumMod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9B26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111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9B26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年</a:t>
            </a:r>
            <a:r>
              <a:rPr lang="en-US" altLang="zh-TW" sz="2800" b="1" kern="0" dirty="0">
                <a:solidFill>
                  <a:srgbClr val="FF9B26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9B26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月</a:t>
            </a:r>
            <a:r>
              <a:rPr lang="en-US" altLang="zh-TW" sz="2800" b="1" kern="0" dirty="0">
                <a:solidFill>
                  <a:srgbClr val="FF9B26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18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9B26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日啟動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仁德再生水計畫廉政平台</a:t>
            </a: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rgbClr val="FF9B26">
                  <a:lumMod val="7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標題 2">
            <a:extLst>
              <a:ext uri="{FF2B5EF4-FFF2-40B4-BE49-F238E27FC236}">
                <a16:creationId xmlns:a16="http://schemas.microsoft.com/office/drawing/2014/main" id="{9602CAB5-911B-0445-B51D-2AD9E6374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228" y="0"/>
            <a:ext cx="6840760" cy="767501"/>
          </a:xfrm>
        </p:spPr>
        <p:txBody>
          <a:bodyPr/>
          <a:lstStyle/>
          <a:p>
            <a:r>
              <a:rPr lang="zh-TW" altLang="en-US" dirty="0"/>
              <a:t>仁德再生水 計畫啟動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601DD9C-B832-E9B6-8AEC-E7239AA51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105"/>
            <a:ext cx="6343922" cy="4229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E206FC2-68CE-E7D5-77B1-E5E307192EA2}"/>
              </a:ext>
            </a:extLst>
          </p:cNvPr>
          <p:cNvSpPr txBox="1"/>
          <p:nvPr/>
        </p:nvSpPr>
        <p:spPr>
          <a:xfrm>
            <a:off x="85510" y="902310"/>
            <a:ext cx="9734980" cy="69217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zh-TW"/>
            </a:defPPr>
            <a:lvl1pPr marL="342900" marR="0" lvl="0" indent="-342900" algn="just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 kumimoji="0" sz="2000" b="1" i="0" u="none" strike="noStrike" kern="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推動「陽光、透明」反貪腐決心</a:t>
            </a:r>
            <a:endParaRPr lang="en-US" altLang="zh-TW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建立「廉潔、效能」公共建設</a:t>
            </a:r>
            <a:endParaRPr lang="en-US" altLang="zh-TW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990DDE13-2486-5766-3327-4E6357736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8000" y="923078"/>
            <a:ext cx="4008000" cy="20928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  <a:scene3d>
              <a:camera prst="orthographicFront"/>
              <a:lightRig rig="balanced" dir="t"/>
            </a:scene3d>
            <a:sp3d contourW="63500" prstMaterial="matte">
              <a:bevelT w="6350" h="158750" prst="artDeco"/>
              <a:contourClr>
                <a:schemeClr val="bg1"/>
              </a:contourClr>
            </a:sp3d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zh-TW" altLang="en-US" sz="2000" b="1" spc="50" dirty="0">
                <a:ln w="11430"/>
                <a:latin typeface="Microsoft YaHei" panose="020B0503020204020204" pitchFamily="34" charset="-122"/>
                <a:ea typeface="Microsoft YaHei" panose="020B0503020204020204" pitchFamily="34" charset="-122"/>
              </a:rPr>
              <a:t>定期聯繫，召開平台聯繫會議</a:t>
            </a:r>
            <a:endParaRPr lang="en-US" altLang="zh-TW" sz="2000" b="1" spc="50" dirty="0">
              <a:ln w="11430"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zh-TW" altLang="en-US" sz="2000" b="1" spc="50" dirty="0">
                <a:ln w="11430"/>
                <a:latin typeface="Microsoft YaHei" panose="020B0503020204020204" pitchFamily="34" charset="-122"/>
                <a:ea typeface="Microsoft YaHei" panose="020B0503020204020204" pitchFamily="34" charset="-122"/>
              </a:rPr>
              <a:t>交流工程及法律意見，協調解決工程遭遇問題</a:t>
            </a:r>
            <a:endParaRPr lang="en-US" altLang="zh-TW" sz="2000" b="1" spc="50" dirty="0">
              <a:ln w="11430"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zh-TW" altLang="en-US" sz="2000" b="1" spc="50" dirty="0">
                <a:ln w="11430"/>
                <a:latin typeface="Microsoft YaHei" panose="020B0503020204020204" pitchFamily="34" charset="-122"/>
                <a:ea typeface="Microsoft YaHei" panose="020B0503020204020204" pitchFamily="34" charset="-122"/>
              </a:rPr>
              <a:t>營造優質公共工程採購環境</a:t>
            </a:r>
            <a:endParaRPr lang="en-US" altLang="zh-TW" sz="2000" b="1" spc="50" dirty="0">
              <a:ln w="11430"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zh-TW" altLang="en-US" sz="2000" b="1" spc="50" dirty="0">
                <a:ln w="11430"/>
                <a:latin typeface="Microsoft YaHei" panose="020B0503020204020204" pitchFamily="34" charset="-122"/>
                <a:ea typeface="Microsoft YaHei" panose="020B0503020204020204" pitchFamily="34" charset="-122"/>
              </a:rPr>
              <a:t>建構透明、優質幸福大臺南</a:t>
            </a:r>
            <a:endParaRPr lang="en-US" altLang="zh-TW" sz="2000" b="1" spc="50" dirty="0">
              <a:ln w="11430"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307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D02CA23B-4DB9-909A-0A74-8E9D95EDBA2F}"/>
              </a:ext>
            </a:extLst>
          </p:cNvPr>
          <p:cNvSpPr/>
          <p:nvPr/>
        </p:nvSpPr>
        <p:spPr>
          <a:xfrm>
            <a:off x="93000" y="3491756"/>
            <a:ext cx="9695621" cy="3042244"/>
          </a:xfrm>
          <a:prstGeom prst="roundRect">
            <a:avLst/>
          </a:prstGeom>
          <a:solidFill>
            <a:srgbClr val="E5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1"/>
            <a:endParaRPr lang="zh-TW" altLang="en-US" sz="2000" b="1" dirty="0">
              <a:solidFill>
                <a:srgbClr val="EEECE1">
                  <a:lumMod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2A47F67-F421-9D05-4CF6-AB41EEB0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廉政平台計畫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DD830CE3-1551-2AF8-3873-B68DCD4DE70A}"/>
              </a:ext>
            </a:extLst>
          </p:cNvPr>
          <p:cNvGrpSpPr/>
          <p:nvPr/>
        </p:nvGrpSpPr>
        <p:grpSpPr>
          <a:xfrm>
            <a:off x="468906" y="1573926"/>
            <a:ext cx="8719115" cy="1719407"/>
            <a:chOff x="1741574" y="1375571"/>
            <a:chExt cx="8719115" cy="1719407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515908ED-E6AE-4CB4-BC71-1DC1C2578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574" y="1430179"/>
              <a:ext cx="1799782" cy="1664799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0CEF70B9-7CC4-0A9E-5A8E-F4F60DB9D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8273" y="1393395"/>
              <a:ext cx="1952843" cy="1664799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067F7FD4-0D6A-B989-0B81-906997762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926" y="1375571"/>
              <a:ext cx="2841763" cy="1664800"/>
            </a:xfrm>
            <a:prstGeom prst="rect">
              <a:avLst/>
            </a:prstGeom>
          </p:spPr>
        </p:pic>
      </p:grpSp>
      <p:sp>
        <p:nvSpPr>
          <p:cNvPr id="33" name="矩形: 圓角 96">
            <a:extLst>
              <a:ext uri="{FF2B5EF4-FFF2-40B4-BE49-F238E27FC236}">
                <a16:creationId xmlns:a16="http://schemas.microsoft.com/office/drawing/2014/main" id="{B068AA9F-75D5-C0A3-2A31-7147ADB5A66F}"/>
              </a:ext>
            </a:extLst>
          </p:cNvPr>
          <p:cNvSpPr/>
          <p:nvPr/>
        </p:nvSpPr>
        <p:spPr>
          <a:xfrm>
            <a:off x="318001" y="4464487"/>
            <a:ext cx="9041566" cy="10555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151"/>
            <a:r>
              <a:rPr lang="zh-TW" altLang="en-US" sz="2000" b="1" dirty="0">
                <a:solidFill>
                  <a:prstClr val="black"/>
                </a:solidFill>
                <a:latin typeface="Calibri"/>
                <a:ea typeface="華康中黑體" panose="020B0509000000000000" pitchFamily="49" charset="-120"/>
              </a:rPr>
              <a:t>         </a:t>
            </a:r>
            <a:r>
              <a:rPr lang="zh-TW" altLang="en-US" sz="2800" b="1" dirty="0">
                <a:solidFill>
                  <a:prstClr val="black"/>
                </a:solidFill>
                <a:latin typeface="Calibri"/>
                <a:ea typeface="華康中黑體" panose="020B0509000000000000" pitchFamily="49" charset="-120"/>
              </a:rPr>
              <a:t>藉由多方單位全面檢視，透過定期聯繫會議，將工程遭遇情事逐一排解，使用</a:t>
            </a:r>
            <a:r>
              <a:rPr lang="zh-TW" altLang="en-US" sz="2800" b="1" dirty="0">
                <a:solidFill>
                  <a:srgbClr val="FF0000"/>
                </a:solidFill>
                <a:latin typeface="Calibri"/>
                <a:ea typeface="華康中黑體" panose="020B0509000000000000" pitchFamily="49" charset="-120"/>
              </a:rPr>
              <a:t>公正角度給予最正面的建議</a:t>
            </a:r>
            <a:r>
              <a:rPr lang="zh-TW" altLang="en-US" sz="2800" b="1" dirty="0">
                <a:solidFill>
                  <a:prstClr val="black"/>
                </a:solidFill>
                <a:latin typeface="Calibri"/>
                <a:ea typeface="華康中黑體" panose="020B0509000000000000" pitchFamily="49" charset="-120"/>
              </a:rPr>
              <a:t>，並將成果回饋至執行面，此外本案另聘請</a:t>
            </a:r>
            <a:r>
              <a:rPr lang="en-US" altLang="zh-TW" sz="2800" b="1" dirty="0">
                <a:solidFill>
                  <a:prstClr val="black"/>
                </a:solidFill>
                <a:latin typeface="Calibri"/>
                <a:ea typeface="華康中黑體" panose="020B0509000000000000" pitchFamily="49" charset="-120"/>
              </a:rPr>
              <a:t>PCM</a:t>
            </a:r>
            <a:r>
              <a:rPr lang="zh-TW" altLang="en-US" sz="2800" b="1" dirty="0">
                <a:solidFill>
                  <a:prstClr val="black"/>
                </a:solidFill>
                <a:latin typeface="Calibri"/>
                <a:ea typeface="華康中黑體" panose="020B0509000000000000" pitchFamily="49" charset="-120"/>
              </a:rPr>
              <a:t>廠商落實督導工作，為工程做第一道把關作業，相信能夠在有限時間內完成本計畫案，達到事半功倍的效益，也將</a:t>
            </a:r>
            <a:r>
              <a:rPr lang="zh-TW" altLang="en-US" sz="2800" b="1" dirty="0">
                <a:solidFill>
                  <a:srgbClr val="FF0000"/>
                </a:solidFill>
                <a:latin typeface="Calibri"/>
                <a:ea typeface="華康中黑體" panose="020B0509000000000000" pitchFamily="49" charset="-120"/>
              </a:rPr>
              <a:t>透過定期說明會更讓公民有感市政建設的決心</a:t>
            </a:r>
            <a:endParaRPr lang="en-US" altLang="zh-TW" sz="2800" b="1" dirty="0">
              <a:solidFill>
                <a:prstClr val="black"/>
              </a:solidFill>
              <a:latin typeface="Calibri"/>
              <a:ea typeface="華康中黑體" panose="020B0509000000000000" pitchFamily="49" charset="-12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0867A0C-285C-7F26-91C0-A4B6F98D648F}"/>
              </a:ext>
            </a:extLst>
          </p:cNvPr>
          <p:cNvSpPr/>
          <p:nvPr/>
        </p:nvSpPr>
        <p:spPr>
          <a:xfrm>
            <a:off x="93000" y="852283"/>
            <a:ext cx="969562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indent="457109" defTabSz="914151"/>
            <a:r>
              <a:rPr lang="zh-TW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落實監督及把持透明原則，盡力為工程做到每一份心</a:t>
            </a:r>
            <a:endParaRPr lang="en-US" altLang="zh-TW" sz="2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5960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F6FD52A4-E4E2-3D30-EE0C-F0A1C5113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40" y="2649665"/>
            <a:ext cx="4554401" cy="2720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DB7BA8D-F766-ED65-0ACD-25922276D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339" y="1487465"/>
            <a:ext cx="5072618" cy="4045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52A47F67-F421-9D05-4CF6-AB41EEB0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廉政平台  運轉情形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BCB7776-C8D1-CE76-26A5-C8D4D8FA5B07}"/>
              </a:ext>
            </a:extLst>
          </p:cNvPr>
          <p:cNvSpPr txBox="1"/>
          <p:nvPr/>
        </p:nvSpPr>
        <p:spPr>
          <a:xfrm>
            <a:off x="2312780" y="1329847"/>
            <a:ext cx="1886642" cy="1141210"/>
          </a:xfrm>
          <a:prstGeom prst="rect">
            <a:avLst/>
          </a:prstGeom>
          <a:solidFill>
            <a:srgbClr val="FFFFFF">
              <a:alpha val="90000"/>
            </a:srgbClr>
          </a:solidFill>
          <a:ln w="28575">
            <a:solidFill>
              <a:sysClr val="windowText" lastClr="000000"/>
            </a:solidFill>
            <a:prstDash val="sysDot"/>
          </a:ln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4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 defTabSz="914217">
              <a:lnSpc>
                <a:spcPct val="150000"/>
              </a:lnSpc>
              <a:defRPr/>
            </a:pPr>
            <a:r>
              <a:rPr kumimoji="1" lang="zh-TW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ea typeface="Microsoft YaHei" pitchFamily="34" charset="-122"/>
                <a:cs typeface="Times New Roman" pitchFamily="18" charset="0"/>
              </a:rPr>
              <a:t>臺南市政府</a:t>
            </a:r>
            <a:endParaRPr kumimoji="1" lang="en-US" altLang="zh-TW" sz="2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ea typeface="Microsoft YaHei" pitchFamily="34" charset="-122"/>
              <a:cs typeface="Times New Roman" pitchFamily="18" charset="0"/>
            </a:endParaRPr>
          </a:p>
          <a:p>
            <a:pPr algn="ctr" defTabSz="914217">
              <a:lnSpc>
                <a:spcPct val="150000"/>
              </a:lnSpc>
              <a:defRPr/>
            </a:pPr>
            <a:r>
              <a:rPr kumimoji="1" lang="zh-TW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ea typeface="Microsoft YaHei" pitchFamily="34" charset="-122"/>
                <a:cs typeface="Times New Roman" pitchFamily="18" charset="0"/>
              </a:rPr>
              <a:t>水利局首頁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B335AC82-37AE-41DE-6333-A463CDAD6065}"/>
              </a:ext>
            </a:extLst>
          </p:cNvPr>
          <p:cNvSpPr/>
          <p:nvPr/>
        </p:nvSpPr>
        <p:spPr>
          <a:xfrm>
            <a:off x="4087376" y="5613981"/>
            <a:ext cx="1713409" cy="889006"/>
          </a:xfrm>
          <a:prstGeom prst="roundRect">
            <a:avLst/>
          </a:prstGeom>
          <a:solidFill>
            <a:srgbClr val="EEF58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1"/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工程資訊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2413AD17-C797-43C3-B9B4-E4C74F584E81}"/>
              </a:ext>
            </a:extLst>
          </p:cNvPr>
          <p:cNvSpPr/>
          <p:nvPr/>
        </p:nvSpPr>
        <p:spPr>
          <a:xfrm>
            <a:off x="2163214" y="5604303"/>
            <a:ext cx="1715486" cy="898684"/>
          </a:xfrm>
          <a:prstGeom prst="roundRect">
            <a:avLst/>
          </a:prstGeom>
          <a:solidFill>
            <a:srgbClr val="EEF58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1"/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平臺運作情形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B7CEAFB8-B2C3-E761-451A-8AE6DDF4DC0D}"/>
              </a:ext>
            </a:extLst>
          </p:cNvPr>
          <p:cNvSpPr/>
          <p:nvPr/>
        </p:nvSpPr>
        <p:spPr>
          <a:xfrm>
            <a:off x="5994144" y="5604303"/>
            <a:ext cx="1715486" cy="889006"/>
          </a:xfrm>
          <a:prstGeom prst="roundRect">
            <a:avLst/>
          </a:prstGeom>
          <a:solidFill>
            <a:srgbClr val="EEF58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1"/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意見交流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7B8DF1A-5092-8D8B-FFAF-202AAE83EC31}"/>
              </a:ext>
            </a:extLst>
          </p:cNvPr>
          <p:cNvSpPr/>
          <p:nvPr/>
        </p:nvSpPr>
        <p:spPr>
          <a:xfrm>
            <a:off x="4135552" y="3124075"/>
            <a:ext cx="599657" cy="3110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1"/>
            <a:endParaRPr lang="zh-TW" altLang="en-US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90251B14-F20B-BA3E-5EA5-5215909D9B8C}"/>
              </a:ext>
            </a:extLst>
          </p:cNvPr>
          <p:cNvSpPr txBox="1"/>
          <p:nvPr/>
        </p:nvSpPr>
        <p:spPr>
          <a:xfrm>
            <a:off x="6484271" y="1433589"/>
            <a:ext cx="1958140" cy="562630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 defTabSz="914151"/>
            <a:r>
              <a:rPr lang="zh-TW" altLang="en-US" sz="2000" b="1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廉政平臺專區</a:t>
            </a:r>
            <a:endParaRPr lang="ko-KR" altLang="en-US" sz="2000" b="1" dirty="0">
              <a:solidFill>
                <a:prstClr val="white"/>
              </a:solidFill>
              <a:latin typeface="Microsoft YaHei" panose="020B0503020204020204" pitchFamily="34" charset="-122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8A036CE4-3E39-9FBA-6344-7D0C8ACA63BD}"/>
              </a:ext>
            </a:extLst>
          </p:cNvPr>
          <p:cNvSpPr/>
          <p:nvPr/>
        </p:nvSpPr>
        <p:spPr>
          <a:xfrm>
            <a:off x="199940" y="5604304"/>
            <a:ext cx="1703737" cy="898684"/>
          </a:xfrm>
          <a:prstGeom prst="roundRect">
            <a:avLst/>
          </a:prstGeom>
          <a:solidFill>
            <a:srgbClr val="EEF58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1"/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最新消息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64096A1-B9A1-AAD8-022A-64BAF43A9869}"/>
              </a:ext>
            </a:extLst>
          </p:cNvPr>
          <p:cNvSpPr txBox="1"/>
          <p:nvPr/>
        </p:nvSpPr>
        <p:spPr>
          <a:xfrm>
            <a:off x="1099237" y="5161775"/>
            <a:ext cx="31894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 dirty="0">
                <a:latin typeface="華康中黑體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https://wrb1.tainan.gov.tw/News.aspx?n=28449&amp;sms=20180</a:t>
            </a:r>
            <a:endParaRPr lang="en-US" altLang="zh-TW" sz="1000" dirty="0">
              <a:latin typeface="華康中黑體"/>
            </a:endParaRPr>
          </a:p>
          <a:p>
            <a:endParaRPr lang="en-US" altLang="zh-TW" dirty="0"/>
          </a:p>
          <a:p>
            <a:endParaRPr lang="en-US" altLang="zh-TW" dirty="0"/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6E7E8580-3BEF-5140-C3C0-EC621D5C0EA5}"/>
              </a:ext>
            </a:extLst>
          </p:cNvPr>
          <p:cNvGrpSpPr/>
          <p:nvPr/>
        </p:nvGrpSpPr>
        <p:grpSpPr>
          <a:xfrm>
            <a:off x="-274997" y="1429301"/>
            <a:ext cx="2512548" cy="1587163"/>
            <a:chOff x="10943900" y="3881148"/>
            <a:chExt cx="2814511" cy="875558"/>
          </a:xfrm>
        </p:grpSpPr>
        <p:sp>
          <p:nvSpPr>
            <p:cNvPr id="18" name="Freeform: Shape 447">
              <a:extLst>
                <a:ext uri="{FF2B5EF4-FFF2-40B4-BE49-F238E27FC236}">
                  <a16:creationId xmlns:a16="http://schemas.microsoft.com/office/drawing/2014/main" id="{5E6D1B04-3FC0-829B-443A-D265F1F5DEAC}"/>
                </a:ext>
              </a:extLst>
            </p:cNvPr>
            <p:cNvSpPr/>
            <p:nvPr/>
          </p:nvSpPr>
          <p:spPr>
            <a:xfrm rot="10411499" flipH="1" flipV="1">
              <a:off x="11354343" y="3913422"/>
              <a:ext cx="2275888" cy="811010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151"/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449">
              <a:extLst>
                <a:ext uri="{FF2B5EF4-FFF2-40B4-BE49-F238E27FC236}">
                  <a16:creationId xmlns:a16="http://schemas.microsoft.com/office/drawing/2014/main" id="{8B71B585-E65A-52DF-6B13-25AD5815942C}"/>
                </a:ext>
              </a:extLst>
            </p:cNvPr>
            <p:cNvSpPr txBox="1"/>
            <p:nvPr/>
          </p:nvSpPr>
          <p:spPr>
            <a:xfrm rot="10137360" flipH="1" flipV="1">
              <a:off x="10943900" y="3881148"/>
              <a:ext cx="2814511" cy="875558"/>
            </a:xfrm>
            <a:prstGeom prst="rect">
              <a:avLst/>
            </a:prstGeom>
            <a:noFill/>
          </p:spPr>
          <p:txBody>
            <a:bodyPr wrap="square" lIns="107975" rIns="107975" rtlCol="0">
              <a:spAutoFit/>
            </a:bodyPr>
            <a:lstStyle/>
            <a:p>
              <a:pPr algn="ctr" defTabSz="914151"/>
              <a:r>
                <a:rPr lang="zh-TW" altLang="en-US" sz="2799" b="1" dirty="0">
                  <a:solidFill>
                    <a:srgbClr val="F79646">
                      <a:lumMod val="7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工程招商</a:t>
              </a:r>
              <a:endParaRPr lang="en-US" altLang="zh-TW" sz="2799" b="1" dirty="0">
                <a:solidFill>
                  <a:srgbClr val="F79646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endParaRPr>
            </a:p>
            <a:p>
              <a:pPr algn="ctr" defTabSz="914151"/>
              <a:r>
                <a:rPr lang="zh-TW" altLang="en-US" sz="2799" b="1" dirty="0">
                  <a:solidFill>
                    <a:srgbClr val="F79646">
                      <a:lumMod val="7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同步成立廉政平臺專區</a:t>
              </a:r>
              <a:endParaRPr lang="ko-KR" altLang="en-US" sz="2799" b="1" dirty="0">
                <a:solidFill>
                  <a:srgbClr val="F79646">
                    <a:lumMod val="75000"/>
                  </a:srgbClr>
                </a:solidFill>
                <a:latin typeface="Microsoft YaHei" panose="020B0503020204020204" pitchFamily="34" charset="-122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7B81FBD4-4E09-69CC-A375-938CDCF507C0}"/>
              </a:ext>
            </a:extLst>
          </p:cNvPr>
          <p:cNvSpPr/>
          <p:nvPr/>
        </p:nvSpPr>
        <p:spPr>
          <a:xfrm>
            <a:off x="75163" y="906081"/>
            <a:ext cx="9737837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indent="457109" defTabSz="914151"/>
            <a:endParaRPr lang="en-US" altLang="zh-TW" sz="2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BA6C9E9B-3658-0099-F811-029E5A7720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452">
            <a:off x="8451138" y="495928"/>
            <a:ext cx="1192713" cy="1866746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7614E7CF-B6E0-67D4-BF45-A2EA2391938C}"/>
              </a:ext>
            </a:extLst>
          </p:cNvPr>
          <p:cNvSpPr/>
          <p:nvPr/>
        </p:nvSpPr>
        <p:spPr>
          <a:xfrm>
            <a:off x="7913781" y="5604303"/>
            <a:ext cx="1703737" cy="889006"/>
          </a:xfrm>
          <a:prstGeom prst="roundRect">
            <a:avLst/>
          </a:prstGeom>
          <a:solidFill>
            <a:srgbClr val="EEF58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1"/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工程施工</a:t>
            </a:r>
            <a:endParaRPr lang="en-US" altLang="zh-TW" sz="24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914151"/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與影像</a:t>
            </a:r>
          </a:p>
        </p:txBody>
      </p:sp>
      <p:sp>
        <p:nvSpPr>
          <p:cNvPr id="30" name="語音泡泡: 橢圓形 29">
            <a:extLst>
              <a:ext uri="{FF2B5EF4-FFF2-40B4-BE49-F238E27FC236}">
                <a16:creationId xmlns:a16="http://schemas.microsoft.com/office/drawing/2014/main" id="{D406DE8E-249F-D42B-88AC-973DF0DC456C}"/>
              </a:ext>
            </a:extLst>
          </p:cNvPr>
          <p:cNvSpPr/>
          <p:nvPr/>
        </p:nvSpPr>
        <p:spPr>
          <a:xfrm>
            <a:off x="285740" y="3510381"/>
            <a:ext cx="2305816" cy="1781843"/>
          </a:xfrm>
          <a:prstGeom prst="wedgeEllipseCallout">
            <a:avLst>
              <a:gd name="adj1" fmla="val 113820"/>
              <a:gd name="adj2" fmla="val -5676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1BCB49E7-C88F-57A5-EFED-6277ADBCE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148" y="3601102"/>
            <a:ext cx="2025000" cy="156067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6" name="Rectangle 12">
            <a:extLst>
              <a:ext uri="{FF2B5EF4-FFF2-40B4-BE49-F238E27FC236}">
                <a16:creationId xmlns:a16="http://schemas.microsoft.com/office/drawing/2014/main" id="{C09F099E-B917-E57F-7B48-E27F30C1A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3" y="859565"/>
            <a:ext cx="4466263" cy="58476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  <a:scene3d>
              <a:camera prst="orthographicFront"/>
              <a:lightRig rig="balanced" dir="t"/>
            </a:scene3d>
            <a:sp3d contourW="63500" prstMaterial="matte">
              <a:bevelT w="6350" h="158750" prst="artDeco"/>
              <a:contourClr>
                <a:schemeClr val="bg1"/>
              </a:contourClr>
            </a:sp3d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zh-TW" altLang="en-US" sz="3200" b="1" spc="50" dirty="0">
                <a:ln w="11430"/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資訊專區  隨時更新</a:t>
            </a:r>
            <a:endParaRPr lang="en-US" altLang="zh-TW" sz="3200" b="1" spc="50" dirty="0">
              <a:ln w="11430"/>
              <a:solidFill>
                <a:schemeClr val="accent4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3402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2A47F67-F421-9D05-4CF6-AB41EEB0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廉政平台  運轉情形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4A86B12F-51CB-2AC3-FE87-AA49E3A35293}"/>
              </a:ext>
            </a:extLst>
          </p:cNvPr>
          <p:cNvSpPr/>
          <p:nvPr/>
        </p:nvSpPr>
        <p:spPr>
          <a:xfrm>
            <a:off x="58479" y="1488590"/>
            <a:ext cx="9664521" cy="2060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ts val="2799"/>
              </a:lnSpc>
            </a:pPr>
            <a:r>
              <a:rPr lang="zh-TW" altLang="en-US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</a:t>
            </a:r>
            <a:r>
              <a:rPr lang="zh-TW" altLang="en-US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本案為新建再生水廠，經輸配水管線將「再生水」供應用水端，南部科學園區高科技廠藉使用量交換契約執行機制，獲得換取再生水水權使用之權利及義務，替代履行機制之特殊性，極為容易被民眾多方檢視，</a:t>
            </a:r>
            <a:r>
              <a:rPr lang="zh-TW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為利施工階段遭遇問題即時回應，民眾將可透過平臺搜尋相關資訊，也能透過平臺進行窗口聯繫，立即得到回應，並將民眾寶貴意見回饋施工面向，促進全民對於公共工程的信賴度</a:t>
            </a:r>
            <a:endParaRPr lang="en-US" altLang="zh-TW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4FAA946-04A5-83E8-1CB1-AE5F5454B0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054" y="4061625"/>
            <a:ext cx="2401083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1EE26CE-1FA3-E6BC-DA1F-8C31900077B7}"/>
              </a:ext>
            </a:extLst>
          </p:cNvPr>
          <p:cNvSpPr/>
          <p:nvPr/>
        </p:nvSpPr>
        <p:spPr>
          <a:xfrm>
            <a:off x="1173000" y="976505"/>
            <a:ext cx="10508305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細圓體" panose="020F0309000000000000" pitchFamily="49" charset="-120"/>
                <a:ea typeface="華康細圓體" panose="020F0309000000000000" pitchFamily="49" charset="-120"/>
              </a:rPr>
              <a:t>實質效益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57B0D57-D0A2-3684-F502-FE016C29C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9" t="9886" r="15920" b="8931"/>
          <a:stretch/>
        </p:blipFill>
        <p:spPr bwMode="auto">
          <a:xfrm rot="21124703">
            <a:off x="589241" y="913853"/>
            <a:ext cx="767657" cy="72420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84343BA-D549-ADA4-717D-85F3385427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" y="4120261"/>
            <a:ext cx="2399688" cy="1799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7E21102-A006-12AF-C01B-D537F9A98F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619" y="4061625"/>
            <a:ext cx="2400532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10906A66-4985-2323-3D2A-0FA2E5BBC2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4" y="4107991"/>
            <a:ext cx="2400536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9C024E0C-A488-31ED-5F06-E441A41C3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7" y="6023110"/>
            <a:ext cx="7697571" cy="58476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  <a:scene3d>
              <a:camera prst="orthographicFront"/>
              <a:lightRig rig="balanced" dir="t"/>
            </a:scene3d>
            <a:sp3d contourW="63500" prstMaterial="matte">
              <a:bevelT w="6350" h="158750" prst="artDeco"/>
              <a:contourClr>
                <a:schemeClr val="bg1"/>
              </a:contourClr>
            </a:sp3d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zh-TW" altLang="en-US" sz="3200" b="1" spc="50" dirty="0">
                <a:ln w="11430"/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履約過程風險之分析、管控及預防發生</a:t>
            </a:r>
            <a:endParaRPr lang="en-US" altLang="zh-TW" sz="3200" b="1" spc="50" dirty="0">
              <a:ln w="11430"/>
              <a:solidFill>
                <a:schemeClr val="accent4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4685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Stantec">
      <a:dk1>
        <a:sysClr val="windowText" lastClr="000000"/>
      </a:dk1>
      <a:lt1>
        <a:sysClr val="window" lastClr="FFFFFF"/>
      </a:lt1>
      <a:dk2>
        <a:srgbClr val="FF9B26"/>
      </a:dk2>
      <a:lt2>
        <a:srgbClr val="8B8376"/>
      </a:lt2>
      <a:accent1>
        <a:srgbClr val="FF9B26"/>
      </a:accent1>
      <a:accent2>
        <a:srgbClr val="D71923"/>
      </a:accent2>
      <a:accent3>
        <a:srgbClr val="FFC90E"/>
      </a:accent3>
      <a:accent4>
        <a:srgbClr val="00A8FF"/>
      </a:accent4>
      <a:accent5>
        <a:srgbClr val="75C000"/>
      </a:accent5>
      <a:accent6>
        <a:srgbClr val="8B8376"/>
      </a:accent6>
      <a:hlink>
        <a:srgbClr val="0000FF"/>
      </a:hlink>
      <a:folHlink>
        <a:srgbClr val="800080"/>
      </a:folHlink>
    </a:clrScheme>
    <a:fontScheme name="Stante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74247</TotalTime>
  <Words>1869</Words>
  <Application>Microsoft Office PowerPoint</Application>
  <PresentationFormat>A4 紙張 (210x297 公釐)</PresentationFormat>
  <Paragraphs>252</Paragraphs>
  <Slides>15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15</vt:i4>
      </vt:variant>
    </vt:vector>
  </HeadingPairs>
  <TitlesOfParts>
    <vt:vector size="30" baseType="lpstr">
      <vt:lpstr>Microsoft JhengHei UI</vt:lpstr>
      <vt:lpstr>Microsoft YaHei</vt:lpstr>
      <vt:lpstr>Microsoft YaHei UI</vt:lpstr>
      <vt:lpstr>華康中黑體</vt:lpstr>
      <vt:lpstr>華康細圓體</vt:lpstr>
      <vt:lpstr>微軟正黑體</vt:lpstr>
      <vt:lpstr>標楷體</vt:lpstr>
      <vt:lpstr>Arial</vt:lpstr>
      <vt:lpstr>Arial Black</vt:lpstr>
      <vt:lpstr>Calibri</vt:lpstr>
      <vt:lpstr>Century Gothic</vt:lpstr>
      <vt:lpstr>Symbol</vt:lpstr>
      <vt:lpstr>Wingdings</vt:lpstr>
      <vt:lpstr>Office 佈景主題</vt:lpstr>
      <vt:lpstr>1_Office 佈景主題</vt:lpstr>
      <vt:lpstr>PowerPoint 簡報</vt:lpstr>
      <vt:lpstr>工程緣起  基本資訊</vt:lpstr>
      <vt:lpstr>工程緣起  基本資訊</vt:lpstr>
      <vt:lpstr>工程緣起  基本資訊</vt:lpstr>
      <vt:lpstr>工程緣起  基本資訊</vt:lpstr>
      <vt:lpstr>仁德再生水 計畫啟動</vt:lpstr>
      <vt:lpstr>廉政平台計畫</vt:lpstr>
      <vt:lpstr>廉政平台  運轉情形</vt:lpstr>
      <vt:lpstr>廉政平台  運轉情形</vt:lpstr>
      <vt:lpstr>廉政平台  運轉情形</vt:lpstr>
      <vt:lpstr>廉政平台  運轉情形</vt:lpstr>
      <vt:lpstr>廉政平台  運轉情形</vt:lpstr>
      <vt:lpstr>廉政平台  運轉情形</vt:lpstr>
      <vt:lpstr>供水時程 如期如質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Tsai, Chih Chieh Una</dc:creator>
  <cp:lastModifiedBy>shihshuo chan</cp:lastModifiedBy>
  <cp:revision>2021</cp:revision>
  <cp:lastPrinted>2022-11-16T03:56:57Z</cp:lastPrinted>
  <dcterms:created xsi:type="dcterms:W3CDTF">2013-05-09T03:43:07Z</dcterms:created>
  <dcterms:modified xsi:type="dcterms:W3CDTF">2024-04-25T00:59:58Z</dcterms:modified>
</cp:coreProperties>
</file>