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738" r:id="rId4"/>
    <p:sldId id="258" r:id="rId5"/>
    <p:sldId id="259" r:id="rId6"/>
    <p:sldId id="260" r:id="rId7"/>
    <p:sldId id="261" r:id="rId8"/>
    <p:sldId id="263" r:id="rId9"/>
    <p:sldId id="266" r:id="rId10"/>
    <p:sldId id="265" r:id="rId11"/>
    <p:sldId id="267"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9D0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914" autoAdjust="0"/>
  </p:normalViewPr>
  <p:slideViewPr>
    <p:cSldViewPr snapToGrid="0">
      <p:cViewPr varScale="1">
        <p:scale>
          <a:sx n="54" d="100"/>
          <a:sy n="54" d="100"/>
        </p:scale>
        <p:origin x="18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197DD9-E036-4FCE-B456-D7E489A59605}" type="datetimeFigureOut">
              <a:rPr lang="zh-TW" altLang="en-US" smtClean="0"/>
              <a:t>2024/4/16</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96315CA-75D2-4353-BABB-D077152B3ECA}" type="slidenum">
              <a:rPr lang="zh-TW" altLang="en-US" smtClean="0"/>
              <a:t>‹#›</a:t>
            </a:fld>
            <a:endParaRPr lang="zh-TW" altLang="en-US"/>
          </a:p>
        </p:txBody>
      </p:sp>
    </p:spTree>
    <p:extLst>
      <p:ext uri="{BB962C8B-B14F-4D97-AF65-F5344CB8AC3E}">
        <p14:creationId xmlns:p14="http://schemas.microsoft.com/office/powerpoint/2010/main" val="313061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公務員應嚴守保密義務，公務員服務法係屬概括規定，實際上，是否洩密及是否應加處罰，則散見於刑法或其他法律。</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2</a:t>
            </a:fld>
            <a:endParaRPr lang="zh-TW" altLang="en-US"/>
          </a:p>
        </p:txBody>
      </p:sp>
    </p:spTree>
    <p:extLst>
      <p:ext uri="{BB962C8B-B14F-4D97-AF65-F5344CB8AC3E}">
        <p14:creationId xmlns:p14="http://schemas.microsoft.com/office/powerpoint/2010/main" val="273375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800" b="0" i="0" u="none" strike="noStrike" baseline="0" dirty="0">
              <a:solidFill>
                <a:srgbClr val="00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3</a:t>
            </a:fld>
            <a:endParaRPr lang="zh-TW" altLang="en-US"/>
          </a:p>
        </p:txBody>
      </p:sp>
    </p:spTree>
    <p:extLst>
      <p:ext uri="{BB962C8B-B14F-4D97-AF65-F5344CB8AC3E}">
        <p14:creationId xmlns:p14="http://schemas.microsoft.com/office/powerpoint/2010/main" val="119570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另外值得一提的是，行政院「文書處理手冊」第 </a:t>
            </a:r>
            <a:r>
              <a:rPr lang="en-US" altLang="zh-TW" dirty="0"/>
              <a:t>69 </a:t>
            </a:r>
            <a:r>
              <a:rPr lang="zh-TW" altLang="en-US" dirty="0"/>
              <a:t>點第 </a:t>
            </a:r>
            <a:r>
              <a:rPr lang="en-US" altLang="zh-TW" dirty="0"/>
              <a:t>1 </a:t>
            </a:r>
            <a:r>
              <a:rPr lang="zh-TW" altLang="en-US" dirty="0"/>
              <a:t>項：「各機關員工對於本機關文書，除經允許公開者外，應保守機密，不得洩漏」。→</a:t>
            </a:r>
            <a:r>
              <a:rPr lang="zh-TW" altLang="en-US" b="1" dirty="0"/>
              <a:t>機關員工對於公文的保密義務並不以「機密等級」為要件</a:t>
            </a:r>
            <a:r>
              <a:rPr lang="zh-TW" altLang="en-US" dirty="0"/>
              <a:t>。</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4</a:t>
            </a:fld>
            <a:endParaRPr lang="zh-TW" altLang="en-US"/>
          </a:p>
        </p:txBody>
      </p:sp>
    </p:spTree>
    <p:extLst>
      <p:ext uri="{BB962C8B-B14F-4D97-AF65-F5344CB8AC3E}">
        <p14:creationId xmlns:p14="http://schemas.microsoft.com/office/powerpoint/2010/main" val="227074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5</a:t>
            </a:fld>
            <a:endParaRPr lang="zh-TW" altLang="en-US"/>
          </a:p>
        </p:txBody>
      </p:sp>
    </p:spTree>
    <p:extLst>
      <p:ext uri="{BB962C8B-B14F-4D97-AF65-F5344CB8AC3E}">
        <p14:creationId xmlns:p14="http://schemas.microsoft.com/office/powerpoint/2010/main" val="2740847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6</a:t>
            </a:fld>
            <a:endParaRPr lang="zh-TW" altLang="en-US"/>
          </a:p>
        </p:txBody>
      </p:sp>
    </p:spTree>
    <p:extLst>
      <p:ext uri="{BB962C8B-B14F-4D97-AF65-F5344CB8AC3E}">
        <p14:creationId xmlns:p14="http://schemas.microsoft.com/office/powerpoint/2010/main" val="162170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政府資訊公開法第</a:t>
            </a:r>
            <a:r>
              <a:rPr lang="en-US" altLang="zh-TW" dirty="0"/>
              <a:t>18</a:t>
            </a:r>
            <a:r>
              <a:rPr lang="zh-TW" altLang="en-US" dirty="0"/>
              <a:t>條及檔案法第</a:t>
            </a:r>
            <a:r>
              <a:rPr lang="en-US" altLang="zh-TW" dirty="0"/>
              <a:t>18</a:t>
            </a:r>
            <a:r>
              <a:rPr lang="zh-TW" altLang="en-US" dirty="0"/>
              <a:t>條，均有規定「應限制公開或不予提供之政府資訊」或「得拒絕外界申請閱覽、抄錄或複製檔案」之事由。</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7</a:t>
            </a:fld>
            <a:endParaRPr lang="zh-TW" altLang="en-US"/>
          </a:p>
        </p:txBody>
      </p:sp>
    </p:spTree>
    <p:extLst>
      <p:ext uri="{BB962C8B-B14F-4D97-AF65-F5344CB8AC3E}">
        <p14:creationId xmlns:p14="http://schemas.microsoft.com/office/powerpoint/2010/main" val="57160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8</a:t>
            </a:fld>
            <a:endParaRPr lang="zh-TW" altLang="en-US"/>
          </a:p>
        </p:txBody>
      </p:sp>
    </p:spTree>
    <p:extLst>
      <p:ext uri="{BB962C8B-B14F-4D97-AF65-F5344CB8AC3E}">
        <p14:creationId xmlns:p14="http://schemas.microsoft.com/office/powerpoint/2010/main" val="3241220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9</a:t>
            </a:fld>
            <a:endParaRPr lang="zh-TW" altLang="en-US"/>
          </a:p>
        </p:txBody>
      </p:sp>
    </p:spTree>
    <p:extLst>
      <p:ext uri="{BB962C8B-B14F-4D97-AF65-F5344CB8AC3E}">
        <p14:creationId xmlns:p14="http://schemas.microsoft.com/office/powerpoint/2010/main" val="39856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個別法規亦有民事賠償相關規定，如：</a:t>
            </a:r>
            <a:endParaRPr lang="en-US" altLang="zh-TW" dirty="0"/>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一）營業秘密法第九條第一項規定：「公務員因承辦公務而知悉或持有他人之營業秘密者，不得使用或無故洩漏之。」第十二條第一項前段規定：「因故意或過失不法侵害他人之營業秘密者，負損害賠償責任。」 </a:t>
            </a:r>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（二）電腦處理個人資料保護法第二十七條第一項前段規定：「公務機關違反本法規定，致當事人權益受損害者，應負損害賠償責任。」 </a:t>
            </a:r>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10</a:t>
            </a:fld>
            <a:endParaRPr lang="zh-TW" altLang="en-US"/>
          </a:p>
        </p:txBody>
      </p:sp>
    </p:spTree>
    <p:extLst>
      <p:ext uri="{BB962C8B-B14F-4D97-AF65-F5344CB8AC3E}">
        <p14:creationId xmlns:p14="http://schemas.microsoft.com/office/powerpoint/2010/main" val="2001843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5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08280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11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609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32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6965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24602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8927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40068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191A74-CFAC-4E84-8312-B89F8D57C0FB}" type="datetimeFigureOut">
              <a:rPr lang="zh-TW" altLang="en-US" smtClean="0"/>
              <a:t>2024/4/16</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57631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23898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191A74-CFAC-4E84-8312-B89F8D57C0FB}" type="datetimeFigureOut">
              <a:rPr lang="zh-TW" altLang="en-US" smtClean="0"/>
              <a:t>2024/4/16</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863AC2-94E3-468A-9B91-17A1B6F13432}"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325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zh/photo/1448083" TargetMode="External"/><Relationship Id="rId7" Type="http://schemas.openxmlformats.org/officeDocument/2006/relationships/hyperlink" Target="https://pxhere.com/zh/photo/759742"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pxhere.com/zh/photo/1542803"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圖片 15" descr="一張含有 卡通, 美工圖案, 圖形, 圖解 的圖片&#10;&#10;自動產生的描述">
            <a:extLst>
              <a:ext uri="{FF2B5EF4-FFF2-40B4-BE49-F238E27FC236}">
                <a16:creationId xmlns:a16="http://schemas.microsoft.com/office/drawing/2014/main" id="{2F598A16-6984-267E-734E-02913B27471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129" r="3" b="3"/>
          <a:stretch/>
        </p:blipFill>
        <p:spPr>
          <a:xfrm>
            <a:off x="8529321" y="10"/>
            <a:ext cx="3662680" cy="3401558"/>
          </a:xfrm>
          <a:custGeom>
            <a:avLst/>
            <a:gdLst/>
            <a:ahLst/>
            <a:cxnLst/>
            <a:rect l="l" t="t" r="r" b="b"/>
            <a:pathLst>
              <a:path w="3662680" h="3401568">
                <a:moveTo>
                  <a:pt x="0" y="0"/>
                </a:moveTo>
                <a:lnTo>
                  <a:pt x="3662680" y="0"/>
                </a:lnTo>
                <a:lnTo>
                  <a:pt x="3662680" y="3401568"/>
                </a:lnTo>
                <a:lnTo>
                  <a:pt x="774527" y="3401568"/>
                </a:lnTo>
                <a:lnTo>
                  <a:pt x="769892" y="3133175"/>
                </a:lnTo>
                <a:cubicBezTo>
                  <a:pt x="732577" y="2055441"/>
                  <a:pt x="492520" y="1056020"/>
                  <a:pt x="104445" y="215033"/>
                </a:cubicBezTo>
                <a:close/>
              </a:path>
            </a:pathLst>
          </a:custGeom>
        </p:spPr>
      </p:pic>
      <p:pic>
        <p:nvPicPr>
          <p:cNvPr id="14" name="圖片 13" descr="一張含有 眼睛, 特寫, 虹膜, 管風琴 的圖片&#10;&#10;自動產生的描述">
            <a:extLst>
              <a:ext uri="{FF2B5EF4-FFF2-40B4-BE49-F238E27FC236}">
                <a16:creationId xmlns:a16="http://schemas.microsoft.com/office/drawing/2014/main" id="{D938863C-8B74-2C0E-E459-169CECCB41A9}"/>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0603" r="8587" b="1"/>
          <a:stretch/>
        </p:blipFill>
        <p:spPr>
          <a:xfrm>
            <a:off x="5115314" y="10"/>
            <a:ext cx="4118110" cy="3401558"/>
          </a:xfrm>
          <a:custGeom>
            <a:avLst/>
            <a:gdLst/>
            <a:ahLst/>
            <a:cxnLst/>
            <a:rect l="l" t="t" r="r" b="b"/>
            <a:pathLst>
              <a:path w="4118110" h="3401568">
                <a:moveTo>
                  <a:pt x="0" y="0"/>
                </a:moveTo>
                <a:lnTo>
                  <a:pt x="3343575" y="0"/>
                </a:lnTo>
                <a:lnTo>
                  <a:pt x="3448028" y="215050"/>
                </a:lnTo>
                <a:cubicBezTo>
                  <a:pt x="3836103" y="1056037"/>
                  <a:pt x="4076161" y="2055458"/>
                  <a:pt x="4113475" y="3133192"/>
                </a:cubicBezTo>
                <a:lnTo>
                  <a:pt x="4118110" y="3401568"/>
                </a:lnTo>
                <a:lnTo>
                  <a:pt x="801224" y="3401568"/>
                </a:lnTo>
                <a:lnTo>
                  <a:pt x="797493" y="3185579"/>
                </a:lnTo>
                <a:cubicBezTo>
                  <a:pt x="756786" y="2009870"/>
                  <a:pt x="474799" y="927359"/>
                  <a:pt x="22579" y="42066"/>
                </a:cubicBezTo>
                <a:close/>
              </a:path>
            </a:pathLst>
          </a:custGeom>
        </p:spPr>
      </p:pic>
      <p:pic>
        <p:nvPicPr>
          <p:cNvPr id="33" name="圖片 32" descr="一張含有 空格鍵, 辦公用品, 辦公室設備, 電腦 的圖片&#10;&#10;自動產生的描述">
            <a:extLst>
              <a:ext uri="{FF2B5EF4-FFF2-40B4-BE49-F238E27FC236}">
                <a16:creationId xmlns:a16="http://schemas.microsoft.com/office/drawing/2014/main" id="{C93A485B-6878-5F2B-3956-049FB8BBD54B}"/>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t="11199" r="-1" b="16246"/>
          <a:stretch/>
        </p:blipFill>
        <p:spPr>
          <a:xfrm>
            <a:off x="5168353" y="3456432"/>
            <a:ext cx="7023646" cy="3401568"/>
          </a:xfrm>
          <a:custGeom>
            <a:avLst/>
            <a:gdLst/>
            <a:ahLst/>
            <a:cxnLst/>
            <a:rect l="l" t="t" r="r" b="b"/>
            <a:pathLst>
              <a:path w="7023646" h="3401568">
                <a:moveTo>
                  <a:pt x="749132" y="0"/>
                </a:moveTo>
                <a:lnTo>
                  <a:pt x="7023646" y="0"/>
                </a:lnTo>
                <a:lnTo>
                  <a:pt x="7023646" y="3401568"/>
                </a:lnTo>
                <a:lnTo>
                  <a:pt x="0" y="3401568"/>
                </a:lnTo>
                <a:lnTo>
                  <a:pt x="79008" y="3238906"/>
                </a:lnTo>
                <a:cubicBezTo>
                  <a:pt x="502362" y="2321466"/>
                  <a:pt x="749563" y="1215476"/>
                  <a:pt x="749563" y="24956"/>
                </a:cubicBezTo>
                <a:close/>
              </a:path>
            </a:pathLst>
          </a:custGeom>
        </p:spPr>
      </p:pic>
      <p:sp>
        <p:nvSpPr>
          <p:cNvPr id="2" name="標題 1">
            <a:extLst>
              <a:ext uri="{FF2B5EF4-FFF2-40B4-BE49-F238E27FC236}">
                <a16:creationId xmlns:a16="http://schemas.microsoft.com/office/drawing/2014/main" id="{52AE5AD6-7880-A0E1-188C-90730C6BC48B}"/>
              </a:ext>
            </a:extLst>
          </p:cNvPr>
          <p:cNvSpPr>
            <a:spLocks noGrp="1"/>
          </p:cNvSpPr>
          <p:nvPr>
            <p:ph type="ctrTitle"/>
          </p:nvPr>
        </p:nvSpPr>
        <p:spPr>
          <a:xfrm>
            <a:off x="438912" y="1527048"/>
            <a:ext cx="5020056" cy="2770632"/>
          </a:xfrm>
        </p:spPr>
        <p:txBody>
          <a:bodyPr>
            <a:normAutofit/>
          </a:bodyPr>
          <a:lstStyle/>
          <a:p>
            <a:pPr algn="l"/>
            <a:r>
              <a:rPr lang="zh-TW" altLang="en-US" sz="54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文書處理手冊公務員保密義務及注意事項</a:t>
            </a:r>
          </a:p>
        </p:txBody>
      </p:sp>
      <p:sp>
        <p:nvSpPr>
          <p:cNvPr id="5" name="副標題 4">
            <a:extLst>
              <a:ext uri="{FF2B5EF4-FFF2-40B4-BE49-F238E27FC236}">
                <a16:creationId xmlns:a16="http://schemas.microsoft.com/office/drawing/2014/main" id="{F1049E24-A713-75FB-F10F-B3B7028F92DF}"/>
              </a:ext>
            </a:extLst>
          </p:cNvPr>
          <p:cNvSpPr>
            <a:spLocks noGrp="1"/>
          </p:cNvSpPr>
          <p:nvPr>
            <p:ph type="subTitle" idx="1"/>
          </p:nvPr>
        </p:nvSpPr>
        <p:spPr>
          <a:xfrm>
            <a:off x="1984954" y="4434840"/>
            <a:ext cx="10058400" cy="1143000"/>
          </a:xfrm>
        </p:spPr>
        <p:txBody>
          <a:bodyPr/>
          <a:lstStyle/>
          <a:p>
            <a:r>
              <a:rPr lang="zh-TW" altLang="en-US" dirty="0">
                <a:latin typeface="蘋方-繁" panose="020B0400000000000000" pitchFamily="34" charset="-120"/>
                <a:ea typeface="蘋方-繁" panose="020B0400000000000000" pitchFamily="34" charset="-120"/>
              </a:rPr>
              <a:t>臺南市政府政風處製作</a:t>
            </a:r>
          </a:p>
        </p:txBody>
      </p:sp>
    </p:spTree>
    <p:extLst>
      <p:ext uri="{BB962C8B-B14F-4D97-AF65-F5344CB8AC3E}">
        <p14:creationId xmlns:p14="http://schemas.microsoft.com/office/powerpoint/2010/main" val="12338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87C39C-7B9D-5F9A-86BB-A15BDD455139}"/>
              </a:ext>
            </a:extLst>
          </p:cNvPr>
          <p:cNvSpPr>
            <a:spLocks noGrp="1"/>
          </p:cNvSpPr>
          <p:nvPr>
            <p:ph type="title"/>
          </p:nvPr>
        </p:nvSpPr>
        <p:spPr>
          <a:xfrm>
            <a:off x="1101256" y="263527"/>
            <a:ext cx="10058400" cy="1450757"/>
          </a:xfrm>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公務員違反保密義務之民事責任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5A1D13A-86A5-27B9-D49A-80F0D14F2945}"/>
              </a:ext>
            </a:extLst>
          </p:cNvPr>
          <p:cNvSpPr>
            <a:spLocks noGrp="1"/>
          </p:cNvSpPr>
          <p:nvPr>
            <p:ph idx="1"/>
          </p:nvPr>
        </p:nvSpPr>
        <p:spPr>
          <a:xfrm>
            <a:off x="1255083" y="2000479"/>
            <a:ext cx="4621695" cy="3600000"/>
          </a:xfrm>
          <a:solidFill>
            <a:schemeClr val="accent4">
              <a:lumMod val="40000"/>
              <a:lumOff val="60000"/>
            </a:schemeClr>
          </a:solidFill>
          <a:ln w="19050">
            <a:solidFill>
              <a:schemeClr val="tx1"/>
            </a:solidFill>
          </a:ln>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b="1" u="sng" dirty="0">
                <a:latin typeface="標楷體" panose="03000509000000000000" pitchFamily="65" charset="-120"/>
                <a:ea typeface="標楷體" panose="03000509000000000000" pitchFamily="65" charset="-120"/>
              </a:rPr>
              <a:t>民法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184</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1</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292608" lvl="1" indent="0">
              <a:spcBef>
                <a:spcPts val="1200"/>
              </a:spcBef>
              <a:buNone/>
            </a:pPr>
            <a:r>
              <a:rPr lang="zh-TW" altLang="en-US" sz="2400" dirty="0">
                <a:latin typeface="標楷體" panose="03000509000000000000" pitchFamily="65" charset="-120"/>
                <a:ea typeface="標楷體" panose="03000509000000000000" pitchFamily="65" charset="-120"/>
              </a:rPr>
              <a:t>因故意或過失，不法侵害他人之權利者，負</a:t>
            </a:r>
            <a:r>
              <a:rPr lang="zh-TW" altLang="en-US" sz="2400" dirty="0">
                <a:solidFill>
                  <a:srgbClr val="FF0000"/>
                </a:solidFill>
                <a:latin typeface="標楷體" panose="03000509000000000000" pitchFamily="65" charset="-120"/>
                <a:ea typeface="標楷體" panose="03000509000000000000" pitchFamily="65" charset="-120"/>
              </a:rPr>
              <a:t>損害賠償責任</a:t>
            </a:r>
            <a:r>
              <a:rPr lang="zh-TW" altLang="en-US" sz="2400" dirty="0">
                <a:latin typeface="標楷體" panose="03000509000000000000" pitchFamily="65" charset="-120"/>
                <a:ea typeface="標楷體" panose="03000509000000000000" pitchFamily="65" charset="-120"/>
              </a:rPr>
              <a:t>，故意以背於善良風俗之方法，加損害於他人者，亦同。</a:t>
            </a:r>
            <a:endParaRPr lang="en-US" altLang="zh-TW" sz="24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0F6D8B0F-72B3-4CBE-997A-4D71B404DDD9}"/>
              </a:ext>
            </a:extLst>
          </p:cNvPr>
          <p:cNvSpPr txBox="1"/>
          <p:nvPr/>
        </p:nvSpPr>
        <p:spPr>
          <a:xfrm>
            <a:off x="6140090" y="2000479"/>
            <a:ext cx="4621695" cy="3600000"/>
          </a:xfrm>
          <a:prstGeom prst="rect">
            <a:avLst/>
          </a:prstGeom>
          <a:solidFill>
            <a:schemeClr val="accent4">
              <a:lumMod val="40000"/>
              <a:lumOff val="60000"/>
            </a:schemeClr>
          </a:solidFill>
          <a:ln w="19050"/>
        </p:spPr>
        <p:style>
          <a:lnRef idx="1">
            <a:schemeClr val="dk1"/>
          </a:lnRef>
          <a:fillRef idx="2">
            <a:schemeClr val="dk1"/>
          </a:fillRef>
          <a:effectRef idx="1">
            <a:schemeClr val="dk1"/>
          </a:effectRef>
          <a:fontRef idx="minor">
            <a:schemeClr val="dk1"/>
          </a:fontRef>
        </p:style>
        <p:txBody>
          <a:bodyPr wrap="square">
            <a:spAutoFit/>
          </a:bodyPr>
          <a:lstStyle/>
          <a:p>
            <a:r>
              <a:rPr lang="zh-TW" altLang="en-US" sz="2400" b="1" u="sng" dirty="0">
                <a:latin typeface="標楷體" panose="03000509000000000000" pitchFamily="65" charset="-120"/>
                <a:ea typeface="標楷體" panose="03000509000000000000" pitchFamily="65" charset="-120"/>
              </a:rPr>
              <a:t>國家賠償法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項、第</a:t>
            </a:r>
            <a:r>
              <a:rPr lang="en-US" altLang="zh-TW" sz="2400" b="1" dirty="0">
                <a:latin typeface="標楷體" panose="03000509000000000000" pitchFamily="65" charset="-120"/>
                <a:ea typeface="標楷體" panose="03000509000000000000" pitchFamily="65" charset="-120"/>
              </a:rPr>
              <a:t>3</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公務員於執行</a:t>
            </a:r>
            <a:r>
              <a:rPr lang="zh-TW" altLang="en-US" sz="2400" dirty="0">
                <a:solidFill>
                  <a:srgbClr val="FF0000"/>
                </a:solidFill>
                <a:latin typeface="標楷體" panose="03000509000000000000" pitchFamily="65" charset="-120"/>
                <a:ea typeface="標楷體" panose="03000509000000000000" pitchFamily="65" charset="-120"/>
              </a:rPr>
              <a:t>職務行使</a:t>
            </a:r>
            <a:r>
              <a:rPr lang="zh-TW" altLang="en-US" sz="2400" dirty="0">
                <a:latin typeface="標楷體" panose="03000509000000000000" pitchFamily="65" charset="-120"/>
                <a:ea typeface="標楷體" panose="03000509000000000000" pitchFamily="65" charset="-120"/>
              </a:rPr>
              <a:t>公權力時，因故意或過失不法侵害人民自由或權利者，國家應負損害賠償責任。</a:t>
            </a:r>
            <a:endParaRPr lang="en-US" altLang="zh-TW" sz="2400"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前項情形，公務員有</a:t>
            </a:r>
            <a:r>
              <a:rPr lang="zh-TW" altLang="en-US" sz="2400" dirty="0">
                <a:solidFill>
                  <a:srgbClr val="FF0000"/>
                </a:solidFill>
                <a:latin typeface="標楷體" panose="03000509000000000000" pitchFamily="65" charset="-120"/>
                <a:ea typeface="標楷體" panose="03000509000000000000" pitchFamily="65" charset="-120"/>
              </a:rPr>
              <a:t>故意或重大過失</a:t>
            </a:r>
            <a:r>
              <a:rPr lang="zh-TW" altLang="en-US" sz="2400" dirty="0">
                <a:latin typeface="標楷體" panose="03000509000000000000" pitchFamily="65" charset="-120"/>
                <a:ea typeface="標楷體" panose="03000509000000000000" pitchFamily="65" charset="-120"/>
              </a:rPr>
              <a:t>時，賠償義務機關對之有求償權。</a:t>
            </a:r>
            <a:endParaRPr lang="en-US" altLang="zh-TW"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38FE61E5-D2B5-F321-4814-109839A08A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11708" y="4772523"/>
            <a:ext cx="1426777" cy="1426777"/>
          </a:xfrm>
          <a:prstGeom prst="rect">
            <a:avLst/>
          </a:prstGeom>
        </p:spPr>
      </p:pic>
    </p:spTree>
    <p:extLst>
      <p:ext uri="{BB962C8B-B14F-4D97-AF65-F5344CB8AC3E}">
        <p14:creationId xmlns:p14="http://schemas.microsoft.com/office/powerpoint/2010/main" val="838084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CC690576-2F4D-661F-1DBB-A69A3C649DC3}"/>
              </a:ext>
            </a:extLst>
          </p:cNvPr>
          <p:cNvSpPr>
            <a:spLocks noGrp="1"/>
          </p:cNvSpPr>
          <p:nvPr>
            <p:ph type="ctrTitle"/>
          </p:nvPr>
        </p:nvSpPr>
        <p:spPr>
          <a:xfrm>
            <a:off x="1097280" y="758952"/>
            <a:ext cx="10058400" cy="3892168"/>
          </a:xfrm>
        </p:spPr>
        <p:txBody>
          <a:bodyPr>
            <a:normAutofit/>
          </a:bodyPr>
          <a:lstStyle/>
          <a:p>
            <a:r>
              <a:rPr lang="zh-TW" altLang="en-US" dirty="0">
                <a:latin typeface="標楷體" panose="03000509000000000000" pitchFamily="65" charset="-120"/>
                <a:ea typeface="標楷體" panose="03000509000000000000" pitchFamily="65" charset="-120"/>
              </a:rPr>
              <a:t>報告完畢</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副標題 2">
            <a:extLst>
              <a:ext uri="{FF2B5EF4-FFF2-40B4-BE49-F238E27FC236}">
                <a16:creationId xmlns:a16="http://schemas.microsoft.com/office/drawing/2014/main" id="{9533B0AF-AC95-FF15-1F0F-36DF1DA6E195}"/>
              </a:ext>
            </a:extLst>
          </p:cNvPr>
          <p:cNvSpPr>
            <a:spLocks noGrp="1"/>
          </p:cNvSpPr>
          <p:nvPr>
            <p:ph type="subTitle" idx="1"/>
          </p:nvPr>
        </p:nvSpPr>
        <p:spPr>
          <a:xfrm>
            <a:off x="1100051" y="5225240"/>
            <a:ext cx="10058400" cy="1143000"/>
          </a:xfrm>
        </p:spPr>
        <p:txBody>
          <a:bodyPr>
            <a:normAutofit/>
          </a:bodyPr>
          <a:lstStyle/>
          <a:p>
            <a:pPr algn="r"/>
            <a:r>
              <a:rPr lang="zh-TW" altLang="en-US" sz="3200" b="1"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公務信口談，洩密惹禍端</a:t>
            </a:r>
            <a:endParaRPr lang="zh-TW" altLang="en-US" sz="3200"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Tree>
    <p:extLst>
      <p:ext uri="{BB962C8B-B14F-4D97-AF65-F5344CB8AC3E}">
        <p14:creationId xmlns:p14="http://schemas.microsoft.com/office/powerpoint/2010/main" val="5465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公務員服務法</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A3BFE3B-DF6F-0B9B-01D8-449E181D1BB9}"/>
              </a:ext>
            </a:extLst>
          </p:cNvPr>
          <p:cNvSpPr>
            <a:spLocks noGrp="1"/>
          </p:cNvSpPr>
          <p:nvPr>
            <p:ph idx="1"/>
          </p:nvPr>
        </p:nvSpPr>
        <p:spPr>
          <a:xfrm>
            <a:off x="1283524" y="1886578"/>
            <a:ext cx="7534730" cy="2090223"/>
          </a:xfrm>
        </p:spPr>
        <p:style>
          <a:lnRef idx="2">
            <a:schemeClr val="accent1"/>
          </a:lnRef>
          <a:fillRef idx="1">
            <a:schemeClr val="lt1"/>
          </a:fillRef>
          <a:effectRef idx="0">
            <a:schemeClr val="accent1"/>
          </a:effectRef>
          <a:fontRef idx="minor">
            <a:schemeClr val="dk1"/>
          </a:fontRef>
        </p:style>
        <p:txBody>
          <a:bodyPr>
            <a:normAutofit/>
          </a:body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5</a:t>
            </a:r>
            <a:r>
              <a:rPr lang="zh-TW" altLang="en-US" sz="2800" b="1" dirty="0">
                <a:solidFill>
                  <a:schemeClr val="tx1"/>
                </a:solidFill>
                <a:latin typeface="標楷體" panose="03000509000000000000" pitchFamily="65" charset="-120"/>
                <a:ea typeface="標楷體" panose="03000509000000000000" pitchFamily="65" charset="-120"/>
              </a:rPr>
              <a:t>條第</a:t>
            </a:r>
            <a:r>
              <a:rPr lang="en-US" altLang="zh-TW" sz="2800" b="1" dirty="0">
                <a:solidFill>
                  <a:schemeClr val="tx1"/>
                </a:solidFill>
                <a:latin typeface="標楷體" panose="03000509000000000000" pitchFamily="65" charset="-120"/>
                <a:ea typeface="標楷體" panose="03000509000000000000" pitchFamily="65" charset="-120"/>
              </a:rPr>
              <a:t>1</a:t>
            </a:r>
            <a:r>
              <a:rPr lang="zh-TW" altLang="en-US" sz="2800" b="1" dirty="0">
                <a:solidFill>
                  <a:schemeClr val="tx1"/>
                </a:solidFill>
                <a:latin typeface="標楷體" panose="03000509000000000000" pitchFamily="65" charset="-120"/>
                <a:ea typeface="標楷體" panose="03000509000000000000" pitchFamily="65" charset="-120"/>
              </a:rPr>
              <a:t>項：明訂公務員保密之義務</a:t>
            </a:r>
            <a:endParaRPr lang="en-US" altLang="zh-TW" sz="2800" b="1" dirty="0">
              <a:solidFill>
                <a:schemeClr val="tx1"/>
              </a:solidFill>
              <a:latin typeface="標楷體" panose="03000509000000000000" pitchFamily="65" charset="-120"/>
              <a:ea typeface="標楷體" panose="03000509000000000000" pitchFamily="65" charset="-120"/>
            </a:endParaRPr>
          </a:p>
          <a:p>
            <a:pPr algn="just">
              <a:spcBef>
                <a:spcPts val="1000"/>
              </a:spcBef>
            </a:pPr>
            <a:r>
              <a:rPr lang="zh-TW" altLang="en-US" sz="3000" dirty="0">
                <a:solidFill>
                  <a:schemeClr val="tx1"/>
                </a:solidFill>
                <a:latin typeface="標楷體" panose="03000509000000000000" pitchFamily="65" charset="-120"/>
                <a:ea typeface="標楷體" panose="03000509000000000000" pitchFamily="65" charset="-120"/>
              </a:rPr>
              <a:t>公務員有</a:t>
            </a:r>
            <a:r>
              <a:rPr lang="zh-TW" altLang="en-US" sz="3000" dirty="0">
                <a:solidFill>
                  <a:srgbClr val="FF0000"/>
                </a:solidFill>
                <a:latin typeface="標楷體" panose="03000509000000000000" pitchFamily="65" charset="-120"/>
                <a:ea typeface="標楷體" panose="03000509000000000000" pitchFamily="65" charset="-120"/>
              </a:rPr>
              <a:t>絕對保守政府機關（構）機密之</a:t>
            </a:r>
            <a:endParaRPr lang="en-US" altLang="zh-TW" sz="3000" dirty="0">
              <a:solidFill>
                <a:srgbClr val="FF0000"/>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rgbClr val="FF0000"/>
                </a:solidFill>
                <a:latin typeface="標楷體" panose="03000509000000000000" pitchFamily="65" charset="-120"/>
                <a:ea typeface="標楷體" panose="03000509000000000000" pitchFamily="65" charset="-120"/>
              </a:rPr>
              <a:t>義務</a:t>
            </a:r>
            <a:r>
              <a:rPr lang="zh-TW" altLang="en-US" sz="3000" dirty="0">
                <a:solidFill>
                  <a:schemeClr val="tx1"/>
                </a:solidFill>
                <a:latin typeface="標楷體" panose="03000509000000000000" pitchFamily="65" charset="-120"/>
                <a:ea typeface="標楷體" panose="03000509000000000000" pitchFamily="65" charset="-120"/>
              </a:rPr>
              <a:t>，對於機密事件，無論是否主管事務</a:t>
            </a:r>
            <a:endParaRPr lang="en-US" altLang="zh-TW" sz="3000" dirty="0">
              <a:solidFill>
                <a:schemeClr val="tx1"/>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chemeClr val="tx1"/>
                </a:solidFill>
                <a:latin typeface="標楷體" panose="03000509000000000000" pitchFamily="65" charset="-120"/>
                <a:ea typeface="標楷體" panose="03000509000000000000" pitchFamily="65" charset="-120"/>
              </a:rPr>
              <a:t>，均不得洩漏；</a:t>
            </a:r>
            <a:r>
              <a:rPr lang="zh-TW" altLang="en-US" sz="3000" dirty="0">
                <a:solidFill>
                  <a:srgbClr val="FF0000"/>
                </a:solidFill>
                <a:latin typeface="標楷體" panose="03000509000000000000" pitchFamily="65" charset="-120"/>
                <a:ea typeface="標楷體" panose="03000509000000000000" pitchFamily="65" charset="-120"/>
              </a:rPr>
              <a:t>離職後，亦同</a:t>
            </a:r>
            <a:r>
              <a:rPr lang="zh-TW" altLang="en-US" sz="3000" dirty="0">
                <a:solidFill>
                  <a:schemeClr val="tx1"/>
                </a:solidFill>
                <a:latin typeface="標楷體" panose="03000509000000000000" pitchFamily="65" charset="-120"/>
                <a:ea typeface="標楷體" panose="03000509000000000000" pitchFamily="65" charset="-120"/>
              </a:rPr>
              <a:t>。</a:t>
            </a:r>
          </a:p>
        </p:txBody>
      </p:sp>
      <p:grpSp>
        <p:nvGrpSpPr>
          <p:cNvPr id="7" name="群組 6">
            <a:extLst>
              <a:ext uri="{FF2B5EF4-FFF2-40B4-BE49-F238E27FC236}">
                <a16:creationId xmlns:a16="http://schemas.microsoft.com/office/drawing/2014/main" id="{E1172B8F-655D-C1C1-A4AC-B3B6EC91AB2C}"/>
              </a:ext>
            </a:extLst>
          </p:cNvPr>
          <p:cNvGrpSpPr/>
          <p:nvPr/>
        </p:nvGrpSpPr>
        <p:grpSpPr>
          <a:xfrm>
            <a:off x="1283524" y="4126020"/>
            <a:ext cx="2090222" cy="2090222"/>
            <a:chOff x="5481825" y="5141970"/>
            <a:chExt cx="1440000" cy="1440000"/>
          </a:xfrm>
        </p:grpSpPr>
        <p:sp>
          <p:nvSpPr>
            <p:cNvPr id="4" name="橢圓 3">
              <a:extLst>
                <a:ext uri="{FF2B5EF4-FFF2-40B4-BE49-F238E27FC236}">
                  <a16:creationId xmlns:a16="http://schemas.microsoft.com/office/drawing/2014/main" id="{B8FD9AB0-6FF0-D783-7471-0C96884C99CA}"/>
                </a:ext>
              </a:extLst>
            </p:cNvPr>
            <p:cNvSpPr/>
            <p:nvPr/>
          </p:nvSpPr>
          <p:spPr>
            <a:xfrm>
              <a:off x="5481825" y="5141970"/>
              <a:ext cx="1440000" cy="1440000"/>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6" name="圖片 5">
              <a:extLst>
                <a:ext uri="{FF2B5EF4-FFF2-40B4-BE49-F238E27FC236}">
                  <a16:creationId xmlns:a16="http://schemas.microsoft.com/office/drawing/2014/main" id="{FA533586-006C-7865-30A3-C381CEF95143}"/>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855480" y="5390634"/>
              <a:ext cx="794038" cy="960638"/>
            </a:xfrm>
            <a:prstGeom prst="rect">
              <a:avLst/>
            </a:prstGeom>
          </p:spPr>
        </p:pic>
      </p:grpSp>
      <p:sp>
        <p:nvSpPr>
          <p:cNvPr id="9" name="內容版面配置區 2">
            <a:extLst>
              <a:ext uri="{FF2B5EF4-FFF2-40B4-BE49-F238E27FC236}">
                <a16:creationId xmlns:a16="http://schemas.microsoft.com/office/drawing/2014/main" id="{6D3DAE94-7FA4-6BD3-A96A-C52C49650491}"/>
              </a:ext>
            </a:extLst>
          </p:cNvPr>
          <p:cNvSpPr txBox="1">
            <a:spLocks/>
          </p:cNvSpPr>
          <p:nvPr/>
        </p:nvSpPr>
        <p:spPr>
          <a:xfrm>
            <a:off x="3620950" y="4126019"/>
            <a:ext cx="7534730" cy="2090223"/>
          </a:xfrm>
          <a:prstGeom prst="rect">
            <a:avLst/>
          </a:prstGeom>
        </p:spPr>
        <p:style>
          <a:lnRef idx="2">
            <a:schemeClr val="accent1"/>
          </a:lnRef>
          <a:fillRef idx="1">
            <a:schemeClr val="lt1"/>
          </a:fillRef>
          <a:effectRef idx="0">
            <a:schemeClr val="accent1"/>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dk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dk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23</a:t>
            </a:r>
            <a:r>
              <a:rPr lang="zh-TW" altLang="en-US" sz="2800" b="1" dirty="0">
                <a:solidFill>
                  <a:schemeClr val="tx1"/>
                </a:solidFill>
                <a:latin typeface="標楷體" panose="03000509000000000000" pitchFamily="65" charset="-120"/>
                <a:ea typeface="標楷體" panose="03000509000000000000" pitchFamily="65" charset="-120"/>
              </a:rPr>
              <a:t>條：違反義務者課以應付之責任</a:t>
            </a:r>
            <a:endParaRPr lang="en-US" altLang="zh-TW" sz="2800" b="1"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公務員違反本法規定者，應按情節輕重，</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分別予以懲戒或懲處，其觸犯刑事法令</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者，並依各該法令處罰。</a:t>
            </a:r>
          </a:p>
        </p:txBody>
      </p:sp>
    </p:spTree>
    <p:extLst>
      <p:ext uri="{BB962C8B-B14F-4D97-AF65-F5344CB8AC3E}">
        <p14:creationId xmlns:p14="http://schemas.microsoft.com/office/powerpoint/2010/main" val="364577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機密之種類</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10" name="矩形 9">
            <a:extLst>
              <a:ext uri="{FF2B5EF4-FFF2-40B4-BE49-F238E27FC236}">
                <a16:creationId xmlns:a16="http://schemas.microsoft.com/office/drawing/2014/main" id="{72BEE655-358F-0710-DD11-D2D6A9518267}"/>
              </a:ext>
            </a:extLst>
          </p:cNvPr>
          <p:cNvSpPr/>
          <p:nvPr/>
        </p:nvSpPr>
        <p:spPr>
          <a:xfrm>
            <a:off x="1378634" y="2015196"/>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國家機密</a:t>
            </a:r>
          </a:p>
        </p:txBody>
      </p:sp>
      <p:sp>
        <p:nvSpPr>
          <p:cNvPr id="11" name="矩形 10">
            <a:extLst>
              <a:ext uri="{FF2B5EF4-FFF2-40B4-BE49-F238E27FC236}">
                <a16:creationId xmlns:a16="http://schemas.microsoft.com/office/drawing/2014/main" id="{DB18AE0E-C6DC-F15F-669D-17B9650922F5}"/>
              </a:ext>
            </a:extLst>
          </p:cNvPr>
          <p:cNvSpPr/>
          <p:nvPr/>
        </p:nvSpPr>
        <p:spPr>
          <a:xfrm>
            <a:off x="1378634" y="3954174"/>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一般公務</a:t>
            </a:r>
            <a:endParaRPr lang="en-US" altLang="zh-TW" sz="3200" b="1"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機密</a:t>
            </a:r>
          </a:p>
        </p:txBody>
      </p:sp>
      <p:graphicFrame>
        <p:nvGraphicFramePr>
          <p:cNvPr id="13" name="表格 12">
            <a:extLst>
              <a:ext uri="{FF2B5EF4-FFF2-40B4-BE49-F238E27FC236}">
                <a16:creationId xmlns:a16="http://schemas.microsoft.com/office/drawing/2014/main" id="{1F207391-E210-1396-0153-75E261F2F2B7}"/>
              </a:ext>
            </a:extLst>
          </p:cNvPr>
          <p:cNvGraphicFramePr>
            <a:graphicFrameLocks noGrp="1"/>
          </p:cNvGraphicFramePr>
          <p:nvPr>
            <p:extLst>
              <p:ext uri="{D42A27DB-BD31-4B8C-83A1-F6EECF244321}">
                <p14:modId xmlns:p14="http://schemas.microsoft.com/office/powerpoint/2010/main" val="2352299302"/>
              </p:ext>
            </p:extLst>
          </p:nvPr>
        </p:nvGraphicFramePr>
        <p:xfrm>
          <a:off x="4473526" y="2859258"/>
          <a:ext cx="6682154" cy="3305832"/>
        </p:xfrm>
        <a:graphic>
          <a:graphicData uri="http://schemas.openxmlformats.org/drawingml/2006/table">
            <a:tbl>
              <a:tblPr firstRow="1" bandRow="1">
                <a:tableStyleId>{5C22544A-7EE6-4342-B048-85BDC9FD1C3A}</a:tableStyleId>
              </a:tblPr>
              <a:tblGrid>
                <a:gridCol w="1281174">
                  <a:extLst>
                    <a:ext uri="{9D8B030D-6E8A-4147-A177-3AD203B41FA5}">
                      <a16:colId xmlns:a16="http://schemas.microsoft.com/office/drawing/2014/main" val="441265063"/>
                    </a:ext>
                  </a:extLst>
                </a:gridCol>
                <a:gridCol w="5400980">
                  <a:extLst>
                    <a:ext uri="{9D8B030D-6E8A-4147-A177-3AD203B41FA5}">
                      <a16:colId xmlns:a16="http://schemas.microsoft.com/office/drawing/2014/main" val="3972692464"/>
                    </a:ext>
                  </a:extLst>
                </a:gridCol>
              </a:tblGrid>
              <a:tr h="1086888">
                <a:tc>
                  <a:txBody>
                    <a:bodyPr/>
                    <a:lstStyle/>
                    <a:p>
                      <a:pPr algn="ctr"/>
                      <a:r>
                        <a:rPr lang="zh-TW" altLang="en-US" sz="2200" b="0" dirty="0">
                          <a:latin typeface="標楷體" panose="03000509000000000000" pitchFamily="65" charset="-120"/>
                          <a:ea typeface="標楷體" panose="03000509000000000000" pitchFamily="65" charset="-120"/>
                        </a:rPr>
                        <a:t>定義</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b="0" dirty="0">
                          <a:latin typeface="標楷體" panose="03000509000000000000" pitchFamily="65" charset="-120"/>
                          <a:ea typeface="標楷體" panose="03000509000000000000" pitchFamily="65" charset="-120"/>
                        </a:rPr>
                        <a:t>本機關持有或保管之資訊，除國家機密外，依法律或法律具體明確授權之法規命令有保密義務者。</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28854974"/>
                  </a:ext>
                </a:extLst>
              </a:tr>
              <a:tr h="1058556">
                <a:tc>
                  <a:txBody>
                    <a:bodyPr/>
                    <a:lstStyle/>
                    <a:p>
                      <a:pPr algn="ctr"/>
                      <a:r>
                        <a:rPr lang="zh-TW" altLang="en-US" sz="2200" dirty="0">
                          <a:latin typeface="標楷體" panose="03000509000000000000" pitchFamily="65" charset="-120"/>
                          <a:ea typeface="標楷體" panose="03000509000000000000" pitchFamily="65" charset="-120"/>
                        </a:rPr>
                        <a:t>機密</a:t>
                      </a:r>
                      <a:endParaRPr lang="en-US" altLang="zh-TW" sz="2200" dirty="0">
                        <a:latin typeface="標楷體" panose="03000509000000000000" pitchFamily="65" charset="-120"/>
                        <a:ea typeface="標楷體" panose="03000509000000000000" pitchFamily="65" charset="-120"/>
                      </a:endParaRPr>
                    </a:p>
                    <a:p>
                      <a:pPr algn="ctr"/>
                      <a:r>
                        <a:rPr lang="zh-TW" altLang="en-US" sz="2200" dirty="0">
                          <a:latin typeface="標楷體" panose="03000509000000000000" pitchFamily="65" charset="-120"/>
                          <a:ea typeface="標楷體" panose="03000509000000000000" pitchFamily="65" charset="-120"/>
                        </a:rPr>
                        <a:t>等級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r>
                        <a:rPr lang="zh-TW" altLang="en-US" sz="2400" dirty="0">
                          <a:latin typeface="標楷體" panose="03000509000000000000" pitchFamily="65" charset="-120"/>
                          <a:ea typeface="標楷體" panose="03000509000000000000" pitchFamily="65" charset="-120"/>
                        </a:rPr>
                        <a:t>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85141160"/>
                  </a:ext>
                </a:extLst>
              </a:tr>
              <a:tr h="1058556">
                <a:tc>
                  <a:txBody>
                    <a:bodyPr/>
                    <a:lstStyle/>
                    <a:p>
                      <a:pPr algn="ctr"/>
                      <a:r>
                        <a:rPr lang="zh-TW" altLang="en-US" sz="2200" dirty="0">
                          <a:solidFill>
                            <a:schemeClr val="bg1"/>
                          </a:solidFill>
                          <a:latin typeface="標楷體" panose="03000509000000000000" pitchFamily="65" charset="-120"/>
                          <a:ea typeface="標楷體" panose="03000509000000000000" pitchFamily="65" charset="-120"/>
                        </a:rPr>
                        <a:t>辦理</a:t>
                      </a:r>
                      <a:endParaRPr lang="en-US" altLang="zh-TW" sz="2200" dirty="0">
                        <a:solidFill>
                          <a:schemeClr val="bg1"/>
                        </a:solidFill>
                        <a:latin typeface="標楷體" panose="03000509000000000000" pitchFamily="65" charset="-120"/>
                        <a:ea typeface="標楷體" panose="03000509000000000000" pitchFamily="65" charset="-120"/>
                      </a:endParaRPr>
                    </a:p>
                    <a:p>
                      <a:pPr algn="ctr"/>
                      <a:r>
                        <a:rPr lang="zh-TW" altLang="en-US" sz="2200" dirty="0">
                          <a:solidFill>
                            <a:schemeClr val="bg1"/>
                          </a:solidFill>
                          <a:latin typeface="標楷體" panose="03000509000000000000" pitchFamily="65" charset="-120"/>
                          <a:ea typeface="標楷體" panose="03000509000000000000" pitchFamily="65" charset="-120"/>
                        </a:rPr>
                        <a:t>依據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dirty="0">
                          <a:solidFill>
                            <a:schemeClr val="bg1"/>
                          </a:solidFill>
                          <a:latin typeface="標楷體" panose="03000509000000000000" pitchFamily="65" charset="-120"/>
                          <a:ea typeface="標楷體" panose="03000509000000000000" pitchFamily="65" charset="-120"/>
                        </a:rPr>
                        <a:t>各機關處理一般公務機密文書，除依其他法規外，依文書處理手冊辦理。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49459156"/>
                  </a:ext>
                </a:extLst>
              </a:tr>
            </a:tbl>
          </a:graphicData>
        </a:graphic>
      </p:graphicFrame>
      <p:sp>
        <p:nvSpPr>
          <p:cNvPr id="14" name="箭號: 向右 13">
            <a:extLst>
              <a:ext uri="{FF2B5EF4-FFF2-40B4-BE49-F238E27FC236}">
                <a16:creationId xmlns:a16="http://schemas.microsoft.com/office/drawing/2014/main" id="{866B88ED-1B4D-5CAF-C306-39FF392FF96D}"/>
              </a:ext>
            </a:extLst>
          </p:cNvPr>
          <p:cNvSpPr/>
          <p:nvPr/>
        </p:nvSpPr>
        <p:spPr>
          <a:xfrm>
            <a:off x="3675214" y="4375052"/>
            <a:ext cx="703384" cy="281354"/>
          </a:xfrm>
          <a:prstGeom prst="rightArrow">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3811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B54772-FDFD-2D86-A325-33BCA51BF61A}"/>
              </a:ext>
            </a:extLst>
          </p:cNvPr>
          <p:cNvSpPr>
            <a:spLocks noGrp="1"/>
          </p:cNvSpPr>
          <p:nvPr>
            <p:ph type="title"/>
          </p:nvPr>
        </p:nvSpPr>
        <p:spPr/>
        <p:txBody>
          <a:bodyPr>
            <a:normAutofit/>
          </a:bodyPr>
          <a:lstStyle/>
          <a:p>
            <a:r>
              <a:rPr lang="zh-TW" altLang="zh-TW" kern="100" dirty="0">
                <a:ea typeface="標楷體" panose="03000509000000000000" pitchFamily="65" charset="-120"/>
                <a:cs typeface="Times New Roman" panose="02020603050405020304" pitchFamily="18" charset="0"/>
              </a:rPr>
              <a:t>非經辦人員不得查詢業務範圍以外之公務事件</a:t>
            </a:r>
            <a:endParaRPr lang="zh-TW" altLang="en-US" dirty="0"/>
          </a:p>
        </p:txBody>
      </p:sp>
      <p:sp>
        <p:nvSpPr>
          <p:cNvPr id="3" name="內容版面配置區 2">
            <a:extLst>
              <a:ext uri="{FF2B5EF4-FFF2-40B4-BE49-F238E27FC236}">
                <a16:creationId xmlns:a16="http://schemas.microsoft.com/office/drawing/2014/main" id="{B3FFB7D4-1D84-C02D-512B-407866518451}"/>
              </a:ext>
            </a:extLst>
          </p:cNvPr>
          <p:cNvSpPr>
            <a:spLocks noGrp="1"/>
          </p:cNvSpPr>
          <p:nvPr>
            <p:ph idx="1"/>
          </p:nvPr>
        </p:nvSpPr>
        <p:spPr>
          <a:xfrm>
            <a:off x="4701209" y="117280"/>
            <a:ext cx="6907694" cy="1274198"/>
          </a:xfrm>
          <a:ln w="38100"/>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酒店業者申請之視聽歌唱場所變更使用工程案件准駁，與</a:t>
            </a:r>
            <a:r>
              <a:rPr lang="zh-TW" altLang="en-US" sz="2400" kern="100" dirty="0">
                <a:ea typeface="標楷體" panose="03000509000000000000" pitchFamily="65"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擔任之民政局長職務無關，自不得由其本人或指使部屬查詢民政業務範圍以外之事項。</a:t>
            </a:r>
            <a:endParaRPr lang="zh-TW" altLang="en-US" sz="2400" dirty="0"/>
          </a:p>
        </p:txBody>
      </p:sp>
      <p:sp>
        <p:nvSpPr>
          <p:cNvPr id="4" name="文字版面配置區 3">
            <a:extLst>
              <a:ext uri="{FF2B5EF4-FFF2-40B4-BE49-F238E27FC236}">
                <a16:creationId xmlns:a16="http://schemas.microsoft.com/office/drawing/2014/main" id="{614891EC-D358-D1D6-8459-4A10D61DAAF2}"/>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a:t>
            </a:r>
            <a:r>
              <a:rPr lang="zh-TW" altLang="zh-TW" sz="1800" kern="100" dirty="0">
                <a:ea typeface="標楷體" panose="03000509000000000000" pitchFamily="65" charset="-120"/>
                <a:cs typeface="Times New Roman" panose="02020603050405020304" pitchFamily="18" charset="0"/>
              </a:rPr>
              <a:t>之文書處理手冊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三</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後段規定</a:t>
            </a:r>
            <a:endParaRPr lang="zh-TW" altLang="en-US" sz="1800" dirty="0"/>
          </a:p>
        </p:txBody>
      </p:sp>
      <p:sp>
        <p:nvSpPr>
          <p:cNvPr id="6" name="內容版面配置區 5">
            <a:extLst>
              <a:ext uri="{FF2B5EF4-FFF2-40B4-BE49-F238E27FC236}">
                <a16:creationId xmlns:a16="http://schemas.microsoft.com/office/drawing/2014/main" id="{A304972D-4BD7-B082-1B7B-F36E46A50408}"/>
              </a:ext>
            </a:extLst>
          </p:cNvPr>
          <p:cNvSpPr>
            <a:spLocks noGrp="1"/>
          </p:cNvSpPr>
          <p:nvPr>
            <p:ph sz="quarter" idx="4294967295"/>
          </p:nvPr>
        </p:nvSpPr>
        <p:spPr>
          <a:xfrm>
            <a:off x="4701208" y="1391478"/>
            <a:ext cx="6907695" cy="5289606"/>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rmAutofit lnSpcReduction="10000"/>
          </a:bodyPr>
          <a:lstStyle/>
          <a:p>
            <a:endParaRPr lang="en-US" altLang="zh-TW"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b="1" u="sng" dirty="0">
                <a:solidFill>
                  <a:schemeClr val="tx1"/>
                </a:solidFill>
                <a:latin typeface="標楷體" panose="03000509000000000000" pitchFamily="65" charset="-120"/>
                <a:ea typeface="標楷體" panose="03000509000000000000" pitchFamily="65" charset="-120"/>
              </a:rPr>
              <a:t>最新</a:t>
            </a:r>
            <a:r>
              <a:rPr lang="en-US" altLang="zh-TW" b="1" u="sng" dirty="0">
                <a:solidFill>
                  <a:schemeClr val="tx1"/>
                </a:solidFill>
                <a:latin typeface="標楷體" panose="03000509000000000000" pitchFamily="65" charset="-120"/>
                <a:ea typeface="標楷體" panose="03000509000000000000" pitchFamily="65" charset="-120"/>
              </a:rPr>
              <a:t>112.09.20</a:t>
            </a:r>
            <a:r>
              <a:rPr lang="zh-TW" altLang="en-US" b="1" u="sng" dirty="0">
                <a:solidFill>
                  <a:schemeClr val="tx1"/>
                </a:solidFill>
                <a:latin typeface="標楷體" panose="03000509000000000000" pitchFamily="65" charset="-120"/>
                <a:ea typeface="標楷體" panose="03000509000000000000" pitchFamily="65" charset="-120"/>
              </a:rPr>
              <a:t>修訂之文書處理手冊第</a:t>
            </a:r>
            <a:r>
              <a:rPr lang="en-US" altLang="zh-TW" b="1" u="sng" dirty="0">
                <a:solidFill>
                  <a:schemeClr val="tx1"/>
                </a:solidFill>
                <a:latin typeface="標楷體" panose="03000509000000000000" pitchFamily="65" charset="-120"/>
                <a:ea typeface="標楷體" panose="03000509000000000000" pitchFamily="65" charset="-120"/>
              </a:rPr>
              <a:t>69</a:t>
            </a:r>
            <a:r>
              <a:rPr lang="zh-TW" altLang="en-US" b="1" u="sng" dirty="0">
                <a:solidFill>
                  <a:schemeClr val="tx1"/>
                </a:solidFill>
                <a:latin typeface="標楷體" panose="03000509000000000000" pitchFamily="65" charset="-120"/>
                <a:ea typeface="標楷體" panose="03000509000000000000" pitchFamily="65" charset="-120"/>
              </a:rPr>
              <a:t>點，一般保密事項</a:t>
            </a:r>
            <a:r>
              <a:rPr lang="zh-TW" altLang="en-US" dirty="0">
                <a:solidFill>
                  <a:schemeClr val="tx1"/>
                </a:solidFill>
                <a:latin typeface="標楷體" panose="03000509000000000000" pitchFamily="65" charset="-120"/>
                <a:ea typeface="標楷體" panose="03000509000000000000" pitchFamily="65" charset="-120"/>
              </a:rPr>
              <a:t>規定：</a:t>
            </a:r>
          </a:p>
          <a:p>
            <a:r>
              <a:rPr lang="en-US" altLang="zh-TW" dirty="0">
                <a:solidFill>
                  <a:schemeClr val="tx1"/>
                </a:solidFill>
                <a:latin typeface="標楷體" panose="03000509000000000000" pitchFamily="65" charset="-120"/>
                <a:ea typeface="標楷體" panose="03000509000000000000" pitchFamily="65" charset="-120"/>
              </a:rPr>
              <a:t>1.</a:t>
            </a:r>
            <a:r>
              <a:rPr lang="zh-TW" altLang="en-US"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2.</a:t>
            </a:r>
            <a:r>
              <a:rPr lang="zh-TW" altLang="en-US" dirty="0">
                <a:solidFill>
                  <a:schemeClr val="tx1"/>
                </a:solidFill>
                <a:latin typeface="標楷體" panose="03000509000000000000" pitchFamily="65" charset="-120"/>
                <a:ea typeface="標楷體" panose="03000509000000000000" pitchFamily="65" charset="-120"/>
              </a:rPr>
              <a:t>文書之處理，不得隨意散置或出示他人。</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3.</a:t>
            </a:r>
            <a:r>
              <a:rPr lang="zh-TW" altLang="en-US" dirty="0">
                <a:solidFill>
                  <a:schemeClr val="tx1"/>
                </a:solidFill>
                <a:latin typeface="標楷體" panose="03000509000000000000" pitchFamily="65" charset="-120"/>
                <a:ea typeface="標楷體" panose="03000509000000000000" pitchFamily="65" charset="-120"/>
              </a:rPr>
              <a:t>各級人員經辦案件，無論何時，不得以職務上之秘密作私人 談話資料。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4.</a:t>
            </a:r>
            <a:r>
              <a:rPr lang="zh-TW" altLang="en-US" dirty="0">
                <a:solidFill>
                  <a:schemeClr val="tx1"/>
                </a:solidFill>
                <a:latin typeface="標楷體" panose="03000509000000000000" pitchFamily="65" charset="-120"/>
                <a:ea typeface="標楷體" panose="03000509000000000000" pitchFamily="65" charset="-120"/>
              </a:rPr>
              <a:t>文書之核判、會簽、會稿時，不得假手本機關以外之人員， 亦不得交與本案有關之當事人。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5.</a:t>
            </a:r>
            <a:r>
              <a:rPr lang="zh-TW" altLang="en-US" dirty="0">
                <a:solidFill>
                  <a:schemeClr val="tx1"/>
                </a:solidFill>
                <a:latin typeface="標楷體" panose="03000509000000000000" pitchFamily="65" charset="-120"/>
                <a:ea typeface="標楷體" panose="03000509000000000000" pitchFamily="65" charset="-120"/>
              </a:rPr>
              <a:t>文書放置時，應置於公文夾內，以防止被他人窺視。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6.</a:t>
            </a:r>
            <a:r>
              <a:rPr lang="zh-TW" altLang="en-US" dirty="0">
                <a:solidFill>
                  <a:schemeClr val="tx1"/>
                </a:solidFill>
                <a:latin typeface="標楷體" panose="03000509000000000000" pitchFamily="65" charset="-120"/>
                <a:ea typeface="標楷體" panose="03000509000000000000" pitchFamily="65" charset="-120"/>
              </a:rPr>
              <a:t>下班或臨時離開辦公室時，應將公文收藏於辦公桌抽屜或公 文櫃內並即加鎖。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b="1" u="sng" dirty="0">
                <a:solidFill>
                  <a:schemeClr val="tx1"/>
                </a:solidFill>
                <a:latin typeface="標楷體" panose="03000509000000000000" pitchFamily="65" charset="-120"/>
                <a:ea typeface="標楷體" panose="03000509000000000000" pitchFamily="65" charset="-120"/>
              </a:rPr>
              <a:t>7.</a:t>
            </a:r>
            <a:r>
              <a:rPr lang="zh-TW" altLang="en-US" b="1" u="sng" dirty="0">
                <a:solidFill>
                  <a:schemeClr val="tx1"/>
                </a:solidFill>
                <a:latin typeface="標楷體" panose="03000509000000000000" pitchFamily="65" charset="-120"/>
                <a:ea typeface="標楷體" panose="03000509000000000000" pitchFamily="65" charset="-120"/>
              </a:rPr>
              <a:t>職務上不應知悉或不應持有之公文資料，不得探悉或持有</a:t>
            </a:r>
            <a:r>
              <a:rPr lang="zh-TW" altLang="en-US" dirty="0">
                <a:solidFill>
                  <a:schemeClr val="tx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0691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B0D12046-83C2-700F-4972-8707609BF42B}"/>
              </a:ext>
            </a:extLst>
          </p:cNvPr>
          <p:cNvSpPr>
            <a:spLocks noGrp="1"/>
          </p:cNvSpPr>
          <p:nvPr>
            <p:ph type="title"/>
          </p:nvPr>
        </p:nvSpPr>
        <p:spPr/>
        <p:txBody>
          <a:bodyPr>
            <a:normAutofit fontScale="90000"/>
          </a:bodyPr>
          <a:lstStyle/>
          <a:p>
            <a:r>
              <a:rPr lang="zh-TW" altLang="zh-TW" kern="100" dirty="0">
                <a:ea typeface="標楷體" panose="03000509000000000000" pitchFamily="65" charset="-120"/>
                <a:cs typeface="Times New Roman" panose="02020603050405020304" pitchFamily="18" charset="0"/>
              </a:rPr>
              <a:t>各機關員工對於本機關任何文書，除經特許公開者外，絕對保守機密，不得洩漏</a:t>
            </a:r>
            <a:endParaRPr lang="zh-TW" altLang="en-US" dirty="0"/>
          </a:p>
        </p:txBody>
      </p:sp>
      <p:sp>
        <p:nvSpPr>
          <p:cNvPr id="3" name="內容版面配置區 2">
            <a:extLst>
              <a:ext uri="{FF2B5EF4-FFF2-40B4-BE49-F238E27FC236}">
                <a16:creationId xmlns:a16="http://schemas.microsoft.com/office/drawing/2014/main" id="{0C2DC92C-99A4-3B73-B2DE-9AF007092A91}"/>
              </a:ext>
            </a:extLst>
          </p:cNvPr>
          <p:cNvSpPr>
            <a:spLocks noGrp="1"/>
          </p:cNvSpPr>
          <p:nvPr>
            <p:ph idx="1"/>
          </p:nvPr>
        </p:nvSpPr>
        <p:spPr>
          <a:xfrm>
            <a:off x="4591878" y="594359"/>
            <a:ext cx="6937514" cy="1323893"/>
          </a:xfrm>
          <a:ln w="28575"/>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工務局核發變更使用執照前，會辦經發局</a:t>
            </a:r>
            <a:r>
              <a:rPr lang="zh-TW" altLang="zh-TW" sz="2400" kern="100" dirty="0">
                <a:effectLst/>
                <a:ea typeface="新細明體" panose="02020500000000000000" pitchFamily="18"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消防局等機關之準備作業程序核屬應保密事項，被查詢之機關員工自不得任意將內部會辦進度告知無關人員</a:t>
            </a:r>
            <a:endParaRPr lang="zh-TW" altLang="en-US" sz="2800" dirty="0"/>
          </a:p>
        </p:txBody>
      </p:sp>
      <p:sp>
        <p:nvSpPr>
          <p:cNvPr id="5" name="文字版面配置區 4">
            <a:extLst>
              <a:ext uri="{FF2B5EF4-FFF2-40B4-BE49-F238E27FC236}">
                <a16:creationId xmlns:a16="http://schemas.microsoft.com/office/drawing/2014/main" id="{74D107EC-15E6-6C73-9A29-F30BC6B9785C}"/>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行為時之</a:t>
            </a:r>
            <a:r>
              <a:rPr lang="zh-TW" altLang="zh-TW" sz="1800" kern="100" dirty="0">
                <a:ea typeface="標楷體" panose="03000509000000000000" pitchFamily="65" charset="-120"/>
                <a:cs typeface="Times New Roman" panose="02020603050405020304" pitchFamily="18" charset="0"/>
              </a:rPr>
              <a:t>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一</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規定</a:t>
            </a:r>
            <a:endParaRPr lang="en-US" altLang="zh-TW" sz="1800" kern="100" dirty="0">
              <a:ea typeface="標楷體" panose="03000509000000000000" pitchFamily="65" charset="-120"/>
              <a:cs typeface="Times New Roman" panose="02020603050405020304" pitchFamily="18" charset="0"/>
            </a:endParaRPr>
          </a:p>
        </p:txBody>
      </p:sp>
      <p:sp>
        <p:nvSpPr>
          <p:cNvPr id="8" name="文字版面配置區 4">
            <a:extLst>
              <a:ext uri="{FF2B5EF4-FFF2-40B4-BE49-F238E27FC236}">
                <a16:creationId xmlns:a16="http://schemas.microsoft.com/office/drawing/2014/main" id="{E51E706C-292D-3C64-52F9-EB0F4D1593EF}"/>
              </a:ext>
            </a:extLst>
          </p:cNvPr>
          <p:cNvSpPr>
            <a:spLocks noGrp="1"/>
          </p:cNvSpPr>
          <p:nvPr>
            <p:ph type="body" sz="quarter" idx="4294967295"/>
          </p:nvPr>
        </p:nvSpPr>
        <p:spPr>
          <a:xfrm>
            <a:off x="4591878" y="1918252"/>
            <a:ext cx="6937515" cy="3698668"/>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Autofit/>
          </a:bodyPr>
          <a:lstStyle/>
          <a:p>
            <a:endParaRPr lang="en-US" altLang="zh-TW" sz="2400"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dirty="0">
                <a:solidFill>
                  <a:schemeClr val="tx1"/>
                </a:solidFill>
                <a:latin typeface="標楷體" panose="03000509000000000000" pitchFamily="65" charset="-120"/>
                <a:ea typeface="標楷體" panose="03000509000000000000" pitchFamily="65" charset="-120"/>
              </a:rPr>
              <a:t>最新</a:t>
            </a:r>
            <a:r>
              <a:rPr lang="en-US" altLang="zh-TW" dirty="0">
                <a:solidFill>
                  <a:schemeClr val="tx1"/>
                </a:solidFill>
                <a:latin typeface="標楷體" panose="03000509000000000000" pitchFamily="65" charset="-120"/>
                <a:ea typeface="標楷體" panose="03000509000000000000" pitchFamily="65" charset="-120"/>
              </a:rPr>
              <a:t>112.09.20</a:t>
            </a:r>
            <a:r>
              <a:rPr lang="zh-TW" altLang="en-US" dirty="0">
                <a:solidFill>
                  <a:schemeClr val="tx1"/>
                </a:solidFill>
                <a:latin typeface="標楷體" panose="03000509000000000000" pitchFamily="65" charset="-120"/>
                <a:ea typeface="標楷體" panose="03000509000000000000" pitchFamily="65" charset="-120"/>
              </a:rPr>
              <a:t>修訂之文書處理手冊第</a:t>
            </a:r>
            <a:r>
              <a:rPr lang="en-US" altLang="zh-TW" dirty="0">
                <a:solidFill>
                  <a:schemeClr val="tx1"/>
                </a:solidFill>
                <a:latin typeface="標楷體" panose="03000509000000000000" pitchFamily="65" charset="-120"/>
                <a:ea typeface="標楷體" panose="03000509000000000000" pitchFamily="65" charset="-120"/>
              </a:rPr>
              <a:t>69</a:t>
            </a:r>
            <a:r>
              <a:rPr lang="zh-TW" altLang="en-US" dirty="0">
                <a:solidFill>
                  <a:schemeClr val="tx1"/>
                </a:solidFill>
                <a:latin typeface="標楷體" panose="03000509000000000000" pitchFamily="65" charset="-120"/>
                <a:ea typeface="標楷體" panose="03000509000000000000" pitchFamily="65" charset="-120"/>
              </a:rPr>
              <a:t>點</a:t>
            </a:r>
            <a:br>
              <a:rPr lang="en-US" altLang="zh-TW" dirty="0">
                <a:solidFill>
                  <a:schemeClr val="tx1"/>
                </a:solidFill>
                <a:latin typeface="標楷體" panose="03000509000000000000" pitchFamily="65" charset="-120"/>
                <a:ea typeface="標楷體" panose="03000509000000000000" pitchFamily="65" charset="-120"/>
              </a:rPr>
            </a:br>
            <a:r>
              <a:rPr lang="zh-TW" altLang="en-US" b="1"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a:t>
            </a:r>
            <a:r>
              <a:rPr lang="zh-TW" altLang="en-US" dirty="0">
                <a:solidFill>
                  <a:schemeClr val="tx1"/>
                </a:solidFill>
                <a:latin typeface="標楷體" panose="03000509000000000000" pitchFamily="65" charset="-120"/>
                <a:ea typeface="標楷體" panose="03000509000000000000" pitchFamily="65" charset="-120"/>
              </a:rPr>
              <a:t> </a:t>
            </a:r>
            <a:endParaRPr lang="en-US" altLang="zh-TW" dirty="0">
              <a:solidFill>
                <a:schemeClr val="tx1"/>
              </a:solidFill>
              <a:latin typeface="標楷體" panose="03000509000000000000" pitchFamily="65" charset="-120"/>
              <a:ea typeface="標楷體" panose="03000509000000000000" pitchFamily="65" charset="-120"/>
            </a:endParaRPr>
          </a:p>
          <a:p>
            <a:pPr>
              <a:spcAft>
                <a:spcPts val="0"/>
              </a:spcAft>
            </a:pPr>
            <a:r>
              <a:rPr lang="zh-TW" altLang="en-US" dirty="0">
                <a:solidFill>
                  <a:schemeClr val="tx1"/>
                </a:solidFill>
                <a:latin typeface="標楷體" panose="03000509000000000000" pitchFamily="65" charset="-120"/>
                <a:ea typeface="標楷體" panose="03000509000000000000" pitchFamily="65" charset="-120"/>
              </a:rPr>
              <a:t>政府資訊公開法</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款</a:t>
            </a:r>
            <a:b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政府資訊屬於下列各款情形之一者，應限制公開或不予提供之：</a:t>
            </a:r>
            <a:endPar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a:spcBef>
                <a:spcPts val="0"/>
              </a:spcBef>
              <a:spcAft>
                <a:spcPts val="0"/>
              </a:spcAft>
            </a:pP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a:spcBef>
                <a:spcPts val="0"/>
              </a:spcBef>
              <a:spcAft>
                <a:spcPts val="0"/>
              </a:spcAft>
            </a:pPr>
            <a:r>
              <a:rPr lang="zh-TW" altLang="en-US"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三、政府機關作成意思決定前，內部單位之擬稿或其他準備作業。</a:t>
            </a:r>
            <a:r>
              <a:rPr lang="en-US" altLang="zh-TW"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5641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16F08D-8B2B-0D09-AB10-8FC11A3CCF1F}"/>
              </a:ext>
            </a:extLst>
          </p:cNvPr>
          <p:cNvSpPr>
            <a:spLocks noGrp="1"/>
          </p:cNvSpPr>
          <p:nvPr>
            <p:ph type="title"/>
          </p:nvPr>
        </p:nvSpPr>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700" dirty="0">
                <a:solidFill>
                  <a:srgbClr val="000000"/>
                </a:solidFill>
                <a:latin typeface="標楷體" panose="03000509000000000000" pitchFamily="65" charset="-120"/>
                <a:ea typeface="標楷體" panose="03000509000000000000" pitchFamily="65" charset="-120"/>
              </a:rPr>
              <a:t>法務部</a:t>
            </a:r>
            <a:r>
              <a:rPr lang="en-US" altLang="zh-TW" sz="2700" dirty="0">
                <a:solidFill>
                  <a:srgbClr val="000000"/>
                </a:solidFill>
                <a:latin typeface="標楷體" panose="03000509000000000000" pitchFamily="65" charset="-120"/>
                <a:ea typeface="標楷體" panose="03000509000000000000" pitchFamily="65" charset="-120"/>
              </a:rPr>
              <a:t>103</a:t>
            </a:r>
            <a:r>
              <a:rPr lang="zh-TW" altLang="en-US" sz="2700" dirty="0">
                <a:solidFill>
                  <a:srgbClr val="000000"/>
                </a:solidFill>
                <a:latin typeface="標楷體" panose="03000509000000000000" pitchFamily="65" charset="-120"/>
                <a:ea typeface="標楷體" panose="03000509000000000000" pitchFamily="65" charset="-120"/>
              </a:rPr>
              <a:t>年</a:t>
            </a:r>
            <a:r>
              <a:rPr lang="en-US" altLang="zh-TW" sz="2700" dirty="0">
                <a:solidFill>
                  <a:srgbClr val="000000"/>
                </a:solidFill>
                <a:latin typeface="標楷體" panose="03000509000000000000" pitchFamily="65" charset="-120"/>
                <a:ea typeface="標楷體" panose="03000509000000000000" pitchFamily="65" charset="-120"/>
              </a:rPr>
              <a:t>03</a:t>
            </a:r>
            <a:r>
              <a:rPr lang="zh-TW" altLang="en-US" sz="2700" dirty="0">
                <a:solidFill>
                  <a:srgbClr val="000000"/>
                </a:solidFill>
                <a:latin typeface="標楷體" panose="03000509000000000000" pitchFamily="65" charset="-120"/>
                <a:ea typeface="標楷體" panose="03000509000000000000" pitchFamily="65" charset="-120"/>
              </a:rPr>
              <a:t>月</a:t>
            </a:r>
            <a:r>
              <a:rPr lang="en-US" altLang="zh-TW" sz="2700" dirty="0">
                <a:solidFill>
                  <a:srgbClr val="000000"/>
                </a:solidFill>
                <a:latin typeface="標楷體" panose="03000509000000000000" pitchFamily="65" charset="-120"/>
                <a:ea typeface="標楷體" panose="03000509000000000000" pitchFamily="65" charset="-120"/>
              </a:rPr>
              <a:t>04</a:t>
            </a:r>
            <a:r>
              <a:rPr lang="zh-TW" altLang="en-US" sz="2700" dirty="0">
                <a:solidFill>
                  <a:srgbClr val="000000"/>
                </a:solidFill>
                <a:latin typeface="標楷體" panose="03000509000000000000" pitchFamily="65" charset="-120"/>
                <a:ea typeface="標楷體" panose="03000509000000000000" pitchFamily="65" charset="-120"/>
              </a:rPr>
              <a:t>日法律字第</a:t>
            </a:r>
            <a:r>
              <a:rPr lang="en-US" altLang="zh-TW" sz="2700" dirty="0">
                <a:solidFill>
                  <a:srgbClr val="000000"/>
                </a:solidFill>
                <a:latin typeface="標楷體" panose="03000509000000000000" pitchFamily="65" charset="-120"/>
                <a:ea typeface="標楷體" panose="03000509000000000000" pitchFamily="65" charset="-120"/>
              </a:rPr>
              <a:t>10303500500</a:t>
            </a:r>
            <a:r>
              <a:rPr lang="zh-TW" altLang="en-US" sz="2700" dirty="0">
                <a:solidFill>
                  <a:srgbClr val="000000"/>
                </a:solidFill>
                <a:latin typeface="標楷體" panose="03000509000000000000" pitchFamily="65" charset="-120"/>
                <a:ea typeface="標楷體" panose="03000509000000000000" pitchFamily="65" charset="-120"/>
              </a:rPr>
              <a:t>號</a:t>
            </a:r>
            <a:endParaRPr lang="zh-TW" altLang="en-US" sz="2700" dirty="0">
              <a:latin typeface="標楷體" panose="03000509000000000000" pitchFamily="65" charset="-120"/>
              <a:ea typeface="標楷體" panose="03000509000000000000" pitchFamily="65" charset="-120"/>
            </a:endParaRPr>
          </a:p>
        </p:txBody>
      </p:sp>
      <p:sp>
        <p:nvSpPr>
          <p:cNvPr id="4" name="Rectangle 2">
            <a:extLst>
              <a:ext uri="{FF2B5EF4-FFF2-40B4-BE49-F238E27FC236}">
                <a16:creationId xmlns:a16="http://schemas.microsoft.com/office/drawing/2014/main" id="{F65688E3-A6FA-8933-8884-C3A697FC5D79}"/>
              </a:ext>
            </a:extLst>
          </p:cNvPr>
          <p:cNvSpPr>
            <a:spLocks noGrp="1" noChangeArrowheads="1"/>
          </p:cNvSpPr>
          <p:nvPr>
            <p:ph idx="1"/>
          </p:nvPr>
        </p:nvSpPr>
        <p:spPr bwMode="auto">
          <a:xfrm>
            <a:off x="407293" y="2143959"/>
            <a:ext cx="9271883" cy="3554819"/>
          </a:xfrm>
          <a:prstGeom prst="rect">
            <a:avLst/>
          </a:prstGeom>
          <a:solidFill>
            <a:schemeClr val="accent2">
              <a:lumMod val="20000"/>
              <a:lumOff val="80000"/>
            </a:schemeClr>
          </a:solidFill>
          <a:ln>
            <a:noFill/>
          </a:ln>
          <a:effectLst/>
        </p:spPr>
        <p:txBody>
          <a:bodyPr vert="horz" wrap="square" lIns="95220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fontAlgn="t">
              <a:lnSpc>
                <a:spcPct val="150000"/>
              </a:lnSpc>
              <a:spcBef>
                <a:spcPts val="200"/>
              </a:spcBef>
              <a:spcAft>
                <a:spcPts val="200"/>
              </a:spcAft>
              <a:buNone/>
            </a:pPr>
            <a:r>
              <a:rPr lang="zh-TW" altLang="en-US" sz="2200" b="1" dirty="0">
                <a:solidFill>
                  <a:srgbClr val="000000"/>
                </a:solidFill>
                <a:latin typeface="標楷體" panose="03000509000000000000" pitchFamily="65" charset="-120"/>
                <a:ea typeface="標楷體" panose="03000509000000000000" pitchFamily="65" charset="-120"/>
              </a:rPr>
              <a:t>政府資訊公開法第 </a:t>
            </a:r>
            <a:r>
              <a:rPr lang="en-US" altLang="zh-TW" sz="2200" b="1" dirty="0">
                <a:solidFill>
                  <a:srgbClr val="000000"/>
                </a:solidFill>
                <a:latin typeface="標楷體" panose="03000509000000000000" pitchFamily="65" charset="-120"/>
                <a:ea typeface="標楷體" panose="03000509000000000000" pitchFamily="65" charset="-120"/>
              </a:rPr>
              <a:t>18 </a:t>
            </a:r>
            <a:r>
              <a:rPr lang="zh-TW" altLang="en-US" sz="2200" b="1" dirty="0">
                <a:solidFill>
                  <a:srgbClr val="000000"/>
                </a:solidFill>
                <a:latin typeface="標楷體" panose="03000509000000000000" pitchFamily="65" charset="-120"/>
                <a:ea typeface="標楷體" panose="03000509000000000000" pitchFamily="65" charset="-120"/>
              </a:rPr>
              <a:t>條</a:t>
            </a:r>
            <a:r>
              <a:rPr lang="zh-TW" altLang="en-US" sz="2200" dirty="0">
                <a:solidFill>
                  <a:srgbClr val="000000"/>
                </a:solidFill>
                <a:latin typeface="標楷體" panose="03000509000000000000" pitchFamily="65" charset="-120"/>
                <a:ea typeface="標楷體" panose="03000509000000000000" pitchFamily="65" charset="-120"/>
              </a:rPr>
              <a:t>「政府機關作成意思決定前，內部單位之擬稿或其他準備作業。」</a:t>
            </a:r>
            <a:r>
              <a:rPr lang="zh-TW" altLang="en-US" sz="2200" b="1" dirty="0">
                <a:solidFill>
                  <a:srgbClr val="000000"/>
                </a:solidFill>
                <a:latin typeface="標楷體" panose="03000509000000000000" pitchFamily="65" charset="-120"/>
                <a:ea typeface="標楷體" panose="03000509000000000000" pitchFamily="65" charset="-120"/>
              </a:rPr>
              <a:t>得不予提供規範，係為保障機關作成決定得為翔實思考辯論及參與人員暢所欲言</a:t>
            </a:r>
            <a:r>
              <a:rPr lang="zh-TW" altLang="en-US" sz="2200" dirty="0">
                <a:solidFill>
                  <a:srgbClr val="000000"/>
                </a:solidFill>
                <a:latin typeface="標楷體" panose="03000509000000000000" pitchFamily="65" charset="-120"/>
                <a:ea typeface="標楷體" panose="03000509000000000000" pitchFamily="65" charset="-120"/>
              </a:rPr>
              <a:t>，而豁免公開，但如為意思決定</a:t>
            </a:r>
            <a:r>
              <a:rPr lang="zh-TW" altLang="en-US" sz="2200" b="1" dirty="0">
                <a:solidFill>
                  <a:srgbClr val="000000"/>
                </a:solidFill>
                <a:latin typeface="標楷體" panose="03000509000000000000" pitchFamily="65" charset="-120"/>
                <a:ea typeface="標楷體" panose="03000509000000000000" pitchFamily="65" charset="-120"/>
              </a:rPr>
              <a:t>基礎事實而無涉洩漏決策過程內部意見溝通或思辯材料，仍應公開</a:t>
            </a:r>
            <a:r>
              <a:rPr lang="zh-TW" altLang="en-US" sz="2200" dirty="0">
                <a:solidFill>
                  <a:srgbClr val="000000"/>
                </a:solidFill>
                <a:latin typeface="標楷體" panose="03000509000000000000" pitchFamily="65" charset="-120"/>
                <a:ea typeface="標楷體" panose="03000509000000000000" pitchFamily="65" charset="-120"/>
              </a:rPr>
              <a:t>；又所稱「但對公益有必要者，得公開或提供之」，應</a:t>
            </a:r>
            <a:r>
              <a:rPr lang="zh-TW" altLang="en-US" sz="2200" b="1" dirty="0">
                <a:solidFill>
                  <a:srgbClr val="000000"/>
                </a:solidFill>
                <a:latin typeface="標楷體" panose="03000509000000000000" pitchFamily="65" charset="-120"/>
                <a:ea typeface="標楷體" panose="03000509000000000000" pitchFamily="65" charset="-120"/>
              </a:rPr>
              <a:t>由主管機關就公開與不公開間比較衡量判斷</a:t>
            </a:r>
            <a:r>
              <a:rPr lang="zh-TW" altLang="en-US" sz="2200" dirty="0">
                <a:solidFill>
                  <a:srgbClr val="000000"/>
                </a:solidFill>
                <a:latin typeface="標楷體" panose="03000509000000000000" pitchFamily="65" charset="-120"/>
                <a:ea typeface="標楷體" panose="03000509000000000000" pitchFamily="65" charset="-120"/>
              </a:rPr>
              <a:t>，如判斷前者增進之公共利益大於後者法益，自應公開，惟行政機關應具體載明其理由。</a:t>
            </a:r>
            <a:endParaRPr kumimoji="0" lang="zh-TW" altLang="zh-TW" sz="22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p:txBody>
      </p:sp>
      <p:pic>
        <p:nvPicPr>
          <p:cNvPr id="5" name="圖形 4" descr="夾板 以實心填滿">
            <a:extLst>
              <a:ext uri="{FF2B5EF4-FFF2-40B4-BE49-F238E27FC236}">
                <a16:creationId xmlns:a16="http://schemas.microsoft.com/office/drawing/2014/main" id="{0D0A0491-E4BE-1320-1940-07DDEFE1A5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2716" y="4369159"/>
            <a:ext cx="1502964" cy="1502964"/>
          </a:xfrm>
          <a:prstGeom prst="rect">
            <a:avLst/>
          </a:prstGeom>
        </p:spPr>
      </p:pic>
    </p:spTree>
    <p:extLst>
      <p:ext uri="{BB962C8B-B14F-4D97-AF65-F5344CB8AC3E}">
        <p14:creationId xmlns:p14="http://schemas.microsoft.com/office/powerpoint/2010/main" val="133486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6D773C-B5AB-2646-8BBA-8E05699A4366}"/>
              </a:ext>
            </a:extLst>
          </p:cNvPr>
          <p:cNvSpPr>
            <a:spLocks noGrp="1"/>
          </p:cNvSpPr>
          <p:nvPr>
            <p:ph type="title"/>
          </p:nvPr>
        </p:nvSpPr>
        <p:spPr>
          <a:xfrm>
            <a:off x="1097280" y="263527"/>
            <a:ext cx="10058400" cy="1450757"/>
          </a:xfrm>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800" dirty="0">
                <a:solidFill>
                  <a:schemeClr val="tx1"/>
                </a:solidFill>
                <a:latin typeface="標楷體" panose="03000509000000000000" pitchFamily="65" charset="-120"/>
                <a:ea typeface="標楷體" panose="03000509000000000000" pitchFamily="65" charset="-120"/>
              </a:rPr>
              <a:t>法務部</a:t>
            </a:r>
            <a:r>
              <a:rPr lang="en-US" altLang="zh-TW" sz="2800" dirty="0">
                <a:solidFill>
                  <a:schemeClr val="tx1"/>
                </a:solidFill>
                <a:latin typeface="標楷體" panose="03000509000000000000" pitchFamily="65" charset="-120"/>
                <a:ea typeface="標楷體" panose="03000509000000000000" pitchFamily="65" charset="-120"/>
              </a:rPr>
              <a:t>105</a:t>
            </a:r>
            <a:r>
              <a:rPr lang="zh-TW" altLang="en-US" sz="2800" dirty="0">
                <a:solidFill>
                  <a:schemeClr val="tx1"/>
                </a:solidFill>
                <a:latin typeface="標楷體" panose="03000509000000000000" pitchFamily="65" charset="-120"/>
                <a:ea typeface="標楷體" panose="03000509000000000000" pitchFamily="65" charset="-120"/>
              </a:rPr>
              <a:t>年</a:t>
            </a:r>
            <a:r>
              <a:rPr lang="en-US" altLang="zh-TW" sz="2800" dirty="0">
                <a:solidFill>
                  <a:schemeClr val="tx1"/>
                </a:solidFill>
                <a:latin typeface="標楷體" panose="03000509000000000000" pitchFamily="65" charset="-120"/>
                <a:ea typeface="標楷體" panose="03000509000000000000" pitchFamily="65" charset="-120"/>
              </a:rPr>
              <a:t>10</a:t>
            </a:r>
            <a:r>
              <a:rPr lang="zh-TW" altLang="en-US" sz="2800" dirty="0">
                <a:solidFill>
                  <a:schemeClr val="tx1"/>
                </a:solidFill>
                <a:latin typeface="標楷體" panose="03000509000000000000" pitchFamily="65" charset="-120"/>
                <a:ea typeface="標楷體" panose="03000509000000000000" pitchFamily="65" charset="-120"/>
              </a:rPr>
              <a:t>月</a:t>
            </a:r>
            <a:r>
              <a:rPr lang="en-US" altLang="zh-TW" sz="2800" dirty="0">
                <a:solidFill>
                  <a:schemeClr val="tx1"/>
                </a:solidFill>
                <a:latin typeface="標楷體" panose="03000509000000000000" pitchFamily="65" charset="-120"/>
                <a:ea typeface="標楷體" panose="03000509000000000000" pitchFamily="65" charset="-120"/>
              </a:rPr>
              <a:t>05</a:t>
            </a:r>
            <a:r>
              <a:rPr lang="zh-TW" altLang="en-US" sz="2800" dirty="0">
                <a:solidFill>
                  <a:schemeClr val="tx1"/>
                </a:solidFill>
                <a:latin typeface="標楷體" panose="03000509000000000000" pitchFamily="65" charset="-120"/>
                <a:ea typeface="標楷體" panose="03000509000000000000" pitchFamily="65" charset="-120"/>
              </a:rPr>
              <a:t>日法律字第</a:t>
            </a:r>
            <a:r>
              <a:rPr lang="en-US" altLang="zh-TW" sz="2800" dirty="0">
                <a:solidFill>
                  <a:schemeClr val="tx1"/>
                </a:solidFill>
                <a:latin typeface="標楷體" panose="03000509000000000000" pitchFamily="65" charset="-120"/>
                <a:ea typeface="標楷體" panose="03000509000000000000" pitchFamily="65" charset="-120"/>
              </a:rPr>
              <a:t>10503515120</a:t>
            </a:r>
            <a:r>
              <a:rPr lang="zh-TW" altLang="en-US" sz="2800" dirty="0">
                <a:solidFill>
                  <a:schemeClr val="tx1"/>
                </a:solidFill>
                <a:latin typeface="標楷體" panose="03000509000000000000" pitchFamily="65" charset="-120"/>
                <a:ea typeface="標楷體" panose="03000509000000000000" pitchFamily="65" charset="-120"/>
              </a:rPr>
              <a:t>號</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1CFEA4E-644D-452B-3459-21C91162B686}"/>
              </a:ext>
            </a:extLst>
          </p:cNvPr>
          <p:cNvSpPr>
            <a:spLocks noGrp="1"/>
          </p:cNvSpPr>
          <p:nvPr>
            <p:ph idx="1"/>
          </p:nvPr>
        </p:nvSpPr>
        <p:spPr>
          <a:xfrm>
            <a:off x="1307683" y="2446490"/>
            <a:ext cx="8314619" cy="2641403"/>
          </a:xfrm>
          <a:solidFill>
            <a:schemeClr val="accent2">
              <a:lumMod val="20000"/>
              <a:lumOff val="80000"/>
            </a:schemeClr>
          </a:solidFill>
        </p:spPr>
        <p:txBody>
          <a:bodyPr>
            <a:noAutofit/>
          </a:bodyPr>
          <a:lstStyle/>
          <a:p>
            <a:pPr>
              <a:lnSpc>
                <a:spcPct val="150000"/>
              </a:lnSpc>
            </a:pPr>
            <a:r>
              <a:rPr lang="zh-TW" altLang="en-US" sz="2200" dirty="0">
                <a:solidFill>
                  <a:schemeClr val="tx1"/>
                </a:solidFill>
                <a:latin typeface="標楷體" panose="03000509000000000000" pitchFamily="65" charset="-120"/>
                <a:ea typeface="標楷體" panose="03000509000000000000" pitchFamily="65" charset="-120"/>
              </a:rPr>
              <a:t>政府機關作成意思決定前，內部單位擬稿或其他準備作業得不予提供，又</a:t>
            </a:r>
            <a:r>
              <a:rPr lang="zh-TW" altLang="en-US" sz="2200" b="1" dirty="0">
                <a:solidFill>
                  <a:schemeClr val="tx1"/>
                </a:solidFill>
                <a:latin typeface="標楷體" panose="03000509000000000000" pitchFamily="65" charset="-120"/>
                <a:ea typeface="標楷體" panose="03000509000000000000" pitchFamily="65" charset="-120"/>
              </a:rPr>
              <a:t>某項資訊是否為內部單位擬稿或其他準備作業，應就個別事件整體觀察</a:t>
            </a:r>
            <a:r>
              <a:rPr lang="zh-TW" altLang="en-US" sz="2200" dirty="0">
                <a:solidFill>
                  <a:schemeClr val="tx1"/>
                </a:solidFill>
                <a:latin typeface="標楷體" panose="03000509000000000000" pitchFamily="65" charset="-120"/>
                <a:ea typeface="標楷體" panose="03000509000000000000" pitchFamily="65" charset="-120"/>
              </a:rPr>
              <a:t>，如為意思決定之基礎事實而無涉洩漏決策過程內部意見溝通或思辯材料，仍應公開，因公開非但不影響機關意思形成，甚且有助於民眾檢視及監督政府決策之合理性。</a:t>
            </a:r>
          </a:p>
        </p:txBody>
      </p:sp>
      <p:pic>
        <p:nvPicPr>
          <p:cNvPr id="4" name="圖形 3" descr="夾板 以實心填滿">
            <a:extLst>
              <a:ext uri="{FF2B5EF4-FFF2-40B4-BE49-F238E27FC236}">
                <a16:creationId xmlns:a16="http://schemas.microsoft.com/office/drawing/2014/main" id="{4A811C18-DEEC-E62D-F495-51B3B93B11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33045" y="4223869"/>
            <a:ext cx="1502964" cy="1502964"/>
          </a:xfrm>
          <a:prstGeom prst="rect">
            <a:avLst/>
          </a:prstGeom>
        </p:spPr>
      </p:pic>
    </p:spTree>
    <p:extLst>
      <p:ext uri="{BB962C8B-B14F-4D97-AF65-F5344CB8AC3E}">
        <p14:creationId xmlns:p14="http://schemas.microsoft.com/office/powerpoint/2010/main" val="233324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3BCA6E-2785-29F2-2007-7AEBFF294051}"/>
              </a:ext>
            </a:extLst>
          </p:cNvPr>
          <p:cNvSpPr>
            <a:spLocks noGrp="1"/>
          </p:cNvSpPr>
          <p:nvPr>
            <p:ph type="title"/>
          </p:nvPr>
        </p:nvSpPr>
        <p:spPr/>
        <p:txBody>
          <a:bodyPr>
            <a:normAutofit/>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公務員違反保密義務之刑事責任</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EFBC702-C0E3-6776-3F9D-4551F7451578}"/>
              </a:ext>
            </a:extLst>
          </p:cNvPr>
          <p:cNvSpPr>
            <a:spLocks noGrp="1"/>
          </p:cNvSpPr>
          <p:nvPr>
            <p:ph idx="1"/>
          </p:nvPr>
        </p:nvSpPr>
        <p:spPr>
          <a:xfrm>
            <a:off x="1385513" y="1876657"/>
            <a:ext cx="4631633" cy="3780000"/>
          </a:xfrm>
          <a:ln w="28575"/>
        </p:spPr>
        <p:style>
          <a:lnRef idx="1">
            <a:schemeClr val="accent1"/>
          </a:lnRef>
          <a:fillRef idx="2">
            <a:schemeClr val="accent1"/>
          </a:fillRef>
          <a:effectRef idx="1">
            <a:schemeClr val="accent1"/>
          </a:effectRef>
          <a:fontRef idx="minor">
            <a:schemeClr val="dk1"/>
          </a:fontRef>
        </p:style>
        <p:txBody>
          <a:bodyPr anchor="ctr">
            <a:no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132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dirty="0">
                <a:solidFill>
                  <a:schemeClr val="tx1"/>
                </a:solidFill>
                <a:latin typeface="標楷體" panose="03000509000000000000" pitchFamily="65" charset="-120"/>
                <a:ea typeface="標楷體" panose="03000509000000000000" pitchFamily="65" charset="-120"/>
              </a:rPr>
              <a:t>  </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公務員洩漏或交付關於中華民國國防以外應秘密之文書、圖畫</a:t>
            </a:r>
            <a:r>
              <a:rPr lang="zh-TW" altLang="en-US" sz="2400" dirty="0">
                <a:solidFill>
                  <a:srgbClr val="FF0000"/>
                </a:solidFill>
                <a:latin typeface="標楷體" panose="03000509000000000000" pitchFamily="65" charset="-120"/>
                <a:ea typeface="標楷體" panose="03000509000000000000" pitchFamily="65" charset="-120"/>
              </a:rPr>
              <a:t>消息</a:t>
            </a:r>
            <a:r>
              <a:rPr lang="zh-TW" altLang="en-US" sz="2400" dirty="0">
                <a:solidFill>
                  <a:schemeClr val="tx1"/>
                </a:solidFill>
                <a:latin typeface="標楷體" panose="03000509000000000000" pitchFamily="65" charset="-120"/>
                <a:ea typeface="標楷體" panose="03000509000000000000" pitchFamily="65" charset="-120"/>
              </a:rPr>
              <a:t>或物品者，處三年以下有期徒刑。</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因</a:t>
            </a:r>
            <a:r>
              <a:rPr lang="zh-TW" altLang="en-US" sz="2400" dirty="0">
                <a:solidFill>
                  <a:srgbClr val="FF0000"/>
                </a:solidFill>
                <a:latin typeface="標楷體" panose="03000509000000000000" pitchFamily="65" charset="-120"/>
                <a:ea typeface="標楷體" panose="03000509000000000000" pitchFamily="65" charset="-120"/>
              </a:rPr>
              <a:t>過失</a:t>
            </a:r>
            <a:r>
              <a:rPr lang="zh-TW" altLang="en-US" sz="2400" dirty="0">
                <a:solidFill>
                  <a:schemeClr val="tx1"/>
                </a:solidFill>
                <a:latin typeface="標楷體" panose="03000509000000000000" pitchFamily="65" charset="-120"/>
                <a:ea typeface="標楷體" panose="03000509000000000000" pitchFamily="65" charset="-120"/>
              </a:rPr>
              <a:t>犯前項之罪者，處一年以下有期徒刑、拘役或三百元以下罰金。</a:t>
            </a:r>
            <a:endParaRPr lang="en-US" altLang="zh-TW" sz="2400" dirty="0">
              <a:solidFill>
                <a:schemeClr val="tx1"/>
              </a:solidFill>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F6ADCC20-810A-1400-7CA6-EC70D8C3A04F}"/>
              </a:ext>
            </a:extLst>
          </p:cNvPr>
          <p:cNvSpPr txBox="1"/>
          <p:nvPr/>
        </p:nvSpPr>
        <p:spPr>
          <a:xfrm>
            <a:off x="6295802" y="1876657"/>
            <a:ext cx="4631634" cy="3780000"/>
          </a:xfrm>
          <a:prstGeom prst="rect">
            <a:avLst/>
          </a:prstGeom>
          <a:ln w="28575"/>
        </p:spPr>
        <p:style>
          <a:lnRef idx="1">
            <a:schemeClr val="accent1"/>
          </a:lnRef>
          <a:fillRef idx="2">
            <a:schemeClr val="accent1"/>
          </a:fillRef>
          <a:effectRef idx="1">
            <a:schemeClr val="accent1"/>
          </a:effectRef>
          <a:fontRef idx="minor">
            <a:schemeClr val="dk1"/>
          </a:fontRef>
        </p:style>
        <p:txBody>
          <a:bodyPr wrap="square" anchor="b">
            <a:sp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109</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~112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b="1" u="sng" dirty="0">
                <a:solidFill>
                  <a:schemeClr val="tx1"/>
                </a:solidFill>
                <a:latin typeface="標楷體" panose="03000509000000000000" pitchFamily="65" charset="-120"/>
                <a:ea typeface="標楷體" panose="03000509000000000000" pitchFamily="65" charset="-120"/>
              </a:rPr>
              <a:t>國家機密保護法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32</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34</a:t>
            </a:r>
            <a:r>
              <a:rPr lang="zh-TW" altLang="en-US" sz="2400" b="1" dirty="0">
                <a:solidFill>
                  <a:schemeClr val="tx1"/>
                </a:solidFill>
                <a:latin typeface="標楷體" panose="03000509000000000000" pitchFamily="65" charset="-120"/>
                <a:ea typeface="標楷體" panose="03000509000000000000" pitchFamily="65" charset="-120"/>
              </a:rPr>
              <a:t>條</a:t>
            </a:r>
            <a:endParaRPr lang="en-US" altLang="zh-TW" sz="2400" b="1"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規範洩漏或交付、刺探或收集經依法核定之國家機密，包含預備犯、預謀犯、過失犯或加重情形均逐一定罪責。</a:t>
            </a:r>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zh-TW" altLang="en-US" sz="2400" dirty="0">
              <a:solidFill>
                <a:schemeClr val="tx1"/>
              </a:solidFill>
              <a:latin typeface="標楷體" panose="03000509000000000000" pitchFamily="65" charset="-120"/>
              <a:ea typeface="標楷體" panose="03000509000000000000" pitchFamily="65" charset="-120"/>
            </a:endParaRPr>
          </a:p>
        </p:txBody>
      </p:sp>
      <p:grpSp>
        <p:nvGrpSpPr>
          <p:cNvPr id="7" name="群組 6">
            <a:extLst>
              <a:ext uri="{FF2B5EF4-FFF2-40B4-BE49-F238E27FC236}">
                <a16:creationId xmlns:a16="http://schemas.microsoft.com/office/drawing/2014/main" id="{0066969D-CCB5-3C2E-77CF-388EC4628017}"/>
              </a:ext>
            </a:extLst>
          </p:cNvPr>
          <p:cNvGrpSpPr/>
          <p:nvPr/>
        </p:nvGrpSpPr>
        <p:grpSpPr>
          <a:xfrm>
            <a:off x="9575693" y="4332846"/>
            <a:ext cx="1838039" cy="1838039"/>
            <a:chOff x="692727" y="2826325"/>
            <a:chExt cx="1838039" cy="1838039"/>
          </a:xfrm>
        </p:grpSpPr>
        <p:sp>
          <p:nvSpPr>
            <p:cNvPr id="8" name="橢圓 7">
              <a:extLst>
                <a:ext uri="{FF2B5EF4-FFF2-40B4-BE49-F238E27FC236}">
                  <a16:creationId xmlns:a16="http://schemas.microsoft.com/office/drawing/2014/main" id="{1C8CECBA-D5AB-27AD-4B5B-E37785BF30B9}"/>
                </a:ext>
              </a:extLst>
            </p:cNvPr>
            <p:cNvSpPr/>
            <p:nvPr/>
          </p:nvSpPr>
          <p:spPr>
            <a:xfrm>
              <a:off x="692727" y="2826325"/>
              <a:ext cx="1838039" cy="1838039"/>
            </a:xfrm>
            <a:prstGeom prst="ellipse">
              <a:avLst/>
            </a:prstGeom>
            <a:solidFill>
              <a:srgbClr val="FFFFFF"/>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9" name="圖片 8">
              <a:extLst>
                <a:ext uri="{FF2B5EF4-FFF2-40B4-BE49-F238E27FC236}">
                  <a16:creationId xmlns:a16="http://schemas.microsoft.com/office/drawing/2014/main" id="{6679555F-C9F7-59B8-235F-7A5E52BBBB91}"/>
                </a:ext>
              </a:extLst>
            </p:cNvPr>
            <p:cNvPicPr>
              <a:picLocks noChangeAspect="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4120" t="20076" r="22365" b="24874"/>
            <a:stretch/>
          </p:blipFill>
          <p:spPr>
            <a:xfrm>
              <a:off x="1057563" y="3298936"/>
              <a:ext cx="1063788" cy="885137"/>
            </a:xfrm>
            <a:prstGeom prst="rect">
              <a:avLst/>
            </a:prstGeom>
          </p:spPr>
        </p:pic>
      </p:grpSp>
    </p:spTree>
    <p:extLst>
      <p:ext uri="{BB962C8B-B14F-4D97-AF65-F5344CB8AC3E}">
        <p14:creationId xmlns:p14="http://schemas.microsoft.com/office/powerpoint/2010/main" val="186174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4F27CD-8F30-0323-492C-51A6A459F6C8}"/>
              </a:ext>
            </a:extLst>
          </p:cNvPr>
          <p:cNvSpPr>
            <a:spLocks noGrp="1"/>
          </p:cNvSpPr>
          <p:nvPr>
            <p:ph type="title"/>
          </p:nvPr>
        </p:nvSpPr>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公務員違反保密義務之行政責任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CE4F9814-8ECC-920C-F996-00213F8DF4C6}"/>
              </a:ext>
            </a:extLst>
          </p:cNvPr>
          <p:cNvSpPr>
            <a:spLocks noGrp="1"/>
          </p:cNvSpPr>
          <p:nvPr>
            <p:ph idx="1"/>
          </p:nvPr>
        </p:nvSpPr>
        <p:spPr>
          <a:xfrm>
            <a:off x="1219302" y="2133961"/>
            <a:ext cx="4482549" cy="3384000"/>
          </a:xfrm>
        </p:spPr>
        <p:style>
          <a:lnRef idx="1">
            <a:schemeClr val="accent6"/>
          </a:lnRef>
          <a:fillRef idx="2">
            <a:schemeClr val="accent6"/>
          </a:fillRef>
          <a:effectRef idx="1">
            <a:schemeClr val="accent6"/>
          </a:effectRef>
          <a:fontRef idx="minor">
            <a:schemeClr val="dk1"/>
          </a:fontRef>
        </p:style>
        <p:txBody>
          <a:bodyPr>
            <a:normAutofit/>
          </a:bodyPr>
          <a:lstStyle/>
          <a:p>
            <a:r>
              <a:rPr lang="zh-TW" altLang="en-US" sz="2400" dirty="0"/>
              <a:t> </a:t>
            </a:r>
            <a:r>
              <a:rPr lang="zh-TW" altLang="en-US" sz="2400" b="1" dirty="0">
                <a:latin typeface="標楷體" panose="03000509000000000000" pitchFamily="65" charset="-120"/>
                <a:ea typeface="標楷體" panose="03000509000000000000" pitchFamily="65" charset="-120"/>
              </a:rPr>
              <a:t>懲戒責任</a:t>
            </a:r>
          </a:p>
          <a:p>
            <a:pPr marL="292608" lvl="1" indent="0">
              <a:spcBef>
                <a:spcPts val="600"/>
              </a:spcBef>
              <a:buNone/>
            </a:pPr>
            <a:r>
              <a:rPr lang="zh-TW" altLang="en-US" sz="2400" dirty="0">
                <a:latin typeface="標楷體" panose="03000509000000000000" pitchFamily="65" charset="-120"/>
                <a:ea typeface="標楷體" panose="03000509000000000000" pitchFamily="65" charset="-120"/>
              </a:rPr>
              <a:t>依據「</a:t>
            </a:r>
            <a:r>
              <a:rPr lang="zh-TW" altLang="en-US" sz="2400" dirty="0">
                <a:solidFill>
                  <a:srgbClr val="FF0000"/>
                </a:solidFill>
                <a:latin typeface="標楷體" panose="03000509000000000000" pitchFamily="65" charset="-120"/>
                <a:ea typeface="標楷體" panose="03000509000000000000" pitchFamily="65" charset="-120"/>
              </a:rPr>
              <a:t>公務員懲戒法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條，公務員懲戒委員會對於公務員因洩漏公務機密移付懲戒之案例，有公務員因</a:t>
            </a:r>
            <a:r>
              <a:rPr lang="zh-TW" altLang="en-US" sz="2400" dirty="0">
                <a:solidFill>
                  <a:srgbClr val="FF0000"/>
                </a:solidFill>
                <a:latin typeface="標楷體" panose="03000509000000000000" pitchFamily="65" charset="-120"/>
                <a:ea typeface="標楷體" panose="03000509000000000000" pitchFamily="65" charset="-120"/>
              </a:rPr>
              <a:t>洩密而予以降級或記過者，更有直接予以撤職者</a:t>
            </a:r>
            <a:r>
              <a:rPr lang="zh-TW" altLang="en-US" sz="2400" dirty="0">
                <a:latin typeface="標楷體" panose="03000509000000000000" pitchFamily="65" charset="-120"/>
                <a:ea typeface="標楷體" panose="03000509000000000000" pitchFamily="65" charset="-120"/>
              </a:rPr>
              <a:t>。</a:t>
            </a:r>
          </a:p>
          <a:p>
            <a:endParaRPr lang="en-US" altLang="zh-TW" sz="22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173AC11D-3F69-4F2F-BAC7-5D212A355B3B}"/>
              </a:ext>
            </a:extLst>
          </p:cNvPr>
          <p:cNvSpPr txBox="1"/>
          <p:nvPr/>
        </p:nvSpPr>
        <p:spPr>
          <a:xfrm>
            <a:off x="6096001" y="2133961"/>
            <a:ext cx="4595446" cy="34624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TW" altLang="en-US" sz="2400" b="1" dirty="0">
                <a:latin typeface="標楷體" panose="03000509000000000000" pitchFamily="65" charset="-120"/>
                <a:ea typeface="標楷體" panose="03000509000000000000" pitchFamily="65" charset="-120"/>
              </a:rPr>
              <a:t>懲處責任</a:t>
            </a:r>
            <a:endParaRPr lang="en-US" altLang="zh-TW" sz="2400" b="1" dirty="0">
              <a:latin typeface="標楷體" panose="03000509000000000000" pitchFamily="65" charset="-120"/>
              <a:ea typeface="標楷體" panose="03000509000000000000" pitchFamily="65" charset="-120"/>
            </a:endParaRPr>
          </a:p>
          <a:p>
            <a:pPr>
              <a:spcBef>
                <a:spcPts val="600"/>
              </a:spcBef>
            </a:pPr>
            <a:r>
              <a:rPr lang="zh-TW" altLang="en-US" sz="2400" dirty="0">
                <a:latin typeface="標楷體" panose="03000509000000000000" pitchFamily="65" charset="-120"/>
                <a:ea typeface="標楷體" panose="03000509000000000000" pitchFamily="65" charset="-120"/>
              </a:rPr>
              <a:t>各機關長官依考績獎懲等法規對公務員所為之行政處分，如依據「</a:t>
            </a:r>
            <a:r>
              <a:rPr lang="zh-TW" altLang="en-US" sz="2400" dirty="0">
                <a:solidFill>
                  <a:srgbClr val="FF0000"/>
                </a:solidFill>
                <a:latin typeface="標楷體" panose="03000509000000000000" pitchFamily="65" charset="-120"/>
                <a:ea typeface="標楷體" panose="03000509000000000000" pitchFamily="65" charset="-120"/>
              </a:rPr>
              <a:t>公務人員考績法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項第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款規定，「</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洩漏職務上之機密，致政府遭受重大損害，有確實證據者」，</a:t>
            </a:r>
            <a:r>
              <a:rPr lang="zh-TW" altLang="en-US" sz="2400" dirty="0">
                <a:solidFill>
                  <a:srgbClr val="FF0000"/>
                </a:solidFill>
                <a:latin typeface="標楷體" panose="03000509000000000000" pitchFamily="65" charset="-120"/>
                <a:ea typeface="標楷體" panose="03000509000000000000" pitchFamily="65" charset="-120"/>
              </a:rPr>
              <a:t>最重得一次計二大過處分</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endParaRPr lang="en-US" altLang="zh-TW" sz="22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15E1C32D-8191-C1A3-10CF-3E43EF6618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42291" y="4890111"/>
            <a:ext cx="1426777" cy="1426777"/>
          </a:xfrm>
          <a:prstGeom prst="rect">
            <a:avLst/>
          </a:prstGeom>
        </p:spPr>
      </p:pic>
    </p:spTree>
    <p:extLst>
      <p:ext uri="{BB962C8B-B14F-4D97-AF65-F5344CB8AC3E}">
        <p14:creationId xmlns:p14="http://schemas.microsoft.com/office/powerpoint/2010/main" val="3110485078"/>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1553</TotalTime>
  <Words>1407</Words>
  <Application>Microsoft Office PowerPoint</Application>
  <PresentationFormat>寬螢幕</PresentationFormat>
  <Paragraphs>85</Paragraphs>
  <Slides>11</Slides>
  <Notes>9</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微軟正黑體</vt:lpstr>
      <vt:lpstr>新細明體</vt:lpstr>
      <vt:lpstr>標楷體</vt:lpstr>
      <vt:lpstr>蘋方-繁</vt:lpstr>
      <vt:lpstr>Aptos</vt:lpstr>
      <vt:lpstr>Calibri</vt:lpstr>
      <vt:lpstr>Calibri Light</vt:lpstr>
      <vt:lpstr>回顧</vt:lpstr>
      <vt:lpstr>文書處理手冊公務員保密義務及注意事項</vt:lpstr>
      <vt:lpstr>公務員服務法</vt:lpstr>
      <vt:lpstr>機密之種類</vt:lpstr>
      <vt:lpstr>非經辦人員不得查詢業務範圍以外之公務事件</vt:lpstr>
      <vt:lpstr>各機關員工對於本機關任何文書，除經特許公開者外，絕對保守機密，不得洩漏</vt:lpstr>
      <vt:lpstr>行政函釋 法務部103年03月04日法律字第10303500500號</vt:lpstr>
      <vt:lpstr>行政函釋 法務部105年10月05日法律字第10503515120號</vt:lpstr>
      <vt:lpstr>公務員違反保密義務之刑事責任</vt:lpstr>
      <vt:lpstr>公務員違反保密義務之行政責任</vt:lpstr>
      <vt:lpstr>公務員違反保密義務之民事責任</vt:lpstr>
      <vt:lpstr>報告完畢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文書處理手冊公務員保密義務及注意事項</dc:title>
  <dc:creator>政風處</dc:creator>
  <cp:lastModifiedBy>水利局</cp:lastModifiedBy>
  <cp:revision>14</cp:revision>
  <cp:lastPrinted>2024-04-11T05:49:50Z</cp:lastPrinted>
  <dcterms:created xsi:type="dcterms:W3CDTF">2024-03-27T08:26:15Z</dcterms:created>
  <dcterms:modified xsi:type="dcterms:W3CDTF">2024-04-16T07:10:30Z</dcterms:modified>
</cp:coreProperties>
</file>