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2"/>
  </p:notesMasterIdLst>
  <p:handoutMasterIdLst>
    <p:handoutMasterId r:id="rId93"/>
  </p:handoutMasterIdLst>
  <p:sldIdLst>
    <p:sldId id="361" r:id="rId3"/>
    <p:sldId id="402" r:id="rId4"/>
    <p:sldId id="257" r:id="rId5"/>
    <p:sldId id="258" r:id="rId6"/>
    <p:sldId id="259" r:id="rId7"/>
    <p:sldId id="362" r:id="rId8"/>
    <p:sldId id="363" r:id="rId9"/>
    <p:sldId id="419" r:id="rId10"/>
    <p:sldId id="418" r:id="rId11"/>
    <p:sldId id="365" r:id="rId12"/>
    <p:sldId id="394" r:id="rId13"/>
    <p:sldId id="395" r:id="rId14"/>
    <p:sldId id="367" r:id="rId15"/>
    <p:sldId id="393" r:id="rId16"/>
    <p:sldId id="368" r:id="rId17"/>
    <p:sldId id="369" r:id="rId18"/>
    <p:sldId id="266" r:id="rId19"/>
    <p:sldId id="267" r:id="rId20"/>
    <p:sldId id="370" r:id="rId21"/>
    <p:sldId id="372" r:id="rId22"/>
    <p:sldId id="373" r:id="rId23"/>
    <p:sldId id="374" r:id="rId24"/>
    <p:sldId id="375" r:id="rId25"/>
    <p:sldId id="377" r:id="rId26"/>
    <p:sldId id="378" r:id="rId27"/>
    <p:sldId id="379" r:id="rId28"/>
    <p:sldId id="386" r:id="rId29"/>
    <p:sldId id="387" r:id="rId30"/>
    <p:sldId id="388" r:id="rId31"/>
    <p:sldId id="389" r:id="rId32"/>
    <p:sldId id="390" r:id="rId33"/>
    <p:sldId id="270" r:id="rId34"/>
    <p:sldId id="264" r:id="rId35"/>
    <p:sldId id="296" r:id="rId36"/>
    <p:sldId id="403" r:id="rId37"/>
    <p:sldId id="306" r:id="rId38"/>
    <p:sldId id="298" r:id="rId39"/>
    <p:sldId id="299" r:id="rId40"/>
    <p:sldId id="300" r:id="rId41"/>
    <p:sldId id="305" r:id="rId42"/>
    <p:sldId id="404" r:id="rId43"/>
    <p:sldId id="411" r:id="rId44"/>
    <p:sldId id="412" r:id="rId45"/>
    <p:sldId id="413" r:id="rId46"/>
    <p:sldId id="415" r:id="rId47"/>
    <p:sldId id="308" r:id="rId48"/>
    <p:sldId id="310" r:id="rId49"/>
    <p:sldId id="309" r:id="rId50"/>
    <p:sldId id="311" r:id="rId51"/>
    <p:sldId id="416" r:id="rId52"/>
    <p:sldId id="313" r:id="rId53"/>
    <p:sldId id="314" r:id="rId54"/>
    <p:sldId id="315" r:id="rId55"/>
    <p:sldId id="316" r:id="rId56"/>
    <p:sldId id="317" r:id="rId57"/>
    <p:sldId id="318" r:id="rId58"/>
    <p:sldId id="359" r:id="rId59"/>
    <p:sldId id="320" r:id="rId60"/>
    <p:sldId id="321" r:id="rId61"/>
    <p:sldId id="323" r:id="rId62"/>
    <p:sldId id="322" r:id="rId63"/>
    <p:sldId id="324" r:id="rId64"/>
    <p:sldId id="325" r:id="rId65"/>
    <p:sldId id="326" r:id="rId66"/>
    <p:sldId id="327" r:id="rId67"/>
    <p:sldId id="328" r:id="rId68"/>
    <p:sldId id="329" r:id="rId69"/>
    <p:sldId id="330" r:id="rId70"/>
    <p:sldId id="401" r:id="rId71"/>
    <p:sldId id="331" r:id="rId72"/>
    <p:sldId id="333" r:id="rId73"/>
    <p:sldId id="332" r:id="rId74"/>
    <p:sldId id="334" r:id="rId75"/>
    <p:sldId id="336" r:id="rId76"/>
    <p:sldId id="335" r:id="rId77"/>
    <p:sldId id="337" r:id="rId78"/>
    <p:sldId id="339" r:id="rId79"/>
    <p:sldId id="338" r:id="rId80"/>
    <p:sldId id="340" r:id="rId81"/>
    <p:sldId id="342" r:id="rId82"/>
    <p:sldId id="341" r:id="rId83"/>
    <p:sldId id="343" r:id="rId84"/>
    <p:sldId id="345" r:id="rId85"/>
    <p:sldId id="344" r:id="rId86"/>
    <p:sldId id="265" r:id="rId87"/>
    <p:sldId id="283" r:id="rId88"/>
    <p:sldId id="284" r:id="rId89"/>
    <p:sldId id="358" r:id="rId90"/>
    <p:sldId id="391" r:id="rId91"/>
  </p:sldIdLst>
  <p:sldSz cx="9144000" cy="6858000" type="screen4x3"/>
  <p:notesSz cx="6797675" cy="9926638"/>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xmlns="">
        <p14:section name="預設章節" id="{D6359856-5D00-48BF-9311-80A07FB5626B}">
          <p14:sldIdLst>
            <p14:sldId id="361"/>
            <p14:sldId id="402"/>
            <p14:sldId id="257"/>
            <p14:sldId id="258"/>
            <p14:sldId id="259"/>
            <p14:sldId id="362"/>
            <p14:sldId id="363"/>
            <p14:sldId id="419"/>
            <p14:sldId id="418"/>
            <p14:sldId id="365"/>
            <p14:sldId id="394"/>
            <p14:sldId id="395"/>
            <p14:sldId id="367"/>
            <p14:sldId id="393"/>
            <p14:sldId id="368"/>
            <p14:sldId id="369"/>
            <p14:sldId id="266"/>
            <p14:sldId id="267"/>
            <p14:sldId id="370"/>
            <p14:sldId id="372"/>
            <p14:sldId id="373"/>
            <p14:sldId id="374"/>
            <p14:sldId id="375"/>
            <p14:sldId id="377"/>
            <p14:sldId id="378"/>
            <p14:sldId id="379"/>
            <p14:sldId id="386"/>
            <p14:sldId id="387"/>
            <p14:sldId id="388"/>
            <p14:sldId id="389"/>
            <p14:sldId id="390"/>
            <p14:sldId id="270"/>
            <p14:sldId id="264"/>
            <p14:sldId id="296"/>
            <p14:sldId id="403"/>
            <p14:sldId id="306"/>
            <p14:sldId id="298"/>
            <p14:sldId id="299"/>
            <p14:sldId id="300"/>
            <p14:sldId id="305"/>
            <p14:sldId id="404"/>
            <p14:sldId id="411"/>
            <p14:sldId id="412"/>
            <p14:sldId id="413"/>
            <p14:sldId id="415"/>
            <p14:sldId id="308"/>
            <p14:sldId id="310"/>
            <p14:sldId id="309"/>
            <p14:sldId id="311"/>
            <p14:sldId id="416"/>
            <p14:sldId id="313"/>
            <p14:sldId id="314"/>
            <p14:sldId id="315"/>
            <p14:sldId id="316"/>
            <p14:sldId id="317"/>
            <p14:sldId id="318"/>
            <p14:sldId id="359"/>
            <p14:sldId id="320"/>
            <p14:sldId id="321"/>
            <p14:sldId id="323"/>
            <p14:sldId id="322"/>
            <p14:sldId id="324"/>
            <p14:sldId id="325"/>
            <p14:sldId id="326"/>
            <p14:sldId id="327"/>
            <p14:sldId id="328"/>
            <p14:sldId id="329"/>
            <p14:sldId id="330"/>
            <p14:sldId id="401"/>
            <p14:sldId id="331"/>
            <p14:sldId id="333"/>
            <p14:sldId id="332"/>
            <p14:sldId id="334"/>
            <p14:sldId id="336"/>
            <p14:sldId id="335"/>
            <p14:sldId id="337"/>
            <p14:sldId id="339"/>
            <p14:sldId id="338"/>
            <p14:sldId id="340"/>
            <p14:sldId id="342"/>
          </p14:sldIdLst>
        </p14:section>
        <p14:section name="未命名的章節" id="{31F094DD-738B-4D16-B84A-C90E5728912B}">
          <p14:sldIdLst>
            <p14:sldId id="341"/>
            <p14:sldId id="343"/>
            <p14:sldId id="345"/>
            <p14:sldId id="344"/>
            <p14:sldId id="265"/>
            <p14:sldId id="283"/>
            <p14:sldId id="284"/>
            <p14:sldId id="358"/>
            <p14:sldId id="39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79315"/>
    <a:srgbClr val="404040"/>
    <a:srgbClr val="F2F2F2"/>
    <a:srgbClr val="262626"/>
    <a:srgbClr val="FFFFFF"/>
    <a:srgbClr val="E6E6E6"/>
    <a:srgbClr val="809EC2"/>
    <a:srgbClr val="B55475"/>
    <a:srgbClr val="000000"/>
    <a:srgbClr val="E47E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2" autoAdjust="0"/>
    <p:restoredTop sz="85580" autoAdjust="0"/>
  </p:normalViewPr>
  <p:slideViewPr>
    <p:cSldViewPr snapToGrid="0">
      <p:cViewPr varScale="1">
        <p:scale>
          <a:sx n="98" d="100"/>
          <a:sy n="98" d="100"/>
        </p:scale>
        <p:origin x="-214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769" cy="498885"/>
          </a:xfrm>
          <a:prstGeom prst="rect">
            <a:avLst/>
          </a:prstGeom>
        </p:spPr>
        <p:txBody>
          <a:bodyPr vert="horz" lIns="91758" tIns="45878" rIns="91758" bIns="45878"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0814" y="1"/>
            <a:ext cx="2945768" cy="498885"/>
          </a:xfrm>
          <a:prstGeom prst="rect">
            <a:avLst/>
          </a:prstGeom>
        </p:spPr>
        <p:txBody>
          <a:bodyPr vert="horz" lIns="91758" tIns="45878" rIns="91758" bIns="45878" rtlCol="0"/>
          <a:lstStyle>
            <a:lvl1pPr algn="r" fontAlgn="auto">
              <a:spcBef>
                <a:spcPts val="0"/>
              </a:spcBef>
              <a:spcAft>
                <a:spcPts val="0"/>
              </a:spcAft>
              <a:defRPr kumimoji="0" sz="1200">
                <a:latin typeface="+mn-lt"/>
                <a:ea typeface="+mn-ea"/>
              </a:defRPr>
            </a:lvl1pPr>
          </a:lstStyle>
          <a:p>
            <a:pPr>
              <a:defRPr/>
            </a:pPr>
            <a:fld id="{F9DF9B15-ABE1-4076-A41C-5AC2CF730422}" type="datetimeFigureOut">
              <a:rPr lang="zh-TW" altLang="en-US"/>
              <a:pPr>
                <a:defRPr/>
              </a:pPr>
              <a:t>2019/6/3</a:t>
            </a:fld>
            <a:endParaRPr lang="zh-TW" altLang="en-US"/>
          </a:p>
        </p:txBody>
      </p:sp>
      <p:sp>
        <p:nvSpPr>
          <p:cNvPr id="4" name="頁尾版面配置區 3"/>
          <p:cNvSpPr>
            <a:spLocks noGrp="1"/>
          </p:cNvSpPr>
          <p:nvPr>
            <p:ph type="ftr" sz="quarter" idx="2"/>
          </p:nvPr>
        </p:nvSpPr>
        <p:spPr>
          <a:xfrm>
            <a:off x="1" y="9427755"/>
            <a:ext cx="2945769" cy="498884"/>
          </a:xfrm>
          <a:prstGeom prst="rect">
            <a:avLst/>
          </a:prstGeom>
        </p:spPr>
        <p:txBody>
          <a:bodyPr vert="horz" lIns="91758" tIns="45878" rIns="91758" bIns="45878"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0814" y="9427755"/>
            <a:ext cx="2945768" cy="498884"/>
          </a:xfrm>
          <a:prstGeom prst="rect">
            <a:avLst/>
          </a:prstGeom>
        </p:spPr>
        <p:txBody>
          <a:bodyPr vert="horz" lIns="91758" tIns="45878" rIns="91758" bIns="45878" rtlCol="0" anchor="b"/>
          <a:lstStyle>
            <a:lvl1pPr algn="r" fontAlgn="auto">
              <a:spcBef>
                <a:spcPts val="0"/>
              </a:spcBef>
              <a:spcAft>
                <a:spcPts val="0"/>
              </a:spcAft>
              <a:defRPr kumimoji="0" sz="1200">
                <a:latin typeface="+mn-lt"/>
                <a:ea typeface="+mn-ea"/>
              </a:defRPr>
            </a:lvl1pPr>
          </a:lstStyle>
          <a:p>
            <a:pPr>
              <a:defRPr/>
            </a:pPr>
            <a:fld id="{50BCABB1-F762-4190-ACAC-E749926A9E45}" type="slidenum">
              <a:rPr lang="zh-TW" altLang="en-US"/>
              <a:pPr>
                <a:defRPr/>
              </a:pPr>
              <a:t>‹#›</a:t>
            </a:fld>
            <a:endParaRPr lang="zh-TW" altLang="en-US"/>
          </a:p>
        </p:txBody>
      </p:sp>
    </p:spTree>
    <p:extLst>
      <p:ext uri="{BB962C8B-B14F-4D97-AF65-F5344CB8AC3E}">
        <p14:creationId xmlns:p14="http://schemas.microsoft.com/office/powerpoint/2010/main" xmlns="" val="130633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769" cy="498885"/>
          </a:xfrm>
          <a:prstGeom prst="rect">
            <a:avLst/>
          </a:prstGeom>
        </p:spPr>
        <p:txBody>
          <a:bodyPr vert="horz" lIns="91758" tIns="45878" rIns="91758" bIns="45878"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814" y="1"/>
            <a:ext cx="2945768" cy="498885"/>
          </a:xfrm>
          <a:prstGeom prst="rect">
            <a:avLst/>
          </a:prstGeom>
        </p:spPr>
        <p:txBody>
          <a:bodyPr vert="horz" lIns="91758" tIns="45878" rIns="91758" bIns="45878" rtlCol="0"/>
          <a:lstStyle>
            <a:lvl1pPr algn="r" fontAlgn="auto">
              <a:spcBef>
                <a:spcPts val="0"/>
              </a:spcBef>
              <a:spcAft>
                <a:spcPts val="0"/>
              </a:spcAft>
              <a:defRPr kumimoji="0" sz="1200">
                <a:latin typeface="+mn-lt"/>
                <a:ea typeface="+mn-ea"/>
              </a:defRPr>
            </a:lvl1pPr>
          </a:lstStyle>
          <a:p>
            <a:pPr>
              <a:defRPr/>
            </a:pPr>
            <a:fld id="{0A67BB18-3ABF-4885-9C58-15901771B475}" type="datetimeFigureOut">
              <a:rPr lang="zh-TW" altLang="en-US"/>
              <a:pPr>
                <a:defRPr/>
              </a:pPr>
              <a:t>2019/6/3</a:t>
            </a:fld>
            <a:endParaRPr lang="zh-TW" altLang="en-US"/>
          </a:p>
        </p:txBody>
      </p:sp>
      <p:sp>
        <p:nvSpPr>
          <p:cNvPr id="4" name="投影片影像版面配置區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758" tIns="45878" rIns="91758" bIns="45878" rtlCol="0" anchor="ctr"/>
          <a:lstStyle/>
          <a:p>
            <a:pPr lvl="0"/>
            <a:endParaRPr lang="zh-TW" altLang="en-US" noProof="0"/>
          </a:p>
        </p:txBody>
      </p:sp>
      <p:sp>
        <p:nvSpPr>
          <p:cNvPr id="5" name="備忘稿版面配置區 4"/>
          <p:cNvSpPr>
            <a:spLocks noGrp="1"/>
          </p:cNvSpPr>
          <p:nvPr>
            <p:ph type="body" sz="quarter" idx="3"/>
          </p:nvPr>
        </p:nvSpPr>
        <p:spPr>
          <a:xfrm>
            <a:off x="679877" y="4777689"/>
            <a:ext cx="5437922" cy="3907540"/>
          </a:xfrm>
          <a:prstGeom prst="rect">
            <a:avLst/>
          </a:prstGeom>
        </p:spPr>
        <p:txBody>
          <a:bodyPr vert="horz" lIns="91758" tIns="45878" rIns="91758" bIns="45878"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7755"/>
            <a:ext cx="2945769" cy="498884"/>
          </a:xfrm>
          <a:prstGeom prst="rect">
            <a:avLst/>
          </a:prstGeom>
        </p:spPr>
        <p:txBody>
          <a:bodyPr vert="horz" lIns="91758" tIns="45878" rIns="91758" bIns="45878"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814" y="9427755"/>
            <a:ext cx="2945768" cy="498884"/>
          </a:xfrm>
          <a:prstGeom prst="rect">
            <a:avLst/>
          </a:prstGeom>
        </p:spPr>
        <p:txBody>
          <a:bodyPr vert="horz" lIns="91758" tIns="45878" rIns="91758" bIns="45878" rtlCol="0" anchor="b"/>
          <a:lstStyle>
            <a:lvl1pPr algn="r" fontAlgn="auto">
              <a:spcBef>
                <a:spcPts val="0"/>
              </a:spcBef>
              <a:spcAft>
                <a:spcPts val="0"/>
              </a:spcAft>
              <a:defRPr kumimoji="0" sz="1200">
                <a:latin typeface="+mn-lt"/>
                <a:ea typeface="+mn-ea"/>
              </a:defRPr>
            </a:lvl1pPr>
          </a:lstStyle>
          <a:p>
            <a:pPr>
              <a:defRPr/>
            </a:pPr>
            <a:fld id="{CC9E1C7C-4CBB-46FB-B134-84F7A3CAD5E9}" type="slidenum">
              <a:rPr lang="zh-TW" altLang="en-US"/>
              <a:pPr>
                <a:defRPr/>
              </a:pPr>
              <a:t>‹#›</a:t>
            </a:fld>
            <a:endParaRPr lang="zh-TW" altLang="en-US"/>
          </a:p>
        </p:txBody>
      </p:sp>
    </p:spTree>
    <p:extLst>
      <p:ext uri="{BB962C8B-B14F-4D97-AF65-F5344CB8AC3E}">
        <p14:creationId xmlns:p14="http://schemas.microsoft.com/office/powerpoint/2010/main" xmlns="" val="1150156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影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84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BF80B-8D08-4258-A8C7-2258ABF3DE93}" type="slidenum">
              <a:rPr lang="zh-TW" altLang="en-US"/>
              <a:pPr fontAlgn="base">
                <a:spcBef>
                  <a:spcPct val="0"/>
                </a:spcBef>
                <a:spcAft>
                  <a:spcPct val="0"/>
                </a:spcAft>
                <a:defRPr/>
              </a:pPr>
              <a:t>4</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影像版面配置區 1"/>
          <p:cNvSpPr>
            <a:spLocks noGrp="1" noRot="1" noChangeAspec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例示：</a:t>
            </a:r>
            <a:endParaRPr lang="en-US" altLang="zh-TW" dirty="0"/>
          </a:p>
          <a:p>
            <a:pPr eaLnBrk="1" hangingPunct="1">
              <a:spcBef>
                <a:spcPct val="0"/>
              </a:spcBef>
            </a:pPr>
            <a:r>
              <a:rPr lang="en-US" altLang="zh-TW" dirty="0"/>
              <a:t>(</a:t>
            </a:r>
            <a:r>
              <a:rPr lang="zh-TW" altLang="en-US" dirty="0"/>
              <a:t>一</a:t>
            </a:r>
            <a:r>
              <a:rPr lang="en-US" altLang="zh-TW" dirty="0"/>
              <a:t>)</a:t>
            </a:r>
            <a:r>
              <a:rPr lang="zh-TW" altLang="en-US" dirty="0"/>
              <a:t>身分公務員：</a:t>
            </a:r>
            <a:endParaRPr lang="en-US" altLang="zh-TW" dirty="0"/>
          </a:p>
          <a:p>
            <a:pPr eaLnBrk="1">
              <a:spcBef>
                <a:spcPct val="0"/>
              </a:spcBef>
            </a:pPr>
            <a:r>
              <a:rPr lang="en-US" altLang="zh-TW" dirty="0"/>
              <a:t>1</a:t>
            </a:r>
            <a:r>
              <a:rPr lang="zh-TW" altLang="en-US" dirty="0"/>
              <a:t>、局（處）長，副局（處）長、主任秘書、專門委員、科長、股長、科（課）員。</a:t>
            </a:r>
          </a:p>
          <a:p>
            <a:pPr eaLnBrk="1">
              <a:spcBef>
                <a:spcPct val="0"/>
              </a:spcBef>
            </a:pPr>
            <a:r>
              <a:rPr lang="en-US" altLang="zh-TW" dirty="0"/>
              <a:t>2</a:t>
            </a:r>
            <a:r>
              <a:rPr lang="zh-TW" altLang="en-US" dirty="0"/>
              <a:t>、不包括 ：服務於公營事業機構、公立學校與公立醫院人員；僅從事機械性或勞動性工作的技工或工友。</a:t>
            </a:r>
            <a:endParaRPr lang="en-US" altLang="zh-TW" dirty="0"/>
          </a:p>
          <a:p>
            <a:pPr eaLnBrk="1">
              <a:spcBef>
                <a:spcPct val="0"/>
              </a:spcBef>
            </a:pPr>
            <a:r>
              <a:rPr lang="en-US" altLang="zh-TW" dirty="0"/>
              <a:t>(</a:t>
            </a:r>
            <a:r>
              <a:rPr lang="zh-TW" altLang="en-US" dirty="0"/>
              <a:t>二</a:t>
            </a:r>
            <a:r>
              <a:rPr lang="en-US" altLang="zh-TW" dirty="0"/>
              <a:t>)</a:t>
            </a:r>
            <a:r>
              <a:rPr lang="zh-TW" altLang="en-US" dirty="0"/>
              <a:t>授權公務員：</a:t>
            </a:r>
            <a:endParaRPr lang="en-US" altLang="zh-TW" dirty="0"/>
          </a:p>
          <a:p>
            <a:pPr eaLnBrk="1">
              <a:spcBef>
                <a:spcPct val="0"/>
              </a:spcBef>
            </a:pPr>
            <a:r>
              <a:rPr lang="en-US" altLang="zh-TW" dirty="0"/>
              <a:t>1</a:t>
            </a:r>
            <a:r>
              <a:rPr lang="zh-TW" altLang="zh-TW" dirty="0"/>
              <a:t>、農田水利會會長及其專任職員（依水利法及農田水利會組織通則）。</a:t>
            </a:r>
          </a:p>
          <a:p>
            <a:pPr eaLnBrk="1">
              <a:spcBef>
                <a:spcPct val="0"/>
              </a:spcBef>
            </a:pPr>
            <a:r>
              <a:rPr lang="en-US" altLang="zh-TW" dirty="0"/>
              <a:t>2</a:t>
            </a:r>
            <a:r>
              <a:rPr lang="zh-TW" altLang="zh-TW" dirty="0"/>
              <a:t>、各公立學校或公營事業之承辦監辦採購人員（依政府採購法）。</a:t>
            </a:r>
          </a:p>
          <a:p>
            <a:pPr eaLnBrk="1" hangingPunct="1">
              <a:spcBef>
                <a:spcPct val="0"/>
              </a:spcBef>
            </a:pPr>
            <a:r>
              <a:rPr lang="en-US" altLang="zh-TW" dirty="0"/>
              <a:t>3</a:t>
            </a:r>
            <a:r>
              <a:rPr lang="zh-TW" altLang="zh-TW" dirty="0"/>
              <a:t>、判斷標準：是否有依法令授權執行公共事務，而公共事務係以有關公權力行使的事項為限。</a:t>
            </a:r>
            <a:endParaRPr lang="en-US" altLang="zh-TW" dirty="0"/>
          </a:p>
          <a:p>
            <a:pPr eaLnBrk="1" hangingPunct="1">
              <a:spcBef>
                <a:spcPct val="0"/>
              </a:spcBef>
            </a:pPr>
            <a:r>
              <a:rPr lang="en-US" altLang="zh-TW" dirty="0"/>
              <a:t>(</a:t>
            </a:r>
            <a:r>
              <a:rPr lang="zh-TW" altLang="en-US" dirty="0"/>
              <a:t>三</a:t>
            </a:r>
            <a:r>
              <a:rPr lang="en-US" altLang="zh-TW" dirty="0"/>
              <a:t>)</a:t>
            </a:r>
            <a:r>
              <a:rPr lang="zh-TW" altLang="en-US" dirty="0"/>
              <a:t>委託公務員：</a:t>
            </a:r>
            <a:endParaRPr lang="en-US" altLang="zh-TW" dirty="0"/>
          </a:p>
          <a:p>
            <a:pPr eaLnBrk="1" hangingPunct="1">
              <a:spcBef>
                <a:spcPct val="0"/>
              </a:spcBef>
            </a:pPr>
            <a:r>
              <a:rPr lang="en-US" altLang="zh-TW" dirty="0"/>
              <a:t>1</a:t>
            </a:r>
            <a:r>
              <a:rPr lang="zh-TW" altLang="en-US" dirty="0"/>
              <a:t>、私立學校錄取學生、確定學籍、獎懲學生、核發畢業證書或學位證書（司法院大法官釋字</a:t>
            </a:r>
            <a:r>
              <a:rPr lang="en-US" altLang="zh-TW" dirty="0"/>
              <a:t>382</a:t>
            </a:r>
            <a:r>
              <a:rPr lang="zh-TW" altLang="en-US" dirty="0"/>
              <a:t>號）。</a:t>
            </a:r>
          </a:p>
          <a:p>
            <a:pPr eaLnBrk="1" hangingPunct="1">
              <a:spcBef>
                <a:spcPct val="0"/>
              </a:spcBef>
            </a:pPr>
            <a:r>
              <a:rPr lang="en-US" altLang="zh-TW" dirty="0"/>
              <a:t>2</a:t>
            </a:r>
            <a:r>
              <a:rPr lang="zh-TW" altLang="en-US" dirty="0"/>
              <a:t>、商品檢驗的委託（依商品檢驗法）。</a:t>
            </a:r>
          </a:p>
          <a:p>
            <a:pPr eaLnBrk="1" hangingPunct="1">
              <a:spcBef>
                <a:spcPct val="0"/>
              </a:spcBef>
            </a:pPr>
            <a:r>
              <a:rPr lang="en-US" altLang="zh-TW" dirty="0"/>
              <a:t>3</a:t>
            </a:r>
            <a:r>
              <a:rPr lang="zh-TW" altLang="en-US" dirty="0"/>
              <a:t>、行政院大陸委員會委託財團法人海峽交流基金會處理兩岸事務（依臺灣地區與大陸地區人民關係條例）。</a:t>
            </a:r>
          </a:p>
          <a:p>
            <a:pPr eaLnBrk="1">
              <a:spcBef>
                <a:spcPct val="0"/>
              </a:spcBef>
            </a:pPr>
            <a:r>
              <a:rPr lang="en-US" altLang="zh-TW" dirty="0"/>
              <a:t>4</a:t>
            </a:r>
            <a:r>
              <a:rPr lang="zh-TW" altLang="zh-TW" dirty="0"/>
              <a:t>、主管機關委託專業機構或人員檢查供公眾使用之建築物（依建築法）。</a:t>
            </a:r>
          </a:p>
          <a:p>
            <a:pPr eaLnBrk="1" hangingPunct="1">
              <a:spcBef>
                <a:spcPct val="0"/>
              </a:spcBef>
            </a:pPr>
            <a:r>
              <a:rPr lang="en-US" altLang="zh-TW" dirty="0"/>
              <a:t>5</a:t>
            </a:r>
            <a:r>
              <a:rPr lang="zh-TW" altLang="zh-TW" dirty="0"/>
              <a:t>、受監理機關委託執行汽車檢驗的民間汽車保養公司檢驗員、銀行代收汽車燃料稅的承辦職員。</a:t>
            </a:r>
            <a:endParaRPr lang="zh-TW" altLang="en-US" dirty="0"/>
          </a:p>
          <a:p>
            <a:pPr eaLnBrk="1" hangingPunct="1">
              <a:spcBef>
                <a:spcPct val="0"/>
              </a:spcBef>
            </a:pPr>
            <a:endParaRPr lang="en-US" altLang="zh-TW" dirty="0"/>
          </a:p>
        </p:txBody>
      </p:sp>
      <p:sp>
        <p:nvSpPr>
          <p:cNvPr id="440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8FF64-98D9-499C-9348-15CCF4A7D575}" type="slidenum">
              <a:rPr lang="zh-TW" altLang="en-US"/>
              <a:pPr fontAlgn="base">
                <a:spcBef>
                  <a:spcPct val="0"/>
                </a:spcBef>
                <a:spcAft>
                  <a:spcPct val="0"/>
                </a:spcAft>
                <a:defRPr/>
              </a:pPr>
              <a:t>18</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影像版面配置區 1"/>
          <p:cNvSpPr>
            <a:spLocks noGrp="1" noRot="1" noChangeAspec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460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81DEA-E285-45A0-A522-4C2021AE58D3}" type="slidenum">
              <a:rPr lang="zh-TW" altLang="en-US"/>
              <a:pPr fontAlgn="base">
                <a:spcBef>
                  <a:spcPct val="0"/>
                </a:spcBef>
                <a:spcAft>
                  <a:spcPct val="0"/>
                </a:spcAft>
                <a:defRPr/>
              </a:pPr>
              <a:t>19</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影像版面配置區 1"/>
          <p:cNvSpPr>
            <a:spLocks noGrp="1" noRot="1" noChangeAspec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813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3A72FC-E88F-4845-8516-3033D10491AA}" type="slidenum">
              <a:rPr lang="zh-TW" altLang="en-US"/>
              <a:pPr fontAlgn="base">
                <a:spcBef>
                  <a:spcPct val="0"/>
                </a:spcBef>
                <a:spcAft>
                  <a:spcPct val="0"/>
                </a:spcAft>
                <a:defRPr/>
              </a:pPr>
              <a:t>20</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影像版面配置區 1"/>
          <p:cNvSpPr>
            <a:spLocks noGrp="1" noRot="1" noChangeAspec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01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E38511-D5EA-46FD-B017-4E850D18028E}" type="slidenum">
              <a:rPr lang="zh-TW" altLang="en-US"/>
              <a:pPr fontAlgn="base">
                <a:spcBef>
                  <a:spcPct val="0"/>
                </a:spcBef>
                <a:spcAft>
                  <a:spcPct val="0"/>
                </a:spcAft>
                <a:defRPr/>
              </a:pPr>
              <a:t>21</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影像版面配置區 1"/>
          <p:cNvSpPr>
            <a:spLocks noGrp="1" noRot="1" noChangeAspec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a:t>
            </a:r>
            <a:r>
              <a:rPr lang="zh-TW" altLang="en-US"/>
              <a:t>本頁設有動畫</a:t>
            </a:r>
            <a:r>
              <a:rPr lang="en-US" altLang="zh-TW"/>
              <a:t>)</a:t>
            </a:r>
            <a:endParaRPr lang="zh-TW" altLang="en-US"/>
          </a:p>
          <a:p>
            <a:pPr eaLnBrk="1" hangingPunct="1">
              <a:spcBef>
                <a:spcPct val="0"/>
              </a:spcBef>
            </a:pPr>
            <a:endParaRPr lang="zh-TW" altLang="en-US"/>
          </a:p>
        </p:txBody>
      </p:sp>
      <p:sp>
        <p:nvSpPr>
          <p:cNvPr id="573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7F51A-F1A5-483D-82FA-B6AB8FAB8E94}" type="slidenum">
              <a:rPr lang="zh-TW" altLang="en-US"/>
              <a:pPr fontAlgn="base">
                <a:spcBef>
                  <a:spcPct val="0"/>
                </a:spcBef>
                <a:spcAft>
                  <a:spcPct val="0"/>
                </a:spcAft>
                <a:defRPr/>
              </a:pPr>
              <a:t>27</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影像版面配置區 1"/>
          <p:cNvSpPr>
            <a:spLocks noGrp="1" noRot="1" noChangeAspect="1"/>
          </p:cNvSpPr>
          <p:nvPr>
            <p:ph type="sldImg"/>
          </p:nvPr>
        </p:nvSpPr>
        <p:spPr bwMode="auto">
          <a:noFill/>
          <a:ln>
            <a:solidFill>
              <a:srgbClr val="000000"/>
            </a:solidFill>
            <a:miter lim="800000"/>
            <a:headEnd/>
            <a:tailEnd/>
          </a:ln>
        </p:spPr>
      </p:sp>
      <p:sp>
        <p:nvSpPr>
          <p:cNvPr id="593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593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4AB43-D30C-4E04-AA9C-7FD533459C6C}" type="slidenum">
              <a:rPr lang="zh-TW" altLang="en-US"/>
              <a:pPr fontAlgn="base">
                <a:spcBef>
                  <a:spcPct val="0"/>
                </a:spcBef>
                <a:spcAft>
                  <a:spcPct val="0"/>
                </a:spcAft>
                <a:defRPr/>
              </a:pPr>
              <a:t>28</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影像版面配置區 1"/>
          <p:cNvSpPr>
            <a:spLocks noGrp="1" noRot="1" noChangeAspec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14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ADB9A-A9FE-466F-93BE-C816B528D605}" type="slidenum">
              <a:rPr lang="zh-TW" altLang="en-US"/>
              <a:pPr fontAlgn="base">
                <a:spcBef>
                  <a:spcPct val="0"/>
                </a:spcBef>
                <a:spcAft>
                  <a:spcPct val="0"/>
                </a:spcAft>
                <a:defRPr/>
              </a:pPr>
              <a:t>29</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影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34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FCC76-8FEE-4F09-AC50-76A97F114BF2}" type="slidenum">
              <a:rPr lang="zh-TW" altLang="en-US"/>
              <a:pPr fontAlgn="base">
                <a:spcBef>
                  <a:spcPct val="0"/>
                </a:spcBef>
                <a:spcAft>
                  <a:spcPct val="0"/>
                </a:spcAft>
                <a:defRPr/>
              </a:pPr>
              <a:t>30</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影像版面配置區 1"/>
          <p:cNvSpPr>
            <a:spLocks noGrp="1" noRot="1" noChangeAspec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55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7CD50-E2CD-434C-A8F7-FFCDF237F74C}" type="slidenum">
              <a:rPr lang="zh-TW" altLang="en-US"/>
              <a:pPr fontAlgn="base">
                <a:spcBef>
                  <a:spcPct val="0"/>
                </a:spcBef>
                <a:spcAft>
                  <a:spcPct val="0"/>
                </a:spcAft>
                <a:defRPr/>
              </a:pPr>
              <a:t>31</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影像版面配置區 1"/>
          <p:cNvSpPr>
            <a:spLocks noGrp="1" noRot="1" noChangeAspec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a:t>差異在於，將「違背法令」的概括規定，修正為「明知違背法律、法律授權之法規命令、職權命令、自治條例、自治規則或委辦規則或其他對多數不特定人民就一般事項所作對外發生法律效果之規定」，讓法律適用更加細緻化且明確。</a:t>
            </a:r>
            <a:endParaRPr lang="zh-TW" altLang="en-US"/>
          </a:p>
        </p:txBody>
      </p:sp>
      <p:sp>
        <p:nvSpPr>
          <p:cNvPr id="675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F673D-D0D2-4D32-854B-87603A631210}" type="slidenum">
              <a:rPr lang="zh-TW" altLang="en-US"/>
              <a:pPr fontAlgn="base">
                <a:spcBef>
                  <a:spcPct val="0"/>
                </a:spcBef>
                <a:spcAft>
                  <a:spcPct val="0"/>
                </a:spcAft>
                <a:defRPr/>
              </a:pPr>
              <a:t>32</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影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04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CAA13-B87E-420B-9A90-E641DB13BC5C}" type="slidenum">
              <a:rPr lang="zh-TW" altLang="en-US"/>
              <a:pPr fontAlgn="base">
                <a:spcBef>
                  <a:spcPct val="0"/>
                </a:spcBef>
                <a:spcAft>
                  <a:spcPct val="0"/>
                </a:spcAft>
                <a:defRPr/>
              </a:pPr>
              <a:t>5</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34</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洪副署長簡報檔補充</a:t>
            </a:r>
            <a:r>
              <a:rPr lang="en-US" altLang="zh-TW" dirty="0"/>
              <a:t>)</a:t>
            </a: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35</a:t>
            </a:fld>
            <a:endParaRPr lang="en-US" altLang="zh-TW"/>
          </a:p>
        </p:txBody>
      </p:sp>
    </p:spTree>
    <p:extLst>
      <p:ext uri="{BB962C8B-B14F-4D97-AF65-F5344CB8AC3E}">
        <p14:creationId xmlns:p14="http://schemas.microsoft.com/office/powerpoint/2010/main" xmlns="" val="2346606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eaLnBrk="0" hangingPunct="0">
              <a:buFont typeface="Wingdings" pitchFamily="2" charset="2"/>
              <a:buChar char="n"/>
            </a:pPr>
            <a:r>
              <a:rPr lang="zh-TW" altLang="en-US" dirty="0">
                <a:solidFill>
                  <a:srgbClr val="FF0000"/>
                </a:solidFill>
                <a:latin typeface="華康中圓體"/>
              </a:rPr>
              <a:t>圖利罪必需行為人於主觀上有為自己或他人圖得「不法利益」之犯意，而便民於主觀上則僅係給予他人方便或取得「合法利益」之意思。</a:t>
            </a:r>
          </a:p>
          <a:p>
            <a:pPr algn="just" eaLnBrk="0" hangingPunct="0">
              <a:buFont typeface="Wingdings" pitchFamily="2" charset="2"/>
              <a:buChar char="n"/>
            </a:pPr>
            <a:r>
              <a:rPr lang="zh-TW" altLang="en-US" dirty="0">
                <a:solidFill>
                  <a:srgbClr val="FF0000"/>
                </a:solidFill>
                <a:latin typeface="華康中圓體"/>
              </a:rPr>
              <a:t>圖利罪必需是有可圖得之不法利益，便民則未必使人民有利可圖。</a:t>
            </a:r>
          </a:p>
          <a:p>
            <a:pPr algn="just" eaLnBrk="0" hangingPunct="0">
              <a:buFont typeface="Wingdings" pitchFamily="2" charset="2"/>
              <a:buChar char="n"/>
            </a:pPr>
            <a:r>
              <a:rPr lang="zh-TW" altLang="en-US" dirty="0">
                <a:solidFill>
                  <a:srgbClr val="FF0000"/>
                </a:solidFill>
                <a:latin typeface="華康中圓體"/>
              </a:rPr>
              <a:t>圖利罪本身即具有違法性，而便民則係合法利益範圍內行政裁量權當否之問題。</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36</a:t>
            </a:fld>
            <a:endParaRPr lang="zh-TW" altLang="en-US"/>
          </a:p>
        </p:txBody>
      </p:sp>
    </p:spTree>
    <p:extLst>
      <p:ext uri="{BB962C8B-B14F-4D97-AF65-F5344CB8AC3E}">
        <p14:creationId xmlns:p14="http://schemas.microsoft.com/office/powerpoint/2010/main" xmlns="" val="1900566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37</a:t>
            </a:fld>
            <a:endParaRPr lang="zh-TW" altLang="en-US"/>
          </a:p>
        </p:txBody>
      </p:sp>
    </p:spTree>
    <p:extLst>
      <p:ext uri="{BB962C8B-B14F-4D97-AF65-F5344CB8AC3E}">
        <p14:creationId xmlns:p14="http://schemas.microsoft.com/office/powerpoint/2010/main" xmlns="" val="383086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38</a:t>
            </a:fld>
            <a:endParaRPr lang="zh-TW" altLang="en-US"/>
          </a:p>
        </p:txBody>
      </p:sp>
    </p:spTree>
    <p:extLst>
      <p:ext uri="{BB962C8B-B14F-4D97-AF65-F5344CB8AC3E}">
        <p14:creationId xmlns:p14="http://schemas.microsoft.com/office/powerpoint/2010/main" xmlns="" val="13326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pPr eaLnBrk="1" hangingPunct="1">
              <a:spcBef>
                <a:spcPct val="0"/>
              </a:spcBef>
            </a:pPr>
            <a:endParaRPr lang="zh-TW" altLang="en-US" dirty="0"/>
          </a:p>
        </p:txBody>
      </p:sp>
      <p:sp>
        <p:nvSpPr>
          <p:cNvPr id="768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7B11CA-930D-4383-8115-8F7CA7B6C881}" type="slidenum">
              <a:rPr lang="zh-TW" altLang="en-US"/>
              <a:pPr fontAlgn="base">
                <a:spcBef>
                  <a:spcPct val="0"/>
                </a:spcBef>
                <a:spcAft>
                  <a:spcPct val="0"/>
                </a:spcAft>
                <a:defRPr/>
              </a:pPr>
              <a:t>39</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40</a:t>
            </a:fld>
            <a:endParaRPr lang="zh-TW" altLang="en-US"/>
          </a:p>
        </p:txBody>
      </p:sp>
    </p:spTree>
    <p:extLst>
      <p:ext uri="{BB962C8B-B14F-4D97-AF65-F5344CB8AC3E}">
        <p14:creationId xmlns:p14="http://schemas.microsoft.com/office/powerpoint/2010/main" xmlns="" val="329257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41</a:t>
            </a:fld>
            <a:endParaRPr lang="zh-TW" altLang="en-US"/>
          </a:p>
        </p:txBody>
      </p:sp>
    </p:spTree>
    <p:extLst>
      <p:ext uri="{BB962C8B-B14F-4D97-AF65-F5344CB8AC3E}">
        <p14:creationId xmlns:p14="http://schemas.microsoft.com/office/powerpoint/2010/main" xmlns="" val="2731610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42</a:t>
            </a:fld>
            <a:endParaRPr lang="zh-TW" altLang="en-US"/>
          </a:p>
        </p:txBody>
      </p:sp>
    </p:spTree>
    <p:extLst>
      <p:ext uri="{BB962C8B-B14F-4D97-AF65-F5344CB8AC3E}">
        <p14:creationId xmlns:p14="http://schemas.microsoft.com/office/powerpoint/2010/main" xmlns="" val="2219842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43</a:t>
            </a:fld>
            <a:endParaRPr lang="zh-TW" altLang="en-US"/>
          </a:p>
        </p:txBody>
      </p:sp>
    </p:spTree>
    <p:extLst>
      <p:ext uri="{BB962C8B-B14F-4D97-AF65-F5344CB8AC3E}">
        <p14:creationId xmlns:p14="http://schemas.microsoft.com/office/powerpoint/2010/main" xmlns="" val="171019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影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「主管事務」例如：一般承辦人員即屬之</a:t>
            </a:r>
          </a:p>
          <a:p>
            <a:pPr eaLnBrk="1" hangingPunct="1">
              <a:spcBef>
                <a:spcPct val="0"/>
              </a:spcBef>
            </a:pPr>
            <a:r>
              <a:rPr lang="en-US" altLang="zh-TW"/>
              <a:t>2.</a:t>
            </a:r>
            <a:r>
              <a:rPr lang="zh-TW" altLang="en-US"/>
              <a:t>「監督事務」例如：承辦人員的科長、機關首長等直屬長官。</a:t>
            </a:r>
          </a:p>
          <a:p>
            <a:pPr eaLnBrk="1" hangingPunct="1">
              <a:spcBef>
                <a:spcPct val="0"/>
              </a:spcBef>
            </a:pPr>
            <a:r>
              <a:rPr lang="en-US" altLang="zh-TW"/>
              <a:t>3.</a:t>
            </a:r>
            <a:r>
              <a:rPr lang="zh-TW" altLang="en-US"/>
              <a:t>「依據相關資料及具體事實個案認定」例如：法規、職務說明書、職掌表、簽陳文件、會議紀錄等。</a:t>
            </a:r>
          </a:p>
          <a:p>
            <a:pPr eaLnBrk="1" hangingPunct="1">
              <a:spcBef>
                <a:spcPct val="0"/>
              </a:spcBef>
            </a:pPr>
            <a:endParaRPr lang="zh-TW" altLang="en-US"/>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8F201-85C4-494A-B47F-50FA5038C9F5}" type="slidenum">
              <a:rPr lang="zh-TW" altLang="en-US">
                <a:solidFill>
                  <a:prstClr val="black"/>
                </a:solidFill>
              </a:rPr>
              <a:pPr>
                <a:defRPr/>
              </a:pPr>
              <a:t>8</a:t>
            </a:fld>
            <a:endParaRPr lang="en-US" altLang="zh-TW">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44</a:t>
            </a:fld>
            <a:endParaRPr lang="zh-TW" altLang="en-US"/>
          </a:p>
        </p:txBody>
      </p:sp>
    </p:spTree>
    <p:extLst>
      <p:ext uri="{BB962C8B-B14F-4D97-AF65-F5344CB8AC3E}">
        <p14:creationId xmlns:p14="http://schemas.microsoft.com/office/powerpoint/2010/main" xmlns="" val="1181756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45</a:t>
            </a:fld>
            <a:endParaRPr lang="zh-TW" altLang="en-US"/>
          </a:p>
        </p:txBody>
      </p:sp>
    </p:spTree>
    <p:extLst>
      <p:ext uri="{BB962C8B-B14F-4D97-AF65-F5344CB8AC3E}">
        <p14:creationId xmlns:p14="http://schemas.microsoft.com/office/powerpoint/2010/main" xmlns="" val="171576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49</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50</a:t>
            </a:fld>
            <a:endParaRPr lang="en-US" altLang="zh-TW"/>
          </a:p>
        </p:txBody>
      </p:sp>
    </p:spTree>
    <p:extLst>
      <p:ext uri="{BB962C8B-B14F-4D97-AF65-F5344CB8AC3E}">
        <p14:creationId xmlns:p14="http://schemas.microsoft.com/office/powerpoint/2010/main" xmlns="" val="374587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影像版面配置區 1"/>
          <p:cNvSpPr>
            <a:spLocks noGrp="1" noRot="1" noChangeAspect="1"/>
          </p:cNvSpPr>
          <p:nvPr>
            <p:ph type="sldImg"/>
          </p:nvPr>
        </p:nvSpPr>
        <p:spPr bwMode="auto">
          <a:noFill/>
          <a:ln>
            <a:solidFill>
              <a:srgbClr val="000000"/>
            </a:solidFill>
            <a:miter lim="800000"/>
            <a:headEnd/>
            <a:tailEnd/>
          </a:ln>
        </p:spPr>
      </p:sp>
      <p:sp>
        <p:nvSpPr>
          <p:cNvPr id="962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刑法第</a:t>
            </a:r>
            <a:r>
              <a:rPr lang="en-US" altLang="zh-TW"/>
              <a:t>185</a:t>
            </a:r>
            <a:r>
              <a:rPr lang="zh-TW" altLang="en-US"/>
              <a:t>條之</a:t>
            </a:r>
            <a:r>
              <a:rPr lang="en-US" altLang="zh-TW"/>
              <a:t>3</a:t>
            </a:r>
            <a:r>
              <a:rPr lang="zh-TW" altLang="en-US"/>
              <a:t>：吐氣所含酒精濃度達每公升 </a:t>
            </a:r>
            <a:r>
              <a:rPr lang="en-US" altLang="zh-TW"/>
              <a:t>0.25 </a:t>
            </a:r>
            <a:r>
              <a:rPr lang="zh-TW" altLang="en-US"/>
              <a:t>毫克以上或血液中酒精濃度達 </a:t>
            </a:r>
            <a:r>
              <a:rPr lang="en-US" altLang="zh-TW"/>
              <a:t>0.05</a:t>
            </a:r>
            <a:r>
              <a:rPr lang="zh-TW" altLang="en-US"/>
              <a:t>％以上者。</a:t>
            </a:r>
            <a:endParaRPr lang="en-US" altLang="zh-TW"/>
          </a:p>
          <a:p>
            <a:pPr eaLnBrk="1" hangingPunct="1">
              <a:spcBef>
                <a:spcPct val="0"/>
              </a:spcBef>
            </a:pPr>
            <a:r>
              <a:rPr lang="en-US" altLang="zh-TW"/>
              <a:t>2.</a:t>
            </a:r>
            <a:r>
              <a:rPr lang="zh-TW" altLang="en-US"/>
              <a:t>這樣的一念之差，除讓公務生涯蒙上污點外，也影響身為警察人員之廉潔形象，實在悔不當初。</a:t>
            </a:r>
            <a:endParaRPr lang="en-US" altLang="zh-TW"/>
          </a:p>
        </p:txBody>
      </p:sp>
      <p:sp>
        <p:nvSpPr>
          <p:cNvPr id="962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39880-107F-44FD-A923-BE55098EE9B4}" type="slidenum">
              <a:rPr lang="zh-TW" altLang="en-US"/>
              <a:pPr fontAlgn="base">
                <a:spcBef>
                  <a:spcPct val="0"/>
                </a:spcBef>
                <a:spcAft>
                  <a:spcPct val="0"/>
                </a:spcAft>
                <a:defRPr/>
              </a:pPr>
              <a:t>53</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影像版面配置區 1"/>
          <p:cNvSpPr>
            <a:spLocks noGrp="1" noRot="1" noChangeAspect="1"/>
          </p:cNvSpPr>
          <p:nvPr>
            <p:ph type="sldImg"/>
          </p:nvPr>
        </p:nvSpPr>
        <p:spPr bwMode="auto">
          <a:noFill/>
          <a:ln>
            <a:solidFill>
              <a:srgbClr val="000000"/>
            </a:solidFill>
            <a:miter lim="800000"/>
            <a:headEnd/>
            <a:tailEnd/>
          </a:ln>
        </p:spPr>
      </p:sp>
      <p:sp>
        <p:nvSpPr>
          <p:cNvPr id="1024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24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DB4C29-7535-4BED-99CE-0A127CD1EA31}" type="slidenum">
              <a:rPr lang="zh-TW" altLang="en-US"/>
              <a:pPr fontAlgn="base">
                <a:spcBef>
                  <a:spcPct val="0"/>
                </a:spcBef>
                <a:spcAft>
                  <a:spcPct val="0"/>
                </a:spcAft>
                <a:defRPr/>
              </a:pPr>
              <a:t>56</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影像版面配置區 1"/>
          <p:cNvSpPr>
            <a:spLocks noGrp="1" noRot="1" noChangeAspect="1"/>
          </p:cNvSpPr>
          <p:nvPr>
            <p:ph type="sldImg"/>
          </p:nvPr>
        </p:nvSpPr>
        <p:spPr bwMode="auto">
          <a:noFill/>
          <a:ln>
            <a:solidFill>
              <a:srgbClr val="000000"/>
            </a:solidFill>
            <a:miter lim="800000"/>
            <a:headEnd/>
            <a:tailEnd/>
          </a:ln>
        </p:spPr>
      </p:sp>
      <p:sp>
        <p:nvSpPr>
          <p:cNvPr id="1044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445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3B6FE-3B45-4414-9C02-1FEAFACC3FF9}" type="slidenum">
              <a:rPr lang="zh-TW" altLang="en-US"/>
              <a:pPr fontAlgn="base">
                <a:spcBef>
                  <a:spcPct val="0"/>
                </a:spcBef>
                <a:spcAft>
                  <a:spcPct val="0"/>
                </a:spcAft>
                <a:defRPr/>
              </a:pPr>
              <a:t>57</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影像版面配置區 1"/>
          <p:cNvSpPr>
            <a:spLocks noGrp="1" noRot="1" noChangeAspect="1"/>
          </p:cNvSpPr>
          <p:nvPr>
            <p:ph type="sldImg"/>
          </p:nvPr>
        </p:nvSpPr>
        <p:spPr bwMode="auto">
          <a:noFill/>
          <a:ln>
            <a:solidFill>
              <a:srgbClr val="000000"/>
            </a:solidFill>
            <a:miter lim="800000"/>
            <a:headEnd/>
            <a:tailEnd/>
          </a:ln>
        </p:spPr>
      </p:sp>
      <p:sp>
        <p:nvSpPr>
          <p:cNvPr id="1064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649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12E9D6-DFDD-48FE-9384-FABC211AFB58}" type="slidenum">
              <a:rPr lang="zh-TW" altLang="en-US"/>
              <a:pPr fontAlgn="base">
                <a:spcBef>
                  <a:spcPct val="0"/>
                </a:spcBef>
                <a:spcAft>
                  <a:spcPct val="0"/>
                </a:spcAft>
                <a:defRPr/>
              </a:pPr>
              <a:t>58</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影像版面配置區 1"/>
          <p:cNvSpPr>
            <a:spLocks noGrp="1" noRot="1" noChangeAspect="1"/>
          </p:cNvSpPr>
          <p:nvPr>
            <p:ph type="sldImg"/>
          </p:nvPr>
        </p:nvSpPr>
        <p:spPr bwMode="auto">
          <a:noFill/>
          <a:ln>
            <a:solidFill>
              <a:srgbClr val="000000"/>
            </a:solidFill>
            <a:miter lim="800000"/>
            <a:headEnd/>
            <a:tailEnd/>
          </a:ln>
        </p:spPr>
      </p:sp>
      <p:sp>
        <p:nvSpPr>
          <p:cNvPr id="1085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建築法第</a:t>
            </a:r>
            <a:r>
              <a:rPr lang="en-US" altLang="zh-TW" u="sng" dirty="0"/>
              <a:t>77</a:t>
            </a:r>
            <a:r>
              <a:rPr lang="zh-TW" altLang="zh-TW" u="sng" dirty="0"/>
              <a:t>條：</a:t>
            </a:r>
            <a:endParaRPr lang="zh-TW" altLang="zh-TW" dirty="0"/>
          </a:p>
          <a:p>
            <a:pPr hangingPunct="0"/>
            <a:r>
              <a:rPr lang="zh-TW" altLang="zh-TW" dirty="0"/>
              <a:t>直轄市、縣</a:t>
            </a:r>
            <a:r>
              <a:rPr lang="en-US" altLang="zh-TW" dirty="0"/>
              <a:t> (</a:t>
            </a:r>
            <a:r>
              <a:rPr lang="zh-TW" altLang="zh-TW" dirty="0"/>
              <a:t>市</a:t>
            </a:r>
            <a:r>
              <a:rPr lang="en-US" altLang="zh-TW" dirty="0"/>
              <a:t>)  (</a:t>
            </a:r>
            <a:r>
              <a:rPr lang="zh-TW" altLang="zh-TW" dirty="0"/>
              <a:t>局</a:t>
            </a:r>
            <a:r>
              <a:rPr lang="en-US" altLang="zh-TW" dirty="0"/>
              <a:t>) </a:t>
            </a:r>
            <a:r>
              <a:rPr lang="zh-TW" altLang="zh-TW" dirty="0"/>
              <a:t>主管建築機關對於建築物得隨時派員檢查其有關公共安全與公共衛生之構造與設備。（第</a:t>
            </a:r>
            <a:r>
              <a:rPr lang="en-US" altLang="zh-TW" dirty="0"/>
              <a:t>2</a:t>
            </a:r>
            <a:r>
              <a:rPr lang="zh-TW" altLang="zh-TW" dirty="0"/>
              <a:t>項）</a:t>
            </a:r>
          </a:p>
          <a:p>
            <a:pPr hangingPunct="0"/>
            <a:r>
              <a:rPr lang="zh-TW" altLang="zh-TW" dirty="0"/>
              <a:t>供公眾使用之建築物，應由建築物所有權人、使用人定期委託中央主管建築機關認可之專業機構或人員檢查簽證，其檢查簽證結果應向當地主管建築機關申報。（第</a:t>
            </a:r>
            <a:r>
              <a:rPr lang="en-US" altLang="zh-TW" dirty="0"/>
              <a:t>3</a:t>
            </a:r>
            <a:r>
              <a:rPr lang="zh-TW" altLang="zh-TW" dirty="0"/>
              <a:t>項）</a:t>
            </a:r>
          </a:p>
          <a:p>
            <a:pPr hangingPunct="0"/>
            <a:r>
              <a:rPr lang="zh-TW" altLang="zh-TW" u="sng" dirty="0"/>
              <a:t>建築物公共安全檢查簽證及申報辦法：</a:t>
            </a:r>
            <a:endParaRPr lang="zh-TW" altLang="zh-TW" dirty="0"/>
          </a:p>
          <a:p>
            <a:pPr hangingPunct="0"/>
            <a:r>
              <a:rPr lang="zh-TW" altLang="zh-TW" dirty="0"/>
              <a:t>第</a:t>
            </a:r>
            <a:r>
              <a:rPr lang="en-US" altLang="zh-TW" dirty="0"/>
              <a:t>1</a:t>
            </a:r>
            <a:r>
              <a:rPr lang="zh-TW" altLang="zh-TW" dirty="0"/>
              <a:t>條　本辦法依建築法第</a:t>
            </a:r>
            <a:r>
              <a:rPr lang="en-US" altLang="zh-TW" dirty="0"/>
              <a:t>77</a:t>
            </a:r>
            <a:r>
              <a:rPr lang="zh-TW" altLang="zh-TW" dirty="0"/>
              <a:t>條第</a:t>
            </a:r>
            <a:r>
              <a:rPr lang="en-US" altLang="zh-TW" dirty="0"/>
              <a:t>5</a:t>
            </a:r>
            <a:r>
              <a:rPr lang="zh-TW" altLang="zh-TW" dirty="0"/>
              <a:t>項規定訂定之。</a:t>
            </a:r>
          </a:p>
          <a:p>
            <a:pPr hangingPunct="0"/>
            <a:r>
              <a:rPr lang="zh-TW" altLang="zh-TW" dirty="0"/>
              <a:t>第</a:t>
            </a:r>
            <a:r>
              <a:rPr lang="en-US" altLang="zh-TW" dirty="0"/>
              <a:t>2</a:t>
            </a:r>
            <a:r>
              <a:rPr lang="zh-TW" altLang="zh-TW" dirty="0"/>
              <a:t>條　本辦法所稱建築物公共安全檢查申報人，為建築物所有權人或使用人。</a:t>
            </a:r>
          </a:p>
          <a:p>
            <a:pPr hangingPunct="0"/>
            <a:r>
              <a:rPr lang="zh-TW" altLang="zh-TW" dirty="0"/>
              <a:t>第</a:t>
            </a:r>
            <a:r>
              <a:rPr lang="en-US" altLang="zh-TW" dirty="0"/>
              <a:t>4</a:t>
            </a:r>
            <a:r>
              <a:rPr lang="zh-TW" altLang="zh-TW" dirty="0"/>
              <a:t>條　經中央主管建築機關認可之專業機構或人員應依建築物公共安全檢查簽證項目辦理檢查，並將檢查簽證結果製成檢查報告書。</a:t>
            </a:r>
          </a:p>
          <a:p>
            <a:pPr hangingPunct="0"/>
            <a:r>
              <a:rPr lang="zh-TW" altLang="zh-TW" dirty="0"/>
              <a:t>第</a:t>
            </a:r>
            <a:r>
              <a:rPr lang="en-US" altLang="zh-TW" dirty="0"/>
              <a:t>5</a:t>
            </a:r>
            <a:r>
              <a:rPr lang="zh-TW" altLang="zh-TW" dirty="0"/>
              <a:t>條 申報人應備具申報書及檢查報告書向當地主管建築機關申報。前項檢查報告書應以二維條碼或網路傳輸方式辦理。</a:t>
            </a:r>
          </a:p>
          <a:p>
            <a:pPr hangingPunct="0"/>
            <a:r>
              <a:rPr lang="zh-TW" altLang="zh-TW" dirty="0"/>
              <a:t>第</a:t>
            </a:r>
            <a:r>
              <a:rPr lang="en-US" altLang="zh-TW" dirty="0"/>
              <a:t>6</a:t>
            </a:r>
            <a:r>
              <a:rPr lang="zh-TW" altLang="zh-TW" dirty="0"/>
              <a:t>條　當地主管建築機關查核建築物公共安全檢查申報文件，應就下列規定項目為之：一、申報書。二、檢查報告書。三、改善計畫書。四、專業機構或人員認可證影本。五、其他經中央主管建築機關指定文件。前項檢查報告書之檢查內容由建築物公共安全檢查專業機構或人員依本法第</a:t>
            </a:r>
            <a:r>
              <a:rPr lang="en-US" altLang="zh-TW" dirty="0"/>
              <a:t>77</a:t>
            </a:r>
            <a:r>
              <a:rPr lang="zh-TW" altLang="zh-TW" dirty="0"/>
              <a:t>條第</a:t>
            </a:r>
            <a:r>
              <a:rPr lang="en-US" altLang="zh-TW" dirty="0"/>
              <a:t>3</a:t>
            </a:r>
            <a:r>
              <a:rPr lang="zh-TW" altLang="zh-TW" dirty="0"/>
              <a:t>項規定簽證負責。</a:t>
            </a:r>
            <a:endParaRPr lang="en-US" altLang="zh-TW" dirty="0"/>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085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40544-7F4A-4DE9-995C-95BA44FB89E4}" type="slidenum">
              <a:rPr lang="zh-TW" altLang="en-US"/>
              <a:pPr fontAlgn="base">
                <a:spcBef>
                  <a:spcPct val="0"/>
                </a:spcBef>
                <a:spcAft>
                  <a:spcPct val="0"/>
                </a:spcAft>
                <a:defRPr/>
              </a:pPr>
              <a:t>59</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61</a:t>
            </a:fld>
            <a:endParaRPr lang="zh-TW" altLang="en-US"/>
          </a:p>
        </p:txBody>
      </p:sp>
    </p:spTree>
    <p:extLst>
      <p:ext uri="{BB962C8B-B14F-4D97-AF65-F5344CB8AC3E}">
        <p14:creationId xmlns:p14="http://schemas.microsoft.com/office/powerpoint/2010/main" xmlns="" val="201864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影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662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18A58-E880-4576-926D-C49FE2FE7E7D}" type="slidenum">
              <a:rPr lang="zh-TW" altLang="en-US"/>
              <a:pPr fontAlgn="base">
                <a:spcBef>
                  <a:spcPct val="0"/>
                </a:spcBef>
                <a:spcAft>
                  <a:spcPct val="0"/>
                </a:spcAft>
                <a:defRPr/>
              </a:pPr>
              <a:t>9</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投影片影像版面配置區 1"/>
          <p:cNvSpPr>
            <a:spLocks noGrp="1" noRot="1" noChangeAspect="1"/>
          </p:cNvSpPr>
          <p:nvPr>
            <p:ph type="sldImg"/>
          </p:nvPr>
        </p:nvSpPr>
        <p:spPr bwMode="auto">
          <a:noFill/>
          <a:ln>
            <a:solidFill>
              <a:srgbClr val="000000"/>
            </a:solidFill>
            <a:miter lim="800000"/>
            <a:headEnd/>
            <a:tailEnd/>
          </a:ln>
        </p:spPr>
      </p:sp>
      <p:sp>
        <p:nvSpPr>
          <p:cNvPr id="1146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土地徵收條例第</a:t>
            </a:r>
            <a:r>
              <a:rPr lang="en-US" altLang="zh-TW" u="sng" dirty="0"/>
              <a:t>44</a:t>
            </a:r>
            <a:r>
              <a:rPr lang="zh-TW" altLang="zh-TW" u="sng" dirty="0"/>
              <a:t>條第</a:t>
            </a:r>
            <a:r>
              <a:rPr lang="en-US" altLang="zh-TW" u="sng" dirty="0"/>
              <a:t>1</a:t>
            </a:r>
            <a:r>
              <a:rPr lang="zh-TW" altLang="zh-TW" u="sng" dirty="0"/>
              <a:t>項第</a:t>
            </a:r>
            <a:r>
              <a:rPr lang="en-US" altLang="zh-TW" u="sng" dirty="0"/>
              <a:t>5</a:t>
            </a:r>
            <a:r>
              <a:rPr lang="zh-TW" altLang="zh-TW" u="sng" dirty="0"/>
              <a:t>款、第</a:t>
            </a:r>
            <a:r>
              <a:rPr lang="en-US" altLang="zh-TW" u="sng" dirty="0"/>
              <a:t>6</a:t>
            </a:r>
            <a:r>
              <a:rPr lang="zh-TW" altLang="zh-TW" u="sng" dirty="0"/>
              <a:t>項：</a:t>
            </a:r>
            <a:endParaRPr lang="zh-TW" altLang="zh-TW" dirty="0"/>
          </a:p>
          <a:p>
            <a:pPr hangingPunct="0"/>
            <a:r>
              <a:rPr lang="zh-TW" altLang="zh-TW" dirty="0"/>
              <a:t>區段徵收範圍內土地，經規劃整理後，除依第</a:t>
            </a:r>
            <a:r>
              <a:rPr lang="en-US" altLang="zh-TW" dirty="0"/>
              <a:t>43</a:t>
            </a:r>
            <a:r>
              <a:rPr lang="zh-TW" altLang="zh-TW" dirty="0"/>
              <a:t>條規定配回原管理機關及第</a:t>
            </a:r>
            <a:r>
              <a:rPr lang="en-US" altLang="zh-TW" dirty="0"/>
              <a:t>43</a:t>
            </a:r>
            <a:r>
              <a:rPr lang="zh-TW" altLang="zh-TW" dirty="0"/>
              <a:t>條之</a:t>
            </a:r>
            <a:r>
              <a:rPr lang="en-US" altLang="zh-TW" dirty="0"/>
              <a:t>1</a:t>
            </a:r>
            <a:r>
              <a:rPr lang="zh-TW" altLang="zh-TW" dirty="0"/>
              <a:t>規定配售外，其處理方式如下：五、其餘可供建築土地，得予標售、標租或設定地上權。（第</a:t>
            </a:r>
            <a:r>
              <a:rPr lang="en-US" altLang="zh-TW" dirty="0"/>
              <a:t>1</a:t>
            </a:r>
            <a:r>
              <a:rPr lang="zh-TW" altLang="zh-TW" dirty="0"/>
              <a:t>項）</a:t>
            </a:r>
          </a:p>
          <a:p>
            <a:pPr hangingPunct="0"/>
            <a:r>
              <a:rPr lang="zh-TW" altLang="zh-TW" dirty="0"/>
              <a:t>第</a:t>
            </a:r>
            <a:r>
              <a:rPr lang="en-US" altLang="zh-TW" dirty="0"/>
              <a:t>1</a:t>
            </a:r>
            <a:r>
              <a:rPr lang="zh-TW" altLang="zh-TW" dirty="0"/>
              <a:t>項第</a:t>
            </a:r>
            <a:r>
              <a:rPr lang="en-US" altLang="zh-TW" dirty="0"/>
              <a:t>5</a:t>
            </a:r>
            <a:r>
              <a:rPr lang="zh-TW" altLang="zh-TW" dirty="0"/>
              <a:t>款土地之標售、標租及設定地上權辦法，由各級主管機關定之。（第</a:t>
            </a:r>
            <a:r>
              <a:rPr lang="en-US" altLang="zh-TW" dirty="0"/>
              <a:t>6</a:t>
            </a:r>
            <a:r>
              <a:rPr lang="zh-TW" altLang="zh-TW" dirty="0"/>
              <a:t>項）</a:t>
            </a:r>
          </a:p>
          <a:p>
            <a:pPr hangingPunct="0"/>
            <a:r>
              <a:rPr lang="zh-TW" altLang="zh-TW" u="sng" dirty="0"/>
              <a:t>○○縣政府區段徵收土地標售標租辦法：</a:t>
            </a:r>
            <a:endParaRPr lang="zh-TW" altLang="zh-TW" dirty="0"/>
          </a:p>
          <a:p>
            <a:pPr hangingPunct="0"/>
            <a:r>
              <a:rPr lang="zh-TW" altLang="zh-TW" dirty="0"/>
              <a:t>第</a:t>
            </a:r>
            <a:r>
              <a:rPr lang="en-US" altLang="zh-TW" dirty="0"/>
              <a:t>1</a:t>
            </a:r>
            <a:r>
              <a:rPr lang="zh-TW" altLang="zh-TW" dirty="0"/>
              <a:t>條  本辦法依土地徵收條例第</a:t>
            </a:r>
            <a:r>
              <a:rPr lang="en-US" altLang="zh-TW" dirty="0"/>
              <a:t>44</a:t>
            </a:r>
            <a:r>
              <a:rPr lang="zh-TW" altLang="zh-TW" dirty="0"/>
              <a:t>條第</a:t>
            </a:r>
            <a:r>
              <a:rPr lang="en-US" altLang="zh-TW" dirty="0"/>
              <a:t>6</a:t>
            </a:r>
            <a:r>
              <a:rPr lang="zh-TW" altLang="zh-TW" dirty="0"/>
              <a:t>項之規定訂定之。</a:t>
            </a:r>
          </a:p>
          <a:p>
            <a:pPr hangingPunct="0"/>
            <a:r>
              <a:rPr lang="zh-TW" altLang="zh-TW" dirty="0"/>
              <a:t>第</a:t>
            </a:r>
            <a:r>
              <a:rPr lang="en-US" altLang="zh-TW" dirty="0"/>
              <a:t>10</a:t>
            </a:r>
            <a:r>
              <a:rPr lang="zh-TW" altLang="zh-TW" dirty="0"/>
              <a:t>條 得標人未於規定期限內繳清價款者，視為放棄得標權利，除其所繳納之押標金不予退還外，得由投標價金高於底價之各投標人，依投標價金之高低順序遞補，照最高標價取得得標權或重新公告辦理標售。</a:t>
            </a:r>
          </a:p>
          <a:p>
            <a:pPr hangingPunct="0"/>
            <a:r>
              <a:rPr lang="zh-TW" altLang="zh-TW" u="sng" dirty="0"/>
              <a:t>競標須知：</a:t>
            </a:r>
            <a:endParaRPr lang="zh-TW" altLang="zh-TW" dirty="0"/>
          </a:p>
          <a:p>
            <a:pPr hangingPunct="0"/>
            <a:r>
              <a:rPr lang="zh-TW" altLang="zh-TW" dirty="0"/>
              <a:t>第</a:t>
            </a:r>
            <a:r>
              <a:rPr lang="en-US" altLang="zh-TW" dirty="0"/>
              <a:t>13</a:t>
            </a:r>
            <a:r>
              <a:rPr lang="zh-TW" altLang="zh-TW" dirty="0"/>
              <a:t>條 得標後不按規定期限繳納地價款者，押標金不予發還。</a:t>
            </a:r>
          </a:p>
          <a:p>
            <a:pPr hangingPunct="0"/>
            <a:r>
              <a:rPr lang="zh-TW" altLang="zh-TW" dirty="0"/>
              <a:t>第</a:t>
            </a:r>
            <a:r>
              <a:rPr lang="en-US" altLang="zh-TW" dirty="0"/>
              <a:t>14</a:t>
            </a:r>
            <a:r>
              <a:rPr lang="zh-TW" altLang="zh-TW" dirty="0"/>
              <a:t>條 競標人如競價得標，完成得標程序後，押標金將轉為成交土地價款之一部分，其餘價款得標人應於接到繳款通知之次日起</a:t>
            </a:r>
            <a:r>
              <a:rPr lang="en-US" altLang="zh-TW" dirty="0"/>
              <a:t>60</a:t>
            </a:r>
            <a:r>
              <a:rPr lang="zh-TW" altLang="zh-TW" dirty="0"/>
              <a:t>日內一次繳清。逾期不繳納者，視為自願放棄得標權利，已繳納之保證金不予發還。</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zh-TW" dirty="0"/>
          </a:p>
          <a:p>
            <a:pPr eaLnBrk="1" hangingPunct="1">
              <a:spcBef>
                <a:spcPct val="0"/>
              </a:spcBef>
            </a:pPr>
            <a:endParaRPr lang="zh-TW" altLang="en-US" dirty="0"/>
          </a:p>
        </p:txBody>
      </p:sp>
      <p:sp>
        <p:nvSpPr>
          <p:cNvPr id="1146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B91FA-40F6-4C39-8C18-94E01402F707}" type="slidenum">
              <a:rPr lang="zh-TW" altLang="en-US"/>
              <a:pPr fontAlgn="base">
                <a:spcBef>
                  <a:spcPct val="0"/>
                </a:spcBef>
                <a:spcAft>
                  <a:spcPct val="0"/>
                </a:spcAft>
                <a:defRPr/>
              </a:pPr>
              <a:t>62</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投影片影像版面配置區 1"/>
          <p:cNvSpPr>
            <a:spLocks noGrp="1" noRot="1" noChangeAspect="1"/>
          </p:cNvSpPr>
          <p:nvPr>
            <p:ph type="sldImg"/>
          </p:nvPr>
        </p:nvSpPr>
        <p:spPr bwMode="auto">
          <a:noFill/>
          <a:ln>
            <a:solidFill>
              <a:srgbClr val="000000"/>
            </a:solidFill>
            <a:miter lim="800000"/>
            <a:headEnd/>
            <a:tailEnd/>
          </a:ln>
        </p:spPr>
      </p:sp>
      <p:sp>
        <p:nvSpPr>
          <p:cNvPr id="1208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海關緝私條例第</a:t>
            </a:r>
            <a:r>
              <a:rPr lang="en-US" altLang="zh-TW" u="sng" dirty="0"/>
              <a:t>9</a:t>
            </a:r>
            <a:r>
              <a:rPr lang="zh-TW" altLang="zh-TW" u="sng" dirty="0"/>
              <a:t>條：</a:t>
            </a:r>
            <a:endParaRPr lang="zh-TW" altLang="zh-TW" dirty="0"/>
          </a:p>
          <a:p>
            <a:pPr hangingPunct="0"/>
            <a:r>
              <a:rPr lang="zh-TW" altLang="zh-TW" dirty="0"/>
              <a:t>海關因緝私必要，得對於進出口貨物、通運貨物、轉運貨物、保稅貨物、郵包、行李、運輸工具、存放貨物之倉庫與場所及在場之關係人，實施檢查。</a:t>
            </a:r>
          </a:p>
          <a:p>
            <a:pPr hangingPunct="0"/>
            <a:r>
              <a:rPr lang="zh-TW" altLang="zh-TW" u="sng" dirty="0"/>
              <a:t>電信管制射頻器材管理辦法：</a:t>
            </a:r>
            <a:endParaRPr lang="zh-TW" altLang="zh-TW" dirty="0"/>
          </a:p>
          <a:p>
            <a:pPr hangingPunct="0"/>
            <a:r>
              <a:rPr lang="zh-TW" altLang="zh-TW" dirty="0"/>
              <a:t>第</a:t>
            </a:r>
            <a:r>
              <a:rPr lang="en-US" altLang="zh-TW" dirty="0"/>
              <a:t>16</a:t>
            </a:r>
            <a:r>
              <a:rPr lang="zh-TW" altLang="zh-TW" dirty="0"/>
              <a:t>條第</a:t>
            </a:r>
            <a:r>
              <a:rPr lang="en-US" altLang="zh-TW" dirty="0"/>
              <a:t>1</a:t>
            </a:r>
            <a:r>
              <a:rPr lang="zh-TW" altLang="zh-TW" dirty="0"/>
              <a:t>項</a:t>
            </a:r>
          </a:p>
          <a:p>
            <a:pPr hangingPunct="0"/>
            <a:r>
              <a:rPr lang="zh-TW" altLang="zh-TW" dirty="0"/>
              <a:t>電信管制射頻器材之輸入，應經主管機關許可並發給電信管制射頻器材進口許可證，始得輸入。</a:t>
            </a:r>
          </a:p>
          <a:p>
            <a:pPr hangingPunct="0"/>
            <a:r>
              <a:rPr lang="zh-TW" altLang="zh-TW" dirty="0"/>
              <a:t>第</a:t>
            </a:r>
            <a:r>
              <a:rPr lang="en-US" altLang="zh-TW" dirty="0"/>
              <a:t>18</a:t>
            </a:r>
            <a:r>
              <a:rPr lang="zh-TW" altLang="zh-TW" dirty="0"/>
              <a:t>條第</a:t>
            </a:r>
            <a:r>
              <a:rPr lang="en-US" altLang="zh-TW" dirty="0"/>
              <a:t>1</a:t>
            </a:r>
            <a:r>
              <a:rPr lang="zh-TW" altLang="zh-TW" dirty="0"/>
              <a:t>項第</a:t>
            </a:r>
            <a:r>
              <a:rPr lang="en-US" altLang="zh-TW" dirty="0"/>
              <a:t>2</a:t>
            </a:r>
            <a:r>
              <a:rPr lang="zh-TW" altLang="zh-TW" dirty="0"/>
              <a:t>款第</a:t>
            </a:r>
            <a:r>
              <a:rPr lang="en-US" altLang="zh-TW" dirty="0"/>
              <a:t>1</a:t>
            </a:r>
            <a:r>
              <a:rPr lang="zh-TW" altLang="zh-TW" dirty="0"/>
              <a:t>目</a:t>
            </a:r>
          </a:p>
          <a:p>
            <a:pPr hangingPunct="0"/>
            <a:r>
              <a:rPr lang="zh-TW" altLang="zh-TW" dirty="0"/>
              <a:t>進口電信管制射頻器材有下列情形之一者，得免請領進口許可證：</a:t>
            </a:r>
            <a:r>
              <a:rPr lang="en-US" altLang="zh-TW" dirty="0"/>
              <a:t>…</a:t>
            </a:r>
            <a:r>
              <a:rPr lang="zh-TW" altLang="zh-TW" dirty="0"/>
              <a:t>二、除衛星行動地球電臺及衛星小型地球電臺外，輸入供自用之無線電信終端設備或低功率射頻電機，應填寫自用切結書，切結僅供自用，不作為販賣或其他商業用途，並檢附符合相關技術規範之證明文件；其輸入數量限制如下：（一）自行攜帶輸入者，一次至多不得逾五部。</a:t>
            </a:r>
          </a:p>
          <a:p>
            <a:pPr hangingPunct="0"/>
            <a:r>
              <a:rPr lang="zh-TW" altLang="zh-TW" u="sng" dirty="0"/>
              <a:t>入境旅客攜帶行李物品報驗稅放辦法：</a:t>
            </a:r>
            <a:endParaRPr lang="zh-TW" altLang="zh-TW" dirty="0"/>
          </a:p>
          <a:p>
            <a:pPr hangingPunct="0"/>
            <a:r>
              <a:rPr lang="zh-TW" altLang="zh-TW" dirty="0"/>
              <a:t>第</a:t>
            </a:r>
            <a:r>
              <a:rPr lang="en-US" altLang="zh-TW" dirty="0"/>
              <a:t>7</a:t>
            </a:r>
            <a:r>
              <a:rPr lang="zh-TW" altLang="zh-TW" dirty="0"/>
              <a:t>條第</a:t>
            </a:r>
            <a:r>
              <a:rPr lang="en-US" altLang="zh-TW" dirty="0"/>
              <a:t>2</a:t>
            </a:r>
            <a:r>
              <a:rPr lang="zh-TW" altLang="zh-TW" dirty="0"/>
              <a:t>項</a:t>
            </a:r>
          </a:p>
          <a:p>
            <a:pPr hangingPunct="0"/>
            <a:r>
              <a:rPr lang="zh-TW" altLang="zh-TW" dirty="0"/>
              <a:t>入境旅客攜帶管制或限制輸入之行李物品，或有下列情形之一者，應填報中華民國海關申報單向海關申報，並經紅線檯查驗通關：一、攜帶菸、酒或其他行李物品逾第</a:t>
            </a:r>
            <a:r>
              <a:rPr lang="en-US" altLang="zh-TW" dirty="0"/>
              <a:t>11</a:t>
            </a:r>
            <a:r>
              <a:rPr lang="zh-TW" altLang="zh-TW" dirty="0"/>
              <a:t>條免稅規定者。</a:t>
            </a:r>
          </a:p>
          <a:p>
            <a:pPr hangingPunct="0"/>
            <a:r>
              <a:rPr lang="zh-TW" altLang="zh-TW" dirty="0"/>
              <a:t>第</a:t>
            </a:r>
            <a:r>
              <a:rPr lang="en-US" altLang="zh-TW" dirty="0"/>
              <a:t>11</a:t>
            </a:r>
            <a:r>
              <a:rPr lang="zh-TW" altLang="zh-TW" dirty="0"/>
              <a:t>條</a:t>
            </a:r>
          </a:p>
          <a:p>
            <a:pPr hangingPunct="0"/>
            <a:r>
              <a:rPr lang="zh-TW" altLang="zh-TW" dirty="0"/>
              <a:t>入境旅客攜帶自用家用行李物品進口，除關稅法及海關進口稅則已有免稅之規定，應從其規定外，其免徵進口稅之品目、數量、金額範圍如下：</a:t>
            </a:r>
          </a:p>
          <a:p>
            <a:pPr hangingPunct="0"/>
            <a:r>
              <a:rPr lang="zh-TW" altLang="zh-TW" dirty="0"/>
              <a:t>一、酒類</a:t>
            </a:r>
            <a:r>
              <a:rPr lang="en-US" altLang="zh-TW" dirty="0"/>
              <a:t>1</a:t>
            </a:r>
            <a:r>
              <a:rPr lang="zh-TW" altLang="zh-TW" dirty="0"/>
              <a:t>公升</a:t>
            </a:r>
            <a:r>
              <a:rPr lang="en-US" altLang="zh-TW" dirty="0"/>
              <a:t> (</a:t>
            </a:r>
            <a:r>
              <a:rPr lang="zh-TW" altLang="zh-TW" dirty="0"/>
              <a:t>不限瓶數</a:t>
            </a:r>
            <a:r>
              <a:rPr lang="en-US" altLang="zh-TW" dirty="0"/>
              <a:t>) </a:t>
            </a:r>
            <a:r>
              <a:rPr lang="zh-TW" altLang="zh-TW" dirty="0"/>
              <a:t>，捲菸</a:t>
            </a:r>
            <a:r>
              <a:rPr lang="en-US" altLang="zh-TW" dirty="0"/>
              <a:t>200</a:t>
            </a:r>
            <a:r>
              <a:rPr lang="zh-TW" altLang="zh-TW" dirty="0"/>
              <a:t>支或雪茄</a:t>
            </a:r>
            <a:r>
              <a:rPr lang="en-US" altLang="zh-TW" dirty="0"/>
              <a:t>25</a:t>
            </a:r>
            <a:r>
              <a:rPr lang="zh-TW" altLang="zh-TW" dirty="0"/>
              <a:t>支或菸絲</a:t>
            </a:r>
            <a:r>
              <a:rPr lang="en-US" altLang="zh-TW" dirty="0"/>
              <a:t>1</a:t>
            </a:r>
            <a:r>
              <a:rPr lang="zh-TW" altLang="zh-TW" dirty="0"/>
              <a:t>磅，但以年滿</a:t>
            </a:r>
            <a:r>
              <a:rPr lang="en-US" altLang="zh-TW" dirty="0"/>
              <a:t>20</a:t>
            </a:r>
            <a:r>
              <a:rPr lang="zh-TW" altLang="zh-TW" dirty="0"/>
              <a:t>歲之成年旅客為限。</a:t>
            </a:r>
          </a:p>
          <a:p>
            <a:pPr hangingPunct="0"/>
            <a:r>
              <a:rPr lang="zh-TW" altLang="zh-TW" dirty="0"/>
              <a:t>二、前款以外非屬管制進口之行李物品，如在國外即為旅客本人所有，並已使用過，其品目、數量合理，其單件或一組之完稅價格在新臺幣</a:t>
            </a:r>
            <a:r>
              <a:rPr lang="en-US" altLang="zh-TW" dirty="0"/>
              <a:t>1</a:t>
            </a:r>
            <a:r>
              <a:rPr lang="zh-TW" altLang="zh-TW" dirty="0"/>
              <a:t>萬元以下，經海關審查認可者，准予免稅。</a:t>
            </a:r>
          </a:p>
          <a:p>
            <a:pPr hangingPunct="0"/>
            <a:r>
              <a:rPr lang="zh-TW" altLang="zh-TW" dirty="0"/>
              <a:t>旅客攜帶前項准予免稅以外自用及家用行李物品</a:t>
            </a:r>
            <a:r>
              <a:rPr lang="en-US" altLang="zh-TW" dirty="0"/>
              <a:t> (</a:t>
            </a:r>
            <a:r>
              <a:rPr lang="zh-TW" altLang="zh-TW" dirty="0"/>
              <a:t>管制品及菸酒除外</a:t>
            </a:r>
            <a:r>
              <a:rPr lang="en-US" altLang="zh-TW" dirty="0"/>
              <a:t>) </a:t>
            </a:r>
            <a:r>
              <a:rPr lang="zh-TW" altLang="zh-TW" dirty="0"/>
              <a:t>其總值在完稅價格新臺幣</a:t>
            </a:r>
            <a:r>
              <a:rPr lang="en-US" altLang="zh-TW" dirty="0"/>
              <a:t>2</a:t>
            </a:r>
            <a:r>
              <a:rPr lang="zh-TW" altLang="zh-TW" dirty="0"/>
              <a:t>萬元以下者，仍予免稅。但有明顯帶貨營利行為或經常出入境且有違規紀錄者，不適用之。</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5</a:t>
            </a:r>
            <a:r>
              <a:rPr lang="zh-TW" altLang="zh-TW" u="sng" dirty="0"/>
              <a:t>款：條文同前</a:t>
            </a:r>
            <a:endParaRPr lang="zh-TW" altLang="zh-TW" dirty="0"/>
          </a:p>
          <a:p>
            <a:pPr eaLnBrk="1" hangingPunct="1">
              <a:spcBef>
                <a:spcPct val="0"/>
              </a:spcBef>
            </a:pPr>
            <a:endParaRPr lang="zh-TW" altLang="en-US" dirty="0"/>
          </a:p>
        </p:txBody>
      </p:sp>
      <p:sp>
        <p:nvSpPr>
          <p:cNvPr id="1208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AE4B7-7F5A-4BE5-945F-E611114C9C2C}" type="slidenum">
              <a:rPr lang="zh-TW" altLang="en-US"/>
              <a:pPr fontAlgn="base">
                <a:spcBef>
                  <a:spcPct val="0"/>
                </a:spcBef>
                <a:spcAft>
                  <a:spcPct val="0"/>
                </a:spcAft>
                <a:defRPr/>
              </a:pPr>
              <a:t>65</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68</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69</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投影片影像版面配置區 1"/>
          <p:cNvSpPr>
            <a:spLocks noGrp="1" noRot="1" noChangeAspect="1"/>
          </p:cNvSpPr>
          <p:nvPr>
            <p:ph type="sldImg"/>
          </p:nvPr>
        </p:nvSpPr>
        <p:spPr bwMode="auto">
          <a:noFill/>
          <a:ln>
            <a:solidFill>
              <a:srgbClr val="000000"/>
            </a:solidFill>
            <a:miter lim="800000"/>
            <a:headEnd/>
            <a:tailEnd/>
          </a:ln>
        </p:spPr>
      </p:sp>
      <p:sp>
        <p:nvSpPr>
          <p:cNvPr id="1310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2.</a:t>
            </a:r>
            <a:r>
              <a:rPr lang="zh-TW" altLang="en-US">
                <a:latin typeface="微軟正黑體" pitchFamily="34" charset="-120"/>
                <a:ea typeface="微軟正黑體" pitchFamily="34" charset="-120"/>
              </a:rPr>
              <a:t>管制藥品管理條例的明文規定：主管機關依習慣性、依賴性、濫用性及社會危害性程度等因素，將管制藥品分為四級管理，僅有醫師、牙醫師、藥師或藥劑生等醫藥人員才能調劑，</a:t>
            </a:r>
            <a:endParaRPr lang="zh-TW" altLang="en-US"/>
          </a:p>
        </p:txBody>
      </p:sp>
      <p:sp>
        <p:nvSpPr>
          <p:cNvPr id="13107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20982-C435-4764-9619-4718B42A20DF}" type="slidenum">
              <a:rPr lang="zh-TW" altLang="en-US"/>
              <a:pPr fontAlgn="base">
                <a:spcBef>
                  <a:spcPct val="0"/>
                </a:spcBef>
                <a:spcAft>
                  <a:spcPct val="0"/>
                </a:spcAft>
                <a:defRPr/>
              </a:pPr>
              <a:t>72</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投影片影像版面配置區 1"/>
          <p:cNvSpPr>
            <a:spLocks noGrp="1" noRot="1" noChangeAspect="1"/>
          </p:cNvSpPr>
          <p:nvPr>
            <p:ph type="sldImg"/>
          </p:nvPr>
        </p:nvSpPr>
        <p:spPr bwMode="auto">
          <a:noFill/>
          <a:ln>
            <a:solidFill>
              <a:srgbClr val="000000"/>
            </a:solidFill>
            <a:miter lim="800000"/>
            <a:headEnd/>
            <a:tailEnd/>
          </a:ln>
        </p:spPr>
      </p:sp>
      <p:sp>
        <p:nvSpPr>
          <p:cNvPr id="1351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517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49225-98DD-4684-B5E3-637148CC4CBC}" type="slidenum">
              <a:rPr lang="zh-TW" altLang="en-US"/>
              <a:pPr fontAlgn="base">
                <a:spcBef>
                  <a:spcPct val="0"/>
                </a:spcBef>
                <a:spcAft>
                  <a:spcPct val="0"/>
                </a:spcAft>
                <a:defRPr/>
              </a:pPr>
              <a:t>75</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投影片影像版面配置區 1"/>
          <p:cNvSpPr>
            <a:spLocks noGrp="1" noRot="1" noChangeAspect="1"/>
          </p:cNvSpPr>
          <p:nvPr>
            <p:ph type="sldImg"/>
          </p:nvPr>
        </p:nvSpPr>
        <p:spPr bwMode="auto">
          <a:noFill/>
          <a:ln>
            <a:solidFill>
              <a:srgbClr val="000000"/>
            </a:solidFill>
            <a:miter lim="800000"/>
            <a:headEnd/>
            <a:tailEnd/>
          </a:ln>
        </p:spPr>
      </p:sp>
      <p:sp>
        <p:nvSpPr>
          <p:cNvPr id="1392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926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8C5B3-126C-4737-B4E3-4231F60C17BE}" type="slidenum">
              <a:rPr lang="zh-TW" altLang="en-US"/>
              <a:pPr fontAlgn="base">
                <a:spcBef>
                  <a:spcPct val="0"/>
                </a:spcBef>
                <a:spcAft>
                  <a:spcPct val="0"/>
                </a:spcAft>
                <a:defRPr/>
              </a:pPr>
              <a:t>78</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投影片影像版面配置區 1"/>
          <p:cNvSpPr>
            <a:spLocks noGrp="1" noRot="1" noChangeAspect="1"/>
          </p:cNvSpPr>
          <p:nvPr>
            <p:ph type="sldImg"/>
          </p:nvPr>
        </p:nvSpPr>
        <p:spPr bwMode="auto">
          <a:noFill/>
          <a:ln>
            <a:solidFill>
              <a:srgbClr val="000000"/>
            </a:solidFill>
            <a:miter lim="800000"/>
            <a:headEnd/>
            <a:tailEnd/>
          </a:ln>
        </p:spPr>
      </p:sp>
      <p:sp>
        <p:nvSpPr>
          <p:cNvPr id="1454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en-US" dirty="0"/>
              <a:t>公務員執行職務，應該保持超然公正的立場，且不得假借職權追求自身利益，遇有涉及本身或一定親屬關係間的利益關係，即應予以避嫌或迴避。</a:t>
            </a:r>
            <a:endParaRPr lang="en-US" altLang="zh-TW" dirty="0"/>
          </a:p>
          <a:p>
            <a:pPr eaLnBrk="1" hangingPunct="1">
              <a:spcBef>
                <a:spcPct val="0"/>
              </a:spcBef>
            </a:pPr>
            <a:r>
              <a:rPr lang="en-US" altLang="zh-TW" dirty="0"/>
              <a:t>2.</a:t>
            </a:r>
            <a:r>
              <a:rPr lang="zh-TW" altLang="en-US" dirty="0"/>
              <a:t>好處妹為達成「少繳一點稅」的目的，忘記身為公務員應依法行政的迴避義務，最後付出沉重代價，實在是因小失大！</a:t>
            </a:r>
          </a:p>
        </p:txBody>
      </p:sp>
      <p:sp>
        <p:nvSpPr>
          <p:cNvPr id="1454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B64ED6-2188-4533-8CF5-5D465915091D}" type="slidenum">
              <a:rPr lang="zh-TW" altLang="en-US"/>
              <a:pPr fontAlgn="base">
                <a:spcBef>
                  <a:spcPct val="0"/>
                </a:spcBef>
                <a:spcAft>
                  <a:spcPct val="0"/>
                </a:spcAft>
                <a:defRPr/>
              </a:pPr>
              <a:t>81</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投影片影像版面配置區 1"/>
          <p:cNvSpPr>
            <a:spLocks noGrp="1" noRot="1" noChangeAspect="1"/>
          </p:cNvSpPr>
          <p:nvPr>
            <p:ph type="sldImg"/>
          </p:nvPr>
        </p:nvSpPr>
        <p:spPr bwMode="auto">
          <a:noFill/>
          <a:ln>
            <a:solidFill>
              <a:srgbClr val="000000"/>
            </a:solidFill>
            <a:miter lim="800000"/>
            <a:headEnd/>
            <a:tailEnd/>
          </a:ln>
        </p:spPr>
      </p:sp>
      <p:sp>
        <p:nvSpPr>
          <p:cNvPr id="151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5155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EFD38-4044-4F96-9474-DAE21032DDA1}" type="slidenum">
              <a:rPr lang="zh-TW" altLang="en-US"/>
              <a:pPr fontAlgn="base">
                <a:spcBef>
                  <a:spcPct val="0"/>
                </a:spcBef>
                <a:spcAft>
                  <a:spcPct val="0"/>
                </a:spcAft>
                <a:defRPr/>
              </a:pPr>
              <a:t>84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影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011B2-922B-45FC-A64E-D693A264DFB1}" type="slidenum">
              <a:rPr lang="zh-TW" altLang="en-US"/>
              <a:pPr fontAlgn="base">
                <a:spcBef>
                  <a:spcPct val="0"/>
                </a:spcBef>
                <a:spcAft>
                  <a:spcPct val="0"/>
                </a:spcAft>
                <a:defRPr/>
              </a:pPr>
              <a:t>13</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影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58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49B24-3E6F-4FB8-BB75-50487BFA171E}" type="slidenum">
              <a:rPr lang="zh-TW" altLang="en-US"/>
              <a:pPr fontAlgn="base">
                <a:spcBef>
                  <a:spcPct val="0"/>
                </a:spcBef>
                <a:spcAft>
                  <a:spcPct val="0"/>
                </a:spcAft>
                <a:defRPr/>
              </a:pPr>
              <a:t>14</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影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dirty="0"/>
              <a:t>兩階段的所有認定要件，都必須符合者，才會成立圖利罪。公務員只要對上述各項圖利要件，有正確的法令認識，就能輕鬆分辨「圖利與便民」的行為，不必害怕誤蹈法網。</a:t>
            </a:r>
            <a:endParaRPr lang="zh-TW" altLang="en-US" dirty="0"/>
          </a:p>
        </p:txBody>
      </p:sp>
      <p:sp>
        <p:nvSpPr>
          <p:cNvPr id="378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0DC52-B400-42E3-ACC0-24F93CF3361D}" type="slidenum">
              <a:rPr lang="zh-TW" altLang="en-US"/>
              <a:pPr fontAlgn="base">
                <a:spcBef>
                  <a:spcPct val="0"/>
                </a:spcBef>
                <a:spcAft>
                  <a:spcPct val="0"/>
                </a:spcAft>
                <a:defRPr/>
              </a:pPr>
              <a:t>15</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影像版面配置區 1"/>
          <p:cNvSpPr>
            <a:spLocks noGrp="1" noRot="1" noChangeAspec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99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8F2B5-4A5C-433E-B577-2E20A64DD37D}" type="slidenum">
              <a:rPr lang="zh-TW" altLang="en-US"/>
              <a:pPr fontAlgn="base">
                <a:spcBef>
                  <a:spcPct val="0"/>
                </a:spcBef>
                <a:spcAft>
                  <a:spcPct val="0"/>
                </a:spcAft>
                <a:defRPr/>
              </a:pPr>
              <a:t>16</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影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F1357-BAC8-4C6C-87F0-A8E6A0EB44D7}" type="slidenum">
              <a:rPr lang="zh-TW" altLang="en-US"/>
              <a:pPr fontAlgn="base">
                <a:spcBef>
                  <a:spcPct val="0"/>
                </a:spcBef>
                <a:spcAft>
                  <a:spcPct val="0"/>
                </a:spcAft>
                <a:defRPr/>
              </a:pPr>
              <a:t>17</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pPr>
                <a:defRPr/>
              </a:pPr>
              <a:t>2019/6/3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pPr>
                <a:defRPr/>
              </a:pPr>
              <a:t>‹#›</a:t>
            </a:fld>
            <a:endParaRPr lang="zh-TW"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pPr>
                <a:defRPr/>
              </a:pPr>
              <a:t>2019/6/3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pPr>
                <a:defRPr/>
              </a:pPr>
              <a:t>‹#›</a:t>
            </a:fld>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pPr>
                <a:defRPr/>
              </a:pPr>
              <a:t>2019/6/3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pPr>
                <a:defRPr/>
              </a:pPr>
              <a:t>‹#›</a:t>
            </a:fld>
            <a:endParaRPr lang="zh-TW"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1513806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19017205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2297254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26122165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42540396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22913824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38356540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19660854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pPr>
                <a:defRPr/>
              </a:pPr>
              <a:t>2019/6/3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pPr>
                <a:defRPr/>
              </a:pPr>
              <a:t>‹#›</a:t>
            </a:fld>
            <a:endParaRPr lang="zh-TW"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34298703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3507059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8365788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pPr>
                <a:defRPr/>
              </a:pPr>
              <a:t>2019/6/3</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pPr>
                <a:defRPr/>
              </a:pPr>
              <a:t>‹#›</a:t>
            </a:fld>
            <a:endParaRPr lang="zh-TW"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pPr>
                <a:defRPr/>
              </a:pPr>
              <a:t>2019/6/3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pPr>
                <a:defRPr/>
              </a:pPr>
              <a:t>‹#›</a:t>
            </a:fld>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pPr>
                <a:defRPr/>
              </a:pPr>
              <a:t>2019/6/3</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pPr>
                <a:defRPr/>
              </a:pPr>
              <a:t>‹#›</a:t>
            </a:fld>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pPr>
                <a:defRPr/>
              </a:pPr>
              <a:t>2019/6/3</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pPr>
                <a:defRPr/>
              </a:pPr>
              <a:t>‹#›</a:t>
            </a:fld>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pPr>
                <a:defRPr/>
              </a:pPr>
              <a:t>2019/6/3</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pPr>
                <a:defRPr/>
              </a:pPr>
              <a:t>‹#›</a:t>
            </a:fld>
            <a:endParaRPr lang="zh-TW"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pPr>
                <a:defRPr/>
              </a:pPr>
              <a:t>2019/6/3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pPr>
                <a:defRPr/>
              </a:pPr>
              <a:t>‹#›</a:t>
            </a:fld>
            <a:endParaRPr lang="zh-TW"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pPr>
                <a:defRPr/>
              </a:pPr>
              <a:t>2019/6/3</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pPr>
                <a:defRPr/>
              </a:pPr>
              <a:t>‹#›</a:t>
            </a:fld>
            <a:endParaRPr lang="zh-TW"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pPr>
                <a:defRPr/>
              </a:pPr>
              <a:t>2019/6/3</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solidFill>
                  <a:prstClr val="black">
                    <a:tint val="75000"/>
                  </a:prstClr>
                </a:solidFill>
              </a:rPr>
              <a:pPr>
                <a:defRPr/>
              </a:pPr>
              <a:t>2019/6/3</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xmlns="" val="1538981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54.xml"/><Relationship Id="rId18" Type="http://schemas.openxmlformats.org/officeDocument/2006/relationships/slide" Target="slide70.xml"/><Relationship Id="rId3" Type="http://schemas.openxmlformats.org/officeDocument/2006/relationships/slide" Target="slide4.xml"/><Relationship Id="rId21" Type="http://schemas.openxmlformats.org/officeDocument/2006/relationships/slide" Target="slide85.xml"/><Relationship Id="rId7" Type="http://schemas.openxmlformats.org/officeDocument/2006/relationships/slide" Target="slide33.xml"/><Relationship Id="rId12" Type="http://schemas.openxmlformats.org/officeDocument/2006/relationships/slide" Target="slide51.xml"/><Relationship Id="rId17" Type="http://schemas.openxmlformats.org/officeDocument/2006/relationships/slide" Target="slide66.xml"/><Relationship Id="rId2" Type="http://schemas.openxmlformats.org/officeDocument/2006/relationships/slide" Target="slide3.xml"/><Relationship Id="rId16" Type="http://schemas.openxmlformats.org/officeDocument/2006/relationships/slide" Target="slide63.xml"/><Relationship Id="rId20" Type="http://schemas.openxmlformats.org/officeDocument/2006/relationships/slide" Target="slide79.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47.xml"/><Relationship Id="rId5" Type="http://schemas.openxmlformats.org/officeDocument/2006/relationships/slide" Target="slide15.xml"/><Relationship Id="rId15" Type="http://schemas.openxmlformats.org/officeDocument/2006/relationships/slide" Target="slide60.xml"/><Relationship Id="rId10" Type="http://schemas.openxmlformats.org/officeDocument/2006/relationships/slide" Target="slide46.xml"/><Relationship Id="rId19" Type="http://schemas.openxmlformats.org/officeDocument/2006/relationships/slide" Target="slide76.xml"/><Relationship Id="rId4" Type="http://schemas.openxmlformats.org/officeDocument/2006/relationships/slide" Target="slide7.xml"/><Relationship Id="rId9" Type="http://schemas.openxmlformats.org/officeDocument/2006/relationships/slide" Target="slide37.xml"/><Relationship Id="rId14" Type="http://schemas.openxmlformats.org/officeDocument/2006/relationships/slide" Target="slide57.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5.png"/><Relationship Id="rId5" Type="http://schemas.openxmlformats.org/officeDocument/2006/relationships/image" Target="../media/image69.pn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5.png"/><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圖片 3"/>
          <p:cNvPicPr>
            <a:picLocks noChangeAspect="1"/>
          </p:cNvPicPr>
          <p:nvPr/>
        </p:nvPicPr>
        <p:blipFill>
          <a:blip r:embed="rId3" cstate="print"/>
          <a:srcRect/>
          <a:stretch>
            <a:fillRect/>
          </a:stretch>
        </p:blipFill>
        <p:spPr bwMode="auto">
          <a:xfrm>
            <a:off x="3506788" y="1327150"/>
            <a:ext cx="2182812" cy="2182813"/>
          </a:xfrm>
          <a:prstGeom prst="rect">
            <a:avLst/>
          </a:prstGeom>
          <a:noFill/>
          <a:ln w="9525">
            <a:noFill/>
            <a:miter lim="800000"/>
            <a:headEnd/>
            <a:tailEnd/>
          </a:ln>
        </p:spPr>
      </p:pic>
      <p:sp>
        <p:nvSpPr>
          <p:cNvPr id="5" name="文字方塊 4"/>
          <p:cNvSpPr txBox="1"/>
          <p:nvPr/>
        </p:nvSpPr>
        <p:spPr>
          <a:xfrm>
            <a:off x="346827" y="3509962"/>
            <a:ext cx="8502733" cy="1754326"/>
          </a:xfrm>
          <a:prstGeom prst="rect">
            <a:avLst/>
          </a:prstGeom>
          <a:noFill/>
        </p:spPr>
        <p:txBody>
          <a:bodyPr wrap="square">
            <a:spAutoFit/>
          </a:bodyPr>
          <a:lstStyle/>
          <a:p>
            <a:pPr algn="ctr" fontAlgn="auto">
              <a:spcBef>
                <a:spcPts val="0"/>
              </a:spcBef>
              <a:spcAft>
                <a:spcPts val="0"/>
              </a:spcAft>
              <a:defRPr/>
            </a:pPr>
            <a:r>
              <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破解圖利陷阱－案例篇</a:t>
            </a:r>
            <a:r>
              <a:rPr kumimoji="0" lang="en-US" altLang="zh-TW"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Part1</a:t>
            </a:r>
          </a:p>
          <a:p>
            <a:pPr algn="ctr" fontAlgn="auto">
              <a:spcBef>
                <a:spcPts val="0"/>
              </a:spcBef>
              <a:spcAft>
                <a:spcPts val="0"/>
              </a:spcAft>
              <a:defRPr/>
            </a:pPr>
            <a:endParaRPr kumimoji="0" lang="en-US" altLang="zh-TW"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參考簡報</a:t>
            </a:r>
          </a:p>
        </p:txBody>
      </p:sp>
      <p:sp>
        <p:nvSpPr>
          <p:cNvPr id="6" name="副標題 2"/>
          <p:cNvSpPr>
            <a:spLocks noGrp="1"/>
          </p:cNvSpPr>
          <p:nvPr>
            <p:ph type="subTitle" idx="1"/>
          </p:nvPr>
        </p:nvSpPr>
        <p:spPr>
          <a:xfrm>
            <a:off x="2658269" y="5909175"/>
            <a:ext cx="3879850" cy="798513"/>
          </a:xfrm>
        </p:spPr>
        <p:txBody>
          <a:bodyPr rtlCol="0">
            <a:normAutofit/>
          </a:bodyPr>
          <a:lstStyle/>
          <a:p>
            <a:pPr eaLnBrk="1" fontAlgn="auto" hangingPunct="1">
              <a:spcAft>
                <a:spcPts val="0"/>
              </a:spcAft>
              <a:buFont typeface="Arial" panose="020B0604020202020204" pitchFamily="34" charset="0"/>
              <a:buNone/>
              <a:defRPr/>
            </a:pPr>
            <a:r>
              <a:rPr lang="zh-TW" altLang="en-US" sz="2000" b="1" dirty="0">
                <a:solidFill>
                  <a:schemeClr val="tx1">
                    <a:lumMod val="75000"/>
                    <a:lumOff val="25000"/>
                  </a:schemeClr>
                </a:solidFill>
                <a:latin typeface="微軟正黑體" pitchFamily="34" charset="-120"/>
                <a:ea typeface="微軟正黑體" pitchFamily="34" charset="-120"/>
              </a:rPr>
              <a:t>法務部廉政署  編製</a:t>
            </a:r>
            <a:endParaRPr lang="en-US" altLang="zh-TW" sz="2000" b="1" dirty="0">
              <a:solidFill>
                <a:schemeClr val="tx1">
                  <a:lumMod val="75000"/>
                  <a:lumOff val="25000"/>
                </a:schemeClr>
              </a:solidFill>
              <a:latin typeface="微軟正黑體" pitchFamily="34" charset="-120"/>
              <a:ea typeface="微軟正黑體" pitchFamily="34" charset="-12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1136197"/>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41300" y="206742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29701"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181475"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非主管或監督事務圖利罪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」，表示行為人雖然不是在自己主管或監督的事務上，直接行使職務替自己或他人取得不法利益。</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450681" y="5971381"/>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6" name="文字方塊 22"/>
          <p:cNvSpPr txBox="1">
            <a:spLocks noChangeArrowheads="1"/>
          </p:cNvSpPr>
          <p:nvPr/>
        </p:nvSpPr>
        <p:spPr bwMode="auto">
          <a:xfrm>
            <a:off x="5790406" y="5758656"/>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非自己主管或監督的事務</a:t>
            </a:r>
          </a:p>
        </p:txBody>
      </p:sp>
      <p:pic>
        <p:nvPicPr>
          <p:cNvPr id="29707"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260066" y="5525294"/>
            <a:ext cx="1219200" cy="1219200"/>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0725"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但行為人是</a:t>
            </a:r>
            <a:r>
              <a:rPr kumimoji="0" lang="zh-TW" altLang="en-US" sz="2400" dirty="0">
                <a:solidFill>
                  <a:srgbClr val="C00000"/>
                </a:solidFill>
                <a:latin typeface="微軟正黑體" panose="020B0604030504040204" pitchFamily="34" charset="-120"/>
                <a:ea typeface="微軟正黑體" panose="020B0604030504040204" pitchFamily="34" charset="-120"/>
              </a:rPr>
              <a:t>利用行使自己公務職權的機會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dirty="0">
                <a:solidFill>
                  <a:srgbClr val="C00000"/>
                </a:solidFill>
                <a:latin typeface="微軟正黑體" panose="020B0604030504040204" pitchFamily="34" charset="-120"/>
                <a:ea typeface="微軟正黑體" panose="020B0604030504040204" pitchFamily="34" charset="-120"/>
              </a:rPr>
              <a:t>利用自己特殊公務身分的影響力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，明知違法的事情。</a:t>
            </a: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0" name="文字方塊 22"/>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24" name="箭號: 向右 23"/>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2" name="文字方塊 24"/>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0733" name="文字方塊 25"/>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pic>
        <p:nvPicPr>
          <p:cNvPr id="30734"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308758" y="2044700"/>
            <a:ext cx="445374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1749"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仍</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利用自己行使職權上的方便、機會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，影響有特定職務的公務員，用來替自己或他人獲取不法利益。</a:t>
            </a: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 name="箭號: 向右 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4" name="文字方塊 3"/>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15" name="箭號: 向右 14"/>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6" name="文字方塊 16"/>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1757" name="文字方塊 17"/>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sp>
        <p:nvSpPr>
          <p:cNvPr id="20" name="箭號: 向右 19"/>
          <p:cNvSpPr/>
          <p:nvPr/>
        </p:nvSpPr>
        <p:spPr>
          <a:xfrm>
            <a:off x="8205788" y="572928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8550275" y="5448300"/>
            <a:ext cx="492125" cy="830263"/>
          </a:xfrm>
          <a:prstGeom prst="rect">
            <a:avLst/>
          </a:prstGeom>
          <a:solidFill>
            <a:schemeClr val="accent4">
              <a:lumMod val="75000"/>
              <a:alpha val="70000"/>
            </a:schemeClr>
          </a:solidFill>
        </p:spPr>
        <p:txBody>
          <a:bodyPr wrap="none">
            <a:spAutoFit/>
          </a:bodyPr>
          <a:lstStyle/>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圖</a:t>
            </a:r>
            <a:endParaRPr kumimoji="0" lang="en-US" altLang="zh-TW" sz="2400" dirty="0">
              <a:solidFill>
                <a:schemeClr val="bg1"/>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利</a:t>
            </a:r>
          </a:p>
        </p:txBody>
      </p:sp>
      <p:pic>
        <p:nvPicPr>
          <p:cNvPr id="31760"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接點 32"/>
          <p:cNvCxnSpPr>
            <a:cxnSpLocks/>
          </p:cNvCxnSpPr>
          <p:nvPr/>
        </p:nvCxnSpPr>
        <p:spPr>
          <a:xfrm flipV="1">
            <a:off x="4989513" y="1524000"/>
            <a:ext cx="0" cy="4037013"/>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35" name="直線單箭頭接點 34"/>
          <p:cNvCxnSpPr>
            <a:cxnSpLocks/>
          </p:cNvCxnSpPr>
          <p:nvPr/>
        </p:nvCxnSpPr>
        <p:spPr>
          <a:xfrm>
            <a:off x="4979988" y="55419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32" name="直線單箭頭接點 31"/>
          <p:cNvCxnSpPr>
            <a:cxnSpLocks/>
          </p:cNvCxnSpPr>
          <p:nvPr/>
        </p:nvCxnSpPr>
        <p:spPr>
          <a:xfrm>
            <a:off x="4979988" y="1527175"/>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2778"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11" name="矩形 10"/>
          <p:cNvSpPr/>
          <p:nvPr/>
        </p:nvSpPr>
        <p:spPr>
          <a:xfrm>
            <a:off x="5202238" y="373063"/>
            <a:ext cx="3744912" cy="240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行為人對於該事務，有可能憑藉著影響的機會，而藉此圖利。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800" dirty="0">
                <a:solidFill>
                  <a:schemeClr val="tx1"/>
                </a:solidFill>
                <a:latin typeface="微軟正黑體" panose="020B0604030504040204" pitchFamily="34" charset="-120"/>
                <a:ea typeface="微軟正黑體" panose="020B0604030504040204" pitchFamily="34" charset="-120"/>
              </a:rPr>
              <a:t> </a:t>
            </a:r>
            <a:endParaRPr kumimoji="0" lang="en-US" altLang="zh-TW" sz="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272088" y="433388"/>
            <a:ext cx="3594100" cy="2268537"/>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5292724" y="446088"/>
            <a:ext cx="3573463" cy="401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●利用職權機會圖利：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5202238" y="3073400"/>
            <a:ext cx="3744912" cy="321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行為人的身分，對於該事務有某種程度的影響力，而據以圖利。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5272088" y="3133725"/>
            <a:ext cx="3594100" cy="3067050"/>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 name="矩形 27"/>
          <p:cNvSpPr/>
          <p:nvPr/>
        </p:nvSpPr>
        <p:spPr>
          <a:xfrm>
            <a:off x="5292725" y="3146425"/>
            <a:ext cx="3568700" cy="4016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●利用身分圖利：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6" name="箭號: 向右 35"/>
          <p:cNvSpPr/>
          <p:nvPr/>
        </p:nvSpPr>
        <p:spPr>
          <a:xfrm>
            <a:off x="7673975" y="7921625"/>
            <a:ext cx="201613" cy="173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32787" name="圖片 1"/>
          <p:cNvPicPr>
            <a:picLocks noChangeAspect="1"/>
          </p:cNvPicPr>
          <p:nvPr/>
        </p:nvPicPr>
        <p:blipFill>
          <a:blip r:embed="rId4" cstate="print"/>
          <a:srcRect/>
          <a:stretch>
            <a:fillRect/>
          </a:stretch>
        </p:blipFill>
        <p:spPr bwMode="auto">
          <a:xfrm>
            <a:off x="5421313" y="1735138"/>
            <a:ext cx="963612" cy="1193800"/>
          </a:xfrm>
          <a:prstGeom prst="rect">
            <a:avLst/>
          </a:prstGeom>
          <a:noFill/>
          <a:ln w="9525">
            <a:noFill/>
            <a:miter lim="800000"/>
            <a:headEnd/>
            <a:tailEnd/>
          </a:ln>
        </p:spPr>
      </p:pic>
      <p:sp>
        <p:nvSpPr>
          <p:cNvPr id="3" name="文字方塊 2"/>
          <p:cNvSpPr txBox="1"/>
          <p:nvPr/>
        </p:nvSpPr>
        <p:spPr>
          <a:xfrm>
            <a:off x="6434138" y="1835150"/>
            <a:ext cx="2427287" cy="523220"/>
          </a:xfrm>
          <a:prstGeom prst="rect">
            <a:avLst/>
          </a:prstGeom>
          <a:noFill/>
        </p:spPr>
        <p:txBody>
          <a:bodyPr>
            <a:spAutoFit/>
          </a:bodyPr>
          <a:lstStyle/>
          <a:p>
            <a:pPr fontAlgn="auto">
              <a:spcBef>
                <a:spcPts val="0"/>
              </a:spcBef>
              <a:spcAft>
                <a:spcPts val="30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例如：警員受友人之託，利用機會取出查扣之機車。</a:t>
            </a:r>
          </a:p>
        </p:txBody>
      </p:sp>
      <p:sp>
        <p:nvSpPr>
          <p:cNvPr id="25" name="文字方塊 24"/>
          <p:cNvSpPr txBox="1"/>
          <p:nvPr/>
        </p:nvSpPr>
        <p:spPr>
          <a:xfrm>
            <a:off x="6384925" y="4608553"/>
            <a:ext cx="2466501" cy="1374735"/>
          </a:xfrm>
          <a:prstGeom prst="rect">
            <a:avLst/>
          </a:prstGeom>
          <a:noFill/>
        </p:spPr>
        <p:txBody>
          <a:bodyPr wrap="square">
            <a:spAutoFit/>
          </a:bodyPr>
          <a:lstStyle/>
          <a:p>
            <a:pPr algn="just" fontAlgn="auto">
              <a:lnSpc>
                <a:spcPts val="2000"/>
              </a:lnSpc>
              <a:spcBef>
                <a:spcPts val="0"/>
              </a:spcBef>
              <a:spcAft>
                <a:spcPts val="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例如：公務員某甲利用具有受理申請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A</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路段路權業務的身分，對於非屬該公務員管轄之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B</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路段的承包工程業者，索取獲得金錢好處。</a:t>
            </a:r>
          </a:p>
        </p:txBody>
      </p:sp>
      <p:pic>
        <p:nvPicPr>
          <p:cNvPr id="32790" name="圖片 3"/>
          <p:cNvPicPr>
            <a:picLocks noChangeAspect="1"/>
          </p:cNvPicPr>
          <p:nvPr/>
        </p:nvPicPr>
        <p:blipFill>
          <a:blip r:embed="rId5" cstate="print"/>
          <a:srcRect/>
          <a:stretch>
            <a:fillRect/>
          </a:stretch>
        </p:blipFill>
        <p:spPr bwMode="auto">
          <a:xfrm>
            <a:off x="5097463" y="4838700"/>
            <a:ext cx="1296987" cy="1144588"/>
          </a:xfrm>
          <a:prstGeom prst="rect">
            <a:avLst/>
          </a:prstGeom>
          <a:noFill/>
          <a:ln w="9525">
            <a:noFill/>
            <a:miter lim="800000"/>
            <a:headEnd/>
            <a:tailEnd/>
          </a:ln>
        </p:spPr>
      </p:pic>
      <p:cxnSp>
        <p:nvCxnSpPr>
          <p:cNvPr id="34" name="直線單箭頭接點 33"/>
          <p:cNvCxnSpPr>
            <a:cxnSpLocks/>
          </p:cNvCxnSpPr>
          <p:nvPr/>
        </p:nvCxnSpPr>
        <p:spPr>
          <a:xfrm flipV="1">
            <a:off x="4489450" y="4968875"/>
            <a:ext cx="490538" cy="9525"/>
          </a:xfrm>
          <a:prstGeom prst="straightConnector1">
            <a:avLst/>
          </a:prstGeom>
          <a:ln w="63500">
            <a:solidFill>
              <a:schemeClr val="accent3">
                <a:lumMod val="60000"/>
                <a:lumOff val="4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37" name="箭號: 向下 36"/>
          <p:cNvSpPr/>
          <p:nvPr/>
        </p:nvSpPr>
        <p:spPr>
          <a:xfrm>
            <a:off x="6881813" y="6386513"/>
            <a:ext cx="230187" cy="388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3" y="204470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4823"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29" name="矩形: 圓角 28"/>
          <p:cNvSpPr/>
          <p:nvPr/>
        </p:nvSpPr>
        <p:spPr>
          <a:xfrm>
            <a:off x="5059363" y="868363"/>
            <a:ext cx="3840162" cy="1803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5" name="文字方塊 30"/>
          <p:cNvSpPr txBox="1">
            <a:spLocks noChangeArrowheads="1"/>
          </p:cNvSpPr>
          <p:nvPr/>
        </p:nvSpPr>
        <p:spPr bwMode="auto">
          <a:xfrm>
            <a:off x="4987924" y="1108869"/>
            <a:ext cx="3984625" cy="1322387"/>
          </a:xfrm>
          <a:prstGeom prst="rect">
            <a:avLst/>
          </a:prstGeom>
          <a:noFill/>
          <a:ln w="9525">
            <a:noFill/>
            <a:miter lim="800000"/>
            <a:headEnd/>
            <a:tailEnd/>
          </a:ln>
        </p:spPr>
        <p:txBody>
          <a:bodyPr wrap="square">
            <a:spAutoFit/>
          </a:bodyPr>
          <a:lstStyle/>
          <a:p>
            <a:pPr algn="just">
              <a:lnSpc>
                <a:spcPts val="3200"/>
              </a:lnSpc>
            </a:pPr>
            <a:r>
              <a:rPr kumimoji="0" lang="zh-TW" altLang="en-US" sz="2400" dirty="0">
                <a:solidFill>
                  <a:schemeClr val="bg1"/>
                </a:solidFill>
                <a:latin typeface="微軟正黑體" pitchFamily="34" charset="-120"/>
                <a:ea typeface="微軟正黑體" pitchFamily="34" charset="-120"/>
              </a:rPr>
              <a:t>如何判斷行為人有無利用職權機會或身分圖不法利益，應</a:t>
            </a:r>
            <a:r>
              <a:rPr kumimoji="0" lang="zh-TW" altLang="en-US" sz="2400" b="1" dirty="0">
                <a:solidFill>
                  <a:schemeClr val="bg2"/>
                </a:solidFill>
                <a:latin typeface="微軟正黑體" pitchFamily="34" charset="-120"/>
                <a:ea typeface="微軟正黑體" pitchFamily="34" charset="-120"/>
              </a:rPr>
              <a:t>從客觀的角度觀察</a:t>
            </a:r>
            <a:r>
              <a:rPr kumimoji="0" lang="zh-TW" altLang="en-US" sz="2400" dirty="0">
                <a:solidFill>
                  <a:schemeClr val="bg1"/>
                </a:solidFill>
                <a:latin typeface="微軟正黑體" pitchFamily="34" charset="-120"/>
                <a:ea typeface="微軟正黑體" pitchFamily="34" charset="-120"/>
              </a:rPr>
              <a:t>。</a:t>
            </a:r>
            <a:endParaRPr kumimoji="0" lang="en-US" altLang="zh-TW" sz="2400" dirty="0">
              <a:solidFill>
                <a:schemeClr val="bg1"/>
              </a:solidFill>
              <a:latin typeface="微軟正黑體" pitchFamily="34" charset="-120"/>
              <a:ea typeface="微軟正黑體" pitchFamily="34" charset="-120"/>
            </a:endParaRPr>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 name="語音泡泡: 橢圓形 5"/>
          <p:cNvSpPr/>
          <p:nvPr/>
        </p:nvSpPr>
        <p:spPr>
          <a:xfrm>
            <a:off x="6154738" y="3108325"/>
            <a:ext cx="3038475" cy="3009900"/>
          </a:xfrm>
          <a:prstGeom prst="wedgeEllipseCallout">
            <a:avLst>
              <a:gd name="adj1" fmla="val -42237"/>
              <a:gd name="adj2" fmla="val -6165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8" name="文字方塊 36"/>
          <p:cNvSpPr txBox="1">
            <a:spLocks noChangeArrowheads="1"/>
          </p:cNvSpPr>
          <p:nvPr/>
        </p:nvSpPr>
        <p:spPr bwMode="auto">
          <a:xfrm>
            <a:off x="6477000" y="3563938"/>
            <a:ext cx="2443163" cy="2298700"/>
          </a:xfrm>
          <a:prstGeom prst="rect">
            <a:avLst/>
          </a:prstGeom>
          <a:noFill/>
          <a:ln w="9525">
            <a:noFill/>
            <a:miter lim="800000"/>
            <a:headEnd/>
            <a:tailEnd/>
          </a:ln>
        </p:spPr>
        <p:txBody>
          <a:bodyPr>
            <a:spAutoFit/>
          </a:bodyPr>
          <a:lstStyle/>
          <a:p>
            <a:pPr algn="just">
              <a:lnSpc>
                <a:spcPts val="2800"/>
              </a:lnSpc>
            </a:pPr>
            <a:r>
              <a:rPr kumimoji="0" lang="zh-TW" altLang="en-US" sz="1600" b="1" dirty="0">
                <a:solidFill>
                  <a:schemeClr val="bg1"/>
                </a:solidFill>
                <a:latin typeface="微軟正黑體" pitchFamily="34" charset="-120"/>
                <a:ea typeface="微軟正黑體" pitchFamily="34" charset="-120"/>
              </a:rPr>
              <a:t>例如：</a:t>
            </a:r>
            <a:endParaRPr kumimoji="0" lang="en-US" altLang="zh-TW" sz="1600" b="1" dirty="0">
              <a:solidFill>
                <a:schemeClr val="bg1"/>
              </a:solidFill>
              <a:latin typeface="微軟正黑體" pitchFamily="34" charset="-120"/>
              <a:ea typeface="微軟正黑體" pitchFamily="34" charset="-120"/>
            </a:endParaRPr>
          </a:p>
          <a:p>
            <a:pPr algn="just">
              <a:lnSpc>
                <a:spcPts val="2400"/>
              </a:lnSpc>
            </a:pPr>
            <a:r>
              <a:rPr kumimoji="0" lang="zh-TW" altLang="en-US" sz="1600" dirty="0">
                <a:solidFill>
                  <a:schemeClr val="bg1"/>
                </a:solidFill>
                <a:latin typeface="微軟正黑體" pitchFamily="34" charset="-120"/>
                <a:ea typeface="微軟正黑體" pitchFamily="34" charset="-120"/>
              </a:rPr>
              <a:t>行為人有無憑藉身分，或利用機會或職權，造成承辦事務的公務員，</a:t>
            </a:r>
            <a:r>
              <a:rPr kumimoji="0" lang="zh-TW" altLang="en-US" sz="1600" dirty="0">
                <a:solidFill>
                  <a:schemeClr val="bg2"/>
                </a:solidFill>
                <a:latin typeface="微軟正黑體" pitchFamily="34" charset="-120"/>
                <a:ea typeface="微軟正黑體" pitchFamily="34" charset="-120"/>
              </a:rPr>
              <a:t>在心理上受到拘束的影響</a:t>
            </a:r>
            <a:r>
              <a:rPr kumimoji="0" lang="zh-TW" altLang="en-US" sz="1600" dirty="0">
                <a:solidFill>
                  <a:schemeClr val="bg1"/>
                </a:solidFill>
                <a:latin typeface="微軟正黑體" pitchFamily="34" charset="-120"/>
                <a:ea typeface="微軟正黑體" pitchFamily="34" charset="-120"/>
              </a:rPr>
              <a:t>，行為人因此獲得自己或他人的不法利益 。</a:t>
            </a:r>
            <a:endParaRPr kumimoji="0" lang="en-US" altLang="zh-TW" sz="1600" dirty="0">
              <a:solidFill>
                <a:schemeClr val="bg1"/>
              </a:solidFill>
              <a:latin typeface="微軟正黑體" pitchFamily="34" charset="-120"/>
              <a:ea typeface="微軟正黑體" pitchFamily="34" charset="-120"/>
            </a:endParaRPr>
          </a:p>
        </p:txBody>
      </p:sp>
      <p:sp>
        <p:nvSpPr>
          <p:cNvPr id="39" name="箭號: 向下 38"/>
          <p:cNvSpPr/>
          <p:nvPr/>
        </p:nvSpPr>
        <p:spPr>
          <a:xfrm>
            <a:off x="6657975" y="-33338"/>
            <a:ext cx="644525" cy="77787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4830" name="Picture 4" descr="http://icons.iconarchive.com/icons/icons-land/multiple-smiley/128/Heart-Shy-icon.png"/>
          <p:cNvPicPr>
            <a:picLocks noChangeAspect="1" noChangeArrowheads="1"/>
          </p:cNvPicPr>
          <p:nvPr/>
        </p:nvPicPr>
        <p:blipFill>
          <a:blip r:embed="rId4" cstate="print"/>
          <a:srcRect/>
          <a:stretch>
            <a:fillRect/>
          </a:stretch>
        </p:blipFill>
        <p:spPr bwMode="auto">
          <a:xfrm>
            <a:off x="5551488" y="5138738"/>
            <a:ext cx="1106487" cy="1106487"/>
          </a:xfrm>
          <a:prstGeom prst="rect">
            <a:avLst/>
          </a:prstGeom>
          <a:noFill/>
          <a:ln w="9525">
            <a:noFill/>
            <a:miter lim="800000"/>
            <a:headEnd/>
            <a:tailEnd/>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7113" y="1269207"/>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0" name="文字方塊 39"/>
          <p:cNvSpPr txBox="1"/>
          <p:nvPr/>
        </p:nvSpPr>
        <p:spPr>
          <a:xfrm>
            <a:off x="1552575" y="233363"/>
            <a:ext cx="2865438" cy="769937"/>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要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件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解</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析</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2137558" y="3559174"/>
            <a:ext cx="3177125" cy="23161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6868" name="Picture 2" descr="http://icons.iconarchive.com/icons/seanau/user/256/Editor-Teacher-icon.png"/>
          <p:cNvPicPr>
            <a:picLocks noChangeAspect="1" noChangeArrowheads="1"/>
          </p:cNvPicPr>
          <p:nvPr/>
        </p:nvPicPr>
        <p:blipFill>
          <a:blip r:embed="rId3" cstate="print"/>
          <a:srcRect/>
          <a:stretch>
            <a:fillRect/>
          </a:stretch>
        </p:blipFill>
        <p:spPr bwMode="auto">
          <a:xfrm>
            <a:off x="-103187" y="3317014"/>
            <a:ext cx="2055376" cy="2056674"/>
          </a:xfrm>
          <a:prstGeom prst="rect">
            <a:avLst/>
          </a:prstGeom>
          <a:noFill/>
          <a:ln w="9525">
            <a:noFill/>
            <a:miter lim="800000"/>
            <a:headEnd/>
            <a:tailEnd/>
          </a:ln>
        </p:spPr>
      </p:pic>
      <p:pic>
        <p:nvPicPr>
          <p:cNvPr id="4100" name="Picture 4" descr="http://icons.iconarchive.com/icons/icons8/windows-8/128/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1553286" y="4688608"/>
            <a:ext cx="684822" cy="684822"/>
          </a:xfrm>
          <a:prstGeom prst="rect">
            <a:avLst/>
          </a:prstGeom>
          <a:noFill/>
          <a:extLst/>
        </p:spPr>
      </p:pic>
      <p:sp>
        <p:nvSpPr>
          <p:cNvPr id="3" name="語音泡泡: 矩形 2"/>
          <p:cNvSpPr/>
          <p:nvPr/>
        </p:nvSpPr>
        <p:spPr>
          <a:xfrm>
            <a:off x="1298575" y="1331913"/>
            <a:ext cx="6035675" cy="573087"/>
          </a:xfrm>
          <a:prstGeom prst="wedgeRectCallout">
            <a:avLst>
              <a:gd name="adj1" fmla="val -46139"/>
              <a:gd name="adj2" fmla="val 197898"/>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zh-TW" sz="2400" dirty="0">
                <a:latin typeface="微軟正黑體" panose="020B0604030504040204" pitchFamily="34" charset="-120"/>
                <a:ea typeface="微軟正黑體" panose="020B0604030504040204" pitchFamily="34" charset="-120"/>
              </a:rPr>
              <a:t>圖利罪的成立與否，可以分為兩個階段思考</a:t>
            </a:r>
            <a:endParaRPr kumimoji="0" lang="zh-TW" altLang="en-US" sz="2400" dirty="0">
              <a:latin typeface="微軟正黑體" panose="020B0604030504040204" pitchFamily="34" charset="-120"/>
              <a:ea typeface="微軟正黑體" panose="020B0604030504040204" pitchFamily="34" charset="-120"/>
            </a:endParaRPr>
          </a:p>
        </p:txBody>
      </p:sp>
      <p:sp>
        <p:nvSpPr>
          <p:cNvPr id="36871" name="文字方塊 10"/>
          <p:cNvSpPr txBox="1">
            <a:spLocks noChangeArrowheads="1"/>
          </p:cNvSpPr>
          <p:nvPr/>
        </p:nvSpPr>
        <p:spPr bwMode="auto">
          <a:xfrm>
            <a:off x="3400425" y="2735263"/>
            <a:ext cx="1620957" cy="1261884"/>
          </a:xfrm>
          <a:prstGeom prst="rect">
            <a:avLst/>
          </a:prstGeom>
          <a:noFill/>
          <a:ln w="9525">
            <a:noFill/>
            <a:miter lim="800000"/>
            <a:headEnd/>
            <a:tailEnd/>
          </a:ln>
        </p:spPr>
        <p:txBody>
          <a:bodyPr wrap="none">
            <a:spAutoFit/>
          </a:bodyPr>
          <a:lstStyle/>
          <a:p>
            <a:r>
              <a:rPr kumimoji="0" lang="zh-TW" altLang="en-US" sz="2000" b="1" dirty="0">
                <a:latin typeface="微軟正黑體" pitchFamily="34" charset="-120"/>
                <a:ea typeface="微軟正黑體" pitchFamily="34" charset="-120"/>
              </a:rPr>
              <a:t>第一階段：</a:t>
            </a:r>
            <a:endParaRPr kumimoji="0" lang="en-US" altLang="zh-TW" sz="2000" b="1" dirty="0">
              <a:latin typeface="微軟正黑體" pitchFamily="34" charset="-120"/>
              <a:ea typeface="微軟正黑體" pitchFamily="34" charset="-120"/>
            </a:endParaRPr>
          </a:p>
          <a:p>
            <a:r>
              <a:rPr kumimoji="0" lang="zh-TW" altLang="en-US" sz="2800" b="1" dirty="0">
                <a:latin typeface="微軟正黑體" pitchFamily="34" charset="-120"/>
                <a:ea typeface="微軟正黑體" pitchFamily="34" charset="-120"/>
              </a:rPr>
              <a:t>身分認定</a:t>
            </a:r>
          </a:p>
          <a:p>
            <a:endParaRPr kumimoji="0" lang="zh-TW" altLang="en-US" sz="2800" b="1" dirty="0">
              <a:latin typeface="微軟正黑體" pitchFamily="34" charset="-120"/>
              <a:ea typeface="微軟正黑體" pitchFamily="34" charset="-120"/>
            </a:endParaRPr>
          </a:p>
        </p:txBody>
      </p:sp>
      <p:sp>
        <p:nvSpPr>
          <p:cNvPr id="36872" name="文字方塊 25"/>
          <p:cNvSpPr txBox="1">
            <a:spLocks noChangeArrowheads="1"/>
          </p:cNvSpPr>
          <p:nvPr/>
        </p:nvSpPr>
        <p:spPr bwMode="auto">
          <a:xfrm>
            <a:off x="6588206" y="2349740"/>
            <a:ext cx="2339894" cy="830997"/>
          </a:xfrm>
          <a:prstGeom prst="rect">
            <a:avLst/>
          </a:prstGeom>
          <a:noFill/>
          <a:ln w="9525">
            <a:noFill/>
            <a:miter lim="800000"/>
            <a:headEnd/>
            <a:tailEnd/>
          </a:ln>
        </p:spPr>
        <p:txBody>
          <a:bodyPr wrap="square">
            <a:spAutoFit/>
          </a:bodyPr>
          <a:lstStyle/>
          <a:p>
            <a:r>
              <a:rPr kumimoji="0" lang="zh-TW" altLang="en-US" sz="2000" b="1" dirty="0">
                <a:latin typeface="微軟正黑體" pitchFamily="34" charset="-120"/>
                <a:ea typeface="微軟正黑體" pitchFamily="34" charset="-120"/>
              </a:rPr>
              <a:t>第二階段：</a:t>
            </a:r>
            <a:endParaRPr kumimoji="0" lang="en-US" altLang="zh-TW" sz="2000" b="1" dirty="0">
              <a:latin typeface="微軟正黑體" pitchFamily="34" charset="-120"/>
              <a:ea typeface="微軟正黑體" pitchFamily="34" charset="-120"/>
            </a:endParaRPr>
          </a:p>
          <a:p>
            <a:r>
              <a:rPr kumimoji="0" lang="zh-TW" altLang="en-US" sz="2800" b="1" dirty="0">
                <a:latin typeface="微軟正黑體" pitchFamily="34" charset="-120"/>
                <a:ea typeface="微軟正黑體" pitchFamily="34" charset="-120"/>
              </a:rPr>
              <a:t>圖利要件認定</a:t>
            </a:r>
          </a:p>
        </p:txBody>
      </p:sp>
      <p:sp>
        <p:nvSpPr>
          <p:cNvPr id="14" name="矩形 13"/>
          <p:cNvSpPr/>
          <p:nvPr/>
        </p:nvSpPr>
        <p:spPr>
          <a:xfrm>
            <a:off x="2238108" y="3621881"/>
            <a:ext cx="3006725"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係確認行為人是否為貪污治罪條例的</a:t>
            </a:r>
            <a:r>
              <a:rPr kumimoji="0" lang="zh-TW" altLang="en-US" sz="2000" b="1" dirty="0">
                <a:solidFill>
                  <a:schemeClr val="tx1"/>
                </a:solidFill>
                <a:latin typeface="微軟正黑體" panose="020B0604030504040204" pitchFamily="34" charset="-120"/>
                <a:ea typeface="微軟正黑體" panose="020B0604030504040204" pitchFamily="34" charset="-120"/>
              </a:rPr>
              <a:t>規範對象</a:t>
            </a:r>
            <a:r>
              <a:rPr kumimoji="0" lang="zh-TW" altLang="en-US" sz="2000" dirty="0">
                <a:solidFill>
                  <a:schemeClr val="tx1"/>
                </a:solidFill>
                <a:latin typeface="微軟正黑體" panose="020B0604030504040204" pitchFamily="34" charset="-120"/>
                <a:ea typeface="微軟正黑體" panose="020B0604030504040204" pitchFamily="34" charset="-120"/>
              </a:rPr>
              <a:t>，也就是</a:t>
            </a:r>
            <a:r>
              <a:rPr kumimoji="0" lang="zh-TW" altLang="en-US" sz="2000" dirty="0">
                <a:solidFill>
                  <a:srgbClr val="C00000"/>
                </a:solidFill>
                <a:latin typeface="微軟正黑體" panose="020B0604030504040204" pitchFamily="34" charset="-120"/>
                <a:ea typeface="微軟正黑體" panose="020B0604030504040204" pitchFamily="34" charset="-120"/>
              </a:rPr>
              <a:t>行為人有無具備公務員的身分</a:t>
            </a:r>
            <a:r>
              <a:rPr kumimoji="0" lang="zh-TW" altLang="en-US" sz="2000" dirty="0">
                <a:solidFill>
                  <a:schemeClr val="tx1"/>
                </a:solidFill>
                <a:latin typeface="微軟正黑體" panose="020B0604030504040204" pitchFamily="34" charset="-120"/>
                <a:ea typeface="微軟正黑體" panose="020B0604030504040204" pitchFamily="34" charset="-120"/>
              </a:rPr>
              <a:t>。</a:t>
            </a:r>
          </a:p>
        </p:txBody>
      </p:sp>
      <p:pic>
        <p:nvPicPr>
          <p:cNvPr id="36874" name="圖片 11"/>
          <p:cNvPicPr>
            <a:picLocks noChangeAspect="1"/>
          </p:cNvPicPr>
          <p:nvPr/>
        </p:nvPicPr>
        <p:blipFill>
          <a:blip r:embed="rId5" cstate="print"/>
          <a:srcRect/>
          <a:stretch>
            <a:fillRect/>
          </a:stretch>
        </p:blipFill>
        <p:spPr bwMode="auto">
          <a:xfrm>
            <a:off x="2519362" y="2735263"/>
            <a:ext cx="881063" cy="879475"/>
          </a:xfrm>
          <a:prstGeom prst="rect">
            <a:avLst/>
          </a:prstGeom>
          <a:noFill/>
          <a:ln w="9525">
            <a:noFill/>
            <a:miter lim="800000"/>
            <a:headEnd/>
            <a:tailEnd/>
          </a:ln>
        </p:spPr>
      </p:pic>
      <p:sp>
        <p:nvSpPr>
          <p:cNvPr id="34" name="矩形 33"/>
          <p:cNvSpPr/>
          <p:nvPr/>
        </p:nvSpPr>
        <p:spPr>
          <a:xfrm>
            <a:off x="5730996" y="3444699"/>
            <a:ext cx="3282830" cy="22618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矩形 36"/>
          <p:cNvSpPr/>
          <p:nvPr/>
        </p:nvSpPr>
        <p:spPr>
          <a:xfrm>
            <a:off x="5837238" y="3480249"/>
            <a:ext cx="3090862"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係確認行為人是否具備</a:t>
            </a:r>
            <a:r>
              <a:rPr kumimoji="0" lang="zh-TW" altLang="en-US" sz="2000" b="1" dirty="0">
                <a:solidFill>
                  <a:schemeClr val="tx1"/>
                </a:solidFill>
                <a:latin typeface="微軟正黑體" panose="020B0604030504040204" pitchFamily="34" charset="-120"/>
                <a:ea typeface="微軟正黑體" panose="020B0604030504040204" pitchFamily="34" charset="-120"/>
              </a:rPr>
              <a:t>符合圖利罪的成立要件</a:t>
            </a:r>
            <a:r>
              <a:rPr kumimoji="0" lang="zh-TW" altLang="en-US" sz="2000" dirty="0">
                <a:solidFill>
                  <a:schemeClr val="tx1"/>
                </a:solidFill>
                <a:latin typeface="微軟正黑體" panose="020B0604030504040204" pitchFamily="34" charset="-120"/>
                <a:ea typeface="微軟正黑體" panose="020B0604030504040204" pitchFamily="34" charset="-120"/>
              </a:rPr>
              <a:t>，包括：「</a:t>
            </a:r>
            <a:r>
              <a:rPr kumimoji="0" lang="zh-TW" altLang="en-US" sz="20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000" dirty="0">
                <a:solidFill>
                  <a:schemeClr val="tx1"/>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違背法令</a:t>
            </a:r>
            <a:r>
              <a:rPr kumimoji="0" lang="zh-TW" altLang="en-US" sz="2000" dirty="0">
                <a:solidFill>
                  <a:schemeClr val="tx1"/>
                </a:solidFill>
                <a:latin typeface="微軟正黑體" panose="020B0604030504040204" pitchFamily="34" charset="-120"/>
                <a:ea typeface="微軟正黑體" panose="020B0604030504040204" pitchFamily="34" charset="-120"/>
              </a:rPr>
              <a:t>」及「</a:t>
            </a:r>
            <a:r>
              <a:rPr kumimoji="0" lang="zh-TW" altLang="en-US" sz="2000" b="1" dirty="0">
                <a:solidFill>
                  <a:srgbClr val="C00000"/>
                </a:solidFill>
                <a:latin typeface="微軟正黑體" panose="020B0604030504040204" pitchFamily="34" charset="-120"/>
                <a:ea typeface="微軟正黑體" panose="020B0604030504040204" pitchFamily="34" charset="-120"/>
              </a:rPr>
              <a:t>獲得好處</a:t>
            </a:r>
            <a:r>
              <a:rPr kumimoji="0" lang="zh-TW" altLang="en-US" sz="2000" dirty="0">
                <a:solidFill>
                  <a:schemeClr val="tx1"/>
                </a:solidFill>
                <a:latin typeface="微軟正黑體" panose="020B0604030504040204" pitchFamily="34" charset="-120"/>
                <a:ea typeface="微軟正黑體" panose="020B0604030504040204" pitchFamily="34" charset="-120"/>
              </a:rPr>
              <a:t>」等。</a:t>
            </a:r>
          </a:p>
        </p:txBody>
      </p:sp>
      <p:pic>
        <p:nvPicPr>
          <p:cNvPr id="36877" name="Picture 6" descr="http://icons.iconarchive.com/icons/iconka/meow/128/cat-walk-icon.png"/>
          <p:cNvPicPr>
            <a:picLocks noChangeAspect="1" noChangeArrowheads="1"/>
          </p:cNvPicPr>
          <p:nvPr/>
        </p:nvPicPr>
        <p:blipFill>
          <a:blip r:embed="rId6" cstate="print"/>
          <a:srcRect/>
          <a:stretch>
            <a:fillRect/>
          </a:stretch>
        </p:blipFill>
        <p:spPr bwMode="auto">
          <a:xfrm>
            <a:off x="5410320" y="2321914"/>
            <a:ext cx="1092200" cy="1093787"/>
          </a:xfrm>
          <a:prstGeom prst="rect">
            <a:avLst/>
          </a:prstGeom>
          <a:noFill/>
          <a:ln w="9525">
            <a:noFill/>
            <a:miter lim="800000"/>
            <a:headEnd/>
            <a:tailEnd/>
          </a:ln>
        </p:spPr>
      </p:pic>
      <p:sp>
        <p:nvSpPr>
          <p:cNvPr id="19" name="箭號: 向右 18"/>
          <p:cNvSpPr/>
          <p:nvPr/>
        </p:nvSpPr>
        <p:spPr>
          <a:xfrm>
            <a:off x="5410320" y="4298342"/>
            <a:ext cx="320675" cy="2508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79" name="文字方塊 19"/>
          <p:cNvSpPr txBox="1">
            <a:spLocks noChangeArrowheads="1"/>
          </p:cNvSpPr>
          <p:nvPr/>
        </p:nvSpPr>
        <p:spPr bwMode="auto">
          <a:xfrm>
            <a:off x="887413" y="6138863"/>
            <a:ext cx="8186737" cy="460375"/>
          </a:xfrm>
          <a:prstGeom prst="rect">
            <a:avLst/>
          </a:prstGeom>
          <a:noFill/>
          <a:ln w="9525">
            <a:noFill/>
            <a:miter lim="800000"/>
            <a:headEnd/>
            <a:tailEnd/>
          </a:ln>
        </p:spPr>
        <p:txBody>
          <a:bodyPr wrap="none">
            <a:spAutoFit/>
          </a:bodyPr>
          <a:lstStyle/>
          <a:p>
            <a:r>
              <a:rPr kumimoji="0" lang="zh-TW" altLang="zh-TW" sz="2400" b="1" dirty="0">
                <a:latin typeface="微軟正黑體" pitchFamily="34" charset="-120"/>
                <a:ea typeface="微軟正黑體" pitchFamily="34" charset="-120"/>
              </a:rPr>
              <a:t>兩階段的所有認定要件，都必須符合者，才會成立圖利罪。</a:t>
            </a:r>
            <a:endParaRPr kumimoji="0" lang="zh-TW" altLang="en-US" sz="2400" b="1" dirty="0">
              <a:latin typeface="微軟正黑體" pitchFamily="34" charset="-120"/>
              <a:ea typeface="微軟正黑體" pitchFamily="34" charset="-120"/>
            </a:endParaRPr>
          </a:p>
        </p:txBody>
      </p:sp>
      <p:sp>
        <p:nvSpPr>
          <p:cNvPr id="21" name="箭號: 向右 20"/>
          <p:cNvSpPr/>
          <p:nvPr/>
        </p:nvSpPr>
        <p:spPr>
          <a:xfrm>
            <a:off x="401638" y="6138863"/>
            <a:ext cx="485775" cy="4619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3" name="語音泡泡: 圓角矩形 22"/>
          <p:cNvSpPr/>
          <p:nvPr/>
        </p:nvSpPr>
        <p:spPr>
          <a:xfrm>
            <a:off x="4603750" y="1547813"/>
            <a:ext cx="4437063" cy="3201987"/>
          </a:xfrm>
          <a:prstGeom prst="wedgeRoundRectCallout">
            <a:avLst>
              <a:gd name="adj1" fmla="val -35740"/>
              <a:gd name="adj2" fmla="val 69920"/>
              <a:gd name="adj3" fmla="val 16667"/>
            </a:avLst>
          </a:prstGeom>
          <a:solidFill>
            <a:schemeClr val="accent3">
              <a:lumMod val="20000"/>
              <a:lumOff val="8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fontAlgn="auto">
              <a:spcBef>
                <a:spcPts val="0"/>
              </a:spcBef>
              <a:spcAft>
                <a:spcPts val="0"/>
              </a:spcAft>
              <a:defRPr/>
            </a:pPr>
            <a:endParaRPr kumimoji="0" lang="zh-TW" altLang="en-US" sz="2800" dirty="0">
              <a:latin typeface="微軟正黑體" panose="020B0604030504040204" pitchFamily="34" charset="-120"/>
              <a:ea typeface="微軟正黑體" panose="020B0604030504040204" pitchFamily="34" charset="-120"/>
            </a:endParaRPr>
          </a:p>
        </p:txBody>
      </p:sp>
      <p:sp>
        <p:nvSpPr>
          <p:cNvPr id="10" name="語音泡泡: 圓角矩形 9"/>
          <p:cNvSpPr/>
          <p:nvPr/>
        </p:nvSpPr>
        <p:spPr>
          <a:xfrm>
            <a:off x="4675188" y="1619250"/>
            <a:ext cx="4297362" cy="3052763"/>
          </a:xfrm>
          <a:prstGeom prst="wedgeRoundRectCallout">
            <a:avLst>
              <a:gd name="adj1" fmla="val -35740"/>
              <a:gd name="adj2" fmla="val 69920"/>
              <a:gd name="adj3" fmla="val 16667"/>
            </a:avLst>
          </a:prstGeom>
          <a:solidFill>
            <a:schemeClr val="bg1"/>
          </a:solidFill>
          <a:ln>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algn="just" fontAlgn="auto">
              <a:spcBef>
                <a:spcPts val="0"/>
              </a:spcBef>
              <a:spcAft>
                <a:spcPts val="0"/>
              </a:spcAft>
              <a:defRPr/>
            </a:pPr>
            <a:r>
              <a:rPr kumimoji="0" lang="zh-TW" altLang="zh-TW" sz="2800" dirty="0">
                <a:solidFill>
                  <a:schemeClr val="tx1"/>
                </a:solidFill>
                <a:latin typeface="微軟正黑體" panose="020B0604030504040204" pitchFamily="34" charset="-120"/>
                <a:ea typeface="微軟正黑體" panose="020B0604030504040204" pitchFamily="34" charset="-120"/>
              </a:rPr>
              <a:t>由條文內容顯示，</a:t>
            </a:r>
            <a:r>
              <a:rPr kumimoji="0" lang="zh-TW" altLang="zh-TW" sz="2800" dirty="0">
                <a:solidFill>
                  <a:srgbClr val="C00000"/>
                </a:solidFill>
                <a:latin typeface="微軟正黑體" panose="020B0604030504040204" pitchFamily="34" charset="-120"/>
                <a:ea typeface="微軟正黑體" panose="020B0604030504040204" pitchFamily="34" charset="-120"/>
              </a:rPr>
              <a:t>圖利罪以公務員為主要規範對象</a:t>
            </a:r>
            <a:r>
              <a:rPr kumimoji="0" lang="zh-TW" altLang="zh-TW" sz="2800" dirty="0">
                <a:solidFill>
                  <a:schemeClr val="tx1"/>
                </a:solidFill>
                <a:latin typeface="微軟正黑體" panose="020B0604030504040204" pitchFamily="34" charset="-120"/>
                <a:ea typeface="微軟正黑體" panose="020B0604030504040204" pitchFamily="34" charset="-120"/>
              </a:rPr>
              <a:t>，未具備公務員身分，只要不與公務員成為共犯，就沒有圖利罪的適用。</a:t>
            </a:r>
            <a:endParaRPr kumimoji="0" lang="zh-TW" altLang="en-US" sz="2800" dirty="0">
              <a:latin typeface="微軟正黑體" panose="020B0604030504040204" pitchFamily="34" charset="-120"/>
              <a:ea typeface="微軟正黑體" panose="020B0604030504040204" pitchFamily="34" charset="-120"/>
            </a:endParaRPr>
          </a:p>
        </p:txBody>
      </p:sp>
      <p:sp>
        <p:nvSpPr>
          <p:cNvPr id="38916" name="AutoShape 2" descr="http://icons.iconarchive.com/icons/raindropmemory/harmonia-pastelis/128/hp-pending-icon.png"/>
          <p:cNvSpPr>
            <a:spLocks noChangeAspect="1" noChangeArrowheads="1"/>
          </p:cNvSpPr>
          <p:nvPr/>
        </p:nvSpPr>
        <p:spPr bwMode="auto">
          <a:xfrm>
            <a:off x="528638" y="5976938"/>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文字方塊 6"/>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38919" name="Picture 6" descr="brash and red paint sketch Stock Photo - 8339652"/>
          <p:cNvPicPr>
            <a:picLocks noChangeAspect="1" noChangeArrowheads="1"/>
          </p:cNvPicPr>
          <p:nvPr/>
        </p:nvPicPr>
        <p:blipFill>
          <a:blip r:embed="rId3" cstate="print"/>
          <a:srcRect/>
          <a:stretch>
            <a:fillRect/>
          </a:stretch>
        </p:blipFill>
        <p:spPr bwMode="auto">
          <a:xfrm rot="-10321493">
            <a:off x="1122363" y="2870200"/>
            <a:ext cx="1158875" cy="241300"/>
          </a:xfrm>
          <a:prstGeom prst="rect">
            <a:avLst/>
          </a:prstGeom>
          <a:noFill/>
          <a:ln w="9525">
            <a:noFill/>
            <a:miter lim="800000"/>
            <a:headEnd/>
            <a:tailEnd/>
          </a:ln>
        </p:spPr>
      </p:pic>
      <p:pic>
        <p:nvPicPr>
          <p:cNvPr id="38920" name="Picture 2" descr="http://icons.iconarchive.com/icons/custom-icon-design/pretty-office-11/96/number-1-icon.png"/>
          <p:cNvPicPr>
            <a:picLocks noChangeAspect="1" noChangeArrowheads="1"/>
          </p:cNvPicPr>
          <p:nvPr/>
        </p:nvPicPr>
        <p:blipFill>
          <a:blip r:embed="rId4" cstate="print"/>
          <a:srcRect/>
          <a:stretch>
            <a:fillRect/>
          </a:stretch>
        </p:blipFill>
        <p:spPr bwMode="auto">
          <a:xfrm>
            <a:off x="3089275" y="134938"/>
            <a:ext cx="914400" cy="914400"/>
          </a:xfrm>
          <a:prstGeom prst="rect">
            <a:avLst/>
          </a:prstGeom>
          <a:noFill/>
          <a:ln w="9525">
            <a:noFill/>
            <a:miter lim="800000"/>
            <a:headEnd/>
            <a:tailEnd/>
          </a:ln>
        </p:spPr>
      </p:pic>
      <p:pic>
        <p:nvPicPr>
          <p:cNvPr id="38921" name="圖片 24"/>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38922" name="文字方塊 25"/>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pic>
        <p:nvPicPr>
          <p:cNvPr id="12" name="Picture 6" descr="brash and red paint sketch Stock Photo - 8339652"/>
          <p:cNvPicPr>
            <a:picLocks noChangeAspect="1" noChangeArrowheads="1"/>
          </p:cNvPicPr>
          <p:nvPr/>
        </p:nvPicPr>
        <p:blipFill>
          <a:blip r:embed="rId3" cstate="print"/>
          <a:srcRect/>
          <a:stretch>
            <a:fillRect/>
          </a:stretch>
        </p:blipFill>
        <p:spPr bwMode="auto">
          <a:xfrm rot="-10321493">
            <a:off x="451797" y="2847124"/>
            <a:ext cx="1158875" cy="241300"/>
          </a:xfrm>
          <a:prstGeom prst="rect">
            <a:avLst/>
          </a:prstGeom>
          <a:noFill/>
          <a:ln w="9525">
            <a:noFill/>
            <a:miter lim="800000"/>
            <a:headEnd/>
            <a:tailEnd/>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矩形 8"/>
          <p:cNvSpPr/>
          <p:nvPr/>
        </p:nvSpPr>
        <p:spPr>
          <a:xfrm>
            <a:off x="5310188" y="1911350"/>
            <a:ext cx="3459162" cy="421798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文字方塊 35"/>
          <p:cNvSpPr txBox="1"/>
          <p:nvPr/>
        </p:nvSpPr>
        <p:spPr>
          <a:xfrm>
            <a:off x="5310188" y="2730500"/>
            <a:ext cx="3289300" cy="3708400"/>
          </a:xfrm>
          <a:prstGeom prst="rect">
            <a:avLst/>
          </a:prstGeom>
          <a:noFill/>
        </p:spPr>
        <p:txBody>
          <a:bodyPr>
            <a:spAutoFit/>
          </a:bodyPr>
          <a:lstStyle/>
          <a:p>
            <a:pPr fontAlgn="auto">
              <a:lnSpc>
                <a:spcPts val="28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0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30" name="文字方塊 29"/>
          <p:cNvSpPr txBox="1"/>
          <p:nvPr/>
        </p:nvSpPr>
        <p:spPr>
          <a:xfrm rot="21095351">
            <a:off x="4204314" y="3537228"/>
            <a:ext cx="989373" cy="369332"/>
          </a:xfrm>
          <a:prstGeom prst="rect">
            <a:avLst/>
          </a:prstGeom>
          <a:noFill/>
        </p:spPr>
        <p:txBody>
          <a:bodyPr wrap="none">
            <a:spAutoFit/>
          </a:bodyPr>
          <a:lstStyle/>
          <a:p>
            <a:pPr fontAlgn="auto">
              <a:spcBef>
                <a:spcPts val="0"/>
              </a:spcBef>
              <a:spcAft>
                <a:spcPts val="0"/>
              </a:spcAft>
              <a:defRPr/>
            </a:pPr>
            <a:r>
              <a:rPr kumimoji="0" lang="zh-TW" altLang="en-US" dirty="0">
                <a:solidFill>
                  <a:schemeClr val="accent3">
                    <a:lumMod val="50000"/>
                  </a:schemeClr>
                </a:solidFill>
                <a:latin typeface="微軟正黑體" panose="020B0604030504040204" pitchFamily="34" charset="-120"/>
                <a:ea typeface="微軟正黑體" panose="020B0604030504040204" pitchFamily="34" charset="-120"/>
              </a:rPr>
              <a:t>公務員</a:t>
            </a:r>
            <a:r>
              <a:rPr kumimoji="0" lang="en-US" altLang="zh-TW" dirty="0">
                <a:solidFill>
                  <a:schemeClr val="accent3">
                    <a:lumMod val="50000"/>
                  </a:schemeClr>
                </a:solidFill>
                <a:latin typeface="微軟正黑體" panose="020B0604030504040204" pitchFamily="34" charset="-120"/>
                <a:ea typeface="微軟正黑體" panose="020B0604030504040204" pitchFamily="34" charset="-120"/>
              </a:rPr>
              <a:t>?</a:t>
            </a:r>
            <a:endParaRPr kumimoji="0" lang="zh-TW" altLang="en-US"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9" name="箭號: 向右 28"/>
          <p:cNvSpPr/>
          <p:nvPr/>
        </p:nvSpPr>
        <p:spPr>
          <a:xfrm>
            <a:off x="4302125" y="3762375"/>
            <a:ext cx="1060450" cy="544513"/>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5" name="文字方塊 34"/>
          <p:cNvSpPr txBox="1"/>
          <p:nvPr/>
        </p:nvSpPr>
        <p:spPr>
          <a:xfrm>
            <a:off x="5346700" y="2654300"/>
            <a:ext cx="3322638" cy="3322638"/>
          </a:xfrm>
          <a:prstGeom prst="rect">
            <a:avLst/>
          </a:prstGeom>
          <a:noFill/>
        </p:spPr>
        <p:txBody>
          <a:bodyPr>
            <a:spAutoFit/>
          </a:bodyPr>
          <a:lstStyle/>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稱公務員者，謂下列人員：</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一、依法令服務於國家、地方自治團體所屬機關而具有法定職務權限，以及其他依法令從事於公共事務，而具有法定職務權限者。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二、受國家、地方自治團體所屬機關依法委託，從事與委託機關權限有關之公共事務者。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967" name="文字方塊 38"/>
          <p:cNvSpPr txBox="1">
            <a:spLocks noChangeArrowheads="1"/>
          </p:cNvSpPr>
          <p:nvPr/>
        </p:nvSpPr>
        <p:spPr bwMode="auto">
          <a:xfrm>
            <a:off x="5418138" y="2062163"/>
            <a:ext cx="3179762" cy="461962"/>
          </a:xfrm>
          <a:prstGeom prst="rect">
            <a:avLst/>
          </a:prstGeom>
          <a:noFill/>
          <a:ln w="9525">
            <a:noFill/>
            <a:miter lim="800000"/>
            <a:headEnd/>
            <a:tailEnd/>
          </a:ln>
        </p:spPr>
        <p:txBody>
          <a:bodyPr wrap="none">
            <a:spAutoFit/>
          </a:bodyPr>
          <a:lstStyle/>
          <a:p>
            <a:r>
              <a:rPr kumimoji="0" lang="zh-TW" altLang="en-US" sz="2400" u="sng">
                <a:latin typeface="微軟正黑體" pitchFamily="34" charset="-120"/>
                <a:ea typeface="微軟正黑體" pitchFamily="34" charset="-120"/>
              </a:rPr>
              <a:t>參照</a:t>
            </a:r>
            <a:r>
              <a:rPr kumimoji="0" lang="zh-TW" altLang="zh-TW" sz="2400" u="sng">
                <a:latin typeface="微軟正黑體" pitchFamily="34" charset="-120"/>
                <a:ea typeface="微軟正黑體" pitchFamily="34" charset="-120"/>
              </a:rPr>
              <a:t>刑法第</a:t>
            </a:r>
            <a:r>
              <a:rPr kumimoji="0" lang="en-US" altLang="zh-TW" sz="2400" u="sng">
                <a:latin typeface="微軟正黑體" pitchFamily="34" charset="-120"/>
                <a:ea typeface="微軟正黑體" pitchFamily="34" charset="-120"/>
              </a:rPr>
              <a:t>10</a:t>
            </a:r>
            <a:r>
              <a:rPr kumimoji="0" lang="zh-TW" altLang="zh-TW" sz="2400" u="sng">
                <a:latin typeface="微軟正黑體" pitchFamily="34" charset="-120"/>
                <a:ea typeface="微軟正黑體" pitchFamily="34" charset="-120"/>
              </a:rPr>
              <a:t>條第</a:t>
            </a:r>
            <a:r>
              <a:rPr kumimoji="0" lang="en-US" altLang="zh-TW" sz="2400" u="sng">
                <a:latin typeface="微軟正黑體" pitchFamily="34" charset="-120"/>
                <a:ea typeface="微軟正黑體" pitchFamily="34" charset="-120"/>
              </a:rPr>
              <a:t>2</a:t>
            </a:r>
            <a:r>
              <a:rPr kumimoji="0" lang="zh-TW" altLang="zh-TW" sz="2400" u="sng">
                <a:latin typeface="微軟正黑體" pitchFamily="34" charset="-120"/>
                <a:ea typeface="微軟正黑體" pitchFamily="34" charset="-120"/>
              </a:rPr>
              <a:t>項</a:t>
            </a:r>
            <a:endParaRPr kumimoji="0" lang="zh-TW" altLang="en-US" sz="2400" u="sng">
              <a:latin typeface="微軟正黑體" pitchFamily="34" charset="-120"/>
              <a:ea typeface="微軟正黑體"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40969" name="Picture 2" descr="http://icons.iconarchive.com/icons/custom-icon-design/pretty-office-11/96/number-1-icon.png"/>
          <p:cNvPicPr>
            <a:picLocks noChangeAspect="1" noChangeArrowheads="1"/>
          </p:cNvPicPr>
          <p:nvPr/>
        </p:nvPicPr>
        <p:blipFill>
          <a:blip r:embed="rId3" cstate="print"/>
          <a:srcRect/>
          <a:stretch>
            <a:fillRect/>
          </a:stretch>
        </p:blipFill>
        <p:spPr bwMode="auto">
          <a:xfrm>
            <a:off x="3089275" y="134938"/>
            <a:ext cx="914400" cy="914400"/>
          </a:xfrm>
          <a:prstGeom prst="rect">
            <a:avLst/>
          </a:prstGeom>
          <a:noFill/>
          <a:ln w="9525">
            <a:noFill/>
            <a:miter lim="800000"/>
            <a:headEnd/>
            <a:tailEnd/>
          </a:ln>
        </p:spPr>
      </p:pic>
      <p:pic>
        <p:nvPicPr>
          <p:cNvPr id="40971" name="Picture 6" descr="brash and red paint sketch Stock Photo - 8339652"/>
          <p:cNvPicPr>
            <a:picLocks noChangeAspect="1" noChangeArrowheads="1"/>
          </p:cNvPicPr>
          <p:nvPr/>
        </p:nvPicPr>
        <p:blipFill>
          <a:blip r:embed="rId4" cstate="print"/>
          <a:srcRect/>
          <a:stretch>
            <a:fillRect/>
          </a:stretch>
        </p:blipFill>
        <p:spPr bwMode="auto">
          <a:xfrm rot="-10321493">
            <a:off x="1147763" y="2895600"/>
            <a:ext cx="1158875" cy="241300"/>
          </a:xfrm>
          <a:prstGeom prst="rect">
            <a:avLst/>
          </a:prstGeom>
          <a:noFill/>
          <a:ln w="9525">
            <a:noFill/>
            <a:miter lim="800000"/>
            <a:headEnd/>
            <a:tailEnd/>
          </a:ln>
        </p:spPr>
      </p:pic>
      <p:pic>
        <p:nvPicPr>
          <p:cNvPr id="40972" name="圖片 11"/>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40973" name="文字方塊 30"/>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
        <p:nvSpPr>
          <p:cNvPr id="16" name="文字方塊 15"/>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7" name="Picture 6" descr="brash and red paint sketch Stock Photo - 8339652"/>
          <p:cNvPicPr>
            <a:picLocks noChangeAspect="1" noChangeArrowheads="1"/>
          </p:cNvPicPr>
          <p:nvPr/>
        </p:nvPicPr>
        <p:blipFill>
          <a:blip r:embed="rId4" cstate="print"/>
          <a:srcRect/>
          <a:stretch>
            <a:fillRect/>
          </a:stretch>
        </p:blipFill>
        <p:spPr bwMode="auto">
          <a:xfrm rot="-10321493">
            <a:off x="436539" y="2869019"/>
            <a:ext cx="1158875" cy="241300"/>
          </a:xfrm>
          <a:prstGeom prst="rect">
            <a:avLst/>
          </a:prstGeom>
          <a:noFill/>
          <a:ln w="9525">
            <a:noFill/>
            <a:miter lim="800000"/>
            <a:headEnd/>
            <a:tailEnd/>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9" name="文字方塊 38"/>
          <p:cNvSpPr txBox="1"/>
          <p:nvPr/>
        </p:nvSpPr>
        <p:spPr>
          <a:xfrm>
            <a:off x="0" y="428625"/>
            <a:ext cx="5854700" cy="585788"/>
          </a:xfrm>
          <a:prstGeom prst="rect">
            <a:avLst/>
          </a:prstGeom>
          <a:solidFill>
            <a:schemeClr val="accent3"/>
          </a:solidFill>
        </p:spPr>
        <p:txBody>
          <a:bodyPr>
            <a:spAutoFit/>
          </a:bodyPr>
          <a:lstStyle/>
          <a:p>
            <a:pPr algn="ctr" fontAlgn="auto">
              <a:spcBef>
                <a:spcPts val="0"/>
              </a:spcBef>
              <a:spcAft>
                <a:spcPts val="0"/>
              </a:spcAft>
              <a:defRPr/>
            </a:pP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刑法第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kumimoji="0"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：公務員例示</a:t>
            </a:r>
          </a:p>
        </p:txBody>
      </p:sp>
      <p:sp>
        <p:nvSpPr>
          <p:cNvPr id="12" name="語音泡泡: 圓角矩形 11"/>
          <p:cNvSpPr/>
          <p:nvPr/>
        </p:nvSpPr>
        <p:spPr>
          <a:xfrm>
            <a:off x="1979613" y="1388427"/>
            <a:ext cx="2166937" cy="1312863"/>
          </a:xfrm>
          <a:prstGeom prst="wedgeRoundRectCallout">
            <a:avLst>
              <a:gd name="adj1" fmla="val -64340"/>
              <a:gd name="adj2" fmla="val -190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款前段</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依法令服務於國家、地方自治團體所屬機關而具有法定職務權限者。</a:t>
            </a:r>
          </a:p>
        </p:txBody>
      </p:sp>
      <p:sp>
        <p:nvSpPr>
          <p:cNvPr id="25" name="語音泡泡: 圓角矩形 24"/>
          <p:cNvSpPr/>
          <p:nvPr/>
        </p:nvSpPr>
        <p:spPr>
          <a:xfrm>
            <a:off x="1943100" y="3217228"/>
            <a:ext cx="2166938" cy="1331911"/>
          </a:xfrm>
          <a:prstGeom prst="wedgeRoundRectCallout">
            <a:avLst>
              <a:gd name="adj1" fmla="val -63981"/>
              <a:gd name="adj2" fmla="val 144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後段</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其他依法令從事於公共事務，而具有法定職務權限者。</a:t>
            </a:r>
          </a:p>
        </p:txBody>
      </p:sp>
      <p:sp>
        <p:nvSpPr>
          <p:cNvPr id="26" name="語音泡泡: 圓角矩形 25"/>
          <p:cNvSpPr/>
          <p:nvPr/>
        </p:nvSpPr>
        <p:spPr>
          <a:xfrm>
            <a:off x="1997075" y="5066030"/>
            <a:ext cx="2233613" cy="1341438"/>
          </a:xfrm>
          <a:prstGeom prst="wedgeRoundRectCallout">
            <a:avLst>
              <a:gd name="adj1" fmla="val -65882"/>
              <a:gd name="adj2" fmla="val 6875"/>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受國家、地方自治團體所屬機關依法委託，從事與委託機關權限有關之公共事務者。</a:t>
            </a:r>
          </a:p>
        </p:txBody>
      </p:sp>
      <p:sp>
        <p:nvSpPr>
          <p:cNvPr id="43014" name="文字方塊 1"/>
          <p:cNvSpPr txBox="1">
            <a:spLocks noChangeArrowheads="1"/>
          </p:cNvSpPr>
          <p:nvPr/>
        </p:nvSpPr>
        <p:spPr bwMode="auto">
          <a:xfrm>
            <a:off x="4241800" y="1336675"/>
            <a:ext cx="4913313" cy="1476375"/>
          </a:xfrm>
          <a:prstGeom prst="rect">
            <a:avLst/>
          </a:prstGeom>
          <a:noFill/>
          <a:ln w="9525">
            <a:noFill/>
            <a:miter lim="800000"/>
            <a:headEnd/>
            <a:tailEnd/>
          </a:ln>
        </p:spPr>
        <p:txBody>
          <a:bodyPr>
            <a:spAutoFit/>
          </a:bodyPr>
          <a:lstStyle/>
          <a:p>
            <a:pPr marL="355600" indent="-355600" algn="just"/>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、局（處）長，副局（處）長、主任秘書、專門委員、科長、股長、科（課）員。</a:t>
            </a:r>
          </a:p>
          <a:p>
            <a:pPr marL="355600" indent="-355600" algn="just">
              <a:spcBef>
                <a:spcPts val="1200"/>
              </a:spcBef>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、不包括：服務於公營事業機構、公立學校與公立醫院人員；僅從事機械性或勞動性工作的技工或工友。</a:t>
            </a:r>
          </a:p>
        </p:txBody>
      </p:sp>
      <p:sp>
        <p:nvSpPr>
          <p:cNvPr id="24" name="文字方塊 23"/>
          <p:cNvSpPr txBox="1"/>
          <p:nvPr/>
        </p:nvSpPr>
        <p:spPr>
          <a:xfrm>
            <a:off x="4241800" y="3092700"/>
            <a:ext cx="4913313" cy="1723549"/>
          </a:xfrm>
          <a:prstGeom prst="rect">
            <a:avLst/>
          </a:prstGeom>
          <a:noFill/>
        </p:spPr>
        <p:txBody>
          <a:bodyPr>
            <a:spAutoFit/>
          </a:bodyPr>
          <a:lstStyle/>
          <a:p>
            <a:pPr marL="355600" indent="-355600"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、農田水利會會長及其專任職員。</a:t>
            </a:r>
            <a:r>
              <a:rPr lang="zh-TW" altLang="zh-TW" sz="1600" dirty="0">
                <a:latin typeface="微軟正黑體" panose="020B0604030504040204" pitchFamily="34" charset="-120"/>
                <a:ea typeface="微軟正黑體" panose="020B0604030504040204" pitchFamily="34" charset="-120"/>
              </a:rPr>
              <a:t>（依水利法及農田水利會組織通則）</a:t>
            </a:r>
            <a:endParaRPr kumimoji="0" lang="zh-TW" altLang="en-US" sz="1600" dirty="0">
              <a:latin typeface="微軟正黑體" panose="020B0604030504040204" pitchFamily="34" charset="-120"/>
              <a:ea typeface="微軟正黑體" panose="020B0604030504040204" pitchFamily="34" charset="-120"/>
            </a:endParaRPr>
          </a:p>
          <a:p>
            <a:pPr marL="301625" indent="-301625"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、各公立學校或公營事業之承辦監辦採購人員。（依政府採購法）</a:t>
            </a:r>
          </a:p>
          <a:p>
            <a:pPr marL="301625" algn="just" fontAlgn="auto">
              <a:spcBef>
                <a:spcPts val="600"/>
              </a:spcBef>
              <a:spcAft>
                <a:spcPts val="0"/>
              </a:spcAft>
              <a:defRPr/>
            </a:pPr>
            <a:r>
              <a:rPr kumimoji="0" lang="zh-TW" altLang="en-US" sz="1600" dirty="0">
                <a:solidFill>
                  <a:srgbClr val="C00000"/>
                </a:solidFill>
                <a:latin typeface="微軟正黑體" panose="020B0604030504040204" pitchFamily="34" charset="-120"/>
                <a:ea typeface="微軟正黑體" panose="020B0604030504040204" pitchFamily="34" charset="-120"/>
              </a:rPr>
              <a:t>判斷標準：是否有依法令授權執行公共事務，而公共事務係以有關公權力行使的事項為限。</a:t>
            </a:r>
          </a:p>
        </p:txBody>
      </p:sp>
      <p:sp>
        <p:nvSpPr>
          <p:cNvPr id="3" name="箭號: 向右 2"/>
          <p:cNvSpPr/>
          <p:nvPr/>
        </p:nvSpPr>
        <p:spPr>
          <a:xfrm>
            <a:off x="4258768" y="4251325"/>
            <a:ext cx="336550" cy="279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7" name="文字方塊 26"/>
          <p:cNvSpPr txBox="1">
            <a:spLocks noChangeArrowheads="1"/>
          </p:cNvSpPr>
          <p:nvPr/>
        </p:nvSpPr>
        <p:spPr bwMode="auto">
          <a:xfrm>
            <a:off x="4230688" y="4937125"/>
            <a:ext cx="4913312" cy="1723549"/>
          </a:xfrm>
          <a:prstGeom prst="rect">
            <a:avLst/>
          </a:prstGeom>
          <a:noFill/>
          <a:ln w="9525">
            <a:noFill/>
            <a:miter lim="800000"/>
            <a:headEnd/>
            <a:tailEnd/>
          </a:ln>
        </p:spPr>
        <p:txBody>
          <a:bodyPr>
            <a:spAutoFit/>
          </a:bodyPr>
          <a:lstStyle/>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、私立學校錄取學生、確定學籍、獎懲學生、核發畢業證書或學位證書。（司法院大法官釋字第</a:t>
            </a:r>
            <a:r>
              <a:rPr kumimoji="0" lang="en-US" altLang="zh-TW" sz="1600" dirty="0">
                <a:latin typeface="微軟正黑體" panose="020B0604030504040204" pitchFamily="34" charset="-120"/>
                <a:ea typeface="微軟正黑體" panose="020B0604030504040204" pitchFamily="34" charset="-120"/>
              </a:rPr>
              <a:t>382</a:t>
            </a:r>
            <a:r>
              <a:rPr kumimoji="0" lang="zh-TW" altLang="en-US" sz="1600" dirty="0">
                <a:latin typeface="微軟正黑體" panose="020B0604030504040204" pitchFamily="34" charset="-120"/>
                <a:ea typeface="微軟正黑體" panose="020B0604030504040204" pitchFamily="34" charset="-120"/>
              </a:rPr>
              <a:t>號）</a:t>
            </a:r>
          </a:p>
          <a:p>
            <a:pPr marL="301625" indent="-301625" algn="just">
              <a:spcAft>
                <a:spcPts val="600"/>
              </a:spcAft>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、商品檢驗的委託。（依商品檢驗法）</a:t>
            </a:r>
          </a:p>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3</a:t>
            </a:r>
            <a:r>
              <a:rPr kumimoji="0" lang="zh-TW" altLang="en-US" sz="1600" dirty="0">
                <a:latin typeface="微軟正黑體" panose="020B0604030504040204" pitchFamily="34" charset="-120"/>
                <a:ea typeface="微軟正黑體" panose="020B0604030504040204" pitchFamily="34" charset="-120"/>
              </a:rPr>
              <a:t>、主管機關委託專業機構或人員檢查供公眾使用之建築物。（依建築法）</a:t>
            </a:r>
          </a:p>
        </p:txBody>
      </p:sp>
      <p:sp>
        <p:nvSpPr>
          <p:cNvPr id="43018" name="文字方塊 3"/>
          <p:cNvSpPr txBox="1">
            <a:spLocks noChangeArrowheads="1"/>
          </p:cNvSpPr>
          <p:nvPr/>
        </p:nvSpPr>
        <p:spPr bwMode="auto">
          <a:xfrm>
            <a:off x="6918325" y="6442075"/>
            <a:ext cx="461962" cy="415925"/>
          </a:xfrm>
          <a:prstGeom prst="rect">
            <a:avLst/>
          </a:prstGeom>
          <a:noFill/>
          <a:ln w="9525">
            <a:noFill/>
            <a:miter lim="800000"/>
            <a:headEnd/>
            <a:tailEnd/>
          </a:ln>
        </p:spPr>
        <p:txBody>
          <a:bodyPr vert="eaVert">
            <a:spAutoFit/>
          </a:bodyPr>
          <a:lstStyle/>
          <a:p>
            <a:r>
              <a:rPr kumimoji="0" lang="en-US" altLang="zh-TW" dirty="0">
                <a:latin typeface="Calibri" pitchFamily="34" charset="0"/>
              </a:rPr>
              <a:t>……</a:t>
            </a:r>
            <a:endParaRPr kumimoji="0" lang="zh-TW" altLang="en-US" dirty="0">
              <a:latin typeface="Calibri" pitchFamily="34" charset="0"/>
            </a:endParaRPr>
          </a:p>
        </p:txBody>
      </p:sp>
      <p:cxnSp>
        <p:nvCxnSpPr>
          <p:cNvPr id="6" name="直線接點 5"/>
          <p:cNvCxnSpPr/>
          <p:nvPr/>
        </p:nvCxnSpPr>
        <p:spPr>
          <a:xfrm>
            <a:off x="198438" y="2894013"/>
            <a:ext cx="8716962" cy="0"/>
          </a:xfrm>
          <a:prstGeom prst="line">
            <a:avLst/>
          </a:prstGeom>
          <a:ln>
            <a:solidFill>
              <a:schemeClr val="bg1">
                <a:lumMod val="85000"/>
              </a:schemeClr>
            </a:solidFill>
            <a:prstDash val="lgDashDot"/>
          </a:ln>
        </p:spPr>
        <p:style>
          <a:lnRef idx="1">
            <a:schemeClr val="accent3"/>
          </a:lnRef>
          <a:fillRef idx="0">
            <a:schemeClr val="accent3"/>
          </a:fillRef>
          <a:effectRef idx="0">
            <a:schemeClr val="accent3"/>
          </a:effectRef>
          <a:fontRef idx="minor">
            <a:schemeClr val="tx1"/>
          </a:fontRef>
        </p:style>
      </p:cxnSp>
      <p:cxnSp>
        <p:nvCxnSpPr>
          <p:cNvPr id="28" name="直線接點 27"/>
          <p:cNvCxnSpPr/>
          <p:nvPr/>
        </p:nvCxnSpPr>
        <p:spPr>
          <a:xfrm>
            <a:off x="152400" y="4792663"/>
            <a:ext cx="8718550" cy="0"/>
          </a:xfrm>
          <a:prstGeom prst="line">
            <a:avLst/>
          </a:prstGeom>
          <a:ln>
            <a:solidFill>
              <a:schemeClr val="bg1">
                <a:lumMod val="75000"/>
              </a:schemeClr>
            </a:solidFill>
            <a:prstDash val="dashDot"/>
          </a:ln>
        </p:spPr>
        <p:style>
          <a:lnRef idx="1">
            <a:schemeClr val="accent3"/>
          </a:lnRef>
          <a:fillRef idx="0">
            <a:schemeClr val="accent3"/>
          </a:fillRef>
          <a:effectRef idx="0">
            <a:schemeClr val="accent3"/>
          </a:effectRef>
          <a:fontRef idx="minor">
            <a:schemeClr val="tx1"/>
          </a:fontRef>
        </p:style>
      </p:cxnSp>
      <p:pic>
        <p:nvPicPr>
          <p:cNvPr id="43021" name="Picture 2" descr="http://icons.iconarchive.com/icons/martin-berube/people/128/mom-icon.png"/>
          <p:cNvPicPr>
            <a:picLocks noChangeAspect="1" noChangeArrowheads="1"/>
          </p:cNvPicPr>
          <p:nvPr/>
        </p:nvPicPr>
        <p:blipFill>
          <a:blip r:embed="rId3" cstate="print"/>
          <a:srcRect/>
          <a:stretch>
            <a:fillRect/>
          </a:stretch>
        </p:blipFill>
        <p:spPr bwMode="auto">
          <a:xfrm>
            <a:off x="469900" y="1185863"/>
            <a:ext cx="1308100" cy="1308100"/>
          </a:xfrm>
          <a:prstGeom prst="rect">
            <a:avLst/>
          </a:prstGeom>
          <a:noFill/>
          <a:ln w="9525">
            <a:noFill/>
            <a:miter lim="800000"/>
            <a:headEnd/>
            <a:tailEnd/>
          </a:ln>
        </p:spPr>
      </p:pic>
      <p:sp>
        <p:nvSpPr>
          <p:cNvPr id="11" name="文字方塊 10"/>
          <p:cNvSpPr txBox="1"/>
          <p:nvPr/>
        </p:nvSpPr>
        <p:spPr>
          <a:xfrm>
            <a:off x="455613" y="1766888"/>
            <a:ext cx="1338262" cy="984250"/>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1</a:t>
            </a:r>
          </a:p>
          <a:p>
            <a:pPr algn="ctr" fontAlgn="auto">
              <a:spcBef>
                <a:spcPts val="0"/>
              </a:spcBef>
              <a:spcAft>
                <a:spcPts val="0"/>
              </a:spcAft>
              <a:defRPr/>
            </a:pPr>
            <a:r>
              <a:rPr kumimoji="0" lang="zh-TW" altLang="zh-TW" b="1" dirty="0">
                <a:latin typeface="微軟正黑體" panose="020B0604030504040204" pitchFamily="34" charset="-120"/>
                <a:ea typeface="微軟正黑體" panose="020B0604030504040204" pitchFamily="34" charset="-120"/>
              </a:rPr>
              <a:t>身分公務員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3" name="Picture 4" descr="http://icons.iconarchive.com/icons/martin-berube/people/128/kid-icon.png"/>
          <p:cNvPicPr>
            <a:picLocks noChangeAspect="1" noChangeArrowheads="1"/>
          </p:cNvPicPr>
          <p:nvPr/>
        </p:nvPicPr>
        <p:blipFill>
          <a:blip r:embed="rId4" cstate="print"/>
          <a:srcRect/>
          <a:stretch>
            <a:fillRect/>
          </a:stretch>
        </p:blipFill>
        <p:spPr bwMode="auto">
          <a:xfrm>
            <a:off x="473075" y="3159125"/>
            <a:ext cx="1219200" cy="1219200"/>
          </a:xfrm>
          <a:prstGeom prst="rect">
            <a:avLst/>
          </a:prstGeom>
          <a:noFill/>
          <a:ln w="9525">
            <a:noFill/>
            <a:miter lim="800000"/>
            <a:headEnd/>
            <a:tailEnd/>
          </a:ln>
        </p:spPr>
      </p:pic>
      <p:sp>
        <p:nvSpPr>
          <p:cNvPr id="30" name="文字方塊 29"/>
          <p:cNvSpPr txBox="1"/>
          <p:nvPr/>
        </p:nvSpPr>
        <p:spPr>
          <a:xfrm>
            <a:off x="428625" y="3695700"/>
            <a:ext cx="1338263" cy="985838"/>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2</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授權</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5" name="Picture 6" descr="http://icons.iconarchive.com/icons/martin-berube/people/128/dad-icon.png"/>
          <p:cNvPicPr>
            <a:picLocks noChangeAspect="1" noChangeArrowheads="1"/>
          </p:cNvPicPr>
          <p:nvPr/>
        </p:nvPicPr>
        <p:blipFill>
          <a:blip r:embed="rId5" cstate="print"/>
          <a:srcRect/>
          <a:stretch>
            <a:fillRect/>
          </a:stretch>
        </p:blipFill>
        <p:spPr bwMode="auto">
          <a:xfrm>
            <a:off x="455613" y="4970463"/>
            <a:ext cx="1219200" cy="1219200"/>
          </a:xfrm>
          <a:prstGeom prst="rect">
            <a:avLst/>
          </a:prstGeom>
          <a:noFill/>
          <a:ln w="9525">
            <a:noFill/>
            <a:miter lim="800000"/>
            <a:headEnd/>
            <a:tailEnd/>
          </a:ln>
        </p:spPr>
      </p:pic>
      <p:sp>
        <p:nvSpPr>
          <p:cNvPr id="32" name="文字方塊 31"/>
          <p:cNvSpPr txBox="1"/>
          <p:nvPr/>
        </p:nvSpPr>
        <p:spPr>
          <a:xfrm>
            <a:off x="395288" y="5472113"/>
            <a:ext cx="1338262" cy="985837"/>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3</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委託</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3979863" y="231775"/>
            <a:ext cx="3711575"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圖利要件認定</a:t>
            </a:r>
          </a:p>
        </p:txBody>
      </p:sp>
      <p:sp>
        <p:nvSpPr>
          <p:cNvPr id="45059" name="文字方塊 23"/>
          <p:cNvSpPr txBox="1">
            <a:spLocks noChangeArrowheads="1"/>
          </p:cNvSpPr>
          <p:nvPr/>
        </p:nvSpPr>
        <p:spPr bwMode="auto">
          <a:xfrm>
            <a:off x="561975" y="1697038"/>
            <a:ext cx="8032750" cy="2003425"/>
          </a:xfrm>
          <a:prstGeom prst="rect">
            <a:avLst/>
          </a:prstGeom>
          <a:noFill/>
          <a:ln w="9525">
            <a:noFill/>
            <a:miter lim="800000"/>
            <a:headEnd/>
            <a:tailEnd/>
          </a:ln>
        </p:spPr>
        <p:txBody>
          <a:bodyPr>
            <a:spAutoFit/>
          </a:bodyPr>
          <a:lstStyle/>
          <a:p>
            <a:pPr algn="just" hangingPunct="0">
              <a:lnSpc>
                <a:spcPts val="3800"/>
              </a:lnSpc>
            </a:pPr>
            <a:r>
              <a:rPr kumimoji="0" lang="zh-TW" altLang="en-US" sz="2800" dirty="0">
                <a:latin typeface="微軟正黑體" pitchFamily="34" charset="-120"/>
                <a:ea typeface="微軟正黑體" pitchFamily="34" charset="-120"/>
              </a:rPr>
              <a:t>　　</a:t>
            </a:r>
            <a:r>
              <a:rPr kumimoji="0" lang="zh-TW" altLang="zh-TW" sz="2800" dirty="0">
                <a:latin typeface="微軟正黑體" pitchFamily="34" charset="-120"/>
                <a:ea typeface="微軟正黑體" pitchFamily="34" charset="-120"/>
              </a:rPr>
              <a:t>公務員的圖利行為，除須具備公務員身分外，亦須應符合「</a:t>
            </a:r>
            <a:r>
              <a:rPr kumimoji="0" lang="zh-TW" altLang="zh-TW" sz="2800" b="1" dirty="0">
                <a:solidFill>
                  <a:srgbClr val="C00000"/>
                </a:solidFill>
                <a:latin typeface="微軟正黑體" pitchFamily="34" charset="-120"/>
                <a:ea typeface="微軟正黑體" pitchFamily="34" charset="-120"/>
              </a:rPr>
              <a:t>明知故意</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違反法令</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獲得好處</a:t>
            </a:r>
            <a:r>
              <a:rPr kumimoji="0" lang="zh-TW" altLang="zh-TW" sz="2800" dirty="0">
                <a:latin typeface="微軟正黑體" pitchFamily="34" charset="-120"/>
                <a:ea typeface="微軟正黑體" pitchFamily="34" charset="-120"/>
              </a:rPr>
              <a:t>」等三項圖利要件，才會認定成立貪污治罪條例第</a:t>
            </a:r>
            <a:r>
              <a:rPr kumimoji="0" lang="en-US" altLang="zh-TW" sz="2800" dirty="0">
                <a:latin typeface="微軟正黑體" pitchFamily="34" charset="-120"/>
                <a:ea typeface="微軟正黑體" pitchFamily="34" charset="-120"/>
              </a:rPr>
              <a:t>6</a:t>
            </a:r>
            <a:r>
              <a:rPr kumimoji="0" lang="zh-TW" altLang="zh-TW" sz="2800" dirty="0">
                <a:latin typeface="微軟正黑體" pitchFamily="34" charset="-120"/>
                <a:ea typeface="微軟正黑體" pitchFamily="34" charset="-120"/>
              </a:rPr>
              <a:t>條第</a:t>
            </a:r>
            <a:r>
              <a:rPr kumimoji="0" lang="en-US" altLang="zh-TW" sz="2800" dirty="0">
                <a:latin typeface="微軟正黑體" pitchFamily="34" charset="-120"/>
                <a:ea typeface="微軟正黑體" pitchFamily="34" charset="-120"/>
              </a:rPr>
              <a:t>1</a:t>
            </a:r>
            <a:r>
              <a:rPr kumimoji="0" lang="zh-TW" altLang="zh-TW" sz="2800" dirty="0">
                <a:latin typeface="微軟正黑體" pitchFamily="34" charset="-120"/>
                <a:ea typeface="微軟正黑體" pitchFamily="34" charset="-120"/>
              </a:rPr>
              <a:t>項第</a:t>
            </a:r>
            <a:r>
              <a:rPr kumimoji="0" lang="en-US" altLang="zh-TW" sz="2800" dirty="0">
                <a:latin typeface="微軟正黑體" pitchFamily="34" charset="-120"/>
                <a:ea typeface="微軟正黑體" pitchFamily="34" charset="-120"/>
              </a:rPr>
              <a:t>4</a:t>
            </a:r>
            <a:r>
              <a:rPr kumimoji="0" lang="zh-TW" altLang="zh-TW" sz="2800" dirty="0">
                <a:latin typeface="微軟正黑體" pitchFamily="34" charset="-120"/>
                <a:ea typeface="微軟正黑體" pitchFamily="34" charset="-120"/>
              </a:rPr>
              <a:t>款或第</a:t>
            </a:r>
            <a:r>
              <a:rPr kumimoji="0" lang="en-US" altLang="zh-TW" sz="2800" dirty="0">
                <a:latin typeface="微軟正黑體" pitchFamily="34" charset="-120"/>
                <a:ea typeface="微軟正黑體" pitchFamily="34" charset="-120"/>
              </a:rPr>
              <a:t>5</a:t>
            </a:r>
            <a:r>
              <a:rPr kumimoji="0" lang="zh-TW" altLang="zh-TW" sz="2800" dirty="0">
                <a:latin typeface="微軟正黑體" pitchFamily="34" charset="-120"/>
                <a:ea typeface="微軟正黑體" pitchFamily="34" charset="-120"/>
              </a:rPr>
              <a:t>款所稱的圖利罪。</a:t>
            </a:r>
          </a:p>
        </p:txBody>
      </p:sp>
      <p:pic>
        <p:nvPicPr>
          <p:cNvPr id="45060" name="Picture 2" descr="http://icons.iconarchive.com/icons/custom-icon-design/flatastic-4/96/Number-2-icon.png"/>
          <p:cNvPicPr>
            <a:picLocks noChangeAspect="1" noChangeArrowheads="1"/>
          </p:cNvPicPr>
          <p:nvPr/>
        </p:nvPicPr>
        <p:blipFill>
          <a:blip r:embed="rId3" cstate="print"/>
          <a:srcRect/>
          <a:stretch>
            <a:fillRect/>
          </a:stretch>
        </p:blipFill>
        <p:spPr bwMode="auto">
          <a:xfrm>
            <a:off x="3046413" y="133350"/>
            <a:ext cx="914400" cy="914400"/>
          </a:xfrm>
          <a:prstGeom prst="rect">
            <a:avLst/>
          </a:prstGeom>
          <a:noFill/>
          <a:ln w="9525">
            <a:noFill/>
            <a:miter lim="800000"/>
            <a:headEnd/>
            <a:tailEnd/>
          </a:ln>
        </p:spPr>
      </p:pic>
      <p:grpSp>
        <p:nvGrpSpPr>
          <p:cNvPr id="22" name="群組 21"/>
          <p:cNvGrpSpPr/>
          <p:nvPr/>
        </p:nvGrpSpPr>
        <p:grpSpPr>
          <a:xfrm>
            <a:off x="2069961" y="4851272"/>
            <a:ext cx="788104" cy="788104"/>
            <a:chOff x="1470160" y="1637947"/>
            <a:chExt cx="788104" cy="788104"/>
          </a:xfrm>
          <a:solidFill>
            <a:schemeClr val="accent6">
              <a:lumMod val="75000"/>
            </a:schemeClr>
          </a:solidFill>
        </p:grpSpPr>
        <p:sp>
          <p:nvSpPr>
            <p:cNvPr id="23" name="加號 22"/>
            <p:cNvSpPr/>
            <p:nvPr/>
          </p:nvSpPr>
          <p:spPr>
            <a:xfrm>
              <a:off x="1470160" y="1637947"/>
              <a:ext cx="788104" cy="788104"/>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加號 4"/>
            <p:cNvSpPr txBox="1"/>
            <p:nvPr/>
          </p:nvSpPr>
          <p:spPr>
            <a:xfrm>
              <a:off x="1574623" y="1939318"/>
              <a:ext cx="579178" cy="18536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fontAlgn="auto">
                <a:lnSpc>
                  <a:spcPct val="90000"/>
                </a:lnSpc>
                <a:spcAft>
                  <a:spcPct val="35000"/>
                </a:spcAft>
                <a:defRPr/>
              </a:pPr>
              <a:endParaRPr kumimoji="0" lang="zh-TW" altLang="en-US" sz="1300" dirty="0"/>
            </a:p>
          </p:txBody>
        </p:sp>
      </p:grpSp>
      <p:grpSp>
        <p:nvGrpSpPr>
          <p:cNvPr id="45062" name="群組 26"/>
          <p:cNvGrpSpPr>
            <a:grpSpLocks/>
          </p:cNvGrpSpPr>
          <p:nvPr/>
        </p:nvGrpSpPr>
        <p:grpSpPr bwMode="auto">
          <a:xfrm>
            <a:off x="6748463" y="4784725"/>
            <a:ext cx="788987" cy="788988"/>
            <a:chOff x="3837735" y="1637947"/>
            <a:chExt cx="788104" cy="788104"/>
          </a:xfrm>
        </p:grpSpPr>
        <p:sp>
          <p:nvSpPr>
            <p:cNvPr id="28" name="等於 27"/>
            <p:cNvSpPr/>
            <p:nvPr/>
          </p:nvSpPr>
          <p:spPr>
            <a:xfrm>
              <a:off x="3837735" y="1637947"/>
              <a:ext cx="788104" cy="788104"/>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等於 4"/>
            <p:cNvSpPr txBox="1"/>
            <p:nvPr/>
          </p:nvSpPr>
          <p:spPr>
            <a:xfrm>
              <a:off x="3942393" y="1799691"/>
              <a:ext cx="578789" cy="46461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fontAlgn="auto">
                <a:lnSpc>
                  <a:spcPct val="90000"/>
                </a:lnSpc>
                <a:spcAft>
                  <a:spcPct val="35000"/>
                </a:spcAft>
                <a:defRPr/>
              </a:pPr>
              <a:endParaRPr kumimoji="0" lang="zh-TW" altLang="en-US" sz="3300" dirty="0"/>
            </a:p>
          </p:txBody>
        </p:sp>
      </p:grpSp>
      <p:sp>
        <p:nvSpPr>
          <p:cNvPr id="32" name="橢圓 31"/>
          <p:cNvSpPr/>
          <p:nvPr/>
        </p:nvSpPr>
        <p:spPr>
          <a:xfrm>
            <a:off x="271463" y="4303713"/>
            <a:ext cx="1801812" cy="1843087"/>
          </a:xfrm>
          <a:prstGeom prst="ellipse">
            <a:avLst/>
          </a:prstGeom>
          <a:solidFill>
            <a:schemeClr val="bg1"/>
          </a:solidFill>
          <a:ln>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3" name="文字方塊 32"/>
          <p:cNvSpPr txBox="1"/>
          <p:nvPr/>
        </p:nvSpPr>
        <p:spPr>
          <a:xfrm>
            <a:off x="-20638" y="4676775"/>
            <a:ext cx="2349501" cy="1200150"/>
          </a:xfrm>
          <a:prstGeom prst="rect">
            <a:avLst/>
          </a:prstGeom>
          <a:noFill/>
        </p:spPr>
        <p:txBody>
          <a:bodyPr>
            <a:spAutoFit/>
          </a:bodyPr>
          <a:lstStyle/>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公務員</a:t>
            </a:r>
            <a:endParaRPr kumimoji="0" lang="en-US" altLang="zh-TW" sz="3600" b="1" dirty="0">
              <a:solidFill>
                <a:schemeClr val="accent6">
                  <a:lumMod val="7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身分</a:t>
            </a:r>
            <a:endParaRPr kumimoji="0" lang="zh-TW"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矩形: 圓角 2"/>
          <p:cNvSpPr/>
          <p:nvPr/>
        </p:nvSpPr>
        <p:spPr>
          <a:xfrm>
            <a:off x="2916238" y="4397375"/>
            <a:ext cx="3708400" cy="1566863"/>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橢圓 3"/>
          <p:cNvSpPr/>
          <p:nvPr/>
        </p:nvSpPr>
        <p:spPr>
          <a:xfrm>
            <a:off x="3006725" y="4614863"/>
            <a:ext cx="1116013" cy="11144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明知故意</a:t>
            </a:r>
          </a:p>
        </p:txBody>
      </p:sp>
      <p:sp>
        <p:nvSpPr>
          <p:cNvPr id="34" name="橢圓 33"/>
          <p:cNvSpPr/>
          <p:nvPr/>
        </p:nvSpPr>
        <p:spPr>
          <a:xfrm>
            <a:off x="4186238" y="4627563"/>
            <a:ext cx="1114425" cy="11144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違反法令</a:t>
            </a:r>
          </a:p>
        </p:txBody>
      </p:sp>
      <p:sp>
        <p:nvSpPr>
          <p:cNvPr id="37" name="橢圓 36"/>
          <p:cNvSpPr/>
          <p:nvPr/>
        </p:nvSpPr>
        <p:spPr>
          <a:xfrm>
            <a:off x="5383213" y="4627563"/>
            <a:ext cx="1116012" cy="111442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獲得好處</a:t>
            </a:r>
          </a:p>
        </p:txBody>
      </p:sp>
      <p:sp>
        <p:nvSpPr>
          <p:cNvPr id="38" name="橢圓 37"/>
          <p:cNvSpPr/>
          <p:nvPr/>
        </p:nvSpPr>
        <p:spPr>
          <a:xfrm>
            <a:off x="7537450" y="4375150"/>
            <a:ext cx="1517650" cy="1501775"/>
          </a:xfrm>
          <a:prstGeom prst="ellipse">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45070" name="文字方塊 40"/>
          <p:cNvSpPr txBox="1">
            <a:spLocks noChangeArrowheads="1"/>
          </p:cNvSpPr>
          <p:nvPr/>
        </p:nvSpPr>
        <p:spPr bwMode="auto">
          <a:xfrm>
            <a:off x="7734300" y="5083175"/>
            <a:ext cx="1182688" cy="584200"/>
          </a:xfrm>
          <a:prstGeom prst="rect">
            <a:avLst/>
          </a:prstGeom>
          <a:noFill/>
          <a:ln w="9525">
            <a:noFill/>
            <a:miter lim="800000"/>
            <a:headEnd/>
            <a:tailEnd/>
          </a:ln>
        </p:spPr>
        <p:txBody>
          <a:bodyPr>
            <a:spAutoFit/>
          </a:bodyPr>
          <a:lstStyle/>
          <a:p>
            <a:r>
              <a:rPr kumimoji="0" lang="zh-TW" altLang="en-US" sz="3200" b="1" dirty="0">
                <a:latin typeface="微軟正黑體" pitchFamily="34" charset="-120"/>
                <a:ea typeface="微軟正黑體" pitchFamily="34" charset="-120"/>
              </a:rPr>
              <a:t>圖 利</a:t>
            </a:r>
          </a:p>
        </p:txBody>
      </p:sp>
      <p:pic>
        <p:nvPicPr>
          <p:cNvPr id="45071" name="Picture 6" descr="http://icons.iconarchive.com/icons/iconka/meow/128/cat-walk-icon.png"/>
          <p:cNvPicPr>
            <a:picLocks noChangeAspect="1" noChangeArrowheads="1"/>
          </p:cNvPicPr>
          <p:nvPr/>
        </p:nvPicPr>
        <p:blipFill>
          <a:blip r:embed="rId4" cstate="print"/>
          <a:srcRect/>
          <a:stretch>
            <a:fillRect/>
          </a:stretch>
        </p:blipFill>
        <p:spPr bwMode="auto">
          <a:xfrm>
            <a:off x="7642225" y="3986213"/>
            <a:ext cx="1093788" cy="1093787"/>
          </a:xfrm>
          <a:prstGeom prst="rect">
            <a:avLst/>
          </a:prstGeom>
          <a:noFill/>
          <a:ln w="9525">
            <a:noFill/>
            <a:miter lim="800000"/>
            <a:headEnd/>
            <a:tailEnd/>
          </a:ln>
        </p:spPr>
      </p:pic>
      <p:sp>
        <p:nvSpPr>
          <p:cNvPr id="45072" name="文字方塊 42"/>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441288" y="969626"/>
            <a:ext cx="4775200" cy="47752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80" name="群組 79"/>
          <p:cNvGrpSpPr/>
          <p:nvPr/>
        </p:nvGrpSpPr>
        <p:grpSpPr>
          <a:xfrm>
            <a:off x="1315967" y="691369"/>
            <a:ext cx="2211983" cy="523299"/>
            <a:chOff x="1336287" y="823449"/>
            <a:chExt cx="2211983" cy="523299"/>
          </a:xfrm>
        </p:grpSpPr>
        <p:sp>
          <p:nvSpPr>
            <p:cNvPr id="5" name="橢圓 4"/>
            <p:cNvSpPr/>
            <p:nvPr/>
          </p:nvSpPr>
          <p:spPr>
            <a:xfrm>
              <a:off x="1336287" y="847162"/>
              <a:ext cx="499586" cy="499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一</a:t>
              </a:r>
            </a:p>
          </p:txBody>
        </p:sp>
        <p:sp>
          <p:nvSpPr>
            <p:cNvPr id="9" name="文字方塊 8"/>
            <p:cNvSpPr txBox="1"/>
            <p:nvPr/>
          </p:nvSpPr>
          <p:spPr>
            <a:xfrm>
              <a:off x="1927313" y="823449"/>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認識圖利</a:t>
              </a:r>
            </a:p>
          </p:txBody>
        </p:sp>
      </p:grpSp>
      <p:grpSp>
        <p:nvGrpSpPr>
          <p:cNvPr id="79" name="群組 78"/>
          <p:cNvGrpSpPr/>
          <p:nvPr/>
        </p:nvGrpSpPr>
        <p:grpSpPr>
          <a:xfrm>
            <a:off x="2211793" y="2080083"/>
            <a:ext cx="2151361" cy="539630"/>
            <a:chOff x="2211793" y="2191843"/>
            <a:chExt cx="2151361" cy="539630"/>
          </a:xfrm>
        </p:grpSpPr>
        <p:sp>
          <p:nvSpPr>
            <p:cNvPr id="6" name="橢圓 5"/>
            <p:cNvSpPr/>
            <p:nvPr/>
          </p:nvSpPr>
          <p:spPr>
            <a:xfrm>
              <a:off x="2211793" y="2191843"/>
              <a:ext cx="499586" cy="4995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二</a:t>
              </a:r>
            </a:p>
          </p:txBody>
        </p:sp>
        <p:sp>
          <p:nvSpPr>
            <p:cNvPr id="11" name="文字方塊 10"/>
            <p:cNvSpPr txBox="1"/>
            <p:nvPr/>
          </p:nvSpPr>
          <p:spPr>
            <a:xfrm>
              <a:off x="2742197" y="2208253"/>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判斷區辨</a:t>
              </a:r>
            </a:p>
          </p:txBody>
        </p:sp>
      </p:grpSp>
      <p:grpSp>
        <p:nvGrpSpPr>
          <p:cNvPr id="78" name="群組 77"/>
          <p:cNvGrpSpPr/>
          <p:nvPr/>
        </p:nvGrpSpPr>
        <p:grpSpPr>
          <a:xfrm>
            <a:off x="2333912" y="3486099"/>
            <a:ext cx="2146648" cy="553941"/>
            <a:chOff x="2333912" y="3557219"/>
            <a:chExt cx="2146648" cy="553941"/>
          </a:xfrm>
        </p:grpSpPr>
        <p:sp>
          <p:nvSpPr>
            <p:cNvPr id="7" name="橢圓 6"/>
            <p:cNvSpPr/>
            <p:nvPr/>
          </p:nvSpPr>
          <p:spPr>
            <a:xfrm>
              <a:off x="2333912" y="3557219"/>
              <a:ext cx="499586" cy="4995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三</a:t>
              </a:r>
            </a:p>
          </p:txBody>
        </p:sp>
        <p:sp>
          <p:nvSpPr>
            <p:cNvPr id="12" name="文字方塊 11"/>
            <p:cNvSpPr txBox="1"/>
            <p:nvPr/>
          </p:nvSpPr>
          <p:spPr>
            <a:xfrm>
              <a:off x="2859603" y="358794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案例分析</a:t>
              </a:r>
            </a:p>
          </p:txBody>
        </p:sp>
      </p:grpSp>
      <p:grpSp>
        <p:nvGrpSpPr>
          <p:cNvPr id="77" name="群組 76"/>
          <p:cNvGrpSpPr/>
          <p:nvPr/>
        </p:nvGrpSpPr>
        <p:grpSpPr>
          <a:xfrm>
            <a:off x="1223883" y="5698014"/>
            <a:ext cx="2186552" cy="530066"/>
            <a:chOff x="1305163" y="5769134"/>
            <a:chExt cx="2186552" cy="530066"/>
          </a:xfrm>
        </p:grpSpPr>
        <p:sp>
          <p:nvSpPr>
            <p:cNvPr id="8" name="橢圓 7"/>
            <p:cNvSpPr/>
            <p:nvPr/>
          </p:nvSpPr>
          <p:spPr>
            <a:xfrm>
              <a:off x="1305163" y="5769134"/>
              <a:ext cx="499586" cy="499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四</a:t>
              </a:r>
            </a:p>
          </p:txBody>
        </p:sp>
        <p:sp>
          <p:nvSpPr>
            <p:cNvPr id="13" name="文字方塊 12"/>
            <p:cNvSpPr txBox="1"/>
            <p:nvPr/>
          </p:nvSpPr>
          <p:spPr>
            <a:xfrm>
              <a:off x="1870758" y="577598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思考模式</a:t>
              </a:r>
            </a:p>
          </p:txBody>
        </p:sp>
      </p:grpSp>
      <p:sp>
        <p:nvSpPr>
          <p:cNvPr id="15" name="矩形 14"/>
          <p:cNvSpPr/>
          <p:nvPr/>
        </p:nvSpPr>
        <p:spPr>
          <a:xfrm>
            <a:off x="2366138" y="1343030"/>
            <a:ext cx="102397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前言</a:t>
            </a:r>
          </a:p>
        </p:txBody>
      </p:sp>
      <p:sp>
        <p:nvSpPr>
          <p:cNvPr id="17" name="矩形 16"/>
          <p:cNvSpPr/>
          <p:nvPr/>
        </p:nvSpPr>
        <p:spPr>
          <a:xfrm>
            <a:off x="399506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法令介紹</a:t>
            </a:r>
          </a:p>
        </p:txBody>
      </p:sp>
      <p:sp>
        <p:nvSpPr>
          <p:cNvPr id="19" name="矩形 18"/>
          <p:cNvSpPr/>
          <p:nvPr/>
        </p:nvSpPr>
        <p:spPr>
          <a:xfrm>
            <a:off x="574258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要件解析</a:t>
            </a:r>
          </a:p>
        </p:txBody>
      </p:sp>
      <p:sp>
        <p:nvSpPr>
          <p:cNvPr id="21" name="矩形 20"/>
          <p:cNvSpPr/>
          <p:nvPr/>
        </p:nvSpPr>
        <p:spPr>
          <a:xfrm>
            <a:off x="7449463" y="135128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法律效果</a:t>
            </a:r>
          </a:p>
        </p:txBody>
      </p:sp>
      <p:sp>
        <p:nvSpPr>
          <p:cNvPr id="31" name="矩形 30"/>
          <p:cNvSpPr/>
          <p:nvPr/>
        </p:nvSpPr>
        <p:spPr>
          <a:xfrm>
            <a:off x="2853817" y="2807081"/>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圖利方式</a:t>
            </a:r>
          </a:p>
        </p:txBody>
      </p:sp>
      <p:sp>
        <p:nvSpPr>
          <p:cNvPr id="33" name="矩形 32"/>
          <p:cNvSpPr/>
          <p:nvPr/>
        </p:nvSpPr>
        <p:spPr>
          <a:xfrm>
            <a:off x="4391303" y="2807081"/>
            <a:ext cx="1385768"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圖利與便民</a:t>
            </a:r>
          </a:p>
        </p:txBody>
      </p:sp>
      <p:sp>
        <p:nvSpPr>
          <p:cNvPr id="35" name="矩形 34"/>
          <p:cNvSpPr/>
          <p:nvPr/>
        </p:nvSpPr>
        <p:spPr>
          <a:xfrm>
            <a:off x="6230264" y="2807081"/>
            <a:ext cx="1148080"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行政裁量</a:t>
            </a:r>
          </a:p>
        </p:txBody>
      </p:sp>
      <p:grpSp>
        <p:nvGrpSpPr>
          <p:cNvPr id="67" name="群組 66"/>
          <p:cNvGrpSpPr/>
          <p:nvPr/>
        </p:nvGrpSpPr>
        <p:grpSpPr>
          <a:xfrm>
            <a:off x="2622221" y="4153278"/>
            <a:ext cx="1210529" cy="343530"/>
            <a:chOff x="2622221" y="4224398"/>
            <a:chExt cx="1210529" cy="343530"/>
          </a:xfrm>
        </p:grpSpPr>
        <p:sp>
          <p:nvSpPr>
            <p:cNvPr id="38" name="矩形 37"/>
            <p:cNvSpPr/>
            <p:nvPr/>
          </p:nvSpPr>
          <p:spPr>
            <a:xfrm>
              <a:off x="2622221"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9" name="矩形 38"/>
            <p:cNvSpPr/>
            <p:nvPr/>
          </p:nvSpPr>
          <p:spPr>
            <a:xfrm>
              <a:off x="2933172"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採購篇</a:t>
              </a:r>
            </a:p>
          </p:txBody>
        </p:sp>
      </p:grpSp>
      <p:grpSp>
        <p:nvGrpSpPr>
          <p:cNvPr id="68" name="群組 67"/>
          <p:cNvGrpSpPr/>
          <p:nvPr/>
        </p:nvGrpSpPr>
        <p:grpSpPr>
          <a:xfrm>
            <a:off x="4052203" y="4153278"/>
            <a:ext cx="1210529" cy="343530"/>
            <a:chOff x="4052203" y="4224398"/>
            <a:chExt cx="1210529" cy="343530"/>
          </a:xfrm>
        </p:grpSpPr>
        <p:sp>
          <p:nvSpPr>
            <p:cNvPr id="40" name="矩形 39"/>
            <p:cNvSpPr/>
            <p:nvPr/>
          </p:nvSpPr>
          <p:spPr>
            <a:xfrm>
              <a:off x="4052203"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41" name="矩形 40"/>
            <p:cNvSpPr/>
            <p:nvPr/>
          </p:nvSpPr>
          <p:spPr>
            <a:xfrm>
              <a:off x="4363154"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警察篇</a:t>
              </a:r>
            </a:p>
          </p:txBody>
        </p:sp>
      </p:grpSp>
      <p:grpSp>
        <p:nvGrpSpPr>
          <p:cNvPr id="69" name="群組 68"/>
          <p:cNvGrpSpPr/>
          <p:nvPr/>
        </p:nvGrpSpPr>
        <p:grpSpPr>
          <a:xfrm>
            <a:off x="5496412" y="4161528"/>
            <a:ext cx="1210529" cy="343530"/>
            <a:chOff x="5496412" y="4232648"/>
            <a:chExt cx="1210529" cy="343530"/>
          </a:xfrm>
        </p:grpSpPr>
        <p:sp>
          <p:nvSpPr>
            <p:cNvPr id="42" name="矩形 41"/>
            <p:cNvSpPr/>
            <p:nvPr/>
          </p:nvSpPr>
          <p:spPr>
            <a:xfrm>
              <a:off x="5496412"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43" name="矩形 42"/>
            <p:cNvSpPr/>
            <p:nvPr/>
          </p:nvSpPr>
          <p:spPr>
            <a:xfrm>
              <a:off x="5807363"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環保篇</a:t>
              </a:r>
            </a:p>
          </p:txBody>
        </p:sp>
      </p:grpSp>
      <p:grpSp>
        <p:nvGrpSpPr>
          <p:cNvPr id="70" name="群組 69"/>
          <p:cNvGrpSpPr/>
          <p:nvPr/>
        </p:nvGrpSpPr>
        <p:grpSpPr>
          <a:xfrm>
            <a:off x="6967974" y="4161528"/>
            <a:ext cx="1210529" cy="343530"/>
            <a:chOff x="6967974" y="4232648"/>
            <a:chExt cx="1210529" cy="343530"/>
          </a:xfrm>
        </p:grpSpPr>
        <p:sp>
          <p:nvSpPr>
            <p:cNvPr id="44" name="矩形 43"/>
            <p:cNvSpPr/>
            <p:nvPr/>
          </p:nvSpPr>
          <p:spPr>
            <a:xfrm>
              <a:off x="6967974"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45" name="矩形 44"/>
            <p:cNvSpPr/>
            <p:nvPr/>
          </p:nvSpPr>
          <p:spPr>
            <a:xfrm>
              <a:off x="7278925"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建管篇</a:t>
              </a:r>
            </a:p>
          </p:txBody>
        </p:sp>
      </p:grpSp>
      <p:grpSp>
        <p:nvGrpSpPr>
          <p:cNvPr id="71" name="群組 70"/>
          <p:cNvGrpSpPr/>
          <p:nvPr/>
        </p:nvGrpSpPr>
        <p:grpSpPr>
          <a:xfrm>
            <a:off x="2611913" y="4660307"/>
            <a:ext cx="1210529" cy="343530"/>
            <a:chOff x="2611913" y="4731427"/>
            <a:chExt cx="1210529" cy="343530"/>
          </a:xfrm>
        </p:grpSpPr>
        <p:sp>
          <p:nvSpPr>
            <p:cNvPr id="46" name="矩形 45"/>
            <p:cNvSpPr/>
            <p:nvPr/>
          </p:nvSpPr>
          <p:spPr>
            <a:xfrm>
              <a:off x="2611913"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endParaRPr lang="zh-TW" altLang="en-US" dirty="0"/>
            </a:p>
          </p:txBody>
        </p:sp>
        <p:sp>
          <p:nvSpPr>
            <p:cNvPr id="47" name="矩形 46"/>
            <p:cNvSpPr/>
            <p:nvPr/>
          </p:nvSpPr>
          <p:spPr>
            <a:xfrm>
              <a:off x="2922864"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地政篇</a:t>
              </a:r>
            </a:p>
          </p:txBody>
        </p:sp>
      </p:grpSp>
      <p:grpSp>
        <p:nvGrpSpPr>
          <p:cNvPr id="72" name="群組 71"/>
          <p:cNvGrpSpPr/>
          <p:nvPr/>
        </p:nvGrpSpPr>
        <p:grpSpPr>
          <a:xfrm>
            <a:off x="4041895" y="4660307"/>
            <a:ext cx="1210529" cy="343530"/>
            <a:chOff x="4041895" y="4731427"/>
            <a:chExt cx="1210529" cy="343530"/>
          </a:xfrm>
        </p:grpSpPr>
        <p:sp>
          <p:nvSpPr>
            <p:cNvPr id="48" name="矩形 47"/>
            <p:cNvSpPr/>
            <p:nvPr/>
          </p:nvSpPr>
          <p:spPr>
            <a:xfrm>
              <a:off x="4041895"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6</a:t>
              </a:r>
              <a:endParaRPr lang="zh-TW" altLang="en-US" dirty="0"/>
            </a:p>
          </p:txBody>
        </p:sp>
        <p:sp>
          <p:nvSpPr>
            <p:cNvPr id="49" name="矩形 48"/>
            <p:cNvSpPr/>
            <p:nvPr/>
          </p:nvSpPr>
          <p:spPr>
            <a:xfrm>
              <a:off x="4352846"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關務篇</a:t>
              </a:r>
            </a:p>
          </p:txBody>
        </p:sp>
      </p:grpSp>
      <p:grpSp>
        <p:nvGrpSpPr>
          <p:cNvPr id="73" name="群組 72"/>
          <p:cNvGrpSpPr/>
          <p:nvPr/>
        </p:nvGrpSpPr>
        <p:grpSpPr>
          <a:xfrm>
            <a:off x="5486104" y="4668557"/>
            <a:ext cx="1686855" cy="343530"/>
            <a:chOff x="5486104" y="4739677"/>
            <a:chExt cx="1686855" cy="343530"/>
          </a:xfrm>
        </p:grpSpPr>
        <p:sp>
          <p:nvSpPr>
            <p:cNvPr id="50" name="矩形 49"/>
            <p:cNvSpPr/>
            <p:nvPr/>
          </p:nvSpPr>
          <p:spPr>
            <a:xfrm>
              <a:off x="5486104" y="474792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7</a:t>
              </a:r>
              <a:endParaRPr lang="zh-TW" altLang="en-US" dirty="0"/>
            </a:p>
          </p:txBody>
        </p:sp>
        <p:sp>
          <p:nvSpPr>
            <p:cNvPr id="51" name="矩形 50"/>
            <p:cNvSpPr/>
            <p:nvPr/>
          </p:nvSpPr>
          <p:spPr>
            <a:xfrm>
              <a:off x="5797054" y="4739677"/>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河川砂石篇</a:t>
              </a:r>
            </a:p>
          </p:txBody>
        </p:sp>
      </p:grpSp>
      <p:grpSp>
        <p:nvGrpSpPr>
          <p:cNvPr id="75" name="群組 74"/>
          <p:cNvGrpSpPr/>
          <p:nvPr/>
        </p:nvGrpSpPr>
        <p:grpSpPr>
          <a:xfrm>
            <a:off x="4555310" y="5126272"/>
            <a:ext cx="1669615" cy="343530"/>
            <a:chOff x="4555310" y="5197392"/>
            <a:chExt cx="1669615" cy="343530"/>
          </a:xfrm>
        </p:grpSpPr>
        <p:sp>
          <p:nvSpPr>
            <p:cNvPr id="54" name="矩形 53"/>
            <p:cNvSpPr/>
            <p:nvPr/>
          </p:nvSpPr>
          <p:spPr>
            <a:xfrm>
              <a:off x="4555310" y="520564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9</a:t>
              </a:r>
              <a:endParaRPr lang="zh-TW" altLang="en-US" dirty="0"/>
            </a:p>
          </p:txBody>
        </p:sp>
        <p:sp>
          <p:nvSpPr>
            <p:cNvPr id="55" name="矩形 54"/>
            <p:cNvSpPr/>
            <p:nvPr/>
          </p:nvSpPr>
          <p:spPr>
            <a:xfrm>
              <a:off x="4866261" y="5197392"/>
              <a:ext cx="1358664"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造橋鋪路篇</a:t>
              </a:r>
            </a:p>
          </p:txBody>
        </p:sp>
      </p:grpSp>
      <p:grpSp>
        <p:nvGrpSpPr>
          <p:cNvPr id="76" name="群組 75"/>
          <p:cNvGrpSpPr/>
          <p:nvPr/>
        </p:nvGrpSpPr>
        <p:grpSpPr>
          <a:xfrm>
            <a:off x="6372503" y="5135427"/>
            <a:ext cx="1441948" cy="343530"/>
            <a:chOff x="6372503" y="5206547"/>
            <a:chExt cx="1441948" cy="343530"/>
          </a:xfrm>
        </p:grpSpPr>
        <p:sp>
          <p:nvSpPr>
            <p:cNvPr id="56" name="矩形 55"/>
            <p:cNvSpPr/>
            <p:nvPr/>
          </p:nvSpPr>
          <p:spPr>
            <a:xfrm>
              <a:off x="6372503" y="5214797"/>
              <a:ext cx="48121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10</a:t>
              </a:r>
              <a:endParaRPr lang="zh-TW" altLang="en-US" dirty="0"/>
            </a:p>
          </p:txBody>
        </p:sp>
        <p:sp>
          <p:nvSpPr>
            <p:cNvPr id="57" name="矩形 56"/>
            <p:cNvSpPr/>
            <p:nvPr/>
          </p:nvSpPr>
          <p:spPr>
            <a:xfrm>
              <a:off x="6914873" y="520654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其他篇</a:t>
              </a:r>
            </a:p>
          </p:txBody>
        </p:sp>
      </p:grpSp>
      <p:grpSp>
        <p:nvGrpSpPr>
          <p:cNvPr id="74" name="群組 73"/>
          <p:cNvGrpSpPr/>
          <p:nvPr/>
        </p:nvGrpSpPr>
        <p:grpSpPr>
          <a:xfrm>
            <a:off x="2609079" y="5136332"/>
            <a:ext cx="1686855" cy="343530"/>
            <a:chOff x="2609079" y="5207452"/>
            <a:chExt cx="1686855" cy="343530"/>
          </a:xfrm>
        </p:grpSpPr>
        <p:sp>
          <p:nvSpPr>
            <p:cNvPr id="58" name="矩形 57"/>
            <p:cNvSpPr/>
            <p:nvPr/>
          </p:nvSpPr>
          <p:spPr>
            <a:xfrm>
              <a:off x="2609079" y="521570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8</a:t>
              </a:r>
              <a:endParaRPr lang="zh-TW" altLang="en-US" dirty="0"/>
            </a:p>
          </p:txBody>
        </p:sp>
        <p:sp>
          <p:nvSpPr>
            <p:cNvPr id="59" name="矩形 58"/>
            <p:cNvSpPr/>
            <p:nvPr/>
          </p:nvSpPr>
          <p:spPr>
            <a:xfrm>
              <a:off x="2920029" y="5207452"/>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醫療殯葬篇</a:t>
              </a:r>
            </a:p>
          </p:txBody>
        </p:sp>
      </p:grpSp>
      <p:sp>
        <p:nvSpPr>
          <p:cNvPr id="2" name="標題 1"/>
          <p:cNvSpPr>
            <a:spLocks noGrp="1"/>
          </p:cNvSpPr>
          <p:nvPr>
            <p:ph type="title"/>
          </p:nvPr>
        </p:nvSpPr>
        <p:spPr>
          <a:xfrm>
            <a:off x="445591" y="2957499"/>
            <a:ext cx="1037769" cy="1662453"/>
          </a:xfrm>
        </p:spPr>
        <p:txBody>
          <a:bodyPr>
            <a:normAutofit fontScale="90000"/>
          </a:bodyPr>
          <a:lstStyle/>
          <a:p>
            <a:pPr defTabSz="457200" fontAlgn="auto">
              <a:spcBef>
                <a:spcPts val="0"/>
              </a:spcBef>
              <a:spcAft>
                <a:spcPts val="0"/>
              </a:spcAft>
              <a:defRPr/>
            </a:pPr>
            <a:r>
              <a:rPr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授課大綱</a:t>
            </a: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endParaRPr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81" name="矩形 80">
            <a:hlinkClick r:id="rId2" action="ppaction://hlinksldjump"/>
          </p:cNvPr>
          <p:cNvSpPr/>
          <p:nvPr/>
        </p:nvSpPr>
        <p:spPr>
          <a:xfrm>
            <a:off x="1241813" y="637579"/>
            <a:ext cx="2394272" cy="664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2" name="矩形 81">
            <a:hlinkClick r:id="rId3" action="ppaction://hlinksldjump"/>
          </p:cNvPr>
          <p:cNvSpPr/>
          <p:nvPr/>
        </p:nvSpPr>
        <p:spPr>
          <a:xfrm>
            <a:off x="2333912" y="1270581"/>
            <a:ext cx="1194596" cy="536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3" name="矩形 82">
            <a:hlinkClick r:id="rId4" action="ppaction://hlinksldjump"/>
          </p:cNvPr>
          <p:cNvSpPr/>
          <p:nvPr/>
        </p:nvSpPr>
        <p:spPr>
          <a:xfrm>
            <a:off x="3995062" y="1228269"/>
            <a:ext cx="1286941" cy="557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hlinkClick r:id="rId5" action="ppaction://hlinksldjump"/>
          </p:cNvPr>
          <p:cNvSpPr/>
          <p:nvPr/>
        </p:nvSpPr>
        <p:spPr>
          <a:xfrm>
            <a:off x="5777071" y="1217511"/>
            <a:ext cx="1279946" cy="57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84">
            <a:hlinkClick r:id="rId6" action="ppaction://hlinksldjump"/>
          </p:cNvPr>
          <p:cNvSpPr/>
          <p:nvPr/>
        </p:nvSpPr>
        <p:spPr>
          <a:xfrm>
            <a:off x="7449462" y="1258762"/>
            <a:ext cx="1285747" cy="537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6" name="矩形 85">
            <a:hlinkClick r:id="rId7" action="ppaction://hlinksldjump"/>
          </p:cNvPr>
          <p:cNvSpPr/>
          <p:nvPr/>
        </p:nvSpPr>
        <p:spPr>
          <a:xfrm>
            <a:off x="2046244" y="201852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hlinkClick r:id="rId8" action="ppaction://hlinksldjump"/>
          </p:cNvPr>
          <p:cNvSpPr/>
          <p:nvPr/>
        </p:nvSpPr>
        <p:spPr>
          <a:xfrm>
            <a:off x="4428230" y="2815331"/>
            <a:ext cx="1411380" cy="33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a:hlinkClick r:id="rId9" action="ppaction://hlinksldjump"/>
          </p:cNvPr>
          <p:cNvSpPr/>
          <p:nvPr/>
        </p:nvSpPr>
        <p:spPr>
          <a:xfrm>
            <a:off x="6303979" y="2785341"/>
            <a:ext cx="1074363" cy="382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0" name="矩形 89">
            <a:hlinkClick r:id="rId10" action="ppaction://hlinksldjump"/>
          </p:cNvPr>
          <p:cNvSpPr/>
          <p:nvPr/>
        </p:nvSpPr>
        <p:spPr>
          <a:xfrm>
            <a:off x="2266061" y="3476309"/>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hlinkClick r:id="rId11" action="ppaction://hlinksldjump"/>
          </p:cNvPr>
          <p:cNvSpPr/>
          <p:nvPr/>
        </p:nvSpPr>
        <p:spPr>
          <a:xfrm>
            <a:off x="2538804" y="4109421"/>
            <a:ext cx="1366221" cy="441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hlinkClick r:id="rId12" action="ppaction://hlinksldjump"/>
          </p:cNvPr>
          <p:cNvSpPr/>
          <p:nvPr/>
        </p:nvSpPr>
        <p:spPr>
          <a:xfrm>
            <a:off x="3980328" y="4109422"/>
            <a:ext cx="1323191" cy="46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hlinkClick r:id="rId13" action="ppaction://hlinksldjump"/>
          </p:cNvPr>
          <p:cNvSpPr/>
          <p:nvPr/>
        </p:nvSpPr>
        <p:spPr>
          <a:xfrm>
            <a:off x="5423842" y="4102646"/>
            <a:ext cx="1342717" cy="458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hlinkClick r:id="rId14" action="ppaction://hlinksldjump"/>
          </p:cNvPr>
          <p:cNvSpPr/>
          <p:nvPr/>
        </p:nvSpPr>
        <p:spPr>
          <a:xfrm>
            <a:off x="6919151" y="4112698"/>
            <a:ext cx="1299691" cy="44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hlinkClick r:id="rId15" action="ppaction://hlinksldjump"/>
          </p:cNvPr>
          <p:cNvSpPr/>
          <p:nvPr/>
        </p:nvSpPr>
        <p:spPr>
          <a:xfrm>
            <a:off x="2539512" y="4611834"/>
            <a:ext cx="1365513" cy="433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hlinkClick r:id="rId16" action="ppaction://hlinksldjump"/>
          </p:cNvPr>
          <p:cNvSpPr/>
          <p:nvPr/>
        </p:nvSpPr>
        <p:spPr>
          <a:xfrm>
            <a:off x="3995310" y="4611437"/>
            <a:ext cx="1318967" cy="4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hlinkClick r:id="rId17" action="ppaction://hlinksldjump"/>
          </p:cNvPr>
          <p:cNvSpPr/>
          <p:nvPr/>
        </p:nvSpPr>
        <p:spPr>
          <a:xfrm>
            <a:off x="5419238" y="4619953"/>
            <a:ext cx="1831415" cy="44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hlinkClick r:id="rId18" action="ppaction://hlinksldjump"/>
          </p:cNvPr>
          <p:cNvSpPr/>
          <p:nvPr/>
        </p:nvSpPr>
        <p:spPr>
          <a:xfrm>
            <a:off x="2543139" y="5078621"/>
            <a:ext cx="1835223" cy="44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a:hlinkClick r:id="rId19" action="ppaction://hlinksldjump"/>
          </p:cNvPr>
          <p:cNvSpPr/>
          <p:nvPr/>
        </p:nvSpPr>
        <p:spPr>
          <a:xfrm>
            <a:off x="4491360" y="5088153"/>
            <a:ext cx="1812619" cy="45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hlinkClick r:id="rId20" action="ppaction://hlinksldjump"/>
          </p:cNvPr>
          <p:cNvSpPr/>
          <p:nvPr/>
        </p:nvSpPr>
        <p:spPr>
          <a:xfrm>
            <a:off x="6321715" y="5080326"/>
            <a:ext cx="1574398" cy="50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hlinkClick r:id="rId21" action="ppaction://hlinksldjump"/>
          </p:cNvPr>
          <p:cNvSpPr/>
          <p:nvPr/>
        </p:nvSpPr>
        <p:spPr>
          <a:xfrm>
            <a:off x="1159923" y="5689237"/>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3" name="矩形 102"/>
          <p:cNvSpPr/>
          <p:nvPr/>
        </p:nvSpPr>
        <p:spPr>
          <a:xfrm>
            <a:off x="7908328" y="2793405"/>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便民省思</a:t>
            </a:r>
          </a:p>
        </p:txBody>
      </p:sp>
      <p:sp>
        <p:nvSpPr>
          <p:cNvPr id="104" name="矩形 103">
            <a:hlinkClick r:id="rId22" action="ppaction://hlinksldjump"/>
          </p:cNvPr>
          <p:cNvSpPr/>
          <p:nvPr/>
        </p:nvSpPr>
        <p:spPr>
          <a:xfrm>
            <a:off x="7910245" y="2768844"/>
            <a:ext cx="1151880" cy="37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0" name="文字方塊 29"/>
          <p:cNvSpPr txBox="1"/>
          <p:nvPr/>
        </p:nvSpPr>
        <p:spPr>
          <a:xfrm>
            <a:off x="466725" y="1428750"/>
            <a:ext cx="8239125" cy="10922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16840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圖利罪僅處罰故意犯，不罰過失犯，</a:t>
            </a:r>
            <a:r>
              <a:rPr kumimoji="0" lang="zh-TW" altLang="en-US" sz="2800" spc="100" dirty="0">
                <a:solidFill>
                  <a:srgbClr val="C00000"/>
                </a:solidFill>
                <a:latin typeface="微軟正黑體" panose="020B0604030504040204" pitchFamily="34" charset="-120"/>
                <a:ea typeface="微軟正黑體" panose="020B0604030504040204" pitchFamily="34" charset="-120"/>
              </a:rPr>
              <a:t>只要無圖利之故意，則不構成圖利罪</a:t>
            </a:r>
            <a:r>
              <a:rPr kumimoji="0" lang="zh-TW" altLang="en-US" sz="2800" spc="100" dirty="0">
                <a:latin typeface="微軟正黑體" panose="020B0604030504040204" pitchFamily="34" charset="-120"/>
                <a:ea typeface="微軟正黑體" panose="020B0604030504040204" pitchFamily="34" charset="-120"/>
              </a:rPr>
              <a:t>。</a:t>
            </a:r>
            <a:endParaRPr kumimoji="0" lang="en-US" altLang="zh-TW" dirty="0">
              <a:latin typeface="+mn-lt"/>
              <a:ea typeface="+mn-ea"/>
            </a:endParaRPr>
          </a:p>
        </p:txBody>
      </p:sp>
      <p:sp>
        <p:nvSpPr>
          <p:cNvPr id="36" name="文字方塊 35"/>
          <p:cNvSpPr txBox="1"/>
          <p:nvPr/>
        </p:nvSpPr>
        <p:spPr>
          <a:xfrm>
            <a:off x="119063" y="30416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605088" y="4105275"/>
            <a:ext cx="6100762" cy="2400300"/>
          </a:xfrm>
          <a:prstGeom prst="rect">
            <a:avLst/>
          </a:prstGeom>
          <a:noFill/>
        </p:spPr>
        <p:txBody>
          <a:bodyPr>
            <a:spAutoFit/>
          </a:bodyPr>
          <a:lstStyle/>
          <a:p>
            <a:pPr algn="just" fontAlgn="auto">
              <a:lnSpc>
                <a:spcPts val="3000"/>
              </a:lnSpc>
              <a:spcBef>
                <a:spcPts val="0"/>
              </a:spcBef>
              <a:spcAft>
                <a:spcPts val="0"/>
              </a:spcAft>
              <a:defRPr/>
            </a:pP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機關考量是否與工程承包商解約的行政考量時，是以「</a:t>
            </a:r>
            <a:r>
              <a:rPr kumimoji="0" lang="zh-TW" altLang="en-US" sz="2200" dirty="0">
                <a:solidFill>
                  <a:srgbClr val="C00000"/>
                </a:solidFill>
                <a:latin typeface="微軟正黑體" panose="020B0604030504040204" pitchFamily="34" charset="-120"/>
                <a:ea typeface="微軟正黑體" panose="020B0604030504040204" pitchFamily="34" charset="-120"/>
              </a:rPr>
              <a:t>尋找工程完工對機關最有利的作法</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」為目的，縱然承包商違反契約已達解約程度，但機關權衡所有情況，認為不解約繼續督促工程進度，為</a:t>
            </a:r>
            <a:r>
              <a:rPr kumimoji="0" lang="zh-TW" altLang="en-US" sz="2200" dirty="0">
                <a:solidFill>
                  <a:srgbClr val="C00000"/>
                </a:solidFill>
                <a:latin typeface="微軟正黑體" panose="020B0604030504040204" pitchFamily="34" charset="-120"/>
                <a:ea typeface="微軟正黑體" panose="020B0604030504040204" pitchFamily="34" charset="-120"/>
              </a:rPr>
              <a:t>最有利機關的選擇方式，自難以認定公務員有明知故意的圖利意圖</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200" dirty="0">
              <a:latin typeface="微軟正黑體" panose="020B0604030504040204" pitchFamily="34" charset="-120"/>
              <a:ea typeface="微軟正黑體" panose="020B0604030504040204" pitchFamily="34" charset="-120"/>
            </a:endParaRPr>
          </a:p>
        </p:txBody>
      </p:sp>
      <p:pic>
        <p:nvPicPr>
          <p:cNvPr id="47111" name="Picture 2" descr="http://icons.iconarchive.com/icons/martin-berube/people/128/construction-worker-icon.png"/>
          <p:cNvPicPr>
            <a:picLocks noChangeAspect="1" noChangeArrowheads="1"/>
          </p:cNvPicPr>
          <p:nvPr/>
        </p:nvPicPr>
        <p:blipFill>
          <a:blip r:embed="rId3" cstate="print"/>
          <a:srcRect/>
          <a:stretch>
            <a:fillRect/>
          </a:stretch>
        </p:blipFill>
        <p:spPr bwMode="auto">
          <a:xfrm>
            <a:off x="4916488" y="1968500"/>
            <a:ext cx="1120775" cy="1120775"/>
          </a:xfrm>
          <a:prstGeom prst="rect">
            <a:avLst/>
          </a:prstGeom>
          <a:noFill/>
          <a:ln w="9525">
            <a:noFill/>
            <a:miter lim="800000"/>
            <a:headEnd/>
            <a:tailEnd/>
          </a:ln>
        </p:spPr>
      </p:pic>
      <p:sp>
        <p:nvSpPr>
          <p:cNvPr id="43" name="語音泡泡: 矩形 42"/>
          <p:cNvSpPr/>
          <p:nvPr/>
        </p:nvSpPr>
        <p:spPr>
          <a:xfrm>
            <a:off x="2709863" y="2979738"/>
            <a:ext cx="3443287" cy="661987"/>
          </a:xfrm>
          <a:prstGeom prst="wedgeRectCallout">
            <a:avLst>
              <a:gd name="adj1" fmla="val -57839"/>
              <a:gd name="adj2" fmla="val 10074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400" b="1">
                <a:solidFill>
                  <a:srgbClr val="FFFFFF"/>
                </a:solidFill>
                <a:latin typeface="微軟正黑體" pitchFamily="34" charset="-120"/>
                <a:ea typeface="微軟正黑體" pitchFamily="34" charset="-120"/>
              </a:rPr>
              <a:t>屬機關行政裁量之範圍</a:t>
            </a:r>
          </a:p>
        </p:txBody>
      </p:sp>
      <p:pic>
        <p:nvPicPr>
          <p:cNvPr id="47113" name="Picture 2" descr="http://icons.iconarchive.com/icons/bad-blood/yolks/128/hope-my-fake-smile-works-again-icon.png"/>
          <p:cNvPicPr>
            <a:picLocks noChangeAspect="1" noChangeArrowheads="1"/>
          </p:cNvPicPr>
          <p:nvPr/>
        </p:nvPicPr>
        <p:blipFill>
          <a:blip r:embed="rId4" cstate="print"/>
          <a:srcRect/>
          <a:stretch>
            <a:fillRect/>
          </a:stretch>
        </p:blipFill>
        <p:spPr bwMode="auto">
          <a:xfrm>
            <a:off x="1038225" y="3294063"/>
            <a:ext cx="1377950" cy="1379537"/>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語音泡泡: 橢圓形 1"/>
          <p:cNvSpPr/>
          <p:nvPr/>
        </p:nvSpPr>
        <p:spPr>
          <a:xfrm>
            <a:off x="1189038" y="3930650"/>
            <a:ext cx="1176337" cy="1233488"/>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 name="文字方塊 29"/>
          <p:cNvSpPr txBox="1"/>
          <p:nvPr/>
        </p:nvSpPr>
        <p:spPr>
          <a:xfrm>
            <a:off x="466725" y="1428750"/>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70815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同樣地，圖利罪亦不處罰過失犯，不能以「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公務員行為失當，使人獲得不法利益</a:t>
            </a:r>
            <a:r>
              <a:rPr kumimoji="0" lang="zh-TW" altLang="en-US" sz="2800" spc="100" dirty="0">
                <a:latin typeface="微軟正黑體" panose="020B0604030504040204" pitchFamily="34" charset="-120"/>
                <a:ea typeface="微軟正黑體" panose="020B0604030504040204" pitchFamily="34" charset="-120"/>
              </a:rPr>
              <a:t>」，就推定自始即有明知違反法令的故意。</a:t>
            </a:r>
            <a:endParaRPr kumimoji="0" lang="en-US" altLang="zh-TW" dirty="0">
              <a:latin typeface="+mn-lt"/>
              <a:ea typeface="+mn-ea"/>
            </a:endParaRPr>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6" name="文字方塊 35"/>
          <p:cNvSpPr txBox="1"/>
          <p:nvPr/>
        </p:nvSpPr>
        <p:spPr>
          <a:xfrm>
            <a:off x="119063" y="33718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557463" y="4006850"/>
            <a:ext cx="6148387" cy="1630363"/>
          </a:xfrm>
          <a:prstGeom prst="rect">
            <a:avLst/>
          </a:prstGeom>
          <a:noFill/>
        </p:spPr>
        <p:txBody>
          <a:bodyPr>
            <a:spAutoFit/>
          </a:bodyPr>
          <a:lstStyle/>
          <a:p>
            <a:pPr algn="just" fontAlgn="auto">
              <a:lnSpc>
                <a:spcPts val="3000"/>
              </a:lnSpc>
              <a:spcBef>
                <a:spcPts val="0"/>
              </a:spcBef>
              <a:spcAft>
                <a:spcPts val="0"/>
              </a:spcAft>
              <a:defRPr/>
            </a:pP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稽查員不慎遺失舉發單，導致無法裁罰違規民眾，業務上過失行為，</a:t>
            </a:r>
            <a:r>
              <a:rPr kumimoji="0" lang="zh-TW" altLang="en-US" sz="2400" dirty="0">
                <a:solidFill>
                  <a:srgbClr val="C00000"/>
                </a:solidFill>
                <a:latin typeface="微軟正黑體" panose="020B0604030504040204" pitchFamily="34" charset="-120"/>
                <a:ea typeface="微軟正黑體" panose="020B0604030504040204" pitchFamily="34" charset="-120"/>
              </a:rPr>
              <a:t>可能將檢討行政責任，但自難以認定公務員從開始就有明知故意的圖利意圖</a:t>
            </a: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400" dirty="0">
              <a:latin typeface="微軟正黑體" panose="020B0604030504040204" pitchFamily="34" charset="-120"/>
              <a:ea typeface="微軟正黑體" panose="020B0604030504040204" pitchFamily="34" charset="-120"/>
            </a:endParaRPr>
          </a:p>
        </p:txBody>
      </p:sp>
      <p:pic>
        <p:nvPicPr>
          <p:cNvPr id="49160" name="Picture 2" descr="http://icons.iconarchive.com/icons/bad-blood/yolks/128/TT-TT-icon.png"/>
          <p:cNvPicPr>
            <a:picLocks noChangeAspect="1" noChangeArrowheads="1"/>
          </p:cNvPicPr>
          <p:nvPr/>
        </p:nvPicPr>
        <p:blipFill>
          <a:blip r:embed="rId3" cstate="print"/>
          <a:srcRect/>
          <a:stretch>
            <a:fillRect/>
          </a:stretch>
        </p:blipFill>
        <p:spPr bwMode="auto">
          <a:xfrm>
            <a:off x="566738" y="5165725"/>
            <a:ext cx="1219200" cy="1219200"/>
          </a:xfrm>
          <a:prstGeom prst="rect">
            <a:avLst/>
          </a:prstGeom>
          <a:noFill/>
          <a:ln w="9525">
            <a:noFill/>
            <a:miter lim="800000"/>
            <a:headEnd/>
            <a:tailEnd/>
          </a:ln>
        </p:spPr>
      </p:pic>
      <p:pic>
        <p:nvPicPr>
          <p:cNvPr id="49161" name="Picture 4" descr="http://icons.iconarchive.com/icons/raindropmemory/legendora/72/Document-icon.png"/>
          <p:cNvPicPr>
            <a:picLocks noChangeAspect="1" noChangeArrowheads="1"/>
          </p:cNvPicPr>
          <p:nvPr/>
        </p:nvPicPr>
        <p:blipFill>
          <a:blip r:embed="rId4" cstate="print"/>
          <a:srcRect/>
          <a:stretch>
            <a:fillRect/>
          </a:stretch>
        </p:blipFill>
        <p:spPr bwMode="auto">
          <a:xfrm>
            <a:off x="1389063" y="4178300"/>
            <a:ext cx="836612" cy="838200"/>
          </a:xfrm>
          <a:prstGeom prst="rect">
            <a:avLst/>
          </a:prstGeom>
          <a:noFill/>
          <a:ln w="9525">
            <a:no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文字方塊 6"/>
          <p:cNvSpPr txBox="1"/>
          <p:nvPr/>
        </p:nvSpPr>
        <p:spPr>
          <a:xfrm>
            <a:off x="466725" y="1314450"/>
            <a:ext cx="8239125" cy="3252788"/>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4200"/>
              </a:lnSpc>
              <a:spcBef>
                <a:spcPts val="0"/>
              </a:spcBef>
              <a:spcAft>
                <a:spcPts val="0"/>
              </a:spcAft>
              <a:defRPr/>
            </a:pPr>
            <a:endParaRPr kumimoji="0" lang="zh-TW" altLang="zh-TW" u="sng" spc="200" dirty="0">
              <a:solidFill>
                <a:schemeClr val="bg1">
                  <a:lumMod val="85000"/>
                </a:schemeClr>
              </a:solidFill>
              <a:latin typeface="Book Antiqua" panose="02040602050305030304" pitchFamily="18" charset="0"/>
              <a:ea typeface="+mn-ea"/>
            </a:endParaRPr>
          </a:p>
        </p:txBody>
      </p:sp>
      <p:sp>
        <p:nvSpPr>
          <p:cNvPr id="8" name="文字方塊 7"/>
          <p:cNvSpPr txBox="1"/>
          <p:nvPr/>
        </p:nvSpPr>
        <p:spPr>
          <a:xfrm>
            <a:off x="158750" y="1209675"/>
            <a:ext cx="8783369" cy="2786063"/>
          </a:xfrm>
          <a:prstGeom prst="rect">
            <a:avLst/>
          </a:prstGeom>
          <a:noFill/>
        </p:spPr>
        <p:txBody>
          <a:bodyPr wrap="square">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從司法實務的見解，「圖利與便民」最重要的區別，則是以「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800" spc="100" dirty="0">
                <a:latin typeface="微軟正黑體" panose="020B0604030504040204" pitchFamily="34" charset="-120"/>
                <a:ea typeface="微軟正黑體" panose="020B0604030504040204" pitchFamily="34" charset="-120"/>
              </a:rPr>
              <a:t>」為重要判斷 ，違反法令的範圍，包含：法律、法規命令、職權命令、自治條例、自治規則、委辦規則及其他對不特定多數人</a:t>
            </a:r>
            <a:r>
              <a:rPr kumimoji="0" lang="zh-TW" altLang="en-US" sz="2800" spc="100" dirty="0">
                <a:solidFill>
                  <a:srgbClr val="C00000"/>
                </a:solidFill>
                <a:latin typeface="微軟正黑體" panose="020B0604030504040204" pitchFamily="34" charset="-120"/>
                <a:ea typeface="微軟正黑體" panose="020B0604030504040204" pitchFamily="34" charset="-120"/>
              </a:rPr>
              <a:t>對外發生法律效果的規定</a:t>
            </a:r>
            <a:r>
              <a:rPr kumimoji="0" lang="zh-TW" altLang="en-US" sz="2800" spc="100" dirty="0">
                <a:latin typeface="微軟正黑體" panose="020B0604030504040204" pitchFamily="34" charset="-120"/>
                <a:ea typeface="微軟正黑體" panose="020B0604030504040204" pitchFamily="34" charset="-120"/>
              </a:rPr>
              <a:t>等。</a:t>
            </a:r>
            <a:endParaRPr kumimoji="0" lang="en-US" altLang="zh-TW" dirty="0">
              <a:latin typeface="+mn-lt"/>
              <a:ea typeface="+mn-ea"/>
            </a:endParaRPr>
          </a:p>
        </p:txBody>
      </p:sp>
      <p:pic>
        <p:nvPicPr>
          <p:cNvPr id="51204" name="Picture 2" descr="http://icons.iconarchive.com/icons/martin-berube/people/128/grandpa-icon.png"/>
          <p:cNvPicPr>
            <a:picLocks noChangeAspect="1" noChangeArrowheads="1"/>
          </p:cNvPicPr>
          <p:nvPr/>
        </p:nvPicPr>
        <p:blipFill>
          <a:blip r:embed="rId2" cstate="print"/>
          <a:srcRect/>
          <a:stretch>
            <a:fillRect/>
          </a:stretch>
        </p:blipFill>
        <p:spPr bwMode="auto">
          <a:xfrm>
            <a:off x="477838" y="4548188"/>
            <a:ext cx="2527300" cy="2528887"/>
          </a:xfrm>
          <a:prstGeom prst="rect">
            <a:avLst/>
          </a:prstGeom>
          <a:noFill/>
          <a:ln w="9525">
            <a:noFill/>
            <a:miter lim="800000"/>
            <a:headEnd/>
            <a:tailEnd/>
          </a:ln>
        </p:spPr>
      </p:pic>
      <p:sp>
        <p:nvSpPr>
          <p:cNvPr id="9" name="文字方塊 8"/>
          <p:cNvSpPr txBox="1"/>
          <p:nvPr/>
        </p:nvSpPr>
        <p:spPr>
          <a:xfrm>
            <a:off x="158750" y="4206875"/>
            <a:ext cx="1211263" cy="523875"/>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pic>
        <p:nvPicPr>
          <p:cNvPr id="51206" name="Picture 4" descr="http://icons.iconarchive.com/icons/lawyerwordpress/law/96/Law-icon.png"/>
          <p:cNvPicPr>
            <a:picLocks noChangeAspect="1" noChangeArrowheads="1"/>
          </p:cNvPicPr>
          <p:nvPr/>
        </p:nvPicPr>
        <p:blipFill>
          <a:blip r:embed="rId3" cstate="print"/>
          <a:srcRect/>
          <a:stretch>
            <a:fillRect/>
          </a:stretch>
        </p:blipFill>
        <p:spPr bwMode="auto">
          <a:xfrm rot="636601">
            <a:off x="1892300" y="5476875"/>
            <a:ext cx="1027113" cy="1028700"/>
          </a:xfrm>
          <a:prstGeom prst="rect">
            <a:avLst/>
          </a:prstGeom>
          <a:noFill/>
          <a:ln w="9525">
            <a:noFill/>
            <a:miter lim="800000"/>
            <a:headEnd/>
            <a:tailEnd/>
          </a:ln>
        </p:spPr>
      </p:pic>
      <p:sp>
        <p:nvSpPr>
          <p:cNvPr id="6" name="語音泡泡: 矩形 5"/>
          <p:cNvSpPr/>
          <p:nvPr/>
        </p:nvSpPr>
        <p:spPr>
          <a:xfrm>
            <a:off x="3460750" y="4373563"/>
            <a:ext cx="5267325" cy="2103437"/>
          </a:xfrm>
          <a:prstGeom prst="wedgeRectCallout">
            <a:avLst>
              <a:gd name="adj1" fmla="val -64964"/>
              <a:gd name="adj2" fmla="val -448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latin typeface="微軟正黑體" panose="020B0604030504040204" pitchFamily="34" charset="-120"/>
                <a:ea typeface="微軟正黑體" panose="020B0604030504040204" pitchFamily="34" charset="-120"/>
              </a:rPr>
              <a:t>公務員違反</a:t>
            </a:r>
            <a:r>
              <a:rPr kumimoji="0" lang="zh-TW" altLang="en-US" sz="2000" dirty="0">
                <a:solidFill>
                  <a:schemeClr val="bg2"/>
                </a:solidFill>
                <a:latin typeface="微軟正黑體" panose="020B0604030504040204" pitchFamily="34" charset="-120"/>
                <a:ea typeface="微軟正黑體" panose="020B0604030504040204" pitchFamily="34" charset="-120"/>
              </a:rPr>
              <a:t>僅具機關內部效力</a:t>
            </a:r>
            <a:r>
              <a:rPr kumimoji="0" lang="zh-TW" altLang="en-US" sz="2000" dirty="0">
                <a:latin typeface="微軟正黑體" panose="020B0604030504040204" pitchFamily="34" charset="-120"/>
                <a:ea typeface="微軟正黑體" panose="020B0604030504040204" pitchFamily="34" charset="-120"/>
              </a:rPr>
              <a:t>的行政規則、契約條款、採購契約要項等，則</a:t>
            </a:r>
            <a:r>
              <a:rPr kumimoji="0" lang="zh-TW" altLang="en-US" sz="2000" dirty="0">
                <a:solidFill>
                  <a:schemeClr val="bg2"/>
                </a:solidFill>
                <a:latin typeface="微軟正黑體" panose="020B0604030504040204" pitchFamily="34" charset="-120"/>
                <a:ea typeface="微軟正黑體" panose="020B0604030504040204" pitchFamily="34" charset="-120"/>
              </a:rPr>
              <a:t>不會成立圖利罪</a:t>
            </a:r>
            <a:r>
              <a:rPr kumimoji="0" lang="zh-TW" altLang="en-US" sz="2000" dirty="0">
                <a:latin typeface="微軟正黑體" panose="020B0604030504040204" pitchFamily="34" charset="-120"/>
                <a:ea typeface="微軟正黑體" panose="020B0604030504040204" pitchFamily="34" charset="-120"/>
              </a:rPr>
              <a:t>；</a:t>
            </a:r>
            <a:endParaRPr kumimoji="0" lang="en-US" altLang="zh-TW" sz="2000" dirty="0">
              <a:latin typeface="微軟正黑體" panose="020B0604030504040204" pitchFamily="34" charset="-120"/>
              <a:ea typeface="微軟正黑體" panose="020B0604030504040204" pitchFamily="34" charset="-120"/>
            </a:endParaRPr>
          </a:p>
          <a:p>
            <a:pPr algn="just" fontAlgn="auto">
              <a:spcBef>
                <a:spcPts val="1200"/>
              </a:spcBef>
              <a:spcAft>
                <a:spcPts val="600"/>
              </a:spcAft>
              <a:defRPr/>
            </a:pPr>
            <a:r>
              <a:rPr kumimoji="0" lang="zh-TW" altLang="en-US" sz="2000" dirty="0">
                <a:latin typeface="微軟正黑體" panose="020B0604030504040204" pitchFamily="34" charset="-120"/>
                <a:ea typeface="微軟正黑體" panose="020B0604030504040204" pitchFamily="34" charset="-120"/>
              </a:rPr>
              <a:t>另外，</a:t>
            </a:r>
            <a:r>
              <a:rPr kumimoji="0" lang="zh-TW" altLang="en-US" sz="2000" dirty="0">
                <a:solidFill>
                  <a:schemeClr val="bg2"/>
                </a:solidFill>
                <a:latin typeface="微軟正黑體" panose="020B0604030504040204" pitchFamily="34" charset="-120"/>
                <a:ea typeface="微軟正黑體" panose="020B0604030504040204" pitchFamily="34" charset="-120"/>
              </a:rPr>
              <a:t>公務員服務法</a:t>
            </a:r>
            <a:r>
              <a:rPr kumimoji="0" lang="zh-TW" altLang="en-US" sz="2000" dirty="0">
                <a:latin typeface="微軟正黑體" panose="020B0604030504040204" pitchFamily="34" charset="-120"/>
                <a:ea typeface="微軟正黑體" panose="020B0604030504040204" pitchFamily="34" charset="-120"/>
              </a:rPr>
              <a:t>並非此處所稱的法令，公務員若僅違反公務員服務法，尚難認定有違反法令。</a:t>
            </a:r>
          </a:p>
        </p:txBody>
      </p:sp>
      <p:sp>
        <p:nvSpPr>
          <p:cNvPr id="10" name="文字方塊 9"/>
          <p:cNvSpPr txBox="1"/>
          <p:nvPr/>
        </p:nvSpPr>
        <p:spPr>
          <a:xfrm>
            <a:off x="0" y="454025"/>
            <a:ext cx="5753100" cy="646113"/>
          </a:xfrm>
          <a:prstGeom prst="rect">
            <a:avLst/>
          </a:prstGeom>
          <a:solidFill>
            <a:schemeClr val="accent6"/>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圖利要件認定：違背法令</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222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1.</a:t>
            </a:r>
            <a:r>
              <a:rPr kumimoji="0" lang="zh-TW" altLang="zh-TW" sz="2400" b="1">
                <a:solidFill>
                  <a:srgbClr val="000000"/>
                </a:solidFill>
                <a:latin typeface="微軟正黑體" pitchFamily="34" charset="-120"/>
                <a:ea typeface="微軟正黑體" pitchFamily="34" charset="-120"/>
              </a:rPr>
              <a:t>須有圖利結果</a:t>
            </a:r>
            <a:endParaRPr kumimoji="0" lang="zh-TW" altLang="en-US" sz="2400" b="1">
              <a:solidFill>
                <a:srgbClr val="000000"/>
              </a:solidFill>
              <a:latin typeface="微軟正黑體" pitchFamily="34" charset="-120"/>
              <a:ea typeface="微軟正黑體" pitchFamily="34" charset="-120"/>
            </a:endParaRPr>
          </a:p>
        </p:txBody>
      </p:sp>
      <p:sp>
        <p:nvSpPr>
          <p:cNvPr id="9" name="文字方塊 8"/>
          <p:cNvSpPr txBox="1"/>
          <p:nvPr/>
        </p:nvSpPr>
        <p:spPr>
          <a:xfrm>
            <a:off x="496888" y="2168525"/>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pic>
        <p:nvPicPr>
          <p:cNvPr id="52230" name="Picture 2" descr="http://icons.iconarchive.com/icons/martin-berube/people/128/astronaut-icon.png"/>
          <p:cNvPicPr>
            <a:picLocks noChangeAspect="1" noChangeArrowheads="1"/>
          </p:cNvPicPr>
          <p:nvPr/>
        </p:nvPicPr>
        <p:blipFill>
          <a:blip r:embed="rId2" cstate="print"/>
          <a:srcRect/>
          <a:stretch>
            <a:fillRect/>
          </a:stretch>
        </p:blipFill>
        <p:spPr bwMode="auto">
          <a:xfrm>
            <a:off x="5994400" y="3022600"/>
            <a:ext cx="2514600" cy="2514600"/>
          </a:xfrm>
          <a:prstGeom prst="rect">
            <a:avLst/>
          </a:prstGeom>
          <a:noFill/>
          <a:ln w="9525">
            <a:noFill/>
            <a:miter lim="800000"/>
            <a:headEnd/>
            <a:tailEnd/>
          </a:ln>
        </p:spPr>
      </p:pic>
      <p:sp>
        <p:nvSpPr>
          <p:cNvPr id="11" name="文字方塊 10"/>
          <p:cNvSpPr txBox="1"/>
          <p:nvPr/>
        </p:nvSpPr>
        <p:spPr>
          <a:xfrm>
            <a:off x="534988" y="2068513"/>
            <a:ext cx="8161337" cy="1655762"/>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圖利罪為結果犯，亦即要有圖利的結果，才會成立犯罪；若公務員雖有違背法令的行為，但</a:t>
            </a:r>
            <a:r>
              <a:rPr kumimoji="0" lang="zh-TW" altLang="en-US" sz="2800" spc="100" dirty="0">
                <a:solidFill>
                  <a:srgbClr val="C00000"/>
                </a:solidFill>
                <a:latin typeface="微軟正黑體" panose="020B0604030504040204" pitchFamily="34" charset="-120"/>
                <a:ea typeface="微軟正黑體" panose="020B0604030504040204" pitchFamily="34" charset="-120"/>
              </a:rPr>
              <a:t>倘無人獲得利益，仍難以成立圖利罪</a:t>
            </a:r>
            <a:r>
              <a:rPr kumimoji="0" lang="zh-TW" altLang="en-US" sz="2800" spc="100" dirty="0">
                <a:latin typeface="微軟正黑體" panose="020B0604030504040204" pitchFamily="34" charset="-120"/>
                <a:ea typeface="微軟正黑體" panose="020B0604030504040204" pitchFamily="34" charset="-120"/>
              </a:rPr>
              <a: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「利益」係指一切能夠足使圖利對象（本人或他人）的財產，</a:t>
            </a:r>
            <a:r>
              <a:rPr kumimoji="0" lang="zh-TW" altLang="en-US" sz="2800" spc="100" dirty="0">
                <a:solidFill>
                  <a:srgbClr val="C00000"/>
                </a:solidFill>
                <a:latin typeface="微軟正黑體" panose="020B0604030504040204" pitchFamily="34" charset="-120"/>
                <a:ea typeface="微軟正黑體" panose="020B0604030504040204" pitchFamily="34" charset="-120"/>
              </a:rPr>
              <a:t>增加經濟價值的現實財物及其他一切財產利益</a:t>
            </a:r>
            <a:r>
              <a:rPr kumimoji="0" lang="zh-TW" altLang="en-US" sz="2800" spc="100" dirty="0">
                <a:latin typeface="微軟正黑體" panose="020B0604030504040204" pitchFamily="34" charset="-120"/>
                <a:ea typeface="微軟正黑體" panose="020B0604030504040204" pitchFamily="34" charset="-120"/>
              </a:rPr>
              <a:t>，不論有形或無形、消極或積極者，均屬之。</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325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grpSp>
        <p:nvGrpSpPr>
          <p:cNvPr id="53255" name="群組 2"/>
          <p:cNvGrpSpPr>
            <a:grpSpLocks/>
          </p:cNvGrpSpPr>
          <p:nvPr/>
        </p:nvGrpSpPr>
        <p:grpSpPr bwMode="auto">
          <a:xfrm>
            <a:off x="6051550" y="3940175"/>
            <a:ext cx="2836863" cy="2613025"/>
            <a:chOff x="6357224" y="4401486"/>
            <a:chExt cx="2406741" cy="2147572"/>
          </a:xfrm>
        </p:grpSpPr>
        <p:pic>
          <p:nvPicPr>
            <p:cNvPr id="53257" name="Picture 2" descr="http://icons.iconarchive.com/icons/bad-blood/yolks/128/we-all-gonna-die-icon.png"/>
            <p:cNvPicPr>
              <a:picLocks noChangeAspect="1" noChangeArrowheads="1"/>
            </p:cNvPicPr>
            <p:nvPr/>
          </p:nvPicPr>
          <p:blipFill>
            <a:blip r:embed="rId2" cstate="print"/>
            <a:srcRect/>
            <a:stretch>
              <a:fillRect/>
            </a:stretch>
          </p:blipFill>
          <p:spPr bwMode="auto">
            <a:xfrm>
              <a:off x="6752700" y="5329858"/>
              <a:ext cx="1219200" cy="1219200"/>
            </a:xfrm>
            <a:prstGeom prst="rect">
              <a:avLst/>
            </a:prstGeom>
            <a:noFill/>
            <a:ln w="9525">
              <a:noFill/>
              <a:miter lim="800000"/>
              <a:headEnd/>
              <a:tailEnd/>
            </a:ln>
          </p:spPr>
        </p:pic>
        <p:sp>
          <p:nvSpPr>
            <p:cNvPr id="12" name="語音泡泡: 橢圓形 11"/>
            <p:cNvSpPr/>
            <p:nvPr/>
          </p:nvSpPr>
          <p:spPr>
            <a:xfrm>
              <a:off x="7903356" y="5205195"/>
              <a:ext cx="860609" cy="803709"/>
            </a:xfrm>
            <a:prstGeom prst="wedgeEllipseCallout">
              <a:avLst>
                <a:gd name="adj1" fmla="val -40021"/>
                <a:gd name="adj2" fmla="val 5618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59" name="Picture 4" descr="http://icons.iconarchive.com/icons/designcontest/ecommerce-business/64/money-icon.png"/>
            <p:cNvPicPr>
              <a:picLocks noChangeAspect="1" noChangeArrowheads="1"/>
            </p:cNvPicPr>
            <p:nvPr/>
          </p:nvPicPr>
          <p:blipFill>
            <a:blip r:embed="rId3" cstate="print"/>
            <a:srcRect/>
            <a:stretch>
              <a:fillRect/>
            </a:stretch>
          </p:blipFill>
          <p:spPr bwMode="auto">
            <a:xfrm>
              <a:off x="8040276" y="5336477"/>
              <a:ext cx="609600" cy="609600"/>
            </a:xfrm>
            <a:prstGeom prst="rect">
              <a:avLst/>
            </a:prstGeom>
            <a:noFill/>
            <a:ln w="9525">
              <a:noFill/>
              <a:miter lim="800000"/>
              <a:headEnd/>
              <a:tailEnd/>
            </a:ln>
          </p:spPr>
        </p:pic>
        <p:sp>
          <p:nvSpPr>
            <p:cNvPr id="13" name="語音泡泡: 橢圓形 12"/>
            <p:cNvSpPr/>
            <p:nvPr/>
          </p:nvSpPr>
          <p:spPr>
            <a:xfrm>
              <a:off x="7317496" y="4401486"/>
              <a:ext cx="860608" cy="803709"/>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1" name="Picture 6" descr="http://icons.iconarchive.com/icons/aha-soft/free-large-love/128/Kiss-icon.png"/>
            <p:cNvPicPr>
              <a:picLocks noChangeAspect="1" noChangeArrowheads="1"/>
            </p:cNvPicPr>
            <p:nvPr/>
          </p:nvPicPr>
          <p:blipFill>
            <a:blip r:embed="rId4" cstate="print"/>
            <a:srcRect/>
            <a:stretch>
              <a:fillRect/>
            </a:stretch>
          </p:blipFill>
          <p:spPr bwMode="auto">
            <a:xfrm>
              <a:off x="7485899" y="4525947"/>
              <a:ext cx="609600" cy="609600"/>
            </a:xfrm>
            <a:prstGeom prst="rect">
              <a:avLst/>
            </a:prstGeom>
            <a:noFill/>
            <a:ln w="9525">
              <a:noFill/>
              <a:miter lim="800000"/>
              <a:headEnd/>
              <a:tailEnd/>
            </a:ln>
          </p:spPr>
        </p:pic>
        <p:sp>
          <p:nvSpPr>
            <p:cNvPr id="15" name="語音泡泡: 橢圓形 14"/>
            <p:cNvSpPr/>
            <p:nvPr/>
          </p:nvSpPr>
          <p:spPr>
            <a:xfrm>
              <a:off x="6357224" y="4401486"/>
              <a:ext cx="860609" cy="803709"/>
            </a:xfrm>
            <a:prstGeom prst="wedgeEllipseCallout">
              <a:avLst>
                <a:gd name="adj1" fmla="val 24923"/>
                <a:gd name="adj2" fmla="val 688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3" name="Picture 8" descr="http://icons.iconarchive.com/icons/awicons/vista-artistic/48/coin-delete-icon.png"/>
            <p:cNvPicPr>
              <a:picLocks noChangeAspect="1" noChangeArrowheads="1"/>
            </p:cNvPicPr>
            <p:nvPr/>
          </p:nvPicPr>
          <p:blipFill>
            <a:blip r:embed="rId5" cstate="print"/>
            <a:srcRect/>
            <a:stretch>
              <a:fillRect/>
            </a:stretch>
          </p:blipFill>
          <p:spPr bwMode="auto">
            <a:xfrm>
              <a:off x="6569839" y="4569565"/>
              <a:ext cx="457200" cy="457200"/>
            </a:xfrm>
            <a:prstGeom prst="rect">
              <a:avLst/>
            </a:prstGeom>
            <a:noFill/>
            <a:ln w="9525">
              <a:noFill/>
              <a:miter lim="800000"/>
              <a:headEnd/>
              <a:tailEnd/>
            </a:ln>
          </p:spPr>
        </p:pic>
      </p:grpSp>
      <p:sp>
        <p:nvSpPr>
          <p:cNvPr id="2" name="語音泡泡: 矩形 1"/>
          <p:cNvSpPr/>
          <p:nvPr/>
        </p:nvSpPr>
        <p:spPr>
          <a:xfrm>
            <a:off x="1760538" y="4729163"/>
            <a:ext cx="4222750" cy="1343025"/>
          </a:xfrm>
          <a:prstGeom prst="wedgeRectCallout">
            <a:avLst>
              <a:gd name="adj1" fmla="val -71620"/>
              <a:gd name="adj2" fmla="val -49707"/>
            </a:avLst>
          </a:prstGeom>
          <a:solidFill>
            <a:schemeClr val="accent1">
              <a:lumMod val="20000"/>
              <a:lumOff val="8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zh-TW" sz="2400" dirty="0">
                <a:solidFill>
                  <a:schemeClr val="accent1">
                    <a:lumMod val="50000"/>
                  </a:schemeClr>
                </a:solidFill>
                <a:latin typeface="微軟正黑體" panose="020B0604030504040204" pitchFamily="34" charset="-120"/>
                <a:ea typeface="微軟正黑體" panose="020B0604030504040204" pitchFamily="34" charset="-120"/>
              </a:rPr>
              <a:t>例如：免除債務、提供擔保、授予權位、招待宴飲或性招待等</a:t>
            </a:r>
            <a:r>
              <a:rPr kumimoji="0" lang="zh-TW" altLang="en-US" sz="2400" dirty="0">
                <a:solidFill>
                  <a:schemeClr val="accent1">
                    <a:lumMod val="50000"/>
                  </a:schemeClr>
                </a:solidFill>
                <a:latin typeface="微軟正黑體" panose="020B0604030504040204" pitchFamily="34" charset="-120"/>
                <a:ea typeface="微軟正黑體" panose="020B0604030504040204" pitchFamily="34" charset="-120"/>
              </a:rPr>
              <a:t>。</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且不限於提供時，已經確定的利益，其他將來會發生的利益、附條件的利益等，均屬之。但無論是否為財產上利益，均應以「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可轉換為財產上的利益，並可計算其數額</a:t>
            </a:r>
            <a:r>
              <a:rPr kumimoji="0" lang="zh-TW" altLang="en-US" sz="2800" spc="100" dirty="0">
                <a:latin typeface="微軟正黑體" panose="020B0604030504040204" pitchFamily="34" charset="-120"/>
                <a:ea typeface="微軟正黑體" panose="020B0604030504040204" pitchFamily="34" charset="-120"/>
              </a:rPr>
              <a:t>者」為限。</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427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sp>
        <p:nvSpPr>
          <p:cNvPr id="15" name="語音泡泡: 橢圓形 14"/>
          <p:cNvSpPr/>
          <p:nvPr/>
        </p:nvSpPr>
        <p:spPr>
          <a:xfrm>
            <a:off x="6918325" y="3884613"/>
            <a:ext cx="1355725" cy="1330325"/>
          </a:xfrm>
          <a:prstGeom prst="wedgeEllipseCallout">
            <a:avLst>
              <a:gd name="adj1" fmla="val -57307"/>
              <a:gd name="adj2" fmla="val 3229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4280" name="Picture 2" descr="http://icons.iconarchive.com/icons/bad-blood/yolks/128/evilish-icon.png"/>
          <p:cNvPicPr>
            <a:picLocks noChangeAspect="1" noChangeArrowheads="1"/>
          </p:cNvPicPr>
          <p:nvPr/>
        </p:nvPicPr>
        <p:blipFill>
          <a:blip r:embed="rId2" cstate="print"/>
          <a:srcRect/>
          <a:stretch>
            <a:fillRect/>
          </a:stretch>
        </p:blipFill>
        <p:spPr bwMode="auto">
          <a:xfrm>
            <a:off x="5181600" y="4533900"/>
            <a:ext cx="1733550" cy="1733550"/>
          </a:xfrm>
          <a:prstGeom prst="rect">
            <a:avLst/>
          </a:prstGeom>
          <a:noFill/>
          <a:ln w="9525">
            <a:noFill/>
            <a:miter lim="800000"/>
            <a:headEnd/>
            <a:tailEnd/>
          </a:ln>
        </p:spPr>
      </p:pic>
      <p:pic>
        <p:nvPicPr>
          <p:cNvPr id="54281" name="Picture 4" descr="http://icons.iconarchive.com/icons/mattahan/umicons/128/Calender-icon.png"/>
          <p:cNvPicPr>
            <a:picLocks noChangeAspect="1" noChangeArrowheads="1"/>
          </p:cNvPicPr>
          <p:nvPr/>
        </p:nvPicPr>
        <p:blipFill>
          <a:blip r:embed="rId3" cstate="print"/>
          <a:srcRect/>
          <a:stretch>
            <a:fillRect/>
          </a:stretch>
        </p:blipFill>
        <p:spPr bwMode="auto">
          <a:xfrm>
            <a:off x="7069138" y="4032250"/>
            <a:ext cx="1065212" cy="1066800"/>
          </a:xfrm>
          <a:prstGeom prst="rect">
            <a:avLst/>
          </a:prstGeom>
          <a:noFill/>
          <a:ln w="9525">
            <a:noFill/>
            <a:miter lim="800000"/>
            <a:headEnd/>
            <a:tailEnd/>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8" name="文字方塊 7"/>
          <p:cNvSpPr txBox="1"/>
          <p:nvPr/>
        </p:nvSpPr>
        <p:spPr>
          <a:xfrm>
            <a:off x="420688" y="1546225"/>
            <a:ext cx="8239125" cy="2786063"/>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endParaRPr kumimoji="0" lang="en-US" altLang="zh-TW" spc="200" dirty="0">
              <a:solidFill>
                <a:schemeClr val="bg1">
                  <a:lumMod val="85000"/>
                </a:schemeClr>
              </a:solidFill>
              <a:latin typeface="Book Antiqua" panose="02040602050305030304" pitchFamily="18" charset="0"/>
              <a:ea typeface="微軟正黑體" panose="020B0604030504040204" pitchFamily="34" charset="-120"/>
            </a:endParaRPr>
          </a:p>
        </p:txBody>
      </p:sp>
      <p:sp>
        <p:nvSpPr>
          <p:cNvPr id="9" name="文字方塊 8"/>
          <p:cNvSpPr txBox="1"/>
          <p:nvPr/>
        </p:nvSpPr>
        <p:spPr>
          <a:xfrm>
            <a:off x="458788" y="1435100"/>
            <a:ext cx="8161337" cy="278447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圖利罪的成立，代表行為人明知故意違反法令，讓自己或他人有獲得具體不法利益的結果。</a:t>
            </a:r>
            <a:endParaRPr kumimoji="0" lang="en-US" altLang="zh-TW" sz="2800" spc="100" dirty="0">
              <a:latin typeface="微軟正黑體" panose="020B0604030504040204" pitchFamily="34" charset="-120"/>
              <a:ea typeface="微軟正黑體" panose="020B0604030504040204" pitchFamily="34" charset="-120"/>
            </a:endParaRPr>
          </a:p>
          <a:p>
            <a:pPr algn="just" fontAlgn="auto">
              <a:lnSpc>
                <a:spcPts val="4200"/>
              </a:lnSpc>
              <a:spcBef>
                <a:spcPts val="0"/>
              </a:spcBef>
              <a:spcAft>
                <a:spcPts val="0"/>
              </a:spcAft>
              <a:defRPr/>
            </a:pPr>
            <a:r>
              <a:rPr kumimoji="0" lang="zh-TW" altLang="zh-TW" sz="2800" dirty="0">
                <a:latin typeface="微軟正黑體" panose="020B0604030504040204" pitchFamily="34" charset="-120"/>
                <a:ea typeface="微軟正黑體" panose="020B0604030504040204" pitchFamily="34" charset="-120"/>
              </a:rPr>
              <a:t>相對地，從「便民」的角度審視，</a:t>
            </a:r>
            <a:r>
              <a:rPr kumimoji="0" lang="zh-TW" altLang="zh-TW" sz="2800" dirty="0">
                <a:solidFill>
                  <a:srgbClr val="C00000"/>
                </a:solidFill>
                <a:latin typeface="微軟正黑體" panose="020B0604030504040204" pitchFamily="34" charset="-120"/>
                <a:ea typeface="微軟正黑體" panose="020B0604030504040204" pitchFamily="34" charset="-120"/>
              </a:rPr>
              <a:t>「便民」就是公務員依法行事</a:t>
            </a:r>
            <a:r>
              <a:rPr kumimoji="0" lang="zh-TW" altLang="zh-TW" sz="2800" dirty="0">
                <a:latin typeface="微軟正黑體" panose="020B0604030504040204" pitchFamily="34" charset="-120"/>
                <a:ea typeface="微軟正黑體" panose="020B0604030504040204" pitchFamily="34" charset="-120"/>
              </a:rPr>
              <a:t>。</a:t>
            </a:r>
          </a:p>
          <a:p>
            <a:pPr algn="just" fontAlgn="auto">
              <a:lnSpc>
                <a:spcPts val="4200"/>
              </a:lnSpc>
              <a:spcBef>
                <a:spcPts val="0"/>
              </a:spcBef>
              <a:spcAft>
                <a:spcPts val="0"/>
              </a:spcAft>
              <a:defRPr/>
            </a:pP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530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20" name="文字方塊 19"/>
          <p:cNvSpPr txBox="1"/>
          <p:nvPr/>
        </p:nvSpPr>
        <p:spPr>
          <a:xfrm>
            <a:off x="922338" y="5146675"/>
            <a:ext cx="7545387" cy="1323975"/>
          </a:xfrm>
          <a:prstGeom prst="rect">
            <a:avLst/>
          </a:prstGeom>
          <a:noFill/>
        </p:spPr>
        <p:txBody>
          <a:bodyPr wrap="none">
            <a:spAutoFit/>
          </a:bodyPr>
          <a:lstStyle/>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試舉下列「</a:t>
            </a:r>
            <a:r>
              <a:rPr kumimoji="0" lang="zh-TW" altLang="en-US" sz="4000" b="1" spc="100" dirty="0">
                <a:solidFill>
                  <a:srgbClr val="C00000"/>
                </a:solidFill>
                <a:latin typeface="微軟正黑體" panose="020B0604030504040204" pitchFamily="34" charset="-120"/>
                <a:ea typeface="微軟正黑體" panose="020B0604030504040204" pitchFamily="34" charset="-120"/>
              </a:rPr>
              <a:t>便民與圖利</a:t>
            </a:r>
            <a:r>
              <a:rPr kumimoji="0" lang="zh-TW" altLang="en-US" sz="4000" b="1" spc="100" dirty="0">
                <a:latin typeface="微軟正黑體" panose="020B0604030504040204" pitchFamily="34" charset="-120"/>
                <a:ea typeface="微軟正黑體" panose="020B0604030504040204" pitchFamily="34" charset="-120"/>
              </a:rPr>
              <a:t>」情形，</a:t>
            </a:r>
            <a:endParaRPr kumimoji="0" lang="en-US" altLang="zh-TW" sz="4000" b="1" spc="10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說明兩者的差異：</a:t>
            </a:r>
            <a:endParaRPr kumimoji="0" lang="zh-TW" altLang="en-US" sz="4000" b="1" dirty="0">
              <a:latin typeface="+mn-lt"/>
              <a:ea typeface="+mn-ea"/>
            </a:endParaRPr>
          </a:p>
        </p:txBody>
      </p:sp>
      <p:pic>
        <p:nvPicPr>
          <p:cNvPr id="55304" name="Picture 2" descr="http://icons.iconarchive.com/icons/martin-berube/people/128/woman-icon.png"/>
          <p:cNvPicPr>
            <a:picLocks noChangeAspect="1" noChangeArrowheads="1"/>
          </p:cNvPicPr>
          <p:nvPr/>
        </p:nvPicPr>
        <p:blipFill>
          <a:blip r:embed="rId2" cstate="print"/>
          <a:srcRect/>
          <a:stretch>
            <a:fillRect/>
          </a:stretch>
        </p:blipFill>
        <p:spPr bwMode="auto">
          <a:xfrm>
            <a:off x="3517900" y="3203575"/>
            <a:ext cx="2120900" cy="2120900"/>
          </a:xfrm>
          <a:prstGeom prst="rect">
            <a:avLst/>
          </a:prstGeom>
          <a:noFill/>
          <a:ln w="9525">
            <a:noFill/>
            <a:miter lim="800000"/>
            <a:headEnd/>
            <a:tailEnd/>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632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便民與圖利：例</a:t>
            </a:r>
            <a:r>
              <a:rPr kumimoji="0" lang="en-US" altLang="zh-TW" sz="4000" b="1" spc="100" dirty="0">
                <a:latin typeface="微軟正黑體" panose="020B0604030504040204" pitchFamily="34" charset="-120"/>
                <a:ea typeface="微軟正黑體" panose="020B0604030504040204" pitchFamily="34" charset="-120"/>
              </a:rPr>
              <a:t>1</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6326"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22" name="矩形 21"/>
          <p:cNvSpPr/>
          <p:nvPr/>
        </p:nvSpPr>
        <p:spPr>
          <a:xfrm>
            <a:off x="1476375" y="2722563"/>
            <a:ext cx="5937250" cy="1560512"/>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工程施作階段，協助廠商排除施工困難，就是便民。</a:t>
            </a:r>
          </a:p>
        </p:txBody>
      </p:sp>
      <p:pic>
        <p:nvPicPr>
          <p:cNvPr id="56328"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056438" y="3027363"/>
            <a:ext cx="1219200" cy="1219200"/>
          </a:xfrm>
          <a:prstGeom prst="rect">
            <a:avLst/>
          </a:prstGeom>
          <a:noFill/>
          <a:ln w="9525">
            <a:noFill/>
            <a:miter lim="800000"/>
            <a:headEnd/>
            <a:tailEnd/>
          </a:ln>
        </p:spPr>
      </p:pic>
      <p:grpSp>
        <p:nvGrpSpPr>
          <p:cNvPr id="24" name="群組 23"/>
          <p:cNvGrpSpPr>
            <a:grpSpLocks/>
          </p:cNvGrpSpPr>
          <p:nvPr/>
        </p:nvGrpSpPr>
        <p:grpSpPr bwMode="auto">
          <a:xfrm>
            <a:off x="582613" y="4117975"/>
            <a:ext cx="8347631" cy="2239963"/>
            <a:chOff x="710119" y="3914069"/>
            <a:chExt cx="8347314" cy="2240923"/>
          </a:xfrm>
        </p:grpSpPr>
        <p:sp>
          <p:nvSpPr>
            <p:cNvPr id="25" name="矩形 24"/>
            <p:cNvSpPr/>
            <p:nvPr/>
          </p:nvSpPr>
          <p:spPr>
            <a:xfrm>
              <a:off x="710119" y="4595399"/>
              <a:ext cx="8347314" cy="1559593"/>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若估驗計價超估或尚未竣工卻通過竣工報告，就會是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6" name="箭號: 向右 25"/>
            <p:cNvSpPr/>
            <p:nvPr/>
          </p:nvSpPr>
          <p:spPr>
            <a:xfrm rot="5400000">
              <a:off x="4434919" y="3943563"/>
              <a:ext cx="546334" cy="487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grpSp>
      <p:pic>
        <p:nvPicPr>
          <p:cNvPr id="56330" name="Picture 4" descr="http://icons.iconarchive.com/icons/artdesigner/emoticons-2/128/please-no-icon.png"/>
          <p:cNvPicPr>
            <a:picLocks noChangeAspect="1" noChangeArrowheads="1"/>
          </p:cNvPicPr>
          <p:nvPr/>
        </p:nvPicPr>
        <p:blipFill>
          <a:blip r:embed="rId5" cstate="print"/>
          <a:srcRect/>
          <a:stretch>
            <a:fillRect/>
          </a:stretch>
        </p:blipFill>
        <p:spPr bwMode="auto">
          <a:xfrm rot="-307063">
            <a:off x="7831138" y="5484813"/>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837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便民與圖利：例</a:t>
            </a:r>
            <a:r>
              <a:rPr kumimoji="0" lang="en-US" altLang="zh-TW" sz="4000" b="1" spc="100" dirty="0">
                <a:latin typeface="微軟正黑體" panose="020B0604030504040204" pitchFamily="34" charset="-120"/>
                <a:ea typeface="微軟正黑體" panose="020B0604030504040204" pitchFamily="34" charset="-120"/>
              </a:rPr>
              <a:t>2</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8374"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13" name="矩形 12"/>
          <p:cNvSpPr/>
          <p:nvPr/>
        </p:nvSpPr>
        <p:spPr>
          <a:xfrm>
            <a:off x="1163638" y="2570163"/>
            <a:ext cx="64897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3">
                    <a:lumMod val="50000"/>
                  </a:schemeClr>
                </a:solidFill>
                <a:latin typeface="微軟正黑體" panose="020B0604030504040204" pitchFamily="34" charset="-120"/>
                <a:ea typeface="微軟正黑體" panose="020B0604030504040204" pitchFamily="34" charset="-120"/>
              </a:rPr>
              <a:t>徵收工程用地時，協助地主地上物補償費的請領程序，就是便民。</a:t>
            </a:r>
          </a:p>
        </p:txBody>
      </p:sp>
      <p:pic>
        <p:nvPicPr>
          <p:cNvPr id="58376"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353300" y="2951163"/>
            <a:ext cx="1219200" cy="1219200"/>
          </a:xfrm>
          <a:prstGeom prst="rect">
            <a:avLst/>
          </a:prstGeom>
          <a:noFill/>
          <a:ln w="9525">
            <a:noFill/>
            <a:miter lim="800000"/>
            <a:headEnd/>
            <a:tailEnd/>
          </a:ln>
        </p:spPr>
      </p:pic>
      <p:grpSp>
        <p:nvGrpSpPr>
          <p:cNvPr id="15" name="群組 14"/>
          <p:cNvGrpSpPr>
            <a:grpSpLocks/>
          </p:cNvGrpSpPr>
          <p:nvPr/>
        </p:nvGrpSpPr>
        <p:grpSpPr bwMode="auto">
          <a:xfrm>
            <a:off x="709613" y="4029075"/>
            <a:ext cx="8132762" cy="2239963"/>
            <a:chOff x="710119" y="3914069"/>
            <a:chExt cx="8132671" cy="2240923"/>
          </a:xfrm>
        </p:grpSpPr>
        <p:sp>
          <p:nvSpPr>
            <p:cNvPr id="16" name="矩形 15"/>
            <p:cNvSpPr/>
            <p:nvPr/>
          </p:nvSpPr>
          <p:spPr>
            <a:xfrm>
              <a:off x="710119" y="4595399"/>
              <a:ext cx="8027668" cy="155959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若超估或虛估補償費用，就會是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17" name="箭號: 向右 16"/>
            <p:cNvSpPr/>
            <p:nvPr/>
          </p:nvSpPr>
          <p:spPr>
            <a:xfrm rot="5400000">
              <a:off x="4435026" y="3943557"/>
              <a:ext cx="546334" cy="4873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fontAlgn="auto">
                <a:spcBef>
                  <a:spcPts val="0"/>
                </a:spcBef>
                <a:spcAft>
                  <a:spcPts val="0"/>
                </a:spcAft>
                <a:defRPr/>
              </a:pPr>
              <a:endParaRPr kumimoji="0" lang="zh-TW" altLang="en-US" dirty="0"/>
            </a:p>
          </p:txBody>
        </p:sp>
        <p:pic>
          <p:nvPicPr>
            <p:cNvPr id="58380" name="Picture 2" descr="http://icons.iconarchive.com/icons/artdesigner/emoticons-2/128/contrite-icon.png"/>
            <p:cNvPicPr>
              <a:picLocks noChangeAspect="1" noChangeArrowheads="1"/>
            </p:cNvPicPr>
            <p:nvPr/>
          </p:nvPicPr>
          <p:blipFill>
            <a:blip r:embed="rId5" cstate="print"/>
            <a:srcRect/>
            <a:stretch>
              <a:fillRect/>
            </a:stretch>
          </p:blipFill>
          <p:spPr bwMode="auto">
            <a:xfrm rot="-259749">
              <a:off x="7623590" y="4902500"/>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0420"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便民與圖利：例</a:t>
            </a:r>
            <a:r>
              <a:rPr kumimoji="0" lang="en-US" altLang="zh-TW" sz="4000" b="1" spc="100" dirty="0">
                <a:latin typeface="微軟正黑體" panose="020B0604030504040204" pitchFamily="34" charset="-120"/>
                <a:ea typeface="微軟正黑體" panose="020B0604030504040204" pitchFamily="34" charset="-120"/>
              </a:rPr>
              <a:t>3</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0422"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1397000" y="2646363"/>
            <a:ext cx="62738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rPr>
              <a:t>賑災時，協助災民勘查鑑定災害的受損程度，並迅速發放救助款項，就是便民。</a:t>
            </a:r>
          </a:p>
        </p:txBody>
      </p:sp>
      <p:pic>
        <p:nvPicPr>
          <p:cNvPr id="60424"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278688" y="3187700"/>
            <a:ext cx="1219200" cy="1219200"/>
          </a:xfrm>
          <a:prstGeom prst="rect">
            <a:avLst/>
          </a:prstGeom>
          <a:noFill/>
          <a:ln w="9525">
            <a:noFill/>
            <a:miter lim="800000"/>
            <a:headEnd/>
            <a:tailEnd/>
          </a:ln>
        </p:spPr>
      </p:pic>
      <p:grpSp>
        <p:nvGrpSpPr>
          <p:cNvPr id="10" name="群組 9"/>
          <p:cNvGrpSpPr>
            <a:grpSpLocks/>
          </p:cNvGrpSpPr>
          <p:nvPr/>
        </p:nvGrpSpPr>
        <p:grpSpPr bwMode="auto">
          <a:xfrm>
            <a:off x="261257" y="4143374"/>
            <a:ext cx="8744632" cy="2879726"/>
            <a:chOff x="417255" y="3914068"/>
            <a:chExt cx="8626226" cy="2879719"/>
          </a:xfrm>
        </p:grpSpPr>
        <p:sp>
          <p:nvSpPr>
            <p:cNvPr id="11" name="矩形 10"/>
            <p:cNvSpPr/>
            <p:nvPr/>
          </p:nvSpPr>
          <p:spPr>
            <a:xfrm>
              <a:off x="417255" y="4596692"/>
              <a:ext cx="8626226" cy="155892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若不符合災害補助標準卻予救助，就會是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12" name="箭號: 向右 11"/>
            <p:cNvSpPr/>
            <p:nvPr/>
          </p:nvSpPr>
          <p:spPr>
            <a:xfrm rot="5400000">
              <a:off x="4434703" y="3945054"/>
              <a:ext cx="547687" cy="4857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0428" name="Picture 2" descr="http://icons.iconarchive.com/icons/artdesigner/emoticons-2/128/cant-believe-it-icon.png"/>
            <p:cNvPicPr>
              <a:picLocks noChangeAspect="1" noChangeArrowheads="1"/>
            </p:cNvPicPr>
            <p:nvPr/>
          </p:nvPicPr>
          <p:blipFill>
            <a:blip r:embed="rId5" cstate="print"/>
            <a:srcRect/>
            <a:stretch>
              <a:fillRect/>
            </a:stretch>
          </p:blipFill>
          <p:spPr bwMode="auto">
            <a:xfrm>
              <a:off x="7824281" y="5574587"/>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認</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識</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圖</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利</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1</a:t>
            </a:r>
            <a:endParaRPr kumimoji="0" lang="zh-TW" altLang="en-US" sz="4400" dirty="0"/>
          </a:p>
        </p:txBody>
      </p:sp>
      <p:sp>
        <p:nvSpPr>
          <p:cNvPr id="16388"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16389"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246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897062" y="1450975"/>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便民與圖利：例</a:t>
            </a:r>
            <a:r>
              <a:rPr kumimoji="0" lang="en-US" altLang="zh-TW" sz="4000" b="1" spc="100" dirty="0">
                <a:latin typeface="微軟正黑體" panose="020B0604030504040204" pitchFamily="34" charset="-120"/>
                <a:ea typeface="微軟正黑體" panose="020B0604030504040204" pitchFamily="34" charset="-120"/>
              </a:rPr>
              <a:t>4</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2470"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100138"/>
            <a:ext cx="1411288" cy="1409700"/>
          </a:xfrm>
          <a:prstGeom prst="rect">
            <a:avLst/>
          </a:prstGeom>
          <a:noFill/>
          <a:ln w="9525">
            <a:noFill/>
            <a:miter lim="800000"/>
            <a:headEnd/>
            <a:tailEnd/>
          </a:ln>
        </p:spPr>
      </p:pic>
      <p:sp>
        <p:nvSpPr>
          <p:cNvPr id="14" name="矩形 13"/>
          <p:cNvSpPr/>
          <p:nvPr/>
        </p:nvSpPr>
        <p:spPr>
          <a:xfrm>
            <a:off x="963613" y="2495942"/>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5">
                    <a:lumMod val="50000"/>
                  </a:schemeClr>
                </a:solidFill>
                <a:latin typeface="微軟正黑體" panose="020B0604030504040204" pitchFamily="34" charset="-120"/>
                <a:ea typeface="微軟正黑體" panose="020B0604030504040204" pitchFamily="34" charset="-120"/>
              </a:rPr>
              <a:t>協助合乎法律程序規定的當事人，就採購文件或資料答覆查詢、提供閱覽或製給影本，就是便民。</a:t>
            </a:r>
          </a:p>
        </p:txBody>
      </p:sp>
      <p:pic>
        <p:nvPicPr>
          <p:cNvPr id="62472"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0880" y="2906994"/>
            <a:ext cx="1219200" cy="1219200"/>
          </a:xfrm>
          <a:prstGeom prst="rect">
            <a:avLst/>
          </a:prstGeom>
          <a:noFill/>
          <a:ln w="9525">
            <a:noFill/>
            <a:miter lim="800000"/>
            <a:headEnd/>
            <a:tailEnd/>
          </a:ln>
        </p:spPr>
      </p:pic>
      <p:grpSp>
        <p:nvGrpSpPr>
          <p:cNvPr id="16" name="群組 15"/>
          <p:cNvGrpSpPr>
            <a:grpSpLocks/>
          </p:cNvGrpSpPr>
          <p:nvPr/>
        </p:nvGrpSpPr>
        <p:grpSpPr bwMode="auto">
          <a:xfrm>
            <a:off x="727467" y="4058042"/>
            <a:ext cx="8397483" cy="2898382"/>
            <a:chOff x="727972" y="3841434"/>
            <a:chExt cx="8396978" cy="2898489"/>
          </a:xfrm>
        </p:grpSpPr>
        <p:sp>
          <p:nvSpPr>
            <p:cNvPr id="17" name="矩形 16"/>
            <p:cNvSpPr/>
            <p:nvPr/>
          </p:nvSpPr>
          <p:spPr>
            <a:xfrm>
              <a:off x="727972" y="4453695"/>
              <a:ext cx="7908449" cy="155898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若與特定業者勾串，在不符合法律規定情形下，洩漏、提供、交付應保密的採購文件或資料，就會是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0" name="箭號: 向右 19"/>
            <p:cNvSpPr/>
            <p:nvPr/>
          </p:nvSpPr>
          <p:spPr>
            <a:xfrm rot="5400000">
              <a:off x="3946809" y="3871621"/>
              <a:ext cx="547708" cy="4873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2476" name="Picture 2" descr="http://icons.iconarchive.com/icons/artdesigner/emoticons-2/128/agressive-icon.png"/>
            <p:cNvPicPr>
              <a:picLocks noChangeAspect="1" noChangeArrowheads="1"/>
            </p:cNvPicPr>
            <p:nvPr/>
          </p:nvPicPr>
          <p:blipFill>
            <a:blip r:embed="rId5" cstate="print"/>
            <a:srcRect/>
            <a:stretch>
              <a:fillRect/>
            </a:stretch>
          </p:blipFill>
          <p:spPr bwMode="auto">
            <a:xfrm>
              <a:off x="7905750" y="5520723"/>
              <a:ext cx="1219200" cy="1219200"/>
            </a:xfrm>
            <a:prstGeom prst="rect">
              <a:avLst/>
            </a:prstGeom>
            <a:noFill/>
            <a:ln w="9525">
              <a:noFill/>
              <a:miter lim="800000"/>
              <a:headEnd/>
              <a:tailEnd/>
            </a:ln>
          </p:spPr>
        </p:pic>
      </p:grpSp>
      <p:sp>
        <p:nvSpPr>
          <p:cNvPr id="15" name="文字方塊 14"/>
          <p:cNvSpPr txBox="1"/>
          <p:nvPr/>
        </p:nvSpPr>
        <p:spPr>
          <a:xfrm>
            <a:off x="0" y="6423223"/>
            <a:ext cx="912494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042"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4516"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便民與圖利：例</a:t>
            </a:r>
            <a:r>
              <a:rPr kumimoji="0" lang="en-US" altLang="zh-TW" sz="4000" b="1" spc="100" dirty="0">
                <a:latin typeface="微軟正黑體" panose="020B0604030504040204" pitchFamily="34" charset="-120"/>
                <a:ea typeface="微軟正黑體" panose="020B0604030504040204" pitchFamily="34" charset="-120"/>
              </a:rPr>
              <a:t>5</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4518"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963613" y="2447925"/>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承辦採購案件，協助廠商依政府採購法退還押標金或保證金，就是便民。</a:t>
            </a:r>
          </a:p>
        </p:txBody>
      </p:sp>
      <p:pic>
        <p:nvPicPr>
          <p:cNvPr id="64520"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7000" y="3165475"/>
            <a:ext cx="1219200" cy="1219200"/>
          </a:xfrm>
          <a:prstGeom prst="rect">
            <a:avLst/>
          </a:prstGeom>
          <a:noFill/>
          <a:ln w="9525">
            <a:noFill/>
            <a:miter lim="800000"/>
            <a:headEnd/>
            <a:tailEnd/>
          </a:ln>
        </p:spPr>
      </p:pic>
      <p:grpSp>
        <p:nvGrpSpPr>
          <p:cNvPr id="10" name="群組 9"/>
          <p:cNvGrpSpPr>
            <a:grpSpLocks/>
          </p:cNvGrpSpPr>
          <p:nvPr/>
        </p:nvGrpSpPr>
        <p:grpSpPr bwMode="auto">
          <a:xfrm>
            <a:off x="338848" y="4003675"/>
            <a:ext cx="8627353" cy="3030538"/>
            <a:chOff x="339370" y="3914069"/>
            <a:chExt cx="8626968" cy="3032011"/>
          </a:xfrm>
        </p:grpSpPr>
        <p:sp>
          <p:nvSpPr>
            <p:cNvPr id="11" name="矩形 10"/>
            <p:cNvSpPr/>
            <p:nvPr/>
          </p:nvSpPr>
          <p:spPr>
            <a:xfrm>
              <a:off x="339370" y="4595438"/>
              <a:ext cx="8496015" cy="1559683"/>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kumimoji="0" lang="zh-TW" altLang="en-US" sz="3200" dirty="0">
                  <a:latin typeface="微軟正黑體" panose="020B0604030504040204" pitchFamily="34" charset="-120"/>
                  <a:ea typeface="微軟正黑體" panose="020B0604030504040204" pitchFamily="34" charset="-120"/>
                </a:rPr>
                <a:t>若如符合應沒收押標金，或不得退還保證金的情形，卻因廠商的請託而退還，就會是</a:t>
              </a:r>
              <a:r>
                <a:rPr kumimoji="0" lang="zh-TW" altLang="en-US" sz="3200" b="1" dirty="0">
                  <a:latin typeface="微軟正黑體" panose="020B0604030504040204" pitchFamily="34" charset="-120"/>
                  <a:ea typeface="微軟正黑體" panose="020B0604030504040204" pitchFamily="34" charset="-120"/>
                </a:rPr>
                <a:t>圖利</a:t>
              </a:r>
              <a:r>
                <a:rPr kumimoji="0" lang="zh-TW" altLang="en-US" sz="3200" dirty="0">
                  <a:latin typeface="微軟正黑體" panose="020B0604030504040204" pitchFamily="34" charset="-120"/>
                  <a:ea typeface="微軟正黑體" panose="020B0604030504040204" pitchFamily="34" charset="-120"/>
                </a:rPr>
                <a:t>。</a:t>
              </a:r>
            </a:p>
          </p:txBody>
        </p:sp>
        <p:sp>
          <p:nvSpPr>
            <p:cNvPr id="12" name="箭號: 向右 11"/>
            <p:cNvSpPr/>
            <p:nvPr/>
          </p:nvSpPr>
          <p:spPr>
            <a:xfrm rot="5400000">
              <a:off x="4434877" y="3943581"/>
              <a:ext cx="546365" cy="487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4524" name="Picture 2" descr="http://icons.iconarchive.com/icons/artdesigner/emoticons-2/128/cry-mouth-icon.png"/>
            <p:cNvPicPr>
              <a:picLocks noChangeAspect="1" noChangeArrowheads="1"/>
            </p:cNvPicPr>
            <p:nvPr/>
          </p:nvPicPr>
          <p:blipFill>
            <a:blip r:embed="rId5" cstate="print"/>
            <a:srcRect/>
            <a:stretch>
              <a:fillRect/>
            </a:stretch>
          </p:blipFill>
          <p:spPr bwMode="auto">
            <a:xfrm>
              <a:off x="7747138" y="5726880"/>
              <a:ext cx="1219200" cy="1219200"/>
            </a:xfrm>
            <a:prstGeom prst="rect">
              <a:avLst/>
            </a:prstGeom>
            <a:noFill/>
            <a:ln w="9525">
              <a:noFill/>
              <a:miter lim="800000"/>
              <a:headEnd/>
              <a:tailEnd/>
            </a:ln>
          </p:spPr>
        </p:pic>
      </p:grpSp>
      <p:sp>
        <p:nvSpPr>
          <p:cNvPr id="14" name="文字方塊 13"/>
          <p:cNvSpPr txBox="1"/>
          <p:nvPr/>
        </p:nvSpPr>
        <p:spPr>
          <a:xfrm>
            <a:off x="-24042" y="6424909"/>
            <a:ext cx="916804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38200"/>
            <a:ext cx="9155113" cy="194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1504950" y="39688"/>
            <a:ext cx="2863850"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法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律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效</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果</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6563" name="文字方塊 6"/>
          <p:cNvSpPr txBox="1">
            <a:spLocks noChangeArrowheads="1"/>
          </p:cNvSpPr>
          <p:nvPr/>
        </p:nvSpPr>
        <p:spPr bwMode="auto">
          <a:xfrm>
            <a:off x="417513" y="1074738"/>
            <a:ext cx="8310562" cy="948465"/>
          </a:xfrm>
          <a:prstGeom prst="rect">
            <a:avLst/>
          </a:prstGeom>
          <a:noFill/>
          <a:ln w="9525">
            <a:noFill/>
            <a:miter lim="800000"/>
            <a:headEnd/>
            <a:tailEnd/>
          </a:ln>
        </p:spPr>
        <p:txBody>
          <a:bodyPr>
            <a:spAutoFit/>
          </a:bodyPr>
          <a:lstStyle/>
          <a:p>
            <a:pPr marL="342900" indent="-342900" algn="just">
              <a:lnSpc>
                <a:spcPts val="3500"/>
              </a:lnSpc>
              <a:buFont typeface="Arial" charset="0"/>
              <a:buChar char="•"/>
            </a:pPr>
            <a:r>
              <a:rPr kumimoji="0" lang="zh-TW" altLang="en-US" sz="2400" dirty="0">
                <a:latin typeface="微軟正黑體" pitchFamily="34" charset="-120"/>
                <a:ea typeface="微軟正黑體" pitchFamily="34" charset="-120"/>
              </a:rPr>
              <a:t>貪污治罪條例第</a:t>
            </a:r>
            <a:r>
              <a:rPr kumimoji="0" lang="en-US" altLang="zh-TW" sz="2400" dirty="0">
                <a:latin typeface="微軟正黑體" pitchFamily="34" charset="-120"/>
                <a:ea typeface="微軟正黑體" pitchFamily="34" charset="-120"/>
              </a:rPr>
              <a:t>6</a:t>
            </a:r>
            <a:r>
              <a:rPr kumimoji="0" lang="zh-TW" altLang="en-US" sz="2400" dirty="0">
                <a:latin typeface="微軟正黑體" pitchFamily="34" charset="-120"/>
                <a:ea typeface="微軟正黑體" pitchFamily="34" charset="-120"/>
              </a:rPr>
              <a:t>條第</a:t>
            </a:r>
            <a:r>
              <a:rPr kumimoji="0" lang="en-US" altLang="zh-TW" sz="2400" dirty="0">
                <a:latin typeface="微軟正黑體" pitchFamily="34" charset="-120"/>
                <a:ea typeface="微軟正黑體" pitchFamily="34" charset="-120"/>
              </a:rPr>
              <a:t>1</a:t>
            </a:r>
            <a:r>
              <a:rPr kumimoji="0" lang="zh-TW" altLang="en-US" sz="2400" dirty="0">
                <a:latin typeface="微軟正黑體" pitchFamily="34" charset="-120"/>
                <a:ea typeface="微軟正黑體" pitchFamily="34" charset="-120"/>
              </a:rPr>
              <a:t>項第</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款及第</a:t>
            </a:r>
            <a:r>
              <a:rPr kumimoji="0" lang="en-US" altLang="zh-TW" sz="2400" dirty="0">
                <a:latin typeface="微軟正黑體" pitchFamily="34" charset="-120"/>
                <a:ea typeface="微軟正黑體" pitchFamily="34" charset="-120"/>
              </a:rPr>
              <a:t>5</a:t>
            </a:r>
            <a:r>
              <a:rPr kumimoji="0" lang="zh-TW" altLang="en-US" sz="2400" dirty="0">
                <a:latin typeface="微軟正黑體" pitchFamily="34" charset="-120"/>
                <a:ea typeface="微軟正黑體" pitchFamily="34" charset="-120"/>
              </a:rPr>
              <a:t>款，前於</a:t>
            </a:r>
            <a:r>
              <a:rPr kumimoji="0" lang="en-US" altLang="zh-TW" sz="2400" dirty="0">
                <a:latin typeface="微軟正黑體" pitchFamily="34" charset="-120"/>
                <a:ea typeface="微軟正黑體" pitchFamily="34" charset="-120"/>
              </a:rPr>
              <a:t>98</a:t>
            </a:r>
            <a:r>
              <a:rPr kumimoji="0" lang="zh-TW" altLang="en-US" sz="2400" dirty="0">
                <a:latin typeface="微軟正黑體" pitchFamily="34" charset="-120"/>
                <a:ea typeface="微軟正黑體" pitchFamily="34" charset="-120"/>
              </a:rPr>
              <a:t>年</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月</a:t>
            </a:r>
            <a:r>
              <a:rPr kumimoji="0" lang="en-US" altLang="zh-TW" sz="2400" dirty="0">
                <a:latin typeface="微軟正黑體" pitchFamily="34" charset="-120"/>
                <a:ea typeface="微軟正黑體" pitchFamily="34" charset="-120"/>
              </a:rPr>
              <a:t>22</a:t>
            </a:r>
            <a:r>
              <a:rPr kumimoji="0" lang="zh-TW" altLang="en-US" sz="2400" dirty="0">
                <a:latin typeface="微軟正黑體" pitchFamily="34" charset="-120"/>
                <a:ea typeface="微軟正黑體" pitchFamily="34" charset="-120"/>
              </a:rPr>
              <a:t>日修正公布，</a:t>
            </a:r>
            <a:r>
              <a:rPr kumimoji="0" lang="zh-TW" altLang="en-US" sz="2400" b="1" dirty="0">
                <a:latin typeface="微軟正黑體" pitchFamily="34" charset="-120"/>
                <a:ea typeface="微軟正黑體" pitchFamily="34" charset="-120"/>
              </a:rPr>
              <a:t>法定刑</a:t>
            </a:r>
            <a:r>
              <a:rPr kumimoji="0" lang="zh-TW" altLang="en-US" sz="2400" dirty="0">
                <a:latin typeface="微軟正黑體" pitchFamily="34" charset="-120"/>
                <a:ea typeface="微軟正黑體" pitchFamily="34" charset="-120"/>
              </a:rPr>
              <a:t>部分並無改變，仍是</a:t>
            </a:r>
            <a:endParaRPr kumimoji="0" lang="en-US" altLang="zh-TW" sz="2000" dirty="0">
              <a:latin typeface="微軟正黑體" pitchFamily="34" charset="-120"/>
              <a:ea typeface="微軟正黑體" pitchFamily="34" charset="-120"/>
            </a:endParaRPr>
          </a:p>
        </p:txBody>
      </p:sp>
      <p:sp>
        <p:nvSpPr>
          <p:cNvPr id="9" name="矩形: 圓角 8"/>
          <p:cNvSpPr/>
          <p:nvPr/>
        </p:nvSpPr>
        <p:spPr>
          <a:xfrm>
            <a:off x="495300" y="4843463"/>
            <a:ext cx="2246313" cy="11890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違背法令</a:t>
            </a:r>
            <a:endParaRPr kumimoji="0"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概括規定</a:t>
            </a: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箭號: 向右 9"/>
          <p:cNvSpPr/>
          <p:nvPr/>
        </p:nvSpPr>
        <p:spPr>
          <a:xfrm>
            <a:off x="2725738" y="5326063"/>
            <a:ext cx="1041400" cy="28575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10"/>
          <p:cNvSpPr txBox="1"/>
          <p:nvPr/>
        </p:nvSpPr>
        <p:spPr>
          <a:xfrm>
            <a:off x="2749550" y="5018088"/>
            <a:ext cx="877888" cy="369887"/>
          </a:xfrm>
          <a:prstGeom prst="rect">
            <a:avLst/>
          </a:prstGeom>
          <a:noFill/>
        </p:spPr>
        <p:txBody>
          <a:bodyPr wrap="none">
            <a:spAutoFit/>
          </a:bodyPr>
          <a:lstStyle/>
          <a:p>
            <a:pPr fontAlgn="auto">
              <a:spcBef>
                <a:spcPts val="0"/>
              </a:spcBef>
              <a:spcAft>
                <a:spcPts val="0"/>
              </a:spcAft>
              <a:defRPr/>
            </a:pPr>
            <a:r>
              <a:rPr kumimoji="0" lang="zh-TW" altLang="en-US" b="1" dirty="0">
                <a:solidFill>
                  <a:srgbClr val="C00000"/>
                </a:solidFill>
                <a:latin typeface="微軟正黑體" panose="020B0604030504040204" pitchFamily="34" charset="-120"/>
                <a:ea typeface="微軟正黑體" panose="020B0604030504040204" pitchFamily="34" charset="-120"/>
              </a:rPr>
              <a:t>細緻化</a:t>
            </a:r>
          </a:p>
        </p:txBody>
      </p:sp>
      <p:sp>
        <p:nvSpPr>
          <p:cNvPr id="12" name="矩形: 圓角 11"/>
          <p:cNvSpPr/>
          <p:nvPr/>
        </p:nvSpPr>
        <p:spPr>
          <a:xfrm>
            <a:off x="3873500" y="4035425"/>
            <a:ext cx="4900613" cy="2338388"/>
          </a:xfrm>
          <a:prstGeom prst="roundRect">
            <a:avLst/>
          </a:prstGeom>
          <a:solidFill>
            <a:srgbClr val="FFFFFF"/>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fontAlgn="auto">
              <a:lnSpc>
                <a:spcPts val="3200"/>
              </a:lnSpc>
              <a:spcBef>
                <a:spcPts val="0"/>
              </a:spcBef>
              <a:spcAft>
                <a:spcPts val="0"/>
              </a:spcAft>
              <a:defRPr/>
            </a:pPr>
            <a:r>
              <a:rPr kumimoji="0" lang="zh-TW" altLang="zh-TW" sz="2400" dirty="0">
                <a:solidFill>
                  <a:schemeClr val="tx1"/>
                </a:solidFill>
                <a:latin typeface="微軟正黑體" panose="020B0604030504040204" pitchFamily="34" charset="-120"/>
                <a:ea typeface="微軟正黑體" panose="020B0604030504040204" pitchFamily="34" charset="-120"/>
              </a:rPr>
              <a:t>明知違背法律、法律授權之法規命令、職權命令、自治條例、自治規則或委辦規則或其他對多數不特定人民就一般事項所作對外發生法律效果之規定</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p:nvSpPr>
        <p:spPr>
          <a:xfrm rot="21143009">
            <a:off x="5199063" y="3392488"/>
            <a:ext cx="2986087"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法律適用</a:t>
            </a:r>
            <a:endParaRPr kumimoji="0" lang="en-US" altLang="zh-TW"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更為明確</a:t>
            </a:r>
          </a:p>
        </p:txBody>
      </p:sp>
      <p:pic>
        <p:nvPicPr>
          <p:cNvPr id="66569" name="Picture 4" descr="http://icons.iconarchive.com/icons/icons-land/flat-emoticons/256/Study-icon.png"/>
          <p:cNvPicPr>
            <a:picLocks noChangeAspect="1" noChangeArrowheads="1"/>
          </p:cNvPicPr>
          <p:nvPr/>
        </p:nvPicPr>
        <p:blipFill>
          <a:blip r:embed="rId3" cstate="print"/>
          <a:srcRect/>
          <a:stretch>
            <a:fillRect/>
          </a:stretch>
        </p:blipFill>
        <p:spPr bwMode="auto">
          <a:xfrm>
            <a:off x="904875" y="3608388"/>
            <a:ext cx="1471613" cy="1471612"/>
          </a:xfrm>
          <a:prstGeom prst="rect">
            <a:avLst/>
          </a:prstGeom>
          <a:noFill/>
          <a:ln w="9525">
            <a:noFill/>
            <a:miter lim="800000"/>
            <a:headEnd/>
            <a:tailEnd/>
          </a:ln>
        </p:spPr>
      </p:pic>
      <p:sp>
        <p:nvSpPr>
          <p:cNvPr id="17" name="矩形 16"/>
          <p:cNvSpPr/>
          <p:nvPr/>
        </p:nvSpPr>
        <p:spPr>
          <a:xfrm rot="936442">
            <a:off x="2187575" y="3665538"/>
            <a:ext cx="930275"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400" dirty="0">
                <a:solidFill>
                  <a:schemeClr val="accent2">
                    <a:lumMod val="75000"/>
                  </a:schemeClr>
                </a:solidFill>
                <a:latin typeface="微軟正黑體" panose="020B0604030504040204" pitchFamily="34" charset="-120"/>
                <a:ea typeface="微軟正黑體" panose="020B0604030504040204" pitchFamily="34" charset="-120"/>
              </a:rPr>
              <a:t>嗯</a:t>
            </a:r>
            <a:r>
              <a:rPr kumimoji="0" lang="en-US" altLang="zh-TW" sz="2400" dirty="0">
                <a:solidFill>
                  <a:schemeClr val="accent2">
                    <a:lumMod val="75000"/>
                  </a:schemeClr>
                </a:solidFill>
                <a:latin typeface="微軟正黑體" panose="020B0604030504040204" pitchFamily="34" charset="-120"/>
                <a:ea typeface="微軟正黑體" panose="020B0604030504040204" pitchFamily="34" charset="-120"/>
              </a:rPr>
              <a:t>…...</a:t>
            </a:r>
            <a:endParaRPr kumimoji="0"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6571" name="文字方塊 13"/>
          <p:cNvSpPr txBox="1">
            <a:spLocks noChangeArrowheads="1"/>
          </p:cNvSpPr>
          <p:nvPr/>
        </p:nvSpPr>
        <p:spPr bwMode="auto">
          <a:xfrm>
            <a:off x="425450" y="2933700"/>
            <a:ext cx="1762125" cy="461963"/>
          </a:xfrm>
          <a:prstGeom prst="rect">
            <a:avLst/>
          </a:prstGeom>
          <a:noFill/>
          <a:ln w="9525">
            <a:noFill/>
            <a:miter lim="800000"/>
            <a:headEnd/>
            <a:tailEnd/>
          </a:ln>
        </p:spPr>
        <p:txBody>
          <a:bodyPr wrap="none">
            <a:spAutoFit/>
          </a:bodyPr>
          <a:lstStyle/>
          <a:p>
            <a:pPr marL="342900" indent="-342900">
              <a:buFont typeface="Arial" charset="0"/>
              <a:buChar char="•"/>
            </a:pPr>
            <a:r>
              <a:rPr kumimoji="0" lang="zh-TW" altLang="en-US" sz="2400">
                <a:latin typeface="微軟正黑體" pitchFamily="34" charset="-120"/>
                <a:ea typeface="微軟正黑體" pitchFamily="34" charset="-120"/>
              </a:rPr>
              <a:t>差異在於</a:t>
            </a:r>
          </a:p>
        </p:txBody>
      </p:sp>
      <p:sp>
        <p:nvSpPr>
          <p:cNvPr id="2" name="箭號: 向右 1"/>
          <p:cNvSpPr/>
          <p:nvPr/>
        </p:nvSpPr>
        <p:spPr>
          <a:xfrm>
            <a:off x="401638" y="2105025"/>
            <a:ext cx="600075" cy="4667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6573" name="文字方塊 2"/>
          <p:cNvSpPr txBox="1">
            <a:spLocks noChangeArrowheads="1"/>
          </p:cNvSpPr>
          <p:nvPr/>
        </p:nvSpPr>
        <p:spPr bwMode="auto">
          <a:xfrm>
            <a:off x="1000125" y="2093913"/>
            <a:ext cx="7932738" cy="493712"/>
          </a:xfrm>
          <a:prstGeom prst="rect">
            <a:avLst/>
          </a:prstGeom>
          <a:noFill/>
          <a:ln w="9525">
            <a:noFill/>
            <a:miter lim="800000"/>
            <a:headEnd/>
            <a:tailEnd/>
          </a:ln>
        </p:spPr>
        <p:txBody>
          <a:bodyPr wrap="none">
            <a:spAutoFit/>
          </a:bodyPr>
          <a:lstStyle/>
          <a:p>
            <a:pPr algn="just"/>
            <a:r>
              <a:rPr kumimoji="0" lang="en-US" altLang="zh-TW" sz="2600" b="1" dirty="0">
                <a:solidFill>
                  <a:srgbClr val="C00000"/>
                </a:solidFill>
                <a:latin typeface="微軟正黑體" pitchFamily="34" charset="-120"/>
                <a:ea typeface="微軟正黑體" pitchFamily="34" charset="-120"/>
              </a:rPr>
              <a:t>5</a:t>
            </a:r>
            <a:r>
              <a:rPr kumimoji="0" lang="zh-TW" altLang="en-US" sz="2600" b="1" dirty="0">
                <a:solidFill>
                  <a:srgbClr val="C00000"/>
                </a:solidFill>
                <a:latin typeface="微軟正黑體" pitchFamily="34" charset="-120"/>
                <a:ea typeface="微軟正黑體" pitchFamily="34" charset="-120"/>
              </a:rPr>
              <a:t>年以上有期徒刑，得併科新臺幣</a:t>
            </a:r>
            <a:r>
              <a:rPr kumimoji="0" lang="en-US" altLang="zh-TW" sz="2600" b="1" dirty="0">
                <a:solidFill>
                  <a:srgbClr val="C00000"/>
                </a:solidFill>
                <a:latin typeface="微軟正黑體" pitchFamily="34" charset="-120"/>
                <a:ea typeface="微軟正黑體" pitchFamily="34" charset="-120"/>
              </a:rPr>
              <a:t>3,000</a:t>
            </a:r>
            <a:r>
              <a:rPr kumimoji="0" lang="zh-TW" altLang="en-US" sz="2600" b="1" dirty="0">
                <a:solidFill>
                  <a:srgbClr val="C00000"/>
                </a:solidFill>
                <a:latin typeface="微軟正黑體" pitchFamily="34" charset="-120"/>
                <a:ea typeface="微軟正黑體" pitchFamily="34" charset="-120"/>
              </a:rPr>
              <a:t>萬元以下罰金</a:t>
            </a:r>
            <a:endParaRPr kumimoji="0" lang="zh-TW" altLang="en-US" sz="2600" dirty="0">
              <a:solidFill>
                <a:srgbClr val="C00000"/>
              </a:solidFill>
              <a:latin typeface="Calibri" pitchFamily="34" charset="0"/>
            </a:endParaRPr>
          </a:p>
        </p:txBody>
      </p:sp>
      <p:sp>
        <p:nvSpPr>
          <p:cNvPr id="18" name="矩形: 圓角 17"/>
          <p:cNvSpPr/>
          <p:nvPr/>
        </p:nvSpPr>
        <p:spPr>
          <a:xfrm>
            <a:off x="3946525" y="4111625"/>
            <a:ext cx="4732338" cy="2185988"/>
          </a:xfrm>
          <a:prstGeom prst="roundRect">
            <a:avLst/>
          </a:prstGeom>
          <a:noFill/>
          <a:ln w="12700">
            <a:solidFill>
              <a:schemeClr val="accent3">
                <a:lumMod val="75000"/>
              </a:schemeClr>
            </a:solidFill>
            <a:prstDash val="dashDot"/>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pic>
        <p:nvPicPr>
          <p:cNvPr id="66575" name="Picture 6" descr="http://icons.iconarchive.com/icons/icons-land/flat-emoticons/256/ThumbsUp-icon.png"/>
          <p:cNvPicPr>
            <a:picLocks noChangeAspect="1" noChangeArrowheads="1"/>
          </p:cNvPicPr>
          <p:nvPr/>
        </p:nvPicPr>
        <p:blipFill>
          <a:blip r:embed="rId4" cstate="print"/>
          <a:srcRect/>
          <a:stretch>
            <a:fillRect/>
          </a:stretch>
        </p:blipFill>
        <p:spPr bwMode="auto">
          <a:xfrm rot="892793">
            <a:off x="4403725" y="3062288"/>
            <a:ext cx="1095375" cy="1095375"/>
          </a:xfrm>
          <a:prstGeom prst="rect">
            <a:avLst/>
          </a:prstGeom>
          <a:noFill/>
          <a:ln w="9525">
            <a:noFill/>
            <a:miter lim="800000"/>
            <a:headEnd/>
            <a:tailEnd/>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判</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斷</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區</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辨</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2</a:t>
            </a:r>
            <a:endParaRPr kumimoji="0" lang="zh-TW" altLang="en-US" sz="4400" dirty="0"/>
          </a:p>
        </p:txBody>
      </p:sp>
      <p:sp>
        <p:nvSpPr>
          <p:cNvPr id="6861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68613"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347746" y="2220685"/>
            <a:ext cx="3496830" cy="3491343"/>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p>
        </p:txBody>
      </p:sp>
      <p:sp>
        <p:nvSpPr>
          <p:cNvPr id="10" name="文字方塊 9"/>
          <p:cNvSpPr txBox="1"/>
          <p:nvPr/>
        </p:nvSpPr>
        <p:spPr>
          <a:xfrm>
            <a:off x="3146961" y="1054100"/>
            <a:ext cx="5951002" cy="5487988"/>
          </a:xfrm>
          <a:prstGeom prst="rect">
            <a:avLst/>
          </a:prstGeom>
          <a:noFill/>
        </p:spPr>
        <p:txBody>
          <a:bodyPr wrap="square">
            <a:spAutoFit/>
          </a:bodyPr>
          <a:lstStyle/>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未依招標規定程序，違法決標。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2.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洩漏底價、便利廠商得標。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高價購買，圖利廠商。</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對工程進度未切實查驗（含監工放</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水）。</a:t>
            </a:r>
          </a:p>
          <a:p>
            <a:pPr marL="355600" indent="-355600"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5.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明知不合規定或偷工減料，違法仍予驗收或准予報銷。</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6.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對於不合規定之申請案，違法准許。</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7.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未依規定違法補助。</a:t>
            </a:r>
          </a:p>
        </p:txBody>
      </p:sp>
      <p:sp>
        <p:nvSpPr>
          <p:cNvPr id="2" name="文字方塊 1"/>
          <p:cNvSpPr txBox="1"/>
          <p:nvPr/>
        </p:nvSpPr>
        <p:spPr>
          <a:xfrm>
            <a:off x="0" y="6517059"/>
            <a:ext cx="909796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179387" y="2291938"/>
            <a:ext cx="3474552" cy="3469099"/>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endPar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078813" y="1057285"/>
            <a:ext cx="5602049" cy="5493812"/>
          </a:xfrm>
          <a:prstGeom prst="rect">
            <a:avLst/>
          </a:prstGeom>
          <a:noFill/>
        </p:spPr>
        <p:txBody>
          <a:bodyPr wrap="square">
            <a:spAutoFit/>
          </a:bodyPr>
          <a:lstStyle/>
          <a:p>
            <a:pPr marL="21600"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8.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未依規定減免相關稅捐。</a:t>
            </a:r>
          </a:p>
          <a:p>
            <a:pPr marL="648000" indent="-628650"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9.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高估或虛估補償。</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10.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違法指定建築線。</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11.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以不實之鑑價報告為鑑價標準，   </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俾便超額貸款。</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12.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以分割產權或人頭戶之方式，規</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避放款額度。</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曲解法令，曲予迴護週全。</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違法行使行政裁量權。</a:t>
            </a:r>
          </a:p>
        </p:txBody>
      </p:sp>
      <p:sp>
        <p:nvSpPr>
          <p:cNvPr id="6" name="文字方塊 5"/>
          <p:cNvSpPr txBox="1"/>
          <p:nvPr/>
        </p:nvSpPr>
        <p:spPr>
          <a:xfrm>
            <a:off x="0" y="6526068"/>
            <a:ext cx="915511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資料來源：參考法務部廉政署洪副署長培根「圖利與便民」簡報檔</a:t>
            </a:r>
          </a:p>
        </p:txBody>
      </p:sp>
    </p:spTree>
    <p:extLst>
      <p:ext uri="{BB962C8B-B14F-4D97-AF65-F5344CB8AC3E}">
        <p14:creationId xmlns:p14="http://schemas.microsoft.com/office/powerpoint/2010/main" xmlns="" val="3660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536700"/>
            <a:ext cx="9144000" cy="431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4" name="表格 3"/>
          <p:cNvGraphicFramePr>
            <a:graphicFrameLocks noGrp="1"/>
          </p:cNvGraphicFramePr>
          <p:nvPr/>
        </p:nvGraphicFramePr>
        <p:xfrm>
          <a:off x="481013" y="1727200"/>
          <a:ext cx="7164582" cy="3691265"/>
        </p:xfrm>
        <a:graphic>
          <a:graphicData uri="http://schemas.openxmlformats.org/drawingml/2006/table">
            <a:tbl>
              <a:tblPr firstRow="1" firstCol="1" bandRow="1">
                <a:tableStyleId>{5C22544A-7EE6-4342-B048-85BDC9FD1C3A}</a:tableStyleId>
              </a:tblPr>
              <a:tblGrid>
                <a:gridCol w="2608916">
                  <a:extLst>
                    <a:ext uri="{9D8B030D-6E8A-4147-A177-3AD203B41FA5}">
                      <a16:colId xmlns:a16="http://schemas.microsoft.com/office/drawing/2014/main" xmlns="" val="20000"/>
                    </a:ext>
                  </a:extLst>
                </a:gridCol>
                <a:gridCol w="2277410">
                  <a:extLst>
                    <a:ext uri="{9D8B030D-6E8A-4147-A177-3AD203B41FA5}">
                      <a16:colId xmlns:a16="http://schemas.microsoft.com/office/drawing/2014/main" xmlns="" val="20001"/>
                    </a:ext>
                  </a:extLst>
                </a:gridCol>
                <a:gridCol w="2278256">
                  <a:extLst>
                    <a:ext uri="{9D8B030D-6E8A-4147-A177-3AD203B41FA5}">
                      <a16:colId xmlns:a16="http://schemas.microsoft.com/office/drawing/2014/main" xmlns="" val="20002"/>
                    </a:ext>
                  </a:extLst>
                </a:gridCol>
              </a:tblGrid>
              <a:tr h="905226">
                <a:tc>
                  <a:txBody>
                    <a:bodyPr/>
                    <a:lstStyle/>
                    <a:p>
                      <a:pPr algn="ctr" eaLnBrk="0" hangingPunct="0">
                        <a:lnSpc>
                          <a:spcPts val="3500"/>
                        </a:lnSpc>
                        <a:spcAft>
                          <a:spcPts val="0"/>
                        </a:spcAft>
                        <a:tabLst>
                          <a:tab pos="2637155" algn="ctr"/>
                          <a:tab pos="5274310" algn="r"/>
                        </a:tabLst>
                      </a:pPr>
                      <a:r>
                        <a:rPr lang="en-US" sz="2400" kern="100" dirty="0">
                          <a:effectLst/>
                          <a:latin typeface="微軟正黑體" panose="020B0604030504040204" pitchFamily="34" charset="-120"/>
                          <a:ea typeface="微軟正黑體" panose="020B0604030504040204" pitchFamily="34" charset="-120"/>
                        </a:rPr>
                        <a:t>     </a:t>
                      </a:r>
                      <a:r>
                        <a:rPr lang="en-US" altLang="zh-TW" sz="2400" kern="100" dirty="0">
                          <a:effectLst/>
                          <a:latin typeface="微軟正黑體" panose="020B0604030504040204" pitchFamily="34" charset="-120"/>
                          <a:ea typeface="微軟正黑體" panose="020B0604030504040204" pitchFamily="34" charset="-120"/>
                        </a:rPr>
                        <a:t>  </a:t>
                      </a:r>
                      <a:r>
                        <a:rPr lang="en-US" sz="2400" kern="100" dirty="0">
                          <a:effectLst/>
                          <a:latin typeface="微軟正黑體" panose="020B0604030504040204" pitchFamily="34" charset="-120"/>
                          <a:ea typeface="微軟正黑體" panose="020B0604030504040204" pitchFamily="34" charset="-120"/>
                        </a:rPr>
                        <a:t>       </a:t>
                      </a:r>
                      <a:r>
                        <a:rPr lang="zh-TW" altLang="en-US" sz="2400" kern="100" dirty="0">
                          <a:effectLst/>
                          <a:latin typeface="微軟正黑體" panose="020B0604030504040204" pitchFamily="34" charset="-120"/>
                          <a:ea typeface="微軟正黑體" panose="020B0604030504040204" pitchFamily="34" charset="-120"/>
                        </a:rPr>
                        <a:t>    </a:t>
                      </a:r>
                      <a:r>
                        <a:rPr lang="zh-TW" sz="2400" kern="100" dirty="0">
                          <a:effectLst/>
                          <a:latin typeface="微軟正黑體" panose="020B0604030504040204" pitchFamily="34" charset="-120"/>
                          <a:ea typeface="微軟正黑體" panose="020B0604030504040204" pitchFamily="34" charset="-120"/>
                        </a:rPr>
                        <a:t>類型</a:t>
                      </a:r>
                      <a:endParaRPr lang="zh-TW" sz="1400" kern="100" dirty="0">
                        <a:effectLst/>
                        <a:latin typeface="微軟正黑體" panose="020B0604030504040204" pitchFamily="34" charset="-120"/>
                        <a:ea typeface="微軟正黑體" panose="020B0604030504040204" pitchFamily="34" charset="-120"/>
                      </a:endParaRPr>
                    </a:p>
                    <a:p>
                      <a:pPr eaLnBrk="0" hangingPunct="0">
                        <a:lnSpc>
                          <a:spcPts val="350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要件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圖利</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便民</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981938">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有明知故意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無明知故意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953310">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不違反法令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50791">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是否獲得好處</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不法利益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合法利益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pic>
        <p:nvPicPr>
          <p:cNvPr id="71704" name="圖片 4"/>
          <p:cNvPicPr>
            <a:picLocks noChangeAspect="1"/>
          </p:cNvPicPr>
          <p:nvPr/>
        </p:nvPicPr>
        <p:blipFill>
          <a:blip r:embed="rId3" cstate="print"/>
          <a:srcRect/>
          <a:stretch>
            <a:fillRect/>
          </a:stretch>
        </p:blipFill>
        <p:spPr bwMode="auto">
          <a:xfrm>
            <a:off x="6837363" y="2968625"/>
            <a:ext cx="2998787" cy="2878138"/>
          </a:xfrm>
          <a:prstGeom prst="rect">
            <a:avLst/>
          </a:prstGeom>
          <a:noFill/>
          <a:ln w="9525">
            <a:noFill/>
            <a:miter lim="800000"/>
            <a:headEnd/>
            <a:tailEnd/>
          </a:ln>
        </p:spPr>
      </p:pic>
      <p:pic>
        <p:nvPicPr>
          <p:cNvPr id="71705" name="Picture 6"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3722688"/>
            <a:ext cx="609600" cy="609600"/>
          </a:xfrm>
          <a:prstGeom prst="rect">
            <a:avLst/>
          </a:prstGeom>
          <a:noFill/>
          <a:ln w="9525">
            <a:noFill/>
            <a:miter lim="800000"/>
            <a:headEnd/>
            <a:tailEnd/>
          </a:ln>
        </p:spPr>
      </p:pic>
      <p:pic>
        <p:nvPicPr>
          <p:cNvPr id="71706" name="Picture 8"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2703513"/>
            <a:ext cx="609600" cy="609600"/>
          </a:xfrm>
          <a:prstGeom prst="rect">
            <a:avLst/>
          </a:prstGeom>
          <a:noFill/>
          <a:ln w="9525">
            <a:noFill/>
            <a:miter lim="800000"/>
            <a:headEnd/>
            <a:tailEnd/>
          </a:ln>
        </p:spPr>
      </p:pic>
      <p:pic>
        <p:nvPicPr>
          <p:cNvPr id="71707" name="Picture 10"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364163" y="4630738"/>
            <a:ext cx="609600" cy="609600"/>
          </a:xfrm>
          <a:prstGeom prst="rect">
            <a:avLst/>
          </a:prstGeom>
          <a:noFill/>
          <a:ln w="9525">
            <a:noFill/>
            <a:miter lim="800000"/>
            <a:headEnd/>
            <a:tailEnd/>
          </a:ln>
        </p:spPr>
      </p:pic>
      <p:cxnSp>
        <p:nvCxnSpPr>
          <p:cNvPr id="9" name="直線接點 8"/>
          <p:cNvCxnSpPr/>
          <p:nvPr/>
        </p:nvCxnSpPr>
        <p:spPr>
          <a:xfrm>
            <a:off x="481013" y="1727200"/>
            <a:ext cx="2573337" cy="87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a:cxnSpLocks/>
          </p:cNvCxnSpPr>
          <p:nvPr/>
        </p:nvCxnSpPr>
        <p:spPr>
          <a:xfrm>
            <a:off x="549275" y="1727200"/>
            <a:ext cx="2543175" cy="879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rot="21181498">
            <a:off x="201039" y="553380"/>
            <a:ext cx="4171951"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 </a:t>
            </a:r>
            <a:r>
              <a:rPr kumimoji="0" lang="en-US" altLang="zh-TW"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便民</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624013"/>
            <a:ext cx="9155113" cy="474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矩形 1"/>
          <p:cNvSpPr/>
          <p:nvPr/>
        </p:nvSpPr>
        <p:spPr>
          <a:xfrm>
            <a:off x="407988" y="2735898"/>
            <a:ext cx="1936750" cy="2393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2">
                    <a:lumMod val="50000"/>
                  </a:schemeClr>
                </a:solidFill>
                <a:latin typeface="微軟正黑體" panose="020B0604030504040204" pitchFamily="34" charset="-120"/>
                <a:ea typeface="微軟正黑體" panose="020B0604030504040204" pitchFamily="34" charset="-120"/>
              </a:rPr>
              <a:t>越權裁量</a:t>
            </a:r>
            <a:endParaRPr kumimoji="0" lang="en-US" altLang="zh-TW" sz="3200" dirty="0">
              <a:solidFill>
                <a:schemeClr val="accent2">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2">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2">
                    <a:lumMod val="50000"/>
                  </a:schemeClr>
                </a:solidFill>
                <a:latin typeface="微軟正黑體" panose="020B0604030504040204" pitchFamily="34" charset="-120"/>
                <a:ea typeface="微軟正黑體" panose="020B0604030504040204" pitchFamily="34" charset="-120"/>
              </a:rPr>
              <a:t>未在裁量規定範圍內選擇法律效果或作為</a:t>
            </a:r>
          </a:p>
        </p:txBody>
      </p:sp>
      <p:sp>
        <p:nvSpPr>
          <p:cNvPr id="13" name="矩形 12"/>
          <p:cNvSpPr/>
          <p:nvPr/>
        </p:nvSpPr>
        <p:spPr>
          <a:xfrm>
            <a:off x="2717800" y="2735898"/>
            <a:ext cx="1936750" cy="23939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裁量怠惰</a:t>
            </a:r>
            <a:endParaRPr kumimoji="0" lang="en-US" altLang="zh-TW" sz="32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1">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1">
                    <a:lumMod val="50000"/>
                  </a:schemeClr>
                </a:solidFill>
                <a:latin typeface="微軟正黑體" panose="020B0604030504040204" pitchFamily="34" charset="-120"/>
                <a:ea typeface="微軟正黑體" panose="020B0604030504040204" pitchFamily="34" charset="-120"/>
              </a:rPr>
              <a:t>應行使而未行使裁量權</a:t>
            </a:r>
            <a:endParaRPr kumimoji="0" lang="en-US" altLang="zh-TW" sz="20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987925" y="2721610"/>
            <a:ext cx="1936750" cy="2393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濫權裁量</a:t>
            </a:r>
            <a:endParaRPr kumimoji="0"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4">
                    <a:lumMod val="50000"/>
                  </a:schemeClr>
                </a:solidFill>
                <a:latin typeface="微軟正黑體" panose="020B0604030504040204" pitchFamily="34" charset="-120"/>
                <a:ea typeface="微軟正黑體" panose="020B0604030504040204" pitchFamily="34" charset="-120"/>
              </a:rPr>
              <a:t>未依照「授權裁量目的」而為之</a:t>
            </a:r>
          </a:p>
        </p:txBody>
      </p:sp>
      <p:sp>
        <p:nvSpPr>
          <p:cNvPr id="16" name="矩形: 圓角 15"/>
          <p:cNvSpPr/>
          <p:nvPr/>
        </p:nvSpPr>
        <p:spPr>
          <a:xfrm>
            <a:off x="612775" y="1333500"/>
            <a:ext cx="1798638" cy="5826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裁量瑕疵</a:t>
            </a:r>
          </a:p>
        </p:txBody>
      </p:sp>
      <p:sp>
        <p:nvSpPr>
          <p:cNvPr id="17" name="文字方塊 16"/>
          <p:cNvSpPr txBox="1"/>
          <p:nvPr/>
        </p:nvSpPr>
        <p:spPr>
          <a:xfrm>
            <a:off x="244475" y="376238"/>
            <a:ext cx="3108325"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 政 裁 量</a:t>
            </a:r>
            <a:endParaRPr kumimoji="0" lang="zh-TW" altLang="zh-TW" sz="4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3737" name="Picture 4" descr="http://icons.iconarchive.com/icons/iconka/cat-shadows/256/cat-shadow-icon.png"/>
          <p:cNvPicPr>
            <a:picLocks noChangeAspect="1" noChangeArrowheads="1"/>
          </p:cNvPicPr>
          <p:nvPr/>
        </p:nvPicPr>
        <p:blipFill>
          <a:blip r:embed="rId3" cstate="print"/>
          <a:srcRect/>
          <a:stretch>
            <a:fillRect/>
          </a:stretch>
        </p:blipFill>
        <p:spPr bwMode="auto">
          <a:xfrm>
            <a:off x="6499225" y="2932430"/>
            <a:ext cx="2438400" cy="2438400"/>
          </a:xfrm>
          <a:prstGeom prst="rect">
            <a:avLst/>
          </a:prstGeom>
          <a:noFill/>
          <a:ln w="9525">
            <a:noFill/>
            <a:miter lim="800000"/>
            <a:headEnd/>
            <a:tailEnd/>
          </a:ln>
        </p:spPr>
      </p:pic>
      <p:sp>
        <p:nvSpPr>
          <p:cNvPr id="9" name="文字方塊 8"/>
          <p:cNvSpPr txBox="1"/>
          <p:nvPr/>
        </p:nvSpPr>
        <p:spPr>
          <a:xfrm>
            <a:off x="0" y="6502886"/>
            <a:ext cx="914399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2366963" y="1333500"/>
            <a:ext cx="6070600"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 利 與 行 政 裁 量</a:t>
            </a:r>
            <a:endParaRPr kumimoji="0" lang="zh-TW" altLang="zh-TW" sz="5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26"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a:off x="215900" y="3625850"/>
            <a:ext cx="1485900" cy="1485900"/>
          </a:xfrm>
          <a:prstGeom prst="rect">
            <a:avLst/>
          </a:prstGeom>
          <a:noFill/>
          <a:effectLst>
            <a:outerShdw blurRad="50800" dist="38100" dir="2700000" algn="tl" rotWithShape="0">
              <a:prstClr val="black">
                <a:alpha val="40000"/>
              </a:prstClr>
            </a:outerShdw>
          </a:effectLst>
          <a:extLst/>
        </p:spPr>
      </p:pic>
      <p:sp>
        <p:nvSpPr>
          <p:cNvPr id="3" name="語音泡泡: 圓角矩形 2"/>
          <p:cNvSpPr/>
          <p:nvPr/>
        </p:nvSpPr>
        <p:spPr>
          <a:xfrm>
            <a:off x="2190750" y="2236788"/>
            <a:ext cx="6557963" cy="3021012"/>
          </a:xfrm>
          <a:prstGeom prst="wedgeRoundRectCallout">
            <a:avLst>
              <a:gd name="adj1" fmla="val -56245"/>
              <a:gd name="adj2" fmla="val 29044"/>
              <a:gd name="adj3" fmla="val 16667"/>
            </a:avLst>
          </a:prstGeom>
          <a:solidFill>
            <a:srgbClr val="FFFFFF">
              <a:alpha val="50196"/>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公務員為一定之行政處分或其他行政行為時所適用之法律依據，如係不確定法律概念或授權行政機關得自由裁量者，有無發生判斷瑕疵，有時難以認定。</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600" dirty="0">
                <a:solidFill>
                  <a:srgbClr val="C00000"/>
                </a:solidFill>
                <a:latin typeface="微軟正黑體" panose="020B0604030504040204" pitchFamily="34" charset="-120"/>
                <a:ea typeface="微軟正黑體" panose="020B0604030504040204" pitchFamily="34" charset="-120"/>
              </a:rPr>
              <a:t>其行政裁量與圖利間如何劃出界限，極易產生混淆， 有予以釐清之必要</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6464755"/>
            <a:ext cx="9143999"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113" y="219364"/>
            <a:ext cx="9155113" cy="643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224290" y="664210"/>
            <a:ext cx="7836583" cy="5139869"/>
          </a:xfrm>
          <a:prstGeom prst="rect">
            <a:avLst/>
          </a:prstGeom>
          <a:noFill/>
        </p:spPr>
        <p:txBody>
          <a:bodyPr wrap="square">
            <a:spAutoFit/>
          </a:bodyPr>
          <a:lstStyle/>
          <a:p>
            <a:pPr algn="just" fontAlgn="auto">
              <a:spcAft>
                <a:spcPts val="600"/>
              </a:spcAft>
              <a:defRPr/>
            </a:pPr>
            <a:r>
              <a:rPr kumimoji="0" lang="zh-TW" altLang="en-US" sz="2400" dirty="0">
                <a:solidFill>
                  <a:schemeClr val="tx2"/>
                </a:solidFill>
                <a:latin typeface="微軟正黑體" panose="020B0604030504040204" pitchFamily="34" charset="-120"/>
                <a:ea typeface="微軟正黑體" panose="020B0604030504040204" pitchFamily="34" charset="-120"/>
              </a:rPr>
              <a:t>行政裁量係指公務員執行行政事務，基於法律之授權，在適用法規時，本於行政目的，於數種可能的法律效果中，本於專業知識、公益考量，自行選擇一適當處分為之。</a:t>
            </a:r>
            <a:endParaRPr kumimoji="0" lang="en-US" altLang="zh-TW" sz="2400" dirty="0">
              <a:solidFill>
                <a:schemeClr val="tx2"/>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rgbClr val="254061"/>
              </a:solidFill>
              <a:latin typeface="華康中圓體"/>
              <a:ea typeface="+mn-ea"/>
            </a:endParaRPr>
          </a:p>
          <a:p>
            <a:pPr algn="just" fontAlgn="auto">
              <a:spcAft>
                <a:spcPts val="600"/>
              </a:spcAft>
              <a:defRPr/>
            </a:pP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裁量權之行使，</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不能違背法令授權目的或逾越授權範圍</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，或</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違背比例原則、平等原則等一般法律原則</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，否則即屬</a:t>
            </a:r>
            <a:r>
              <a:rPr kumimoji="0" lang="zh-TW" altLang="en-US" sz="2400" u="sng" dirty="0">
                <a:solidFill>
                  <a:schemeClr val="accent3">
                    <a:lumMod val="50000"/>
                  </a:schemeClr>
                </a:solidFill>
                <a:latin typeface="微軟正黑體" panose="020B0604030504040204" pitchFamily="34" charset="-120"/>
                <a:ea typeface="微軟正黑體" panose="020B0604030504040204" pitchFamily="34" charset="-120"/>
              </a:rPr>
              <a:t>違法</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a:t>
            </a:r>
          </a:p>
          <a:p>
            <a:pPr algn="just" fontAlgn="auto">
              <a:spcAft>
                <a:spcPts val="600"/>
              </a:spcAft>
              <a:defRPr/>
            </a:pPr>
            <a:endParaRPr kumimoji="0" lang="en-US" altLang="zh-TW" sz="2100" dirty="0">
              <a:solidFill>
                <a:schemeClr val="accent3">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公務員於行使行政裁量時，其裁量如與上述原則有違背，例如逾越裁量、裁量怠惰或裁量濫用，均構成裁量權行使之瑕疵，倘</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主觀上明知並有意使其發生，則符合明知違背法律等之要件</a:t>
            </a: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 </a:t>
            </a:r>
            <a:endParaRPr kumimoji="0"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chemeClr val="tx1">
                  <a:lumMod val="85000"/>
                  <a:lumOff val="15000"/>
                </a:schemeClr>
              </a:solidFill>
              <a:latin typeface="華康中圓體"/>
              <a:ea typeface="+mn-ea"/>
            </a:endParaRPr>
          </a:p>
        </p:txBody>
      </p:sp>
      <p:pic>
        <p:nvPicPr>
          <p:cNvPr id="10" name="Picture 4" descr="http://icons.iconarchive.com/icons/icons8/ios7/96/Hands-One-Finger-icon.png"/>
          <p:cNvPicPr>
            <a:picLocks noChangeAspect="1" noChangeArrowheads="1"/>
          </p:cNvPicPr>
          <p:nvPr/>
        </p:nvPicPr>
        <p:blipFill>
          <a:blip r:embed="rId3" cstate="print">
            <a:duotone>
              <a:schemeClr val="accent1">
                <a:shade val="45000"/>
                <a:satMod val="135000"/>
              </a:schemeClr>
              <a:prstClr val="white"/>
            </a:duotone>
            <a:extLst/>
          </a:blip>
          <a:srcRect/>
          <a:stretch>
            <a:fillRect/>
          </a:stretch>
        </p:blipFill>
        <p:spPr bwMode="auto">
          <a:xfrm>
            <a:off x="309890" y="746484"/>
            <a:ext cx="914400" cy="914400"/>
          </a:xfrm>
          <a:prstGeom prst="rect">
            <a:avLst/>
          </a:prstGeom>
          <a:noFill/>
          <a:extLst/>
        </p:spPr>
      </p:pic>
      <p:pic>
        <p:nvPicPr>
          <p:cNvPr id="11" name="Picture 6" descr="http://icons.iconarchive.com/icons/icons8/ios7/96/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374471" y="2578679"/>
            <a:ext cx="914400" cy="914400"/>
          </a:xfrm>
          <a:prstGeom prst="rect">
            <a:avLst/>
          </a:prstGeom>
          <a:noFill/>
          <a:extLst/>
        </p:spPr>
      </p:pic>
      <p:pic>
        <p:nvPicPr>
          <p:cNvPr id="75781" name="Picture 2" descr="http://icons.iconarchive.com/icons/custom-icon-design/flatastic-11/128/Twitter-1-icon.png"/>
          <p:cNvPicPr>
            <a:picLocks noChangeAspect="1" noChangeArrowheads="1"/>
          </p:cNvPicPr>
          <p:nvPr/>
        </p:nvPicPr>
        <p:blipFill>
          <a:blip r:embed="rId5" cstate="print"/>
          <a:srcRect/>
          <a:stretch>
            <a:fillRect/>
          </a:stretch>
        </p:blipFill>
        <p:spPr bwMode="auto">
          <a:xfrm rot="-652273">
            <a:off x="-57150" y="5486400"/>
            <a:ext cx="1146175" cy="1144588"/>
          </a:xfrm>
          <a:prstGeom prst="rect">
            <a:avLst/>
          </a:prstGeom>
          <a:noFill/>
          <a:ln w="9525">
            <a:noFill/>
            <a:miter lim="800000"/>
            <a:headEnd/>
            <a:tailEnd/>
          </a:ln>
        </p:spPr>
      </p:pic>
      <p:pic>
        <p:nvPicPr>
          <p:cNvPr id="2050" name="Picture 2" descr="http://icons.iconarchive.com/icons/icons8/ios7/96/Hands-Three-Fingers-icon.png"/>
          <p:cNvPicPr>
            <a:picLocks noChangeAspect="1" noChangeArrowheads="1"/>
          </p:cNvPicPr>
          <p:nvPr/>
        </p:nvPicPr>
        <p:blipFill>
          <a:blip r:embed="rId6" cstate="print">
            <a:duotone>
              <a:schemeClr val="accent4">
                <a:shade val="45000"/>
                <a:satMod val="135000"/>
              </a:schemeClr>
              <a:prstClr val="white"/>
            </a:duotone>
            <a:extLst/>
          </a:blip>
          <a:srcRect/>
          <a:stretch>
            <a:fillRect/>
          </a:stretch>
        </p:blipFill>
        <p:spPr bwMode="auto">
          <a:xfrm>
            <a:off x="368527" y="4054348"/>
            <a:ext cx="914400" cy="914400"/>
          </a:xfrm>
          <a:prstGeom prst="rect">
            <a:avLst/>
          </a:prstGeom>
          <a:noFill/>
          <a:extLst/>
        </p:spPr>
      </p:pic>
      <p:pic>
        <p:nvPicPr>
          <p:cNvPr id="16" name="圖片 15"/>
          <p:cNvPicPr>
            <a:picLocks noChangeAspect="1"/>
          </p:cNvPicPr>
          <p:nvPr/>
        </p:nvPicPr>
        <p:blipFill>
          <a:blip r:embed="rId7" cstate="print">
            <a:duotone>
              <a:schemeClr val="accent3">
                <a:shade val="45000"/>
                <a:satMod val="135000"/>
              </a:schemeClr>
              <a:prstClr val="white"/>
            </a:duotone>
            <a:extLst/>
          </a:blip>
          <a:stretch>
            <a:fillRect/>
          </a:stretch>
        </p:blipFill>
        <p:spPr>
          <a:xfrm>
            <a:off x="457594" y="5121168"/>
            <a:ext cx="309496" cy="350159"/>
          </a:xfrm>
          <a:prstGeom prst="rect">
            <a:avLst/>
          </a:prstGeom>
        </p:spPr>
      </p:pic>
      <p:sp>
        <p:nvSpPr>
          <p:cNvPr id="12" name="文字方塊 11"/>
          <p:cNvSpPr txBox="1"/>
          <p:nvPr/>
        </p:nvSpPr>
        <p:spPr>
          <a:xfrm>
            <a:off x="-11112" y="6328531"/>
            <a:ext cx="915511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03089" y="3670300"/>
            <a:ext cx="8537822" cy="2631490"/>
          </a:xfrm>
          <a:prstGeom prst="rect">
            <a:avLst/>
          </a:prstGeom>
          <a:noFill/>
        </p:spPr>
        <p:txBody>
          <a:bodyPr wrap="square">
            <a:spAutoFit/>
          </a:bodyPr>
          <a:lstStyle/>
          <a:p>
            <a:pPr algn="just" fontAlgn="auto">
              <a:lnSpc>
                <a:spcPts val="3300"/>
              </a:lnSpc>
              <a:spcBef>
                <a:spcPts val="0"/>
              </a:spcBef>
              <a:spcAft>
                <a:spcPts val="0"/>
              </a:spcAft>
              <a:defRPr/>
            </a:pP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　　「依法行政」是法治國家的核心價值，也是一切行政行為，必須遵守的首要原則。公務員依法律所賦予的權力，執行職務、為民服務，同時也擔負「廉潔」、「便民」與「效能」的期待與要求，</a:t>
            </a:r>
            <a:r>
              <a:rPr kumimoji="0" lang="zh-TW" altLang="en-US" sz="2400" b="1" spc="50" dirty="0">
                <a:solidFill>
                  <a:srgbClr val="C00000"/>
                </a:solidFill>
                <a:latin typeface="微軟正黑體" panose="020B0604030504040204" pitchFamily="34" charset="-120"/>
                <a:ea typeface="微軟正黑體" panose="020B0604030504040204" pitchFamily="34" charset="-120"/>
              </a:rPr>
              <a:t>如何安心、放心且又大方的給予民眾便利，不用害怕違反法令而有圖利的疑慮與擔心，是您我每位公務員都非常關心的問題。</a:t>
            </a:r>
            <a:endParaRPr kumimoji="0" lang="en-US" altLang="zh-TW" sz="2400" b="1" spc="50" dirty="0">
              <a:solidFill>
                <a:srgbClr val="C00000"/>
              </a:solidFill>
              <a:latin typeface="微軟正黑體" panose="020B0604030504040204" pitchFamily="34" charset="-120"/>
              <a:ea typeface="微軟正黑體" panose="020B0604030504040204" pitchFamily="34" charset="-120"/>
            </a:endParaRPr>
          </a:p>
        </p:txBody>
      </p:sp>
      <p:sp>
        <p:nvSpPr>
          <p:cNvPr id="10" name="想法泡泡: 雲朵 9"/>
          <p:cNvSpPr/>
          <p:nvPr/>
        </p:nvSpPr>
        <p:spPr>
          <a:xfrm rot="810127">
            <a:off x="5410200" y="1406525"/>
            <a:ext cx="1957388" cy="1346200"/>
          </a:xfrm>
          <a:prstGeom prst="cloud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489053" y="1486307"/>
            <a:ext cx="1851408" cy="1962271"/>
          </a:xfrm>
          <a:prstGeom prst="rect">
            <a:avLst/>
          </a:prstGeom>
        </p:spPr>
      </p:pic>
      <p:sp>
        <p:nvSpPr>
          <p:cNvPr id="11" name="想法泡泡: 雲朵 10"/>
          <p:cNvSpPr/>
          <p:nvPr/>
        </p:nvSpPr>
        <p:spPr>
          <a:xfrm rot="20198226" flipH="1">
            <a:off x="1598613" y="1466850"/>
            <a:ext cx="2043112" cy="1346200"/>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rot="-169319">
            <a:off x="233363" y="3952875"/>
            <a:ext cx="2022475" cy="2022475"/>
          </a:xfrm>
          <a:prstGeom prst="rect">
            <a:avLst/>
          </a:prstGeom>
          <a:noFill/>
          <a:ln w="9525">
            <a:noFill/>
            <a:miter lim="800000"/>
            <a:headEnd/>
            <a:tailEnd/>
          </a:ln>
        </p:spPr>
      </p:pic>
      <p:sp>
        <p:nvSpPr>
          <p:cNvPr id="7" name="語音泡泡: 橢圓形 6"/>
          <p:cNvSpPr/>
          <p:nvPr/>
        </p:nvSpPr>
        <p:spPr>
          <a:xfrm>
            <a:off x="2574925" y="149225"/>
            <a:ext cx="5060950" cy="3016250"/>
          </a:xfrm>
          <a:prstGeom prst="wedgeEllipseCallout">
            <a:avLst>
              <a:gd name="adj1" fmla="val -51286"/>
              <a:gd name="adj2" fmla="val 94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若招標條件之設定，欠缺必要性，例如磁磚大小以</a:t>
            </a:r>
            <a:r>
              <a:rPr kumimoji="0" lang="en-US" altLang="zh-TW" sz="2400" dirty="0">
                <a:solidFill>
                  <a:schemeClr val="tx1"/>
                </a:solidFill>
                <a:latin typeface="微軟正黑體" panose="020B0604030504040204" pitchFamily="34" charset="-120"/>
                <a:ea typeface="微軟正黑體" panose="020B0604030504040204" pitchFamily="34" charset="-120"/>
              </a:rPr>
              <a:t>30*30</a:t>
            </a:r>
            <a:r>
              <a:rPr kumimoji="0" lang="zh-TW" altLang="en-US" sz="2400" dirty="0">
                <a:solidFill>
                  <a:schemeClr val="tx1"/>
                </a:solidFill>
                <a:latin typeface="微軟正黑體" panose="020B0604030504040204" pitchFamily="34" charset="-120"/>
                <a:ea typeface="微軟正黑體" panose="020B0604030504040204" pitchFamily="34" charset="-120"/>
              </a:rPr>
              <a:t>為常規，卻規定為</a:t>
            </a:r>
            <a:r>
              <a:rPr kumimoji="0" lang="en-US" altLang="zh-TW" sz="2400" dirty="0">
                <a:solidFill>
                  <a:schemeClr val="tx1"/>
                </a:solidFill>
                <a:latin typeface="微軟正黑體" panose="020B0604030504040204" pitchFamily="34" charset="-120"/>
                <a:ea typeface="微軟正黑體" panose="020B0604030504040204" pitchFamily="34" charset="-120"/>
              </a:rPr>
              <a:t>30.5*30.5</a:t>
            </a:r>
            <a:r>
              <a:rPr kumimoji="0" lang="zh-TW" altLang="en-US" sz="2400" dirty="0">
                <a:solidFill>
                  <a:schemeClr val="tx1"/>
                </a:solidFill>
                <a:latin typeface="微軟正黑體" panose="020B0604030504040204" pitchFamily="34" charset="-120"/>
                <a:ea typeface="微軟正黑體" panose="020B0604030504040204" pitchFamily="34" charset="-120"/>
              </a:rPr>
              <a:t>，而全國只有一家廠商有此磁磚，可能被懷疑有綁規格標之嫌。</a:t>
            </a:r>
          </a:p>
        </p:txBody>
      </p:sp>
      <p:sp>
        <p:nvSpPr>
          <p:cNvPr id="8" name="語音泡泡: 橢圓形 7"/>
          <p:cNvSpPr/>
          <p:nvPr/>
        </p:nvSpPr>
        <p:spPr>
          <a:xfrm rot="20240526">
            <a:off x="4595813" y="3094038"/>
            <a:ext cx="3878262" cy="2981325"/>
          </a:xfrm>
          <a:prstGeom prst="wedgeEllipseCallout">
            <a:avLst>
              <a:gd name="adj1" fmla="val -98510"/>
              <a:gd name="adj2" fmla="val -4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2">
                    <a:lumMod val="50000"/>
                  </a:schemeClr>
                </a:solidFill>
                <a:latin typeface="微軟正黑體" panose="020B0604030504040204" pitchFamily="34" charset="-120"/>
                <a:ea typeface="微軟正黑體" panose="020B0604030504040204" pitchFamily="34" charset="-120"/>
              </a:rPr>
              <a:t>緊急採購機器（儀器）設備，結果卻發現沒有必要而閒置不用，也容易啟人疑竇。</a:t>
            </a:r>
          </a:p>
        </p:txBody>
      </p:sp>
      <p:sp>
        <p:nvSpPr>
          <p:cNvPr id="9" name="文字方塊 8"/>
          <p:cNvSpPr txBox="1"/>
          <p:nvPr/>
        </p:nvSpPr>
        <p:spPr>
          <a:xfrm rot="21345632">
            <a:off x="-112713" y="2692400"/>
            <a:ext cx="2879726" cy="1323975"/>
          </a:xfrm>
          <a:prstGeom prst="rect">
            <a:avLst/>
          </a:prstGeom>
          <a:noFill/>
        </p:spPr>
        <p:txBody>
          <a:bodyPr>
            <a:spAutoFit/>
          </a:bodyPr>
          <a:lstStyle/>
          <a:p>
            <a:pPr algn="ctr" fontAlgn="auto">
              <a:spcBef>
                <a:spcPts val="0"/>
              </a:spcBef>
              <a:spcAft>
                <a:spcPts val="0"/>
              </a:spcAft>
              <a:defRPr/>
            </a:pP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易遭疑之</a:t>
            </a:r>
            <a:endParaRPr kumimoji="0" lang="en-US" altLang="zh-TW"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裁量案例</a:t>
            </a:r>
            <a:endParaRPr kumimoji="0" lang="zh-TW" altLang="zh-TW" sz="4000"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0" y="6399547"/>
            <a:ext cx="9144000"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資料來源：參考法務部陳政務次長明堂「圖利、便民與行政裁量」簡報檔</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638516" y="369425"/>
            <a:ext cx="3903633"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 務 員 的 省 思</a:t>
            </a:r>
          </a:p>
        </p:txBody>
      </p:sp>
      <p:sp>
        <p:nvSpPr>
          <p:cNvPr id="8" name="圓角矩形 7"/>
          <p:cNvSpPr/>
          <p:nvPr/>
        </p:nvSpPr>
        <p:spPr>
          <a:xfrm>
            <a:off x="4745673" y="1510983"/>
            <a:ext cx="3714750" cy="7143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kumimoji="0" lang="zh-TW" altLang="en-US" sz="2400" dirty="0">
                <a:solidFill>
                  <a:srgbClr val="000000"/>
                </a:solidFill>
                <a:latin typeface="微軟正黑體" panose="020B0604030504040204" pitchFamily="34" charset="-120"/>
                <a:ea typeface="微軟正黑體" panose="020B0604030504040204" pitchFamily="34" charset="-120"/>
              </a:rPr>
              <a:t>除弊？興利？</a:t>
            </a:r>
          </a:p>
        </p:txBody>
      </p:sp>
      <p:sp>
        <p:nvSpPr>
          <p:cNvPr id="9" name="圓角矩形 8"/>
          <p:cNvSpPr/>
          <p:nvPr/>
        </p:nvSpPr>
        <p:spPr>
          <a:xfrm>
            <a:off x="4745673" y="2602865"/>
            <a:ext cx="3714750" cy="1285875"/>
          </a:xfrm>
          <a:prstGeom prst="roundRect">
            <a:avLst>
              <a:gd name="adj" fmla="val 9520"/>
            </a:avLst>
          </a:prstGeom>
        </p:spPr>
        <p:style>
          <a:lnRef idx="1">
            <a:schemeClr val="accent5"/>
          </a:lnRef>
          <a:fillRef idx="2">
            <a:schemeClr val="accent5"/>
          </a:fillRef>
          <a:effectRef idx="1">
            <a:schemeClr val="accent5"/>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廉潔</a:t>
            </a:r>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便民</a:t>
            </a:r>
            <a:r>
              <a:rPr kumimoji="0" lang="zh-TW" altLang="en-US" sz="2400" dirty="0">
                <a:solidFill>
                  <a:srgbClr val="000000"/>
                </a:solidFill>
                <a:latin typeface="微軟正黑體" panose="020B0604030504040204" pitchFamily="34" charset="-120"/>
                <a:ea typeface="微軟正黑體" panose="020B0604030504040204" pitchFamily="34" charset="-120"/>
              </a:rPr>
              <a:t>」與「</a:t>
            </a:r>
            <a:r>
              <a:rPr kumimoji="0" lang="zh-TW" altLang="en-US" sz="2400" b="1" dirty="0">
                <a:solidFill>
                  <a:srgbClr val="C00000"/>
                </a:solidFill>
                <a:latin typeface="微軟正黑體" panose="020B0604030504040204" pitchFamily="34" charset="-120"/>
                <a:ea typeface="微軟正黑體" panose="020B0604030504040204" pitchFamily="34" charset="-120"/>
              </a:rPr>
              <a:t>效能</a:t>
            </a:r>
            <a:r>
              <a:rPr kumimoji="0" lang="zh-TW" altLang="en-US" sz="2400" dirty="0">
                <a:solidFill>
                  <a:srgbClr val="000000"/>
                </a:solidFill>
                <a:latin typeface="微軟正黑體" panose="020B0604030504040204" pitchFamily="34" charset="-120"/>
                <a:ea typeface="微軟正黑體" panose="020B0604030504040204" pitchFamily="34" charset="-120"/>
              </a:rPr>
              <a:t>」是全民對公務員要求的目標</a:t>
            </a:r>
          </a:p>
        </p:txBody>
      </p:sp>
      <p:sp>
        <p:nvSpPr>
          <p:cNvPr id="10" name="圓角矩形 9"/>
          <p:cNvSpPr/>
          <p:nvPr/>
        </p:nvSpPr>
        <p:spPr>
          <a:xfrm>
            <a:off x="4745673" y="4307205"/>
            <a:ext cx="3714750" cy="1402715"/>
          </a:xfrm>
          <a:prstGeom prst="roundRect">
            <a:avLst>
              <a:gd name="adj" fmla="val 9520"/>
            </a:avLst>
          </a:prstGeom>
        </p:spPr>
        <p:style>
          <a:lnRef idx="1">
            <a:schemeClr val="accent4"/>
          </a:lnRef>
          <a:fillRef idx="2">
            <a:schemeClr val="accent4"/>
          </a:fillRef>
          <a:effectRef idx="1">
            <a:schemeClr val="accent4"/>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政府施政經緯萬端，法令僅有原則性規定，具體作為則委諸公務員妥適裁量</a:t>
            </a:r>
          </a:p>
        </p:txBody>
      </p:sp>
      <p:pic>
        <p:nvPicPr>
          <p:cNvPr id="15" name="圖片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962" y="1236663"/>
            <a:ext cx="3777594" cy="4478277"/>
          </a:xfrm>
          <a:prstGeom prst="rect">
            <a:avLst/>
          </a:prstGeom>
        </p:spPr>
      </p:pic>
      <p:sp>
        <p:nvSpPr>
          <p:cNvPr id="11" name="文字方塊 10"/>
          <p:cNvSpPr txBox="1"/>
          <p:nvPr/>
        </p:nvSpPr>
        <p:spPr>
          <a:xfrm>
            <a:off x="0" y="6482649"/>
            <a:ext cx="9144000" cy="307777"/>
          </a:xfrm>
          <a:prstGeom prst="rect">
            <a:avLst/>
          </a:prstGeom>
          <a:noFill/>
        </p:spPr>
        <p:txBody>
          <a:bodyPr wrap="square" rtlCol="0">
            <a:spAutoFit/>
          </a:bodyPr>
          <a:lstStyle>
            <a:defPPr>
              <a:defRPr lang="en-US"/>
            </a:defPPr>
            <a:lvl1pPr algn="ctr">
              <a:defRPr sz="1400">
                <a:latin typeface="微軟正黑體" panose="020B0604030504040204" pitchFamily="34" charset="-120"/>
                <a:ea typeface="微軟正黑體" panose="020B0604030504040204" pitchFamily="34" charset="-120"/>
              </a:defRPr>
            </a:lvl1pPr>
          </a:lstStyle>
          <a:p>
            <a:r>
              <a:rPr lang="zh-TW" altLang="en-US" dirty="0"/>
              <a:t>資料來源：參考法務部廉政署洪副署長培根「圖利與便民」簡報檔</a:t>
            </a:r>
          </a:p>
        </p:txBody>
      </p:sp>
    </p:spTree>
    <p:extLst>
      <p:ext uri="{BB962C8B-B14F-4D97-AF65-F5344CB8AC3E}">
        <p14:creationId xmlns:p14="http://schemas.microsoft.com/office/powerpoint/2010/main" xmlns="" val="2017044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3"/>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「廉潔」、「便民」與「效能」是全民對公務員要求的目標</a:t>
            </a:r>
          </a:p>
        </p:txBody>
      </p:sp>
      <p:sp>
        <p:nvSpPr>
          <p:cNvPr id="9" name="文字方塊 8"/>
          <p:cNvSpPr txBox="1"/>
          <p:nvPr/>
        </p:nvSpPr>
        <p:spPr>
          <a:xfrm>
            <a:off x="213756" y="2157146"/>
            <a:ext cx="6614555" cy="4785926"/>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政府施政在講求給付、福利行政，且兼顧行政效率與服務品質提昇之理念下，授權各級政府機關給予人民利益之行政措施極多，各公務員承辦公務之種類、性質均不相同，所依據之法令當然各有所異，然多與民眾權益息息相關。</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以往公務員在職務上給予人民利益之一切行為，均可能被質疑涉嫌圖利</a:t>
            </a:r>
            <a:r>
              <a:rPr kumimoji="0" lang="zh-TW" altLang="en-US" sz="2000" spc="100" dirty="0">
                <a:latin typeface="微軟正黑體" panose="020B0604030504040204" pitchFamily="34" charset="-120"/>
                <a:ea typeface="微軟正黑體" panose="020B0604030504040204" pitchFamily="34" charset="-120"/>
              </a:rPr>
              <a:t>，致法規命令、行政規則、職權命令在適用上稍有不慎，極可能罰及無辜，並打擊公務人員的士氣，尤其</a:t>
            </a:r>
            <a:r>
              <a:rPr kumimoji="0" lang="zh-TW" altLang="en-US" sz="2000" spc="100" dirty="0">
                <a:solidFill>
                  <a:srgbClr val="C00000"/>
                </a:solidFill>
                <a:latin typeface="微軟正黑體" panose="020B0604030504040204" pitchFamily="34" charset="-120"/>
                <a:ea typeface="微軟正黑體" panose="020B0604030504040204" pitchFamily="34" charset="-120"/>
              </a:rPr>
              <a:t>易使公務員行使行政裁量權時，畏事推諉，有悖「興利服務」之公職責任</a:t>
            </a:r>
            <a:r>
              <a:rPr kumimoji="0" lang="zh-TW" altLang="en-US" sz="2000" spc="100" dirty="0">
                <a:latin typeface="微軟正黑體" panose="020B0604030504040204" pitchFamily="34" charset="-120"/>
                <a:ea typeface="微軟正黑體" panose="020B0604030504040204" pitchFamily="34" charset="-120"/>
              </a:rPr>
              <a:t>。</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2871" y="2460916"/>
            <a:ext cx="3119120" cy="3494129"/>
          </a:xfrm>
          <a:prstGeom prst="rect">
            <a:avLst/>
          </a:prstGeom>
        </p:spPr>
      </p:pic>
      <p:sp>
        <p:nvSpPr>
          <p:cNvPr id="8" name="文字方塊 7"/>
          <p:cNvSpPr txBox="1"/>
          <p:nvPr/>
        </p:nvSpPr>
        <p:spPr>
          <a:xfrm>
            <a:off x="1" y="6518274"/>
            <a:ext cx="9155112"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資料來源：參考法務部廉政署洪副署長培根「圖利與便民」簡報檔</a:t>
            </a:r>
          </a:p>
        </p:txBody>
      </p:sp>
    </p:spTree>
    <p:extLst>
      <p:ext uri="{BB962C8B-B14F-4D97-AF65-F5344CB8AC3E}">
        <p14:creationId xmlns:p14="http://schemas.microsoft.com/office/powerpoint/2010/main" xmlns="" val="280633814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13" y="1074070"/>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4"/>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依法行政乃便民之前提</a:t>
            </a:r>
          </a:p>
        </p:txBody>
      </p:sp>
      <p:sp>
        <p:nvSpPr>
          <p:cNvPr id="9" name="文字方塊 8"/>
          <p:cNvSpPr txBox="1"/>
          <p:nvPr/>
        </p:nvSpPr>
        <p:spPr>
          <a:xfrm>
            <a:off x="19620" y="2107335"/>
            <a:ext cx="613179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便民之目的係為公眾謀利，且對於每一民眾、每一個案均一視同仁等同處理；</a:t>
            </a:r>
            <a:r>
              <a:rPr kumimoji="0" lang="zh-TW" altLang="en-US" sz="2000" spc="100" dirty="0">
                <a:solidFill>
                  <a:srgbClr val="C00000"/>
                </a:solidFill>
                <a:latin typeface="微軟正黑體" panose="020B0604030504040204" pitchFamily="34" charset="-120"/>
                <a:ea typeface="微軟正黑體" panose="020B0604030504040204" pitchFamily="34" charset="-120"/>
              </a:rPr>
              <a:t>便民服務行為係指公務員從事行政事務，均依法律規定、行政規章要求或長官職務上合法命令而為，在法令許可之範圍內給予人民之利益與好處。</a:t>
            </a:r>
            <a:endParaRPr kumimoji="0" lang="en-US" altLang="zh-TW" sz="2000" spc="100" dirty="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en-US" altLang="zh-TW"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endParaRPr kumimoji="0" lang="en-US" altLang="zh-TW" sz="2000" spc="100" dirty="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換言之，</a:t>
            </a:r>
            <a:r>
              <a:rPr kumimoji="0" lang="zh-TW" altLang="en-US" sz="2000" b="1" spc="100" dirty="0">
                <a:solidFill>
                  <a:srgbClr val="C00000"/>
                </a:solidFill>
                <a:latin typeface="微軟正黑體" panose="020B0604030504040204" pitchFamily="34" charset="-120"/>
                <a:ea typeface="微軟正黑體" panose="020B0604030504040204" pitchFamily="34" charset="-120"/>
              </a:rPr>
              <a:t>便民之前提必須是依法行政</a:t>
            </a:r>
            <a:r>
              <a:rPr kumimoji="0" lang="zh-TW" altLang="en-US" sz="2000" spc="100" dirty="0">
                <a:latin typeface="微軟正黑體" panose="020B0604030504040204" pitchFamily="34" charset="-120"/>
                <a:ea typeface="微軟正黑體" panose="020B0604030504040204" pitchFamily="34" charset="-120"/>
              </a:rPr>
              <a:t>，即公務員於執行職務中，在法令容許範圍內所為便民的行為，亦即公務員在處理公務行為時，主觀上並無使第三人圖得不法利益之意思，且其行為結果使他人得到之利益為合法利益。</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77060" y="2773679"/>
            <a:ext cx="3384224" cy="3198091"/>
          </a:xfrm>
          <a:prstGeom prst="rect">
            <a:avLst/>
          </a:prstGeom>
        </p:spPr>
      </p:pic>
      <p:sp>
        <p:nvSpPr>
          <p:cNvPr id="8" name="文字方塊 7"/>
          <p:cNvSpPr txBox="1"/>
          <p:nvPr/>
        </p:nvSpPr>
        <p:spPr>
          <a:xfrm>
            <a:off x="19620" y="6442388"/>
            <a:ext cx="9135493"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資料來源：參考法務部廉政署洪副署長培根「圖利與便民」簡報檔</a:t>
            </a:r>
          </a:p>
        </p:txBody>
      </p:sp>
    </p:spTree>
    <p:extLst>
      <p:ext uri="{BB962C8B-B14F-4D97-AF65-F5344CB8AC3E}">
        <p14:creationId xmlns:p14="http://schemas.microsoft.com/office/powerpoint/2010/main" xmlns="" val="273350533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01600" y="4605882"/>
            <a:ext cx="8920480" cy="173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p:cNvSpPr/>
          <p:nvPr/>
        </p:nvSpPr>
        <p:spPr>
          <a:xfrm>
            <a:off x="111760" y="3051957"/>
            <a:ext cx="8920480" cy="138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矩形 25"/>
          <p:cNvSpPr/>
          <p:nvPr/>
        </p:nvSpPr>
        <p:spPr>
          <a:xfrm>
            <a:off x="111760" y="1058682"/>
            <a:ext cx="8920480" cy="170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種 類</a:t>
            </a:r>
          </a:p>
        </p:txBody>
      </p:sp>
      <p:sp>
        <p:nvSpPr>
          <p:cNvPr id="8" name="矩形 7"/>
          <p:cNvSpPr/>
          <p:nvPr/>
        </p:nvSpPr>
        <p:spPr>
          <a:xfrm>
            <a:off x="253999" y="1328626"/>
            <a:ext cx="2458720" cy="9812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行政流程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簡化</a:t>
            </a:r>
          </a:p>
        </p:txBody>
      </p:sp>
      <p:sp>
        <p:nvSpPr>
          <p:cNvPr id="16" name="矩形 15"/>
          <p:cNvSpPr/>
          <p:nvPr/>
        </p:nvSpPr>
        <p:spPr>
          <a:xfrm>
            <a:off x="243839" y="3236213"/>
            <a:ext cx="2377440" cy="98127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工作時程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縮短</a:t>
            </a:r>
          </a:p>
        </p:txBody>
      </p:sp>
      <p:sp>
        <p:nvSpPr>
          <p:cNvPr id="17" name="矩形 16"/>
          <p:cNvSpPr/>
          <p:nvPr/>
        </p:nvSpPr>
        <p:spPr>
          <a:xfrm>
            <a:off x="253999" y="4857222"/>
            <a:ext cx="2377440" cy="98127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作業流程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透明</a:t>
            </a:r>
          </a:p>
        </p:txBody>
      </p:sp>
      <p:sp>
        <p:nvSpPr>
          <p:cNvPr id="19" name="箭號: 向下 18"/>
          <p:cNvSpPr/>
          <p:nvPr/>
        </p:nvSpPr>
        <p:spPr>
          <a:xfrm rot="16200000">
            <a:off x="2861116" y="1793261"/>
            <a:ext cx="294640" cy="346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221929" y="1067151"/>
            <a:ext cx="5892544" cy="1695336"/>
          </a:xfrm>
          <a:prstGeom prst="rect">
            <a:avLst/>
          </a:prstGeom>
          <a:noFill/>
        </p:spPr>
        <p:txBody>
          <a:bodyPr wrap="square" rtlCol="0">
            <a:spAutoFit/>
          </a:bodyPr>
          <a:lstStyle/>
          <a:p>
            <a:pPr algn="just">
              <a:lnSpc>
                <a:spcPts val="2500"/>
              </a:lnSpc>
            </a:pP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例如，行政機關為簡化人民申領補償費發放流程，提供各項申請表單（包括申請書、委託書、切結書、保證書等），並請各地政事務所、委託代發銀行，配合業主需求隨到隨辦，俾使各項補償費均能順利發放，達成工作進度。</a:t>
            </a:r>
          </a:p>
        </p:txBody>
      </p:sp>
      <p:sp>
        <p:nvSpPr>
          <p:cNvPr id="22" name="箭號: 向下 21"/>
          <p:cNvSpPr/>
          <p:nvPr/>
        </p:nvSpPr>
        <p:spPr>
          <a:xfrm rot="16200000">
            <a:off x="2779363" y="3525530"/>
            <a:ext cx="294640" cy="34664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29" name="箭號: 向下 28"/>
          <p:cNvSpPr/>
          <p:nvPr/>
        </p:nvSpPr>
        <p:spPr>
          <a:xfrm rot="16200000">
            <a:off x="2759044" y="5196605"/>
            <a:ext cx="294640" cy="3466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0" name="文字方塊 29"/>
          <p:cNvSpPr txBox="1"/>
          <p:nvPr/>
        </p:nvSpPr>
        <p:spPr>
          <a:xfrm>
            <a:off x="3191921" y="3206406"/>
            <a:ext cx="5892544" cy="1054135"/>
          </a:xfrm>
          <a:prstGeom prst="rect">
            <a:avLst/>
          </a:prstGeom>
          <a:noFill/>
        </p:spPr>
        <p:txBody>
          <a:bodyPr wrap="square" rtlCol="0">
            <a:spAutoFit/>
          </a:bodyPr>
          <a:lstStyle/>
          <a:p>
            <a:pPr algn="just">
              <a:lnSpc>
                <a:spcPts val="2500"/>
              </a:lnSpc>
            </a:pPr>
            <a:r>
              <a:rPr lang="zh-TW" altLang="en-US" dirty="0">
                <a:solidFill>
                  <a:schemeClr val="accent4">
                    <a:lumMod val="75000"/>
                  </a:schemeClr>
                </a:solidFill>
                <a:latin typeface="微軟正黑體" panose="020B0604030504040204" pitchFamily="34" charset="-120"/>
                <a:ea typeface="微軟正黑體" panose="020B0604030504040204" pitchFamily="34" charset="-120"/>
              </a:rPr>
              <a:t>例如，地政事務所設置「單一窗口謄本服務區」及地籍資料電腦化作業，提供民眾隨到隨辦、單一收件窗口之全程服務，並縮短民眾申請謄本時間，提昇行政效率。</a:t>
            </a:r>
          </a:p>
        </p:txBody>
      </p:sp>
      <p:sp>
        <p:nvSpPr>
          <p:cNvPr id="31" name="文字方塊 30"/>
          <p:cNvSpPr txBox="1"/>
          <p:nvPr/>
        </p:nvSpPr>
        <p:spPr>
          <a:xfrm>
            <a:off x="3196053" y="4641135"/>
            <a:ext cx="5892544" cy="1695336"/>
          </a:xfrm>
          <a:prstGeom prst="rect">
            <a:avLst/>
          </a:prstGeom>
          <a:noFill/>
        </p:spPr>
        <p:txBody>
          <a:bodyPr wrap="square" rtlCol="0">
            <a:spAutoFit/>
          </a:bodyPr>
          <a:lstStyle/>
          <a:p>
            <a:pPr algn="just">
              <a:lnSpc>
                <a:spcPts val="2500"/>
              </a:lnSpc>
            </a:pPr>
            <a:r>
              <a:rPr lang="zh-TW" altLang="en-US" dirty="0">
                <a:solidFill>
                  <a:schemeClr val="accent6">
                    <a:lumMod val="75000"/>
                  </a:schemeClr>
                </a:solidFill>
                <a:latin typeface="微軟正黑體" panose="020B0604030504040204" pitchFamily="34" charset="-120"/>
                <a:ea typeface="微軟正黑體" panose="020B0604030504040204" pitchFamily="34" charset="-120"/>
              </a:rPr>
              <a:t>例如，關稅機關之通關作業流程及海關處理情形，進口貨物進儲、收單、驗貨、分估、銷艙、徵稅、放行、提貨，以及出口貨物進倉、收單、驗估、放行、銷艙等流程，廠商及業者可透過「海運通關資料庫」及「空運通關資料庫」上網查詢，以加速通關並提昇服務品質。</a:t>
            </a:r>
          </a:p>
        </p:txBody>
      </p:sp>
      <p:sp>
        <p:nvSpPr>
          <p:cNvPr id="15" name="文字方塊 14"/>
          <p:cNvSpPr txBox="1"/>
          <p:nvPr/>
        </p:nvSpPr>
        <p:spPr>
          <a:xfrm>
            <a:off x="8784" y="6484694"/>
            <a:ext cx="9135215"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資料來源：參考法務部廉政署洪副署長培根「圖利與便民」簡報檔</a:t>
            </a:r>
          </a:p>
        </p:txBody>
      </p:sp>
    </p:spTree>
    <p:extLst>
      <p:ext uri="{BB962C8B-B14F-4D97-AF65-F5344CB8AC3E}">
        <p14:creationId xmlns:p14="http://schemas.microsoft.com/office/powerpoint/2010/main" xmlns="" val="15108969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14508" y="3345315"/>
            <a:ext cx="4240605" cy="3880154"/>
          </a:xfrm>
          <a:prstGeom prst="rect">
            <a:avLst/>
          </a:prstGeom>
        </p:spPr>
      </p:pic>
      <p:sp>
        <p:nvSpPr>
          <p:cNvPr id="9" name="文字方塊 8"/>
          <p:cNvSpPr txBox="1"/>
          <p:nvPr/>
        </p:nvSpPr>
        <p:spPr>
          <a:xfrm>
            <a:off x="999924" y="1353554"/>
            <a:ext cx="7155263" cy="2246769"/>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圖利與便民都是給予人民利益或好處，但圖利的行政行為是不合法，而便民則是合法給予人民利益，所以圖利與便民兩者並非不能區分。</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司法實務的見解，圖利與便民的最主要區別是以</a:t>
            </a:r>
            <a:r>
              <a:rPr kumimoji="0" lang="zh-TW" altLang="en-US" sz="20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000" spc="100" dirty="0">
                <a:latin typeface="微軟正黑體" panose="020B0604030504040204" pitchFamily="34" charset="-120"/>
                <a:ea typeface="微軟正黑體" panose="020B0604030504040204" pitchFamily="34" charset="-120"/>
              </a:rPr>
              <a:t>為判斷。</a:t>
            </a:r>
            <a:r>
              <a:rPr kumimoji="0" lang="zh-TW" altLang="en-US" sz="2000" spc="100" dirty="0">
                <a:solidFill>
                  <a:srgbClr val="C00000"/>
                </a:solidFill>
                <a:latin typeface="微軟正黑體" panose="020B0604030504040204" pitchFamily="34" charset="-120"/>
                <a:ea typeface="微軟正黑體" panose="020B0604030504040204" pitchFamily="34" charset="-120"/>
              </a:rPr>
              <a:t>而從便民的角度看，便民就是依法行政。 </a:t>
            </a:r>
          </a:p>
        </p:txBody>
      </p:sp>
      <p:sp>
        <p:nvSpPr>
          <p:cNvPr id="7" name="文字方塊 6"/>
          <p:cNvSpPr txBox="1"/>
          <p:nvPr/>
        </p:nvSpPr>
        <p:spPr>
          <a:xfrm>
            <a:off x="0" y="6560820"/>
            <a:ext cx="5652657"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資料來源：參考法務部廉政署洪副署長培根「圖利與便民」簡報檔</a:t>
            </a:r>
          </a:p>
        </p:txBody>
      </p:sp>
    </p:spTree>
    <p:extLst>
      <p:ext uri="{BB962C8B-B14F-4D97-AF65-F5344CB8AC3E}">
        <p14:creationId xmlns:p14="http://schemas.microsoft.com/office/powerpoint/2010/main" xmlns="" val="260582036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案</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例</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分</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析</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kumimoji="0" lang="en-US" altLang="zh-TW" sz="4400" dirty="0"/>
              <a:t>3</a:t>
            </a:r>
            <a:endParaRPr kumimoji="0" lang="zh-TW" altLang="en-US" sz="4400" dirty="0"/>
          </a:p>
        </p:txBody>
      </p:sp>
      <p:sp>
        <p:nvSpPr>
          <p:cNvPr id="8397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3973" name="Picture 2" descr="http://icons.iconarchive.com/icons/raindropmemory/harmonia-pastelis/128/hp-photos-2-icon.png"/>
          <p:cNvPicPr>
            <a:picLocks noChangeAspect="1" noChangeArrowheads="1"/>
          </p:cNvPicPr>
          <p:nvPr/>
        </p:nvPicPr>
        <p:blipFill>
          <a:blip r:embed="rId2" cstate="print"/>
          <a:srcRect/>
          <a:stretch>
            <a:fillRect/>
          </a:stretch>
        </p:blipFill>
        <p:spPr bwMode="auto">
          <a:xfrm rot="1305137">
            <a:off x="6327775" y="2935288"/>
            <a:ext cx="903288" cy="901700"/>
          </a:xfrm>
          <a:prstGeom prst="rect">
            <a:avLst/>
          </a:prstGeom>
          <a:noFill/>
          <a:ln w="9525">
            <a:noFill/>
            <a:miter lim="800000"/>
            <a:headEnd/>
            <a:tailEnd/>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7042" name="群組 13"/>
          <p:cNvGrpSpPr>
            <a:grpSpLocks/>
          </p:cNvGrpSpPr>
          <p:nvPr/>
        </p:nvGrpSpPr>
        <p:grpSpPr bwMode="auto">
          <a:xfrm>
            <a:off x="2047875" y="3735388"/>
            <a:ext cx="5233988" cy="3098800"/>
            <a:chOff x="3463047" y="3570051"/>
            <a:chExt cx="5233481" cy="3098817"/>
          </a:xfrm>
        </p:grpSpPr>
        <p:pic>
          <p:nvPicPr>
            <p:cNvPr id="87048" name="圖片 11"/>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9" name="矩形 8"/>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704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704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225631" y="2098675"/>
            <a:ext cx="8752113" cy="370870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當選鄉長以後，為了實現給鄉民更便利洽公環境的競選政見，努力爭取到縣政府的補助款，辦理機關內部設備與設施改善工程。</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開標當日，公所建設課課長</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跟技士</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等人，進行第一階段廠商資格審查時，發現賺很大公司、兩光公司跟肉腳公司等</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家廠商，投標文件有下列不符合規定，卻仍然審查通過，讓他們可以進行第二階段採購評選委員會的評選：（一）肉腳公司、兩光公司沒有提出最近一期營業稅納稅證明文件；（二）賺很大公司沒有提供共同投標協議書。</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8066" name="群組 15"/>
          <p:cNvGrpSpPr>
            <a:grpSpLocks/>
          </p:cNvGrpSpPr>
          <p:nvPr/>
        </p:nvGrpSpPr>
        <p:grpSpPr bwMode="auto">
          <a:xfrm>
            <a:off x="2047875" y="3735388"/>
            <a:ext cx="5233988" cy="3098800"/>
            <a:chOff x="3463047" y="3570051"/>
            <a:chExt cx="5233481" cy="3098817"/>
          </a:xfrm>
        </p:grpSpPr>
        <p:pic>
          <p:nvPicPr>
            <p:cNvPr id="88072" name="圖片 16"/>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18" name="矩形 17"/>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806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807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835150"/>
            <a:ext cx="8445500" cy="550386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跟行政室主任</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等三人，同時擔任評選委員會的委員，評選過程也發現下列情形，依照政府採購法規定，應該不能決標給任何一家廠商，但他們還是讓賺很大公司得標承攬：（一）賺很大公司、兩光公司跟肉腳公司所提供的服務建議書內容，幾乎完全相同，而且每家廠商所填寫的地址與電話號碼都是相同的，廠商間疑似有互相掩護圍標；（二）賺很大公司的服務建議書所列單價偏高、施作項目未核實丈量，擺明想要把公所當作肥羊敲一筆。</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等人，明知道賺很大公司有不符合投標資格、投標廠商文件雷同、服務建議書內容不實等情，卻故意讓賺很大公司得標，並獲得不法利益新臺幣</a:t>
            </a:r>
            <a:r>
              <a:rPr kumimoji="0" lang="en-US" altLang="zh-TW" sz="2000" spc="100" dirty="0">
                <a:latin typeface="微軟正黑體" panose="020B0604030504040204" pitchFamily="34" charset="-120"/>
                <a:ea typeface="微軟正黑體" panose="020B0604030504040204" pitchFamily="34" charset="-120"/>
              </a:rPr>
              <a:t>40</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6,670</a:t>
            </a:r>
            <a:r>
              <a:rPr kumimoji="0" lang="zh-TW" altLang="en-US" sz="2000" spc="100" dirty="0">
                <a:latin typeface="微軟正黑體" panose="020B0604030504040204" pitchFamily="34" charset="-120"/>
                <a:ea typeface="微軟正黑體" panose="020B0604030504040204" pitchFamily="34" charset="-120"/>
              </a:rPr>
              <a:t>元。最後，</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位公務員被法院依貪污治罪條例第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個月至</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個月不等有期徒刑，褫奪公權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辦理採購時，不論在任何階段，都須遵守政府採購法相關規定，齊備採購流程。採購人員在審理投標廠商資格時，也應該確認廠商提供完整證明文件，並詳實審查施作項目、數量及單價是否符合行情。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若發現投標廠商之間，具有採購重大異常關聯，應依政府採購法第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316931" y="3705799"/>
            <a:ext cx="2233211" cy="2542669"/>
          </a:xfrm>
          <a:prstGeom prst="rect">
            <a:avLst/>
          </a:prstGeom>
        </p:spPr>
      </p:pic>
      <p:sp>
        <p:nvSpPr>
          <p:cNvPr id="19459" name="AutoShape 2" descr="http://icons.iconarchive.com/icons/raindropmemory/harmonia-pastelis/128/hp-pending-icon.png"/>
          <p:cNvSpPr>
            <a:spLocks noChangeAspect="1" noChangeArrowheads="1"/>
          </p:cNvSpPr>
          <p:nvPr/>
        </p:nvSpPr>
        <p:spPr bwMode="auto">
          <a:xfrm>
            <a:off x="4189413" y="3990975"/>
            <a:ext cx="420687" cy="47625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圖說文字: 直線加上強調線 6"/>
          <p:cNvSpPr/>
          <p:nvPr/>
        </p:nvSpPr>
        <p:spPr>
          <a:xfrm>
            <a:off x="5981700" y="4084638"/>
            <a:ext cx="1392238" cy="874712"/>
          </a:xfrm>
          <a:prstGeom prst="accentCallout1">
            <a:avLst/>
          </a:prstGeom>
          <a:solidFill>
            <a:srgbClr val="70A6D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sp>
        <p:nvSpPr>
          <p:cNvPr id="13" name="圖說文字: 直線加上強調線 12"/>
          <p:cNvSpPr/>
          <p:nvPr/>
        </p:nvSpPr>
        <p:spPr>
          <a:xfrm flipH="1">
            <a:off x="1377950" y="4048125"/>
            <a:ext cx="1427163" cy="874713"/>
          </a:xfrm>
          <a:prstGeom prst="accentCallout1">
            <a:avLst/>
          </a:prstGeom>
          <a:solidFill>
            <a:srgbClr val="E47E9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
        <p:nvSpPr>
          <p:cNvPr id="9" name="文字方塊 8"/>
          <p:cNvSpPr txBox="1"/>
          <p:nvPr/>
        </p:nvSpPr>
        <p:spPr>
          <a:xfrm>
            <a:off x="708025" y="5084763"/>
            <a:ext cx="3028950" cy="723900"/>
          </a:xfrm>
          <a:prstGeom prst="rect">
            <a:avLst/>
          </a:prstGeom>
          <a:noFill/>
        </p:spPr>
        <p:txBody>
          <a:bodyPr>
            <a:spAutoFit/>
          </a:bodyPr>
          <a:lstStyle/>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依據法律執行公務</a:t>
            </a: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法律範圍內給予民眾方便</a:t>
            </a:r>
          </a:p>
        </p:txBody>
      </p:sp>
      <p:sp>
        <p:nvSpPr>
          <p:cNvPr id="14" name="文字方塊 13"/>
          <p:cNvSpPr txBox="1"/>
          <p:nvPr/>
        </p:nvSpPr>
        <p:spPr>
          <a:xfrm>
            <a:off x="5740400" y="5114925"/>
            <a:ext cx="2887663" cy="722313"/>
          </a:xfrm>
          <a:prstGeom prst="rect">
            <a:avLst/>
          </a:prstGeom>
          <a:noFill/>
        </p:spPr>
        <p:txBody>
          <a:bodyPr>
            <a:spAutoFit/>
          </a:bodyPr>
          <a:lstStyle/>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明知法律規範故意違反</a:t>
            </a:r>
            <a:endParaRPr kumimoji="0"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不論金額大小</a:t>
            </a:r>
          </a:p>
        </p:txBody>
      </p:sp>
      <p:pic>
        <p:nvPicPr>
          <p:cNvPr id="16" name="圖片 15"/>
          <p:cNvPicPr>
            <a:picLocks noChangeAspect="1"/>
          </p:cNvPicPr>
          <p:nvPr/>
        </p:nvPicPr>
        <p:blipFill>
          <a:blip r:embed="rId4" cstate="print">
            <a:duotone>
              <a:schemeClr val="accent3">
                <a:shade val="45000"/>
                <a:satMod val="135000"/>
              </a:schemeClr>
              <a:prstClr val="white"/>
            </a:duotone>
            <a:extLst/>
          </a:blip>
          <a:stretch>
            <a:fillRect/>
          </a:stretch>
        </p:blipFill>
        <p:spPr>
          <a:xfrm rot="1692843">
            <a:off x="4892659" y="3290437"/>
            <a:ext cx="799830" cy="904916"/>
          </a:xfrm>
          <a:prstGeom prst="rect">
            <a:avLst/>
          </a:prstGeom>
        </p:spPr>
      </p:pic>
      <p:sp>
        <p:nvSpPr>
          <p:cNvPr id="19465" name="文字方塊 1"/>
          <p:cNvSpPr txBox="1">
            <a:spLocks noChangeArrowheads="1"/>
          </p:cNvSpPr>
          <p:nvPr/>
        </p:nvSpPr>
        <p:spPr bwMode="auto">
          <a:xfrm>
            <a:off x="517525" y="1282700"/>
            <a:ext cx="8185150" cy="1751013"/>
          </a:xfrm>
          <a:prstGeom prst="rect">
            <a:avLst/>
          </a:prstGeom>
          <a:noFill/>
          <a:ln w="9525">
            <a:noFill/>
            <a:miter lim="800000"/>
            <a:headEnd/>
            <a:tailEnd/>
          </a:ln>
        </p:spPr>
        <p:txBody>
          <a:bodyPr>
            <a:spAutoFit/>
          </a:bodyPr>
          <a:lstStyle/>
          <a:p>
            <a:pPr algn="just">
              <a:lnSpc>
                <a:spcPts val="3300"/>
              </a:lnSpc>
            </a:pPr>
            <a:r>
              <a:rPr kumimoji="0" lang="zh-TW" altLang="en-US" sz="2400" dirty="0">
                <a:latin typeface="微軟正黑體" pitchFamily="34" charset="-120"/>
                <a:ea typeface="微軟正黑體" pitchFamily="34" charset="-120"/>
              </a:rPr>
              <a:t>　　分辨「圖利」與「便民」並不困難，公務員執行公務，在法律範圍內，給予民眾方便，人民得到再大的好處，都是合法便民；如果明知法律規範卻故意違反，給予民眾方便，就算只獲得幾塊錢，還是會成立不法圖利。</a:t>
            </a:r>
          </a:p>
        </p:txBody>
      </p:sp>
      <p:sp>
        <p:nvSpPr>
          <p:cNvPr id="20" name="文字方塊 19"/>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辦理採購時，不論在任何階段，都必須遵守政府採購法相關規定，齊備採購流程。採購人員在審理投標廠商資格時，也應該確認廠商提供完整證明文件，並詳實審查施作項目、數量及單價是否符合行情。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若發現投標廠商之間，具有</a:t>
            </a:r>
            <a:r>
              <a:rPr kumimoji="0" lang="zh-TW" altLang="en-US" sz="2000" b="1" dirty="0">
                <a:latin typeface="微軟正黑體" pitchFamily="34" charset="-120"/>
                <a:ea typeface="微軟正黑體" pitchFamily="34" charset="-120"/>
              </a:rPr>
              <a:t>採購重大異常關聯</a:t>
            </a:r>
            <a:r>
              <a:rPr kumimoji="0" lang="zh-TW" altLang="en-US" sz="2000" dirty="0">
                <a:latin typeface="微軟正黑體" pitchFamily="34" charset="-120"/>
                <a:ea typeface="微軟正黑體" pitchFamily="34" charset="-120"/>
              </a:rPr>
              <a:t>，應依政府採購法第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pic>
        <p:nvPicPr>
          <p:cNvPr id="12" name="Picture 6" descr="brash and red paint sketch Stock Photo - 8339652"/>
          <p:cNvPicPr>
            <a:picLocks noChangeAspect="1" noChangeArrowheads="1"/>
          </p:cNvPicPr>
          <p:nvPr/>
        </p:nvPicPr>
        <p:blipFill>
          <a:blip r:embed="rId4" cstate="print"/>
          <a:srcRect/>
          <a:stretch>
            <a:fillRect/>
          </a:stretch>
        </p:blipFill>
        <p:spPr bwMode="auto">
          <a:xfrm rot="10800000">
            <a:off x="4163966" y="5543393"/>
            <a:ext cx="2925019" cy="160933"/>
          </a:xfrm>
          <a:prstGeom prst="rect">
            <a:avLst/>
          </a:prstGeom>
          <a:noFill/>
          <a:ln w="9525">
            <a:noFill/>
            <a:miter lim="800000"/>
            <a:headEnd/>
            <a:tailEnd/>
          </a:ln>
        </p:spPr>
      </p:pic>
      <p:sp>
        <p:nvSpPr>
          <p:cNvPr id="3" name="語音泡泡: 圓角矩形 2"/>
          <p:cNvSpPr/>
          <p:nvPr/>
        </p:nvSpPr>
        <p:spPr>
          <a:xfrm>
            <a:off x="3460751" y="1539081"/>
            <a:ext cx="5383212" cy="3420110"/>
          </a:xfrm>
          <a:prstGeom prst="wedgeRoundRectCallout">
            <a:avLst>
              <a:gd name="adj1" fmla="val 686"/>
              <a:gd name="adj2" fmla="val 59037"/>
              <a:gd name="adj3" fmla="val 1666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所謂採購重大異常關聯，</a:t>
            </a:r>
            <a:r>
              <a:rPr lang="zh-TW"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rPr>
              <a:t>：</a:t>
            </a:r>
            <a:endParaRPr lang="en-US"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sym typeface="Wingdings" pitchFamily="2" charset="2"/>
              </a:rPr>
              <a:t>(</a:t>
            </a:r>
            <a:r>
              <a:rPr lang="en-US" altLang="zh-TW" sz="1700" spc="30" dirty="0">
                <a:latin typeface="微軟正黑體" panose="020B0604030504040204" pitchFamily="34" charset="-120"/>
                <a:ea typeface="微軟正黑體" panose="020B0604030504040204" pitchFamily="34" charset="-120"/>
              </a:rPr>
              <a:t>1)</a:t>
            </a:r>
            <a:r>
              <a:rPr lang="zh-TW" altLang="zh-TW" sz="1700" spc="30" dirty="0">
                <a:latin typeface="微軟正黑體" panose="020B0604030504040204" pitchFamily="34" charset="-120"/>
                <a:ea typeface="微軟正黑體" panose="020B0604030504040204" pitchFamily="34" charset="-120"/>
              </a:rPr>
              <a:t>廠商地址、電話號碼、傳真機號碼、聯絡人或電子郵件網址相同者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(2)</a:t>
            </a:r>
            <a:r>
              <a:rPr lang="zh-TW" altLang="zh-TW" sz="1700" spc="30" dirty="0">
                <a:latin typeface="微軟正黑體" panose="020B0604030504040204" pitchFamily="34" charset="-120"/>
                <a:ea typeface="微軟正黑體" panose="020B0604030504040204" pitchFamily="34" charset="-120"/>
              </a:rPr>
              <a:t>投標文件內容由同一人或同一廠商繕寫或備具者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(3)</a:t>
            </a:r>
            <a:r>
              <a:rPr lang="zh-TW" altLang="zh-TW" sz="1700" spc="30" dirty="0">
                <a:latin typeface="微軟正黑體" panose="020B0604030504040204" pitchFamily="34" charset="-120"/>
                <a:ea typeface="微軟正黑體" panose="020B0604030504040204" pitchFamily="34" charset="-120"/>
              </a:rPr>
              <a:t>投標標封或通知機關信函號碼連號，顯係同一人或同一廠商所為者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(4)</a:t>
            </a:r>
            <a:r>
              <a:rPr lang="zh-TW" altLang="zh-TW" sz="1700" spc="30" dirty="0">
                <a:latin typeface="微軟正黑體" panose="020B0604030504040204" pitchFamily="34" charset="-120"/>
                <a:ea typeface="微軟正黑體" panose="020B0604030504040204" pitchFamily="34" charset="-120"/>
              </a:rPr>
              <a:t>廠商投標文件所載負責人為同一人</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(5)</a:t>
            </a:r>
            <a:r>
              <a:rPr lang="zh-TW" altLang="zh-TW" sz="1700" spc="30" dirty="0">
                <a:latin typeface="微軟正黑體" panose="020B0604030504040204" pitchFamily="34" charset="-120"/>
                <a:ea typeface="微軟正黑體" panose="020B0604030504040204" pitchFamily="34" charset="-120"/>
              </a:rPr>
              <a:t>押標金由同一人或同一廠商繳納或申請退還等</a:t>
            </a:r>
            <a:r>
              <a:rPr lang="zh-TW" altLang="en-US" sz="1700" spc="3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xmlns="" val="118691363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3186" name="群組 2"/>
          <p:cNvGrpSpPr>
            <a:grpSpLocks/>
          </p:cNvGrpSpPr>
          <p:nvPr/>
        </p:nvGrpSpPr>
        <p:grpSpPr bwMode="auto">
          <a:xfrm>
            <a:off x="1274763" y="4362450"/>
            <a:ext cx="6945312" cy="2495550"/>
            <a:chOff x="1275363" y="4362835"/>
            <a:chExt cx="6944509" cy="2495165"/>
          </a:xfrm>
        </p:grpSpPr>
        <p:pic>
          <p:nvPicPr>
            <p:cNvPr id="93192" name="圖片 12"/>
            <p:cNvPicPr>
              <a:picLocks noChangeAspect="1" noChangeArrowheads="1"/>
            </p:cNvPicPr>
            <p:nvPr/>
          </p:nvPicPr>
          <p:blipFill>
            <a:blip r:embed="rId2" cstate="print"/>
            <a:srcRect t="37187" b="20039"/>
            <a:stretch>
              <a:fillRect/>
            </a:stretch>
          </p:blipFill>
          <p:spPr bwMode="auto">
            <a:xfrm>
              <a:off x="1275363" y="4362835"/>
              <a:ext cx="6903368" cy="2495165"/>
            </a:xfrm>
            <a:prstGeom prst="rect">
              <a:avLst/>
            </a:prstGeom>
            <a:noFill/>
            <a:ln w="9525">
              <a:noFill/>
              <a:miter lim="800000"/>
              <a:headEnd/>
              <a:tailEnd/>
            </a:ln>
          </p:spPr>
        </p:pic>
        <p:sp>
          <p:nvSpPr>
            <p:cNvPr id="2" name="矩形 1"/>
            <p:cNvSpPr/>
            <p:nvPr/>
          </p:nvSpPr>
          <p:spPr>
            <a:xfrm>
              <a:off x="1275363" y="4380295"/>
              <a:ext cx="6944509" cy="247770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671458" y="1822450"/>
            <a:ext cx="8151921" cy="5119350"/>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警員</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某日接獲車禍通報，立即前往處理，在事故現場對肇事車主</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及被害人</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施行酒測，</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的酒測值則高達</a:t>
            </a:r>
            <a:r>
              <a:rPr kumimoji="0" lang="en-US" altLang="zh-TW" sz="2000" spc="100" dirty="0">
                <a:latin typeface="微軟正黑體" panose="020B0604030504040204" pitchFamily="34" charset="-120"/>
                <a:ea typeface="微軟正黑體" panose="020B0604030504040204" pitchFamily="34" charset="-120"/>
              </a:rPr>
              <a:t>0.88</a:t>
            </a:r>
            <a:r>
              <a:rPr kumimoji="0" lang="zh-TW" altLang="en-US" sz="2000" spc="100" dirty="0">
                <a:latin typeface="微軟正黑體" panose="020B0604030504040204" pitchFamily="34" charset="-120"/>
                <a:ea typeface="微軟正黑體" panose="020B0604030504040204" pitchFamily="34" charset="-120"/>
              </a:rPr>
              <a:t>毫克，已超過規定標準，</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將兩人帶回警局作筆錄。</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在談和解的時候，警局小隊長為</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送來和解金，</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才知道原來</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是退休警察，一直以來跟小隊長交情都很好。小隊長離去後，</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竟厚著臉皮表示，他與小隊長是老同事的關係，而且民事部分，也已經賠償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，希望</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大事化小、小事化無，不要將他移送法辨。</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陷入兩難，他知道不將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移送是違法的，但他也想討好長官；</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心一橫，就將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的酒精濃度測定表抽換掉，讓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簽了酒測值為「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」的測定表後，自行離去。</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
        <p:nvSpPr>
          <p:cNvPr id="9319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319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94210" name="圖片 12"/>
          <p:cNvPicPr>
            <a:picLocks noChangeAspect="1" noChangeArrowheads="1"/>
          </p:cNvPicPr>
          <p:nvPr/>
        </p:nvPicPr>
        <p:blipFill>
          <a:blip r:embed="rId2" cstate="print"/>
          <a:srcRect t="37187" b="20039"/>
          <a:stretch>
            <a:fillRect/>
          </a:stretch>
        </p:blipFill>
        <p:spPr bwMode="auto">
          <a:xfrm>
            <a:off x="1274763" y="4362450"/>
            <a:ext cx="6904037" cy="2495550"/>
          </a:xfrm>
          <a:prstGeom prst="rect">
            <a:avLst/>
          </a:prstGeom>
          <a:noFill/>
          <a:ln w="9525">
            <a:noFill/>
            <a:miter lim="800000"/>
            <a:headEnd/>
            <a:tailEnd/>
          </a:ln>
        </p:spPr>
      </p:pic>
      <p:sp>
        <p:nvSpPr>
          <p:cNvPr id="2" name="矩形 1"/>
          <p:cNvSpPr/>
          <p:nvPr/>
        </p:nvSpPr>
        <p:spPr>
          <a:xfrm>
            <a:off x="1617663" y="4235450"/>
            <a:ext cx="6945312" cy="24765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76250" y="1822450"/>
            <a:ext cx="8443913" cy="3550074"/>
          </a:xfrm>
          <a:prstGeom prst="rect">
            <a:avLst/>
          </a:prstGeom>
          <a:noFill/>
        </p:spPr>
        <p:txBody>
          <a:bodyPr>
            <a:spAutoFit/>
          </a:bodyPr>
          <a:lstStyle/>
          <a:p>
            <a:pPr algn="just" fontAlgn="auto">
              <a:lnSpc>
                <a:spcPts val="46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開車肇事，且測試呼氣所含酒精濃度超過規定標準，應依道路交通管理處罰條例，開立「舉發違反道路交通管理事件通知單」裁罰並移送法辦，卻掉包酒精濃度測定表，讓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免受行政裁罰及刑事追訴。</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4600"/>
              </a:lnSpc>
              <a:spcBef>
                <a:spcPts val="0"/>
              </a:spcBef>
              <a:spcAft>
                <a:spcPts val="0"/>
              </a:spcAft>
              <a:defRPr/>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最後，</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4214"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421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95234"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7487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95237" name="文字方塊 13"/>
          <p:cNvSpPr txBox="1">
            <a:spLocks noChangeArrowheads="1"/>
          </p:cNvSpPr>
          <p:nvPr/>
        </p:nvSpPr>
        <p:spPr bwMode="auto">
          <a:xfrm>
            <a:off x="1311275" y="227965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警察人員於執行酒測時，應依內政部警政署訂定的「取締酒後駕車作業程序」處理，如駕駛人已經違反刑法第</a:t>
            </a:r>
            <a:r>
              <a:rPr kumimoji="0" lang="en-US" altLang="zh-TW" sz="2000" dirty="0">
                <a:latin typeface="微軟正黑體" pitchFamily="34" charset="-120"/>
                <a:ea typeface="微軟正黑體" pitchFamily="34" charset="-120"/>
              </a:rPr>
              <a:t>185-3</a:t>
            </a:r>
            <a:r>
              <a:rPr kumimoji="0" lang="zh-TW" altLang="en-US" sz="2000" dirty="0">
                <a:latin typeface="微軟正黑體" pitchFamily="34" charset="-120"/>
                <a:ea typeface="微軟正黑體" pitchFamily="34" charset="-120"/>
              </a:rPr>
              <a:t>條的規定，應製作違規通知單舉發裁罰，並將駕駛人移送法辦。</a:t>
            </a:r>
          </a:p>
        </p:txBody>
      </p:sp>
      <p:sp>
        <p:nvSpPr>
          <p:cNvPr id="16" name="矩形: 圓角 15"/>
          <p:cNvSpPr/>
          <p:nvPr/>
        </p:nvSpPr>
        <p:spPr>
          <a:xfrm>
            <a:off x="623888" y="3603625"/>
            <a:ext cx="8220075" cy="1192213"/>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95239" name="文字方塊 16"/>
          <p:cNvSpPr txBox="1">
            <a:spLocks noChangeArrowheads="1"/>
          </p:cNvSpPr>
          <p:nvPr/>
        </p:nvSpPr>
        <p:spPr bwMode="auto">
          <a:xfrm>
            <a:off x="1311275" y="3709988"/>
            <a:ext cx="7394575" cy="101600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曾糊塗</a:t>
            </a:r>
            <a:r>
              <a:rPr kumimoji="0" lang="zh-TW" altLang="en-US" sz="2000" dirty="0">
                <a:latin typeface="微軟正黑體" pitchFamily="34" charset="-120"/>
                <a:ea typeface="微軟正黑體" pitchFamily="34" charset="-120"/>
              </a:rPr>
              <a:t>違背法令規定，將業務職掌的酒精濃度測定表掉包，讓肇事者</a:t>
            </a:r>
            <a:r>
              <a:rPr kumimoji="0" lang="zh-TW" altLang="en-US" sz="2000" u="sng" dirty="0">
                <a:latin typeface="微軟正黑體" pitchFamily="34" charset="-120"/>
                <a:ea typeface="微軟正黑體" pitchFamily="34" charset="-120"/>
              </a:rPr>
              <a:t>酒駕哥</a:t>
            </a:r>
            <a:r>
              <a:rPr kumimoji="0" lang="zh-TW" altLang="en-US" sz="2000" dirty="0">
                <a:latin typeface="微軟正黑體" pitchFamily="34" charset="-120"/>
                <a:ea typeface="微軟正黑體" pitchFamily="34" charset="-120"/>
              </a:rPr>
              <a:t>獲得免繳交罰鍰及受刑事追訴程序的不法利益，違反貪污治罪條例第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70475"/>
            <a:ext cx="8220075" cy="154463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95241" name="文字方塊 18"/>
          <p:cNvSpPr txBox="1">
            <a:spLocks noChangeArrowheads="1"/>
          </p:cNvSpPr>
          <p:nvPr/>
        </p:nvSpPr>
        <p:spPr bwMode="auto">
          <a:xfrm>
            <a:off x="1311275" y="5176838"/>
            <a:ext cx="7394575" cy="1322387"/>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另外，員警如遇有請託關說案件時，應依公務員廉政倫理規範第</a:t>
            </a:r>
            <a:r>
              <a:rPr kumimoji="0" lang="en-US" altLang="zh-TW" sz="2000" dirty="0">
                <a:latin typeface="微軟正黑體" pitchFamily="34" charset="-120"/>
                <a:ea typeface="微軟正黑體" pitchFamily="34" charset="-120"/>
              </a:rPr>
              <a:t>11</a:t>
            </a:r>
            <a:r>
              <a:rPr kumimoji="0" lang="zh-TW" altLang="en-US" sz="2000" dirty="0">
                <a:latin typeface="微軟正黑體" pitchFamily="34" charset="-120"/>
                <a:ea typeface="微軟正黑體" pitchFamily="34" charset="-120"/>
              </a:rPr>
              <a:t>點規定，於</a:t>
            </a:r>
            <a:r>
              <a:rPr kumimoji="0" lang="en-US" altLang="zh-TW" sz="2000" dirty="0">
                <a:latin typeface="微軟正黑體" pitchFamily="34" charset="-120"/>
                <a:ea typeface="微軟正黑體" pitchFamily="34" charset="-120"/>
              </a:rPr>
              <a:t>3</a:t>
            </a:r>
            <a:r>
              <a:rPr kumimoji="0" lang="zh-TW" altLang="en-US" sz="2000" dirty="0">
                <a:latin typeface="微軟正黑體" pitchFamily="34" charset="-120"/>
                <a:ea typeface="微軟正黑體" pitchFamily="34" charset="-120"/>
              </a:rPr>
              <a:t>日內簽報長官並知會機關政風單位，登錄程序除可以保障基層員警權益外，公務員並依循標準及作業原則，能夠避免人情上的壓力，而踰越依法行政的最後一道防線。</a:t>
            </a:r>
          </a:p>
        </p:txBody>
      </p:sp>
      <p:sp>
        <p:nvSpPr>
          <p:cNvPr id="13" name="文字方塊 12"/>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9330" name="群組 12"/>
          <p:cNvGrpSpPr>
            <a:grpSpLocks/>
          </p:cNvGrpSpPr>
          <p:nvPr/>
        </p:nvGrpSpPr>
        <p:grpSpPr bwMode="auto">
          <a:xfrm>
            <a:off x="2052638" y="3370263"/>
            <a:ext cx="5368925" cy="3511550"/>
            <a:chOff x="2042808" y="3365771"/>
            <a:chExt cx="5369668" cy="3511685"/>
          </a:xfrm>
        </p:grpSpPr>
        <p:pic>
          <p:nvPicPr>
            <p:cNvPr id="99336"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225631" y="1657350"/>
            <a:ext cx="8763990" cy="511968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是一家環保公司的老闆，和傳統市場簽有垃圾清運合約，負責將市場及周遭攤販產出的廚餘堆肥垃圾及一般廢棄物，運到合法焚化場處理。員工看到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要送交清潔隊清運的垃圾，都沒有使用專用垃圾袋，連忙出言阻止：「老闆，現在清潔隊收垃圾要用專用垃圾袋，不能隨便用這種黑色大塑膠袋捆捆，就丟進去啦！要是被清潔隊隊員看到會被罰款耶！」</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「嘿嘿！這你放心！我跟那些清潔隊隊員很熟啦！我早就跟他們說好了，就用一般垃圾袋沒問題啦！」</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得意地說。原來</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早就打好如意算盤，想說反正清潔隊也是每日來收垃圾，如果把市場的垃圾，都交給清潔隊處理，就不用付那麼多錢給焚化場，這樣一來，這筆生意利潤不就更多了嗎？於是，</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找上清潔隊隊員</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，希望他們對</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沒有使用專用垃圾袋的事情，睜一隻眼閉一隻眼，而曾貪心則無償幫忙他們清潔、收運市場裡的回收物品。</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99334"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933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0354" name="群組 12"/>
          <p:cNvGrpSpPr>
            <a:grpSpLocks/>
          </p:cNvGrpSpPr>
          <p:nvPr/>
        </p:nvGrpSpPr>
        <p:grpSpPr bwMode="auto">
          <a:xfrm>
            <a:off x="2052638" y="3370263"/>
            <a:ext cx="5368925" cy="3511550"/>
            <a:chOff x="2042808" y="3365771"/>
            <a:chExt cx="5369668" cy="3511685"/>
          </a:xfrm>
        </p:grpSpPr>
        <p:pic>
          <p:nvPicPr>
            <p:cNvPr id="100360"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657350"/>
            <a:ext cx="8551863" cy="44005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，雖然知道這樣是違反廢棄物清理法的，但想到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會幫清潔隊收回收物，工作負擔減輕不少，就答應了曾貪心。雙方各謀其利，一年多下來，曾貪心因此省了</a:t>
            </a:r>
            <a:r>
              <a:rPr kumimoji="0" lang="en-US" altLang="zh-TW" sz="2000" spc="100" dirty="0">
                <a:latin typeface="微軟正黑體" panose="020B0604030504040204" pitchFamily="34" charset="-120"/>
                <a:ea typeface="微軟正黑體" panose="020B0604030504040204" pitchFamily="34" charset="-120"/>
              </a:rPr>
              <a:t>400</a:t>
            </a:r>
            <a:r>
              <a:rPr kumimoji="0" lang="zh-TW" altLang="en-US" sz="2000" spc="100" dirty="0">
                <a:latin typeface="微軟正黑體" panose="020B0604030504040204" pitchFamily="34" charset="-120"/>
                <a:ea typeface="微軟正黑體" panose="020B0604030504040204" pitchFamily="34" charset="-120"/>
              </a:rPr>
              <a:t>多個專用垃圾袋的費用，獲得不法利益約新臺幣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萬元，直到被人檢舉，</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圖利</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的事情，才浮上檯面。</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身為清潔隊隊員，明知</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未使用專用垃圾袋丟棄垃圾，已違反廢棄物清理法，卻放任並讓</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獲得免用專用垃圾袋的不法利益。最後，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等人，被法院依貪污治罪條例第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款之圖利罪，各判處有期徒刑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年，分別緩刑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年，各褫奪公權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10035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035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1378"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220075" cy="155098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1381" name="文字方塊 13"/>
          <p:cNvSpPr txBox="1">
            <a:spLocks noChangeArrowheads="1"/>
          </p:cNvSpPr>
          <p:nvPr/>
        </p:nvSpPr>
        <p:spPr bwMode="auto">
          <a:xfrm>
            <a:off x="1311275" y="2376488"/>
            <a:ext cx="7394575" cy="1323975"/>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和</a:t>
            </a:r>
            <a:r>
              <a:rPr kumimoji="0" lang="zh-TW" altLang="en-US" sz="2000" u="sng" dirty="0">
                <a:latin typeface="微軟正黑體" pitchFamily="34" charset="-120"/>
                <a:ea typeface="微軟正黑體" pitchFamily="34" charset="-120"/>
              </a:rPr>
              <a:t>胖虎弟</a:t>
            </a:r>
            <a:r>
              <a:rPr kumimoji="0" lang="zh-TW" altLang="en-US" sz="2000" dirty="0">
                <a:latin typeface="微軟正黑體" pitchFamily="34" charset="-120"/>
                <a:ea typeface="微軟正黑體" pitchFamily="34" charset="-120"/>
              </a:rPr>
              <a:t>清運垃圾時，應阻止未使用專用垃圾袋的廢棄物混入，若勸導無效，則應告發；兩人卻因為貪圖</a:t>
            </a:r>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允諾協助清運市場的回收物，可以減輕清潔隊的工作量而故意放水，讓</a:t>
            </a:r>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獲得省下專用垃圾袋費用的不法利益。</a:t>
            </a:r>
          </a:p>
        </p:txBody>
      </p:sp>
      <p:sp>
        <p:nvSpPr>
          <p:cNvPr id="16" name="矩形: 圓角 15"/>
          <p:cNvSpPr/>
          <p:nvPr/>
        </p:nvSpPr>
        <p:spPr>
          <a:xfrm>
            <a:off x="623888" y="4197350"/>
            <a:ext cx="8220075"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1383" name="文字方塊 16"/>
          <p:cNvSpPr txBox="1">
            <a:spLocks noChangeArrowheads="1"/>
          </p:cNvSpPr>
          <p:nvPr/>
        </p:nvSpPr>
        <p:spPr bwMode="auto">
          <a:xfrm>
            <a:off x="1311275" y="4303713"/>
            <a:ext cx="7394575" cy="1323439"/>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曾貪心</a:t>
            </a:r>
            <a:r>
              <a:rPr kumimoji="0" lang="zh-TW" altLang="en-US" sz="2000" dirty="0">
                <a:latin typeface="微軟正黑體" pitchFamily="34" charset="-120"/>
                <a:ea typeface="微軟正黑體" pitchFamily="34" charset="-120"/>
              </a:rPr>
              <a:t>的環保公司負責為市場攤商清運廢棄物，應將廢棄物載送至簽約之合法焚化場處理，若要交給清潔隊收運，應使用專用垃圾袋，如未使用專用垃圾袋而擅自丟棄，已屬於「未領有廢棄物清除許可證之非法清除行為」，違反廢棄物清理法第</a:t>
            </a:r>
            <a:r>
              <a:rPr kumimoji="0" lang="en-US" altLang="zh-TW" sz="2000" dirty="0">
                <a:latin typeface="微軟正黑體" pitchFamily="34" charset="-120"/>
                <a:ea typeface="微軟正黑體" pitchFamily="34" charset="-120"/>
              </a:rPr>
              <a:t>46</a:t>
            </a:r>
            <a:r>
              <a:rPr kumimoji="0" lang="zh-TW" altLang="en-US" sz="2000" dirty="0">
                <a:latin typeface="微軟正黑體" pitchFamily="34" charset="-120"/>
                <a:ea typeface="微軟正黑體" pitchFamily="34" charset="-120"/>
              </a:rPr>
              <a:t>條規定。</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3426" name="群組 13"/>
          <p:cNvGrpSpPr>
            <a:grpSpLocks/>
          </p:cNvGrpSpPr>
          <p:nvPr/>
        </p:nvGrpSpPr>
        <p:grpSpPr bwMode="auto">
          <a:xfrm>
            <a:off x="2678113" y="3103563"/>
            <a:ext cx="4181475" cy="4179887"/>
            <a:chOff x="2677963" y="3103125"/>
            <a:chExt cx="4180982" cy="4180982"/>
          </a:xfrm>
        </p:grpSpPr>
        <p:pic>
          <p:nvPicPr>
            <p:cNvPr id="103432" name="圖片 8"/>
            <p:cNvPicPr>
              <a:picLocks noChangeAspect="1"/>
            </p:cNvPicPr>
            <p:nvPr/>
          </p:nvPicPr>
          <p:blipFill>
            <a:blip r:embed="rId3"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36750"/>
            <a:ext cx="8551863" cy="4708981"/>
          </a:xfrm>
          <a:prstGeom prst="rect">
            <a:avLst/>
          </a:prstGeom>
          <a:noFill/>
        </p:spPr>
        <p:txBody>
          <a:bodyPr wrap="square">
            <a:spAutoFit/>
          </a:bodyPr>
          <a:lstStyle/>
          <a:p>
            <a:pPr algn="just" fontAlgn="auto" hangingPunct="0">
              <a:lnSpc>
                <a:spcPts val="3000"/>
              </a:lnSpc>
              <a:spcBef>
                <a:spcPts val="0"/>
              </a:spcBef>
              <a:spcAft>
                <a:spcPts val="0"/>
              </a:spcAft>
              <a:defRPr/>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經營歡樂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，依照建築法相關規定，必須辦理建築物公共安全檢查申報，</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並將申報工作委託給金愛錢公司辦理。不料，某次市府辦理年度建築物公共安全檢查抽複查時，發現歡樂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內，一處正門的避難層出入口寬度未達</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公尺，不符內政部營建署所頒「建築技術規則設計施工編」的規定，且廣告招牌未設漏電斷路器及接地裝置，工務局就發函給</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及金愛錢公司，請他們限期改善。</a:t>
            </a:r>
            <a:endParaRPr kumimoji="0" lang="en-US" altLang="zh-TW" sz="2000" spc="100" dirty="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endParaRPr kumimoji="0" lang="zh-TW" altLang="zh-TW" sz="2000" spc="100" dirty="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表示：「要僱工改善缺失很費事耶，那道門有</a:t>
            </a:r>
            <a:r>
              <a:rPr kumimoji="0" lang="en-US" altLang="zh-TW" sz="2000" spc="100" dirty="0">
                <a:latin typeface="微軟正黑體" panose="020B0604030504040204" pitchFamily="34" charset="-120"/>
                <a:ea typeface="微軟正黑體" panose="020B0604030504040204" pitchFamily="34" charset="-120"/>
              </a:rPr>
              <a:t>1.88</a:t>
            </a:r>
            <a:r>
              <a:rPr kumimoji="0" lang="zh-TW" altLang="zh-TW" sz="2000" spc="100" dirty="0">
                <a:latin typeface="微軟正黑體" panose="020B0604030504040204" pitchFamily="34" charset="-120"/>
                <a:ea typeface="微軟正黑體" panose="020B0604030504040204" pitchFamily="34" charset="-120"/>
              </a:rPr>
              <a:t>公尺寬，跟規範要求的</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公尺差不多嘛，乾脆去找工務局的約僱承辦人</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說一下，看能不能就不要改善。」曾貪心知道金愛錢公司提到的這位「</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」，是市政府工務局的約僱人員，主要負責建築物公共安全聯合稽查、申報書審查及網路申報的審核等業務。</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3430"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3431"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5474" name="群組 13"/>
          <p:cNvGrpSpPr>
            <a:grpSpLocks/>
          </p:cNvGrpSpPr>
          <p:nvPr/>
        </p:nvGrpSpPr>
        <p:grpSpPr bwMode="auto">
          <a:xfrm>
            <a:off x="2678113" y="3103563"/>
            <a:ext cx="4181475" cy="4179887"/>
            <a:chOff x="2677963" y="3103125"/>
            <a:chExt cx="4180982" cy="4180982"/>
          </a:xfrm>
        </p:grpSpPr>
        <p:pic>
          <p:nvPicPr>
            <p:cNvPr id="105480" name="圖片 8"/>
            <p:cNvPicPr>
              <a:picLocks noChangeAspect="1"/>
            </p:cNvPicPr>
            <p:nvPr/>
          </p:nvPicPr>
          <p:blipFill>
            <a:blip r:embed="rId5"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49" y="1799854"/>
            <a:ext cx="8551863" cy="4735784"/>
          </a:xfrm>
          <a:prstGeom prst="rect">
            <a:avLst/>
          </a:prstGeom>
          <a:noFill/>
        </p:spPr>
        <p:txBody>
          <a:bodyPr>
            <a:spAutoFit/>
          </a:bodyPr>
          <a:lstStyle/>
          <a:p>
            <a:pPr algn="just" hangingPunct="0">
              <a:lnSpc>
                <a:spcPts val="26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某日，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發現</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跟朋友在歡樂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聚會，連忙熱心上前接待，並詢問</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，可不可以不要改善出入口寬度，</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當場允諾「沒有關係」。</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就請金愛錢公司製作不實的「建築物防火避難設施與設備安全檢查報告書總表」及「建築物防火避難設施與設備安全檢查記錄簡圖」等文件資料，並於市政府線上申報系統申報已改善；再由</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登入系統，在「備查情形」欄點選「准予備查」，完成改善後申報流程。</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600"/>
              </a:lnSpc>
            </a:pP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明知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跟金愛錢公司都沒有確實改善建築物不合格的地方，卻於線上系統中，同意「准予備查」，並簽報長官核准，損害市政府監督建築公共安全的公信力與正確性，讓</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省下改善出入口的費用，總計新臺幣（下同）</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1,000</a:t>
            </a:r>
            <a:r>
              <a:rPr kumimoji="0" lang="zh-TW" altLang="zh-TW" sz="2000" spc="100" dirty="0">
                <a:latin typeface="微軟正黑體" panose="020B0604030504040204" pitchFamily="34" charset="-120"/>
                <a:ea typeface="微軟正黑體" panose="020B0604030504040204" pitchFamily="34" charset="-120"/>
              </a:rPr>
              <a:t>元的不法利益。最後，</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8</a:t>
            </a:r>
            <a:r>
              <a:rPr kumimoji="0" lang="zh-TW" altLang="en-US" sz="2000" spc="100" dirty="0">
                <a:latin typeface="微軟正黑體" panose="020B0604030504040204" pitchFamily="34" charset="-120"/>
                <a:ea typeface="微軟正黑體" panose="020B0604030504040204" pitchFamily="34" charset="-120"/>
              </a:rPr>
              <a:t>個</a:t>
            </a:r>
            <a:r>
              <a:rPr kumimoji="0" lang="zh-TW" altLang="zh-TW" sz="2000" spc="100" dirty="0">
                <a:latin typeface="微軟正黑體" panose="020B0604030504040204" pitchFamily="34" charset="-120"/>
                <a:ea typeface="微軟正黑體" panose="020B0604030504040204" pitchFamily="34" charset="-120"/>
              </a:rPr>
              <a:t>月</a:t>
            </a:r>
            <a:r>
              <a:rPr kumimoji="0" lang="zh-TW" altLang="en-US" sz="2000" spc="100" dirty="0">
                <a:latin typeface="微軟正黑體" panose="020B0604030504040204" pitchFamily="34" charset="-120"/>
                <a:ea typeface="微軟正黑體" panose="020B0604030504040204" pitchFamily="34" charset="-120"/>
              </a:rPr>
              <a:t>，</a:t>
            </a:r>
            <a:r>
              <a:rPr kumimoji="0" lang="zh-TW" altLang="zh-TW"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年，並須於判決確定後向公庫支付</a:t>
            </a:r>
            <a:r>
              <a:rPr kumimoji="0" lang="en-US" altLang="zh-TW" sz="2000" spc="100" dirty="0">
                <a:latin typeface="微軟正黑體" panose="020B0604030504040204" pitchFamily="34" charset="-120"/>
                <a:ea typeface="微軟正黑體" panose="020B0604030504040204" pitchFamily="34" charset="-120"/>
              </a:rPr>
              <a:t>15</a:t>
            </a:r>
            <a:r>
              <a:rPr kumimoji="0" lang="zh-TW" altLang="zh-TW" sz="2000" spc="100" dirty="0">
                <a:latin typeface="微軟正黑體" panose="020B0604030504040204" pitchFamily="34" charset="-120"/>
                <a:ea typeface="微軟正黑體" panose="020B0604030504040204" pitchFamily="34" charset="-120"/>
              </a:rPr>
              <a:t>萬元。</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547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5479" name="Picture 2" descr="http://icons.iconarchive.com/icons/raindropmemory/down-to-earth/72/G12-Book-3-icon.png"/>
          <p:cNvPicPr>
            <a:picLocks noChangeAspect="1" noChangeArrowheads="1"/>
          </p:cNvPicPr>
          <p:nvPr/>
        </p:nvPicPr>
        <p:blipFill>
          <a:blip r:embed="rId6" cstate="print"/>
          <a:srcRect/>
          <a:stretch>
            <a:fillRect/>
          </a:stretch>
        </p:blipFill>
        <p:spPr bwMode="auto">
          <a:xfrm>
            <a:off x="931863" y="981075"/>
            <a:ext cx="685800" cy="68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3443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752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436813"/>
            <a:ext cx="8220075" cy="149405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7525" name="文字方塊 13"/>
          <p:cNvSpPr txBox="1">
            <a:spLocks noChangeArrowheads="1"/>
          </p:cNvSpPr>
          <p:nvPr/>
        </p:nvSpPr>
        <p:spPr bwMode="auto">
          <a:xfrm>
            <a:off x="1311275" y="2590800"/>
            <a:ext cx="7394575" cy="1015663"/>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身為工務局約僱人員，協助辦理建築物公共安全檢查及網路線上申報系統的審核工作，屬於「依法令服務於地方自治團體所屬機關而具有法定職務權限」的公務員。</a:t>
            </a:r>
          </a:p>
        </p:txBody>
      </p:sp>
      <p:sp>
        <p:nvSpPr>
          <p:cNvPr id="16" name="矩形: 圓角 15"/>
          <p:cNvSpPr/>
          <p:nvPr/>
        </p:nvSpPr>
        <p:spPr>
          <a:xfrm>
            <a:off x="623888" y="4197349"/>
            <a:ext cx="8220075" cy="156231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7527" name="文字方塊 16"/>
          <p:cNvSpPr txBox="1">
            <a:spLocks noChangeArrowheads="1"/>
          </p:cNvSpPr>
          <p:nvPr/>
        </p:nvSpPr>
        <p:spPr bwMode="auto">
          <a:xfrm>
            <a:off x="1311275" y="4429125"/>
            <a:ext cx="7394575" cy="1323439"/>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既知道建築物不符公共安全規範要求，即應要求業者限期改善，維護機關施政的公信力，方符合公務員依法行政的要求，營造優質、便捷的生活環境，讓民眾能夠安全、安心地使用公共場所。</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橢圓 4"/>
          <p:cNvSpPr/>
          <p:nvPr/>
        </p:nvSpPr>
        <p:spPr>
          <a:xfrm>
            <a:off x="1255713" y="174625"/>
            <a:ext cx="2851150" cy="2851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21508" name="圖片 3" descr="&lt;strong&gt;天使&lt;/strong&gt; / エンジェル - GATAG｜フリーイラスト素材集"/>
          <p:cNvPicPr>
            <a:picLocks noChangeAspect="1"/>
          </p:cNvPicPr>
          <p:nvPr/>
        </p:nvPicPr>
        <p:blipFill>
          <a:blip r:embed="rId3" cstate="print"/>
          <a:srcRect/>
          <a:stretch>
            <a:fillRect/>
          </a:stretch>
        </p:blipFill>
        <p:spPr bwMode="auto">
          <a:xfrm>
            <a:off x="1724025" y="174625"/>
            <a:ext cx="1914525" cy="2549525"/>
          </a:xfrm>
          <a:prstGeom prst="rect">
            <a:avLst/>
          </a:prstGeom>
          <a:noFill/>
          <a:ln w="9525">
            <a:noFill/>
            <a:miter lim="800000"/>
            <a:headEnd/>
            <a:tailEnd/>
          </a:ln>
        </p:spPr>
      </p:pic>
      <p:sp>
        <p:nvSpPr>
          <p:cNvPr id="6" name="文字方塊 5"/>
          <p:cNvSpPr txBox="1"/>
          <p:nvPr/>
        </p:nvSpPr>
        <p:spPr>
          <a:xfrm>
            <a:off x="1879600" y="3133725"/>
            <a:ext cx="7062788" cy="3551238"/>
          </a:xfrm>
          <a:prstGeom prst="rect">
            <a:avLst/>
          </a:prstGeom>
          <a:noFill/>
        </p:spPr>
        <p:txBody>
          <a:bodyPr>
            <a:spAutoFit/>
          </a:bodyPr>
          <a:lstStyle/>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因此，只要</a:t>
            </a:r>
            <a:r>
              <a:rPr kumimoji="0" lang="zh-TW" altLang="en-US" sz="2800" b="1" dirty="0">
                <a:solidFill>
                  <a:srgbClr val="C00000"/>
                </a:solidFill>
                <a:latin typeface="微軟正黑體" panose="020B0604030504040204" pitchFamily="34" charset="-120"/>
                <a:ea typeface="微軟正黑體" panose="020B0604030504040204" pitchFamily="34" charset="-120"/>
              </a:rPr>
              <a:t>公務員對法令有正確充足的認識，並在內心常保衡量事理的一把尺</a:t>
            </a: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，就能在法令規定範圍內，作出妥適的決策，不會逾越或濫用裁量權。</a:t>
            </a:r>
            <a:endParaRPr kumimoji="0" lang="en-US" altLang="zh-TW" sz="28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公務員依法行政、勇於任事，不僅能夠保障自己公務生涯平安順遂，也能提升為民服務品質，為民眾與國家盡一己之力。</a:t>
            </a:r>
            <a:endParaRPr kumimoji="0" lang="zh-TW" altLang="en-US" dirty="0">
              <a:latin typeface="+mn-lt"/>
              <a:ea typeface="+mn-ea"/>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800"/>
              </a:lnSpc>
              <a:spcBef>
                <a:spcPts val="0"/>
              </a:spcBef>
              <a:spcAft>
                <a:spcPts val="0"/>
              </a:spcAft>
              <a:defRPr/>
            </a:pPr>
            <a:endParaRPr kumimoji="0" lang="zh-TW" altLang="en-US" dirty="0"/>
          </a:p>
        </p:txBody>
      </p:sp>
      <p:grpSp>
        <p:nvGrpSpPr>
          <p:cNvPr id="111618" name="群組 2"/>
          <p:cNvGrpSpPr>
            <a:grpSpLocks/>
          </p:cNvGrpSpPr>
          <p:nvPr/>
        </p:nvGrpSpPr>
        <p:grpSpPr bwMode="auto">
          <a:xfrm>
            <a:off x="1312863" y="2090738"/>
            <a:ext cx="7189787" cy="5441950"/>
            <a:chOff x="1313234" y="2091448"/>
            <a:chExt cx="7189686" cy="5441712"/>
          </a:xfrm>
        </p:grpSpPr>
        <p:pic>
          <p:nvPicPr>
            <p:cNvPr id="111624" name="圖片 1"/>
            <p:cNvPicPr>
              <a:picLocks noChangeAspect="1"/>
            </p:cNvPicPr>
            <p:nvPr/>
          </p:nvPicPr>
          <p:blipFill>
            <a:blip r:embed="rId2" cstate="print"/>
            <a:srcRect/>
            <a:stretch>
              <a:fillRect/>
            </a:stretch>
          </p:blipFill>
          <p:spPr bwMode="auto">
            <a:xfrm>
              <a:off x="1756788" y="2380747"/>
              <a:ext cx="5716963" cy="5152413"/>
            </a:xfrm>
            <a:prstGeom prst="rect">
              <a:avLst/>
            </a:prstGeom>
            <a:noFill/>
            <a:ln w="9525">
              <a:noFill/>
              <a:miter lim="800000"/>
              <a:headEnd/>
              <a:tailEnd/>
            </a:ln>
          </p:spPr>
        </p:pic>
        <p:sp>
          <p:nvSpPr>
            <p:cNvPr id="12" name="矩形 11"/>
            <p:cNvSpPr/>
            <p:nvPr/>
          </p:nvSpPr>
          <p:spPr>
            <a:xfrm>
              <a:off x="1313234" y="2091448"/>
              <a:ext cx="7189686" cy="49400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2355846"/>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大島縣政府為了充實財政，有效利用縣內土地，局長</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辦理「大島縣體育生活園區可建築土地公開競標會」，經過激烈競爭，競標案由金愛錢公司得標。依照競標須知，金愛錢公司接到通知後，必須在一定期限內繳清價款，逾期未繳交者，視為放棄得標權利，押標金也會遭到沒收。</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金愛錢公司向銀行申辦貸款來繳納價款，但銀行對他們的申辦資料有疑慮、遲遲不敢核貸，導致金愛錢公司繳不出價款，面臨喪失競標案及押標金被沒收的窘境。</a:t>
            </a:r>
          </a:p>
        </p:txBody>
      </p:sp>
      <p:sp>
        <p:nvSpPr>
          <p:cNvPr id="7" name="矩形: 圓角 6"/>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11622" name="文字方塊 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16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2642" name="圖片 1"/>
          <p:cNvPicPr>
            <a:picLocks noChangeAspect="1"/>
          </p:cNvPicPr>
          <p:nvPr/>
        </p:nvPicPr>
        <p:blipFill>
          <a:blip r:embed="rId3" cstate="print"/>
          <a:srcRect/>
          <a:stretch>
            <a:fillRect/>
          </a:stretch>
        </p:blipFill>
        <p:spPr bwMode="auto">
          <a:xfrm>
            <a:off x="1757363" y="2381250"/>
            <a:ext cx="5716587" cy="5151438"/>
          </a:xfrm>
          <a:prstGeom prst="rect">
            <a:avLst/>
          </a:prstGeom>
          <a:noFill/>
          <a:ln w="9525">
            <a:noFill/>
            <a:miter lim="800000"/>
            <a:headEnd/>
            <a:tailEnd/>
          </a:ln>
        </p:spPr>
      </p:pic>
      <p:sp>
        <p:nvSpPr>
          <p:cNvPr id="12" name="矩形 11"/>
          <p:cNvSpPr/>
          <p:nvPr/>
        </p:nvSpPr>
        <p:spPr>
          <a:xfrm>
            <a:off x="1398588" y="2379663"/>
            <a:ext cx="7189787" cy="49418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238334"/>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明知依法令規定，得標者如逾期未繳清價款，就必須沒收押標金，並無任何行政裁量空間，卻阻止承辦人</a:t>
            </a:r>
            <a:r>
              <a:rPr kumimoji="0" lang="zh-TW" altLang="zh-TW" sz="2000" u="sng" spc="100" dirty="0">
                <a:latin typeface="微軟正黑體" panose="020B0604030504040204" pitchFamily="34" charset="-120"/>
                <a:ea typeface="微軟正黑體" panose="020B0604030504040204" pitchFamily="34" charset="-120"/>
              </a:rPr>
              <a:t>阿力</a:t>
            </a:r>
            <a:r>
              <a:rPr kumimoji="0" lang="zh-TW" altLang="zh-TW" sz="2000" spc="100" dirty="0">
                <a:latin typeface="微軟正黑體" panose="020B0604030504040204" pitchFamily="34" charset="-120"/>
                <a:ea typeface="微軟正黑體" panose="020B0604030504040204" pitchFamily="34" charset="-120"/>
              </a:rPr>
              <a:t>沒收押標金，並且不顧主計、法制單位的反對意見，一再同意延展金愛錢公司的繳款期限，直到金愛錢公司順利獲得貸款並繳清價款。</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違法延展繳款的期限，讓金愛錢公司獲得押標金免於被沒收的不法利益，金額高達新臺幣</a:t>
            </a:r>
            <a:r>
              <a:rPr kumimoji="0" lang="en-US" altLang="zh-TW" sz="2000" spc="100" dirty="0">
                <a:latin typeface="微軟正黑體" panose="020B0604030504040204" pitchFamily="34" charset="-120"/>
                <a:ea typeface="微軟正黑體" panose="020B0604030504040204" pitchFamily="34" charset="-120"/>
              </a:rPr>
              <a:t>1,532</a:t>
            </a:r>
            <a:r>
              <a:rPr kumimoji="0" lang="zh-TW" altLang="zh-TW"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5,000</a:t>
            </a:r>
            <a:r>
              <a:rPr kumimoji="0" lang="zh-TW" altLang="zh-TW" sz="2000" spc="100" dirty="0">
                <a:latin typeface="微軟正黑體" panose="020B0604030504040204" pitchFamily="34" charset="-120"/>
                <a:ea typeface="微軟正黑體" panose="020B0604030504040204" pitchFamily="34" charset="-120"/>
              </a:rPr>
              <a:t>元。最後，</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7</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2647"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2648"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366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28496"/>
            <a:ext cx="8220075" cy="230890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3669" name="文字方塊 13"/>
          <p:cNvSpPr txBox="1">
            <a:spLocks noChangeArrowheads="1"/>
          </p:cNvSpPr>
          <p:nvPr/>
        </p:nvSpPr>
        <p:spPr bwMode="auto">
          <a:xfrm>
            <a:off x="1227193" y="2090629"/>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行政裁量係法律許可行政機關在行使職權時，可在法令限制內的自由判斷，公務員執行職務依據法律的授權，在適用法規時，基於行政目的，於數種可能的法律效果選擇一適當方式為之。所以，公務員行使行政裁量時，應在法令規範的範圍內，選擇適當方式為之，不宜有逾越或濫用裁量權的情形發生；若法令未授權公務員得行使行政裁量的權限，或非授權範圍所及的事項，公務員即無任何行政裁量的可能。</a:t>
            </a:r>
          </a:p>
        </p:txBody>
      </p:sp>
      <p:sp>
        <p:nvSpPr>
          <p:cNvPr id="16" name="矩形: 圓角 15"/>
          <p:cNvSpPr/>
          <p:nvPr/>
        </p:nvSpPr>
        <p:spPr>
          <a:xfrm>
            <a:off x="623888" y="4487917"/>
            <a:ext cx="8220075" cy="222819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3671" name="文字方塊 16"/>
          <p:cNvSpPr txBox="1">
            <a:spLocks noChangeArrowheads="1"/>
          </p:cNvSpPr>
          <p:nvPr/>
        </p:nvSpPr>
        <p:spPr bwMode="auto">
          <a:xfrm>
            <a:off x="1311275" y="4556125"/>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為確保公有土地公開競標的公正性，競標資格、得標價款繳納等事項，應詳盡且明確地規定於競標須知，該須知既已明定得標後，未依規定期限繳納價款者，視同放棄並應沒收押標金，代表公務員無權放寬期限。</a:t>
            </a:r>
            <a:r>
              <a:rPr lang="zh-TW" altLang="zh-TW" sz="2000" u="sng" dirty="0">
                <a:latin typeface="微軟正黑體" pitchFamily="34" charset="-120"/>
                <a:ea typeface="微軟正黑體" pitchFamily="34" charset="-120"/>
              </a:rPr>
              <a:t>賈關懷</a:t>
            </a:r>
            <a:r>
              <a:rPr lang="zh-TW" altLang="zh-TW" sz="2000" dirty="0">
                <a:latin typeface="微軟正黑體" pitchFamily="34" charset="-120"/>
                <a:ea typeface="微軟正黑體" pitchFamily="34" charset="-120"/>
              </a:rPr>
              <a:t>的行為，美其名是「給個方便」，實際上，卻是讓金愛錢公司獲得不法利益，也對其他競標公司造成不公平，法院認定成立貪污治罪條例第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4</a:t>
            </a:r>
            <a:r>
              <a:rPr lang="zh-TW" altLang="zh-TW" sz="2000" dirty="0">
                <a:latin typeface="微軟正黑體" pitchFamily="34" charset="-120"/>
                <a:ea typeface="微軟正黑體" pitchFamily="34" charset="-120"/>
              </a:rPr>
              <a:t>款之圖利罪。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7762" name="圖片 2"/>
          <p:cNvPicPr>
            <a:picLocks noChangeAspect="1"/>
          </p:cNvPicPr>
          <p:nvPr/>
        </p:nvPicPr>
        <p:blipFill>
          <a:blip r:embed="rId4" cstate="print"/>
          <a:srcRect/>
          <a:stretch>
            <a:fillRect/>
          </a:stretch>
        </p:blipFill>
        <p:spPr bwMode="auto">
          <a:xfrm>
            <a:off x="2112963" y="3041650"/>
            <a:ext cx="5416550" cy="3830638"/>
          </a:xfrm>
          <a:prstGeom prst="rect">
            <a:avLst/>
          </a:prstGeom>
          <a:noFill/>
          <a:ln w="9525">
            <a:noFill/>
            <a:miter lim="800000"/>
            <a:headEnd/>
            <a:tailEnd/>
          </a:ln>
        </p:spPr>
      </p:pic>
      <p:sp>
        <p:nvSpPr>
          <p:cNvPr id="9" name="矩形 8"/>
          <p:cNvSpPr/>
          <p:nvPr/>
        </p:nvSpPr>
        <p:spPr>
          <a:xfrm>
            <a:off x="2001838" y="3036888"/>
            <a:ext cx="5638800" cy="38322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7766"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7767" name="Picture 2" descr="http://icons.iconarchive.com/icons/raindropmemory/down-to-earth/72/G12-Book-3-icon.png"/>
          <p:cNvPicPr>
            <a:picLocks noChangeAspect="1" noChangeArrowheads="1"/>
          </p:cNvPicPr>
          <p:nvPr/>
        </p:nvPicPr>
        <p:blipFill>
          <a:blip r:embed="rId5"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47863"/>
            <a:ext cx="8445500" cy="5139740"/>
          </a:xfrm>
          <a:prstGeom prst="rect">
            <a:avLst/>
          </a:prstGeom>
          <a:noFill/>
        </p:spPr>
        <p:txBody>
          <a:bodyPr>
            <a:spAutoFit/>
          </a:bodyPr>
          <a:lstStyle/>
          <a:p>
            <a:pPr algn="just">
              <a:lnSpc>
                <a:spcPts val="4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海關依照海關緝私條例有權檢查旅客行李、查驗許可證、對超過免稅額之商品課稅。</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的哥哥</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打算從香港帶</a:t>
            </a:r>
            <a:r>
              <a:rPr kumimoji="0" lang="en-US" altLang="zh-TW" sz="2000" spc="100" dirty="0">
                <a:latin typeface="微軟正黑體" panose="020B0604030504040204" pitchFamily="34" charset="-120"/>
                <a:ea typeface="微軟正黑體" panose="020B0604030504040204" pitchFamily="34" charset="-120"/>
              </a:rPr>
              <a:t>40</a:t>
            </a:r>
            <a:r>
              <a:rPr kumimoji="0" lang="zh-TW" altLang="zh-TW" sz="2000" spc="100" dirty="0">
                <a:latin typeface="微軟正黑體" panose="020B0604030504040204" pitchFamily="34" charset="-120"/>
                <a:ea typeface="微軟正黑體" panose="020B0604030504040204" pitchFamily="34" charset="-120"/>
              </a:rPr>
              <a:t>支手錶、</a:t>
            </a:r>
            <a:r>
              <a:rPr kumimoji="0" lang="en-US" altLang="zh-TW" sz="2000" spc="100" dirty="0">
                <a:latin typeface="微軟正黑體" panose="020B0604030504040204" pitchFamily="34" charset="-120"/>
                <a:ea typeface="微軟正黑體" panose="020B0604030504040204" pitchFamily="34" charset="-120"/>
              </a:rPr>
              <a:t>9</a:t>
            </a:r>
            <a:r>
              <a:rPr kumimoji="0" lang="zh-TW" altLang="zh-TW" sz="2000" spc="100" dirty="0">
                <a:latin typeface="微軟正黑體" panose="020B0604030504040204" pitchFamily="34" charset="-120"/>
                <a:ea typeface="微軟正黑體" panose="020B0604030504040204" pitchFamily="34" charset="-120"/>
              </a:rPr>
              <a:t>包燕窩及</a:t>
            </a:r>
            <a:r>
              <a:rPr kumimoji="0" lang="en-US" altLang="zh-TW" sz="2000" spc="100" dirty="0">
                <a:latin typeface="微軟正黑體" panose="020B0604030504040204" pitchFamily="34" charset="-120"/>
                <a:ea typeface="微軟正黑體" panose="020B0604030504040204" pitchFamily="34" charset="-120"/>
              </a:rPr>
              <a:t>163</a:t>
            </a:r>
            <a:r>
              <a:rPr kumimoji="0" lang="zh-TW" altLang="zh-TW" sz="2000" spc="100" dirty="0">
                <a:latin typeface="微軟正黑體" panose="020B0604030504040204" pitchFamily="34" charset="-120"/>
                <a:ea typeface="微軟正黑體" panose="020B0604030504040204" pitchFamily="34" charset="-120"/>
              </a:rPr>
              <a:t>支手機回臺灣，但</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沒有依法取得國家通訊傳播委員會核發的許可證，也不想繳納稅金。</a:t>
            </a:r>
            <a:endParaRPr kumimoji="0" lang="en-US" altLang="zh-TW" sz="2000" spc="100" dirty="0">
              <a:latin typeface="微軟正黑體" panose="020B0604030504040204" pitchFamily="34" charset="-120"/>
              <a:ea typeface="微軟正黑體" panose="020B0604030504040204" pitchFamily="34" charset="-120"/>
            </a:endParaRPr>
          </a:p>
          <a:p>
            <a:pPr algn="just">
              <a:lnSpc>
                <a:spcPts val="46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想到朋友</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在海關擔任秘書，雖然不親自執行查驗工作，但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負責疏導旅客通關及督導海關人員檢查行李等業務，</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連忙聯絡</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，把</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的班機時間告訴</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，請他協助閃避查驗順利通關。</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18786" name="群組 7"/>
          <p:cNvGrpSpPr>
            <a:grpSpLocks/>
          </p:cNvGrpSpPr>
          <p:nvPr/>
        </p:nvGrpSpPr>
        <p:grpSpPr bwMode="auto">
          <a:xfrm>
            <a:off x="2006600" y="3041650"/>
            <a:ext cx="5638800" cy="3830638"/>
            <a:chOff x="2026183" y="3050740"/>
            <a:chExt cx="5639213" cy="3831920"/>
          </a:xfrm>
        </p:grpSpPr>
        <p:pic>
          <p:nvPicPr>
            <p:cNvPr id="118792" name="圖片 2"/>
            <p:cNvPicPr>
              <a:picLocks noChangeAspect="1"/>
            </p:cNvPicPr>
            <p:nvPr/>
          </p:nvPicPr>
          <p:blipFill>
            <a:blip r:embed="rId2" cstate="print"/>
            <a:srcRect/>
            <a:stretch>
              <a:fillRect/>
            </a:stretch>
          </p:blipFill>
          <p:spPr bwMode="auto">
            <a:xfrm>
              <a:off x="2132683" y="3050740"/>
              <a:ext cx="5415981" cy="3831920"/>
            </a:xfrm>
            <a:prstGeom prst="rect">
              <a:avLst/>
            </a:prstGeom>
            <a:noFill/>
            <a:ln w="9525">
              <a:noFill/>
              <a:miter lim="800000"/>
              <a:headEnd/>
              <a:tailEnd/>
            </a:ln>
          </p:spPr>
        </p:pic>
        <p:sp>
          <p:nvSpPr>
            <p:cNvPr id="9" name="矩形 8"/>
            <p:cNvSpPr/>
            <p:nvPr/>
          </p:nvSpPr>
          <p:spPr>
            <a:xfrm>
              <a:off x="2026183" y="3050740"/>
              <a:ext cx="5639213"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878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879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37405"/>
            <a:ext cx="8445500" cy="3712298"/>
          </a:xfrm>
          <a:prstGeom prst="rect">
            <a:avLst/>
          </a:prstGeom>
          <a:noFill/>
        </p:spPr>
        <p:txBody>
          <a:bodyPr>
            <a:spAutoFit/>
          </a:bodyPr>
          <a:lstStyle/>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入境當天，</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在入境通關處，執行督導查緝業務，以「揮手」指示</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逕行通關，</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因此避開查緝，順利攜帶大量應稅商品通關。</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雖然只是揮手示意，但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讓負責檢查行李事務的同仁，不查驗</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的行李，獲得免繳新臺幣（下同）</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萬多元稅金的不法利益。</a:t>
            </a:r>
            <a:endParaRPr kumimoji="0" lang="en-US" altLang="zh-TW" sz="2000" spc="100" dirty="0">
              <a:latin typeface="微軟正黑體" panose="020B0604030504040204" pitchFamily="34" charset="-120"/>
              <a:ea typeface="微軟正黑體" panose="020B0604030504040204" pitchFamily="34" charset="-120"/>
            </a:endParaRPr>
          </a:p>
          <a:p>
            <a:pPr>
              <a:lnSpc>
                <a:spcPts val="3200"/>
              </a:lnSpc>
            </a:pPr>
            <a:endParaRPr kumimoji="0" lang="zh-TW" altLang="zh-TW" sz="2000" spc="100" dirty="0">
              <a:latin typeface="微軟正黑體" panose="020B0604030504040204" pitchFamily="34" charset="-120"/>
              <a:ea typeface="微軟正黑體" panose="020B0604030504040204" pitchFamily="34" charset="-120"/>
            </a:endParaRPr>
          </a:p>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endParaRPr kumimoji="0" lang="en-US" altLang="zh-TW" sz="23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981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49517"/>
            <a:ext cx="8220075" cy="184144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9813" name="文字方塊 13"/>
          <p:cNvSpPr txBox="1">
            <a:spLocks noChangeArrowheads="1"/>
          </p:cNvSpPr>
          <p:nvPr/>
        </p:nvSpPr>
        <p:spPr bwMode="auto">
          <a:xfrm>
            <a:off x="1311275" y="2165131"/>
            <a:ext cx="7532688" cy="1631216"/>
          </a:xfrm>
          <a:prstGeom prst="rect">
            <a:avLst/>
          </a:prstGeom>
          <a:noFill/>
          <a:ln w="9525">
            <a:noFill/>
            <a:miter lim="800000"/>
            <a:headEnd/>
            <a:tailEnd/>
          </a:ln>
        </p:spPr>
        <p:txBody>
          <a:bodyPr wrap="square">
            <a:spAutoFit/>
          </a:bodyPr>
          <a:lstStyle/>
          <a:p>
            <a:pPr algn="just"/>
            <a:r>
              <a:rPr lang="zh-TW" altLang="zh-TW" sz="2000" dirty="0">
                <a:latin typeface="微軟正黑體" pitchFamily="34" charset="-120"/>
                <a:ea typeface="微軟正黑體" pitchFamily="34" charset="-120"/>
              </a:rPr>
              <a:t>依電信管制射頻器材管理辦法，旅客攜帶</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支以上之手機入境，應提出國家傳播通訊委員會核發之電信管制射頻器材進口許可證，提供海關查驗後方可通關；而關稅法、入境旅客攜帶行李物品報驗稅放辦法也規定，物品總值超過</a:t>
            </a:r>
            <a:r>
              <a:rPr lang="en-US" altLang="zh-TW" sz="2000" dirty="0">
                <a:latin typeface="微軟正黑體" pitchFamily="34" charset="-120"/>
                <a:ea typeface="微軟正黑體" pitchFamily="34" charset="-120"/>
              </a:rPr>
              <a:t>2</a:t>
            </a:r>
            <a:r>
              <a:rPr lang="zh-TW" altLang="zh-TW" sz="2000" dirty="0">
                <a:latin typeface="微軟正黑體" pitchFamily="34" charset="-120"/>
                <a:ea typeface="微軟正黑體" pitchFamily="34" charset="-120"/>
              </a:rPr>
              <a:t>萬元的免稅額度，須加徵</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的營業稅。</a:t>
            </a:r>
          </a:p>
        </p:txBody>
      </p:sp>
      <p:sp>
        <p:nvSpPr>
          <p:cNvPr id="16" name="矩形: 圓角 15"/>
          <p:cNvSpPr/>
          <p:nvPr/>
        </p:nvSpPr>
        <p:spPr>
          <a:xfrm>
            <a:off x="623888" y="4298732"/>
            <a:ext cx="8220075" cy="208931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9815" name="文字方塊 16"/>
          <p:cNvSpPr txBox="1">
            <a:spLocks noChangeArrowheads="1"/>
          </p:cNvSpPr>
          <p:nvPr/>
        </p:nvSpPr>
        <p:spPr bwMode="auto">
          <a:xfrm>
            <a:off x="1300765" y="4449051"/>
            <a:ext cx="7543198" cy="1938992"/>
          </a:xfrm>
          <a:prstGeom prst="rect">
            <a:avLst/>
          </a:prstGeom>
          <a:noFill/>
          <a:ln w="9525">
            <a:noFill/>
            <a:miter lim="800000"/>
            <a:headEnd/>
            <a:tailEnd/>
          </a:ln>
        </p:spPr>
        <p:txBody>
          <a:bodyPr wrap="square">
            <a:spAutoFit/>
          </a:bodyPr>
          <a:lstStyle/>
          <a:p>
            <a:pPr algn="just"/>
            <a:r>
              <a:rPr lang="zh-TW" altLang="zh-TW" sz="2000" u="sng" dirty="0">
                <a:latin typeface="微軟正黑體" pitchFamily="34" charset="-120"/>
                <a:ea typeface="微軟正黑體" pitchFamily="34" charset="-120"/>
              </a:rPr>
              <a:t>過關哥</a:t>
            </a:r>
            <a:r>
              <a:rPr lang="zh-TW" altLang="zh-TW" sz="2000" dirty="0">
                <a:latin typeface="微軟正黑體" pitchFamily="34" charset="-120"/>
                <a:ea typeface="微軟正黑體" pitchFamily="34" charset="-120"/>
              </a:rPr>
              <a:t>明知上述法令，卻利用督導查緝業務之機會，讓</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免受查緝、逕行通關，且</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並獲得逃漏關稅的不法利益，法院認定成立貪污治罪條例第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款之圖利罪。海關人員依法具有查緝走私、關稅查驗等權責，為物品通關放行及關稅正確性的守門員，應宣導攜帶物品相關規範，並輔導旅客依法誠實繳納稅捐。</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3906" name="群組 12"/>
          <p:cNvGrpSpPr>
            <a:grpSpLocks/>
          </p:cNvGrpSpPr>
          <p:nvPr/>
        </p:nvGrpSpPr>
        <p:grpSpPr bwMode="auto">
          <a:xfrm>
            <a:off x="2636838" y="3763963"/>
            <a:ext cx="3462337" cy="3094037"/>
            <a:chOff x="2665378" y="2957209"/>
            <a:chExt cx="4523361" cy="3900792"/>
          </a:xfrm>
        </p:grpSpPr>
        <p:pic>
          <p:nvPicPr>
            <p:cNvPr id="123912"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30760" y="130671"/>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390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391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060575"/>
            <a:ext cx="8445500" cy="4324261"/>
          </a:xfrm>
          <a:prstGeom prst="rect">
            <a:avLst/>
          </a:prstGeom>
          <a:noFill/>
        </p:spPr>
        <p:txBody>
          <a:bodyPr>
            <a:spAutoFit/>
          </a:bodyPr>
          <a:lstStyle/>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機關有鑑於河道土石淤積會有安全疑慮，</a:t>
            </a:r>
            <a:r>
              <a:rPr kumimoji="0" lang="zh-TW" altLang="en-US" sz="2000" spc="100" dirty="0">
                <a:latin typeface="微軟正黑體" panose="020B0604030504040204" pitchFamily="34" charset="-120"/>
                <a:ea typeface="微軟正黑體" panose="020B0604030504040204" pitchFamily="34" charset="-120"/>
              </a:rPr>
              <a:t>而</a:t>
            </a:r>
            <a:r>
              <a:rPr kumimoji="0" lang="zh-TW" altLang="zh-TW" sz="2000" spc="100" dirty="0">
                <a:latin typeface="微軟正黑體" panose="020B0604030504040204" pitchFamily="34" charset="-120"/>
                <a:ea typeface="微軟正黑體" panose="020B0604030504040204" pitchFamily="34" charset="-120"/>
              </a:rPr>
              <a:t>將河道疏濬工程，以區段範圍為劃分方式，委託廠商清除淤積土石，但是採取土石的範圍及數量，都須經過許可及嚴謹管理，獲得同意方可進行。</a:t>
            </a: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是一位巡防員，他在疏濬河段多次發現</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家受委託廠商超挖及越界盜採砂石，就將相關違規情形填寫在巡防日誌，陳報給課長</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審核，</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卻指示</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將日誌修改成廠商都符合契約規定，還要求</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放寬巡查標準。機關首長</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及</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等人，多次到現場視察，也親眼目睹廠商違法情事，就連疏濬工程的承辦人</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也知悉上情，卻都未依疏濬契約規範處理，也沒有依水利法取締裁罰。</a:t>
            </a:r>
          </a:p>
          <a:p>
            <a:pPr algn="just" fontAlgn="auto">
              <a:lnSpc>
                <a:spcPts val="3000"/>
              </a:lnSpc>
              <a:spcBef>
                <a:spcPts val="0"/>
              </a:spcBef>
              <a:spcAft>
                <a:spcPts val="0"/>
              </a:spcAft>
              <a:defRPr/>
            </a:pPr>
            <a:endParaRPr kumimoji="0" lang="zh-TW" altLang="en-US" sz="2400" dirty="0">
              <a:latin typeface="微軟正黑體" pitchFamily="34" charset="-120"/>
              <a:ea typeface="微軟正黑體" pitchFamily="34" charset="-120"/>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4930" name="群組 12"/>
          <p:cNvGrpSpPr>
            <a:grpSpLocks/>
          </p:cNvGrpSpPr>
          <p:nvPr/>
        </p:nvGrpSpPr>
        <p:grpSpPr bwMode="auto">
          <a:xfrm>
            <a:off x="2636838" y="3763963"/>
            <a:ext cx="3462337" cy="3094037"/>
            <a:chOff x="2665378" y="2957209"/>
            <a:chExt cx="4523361" cy="3900792"/>
          </a:xfrm>
        </p:grpSpPr>
        <p:pic>
          <p:nvPicPr>
            <p:cNvPr id="124936"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4933"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4934"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97075"/>
            <a:ext cx="8445500" cy="4478149"/>
          </a:xfrm>
          <a:prstGeom prst="rect">
            <a:avLst/>
          </a:prstGeom>
          <a:noFill/>
        </p:spPr>
        <p:txBody>
          <a:bodyPr>
            <a:spAutoFit/>
          </a:bodyPr>
          <a:lstStyle/>
          <a:p>
            <a:pPr algn="just" hangingPunct="0">
              <a:lnSpc>
                <a:spcPts val="3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與</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等人，明知廠商在河床上有盜採砂石外運牟利情事，卻故意包庇、縱容廠商以合法掩護非法方式，在國有土地盜採砂石，總計</a:t>
            </a:r>
            <a:r>
              <a:rPr kumimoji="0" lang="zh-TW" altLang="en-US" sz="2000" spc="100" dirty="0">
                <a:latin typeface="微軟正黑體" panose="020B0604030504040204" pitchFamily="34" charset="-120"/>
                <a:ea typeface="微軟正黑體" panose="020B0604030504040204" pitchFamily="34" charset="-120"/>
              </a:rPr>
              <a:t>讓</a:t>
            </a:r>
            <a:r>
              <a:rPr kumimoji="0" lang="zh-TW" altLang="zh-TW" sz="2000" spc="100" dirty="0">
                <a:latin typeface="微軟正黑體" panose="020B0604030504040204" pitchFamily="34" charset="-120"/>
                <a:ea typeface="微軟正黑體" panose="020B0604030504040204" pitchFamily="34" charset="-120"/>
              </a:rPr>
              <a:t>包商盜採砂石約</a:t>
            </a:r>
            <a:r>
              <a:rPr kumimoji="0" lang="en-US" altLang="zh-TW" sz="2000" spc="100" dirty="0">
                <a:latin typeface="微軟正黑體" panose="020B0604030504040204" pitchFamily="34" charset="-120"/>
                <a:ea typeface="微軟正黑體" panose="020B0604030504040204" pitchFamily="34" charset="-120"/>
              </a:rPr>
              <a:t>541</a:t>
            </a:r>
            <a:r>
              <a:rPr kumimoji="0" lang="zh-TW" altLang="zh-TW" sz="2000" spc="100" dirty="0">
                <a:latin typeface="微軟正黑體" panose="020B0604030504040204" pitchFamily="34" charset="-120"/>
                <a:ea typeface="微軟正黑體" panose="020B0604030504040204" pitchFamily="34" charset="-120"/>
              </a:rPr>
              <a:t>萬餘立方公尺，超過所核准數量</a:t>
            </a:r>
            <a:r>
              <a:rPr kumimoji="0" lang="en-US" altLang="zh-TW" sz="2000" spc="100" dirty="0">
                <a:latin typeface="微軟正黑體" panose="020B0604030504040204" pitchFamily="34" charset="-120"/>
                <a:ea typeface="微軟正黑體" panose="020B0604030504040204" pitchFamily="34" charset="-120"/>
              </a:rPr>
              <a:t>127</a:t>
            </a:r>
            <a:r>
              <a:rPr kumimoji="0" lang="zh-TW" altLang="zh-TW" sz="2000" spc="100" dirty="0">
                <a:latin typeface="微軟正黑體" panose="020B0604030504040204" pitchFamily="34" charset="-120"/>
                <a:ea typeface="微軟正黑體" panose="020B0604030504040204" pitchFamily="34" charset="-120"/>
              </a:rPr>
              <a:t>萬餘立方公尺的</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倍之多，不但嚴重破壞河川環境，更造成國家遭受鉅額損失。</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3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最後，</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位公務員均被法院依貪污治罪條例第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款之圖利罪論處；其中，</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，各判處有期徒刑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則於偵查中自白犯罪，因而查獲其他共犯，經減輕其刑，判處有期徒刑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 </a:t>
            </a: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3" name="矩形: 圓角 12"/>
          <p:cNvSpPr/>
          <p:nvPr/>
        </p:nvSpPr>
        <p:spPr>
          <a:xfrm>
            <a:off x="415636" y="2446317"/>
            <a:ext cx="8518964" cy="331321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en-US" altLang="zh-TW" sz="4400" dirty="0"/>
              <a:t>1</a:t>
            </a:r>
            <a:endParaRPr kumimoji="0" lang="zh-TW" altLang="en-US" sz="4400" dirty="0"/>
          </a:p>
        </p:txBody>
      </p:sp>
      <p:sp>
        <p:nvSpPr>
          <p:cNvPr id="125957" name="文字方塊 14"/>
          <p:cNvSpPr txBox="1">
            <a:spLocks noChangeArrowheads="1"/>
          </p:cNvSpPr>
          <p:nvPr/>
        </p:nvSpPr>
        <p:spPr bwMode="auto">
          <a:xfrm>
            <a:off x="1045028" y="2871818"/>
            <a:ext cx="7889571" cy="2769989"/>
          </a:xfrm>
          <a:prstGeom prst="rect">
            <a:avLst/>
          </a:prstGeom>
          <a:noFill/>
          <a:ln w="9525">
            <a:noFill/>
            <a:miter lim="800000"/>
            <a:headEnd/>
            <a:tailEnd/>
          </a:ln>
        </p:spPr>
        <p:txBody>
          <a:bodyPr wrap="square">
            <a:spAutoFit/>
          </a:bodyPr>
          <a:lstStyle/>
          <a:p>
            <a:pPr algn="just" hangingPunct="0">
              <a:spcBef>
                <a:spcPts val="600"/>
              </a:spcBef>
            </a:pPr>
            <a:r>
              <a:rPr lang="zh-TW" altLang="zh-TW" sz="2200" dirty="0">
                <a:latin typeface="微軟正黑體" pitchFamily="34" charset="-120"/>
                <a:ea typeface="微軟正黑體" pitchFamily="34" charset="-120"/>
              </a:rPr>
              <a:t>公務員對於河川疏濬、砂石採取，均有監督、管理的權責；巡防員對於違法盜採砂石者，亦有取締、查緝的職責。</a:t>
            </a:r>
            <a:endParaRPr lang="en-US" altLang="zh-TW" sz="2200" dirty="0">
              <a:latin typeface="微軟正黑體" pitchFamily="34" charset="-120"/>
              <a:ea typeface="微軟正黑體" pitchFamily="34" charset="-120"/>
            </a:endParaRPr>
          </a:p>
          <a:p>
            <a:pPr algn="just" hangingPunct="0">
              <a:spcBef>
                <a:spcPts val="1200"/>
              </a:spcBef>
            </a:pPr>
            <a:r>
              <a:rPr lang="zh-TW" altLang="zh-TW" sz="2200" u="sng" dirty="0">
                <a:latin typeface="微軟正黑體" pitchFamily="34" charset="-120"/>
                <a:ea typeface="微軟正黑體" pitchFamily="34" charset="-120"/>
              </a:rPr>
              <a:t>莊聰明</a:t>
            </a:r>
            <a:r>
              <a:rPr lang="zh-TW" altLang="zh-TW" sz="2200" dirty="0">
                <a:latin typeface="微軟正黑體" pitchFamily="34" charset="-120"/>
                <a:ea typeface="微軟正黑體" pitchFamily="34" charset="-120"/>
              </a:rPr>
              <a:t>等人，明知廠商違反水利法及疏濬契約規定，卻包庇縱容不為舉發，形同不設防護，讓廠商假藉疏濬名義盜採大量砂石牟利</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algn="just" hangingPunct="0">
              <a:spcBef>
                <a:spcPts val="1200"/>
              </a:spcBef>
            </a:pPr>
            <a:r>
              <a:rPr lang="zh-TW" altLang="zh-TW" sz="2200" dirty="0">
                <a:latin typeface="微軟正黑體" pitchFamily="34" charset="-120"/>
                <a:ea typeface="微軟正黑體" pitchFamily="34" charset="-120"/>
              </a:rPr>
              <a:t>法院認定廠商所挖取超過原契約核可數量的砂石，屬於不法利益，公務員成立貪污治罪條例第</a:t>
            </a:r>
            <a:r>
              <a:rPr lang="en-US" altLang="zh-TW" sz="2200" dirty="0">
                <a:latin typeface="微軟正黑體" pitchFamily="34" charset="-120"/>
                <a:ea typeface="微軟正黑體" pitchFamily="34" charset="-120"/>
              </a:rPr>
              <a:t>6</a:t>
            </a:r>
            <a:r>
              <a:rPr lang="zh-TW" altLang="zh-TW" sz="2200" dirty="0">
                <a:latin typeface="微軟正黑體" pitchFamily="34" charset="-120"/>
                <a:ea typeface="微軟正黑體" pitchFamily="34" charset="-120"/>
              </a:rPr>
              <a:t>條第</a:t>
            </a:r>
            <a:r>
              <a:rPr lang="en-US" altLang="zh-TW" sz="2200" dirty="0">
                <a:latin typeface="微軟正黑體" pitchFamily="34" charset="-120"/>
                <a:ea typeface="微軟正黑體" pitchFamily="34" charset="-120"/>
              </a:rPr>
              <a:t>1</a:t>
            </a:r>
            <a:r>
              <a:rPr lang="zh-TW" altLang="zh-TW" sz="2200" dirty="0">
                <a:latin typeface="微軟正黑體" pitchFamily="34" charset="-120"/>
                <a:ea typeface="微軟正黑體" pitchFamily="34" charset="-120"/>
              </a:rPr>
              <a:t>項第</a:t>
            </a:r>
            <a:r>
              <a:rPr lang="en-US" altLang="zh-TW" sz="2200" dirty="0">
                <a:latin typeface="微軟正黑體" pitchFamily="34" charset="-120"/>
                <a:ea typeface="微軟正黑體" pitchFamily="34" charset="-120"/>
              </a:rPr>
              <a:t>4</a:t>
            </a:r>
            <a:r>
              <a:rPr lang="zh-TW" altLang="zh-TW" sz="2200" dirty="0">
                <a:latin typeface="微軟正黑體" pitchFamily="34" charset="-120"/>
                <a:ea typeface="微軟正黑體" pitchFamily="34" charset="-120"/>
              </a:rPr>
              <a:t>款的圖利罪。</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132"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32132" y="134719"/>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8" name="矩形: 圓角 17"/>
          <p:cNvSpPr/>
          <p:nvPr/>
        </p:nvSpPr>
        <p:spPr>
          <a:xfrm>
            <a:off x="440723" y="2320982"/>
            <a:ext cx="8305800" cy="143162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20" name="矩形: 圓角 19"/>
          <p:cNvSpPr/>
          <p:nvPr/>
        </p:nvSpPr>
        <p:spPr>
          <a:xfrm>
            <a:off x="440723" y="4309297"/>
            <a:ext cx="8305800" cy="19271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25961" name="文字方塊 20"/>
          <p:cNvSpPr txBox="1">
            <a:spLocks noChangeArrowheads="1"/>
          </p:cNvSpPr>
          <p:nvPr/>
        </p:nvSpPr>
        <p:spPr bwMode="auto">
          <a:xfrm>
            <a:off x="1075559" y="4451350"/>
            <a:ext cx="7618413" cy="1785104"/>
          </a:xfrm>
          <a:prstGeom prst="rect">
            <a:avLst/>
          </a:prstGeom>
          <a:noFill/>
          <a:ln w="9525">
            <a:noFill/>
            <a:miter lim="800000"/>
            <a:headEnd/>
            <a:tailEnd/>
          </a:ln>
        </p:spPr>
        <p:txBody>
          <a:bodyPr>
            <a:spAutoFit/>
          </a:bodyPr>
          <a:lstStyle/>
          <a:p>
            <a:pPr algn="just" hangingPunct="0"/>
            <a:r>
              <a:rPr lang="zh-TW" altLang="zh-TW" sz="2200" dirty="0">
                <a:latin typeface="微軟正黑體" pitchFamily="34" charset="-120"/>
                <a:ea typeface="微軟正黑體" pitchFamily="34" charset="-120"/>
              </a:rPr>
              <a:t>水利法以保護水利區、合理運用為目標，任何人未經許可，不得在河川區域內採取或堆置土石，避免人為破壞河川區域，導致洪汛期間水患成災；公務員應秉職責嚴謹監督，應將超過核准範圍及高程（深度）的採取土石行為</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判定為違法，依水利法規定廢止許可並取締裁罰。</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14" name="文字方塊 13"/>
          <p:cNvSpPr txBox="1"/>
          <p:nvPr/>
        </p:nvSpPr>
        <p:spPr>
          <a:xfrm>
            <a:off x="1042758" y="2413634"/>
            <a:ext cx="7748040" cy="1477328"/>
          </a:xfrm>
          <a:prstGeom prst="rect">
            <a:avLst/>
          </a:prstGeom>
          <a:noFill/>
        </p:spPr>
        <p:txBody>
          <a:bodyPr wrap="square" rtlCol="0">
            <a:spAutoFit/>
          </a:bodyPr>
          <a:lstStyle/>
          <a:p>
            <a:pPr algn="just"/>
            <a:r>
              <a:rPr lang="zh-TW" altLang="zh-TW" sz="2200" dirty="0">
                <a:latin typeface="微軟正黑體" pitchFamily="34" charset="-120"/>
                <a:ea typeface="微軟正黑體" pitchFamily="34" charset="-120"/>
              </a:rPr>
              <a:t>公務員依法行事，在合法範圍內給民眾再大的好處，不會有圖利的問題；反之，若公務員置法令於不顧，刻意圖謀自己或他人的利益，不論獲利多寡，均屬不法利益，將會構成圖利罪。</a:t>
            </a:r>
          </a:p>
          <a:p>
            <a:pPr algn="just"/>
            <a:endParaRPr lang="zh-TW" altLang="en-US" sz="2400" dirty="0">
              <a:latin typeface="微軟正黑體" pitchFamily="34" charset="-120"/>
              <a:ea typeface="微軟正黑體" pitchFamily="34" charset="-12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pic>
        <p:nvPicPr>
          <p:cNvPr id="22533" name="內容版面配置區 7"/>
          <p:cNvPicPr>
            <a:picLocks noGrp="1" noChangeAspect="1"/>
          </p:cNvPicPr>
          <p:nvPr>
            <p:ph idx="1"/>
          </p:nvPr>
        </p:nvPicPr>
        <p:blipFill>
          <a:blip r:embed="rId2" cstate="print"/>
          <a:srcRect/>
          <a:stretch>
            <a:fillRect/>
          </a:stretch>
        </p:blipFill>
        <p:spPr>
          <a:xfrm>
            <a:off x="4086225" y="1131888"/>
            <a:ext cx="819150" cy="819150"/>
          </a:xfrm>
        </p:spPr>
      </p:pic>
      <p:sp>
        <p:nvSpPr>
          <p:cNvPr id="18" name="文字方塊 1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語音泡泡: 橢圓形 2"/>
          <p:cNvSpPr/>
          <p:nvPr/>
        </p:nvSpPr>
        <p:spPr>
          <a:xfrm>
            <a:off x="5130800" y="903288"/>
            <a:ext cx="3748088" cy="3455987"/>
          </a:xfrm>
          <a:prstGeom prst="wedgeEllipseCallout">
            <a:avLst>
              <a:gd name="adj1" fmla="val -53393"/>
              <a:gd name="adj2" fmla="val 4124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對主管或監督事務，直接或間接圖利罪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」，表示行為人的圖利行為，</a:t>
            </a:r>
            <a:r>
              <a:rPr kumimoji="0" lang="zh-TW" altLang="en-US" sz="2400" u="sng" dirty="0">
                <a:solidFill>
                  <a:schemeClr val="tx1">
                    <a:lumMod val="85000"/>
                    <a:lumOff val="15000"/>
                  </a:schemeClr>
                </a:solidFill>
                <a:latin typeface="微軟正黑體" panose="020B0604030504040204" pitchFamily="34" charset="-120"/>
                <a:ea typeface="微軟正黑體" panose="020B0604030504040204" pitchFamily="34" charset="-120"/>
              </a:rPr>
              <a:t>必須與主管或監督事務</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有關。</a:t>
            </a:r>
          </a:p>
        </p:txBody>
      </p:sp>
      <p:pic>
        <p:nvPicPr>
          <p:cNvPr id="22536" name="Picture 4" descr="http://icons.iconarchive.com/icons/visualpharm/green-emo/64/surprized-icon.png"/>
          <p:cNvPicPr>
            <a:picLocks noChangeAspect="1" noChangeArrowheads="1"/>
          </p:cNvPicPr>
          <p:nvPr/>
        </p:nvPicPr>
        <p:blipFill>
          <a:blip r:embed="rId3" cstate="print"/>
          <a:srcRect/>
          <a:stretch>
            <a:fillRect/>
          </a:stretch>
        </p:blipFill>
        <p:spPr bwMode="auto">
          <a:xfrm>
            <a:off x="7815263" y="3695700"/>
            <a:ext cx="827087" cy="828675"/>
          </a:xfrm>
          <a:prstGeom prst="rect">
            <a:avLst/>
          </a:prstGeom>
          <a:noFill/>
          <a:ln w="9525">
            <a:noFill/>
            <a:miter lim="800000"/>
            <a:headEnd/>
            <a:tailEnd/>
          </a:ln>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8002" name="群組 2"/>
          <p:cNvGrpSpPr>
            <a:grpSpLocks/>
          </p:cNvGrpSpPr>
          <p:nvPr/>
        </p:nvGrpSpPr>
        <p:grpSpPr bwMode="auto">
          <a:xfrm>
            <a:off x="3221038" y="4102100"/>
            <a:ext cx="2946400" cy="2797175"/>
            <a:chOff x="3221409" y="4101876"/>
            <a:chExt cx="2946465" cy="2797266"/>
          </a:xfrm>
        </p:grpSpPr>
        <p:pic>
          <p:nvPicPr>
            <p:cNvPr id="128008"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2" name="矩形 1"/>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573495" y="2113209"/>
            <a:ext cx="8083550" cy="3517501"/>
          </a:xfrm>
          <a:prstGeom prst="rect">
            <a:avLst/>
          </a:prstGeom>
          <a:noFill/>
        </p:spPr>
        <p:txBody>
          <a:bodyPr>
            <a:spAutoFit/>
          </a:bodyPr>
          <a:lstStyle/>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依據管制藥品管理條例，管制藥品只能由醫師、牙醫師、藥師或藥劑生調劑。醫師法規定，醫師須親自診察，才能施行治療、開給藥劑或交付診斷書；但是山地、離島、偏僻地區或有特殊、急迫情形，主管機關所指定的醫師，可以用通訊的方式詢問病情，進行診察及開藥，並透過當地醫療機構的護士協助執行治療。</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endParaRPr kumimoji="0" lang="en-US" altLang="zh-TW" sz="2000" u="sng"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是離島衛生所的護士，負責依據醫師的診斷及醫囑製作書面處方箋、管理藥品、注意藥品有效期限及協助治療等工作，但並沒有開立處方箋的權限。</a:t>
            </a: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800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800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9026" name="群組 12"/>
          <p:cNvGrpSpPr>
            <a:grpSpLocks/>
          </p:cNvGrpSpPr>
          <p:nvPr/>
        </p:nvGrpSpPr>
        <p:grpSpPr bwMode="auto">
          <a:xfrm>
            <a:off x="3221038" y="4102100"/>
            <a:ext cx="2946400" cy="2797175"/>
            <a:chOff x="3221409" y="4101876"/>
            <a:chExt cx="2946465" cy="2797266"/>
          </a:xfrm>
        </p:grpSpPr>
        <p:pic>
          <p:nvPicPr>
            <p:cNvPr id="129032"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15" name="矩形 14"/>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81744" y="1909123"/>
            <a:ext cx="842498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本身患有憂鬱症，需要服用一種名叫「使蒂諾斯 （</a:t>
            </a:r>
            <a:r>
              <a:rPr kumimoji="0" lang="en-US" altLang="zh-TW" sz="2000" spc="100" dirty="0" err="1">
                <a:latin typeface="微軟正黑體" panose="020B0604030504040204" pitchFamily="34" charset="-120"/>
                <a:ea typeface="微軟正黑體" panose="020B0604030504040204" pitchFamily="34" charset="-120"/>
              </a:rPr>
              <a:t>Stilnox</a:t>
            </a:r>
            <a:r>
              <a:rPr kumimoji="0" lang="zh-TW" altLang="en-US"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」的管制藥品，</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也知道「使蒂諾斯」需要醫師親自或通訊診察並開立處方箋才能使用，卻利用協助醫師開立處方箋、發放藥品給病患的機會，偽造處方箋，開立「使蒂諾斯」給自己服用，總計虛報多達</a:t>
            </a:r>
            <a:r>
              <a:rPr kumimoji="0" lang="en-US" altLang="zh-TW" sz="2000" spc="100" dirty="0">
                <a:latin typeface="微軟正黑體" panose="020B0604030504040204" pitchFamily="34" charset="-120"/>
                <a:ea typeface="微軟正黑體" panose="020B0604030504040204" pitchFamily="34" charset="-120"/>
              </a:rPr>
              <a:t>1,520</a:t>
            </a:r>
            <a:r>
              <a:rPr kumimoji="0" lang="zh-TW" altLang="en-US" sz="2000" spc="100" dirty="0">
                <a:latin typeface="微軟正黑體" panose="020B0604030504040204" pitchFamily="34" charset="-120"/>
                <a:ea typeface="微軟正黑體" panose="020B0604030504040204" pitchFamily="34" charset="-120"/>
              </a:rPr>
              <a:t>顆，以衛生所向中央健康保險署申報「使蒂諾斯」單價新臺幣（下同）</a:t>
            </a:r>
            <a:r>
              <a:rPr kumimoji="0" lang="en-US" altLang="zh-TW" sz="2000" spc="100" dirty="0">
                <a:latin typeface="微軟正黑體" panose="020B0604030504040204" pitchFamily="34" charset="-120"/>
                <a:ea typeface="微軟正黑體" panose="020B0604030504040204" pitchFamily="34" charset="-120"/>
              </a:rPr>
              <a:t>7.8</a:t>
            </a:r>
            <a:r>
              <a:rPr kumimoji="0" lang="zh-TW" altLang="en-US" sz="2000" spc="100" dirty="0">
                <a:latin typeface="微軟正黑體" panose="020B0604030504040204" pitchFamily="34" charset="-120"/>
                <a:ea typeface="微軟正黑體" panose="020B0604030504040204" pitchFamily="34" charset="-120"/>
              </a:rPr>
              <a:t>元計算，</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總計獲得</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1,856</a:t>
            </a:r>
            <a:r>
              <a:rPr kumimoji="0" lang="zh-TW" altLang="en-US" sz="2000" spc="100" dirty="0">
                <a:latin typeface="微軟正黑體" panose="020B0604030504040204" pitchFamily="34" charset="-120"/>
                <a:ea typeface="微軟正黑體" panose="020B0604030504040204" pitchFamily="34" charset="-120"/>
              </a:rPr>
              <a:t>元的不法利益。</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902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903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005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32092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0053" name="文字方塊 13"/>
          <p:cNvSpPr txBox="1">
            <a:spLocks noChangeArrowheads="1"/>
          </p:cNvSpPr>
          <p:nvPr/>
        </p:nvSpPr>
        <p:spPr bwMode="auto">
          <a:xfrm>
            <a:off x="1311275" y="2425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衛生所護士為「依法令服務於地方自治團體所屬機關而具有法定職務權限」的公務員，業務上各項作為及所製造文書，皆應注意合法性、真實性及正確性。</a:t>
            </a:r>
          </a:p>
        </p:txBody>
      </p:sp>
      <p:sp>
        <p:nvSpPr>
          <p:cNvPr id="16" name="矩形: 圓角 15"/>
          <p:cNvSpPr/>
          <p:nvPr/>
        </p:nvSpPr>
        <p:spPr>
          <a:xfrm>
            <a:off x="623888" y="3645725"/>
            <a:ext cx="8220075" cy="11519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0055" name="文字方塊 16"/>
          <p:cNvSpPr txBox="1">
            <a:spLocks noChangeArrowheads="1"/>
          </p:cNvSpPr>
          <p:nvPr/>
        </p:nvSpPr>
        <p:spPr bwMode="auto">
          <a:xfrm>
            <a:off x="1311275" y="3681543"/>
            <a:ext cx="7394575" cy="10156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憂鬱妹</a:t>
            </a:r>
            <a:r>
              <a:rPr kumimoji="0" lang="zh-TW" altLang="en-US" sz="2000" dirty="0">
                <a:latin typeface="微軟正黑體" pitchFamily="34" charset="-120"/>
                <a:ea typeface="微軟正黑體" pitchFamily="34" charset="-120"/>
              </a:rPr>
              <a:t>知道管制藥品管理條例的明文規定，卻偽造處方箋，讓自己無償取得管制藥品，已違反貪污治罪條例第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13325"/>
            <a:ext cx="8220075" cy="15430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30057" name="文字方塊 18"/>
          <p:cNvSpPr txBox="1">
            <a:spLocks noChangeArrowheads="1"/>
          </p:cNvSpPr>
          <p:nvPr/>
        </p:nvSpPr>
        <p:spPr bwMode="auto">
          <a:xfrm>
            <a:off x="1311275" y="511810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雖然護理人員具備相當醫療知識，但當罹患疾病而需服用藥物，還是應循正常醫療程序，由醫師診斷病情開立處方箋，交由藥劑人員調劑，以確保用藥的安全性，千萬勿認為事小、錢少，而貪圖用藥方便，留下遺憾。</a:t>
            </a:r>
          </a:p>
        </p:txBody>
      </p:sp>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101478"/>
            <a:ext cx="8551863" cy="3524426"/>
          </a:xfrm>
          <a:prstGeom prst="rect">
            <a:avLst/>
          </a:prstGeom>
          <a:noFill/>
        </p:spPr>
        <p:txBody>
          <a:bodyPr>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擔任小島市殯葬管理所的僱用臨時人員，也是第一公墓的巡查人員，主要負責公墓環境清潔維護、巡查查報、埋葬位置勘查及確認等業務內容。</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為父親申請在既存未規劃墓區及墓基的公墓進行土葬，依照當時小島市殯葬管理自治條例，每一墓基面積不得超過</a:t>
            </a:r>
            <a:r>
              <a:rPr kumimoji="0" lang="en-US" altLang="zh-TW" sz="2000" spc="100" dirty="0">
                <a:latin typeface="微軟正黑體" panose="020B0604030504040204" pitchFamily="34" charset="-120"/>
                <a:ea typeface="微軟正黑體" panose="020B0604030504040204" pitchFamily="34" charset="-120"/>
              </a:rPr>
              <a:t>12</a:t>
            </a:r>
            <a:r>
              <a:rPr kumimoji="0" lang="zh-TW" altLang="en-US" sz="2000" spc="100" dirty="0">
                <a:latin typeface="微軟正黑體" panose="020B0604030504040204" pitchFamily="34" charset="-120"/>
                <a:ea typeface="微軟正黑體" panose="020B0604030504040204" pitchFamily="34" charset="-120"/>
              </a:rPr>
              <a:t>平方公尺（約</a:t>
            </a:r>
            <a:r>
              <a:rPr kumimoji="0" lang="en-US" altLang="zh-TW" sz="2000" spc="100" dirty="0">
                <a:latin typeface="微軟正黑體" panose="020B0604030504040204" pitchFamily="34" charset="-120"/>
                <a:ea typeface="微軟正黑體" panose="020B0604030504040204" pitchFamily="34" charset="-120"/>
              </a:rPr>
              <a:t>3.63</a:t>
            </a:r>
            <a:r>
              <a:rPr kumimoji="0" lang="zh-TW" altLang="en-US" sz="2000" spc="100" dirty="0">
                <a:latin typeface="微軟正黑體" panose="020B0604030504040204" pitchFamily="34" charset="-120"/>
                <a:ea typeface="微軟正黑體" panose="020B0604030504040204" pitchFamily="34" charset="-120"/>
              </a:rPr>
              <a:t>坪），並須依坪數繳納使用規費。繳納規費後，</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私下向承辦人</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表示，希望可以在原申請的</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坪外，增加墓基面積，讓已逝的長輩「可以住得舒服一點」。</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2102"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2103"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86889" y="2066306"/>
            <a:ext cx="8360227" cy="3801813"/>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向</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私下暗示，只要</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在原有使用規費之外，再付個新臺幣</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萬元，作為清理舊有墓基、廢棄物的費用，</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就會睜一隻眼、閉一隻眼，當作沒有看見。</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依約定繳納後，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以消極不作為的態度，放任</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將墓基擴大為</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獲得許可興建墓基面積為</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坪，竟然實際興建到</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坪，已超過申請核准面積及法定墓基面積上限，卻未依法舉報，直接讓</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獲得增加墓基使用面積</a:t>
            </a:r>
            <a:r>
              <a:rPr kumimoji="0" lang="en-US" altLang="zh-TW" sz="2000" spc="100" dirty="0">
                <a:latin typeface="微軟正黑體" panose="020B0604030504040204" pitchFamily="34" charset="-120"/>
                <a:ea typeface="微軟正黑體" panose="020B0604030504040204" pitchFamily="34" charset="-120"/>
              </a:rPr>
              <a:t>3.05</a:t>
            </a:r>
            <a:r>
              <a:rPr kumimoji="0" lang="zh-TW" altLang="en-US" sz="2000" spc="100" dirty="0">
                <a:latin typeface="微軟正黑體" panose="020B0604030504040204" pitchFamily="34" charset="-120"/>
                <a:ea typeface="微軟正黑體" panose="020B0604030504040204" pitchFamily="34" charset="-120"/>
              </a:rPr>
              <a:t>坪的不法利益。最後，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10</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3126"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3127"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414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021349" cy="175662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4149" name="文字方塊 13"/>
          <p:cNvSpPr txBox="1">
            <a:spLocks noChangeArrowheads="1"/>
          </p:cNvSpPr>
          <p:nvPr/>
        </p:nvSpPr>
        <p:spPr bwMode="auto">
          <a:xfrm>
            <a:off x="1311275" y="2397125"/>
            <a:ext cx="7084579" cy="1631216"/>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公務員執行職務時，因涉及公共資源的分配，與民眾的利益相關，有賴於公務員執行公務時，並對「平等原則」有正確及有效的堅持。所謂「平等原則」，即相同事件應為相同處理，不同事件則應為不同處理，除非有合理正當事由，否則不得為差別待遇。</a:t>
            </a:r>
          </a:p>
        </p:txBody>
      </p:sp>
      <p:sp>
        <p:nvSpPr>
          <p:cNvPr id="16" name="矩形: 圓角 15"/>
          <p:cNvSpPr/>
          <p:nvPr/>
        </p:nvSpPr>
        <p:spPr>
          <a:xfrm>
            <a:off x="623889" y="4197350"/>
            <a:ext cx="8021348"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4151" name="文字方塊 16"/>
          <p:cNvSpPr txBox="1">
            <a:spLocks noChangeArrowheads="1"/>
          </p:cNvSpPr>
          <p:nvPr/>
        </p:nvSpPr>
        <p:spPr bwMode="auto">
          <a:xfrm>
            <a:off x="1311275" y="4322763"/>
            <a:ext cx="7215208" cy="1630362"/>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另外，公務員對於職務範圍內所掌事務，應明確依據中央法規或各縣市政府自治條例等規定，依法執行職務；</a:t>
            </a:r>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身為墓政管理人員，即應積極巡查轄區，發現擅自擴建墓基的情形，應要求限期改善，逾期不改善者，則予以裁罰，以維護民眾平等使用公墓公共設施的權益。</a:t>
            </a:r>
          </a:p>
        </p:txBody>
      </p:sp>
      <p:sp>
        <p:nvSpPr>
          <p:cNvPr id="11" name="文字方塊 10"/>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6194" name="群組 7"/>
          <p:cNvGrpSpPr>
            <a:grpSpLocks/>
          </p:cNvGrpSpPr>
          <p:nvPr/>
        </p:nvGrpSpPr>
        <p:grpSpPr bwMode="auto">
          <a:xfrm>
            <a:off x="2146300" y="3770313"/>
            <a:ext cx="4595813" cy="3344862"/>
            <a:chOff x="2048988" y="3731689"/>
            <a:chExt cx="4595507" cy="3345359"/>
          </a:xfrm>
        </p:grpSpPr>
        <p:pic>
          <p:nvPicPr>
            <p:cNvPr id="136200"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318" y="2065337"/>
            <a:ext cx="8551863" cy="36512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議員信仰虔誠，長期是太陽寺住持的信徒，在一個風和日麗的日子裡，太陽寺住持想要在</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的選區，再開一間分寺，</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心中充滿法喜，拍胸脯保證可行，並表示土地、建寺、交通等問題，交給他處理，只要支付</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每月</a:t>
            </a:r>
            <a:r>
              <a:rPr kumimoji="0" lang="en-US" altLang="zh-TW" sz="2000" spc="100" dirty="0">
                <a:latin typeface="微軟正黑體" panose="020B0604030504040204" pitchFamily="34" charset="-120"/>
                <a:ea typeface="微軟正黑體" panose="020B0604030504040204" pitchFamily="34" charset="-120"/>
              </a:rPr>
              <a:t>10</a:t>
            </a:r>
            <a:r>
              <a:rPr kumimoji="0" lang="zh-TW" altLang="en-US" sz="2000" spc="100" dirty="0">
                <a:latin typeface="微軟正黑體" panose="020B0604030504040204" pitchFamily="34" charset="-120"/>
                <a:ea typeface="微軟正黑體" panose="020B0604030504040204" pitchFamily="34" charset="-120"/>
              </a:rPr>
              <a:t>萬元土地租金即可。</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隨即透過名下公司租下一片國有地，打算興建太陽寺分寺，但他也發現：雖然國有地的側面有一條通路，但分寺預定的正門與道路間隔著一條小溪，不便信徒出入。</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決定巧立名目在議會提案，佯稱「附近有拖吊場，很多拖吊車往來，遭選民投訴太過吵雜，要另搭一座橋，紓解交通」，並獲議會通過，函請市府辦理。</a:t>
            </a:r>
          </a:p>
        </p:txBody>
      </p:sp>
      <p:sp>
        <p:nvSpPr>
          <p:cNvPr id="7" name="矩形: 圓角 6"/>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6198" name="文字方塊 5"/>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619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7218" name="群組 7"/>
          <p:cNvGrpSpPr>
            <a:grpSpLocks/>
          </p:cNvGrpSpPr>
          <p:nvPr/>
        </p:nvGrpSpPr>
        <p:grpSpPr bwMode="auto">
          <a:xfrm>
            <a:off x="2146300" y="3770313"/>
            <a:ext cx="4595813" cy="3344862"/>
            <a:chOff x="2048988" y="3731689"/>
            <a:chExt cx="4595507" cy="3345359"/>
          </a:xfrm>
        </p:grpSpPr>
        <p:pic>
          <p:nvPicPr>
            <p:cNvPr id="137224"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897063"/>
            <a:ext cx="8551863" cy="4368800"/>
          </a:xfrm>
          <a:prstGeom prst="rect">
            <a:avLst/>
          </a:prstGeom>
          <a:noFill/>
        </p:spPr>
        <p:txBody>
          <a:bodyPr>
            <a:spAutoFit/>
          </a:bodyPr>
          <a:lstStyle/>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隨後邀請機關相關業務單位會勘，會勘現場強行要求相關單位的公務員，必須在將來分寺位置附近搭建一座新橋，並命名為「太陽橋」，公務員們現場雖表示，並無搭建新橋的必要，然經</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暗示，將再請你們的主管「喝咖啡、聊一聊、疏通疏通」等言語威脅下，遂照萬事喬的要求，簽辦用公帑興建太陽橋。</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可是蓋好的太陽橋根本太狹窄，拖吊車不能通行，更無法達成萬事喬一開始說要紓解交通的構想，顯然只是為了分寺正門出入方便而興建的。</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透過前述方式，讓自己可以領取住持給付的土地租金，也讓住持獲得免付工程發包費、工程管理費、空污費等，總計新臺幣</a:t>
            </a:r>
            <a:r>
              <a:rPr kumimoji="0" lang="en-US" altLang="zh-TW" sz="2000" spc="100" dirty="0">
                <a:latin typeface="微軟正黑體" panose="020B0604030504040204" pitchFamily="34" charset="-120"/>
                <a:ea typeface="微軟正黑體" panose="020B0604030504040204" pitchFamily="34" charset="-120"/>
              </a:rPr>
              <a:t>141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5,000</a:t>
            </a:r>
            <a:r>
              <a:rPr kumimoji="0" lang="zh-TW" altLang="en-US" sz="2000" spc="100" dirty="0">
                <a:latin typeface="微軟正黑體" panose="020B0604030504040204" pitchFamily="34" charset="-120"/>
                <a:ea typeface="微軟正黑體" panose="020B0604030504040204" pitchFamily="34" charset="-120"/>
              </a:rPr>
              <a:t>元的不法利益。最後，</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 name="矩形: 圓角 12"/>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7222" name="文字方塊 13"/>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72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824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43138"/>
            <a:ext cx="8220075" cy="18764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8245" name="文字方塊 13"/>
          <p:cNvSpPr txBox="1">
            <a:spLocks noChangeArrowheads="1"/>
          </p:cNvSpPr>
          <p:nvPr/>
        </p:nvSpPr>
        <p:spPr bwMode="auto">
          <a:xfrm>
            <a:off x="1311275" y="2397125"/>
            <a:ext cx="7394575" cy="16303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議員在議會提案興建太陽橋、疏通分寺附近的交通問題，本來是件好事，但實際上，卻是為了讓自己每月都能順利獲得住持給付的租金，顯示</a:t>
            </a:r>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與議案成功與否間有利益衝突，依照公職人員利益衝突迴避法，應予以迴避，以確保公部門的決策，沒有摻雜對私利的追逐或不當利益輸送。</a:t>
            </a:r>
          </a:p>
        </p:txBody>
      </p:sp>
      <p:sp>
        <p:nvSpPr>
          <p:cNvPr id="16" name="矩形: 圓角 15"/>
          <p:cNvSpPr/>
          <p:nvPr/>
        </p:nvSpPr>
        <p:spPr>
          <a:xfrm>
            <a:off x="623888" y="4497388"/>
            <a:ext cx="8220075" cy="16700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8247" name="文字方塊 16"/>
          <p:cNvSpPr txBox="1">
            <a:spLocks noChangeArrowheads="1"/>
          </p:cNvSpPr>
          <p:nvPr/>
        </p:nvSpPr>
        <p:spPr bwMode="auto">
          <a:xfrm>
            <a:off x="1311275" y="4702175"/>
            <a:ext cx="7394575" cy="1322388"/>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公務員時常面對民意代表「關切」，須適時表達專業意見及對相關法律的認識，如遇上請託關說、違法要求情形，應依公務員廉政倫理規範向機關政風單位辦理登錄，除可維護公平性及全體民眾權益，亦是對自己權益的保護。</a:t>
            </a:r>
          </a:p>
        </p:txBody>
      </p:sp>
      <p:sp>
        <p:nvSpPr>
          <p:cNvPr id="12" name="文字方塊 11"/>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2338" name="群組 6"/>
          <p:cNvGrpSpPr>
            <a:grpSpLocks/>
          </p:cNvGrpSpPr>
          <p:nvPr/>
        </p:nvGrpSpPr>
        <p:grpSpPr bwMode="auto">
          <a:xfrm>
            <a:off x="2908300" y="3867150"/>
            <a:ext cx="3355975" cy="3279775"/>
            <a:chOff x="2587557" y="3657600"/>
            <a:chExt cx="3356044" cy="3278884"/>
          </a:xfrm>
        </p:grpSpPr>
        <p:pic>
          <p:nvPicPr>
            <p:cNvPr id="142344"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14984" y="2070428"/>
            <a:ext cx="8342607" cy="3517501"/>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從民國</a:t>
            </a:r>
            <a:r>
              <a:rPr kumimoji="0" lang="en-US" altLang="zh-TW" sz="2000" spc="100" dirty="0">
                <a:latin typeface="微軟正黑體" panose="020B0604030504040204" pitchFamily="34" charset="-120"/>
                <a:ea typeface="微軟正黑體" panose="020B0604030504040204" pitchFamily="34" charset="-120"/>
              </a:rPr>
              <a:t>79</a:t>
            </a:r>
            <a:r>
              <a:rPr kumimoji="0" lang="zh-TW" altLang="en-US" sz="2000" spc="100" dirty="0">
                <a:latin typeface="微軟正黑體" panose="020B0604030504040204" pitchFamily="34" charset="-120"/>
                <a:ea typeface="微軟正黑體" panose="020B0604030504040204" pitchFamily="34" charset="-120"/>
              </a:rPr>
              <a:t>年開始，就在國稅局擔任稅務員，負責綜合所得稅收件、審查、核定、開徵、送單等業務。</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知道依據行政程序法規定，若遇上當事人是自己配偶的稅務案件，應該要迴避，不可以承辦；但他為了讓先生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少繳一點稅、貪圖小便宜，忍不住動起歪腦筋。</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en-US" altLang="zh-TW" sz="2000" spc="100" dirty="0">
                <a:latin typeface="微軟正黑體" panose="020B0604030504040204" pitchFamily="34" charset="-120"/>
                <a:ea typeface="微軟正黑體" panose="020B0604030504040204" pitchFamily="34" charset="-120"/>
              </a:rPr>
              <a:t>101</a:t>
            </a:r>
            <a:r>
              <a:rPr kumimoji="0" lang="zh-TW" altLang="en-US" sz="2000" spc="100" dirty="0">
                <a:latin typeface="微軟正黑體" panose="020B0604030504040204" pitchFamily="34" charset="-120"/>
                <a:ea typeface="微軟正黑體" panose="020B0604030504040204" pitchFamily="34" charset="-120"/>
              </a:rPr>
              <a:t>年的報稅季來臨，</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在填寫</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的申報單時，把</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申報人戶籍地址，故意填成自己的承辦轄區，當</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申報單送進國稅局時，</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利用審核的機會，自己承辦</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的申報案。</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2342"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234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2" name="矩形 11"/>
          <p:cNvSpPr/>
          <p:nvPr/>
        </p:nvSpPr>
        <p:spPr>
          <a:xfrm>
            <a:off x="571500" y="2551113"/>
            <a:ext cx="2874963" cy="3730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prstClr val="black">
                    <a:lumMod val="50000"/>
                    <a:lumOff val="50000"/>
                  </a:prstClr>
                </a:solidFill>
                <a:latin typeface="微軟正黑體" panose="020B0604030504040204" pitchFamily="34" charset="-120"/>
                <a:ea typeface="微軟正黑體" panose="020B0604030504040204" pitchFamily="34" charset="-120"/>
              </a:rPr>
              <a:t>條文內容：</a:t>
            </a:r>
            <a:endParaRPr kumimoji="0" lang="en-US" altLang="zh-TW" sz="2000" spc="200" dirty="0">
              <a:solidFill>
                <a:prstClr val="black">
                  <a:lumMod val="50000"/>
                  <a:lumOff val="50000"/>
                </a:prst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solidFill>
                  <a:prstClr val="black"/>
                </a:solidFill>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solidFill>
                  <a:prstClr val="black"/>
                </a:solidFill>
                <a:latin typeface="微軟正黑體" panose="020B0604030504040204" pitchFamily="34" charset="-120"/>
                <a:ea typeface="微軟正黑體" panose="020B0604030504040204" pitchFamily="34" charset="-120"/>
              </a:rPr>
              <a:t>　</a:t>
            </a:r>
            <a:r>
              <a:rPr kumimoji="0" lang="en-US" altLang="zh-TW" sz="100" u="sng" spc="200" dirty="0">
                <a:solidFill>
                  <a:prstClr val="white"/>
                </a:solidFill>
                <a:latin typeface="Calibri"/>
                <a:ea typeface="新細明體"/>
              </a:rPr>
              <a:t>.</a:t>
            </a:r>
            <a:r>
              <a:rPr kumimoji="0" lang="zh-TW" altLang="en-US" u="sng" spc="200" dirty="0">
                <a:solidFill>
                  <a:prstClr val="black"/>
                </a:solidFill>
                <a:latin typeface="Calibri"/>
                <a:ea typeface="新細明體"/>
              </a:rPr>
              <a:t> </a:t>
            </a:r>
            <a:endParaRPr kumimoji="0" lang="zh-TW" altLang="zh-TW" u="sng" spc="200" dirty="0">
              <a:solidFill>
                <a:prstClr val="black"/>
              </a:solidFill>
              <a:latin typeface="Calibri"/>
              <a:ea typeface="新細明體"/>
            </a:endParaRPr>
          </a:p>
          <a:p>
            <a:pPr fontAlgn="auto">
              <a:lnSpc>
                <a:spcPts val="3000"/>
              </a:lnSpc>
              <a:spcBef>
                <a:spcPts val="0"/>
              </a:spcBef>
              <a:spcAft>
                <a:spcPts val="0"/>
              </a:spcAft>
              <a:defRPr/>
            </a:pPr>
            <a:endParaRPr kumimoji="0" lang="zh-TW" altLang="en-US" dirty="0">
              <a:solidFill>
                <a:prstClr val="black"/>
              </a:solidFill>
              <a:latin typeface="Calibri"/>
              <a:ea typeface="新細明體"/>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prstClr val="white">
                  <a:lumMod val="85000"/>
                </a:prstClr>
              </a:solidFill>
              <a:latin typeface="Book Antiqua" panose="02040602050305030304" pitchFamily="18" charset="0"/>
              <a:ea typeface="新細明體"/>
            </a:endParaRPr>
          </a:p>
          <a:p>
            <a:pPr fontAlgn="auto">
              <a:lnSpc>
                <a:spcPts val="3500"/>
              </a:lnSpc>
              <a:spcBef>
                <a:spcPts val="0"/>
              </a:spcBef>
              <a:spcAft>
                <a:spcPts val="0"/>
              </a:spcAft>
              <a:defRPr/>
            </a:pPr>
            <a:endParaRPr kumimoji="0" lang="zh-TW" altLang="en-US" dirty="0">
              <a:solidFill>
                <a:prstClr val="white">
                  <a:lumMod val="85000"/>
                </a:prstClr>
              </a:solidFill>
              <a:latin typeface="Calibri"/>
              <a:ea typeface="新細明體"/>
            </a:endParaRPr>
          </a:p>
        </p:txBody>
      </p:sp>
      <p:cxnSp>
        <p:nvCxnSpPr>
          <p:cNvPr id="27" name="直線單箭頭接點 26"/>
          <p:cNvCxnSpPr>
            <a:cxnSpLocks/>
          </p:cNvCxnSpPr>
          <p:nvPr/>
        </p:nvCxnSpPr>
        <p:spPr>
          <a:xfrm>
            <a:off x="5029200" y="373856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1985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prstClr val="black"/>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ea typeface="微軟正黑體" panose="020B0604030504040204" pitchFamily="34" charset="-120"/>
              </a:rPr>
              <a:t>所謂「主管事務」，指公務員對事務有參與或執行的權責。</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fontAlgn="auto">
              <a:lnSpc>
                <a:spcPts val="2500"/>
              </a:lnSpc>
              <a:spcBef>
                <a:spcPts val="0"/>
              </a:spcBef>
              <a:spcAft>
                <a:spcPts val="0"/>
              </a:spcAft>
              <a:defRPr/>
            </a:pPr>
            <a:r>
              <a:rPr kumimoji="0" lang="zh-TW" altLang="en-US" sz="1400" b="1" dirty="0">
                <a:solidFill>
                  <a:prstClr val="black"/>
                </a:solidFill>
                <a:latin typeface="微軟正黑體" panose="020B0604030504040204" pitchFamily="34" charset="-120"/>
                <a:ea typeface="微軟正黑體" panose="020B0604030504040204" pitchFamily="34" charset="-120"/>
              </a:rPr>
              <a:t>　　例如：一般承辦人員即屬之。</a:t>
            </a:r>
          </a:p>
        </p:txBody>
      </p:sp>
      <p:sp>
        <p:nvSpPr>
          <p:cNvPr id="7" name="矩形: 圓角 6"/>
          <p:cNvSpPr/>
          <p:nvPr/>
        </p:nvSpPr>
        <p:spPr>
          <a:xfrm>
            <a:off x="4440238" y="4498591"/>
            <a:ext cx="4633912" cy="199110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solidFill>
                  <a:prstClr val="white"/>
                </a:solidFill>
                <a:latin typeface="微軟正黑體" panose="020B0604030504040204" pitchFamily="34" charset="-120"/>
                <a:ea typeface="微軟正黑體" panose="020B0604030504040204" pitchFamily="34" charset="-120"/>
              </a:rPr>
              <a:t>貪污治罪條例第</a:t>
            </a:r>
            <a:r>
              <a:rPr kumimoji="0" lang="en-US" altLang="zh-TW" dirty="0">
                <a:solidFill>
                  <a:prstClr val="white"/>
                </a:solidFill>
                <a:latin typeface="微軟正黑體" panose="020B0604030504040204" pitchFamily="34" charset="-120"/>
                <a:ea typeface="微軟正黑體" panose="020B0604030504040204" pitchFamily="34" charset="-120"/>
              </a:rPr>
              <a:t>6</a:t>
            </a:r>
            <a:r>
              <a:rPr kumimoji="0" lang="zh-TW" altLang="zh-TW" dirty="0">
                <a:solidFill>
                  <a:prstClr val="white"/>
                </a:solidFill>
                <a:latin typeface="微軟正黑體" panose="020B0604030504040204" pitchFamily="34" charset="-120"/>
                <a:ea typeface="微軟正黑體" panose="020B0604030504040204" pitchFamily="34" charset="-120"/>
              </a:rPr>
              <a:t>條第</a:t>
            </a:r>
            <a:r>
              <a:rPr kumimoji="0" lang="en-US" altLang="zh-TW" dirty="0">
                <a:solidFill>
                  <a:prstClr val="white"/>
                </a:solidFill>
                <a:latin typeface="微軟正黑體" panose="020B0604030504040204" pitchFamily="34" charset="-120"/>
                <a:ea typeface="微軟正黑體" panose="020B0604030504040204" pitchFamily="34" charset="-120"/>
              </a:rPr>
              <a:t>1</a:t>
            </a:r>
            <a:r>
              <a:rPr kumimoji="0" lang="zh-TW" altLang="zh-TW" dirty="0">
                <a:solidFill>
                  <a:prstClr val="white"/>
                </a:solidFill>
                <a:latin typeface="微軟正黑體" panose="020B0604030504040204" pitchFamily="34" charset="-120"/>
                <a:ea typeface="微軟正黑體" panose="020B0604030504040204" pitchFamily="34" charset="-120"/>
              </a:rPr>
              <a:t>項第</a:t>
            </a:r>
            <a:r>
              <a:rPr kumimoji="0" lang="en-US" altLang="zh-TW" dirty="0">
                <a:solidFill>
                  <a:prstClr val="white"/>
                </a:solidFill>
                <a:latin typeface="微軟正黑體" panose="020B0604030504040204" pitchFamily="34" charset="-120"/>
                <a:ea typeface="微軟正黑體" panose="020B0604030504040204" pitchFamily="34" charset="-120"/>
              </a:rPr>
              <a:t>4</a:t>
            </a:r>
            <a:r>
              <a:rPr kumimoji="0" lang="zh-TW" altLang="zh-TW" dirty="0">
                <a:solidFill>
                  <a:prstClr val="white"/>
                </a:solidFill>
                <a:latin typeface="微軟正黑體" panose="020B0604030504040204" pitchFamily="34" charset="-120"/>
                <a:ea typeface="微軟正黑體" panose="020B0604030504040204" pitchFamily="34" charset="-120"/>
              </a:rPr>
              <a:t>款</a:t>
            </a:r>
            <a:endParaRPr kumimoji="0" lang="en-US" altLang="zh-TW" dirty="0">
              <a:solidFill>
                <a:prstClr val="white"/>
              </a:solidFill>
              <a:latin typeface="微軟正黑體" panose="020B0604030504040204" pitchFamily="34" charset="-120"/>
              <a:ea typeface="微軟正黑體" panose="020B0604030504040204" pitchFamily="34" charset="-120"/>
            </a:endParaRPr>
          </a:p>
          <a:p>
            <a:pPr algn="ctr"/>
            <a:r>
              <a:rPr lang="zh-TW" altLang="en-US" sz="1600"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lang="zh-TW" altLang="en-US" sz="1600" dirty="0">
                <a:solidFill>
                  <a:prstClr val="white"/>
                </a:solidFill>
                <a:latin typeface="微軟正黑體" panose="020B0604030504040204" pitchFamily="34" charset="-120"/>
                <a:ea typeface="微軟正黑體" panose="020B0604030504040204" pitchFamily="34" charset="-120"/>
              </a:rPr>
              <a:t>）</a:t>
            </a:r>
          </a:p>
        </p:txBody>
      </p:sp>
      <p:cxnSp>
        <p:nvCxnSpPr>
          <p:cNvPr id="14" name="直線接點 13"/>
          <p:cNvCxnSpPr>
            <a:cxnSpLocks/>
          </p:cNvCxnSpPr>
          <p:nvPr/>
        </p:nvCxnSpPr>
        <p:spPr>
          <a:xfrm flipV="1">
            <a:off x="2716213" y="2112963"/>
            <a:ext cx="0" cy="4302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5" name="直線單箭頭接點 14"/>
          <p:cNvCxnSpPr>
            <a:cxnSpLocks/>
          </p:cNvCxnSpPr>
          <p:nvPr/>
        </p:nvCxnSpPr>
        <p:spPr>
          <a:xfrm>
            <a:off x="2714625" y="2111375"/>
            <a:ext cx="2306638"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4" name="矩形 3"/>
          <p:cNvSpPr/>
          <p:nvPr/>
        </p:nvSpPr>
        <p:spPr>
          <a:xfrm>
            <a:off x="5362575" y="280988"/>
            <a:ext cx="3595688" cy="16303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7" name="矩形 16"/>
          <p:cNvSpPr/>
          <p:nvPr/>
        </p:nvSpPr>
        <p:spPr>
          <a:xfrm>
            <a:off x="5292725" y="2168525"/>
            <a:ext cx="3744913"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ea typeface="微軟正黑體" panose="020B0604030504040204" pitchFamily="34" charset="-120"/>
              </a:rPr>
              <a:t>所謂「監督事務」，則指雖非直接或執行其事務，但對於承辦事務的公務員具有監督權。</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algn="just" fontAlgn="auto">
              <a:lnSpc>
                <a:spcPts val="2000"/>
              </a:lnSpc>
              <a:spcBef>
                <a:spcPts val="0"/>
              </a:spcBef>
              <a:spcAft>
                <a:spcPts val="0"/>
              </a:spcAft>
              <a:defRPr/>
            </a:pPr>
            <a:r>
              <a:rPr kumimoji="0" lang="zh-TW" altLang="en-US" sz="1200" b="1" dirty="0">
                <a:solidFill>
                  <a:prstClr val="black"/>
                </a:solidFill>
                <a:latin typeface="微軟正黑體" panose="020B0604030504040204" pitchFamily="34" charset="-120"/>
                <a:ea typeface="微軟正黑體" panose="020B0604030504040204" pitchFamily="34" charset="-120"/>
              </a:rPr>
              <a:t>　例如：承辦人員的科長、機關首長等直屬長官。</a:t>
            </a:r>
          </a:p>
        </p:txBody>
      </p:sp>
      <p:sp>
        <p:nvSpPr>
          <p:cNvPr id="20" name="矩形 19"/>
          <p:cNvSpPr/>
          <p:nvPr/>
        </p:nvSpPr>
        <p:spPr>
          <a:xfrm>
            <a:off x="5362575" y="2251074"/>
            <a:ext cx="3595688" cy="19208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箭號: 向下 4"/>
          <p:cNvSpPr/>
          <p:nvPr/>
        </p:nvSpPr>
        <p:spPr>
          <a:xfrm>
            <a:off x="6555582" y="4276725"/>
            <a:ext cx="201612" cy="2714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文字方塊 5"/>
          <p:cNvSpPr txBox="1"/>
          <p:nvPr/>
        </p:nvSpPr>
        <p:spPr>
          <a:xfrm>
            <a:off x="4560619" y="4627241"/>
            <a:ext cx="4335463" cy="1733808"/>
          </a:xfrm>
          <a:prstGeom prst="rect">
            <a:avLst/>
          </a:prstGeom>
          <a:noFill/>
        </p:spPr>
        <p:txBody>
          <a:bodyPr>
            <a:spAutoFit/>
          </a:bodyPr>
          <a:lstStyle/>
          <a:p>
            <a:pPr algn="just" fontAlgn="auto">
              <a:lnSpc>
                <a:spcPts val="3200"/>
              </a:lnSpc>
              <a:spcBef>
                <a:spcPts val="0"/>
              </a:spcBef>
              <a:spcAft>
                <a:spcPts val="0"/>
              </a:spcAft>
              <a:defRPr/>
            </a:pPr>
            <a:r>
              <a:rPr kumimoji="0" lang="zh-TW" altLang="en-US" sz="2000" dirty="0">
                <a:solidFill>
                  <a:srgbClr val="FEFAC9"/>
                </a:solidFill>
                <a:latin typeface="微軟正黑體" panose="020B0604030504040204" pitchFamily="34" charset="-120"/>
                <a:ea typeface="微軟正黑體" panose="020B0604030504040204" pitchFamily="34" charset="-120"/>
              </a:rPr>
              <a:t>實際上，如何判斷是否屬於主管或監督事務，</a:t>
            </a:r>
            <a:r>
              <a:rPr kumimoji="0" lang="zh-TW" altLang="en-US" sz="2000" b="1" dirty="0">
                <a:solidFill>
                  <a:srgbClr val="F3A447"/>
                </a:solidFill>
                <a:latin typeface="微軟正黑體" panose="020B0604030504040204" pitchFamily="34" charset="-120"/>
                <a:ea typeface="微軟正黑體" panose="020B0604030504040204" pitchFamily="34" charset="-120"/>
              </a:rPr>
              <a:t>應依據</a:t>
            </a:r>
            <a:r>
              <a:rPr kumimoji="0" lang="zh-TW" altLang="en-US" sz="2000" dirty="0">
                <a:solidFill>
                  <a:srgbClr val="FEFAC9"/>
                </a:solidFill>
                <a:latin typeface="微軟正黑體" panose="020B0604030504040204" pitchFamily="34" charset="-120"/>
                <a:ea typeface="微軟正黑體" panose="020B0604030504040204" pitchFamily="34" charset="-120"/>
              </a:rPr>
              <a:t>相關法規、職務說明書、職掌表、簽陳文件、會議紀錄等資料 </a:t>
            </a:r>
            <a:r>
              <a:rPr kumimoji="0" lang="zh-TW" altLang="en-US" sz="2000" b="1" dirty="0">
                <a:solidFill>
                  <a:srgbClr val="F3A447"/>
                </a:solidFill>
                <a:latin typeface="微軟正黑體" panose="020B0604030504040204" pitchFamily="34" charset="-120"/>
                <a:ea typeface="微軟正黑體" panose="020B0604030504040204" pitchFamily="34" charset="-120"/>
              </a:rPr>
              <a:t>，就具體事實個案認定</a:t>
            </a:r>
            <a:r>
              <a:rPr kumimoji="0" lang="zh-TW" altLang="en-US" sz="2000" dirty="0">
                <a:solidFill>
                  <a:srgbClr val="F3A447"/>
                </a:solidFill>
                <a:latin typeface="微軟正黑體" panose="020B0604030504040204" pitchFamily="34" charset="-120"/>
                <a:ea typeface="微軟正黑體" panose="020B0604030504040204" pitchFamily="34" charset="-120"/>
              </a:rPr>
              <a:t>。</a:t>
            </a:r>
          </a:p>
        </p:txBody>
      </p:sp>
      <p:cxnSp>
        <p:nvCxnSpPr>
          <p:cNvPr id="23" name="直線接點 22"/>
          <p:cNvCxnSpPr>
            <a:cxnSpLocks/>
          </p:cNvCxnSpPr>
          <p:nvPr/>
        </p:nvCxnSpPr>
        <p:spPr>
          <a:xfrm flipV="1">
            <a:off x="5021263" y="1198563"/>
            <a:ext cx="0" cy="2549525"/>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●主管事務：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273300"/>
            <a:ext cx="3568700" cy="40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●監督事務：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28" name="箭號: 向右 27"/>
          <p:cNvSpPr/>
          <p:nvPr/>
        </p:nvSpPr>
        <p:spPr>
          <a:xfrm>
            <a:off x="5526088" y="1608138"/>
            <a:ext cx="24130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2" name="箭號: 向右 31"/>
          <p:cNvSpPr/>
          <p:nvPr/>
        </p:nvSpPr>
        <p:spPr>
          <a:xfrm>
            <a:off x="5446072" y="3900488"/>
            <a:ext cx="147637"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法</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令 </a:t>
            </a: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介</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紹</a:t>
            </a:r>
            <a:endParaRPr kumimoji="0" lang="zh-TW" altLang="zh-TW" sz="440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9"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Tree>
    <p:extLst>
      <p:ext uri="{BB962C8B-B14F-4D97-AF65-F5344CB8AC3E}">
        <p14:creationId xmlns:p14="http://schemas.microsoft.com/office/powerpoint/2010/main" xmlns="" val="4241083395"/>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3362" name="群組 6"/>
          <p:cNvGrpSpPr>
            <a:grpSpLocks/>
          </p:cNvGrpSpPr>
          <p:nvPr/>
        </p:nvGrpSpPr>
        <p:grpSpPr bwMode="auto">
          <a:xfrm>
            <a:off x="2908300" y="3867150"/>
            <a:ext cx="3355975" cy="3279775"/>
            <a:chOff x="2587557" y="3657600"/>
            <a:chExt cx="3356044" cy="3278884"/>
          </a:xfrm>
        </p:grpSpPr>
        <p:pic>
          <p:nvPicPr>
            <p:cNvPr id="143368"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17700"/>
            <a:ext cx="8551863" cy="401161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另外，</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又在</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的申報資料上動手腳，把兩項實際上存在的所得，改成新臺幣（下同）「</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」元，再以機關名義發函完成核定，讓</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的「核定所得總額」與「綜合所得淨額」共計減少了</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萬多元，因此可以少繳數千元的稅金。</a:t>
            </a:r>
            <a:r>
              <a:rPr kumimoji="0" lang="en-US" altLang="zh-TW" sz="2000" spc="100" dirty="0">
                <a:latin typeface="微軟正黑體" panose="020B0604030504040204" pitchFamily="34" charset="-120"/>
                <a:ea typeface="微軟正黑體" panose="020B0604030504040204" pitchFamily="34" charset="-120"/>
              </a:rPr>
              <a:t>102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打算故技重施，但這次可沒這麼好運，在整個計畫完成前，就被內部人員勾稽發現，不但沒有讓配偶少繳稅額，還被移送司法機關偵辦。</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款之圖利罪，判處有期刑期</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年；公務員登載不實部分，判處有期徒刑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個月；合計應執行有期徒刑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年，並應向公庫支付現款</a:t>
            </a:r>
            <a:r>
              <a:rPr kumimoji="0" lang="en-US" altLang="zh-TW" sz="2000" spc="100" dirty="0">
                <a:latin typeface="微軟正黑體" panose="020B0604030504040204" pitchFamily="34" charset="-120"/>
                <a:ea typeface="微軟正黑體" panose="020B0604030504040204" pitchFamily="34" charset="-120"/>
              </a:rPr>
              <a:t>100</a:t>
            </a:r>
            <a:r>
              <a:rPr kumimoji="0" lang="zh-TW" altLang="en-US" sz="2000" spc="100" dirty="0">
                <a:latin typeface="微軟正黑體" panose="020B0604030504040204" pitchFamily="34" charset="-120"/>
                <a:ea typeface="微軟正黑體" panose="020B0604030504040204" pitchFamily="34" charset="-120"/>
              </a:rPr>
              <a:t>萬元。</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3366"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3367"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4438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33413" y="2455863"/>
            <a:ext cx="8220075" cy="126047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44389" name="文字方塊 13"/>
          <p:cNvSpPr txBox="1">
            <a:spLocks noChangeArrowheads="1"/>
          </p:cNvSpPr>
          <p:nvPr/>
        </p:nvSpPr>
        <p:spPr bwMode="auto">
          <a:xfrm>
            <a:off x="1322388" y="2578100"/>
            <a:ext cx="7392987"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行政程序法第</a:t>
            </a:r>
            <a:r>
              <a:rPr kumimoji="0" lang="en-US" altLang="zh-TW" sz="2000" dirty="0">
                <a:latin typeface="微軟正黑體" pitchFamily="34" charset="-120"/>
                <a:ea typeface="微軟正黑體" pitchFamily="34" charset="-120"/>
              </a:rPr>
              <a:t>32</a:t>
            </a:r>
            <a:r>
              <a:rPr kumimoji="0" lang="zh-TW" altLang="en-US" sz="2000" dirty="0">
                <a:latin typeface="微軟正黑體" pitchFamily="34" charset="-120"/>
                <a:ea typeface="微軟正黑體" pitchFamily="34" charset="-120"/>
              </a:rPr>
              <a:t>條及第</a:t>
            </a:r>
            <a:r>
              <a:rPr kumimoji="0" lang="en-US" altLang="zh-TW" sz="2000" dirty="0">
                <a:latin typeface="微軟正黑體" pitchFamily="34" charset="-120"/>
                <a:ea typeface="微軟正黑體" pitchFamily="34" charset="-120"/>
              </a:rPr>
              <a:t>33</a:t>
            </a:r>
            <a:r>
              <a:rPr kumimoji="0" lang="zh-TW" altLang="en-US" sz="2000" dirty="0">
                <a:latin typeface="微軟正黑體" pitchFamily="34" charset="-120"/>
                <a:ea typeface="微軟正黑體" pitchFamily="34" charset="-120"/>
              </a:rPr>
              <a:t>條等規定，規範公務員有迴避義務，大致分為：公務員自行迴避、當事人申請迴避，以及機關依職權命公務員迴避等情形。</a:t>
            </a:r>
          </a:p>
        </p:txBody>
      </p:sp>
      <p:sp>
        <p:nvSpPr>
          <p:cNvPr id="16" name="矩形: 圓角 15"/>
          <p:cNvSpPr/>
          <p:nvPr/>
        </p:nvSpPr>
        <p:spPr>
          <a:xfrm>
            <a:off x="623888" y="4168775"/>
            <a:ext cx="8220075" cy="202723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44391" name="文字方塊 16"/>
          <p:cNvSpPr txBox="1">
            <a:spLocks noChangeArrowheads="1"/>
          </p:cNvSpPr>
          <p:nvPr/>
        </p:nvSpPr>
        <p:spPr bwMode="auto">
          <a:xfrm>
            <a:off x="1311275" y="4370388"/>
            <a:ext cx="7394575" cy="163195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好處妹</a:t>
            </a:r>
            <a:r>
              <a:rPr kumimoji="0" lang="zh-TW" altLang="en-US" sz="2000" dirty="0">
                <a:latin typeface="微軟正黑體" pitchFamily="34" charset="-120"/>
                <a:ea typeface="微軟正黑體" pitchFamily="34" charset="-120"/>
              </a:rPr>
              <a:t>的配偶成為承辦案件的當事人時，應該要自行迴避，除能確保行政行為的超然公正，同時也能提升民眾對政府信賴。因為自己的配偶成為承辦案件的對象，往往可能讓人無法保持中立，有所偏袒，即便公務員自認行得正、坐得直，並未給予任何特別好處，外界仍難免會產生「瓜田李下、徇私舞弊」的質疑。</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7926"/>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 name="群組 11"/>
          <p:cNvGrpSpPr/>
          <p:nvPr/>
        </p:nvGrpSpPr>
        <p:grpSpPr>
          <a:xfrm>
            <a:off x="2488827" y="3070195"/>
            <a:ext cx="4252885" cy="3831920"/>
            <a:chOff x="2478655" y="3053719"/>
            <a:chExt cx="4252885" cy="3831920"/>
          </a:xfrm>
        </p:grpSpPr>
        <p:pic>
          <p:nvPicPr>
            <p:cNvPr id="13" name="圖片 12"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7913" y="3178990"/>
              <a:ext cx="3694714" cy="3694714"/>
            </a:xfrm>
            <a:prstGeom prst="rect">
              <a:avLst/>
            </a:prstGeom>
          </p:spPr>
        </p:pic>
        <p:sp>
          <p:nvSpPr>
            <p:cNvPr id="14" name="矩形 13"/>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848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848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555516" y="2019424"/>
            <a:ext cx="8182098" cy="3939540"/>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公所每年都會編列預算為里鄰長舉辦聯誼文康活動，一方面聯繫感情，一方面增加里鄰長對當前政策的瞭解，以提供在地居民更好的服務。里鄰長可免費參加這類活動，若不克參加，可簽立切結書同意由配偶或直系血親代理；若有其他里民想要一同出遊，則應自費參加。</a:t>
            </a:r>
          </a:p>
          <a:p>
            <a:pPr algn="just"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年度聯誼活動舉辦前，里長</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收到通知，有幾位先前報名的鄰長沒辦法出席。</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心想：「這可怎麼辦好啊？報名卻沒參加的話，預繳保證金會被沒收耶！」為了不讓那幾位鄰長的保證金被沒收，</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決定找不具參加資格的</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a:t>
            </a:r>
            <a:r>
              <a:rPr kumimoji="0" lang="en-US" altLang="zh-TW" sz="2000" spc="100" dirty="0">
                <a:latin typeface="微軟正黑體" panose="020B0604030504040204" pitchFamily="34" charset="-120"/>
                <a:ea typeface="微軟正黑體" panose="020B0604030504040204" pitchFamily="34" charset="-120"/>
              </a:rPr>
              <a:t>9</a:t>
            </a:r>
            <a:r>
              <a:rPr kumimoji="0" lang="zh-TW" altLang="en-US" sz="2000" spc="100" dirty="0">
                <a:latin typeface="微軟正黑體" panose="020B0604030504040204" pitchFamily="34" charset="-120"/>
                <a:ea typeface="微軟正黑體" panose="020B0604030504040204" pitchFamily="34" charset="-120"/>
              </a:rPr>
              <a:t>位里民來頂替。</a:t>
            </a:r>
            <a:endParaRPr kumimoji="0" lang="en-US" altLang="zh-TW"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 name="群組 9"/>
          <p:cNvGrpSpPr/>
          <p:nvPr/>
        </p:nvGrpSpPr>
        <p:grpSpPr>
          <a:xfrm>
            <a:off x="2488827" y="3070195"/>
            <a:ext cx="4252885" cy="3831920"/>
            <a:chOff x="2478655" y="3053719"/>
            <a:chExt cx="4252885" cy="3831920"/>
          </a:xfrm>
        </p:grpSpPr>
        <p:pic>
          <p:nvPicPr>
            <p:cNvPr id="12" name="圖片 11"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7913" y="3178990"/>
              <a:ext cx="3694714" cy="3694714"/>
            </a:xfrm>
            <a:prstGeom prst="rect">
              <a:avLst/>
            </a:prstGeom>
          </p:spPr>
        </p:pic>
        <p:sp>
          <p:nvSpPr>
            <p:cNvPr id="13" name="矩形 12"/>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951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951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51393"/>
            <a:ext cx="8445500" cy="3503523"/>
          </a:xfrm>
          <a:prstGeom prst="rect">
            <a:avLst/>
          </a:prstGeom>
          <a:noFill/>
        </p:spPr>
        <p:txBody>
          <a:bodyPr>
            <a:spAutoFit/>
          </a:bodyPr>
          <a:lstStyle/>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活動日當天，參加者必須在報到名冊上簽名，</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偽造原本報名的鄰長</a:t>
            </a:r>
            <a:r>
              <a:rPr kumimoji="0" lang="zh-TW" altLang="en-US" sz="2000" spc="100">
                <a:latin typeface="微軟正黑體" panose="020B0604030504040204" pitchFamily="34" charset="-120"/>
                <a:ea typeface="微軟正黑體" panose="020B0604030504040204" pitchFamily="34" charset="-120"/>
              </a:rPr>
              <a:t>簽名，讓公所</a:t>
            </a:r>
            <a:r>
              <a:rPr kumimoji="0" lang="zh-TW" altLang="en-US" sz="2000" spc="100" dirty="0">
                <a:latin typeface="微軟正黑體" panose="020B0604030504040204" pitchFamily="34" charset="-120"/>
                <a:ea typeface="微軟正黑體" panose="020B0604030504040204" pitchFamily="34" charset="-120"/>
              </a:rPr>
              <a:t>承辦人誤以為參加者都符合資格，除了損害里鄰長聯誼活動費核銷的正確性，也讓</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等人參加活動，並獲得免付旅費的不法利益，合計約新臺幣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萬餘元。</a:t>
            </a:r>
          </a:p>
          <a:p>
            <a:pPr algn="just" fontAlgn="auto">
              <a:lnSpc>
                <a:spcPts val="3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最後，冒名頂替被發現，</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5053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68950"/>
            <a:ext cx="8220075" cy="115093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50533" name="文字方塊 13"/>
          <p:cNvSpPr txBox="1">
            <a:spLocks noChangeArrowheads="1"/>
          </p:cNvSpPr>
          <p:nvPr/>
        </p:nvSpPr>
        <p:spPr bwMode="auto">
          <a:xfrm>
            <a:off x="1311275" y="2347913"/>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村里長受鄉鎮市區長之指揮監督，辦理村里公務及交辦事項，屬於「依法令服務於地方自治團體所屬機關而具有法定職務權限」的公務員。</a:t>
            </a:r>
          </a:p>
        </p:txBody>
      </p:sp>
      <p:sp>
        <p:nvSpPr>
          <p:cNvPr id="16" name="矩形: 圓角 15"/>
          <p:cNvSpPr/>
          <p:nvPr/>
        </p:nvSpPr>
        <p:spPr>
          <a:xfrm>
            <a:off x="623888" y="3513932"/>
            <a:ext cx="8220075" cy="121126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50535" name="文字方塊 16"/>
          <p:cNvSpPr txBox="1">
            <a:spLocks noChangeArrowheads="1"/>
          </p:cNvSpPr>
          <p:nvPr/>
        </p:nvSpPr>
        <p:spPr bwMode="auto">
          <a:xfrm>
            <a:off x="1311275" y="3611563"/>
            <a:ext cx="7477125" cy="1016000"/>
          </a:xfrm>
          <a:prstGeom prst="rect">
            <a:avLst/>
          </a:prstGeom>
          <a:noFill/>
          <a:ln w="9525">
            <a:noFill/>
            <a:miter lim="800000"/>
            <a:headEnd/>
            <a:tailEnd/>
          </a:ln>
        </p:spPr>
        <p:txBody>
          <a:bodyPr wrap="square">
            <a:spAutoFit/>
          </a:bodyPr>
          <a:lstStyle/>
          <a:p>
            <a:pPr algn="just"/>
            <a:r>
              <a:rPr kumimoji="0" lang="zh-TW" altLang="en-US" sz="2000" u="sng" dirty="0">
                <a:latin typeface="微軟正黑體" pitchFamily="34" charset="-120"/>
                <a:ea typeface="微軟正黑體" pitchFamily="34" charset="-120"/>
              </a:rPr>
              <a:t>阿土伯</a:t>
            </a:r>
            <a:r>
              <a:rPr kumimoji="0" lang="zh-TW" altLang="en-US" sz="2000" dirty="0">
                <a:latin typeface="微軟正黑體" pitchFamily="34" charset="-120"/>
                <a:ea typeface="微軟正黑體" pitchFamily="34" charset="-120"/>
              </a:rPr>
              <a:t>明知旺伯等人，不具備參加活動的資格，卻逕自於聯誼活動報到名冊，偽造原參加人員的簽名，讓</a:t>
            </a:r>
            <a:r>
              <a:rPr kumimoji="0" lang="zh-TW" altLang="en-US" sz="2000" u="sng" dirty="0">
                <a:latin typeface="微軟正黑體" pitchFamily="34" charset="-120"/>
                <a:ea typeface="微軟正黑體" pitchFamily="34" charset="-120"/>
              </a:rPr>
              <a:t>旺伯</a:t>
            </a:r>
            <a:r>
              <a:rPr kumimoji="0" lang="zh-TW" altLang="en-US" sz="2000" dirty="0">
                <a:latin typeface="微軟正黑體" pitchFamily="34" charset="-120"/>
                <a:ea typeface="微軟正黑體" pitchFamily="34" charset="-120"/>
              </a:rPr>
              <a:t>等人參加旅遊的不法利益，被法院認定成立圖利罪。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3" name="矩形: 圓角 12"/>
          <p:cNvSpPr/>
          <p:nvPr/>
        </p:nvSpPr>
        <p:spPr>
          <a:xfrm>
            <a:off x="568325" y="4897438"/>
            <a:ext cx="8220075" cy="17653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50538" name="文字方塊 14"/>
          <p:cNvSpPr txBox="1">
            <a:spLocks noChangeArrowheads="1"/>
          </p:cNvSpPr>
          <p:nvPr/>
        </p:nvSpPr>
        <p:spPr bwMode="auto">
          <a:xfrm>
            <a:off x="1196181" y="5002213"/>
            <a:ext cx="7592219" cy="163195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舉辦里鄰長聯誼活動時，公所承辦人可向里鄰長宣導相關規定。活動當天簽到時，可請參加者出示身分證件，核對是否與名冊相符，並將舉辦的活動予以照相留存紀錄，以備日後查考。除了提醒參加者確認參加活動資格，更可以保護公所承辦人執行業務的正確性，開心快樂順利完成聯誼活動。</a:t>
            </a: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思</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考</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模</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式</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4</a:t>
            </a:r>
            <a:endParaRPr kumimoji="0" lang="zh-TW" altLang="en-US" sz="4400" dirty="0"/>
          </a:p>
        </p:txBody>
      </p:sp>
      <p:sp>
        <p:nvSpPr>
          <p:cNvPr id="152580"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91762" y="2901345"/>
            <a:ext cx="1219200" cy="1219200"/>
          </a:xfrm>
          <a:prstGeom prst="rect">
            <a:avLst/>
          </a:prstGeom>
        </p:spPr>
      </p:pic>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65138"/>
            <a:ext cx="9155113" cy="590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7" name="橢圓 16"/>
          <p:cNvSpPr/>
          <p:nvPr/>
        </p:nvSpPr>
        <p:spPr>
          <a:xfrm>
            <a:off x="2736850" y="3657600"/>
            <a:ext cx="6254750" cy="2120900"/>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03" name="矩形 4"/>
          <p:cNvSpPr>
            <a:spLocks noChangeArrowheads="1"/>
          </p:cNvSpPr>
          <p:nvPr/>
        </p:nvSpPr>
        <p:spPr bwMode="auto">
          <a:xfrm>
            <a:off x="2714625" y="701675"/>
            <a:ext cx="5930900" cy="425450"/>
          </a:xfrm>
          <a:prstGeom prst="rect">
            <a:avLst/>
          </a:prstGeom>
          <a:noFill/>
          <a:ln w="9525">
            <a:noFill/>
            <a:miter lim="800000"/>
            <a:headEnd/>
            <a:tailEnd/>
          </a:ln>
        </p:spPr>
        <p:txBody>
          <a:bodyPr wrap="none">
            <a:spAutoFit/>
          </a:bodyPr>
          <a:lstStyle/>
          <a:p>
            <a:pPr algn="ctr">
              <a:lnSpc>
                <a:spcPts val="2450"/>
              </a:lnSpc>
            </a:pPr>
            <a:r>
              <a:rPr kumimoji="0" lang="zh-TW" altLang="en-US" sz="2800" b="1">
                <a:latin typeface="Calibri" pitchFamily="34" charset="0"/>
                <a:ea typeface="微軟正黑體" pitchFamily="34" charset="-120"/>
                <a:cs typeface="Times New Roman" pitchFamily="18" charset="0"/>
              </a:rPr>
              <a:t>確認是否符合下列圖利罪之成立要件</a:t>
            </a:r>
            <a:endParaRPr kumimoji="0" lang="zh-TW" altLang="zh-TW" sz="2400">
              <a:latin typeface="Calibri" pitchFamily="34" charset="0"/>
              <a:ea typeface="微軟正黑體" pitchFamily="34" charset="-120"/>
              <a:cs typeface="Times New Roman" pitchFamily="18" charset="0"/>
            </a:endParaRPr>
          </a:p>
        </p:txBody>
      </p:sp>
      <p:sp>
        <p:nvSpPr>
          <p:cNvPr id="9" name="橢圓 8"/>
          <p:cNvSpPr/>
          <p:nvPr/>
        </p:nvSpPr>
        <p:spPr>
          <a:xfrm>
            <a:off x="4334494" y="1401288"/>
            <a:ext cx="2925144" cy="12244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公務人員</a:t>
            </a:r>
            <a:endParaRPr kumimoji="0"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b="1" dirty="0"/>
              <a:t>（刑法第</a:t>
            </a:r>
            <a:r>
              <a:rPr kumimoji="0" lang="en-US" altLang="zh-TW" sz="1600" b="1" dirty="0"/>
              <a:t>10</a:t>
            </a:r>
            <a:r>
              <a:rPr kumimoji="0" lang="zh-TW" altLang="en-US" sz="1600" b="1" dirty="0"/>
              <a:t>條第</a:t>
            </a:r>
            <a:r>
              <a:rPr kumimoji="0" lang="en-US" altLang="zh-TW" sz="1600" b="1" dirty="0"/>
              <a:t>2</a:t>
            </a:r>
            <a:r>
              <a:rPr kumimoji="0" lang="zh-TW" altLang="en-US" sz="1600" b="1" dirty="0"/>
              <a:t>項）</a:t>
            </a:r>
          </a:p>
        </p:txBody>
      </p:sp>
      <p:sp>
        <p:nvSpPr>
          <p:cNvPr id="11" name="矩形 10"/>
          <p:cNvSpPr/>
          <p:nvPr/>
        </p:nvSpPr>
        <p:spPr>
          <a:xfrm>
            <a:off x="3063834" y="3754159"/>
            <a:ext cx="1763754" cy="121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明知故意</a:t>
            </a:r>
          </a:p>
        </p:txBody>
      </p:sp>
      <p:sp>
        <p:nvSpPr>
          <p:cNvPr id="12" name="矩形 11"/>
          <p:cNvSpPr/>
          <p:nvPr/>
        </p:nvSpPr>
        <p:spPr>
          <a:xfrm>
            <a:off x="5007516" y="3754159"/>
            <a:ext cx="1773294" cy="12163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違反法令</a:t>
            </a:r>
          </a:p>
        </p:txBody>
      </p:sp>
      <p:sp>
        <p:nvSpPr>
          <p:cNvPr id="13" name="矩形 12"/>
          <p:cNvSpPr/>
          <p:nvPr/>
        </p:nvSpPr>
        <p:spPr>
          <a:xfrm>
            <a:off x="6910388" y="3747808"/>
            <a:ext cx="1735137" cy="121630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獲得好處</a:t>
            </a:r>
          </a:p>
        </p:txBody>
      </p:sp>
      <p:cxnSp>
        <p:nvCxnSpPr>
          <p:cNvPr id="15" name="直線接點 14"/>
          <p:cNvCxnSpPr>
            <a:cxnSpLocks/>
          </p:cNvCxnSpPr>
          <p:nvPr/>
        </p:nvCxnSpPr>
        <p:spPr>
          <a:xfrm>
            <a:off x="2801938" y="1214438"/>
            <a:ext cx="6083300" cy="0"/>
          </a:xfrm>
          <a:prstGeom prst="line">
            <a:avLst/>
          </a:prstGeom>
          <a:ln w="127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箭號: 向下 9"/>
          <p:cNvSpPr/>
          <p:nvPr/>
        </p:nvSpPr>
        <p:spPr>
          <a:xfrm>
            <a:off x="5719763" y="2736850"/>
            <a:ext cx="252412" cy="777875"/>
          </a:xfrm>
          <a:prstGeom prst="down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10" name="文字方塊 17"/>
          <p:cNvSpPr txBox="1">
            <a:spLocks noChangeArrowheads="1"/>
          </p:cNvSpPr>
          <p:nvPr/>
        </p:nvSpPr>
        <p:spPr bwMode="auto">
          <a:xfrm>
            <a:off x="3785783" y="5138738"/>
            <a:ext cx="4577120" cy="400110"/>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款、第</a:t>
            </a:r>
            <a:r>
              <a:rPr kumimoji="0" lang="en-US" altLang="zh-TW" sz="2000" dirty="0">
                <a:latin typeface="微軟正黑體" pitchFamily="34" charset="-120"/>
                <a:ea typeface="微軟正黑體" pitchFamily="34" charset="-120"/>
              </a:rPr>
              <a:t>5</a:t>
            </a:r>
            <a:r>
              <a:rPr kumimoji="0" lang="zh-TW" altLang="en-US" sz="2000" dirty="0">
                <a:latin typeface="微軟正黑體" pitchFamily="34" charset="-120"/>
                <a:ea typeface="微軟正黑體" pitchFamily="34" charset="-120"/>
              </a:rPr>
              <a:t>款</a:t>
            </a:r>
          </a:p>
        </p:txBody>
      </p:sp>
      <p:pic>
        <p:nvPicPr>
          <p:cNvPr id="153615" name="Picture 6" descr="http://icons.iconarchive.com/icons/paomedia/small-n-flat/512/light-bulb-icon.png"/>
          <p:cNvPicPr>
            <a:picLocks noChangeAspect="1" noChangeArrowheads="1"/>
          </p:cNvPicPr>
          <p:nvPr/>
        </p:nvPicPr>
        <p:blipFill>
          <a:blip r:embed="rId2" cstate="print"/>
          <a:srcRect/>
          <a:stretch>
            <a:fillRect/>
          </a:stretch>
        </p:blipFill>
        <p:spPr bwMode="auto">
          <a:xfrm>
            <a:off x="-642937" y="1704418"/>
            <a:ext cx="4086782" cy="4086781"/>
          </a:xfrm>
          <a:prstGeom prst="rect">
            <a:avLst/>
          </a:prstGeom>
          <a:noFill/>
          <a:ln w="9525">
            <a:noFill/>
            <a:miter lim="800000"/>
            <a:headEnd/>
            <a:tailEnd/>
          </a:ln>
        </p:spPr>
      </p:pic>
      <p:pic>
        <p:nvPicPr>
          <p:cNvPr id="1026" name="Picture 2" descr="C:\Users\aac2083a\AppData\Local\Microsoft\Windows\Temporary Internet Files\Content.IE5\DO1EWP8T\120px-Tick-r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85783" y="3590449"/>
            <a:ext cx="548711" cy="516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ac2083a\AppData\Local\Microsoft\Windows\Temporary Internet Files\Content.IE5\DO1EWP8T\120px-Tick-r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8257" y="3573630"/>
            <a:ext cx="548711" cy="516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aac2083a\AppData\Local\Microsoft\Windows\Temporary Internet Files\Content.IE5\DO1EWP8T\120px-Tick-r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6632" y="3590449"/>
            <a:ext cx="548711" cy="516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aac2083a\AppData\Local\Microsoft\Windows\Temporary Internet Files\Content.IE5\DO1EWP8T\120px-Tick-red[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0075" y="1214438"/>
            <a:ext cx="548711" cy="5167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語音泡泡: 圓角矩形 4"/>
          <p:cNvSpPr/>
          <p:nvPr/>
        </p:nvSpPr>
        <p:spPr>
          <a:xfrm>
            <a:off x="1604963" y="2363788"/>
            <a:ext cx="7159625" cy="1663700"/>
          </a:xfrm>
          <a:prstGeom prst="wedgeRoundRectCallout">
            <a:avLst>
              <a:gd name="adj1" fmla="val -42041"/>
              <a:gd name="adj2" fmla="val 7010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sz="2800" b="1" dirty="0">
                <a:solidFill>
                  <a:schemeClr val="tx1"/>
                </a:solidFill>
                <a:latin typeface="微軟正黑體" panose="020B0604030504040204" pitchFamily="34" charset="-120"/>
                <a:ea typeface="微軟正黑體" panose="020B0604030504040204" pitchFamily="34" charset="-120"/>
              </a:rPr>
              <a:t>二</a:t>
            </a:r>
            <a:r>
              <a:rPr kumimoji="0" lang="zh-TW" altLang="en-US" sz="2800" b="1" dirty="0">
                <a:solidFill>
                  <a:schemeClr val="tx1"/>
                </a:solidFill>
                <a:latin typeface="微軟正黑體" panose="020B0604030504040204" pitchFamily="34" charset="-120"/>
                <a:ea typeface="微軟正黑體" panose="020B0604030504040204" pitchFamily="34" charset="-120"/>
              </a:rPr>
              <a:t>階段、四要件、缺一不可、</a:t>
            </a:r>
            <a:r>
              <a:rPr kumimoji="0" lang="en-US" altLang="zh-TW" sz="2800" b="1" dirty="0">
                <a:solidFill>
                  <a:schemeClr val="tx1"/>
                </a:solidFill>
                <a:latin typeface="微軟正黑體" panose="020B0604030504040204" pitchFamily="34" charset="-120"/>
                <a:ea typeface="微軟正黑體" panose="020B0604030504040204" pitchFamily="34" charset="-120"/>
              </a:rPr>
              <a:t>16</a:t>
            </a:r>
            <a:r>
              <a:rPr kumimoji="0" lang="zh-TW" altLang="en-US" sz="2800" b="1" dirty="0">
                <a:solidFill>
                  <a:schemeClr val="tx1"/>
                </a:solidFill>
                <a:latin typeface="微軟正黑體" panose="020B0604030504040204" pitchFamily="34" charset="-120"/>
                <a:ea typeface="微軟正黑體" panose="020B0604030504040204" pitchFamily="34" charset="-120"/>
              </a:rPr>
              <a:t>字箴言</a:t>
            </a:r>
          </a:p>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公務人員</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違反法令</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獲得好處</a:t>
            </a:r>
          </a:p>
        </p:txBody>
      </p:sp>
      <p:pic>
        <p:nvPicPr>
          <p:cNvPr id="4" name="圖片 3"/>
          <p:cNvPicPr>
            <a:picLocks noChangeAspect="1"/>
          </p:cNvPicPr>
          <p:nvPr/>
        </p:nvPicPr>
        <p:blipFill>
          <a:blip r:embed="rId2" cstate="print"/>
          <a:stretch>
            <a:fillRect/>
          </a:stretch>
        </p:blipFill>
        <p:spPr>
          <a:xfrm>
            <a:off x="141288" y="1843088"/>
            <a:ext cx="2178050" cy="2997200"/>
          </a:xfrm>
          <a:prstGeom prst="rect">
            <a:avLst/>
          </a:prstGeom>
          <a:effectLst>
            <a:outerShdw blurRad="50800" dist="38100" dir="5400000" algn="t" rotWithShape="0">
              <a:prstClr val="black">
                <a:alpha val="40000"/>
              </a:prstClr>
            </a:outerShdw>
          </a:effectLst>
        </p:spPr>
      </p:pic>
      <p:sp>
        <p:nvSpPr>
          <p:cNvPr id="6" name="文字方塊 5"/>
          <p:cNvSpPr txBox="1"/>
          <p:nvPr/>
        </p:nvSpPr>
        <p:spPr>
          <a:xfrm rot="377510">
            <a:off x="1270000" y="1903413"/>
            <a:ext cx="3884613" cy="769937"/>
          </a:xfrm>
          <a:prstGeom prst="rect">
            <a:avLst/>
          </a:prstGeom>
          <a:noFill/>
        </p:spPr>
        <p:txBody>
          <a:bodyPr>
            <a:spAutoFit/>
          </a:bodyPr>
          <a:lstStyle/>
          <a:p>
            <a:pPr fontAlgn="auto">
              <a:spcBef>
                <a:spcPts val="0"/>
              </a:spcBef>
              <a:spcAft>
                <a:spcPts val="0"/>
              </a:spcAft>
              <a:defRPr/>
            </a:pPr>
            <a:r>
              <a:rPr kumimoji="0" lang="zh-TW" altLang="en-US" sz="44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小幫手錦囊</a:t>
            </a:r>
          </a:p>
        </p:txBody>
      </p:sp>
      <p:pic>
        <p:nvPicPr>
          <p:cNvPr id="154628" name="Picture 2" descr="http://icons.iconarchive.com/icons/raindropmemory/in-spirited-we-love/48/Package-3-icon.png"/>
          <p:cNvPicPr>
            <a:picLocks noChangeAspect="1" noChangeArrowheads="1"/>
          </p:cNvPicPr>
          <p:nvPr/>
        </p:nvPicPr>
        <p:blipFill>
          <a:blip r:embed="rId3" cstate="print"/>
          <a:srcRect/>
          <a:stretch>
            <a:fillRect/>
          </a:stretch>
        </p:blipFill>
        <p:spPr bwMode="auto">
          <a:xfrm rot="306441">
            <a:off x="4168775" y="2184400"/>
            <a:ext cx="457200" cy="457200"/>
          </a:xfrm>
          <a:prstGeom prst="rect">
            <a:avLst/>
          </a:prstGeom>
          <a:noFill/>
          <a:ln w="9525">
            <a:noFill/>
            <a:miter lim="800000"/>
            <a:headEnd/>
            <a:tailEnd/>
          </a:ln>
        </p:spPr>
      </p:pic>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568450" y="2860675"/>
            <a:ext cx="6586538" cy="1830388"/>
          </a:xfrm>
          <a:prstGeom prst="rect">
            <a:avLst/>
          </a:prstGeom>
          <a:noFill/>
        </p:spPr>
        <p:txBody>
          <a:bodyPr wrap="none">
            <a:spAutoFit/>
          </a:bodyPr>
          <a:lstStyle/>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感謝各位聆聽，</a:t>
            </a:r>
            <a:endParaRPr kumimoji="0" lang="en-US" altLang="zh-TW"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敬請不吝指教。</a:t>
            </a:r>
          </a:p>
        </p:txBody>
      </p:sp>
      <p:pic>
        <p:nvPicPr>
          <p:cNvPr id="155650" name="圖片 5"/>
          <p:cNvPicPr>
            <a:picLocks noChangeAspect="1"/>
          </p:cNvPicPr>
          <p:nvPr/>
        </p:nvPicPr>
        <p:blipFill>
          <a:blip r:embed="rId2" cstate="print"/>
          <a:srcRect/>
          <a:stretch>
            <a:fillRect/>
          </a:stretch>
        </p:blipFill>
        <p:spPr bwMode="auto">
          <a:xfrm>
            <a:off x="1379538" y="1041400"/>
            <a:ext cx="6392862" cy="2635250"/>
          </a:xfrm>
          <a:prstGeom prst="rect">
            <a:avLst/>
          </a:prstGeom>
          <a:noFill/>
          <a:ln w="9525">
            <a:noFill/>
            <a:miter lim="800000"/>
            <a:headEnd/>
            <a:tailEnd/>
          </a:ln>
        </p:spPr>
      </p:pic>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66408" y="-173990"/>
            <a:ext cx="8510587" cy="7294563"/>
          </a:xfrm>
          <a:prstGeom prst="rect">
            <a:avLst/>
          </a:prstGeom>
          <a:noFill/>
          <a:ln>
            <a:noFill/>
          </a:ln>
          <a:extLst/>
        </p:spPr>
        <p:txBody>
          <a:bodyPr anchor="ctr"/>
          <a:lstStyle/>
          <a:p>
            <a:pPr algn="ctr" eaLnBrk="0" hangingPunct="0">
              <a:defRPr/>
            </a:pPr>
            <a:r>
              <a:rPr lang="zh-TW" altLang="en-US" sz="2400" b="1" dirty="0">
                <a:solidFill>
                  <a:schemeClr val="bg1"/>
                </a:solidFill>
                <a:effectLst>
                  <a:outerShdw blurRad="38100" dist="38100" dir="2700000" algn="tl">
                    <a:srgbClr val="C0C0C0"/>
                  </a:outerShdw>
                </a:effectLst>
                <a:latin typeface="微軟正黑體" pitchFamily="34" charset="-120"/>
                <a:ea typeface="微軟正黑體" pitchFamily="34" charset="-120"/>
                <a:cs typeface="Aparajita"/>
              </a:rPr>
              <a:t>著作權註明</a:t>
            </a:r>
            <a:endParaRPr lang="en-US" altLang="zh-TW" sz="16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a:p>
            <a:pPr eaLnBrk="0" hangingPunct="0">
              <a:spcAft>
                <a:spcPts val="600"/>
              </a:spcAft>
              <a:buFont typeface="Arial" charset="0"/>
              <a:buChar char="•"/>
              <a:defRPr/>
            </a:pPr>
            <a:r>
              <a:rPr lang="zh-TW" altLang="en-US" sz="14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rPr>
              <a:t>圖片：</a:t>
            </a:r>
            <a:endParaRPr lang="en-US" altLang="zh-TW" sz="1400" b="1"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a:p>
            <a:pPr>
              <a:defRPr/>
            </a:pPr>
            <a:r>
              <a:rPr lang="en-US" altLang="zh-TW" sz="1400" dirty="0">
                <a:solidFill>
                  <a:srgbClr val="000000"/>
                </a:solidFill>
                <a:latin typeface="Aparajita"/>
                <a:ea typeface="微軟正黑體" pitchFamily="34" charset="-120"/>
                <a:cs typeface="Aparajita"/>
              </a:rPr>
              <a:t>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Harmonia Pastelis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Teekatas</a:t>
            </a:r>
            <a:r>
              <a:rPr lang="en-US" altLang="zh-TW" sz="1400" dirty="0">
                <a:solidFill>
                  <a:srgbClr val="000000"/>
                </a:solidFill>
                <a:latin typeface="Aparajita"/>
                <a:ea typeface="微軟正黑體" pitchFamily="34" charset="-120"/>
                <a:cs typeface="Aparajita"/>
              </a:rPr>
              <a:t> </a:t>
            </a:r>
            <a:r>
              <a:rPr lang="en-US" altLang="zh-TW" sz="1400" dirty="0" err="1">
                <a:solidFill>
                  <a:srgbClr val="000000"/>
                </a:solidFill>
                <a:latin typeface="Aparajita"/>
                <a:ea typeface="微軟正黑體" pitchFamily="34" charset="-120"/>
                <a:cs typeface="Aparajita"/>
              </a:rPr>
              <a:t>Suwannakrua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2</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Sunshine Vector Background</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myfreephotoshop.com</a:t>
            </a:r>
          </a:p>
          <a:p>
            <a:pPr>
              <a:defRPr/>
            </a:pPr>
            <a:r>
              <a:rPr lang="en-US" altLang="zh-TW" sz="1400" dirty="0">
                <a:solidFill>
                  <a:srgbClr val="000000"/>
                </a:solidFill>
                <a:latin typeface="Aparajita"/>
                <a:ea typeface="微軟正黑體" pitchFamily="34" charset="-120"/>
                <a:cs typeface="Aparajita"/>
              </a:rPr>
              <a:t>3</a:t>
            </a:r>
            <a:r>
              <a:rPr lang="zh-TW" altLang="en-US" sz="14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エンジェル</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free-illustrations.gatag.net</a:t>
            </a:r>
          </a:p>
          <a:p>
            <a:pPr>
              <a:defRPr/>
            </a:pPr>
            <a:r>
              <a:rPr lang="en-US" altLang="zh-TW" sz="1400" dirty="0">
                <a:solidFill>
                  <a:srgbClr val="000000"/>
                </a:solidFill>
                <a:latin typeface="Aparajita"/>
                <a:ea typeface="微軟正黑體" pitchFamily="34" charset="-120"/>
                <a:cs typeface="Aparajita"/>
              </a:rPr>
              <a:t>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Green Emo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VisualPharm</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Hands One Finger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Icons8 at iconarchive.com</a:t>
            </a:r>
          </a:p>
          <a:p>
            <a:pPr>
              <a:defRPr/>
            </a:pPr>
            <a:r>
              <a:rPr lang="en-US" altLang="zh-TW" sz="1400" dirty="0">
                <a:solidFill>
                  <a:srgbClr val="000000"/>
                </a:solidFill>
                <a:latin typeface="Aparajita"/>
                <a:ea typeface="微軟正黑體" pitchFamily="34" charset="-120"/>
                <a:cs typeface="Aparajita"/>
              </a:rPr>
              <a:t>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Meow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Iconka.com (Denis) at iconarchive.com</a:t>
            </a:r>
          </a:p>
          <a:p>
            <a:pPr>
              <a:defRPr/>
            </a:pPr>
            <a:r>
              <a:rPr lang="en-US" altLang="zh-TW" sz="1400" dirty="0">
                <a:solidFill>
                  <a:srgbClr val="000000"/>
                </a:solidFill>
                <a:latin typeface="Aparajita"/>
                <a:ea typeface="微軟正黑體" pitchFamily="34" charset="-120"/>
                <a:cs typeface="Aparajita"/>
              </a:rPr>
              <a:t>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Editor Teacher &amp; Nurse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Seanau.com at iconarchive.com</a:t>
            </a:r>
          </a:p>
          <a:p>
            <a:pPr>
              <a:defRPr/>
            </a:pPr>
            <a:r>
              <a:rPr lang="en-US" altLang="zh-TW" sz="1400" dirty="0">
                <a:solidFill>
                  <a:srgbClr val="000000"/>
                </a:solidFill>
                <a:latin typeface="Aparajita"/>
                <a:ea typeface="微軟正黑體" pitchFamily="34" charset="-120"/>
                <a:cs typeface="Aparajita"/>
              </a:rPr>
              <a:t>8</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People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Martin </a:t>
            </a:r>
            <a:r>
              <a:rPr lang="en-US" altLang="zh-TW" sz="1400" dirty="0" err="1">
                <a:solidFill>
                  <a:srgbClr val="000000"/>
                </a:solidFill>
                <a:latin typeface="Aparajita"/>
                <a:ea typeface="微軟正黑體" pitchFamily="34" charset="-120"/>
                <a:cs typeface="Aparajita"/>
              </a:rPr>
              <a:t>Berube</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9</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Yolks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Bad Blood at iconarchive.com</a:t>
            </a:r>
          </a:p>
          <a:p>
            <a:pPr>
              <a:defRPr/>
            </a:pPr>
            <a:r>
              <a:rPr lang="en-US" altLang="zh-TW" sz="1400" dirty="0">
                <a:solidFill>
                  <a:srgbClr val="000000"/>
                </a:solidFill>
                <a:latin typeface="Aparajita"/>
                <a:ea typeface="微軟正黑體" pitchFamily="34" charset="-120"/>
                <a:cs typeface="Aparajita"/>
              </a:rPr>
              <a:t>10</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Law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Lawyer WordPress Theme at iconarchive.com</a:t>
            </a:r>
          </a:p>
          <a:p>
            <a:pPr>
              <a:defRPr/>
            </a:pPr>
            <a:r>
              <a:rPr lang="en-US" altLang="zh-TW" sz="1400" dirty="0">
                <a:solidFill>
                  <a:srgbClr val="000000"/>
                </a:solidFill>
                <a:latin typeface="Aparajita"/>
                <a:ea typeface="微軟正黑體" pitchFamily="34" charset="-120"/>
                <a:cs typeface="Aparajita"/>
              </a:rPr>
              <a:t>11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Thumb up &amp; Light bulb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paomedia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12</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Emoticons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ArtDesigner.lv (Tanya) at iconarchive.com</a:t>
            </a:r>
          </a:p>
          <a:p>
            <a:pPr>
              <a:defRPr/>
            </a:pPr>
            <a:r>
              <a:rPr lang="en-US" altLang="zh-TW" sz="1400" dirty="0">
                <a:solidFill>
                  <a:srgbClr val="000000"/>
                </a:solidFill>
                <a:latin typeface="Aparajita"/>
                <a:ea typeface="微軟正黑體" pitchFamily="34" charset="-120"/>
                <a:cs typeface="Aparajita"/>
              </a:rPr>
              <a:t>13</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Flat Emoticons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Icons-Land at iconarchive.com</a:t>
            </a:r>
          </a:p>
          <a:p>
            <a:pPr>
              <a:defRPr/>
            </a:pPr>
            <a:r>
              <a:rPr lang="en-US" altLang="zh-TW" sz="1400" dirty="0">
                <a:solidFill>
                  <a:srgbClr val="000000"/>
                </a:solidFill>
                <a:latin typeface="Aparajita"/>
                <a:ea typeface="微軟正黑體" pitchFamily="34" charset="-120"/>
                <a:cs typeface="Aparajita"/>
              </a:rPr>
              <a:t>14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3D Detective </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FreeDigitalPhotos.net</a:t>
            </a:r>
          </a:p>
          <a:p>
            <a:pPr>
              <a:defRPr/>
            </a:pPr>
            <a:r>
              <a:rPr lang="en-US" altLang="zh-TW" sz="1400" dirty="0">
                <a:solidFill>
                  <a:srgbClr val="000000"/>
                </a:solidFill>
                <a:latin typeface="Aparajita"/>
                <a:ea typeface="微軟正黑體" pitchFamily="34" charset="-120"/>
                <a:cs typeface="Aparajita"/>
              </a:rPr>
              <a:t>15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3D Man Thinking</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FreeDigitalPhotos.net</a:t>
            </a:r>
          </a:p>
          <a:p>
            <a:pPr>
              <a:defRPr/>
            </a:pPr>
            <a:r>
              <a:rPr lang="en-US" altLang="zh-TW" sz="1400" dirty="0">
                <a:solidFill>
                  <a:srgbClr val="000000"/>
                </a:solidFill>
                <a:latin typeface="Aparajita"/>
                <a:ea typeface="微軟正黑體" pitchFamily="34" charset="-120"/>
                <a:cs typeface="Aparajita"/>
              </a:rPr>
              <a:t>16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Cat shadow</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Iconka.com at iconarchive.com</a:t>
            </a:r>
          </a:p>
          <a:p>
            <a:pPr>
              <a:defRPr/>
            </a:pPr>
            <a:r>
              <a:rPr lang="en-US" altLang="zh-TW" sz="1400" dirty="0">
                <a:solidFill>
                  <a:srgbClr val="000000"/>
                </a:solidFill>
                <a:latin typeface="Aparajita"/>
                <a:ea typeface="微軟正黑體" pitchFamily="34" charset="-120"/>
                <a:cs typeface="Aparajita"/>
              </a:rPr>
              <a:t>17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Twitter bird</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iconarchive.com</a:t>
            </a:r>
          </a:p>
          <a:p>
            <a:pPr>
              <a:defRPr/>
            </a:pPr>
            <a:r>
              <a:rPr lang="en-US" altLang="zh-TW" sz="1400" dirty="0">
                <a:solidFill>
                  <a:srgbClr val="000000"/>
                </a:solidFill>
                <a:latin typeface="Aparajita"/>
                <a:ea typeface="微軟正黑體" pitchFamily="34" charset="-120"/>
                <a:cs typeface="Aparajita"/>
              </a:rPr>
              <a:t>18</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Office Women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DaPino</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19</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Book Icon</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en-US" altLang="zh-TW" sz="1400" dirty="0" err="1">
                <a:solidFill>
                  <a:srgbClr val="000000"/>
                </a:solidFill>
                <a:latin typeface="Aparajita"/>
                <a:ea typeface="微軟正黑體" pitchFamily="34" charset="-120"/>
                <a:cs typeface="Aparajita"/>
              </a:rPr>
              <a:t>Teekatas</a:t>
            </a:r>
            <a:r>
              <a:rPr lang="en-US" altLang="zh-TW" sz="1400" dirty="0">
                <a:solidFill>
                  <a:srgbClr val="000000"/>
                </a:solidFill>
                <a:latin typeface="Aparajita"/>
                <a:ea typeface="微軟正黑體" pitchFamily="34" charset="-120"/>
                <a:cs typeface="Aparajita"/>
              </a:rPr>
              <a:t> </a:t>
            </a:r>
            <a:r>
              <a:rPr lang="en-US" altLang="zh-TW" sz="1400" dirty="0" err="1">
                <a:solidFill>
                  <a:srgbClr val="000000"/>
                </a:solidFill>
                <a:latin typeface="Aparajita"/>
                <a:ea typeface="微軟正黑體" pitchFamily="34" charset="-120"/>
                <a:cs typeface="Aparajita"/>
              </a:rPr>
              <a:t>Suwannakrua</a:t>
            </a:r>
            <a:r>
              <a:rPr lang="en-US" altLang="zh-TW" sz="1400" dirty="0">
                <a:solidFill>
                  <a:srgbClr val="000000"/>
                </a:solidFill>
                <a:latin typeface="Aparajita"/>
                <a:ea typeface="微軟正黑體" pitchFamily="34" charset="-120"/>
                <a:cs typeface="Aparajita"/>
              </a:rPr>
              <a:t> at iconarchive.com</a:t>
            </a:r>
          </a:p>
          <a:p>
            <a:pPr>
              <a:defRPr/>
            </a:pPr>
            <a:r>
              <a:rPr lang="en-US" altLang="zh-TW" sz="1400" dirty="0">
                <a:solidFill>
                  <a:srgbClr val="000000"/>
                </a:solidFill>
                <a:latin typeface="Aparajita"/>
                <a:ea typeface="微軟正黑體" pitchFamily="34" charset="-120"/>
                <a:cs typeface="Aparajita"/>
              </a:rPr>
              <a:t>20</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Children environment</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21</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Farm landscape</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freepik.com</a:t>
            </a:r>
          </a:p>
          <a:p>
            <a:pPr>
              <a:defRPr/>
            </a:pPr>
            <a:r>
              <a:rPr lang="en-US" altLang="zh-TW" sz="1400" dirty="0">
                <a:solidFill>
                  <a:srgbClr val="000000"/>
                </a:solidFill>
                <a:latin typeface="Aparajita"/>
                <a:ea typeface="微軟正黑體" pitchFamily="34" charset="-120"/>
                <a:cs typeface="Aparajita"/>
              </a:rPr>
              <a:t>22</a:t>
            </a:r>
            <a:r>
              <a:rPr lang="zh-TW" altLang="en-US" sz="1400" dirty="0">
                <a:solidFill>
                  <a:srgbClr val="000000"/>
                </a:solidFill>
                <a:latin typeface="Aparajita"/>
                <a:ea typeface="微軟正黑體" pitchFamily="34" charset="-120"/>
                <a:cs typeface="Aparajita"/>
              </a:rPr>
              <a:t>、</a:t>
            </a:r>
            <a:r>
              <a:rPr lang="zh-TW" altLang="en-US" sz="1200" dirty="0">
                <a:solidFill>
                  <a:srgbClr val="000000"/>
                </a:solidFill>
                <a:latin typeface="Aparajita"/>
                <a:ea typeface="微軟正黑體" pitchFamily="34" charset="-120"/>
                <a:cs typeface="Aparajita"/>
              </a:rPr>
              <a:t>波模様</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t>
            </a:r>
            <a:r>
              <a:rPr lang="ja-JP" altLang="en-US" sz="1200" dirty="0">
                <a:solidFill>
                  <a:srgbClr val="000000"/>
                </a:solidFill>
                <a:latin typeface="Aparajita"/>
                <a:ea typeface="微軟正黑體" pitchFamily="34" charset="-120"/>
                <a:cs typeface="Aparajita"/>
              </a:rPr>
              <a:t>こっそりさん </a:t>
            </a:r>
            <a:r>
              <a:rPr lang="en-US" altLang="zh-TW" sz="1400" dirty="0">
                <a:solidFill>
                  <a:srgbClr val="000000"/>
                </a:solidFill>
                <a:latin typeface="Aparajita"/>
                <a:ea typeface="微軟正黑體" pitchFamily="34" charset="-120"/>
                <a:cs typeface="Aparajita"/>
              </a:rPr>
              <a:t>at ac-illust.com</a:t>
            </a:r>
          </a:p>
          <a:p>
            <a:pPr>
              <a:defRPr/>
            </a:pPr>
            <a:r>
              <a:rPr lang="en-US" altLang="zh-TW" sz="1400" dirty="0">
                <a:solidFill>
                  <a:srgbClr val="000000"/>
                </a:solidFill>
                <a:latin typeface="Aparajita"/>
                <a:ea typeface="微軟正黑體" pitchFamily="34" charset="-120"/>
                <a:cs typeface="Aparajita"/>
              </a:rPr>
              <a:t>23</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City buildings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freedesignfile.com</a:t>
            </a:r>
          </a:p>
          <a:p>
            <a:pPr>
              <a:defRPr/>
            </a:pPr>
            <a:r>
              <a:rPr lang="en-US" altLang="zh-TW" sz="1400" dirty="0">
                <a:solidFill>
                  <a:srgbClr val="000000"/>
                </a:solidFill>
                <a:latin typeface="Aparajita"/>
                <a:ea typeface="微軟正黑體" pitchFamily="34" charset="-120"/>
                <a:cs typeface="Aparajita"/>
              </a:rPr>
              <a:t>24</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Landscape Stone Stock Photos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25</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Cartoon Boat Stickers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gofreedownload.net</a:t>
            </a:r>
          </a:p>
          <a:p>
            <a:pPr>
              <a:defRPr/>
            </a:pPr>
            <a:r>
              <a:rPr lang="en-US" altLang="zh-TW" sz="1400" dirty="0">
                <a:solidFill>
                  <a:srgbClr val="000000"/>
                </a:solidFill>
                <a:latin typeface="Aparajita"/>
                <a:ea typeface="微軟正黑體" pitchFamily="34" charset="-120"/>
                <a:cs typeface="Aparajita"/>
              </a:rPr>
              <a:t>26</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Groups Meeting Light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Icons-Land at iconarchive.com</a:t>
            </a:r>
          </a:p>
          <a:p>
            <a:pPr>
              <a:defRPr/>
            </a:pPr>
            <a:r>
              <a:rPr lang="en-US" altLang="zh-TW" sz="1400" dirty="0">
                <a:solidFill>
                  <a:srgbClr val="000000"/>
                </a:solidFill>
                <a:latin typeface="Aparajita"/>
                <a:ea typeface="微軟正黑體" pitchFamily="34" charset="-120"/>
                <a:cs typeface="Aparajita"/>
              </a:rPr>
              <a:t>27</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Chief Icons</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Image courtesy of Aha-Soft at iconarchive.com</a:t>
            </a:r>
          </a:p>
          <a:p>
            <a:pPr>
              <a:defRPr/>
            </a:pPr>
            <a:r>
              <a:rPr lang="en-US" altLang="zh-TW" sz="1400" dirty="0">
                <a:solidFill>
                  <a:srgbClr val="000000"/>
                </a:solidFill>
                <a:latin typeface="Aparajita"/>
                <a:ea typeface="微軟正黑體" pitchFamily="34" charset="-120"/>
                <a:cs typeface="Aparajita"/>
              </a:rPr>
              <a:t>28</a:t>
            </a:r>
            <a:r>
              <a:rPr lang="zh-TW" altLang="en-US" sz="14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若い政治家</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男性</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驚いた顔</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目標を達成した人</a:t>
            </a:r>
            <a:r>
              <a:rPr lang="en-US" altLang="ja-JP" sz="1200" dirty="0">
                <a:solidFill>
                  <a:srgbClr val="000000"/>
                </a:solidFill>
                <a:latin typeface="Aparajita"/>
                <a:ea typeface="微軟正黑體" pitchFamily="34" charset="-120"/>
                <a:cs typeface="Aparajita"/>
              </a:rPr>
              <a:t>/</a:t>
            </a:r>
            <a:r>
              <a:rPr lang="ja-JP" altLang="en-US" sz="1200" dirty="0">
                <a:solidFill>
                  <a:srgbClr val="000000"/>
                </a:solidFill>
                <a:latin typeface="Aparajita"/>
                <a:ea typeface="微軟正黑體" pitchFamily="34" charset="-120"/>
                <a:cs typeface="Aparajita"/>
              </a:rPr>
              <a:t>集合している人たち</a:t>
            </a:r>
            <a:r>
              <a:rPr lang="zh-TW" altLang="en-US" sz="1400" dirty="0">
                <a:solidFill>
                  <a:srgbClr val="000000"/>
                </a:solidFill>
                <a:latin typeface="Aparajita"/>
                <a:ea typeface="微軟正黑體" pitchFamily="34" charset="-120"/>
                <a:cs typeface="Aparajita"/>
              </a:rPr>
              <a:t>：</a:t>
            </a:r>
            <a:r>
              <a:rPr lang="en-US" altLang="zh-TW" sz="1400" dirty="0">
                <a:solidFill>
                  <a:srgbClr val="000000"/>
                </a:solidFill>
                <a:latin typeface="Aparajita"/>
                <a:ea typeface="微軟正黑體" pitchFamily="34" charset="-120"/>
                <a:cs typeface="Aparajita"/>
              </a:rPr>
              <a:t> Image courtesy of</a:t>
            </a:r>
            <a:r>
              <a:rPr lang="zh-TW" altLang="en-US" sz="1400" dirty="0">
                <a:solidFill>
                  <a:srgbClr val="000000"/>
                </a:solidFill>
                <a:latin typeface="Aparajita"/>
                <a:ea typeface="微軟正黑體" pitchFamily="34" charset="-120"/>
                <a:cs typeface="Aparajita"/>
              </a:rPr>
              <a:t> </a:t>
            </a:r>
            <a:r>
              <a:rPr lang="ja-JP" altLang="en-US" sz="1200" dirty="0">
                <a:solidFill>
                  <a:srgbClr val="000000"/>
                </a:solidFill>
                <a:latin typeface="Aparajita"/>
                <a:ea typeface="微軟正黑體" pitchFamily="34" charset="-120"/>
                <a:cs typeface="Aparajita"/>
              </a:rPr>
              <a:t>いらすとや</a:t>
            </a:r>
            <a:r>
              <a:rPr lang="zh-TW" altLang="en-US" sz="1200" dirty="0">
                <a:solidFill>
                  <a:srgbClr val="000000"/>
                </a:solidFill>
                <a:latin typeface="Aparajita"/>
                <a:ea typeface="微軟正黑體" pitchFamily="34" charset="-120"/>
                <a:cs typeface="Aparajita"/>
              </a:rPr>
              <a:t> </a:t>
            </a:r>
            <a:r>
              <a:rPr lang="en-US" altLang="zh-TW" sz="1400" dirty="0">
                <a:solidFill>
                  <a:srgbClr val="000000"/>
                </a:solidFill>
                <a:latin typeface="Aparajita"/>
                <a:ea typeface="微軟正黑體" pitchFamily="34" charset="-120"/>
                <a:cs typeface="Aparajita"/>
              </a:rPr>
              <a:t>at irasutoya.com</a:t>
            </a:r>
            <a:endParaRPr lang="zh-TW" altLang="zh-TW" sz="1600" dirty="0">
              <a:solidFill>
                <a:srgbClr val="000000"/>
              </a:solidFill>
              <a:effectLst>
                <a:outerShdw blurRad="38100" dist="38100" dir="2700000" algn="tl">
                  <a:srgbClr val="C0C0C0"/>
                </a:outerShdw>
              </a:effectLst>
              <a:latin typeface="微軟正黑體" pitchFamily="34" charset="-120"/>
              <a:ea typeface="微軟正黑體" pitchFamily="34" charset="-120"/>
              <a:cs typeface="Aparajita"/>
            </a:endParaRPr>
          </a:p>
        </p:txBody>
      </p:sp>
      <p:sp>
        <p:nvSpPr>
          <p:cNvPr id="156674" name="文字方塊 4"/>
          <p:cNvSpPr txBox="1">
            <a:spLocks noChangeArrowheads="1"/>
          </p:cNvSpPr>
          <p:nvPr/>
        </p:nvSpPr>
        <p:spPr bwMode="auto">
          <a:xfrm>
            <a:off x="6341404" y="5430397"/>
            <a:ext cx="2458212" cy="830997"/>
          </a:xfrm>
          <a:prstGeom prst="rect">
            <a:avLst/>
          </a:prstGeom>
          <a:solidFill>
            <a:srgbClr val="FFFFFF">
              <a:alpha val="50195"/>
            </a:srgbClr>
          </a:solidFill>
          <a:ln w="9525">
            <a:noFill/>
            <a:miter lim="800000"/>
            <a:headEnd/>
            <a:tailEnd/>
          </a:ln>
        </p:spPr>
        <p:txBody>
          <a:bodyPr wrap="square">
            <a:spAutoFit/>
          </a:bodyPr>
          <a:lstStyle/>
          <a:p>
            <a:pPr algn="just"/>
            <a:r>
              <a:rPr kumimoji="0" lang="zh-TW" altLang="en-US" sz="1600" b="1" dirty="0">
                <a:solidFill>
                  <a:srgbClr val="C00000"/>
                </a:solidFill>
                <a:latin typeface="微軟正黑體" pitchFamily="34" charset="-120"/>
                <a:ea typeface="微軟正黑體" pitchFamily="34" charset="-120"/>
                <a:cs typeface="華康娃娃體W7"/>
              </a:rPr>
              <a:t>投影片之相關資料僅供公益宣導使用，如有侵權請告知，將盡速移除。</a:t>
            </a:r>
            <a:endParaRPr kumimoji="0" lang="en-US" altLang="zh-TW" sz="1600" b="1" dirty="0">
              <a:solidFill>
                <a:srgbClr val="0070C0"/>
              </a:solidFill>
              <a:latin typeface="微軟正黑體" pitchFamily="34" charset="-120"/>
              <a:ea typeface="微軟正黑體" pitchFamily="34" charset="-120"/>
              <a:cs typeface="華康娃娃體W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2" name="矩形 11"/>
          <p:cNvSpPr/>
          <p:nvPr/>
        </p:nvSpPr>
        <p:spPr>
          <a:xfrm>
            <a:off x="584200" y="5253038"/>
            <a:ext cx="1203325"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4" name="矩形 23"/>
          <p:cNvSpPr/>
          <p:nvPr/>
        </p:nvSpPr>
        <p:spPr>
          <a:xfrm>
            <a:off x="3960813" y="4816475"/>
            <a:ext cx="369887" cy="3714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cxnSp>
        <p:nvCxnSpPr>
          <p:cNvPr id="27" name="直線單箭頭接點 26"/>
          <p:cNvCxnSpPr>
            <a:cxnSpLocks/>
          </p:cNvCxnSpPr>
          <p:nvPr/>
        </p:nvCxnSpPr>
        <p:spPr>
          <a:xfrm>
            <a:off x="5029200" y="426561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72561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24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行為人的行為，</a:t>
            </a:r>
            <a:r>
              <a:rPr kumimoji="0" lang="zh-TW" altLang="en-US" sz="2000" u="sng" dirty="0">
                <a:solidFill>
                  <a:schemeClr val="tx1"/>
                </a:solidFill>
                <a:latin typeface="微軟正黑體" panose="020B0604030504040204" pitchFamily="34" charset="-120"/>
                <a:ea typeface="微軟正黑體" panose="020B0604030504040204" pitchFamily="34" charset="-120"/>
              </a:rPr>
              <a:t>直接</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讓自己或他人獲得利益。</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60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sp>
        <p:nvSpPr>
          <p:cNvPr id="4" name="矩形 3"/>
          <p:cNvSpPr/>
          <p:nvPr/>
        </p:nvSpPr>
        <p:spPr>
          <a:xfrm>
            <a:off x="5362575" y="280988"/>
            <a:ext cx="3595688" cy="21812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5292725" y="2868613"/>
            <a:ext cx="3744913" cy="22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20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行為人以</a:t>
            </a:r>
            <a:r>
              <a:rPr kumimoji="0" lang="zh-TW" altLang="en-US" sz="2000" u="sng" dirty="0">
                <a:solidFill>
                  <a:schemeClr val="tx1"/>
                </a:solidFill>
                <a:latin typeface="微軟正黑體" panose="020B0604030504040204" pitchFamily="34" charset="-120"/>
                <a:ea typeface="微軟正黑體" panose="020B0604030504040204" pitchFamily="34" charset="-120"/>
              </a:rPr>
              <a:t>迂迴方式</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，讓自己或他人獲利。</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2000"/>
              </a:lnSpc>
              <a:spcBef>
                <a:spcPts val="0"/>
              </a:spcBef>
              <a:spcAft>
                <a:spcPts val="0"/>
              </a:spcAft>
              <a:defRPr/>
            </a:pPr>
            <a:r>
              <a:rPr kumimoji="0" lang="zh-TW" altLang="en-US" sz="1400" b="1" dirty="0">
                <a:solidFill>
                  <a:schemeClr val="tx1"/>
                </a:solidFill>
                <a:latin typeface="微軟正黑體" panose="020B0604030504040204" pitchFamily="34" charset="-120"/>
                <a:ea typeface="微軟正黑體" panose="020B0604030504040204" pitchFamily="34" charset="-120"/>
              </a:rPr>
              <a:t>　</a:t>
            </a:r>
          </a:p>
        </p:txBody>
      </p:sp>
      <p:sp>
        <p:nvSpPr>
          <p:cNvPr id="20" name="矩形 19"/>
          <p:cNvSpPr/>
          <p:nvPr/>
        </p:nvSpPr>
        <p:spPr>
          <a:xfrm>
            <a:off x="5362575" y="2941638"/>
            <a:ext cx="3595688" cy="20875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3" name="直線接點 22"/>
          <p:cNvCxnSpPr>
            <a:cxnSpLocks/>
          </p:cNvCxnSpPr>
          <p:nvPr/>
        </p:nvCxnSpPr>
        <p:spPr>
          <a:xfrm flipV="1">
            <a:off x="5030788" y="1725613"/>
            <a:ext cx="0" cy="25511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●直接圖利：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963863"/>
            <a:ext cx="3568700" cy="403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●間接圖利：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25617"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
        <p:nvSpPr>
          <p:cNvPr id="31" name="文字方塊 30"/>
          <p:cNvSpPr txBox="1"/>
          <p:nvPr/>
        </p:nvSpPr>
        <p:spPr>
          <a:xfrm>
            <a:off x="5383213" y="4240213"/>
            <a:ext cx="3575050" cy="523220"/>
          </a:xfrm>
          <a:prstGeom prst="rect">
            <a:avLst/>
          </a:prstGeom>
          <a:noFill/>
        </p:spPr>
        <p:txBody>
          <a:bodyPr wrap="square">
            <a:spAutoFit/>
          </a:bodyPr>
          <a:lstStyle/>
          <a:p>
            <a:pPr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例如：採購承辦人要求得標廠商，必須讓其親友在該廠商掛名領薪。</a:t>
            </a:r>
          </a:p>
        </p:txBody>
      </p:sp>
      <p:sp>
        <p:nvSpPr>
          <p:cNvPr id="33" name="文字方塊 32"/>
          <p:cNvSpPr txBox="1"/>
          <p:nvPr/>
        </p:nvSpPr>
        <p:spPr>
          <a:xfrm>
            <a:off x="5383212" y="1620838"/>
            <a:ext cx="3570287" cy="523220"/>
          </a:xfrm>
          <a:prstGeom prst="rect">
            <a:avLst/>
          </a:prstGeom>
          <a:noFill/>
        </p:spPr>
        <p:txBody>
          <a:bodyPr wrap="square">
            <a:spAutoFit/>
          </a:bodyPr>
          <a:lstStyle/>
          <a:p>
            <a:pPr algn="just"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例如：採購承辦人洩漏評選委員名單讓特定廠商得標。</a:t>
            </a:r>
          </a:p>
        </p:txBody>
      </p:sp>
      <p:cxnSp>
        <p:nvCxnSpPr>
          <p:cNvPr id="15" name="直線單箭頭接點 14"/>
          <p:cNvCxnSpPr>
            <a:cxnSpLocks/>
          </p:cNvCxnSpPr>
          <p:nvPr/>
        </p:nvCxnSpPr>
        <p:spPr>
          <a:xfrm>
            <a:off x="4579938" y="3271838"/>
            <a:ext cx="449262" cy="7937"/>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9" name="直線單箭頭接點 48"/>
          <p:cNvCxnSpPr>
            <a:cxnSpLocks/>
          </p:cNvCxnSpPr>
          <p:nvPr/>
        </p:nvCxnSpPr>
        <p:spPr>
          <a:xfrm>
            <a:off x="4337050" y="4992688"/>
            <a:ext cx="225425" cy="9525"/>
          </a:xfrm>
          <a:prstGeom prst="straightConnector1">
            <a:avLst/>
          </a:prstGeom>
          <a:ln w="15875">
            <a:solidFill>
              <a:schemeClr val="accent3">
                <a:lumMod val="20000"/>
                <a:lumOff val="80000"/>
              </a:schemeClr>
            </a:solidFill>
            <a:headEnd type="none" w="med" len="med"/>
            <a:tailEnd type="none" w="med" len="med"/>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8" name="直線接點 47"/>
          <p:cNvCxnSpPr>
            <a:cxnSpLocks/>
          </p:cNvCxnSpPr>
          <p:nvPr/>
        </p:nvCxnSpPr>
        <p:spPr>
          <a:xfrm flipV="1">
            <a:off x="4562475" y="3260725"/>
            <a:ext cx="22225" cy="1741488"/>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xmlns="" val="80051165"/>
      </p:ext>
    </p:extLst>
  </p:cSld>
  <p:clrMapOvr>
    <a:masterClrMapping/>
  </p:clrMapOvr>
  <p:transition>
    <p:fade/>
  </p:transition>
</p:sld>
</file>

<file path=ppt/theme/theme1.xml><?xml version="1.0" encoding="utf-8"?>
<a:theme xmlns:a="http://schemas.openxmlformats.org/drawingml/2006/main" name="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4507</TotalTime>
  <Words>11092</Words>
  <Application>Microsoft Office PowerPoint</Application>
  <PresentationFormat>如螢幕大小 (4:3)</PresentationFormat>
  <Paragraphs>821</Paragraphs>
  <Slides>89</Slides>
  <Notes>48</Notes>
  <HiddenSlides>0</HiddenSlides>
  <MMClips>0</MMClips>
  <ScaleCrop>false</ScaleCrop>
  <HeadingPairs>
    <vt:vector size="4" baseType="variant">
      <vt:variant>
        <vt:lpstr>佈景主題</vt:lpstr>
      </vt:variant>
      <vt:variant>
        <vt:i4>2</vt:i4>
      </vt:variant>
      <vt:variant>
        <vt:lpstr>投影片標題</vt:lpstr>
      </vt:variant>
      <vt:variant>
        <vt:i4>89</vt:i4>
      </vt:variant>
    </vt:vector>
  </HeadingPairs>
  <TitlesOfParts>
    <vt:vector size="91" baseType="lpstr">
      <vt:lpstr>Office 佈景主題</vt:lpstr>
      <vt:lpstr>1_Office 佈景主題</vt:lpstr>
      <vt:lpstr>投影片 1</vt:lpstr>
      <vt:lpstr>授課大綱  </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投影片 66</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投影片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MIHC</cp:lastModifiedBy>
  <cp:revision>367</cp:revision>
  <cp:lastPrinted>2019-05-27T09:27:25Z</cp:lastPrinted>
  <dcterms:created xsi:type="dcterms:W3CDTF">2017-02-21T07:02:58Z</dcterms:created>
  <dcterms:modified xsi:type="dcterms:W3CDTF">2019-06-03T01:50:00Z</dcterms:modified>
</cp:coreProperties>
</file>