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542" r:id="rId2"/>
    <p:sldId id="529" r:id="rId3"/>
    <p:sldId id="530" r:id="rId4"/>
    <p:sldId id="531" r:id="rId5"/>
    <p:sldId id="532" r:id="rId6"/>
    <p:sldId id="533" r:id="rId7"/>
    <p:sldId id="534" r:id="rId8"/>
    <p:sldId id="535" r:id="rId9"/>
    <p:sldId id="541" r:id="rId10"/>
  </p:sldIdLst>
  <p:sldSz cx="9144000" cy="6858000" type="screen4x3"/>
  <p:notesSz cx="6797675" cy="9926638"/>
  <p:defaultTextStyle>
    <a:defPPr>
      <a:defRPr lang="en-US"/>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0000FF"/>
    <a:srgbClr val="FF0000"/>
    <a:srgbClr val="CC00FF"/>
    <a:srgbClr val="FFFFCC"/>
    <a:srgbClr val="CCFF99"/>
    <a:srgbClr val="009900"/>
    <a:srgbClr val="003300"/>
    <a:srgbClr val="008A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4" autoAdjust="0"/>
    <p:restoredTop sz="94529" autoAdjust="0"/>
  </p:normalViewPr>
  <p:slideViewPr>
    <p:cSldViewPr>
      <p:cViewPr varScale="1">
        <p:scale>
          <a:sx n="79" d="100"/>
          <a:sy n="79" d="100"/>
        </p:scale>
        <p:origin x="682"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4044" y="-8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atin typeface="Arial" pitchFamily="34" charset="0"/>
                <a:ea typeface="+mn-ea"/>
              </a:defRPr>
            </a:lvl1pPr>
          </a:lstStyle>
          <a:p>
            <a:pPr>
              <a:defRPr/>
            </a:pPr>
            <a:endParaRPr lang="en-US" altLang="zh-TW"/>
          </a:p>
        </p:txBody>
      </p:sp>
      <p:sp>
        <p:nvSpPr>
          <p:cNvPr id="87043"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atin typeface="Arial" pitchFamily="34" charset="0"/>
                <a:ea typeface="+mn-ea"/>
              </a:defRPr>
            </a:lvl1pPr>
          </a:lstStyle>
          <a:p>
            <a:pPr>
              <a:defRPr/>
            </a:pPr>
            <a:endParaRPr lang="en-US" altLang="zh-TW"/>
          </a:p>
        </p:txBody>
      </p:sp>
      <p:sp>
        <p:nvSpPr>
          <p:cNvPr id="87044"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atin typeface="Arial" pitchFamily="34" charset="0"/>
                <a:ea typeface="+mn-ea"/>
              </a:defRPr>
            </a:lvl1pPr>
          </a:lstStyle>
          <a:p>
            <a:pPr>
              <a:defRPr/>
            </a:pPr>
            <a:endParaRPr lang="en-US" altLang="zh-TW"/>
          </a:p>
        </p:txBody>
      </p:sp>
      <p:sp>
        <p:nvSpPr>
          <p:cNvPr id="87045"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Arial" pitchFamily="34" charset="0"/>
                <a:ea typeface="+mn-ea"/>
              </a:defRPr>
            </a:lvl1pPr>
          </a:lstStyle>
          <a:p>
            <a:pPr>
              <a:defRPr/>
            </a:pPr>
            <a:fld id="{9575C037-12AD-4404-AC9F-6BA2D1E5D416}" type="slidenum">
              <a:rPr lang="en-US" altLang="zh-TW"/>
              <a:pPr>
                <a:defRPr/>
              </a:pPr>
              <a:t>‹#›</a:t>
            </a:fld>
            <a:endParaRPr lang="en-US" altLang="zh-TW"/>
          </a:p>
        </p:txBody>
      </p:sp>
    </p:spTree>
    <p:extLst>
      <p:ext uri="{BB962C8B-B14F-4D97-AF65-F5344CB8AC3E}">
        <p14:creationId xmlns:p14="http://schemas.microsoft.com/office/powerpoint/2010/main" val="2057362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kumimoji="0" sz="1200">
                <a:latin typeface="Arial" pitchFamily="34" charset="0"/>
                <a:ea typeface="+mn-ea"/>
              </a:defRPr>
            </a:lvl1pPr>
          </a:lstStyle>
          <a:p>
            <a:pPr>
              <a:defRPr/>
            </a:pPr>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kumimoji="0" sz="1200">
                <a:latin typeface="Arial" pitchFamily="34" charset="0"/>
                <a:ea typeface="+mn-ea"/>
              </a:defRPr>
            </a:lvl1pPr>
          </a:lstStyle>
          <a:p>
            <a:pPr>
              <a:defRPr/>
            </a:pPr>
            <a:fld id="{0257182C-B577-4953-8DFB-0939B0856981}" type="datetimeFigureOut">
              <a:rPr lang="zh-TW" altLang="en-US"/>
              <a:pPr>
                <a:defRPr/>
              </a:pPr>
              <a:t>2023/3/24</a:t>
            </a:fld>
            <a:endParaRPr lang="zh-TW" altLang="en-US"/>
          </a:p>
        </p:txBody>
      </p:sp>
      <p:sp>
        <p:nvSpPr>
          <p:cNvPr id="4" name="投影片圖像版面配置區 3"/>
          <p:cNvSpPr>
            <a:spLocks noGrp="1" noRot="1" noChangeAspect="1"/>
          </p:cNvSpPr>
          <p:nvPr>
            <p:ph type="sldImg" idx="2"/>
          </p:nvPr>
        </p:nvSpPr>
        <p:spPr>
          <a:xfrm>
            <a:off x="919163" y="746125"/>
            <a:ext cx="4962525" cy="37211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450" y="4714875"/>
            <a:ext cx="5438775" cy="4465638"/>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kumimoji="0" sz="1200">
                <a:latin typeface="Arial" pitchFamily="34" charset="0"/>
                <a:ea typeface="+mn-ea"/>
              </a:defRPr>
            </a:lvl1pPr>
          </a:lstStyle>
          <a:p>
            <a:pPr>
              <a:defRPr/>
            </a:pPr>
            <a:endParaRPr lang="zh-TW" altLang="en-US"/>
          </a:p>
        </p:txBody>
      </p:sp>
      <p:sp>
        <p:nvSpPr>
          <p:cNvPr id="7" name="投影片編號版面配置區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kumimoji="0" sz="1200">
                <a:latin typeface="Arial" pitchFamily="34" charset="0"/>
                <a:ea typeface="+mn-ea"/>
              </a:defRPr>
            </a:lvl1pPr>
          </a:lstStyle>
          <a:p>
            <a:pPr>
              <a:defRPr/>
            </a:pPr>
            <a:fld id="{975CFDBB-EF90-4A1D-857E-CE7B6FC3764D}" type="slidenum">
              <a:rPr lang="zh-TW" altLang="en-US"/>
              <a:pPr>
                <a:defRPr/>
              </a:pPr>
              <a:t>‹#›</a:t>
            </a:fld>
            <a:endParaRPr lang="zh-TW" altLang="en-US"/>
          </a:p>
        </p:txBody>
      </p:sp>
    </p:spTree>
    <p:extLst>
      <p:ext uri="{BB962C8B-B14F-4D97-AF65-F5344CB8AC3E}">
        <p14:creationId xmlns:p14="http://schemas.microsoft.com/office/powerpoint/2010/main" val="16383030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1443"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5018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386AF38-4AAA-4C01-8DC0-6EF4E7DE4B7B}" type="slidenum">
              <a:rPr lang="zh-TW" altLang="en-US" smtClean="0"/>
              <a:pPr>
                <a:defRPr/>
              </a:pPr>
              <a:t>1</a:t>
            </a:fld>
            <a:endParaRPr lang="zh-TW" altLang="en-US" smtClean="0"/>
          </a:p>
        </p:txBody>
      </p:sp>
    </p:spTree>
    <p:extLst>
      <p:ext uri="{BB962C8B-B14F-4D97-AF65-F5344CB8AC3E}">
        <p14:creationId xmlns:p14="http://schemas.microsoft.com/office/powerpoint/2010/main" val="34374178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2667000" y="3657600"/>
            <a:ext cx="4876800" cy="304800"/>
          </a:xfrm>
        </p:spPr>
        <p:txBody>
          <a:bodyPr/>
          <a:lstStyle>
            <a:lvl1pPr marL="0" indent="0" algn="ctr">
              <a:buFont typeface="Wingdings" pitchFamily="2" charset="2"/>
              <a:buNone/>
              <a:defRPr sz="1800"/>
            </a:lvl1pPr>
          </a:lstStyle>
          <a:p>
            <a:r>
              <a:rPr lang="zh-TW" altLang="en-US" smtClean="0"/>
              <a:t>按一下以編輯母片副標題樣式</a:t>
            </a:r>
            <a:endParaRPr lang="en-US" altLang="zh-TW"/>
          </a:p>
        </p:txBody>
      </p:sp>
      <p:sp>
        <p:nvSpPr>
          <p:cNvPr id="3074" name="Rectangle 2"/>
          <p:cNvSpPr>
            <a:spLocks noGrp="1" noChangeArrowheads="1"/>
          </p:cNvSpPr>
          <p:nvPr>
            <p:ph type="ctrTitle"/>
          </p:nvPr>
        </p:nvSpPr>
        <p:spPr>
          <a:xfrm>
            <a:off x="2743200" y="2438400"/>
            <a:ext cx="4800600" cy="1114425"/>
          </a:xfrm>
          <a:prstGeom prst="rect">
            <a:avLst/>
          </a:prstGeom>
          <a:effectLst/>
        </p:spPr>
        <p:txBody>
          <a:bodyPr/>
          <a:lstStyle>
            <a:lvl1pPr algn="ctr">
              <a:defRPr sz="4400">
                <a:solidFill>
                  <a:schemeClr val="tx2"/>
                </a:solidFill>
              </a:defRPr>
            </a:lvl1pPr>
          </a:lstStyle>
          <a:p>
            <a:r>
              <a:rPr lang="zh-TW" altLang="en-US" dirty="0" smtClean="0"/>
              <a:t>按一下以編輯母片標題樣式</a:t>
            </a:r>
            <a:endParaRPr lang="en-US" altLang="zh-TW" dirty="0"/>
          </a:p>
        </p:txBody>
      </p:sp>
      <p:sp>
        <p:nvSpPr>
          <p:cNvPr id="4" name="Rectangle 4"/>
          <p:cNvSpPr>
            <a:spLocks noGrp="1" noChangeArrowheads="1"/>
          </p:cNvSpPr>
          <p:nvPr>
            <p:ph type="dt" sz="half" idx="10"/>
          </p:nvPr>
        </p:nvSpPr>
        <p:spPr>
          <a:xfrm>
            <a:off x="7467600" y="6448425"/>
            <a:ext cx="1219200" cy="244475"/>
          </a:xfrm>
        </p:spPr>
        <p:txBody>
          <a:bodyPr/>
          <a:lstStyle>
            <a:lvl1pPr algn="r">
              <a:defRPr sz="1200">
                <a:solidFill>
                  <a:schemeClr val="tx1"/>
                </a:solidFill>
              </a:defRPr>
            </a:lvl1pPr>
          </a:lstStyle>
          <a:p>
            <a:pPr>
              <a:defRPr/>
            </a:pPr>
            <a:endParaRPr lang="en-US" altLang="zh-TW"/>
          </a:p>
        </p:txBody>
      </p:sp>
      <p:sp>
        <p:nvSpPr>
          <p:cNvPr id="5" name="Rectangle 6"/>
          <p:cNvSpPr>
            <a:spLocks noGrp="1" noChangeArrowheads="1"/>
          </p:cNvSpPr>
          <p:nvPr>
            <p:ph type="sldNum" sz="quarter" idx="11"/>
          </p:nvPr>
        </p:nvSpPr>
        <p:spPr>
          <a:xfrm>
            <a:off x="381000" y="6461125"/>
            <a:ext cx="457200" cy="244475"/>
          </a:xfrm>
        </p:spPr>
        <p:txBody>
          <a:bodyPr/>
          <a:lstStyle>
            <a:lvl1pPr algn="l">
              <a:defRPr sz="1200">
                <a:solidFill>
                  <a:schemeClr val="tx1"/>
                </a:solidFill>
              </a:defRPr>
            </a:lvl1pPr>
          </a:lstStyle>
          <a:p>
            <a:pPr>
              <a:defRPr/>
            </a:pPr>
            <a:fld id="{4659E630-6C54-4066-AA72-102345C4B2AE}" type="slidenum">
              <a:rPr lang="en-US" altLang="zh-TW"/>
              <a:pPr>
                <a:defRPr/>
              </a:pPr>
              <a:t>‹#›</a:t>
            </a:fld>
            <a:endParaRPr lang="en-US" altLang="zh-TW"/>
          </a:p>
        </p:txBody>
      </p:sp>
      <p:pic>
        <p:nvPicPr>
          <p:cNvPr id="6" name="Picture 2" descr="\\Pro-02\data\9.系統與插圖\底圖\簡報封面4.jpg"/>
          <p:cNvPicPr>
            <a:picLocks noChangeAspect="1" noChangeArrowheads="1"/>
          </p:cNvPicPr>
          <p:nvPr userDrawn="1"/>
        </p:nvPicPr>
        <p:blipFill>
          <a:blip r:embed="rId3" cstate="print"/>
          <a:srcRect/>
          <a:stretch>
            <a:fillRect/>
          </a:stretch>
        </p:blipFill>
        <p:spPr bwMode="auto">
          <a:xfrm>
            <a:off x="0" y="0"/>
            <a:ext cx="9144000" cy="68580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2057400" y="704850"/>
            <a:ext cx="5638800" cy="487363"/>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sldNum" sz="quarter" idx="10"/>
          </p:nvPr>
        </p:nvSpPr>
        <p:spPr>
          <a:ln/>
        </p:spPr>
        <p:txBody>
          <a:bodyPr/>
          <a:lstStyle>
            <a:lvl1pPr>
              <a:defRPr/>
            </a:lvl1pPr>
          </a:lstStyle>
          <a:p>
            <a:pPr>
              <a:defRPr/>
            </a:pPr>
            <a:fld id="{A29E715B-8124-4F40-A2B9-2422C807A0FB}" type="slidenum">
              <a:rPr lang="en-US" altLang="zh-TW"/>
              <a:pPr>
                <a:defRPr/>
              </a:pPr>
              <a:t>‹#›</a:t>
            </a:fld>
            <a:endParaRPr lang="en-US" altLang="zh-TW"/>
          </a:p>
        </p:txBody>
      </p:sp>
      <p:sp>
        <p:nvSpPr>
          <p:cNvPr id="5" name="Rectangle 4"/>
          <p:cNvSpPr>
            <a:spLocks noGrp="1" noChangeArrowheads="1"/>
          </p:cNvSpPr>
          <p:nvPr>
            <p:ph type="dt" sz="half" idx="11"/>
          </p:nvPr>
        </p:nvSpPr>
        <p:spPr>
          <a:ln/>
        </p:spPr>
        <p:txBody>
          <a:bodyPr/>
          <a:lstStyle>
            <a:lvl1pPr>
              <a:defRPr/>
            </a:lvl1pPr>
          </a:lstStyle>
          <a:p>
            <a:pPr>
              <a:defRPr/>
            </a:pPr>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77025" y="704850"/>
            <a:ext cx="2047875" cy="5619750"/>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533400" y="704850"/>
            <a:ext cx="5991225" cy="56197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sldNum" sz="quarter" idx="10"/>
          </p:nvPr>
        </p:nvSpPr>
        <p:spPr>
          <a:ln/>
        </p:spPr>
        <p:txBody>
          <a:bodyPr/>
          <a:lstStyle>
            <a:lvl1pPr>
              <a:defRPr/>
            </a:lvl1pPr>
          </a:lstStyle>
          <a:p>
            <a:pPr>
              <a:defRPr/>
            </a:pPr>
            <a:fld id="{909DCD2A-AAA9-44B5-91C9-CB81DE1735C6}" type="slidenum">
              <a:rPr lang="en-US" altLang="zh-TW"/>
              <a:pPr>
                <a:defRPr/>
              </a:pPr>
              <a:t>‹#›</a:t>
            </a:fld>
            <a:endParaRPr lang="en-US" altLang="zh-TW"/>
          </a:p>
        </p:txBody>
      </p:sp>
      <p:sp>
        <p:nvSpPr>
          <p:cNvPr id="5" name="Rectangle 4"/>
          <p:cNvSpPr>
            <a:spLocks noGrp="1" noChangeArrowheads="1"/>
          </p:cNvSpPr>
          <p:nvPr>
            <p:ph type="dt" sz="half" idx="11"/>
          </p:nvPr>
        </p:nvSpPr>
        <p:spPr>
          <a:ln/>
        </p:spPr>
        <p:txBody>
          <a:bodyPr/>
          <a:lstStyle>
            <a:lvl1pPr>
              <a:defRPr/>
            </a:lvl1pPr>
          </a:lstStyle>
          <a:p>
            <a:pPr>
              <a:defRPr/>
            </a:pPr>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2057400" y="704850"/>
            <a:ext cx="5638800" cy="487363"/>
          </a:xfrm>
          <a:prstGeom prst="rect">
            <a:avLst/>
          </a:prstGeo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533400" y="1631950"/>
            <a:ext cx="8191500" cy="4692650"/>
          </a:xfrm>
        </p:spPr>
        <p:txBody>
          <a:bodyPr/>
          <a:lstStyle/>
          <a:p>
            <a:pPr lvl="0"/>
            <a:r>
              <a:rPr lang="zh-TW" altLang="en-US" noProof="0" smtClean="0"/>
              <a:t>按一下圖示以新增表格</a:t>
            </a:r>
            <a:endParaRPr lang="zh-TW" alt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3904B725-5E77-4FFB-94A3-A20F012B3903}" type="slidenum">
              <a:rPr lang="en-US" altLang="zh-TW"/>
              <a:pPr>
                <a:defRPr/>
              </a:pPr>
              <a:t>‹#›</a:t>
            </a:fld>
            <a:endParaRPr lang="en-US" altLang="zh-TW"/>
          </a:p>
        </p:txBody>
      </p:sp>
      <p:sp>
        <p:nvSpPr>
          <p:cNvPr id="5" name="Rectangle 4"/>
          <p:cNvSpPr>
            <a:spLocks noGrp="1" noChangeArrowheads="1"/>
          </p:cNvSpPr>
          <p:nvPr>
            <p:ph type="dt" sz="half" idx="11"/>
          </p:nvPr>
        </p:nvSpPr>
        <p:spPr>
          <a:ln/>
        </p:spPr>
        <p:txBody>
          <a:bodyPr/>
          <a:lstStyle>
            <a:lvl1pPr>
              <a:defRPr/>
            </a:lvl1pPr>
          </a:lstStyle>
          <a:p>
            <a:pPr>
              <a:defRPr/>
            </a:pPr>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sldNum" sz="quarter" idx="10"/>
          </p:nvPr>
        </p:nvSpPr>
        <p:spPr>
          <a:xfrm>
            <a:off x="8305800" y="6453336"/>
            <a:ext cx="838200" cy="261938"/>
          </a:xfrm>
          <a:ln/>
        </p:spPr>
        <p:txBody>
          <a:bodyPr/>
          <a:lstStyle>
            <a:lvl1pPr>
              <a:defRPr sz="1400">
                <a:solidFill>
                  <a:schemeClr val="tx1"/>
                </a:solidFill>
              </a:defRPr>
            </a:lvl1pPr>
          </a:lstStyle>
          <a:p>
            <a:pPr>
              <a:defRPr/>
            </a:pPr>
            <a:fld id="{9E02ECB6-910B-4143-8D1D-6E1B049F67A5}" type="slidenum">
              <a:rPr lang="en-US" altLang="zh-TW" smtClean="0"/>
              <a:pPr>
                <a:defRPr/>
              </a:pPr>
              <a:t>‹#›</a:t>
            </a:fld>
            <a:endParaRPr lang="en-US" altLang="zh-TW"/>
          </a:p>
        </p:txBody>
      </p:sp>
      <p:sp>
        <p:nvSpPr>
          <p:cNvPr id="5" name="Rectangle 4"/>
          <p:cNvSpPr>
            <a:spLocks noGrp="1" noChangeArrowheads="1"/>
          </p:cNvSpPr>
          <p:nvPr>
            <p:ph type="dt" sz="half" idx="11"/>
          </p:nvPr>
        </p:nvSpPr>
        <p:spPr>
          <a:ln/>
        </p:spPr>
        <p:txBody>
          <a:bodyPr/>
          <a:lstStyle>
            <a:lvl1pPr>
              <a:defRPr/>
            </a:lvl1pPr>
          </a:lstStyle>
          <a:p>
            <a:pPr>
              <a:defRPr/>
            </a:pPr>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6"/>
          <p:cNvSpPr>
            <a:spLocks noGrp="1" noChangeArrowheads="1"/>
          </p:cNvSpPr>
          <p:nvPr>
            <p:ph type="sldNum" sz="quarter" idx="10"/>
          </p:nvPr>
        </p:nvSpPr>
        <p:spPr>
          <a:ln/>
        </p:spPr>
        <p:txBody>
          <a:bodyPr/>
          <a:lstStyle>
            <a:lvl1pPr>
              <a:defRPr/>
            </a:lvl1pPr>
          </a:lstStyle>
          <a:p>
            <a:pPr>
              <a:defRPr/>
            </a:pPr>
            <a:fld id="{BE766BB0-C926-4B11-B04F-ED5C6E44703F}" type="slidenum">
              <a:rPr lang="en-US" altLang="zh-TW"/>
              <a:pPr>
                <a:defRPr/>
              </a:pPr>
              <a:t>‹#›</a:t>
            </a:fld>
            <a:endParaRPr lang="en-US" altLang="zh-TW"/>
          </a:p>
        </p:txBody>
      </p:sp>
      <p:sp>
        <p:nvSpPr>
          <p:cNvPr id="5" name="Rectangle 4"/>
          <p:cNvSpPr>
            <a:spLocks noGrp="1" noChangeArrowheads="1"/>
          </p:cNvSpPr>
          <p:nvPr>
            <p:ph type="dt" sz="half" idx="11"/>
          </p:nvPr>
        </p:nvSpPr>
        <p:spPr>
          <a:ln/>
        </p:spPr>
        <p:txBody>
          <a:bodyPr/>
          <a:lstStyle>
            <a:lvl1pPr>
              <a:defRPr/>
            </a:lvl1pPr>
          </a:lstStyle>
          <a:p>
            <a:pPr>
              <a:defRPr/>
            </a:pPr>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533400" y="1631950"/>
            <a:ext cx="4019550"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705350" y="1631950"/>
            <a:ext cx="4019550"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6"/>
          <p:cNvSpPr>
            <a:spLocks noGrp="1" noChangeArrowheads="1"/>
          </p:cNvSpPr>
          <p:nvPr>
            <p:ph type="sldNum" sz="quarter" idx="10"/>
          </p:nvPr>
        </p:nvSpPr>
        <p:spPr>
          <a:ln/>
        </p:spPr>
        <p:txBody>
          <a:bodyPr/>
          <a:lstStyle>
            <a:lvl1pPr>
              <a:defRPr/>
            </a:lvl1pPr>
          </a:lstStyle>
          <a:p>
            <a:pPr>
              <a:defRPr/>
            </a:pPr>
            <a:fld id="{C7DF479D-023A-4B84-8B4F-35EE8786766B}" type="slidenum">
              <a:rPr lang="en-US" altLang="zh-TW"/>
              <a:pPr>
                <a:defRPr/>
              </a:pPr>
              <a:t>‹#›</a:t>
            </a:fld>
            <a:endParaRPr lang="en-US" altLang="zh-TW"/>
          </a:p>
        </p:txBody>
      </p:sp>
      <p:sp>
        <p:nvSpPr>
          <p:cNvPr id="6" name="Rectangle 4"/>
          <p:cNvSpPr>
            <a:spLocks noGrp="1" noChangeArrowheads="1"/>
          </p:cNvSpPr>
          <p:nvPr>
            <p:ph type="dt" sz="half" idx="11"/>
          </p:nvPr>
        </p:nvSpPr>
        <p:spPr>
          <a:ln/>
        </p:spPr>
        <p:txBody>
          <a:bodyPr/>
          <a:lstStyle>
            <a:lvl1pPr>
              <a:defRPr/>
            </a:lvl1pPr>
          </a:lstStyle>
          <a:p>
            <a:pPr>
              <a:defRPr/>
            </a:pPr>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6"/>
          <p:cNvSpPr>
            <a:spLocks noGrp="1" noChangeArrowheads="1"/>
          </p:cNvSpPr>
          <p:nvPr>
            <p:ph type="sldNum" sz="quarter" idx="10"/>
          </p:nvPr>
        </p:nvSpPr>
        <p:spPr>
          <a:ln/>
        </p:spPr>
        <p:txBody>
          <a:bodyPr/>
          <a:lstStyle>
            <a:lvl1pPr>
              <a:defRPr/>
            </a:lvl1pPr>
          </a:lstStyle>
          <a:p>
            <a:pPr>
              <a:defRPr/>
            </a:pPr>
            <a:fld id="{F5223F70-C0B1-412C-9F7E-6744DCFA4B60}" type="slidenum">
              <a:rPr lang="en-US" altLang="zh-TW"/>
              <a:pPr>
                <a:defRPr/>
              </a:pPr>
              <a:t>‹#›</a:t>
            </a:fld>
            <a:endParaRPr lang="en-US" altLang="zh-TW"/>
          </a:p>
        </p:txBody>
      </p:sp>
      <p:sp>
        <p:nvSpPr>
          <p:cNvPr id="8" name="Rectangle 4"/>
          <p:cNvSpPr>
            <a:spLocks noGrp="1" noChangeArrowheads="1"/>
          </p:cNvSpPr>
          <p:nvPr>
            <p:ph type="dt" sz="half" idx="11"/>
          </p:nvPr>
        </p:nvSpPr>
        <p:spPr>
          <a:ln/>
        </p:spPr>
        <p:txBody>
          <a:bodyPr/>
          <a:lstStyle>
            <a:lvl1pPr>
              <a:defRPr/>
            </a:lvl1pPr>
          </a:lstStyle>
          <a:p>
            <a:pPr>
              <a:defRPr/>
            </a:pPr>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2057400" y="704850"/>
            <a:ext cx="5638800" cy="487363"/>
          </a:xfrm>
          <a:prstGeom prst="rect">
            <a:avLst/>
          </a:prstGeom>
        </p:spPr>
        <p:txBody>
          <a:bodyPr/>
          <a:lstStyle/>
          <a:p>
            <a:r>
              <a:rPr lang="zh-TW" altLang="en-US" smtClean="0"/>
              <a:t>按一下以編輯母片標題樣式</a:t>
            </a:r>
            <a:endParaRPr lang="zh-TW" altLang="en-US"/>
          </a:p>
        </p:txBody>
      </p:sp>
      <p:sp>
        <p:nvSpPr>
          <p:cNvPr id="3" name="Rectangle 6"/>
          <p:cNvSpPr>
            <a:spLocks noGrp="1" noChangeArrowheads="1"/>
          </p:cNvSpPr>
          <p:nvPr>
            <p:ph type="sldNum" sz="quarter" idx="10"/>
          </p:nvPr>
        </p:nvSpPr>
        <p:spPr>
          <a:ln/>
        </p:spPr>
        <p:txBody>
          <a:bodyPr/>
          <a:lstStyle>
            <a:lvl1pPr>
              <a:defRPr/>
            </a:lvl1pPr>
          </a:lstStyle>
          <a:p>
            <a:pPr>
              <a:defRPr/>
            </a:pPr>
            <a:fld id="{E4434E53-31A4-4266-8F60-EFBEA70CF966}" type="slidenum">
              <a:rPr lang="en-US" altLang="zh-TW"/>
              <a:pPr>
                <a:defRPr/>
              </a:pPr>
              <a:t>‹#›</a:t>
            </a:fld>
            <a:endParaRPr lang="en-US" altLang="zh-TW"/>
          </a:p>
        </p:txBody>
      </p:sp>
      <p:sp>
        <p:nvSpPr>
          <p:cNvPr id="4" name="Rectangle 4"/>
          <p:cNvSpPr>
            <a:spLocks noGrp="1" noChangeArrowheads="1"/>
          </p:cNvSpPr>
          <p:nvPr>
            <p:ph type="dt" sz="half" idx="11"/>
          </p:nvPr>
        </p:nvSpPr>
        <p:spPr>
          <a:ln/>
        </p:spPr>
        <p:txBody>
          <a:bodyPr/>
          <a:lstStyle>
            <a:lvl1pPr>
              <a:defRPr/>
            </a:lvl1pPr>
          </a:lstStyle>
          <a:p>
            <a:pPr>
              <a:defRPr/>
            </a:pPr>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9DF3FD7-FE2E-4FB8-A289-94184FB47654}" type="slidenum">
              <a:rPr lang="en-US" altLang="zh-TW"/>
              <a:pPr>
                <a:defRPr/>
              </a:pPr>
              <a:t>‹#›</a:t>
            </a:fld>
            <a:endParaRPr lang="en-US" altLang="zh-TW"/>
          </a:p>
        </p:txBody>
      </p:sp>
      <p:sp>
        <p:nvSpPr>
          <p:cNvPr id="3" name="Rectangle 4"/>
          <p:cNvSpPr>
            <a:spLocks noGrp="1" noChangeArrowheads="1"/>
          </p:cNvSpPr>
          <p:nvPr>
            <p:ph type="dt" sz="half" idx="11"/>
          </p:nvPr>
        </p:nvSpPr>
        <p:spPr>
          <a:ln/>
        </p:spPr>
        <p:txBody>
          <a:bodyPr/>
          <a:lstStyle>
            <a:lvl1pPr>
              <a:defRPr/>
            </a:lvl1pPr>
          </a:lstStyle>
          <a:p>
            <a:pPr>
              <a:defRPr/>
            </a:pPr>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6"/>
          <p:cNvSpPr>
            <a:spLocks noGrp="1" noChangeArrowheads="1"/>
          </p:cNvSpPr>
          <p:nvPr>
            <p:ph type="sldNum" sz="quarter" idx="10"/>
          </p:nvPr>
        </p:nvSpPr>
        <p:spPr>
          <a:ln/>
        </p:spPr>
        <p:txBody>
          <a:bodyPr/>
          <a:lstStyle>
            <a:lvl1pPr>
              <a:defRPr/>
            </a:lvl1pPr>
          </a:lstStyle>
          <a:p>
            <a:pPr>
              <a:defRPr/>
            </a:pPr>
            <a:fld id="{436E4A4D-E9F2-430A-8FA5-D63F4B675D0F}" type="slidenum">
              <a:rPr lang="en-US" altLang="zh-TW"/>
              <a:pPr>
                <a:defRPr/>
              </a:pPr>
              <a:t>‹#›</a:t>
            </a:fld>
            <a:endParaRPr lang="en-US" altLang="zh-TW"/>
          </a:p>
        </p:txBody>
      </p:sp>
      <p:sp>
        <p:nvSpPr>
          <p:cNvPr id="6" name="Rectangle 4"/>
          <p:cNvSpPr>
            <a:spLocks noGrp="1" noChangeArrowheads="1"/>
          </p:cNvSpPr>
          <p:nvPr>
            <p:ph type="dt" sz="half" idx="11"/>
          </p:nvPr>
        </p:nvSpPr>
        <p:spPr>
          <a:ln/>
        </p:spPr>
        <p:txBody>
          <a:bodyPr/>
          <a:lstStyle>
            <a:lvl1pPr>
              <a:defRPr/>
            </a:lvl1pPr>
          </a:lstStyle>
          <a:p>
            <a:pPr>
              <a:defRPr/>
            </a:pPr>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6"/>
          <p:cNvSpPr>
            <a:spLocks noGrp="1" noChangeArrowheads="1"/>
          </p:cNvSpPr>
          <p:nvPr>
            <p:ph type="sldNum" sz="quarter" idx="10"/>
          </p:nvPr>
        </p:nvSpPr>
        <p:spPr>
          <a:ln/>
        </p:spPr>
        <p:txBody>
          <a:bodyPr/>
          <a:lstStyle>
            <a:lvl1pPr>
              <a:defRPr/>
            </a:lvl1pPr>
          </a:lstStyle>
          <a:p>
            <a:pPr>
              <a:defRPr/>
            </a:pPr>
            <a:fld id="{7F3C3C1B-2703-47BC-9F2D-563450940635}" type="slidenum">
              <a:rPr lang="en-US" altLang="zh-TW"/>
              <a:pPr>
                <a:defRPr/>
              </a:pPr>
              <a:t>‹#›</a:t>
            </a:fld>
            <a:endParaRPr lang="en-US" altLang="zh-TW"/>
          </a:p>
        </p:txBody>
      </p:sp>
      <p:sp>
        <p:nvSpPr>
          <p:cNvPr id="6" name="Rectangle 4"/>
          <p:cNvSpPr>
            <a:spLocks noGrp="1" noChangeArrowheads="1"/>
          </p:cNvSpPr>
          <p:nvPr>
            <p:ph type="dt" sz="half" idx="11"/>
          </p:nvPr>
        </p:nvSpPr>
        <p:spPr>
          <a:ln/>
        </p:spPr>
        <p:txBody>
          <a:bodyPr/>
          <a:lstStyle>
            <a:lvl1pPr>
              <a:defRPr/>
            </a:lvl1pPr>
          </a:lstStyle>
          <a:p>
            <a:pPr>
              <a:defRPr/>
            </a:pPr>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533400" y="1631950"/>
            <a:ext cx="8191500"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030" name="Rectangle 6"/>
          <p:cNvSpPr>
            <a:spLocks noGrp="1" noChangeArrowheads="1"/>
          </p:cNvSpPr>
          <p:nvPr>
            <p:ph type="sldNum" sz="quarter" idx="4"/>
          </p:nvPr>
        </p:nvSpPr>
        <p:spPr bwMode="gray">
          <a:xfrm>
            <a:off x="4191000" y="6553200"/>
            <a:ext cx="8382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000">
                <a:solidFill>
                  <a:schemeClr val="tx2"/>
                </a:solidFill>
                <a:latin typeface="Arial" pitchFamily="34" charset="0"/>
                <a:ea typeface="新細明體" pitchFamily="18" charset="-120"/>
              </a:defRPr>
            </a:lvl1pPr>
          </a:lstStyle>
          <a:p>
            <a:pPr>
              <a:defRPr/>
            </a:pPr>
            <a:fld id="{25F55988-BA29-4F9B-B6F6-7703C57D2B71}" type="slidenum">
              <a:rPr lang="en-US" altLang="zh-TW"/>
              <a:pPr>
                <a:defRPr/>
              </a:pPr>
              <a:t>‹#›</a:t>
            </a:fld>
            <a:endParaRPr lang="en-US" altLang="zh-TW"/>
          </a:p>
        </p:txBody>
      </p:sp>
      <p:sp>
        <p:nvSpPr>
          <p:cNvPr id="1028" name="Rectangle 4"/>
          <p:cNvSpPr>
            <a:spLocks noGrp="1" noChangeArrowheads="1"/>
          </p:cNvSpPr>
          <p:nvPr>
            <p:ph type="dt" sz="half" idx="2"/>
          </p:nvPr>
        </p:nvSpPr>
        <p:spPr bwMode="gray">
          <a:xfrm>
            <a:off x="381000" y="6553200"/>
            <a:ext cx="19050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solidFill>
                  <a:schemeClr val="tx2"/>
                </a:solidFill>
                <a:latin typeface="Arial" pitchFamily="34" charset="0"/>
                <a:ea typeface="新細明體" pitchFamily="18" charset="-120"/>
              </a:defRPr>
            </a:lvl1pPr>
          </a:lstStyle>
          <a:p>
            <a:pPr>
              <a:defRPr/>
            </a:pPr>
            <a:endParaRPr lang="en-US" altLang="zh-TW"/>
          </a:p>
        </p:txBody>
      </p:sp>
      <p:sp>
        <p:nvSpPr>
          <p:cNvPr id="12" name="Rectangle 7"/>
          <p:cNvSpPr>
            <a:spLocks noChangeArrowheads="1"/>
          </p:cNvSpPr>
          <p:nvPr/>
        </p:nvSpPr>
        <p:spPr bwMode="white">
          <a:xfrm>
            <a:off x="1588" y="4763"/>
            <a:ext cx="9142412" cy="1366837"/>
          </a:xfrm>
          <a:prstGeom prst="rect">
            <a:avLst/>
          </a:prstGeom>
          <a:gradFill rotWithShape="0">
            <a:gsLst>
              <a:gs pos="0">
                <a:srgbClr val="81CFEB"/>
              </a:gs>
              <a:gs pos="100000">
                <a:srgbClr val="81CFEB">
                  <a:gamma/>
                  <a:tint val="0"/>
                  <a:invGamma/>
                </a:srgbClr>
              </a:gs>
            </a:gsLst>
            <a:lin ang="5400000" scaled="1"/>
          </a:gradFill>
          <a:ln w="0" algn="ctr">
            <a:noFill/>
            <a:miter lim="800000"/>
            <a:headEnd/>
            <a:tailEnd/>
          </a:ln>
          <a:effectLst/>
        </p:spPr>
        <p:txBody>
          <a:bodyPr wrap="none" anchor="ctr"/>
          <a:lstStyle/>
          <a:p>
            <a:pPr>
              <a:defRPr/>
            </a:pPr>
            <a:endParaRPr kumimoji="0" lang="zh-TW" altLang="en-US">
              <a:solidFill>
                <a:srgbClr val="000000"/>
              </a:solidFill>
            </a:endParaRPr>
          </a:p>
        </p:txBody>
      </p:sp>
      <p:sp>
        <p:nvSpPr>
          <p:cNvPr id="13" name="Rectangle 16"/>
          <p:cNvSpPr>
            <a:spLocks noChangeArrowheads="1"/>
          </p:cNvSpPr>
          <p:nvPr/>
        </p:nvSpPr>
        <p:spPr bwMode="gray">
          <a:xfrm>
            <a:off x="0" y="565150"/>
            <a:ext cx="9144000" cy="92075"/>
          </a:xfrm>
          <a:prstGeom prst="rect">
            <a:avLst/>
          </a:prstGeom>
          <a:gradFill rotWithShape="1">
            <a:gsLst>
              <a:gs pos="0">
                <a:srgbClr val="3191D3"/>
              </a:gs>
              <a:gs pos="100000">
                <a:srgbClr val="3191D3">
                  <a:gamma/>
                  <a:shade val="46275"/>
                  <a:invGamma/>
                </a:srgbClr>
              </a:gs>
            </a:gsLst>
            <a:lin ang="5400000" scaled="1"/>
          </a:gradFill>
          <a:ln w="9525">
            <a:noFill/>
            <a:miter lim="800000"/>
            <a:headEnd/>
            <a:tailEnd/>
          </a:ln>
          <a:effectLst/>
        </p:spPr>
        <p:txBody>
          <a:bodyPr wrap="none" anchor="ctr"/>
          <a:lstStyle/>
          <a:p>
            <a:pPr>
              <a:defRPr/>
            </a:pPr>
            <a:endParaRPr kumimoji="0" lang="zh-TW" altLang="en-US">
              <a:solidFill>
                <a:srgbClr val="000000"/>
              </a:solidFill>
            </a:endParaRPr>
          </a:p>
        </p:txBody>
      </p:sp>
      <p:sp>
        <p:nvSpPr>
          <p:cNvPr id="14" name="AutoShape 9"/>
          <p:cNvSpPr>
            <a:spLocks noChangeArrowheads="1"/>
          </p:cNvSpPr>
          <p:nvPr/>
        </p:nvSpPr>
        <p:spPr bwMode="gray">
          <a:xfrm>
            <a:off x="928688" y="304800"/>
            <a:ext cx="7366000" cy="714375"/>
          </a:xfrm>
          <a:prstGeom prst="roundRect">
            <a:avLst>
              <a:gd name="adj" fmla="val 41870"/>
            </a:avLst>
          </a:prstGeom>
          <a:gradFill rotWithShape="1">
            <a:gsLst>
              <a:gs pos="0">
                <a:schemeClr val="tx2">
                  <a:gamma/>
                  <a:shade val="46275"/>
                  <a:invGamma/>
                </a:schemeClr>
              </a:gs>
              <a:gs pos="100000">
                <a:schemeClr val="tx2"/>
              </a:gs>
            </a:gsLst>
            <a:lin ang="0" scaled="1"/>
          </a:gradFill>
          <a:ln w="38100" algn="ctr">
            <a:solidFill>
              <a:schemeClr val="bg1"/>
            </a:solidFill>
            <a:round/>
            <a:headEnd/>
            <a:tailEnd/>
          </a:ln>
          <a:effectLst/>
        </p:spPr>
        <p:txBody>
          <a:bodyPr wrap="none" anchor="ctr"/>
          <a:lstStyle/>
          <a:p>
            <a:pPr>
              <a:defRPr/>
            </a:pPr>
            <a:endParaRPr kumimoji="0" lang="zh-TW" altLang="en-US"/>
          </a:p>
        </p:txBody>
      </p:sp>
      <p:sp>
        <p:nvSpPr>
          <p:cNvPr id="15" name="Line 16"/>
          <p:cNvSpPr>
            <a:spLocks noChangeShapeType="1"/>
          </p:cNvSpPr>
          <p:nvPr/>
        </p:nvSpPr>
        <p:spPr bwMode="auto">
          <a:xfrm>
            <a:off x="501650" y="6648450"/>
            <a:ext cx="8353425" cy="0"/>
          </a:xfrm>
          <a:prstGeom prst="line">
            <a:avLst/>
          </a:prstGeom>
          <a:noFill/>
          <a:ln w="9525">
            <a:solidFill>
              <a:schemeClr val="tx1"/>
            </a:solidFill>
            <a:round/>
            <a:headEnd/>
            <a:tailEnd/>
          </a:ln>
          <a:effectLst/>
        </p:spPr>
        <p:txBody>
          <a:bodyPr/>
          <a:lstStyle/>
          <a:p>
            <a:pPr>
              <a:defRPr/>
            </a:pPr>
            <a:endParaRPr kumimoji="0" lang="zh-TW" altLang="en-US">
              <a:effectLst>
                <a:outerShdw blurRad="38100" dist="38100" dir="2700000" algn="tl">
                  <a:srgbClr val="000000">
                    <a:alpha val="43137"/>
                  </a:srgbClr>
                </a:outerShdw>
              </a:effectLst>
              <a:ea typeface="+mn-ea"/>
            </a:endParaRPr>
          </a:p>
        </p:txBody>
      </p:sp>
      <p:pic>
        <p:nvPicPr>
          <p:cNvPr id="171009" name="Picture 1" descr="\\Pro-02\data\14.參考資料─各縣市新聞稿與海報資料\簡報內頁.jpg"/>
          <p:cNvPicPr>
            <a:picLocks noChangeAspect="1" noChangeArrowheads="1"/>
          </p:cNvPicPr>
          <p:nvPr/>
        </p:nvPicPr>
        <p:blipFill>
          <a:blip r:embed="rId14" cstate="print"/>
          <a:srcRect/>
          <a:stretch>
            <a:fillRect/>
          </a:stretch>
        </p:blipFill>
        <p:spPr bwMode="auto">
          <a:xfrm>
            <a:off x="0" y="0"/>
            <a:ext cx="9144000" cy="6858000"/>
          </a:xfrm>
          <a:prstGeom prst="rect">
            <a:avLst/>
          </a:prstGeom>
          <a:noFill/>
        </p:spPr>
      </p:pic>
    </p:spTree>
  </p:cSld>
  <p:clrMap bg1="lt1" tx1="dk1" bg2="lt2" tx2="dk2" accent1="accent1" accent2="accent2" accent3="accent3" accent4="accent4" accent5="accent5" accent6="accent6" hlink="hlink" folHlink="folHlink"/>
  <p:sldLayoutIdLst>
    <p:sldLayoutId id="2147483907"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pitchFamily="34" charset="0"/>
        </a:defRPr>
      </a:lvl2pPr>
      <a:lvl3pPr algn="r" rtl="0" eaLnBrk="0" fontAlgn="base" hangingPunct="0">
        <a:spcBef>
          <a:spcPct val="0"/>
        </a:spcBef>
        <a:spcAft>
          <a:spcPct val="0"/>
        </a:spcAft>
        <a:defRPr sz="3600" b="1">
          <a:solidFill>
            <a:schemeClr val="bg1"/>
          </a:solidFill>
          <a:latin typeface="Arial" pitchFamily="34" charset="0"/>
        </a:defRPr>
      </a:lvl3pPr>
      <a:lvl4pPr algn="r" rtl="0" eaLnBrk="0" fontAlgn="base" hangingPunct="0">
        <a:spcBef>
          <a:spcPct val="0"/>
        </a:spcBef>
        <a:spcAft>
          <a:spcPct val="0"/>
        </a:spcAft>
        <a:defRPr sz="3600" b="1">
          <a:solidFill>
            <a:schemeClr val="bg1"/>
          </a:solidFill>
          <a:latin typeface="Arial" pitchFamily="34" charset="0"/>
        </a:defRPr>
      </a:lvl4pPr>
      <a:lvl5pPr algn="r" rtl="0" eaLnBrk="0" fontAlgn="base" hangingPunct="0">
        <a:spcBef>
          <a:spcPct val="0"/>
        </a:spcBef>
        <a:spcAft>
          <a:spcPct val="0"/>
        </a:spcAft>
        <a:defRPr sz="3600" b="1">
          <a:solidFill>
            <a:schemeClr val="bg1"/>
          </a:solidFill>
          <a:latin typeface="Arial" pitchFamily="34" charset="0"/>
        </a:defRPr>
      </a:lvl5pPr>
      <a:lvl6pPr marL="457200" algn="r" rtl="0" eaLnBrk="1" fontAlgn="base" hangingPunct="1">
        <a:spcBef>
          <a:spcPct val="0"/>
        </a:spcBef>
        <a:spcAft>
          <a:spcPct val="0"/>
        </a:spcAft>
        <a:defRPr sz="3600" b="1">
          <a:solidFill>
            <a:schemeClr val="bg1"/>
          </a:solidFill>
          <a:latin typeface="Arial" pitchFamily="34" charset="0"/>
        </a:defRPr>
      </a:lvl6pPr>
      <a:lvl7pPr marL="914400" algn="r" rtl="0" eaLnBrk="1" fontAlgn="base" hangingPunct="1">
        <a:spcBef>
          <a:spcPct val="0"/>
        </a:spcBef>
        <a:spcAft>
          <a:spcPct val="0"/>
        </a:spcAft>
        <a:defRPr sz="3600" b="1">
          <a:solidFill>
            <a:schemeClr val="bg1"/>
          </a:solidFill>
          <a:latin typeface="Arial" pitchFamily="34" charset="0"/>
        </a:defRPr>
      </a:lvl7pPr>
      <a:lvl8pPr marL="1371600" algn="r" rtl="0" eaLnBrk="1" fontAlgn="base" hangingPunct="1">
        <a:spcBef>
          <a:spcPct val="0"/>
        </a:spcBef>
        <a:spcAft>
          <a:spcPct val="0"/>
        </a:spcAft>
        <a:defRPr sz="3600" b="1">
          <a:solidFill>
            <a:schemeClr val="bg1"/>
          </a:solidFill>
          <a:latin typeface="Arial" pitchFamily="34" charset="0"/>
        </a:defRPr>
      </a:lvl8pPr>
      <a:lvl9pPr marL="1828800" algn="r" rtl="0" eaLnBrk="1" fontAlgn="base" hangingPunct="1">
        <a:spcBef>
          <a:spcPct val="0"/>
        </a:spcBef>
        <a:spcAft>
          <a:spcPct val="0"/>
        </a:spcAft>
        <a:defRPr sz="3600" b="1">
          <a:solidFill>
            <a:schemeClr val="bg1"/>
          </a:solidFill>
          <a:latin typeface="Arial" pitchFamily="34"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539552" y="1700808"/>
            <a:ext cx="8028384" cy="1933575"/>
          </a:xfrm>
          <a:prstGeom prst="rect">
            <a:avLst/>
          </a:prstGeom>
        </p:spPr>
        <p:txBody>
          <a:bodyPr vert="horz" lIns="91440" tIns="45720" rIns="91440" bIns="45720" rtlCol="0" anchor="ctr">
            <a:noAutofit/>
          </a:bodyPr>
          <a:lstStyle/>
          <a:p>
            <a:pPr lvl="0" algn="ctr"/>
            <a:r>
              <a:rPr kumimoji="0" lang="zh-TW" altLang="en-US" sz="6000" dirty="0" smtClean="0">
                <a:solidFill>
                  <a:schemeClr val="accent5">
                    <a:lumMod val="10000"/>
                  </a:schemeClr>
                </a:solidFill>
                <a:effectLst>
                  <a:outerShdw blurRad="38100" dist="38100" dir="2700000" algn="tl">
                    <a:srgbClr val="000000">
                      <a:alpha val="43137"/>
                    </a:srgbClr>
                  </a:outerShdw>
                </a:effectLst>
                <a:latin typeface="華康魏碑體" pitchFamily="65" charset="-120"/>
                <a:ea typeface="華康魏碑體" pitchFamily="65" charset="-120"/>
              </a:rPr>
              <a:t>垃圾分類民眾問與答</a:t>
            </a:r>
          </a:p>
        </p:txBody>
      </p:sp>
      <p:sp>
        <p:nvSpPr>
          <p:cNvPr id="8" name="Rectangle 3"/>
          <p:cNvSpPr txBox="1">
            <a:spLocks noChangeArrowheads="1"/>
          </p:cNvSpPr>
          <p:nvPr/>
        </p:nvSpPr>
        <p:spPr bwMode="gray">
          <a:xfrm>
            <a:off x="1214414" y="5286388"/>
            <a:ext cx="7705725"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r" defTabSz="914400" rtl="0" eaLnBrk="0" fontAlgn="base" latinLnBrk="0" hangingPunct="0">
              <a:lnSpc>
                <a:spcPct val="90000"/>
              </a:lnSpc>
              <a:spcBef>
                <a:spcPct val="20000"/>
              </a:spcBef>
              <a:spcAft>
                <a:spcPct val="0"/>
              </a:spcAft>
              <a:buClr>
                <a:schemeClr val="tx2"/>
              </a:buClr>
              <a:buSzTx/>
              <a:buFont typeface="Wingdings" pitchFamily="2" charset="2"/>
              <a:buNone/>
              <a:tabLst/>
              <a:defRPr/>
            </a:pPr>
            <a:r>
              <a:rPr kumimoji="0" lang="zh-TW" altLang="en-US" sz="3200" b="0" i="0" u="none" strike="noStrike" kern="0" cap="none" spc="0" normalizeH="0" baseline="0" noProof="0" dirty="0" smtClean="0">
                <a:ln>
                  <a:noFill/>
                </a:ln>
                <a:solidFill>
                  <a:schemeClr val="tx2">
                    <a:lumMod val="50000"/>
                  </a:schemeClr>
                </a:solidFill>
                <a:effectLst/>
                <a:uLnTx/>
                <a:uFillTx/>
                <a:latin typeface="華康魏碑體" pitchFamily="65" charset="-120"/>
                <a:ea typeface="華康魏碑體" pitchFamily="65" charset="-120"/>
                <a:cs typeface="+mn-cs"/>
              </a:rPr>
              <a:t>一般廢棄物管理科     </a:t>
            </a:r>
            <a:endParaRPr kumimoji="0" lang="zh-TW" altLang="en-US" sz="3200" b="0" i="0" u="none" strike="noStrike" kern="0" cap="none" spc="0" normalizeH="0" baseline="0" noProof="0" dirty="0">
              <a:ln>
                <a:noFill/>
              </a:ln>
              <a:solidFill>
                <a:schemeClr val="tx2">
                  <a:lumMod val="50000"/>
                </a:schemeClr>
              </a:solidFill>
              <a:effectLst/>
              <a:uLnTx/>
              <a:uFillTx/>
              <a:latin typeface="華康魏碑體" pitchFamily="65" charset="-120"/>
              <a:ea typeface="華康魏碑體" pitchFamily="65" charset="-120"/>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pPr>
              <a:defRPr/>
            </a:pPr>
            <a:fld id="{9E02ECB6-910B-4143-8D1D-6E1B049F67A5}" type="slidenum">
              <a:rPr lang="en-US" altLang="zh-TW" smtClean="0"/>
              <a:pPr>
                <a:defRPr/>
              </a:pPr>
              <a:t>2</a:t>
            </a:fld>
            <a:endParaRPr lang="en-US" altLang="zh-TW"/>
          </a:p>
        </p:txBody>
      </p:sp>
      <p:sp>
        <p:nvSpPr>
          <p:cNvPr id="5" name="內容版面配置區 2"/>
          <p:cNvSpPr>
            <a:spLocks noGrp="1"/>
          </p:cNvSpPr>
          <p:nvPr>
            <p:ph idx="1"/>
          </p:nvPr>
        </p:nvSpPr>
        <p:spPr>
          <a:xfrm>
            <a:off x="395536" y="1484784"/>
            <a:ext cx="8363272" cy="4752528"/>
          </a:xfrm>
        </p:spPr>
        <p:txBody>
          <a:bodyPr>
            <a:noAutofit/>
          </a:bodyPr>
          <a:lstStyle/>
          <a:p>
            <a:pPr algn="just">
              <a:lnSpc>
                <a:spcPct val="110000"/>
              </a:lnSpc>
              <a:buNone/>
              <a:tabLst>
                <a:tab pos="8156575" algn="l"/>
              </a:tabLst>
            </a:pPr>
            <a:r>
              <a:rPr lang="en-US" altLang="zh-TW" sz="2000" b="1" dirty="0" smtClean="0">
                <a:solidFill>
                  <a:schemeClr val="accent1">
                    <a:lumMod val="75000"/>
                  </a:schemeClr>
                </a:solidFill>
                <a:latin typeface="標楷體" pitchFamily="65" charset="-120"/>
                <a:ea typeface="標楷體" pitchFamily="65" charset="-120"/>
              </a:rPr>
              <a:t>Q1</a:t>
            </a:r>
            <a:r>
              <a:rPr lang="zh-TW" altLang="zh-TW" sz="2000" b="1" dirty="0" smtClean="0">
                <a:solidFill>
                  <a:schemeClr val="accent1">
                    <a:lumMod val="75000"/>
                  </a:schemeClr>
                </a:solidFill>
                <a:latin typeface="標楷體" pitchFamily="65" charset="-120"/>
                <a:ea typeface="標楷體" pitchFamily="65" charset="-120"/>
              </a:rPr>
              <a:t>：市民如何配合做好垃圾分類資源回收工作</a:t>
            </a:r>
            <a:endParaRPr lang="en-US" altLang="zh-TW" sz="2000" b="1" dirty="0" smtClean="0">
              <a:solidFill>
                <a:schemeClr val="accent1">
                  <a:lumMod val="75000"/>
                </a:schemeClr>
              </a:solidFill>
              <a:latin typeface="標楷體" pitchFamily="65" charset="-120"/>
              <a:ea typeface="標楷體" pitchFamily="65" charset="-120"/>
            </a:endParaRPr>
          </a:p>
          <a:p>
            <a:pPr marL="446400" indent="-446400" algn="just">
              <a:lnSpc>
                <a:spcPct val="110000"/>
              </a:lnSpc>
              <a:buNone/>
            </a:pPr>
            <a:r>
              <a:rPr lang="en-US" altLang="zh-TW" sz="2000" dirty="0" smtClean="0">
                <a:latin typeface="標楷體" pitchFamily="65" charset="-120"/>
                <a:ea typeface="標楷體" pitchFamily="65" charset="-120"/>
              </a:rPr>
              <a:t>A1</a:t>
            </a:r>
            <a:r>
              <a:rPr lang="zh-TW" altLang="zh-TW" sz="2000" dirty="0" smtClean="0">
                <a:latin typeface="標楷體" pitchFamily="65" charset="-120"/>
                <a:ea typeface="標楷體" pitchFamily="65" charset="-120"/>
              </a:rPr>
              <a:t>：配合垃圾分類資源回收工作，第一垃圾不落地，請市民依清潔隊所垃</a:t>
            </a:r>
            <a:endParaRPr lang="en-US" altLang="zh-TW" sz="2000" dirty="0" smtClean="0">
              <a:latin typeface="標楷體" pitchFamily="65" charset="-120"/>
              <a:ea typeface="標楷體" pitchFamily="65" charset="-120"/>
            </a:endParaRPr>
          </a:p>
          <a:p>
            <a:pPr marL="446400" indent="-446400" algn="just">
              <a:lnSpc>
                <a:spcPct val="110000"/>
              </a:lnSpc>
              <a:buNone/>
            </a:pPr>
            <a:r>
              <a:rPr lang="zh-TW" altLang="en-US" sz="2000" dirty="0" smtClean="0">
                <a:latin typeface="標楷體" pitchFamily="65" charset="-120"/>
                <a:ea typeface="標楷體" pitchFamily="65" charset="-120"/>
              </a:rPr>
              <a:t>    </a:t>
            </a:r>
            <a:r>
              <a:rPr lang="zh-TW" altLang="zh-TW" sz="2000" dirty="0" smtClean="0">
                <a:latin typeface="標楷體" pitchFamily="65" charset="-120"/>
                <a:ea typeface="標楷體" pitchFamily="65" charset="-120"/>
              </a:rPr>
              <a:t>圾清運時間交給垃圾車，第二先自行檢視家中垃圾是否做好垃圾分類</a:t>
            </a:r>
            <a:endParaRPr lang="en-US" altLang="zh-TW" sz="2000" dirty="0" smtClean="0">
              <a:latin typeface="標楷體" pitchFamily="65" charset="-120"/>
              <a:ea typeface="標楷體" pitchFamily="65" charset="-120"/>
            </a:endParaRPr>
          </a:p>
          <a:p>
            <a:pPr marL="446400" indent="-446400" algn="just">
              <a:lnSpc>
                <a:spcPct val="110000"/>
              </a:lnSpc>
              <a:buNone/>
            </a:pPr>
            <a:r>
              <a:rPr lang="zh-TW" altLang="en-US" sz="2000" dirty="0" smtClean="0">
                <a:latin typeface="標楷體" pitchFamily="65" charset="-120"/>
                <a:ea typeface="標楷體" pitchFamily="65" charset="-120"/>
              </a:rPr>
              <a:t>    </a:t>
            </a:r>
            <a:r>
              <a:rPr lang="zh-TW" altLang="zh-TW" sz="2000" dirty="0" smtClean="0">
                <a:latin typeface="標楷體" pitchFamily="65" charset="-120"/>
                <a:ea typeface="標楷體" pitchFamily="65" charset="-120"/>
              </a:rPr>
              <a:t>，將資源回收物另外打包，交給資源回收車即可。環保局也將派員跟</a:t>
            </a:r>
            <a:endParaRPr lang="en-US" altLang="zh-TW" sz="2000" dirty="0" smtClean="0">
              <a:latin typeface="標楷體" pitchFamily="65" charset="-120"/>
              <a:ea typeface="標楷體" pitchFamily="65" charset="-120"/>
            </a:endParaRPr>
          </a:p>
          <a:p>
            <a:pPr marL="446400" indent="-446400" algn="just">
              <a:lnSpc>
                <a:spcPct val="110000"/>
              </a:lnSpc>
              <a:buNone/>
            </a:pPr>
            <a:r>
              <a:rPr lang="zh-TW" altLang="en-US" sz="2000" dirty="0" smtClean="0">
                <a:latin typeface="標楷體" pitchFamily="65" charset="-120"/>
                <a:ea typeface="標楷體" pitchFamily="65" charset="-120"/>
              </a:rPr>
              <a:t>    </a:t>
            </a:r>
            <a:r>
              <a:rPr lang="zh-TW" altLang="zh-TW" sz="2000" dirty="0" smtClean="0">
                <a:latin typeface="標楷體" pitchFamily="65" charset="-120"/>
                <a:ea typeface="標楷體" pitchFamily="65" charset="-120"/>
              </a:rPr>
              <a:t>隨垃圾車檢查垃圾袋，如發現未分類回收物的垃圾包，會請民眾立即</a:t>
            </a:r>
            <a:endParaRPr lang="en-US" altLang="zh-TW" sz="2000" dirty="0" smtClean="0">
              <a:latin typeface="標楷體" pitchFamily="65" charset="-120"/>
              <a:ea typeface="標楷體" pitchFamily="65" charset="-120"/>
            </a:endParaRPr>
          </a:p>
          <a:p>
            <a:pPr marL="446400" indent="-446400" algn="just">
              <a:lnSpc>
                <a:spcPct val="110000"/>
              </a:lnSpc>
              <a:buNone/>
            </a:pPr>
            <a:r>
              <a:rPr lang="zh-TW" altLang="en-US" sz="2000" dirty="0" smtClean="0">
                <a:latin typeface="標楷體" pitchFamily="65" charset="-120"/>
                <a:ea typeface="標楷體" pitchFamily="65" charset="-120"/>
              </a:rPr>
              <a:t>    </a:t>
            </a:r>
            <a:r>
              <a:rPr lang="zh-TW" altLang="zh-TW" sz="2000" dirty="0" smtClean="0">
                <a:latin typeface="標楷體" pitchFamily="65" charset="-120"/>
                <a:ea typeface="標楷體" pitchFamily="65" charset="-120"/>
              </a:rPr>
              <a:t>分類，分類完成後才能丟棄垃圾，未依規定者依廢棄物清理法處罰</a:t>
            </a:r>
            <a:r>
              <a:rPr lang="en-US" altLang="zh-TW" sz="2000" dirty="0" smtClean="0">
                <a:latin typeface="標楷體" pitchFamily="65" charset="-120"/>
                <a:ea typeface="標楷體" pitchFamily="65" charset="-120"/>
              </a:rPr>
              <a:t>1,200~6,000</a:t>
            </a:r>
            <a:r>
              <a:rPr lang="zh-TW" altLang="zh-TW" sz="2000" dirty="0" smtClean="0">
                <a:latin typeface="標楷體" pitchFamily="65" charset="-120"/>
                <a:ea typeface="標楷體" pitchFamily="65" charset="-120"/>
              </a:rPr>
              <a:t>元罰鍰。</a:t>
            </a:r>
            <a:endParaRPr lang="en-US" altLang="zh-TW" sz="2000" dirty="0" smtClean="0">
              <a:latin typeface="標楷體" pitchFamily="65" charset="-120"/>
              <a:ea typeface="標楷體" pitchFamily="65" charset="-120"/>
            </a:endParaRPr>
          </a:p>
          <a:p>
            <a:pPr marL="446400" indent="-446400" algn="just">
              <a:lnSpc>
                <a:spcPct val="110000"/>
              </a:lnSpc>
              <a:buNone/>
            </a:pPr>
            <a:r>
              <a:rPr lang="en-US" altLang="zh-TW" sz="2000" b="1" dirty="0" smtClean="0">
                <a:solidFill>
                  <a:schemeClr val="accent1">
                    <a:lumMod val="75000"/>
                  </a:schemeClr>
                </a:solidFill>
                <a:latin typeface="標楷體" pitchFamily="65" charset="-120"/>
                <a:ea typeface="標楷體" pitchFamily="65" charset="-120"/>
              </a:rPr>
              <a:t>Q2</a:t>
            </a:r>
            <a:r>
              <a:rPr lang="zh-TW" altLang="zh-TW" sz="2000" b="1" dirty="0" smtClean="0">
                <a:solidFill>
                  <a:schemeClr val="accent1">
                    <a:lumMod val="75000"/>
                  </a:schemeClr>
                </a:solidFill>
                <a:latin typeface="標楷體" pitchFamily="65" charset="-120"/>
                <a:ea typeface="標楷體" pitchFamily="65" charset="-120"/>
              </a:rPr>
              <a:t>：住戶因工作關係，無法在晚上丟垃圾，請問垃圾要如何處理？</a:t>
            </a:r>
            <a:endParaRPr lang="en-US" altLang="zh-TW" sz="2000" b="1" dirty="0" smtClean="0">
              <a:solidFill>
                <a:schemeClr val="accent1">
                  <a:lumMod val="75000"/>
                </a:schemeClr>
              </a:solidFill>
              <a:latin typeface="標楷體" pitchFamily="65" charset="-120"/>
              <a:ea typeface="標楷體" pitchFamily="65" charset="-120"/>
            </a:endParaRPr>
          </a:p>
          <a:p>
            <a:pPr marL="446400" indent="-446400" algn="just">
              <a:lnSpc>
                <a:spcPct val="110000"/>
              </a:lnSpc>
              <a:buNone/>
            </a:pPr>
            <a:r>
              <a:rPr lang="en-US" altLang="zh-TW" sz="2000" dirty="0" smtClean="0">
                <a:latin typeface="標楷體" pitchFamily="65" charset="-120"/>
                <a:ea typeface="標楷體" pitchFamily="65" charset="-120"/>
              </a:rPr>
              <a:t>A2</a:t>
            </a:r>
            <a:r>
              <a:rPr lang="zh-TW" altLang="zh-TW" sz="2000" dirty="0" smtClean="0">
                <a:latin typeface="標楷體" pitchFamily="65" charset="-120"/>
                <a:ea typeface="標楷體" pitchFamily="65" charset="-120"/>
              </a:rPr>
              <a:t>：白天上午時段有設置輔助點措施，住戶可擇鄰近的輔助點丟棄垃圾，</a:t>
            </a:r>
            <a:endParaRPr lang="en-US" altLang="zh-TW" sz="2000" dirty="0" smtClean="0">
              <a:latin typeface="標楷體" pitchFamily="65" charset="-120"/>
              <a:ea typeface="標楷體" pitchFamily="65" charset="-120"/>
            </a:endParaRPr>
          </a:p>
          <a:p>
            <a:pPr marL="446400" indent="-446400" algn="just">
              <a:lnSpc>
                <a:spcPct val="110000"/>
              </a:lnSpc>
              <a:buNone/>
            </a:pPr>
            <a:r>
              <a:rPr lang="zh-TW" altLang="en-US" sz="2000" dirty="0" smtClean="0">
                <a:latin typeface="標楷體" pitchFamily="65" charset="-120"/>
                <a:ea typeface="標楷體" pitchFamily="65" charset="-120"/>
              </a:rPr>
              <a:t>    </a:t>
            </a:r>
            <a:r>
              <a:rPr lang="zh-TW" altLang="zh-TW" sz="2000" dirty="0" smtClean="0">
                <a:latin typeface="標楷體" pitchFamily="65" charset="-120"/>
                <a:ea typeface="標楷體" pitchFamily="65" charset="-120"/>
              </a:rPr>
              <a:t>請上本局網站查詢垃圾車收運地點查詢。</a:t>
            </a:r>
            <a:endParaRPr lang="en-US" altLang="zh-TW" sz="2000" dirty="0" smtClean="0">
              <a:latin typeface="標楷體" pitchFamily="65" charset="-120"/>
              <a:ea typeface="標楷體" pitchFamily="65" charset="-120"/>
            </a:endParaRPr>
          </a:p>
          <a:p>
            <a:pPr marL="446400" indent="-446400" algn="just">
              <a:lnSpc>
                <a:spcPct val="110000"/>
              </a:lnSpc>
              <a:buNone/>
            </a:pPr>
            <a:r>
              <a:rPr lang="en-US" altLang="zh-TW" sz="2000" b="1" dirty="0" smtClean="0">
                <a:solidFill>
                  <a:schemeClr val="accent1">
                    <a:lumMod val="75000"/>
                  </a:schemeClr>
                </a:solidFill>
                <a:latin typeface="標楷體" pitchFamily="65" charset="-120"/>
                <a:ea typeface="標楷體" pitchFamily="65" charset="-120"/>
              </a:rPr>
              <a:t>Q3</a:t>
            </a:r>
            <a:r>
              <a:rPr lang="zh-TW" altLang="zh-TW" sz="2000" b="1" dirty="0" smtClean="0">
                <a:solidFill>
                  <a:schemeClr val="accent1">
                    <a:lumMod val="75000"/>
                  </a:schemeClr>
                </a:solidFill>
                <a:latin typeface="標楷體" pitchFamily="65" charset="-120"/>
                <a:ea typeface="標楷體" pitchFamily="65" charset="-120"/>
              </a:rPr>
              <a:t>：如遇到民眾公害陳情要怎麼辦</a:t>
            </a:r>
            <a:r>
              <a:rPr lang="en-US" altLang="zh-TW" sz="2000" b="1" dirty="0" smtClean="0">
                <a:solidFill>
                  <a:schemeClr val="accent1">
                    <a:lumMod val="75000"/>
                  </a:schemeClr>
                </a:solidFill>
                <a:latin typeface="標楷體" pitchFamily="65" charset="-120"/>
                <a:ea typeface="標楷體" pitchFamily="65" charset="-120"/>
              </a:rPr>
              <a:t>?</a:t>
            </a:r>
            <a:endParaRPr lang="zh-TW" altLang="zh-TW" sz="2000" b="1" dirty="0" smtClean="0">
              <a:solidFill>
                <a:schemeClr val="accent1">
                  <a:lumMod val="75000"/>
                </a:schemeClr>
              </a:solidFill>
              <a:latin typeface="標楷體" pitchFamily="65" charset="-120"/>
              <a:ea typeface="標楷體" pitchFamily="65" charset="-120"/>
            </a:endParaRPr>
          </a:p>
          <a:p>
            <a:pPr marL="446400" indent="-446400" algn="just">
              <a:lnSpc>
                <a:spcPct val="110000"/>
              </a:lnSpc>
              <a:buNone/>
            </a:pPr>
            <a:r>
              <a:rPr lang="en-US" altLang="zh-TW" sz="2000" dirty="0" smtClean="0">
                <a:latin typeface="標楷體" pitchFamily="65" charset="-120"/>
                <a:ea typeface="標楷體" pitchFamily="65" charset="-120"/>
              </a:rPr>
              <a:t>A3</a:t>
            </a:r>
            <a:r>
              <a:rPr lang="zh-TW" altLang="zh-TW" sz="2000" dirty="0" smtClean="0">
                <a:latin typeface="標楷體" pitchFamily="65" charset="-120"/>
                <a:ea typeface="標楷體" pitchFamily="65" charset="-120"/>
              </a:rPr>
              <a:t>：請民眾撥打陳情專線</a:t>
            </a:r>
            <a:r>
              <a:rPr lang="en-US" altLang="zh-TW" sz="2000" dirty="0" smtClean="0">
                <a:latin typeface="標楷體" pitchFamily="65" charset="-120"/>
                <a:ea typeface="標楷體" pitchFamily="65" charset="-120"/>
              </a:rPr>
              <a:t>0800-066666</a:t>
            </a:r>
            <a:r>
              <a:rPr lang="zh-TW" altLang="zh-TW" sz="2000" dirty="0" smtClean="0">
                <a:latin typeface="標楷體" pitchFamily="65" charset="-120"/>
                <a:ea typeface="標楷體" pitchFamily="65" charset="-120"/>
              </a:rPr>
              <a:t>。</a:t>
            </a:r>
          </a:p>
          <a:p>
            <a:pPr marL="712788" indent="-712788" algn="just">
              <a:lnSpc>
                <a:spcPct val="110000"/>
              </a:lnSpc>
              <a:buNone/>
            </a:pPr>
            <a:endParaRPr lang="zh-TW" altLang="en-US" sz="2000" dirty="0">
              <a:latin typeface="標楷體" pitchFamily="65" charset="-120"/>
              <a:ea typeface="標楷體" pitchFamily="65" charset="-120"/>
            </a:endParaRPr>
          </a:p>
        </p:txBody>
      </p:sp>
      <p:grpSp>
        <p:nvGrpSpPr>
          <p:cNvPr id="8" name="群組 7"/>
          <p:cNvGrpSpPr/>
          <p:nvPr/>
        </p:nvGrpSpPr>
        <p:grpSpPr>
          <a:xfrm>
            <a:off x="323528" y="332656"/>
            <a:ext cx="3816424" cy="584775"/>
            <a:chOff x="2951820" y="476672"/>
            <a:chExt cx="3816424" cy="584775"/>
          </a:xfrm>
        </p:grpSpPr>
        <p:sp>
          <p:nvSpPr>
            <p:cNvPr id="9" name="圓角矩形 8"/>
            <p:cNvSpPr/>
            <p:nvPr/>
          </p:nvSpPr>
          <p:spPr>
            <a:xfrm>
              <a:off x="2951820" y="476672"/>
              <a:ext cx="3816424" cy="576064"/>
            </a:xfrm>
            <a:prstGeom prst="roundRect">
              <a:avLst/>
            </a:prstGeom>
            <a:solidFill>
              <a:srgbClr val="FFCD2D"/>
            </a:solidFill>
            <a:ln>
              <a:no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13" name="文字方塊 12"/>
            <p:cNvSpPr txBox="1"/>
            <p:nvPr/>
          </p:nvSpPr>
          <p:spPr>
            <a:xfrm>
              <a:off x="3419872" y="476672"/>
              <a:ext cx="2808312" cy="584775"/>
            </a:xfrm>
            <a:prstGeom prst="rect">
              <a:avLst/>
            </a:prstGeom>
            <a:noFill/>
          </p:spPr>
          <p:txBody>
            <a:bodyPr wrap="square" rtlCol="0">
              <a:spAutoFit/>
            </a:bodyPr>
            <a:lstStyle/>
            <a:p>
              <a:pPr algn="ctr"/>
              <a:r>
                <a:rPr lang="zh-TW" altLang="en-US" sz="3200" b="1" dirty="0" smtClean="0">
                  <a:latin typeface="標楷體" pitchFamily="65" charset="-120"/>
                  <a:ea typeface="標楷體" pitchFamily="65" charset="-120"/>
                </a:rPr>
                <a:t>民眾問與答</a:t>
              </a:r>
              <a:endParaRPr lang="zh-TW" altLang="en-US" sz="3200" b="1" dirty="0">
                <a:latin typeface="標楷體" pitchFamily="65" charset="-120"/>
                <a:ea typeface="標楷體" pitchFamily="65" charset="-12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pPr>
              <a:defRPr/>
            </a:pPr>
            <a:fld id="{9E02ECB6-910B-4143-8D1D-6E1B049F67A5}" type="slidenum">
              <a:rPr lang="en-US" altLang="zh-TW" smtClean="0"/>
              <a:pPr>
                <a:defRPr/>
              </a:pPr>
              <a:t>3</a:t>
            </a:fld>
            <a:endParaRPr lang="en-US" altLang="zh-TW"/>
          </a:p>
        </p:txBody>
      </p:sp>
      <p:sp>
        <p:nvSpPr>
          <p:cNvPr id="4" name="內容版面配置區 2"/>
          <p:cNvSpPr>
            <a:spLocks noGrp="1"/>
          </p:cNvSpPr>
          <p:nvPr>
            <p:ph idx="1"/>
          </p:nvPr>
        </p:nvSpPr>
        <p:spPr>
          <a:xfrm>
            <a:off x="323528" y="1196752"/>
            <a:ext cx="8502116" cy="5472608"/>
          </a:xfrm>
        </p:spPr>
        <p:txBody>
          <a:bodyPr>
            <a:noAutofit/>
          </a:bodyPr>
          <a:lstStyle/>
          <a:p>
            <a:pPr marL="446400" indent="-446400" algn="just">
              <a:lnSpc>
                <a:spcPct val="110000"/>
              </a:lnSpc>
              <a:spcBef>
                <a:spcPts val="400"/>
              </a:spcBef>
              <a:buNone/>
            </a:pPr>
            <a:r>
              <a:rPr lang="en-US" altLang="zh-TW" sz="2000" b="1" dirty="0" smtClean="0">
                <a:solidFill>
                  <a:schemeClr val="accent1">
                    <a:lumMod val="75000"/>
                  </a:schemeClr>
                </a:solidFill>
                <a:latin typeface="標楷體" pitchFamily="65" charset="-120"/>
                <a:ea typeface="標楷體" pitchFamily="65" charset="-120"/>
              </a:rPr>
              <a:t>Q4</a:t>
            </a:r>
            <a:r>
              <a:rPr lang="zh-TW" altLang="en-US" sz="2000" b="1" dirty="0" smtClean="0">
                <a:solidFill>
                  <a:schemeClr val="accent1">
                    <a:lumMod val="75000"/>
                  </a:schemeClr>
                </a:solidFill>
                <a:latin typeface="標楷體" pitchFamily="65" charset="-120"/>
                <a:ea typeface="標楷體" pitchFamily="65" charset="-120"/>
              </a:rPr>
              <a:t>：大型廢傢俱要清運、大型家電（電視機、冰箱、洗衣機及冷（暖）氣</a:t>
            </a:r>
            <a:endParaRPr lang="en-US" altLang="zh-TW" sz="2000" b="1" dirty="0" smtClean="0">
              <a:solidFill>
                <a:schemeClr val="accent1">
                  <a:lumMod val="75000"/>
                </a:schemeClr>
              </a:solidFill>
              <a:latin typeface="標楷體" pitchFamily="65" charset="-120"/>
              <a:ea typeface="標楷體" pitchFamily="65" charset="-120"/>
            </a:endParaRPr>
          </a:p>
          <a:p>
            <a:pPr marL="446400" indent="-446400" algn="just">
              <a:lnSpc>
                <a:spcPct val="110000"/>
              </a:lnSpc>
              <a:spcBef>
                <a:spcPts val="400"/>
              </a:spcBef>
              <a:buNone/>
              <a:tabLst>
                <a:tab pos="8250238" algn="l"/>
              </a:tabLst>
            </a:pPr>
            <a:r>
              <a:rPr lang="zh-TW" altLang="en-US" sz="2000" b="1" dirty="0" smtClean="0">
                <a:solidFill>
                  <a:schemeClr val="accent1">
                    <a:lumMod val="75000"/>
                  </a:schemeClr>
                </a:solidFill>
                <a:latin typeface="標楷體" pitchFamily="65" charset="-120"/>
                <a:ea typeface="標楷體" pitchFamily="65" charset="-120"/>
              </a:rPr>
              <a:t>    機），如何清運？</a:t>
            </a:r>
          </a:p>
          <a:p>
            <a:pPr marL="446400" indent="-446400" algn="just">
              <a:lnSpc>
                <a:spcPct val="110000"/>
              </a:lnSpc>
              <a:spcBef>
                <a:spcPts val="400"/>
              </a:spcBef>
              <a:buNone/>
            </a:pPr>
            <a:r>
              <a:rPr lang="en-US" altLang="zh-TW" sz="2000" dirty="0" smtClean="0">
                <a:latin typeface="標楷體" pitchFamily="65" charset="-120"/>
                <a:ea typeface="標楷體" pitchFamily="65" charset="-120"/>
              </a:rPr>
              <a:t>A4</a:t>
            </a:r>
            <a:r>
              <a:rPr lang="zh-TW" altLang="en-US" sz="2000" dirty="0" smtClean="0">
                <a:latin typeface="標楷體" pitchFamily="65" charset="-120"/>
                <a:ea typeface="標楷體" pitchFamily="65" charset="-120"/>
              </a:rPr>
              <a:t>：可撥打當地清潔隊</a:t>
            </a:r>
            <a:r>
              <a:rPr lang="zh-TW" altLang="en-US" sz="2000" dirty="0">
                <a:latin typeface="標楷體" pitchFamily="65" charset="-120"/>
                <a:ea typeface="標楷體" pitchFamily="65" charset="-120"/>
              </a:rPr>
              <a:t>電話</a:t>
            </a:r>
            <a:r>
              <a:rPr lang="zh-TW" altLang="en-US" sz="2000" dirty="0" smtClean="0">
                <a:latin typeface="標楷體" pitchFamily="65" charset="-120"/>
                <a:ea typeface="標楷體" pitchFamily="65" charset="-120"/>
              </a:rPr>
              <a:t>，約定指定時間及地點，清潔隊前往清運，並請自行將傢俱或家電等搬出屋外，再由清潔隊載走。</a:t>
            </a:r>
            <a:endParaRPr lang="en-US" altLang="zh-TW" sz="2000" dirty="0" smtClean="0">
              <a:latin typeface="標楷體" pitchFamily="65" charset="-120"/>
              <a:ea typeface="標楷體" pitchFamily="65" charset="-120"/>
            </a:endParaRPr>
          </a:p>
          <a:p>
            <a:pPr marL="446400" indent="-446400" algn="just">
              <a:lnSpc>
                <a:spcPct val="110000"/>
              </a:lnSpc>
              <a:spcBef>
                <a:spcPts val="400"/>
              </a:spcBef>
              <a:buNone/>
            </a:pPr>
            <a:r>
              <a:rPr lang="en-US" altLang="zh-TW" sz="2000" b="1" dirty="0" smtClean="0">
                <a:solidFill>
                  <a:schemeClr val="accent1">
                    <a:lumMod val="75000"/>
                  </a:schemeClr>
                </a:solidFill>
                <a:latin typeface="標楷體" pitchFamily="65" charset="-120"/>
                <a:ea typeface="標楷體" pitchFamily="65" charset="-120"/>
              </a:rPr>
              <a:t>Q5</a:t>
            </a:r>
            <a:r>
              <a:rPr lang="zh-TW" altLang="en-US" sz="2000" b="1" dirty="0" smtClean="0">
                <a:solidFill>
                  <a:schemeClr val="accent1">
                    <a:lumMod val="75000"/>
                  </a:schemeClr>
                </a:solidFill>
                <a:latin typeface="標楷體" pitchFamily="65" charset="-120"/>
                <a:ea typeface="標楷體" pitchFamily="65" charset="-120"/>
              </a:rPr>
              <a:t>：塑膠袋是否可回收？</a:t>
            </a:r>
          </a:p>
          <a:p>
            <a:pPr marL="446400" indent="-446400" algn="just">
              <a:lnSpc>
                <a:spcPct val="110000"/>
              </a:lnSpc>
              <a:spcBef>
                <a:spcPts val="400"/>
              </a:spcBef>
              <a:buNone/>
            </a:pPr>
            <a:r>
              <a:rPr lang="en-US" altLang="zh-TW" sz="2000" dirty="0" smtClean="0">
                <a:latin typeface="標楷體" pitchFamily="65" charset="-120"/>
                <a:ea typeface="標楷體" pitchFamily="65" charset="-120"/>
              </a:rPr>
              <a:t>A5</a:t>
            </a:r>
            <a:r>
              <a:rPr lang="zh-TW" altLang="en-US" sz="2000" dirty="0" smtClean="0">
                <a:latin typeface="標楷體" pitchFamily="65" charset="-120"/>
                <a:ea typeface="標楷體" pitchFamily="65" charset="-120"/>
              </a:rPr>
              <a:t>：本市自</a:t>
            </a:r>
            <a:r>
              <a:rPr lang="en-US" altLang="zh-TW" sz="2000" dirty="0" smtClean="0">
                <a:latin typeface="標楷體" pitchFamily="65" charset="-120"/>
                <a:ea typeface="標楷體" pitchFamily="65" charset="-120"/>
              </a:rPr>
              <a:t>95</a:t>
            </a:r>
            <a:r>
              <a:rPr lang="zh-TW" altLang="en-US" sz="2000" dirty="0" smtClean="0">
                <a:latin typeface="標楷體" pitchFamily="65" charset="-120"/>
                <a:ea typeface="標楷體" pitchFamily="65" charset="-120"/>
              </a:rPr>
              <a:t>年</a:t>
            </a:r>
            <a:r>
              <a:rPr lang="en-US" altLang="zh-TW" sz="2000" dirty="0" smtClean="0">
                <a:latin typeface="標楷體" pitchFamily="65" charset="-120"/>
                <a:ea typeface="標楷體" pitchFamily="65" charset="-120"/>
              </a:rPr>
              <a:t>5</a:t>
            </a:r>
            <a:r>
              <a:rPr lang="zh-TW" altLang="en-US" sz="2000" dirty="0" smtClean="0">
                <a:latin typeface="標楷體" pitchFamily="65" charset="-120"/>
                <a:ea typeface="標楷體" pitchFamily="65" charset="-120"/>
              </a:rPr>
              <a:t>月</a:t>
            </a:r>
            <a:r>
              <a:rPr lang="en-US" altLang="zh-TW" sz="2000" dirty="0" smtClean="0">
                <a:latin typeface="標楷體" pitchFamily="65" charset="-120"/>
                <a:ea typeface="標楷體" pitchFamily="65" charset="-120"/>
              </a:rPr>
              <a:t>1</a:t>
            </a:r>
            <a:r>
              <a:rPr lang="zh-TW" altLang="en-US" sz="2000" dirty="0" smtClean="0">
                <a:latin typeface="標楷體" pitchFamily="65" charset="-120"/>
                <a:ea typeface="標楷體" pitchFamily="65" charset="-120"/>
              </a:rPr>
              <a:t>日起回收乾淨廢塑膠袋，鋪平或打結收集成一袋回收</a:t>
            </a:r>
            <a:r>
              <a:rPr lang="en-US" altLang="zh-TW" sz="2000" dirty="0" smtClean="0">
                <a:latin typeface="標楷體" pitchFamily="65" charset="-120"/>
                <a:ea typeface="標楷體" pitchFamily="65" charset="-120"/>
              </a:rPr>
              <a:t>(</a:t>
            </a:r>
          </a:p>
          <a:p>
            <a:pPr marL="446400" indent="-446400" algn="just">
              <a:lnSpc>
                <a:spcPct val="110000"/>
              </a:lnSpc>
              <a:spcBef>
                <a:spcPts val="400"/>
              </a:spcBef>
              <a:buNone/>
            </a:pP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乾淨塑膠袋係指不可沾有油脂或異物並倒除內部水分及物品之塑膠袋</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，若塑膠袋內層有錫箔或鋁箔等複合性材質</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屬不透光的塑膠袋</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，目前是無法回收。</a:t>
            </a:r>
            <a:endParaRPr lang="en-US" altLang="zh-TW" sz="2000" dirty="0" smtClean="0">
              <a:latin typeface="標楷體" pitchFamily="65" charset="-120"/>
              <a:ea typeface="標楷體" pitchFamily="65" charset="-120"/>
            </a:endParaRPr>
          </a:p>
          <a:p>
            <a:pPr marL="446400" indent="-446400" algn="just">
              <a:lnSpc>
                <a:spcPct val="110000"/>
              </a:lnSpc>
              <a:spcBef>
                <a:spcPts val="400"/>
              </a:spcBef>
              <a:buNone/>
            </a:pPr>
            <a:r>
              <a:rPr lang="en-US" altLang="zh-TW" sz="2000" b="1" dirty="0" err="1" smtClean="0">
                <a:solidFill>
                  <a:schemeClr val="accent1">
                    <a:lumMod val="75000"/>
                  </a:schemeClr>
                </a:solidFill>
                <a:latin typeface="標楷體" pitchFamily="65" charset="-120"/>
                <a:ea typeface="標楷體" pitchFamily="65" charset="-120"/>
              </a:rPr>
              <a:t>Q6</a:t>
            </a:r>
            <a:r>
              <a:rPr lang="zh-TW" altLang="en-US" sz="2000" b="1" dirty="0" smtClean="0">
                <a:solidFill>
                  <a:schemeClr val="accent1">
                    <a:lumMod val="75000"/>
                  </a:schemeClr>
                </a:solidFill>
                <a:latin typeface="標楷體" pitchFamily="65" charset="-120"/>
                <a:ea typeface="標楷體" pitchFamily="65" charset="-120"/>
              </a:rPr>
              <a:t>：有關花盆是否可回收？</a:t>
            </a:r>
          </a:p>
          <a:p>
            <a:pPr marL="446400" indent="-446400" algn="just">
              <a:lnSpc>
                <a:spcPct val="110000"/>
              </a:lnSpc>
              <a:spcBef>
                <a:spcPts val="400"/>
              </a:spcBef>
              <a:buNone/>
            </a:pPr>
            <a:r>
              <a:rPr lang="en-US" altLang="zh-TW" sz="2000" dirty="0" err="1" smtClean="0">
                <a:latin typeface="標楷體" pitchFamily="65" charset="-120"/>
                <a:ea typeface="標楷體" pitchFamily="65" charset="-120"/>
              </a:rPr>
              <a:t>A6</a:t>
            </a:r>
            <a:r>
              <a:rPr lang="zh-TW" altLang="en-US" sz="2000" dirty="0" smtClean="0">
                <a:latin typeface="標楷體" pitchFamily="65" charset="-120"/>
                <a:ea typeface="標楷體" pitchFamily="65" charset="-120"/>
              </a:rPr>
              <a:t>：有關花盆回收問題，花盆器皿如屬塑膠材質，請認明回收標誌，或三</a:t>
            </a:r>
            <a:endParaRPr lang="en-US" altLang="zh-TW" sz="2000" dirty="0" smtClean="0">
              <a:latin typeface="標楷體" pitchFamily="65" charset="-120"/>
              <a:ea typeface="標楷體" pitchFamily="65" charset="-120"/>
            </a:endParaRPr>
          </a:p>
          <a:p>
            <a:pPr marL="446400" indent="-446400" algn="just">
              <a:lnSpc>
                <a:spcPct val="110000"/>
              </a:lnSpc>
              <a:spcBef>
                <a:spcPts val="400"/>
              </a:spcBef>
              <a:buNone/>
            </a:pP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個循環箭頭包圍著阿拉伯數字</a:t>
            </a:r>
            <a:r>
              <a:rPr lang="en-US" altLang="zh-TW" sz="2000" dirty="0" smtClean="0">
                <a:latin typeface="標楷體" pitchFamily="65" charset="-120"/>
                <a:ea typeface="標楷體" pitchFamily="65" charset="-120"/>
              </a:rPr>
              <a:t>1</a:t>
            </a:r>
            <a:r>
              <a:rPr lang="zh-TW" altLang="en-US" sz="2000" dirty="0" smtClean="0">
                <a:latin typeface="標楷體" pitchFamily="65" charset="-120"/>
                <a:ea typeface="標楷體" pitchFamily="65" charset="-120"/>
              </a:rPr>
              <a:t>至</a:t>
            </a:r>
            <a:r>
              <a:rPr lang="en-US" altLang="zh-TW" sz="2000" dirty="0" smtClean="0">
                <a:latin typeface="標楷體" pitchFamily="65" charset="-120"/>
                <a:ea typeface="標楷體" pitchFamily="65" charset="-120"/>
              </a:rPr>
              <a:t>7</a:t>
            </a:r>
            <a:r>
              <a:rPr lang="zh-TW" altLang="en-US" sz="2000" dirty="0" smtClean="0">
                <a:latin typeface="標楷體" pitchFamily="65" charset="-120"/>
                <a:ea typeface="標楷體" pitchFamily="65" charset="-120"/>
              </a:rPr>
              <a:t>的標誌，上述所列均是可回收之塑</a:t>
            </a:r>
            <a:endParaRPr lang="en-US" altLang="zh-TW" sz="2000" dirty="0" smtClean="0">
              <a:latin typeface="標楷體" pitchFamily="65" charset="-120"/>
              <a:ea typeface="標楷體" pitchFamily="65" charset="-120"/>
            </a:endParaRPr>
          </a:p>
          <a:p>
            <a:pPr marL="446400" indent="-446400" algn="just">
              <a:lnSpc>
                <a:spcPct val="110000"/>
              </a:lnSpc>
              <a:spcBef>
                <a:spcPts val="400"/>
              </a:spcBef>
              <a:buNone/>
            </a:pP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膠類資源物。瓦盆、瓷盆非屬資源回收物，但為方便後續處理，亦請</a:t>
            </a:r>
            <a:endParaRPr lang="en-US" altLang="zh-TW" sz="2000" dirty="0" smtClean="0">
              <a:latin typeface="標楷體" pitchFamily="65" charset="-120"/>
              <a:ea typeface="標楷體" pitchFamily="65" charset="-120"/>
            </a:endParaRPr>
          </a:p>
          <a:p>
            <a:pPr marL="446400" indent="-446400" algn="just">
              <a:lnSpc>
                <a:spcPct val="110000"/>
              </a:lnSpc>
              <a:spcBef>
                <a:spcPts val="400"/>
              </a:spcBef>
              <a:buNone/>
            </a:pP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用報紙包妥後交由資源回收車。</a:t>
            </a:r>
            <a:endParaRPr lang="en-US" altLang="zh-TW" sz="2000" dirty="0" smtClean="0">
              <a:latin typeface="標楷體" pitchFamily="65" charset="-120"/>
              <a:ea typeface="標楷體" pitchFamily="65" charset="-120"/>
            </a:endParaRPr>
          </a:p>
          <a:p>
            <a:pPr marL="444500" indent="-444500" algn="just">
              <a:lnSpc>
                <a:spcPct val="110000"/>
              </a:lnSpc>
              <a:buNone/>
            </a:pPr>
            <a:endParaRPr lang="zh-TW" altLang="en-US" sz="2000" dirty="0" smtClean="0">
              <a:latin typeface="標楷體" pitchFamily="65" charset="-120"/>
              <a:ea typeface="標楷體" pitchFamily="65" charset="-120"/>
            </a:endParaRPr>
          </a:p>
        </p:txBody>
      </p:sp>
      <p:grpSp>
        <p:nvGrpSpPr>
          <p:cNvPr id="8" name="群組 7"/>
          <p:cNvGrpSpPr/>
          <p:nvPr/>
        </p:nvGrpSpPr>
        <p:grpSpPr>
          <a:xfrm>
            <a:off x="323528" y="332656"/>
            <a:ext cx="3816424" cy="584775"/>
            <a:chOff x="2951820" y="476672"/>
            <a:chExt cx="3816424" cy="584775"/>
          </a:xfrm>
        </p:grpSpPr>
        <p:sp>
          <p:nvSpPr>
            <p:cNvPr id="12" name="圓角矩形 11"/>
            <p:cNvSpPr/>
            <p:nvPr/>
          </p:nvSpPr>
          <p:spPr>
            <a:xfrm>
              <a:off x="2951820" y="476672"/>
              <a:ext cx="3816424" cy="576064"/>
            </a:xfrm>
            <a:prstGeom prst="roundRect">
              <a:avLst/>
            </a:prstGeom>
            <a:solidFill>
              <a:srgbClr val="FFCD2D"/>
            </a:solidFill>
            <a:ln>
              <a:no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13" name="文字方塊 12"/>
            <p:cNvSpPr txBox="1"/>
            <p:nvPr/>
          </p:nvSpPr>
          <p:spPr>
            <a:xfrm>
              <a:off x="3419872" y="476672"/>
              <a:ext cx="2808312" cy="584775"/>
            </a:xfrm>
            <a:prstGeom prst="rect">
              <a:avLst/>
            </a:prstGeom>
            <a:noFill/>
          </p:spPr>
          <p:txBody>
            <a:bodyPr wrap="square" rtlCol="0">
              <a:spAutoFit/>
            </a:bodyPr>
            <a:lstStyle/>
            <a:p>
              <a:pPr algn="ctr"/>
              <a:r>
                <a:rPr lang="zh-TW" altLang="en-US" sz="3200" b="1" dirty="0" smtClean="0">
                  <a:latin typeface="標楷體" pitchFamily="65" charset="-120"/>
                  <a:ea typeface="標楷體" pitchFamily="65" charset="-120"/>
                </a:rPr>
                <a:t>民眾問與答</a:t>
              </a:r>
              <a:endParaRPr lang="zh-TW" altLang="en-US" sz="3200" b="1" dirty="0">
                <a:latin typeface="標楷體" pitchFamily="65" charset="-120"/>
                <a:ea typeface="標楷體" pitchFamily="65" charset="-12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pPr>
              <a:defRPr/>
            </a:pPr>
            <a:fld id="{9E02ECB6-910B-4143-8D1D-6E1B049F67A5}" type="slidenum">
              <a:rPr lang="en-US" altLang="zh-TW" smtClean="0"/>
              <a:pPr>
                <a:defRPr/>
              </a:pPr>
              <a:t>4</a:t>
            </a:fld>
            <a:endParaRPr lang="en-US" altLang="zh-TW"/>
          </a:p>
        </p:txBody>
      </p:sp>
      <p:sp>
        <p:nvSpPr>
          <p:cNvPr id="10" name="內容版面配置區 2"/>
          <p:cNvSpPr>
            <a:spLocks noGrp="1"/>
          </p:cNvSpPr>
          <p:nvPr>
            <p:ph idx="1"/>
          </p:nvPr>
        </p:nvSpPr>
        <p:spPr>
          <a:xfrm>
            <a:off x="385192" y="1268760"/>
            <a:ext cx="8363272" cy="4464496"/>
          </a:xfrm>
        </p:spPr>
        <p:txBody>
          <a:bodyPr>
            <a:noAutofit/>
          </a:bodyPr>
          <a:lstStyle/>
          <a:p>
            <a:pPr marL="442913" indent="-442913" algn="just">
              <a:lnSpc>
                <a:spcPct val="110000"/>
              </a:lnSpc>
              <a:buNone/>
            </a:pPr>
            <a:r>
              <a:rPr lang="en-US" altLang="zh-TW" sz="2000" b="1" dirty="0" smtClean="0">
                <a:solidFill>
                  <a:schemeClr val="accent1">
                    <a:lumMod val="75000"/>
                  </a:schemeClr>
                </a:solidFill>
                <a:latin typeface="標楷體" pitchFamily="65" charset="-120"/>
                <a:ea typeface="標楷體" pitchFamily="65" charset="-120"/>
              </a:rPr>
              <a:t>Q7</a:t>
            </a:r>
            <a:r>
              <a:rPr lang="zh-TW" altLang="en-US" sz="2000" b="1" dirty="0" smtClean="0">
                <a:solidFill>
                  <a:schemeClr val="accent1">
                    <a:lumMod val="75000"/>
                  </a:schemeClr>
                </a:solidFill>
                <a:latin typeface="標楷體" pitchFamily="65" charset="-120"/>
                <a:ea typeface="標楷體" pitchFamily="65" charset="-120"/>
              </a:rPr>
              <a:t>：廢棄日光</a:t>
            </a:r>
            <a:r>
              <a:rPr lang="zh-TW" altLang="en-US" sz="2000" b="1" dirty="0" smtClean="0">
                <a:solidFill>
                  <a:schemeClr val="accent5">
                    <a:lumMod val="50000"/>
                  </a:schemeClr>
                </a:solidFill>
                <a:latin typeface="標楷體" pitchFamily="65" charset="-120"/>
                <a:ea typeface="標楷體" pitchFamily="65" charset="-120"/>
              </a:rPr>
              <a:t>燈管</a:t>
            </a:r>
            <a:r>
              <a:rPr lang="en-US" altLang="zh-TW" sz="2000" dirty="0" smtClean="0">
                <a:solidFill>
                  <a:schemeClr val="accent5">
                    <a:lumMod val="50000"/>
                  </a:schemeClr>
                </a:solidFill>
                <a:latin typeface="標楷體" pitchFamily="65" charset="-120"/>
                <a:ea typeface="標楷體" pitchFamily="65" charset="-120"/>
              </a:rPr>
              <a:t>(</a:t>
            </a:r>
            <a:r>
              <a:rPr lang="zh-TW" altLang="en-US" sz="2000" dirty="0" smtClean="0">
                <a:solidFill>
                  <a:schemeClr val="accent5">
                    <a:lumMod val="50000"/>
                  </a:schemeClr>
                </a:solidFill>
                <a:latin typeface="標楷體" pitchFamily="65" charset="-120"/>
                <a:ea typeface="標楷體" pitchFamily="65" charset="-120"/>
              </a:rPr>
              <a:t>泡</a:t>
            </a:r>
            <a:r>
              <a:rPr lang="en-US" altLang="zh-TW" sz="2000" dirty="0" smtClean="0">
                <a:solidFill>
                  <a:schemeClr val="accent5">
                    <a:lumMod val="50000"/>
                  </a:schemeClr>
                </a:solidFill>
                <a:latin typeface="標楷體" pitchFamily="65" charset="-120"/>
                <a:ea typeface="標楷體" pitchFamily="65" charset="-120"/>
              </a:rPr>
              <a:t>)</a:t>
            </a:r>
            <a:r>
              <a:rPr lang="zh-TW" altLang="en-US" sz="2000" b="1" dirty="0" smtClean="0">
                <a:solidFill>
                  <a:schemeClr val="accent5">
                    <a:lumMod val="50000"/>
                  </a:schemeClr>
                </a:solidFill>
                <a:latin typeface="標楷體" pitchFamily="65" charset="-120"/>
                <a:ea typeface="標楷體" pitchFamily="65" charset="-120"/>
              </a:rPr>
              <a:t>回收</a:t>
            </a:r>
            <a:r>
              <a:rPr lang="zh-TW" altLang="en-US" sz="2000" b="1" dirty="0" smtClean="0">
                <a:solidFill>
                  <a:schemeClr val="accent1">
                    <a:lumMod val="75000"/>
                  </a:schemeClr>
                </a:solidFill>
                <a:latin typeface="標楷體" pitchFamily="65" charset="-120"/>
                <a:ea typeface="標楷體" pitchFamily="65" charset="-120"/>
              </a:rPr>
              <a:t>問題？</a:t>
            </a:r>
          </a:p>
          <a:p>
            <a:pPr marL="444500" indent="-444500" algn="just">
              <a:lnSpc>
                <a:spcPct val="110000"/>
              </a:lnSpc>
              <a:buNone/>
            </a:pPr>
            <a:r>
              <a:rPr lang="en-US" altLang="zh-TW" sz="2000" dirty="0" smtClean="0">
                <a:latin typeface="標楷體" pitchFamily="65" charset="-120"/>
                <a:ea typeface="標楷體" pitchFamily="65" charset="-120"/>
              </a:rPr>
              <a:t>A7</a:t>
            </a:r>
            <a:r>
              <a:rPr lang="zh-TW" altLang="en-US" sz="2000" dirty="0" smtClean="0">
                <a:latin typeface="標楷體" pitchFamily="65" charset="-120"/>
                <a:ea typeface="標楷體" pitchFamily="65" charset="-120"/>
              </a:rPr>
              <a:t>：本市廢燈管</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泡</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列入回收項目，至於破損的廢燈管</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泡</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也可以回收，</a:t>
            </a:r>
            <a:endParaRPr lang="en-US" altLang="zh-TW" sz="2000" dirty="0" smtClean="0">
              <a:latin typeface="標楷體" pitchFamily="65" charset="-120"/>
              <a:ea typeface="標楷體" pitchFamily="65" charset="-120"/>
            </a:endParaRPr>
          </a:p>
          <a:p>
            <a:pPr marL="444500" indent="-444500" algn="just">
              <a:lnSpc>
                <a:spcPct val="110000"/>
              </a:lnSpc>
              <a:buNone/>
            </a:pP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但為避免遭玻璃刺傷或螢光粉、汞蒸氣等有害物質成分外洩污染，建</a:t>
            </a:r>
            <a:endParaRPr lang="en-US" altLang="zh-TW" sz="2000" dirty="0" smtClean="0">
              <a:latin typeface="標楷體" pitchFamily="65" charset="-120"/>
              <a:ea typeface="標楷體" pitchFamily="65" charset="-120"/>
            </a:endParaRPr>
          </a:p>
          <a:p>
            <a:pPr marL="444500" indent="-444500" algn="just">
              <a:lnSpc>
                <a:spcPct val="110000"/>
              </a:lnSpc>
              <a:buNone/>
            </a:pP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議以厚紙及塑膠袋妥善捆包後，再交給資源回收車、照明光源販賣店</a:t>
            </a:r>
            <a:endParaRPr lang="en-US" altLang="zh-TW" sz="2000" dirty="0" smtClean="0">
              <a:latin typeface="標楷體" pitchFamily="65" charset="-120"/>
              <a:ea typeface="標楷體" pitchFamily="65" charset="-120"/>
            </a:endParaRPr>
          </a:p>
          <a:p>
            <a:pPr marL="444500" indent="-444500" algn="just">
              <a:lnSpc>
                <a:spcPct val="110000"/>
              </a:lnSpc>
              <a:buNone/>
            </a:pP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家或已列管之回收商回收。</a:t>
            </a:r>
            <a:endParaRPr lang="en-US" altLang="zh-TW" sz="2000" dirty="0" smtClean="0">
              <a:latin typeface="標楷體" pitchFamily="65" charset="-120"/>
              <a:ea typeface="標楷體" pitchFamily="65" charset="-120"/>
            </a:endParaRPr>
          </a:p>
          <a:p>
            <a:pPr marL="442913" indent="-442913" algn="just">
              <a:lnSpc>
                <a:spcPct val="110000"/>
              </a:lnSpc>
              <a:buNone/>
            </a:pPr>
            <a:r>
              <a:rPr lang="en-US" altLang="zh-TW" sz="2000" b="1" dirty="0" smtClean="0">
                <a:solidFill>
                  <a:schemeClr val="accent1">
                    <a:lumMod val="75000"/>
                  </a:schemeClr>
                </a:solidFill>
                <a:latin typeface="標楷體" pitchFamily="65" charset="-120"/>
                <a:ea typeface="標楷體" pitchFamily="65" charset="-120"/>
              </a:rPr>
              <a:t>Q8</a:t>
            </a:r>
            <a:r>
              <a:rPr lang="zh-TW" altLang="en-US" sz="2000" b="1" dirty="0" smtClean="0">
                <a:solidFill>
                  <a:schemeClr val="accent1">
                    <a:lumMod val="75000"/>
                  </a:schemeClr>
                </a:solidFill>
                <a:latin typeface="標楷體" pitchFamily="65" charset="-120"/>
                <a:ea typeface="標楷體" pitchFamily="65" charset="-120"/>
              </a:rPr>
              <a:t>：</a:t>
            </a:r>
            <a:r>
              <a:rPr lang="zh-TW" altLang="zh-TW" sz="2000" b="1" dirty="0" smtClean="0">
                <a:solidFill>
                  <a:schemeClr val="accent1">
                    <a:lumMod val="75000"/>
                  </a:schemeClr>
                </a:solidFill>
                <a:latin typeface="標楷體" pitchFamily="65" charset="-120"/>
                <a:ea typeface="標楷體" pitchFamily="65" charset="-120"/>
              </a:rPr>
              <a:t>廢保麗龍回收問題</a:t>
            </a:r>
            <a:r>
              <a:rPr lang="zh-TW" altLang="en-US" sz="2000" b="1" dirty="0" smtClean="0">
                <a:solidFill>
                  <a:schemeClr val="accent1">
                    <a:lumMod val="75000"/>
                  </a:schemeClr>
                </a:solidFill>
                <a:latin typeface="標楷體" pitchFamily="65" charset="-120"/>
                <a:ea typeface="標楷體" pitchFamily="65" charset="-120"/>
              </a:rPr>
              <a:t>？</a:t>
            </a:r>
          </a:p>
          <a:p>
            <a:pPr marL="444500" indent="-444500" algn="just">
              <a:lnSpc>
                <a:spcPct val="110000"/>
              </a:lnSpc>
              <a:buNone/>
            </a:pPr>
            <a:r>
              <a:rPr lang="en-US" altLang="zh-TW" sz="2000" dirty="0" err="1" smtClean="0">
                <a:latin typeface="標楷體" pitchFamily="65" charset="-120"/>
                <a:ea typeface="標楷體" pitchFamily="65" charset="-120"/>
              </a:rPr>
              <a:t>A8</a:t>
            </a:r>
            <a:r>
              <a:rPr lang="zh-TW" altLang="en-US" sz="2000" dirty="0" smtClean="0">
                <a:latin typeface="標楷體" pitchFamily="65" charset="-120"/>
                <a:ea typeface="標楷體" pitchFamily="65" charset="-120"/>
              </a:rPr>
              <a:t>：回收</a:t>
            </a:r>
            <a:r>
              <a:rPr lang="zh-TW" altLang="zh-TW" sz="2000" dirty="0" smtClean="0">
                <a:latin typeface="標楷體" pitchFamily="65" charset="-120"/>
                <a:ea typeface="標楷體" pitchFamily="65" charset="-120"/>
              </a:rPr>
              <a:t>保麗龍請去除膠帶、木材、鐵釘及非保麗龍材質包材，交由本局</a:t>
            </a:r>
            <a:endParaRPr lang="en-US" altLang="zh-TW" sz="2000" dirty="0" smtClean="0">
              <a:latin typeface="標楷體" pitchFamily="65" charset="-120"/>
              <a:ea typeface="標楷體" pitchFamily="65" charset="-120"/>
            </a:endParaRPr>
          </a:p>
          <a:p>
            <a:pPr marL="444500" indent="-444500" algn="just">
              <a:lnSpc>
                <a:spcPct val="110000"/>
              </a:lnSpc>
              <a:buNone/>
            </a:pPr>
            <a:r>
              <a:rPr lang="en-US" altLang="zh-TW" sz="2000" dirty="0" smtClean="0">
                <a:latin typeface="標楷體" pitchFamily="65" charset="-120"/>
                <a:ea typeface="標楷體" pitchFamily="65" charset="-120"/>
              </a:rPr>
              <a:t>    </a:t>
            </a:r>
            <a:r>
              <a:rPr lang="zh-TW" altLang="zh-TW" sz="2000" dirty="0" smtClean="0">
                <a:latin typeface="標楷體" pitchFamily="65" charset="-120"/>
                <a:ea typeface="標楷體" pitchFamily="65" charset="-120"/>
              </a:rPr>
              <a:t>資源回收車回收</a:t>
            </a:r>
            <a:r>
              <a:rPr lang="zh-TW" altLang="en-US"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pPr marL="442913" indent="-442913" algn="just">
              <a:lnSpc>
                <a:spcPct val="110000"/>
              </a:lnSpc>
              <a:buNone/>
            </a:pPr>
            <a:r>
              <a:rPr lang="en-US" altLang="zh-TW" sz="2000" b="1" dirty="0" err="1" smtClean="0">
                <a:solidFill>
                  <a:schemeClr val="accent1">
                    <a:lumMod val="75000"/>
                  </a:schemeClr>
                </a:solidFill>
                <a:latin typeface="標楷體" pitchFamily="65" charset="-120"/>
                <a:ea typeface="標楷體" pitchFamily="65" charset="-120"/>
              </a:rPr>
              <a:t>Q9</a:t>
            </a:r>
            <a:r>
              <a:rPr lang="zh-TW" altLang="en-US" sz="2000" b="1" dirty="0" smtClean="0">
                <a:solidFill>
                  <a:schemeClr val="accent1">
                    <a:lumMod val="75000"/>
                  </a:schemeClr>
                </a:solidFill>
                <a:latin typeface="標楷體" pitchFamily="65" charset="-120"/>
                <a:ea typeface="標楷體" pitchFamily="65" charset="-120"/>
              </a:rPr>
              <a:t>：</a:t>
            </a:r>
            <a:r>
              <a:rPr lang="zh-TW" altLang="zh-TW" sz="2000" b="1" dirty="0" smtClean="0">
                <a:solidFill>
                  <a:schemeClr val="accent1">
                    <a:lumMod val="75000"/>
                  </a:schemeClr>
                </a:solidFill>
                <a:latin typeface="標楷體" pitchFamily="65" charset="-120"/>
                <a:ea typeface="標楷體" pitchFamily="65" charset="-120"/>
              </a:rPr>
              <a:t>食用後之紙、塑膠餐具</a:t>
            </a:r>
            <a:r>
              <a:rPr lang="en-US" altLang="zh-TW" sz="2000" b="1" dirty="0" smtClean="0">
                <a:solidFill>
                  <a:schemeClr val="accent1">
                    <a:lumMod val="75000"/>
                  </a:schemeClr>
                </a:solidFill>
                <a:latin typeface="標楷體" pitchFamily="65" charset="-120"/>
                <a:ea typeface="標楷體" pitchFamily="65" charset="-120"/>
              </a:rPr>
              <a:t>(</a:t>
            </a:r>
            <a:r>
              <a:rPr lang="zh-TW" altLang="zh-TW" sz="2000" b="1" dirty="0" smtClean="0">
                <a:solidFill>
                  <a:schemeClr val="accent1">
                    <a:lumMod val="75000"/>
                  </a:schemeClr>
                </a:solidFill>
                <a:latin typeface="標楷體" pitchFamily="65" charset="-120"/>
                <a:ea typeface="標楷體" pitchFamily="65" charset="-120"/>
              </a:rPr>
              <a:t>餐盒或杯子</a:t>
            </a:r>
            <a:r>
              <a:rPr lang="en-US" altLang="zh-TW" sz="2000" b="1" dirty="0" smtClean="0">
                <a:solidFill>
                  <a:schemeClr val="accent1">
                    <a:lumMod val="75000"/>
                  </a:schemeClr>
                </a:solidFill>
                <a:latin typeface="標楷體" pitchFamily="65" charset="-120"/>
                <a:ea typeface="標楷體" pitchFamily="65" charset="-120"/>
              </a:rPr>
              <a:t>)</a:t>
            </a:r>
            <a:r>
              <a:rPr lang="zh-TW" altLang="zh-TW" sz="2000" b="1" dirty="0" smtClean="0">
                <a:solidFill>
                  <a:schemeClr val="accent1">
                    <a:lumMod val="75000"/>
                  </a:schemeClr>
                </a:solidFill>
                <a:latin typeface="標楷體" pitchFamily="65" charset="-120"/>
                <a:ea typeface="標楷體" pitchFamily="65" charset="-120"/>
              </a:rPr>
              <a:t>是否可以回收</a:t>
            </a:r>
            <a:r>
              <a:rPr lang="zh-TW" altLang="en-US" sz="2000" b="1" dirty="0" smtClean="0">
                <a:solidFill>
                  <a:schemeClr val="accent1">
                    <a:lumMod val="75000"/>
                  </a:schemeClr>
                </a:solidFill>
                <a:latin typeface="標楷體" pitchFamily="65" charset="-120"/>
                <a:ea typeface="標楷體" pitchFamily="65" charset="-120"/>
              </a:rPr>
              <a:t>？</a:t>
            </a:r>
          </a:p>
          <a:p>
            <a:pPr marL="444500" indent="-444500" algn="just">
              <a:lnSpc>
                <a:spcPct val="110000"/>
              </a:lnSpc>
              <a:buNone/>
            </a:pPr>
            <a:r>
              <a:rPr lang="en-US" altLang="zh-TW" sz="2000" dirty="0" err="1" smtClean="0">
                <a:latin typeface="標楷體" pitchFamily="65" charset="-120"/>
                <a:ea typeface="標楷體" pitchFamily="65" charset="-120"/>
              </a:rPr>
              <a:t>A9</a:t>
            </a:r>
            <a:r>
              <a:rPr lang="zh-TW" altLang="en-US" sz="2000" dirty="0" smtClean="0">
                <a:latin typeface="標楷體" pitchFamily="65" charset="-120"/>
                <a:ea typeface="標楷體" pitchFamily="65" charset="-120"/>
              </a:rPr>
              <a:t>：</a:t>
            </a:r>
            <a:r>
              <a:rPr lang="zh-TW" altLang="zh-TW" sz="2000" dirty="0" smtClean="0">
                <a:latin typeface="標楷體" pitchFamily="65" charset="-120"/>
                <a:ea typeface="標楷體" pitchFamily="65" charset="-120"/>
              </a:rPr>
              <a:t>建議市民應先將餐具</a:t>
            </a:r>
            <a:r>
              <a:rPr lang="en-US" altLang="zh-TW" sz="2000" dirty="0" smtClean="0">
                <a:latin typeface="標楷體" pitchFamily="65" charset="-120"/>
                <a:ea typeface="標楷體" pitchFamily="65" charset="-120"/>
              </a:rPr>
              <a:t>(</a:t>
            </a:r>
            <a:r>
              <a:rPr lang="zh-TW" altLang="zh-TW" sz="2000" dirty="0" smtClean="0">
                <a:latin typeface="標楷體" pitchFamily="65" charset="-120"/>
                <a:ea typeface="標楷體" pitchFamily="65" charset="-120"/>
              </a:rPr>
              <a:t>餐盒或杯子</a:t>
            </a:r>
            <a:r>
              <a:rPr lang="en-US" altLang="zh-TW" sz="2000" dirty="0" smtClean="0">
                <a:latin typeface="標楷體" pitchFamily="65" charset="-120"/>
                <a:ea typeface="標楷體" pitchFamily="65" charset="-120"/>
              </a:rPr>
              <a:t>)</a:t>
            </a:r>
            <a:r>
              <a:rPr lang="zh-TW" altLang="zh-TW" sz="2000" dirty="0" smtClean="0">
                <a:latin typeface="標楷體" pitchFamily="65" charset="-120"/>
                <a:ea typeface="標楷體" pitchFamily="65" charset="-120"/>
              </a:rPr>
              <a:t>內未食用完之食物倒至廚餘桶內，</a:t>
            </a:r>
            <a:endParaRPr lang="en-US" altLang="zh-TW" sz="2000" dirty="0" smtClean="0">
              <a:latin typeface="標楷體" pitchFamily="65" charset="-120"/>
              <a:ea typeface="標楷體" pitchFamily="65" charset="-120"/>
            </a:endParaRPr>
          </a:p>
          <a:p>
            <a:pPr marL="444500" indent="-444500" algn="just">
              <a:lnSpc>
                <a:spcPct val="110000"/>
              </a:lnSpc>
              <a:buNone/>
            </a:pPr>
            <a:r>
              <a:rPr lang="en-US" altLang="zh-TW" sz="2000" dirty="0" smtClean="0">
                <a:latin typeface="標楷體" pitchFamily="65" charset="-120"/>
                <a:ea typeface="標楷體" pitchFamily="65" charset="-120"/>
              </a:rPr>
              <a:t>    </a:t>
            </a:r>
            <a:r>
              <a:rPr lang="zh-TW" altLang="zh-TW" sz="2000" dirty="0" smtClean="0">
                <a:latin typeface="標楷體" pitchFamily="65" charset="-120"/>
                <a:ea typeface="標楷體" pitchFamily="65" charset="-120"/>
              </a:rPr>
              <a:t>將餐具稍做清洗或擦拭後再進行回收</a:t>
            </a:r>
            <a:r>
              <a:rPr lang="zh-TW" altLang="en-US"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pPr marL="444500" indent="-444500" algn="just">
              <a:lnSpc>
                <a:spcPct val="110000"/>
              </a:lnSpc>
              <a:buNone/>
            </a:pPr>
            <a:endParaRPr lang="en-US" altLang="zh-TW" sz="2000" dirty="0" smtClean="0">
              <a:latin typeface="標楷體" pitchFamily="65" charset="-120"/>
              <a:ea typeface="標楷體" pitchFamily="65" charset="-120"/>
            </a:endParaRPr>
          </a:p>
          <a:p>
            <a:pPr marL="712788" indent="-712788" algn="just">
              <a:lnSpc>
                <a:spcPct val="110000"/>
              </a:lnSpc>
              <a:buNone/>
            </a:pPr>
            <a:endParaRPr lang="zh-TW" altLang="en-US" sz="2000" dirty="0" smtClean="0">
              <a:latin typeface="新細明體" pitchFamily="18" charset="-120"/>
              <a:ea typeface="新細明體" pitchFamily="18" charset="-120"/>
            </a:endParaRPr>
          </a:p>
        </p:txBody>
      </p:sp>
      <p:grpSp>
        <p:nvGrpSpPr>
          <p:cNvPr id="8" name="群組 7"/>
          <p:cNvGrpSpPr/>
          <p:nvPr/>
        </p:nvGrpSpPr>
        <p:grpSpPr>
          <a:xfrm>
            <a:off x="323528" y="332656"/>
            <a:ext cx="3816424" cy="584775"/>
            <a:chOff x="2951820" y="476672"/>
            <a:chExt cx="3816424" cy="584775"/>
          </a:xfrm>
        </p:grpSpPr>
        <p:sp>
          <p:nvSpPr>
            <p:cNvPr id="12" name="圓角矩形 11"/>
            <p:cNvSpPr/>
            <p:nvPr/>
          </p:nvSpPr>
          <p:spPr>
            <a:xfrm>
              <a:off x="2951820" y="476672"/>
              <a:ext cx="3816424" cy="576064"/>
            </a:xfrm>
            <a:prstGeom prst="roundRect">
              <a:avLst/>
            </a:prstGeom>
            <a:solidFill>
              <a:srgbClr val="FFCD2D"/>
            </a:solidFill>
            <a:ln>
              <a:no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14" name="文字方塊 13"/>
            <p:cNvSpPr txBox="1"/>
            <p:nvPr/>
          </p:nvSpPr>
          <p:spPr>
            <a:xfrm>
              <a:off x="3419872" y="476672"/>
              <a:ext cx="2808312" cy="584775"/>
            </a:xfrm>
            <a:prstGeom prst="rect">
              <a:avLst/>
            </a:prstGeom>
            <a:noFill/>
          </p:spPr>
          <p:txBody>
            <a:bodyPr wrap="square" rtlCol="0">
              <a:spAutoFit/>
            </a:bodyPr>
            <a:lstStyle/>
            <a:p>
              <a:pPr algn="ctr"/>
              <a:r>
                <a:rPr lang="zh-TW" altLang="en-US" sz="3200" b="1" dirty="0" smtClean="0">
                  <a:latin typeface="標楷體" pitchFamily="65" charset="-120"/>
                  <a:ea typeface="標楷體" pitchFamily="65" charset="-120"/>
                </a:rPr>
                <a:t>民眾問與答</a:t>
              </a:r>
              <a:endParaRPr lang="zh-TW" altLang="en-US" sz="3200" b="1" dirty="0">
                <a:latin typeface="標楷體" pitchFamily="65" charset="-120"/>
                <a:ea typeface="標楷體" pitchFamily="65" charset="-12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pPr>
              <a:defRPr/>
            </a:pPr>
            <a:fld id="{9E02ECB6-910B-4143-8D1D-6E1B049F67A5}" type="slidenum">
              <a:rPr lang="en-US" altLang="zh-TW" smtClean="0"/>
              <a:pPr>
                <a:defRPr/>
              </a:pPr>
              <a:t>5</a:t>
            </a:fld>
            <a:endParaRPr lang="en-US" altLang="zh-TW"/>
          </a:p>
        </p:txBody>
      </p:sp>
      <p:sp>
        <p:nvSpPr>
          <p:cNvPr id="4" name="內容版面配置區 2"/>
          <p:cNvSpPr>
            <a:spLocks noGrp="1"/>
          </p:cNvSpPr>
          <p:nvPr>
            <p:ph idx="1"/>
          </p:nvPr>
        </p:nvSpPr>
        <p:spPr>
          <a:xfrm>
            <a:off x="467544" y="1556792"/>
            <a:ext cx="8363272" cy="4464496"/>
          </a:xfrm>
        </p:spPr>
        <p:txBody>
          <a:bodyPr>
            <a:noAutofit/>
          </a:bodyPr>
          <a:lstStyle/>
          <a:p>
            <a:pPr marL="446400" indent="-446400" algn="just">
              <a:lnSpc>
                <a:spcPct val="110000"/>
              </a:lnSpc>
              <a:spcAft>
                <a:spcPts val="0"/>
              </a:spcAft>
              <a:buNone/>
            </a:pPr>
            <a:r>
              <a:rPr lang="en-US" altLang="zh-TW" sz="2000" b="1" dirty="0" err="1" smtClean="0">
                <a:solidFill>
                  <a:schemeClr val="accent1">
                    <a:lumMod val="75000"/>
                  </a:schemeClr>
                </a:solidFill>
                <a:latin typeface="標楷體" pitchFamily="65" charset="-120"/>
                <a:ea typeface="標楷體" pitchFamily="65" charset="-120"/>
              </a:rPr>
              <a:t>Q10</a:t>
            </a:r>
            <a:r>
              <a:rPr lang="zh-TW" altLang="en-US" sz="2000" b="1" dirty="0" smtClean="0">
                <a:solidFill>
                  <a:schemeClr val="accent1">
                    <a:lumMod val="75000"/>
                  </a:schemeClr>
                </a:solidFill>
                <a:latin typeface="標楷體" pitchFamily="65" charset="-120"/>
                <a:ea typeface="標楷體" pitchFamily="65" charset="-120"/>
              </a:rPr>
              <a:t>：</a:t>
            </a:r>
            <a:r>
              <a:rPr lang="zh-TW" altLang="zh-TW" sz="2000" b="1" dirty="0" smtClean="0">
                <a:solidFill>
                  <a:schemeClr val="accent1">
                    <a:lumMod val="75000"/>
                  </a:schemeClr>
                </a:solidFill>
                <a:latin typeface="標楷體" pitchFamily="65" charset="-120"/>
                <a:ea typeface="標楷體" pitchFamily="65" charset="-120"/>
              </a:rPr>
              <a:t>玻璃類目前是否為資源回收物</a:t>
            </a:r>
            <a:r>
              <a:rPr lang="zh-TW" altLang="en-US" sz="2000" b="1" dirty="0" smtClean="0">
                <a:solidFill>
                  <a:schemeClr val="accent1">
                    <a:lumMod val="75000"/>
                  </a:schemeClr>
                </a:solidFill>
                <a:latin typeface="標楷體" pitchFamily="65" charset="-120"/>
                <a:ea typeface="標楷體" pitchFamily="65" charset="-120"/>
              </a:rPr>
              <a:t>？</a:t>
            </a:r>
            <a:endParaRPr lang="en-US" altLang="zh-TW" sz="2000" b="1" dirty="0" smtClean="0">
              <a:solidFill>
                <a:schemeClr val="accent1">
                  <a:lumMod val="75000"/>
                </a:schemeClr>
              </a:solidFill>
              <a:latin typeface="標楷體" pitchFamily="65" charset="-120"/>
              <a:ea typeface="標楷體" pitchFamily="65" charset="-120"/>
            </a:endParaRPr>
          </a:p>
          <a:p>
            <a:pPr marL="446400" indent="-446400" algn="just">
              <a:lnSpc>
                <a:spcPct val="110000"/>
              </a:lnSpc>
              <a:spcAft>
                <a:spcPts val="0"/>
              </a:spcAft>
              <a:buNone/>
            </a:pPr>
            <a:r>
              <a:rPr lang="en-US" altLang="zh-TW" sz="2000" dirty="0" smtClean="0">
                <a:latin typeface="標楷體" pitchFamily="65" charset="-120"/>
                <a:ea typeface="標楷體" pitchFamily="65" charset="-120"/>
              </a:rPr>
              <a:t>A10</a:t>
            </a:r>
            <a:r>
              <a:rPr lang="zh-TW" altLang="en-US" sz="2000" dirty="0" smtClean="0">
                <a:latin typeface="標楷體" pitchFamily="65" charset="-120"/>
                <a:ea typeface="標楷體" pitchFamily="65" charset="-120"/>
              </a:rPr>
              <a:t>：玻璃類目前公告應回收為玻璃容器及平板玻璃</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不包括強化玻璃</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pPr marL="446400" indent="-446400" algn="just">
              <a:lnSpc>
                <a:spcPct val="110000"/>
              </a:lnSpc>
              <a:spcAft>
                <a:spcPts val="0"/>
              </a:spcAft>
              <a:buNone/>
            </a:pP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破碎玻璃回收前應妥善打包，並註明破碎玻璃，交給資源回收車回</a:t>
            </a:r>
            <a:endParaRPr lang="en-US" altLang="zh-TW" sz="2000" dirty="0" smtClean="0">
              <a:latin typeface="標楷體" pitchFamily="65" charset="-120"/>
              <a:ea typeface="標楷體" pitchFamily="65" charset="-120"/>
            </a:endParaRPr>
          </a:p>
          <a:p>
            <a:pPr marL="446400" indent="-446400" algn="just">
              <a:lnSpc>
                <a:spcPct val="110000"/>
              </a:lnSpc>
              <a:spcAft>
                <a:spcPts val="0"/>
              </a:spcAft>
              <a:buNone/>
            </a:pP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收，事業單位產生之玻璃物品，需委託合格清除處理業進行處理。</a:t>
            </a:r>
            <a:endParaRPr lang="en-US" altLang="zh-TW" sz="2000" dirty="0" smtClean="0">
              <a:latin typeface="標楷體" pitchFamily="65" charset="-120"/>
              <a:ea typeface="標楷體" pitchFamily="65" charset="-120"/>
            </a:endParaRPr>
          </a:p>
          <a:p>
            <a:pPr marL="446400" indent="-446400" algn="just">
              <a:lnSpc>
                <a:spcPct val="110000"/>
              </a:lnSpc>
              <a:spcAft>
                <a:spcPts val="0"/>
              </a:spcAft>
              <a:buNone/>
            </a:pPr>
            <a:r>
              <a:rPr lang="en-US" altLang="zh-TW" sz="2000" b="1" dirty="0" err="1" smtClean="0">
                <a:solidFill>
                  <a:schemeClr val="accent1">
                    <a:lumMod val="75000"/>
                  </a:schemeClr>
                </a:solidFill>
                <a:latin typeface="標楷體" pitchFamily="65" charset="-120"/>
                <a:ea typeface="標楷體" pitchFamily="65" charset="-120"/>
              </a:rPr>
              <a:t>Q11</a:t>
            </a:r>
            <a:r>
              <a:rPr lang="zh-TW" altLang="en-US" sz="2000" b="1" dirty="0" smtClean="0">
                <a:solidFill>
                  <a:schemeClr val="accent1">
                    <a:lumMod val="75000"/>
                  </a:schemeClr>
                </a:solidFill>
                <a:latin typeface="標楷體" pitchFamily="65" charset="-120"/>
                <a:ea typeface="標楷體" pitchFamily="65" charset="-120"/>
              </a:rPr>
              <a:t>：</a:t>
            </a:r>
            <a:r>
              <a:rPr lang="zh-TW" altLang="zh-TW" sz="2000" b="1" dirty="0" smtClean="0">
                <a:solidFill>
                  <a:schemeClr val="accent1">
                    <a:lumMod val="75000"/>
                  </a:schemeClr>
                </a:solidFill>
                <a:latin typeface="標楷體" pitchFamily="65" charset="-120"/>
                <a:ea typeface="標楷體" pitchFamily="65" charset="-120"/>
              </a:rPr>
              <a:t>農藥廢容器如何回收</a:t>
            </a:r>
            <a:r>
              <a:rPr lang="zh-TW" altLang="en-US" sz="2000" b="1" dirty="0" smtClean="0">
                <a:solidFill>
                  <a:schemeClr val="accent1">
                    <a:lumMod val="75000"/>
                  </a:schemeClr>
                </a:solidFill>
                <a:latin typeface="標楷體" pitchFamily="65" charset="-120"/>
                <a:ea typeface="標楷體" pitchFamily="65" charset="-120"/>
              </a:rPr>
              <a:t>？</a:t>
            </a:r>
          </a:p>
          <a:p>
            <a:pPr marL="446400" indent="-446400" algn="just">
              <a:lnSpc>
                <a:spcPct val="110000"/>
              </a:lnSpc>
              <a:spcAft>
                <a:spcPts val="0"/>
              </a:spcAft>
              <a:buNone/>
            </a:pPr>
            <a:r>
              <a:rPr lang="en-US" altLang="zh-TW" sz="2000" dirty="0" smtClean="0">
                <a:latin typeface="標楷體" pitchFamily="65" charset="-120"/>
                <a:ea typeface="標楷體" pitchFamily="65" charset="-120"/>
              </a:rPr>
              <a:t>A11</a:t>
            </a:r>
            <a:r>
              <a:rPr lang="zh-TW" altLang="en-US" sz="2000" dirty="0" smtClean="0">
                <a:latin typeface="標楷體" pitchFamily="65" charset="-120"/>
                <a:ea typeface="標楷體" pitchFamily="65" charset="-120"/>
              </a:rPr>
              <a:t>：</a:t>
            </a:r>
            <a:r>
              <a:rPr lang="zh-TW" altLang="zh-TW" sz="2000" dirty="0" smtClean="0">
                <a:latin typeface="標楷體" pitchFamily="65" charset="-120"/>
                <a:ea typeface="標楷體" pitchFamily="65" charset="-120"/>
              </a:rPr>
              <a:t>農藥使用完畢後，以</a:t>
            </a:r>
            <a:r>
              <a:rPr lang="en-US" altLang="zh-TW" sz="2000" dirty="0" smtClean="0">
                <a:latin typeface="標楷體" pitchFamily="65" charset="-120"/>
                <a:ea typeface="標楷體" pitchFamily="65" charset="-120"/>
              </a:rPr>
              <a:t>3</a:t>
            </a:r>
            <a:r>
              <a:rPr lang="zh-TW" altLang="zh-TW" sz="2000" dirty="0" smtClean="0">
                <a:latin typeface="標楷體" pitchFamily="65" charset="-120"/>
                <a:ea typeface="標楷體" pitchFamily="65" charset="-120"/>
              </a:rPr>
              <a:t>沖</a:t>
            </a:r>
            <a:r>
              <a:rPr lang="en-US" altLang="zh-TW" sz="2000" dirty="0" smtClean="0">
                <a:latin typeface="標楷體" pitchFamily="65" charset="-120"/>
                <a:ea typeface="標楷體" pitchFamily="65" charset="-120"/>
              </a:rPr>
              <a:t>3</a:t>
            </a:r>
            <a:r>
              <a:rPr lang="zh-TW" altLang="zh-TW" sz="2000" dirty="0" smtClean="0">
                <a:latin typeface="標楷體" pitchFamily="65" charset="-120"/>
                <a:ea typeface="標楷體" pitchFamily="65" charset="-120"/>
              </a:rPr>
              <a:t>洗</a:t>
            </a:r>
            <a:r>
              <a:rPr lang="zh-TW" altLang="zh-TW" sz="2000" dirty="0" smtClean="0">
                <a:latin typeface="標楷體" pitchFamily="65" charset="-120"/>
                <a:ea typeface="標楷體" pitchFamily="65" charset="-120"/>
              </a:rPr>
              <a:t>方式</a:t>
            </a:r>
            <a:r>
              <a:rPr lang="zh-TW" altLang="en-US" sz="2000" dirty="0" smtClean="0">
                <a:latin typeface="標楷體" pitchFamily="65" charset="-120"/>
                <a:ea typeface="標楷體" pitchFamily="65" charset="-120"/>
              </a:rPr>
              <a:t>倒入噴灑器內</a:t>
            </a:r>
            <a:r>
              <a:rPr lang="zh-TW" altLang="zh-TW" sz="2000" dirty="0" smtClean="0">
                <a:latin typeface="標楷體" pitchFamily="65" charset="-120"/>
                <a:ea typeface="標楷體" pitchFamily="65" charset="-120"/>
              </a:rPr>
              <a:t>，單獨打包交給</a:t>
            </a:r>
            <a:r>
              <a:rPr lang="zh-TW" altLang="zh-TW" sz="2000" dirty="0" smtClean="0">
                <a:latin typeface="標楷體" pitchFamily="65" charset="-120"/>
                <a:ea typeface="標楷體" pitchFamily="65" charset="-120"/>
              </a:rPr>
              <a:t>資源回收車回收</a:t>
            </a:r>
            <a:r>
              <a:rPr lang="zh-TW" altLang="en-US"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pPr marL="446400" indent="-446400" algn="just">
              <a:lnSpc>
                <a:spcPct val="110000"/>
              </a:lnSpc>
              <a:spcAft>
                <a:spcPts val="0"/>
              </a:spcAft>
              <a:buNone/>
            </a:pPr>
            <a:r>
              <a:rPr lang="en-US" altLang="zh-TW" sz="2000" b="1" dirty="0" err="1" smtClean="0">
                <a:solidFill>
                  <a:schemeClr val="accent1">
                    <a:lumMod val="75000"/>
                  </a:schemeClr>
                </a:solidFill>
                <a:latin typeface="標楷體" pitchFamily="65" charset="-120"/>
                <a:ea typeface="標楷體" pitchFamily="65" charset="-120"/>
              </a:rPr>
              <a:t>Q12</a:t>
            </a:r>
            <a:r>
              <a:rPr lang="zh-TW" altLang="en-US" sz="2000" b="1" dirty="0" smtClean="0">
                <a:solidFill>
                  <a:schemeClr val="accent1">
                    <a:lumMod val="75000"/>
                  </a:schemeClr>
                </a:solidFill>
                <a:latin typeface="標楷體" pitchFamily="65" charset="-120"/>
                <a:ea typeface="標楷體" pitchFamily="65" charset="-120"/>
              </a:rPr>
              <a:t>：</a:t>
            </a:r>
            <a:r>
              <a:rPr lang="zh-TW" altLang="zh-TW" sz="2000" b="1" dirty="0" smtClean="0">
                <a:solidFill>
                  <a:schemeClr val="accent1">
                    <a:lumMod val="75000"/>
                  </a:schemeClr>
                </a:solidFill>
                <a:latin typeface="標楷體" pitchFamily="65" charset="-120"/>
                <a:ea typeface="標楷體" pitchFamily="65" charset="-120"/>
              </a:rPr>
              <a:t>乾電池如何回收</a:t>
            </a:r>
            <a:r>
              <a:rPr lang="zh-TW" altLang="en-US" sz="2000" b="1" dirty="0" smtClean="0">
                <a:solidFill>
                  <a:schemeClr val="accent1">
                    <a:lumMod val="75000"/>
                  </a:schemeClr>
                </a:solidFill>
                <a:latin typeface="標楷體" pitchFamily="65" charset="-120"/>
                <a:ea typeface="標楷體" pitchFamily="65" charset="-120"/>
              </a:rPr>
              <a:t>？</a:t>
            </a:r>
          </a:p>
          <a:p>
            <a:pPr marL="446400" indent="-446400" algn="just">
              <a:lnSpc>
                <a:spcPct val="110000"/>
              </a:lnSpc>
              <a:spcAft>
                <a:spcPts val="0"/>
              </a:spcAft>
              <a:buNone/>
            </a:pPr>
            <a:r>
              <a:rPr lang="en-US" altLang="zh-TW" sz="2000" dirty="0" err="1" smtClean="0">
                <a:latin typeface="標楷體" pitchFamily="65" charset="-120"/>
                <a:ea typeface="標楷體" pitchFamily="65" charset="-120"/>
              </a:rPr>
              <a:t>A12</a:t>
            </a:r>
            <a:r>
              <a:rPr lang="zh-TW" altLang="en-US" sz="2000" dirty="0" smtClean="0">
                <a:latin typeface="標楷體" pitchFamily="65" charset="-120"/>
                <a:ea typeface="標楷體" pitchFamily="65" charset="-120"/>
              </a:rPr>
              <a:t>：</a:t>
            </a:r>
            <a:r>
              <a:rPr lang="zh-TW" altLang="zh-TW" sz="2000" dirty="0" smtClean="0">
                <a:latin typeface="標楷體" pitchFamily="65" charset="-120"/>
                <a:ea typeface="標楷體" pitchFamily="65" charset="-120"/>
              </a:rPr>
              <a:t>廢電池目前回收的方式是民眾可將廢電池單獨打包交給資源回收車</a:t>
            </a:r>
            <a:endParaRPr lang="en-US" altLang="zh-TW" sz="2000" dirty="0" smtClean="0">
              <a:latin typeface="標楷體" pitchFamily="65" charset="-120"/>
              <a:ea typeface="標楷體" pitchFamily="65" charset="-120"/>
            </a:endParaRPr>
          </a:p>
          <a:p>
            <a:pPr marL="446400" indent="-446400" algn="just">
              <a:lnSpc>
                <a:spcPct val="110000"/>
              </a:lnSpc>
              <a:spcAft>
                <a:spcPts val="0"/>
              </a:spcAft>
              <a:buNone/>
            </a:pPr>
            <a:r>
              <a:rPr lang="en-US" altLang="zh-TW" sz="2000" dirty="0" smtClean="0">
                <a:latin typeface="標楷體" pitchFamily="65" charset="-120"/>
                <a:ea typeface="標楷體" pitchFamily="65" charset="-120"/>
              </a:rPr>
              <a:t>     </a:t>
            </a:r>
            <a:r>
              <a:rPr lang="zh-TW" altLang="zh-TW" sz="2000" dirty="0" smtClean="0">
                <a:latin typeface="標楷體" pitchFamily="65" charset="-120"/>
                <a:ea typeface="標楷體" pitchFamily="65" charset="-120"/>
              </a:rPr>
              <a:t>或逆向回收交由販賣業者如量販店、超市及便利超商等，均有回收</a:t>
            </a:r>
            <a:endParaRPr lang="en-US" altLang="zh-TW" sz="2000" dirty="0" smtClean="0">
              <a:latin typeface="標楷體" pitchFamily="65" charset="-120"/>
              <a:ea typeface="標楷體" pitchFamily="65" charset="-120"/>
            </a:endParaRPr>
          </a:p>
          <a:p>
            <a:pPr marL="446400" indent="-446400" algn="just">
              <a:lnSpc>
                <a:spcPct val="110000"/>
              </a:lnSpc>
              <a:spcAft>
                <a:spcPts val="0"/>
              </a:spcAft>
              <a:buNone/>
            </a:pPr>
            <a:r>
              <a:rPr lang="en-US" altLang="zh-TW" sz="2000" dirty="0" smtClean="0">
                <a:latin typeface="標楷體" pitchFamily="65" charset="-120"/>
                <a:ea typeface="標楷體" pitchFamily="65" charset="-120"/>
              </a:rPr>
              <a:t>     </a:t>
            </a:r>
            <a:r>
              <a:rPr lang="zh-TW" altLang="zh-TW" sz="2000" dirty="0" smtClean="0">
                <a:latin typeface="標楷體" pitchFamily="65" charset="-120"/>
                <a:ea typeface="標楷體" pitchFamily="65" charset="-120"/>
              </a:rPr>
              <a:t>廢乾電池</a:t>
            </a:r>
            <a:r>
              <a:rPr lang="zh-TW" altLang="en-US"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pPr marL="712788" indent="-712788" algn="just">
              <a:lnSpc>
                <a:spcPct val="110000"/>
              </a:lnSpc>
              <a:spcAft>
                <a:spcPts val="1200"/>
              </a:spcAft>
              <a:buNone/>
            </a:pPr>
            <a:endParaRPr lang="en-US" altLang="zh-TW" sz="2000" dirty="0" smtClean="0">
              <a:latin typeface="標楷體" pitchFamily="65" charset="-120"/>
              <a:ea typeface="標楷體" pitchFamily="65" charset="-120"/>
            </a:endParaRPr>
          </a:p>
          <a:p>
            <a:pPr marL="712788" indent="-712788" algn="just">
              <a:lnSpc>
                <a:spcPct val="110000"/>
              </a:lnSpc>
              <a:spcAft>
                <a:spcPts val="1200"/>
              </a:spcAft>
              <a:buNone/>
            </a:pPr>
            <a:endParaRPr lang="en-US" altLang="zh-TW" sz="2000" dirty="0" smtClean="0">
              <a:latin typeface="標楷體" pitchFamily="65" charset="-120"/>
              <a:ea typeface="標楷體" pitchFamily="65" charset="-120"/>
            </a:endParaRPr>
          </a:p>
        </p:txBody>
      </p:sp>
      <p:grpSp>
        <p:nvGrpSpPr>
          <p:cNvPr id="9" name="群組 8"/>
          <p:cNvGrpSpPr/>
          <p:nvPr/>
        </p:nvGrpSpPr>
        <p:grpSpPr>
          <a:xfrm>
            <a:off x="323528" y="332656"/>
            <a:ext cx="3816424" cy="584775"/>
            <a:chOff x="2951820" y="476672"/>
            <a:chExt cx="3816424" cy="584775"/>
          </a:xfrm>
        </p:grpSpPr>
        <p:sp>
          <p:nvSpPr>
            <p:cNvPr id="10" name="圓角矩形 9"/>
            <p:cNvSpPr/>
            <p:nvPr/>
          </p:nvSpPr>
          <p:spPr>
            <a:xfrm>
              <a:off x="2951820" y="476672"/>
              <a:ext cx="3816424" cy="576064"/>
            </a:xfrm>
            <a:prstGeom prst="roundRect">
              <a:avLst/>
            </a:prstGeom>
            <a:solidFill>
              <a:srgbClr val="FFCD2D"/>
            </a:solidFill>
            <a:ln>
              <a:no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11" name="文字方塊 10"/>
            <p:cNvSpPr txBox="1"/>
            <p:nvPr/>
          </p:nvSpPr>
          <p:spPr>
            <a:xfrm>
              <a:off x="3419872" y="476672"/>
              <a:ext cx="2808312" cy="584775"/>
            </a:xfrm>
            <a:prstGeom prst="rect">
              <a:avLst/>
            </a:prstGeom>
            <a:noFill/>
          </p:spPr>
          <p:txBody>
            <a:bodyPr wrap="square" rtlCol="0">
              <a:spAutoFit/>
            </a:bodyPr>
            <a:lstStyle/>
            <a:p>
              <a:pPr algn="ctr"/>
              <a:r>
                <a:rPr lang="zh-TW" altLang="en-US" sz="3200" b="1" dirty="0" smtClean="0">
                  <a:latin typeface="標楷體" pitchFamily="65" charset="-120"/>
                  <a:ea typeface="標楷體" pitchFamily="65" charset="-120"/>
                </a:rPr>
                <a:t>民眾問與答</a:t>
              </a:r>
              <a:endParaRPr lang="zh-TW" altLang="en-US" sz="3200" b="1" dirty="0">
                <a:latin typeface="標楷體" pitchFamily="65" charset="-120"/>
                <a:ea typeface="標楷體" pitchFamily="65" charset="-12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pPr>
              <a:defRPr/>
            </a:pPr>
            <a:fld id="{9E02ECB6-910B-4143-8D1D-6E1B049F67A5}" type="slidenum">
              <a:rPr lang="en-US" altLang="zh-TW" smtClean="0"/>
              <a:pPr>
                <a:defRPr/>
              </a:pPr>
              <a:t>6</a:t>
            </a:fld>
            <a:endParaRPr lang="en-US" altLang="zh-TW"/>
          </a:p>
        </p:txBody>
      </p:sp>
      <p:sp>
        <p:nvSpPr>
          <p:cNvPr id="4" name="內容版面配置區 2"/>
          <p:cNvSpPr>
            <a:spLocks noGrp="1"/>
          </p:cNvSpPr>
          <p:nvPr>
            <p:ph idx="1"/>
          </p:nvPr>
        </p:nvSpPr>
        <p:spPr>
          <a:xfrm>
            <a:off x="539552" y="1268760"/>
            <a:ext cx="8208912" cy="4464496"/>
          </a:xfrm>
        </p:spPr>
        <p:txBody>
          <a:bodyPr>
            <a:noAutofit/>
          </a:bodyPr>
          <a:lstStyle/>
          <a:p>
            <a:pPr marL="446400" indent="-446400" algn="just">
              <a:lnSpc>
                <a:spcPct val="110000"/>
              </a:lnSpc>
              <a:spcAft>
                <a:spcPts val="0"/>
              </a:spcAft>
              <a:buNone/>
            </a:pPr>
            <a:r>
              <a:rPr lang="en-US" altLang="zh-TW" sz="2000" b="1" dirty="0" err="1" smtClean="0">
                <a:solidFill>
                  <a:schemeClr val="accent1">
                    <a:lumMod val="75000"/>
                  </a:schemeClr>
                </a:solidFill>
                <a:latin typeface="標楷體" pitchFamily="65" charset="-120"/>
                <a:ea typeface="標楷體" pitchFamily="65" charset="-120"/>
              </a:rPr>
              <a:t>Q13</a:t>
            </a:r>
            <a:r>
              <a:rPr lang="zh-TW" altLang="en-US" sz="2000" b="1" dirty="0" smtClean="0">
                <a:solidFill>
                  <a:schemeClr val="accent1">
                    <a:lumMod val="75000"/>
                  </a:schemeClr>
                </a:solidFill>
                <a:latin typeface="標楷體" pitchFamily="65" charset="-120"/>
                <a:ea typeface="標楷體" pitchFamily="65" charset="-120"/>
              </a:rPr>
              <a:t>：</a:t>
            </a:r>
            <a:r>
              <a:rPr lang="zh-TW" altLang="zh-TW" sz="2000" b="1" dirty="0" smtClean="0">
                <a:solidFill>
                  <a:schemeClr val="accent1">
                    <a:lumMod val="75000"/>
                  </a:schemeClr>
                </a:solidFill>
                <a:latin typeface="標楷體" pitchFamily="65" charset="-120"/>
                <a:ea typeface="標楷體" pitchFamily="65" charset="-120"/>
              </a:rPr>
              <a:t>哪些衣物可以回收</a:t>
            </a:r>
            <a:r>
              <a:rPr lang="zh-TW" altLang="en-US" sz="2000" b="1" dirty="0" smtClean="0">
                <a:solidFill>
                  <a:schemeClr val="accent1">
                    <a:lumMod val="75000"/>
                  </a:schemeClr>
                </a:solidFill>
                <a:latin typeface="標楷體" pitchFamily="65" charset="-120"/>
                <a:ea typeface="標楷體" pitchFamily="65" charset="-120"/>
              </a:rPr>
              <a:t>？</a:t>
            </a:r>
          </a:p>
          <a:p>
            <a:pPr marL="446400" indent="-446400" algn="just">
              <a:lnSpc>
                <a:spcPct val="110000"/>
              </a:lnSpc>
              <a:spcAft>
                <a:spcPts val="0"/>
              </a:spcAft>
              <a:buNone/>
            </a:pPr>
            <a:r>
              <a:rPr lang="en-US" altLang="zh-TW" sz="2000" dirty="0" smtClean="0">
                <a:latin typeface="標楷體" pitchFamily="65" charset="-120"/>
                <a:ea typeface="標楷體" pitchFamily="65" charset="-120"/>
              </a:rPr>
              <a:t>A13</a:t>
            </a:r>
            <a:r>
              <a:rPr lang="zh-TW" altLang="en-US" sz="2000" dirty="0" smtClean="0">
                <a:latin typeface="標楷體" pitchFamily="65" charset="-120"/>
                <a:ea typeface="標楷體" pitchFamily="65" charset="-120"/>
              </a:rPr>
              <a:t>：</a:t>
            </a:r>
            <a:r>
              <a:rPr lang="zh-TW" altLang="zh-TW" sz="2000" dirty="0" smtClean="0">
                <a:latin typeface="標楷體" pitchFamily="65" charset="-120"/>
                <a:ea typeface="標楷體" pitchFamily="65" charset="-120"/>
              </a:rPr>
              <a:t>舊衣服回收前請先清洗乾淨勿弄溼，單獨打包交給資源回收車或環</a:t>
            </a:r>
            <a:endParaRPr lang="en-US" altLang="zh-TW" sz="2000" dirty="0" smtClean="0">
              <a:latin typeface="標楷體" pitchFamily="65" charset="-120"/>
              <a:ea typeface="標楷體" pitchFamily="65" charset="-120"/>
            </a:endParaRPr>
          </a:p>
          <a:p>
            <a:pPr marL="446400" indent="-446400" algn="just">
              <a:lnSpc>
                <a:spcPct val="110000"/>
              </a:lnSpc>
              <a:spcAft>
                <a:spcPts val="0"/>
              </a:spcAft>
              <a:buNone/>
            </a:pPr>
            <a:r>
              <a:rPr lang="en-US" altLang="zh-TW" sz="2000" dirty="0" smtClean="0">
                <a:latin typeface="標楷體" pitchFamily="65" charset="-120"/>
                <a:ea typeface="標楷體" pitchFamily="65" charset="-120"/>
              </a:rPr>
              <a:t>     </a:t>
            </a:r>
            <a:r>
              <a:rPr lang="zh-TW" altLang="zh-TW" sz="2000" dirty="0" smtClean="0">
                <a:latin typeface="標楷體" pitchFamily="65" charset="-120"/>
                <a:ea typeface="標楷體" pitchFamily="65" charset="-120"/>
              </a:rPr>
              <a:t>保局核准舊衣回收箱</a:t>
            </a:r>
            <a:r>
              <a:rPr lang="en-US" altLang="zh-TW" sz="2000" dirty="0" smtClean="0">
                <a:latin typeface="標楷體" pitchFamily="65" charset="-120"/>
                <a:ea typeface="標楷體" pitchFamily="65" charset="-120"/>
              </a:rPr>
              <a:t>(</a:t>
            </a:r>
            <a:r>
              <a:rPr lang="zh-TW" altLang="zh-TW" sz="2000" dirty="0" smtClean="0">
                <a:latin typeface="標楷體" pitchFamily="65" charset="-120"/>
                <a:ea typeface="標楷體" pitchFamily="65" charset="-120"/>
              </a:rPr>
              <a:t>本局網站查詢</a:t>
            </a:r>
            <a:r>
              <a:rPr lang="en-US" altLang="zh-TW" sz="2000" dirty="0" smtClean="0">
                <a:latin typeface="標楷體" pitchFamily="65" charset="-120"/>
                <a:ea typeface="標楷體" pitchFamily="65" charset="-120"/>
              </a:rPr>
              <a:t>)</a:t>
            </a:r>
            <a:r>
              <a:rPr lang="zh-TW" altLang="zh-TW" sz="2000" dirty="0" smtClean="0">
                <a:latin typeface="標楷體" pitchFamily="65" charset="-120"/>
                <a:ea typeface="標楷體" pitchFamily="65" charset="-120"/>
              </a:rPr>
              <a:t>回收，但貼身衣物、棉被枕頭</a:t>
            </a:r>
            <a:endParaRPr lang="en-US" altLang="zh-TW" sz="2000" dirty="0" smtClean="0">
              <a:latin typeface="標楷體" pitchFamily="65" charset="-120"/>
              <a:ea typeface="標楷體" pitchFamily="65" charset="-120"/>
            </a:endParaRPr>
          </a:p>
          <a:p>
            <a:pPr marL="446400" indent="-446400" algn="just">
              <a:lnSpc>
                <a:spcPct val="110000"/>
              </a:lnSpc>
              <a:spcAft>
                <a:spcPts val="0"/>
              </a:spcAft>
              <a:buNone/>
            </a:pP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因屬個人衛生用品</a:t>
            </a:r>
            <a:r>
              <a:rPr lang="zh-TW" altLang="zh-TW" sz="2000" dirty="0" smtClean="0">
                <a:latin typeface="標楷體" pitchFamily="65" charset="-120"/>
                <a:ea typeface="標楷體" pitchFamily="65" charset="-120"/>
              </a:rPr>
              <a:t>不回收</a:t>
            </a:r>
            <a:r>
              <a:rPr lang="zh-TW" altLang="en-US"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pPr marL="446400" indent="-446400" algn="just">
              <a:lnSpc>
                <a:spcPct val="110000"/>
              </a:lnSpc>
              <a:spcAft>
                <a:spcPts val="0"/>
              </a:spcAft>
              <a:buNone/>
            </a:pPr>
            <a:r>
              <a:rPr lang="en-US" altLang="zh-TW" sz="2000" b="1" dirty="0" smtClean="0">
                <a:solidFill>
                  <a:schemeClr val="accent1">
                    <a:lumMod val="75000"/>
                  </a:schemeClr>
                </a:solidFill>
                <a:latin typeface="標楷體" pitchFamily="65" charset="-120"/>
                <a:ea typeface="標楷體" pitchFamily="65" charset="-120"/>
              </a:rPr>
              <a:t>Q14</a:t>
            </a:r>
            <a:r>
              <a:rPr lang="zh-TW" altLang="en-US" sz="2000" b="1" dirty="0" smtClean="0">
                <a:solidFill>
                  <a:schemeClr val="accent1">
                    <a:lumMod val="75000"/>
                  </a:schemeClr>
                </a:solidFill>
                <a:latin typeface="標楷體" pitchFamily="65" charset="-120"/>
                <a:ea typeface="標楷體" pitchFamily="65" charset="-120"/>
              </a:rPr>
              <a:t>：</a:t>
            </a:r>
            <a:r>
              <a:rPr lang="zh-TW" altLang="zh-TW" sz="2000" b="1" dirty="0" smtClean="0">
                <a:solidFill>
                  <a:schemeClr val="accent1">
                    <a:lumMod val="75000"/>
                  </a:schemeClr>
                </a:solidFill>
                <a:latin typeface="標楷體" pitchFamily="65" charset="-120"/>
                <a:ea typeface="標楷體" pitchFamily="65" charset="-120"/>
              </a:rPr>
              <a:t>廢食用油如何回收</a:t>
            </a:r>
            <a:r>
              <a:rPr lang="zh-TW" altLang="en-US" sz="2000" b="1" dirty="0" smtClean="0">
                <a:solidFill>
                  <a:schemeClr val="accent1">
                    <a:lumMod val="75000"/>
                  </a:schemeClr>
                </a:solidFill>
                <a:latin typeface="標楷體" pitchFamily="65" charset="-120"/>
                <a:ea typeface="標楷體" pitchFamily="65" charset="-120"/>
              </a:rPr>
              <a:t>？</a:t>
            </a:r>
          </a:p>
          <a:p>
            <a:pPr marL="446400" indent="-446400" algn="just">
              <a:lnSpc>
                <a:spcPct val="110000"/>
              </a:lnSpc>
              <a:spcAft>
                <a:spcPts val="0"/>
              </a:spcAft>
              <a:buNone/>
            </a:pPr>
            <a:r>
              <a:rPr lang="en-US" altLang="zh-TW" sz="2000" dirty="0" smtClean="0">
                <a:latin typeface="標楷體" pitchFamily="65" charset="-120"/>
                <a:ea typeface="標楷體" pitchFamily="65" charset="-120"/>
              </a:rPr>
              <a:t>A14</a:t>
            </a:r>
            <a:r>
              <a:rPr lang="zh-TW" altLang="en-US" sz="2000" dirty="0" smtClean="0">
                <a:latin typeface="標楷體" pitchFamily="65" charset="-120"/>
                <a:ea typeface="標楷體" pitchFamily="65" charset="-120"/>
              </a:rPr>
              <a:t>：</a:t>
            </a:r>
            <a:r>
              <a:rPr lang="zh-TW" altLang="zh-TW" sz="2000" dirty="0" smtClean="0">
                <a:latin typeface="標楷體" pitchFamily="65" charset="-120"/>
                <a:ea typeface="標楷體" pitchFamily="65" charset="-120"/>
              </a:rPr>
              <a:t>廢食用油少量可以併入廚餘交給清潔隊回收，烹調後或過期的較多</a:t>
            </a:r>
            <a:endParaRPr lang="en-US" altLang="zh-TW" sz="2000" dirty="0" smtClean="0">
              <a:latin typeface="標楷體" pitchFamily="65" charset="-120"/>
              <a:ea typeface="標楷體" pitchFamily="65" charset="-120"/>
            </a:endParaRPr>
          </a:p>
          <a:p>
            <a:pPr marL="446400" indent="-446400" algn="just">
              <a:lnSpc>
                <a:spcPct val="110000"/>
              </a:lnSpc>
              <a:spcAft>
                <a:spcPts val="0"/>
              </a:spcAft>
              <a:buNone/>
            </a:pPr>
            <a:r>
              <a:rPr lang="en-US" altLang="zh-TW" sz="2000" dirty="0" smtClean="0">
                <a:latin typeface="標楷體" pitchFamily="65" charset="-120"/>
                <a:ea typeface="標楷體" pitchFamily="65" charset="-120"/>
              </a:rPr>
              <a:t>     </a:t>
            </a:r>
            <a:r>
              <a:rPr lang="zh-TW" altLang="zh-TW" sz="2000" dirty="0" smtClean="0">
                <a:latin typeface="標楷體" pitchFamily="65" charset="-120"/>
                <a:ea typeface="標楷體" pitchFamily="65" charset="-120"/>
              </a:rPr>
              <a:t>廢食用油可用加蓋容器妥善貯存，交給資源回收車</a:t>
            </a:r>
            <a:r>
              <a:rPr lang="zh-TW" altLang="en-US"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pPr marL="446400" indent="-446400" algn="just">
              <a:lnSpc>
                <a:spcPct val="110000"/>
              </a:lnSpc>
              <a:spcAft>
                <a:spcPts val="0"/>
              </a:spcAft>
              <a:buNone/>
            </a:pPr>
            <a:r>
              <a:rPr lang="en-US" altLang="zh-TW" sz="2000" b="1" dirty="0" err="1" smtClean="0">
                <a:solidFill>
                  <a:schemeClr val="accent1">
                    <a:lumMod val="75000"/>
                  </a:schemeClr>
                </a:solidFill>
                <a:latin typeface="標楷體" pitchFamily="65" charset="-120"/>
                <a:ea typeface="標楷體" pitchFamily="65" charset="-120"/>
              </a:rPr>
              <a:t>Q15</a:t>
            </a:r>
            <a:r>
              <a:rPr lang="zh-TW" altLang="en-US" sz="2000" b="1" dirty="0" smtClean="0">
                <a:solidFill>
                  <a:schemeClr val="accent1">
                    <a:lumMod val="75000"/>
                  </a:schemeClr>
                </a:solidFill>
                <a:latin typeface="標楷體" pitchFamily="65" charset="-120"/>
                <a:ea typeface="標楷體" pitchFamily="65" charset="-120"/>
              </a:rPr>
              <a:t>：安全帽、雨傘、布鞋是否回收？</a:t>
            </a:r>
          </a:p>
          <a:p>
            <a:pPr marL="446400" indent="-446400" algn="just">
              <a:lnSpc>
                <a:spcPct val="110000"/>
              </a:lnSpc>
              <a:spcAft>
                <a:spcPts val="0"/>
              </a:spcAft>
              <a:buNone/>
            </a:pPr>
            <a:r>
              <a:rPr lang="en-US" altLang="zh-TW" sz="2000" dirty="0" err="1" smtClean="0">
                <a:latin typeface="標楷體" pitchFamily="65" charset="-120"/>
                <a:ea typeface="標楷體" pitchFamily="65" charset="-120"/>
              </a:rPr>
              <a:t>A15</a:t>
            </a:r>
            <a:r>
              <a:rPr lang="zh-TW" altLang="en-US" sz="2000" dirty="0" smtClean="0">
                <a:latin typeface="標楷體" pitchFamily="65" charset="-120"/>
                <a:ea typeface="標楷體" pitchFamily="65" charset="-120"/>
              </a:rPr>
              <a:t>：安全帽請協助拆解為塑膠及非塑膠部分，塑膠部分可回收，非塑膠</a:t>
            </a:r>
            <a:endParaRPr lang="en-US" altLang="zh-TW" sz="2000" dirty="0" smtClean="0">
              <a:latin typeface="標楷體" pitchFamily="65" charset="-120"/>
              <a:ea typeface="標楷體" pitchFamily="65" charset="-120"/>
            </a:endParaRPr>
          </a:p>
          <a:p>
            <a:pPr marL="446400" indent="-446400" algn="just">
              <a:lnSpc>
                <a:spcPct val="110000"/>
              </a:lnSpc>
              <a:spcAft>
                <a:spcPts val="0"/>
              </a:spcAft>
              <a:buNone/>
            </a:pP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部分請依一般垃圾方式處理；雨傘請協助拆解為塑膠、鐵類後回收</a:t>
            </a:r>
            <a:endParaRPr lang="en-US" altLang="zh-TW" sz="2000" dirty="0" smtClean="0">
              <a:latin typeface="標楷體" pitchFamily="65" charset="-120"/>
              <a:ea typeface="標楷體" pitchFamily="65" charset="-120"/>
            </a:endParaRPr>
          </a:p>
          <a:p>
            <a:pPr marL="446400" indent="-446400" algn="just">
              <a:lnSpc>
                <a:spcPct val="110000"/>
              </a:lnSpc>
              <a:spcAft>
                <a:spcPts val="0"/>
              </a:spcAft>
              <a:buNone/>
            </a:pP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；布鞋不回收。</a:t>
            </a:r>
          </a:p>
          <a:p>
            <a:pPr marL="712788" indent="-712788" algn="just">
              <a:lnSpc>
                <a:spcPct val="110000"/>
              </a:lnSpc>
              <a:spcAft>
                <a:spcPts val="1200"/>
              </a:spcAft>
              <a:buNone/>
            </a:pPr>
            <a:endParaRPr lang="en-US" altLang="zh-TW" sz="2000" dirty="0" smtClean="0">
              <a:latin typeface="標楷體" pitchFamily="65" charset="-120"/>
              <a:ea typeface="標楷體" pitchFamily="65" charset="-120"/>
            </a:endParaRPr>
          </a:p>
          <a:p>
            <a:pPr marL="712788" indent="-712788" algn="just">
              <a:lnSpc>
                <a:spcPct val="110000"/>
              </a:lnSpc>
              <a:spcAft>
                <a:spcPts val="1200"/>
              </a:spcAft>
              <a:buNone/>
            </a:pPr>
            <a:endParaRPr lang="en-US" altLang="zh-TW" sz="2000" b="1" dirty="0" smtClean="0">
              <a:solidFill>
                <a:schemeClr val="accent1">
                  <a:lumMod val="75000"/>
                </a:schemeClr>
              </a:solidFill>
              <a:latin typeface="標楷體" pitchFamily="65" charset="-120"/>
              <a:ea typeface="標楷體" pitchFamily="65" charset="-120"/>
            </a:endParaRPr>
          </a:p>
          <a:p>
            <a:pPr marL="712788" indent="-712788" algn="just">
              <a:lnSpc>
                <a:spcPct val="110000"/>
              </a:lnSpc>
              <a:spcAft>
                <a:spcPts val="1200"/>
              </a:spcAft>
              <a:buNone/>
            </a:pPr>
            <a:endParaRPr lang="en-US" altLang="zh-TW" sz="2000" dirty="0" smtClean="0">
              <a:latin typeface="標楷體" pitchFamily="65" charset="-120"/>
              <a:ea typeface="標楷體" pitchFamily="65" charset="-120"/>
            </a:endParaRPr>
          </a:p>
          <a:p>
            <a:pPr marL="712788" indent="-712788" algn="just">
              <a:lnSpc>
                <a:spcPct val="110000"/>
              </a:lnSpc>
              <a:spcAft>
                <a:spcPts val="1200"/>
              </a:spcAft>
              <a:buNone/>
            </a:pPr>
            <a:endParaRPr lang="zh-TW" altLang="en-US" sz="2000" dirty="0" smtClean="0">
              <a:latin typeface="標楷體" pitchFamily="65" charset="-120"/>
              <a:ea typeface="標楷體" pitchFamily="65" charset="-120"/>
            </a:endParaRPr>
          </a:p>
        </p:txBody>
      </p:sp>
      <p:grpSp>
        <p:nvGrpSpPr>
          <p:cNvPr id="9" name="群組 8"/>
          <p:cNvGrpSpPr/>
          <p:nvPr/>
        </p:nvGrpSpPr>
        <p:grpSpPr>
          <a:xfrm>
            <a:off x="323528" y="332656"/>
            <a:ext cx="3816424" cy="584775"/>
            <a:chOff x="2951820" y="476672"/>
            <a:chExt cx="3816424" cy="584775"/>
          </a:xfrm>
        </p:grpSpPr>
        <p:sp>
          <p:nvSpPr>
            <p:cNvPr id="10" name="圓角矩形 9"/>
            <p:cNvSpPr/>
            <p:nvPr/>
          </p:nvSpPr>
          <p:spPr>
            <a:xfrm>
              <a:off x="2951820" y="476672"/>
              <a:ext cx="3816424" cy="576064"/>
            </a:xfrm>
            <a:prstGeom prst="roundRect">
              <a:avLst/>
            </a:prstGeom>
            <a:solidFill>
              <a:srgbClr val="FFCD2D"/>
            </a:solidFill>
            <a:ln>
              <a:no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11" name="文字方塊 10"/>
            <p:cNvSpPr txBox="1"/>
            <p:nvPr/>
          </p:nvSpPr>
          <p:spPr>
            <a:xfrm>
              <a:off x="3419872" y="476672"/>
              <a:ext cx="2808312" cy="584775"/>
            </a:xfrm>
            <a:prstGeom prst="rect">
              <a:avLst/>
            </a:prstGeom>
            <a:noFill/>
          </p:spPr>
          <p:txBody>
            <a:bodyPr wrap="square" rtlCol="0">
              <a:spAutoFit/>
            </a:bodyPr>
            <a:lstStyle/>
            <a:p>
              <a:pPr algn="ctr"/>
              <a:r>
                <a:rPr lang="zh-TW" altLang="en-US" sz="3200" b="1" dirty="0" smtClean="0">
                  <a:latin typeface="標楷體" pitchFamily="65" charset="-120"/>
                  <a:ea typeface="標楷體" pitchFamily="65" charset="-120"/>
                </a:rPr>
                <a:t>民眾問與答</a:t>
              </a:r>
              <a:endParaRPr lang="zh-TW" altLang="en-US" sz="3200" b="1" dirty="0">
                <a:latin typeface="標楷體" pitchFamily="65" charset="-120"/>
                <a:ea typeface="標楷體" pitchFamily="65" charset="-12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pPr>
              <a:defRPr/>
            </a:pPr>
            <a:fld id="{9E02ECB6-910B-4143-8D1D-6E1B049F67A5}" type="slidenum">
              <a:rPr lang="en-US" altLang="zh-TW" smtClean="0"/>
              <a:pPr>
                <a:defRPr/>
              </a:pPr>
              <a:t>7</a:t>
            </a:fld>
            <a:endParaRPr lang="en-US" altLang="zh-TW"/>
          </a:p>
        </p:txBody>
      </p:sp>
      <p:sp>
        <p:nvSpPr>
          <p:cNvPr id="4" name="內容版面配置區 2"/>
          <p:cNvSpPr>
            <a:spLocks noGrp="1"/>
          </p:cNvSpPr>
          <p:nvPr>
            <p:ph idx="1"/>
          </p:nvPr>
        </p:nvSpPr>
        <p:spPr>
          <a:xfrm>
            <a:off x="395536" y="1340768"/>
            <a:ext cx="8363272" cy="4824536"/>
          </a:xfrm>
        </p:spPr>
        <p:txBody>
          <a:bodyPr>
            <a:noAutofit/>
          </a:bodyPr>
          <a:lstStyle/>
          <a:p>
            <a:pPr marL="446400" indent="-446400" algn="just">
              <a:lnSpc>
                <a:spcPct val="110000"/>
              </a:lnSpc>
              <a:spcAft>
                <a:spcPts val="0"/>
              </a:spcAft>
              <a:buNone/>
            </a:pPr>
            <a:r>
              <a:rPr lang="en-US" altLang="zh-TW" sz="2000" b="1" dirty="0" err="1" smtClean="0">
                <a:solidFill>
                  <a:schemeClr val="accent1">
                    <a:lumMod val="75000"/>
                  </a:schemeClr>
                </a:solidFill>
                <a:latin typeface="標楷體" pitchFamily="65" charset="-120"/>
                <a:ea typeface="標楷體" pitchFamily="65" charset="-120"/>
              </a:rPr>
              <a:t>Q16</a:t>
            </a:r>
            <a:r>
              <a:rPr lang="zh-TW" altLang="en-US" sz="2000" b="1" dirty="0" smtClean="0">
                <a:solidFill>
                  <a:schemeClr val="accent1">
                    <a:lumMod val="75000"/>
                  </a:schemeClr>
                </a:solidFill>
                <a:latin typeface="標楷體" pitchFamily="65" charset="-120"/>
                <a:ea typeface="標楷體" pitchFamily="65" charset="-120"/>
              </a:rPr>
              <a:t>：</a:t>
            </a:r>
            <a:r>
              <a:rPr lang="zh-TW" altLang="zh-TW" sz="2000" b="1" dirty="0" smtClean="0">
                <a:solidFill>
                  <a:schemeClr val="accent1">
                    <a:lumMod val="75000"/>
                  </a:schemeClr>
                </a:solidFill>
                <a:latin typeface="標楷體" pitchFamily="65" charset="-120"/>
                <a:ea typeface="標楷體" pitchFamily="65" charset="-120"/>
              </a:rPr>
              <a:t>民眾如有發現廢棄車輛要如何處理</a:t>
            </a:r>
            <a:r>
              <a:rPr lang="zh-TW" altLang="en-US" sz="2000" b="1" dirty="0" smtClean="0">
                <a:solidFill>
                  <a:schemeClr val="accent1">
                    <a:lumMod val="75000"/>
                  </a:schemeClr>
                </a:solidFill>
                <a:latin typeface="標楷體" pitchFamily="65" charset="-120"/>
                <a:ea typeface="標楷體" pitchFamily="65" charset="-120"/>
              </a:rPr>
              <a:t>？</a:t>
            </a:r>
          </a:p>
          <a:p>
            <a:pPr marL="446400" indent="-446400" algn="just">
              <a:lnSpc>
                <a:spcPct val="110000"/>
              </a:lnSpc>
              <a:spcAft>
                <a:spcPts val="0"/>
              </a:spcAft>
              <a:buNone/>
            </a:pPr>
            <a:r>
              <a:rPr lang="en-US" altLang="zh-TW" sz="2000" dirty="0" err="1" smtClean="0">
                <a:latin typeface="標楷體" pitchFamily="65" charset="-120"/>
                <a:ea typeface="標楷體" pitchFamily="65" charset="-120"/>
              </a:rPr>
              <a:t>A16</a:t>
            </a:r>
            <a:r>
              <a:rPr lang="zh-TW" altLang="en-US" sz="2000" dirty="0" smtClean="0">
                <a:latin typeface="標楷體" pitchFamily="65" charset="-120"/>
                <a:ea typeface="標楷體" pitchFamily="65" charset="-120"/>
              </a:rPr>
              <a:t>：</a:t>
            </a:r>
            <a:r>
              <a:rPr lang="zh-TW" altLang="zh-TW" sz="2000" dirty="0" smtClean="0">
                <a:latin typeface="標楷體" pitchFamily="65" charset="-120"/>
                <a:ea typeface="標楷體" pitchFamily="65" charset="-120"/>
              </a:rPr>
              <a:t>請打撥打當地清潔隊，本局會依據陳報的地點、車種依法認定，於</a:t>
            </a:r>
            <a:endParaRPr lang="en-US" altLang="zh-TW" sz="2000" dirty="0" smtClean="0">
              <a:latin typeface="標楷體" pitchFamily="65" charset="-120"/>
              <a:ea typeface="標楷體" pitchFamily="65" charset="-120"/>
            </a:endParaRPr>
          </a:p>
          <a:p>
            <a:pPr marL="446400" indent="-446400" algn="just">
              <a:lnSpc>
                <a:spcPct val="110000"/>
              </a:lnSpc>
              <a:spcAft>
                <a:spcPts val="0"/>
              </a:spcAft>
              <a:buNone/>
            </a:pPr>
            <a:r>
              <a:rPr lang="en-US" altLang="zh-TW" sz="2000" dirty="0" smtClean="0">
                <a:latin typeface="標楷體" pitchFamily="65" charset="-120"/>
                <a:ea typeface="標楷體" pitchFamily="65" charset="-120"/>
              </a:rPr>
              <a:t>     </a:t>
            </a:r>
            <a:r>
              <a:rPr lang="zh-TW" altLang="zh-TW" sz="2000" dirty="0" smtClean="0">
                <a:latin typeface="標楷體" pitchFamily="65" charset="-120"/>
                <a:ea typeface="標楷體" pitchFamily="65" charset="-120"/>
              </a:rPr>
              <a:t>貼單公告</a:t>
            </a:r>
            <a:r>
              <a:rPr lang="en-US" altLang="zh-TW" sz="2000" dirty="0" smtClean="0">
                <a:latin typeface="標楷體" pitchFamily="65" charset="-120"/>
                <a:ea typeface="標楷體" pitchFamily="65" charset="-120"/>
              </a:rPr>
              <a:t>7</a:t>
            </a:r>
            <a:r>
              <a:rPr lang="zh-TW" altLang="en-US" sz="2000" dirty="0" smtClean="0">
                <a:latin typeface="標楷體" pitchFamily="65" charset="-120"/>
                <a:ea typeface="標楷體" pitchFamily="65" charset="-120"/>
              </a:rPr>
              <a:t>日</a:t>
            </a:r>
            <a:r>
              <a:rPr lang="zh-TW" altLang="zh-TW" sz="2000" dirty="0" smtClean="0">
                <a:latin typeface="標楷體" pitchFamily="65" charset="-120"/>
                <a:ea typeface="標楷體" pitchFamily="65" charset="-120"/>
              </a:rPr>
              <a:t>後，若車主仍未處理，則會在</a:t>
            </a:r>
            <a:r>
              <a:rPr lang="en-US" altLang="zh-TW" sz="2000" dirty="0" smtClean="0">
                <a:latin typeface="標楷體" pitchFamily="65" charset="-120"/>
                <a:ea typeface="標楷體" pitchFamily="65" charset="-120"/>
              </a:rPr>
              <a:t>7</a:t>
            </a:r>
            <a:r>
              <a:rPr lang="zh-TW" altLang="en-US" sz="2000" dirty="0" smtClean="0">
                <a:latin typeface="標楷體" pitchFamily="65" charset="-120"/>
                <a:ea typeface="標楷體" pitchFamily="65" charset="-120"/>
              </a:rPr>
              <a:t>日</a:t>
            </a:r>
            <a:r>
              <a:rPr lang="zh-TW" altLang="zh-TW" sz="2000" dirty="0" smtClean="0">
                <a:latin typeface="標楷體" pitchFamily="65" charset="-120"/>
                <a:ea typeface="標楷體" pitchFamily="65" charset="-120"/>
              </a:rPr>
              <a:t>內移置到廢棄車輛貯</a:t>
            </a:r>
            <a:endParaRPr lang="en-US" altLang="zh-TW" sz="2000" dirty="0" smtClean="0">
              <a:latin typeface="標楷體" pitchFamily="65" charset="-120"/>
              <a:ea typeface="標楷體" pitchFamily="65" charset="-120"/>
            </a:endParaRPr>
          </a:p>
          <a:p>
            <a:pPr marL="446400" indent="-446400" algn="just">
              <a:lnSpc>
                <a:spcPct val="110000"/>
              </a:lnSpc>
              <a:spcAft>
                <a:spcPts val="0"/>
              </a:spcAft>
              <a:buNone/>
            </a:pPr>
            <a:r>
              <a:rPr lang="en-US" altLang="zh-TW" sz="2000" dirty="0" smtClean="0">
                <a:latin typeface="標楷體" pitchFamily="65" charset="-120"/>
                <a:ea typeface="標楷體" pitchFamily="65" charset="-120"/>
              </a:rPr>
              <a:t>     </a:t>
            </a:r>
            <a:r>
              <a:rPr lang="zh-TW" altLang="zh-TW" sz="2000" dirty="0" smtClean="0">
                <a:latin typeface="標楷體" pitchFamily="65" charset="-120"/>
                <a:ea typeface="標楷體" pitchFamily="65" charset="-120"/>
              </a:rPr>
              <a:t>存場保管，並依法公告一個月後若無人認領即報請拆解，並向監理</a:t>
            </a:r>
            <a:endParaRPr lang="en-US" altLang="zh-TW" sz="2000" dirty="0" smtClean="0">
              <a:latin typeface="標楷體" pitchFamily="65" charset="-120"/>
              <a:ea typeface="標楷體" pitchFamily="65" charset="-120"/>
            </a:endParaRPr>
          </a:p>
          <a:p>
            <a:pPr marL="446400" indent="-446400" algn="just">
              <a:lnSpc>
                <a:spcPct val="110000"/>
              </a:lnSpc>
              <a:spcAft>
                <a:spcPts val="0"/>
              </a:spcAft>
              <a:buNone/>
            </a:pPr>
            <a:r>
              <a:rPr lang="en-US" altLang="zh-TW" sz="2000" dirty="0" smtClean="0">
                <a:latin typeface="標楷體" pitchFamily="65" charset="-120"/>
                <a:ea typeface="標楷體" pitchFamily="65" charset="-120"/>
              </a:rPr>
              <a:t>     </a:t>
            </a:r>
            <a:r>
              <a:rPr lang="zh-TW" altLang="zh-TW" sz="2000" dirty="0" smtClean="0">
                <a:latin typeface="標楷體" pitchFamily="65" charset="-120"/>
                <a:ea typeface="標楷體" pitchFamily="65" charset="-120"/>
              </a:rPr>
              <a:t>單位辦理車籍註銷</a:t>
            </a:r>
            <a:r>
              <a:rPr lang="zh-TW" altLang="en-US"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pPr marL="446400" indent="-446400" algn="just">
              <a:lnSpc>
                <a:spcPct val="110000"/>
              </a:lnSpc>
              <a:spcAft>
                <a:spcPts val="0"/>
              </a:spcAft>
              <a:buNone/>
            </a:pPr>
            <a:r>
              <a:rPr lang="en-US" altLang="zh-TW" sz="2000" b="1" dirty="0" err="1" smtClean="0">
                <a:solidFill>
                  <a:schemeClr val="accent1">
                    <a:lumMod val="75000"/>
                  </a:schemeClr>
                </a:solidFill>
                <a:latin typeface="標楷體" pitchFamily="65" charset="-120"/>
                <a:ea typeface="標楷體" pitchFamily="65" charset="-120"/>
              </a:rPr>
              <a:t>Q17</a:t>
            </a:r>
            <a:r>
              <a:rPr lang="zh-TW" altLang="en-US" sz="2000" b="1" dirty="0" smtClean="0">
                <a:solidFill>
                  <a:schemeClr val="accent1">
                    <a:lumMod val="75000"/>
                  </a:schemeClr>
                </a:solidFill>
                <a:latin typeface="標楷體" pitchFamily="65" charset="-120"/>
                <a:ea typeface="標楷體" pitchFamily="65" charset="-120"/>
              </a:rPr>
              <a:t>：</a:t>
            </a:r>
            <a:r>
              <a:rPr lang="zh-TW" altLang="zh-TW" sz="2000" b="1" dirty="0" smtClean="0">
                <a:solidFill>
                  <a:schemeClr val="accent1">
                    <a:lumMod val="75000"/>
                  </a:schemeClr>
                </a:solidFill>
                <a:latin typeface="標楷體" pitchFamily="65" charset="-120"/>
                <a:ea typeface="標楷體" pitchFamily="65" charset="-120"/>
              </a:rPr>
              <a:t>民眾自有廢棄汽、機車，如想主動報繳該如何辦理</a:t>
            </a:r>
            <a:r>
              <a:rPr lang="zh-TW" altLang="en-US" sz="2000" b="1" dirty="0" smtClean="0">
                <a:solidFill>
                  <a:schemeClr val="accent1">
                    <a:lumMod val="75000"/>
                  </a:schemeClr>
                </a:solidFill>
                <a:latin typeface="標楷體" pitchFamily="65" charset="-120"/>
                <a:ea typeface="標楷體" pitchFamily="65" charset="-120"/>
              </a:rPr>
              <a:t>？</a:t>
            </a:r>
          </a:p>
          <a:p>
            <a:pPr marL="446400" indent="-446400" algn="just">
              <a:lnSpc>
                <a:spcPct val="110000"/>
              </a:lnSpc>
              <a:spcAft>
                <a:spcPts val="0"/>
              </a:spcAft>
              <a:buNone/>
            </a:pPr>
            <a:r>
              <a:rPr lang="en-US" altLang="zh-TW" sz="2000" dirty="0" err="1" smtClean="0">
                <a:latin typeface="標楷體" pitchFamily="65" charset="-120"/>
                <a:ea typeface="標楷體" pitchFamily="65" charset="-120"/>
              </a:rPr>
              <a:t>A17</a:t>
            </a:r>
            <a:r>
              <a:rPr lang="zh-TW" altLang="en-US" sz="2000" dirty="0" smtClean="0">
                <a:latin typeface="標楷體" pitchFamily="65" charset="-120"/>
                <a:ea typeface="標楷體" pitchFamily="65" charset="-120"/>
              </a:rPr>
              <a:t>：</a:t>
            </a:r>
            <a:r>
              <a:rPr lang="zh-TW" altLang="zh-TW" sz="2000" dirty="0" smtClean="0">
                <a:latin typeface="標楷體" pitchFamily="65" charset="-120"/>
                <a:ea typeface="標楷體" pitchFamily="65" charset="-120"/>
              </a:rPr>
              <a:t>請打環保署主動報廢專線</a:t>
            </a:r>
            <a:r>
              <a:rPr lang="en-US" altLang="zh-TW" sz="2000" dirty="0" smtClean="0">
                <a:latin typeface="標楷體" pitchFamily="65" charset="-120"/>
                <a:ea typeface="標楷體" pitchFamily="65" charset="-120"/>
              </a:rPr>
              <a:t>0800-085717</a:t>
            </a:r>
            <a:r>
              <a:rPr lang="zh-TW" altLang="zh-TW" sz="2000" dirty="0" smtClean="0">
                <a:latin typeface="標楷體" pitchFamily="65" charset="-120"/>
                <a:ea typeface="標楷體" pitchFamily="65" charset="-120"/>
              </a:rPr>
              <a:t>，而後本市的廢機動車輛回收</a:t>
            </a:r>
            <a:endParaRPr lang="en-US" altLang="zh-TW" sz="2000" dirty="0" smtClean="0">
              <a:latin typeface="標楷體" pitchFamily="65" charset="-120"/>
              <a:ea typeface="標楷體" pitchFamily="65" charset="-120"/>
            </a:endParaRPr>
          </a:p>
          <a:p>
            <a:pPr marL="446400" indent="-446400" algn="just">
              <a:lnSpc>
                <a:spcPct val="110000"/>
              </a:lnSpc>
              <a:spcAft>
                <a:spcPts val="0"/>
              </a:spcAft>
              <a:buNone/>
            </a:pPr>
            <a:r>
              <a:rPr lang="en-US" altLang="zh-TW" sz="2000" dirty="0" smtClean="0">
                <a:latin typeface="標楷體" pitchFamily="65" charset="-120"/>
                <a:ea typeface="標楷體" pitchFamily="65" charset="-120"/>
              </a:rPr>
              <a:t>     </a:t>
            </a:r>
            <a:r>
              <a:rPr lang="zh-TW" altLang="zh-TW" sz="2000" dirty="0" smtClean="0">
                <a:latin typeface="標楷體" pitchFamily="65" charset="-120"/>
                <a:ea typeface="標楷體" pitchFamily="65" charset="-120"/>
              </a:rPr>
              <a:t>商聯絡，前往拖吊處理，手續辦妥後領取聯單可向環保署申請領取</a:t>
            </a:r>
            <a:endParaRPr lang="en-US" altLang="zh-TW" sz="2000" dirty="0" smtClean="0">
              <a:latin typeface="標楷體" pitchFamily="65" charset="-120"/>
              <a:ea typeface="標楷體" pitchFamily="65" charset="-120"/>
            </a:endParaRPr>
          </a:p>
          <a:p>
            <a:pPr marL="446400" indent="-446400" algn="just">
              <a:lnSpc>
                <a:spcPct val="110000"/>
              </a:lnSpc>
              <a:spcAft>
                <a:spcPts val="0"/>
              </a:spcAft>
              <a:buNone/>
            </a:pPr>
            <a:r>
              <a:rPr lang="en-US" altLang="zh-TW" sz="2000" dirty="0" smtClean="0">
                <a:latin typeface="標楷體" pitchFamily="65" charset="-120"/>
                <a:ea typeface="標楷體" pitchFamily="65" charset="-120"/>
              </a:rPr>
              <a:t>     </a:t>
            </a:r>
            <a:r>
              <a:rPr lang="zh-TW" altLang="zh-TW" sz="2000" dirty="0" smtClean="0">
                <a:latin typeface="標楷體" pitchFamily="65" charset="-120"/>
                <a:ea typeface="標楷體" pitchFamily="65" charset="-120"/>
              </a:rPr>
              <a:t>回收獎勵金（汽車</a:t>
            </a:r>
            <a:r>
              <a:rPr lang="en-US" altLang="zh-TW" sz="2000" dirty="0" smtClean="0">
                <a:latin typeface="標楷體" pitchFamily="65" charset="-120"/>
                <a:ea typeface="標楷體" pitchFamily="65" charset="-120"/>
              </a:rPr>
              <a:t>1000</a:t>
            </a:r>
            <a:r>
              <a:rPr lang="zh-TW" altLang="zh-TW" sz="2000" dirty="0" smtClean="0">
                <a:latin typeface="標楷體" pitchFamily="65" charset="-120"/>
                <a:ea typeface="標楷體" pitchFamily="65" charset="-120"/>
              </a:rPr>
              <a:t>元、機車</a:t>
            </a:r>
            <a:r>
              <a:rPr lang="en-US" altLang="zh-TW" sz="2000" dirty="0" smtClean="0">
                <a:latin typeface="標楷體" pitchFamily="65" charset="-120"/>
                <a:ea typeface="標楷體" pitchFamily="65" charset="-120"/>
              </a:rPr>
              <a:t>300</a:t>
            </a:r>
            <a:r>
              <a:rPr lang="zh-TW" altLang="zh-TW" sz="2000" dirty="0" smtClean="0">
                <a:latin typeface="標楷體" pitchFamily="65" charset="-120"/>
                <a:ea typeface="標楷體" pitchFamily="65" charset="-120"/>
              </a:rPr>
              <a:t>元），請民眾能多加利用</a:t>
            </a:r>
            <a:r>
              <a:rPr lang="zh-TW" altLang="en-US"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pPr marL="446400" indent="-446400" algn="just">
              <a:lnSpc>
                <a:spcPct val="110000"/>
              </a:lnSpc>
              <a:spcAft>
                <a:spcPts val="0"/>
              </a:spcAft>
              <a:buNone/>
            </a:pPr>
            <a:r>
              <a:rPr lang="en-US" altLang="zh-TW" sz="2000" b="1" dirty="0" err="1" smtClean="0">
                <a:solidFill>
                  <a:schemeClr val="accent1">
                    <a:lumMod val="75000"/>
                  </a:schemeClr>
                </a:solidFill>
                <a:latin typeface="標楷體" pitchFamily="65" charset="-120"/>
                <a:ea typeface="標楷體" pitchFamily="65" charset="-120"/>
              </a:rPr>
              <a:t>Q18</a:t>
            </a:r>
            <a:r>
              <a:rPr lang="zh-TW" altLang="en-US" sz="2000" b="1" dirty="0" smtClean="0">
                <a:solidFill>
                  <a:schemeClr val="accent1">
                    <a:lumMod val="75000"/>
                  </a:schemeClr>
                </a:solidFill>
                <a:latin typeface="標楷體" pitchFamily="65" charset="-120"/>
                <a:ea typeface="標楷體" pitchFamily="65" charset="-120"/>
              </a:rPr>
              <a:t>：</a:t>
            </a:r>
            <a:r>
              <a:rPr lang="zh-TW" altLang="zh-TW" sz="2000" b="1" dirty="0" smtClean="0">
                <a:solidFill>
                  <a:schemeClr val="accent1">
                    <a:lumMod val="75000"/>
                  </a:schemeClr>
                </a:solidFill>
                <a:latin typeface="標楷體" pitchFamily="65" charset="-120"/>
                <a:ea typeface="標楷體" pitchFamily="65" charset="-120"/>
              </a:rPr>
              <a:t>如何正確回收廚餘</a:t>
            </a:r>
            <a:r>
              <a:rPr lang="zh-TW" altLang="en-US" sz="2000" b="1" dirty="0" smtClean="0">
                <a:solidFill>
                  <a:schemeClr val="accent1">
                    <a:lumMod val="75000"/>
                  </a:schemeClr>
                </a:solidFill>
                <a:latin typeface="標楷體" pitchFamily="65" charset="-120"/>
                <a:ea typeface="標楷體" pitchFamily="65" charset="-120"/>
              </a:rPr>
              <a:t>？</a:t>
            </a:r>
          </a:p>
          <a:p>
            <a:pPr marL="446400" indent="-446400" algn="just">
              <a:lnSpc>
                <a:spcPct val="110000"/>
              </a:lnSpc>
              <a:spcAft>
                <a:spcPts val="0"/>
              </a:spcAft>
              <a:buNone/>
            </a:pPr>
            <a:r>
              <a:rPr lang="en-US" altLang="zh-TW" sz="2000" dirty="0" err="1" smtClean="0">
                <a:latin typeface="標楷體" pitchFamily="65" charset="-120"/>
                <a:ea typeface="標楷體" pitchFamily="65" charset="-120"/>
              </a:rPr>
              <a:t>A18</a:t>
            </a:r>
            <a:r>
              <a:rPr lang="zh-TW" altLang="en-US" sz="2000" dirty="0" smtClean="0">
                <a:latin typeface="標楷體" pitchFamily="65" charset="-120"/>
                <a:ea typeface="標楷體" pitchFamily="65" charset="-120"/>
              </a:rPr>
              <a:t>：</a:t>
            </a:r>
            <a:r>
              <a:rPr lang="zh-TW" altLang="zh-TW" sz="2000" dirty="0" smtClean="0">
                <a:latin typeface="標楷體" pitchFamily="65" charset="-120"/>
                <a:ea typeface="標楷體" pitchFamily="65" charset="-120"/>
              </a:rPr>
              <a:t>在回收廚餘前，請瀝除水份，自備適當的容器裝乘，倒入垃圾車後</a:t>
            </a:r>
            <a:endParaRPr lang="en-US" altLang="zh-TW" sz="2000" dirty="0" smtClean="0">
              <a:latin typeface="標楷體" pitchFamily="65" charset="-120"/>
              <a:ea typeface="標楷體" pitchFamily="65" charset="-120"/>
            </a:endParaRPr>
          </a:p>
          <a:p>
            <a:pPr marL="446400" indent="-446400" algn="just">
              <a:lnSpc>
                <a:spcPct val="110000"/>
              </a:lnSpc>
              <a:spcAft>
                <a:spcPts val="0"/>
              </a:spcAft>
              <a:buNone/>
            </a:pPr>
            <a:r>
              <a:rPr lang="en-US" altLang="zh-TW" sz="2000" dirty="0" smtClean="0">
                <a:latin typeface="標楷體" pitchFamily="65" charset="-120"/>
                <a:ea typeface="標楷體" pitchFamily="65" charset="-120"/>
              </a:rPr>
              <a:t>     </a:t>
            </a:r>
            <a:r>
              <a:rPr lang="zh-TW" altLang="zh-TW" sz="2000" dirty="0" smtClean="0">
                <a:latin typeface="標楷體" pitchFamily="65" charset="-120"/>
                <a:ea typeface="標楷體" pitchFamily="65" charset="-120"/>
              </a:rPr>
              <a:t>加掛的廚餘桶回收，不可倒入塑膠袋、竹筷、牙籤</a:t>
            </a:r>
            <a:r>
              <a:rPr lang="zh-TW" altLang="en-US"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pPr marL="712788" indent="-712788" algn="just">
              <a:lnSpc>
                <a:spcPct val="110000"/>
              </a:lnSpc>
              <a:spcAft>
                <a:spcPts val="1200"/>
              </a:spcAft>
              <a:buNone/>
            </a:pPr>
            <a:endParaRPr lang="zh-TW" altLang="en-US" sz="2000" dirty="0" smtClean="0">
              <a:latin typeface="標楷體" pitchFamily="65" charset="-120"/>
              <a:ea typeface="標楷體" pitchFamily="65" charset="-120"/>
            </a:endParaRPr>
          </a:p>
        </p:txBody>
      </p:sp>
      <p:grpSp>
        <p:nvGrpSpPr>
          <p:cNvPr id="9" name="群組 8"/>
          <p:cNvGrpSpPr/>
          <p:nvPr/>
        </p:nvGrpSpPr>
        <p:grpSpPr>
          <a:xfrm>
            <a:off x="323528" y="332656"/>
            <a:ext cx="3816424" cy="584775"/>
            <a:chOff x="2951820" y="476672"/>
            <a:chExt cx="3816424" cy="584775"/>
          </a:xfrm>
        </p:grpSpPr>
        <p:sp>
          <p:nvSpPr>
            <p:cNvPr id="10" name="圓角矩形 9"/>
            <p:cNvSpPr/>
            <p:nvPr/>
          </p:nvSpPr>
          <p:spPr>
            <a:xfrm>
              <a:off x="2951820" y="476672"/>
              <a:ext cx="3816424" cy="576064"/>
            </a:xfrm>
            <a:prstGeom prst="roundRect">
              <a:avLst/>
            </a:prstGeom>
            <a:solidFill>
              <a:srgbClr val="FFCD2D"/>
            </a:solidFill>
            <a:ln>
              <a:no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11" name="文字方塊 10"/>
            <p:cNvSpPr txBox="1"/>
            <p:nvPr/>
          </p:nvSpPr>
          <p:spPr>
            <a:xfrm>
              <a:off x="3419872" y="476672"/>
              <a:ext cx="2808312" cy="584775"/>
            </a:xfrm>
            <a:prstGeom prst="rect">
              <a:avLst/>
            </a:prstGeom>
            <a:noFill/>
          </p:spPr>
          <p:txBody>
            <a:bodyPr wrap="square" rtlCol="0">
              <a:spAutoFit/>
            </a:bodyPr>
            <a:lstStyle/>
            <a:p>
              <a:pPr algn="ctr"/>
              <a:r>
                <a:rPr lang="zh-TW" altLang="en-US" sz="3200" b="1" dirty="0" smtClean="0">
                  <a:latin typeface="標楷體" pitchFamily="65" charset="-120"/>
                  <a:ea typeface="標楷體" pitchFamily="65" charset="-120"/>
                </a:rPr>
                <a:t>民眾問與答</a:t>
              </a:r>
              <a:endParaRPr lang="zh-TW" altLang="en-US" sz="3200" b="1" dirty="0">
                <a:latin typeface="標楷體" pitchFamily="65" charset="-120"/>
                <a:ea typeface="標楷體" pitchFamily="65" charset="-12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pPr>
              <a:defRPr/>
            </a:pPr>
            <a:fld id="{9E02ECB6-910B-4143-8D1D-6E1B049F67A5}" type="slidenum">
              <a:rPr lang="en-US" altLang="zh-TW" smtClean="0"/>
              <a:pPr>
                <a:defRPr/>
              </a:pPr>
              <a:t>8</a:t>
            </a:fld>
            <a:endParaRPr lang="en-US" altLang="zh-TW"/>
          </a:p>
        </p:txBody>
      </p:sp>
      <p:sp>
        <p:nvSpPr>
          <p:cNvPr id="4" name="內容版面配置區 2"/>
          <p:cNvSpPr>
            <a:spLocks noGrp="1"/>
          </p:cNvSpPr>
          <p:nvPr>
            <p:ph idx="1"/>
          </p:nvPr>
        </p:nvSpPr>
        <p:spPr>
          <a:xfrm>
            <a:off x="395536" y="1124744"/>
            <a:ext cx="8363272" cy="5544616"/>
          </a:xfrm>
        </p:spPr>
        <p:txBody>
          <a:bodyPr>
            <a:noAutofit/>
          </a:bodyPr>
          <a:lstStyle/>
          <a:p>
            <a:pPr marL="446400" indent="-446400" algn="just">
              <a:lnSpc>
                <a:spcPct val="110000"/>
              </a:lnSpc>
              <a:spcBef>
                <a:spcPts val="400"/>
              </a:spcBef>
              <a:spcAft>
                <a:spcPts val="0"/>
              </a:spcAft>
              <a:buNone/>
            </a:pPr>
            <a:r>
              <a:rPr lang="en-US" altLang="zh-TW" sz="2000" b="1" dirty="0" err="1" smtClean="0">
                <a:solidFill>
                  <a:schemeClr val="accent1">
                    <a:lumMod val="75000"/>
                  </a:schemeClr>
                </a:solidFill>
                <a:latin typeface="標楷體" pitchFamily="65" charset="-120"/>
                <a:ea typeface="標楷體" pitchFamily="65" charset="-120"/>
              </a:rPr>
              <a:t>Q19</a:t>
            </a:r>
            <a:r>
              <a:rPr lang="zh-TW" altLang="en-US" sz="2000" b="1" dirty="0" smtClean="0">
                <a:solidFill>
                  <a:schemeClr val="accent1">
                    <a:lumMod val="75000"/>
                  </a:schemeClr>
                </a:solidFill>
                <a:latin typeface="標楷體" pitchFamily="65" charset="-120"/>
                <a:ea typeface="標楷體" pitchFamily="65" charset="-120"/>
              </a:rPr>
              <a:t>：</a:t>
            </a:r>
            <a:r>
              <a:rPr lang="zh-TW" altLang="zh-TW" sz="2000" b="1" dirty="0" smtClean="0">
                <a:solidFill>
                  <a:schemeClr val="accent1">
                    <a:lumMod val="75000"/>
                  </a:schemeClr>
                </a:solidFill>
                <a:latin typeface="標楷體" pitchFamily="65" charset="-120"/>
                <a:ea typeface="標楷體" pitchFamily="65" charset="-120"/>
              </a:rPr>
              <a:t>竹筷、塑膠湯匙、皮革製品、杯蓋是否可以回收</a:t>
            </a:r>
            <a:r>
              <a:rPr lang="zh-TW" altLang="en-US" sz="2000" b="1" dirty="0" smtClean="0">
                <a:solidFill>
                  <a:schemeClr val="accent1">
                    <a:lumMod val="75000"/>
                  </a:schemeClr>
                </a:solidFill>
                <a:latin typeface="標楷體" pitchFamily="65" charset="-120"/>
                <a:ea typeface="標楷體" pitchFamily="65" charset="-120"/>
              </a:rPr>
              <a:t>？</a:t>
            </a:r>
          </a:p>
          <a:p>
            <a:pPr marL="446400" indent="-446400" algn="just">
              <a:lnSpc>
                <a:spcPct val="110000"/>
              </a:lnSpc>
              <a:spcBef>
                <a:spcPts val="400"/>
              </a:spcBef>
              <a:spcAft>
                <a:spcPts val="0"/>
              </a:spcAft>
              <a:buNone/>
            </a:pPr>
            <a:r>
              <a:rPr lang="en-US" altLang="zh-TW" sz="2000" dirty="0" err="1" smtClean="0">
                <a:latin typeface="標楷體" pitchFamily="65" charset="-120"/>
                <a:ea typeface="標楷體" pitchFamily="65" charset="-120"/>
              </a:rPr>
              <a:t>A19</a:t>
            </a:r>
            <a:r>
              <a:rPr lang="zh-TW" altLang="en-US" sz="2000" dirty="0" smtClean="0">
                <a:latin typeface="標楷體" pitchFamily="65" charset="-120"/>
                <a:ea typeface="標楷體" pitchFamily="65" charset="-120"/>
              </a:rPr>
              <a:t>：</a:t>
            </a:r>
            <a:r>
              <a:rPr lang="zh-TW" altLang="zh-TW" sz="2000" dirty="0" smtClean="0">
                <a:latin typeface="標楷體" pitchFamily="65" charset="-120"/>
                <a:ea typeface="標楷體" pitchFamily="65" charset="-120"/>
              </a:rPr>
              <a:t>竹筷、塑膠湯匙、皮革製品</a:t>
            </a:r>
            <a:r>
              <a:rPr lang="en-US" altLang="zh-TW" sz="2000" dirty="0" smtClean="0">
                <a:latin typeface="標楷體" pitchFamily="65" charset="-120"/>
                <a:ea typeface="標楷體" pitchFamily="65" charset="-120"/>
              </a:rPr>
              <a:t>(</a:t>
            </a:r>
            <a:r>
              <a:rPr lang="zh-TW" altLang="zh-TW" sz="2000" dirty="0" smtClean="0">
                <a:latin typeface="標楷體" pitchFamily="65" charset="-120"/>
                <a:ea typeface="標楷體" pitchFamily="65" charset="-120"/>
              </a:rPr>
              <a:t>皮帶、皮包等</a:t>
            </a:r>
            <a:r>
              <a:rPr lang="en-US" altLang="zh-TW" sz="2000" dirty="0" smtClean="0">
                <a:latin typeface="標楷體" pitchFamily="65" charset="-120"/>
                <a:ea typeface="標楷體" pitchFamily="65" charset="-120"/>
              </a:rPr>
              <a:t>)</a:t>
            </a:r>
            <a:r>
              <a:rPr lang="zh-TW" altLang="zh-TW" sz="2000" dirty="0" smtClean="0">
                <a:latin typeface="標楷體" pitchFamily="65" charset="-120"/>
                <a:ea typeface="標楷體" pitchFamily="65" charset="-120"/>
              </a:rPr>
              <a:t>不回收，而塑膠杯蓋有</a:t>
            </a:r>
            <a:endParaRPr lang="en-US" altLang="zh-TW" sz="2000" dirty="0" smtClean="0">
              <a:latin typeface="標楷體" pitchFamily="65" charset="-120"/>
              <a:ea typeface="標楷體" pitchFamily="65" charset="-120"/>
            </a:endParaRPr>
          </a:p>
          <a:p>
            <a:pPr marL="446400" indent="-446400" algn="just">
              <a:lnSpc>
                <a:spcPct val="110000"/>
              </a:lnSpc>
              <a:spcBef>
                <a:spcPts val="400"/>
              </a:spcBef>
              <a:spcAft>
                <a:spcPts val="0"/>
              </a:spcAft>
              <a:buNone/>
            </a:pPr>
            <a:r>
              <a:rPr lang="en-US" altLang="zh-TW" sz="2000" dirty="0" smtClean="0">
                <a:latin typeface="標楷體" pitchFamily="65" charset="-120"/>
                <a:ea typeface="標楷體" pitchFamily="65" charset="-120"/>
              </a:rPr>
              <a:t>     </a:t>
            </a:r>
            <a:r>
              <a:rPr lang="zh-TW" altLang="zh-TW" sz="2000" dirty="0" smtClean="0">
                <a:latin typeface="標楷體" pitchFamily="65" charset="-120"/>
                <a:ea typeface="標楷體" pitchFamily="65" charset="-120"/>
              </a:rPr>
              <a:t>標示回收標誌及塑膠材質辨識碼則必需要回收</a:t>
            </a:r>
            <a:r>
              <a:rPr lang="zh-TW" altLang="en-US"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pPr marL="446400" indent="-446400" algn="just">
              <a:lnSpc>
                <a:spcPct val="110000"/>
              </a:lnSpc>
              <a:spcBef>
                <a:spcPts val="400"/>
              </a:spcBef>
              <a:spcAft>
                <a:spcPts val="0"/>
              </a:spcAft>
              <a:buNone/>
            </a:pPr>
            <a:r>
              <a:rPr lang="en-US" altLang="zh-TW" sz="2000" b="1" dirty="0" err="1" smtClean="0">
                <a:solidFill>
                  <a:schemeClr val="accent1">
                    <a:lumMod val="75000"/>
                  </a:schemeClr>
                </a:solidFill>
                <a:latin typeface="標楷體" pitchFamily="65" charset="-120"/>
                <a:ea typeface="標楷體" pitchFamily="65" charset="-120"/>
              </a:rPr>
              <a:t>Q20</a:t>
            </a:r>
            <a:r>
              <a:rPr lang="zh-TW" altLang="en-US" sz="2000" b="1" dirty="0" smtClean="0">
                <a:solidFill>
                  <a:schemeClr val="accent1">
                    <a:lumMod val="75000"/>
                  </a:schemeClr>
                </a:solidFill>
                <a:latin typeface="標楷體" pitchFamily="65" charset="-120"/>
                <a:ea typeface="標楷體" pitchFamily="65" charset="-120"/>
              </a:rPr>
              <a:t>：</a:t>
            </a:r>
            <a:r>
              <a:rPr lang="en-US" altLang="zh-TW" sz="2000" b="1" dirty="0" err="1" smtClean="0">
                <a:solidFill>
                  <a:schemeClr val="accent1">
                    <a:lumMod val="75000"/>
                  </a:schemeClr>
                </a:solidFill>
                <a:latin typeface="標楷體" pitchFamily="65" charset="-120"/>
                <a:ea typeface="標楷體" pitchFamily="65" charset="-120"/>
              </a:rPr>
              <a:t>部分回收資源如食物紙容器</a:t>
            </a:r>
            <a:r>
              <a:rPr lang="en-US" altLang="zh-TW" sz="2000" b="1" dirty="0" smtClean="0">
                <a:solidFill>
                  <a:schemeClr val="accent1">
                    <a:lumMod val="75000"/>
                  </a:schemeClr>
                </a:solidFill>
                <a:latin typeface="標楷體" pitchFamily="65" charset="-120"/>
                <a:ea typeface="標楷體" pitchFamily="65" charset="-120"/>
              </a:rPr>
              <a:t>？</a:t>
            </a:r>
            <a:r>
              <a:rPr lang="en-US" altLang="zh-TW" sz="2000" b="1" dirty="0" err="1" smtClean="0">
                <a:solidFill>
                  <a:schemeClr val="accent1">
                    <a:lumMod val="75000"/>
                  </a:schemeClr>
                </a:solidFill>
                <a:latin typeface="標楷體" pitchFamily="65" charset="-120"/>
                <a:ea typeface="標楷體" pitchFamily="65" charset="-120"/>
              </a:rPr>
              <a:t>需清洗後丟棄，又是否對水資源形成</a:t>
            </a:r>
            <a:endParaRPr lang="en-US" altLang="zh-TW" sz="2000" b="1" dirty="0" smtClean="0">
              <a:solidFill>
                <a:schemeClr val="accent1">
                  <a:lumMod val="75000"/>
                </a:schemeClr>
              </a:solidFill>
              <a:latin typeface="標楷體" pitchFamily="65" charset="-120"/>
              <a:ea typeface="標楷體" pitchFamily="65" charset="-120"/>
            </a:endParaRPr>
          </a:p>
          <a:p>
            <a:pPr marL="446400" indent="-446400" algn="just">
              <a:lnSpc>
                <a:spcPct val="110000"/>
              </a:lnSpc>
              <a:spcBef>
                <a:spcPts val="400"/>
              </a:spcBef>
              <a:spcAft>
                <a:spcPts val="0"/>
              </a:spcAft>
              <a:buNone/>
            </a:pPr>
            <a:r>
              <a:rPr lang="en-US" altLang="zh-TW" sz="2000" b="1" dirty="0" smtClean="0">
                <a:solidFill>
                  <a:schemeClr val="accent1">
                    <a:lumMod val="75000"/>
                  </a:schemeClr>
                </a:solidFill>
                <a:latin typeface="標楷體" pitchFamily="65" charset="-120"/>
                <a:ea typeface="標楷體" pitchFamily="65" charset="-120"/>
              </a:rPr>
              <a:t>     </a:t>
            </a:r>
            <a:r>
              <a:rPr lang="en-US" altLang="zh-TW" sz="2000" b="1" dirty="0" err="1" smtClean="0">
                <a:solidFill>
                  <a:schemeClr val="accent1">
                    <a:lumMod val="75000"/>
                  </a:schemeClr>
                </a:solidFill>
                <a:latin typeface="標楷體" pitchFamily="65" charset="-120"/>
                <a:ea typeface="標楷體" pitchFamily="65" charset="-120"/>
              </a:rPr>
              <a:t>浪費</a:t>
            </a:r>
            <a:r>
              <a:rPr lang="en-US" altLang="zh-TW" sz="2000" b="1" dirty="0" smtClean="0">
                <a:solidFill>
                  <a:schemeClr val="accent1">
                    <a:lumMod val="75000"/>
                  </a:schemeClr>
                </a:solidFill>
                <a:latin typeface="標楷體" pitchFamily="65" charset="-120"/>
                <a:ea typeface="標楷體" pitchFamily="65" charset="-120"/>
              </a:rPr>
              <a:t>？</a:t>
            </a:r>
          </a:p>
          <a:p>
            <a:pPr marL="446400" indent="-446400" algn="just">
              <a:lnSpc>
                <a:spcPct val="110000"/>
              </a:lnSpc>
              <a:spcBef>
                <a:spcPts val="400"/>
              </a:spcBef>
              <a:spcAft>
                <a:spcPts val="0"/>
              </a:spcAft>
              <a:buNone/>
            </a:pPr>
            <a:r>
              <a:rPr lang="en-US" altLang="zh-TW" sz="2000" dirty="0" err="1" smtClean="0">
                <a:latin typeface="標楷體" pitchFamily="65" charset="-120"/>
                <a:ea typeface="標楷體" pitchFamily="65" charset="-120"/>
              </a:rPr>
              <a:t>A20</a:t>
            </a:r>
            <a:r>
              <a:rPr lang="zh-TW" altLang="en-US" sz="2000" dirty="0" smtClean="0">
                <a:latin typeface="標楷體" pitchFamily="65" charset="-120"/>
                <a:ea typeface="標楷體" pitchFamily="65" charset="-120"/>
              </a:rPr>
              <a:t>：有關盛裝食品之紙餐盒、紙盒容器在食用後，</a:t>
            </a:r>
            <a:r>
              <a:rPr lang="zh-TW" altLang="en-US" sz="2000" b="1" dirty="0" smtClean="0">
                <a:latin typeface="標楷體" pitchFamily="65" charset="-120"/>
                <a:ea typeface="標楷體" pitchFamily="65" charset="-120"/>
              </a:rPr>
              <a:t>去除廚餘殘渣以水略</a:t>
            </a:r>
            <a:endParaRPr lang="en-US" altLang="zh-TW" sz="2000" b="1" dirty="0" smtClean="0">
              <a:latin typeface="標楷體" pitchFamily="65" charset="-120"/>
              <a:ea typeface="標楷體" pitchFamily="65" charset="-120"/>
            </a:endParaRPr>
          </a:p>
          <a:p>
            <a:pPr marL="446400" indent="-446400" algn="just">
              <a:lnSpc>
                <a:spcPct val="110000"/>
              </a:lnSpc>
              <a:spcBef>
                <a:spcPts val="400"/>
              </a:spcBef>
              <a:spcAft>
                <a:spcPts val="0"/>
              </a:spcAft>
              <a:buNone/>
            </a:pPr>
            <a:r>
              <a:rPr lang="zh-TW" altLang="en-US" sz="2000" b="1" dirty="0" smtClean="0">
                <a:latin typeface="標楷體" pitchFamily="65" charset="-120"/>
                <a:ea typeface="標楷體" pitchFamily="65" charset="-120"/>
              </a:rPr>
              <a:t>     為清洗或衛生紙擦拭後分類回收，</a:t>
            </a:r>
            <a:r>
              <a:rPr lang="zh-TW" altLang="en-US" sz="2000" dirty="0" smtClean="0">
                <a:latin typeface="標楷體" pitchFamily="65" charset="-120"/>
                <a:ea typeface="標楷體" pitchFamily="65" charset="-120"/>
              </a:rPr>
              <a:t>主要是避免居家及資源回收途中</a:t>
            </a:r>
            <a:endParaRPr lang="en-US" altLang="zh-TW" sz="2000" dirty="0" smtClean="0">
              <a:latin typeface="標楷體" pitchFamily="65" charset="-120"/>
              <a:ea typeface="標楷體" pitchFamily="65" charset="-120"/>
            </a:endParaRPr>
          </a:p>
          <a:p>
            <a:pPr marL="446400" indent="-446400" algn="just">
              <a:lnSpc>
                <a:spcPct val="110000"/>
              </a:lnSpc>
              <a:spcBef>
                <a:spcPts val="400"/>
              </a:spcBef>
              <a:spcAft>
                <a:spcPts val="0"/>
              </a:spcAft>
              <a:buNone/>
            </a:pP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造成蚊蟲孳生之環境衛生問題。</a:t>
            </a:r>
            <a:endParaRPr lang="en-US" altLang="zh-TW" sz="2000" dirty="0" smtClean="0">
              <a:latin typeface="標楷體" pitchFamily="65" charset="-120"/>
              <a:ea typeface="標楷體" pitchFamily="65" charset="-120"/>
            </a:endParaRPr>
          </a:p>
          <a:p>
            <a:pPr marL="446400" indent="-446400" algn="just">
              <a:lnSpc>
                <a:spcPct val="110000"/>
              </a:lnSpc>
              <a:spcBef>
                <a:spcPts val="400"/>
              </a:spcBef>
              <a:spcAft>
                <a:spcPts val="0"/>
              </a:spcAft>
              <a:buNone/>
            </a:pPr>
            <a:r>
              <a:rPr lang="en-US" altLang="zh-TW" sz="2000" b="1" dirty="0" err="1" smtClean="0">
                <a:solidFill>
                  <a:schemeClr val="accent1">
                    <a:lumMod val="75000"/>
                  </a:schemeClr>
                </a:solidFill>
                <a:latin typeface="標楷體" pitchFamily="65" charset="-120"/>
                <a:ea typeface="標楷體" pitchFamily="65" charset="-120"/>
              </a:rPr>
              <a:t>Q21</a:t>
            </a:r>
            <a:r>
              <a:rPr lang="zh-TW" altLang="en-US" sz="2000" b="1" dirty="0" smtClean="0">
                <a:solidFill>
                  <a:schemeClr val="accent1">
                    <a:lumMod val="75000"/>
                  </a:schemeClr>
                </a:solidFill>
                <a:latin typeface="標楷體" pitchFamily="65" charset="-120"/>
                <a:ea typeface="標楷體" pitchFamily="65" charset="-120"/>
              </a:rPr>
              <a:t>：傳真紙</a:t>
            </a:r>
            <a:r>
              <a:rPr lang="en-US" altLang="zh-TW" sz="2000" b="1" dirty="0" smtClean="0">
                <a:solidFill>
                  <a:schemeClr val="accent1">
                    <a:lumMod val="75000"/>
                  </a:schemeClr>
                </a:solidFill>
                <a:latin typeface="標楷體" pitchFamily="65" charset="-120"/>
                <a:ea typeface="標楷體" pitchFamily="65" charset="-120"/>
              </a:rPr>
              <a:t>(</a:t>
            </a:r>
            <a:r>
              <a:rPr lang="zh-TW" altLang="en-US" sz="2000" b="1" dirty="0" smtClean="0">
                <a:solidFill>
                  <a:schemeClr val="accent1">
                    <a:lumMod val="75000"/>
                  </a:schemeClr>
                </a:solidFill>
                <a:latin typeface="標楷體" pitchFamily="65" charset="-120"/>
                <a:ea typeface="標楷體" pitchFamily="65" charset="-120"/>
              </a:rPr>
              <a:t>熱感紙</a:t>
            </a:r>
            <a:r>
              <a:rPr lang="en-US" altLang="zh-TW" sz="2000" b="1" dirty="0" smtClean="0">
                <a:solidFill>
                  <a:schemeClr val="accent1">
                    <a:lumMod val="75000"/>
                  </a:schemeClr>
                </a:solidFill>
                <a:latin typeface="標楷體" pitchFamily="65" charset="-120"/>
                <a:ea typeface="標楷體" pitchFamily="65" charset="-120"/>
              </a:rPr>
              <a:t>)</a:t>
            </a:r>
            <a:r>
              <a:rPr lang="zh-TW" altLang="en-US" sz="2000" b="1" dirty="0" smtClean="0">
                <a:solidFill>
                  <a:schemeClr val="accent1">
                    <a:lumMod val="75000"/>
                  </a:schemeClr>
                </a:solidFill>
                <a:latin typeface="標楷體" pitchFamily="65" charset="-120"/>
                <a:ea typeface="標楷體" pitchFamily="65" charset="-120"/>
              </a:rPr>
              <a:t>、名片可回收嗎？</a:t>
            </a:r>
            <a:endParaRPr lang="en-US" altLang="zh-TW" sz="2000" b="1" dirty="0" smtClean="0">
              <a:solidFill>
                <a:schemeClr val="accent1">
                  <a:lumMod val="75000"/>
                </a:schemeClr>
              </a:solidFill>
              <a:latin typeface="標楷體" pitchFamily="65" charset="-120"/>
              <a:ea typeface="標楷體" pitchFamily="65" charset="-120"/>
            </a:endParaRPr>
          </a:p>
          <a:p>
            <a:pPr marL="446400" indent="-446400" algn="just">
              <a:lnSpc>
                <a:spcPct val="110000"/>
              </a:lnSpc>
              <a:spcBef>
                <a:spcPts val="400"/>
              </a:spcBef>
              <a:spcAft>
                <a:spcPts val="0"/>
              </a:spcAft>
              <a:buNone/>
            </a:pPr>
            <a:r>
              <a:rPr lang="en-US" altLang="zh-TW" sz="2000" dirty="0" err="1" smtClean="0">
                <a:latin typeface="標楷體" pitchFamily="65" charset="-120"/>
                <a:ea typeface="標楷體" pitchFamily="65" charset="-120"/>
              </a:rPr>
              <a:t>A21</a:t>
            </a:r>
            <a:r>
              <a:rPr lang="zh-TW" altLang="en-US" sz="2000" dirty="0" smtClean="0">
                <a:latin typeface="標楷體" pitchFamily="65" charset="-120"/>
                <a:ea typeface="標楷體" pitchFamily="65" charset="-120"/>
              </a:rPr>
              <a:t>：紙張有塑膠覆膜，或是為塑膠光面廢紙、複寫紙、護貝及離心紙（</a:t>
            </a:r>
            <a:endParaRPr lang="en-US" altLang="zh-TW" sz="2000" dirty="0" smtClean="0">
              <a:latin typeface="標楷體" pitchFamily="65" charset="-120"/>
              <a:ea typeface="標楷體" pitchFamily="65" charset="-120"/>
            </a:endParaRPr>
          </a:p>
          <a:p>
            <a:pPr marL="446400" indent="-446400" algn="just">
              <a:lnSpc>
                <a:spcPct val="110000"/>
              </a:lnSpc>
              <a:spcBef>
                <a:spcPts val="400"/>
              </a:spcBef>
              <a:spcAft>
                <a:spcPts val="0"/>
              </a:spcAft>
              <a:buNone/>
            </a:pP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貼紙底襯）、蠟紙、摻有其他成分的合成紙及一些特殊用途的紙類</a:t>
            </a:r>
            <a:endParaRPr lang="en-US" altLang="zh-TW" sz="2000" dirty="0" smtClean="0">
              <a:latin typeface="標楷體" pitchFamily="65" charset="-120"/>
              <a:ea typeface="標楷體" pitchFamily="65" charset="-120"/>
            </a:endParaRPr>
          </a:p>
          <a:p>
            <a:pPr marL="446400" indent="-446400" algn="just">
              <a:lnSpc>
                <a:spcPct val="110000"/>
              </a:lnSpc>
              <a:spcBef>
                <a:spcPts val="400"/>
              </a:spcBef>
              <a:spcAft>
                <a:spcPts val="0"/>
              </a:spcAft>
              <a:buNone/>
            </a:pP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如通行證、防油紙、砂紙、轉印紙、電子發票等，或有受到油漬、</a:t>
            </a:r>
            <a:endParaRPr lang="en-US" altLang="zh-TW" sz="2000" dirty="0" smtClean="0">
              <a:latin typeface="標楷體" pitchFamily="65" charset="-120"/>
              <a:ea typeface="標楷體" pitchFamily="65" charset="-120"/>
            </a:endParaRPr>
          </a:p>
          <a:p>
            <a:pPr marL="446400" indent="-446400" algn="just">
              <a:lnSpc>
                <a:spcPct val="110000"/>
              </a:lnSpc>
              <a:spcBef>
                <a:spcPts val="400"/>
              </a:spcBef>
              <a:spcAft>
                <a:spcPts val="0"/>
              </a:spcAft>
              <a:buNone/>
            </a:pP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髒污及用過的衛生紙雖有紙的成分，不可混入可回收的廢紙中，故</a:t>
            </a:r>
            <a:endParaRPr lang="en-US" altLang="zh-TW" sz="2000" dirty="0" smtClean="0">
              <a:latin typeface="標楷體" pitchFamily="65" charset="-120"/>
              <a:ea typeface="標楷體" pitchFamily="65" charset="-120"/>
            </a:endParaRPr>
          </a:p>
          <a:p>
            <a:pPr marL="446400" indent="-446400" algn="just">
              <a:lnSpc>
                <a:spcPct val="110000"/>
              </a:lnSpc>
              <a:spcBef>
                <a:spcPts val="400"/>
              </a:spcBef>
              <a:spcAft>
                <a:spcPts val="0"/>
              </a:spcAft>
              <a:buNone/>
            </a:pP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請視為一般垃圾交由清潔隊員處理。</a:t>
            </a:r>
            <a:endParaRPr lang="en-US" altLang="zh-TW" sz="2000" dirty="0" smtClean="0">
              <a:latin typeface="標楷體" pitchFamily="65" charset="-120"/>
              <a:ea typeface="標楷體" pitchFamily="65" charset="-120"/>
            </a:endParaRPr>
          </a:p>
          <a:p>
            <a:pPr marL="712788" indent="-712788" algn="just">
              <a:lnSpc>
                <a:spcPct val="110000"/>
              </a:lnSpc>
              <a:spcAft>
                <a:spcPts val="1200"/>
              </a:spcAft>
              <a:buNone/>
            </a:pPr>
            <a:endParaRPr lang="en-US" altLang="zh-TW" sz="2000" dirty="0" smtClean="0">
              <a:latin typeface="標楷體" pitchFamily="65" charset="-120"/>
              <a:ea typeface="標楷體" pitchFamily="65" charset="-120"/>
            </a:endParaRPr>
          </a:p>
        </p:txBody>
      </p:sp>
      <p:grpSp>
        <p:nvGrpSpPr>
          <p:cNvPr id="8" name="群組 7"/>
          <p:cNvGrpSpPr/>
          <p:nvPr/>
        </p:nvGrpSpPr>
        <p:grpSpPr>
          <a:xfrm>
            <a:off x="323528" y="332656"/>
            <a:ext cx="3816424" cy="584775"/>
            <a:chOff x="2951820" y="476672"/>
            <a:chExt cx="3816424" cy="584775"/>
          </a:xfrm>
        </p:grpSpPr>
        <p:sp>
          <p:nvSpPr>
            <p:cNvPr id="12" name="圓角矩形 11"/>
            <p:cNvSpPr/>
            <p:nvPr/>
          </p:nvSpPr>
          <p:spPr>
            <a:xfrm>
              <a:off x="2951820" y="476672"/>
              <a:ext cx="3816424" cy="576064"/>
            </a:xfrm>
            <a:prstGeom prst="roundRect">
              <a:avLst/>
            </a:prstGeom>
            <a:solidFill>
              <a:srgbClr val="FFCD2D"/>
            </a:solidFill>
            <a:ln>
              <a:no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13" name="文字方塊 12"/>
            <p:cNvSpPr txBox="1"/>
            <p:nvPr/>
          </p:nvSpPr>
          <p:spPr>
            <a:xfrm>
              <a:off x="3419872" y="476672"/>
              <a:ext cx="2808312" cy="584775"/>
            </a:xfrm>
            <a:prstGeom prst="rect">
              <a:avLst/>
            </a:prstGeom>
            <a:noFill/>
          </p:spPr>
          <p:txBody>
            <a:bodyPr wrap="square" rtlCol="0">
              <a:spAutoFit/>
            </a:bodyPr>
            <a:lstStyle/>
            <a:p>
              <a:pPr algn="ctr"/>
              <a:r>
                <a:rPr lang="zh-TW" altLang="en-US" sz="3200" b="1" dirty="0" smtClean="0">
                  <a:latin typeface="標楷體" pitchFamily="65" charset="-120"/>
                  <a:ea typeface="標楷體" pitchFamily="65" charset="-120"/>
                </a:rPr>
                <a:t>民眾問與答</a:t>
              </a:r>
              <a:endParaRPr lang="zh-TW" altLang="en-US" sz="3200" b="1" dirty="0">
                <a:latin typeface="標楷體" pitchFamily="65" charset="-120"/>
                <a:ea typeface="標楷體" pitchFamily="65" charset="-12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pPr>
              <a:defRPr/>
            </a:pPr>
            <a:fld id="{9E02ECB6-910B-4143-8D1D-6E1B049F67A5}" type="slidenum">
              <a:rPr lang="en-US" altLang="zh-TW" smtClean="0"/>
              <a:pPr>
                <a:defRPr/>
              </a:pPr>
              <a:t>9</a:t>
            </a:fld>
            <a:endParaRPr lang="en-US" altLang="zh-TW"/>
          </a:p>
        </p:txBody>
      </p:sp>
      <p:sp>
        <p:nvSpPr>
          <p:cNvPr id="4" name="矩形 3"/>
          <p:cNvSpPr/>
          <p:nvPr/>
        </p:nvSpPr>
        <p:spPr>
          <a:xfrm>
            <a:off x="467544" y="1124744"/>
            <a:ext cx="8280920" cy="4750018"/>
          </a:xfrm>
          <a:prstGeom prst="rect">
            <a:avLst/>
          </a:prstGeom>
        </p:spPr>
        <p:txBody>
          <a:bodyPr wrap="square">
            <a:spAutoFit/>
          </a:bodyPr>
          <a:lstStyle/>
          <a:p>
            <a:pPr marL="446400" indent="-446400" algn="just" eaLnBrk="0" hangingPunct="0">
              <a:lnSpc>
                <a:spcPct val="110000"/>
              </a:lnSpc>
              <a:spcBef>
                <a:spcPts val="400"/>
              </a:spcBef>
              <a:spcAft>
                <a:spcPts val="0"/>
              </a:spcAft>
              <a:buClr>
                <a:schemeClr val="tx2"/>
              </a:buClr>
            </a:pPr>
            <a:r>
              <a:rPr lang="en-US" altLang="zh-TW" sz="2000" b="1" dirty="0" err="1" smtClean="0">
                <a:solidFill>
                  <a:schemeClr val="accent1">
                    <a:lumMod val="75000"/>
                  </a:schemeClr>
                </a:solidFill>
                <a:latin typeface="標楷體" pitchFamily="65" charset="-120"/>
                <a:ea typeface="標楷體" pitchFamily="65" charset="-120"/>
              </a:rPr>
              <a:t>Q22</a:t>
            </a:r>
            <a:r>
              <a:rPr lang="zh-TW" altLang="en-US" sz="2000" b="1" dirty="0" smtClean="0">
                <a:solidFill>
                  <a:schemeClr val="accent1">
                    <a:lumMod val="75000"/>
                  </a:schemeClr>
                </a:solidFill>
                <a:latin typeface="標楷體" pitchFamily="65" charset="-120"/>
                <a:ea typeface="標楷體" pitchFamily="65" charset="-120"/>
              </a:rPr>
              <a:t>：回收前應作好哪些步驟，以利後續回收處理？</a:t>
            </a:r>
            <a:endParaRPr lang="en-US" altLang="zh-TW" sz="2000" b="1" dirty="0" smtClean="0">
              <a:solidFill>
                <a:schemeClr val="accent1">
                  <a:lumMod val="75000"/>
                </a:schemeClr>
              </a:solidFill>
              <a:latin typeface="標楷體" pitchFamily="65" charset="-120"/>
              <a:ea typeface="標楷體" pitchFamily="65" charset="-120"/>
            </a:endParaRPr>
          </a:p>
          <a:p>
            <a:pPr marL="446400" indent="-446400" algn="just" eaLnBrk="0" hangingPunct="0">
              <a:lnSpc>
                <a:spcPct val="110000"/>
              </a:lnSpc>
              <a:spcBef>
                <a:spcPts val="400"/>
              </a:spcBef>
              <a:spcAft>
                <a:spcPts val="0"/>
              </a:spcAft>
              <a:buClr>
                <a:schemeClr val="tx2"/>
              </a:buClr>
            </a:pPr>
            <a:r>
              <a:rPr lang="en-US" altLang="zh-TW" sz="2000" dirty="0" err="1" smtClean="0">
                <a:latin typeface="標楷體" pitchFamily="65" charset="-120"/>
                <a:ea typeface="標楷體" pitchFamily="65" charset="-120"/>
              </a:rPr>
              <a:t>A22</a:t>
            </a:r>
            <a:r>
              <a:rPr lang="zh-TW" altLang="en-US" sz="2000" dirty="0" smtClean="0">
                <a:latin typeface="標楷體" pitchFamily="65" charset="-120"/>
                <a:ea typeface="標楷體" pitchFamily="65" charset="-120"/>
              </a:rPr>
              <a:t>：回收三部曲為：沖洗、壓扁、分類貯放，有助於節省運輸成本及提</a:t>
            </a:r>
            <a:endParaRPr lang="en-US" altLang="zh-TW" sz="2000" dirty="0" smtClean="0">
              <a:latin typeface="標楷體" pitchFamily="65" charset="-120"/>
              <a:ea typeface="標楷體" pitchFamily="65" charset="-120"/>
            </a:endParaRPr>
          </a:p>
          <a:p>
            <a:pPr marL="446400" indent="-446400" algn="just" eaLnBrk="0" hangingPunct="0">
              <a:lnSpc>
                <a:spcPct val="110000"/>
              </a:lnSpc>
              <a:spcBef>
                <a:spcPts val="400"/>
              </a:spcBef>
              <a:spcAft>
                <a:spcPts val="0"/>
              </a:spcAft>
              <a:buClr>
                <a:schemeClr val="tx2"/>
              </a:buClr>
            </a:pP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高回收再生</a:t>
            </a:r>
            <a:r>
              <a:rPr lang="zh-TW" altLang="en-US" sz="2000" dirty="0" smtClean="0">
                <a:latin typeface="標楷體" pitchFamily="65" charset="-120"/>
                <a:ea typeface="標楷體" pitchFamily="65" charset="-120"/>
              </a:rPr>
              <a:t>品質。</a:t>
            </a:r>
            <a:endParaRPr lang="en-US" altLang="zh-TW" sz="2000" dirty="0" smtClean="0">
              <a:latin typeface="標楷體" pitchFamily="65" charset="-120"/>
              <a:ea typeface="標楷體" pitchFamily="65" charset="-120"/>
            </a:endParaRPr>
          </a:p>
          <a:p>
            <a:pPr marL="446400" indent="-446400" algn="just" eaLnBrk="0" hangingPunct="0">
              <a:lnSpc>
                <a:spcPct val="110000"/>
              </a:lnSpc>
              <a:spcBef>
                <a:spcPts val="400"/>
              </a:spcBef>
              <a:spcAft>
                <a:spcPts val="0"/>
              </a:spcAft>
              <a:buClr>
                <a:schemeClr val="tx2"/>
              </a:buClr>
            </a:pPr>
            <a:r>
              <a:rPr lang="en-US" altLang="zh-TW" sz="2000" b="1" dirty="0" smtClean="0">
                <a:solidFill>
                  <a:schemeClr val="accent1">
                    <a:lumMod val="75000"/>
                  </a:schemeClr>
                </a:solidFill>
                <a:latin typeface="標楷體" pitchFamily="65" charset="-120"/>
                <a:ea typeface="標楷體" pitchFamily="65" charset="-120"/>
              </a:rPr>
              <a:t>Q23</a:t>
            </a:r>
            <a:r>
              <a:rPr lang="zh-TW" altLang="en-US" sz="2000" b="1" dirty="0" smtClean="0">
                <a:solidFill>
                  <a:schemeClr val="accent1">
                    <a:lumMod val="75000"/>
                  </a:schemeClr>
                </a:solidFill>
                <a:latin typeface="標楷體" pitchFamily="65" charset="-120"/>
                <a:ea typeface="標楷體" pitchFamily="65" charset="-120"/>
              </a:rPr>
              <a:t>：生廚餘</a:t>
            </a:r>
            <a:r>
              <a:rPr lang="en-US" altLang="zh-TW" sz="2000" b="1" dirty="0" smtClean="0">
                <a:solidFill>
                  <a:schemeClr val="accent1">
                    <a:lumMod val="75000"/>
                  </a:schemeClr>
                </a:solidFill>
                <a:latin typeface="標楷體" pitchFamily="65" charset="-120"/>
                <a:ea typeface="標楷體" pitchFamily="65" charset="-120"/>
              </a:rPr>
              <a:t>(</a:t>
            </a:r>
            <a:r>
              <a:rPr lang="zh-TW" altLang="en-US" sz="2000" b="1" dirty="0" smtClean="0">
                <a:solidFill>
                  <a:schemeClr val="accent1">
                    <a:lumMod val="75000"/>
                  </a:schemeClr>
                </a:solidFill>
                <a:latin typeface="標楷體" pitchFamily="65" charset="-120"/>
                <a:ea typeface="標楷體" pitchFamily="65" charset="-120"/>
              </a:rPr>
              <a:t>如果皮、茶葉、中藥材等</a:t>
            </a:r>
            <a:r>
              <a:rPr lang="en-US" altLang="zh-TW" sz="2000" b="1" dirty="0" smtClean="0">
                <a:solidFill>
                  <a:schemeClr val="accent1">
                    <a:lumMod val="75000"/>
                  </a:schemeClr>
                </a:solidFill>
                <a:latin typeface="標楷體" pitchFamily="65" charset="-120"/>
                <a:ea typeface="標楷體" pitchFamily="65" charset="-120"/>
              </a:rPr>
              <a:t>) </a:t>
            </a:r>
            <a:r>
              <a:rPr lang="zh-TW" altLang="en-US" sz="2000" b="1" dirty="0" smtClean="0">
                <a:solidFill>
                  <a:schemeClr val="accent1">
                    <a:lumMod val="75000"/>
                  </a:schemeClr>
                </a:solidFill>
                <a:latin typeface="標楷體" pitchFamily="65" charset="-120"/>
                <a:ea typeface="標楷體" pitchFamily="65" charset="-120"/>
              </a:rPr>
              <a:t>，可否倒入熟廚餘桶？</a:t>
            </a:r>
            <a:endParaRPr lang="en-US" altLang="zh-TW" sz="2000" b="1" dirty="0" smtClean="0">
              <a:solidFill>
                <a:schemeClr val="accent1">
                  <a:lumMod val="75000"/>
                </a:schemeClr>
              </a:solidFill>
              <a:latin typeface="標楷體" pitchFamily="65" charset="-120"/>
              <a:ea typeface="標楷體" pitchFamily="65" charset="-120"/>
            </a:endParaRPr>
          </a:p>
          <a:p>
            <a:pPr marL="446400" indent="-446400" algn="just" eaLnBrk="0" hangingPunct="0">
              <a:lnSpc>
                <a:spcPct val="110000"/>
              </a:lnSpc>
              <a:spcBef>
                <a:spcPts val="400"/>
              </a:spcBef>
              <a:spcAft>
                <a:spcPts val="0"/>
              </a:spcAft>
              <a:buClr>
                <a:schemeClr val="tx2"/>
              </a:buClr>
            </a:pPr>
            <a:r>
              <a:rPr lang="en-US" altLang="zh-TW" sz="2000" dirty="0" err="1" smtClean="0">
                <a:latin typeface="標楷體" pitchFamily="65" charset="-120"/>
                <a:ea typeface="標楷體" pitchFamily="65" charset="-120"/>
              </a:rPr>
              <a:t>A23</a:t>
            </a:r>
            <a:r>
              <a:rPr lang="zh-TW" altLang="en-US" sz="2000" dirty="0" smtClean="0">
                <a:latin typeface="標楷體" pitchFamily="65" charset="-120"/>
                <a:ea typeface="標楷體" pitchFamily="65" charset="-120"/>
              </a:rPr>
              <a:t>：目前本局針對</a:t>
            </a:r>
            <a:r>
              <a:rPr lang="en-US" altLang="zh-TW" sz="2000" dirty="0" smtClean="0">
                <a:latin typeface="標楷體" pitchFamily="65" charset="-120"/>
                <a:ea typeface="標楷體" pitchFamily="65" charset="-120"/>
              </a:rPr>
              <a:t>100</a:t>
            </a:r>
            <a:r>
              <a:rPr lang="zh-TW" altLang="en-US" sz="2000" dirty="0" smtClean="0">
                <a:latin typeface="標楷體" pitchFamily="65" charset="-120"/>
                <a:ea typeface="標楷體" pitchFamily="65" charset="-120"/>
              </a:rPr>
              <a:t>戶以上的大樓社區，進行生、熟廚餘佈桶分開收</a:t>
            </a:r>
            <a:endParaRPr lang="en-US" altLang="zh-TW" sz="2000" dirty="0" smtClean="0">
              <a:latin typeface="標楷體" pitchFamily="65" charset="-120"/>
              <a:ea typeface="標楷體" pitchFamily="65" charset="-120"/>
            </a:endParaRPr>
          </a:p>
          <a:p>
            <a:pPr marL="446400" indent="-446400" algn="just" eaLnBrk="0" hangingPunct="0">
              <a:lnSpc>
                <a:spcPct val="110000"/>
              </a:lnSpc>
              <a:spcBef>
                <a:spcPts val="400"/>
              </a:spcBef>
              <a:spcAft>
                <a:spcPts val="0"/>
              </a:spcAft>
              <a:buClr>
                <a:schemeClr val="tx2"/>
              </a:buClr>
            </a:pP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運；</a:t>
            </a:r>
            <a:r>
              <a:rPr lang="zh-TW" altLang="en-US" sz="2000" b="1" dirty="0" smtClean="0">
                <a:latin typeface="標楷體" pitchFamily="65" charset="-120"/>
                <a:ea typeface="標楷體" pitchFamily="65" charset="-120"/>
              </a:rPr>
              <a:t>而沿線收運部分，生、熟廚餘請市民投入垃圾車後方廚餘桶</a:t>
            </a:r>
            <a:r>
              <a:rPr lang="zh-TW" altLang="en-US"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pPr marL="446400" indent="-446400" algn="just" eaLnBrk="0" hangingPunct="0">
              <a:lnSpc>
                <a:spcPct val="110000"/>
              </a:lnSpc>
              <a:spcBef>
                <a:spcPts val="400"/>
              </a:spcBef>
              <a:spcAft>
                <a:spcPts val="0"/>
              </a:spcAft>
              <a:buClr>
                <a:schemeClr val="tx2"/>
              </a:buClr>
            </a:pPr>
            <a:r>
              <a:rPr lang="en-US" altLang="zh-TW" sz="2000" b="1" dirty="0" err="1" smtClean="0">
                <a:solidFill>
                  <a:schemeClr val="accent1">
                    <a:lumMod val="75000"/>
                  </a:schemeClr>
                </a:solidFill>
                <a:latin typeface="標楷體" pitchFamily="65" charset="-120"/>
                <a:ea typeface="標楷體" pitchFamily="65" charset="-120"/>
              </a:rPr>
              <a:t>Q24</a:t>
            </a:r>
            <a:r>
              <a:rPr lang="zh-TW" altLang="en-US" sz="2000" b="1" dirty="0" smtClean="0">
                <a:solidFill>
                  <a:schemeClr val="accent1">
                    <a:lumMod val="75000"/>
                  </a:schemeClr>
                </a:solidFill>
                <a:latin typeface="標楷體" pitchFamily="65" charset="-120"/>
                <a:ea typeface="標楷體" pitchFamily="65" charset="-120"/>
              </a:rPr>
              <a:t>：民眾反映減少使用塑膠袋情形下，如何盛裝回收物及廚餘？</a:t>
            </a:r>
            <a:endParaRPr lang="en-US" altLang="zh-TW" sz="2000" b="1" dirty="0" smtClean="0">
              <a:solidFill>
                <a:schemeClr val="accent1">
                  <a:lumMod val="75000"/>
                </a:schemeClr>
              </a:solidFill>
              <a:latin typeface="標楷體" pitchFamily="65" charset="-120"/>
              <a:ea typeface="標楷體" pitchFamily="65" charset="-120"/>
            </a:endParaRPr>
          </a:p>
          <a:p>
            <a:pPr marL="446400" indent="-446400" algn="just" eaLnBrk="0" hangingPunct="0">
              <a:lnSpc>
                <a:spcPct val="110000"/>
              </a:lnSpc>
              <a:spcBef>
                <a:spcPts val="400"/>
              </a:spcBef>
              <a:spcAft>
                <a:spcPts val="0"/>
              </a:spcAft>
              <a:buClr>
                <a:schemeClr val="tx2"/>
              </a:buClr>
            </a:pPr>
            <a:r>
              <a:rPr lang="en-US" altLang="zh-TW" sz="2000" dirty="0" err="1" smtClean="0">
                <a:latin typeface="標楷體" pitchFamily="65" charset="-120"/>
                <a:ea typeface="標楷體" pitchFamily="65" charset="-120"/>
              </a:rPr>
              <a:t>A24</a:t>
            </a:r>
            <a:r>
              <a:rPr lang="zh-TW" altLang="en-US" sz="2000" dirty="0" smtClean="0">
                <a:latin typeface="標楷體" pitchFamily="65" charset="-120"/>
                <a:ea typeface="標楷體" pitchFamily="65" charset="-120"/>
              </a:rPr>
              <a:t>：建議民眾</a:t>
            </a:r>
            <a:r>
              <a:rPr lang="zh-TW" altLang="en-US" sz="2000" dirty="0" smtClean="0">
                <a:latin typeface="標楷體" pitchFamily="65" charset="-120"/>
                <a:ea typeface="標楷體" pitchFamily="65" charset="-120"/>
              </a:rPr>
              <a:t>在做資源回收</a:t>
            </a:r>
            <a:r>
              <a:rPr lang="zh-TW" altLang="en-US" sz="2000" dirty="0" smtClean="0">
                <a:latin typeface="標楷體" pitchFamily="65" charset="-120"/>
                <a:ea typeface="標楷體" pitchFamily="65" charset="-120"/>
              </a:rPr>
              <a:t>物時，可利用使用過的袋子裝填；廚餘部</a:t>
            </a:r>
            <a:endParaRPr lang="en-US" altLang="zh-TW" sz="2000" dirty="0" smtClean="0">
              <a:latin typeface="標楷體" pitchFamily="65" charset="-120"/>
              <a:ea typeface="標楷體" pitchFamily="65" charset="-120"/>
            </a:endParaRPr>
          </a:p>
          <a:p>
            <a:pPr marL="446400" indent="-446400" algn="just" eaLnBrk="0" hangingPunct="0">
              <a:lnSpc>
                <a:spcPct val="110000"/>
              </a:lnSpc>
              <a:spcBef>
                <a:spcPts val="400"/>
              </a:spcBef>
              <a:spcAft>
                <a:spcPts val="0"/>
              </a:spcAft>
              <a:buClr>
                <a:schemeClr val="tx2"/>
              </a:buClr>
            </a:pP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分可以用桶子盛裝；避免使用一次性塑膠袋。</a:t>
            </a:r>
            <a:endParaRPr lang="en-US" altLang="zh-TW" sz="2000" dirty="0" smtClean="0">
              <a:latin typeface="標楷體" pitchFamily="65" charset="-120"/>
              <a:ea typeface="標楷體" pitchFamily="65" charset="-120"/>
            </a:endParaRPr>
          </a:p>
          <a:p>
            <a:pPr marL="446400" indent="-446400" algn="just" eaLnBrk="0" hangingPunct="0">
              <a:lnSpc>
                <a:spcPct val="110000"/>
              </a:lnSpc>
              <a:spcBef>
                <a:spcPct val="20000"/>
              </a:spcBef>
              <a:spcAft>
                <a:spcPts val="0"/>
              </a:spcAft>
              <a:buClr>
                <a:schemeClr val="tx2"/>
              </a:buClr>
            </a:pPr>
            <a:endParaRPr lang="en-US" altLang="zh-TW" sz="2000" dirty="0" smtClean="0">
              <a:latin typeface="標楷體" pitchFamily="65" charset="-120"/>
              <a:ea typeface="標楷體" pitchFamily="65" charset="-120"/>
            </a:endParaRPr>
          </a:p>
          <a:p>
            <a:pPr marL="446400" indent="-446400" algn="just" eaLnBrk="0" hangingPunct="0">
              <a:lnSpc>
                <a:spcPct val="110000"/>
              </a:lnSpc>
              <a:spcBef>
                <a:spcPct val="20000"/>
              </a:spcBef>
              <a:spcAft>
                <a:spcPts val="0"/>
              </a:spcAft>
              <a:buClr>
                <a:schemeClr val="tx2"/>
              </a:buClr>
            </a:pPr>
            <a:endParaRPr lang="en-US" altLang="zh-TW" sz="2000" dirty="0" smtClean="0">
              <a:latin typeface="標楷體" pitchFamily="65" charset="-120"/>
              <a:ea typeface="標楷體" pitchFamily="65" charset="-120"/>
            </a:endParaRPr>
          </a:p>
          <a:p>
            <a:pPr marL="446400" indent="-446400" algn="ctr" eaLnBrk="0" hangingPunct="0">
              <a:lnSpc>
                <a:spcPct val="110000"/>
              </a:lnSpc>
              <a:spcBef>
                <a:spcPct val="20000"/>
              </a:spcBef>
              <a:spcAft>
                <a:spcPts val="0"/>
              </a:spcAft>
              <a:buClr>
                <a:schemeClr val="tx2"/>
              </a:buClr>
            </a:pPr>
            <a:r>
              <a:rPr lang="zh-TW" altLang="en-US" sz="2000" dirty="0" smtClean="0">
                <a:latin typeface="標楷體" pitchFamily="65" charset="-120"/>
                <a:ea typeface="標楷體" pitchFamily="65" charset="-120"/>
              </a:rPr>
              <a:t>有相關疑義請洽詢臺南市政府環境保護局：</a:t>
            </a:r>
            <a:r>
              <a:rPr lang="en-US" altLang="zh-TW" sz="2000" dirty="0" smtClean="0">
                <a:latin typeface="標楷體" pitchFamily="65" charset="-120"/>
                <a:ea typeface="標楷體" pitchFamily="65" charset="-120"/>
              </a:rPr>
              <a:t>06-2686751</a:t>
            </a:r>
            <a:r>
              <a:rPr lang="zh-TW" altLang="en-US" sz="2000" dirty="0" smtClean="0">
                <a:latin typeface="標楷體" pitchFamily="65" charset="-120"/>
                <a:ea typeface="標楷體" pitchFamily="65" charset="-120"/>
              </a:rPr>
              <a:t>分機</a:t>
            </a:r>
            <a:r>
              <a:rPr lang="en-US" altLang="zh-TW" sz="2000" smtClean="0">
                <a:latin typeface="標楷體" pitchFamily="65" charset="-120"/>
                <a:ea typeface="標楷體" pitchFamily="65" charset="-120"/>
              </a:rPr>
              <a:t>1620</a:t>
            </a:r>
            <a:endParaRPr lang="en-US" altLang="zh-TW" sz="2000" dirty="0" smtClean="0">
              <a:latin typeface="標楷體" pitchFamily="65" charset="-120"/>
              <a:ea typeface="標楷體" pitchFamily="65" charset="-120"/>
            </a:endParaRPr>
          </a:p>
        </p:txBody>
      </p:sp>
      <p:grpSp>
        <p:nvGrpSpPr>
          <p:cNvPr id="5" name="群組 4"/>
          <p:cNvGrpSpPr/>
          <p:nvPr/>
        </p:nvGrpSpPr>
        <p:grpSpPr>
          <a:xfrm>
            <a:off x="323528" y="332656"/>
            <a:ext cx="3816424" cy="584775"/>
            <a:chOff x="2951820" y="476672"/>
            <a:chExt cx="3816424" cy="584775"/>
          </a:xfrm>
        </p:grpSpPr>
        <p:sp>
          <p:nvSpPr>
            <p:cNvPr id="6" name="圓角矩形 5"/>
            <p:cNvSpPr/>
            <p:nvPr/>
          </p:nvSpPr>
          <p:spPr>
            <a:xfrm>
              <a:off x="2951820" y="476672"/>
              <a:ext cx="3816424" cy="576064"/>
            </a:xfrm>
            <a:prstGeom prst="roundRect">
              <a:avLst/>
            </a:prstGeom>
            <a:solidFill>
              <a:srgbClr val="FFCD2D"/>
            </a:solidFill>
            <a:ln>
              <a:no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7" name="文字方塊 6"/>
            <p:cNvSpPr txBox="1"/>
            <p:nvPr/>
          </p:nvSpPr>
          <p:spPr>
            <a:xfrm>
              <a:off x="3419872" y="476672"/>
              <a:ext cx="2808312" cy="584775"/>
            </a:xfrm>
            <a:prstGeom prst="rect">
              <a:avLst/>
            </a:prstGeom>
            <a:noFill/>
          </p:spPr>
          <p:txBody>
            <a:bodyPr wrap="square" rtlCol="0">
              <a:spAutoFit/>
            </a:bodyPr>
            <a:lstStyle/>
            <a:p>
              <a:pPr algn="ctr"/>
              <a:r>
                <a:rPr lang="zh-TW" altLang="en-US" sz="3200" b="1" dirty="0" smtClean="0">
                  <a:latin typeface="標楷體" pitchFamily="65" charset="-120"/>
                  <a:ea typeface="標楷體" pitchFamily="65" charset="-120"/>
                </a:rPr>
                <a:t>民眾問與答</a:t>
              </a:r>
              <a:endParaRPr lang="zh-TW" altLang="en-US" sz="3200" b="1" dirty="0">
                <a:latin typeface="標楷體" pitchFamily="65" charset="-120"/>
                <a:ea typeface="標楷體" pitchFamily="65" charset="-120"/>
              </a:endParaRPr>
            </a:p>
          </p:txBody>
        </p:sp>
      </p:grpSp>
    </p:spTree>
  </p:cSld>
  <p:clrMapOvr>
    <a:masterClrMapping/>
  </p:clrMapOvr>
</p:sld>
</file>

<file path=ppt/theme/theme1.xml><?xml version="1.0" encoding="utf-8"?>
<a:theme xmlns:a="http://schemas.openxmlformats.org/drawingml/2006/main" name="cdb2004203gl">
  <a:themeElements>
    <a:clrScheme name="Office 佈景主題 3">
      <a:dk1>
        <a:srgbClr val="000000"/>
      </a:dk1>
      <a:lt1>
        <a:srgbClr val="FFFFFF"/>
      </a:lt1>
      <a:dk2>
        <a:srgbClr val="220D8D"/>
      </a:dk2>
      <a:lt2>
        <a:srgbClr val="C0C0C0"/>
      </a:lt2>
      <a:accent1>
        <a:srgbClr val="E5730B"/>
      </a:accent1>
      <a:accent2>
        <a:srgbClr val="4FB0E1"/>
      </a:accent2>
      <a:accent3>
        <a:srgbClr val="FFFFFF"/>
      </a:accent3>
      <a:accent4>
        <a:srgbClr val="000000"/>
      </a:accent4>
      <a:accent5>
        <a:srgbClr val="F0BCAA"/>
      </a:accent5>
      <a:accent6>
        <a:srgbClr val="479FCC"/>
      </a:accent6>
      <a:hlink>
        <a:srgbClr val="1A72D2"/>
      </a:hlink>
      <a:folHlink>
        <a:srgbClr val="AAC856"/>
      </a:folHlink>
    </a:clrScheme>
    <a:fontScheme name="Office 佈景主題">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ffice 佈景主題 1">
        <a:dk1>
          <a:srgbClr val="000000"/>
        </a:dk1>
        <a:lt1>
          <a:srgbClr val="FFFFFF"/>
        </a:lt1>
        <a:dk2>
          <a:srgbClr val="003366"/>
        </a:dk2>
        <a:lt2>
          <a:srgbClr val="C0C0C0"/>
        </a:lt2>
        <a:accent1>
          <a:srgbClr val="229450"/>
        </a:accent1>
        <a:accent2>
          <a:srgbClr val="E3892F"/>
        </a:accent2>
        <a:accent3>
          <a:srgbClr val="FFFFFF"/>
        </a:accent3>
        <a:accent4>
          <a:srgbClr val="000000"/>
        </a:accent4>
        <a:accent5>
          <a:srgbClr val="ABC8B3"/>
        </a:accent5>
        <a:accent6>
          <a:srgbClr val="CE7C2A"/>
        </a:accent6>
        <a:hlink>
          <a:srgbClr val="0099CC"/>
        </a:hlink>
        <a:folHlink>
          <a:srgbClr val="855ADA"/>
        </a:folHlink>
      </a:clrScheme>
      <a:clrMap bg1="lt1" tx1="dk1" bg2="lt2" tx2="dk2" accent1="accent1" accent2="accent2" accent3="accent3" accent4="accent4" accent5="accent5" accent6="accent6" hlink="hlink" folHlink="folHlink"/>
    </a:extraClrScheme>
    <a:extraClrScheme>
      <a:clrScheme name="Office 佈景主題 2">
        <a:dk1>
          <a:srgbClr val="000000"/>
        </a:dk1>
        <a:lt1>
          <a:srgbClr val="FFFFFF"/>
        </a:lt1>
        <a:dk2>
          <a:srgbClr val="220D8D"/>
        </a:dk2>
        <a:lt2>
          <a:srgbClr val="C0C0C0"/>
        </a:lt2>
        <a:accent1>
          <a:srgbClr val="865DE3"/>
        </a:accent1>
        <a:accent2>
          <a:srgbClr val="4FB0E1"/>
        </a:accent2>
        <a:accent3>
          <a:srgbClr val="FFFFFF"/>
        </a:accent3>
        <a:accent4>
          <a:srgbClr val="000000"/>
        </a:accent4>
        <a:accent5>
          <a:srgbClr val="C3B6EF"/>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Office 佈景主題 3">
        <a:dk1>
          <a:srgbClr val="000000"/>
        </a:dk1>
        <a:lt1>
          <a:srgbClr val="FFFFFF"/>
        </a:lt1>
        <a:dk2>
          <a:srgbClr val="220D8D"/>
        </a:dk2>
        <a:lt2>
          <a:srgbClr val="C0C0C0"/>
        </a:lt2>
        <a:accent1>
          <a:srgbClr val="E5730B"/>
        </a:accent1>
        <a:accent2>
          <a:srgbClr val="4FB0E1"/>
        </a:accent2>
        <a:accent3>
          <a:srgbClr val="FFFFFF"/>
        </a:accent3>
        <a:accent4>
          <a:srgbClr val="000000"/>
        </a:accent4>
        <a:accent5>
          <a:srgbClr val="F0BCAA"/>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cdb2004203gl</Template>
  <TotalTime>11532</TotalTime>
  <Words>1596</Words>
  <Application>Microsoft Office PowerPoint</Application>
  <PresentationFormat>如螢幕大小 (4:3)</PresentationFormat>
  <Paragraphs>113</Paragraphs>
  <Slides>9</Slides>
  <Notes>1</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9</vt:i4>
      </vt:variant>
    </vt:vector>
  </HeadingPairs>
  <TitlesOfParts>
    <vt:vector size="16" baseType="lpstr">
      <vt:lpstr>華康魏碑體</vt:lpstr>
      <vt:lpstr>新細明體</vt:lpstr>
      <vt:lpstr>標楷體</vt:lpstr>
      <vt:lpstr>Arial</vt:lpstr>
      <vt:lpstr>Calibri</vt:lpstr>
      <vt:lpstr>Wingdings</vt:lpstr>
      <vt:lpstr>cdb2004203gl</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C.M.T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ㄅㄆㄇㄈ</dc:creator>
  <cp:lastModifiedBy>Microsoft 帳戶</cp:lastModifiedBy>
  <cp:revision>906</cp:revision>
  <dcterms:created xsi:type="dcterms:W3CDTF">2009-07-09T02:32:45Z</dcterms:created>
  <dcterms:modified xsi:type="dcterms:W3CDTF">2023-03-24T00:07:09Z</dcterms:modified>
</cp:coreProperties>
</file>