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62" r:id="rId2"/>
    <p:sldId id="256" r:id="rId3"/>
    <p:sldId id="263" r:id="rId4"/>
    <p:sldId id="264" r:id="rId5"/>
    <p:sldId id="265" r:id="rId6"/>
    <p:sldId id="266" r:id="rId7"/>
    <p:sldId id="267" r:id="rId8"/>
    <p:sldId id="268" r:id="rId9"/>
    <p:sldId id="269" r:id="rId10"/>
    <p:sldId id="270" r:id="rId11"/>
    <p:sldId id="271" r:id="rId12"/>
    <p:sldId id="272" r:id="rId13"/>
    <p:sldId id="273" r:id="rId14"/>
    <p:sldId id="275" r:id="rId15"/>
    <p:sldId id="276" r:id="rId16"/>
    <p:sldId id="277" r:id="rId17"/>
    <p:sldId id="278" r:id="rId18"/>
    <p:sldId id="279" r:id="rId19"/>
    <p:sldId id="280" r:id="rId20"/>
    <p:sldId id="285" r:id="rId21"/>
    <p:sldId id="284" r:id="rId22"/>
    <p:sldId id="300" r:id="rId23"/>
    <p:sldId id="301" r:id="rId24"/>
    <p:sldId id="298" r:id="rId25"/>
    <p:sldId id="286" r:id="rId26"/>
    <p:sldId id="296" r:id="rId27"/>
    <p:sldId id="297" r:id="rId28"/>
    <p:sldId id="287" r:id="rId29"/>
    <p:sldId id="293" r:id="rId30"/>
    <p:sldId id="294" r:id="rId31"/>
    <p:sldId id="295" r:id="rId32"/>
    <p:sldId id="288" r:id="rId33"/>
    <p:sldId id="289" r:id="rId34"/>
    <p:sldId id="291" r:id="rId35"/>
    <p:sldId id="290"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華康新儷粗黑" panose="02020500000000000000" charset="-120"/>
      <p:regular r:id="rId42"/>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378C0-C254-4C44-A5B2-6692AE7F400E}" type="doc">
      <dgm:prSet loTypeId="urn:microsoft.com/office/officeart/2005/8/layout/pyramid1" loCatId="pyramid" qsTypeId="urn:microsoft.com/office/officeart/2005/8/quickstyle/simple5" qsCatId="simple" csTypeId="urn:microsoft.com/office/officeart/2005/8/colors/colorful2" csCatId="colorful" phldr="1"/>
      <dgm:spPr/>
    </dgm:pt>
    <dgm:pt modelId="{122D3170-6724-4E12-888B-978C0761B58D}">
      <dgm:prSet phldrT="[文字]" custT="1"/>
      <dgm:spPr/>
      <dgm:t>
        <a:bodyPr/>
        <a:lstStyle/>
        <a:p>
          <a:r>
            <a:rPr lang="zh-TW" altLang="en-US" sz="2400" dirty="0" smtClean="0">
              <a:effectLst>
                <a:glow rad="101600">
                  <a:schemeClr val="bg1">
                    <a:alpha val="60000"/>
                  </a:schemeClr>
                </a:glow>
              </a:effectLst>
              <a:latin typeface="華康中圓體" pitchFamily="49" charset="-120"/>
              <a:ea typeface="華康中圓體" pitchFamily="49" charset="-120"/>
            </a:rPr>
            <a:t>憲法</a:t>
          </a:r>
          <a:endParaRPr lang="zh-TW" altLang="en-US" sz="2400" dirty="0">
            <a:effectLst>
              <a:glow rad="101600">
                <a:schemeClr val="bg1">
                  <a:alpha val="60000"/>
                </a:schemeClr>
              </a:glow>
            </a:effectLst>
            <a:latin typeface="華康中圓體" pitchFamily="49" charset="-120"/>
            <a:ea typeface="華康中圓體" pitchFamily="49" charset="-120"/>
          </a:endParaRPr>
        </a:p>
      </dgm:t>
    </dgm:pt>
    <dgm:pt modelId="{748E5735-71A6-4CEC-B107-236E8A72C264}" type="parTrans" cxnId="{AB3B5B54-D967-4E68-9A8F-3AF11F2D5095}">
      <dgm:prSet/>
      <dgm:spPr/>
      <dgm:t>
        <a:bodyPr/>
        <a:lstStyle/>
        <a:p>
          <a:endParaRPr lang="zh-TW" altLang="en-US"/>
        </a:p>
      </dgm:t>
    </dgm:pt>
    <dgm:pt modelId="{D600B89E-1328-43C4-B305-30FB31BD6815}" type="sibTrans" cxnId="{AB3B5B54-D967-4E68-9A8F-3AF11F2D5095}">
      <dgm:prSet/>
      <dgm:spPr/>
      <dgm:t>
        <a:bodyPr/>
        <a:lstStyle/>
        <a:p>
          <a:endParaRPr lang="zh-TW" altLang="en-US"/>
        </a:p>
      </dgm:t>
    </dgm:pt>
    <dgm:pt modelId="{E36DA059-AA64-4A68-BF90-F36C568A6463}">
      <dgm:prSet phldrT="[文字]" custT="1"/>
      <dgm:spPr/>
      <dgm:t>
        <a:bodyPr/>
        <a:lstStyle/>
        <a:p>
          <a:r>
            <a:rPr lang="zh-TW" altLang="en-US" sz="2400" dirty="0" smtClean="0">
              <a:effectLst>
                <a:glow rad="101600">
                  <a:schemeClr val="bg1">
                    <a:alpha val="60000"/>
                  </a:schemeClr>
                </a:glow>
              </a:effectLst>
              <a:latin typeface="華康中圓體" pitchFamily="49" charset="-120"/>
              <a:ea typeface="華康中圓體" pitchFamily="49" charset="-120"/>
            </a:rPr>
            <a:t>法律</a:t>
          </a:r>
          <a:endParaRPr lang="en-US" altLang="zh-TW" sz="2400" dirty="0" smtClean="0">
            <a:effectLst>
              <a:glow rad="101600">
                <a:schemeClr val="bg1">
                  <a:alpha val="60000"/>
                </a:schemeClr>
              </a:glow>
            </a:effectLst>
            <a:latin typeface="華康中圓體" pitchFamily="49" charset="-120"/>
            <a:ea typeface="華康中圓體" pitchFamily="49" charset="-120"/>
          </a:endParaRPr>
        </a:p>
        <a:p>
          <a:r>
            <a:rPr lang="zh-TW" altLang="en-US" sz="2000" dirty="0" smtClean="0">
              <a:effectLst>
                <a:glow rad="139700">
                  <a:schemeClr val="bg1">
                    <a:alpha val="40000"/>
                  </a:schemeClr>
                </a:glow>
              </a:effectLst>
              <a:latin typeface="華康中圓體" pitchFamily="49" charset="-120"/>
              <a:ea typeface="華康中圓體" pitchFamily="49" charset="-120"/>
            </a:rPr>
            <a:t>法、律、條例、通則</a:t>
          </a:r>
          <a:endParaRPr lang="zh-TW" altLang="en-US" sz="2000" dirty="0">
            <a:effectLst>
              <a:glow rad="139700">
                <a:schemeClr val="bg1">
                  <a:alpha val="40000"/>
                </a:schemeClr>
              </a:glow>
            </a:effectLst>
            <a:latin typeface="華康中圓體" pitchFamily="49" charset="-120"/>
            <a:ea typeface="華康中圓體" pitchFamily="49" charset="-120"/>
          </a:endParaRPr>
        </a:p>
      </dgm:t>
    </dgm:pt>
    <dgm:pt modelId="{044BD08D-4056-484F-AB8F-DD729ED19B4D}" type="parTrans" cxnId="{70B498DD-217C-451B-B02A-F4B24A7FD37F}">
      <dgm:prSet/>
      <dgm:spPr/>
      <dgm:t>
        <a:bodyPr/>
        <a:lstStyle/>
        <a:p>
          <a:endParaRPr lang="zh-TW" altLang="en-US"/>
        </a:p>
      </dgm:t>
    </dgm:pt>
    <dgm:pt modelId="{1D81577C-3220-41E5-AB51-B3CE620E8DF9}" type="sibTrans" cxnId="{70B498DD-217C-451B-B02A-F4B24A7FD37F}">
      <dgm:prSet/>
      <dgm:spPr/>
      <dgm:t>
        <a:bodyPr/>
        <a:lstStyle/>
        <a:p>
          <a:endParaRPr lang="zh-TW" altLang="en-US"/>
        </a:p>
      </dgm:t>
    </dgm:pt>
    <dgm:pt modelId="{2E1A1D0D-899E-4A40-A778-563BB214A822}">
      <dgm:prSet phldrT="[文字]" custT="1"/>
      <dgm:spPr/>
      <dgm:t>
        <a:bodyPr/>
        <a:lstStyle/>
        <a:p>
          <a:r>
            <a:rPr lang="zh-TW" altLang="en-US" sz="2400" dirty="0" smtClean="0">
              <a:effectLst>
                <a:glow rad="101600">
                  <a:schemeClr val="bg1">
                    <a:alpha val="60000"/>
                  </a:schemeClr>
                </a:glow>
              </a:effectLst>
              <a:latin typeface="華康中圓體" pitchFamily="49" charset="-120"/>
              <a:ea typeface="華康中圓體" pitchFamily="49" charset="-120"/>
            </a:rPr>
            <a:t>命令</a:t>
          </a:r>
          <a:endParaRPr lang="en-US" altLang="zh-TW" sz="2400" dirty="0" smtClean="0">
            <a:effectLst>
              <a:glow rad="101600">
                <a:schemeClr val="bg1">
                  <a:alpha val="60000"/>
                </a:schemeClr>
              </a:glow>
            </a:effectLst>
            <a:latin typeface="華康中圓體" pitchFamily="49" charset="-120"/>
            <a:ea typeface="華康中圓體" pitchFamily="49" charset="-120"/>
          </a:endParaRPr>
        </a:p>
        <a:p>
          <a:r>
            <a:rPr lang="zh-TW" altLang="en-US" sz="2000" dirty="0" smtClean="0">
              <a:effectLst>
                <a:glow rad="139700">
                  <a:schemeClr val="bg1">
                    <a:alpha val="40000"/>
                  </a:schemeClr>
                </a:glow>
              </a:effectLst>
              <a:latin typeface="華康中圓體" pitchFamily="49" charset="-120"/>
              <a:ea typeface="華康中圓體" pitchFamily="49" charset="-120"/>
            </a:rPr>
            <a:t>授權命令、職權命令</a:t>
          </a:r>
          <a:endParaRPr lang="zh-TW" altLang="en-US" sz="2000" dirty="0">
            <a:effectLst>
              <a:glow rad="139700">
                <a:schemeClr val="bg1">
                  <a:alpha val="40000"/>
                </a:schemeClr>
              </a:glow>
            </a:effectLst>
            <a:latin typeface="華康中圓體" pitchFamily="49" charset="-120"/>
            <a:ea typeface="華康中圓體" pitchFamily="49" charset="-120"/>
          </a:endParaRPr>
        </a:p>
      </dgm:t>
    </dgm:pt>
    <dgm:pt modelId="{9E75C8F2-3293-4184-A1CD-49AEBE5AC1DD}" type="parTrans" cxnId="{B69E1254-3BD9-4A1B-8432-39E1696ADF48}">
      <dgm:prSet/>
      <dgm:spPr/>
      <dgm:t>
        <a:bodyPr/>
        <a:lstStyle/>
        <a:p>
          <a:endParaRPr lang="zh-TW" altLang="en-US"/>
        </a:p>
      </dgm:t>
    </dgm:pt>
    <dgm:pt modelId="{BB3A0DB4-8A1D-4F0E-997F-CD34BB210067}" type="sibTrans" cxnId="{B69E1254-3BD9-4A1B-8432-39E1696ADF48}">
      <dgm:prSet/>
      <dgm:spPr/>
      <dgm:t>
        <a:bodyPr/>
        <a:lstStyle/>
        <a:p>
          <a:endParaRPr lang="zh-TW" altLang="en-US"/>
        </a:p>
      </dgm:t>
    </dgm:pt>
    <dgm:pt modelId="{1D71B3D4-1C6B-4688-BC33-FE25397001DD}">
      <dgm:prSet phldrT="[文字]" custT="1"/>
      <dgm:spPr/>
      <dgm:t>
        <a:bodyPr/>
        <a:lstStyle/>
        <a:p>
          <a:r>
            <a:rPr lang="zh-TW" altLang="en-US" sz="2400" dirty="0" smtClean="0">
              <a:effectLst>
                <a:glow rad="101600">
                  <a:schemeClr val="bg1">
                    <a:alpha val="60000"/>
                  </a:schemeClr>
                </a:glow>
              </a:effectLst>
              <a:latin typeface="華康中圓體" pitchFamily="49" charset="-120"/>
              <a:ea typeface="華康中圓體" pitchFamily="49" charset="-120"/>
            </a:rPr>
            <a:t>地方法規</a:t>
          </a:r>
          <a:endParaRPr lang="zh-TW" altLang="en-US" sz="2400" dirty="0">
            <a:effectLst>
              <a:glow rad="101600">
                <a:schemeClr val="bg1">
                  <a:alpha val="60000"/>
                </a:schemeClr>
              </a:glow>
            </a:effectLst>
            <a:latin typeface="華康中圓體" pitchFamily="49" charset="-120"/>
            <a:ea typeface="華康中圓體" pitchFamily="49" charset="-120"/>
          </a:endParaRPr>
        </a:p>
      </dgm:t>
    </dgm:pt>
    <dgm:pt modelId="{8184D080-1E73-454C-B039-8C2E7A8766CA}" type="parTrans" cxnId="{B4BA2DC4-481B-4D61-B9D7-FF1075F3E138}">
      <dgm:prSet/>
      <dgm:spPr/>
      <dgm:t>
        <a:bodyPr/>
        <a:lstStyle/>
        <a:p>
          <a:endParaRPr lang="zh-TW" altLang="en-US"/>
        </a:p>
      </dgm:t>
    </dgm:pt>
    <dgm:pt modelId="{35069B9B-007B-4E75-B2EA-C0F1CBBBC5B4}" type="sibTrans" cxnId="{B4BA2DC4-481B-4D61-B9D7-FF1075F3E138}">
      <dgm:prSet/>
      <dgm:spPr/>
      <dgm:t>
        <a:bodyPr/>
        <a:lstStyle/>
        <a:p>
          <a:endParaRPr lang="zh-TW" altLang="en-US"/>
        </a:p>
      </dgm:t>
    </dgm:pt>
    <dgm:pt modelId="{18DF2028-D34E-48B3-AE76-52FFDD8C8C56}" type="pres">
      <dgm:prSet presAssocID="{B04378C0-C254-4C44-A5B2-6692AE7F400E}" presName="Name0" presStyleCnt="0">
        <dgm:presLayoutVars>
          <dgm:dir/>
          <dgm:animLvl val="lvl"/>
          <dgm:resizeHandles val="exact"/>
        </dgm:presLayoutVars>
      </dgm:prSet>
      <dgm:spPr/>
    </dgm:pt>
    <dgm:pt modelId="{23F08B5C-51F1-4BEA-809D-EE4C039D9393}" type="pres">
      <dgm:prSet presAssocID="{122D3170-6724-4E12-888B-978C0761B58D}" presName="Name8" presStyleCnt="0"/>
      <dgm:spPr/>
    </dgm:pt>
    <dgm:pt modelId="{BD2E2CC8-06A9-411E-9E93-4F41F783EAC5}" type="pres">
      <dgm:prSet presAssocID="{122D3170-6724-4E12-888B-978C0761B58D}" presName="level" presStyleLbl="node1" presStyleIdx="0" presStyleCnt="4">
        <dgm:presLayoutVars>
          <dgm:chMax val="1"/>
          <dgm:bulletEnabled val="1"/>
        </dgm:presLayoutVars>
      </dgm:prSet>
      <dgm:spPr/>
      <dgm:t>
        <a:bodyPr/>
        <a:lstStyle/>
        <a:p>
          <a:endParaRPr lang="zh-TW" altLang="en-US"/>
        </a:p>
      </dgm:t>
    </dgm:pt>
    <dgm:pt modelId="{107EF49A-3C35-4B62-974C-33417CA05AFC}" type="pres">
      <dgm:prSet presAssocID="{122D3170-6724-4E12-888B-978C0761B58D}" presName="levelTx" presStyleLbl="revTx" presStyleIdx="0" presStyleCnt="0">
        <dgm:presLayoutVars>
          <dgm:chMax val="1"/>
          <dgm:bulletEnabled val="1"/>
        </dgm:presLayoutVars>
      </dgm:prSet>
      <dgm:spPr/>
      <dgm:t>
        <a:bodyPr/>
        <a:lstStyle/>
        <a:p>
          <a:endParaRPr lang="zh-TW" altLang="en-US"/>
        </a:p>
      </dgm:t>
    </dgm:pt>
    <dgm:pt modelId="{CB61A579-B780-4022-B7CC-EE8829D2B5CA}" type="pres">
      <dgm:prSet presAssocID="{E36DA059-AA64-4A68-BF90-F36C568A6463}" presName="Name8" presStyleCnt="0"/>
      <dgm:spPr/>
    </dgm:pt>
    <dgm:pt modelId="{0C97FE80-D977-4AB3-A98C-42CF646FA883}" type="pres">
      <dgm:prSet presAssocID="{E36DA059-AA64-4A68-BF90-F36C568A6463}" presName="level" presStyleLbl="node1" presStyleIdx="1" presStyleCnt="4">
        <dgm:presLayoutVars>
          <dgm:chMax val="1"/>
          <dgm:bulletEnabled val="1"/>
        </dgm:presLayoutVars>
      </dgm:prSet>
      <dgm:spPr/>
      <dgm:t>
        <a:bodyPr/>
        <a:lstStyle/>
        <a:p>
          <a:endParaRPr lang="zh-TW" altLang="en-US"/>
        </a:p>
      </dgm:t>
    </dgm:pt>
    <dgm:pt modelId="{D38E53F1-3391-45E8-BC63-E08E060B27FD}" type="pres">
      <dgm:prSet presAssocID="{E36DA059-AA64-4A68-BF90-F36C568A6463}" presName="levelTx" presStyleLbl="revTx" presStyleIdx="0" presStyleCnt="0">
        <dgm:presLayoutVars>
          <dgm:chMax val="1"/>
          <dgm:bulletEnabled val="1"/>
        </dgm:presLayoutVars>
      </dgm:prSet>
      <dgm:spPr/>
      <dgm:t>
        <a:bodyPr/>
        <a:lstStyle/>
        <a:p>
          <a:endParaRPr lang="zh-TW" altLang="en-US"/>
        </a:p>
      </dgm:t>
    </dgm:pt>
    <dgm:pt modelId="{86997D80-1A9B-4C5C-8FF2-6F1C93535C03}" type="pres">
      <dgm:prSet presAssocID="{2E1A1D0D-899E-4A40-A778-563BB214A822}" presName="Name8" presStyleCnt="0"/>
      <dgm:spPr/>
    </dgm:pt>
    <dgm:pt modelId="{F863A1B8-AA96-49C5-A08E-360DAAD683CB}" type="pres">
      <dgm:prSet presAssocID="{2E1A1D0D-899E-4A40-A778-563BB214A822}" presName="level" presStyleLbl="node1" presStyleIdx="2" presStyleCnt="4">
        <dgm:presLayoutVars>
          <dgm:chMax val="1"/>
          <dgm:bulletEnabled val="1"/>
        </dgm:presLayoutVars>
      </dgm:prSet>
      <dgm:spPr/>
      <dgm:t>
        <a:bodyPr/>
        <a:lstStyle/>
        <a:p>
          <a:endParaRPr lang="zh-TW" altLang="en-US"/>
        </a:p>
      </dgm:t>
    </dgm:pt>
    <dgm:pt modelId="{EE9A9B34-0140-4814-95F2-1F22D4C9ECA1}" type="pres">
      <dgm:prSet presAssocID="{2E1A1D0D-899E-4A40-A778-563BB214A822}" presName="levelTx" presStyleLbl="revTx" presStyleIdx="0" presStyleCnt="0">
        <dgm:presLayoutVars>
          <dgm:chMax val="1"/>
          <dgm:bulletEnabled val="1"/>
        </dgm:presLayoutVars>
      </dgm:prSet>
      <dgm:spPr/>
      <dgm:t>
        <a:bodyPr/>
        <a:lstStyle/>
        <a:p>
          <a:endParaRPr lang="zh-TW" altLang="en-US"/>
        </a:p>
      </dgm:t>
    </dgm:pt>
    <dgm:pt modelId="{03C76B86-97D0-4FB7-9862-7BEA0884F67B}" type="pres">
      <dgm:prSet presAssocID="{1D71B3D4-1C6B-4688-BC33-FE25397001DD}" presName="Name8" presStyleCnt="0"/>
      <dgm:spPr/>
    </dgm:pt>
    <dgm:pt modelId="{90C857A6-5121-49DF-A927-45BE5206141A}" type="pres">
      <dgm:prSet presAssocID="{1D71B3D4-1C6B-4688-BC33-FE25397001DD}" presName="level" presStyleLbl="node1" presStyleIdx="3" presStyleCnt="4">
        <dgm:presLayoutVars>
          <dgm:chMax val="1"/>
          <dgm:bulletEnabled val="1"/>
        </dgm:presLayoutVars>
      </dgm:prSet>
      <dgm:spPr/>
      <dgm:t>
        <a:bodyPr/>
        <a:lstStyle/>
        <a:p>
          <a:endParaRPr lang="zh-TW" altLang="en-US"/>
        </a:p>
      </dgm:t>
    </dgm:pt>
    <dgm:pt modelId="{78687CE7-E359-4313-AED9-6B9B5B5E3AC0}" type="pres">
      <dgm:prSet presAssocID="{1D71B3D4-1C6B-4688-BC33-FE25397001DD}" presName="levelTx" presStyleLbl="revTx" presStyleIdx="0" presStyleCnt="0">
        <dgm:presLayoutVars>
          <dgm:chMax val="1"/>
          <dgm:bulletEnabled val="1"/>
        </dgm:presLayoutVars>
      </dgm:prSet>
      <dgm:spPr/>
      <dgm:t>
        <a:bodyPr/>
        <a:lstStyle/>
        <a:p>
          <a:endParaRPr lang="zh-TW" altLang="en-US"/>
        </a:p>
      </dgm:t>
    </dgm:pt>
  </dgm:ptLst>
  <dgm:cxnLst>
    <dgm:cxn modelId="{1B7B124F-4EE8-4C9E-9338-BEE7AD2E6260}" type="presOf" srcId="{1D71B3D4-1C6B-4688-BC33-FE25397001DD}" destId="{78687CE7-E359-4313-AED9-6B9B5B5E3AC0}" srcOrd="1" destOrd="0" presId="urn:microsoft.com/office/officeart/2005/8/layout/pyramid1"/>
    <dgm:cxn modelId="{B714468D-3BCB-457F-8D0C-EBA9A389FA10}" type="presOf" srcId="{B04378C0-C254-4C44-A5B2-6692AE7F400E}" destId="{18DF2028-D34E-48B3-AE76-52FFDD8C8C56}" srcOrd="0" destOrd="0" presId="urn:microsoft.com/office/officeart/2005/8/layout/pyramid1"/>
    <dgm:cxn modelId="{AB3B5B54-D967-4E68-9A8F-3AF11F2D5095}" srcId="{B04378C0-C254-4C44-A5B2-6692AE7F400E}" destId="{122D3170-6724-4E12-888B-978C0761B58D}" srcOrd="0" destOrd="0" parTransId="{748E5735-71A6-4CEC-B107-236E8A72C264}" sibTransId="{D600B89E-1328-43C4-B305-30FB31BD6815}"/>
    <dgm:cxn modelId="{D9452E85-4D89-447A-850D-784FFF1EAFB9}" type="presOf" srcId="{2E1A1D0D-899E-4A40-A778-563BB214A822}" destId="{EE9A9B34-0140-4814-95F2-1F22D4C9ECA1}" srcOrd="1" destOrd="0" presId="urn:microsoft.com/office/officeart/2005/8/layout/pyramid1"/>
    <dgm:cxn modelId="{45680FA3-F3C5-4CD3-A55F-AA80167E5617}" type="presOf" srcId="{E36DA059-AA64-4A68-BF90-F36C568A6463}" destId="{D38E53F1-3391-45E8-BC63-E08E060B27FD}" srcOrd="1" destOrd="0" presId="urn:microsoft.com/office/officeart/2005/8/layout/pyramid1"/>
    <dgm:cxn modelId="{DDA8DBC4-9C3B-414D-AA83-736C592937DF}" type="presOf" srcId="{122D3170-6724-4E12-888B-978C0761B58D}" destId="{107EF49A-3C35-4B62-974C-33417CA05AFC}" srcOrd="1" destOrd="0" presId="urn:microsoft.com/office/officeart/2005/8/layout/pyramid1"/>
    <dgm:cxn modelId="{B4BA2DC4-481B-4D61-B9D7-FF1075F3E138}" srcId="{B04378C0-C254-4C44-A5B2-6692AE7F400E}" destId="{1D71B3D4-1C6B-4688-BC33-FE25397001DD}" srcOrd="3" destOrd="0" parTransId="{8184D080-1E73-454C-B039-8C2E7A8766CA}" sibTransId="{35069B9B-007B-4E75-B2EA-C0F1CBBBC5B4}"/>
    <dgm:cxn modelId="{EFD0AF26-410A-46F2-A2BB-D7D0282E8FE3}" type="presOf" srcId="{122D3170-6724-4E12-888B-978C0761B58D}" destId="{BD2E2CC8-06A9-411E-9E93-4F41F783EAC5}" srcOrd="0" destOrd="0" presId="urn:microsoft.com/office/officeart/2005/8/layout/pyramid1"/>
    <dgm:cxn modelId="{15675C8C-FD2C-4145-BF6C-D36EAA73330B}" type="presOf" srcId="{1D71B3D4-1C6B-4688-BC33-FE25397001DD}" destId="{90C857A6-5121-49DF-A927-45BE5206141A}" srcOrd="0" destOrd="0" presId="urn:microsoft.com/office/officeart/2005/8/layout/pyramid1"/>
    <dgm:cxn modelId="{B69E1254-3BD9-4A1B-8432-39E1696ADF48}" srcId="{B04378C0-C254-4C44-A5B2-6692AE7F400E}" destId="{2E1A1D0D-899E-4A40-A778-563BB214A822}" srcOrd="2" destOrd="0" parTransId="{9E75C8F2-3293-4184-A1CD-49AEBE5AC1DD}" sibTransId="{BB3A0DB4-8A1D-4F0E-997F-CD34BB210067}"/>
    <dgm:cxn modelId="{C50D344A-DD74-45E1-B71A-3C3ABBACECF2}" type="presOf" srcId="{2E1A1D0D-899E-4A40-A778-563BB214A822}" destId="{F863A1B8-AA96-49C5-A08E-360DAAD683CB}" srcOrd="0" destOrd="0" presId="urn:microsoft.com/office/officeart/2005/8/layout/pyramid1"/>
    <dgm:cxn modelId="{B26BBE69-64D4-450A-97CF-61A59EA19E39}" type="presOf" srcId="{E36DA059-AA64-4A68-BF90-F36C568A6463}" destId="{0C97FE80-D977-4AB3-A98C-42CF646FA883}" srcOrd="0" destOrd="0" presId="urn:microsoft.com/office/officeart/2005/8/layout/pyramid1"/>
    <dgm:cxn modelId="{70B498DD-217C-451B-B02A-F4B24A7FD37F}" srcId="{B04378C0-C254-4C44-A5B2-6692AE7F400E}" destId="{E36DA059-AA64-4A68-BF90-F36C568A6463}" srcOrd="1" destOrd="0" parTransId="{044BD08D-4056-484F-AB8F-DD729ED19B4D}" sibTransId="{1D81577C-3220-41E5-AB51-B3CE620E8DF9}"/>
    <dgm:cxn modelId="{25C2FA1B-E607-4704-827B-F051127F2A05}" type="presParOf" srcId="{18DF2028-D34E-48B3-AE76-52FFDD8C8C56}" destId="{23F08B5C-51F1-4BEA-809D-EE4C039D9393}" srcOrd="0" destOrd="0" presId="urn:microsoft.com/office/officeart/2005/8/layout/pyramid1"/>
    <dgm:cxn modelId="{72314B2A-69BA-44C6-89B0-E3C454609DAF}" type="presParOf" srcId="{23F08B5C-51F1-4BEA-809D-EE4C039D9393}" destId="{BD2E2CC8-06A9-411E-9E93-4F41F783EAC5}" srcOrd="0" destOrd="0" presId="urn:microsoft.com/office/officeart/2005/8/layout/pyramid1"/>
    <dgm:cxn modelId="{08CF2F1E-0090-4D04-B77E-DFC5AECB68C3}" type="presParOf" srcId="{23F08B5C-51F1-4BEA-809D-EE4C039D9393}" destId="{107EF49A-3C35-4B62-974C-33417CA05AFC}" srcOrd="1" destOrd="0" presId="urn:microsoft.com/office/officeart/2005/8/layout/pyramid1"/>
    <dgm:cxn modelId="{72164548-C60E-4D56-8DCC-25E7B94EDDC8}" type="presParOf" srcId="{18DF2028-D34E-48B3-AE76-52FFDD8C8C56}" destId="{CB61A579-B780-4022-B7CC-EE8829D2B5CA}" srcOrd="1" destOrd="0" presId="urn:microsoft.com/office/officeart/2005/8/layout/pyramid1"/>
    <dgm:cxn modelId="{E0A4B321-828E-4174-9047-CF0E40BCCC63}" type="presParOf" srcId="{CB61A579-B780-4022-B7CC-EE8829D2B5CA}" destId="{0C97FE80-D977-4AB3-A98C-42CF646FA883}" srcOrd="0" destOrd="0" presId="urn:microsoft.com/office/officeart/2005/8/layout/pyramid1"/>
    <dgm:cxn modelId="{FBF52603-A213-4EFD-8078-9FD2CFB2578A}" type="presParOf" srcId="{CB61A579-B780-4022-B7CC-EE8829D2B5CA}" destId="{D38E53F1-3391-45E8-BC63-E08E060B27FD}" srcOrd="1" destOrd="0" presId="urn:microsoft.com/office/officeart/2005/8/layout/pyramid1"/>
    <dgm:cxn modelId="{DA01D1FB-23F1-40C4-8DF5-84F6C45255A2}" type="presParOf" srcId="{18DF2028-D34E-48B3-AE76-52FFDD8C8C56}" destId="{86997D80-1A9B-4C5C-8FF2-6F1C93535C03}" srcOrd="2" destOrd="0" presId="urn:microsoft.com/office/officeart/2005/8/layout/pyramid1"/>
    <dgm:cxn modelId="{043C81DE-62F2-4F4A-A917-B5C6EDFBD490}" type="presParOf" srcId="{86997D80-1A9B-4C5C-8FF2-6F1C93535C03}" destId="{F863A1B8-AA96-49C5-A08E-360DAAD683CB}" srcOrd="0" destOrd="0" presId="urn:microsoft.com/office/officeart/2005/8/layout/pyramid1"/>
    <dgm:cxn modelId="{F5B51EB5-83B2-42F9-B663-44D4525F7DBD}" type="presParOf" srcId="{86997D80-1A9B-4C5C-8FF2-6F1C93535C03}" destId="{EE9A9B34-0140-4814-95F2-1F22D4C9ECA1}" srcOrd="1" destOrd="0" presId="urn:microsoft.com/office/officeart/2005/8/layout/pyramid1"/>
    <dgm:cxn modelId="{4C901FBE-406B-4771-A31C-58CAEC01999E}" type="presParOf" srcId="{18DF2028-D34E-48B3-AE76-52FFDD8C8C56}" destId="{03C76B86-97D0-4FB7-9862-7BEA0884F67B}" srcOrd="3" destOrd="0" presId="urn:microsoft.com/office/officeart/2005/8/layout/pyramid1"/>
    <dgm:cxn modelId="{0BB7E1A0-4492-4CBB-B860-274EEF16A777}" type="presParOf" srcId="{03C76B86-97D0-4FB7-9862-7BEA0884F67B}" destId="{90C857A6-5121-49DF-A927-45BE5206141A}" srcOrd="0" destOrd="0" presId="urn:microsoft.com/office/officeart/2005/8/layout/pyramid1"/>
    <dgm:cxn modelId="{586620F5-3FEF-47E5-88E3-44F280937958}" type="presParOf" srcId="{03C76B86-97D0-4FB7-9862-7BEA0884F67B}" destId="{78687CE7-E359-4313-AED9-6B9B5B5E3AC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2CC8-06A9-411E-9E93-4F41F783EAC5}">
      <dsp:nvSpPr>
        <dsp:cNvPr id="0" name=""/>
        <dsp:cNvSpPr/>
      </dsp:nvSpPr>
      <dsp:spPr>
        <a:xfrm>
          <a:off x="2812871" y="0"/>
          <a:ext cx="1875247" cy="1250165"/>
        </a:xfrm>
        <a:prstGeom prst="trapezoid">
          <a:avLst>
            <a:gd name="adj" fmla="val 7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effectLst>
                <a:glow rad="101600">
                  <a:schemeClr val="bg1">
                    <a:alpha val="60000"/>
                  </a:schemeClr>
                </a:glow>
              </a:effectLst>
              <a:latin typeface="華康中圓體" pitchFamily="49" charset="-120"/>
              <a:ea typeface="華康中圓體" pitchFamily="49" charset="-120"/>
            </a:rPr>
            <a:t>憲法</a:t>
          </a:r>
          <a:endParaRPr lang="zh-TW" altLang="en-US" sz="2400" kern="1200" dirty="0">
            <a:effectLst>
              <a:glow rad="101600">
                <a:schemeClr val="bg1">
                  <a:alpha val="60000"/>
                </a:schemeClr>
              </a:glow>
            </a:effectLst>
            <a:latin typeface="華康中圓體" pitchFamily="49" charset="-120"/>
            <a:ea typeface="華康中圓體" pitchFamily="49" charset="-120"/>
          </a:endParaRPr>
        </a:p>
      </dsp:txBody>
      <dsp:txXfrm>
        <a:off x="2812871" y="0"/>
        <a:ext cx="1875247" cy="1250165"/>
      </dsp:txXfrm>
    </dsp:sp>
    <dsp:sp modelId="{0C97FE80-D977-4AB3-A98C-42CF646FA883}">
      <dsp:nvSpPr>
        <dsp:cNvPr id="0" name=""/>
        <dsp:cNvSpPr/>
      </dsp:nvSpPr>
      <dsp:spPr>
        <a:xfrm>
          <a:off x="1875247" y="1250165"/>
          <a:ext cx="3750495" cy="1250165"/>
        </a:xfrm>
        <a:prstGeom prst="trapezoid">
          <a:avLst>
            <a:gd name="adj" fmla="val 75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effectLst>
                <a:glow rad="101600">
                  <a:schemeClr val="bg1">
                    <a:alpha val="60000"/>
                  </a:schemeClr>
                </a:glow>
              </a:effectLst>
              <a:latin typeface="華康中圓體" pitchFamily="49" charset="-120"/>
              <a:ea typeface="華康中圓體" pitchFamily="49" charset="-120"/>
            </a:rPr>
            <a:t>法律</a:t>
          </a:r>
          <a:endParaRPr lang="en-US" altLang="zh-TW" sz="2400" kern="1200" dirty="0" smtClean="0">
            <a:effectLst>
              <a:glow rad="101600">
                <a:schemeClr val="bg1">
                  <a:alpha val="60000"/>
                </a:schemeClr>
              </a:glow>
            </a:effectLst>
            <a:latin typeface="華康中圓體" pitchFamily="49" charset="-120"/>
            <a:ea typeface="華康中圓體" pitchFamily="49" charset="-120"/>
          </a:endParaRPr>
        </a:p>
        <a:p>
          <a:pPr lvl="0" algn="ctr" defTabSz="1066800">
            <a:lnSpc>
              <a:spcPct val="90000"/>
            </a:lnSpc>
            <a:spcBef>
              <a:spcPct val="0"/>
            </a:spcBef>
            <a:spcAft>
              <a:spcPct val="35000"/>
            </a:spcAft>
          </a:pPr>
          <a:r>
            <a:rPr lang="zh-TW" altLang="en-US" sz="2000" kern="1200" dirty="0" smtClean="0">
              <a:effectLst>
                <a:glow rad="139700">
                  <a:schemeClr val="bg1">
                    <a:alpha val="40000"/>
                  </a:schemeClr>
                </a:glow>
              </a:effectLst>
              <a:latin typeface="華康中圓體" pitchFamily="49" charset="-120"/>
              <a:ea typeface="華康中圓體" pitchFamily="49" charset="-120"/>
            </a:rPr>
            <a:t>法、律、條例、通則</a:t>
          </a:r>
          <a:endParaRPr lang="zh-TW" altLang="en-US" sz="2000" kern="1200" dirty="0">
            <a:effectLst>
              <a:glow rad="139700">
                <a:schemeClr val="bg1">
                  <a:alpha val="40000"/>
                </a:schemeClr>
              </a:glow>
            </a:effectLst>
            <a:latin typeface="華康中圓體" pitchFamily="49" charset="-120"/>
            <a:ea typeface="華康中圓體" pitchFamily="49" charset="-120"/>
          </a:endParaRPr>
        </a:p>
      </dsp:txBody>
      <dsp:txXfrm>
        <a:off x="2531584" y="1250165"/>
        <a:ext cx="2437821" cy="1250165"/>
      </dsp:txXfrm>
    </dsp:sp>
    <dsp:sp modelId="{F863A1B8-AA96-49C5-A08E-360DAAD683CB}">
      <dsp:nvSpPr>
        <dsp:cNvPr id="0" name=""/>
        <dsp:cNvSpPr/>
      </dsp:nvSpPr>
      <dsp:spPr>
        <a:xfrm>
          <a:off x="937623" y="2500330"/>
          <a:ext cx="5625742" cy="1250165"/>
        </a:xfrm>
        <a:prstGeom prst="trapezoid">
          <a:avLst>
            <a:gd name="adj" fmla="val 75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effectLst>
                <a:glow rad="101600">
                  <a:schemeClr val="bg1">
                    <a:alpha val="60000"/>
                  </a:schemeClr>
                </a:glow>
              </a:effectLst>
              <a:latin typeface="華康中圓體" pitchFamily="49" charset="-120"/>
              <a:ea typeface="華康中圓體" pitchFamily="49" charset="-120"/>
            </a:rPr>
            <a:t>命令</a:t>
          </a:r>
          <a:endParaRPr lang="en-US" altLang="zh-TW" sz="2400" kern="1200" dirty="0" smtClean="0">
            <a:effectLst>
              <a:glow rad="101600">
                <a:schemeClr val="bg1">
                  <a:alpha val="60000"/>
                </a:schemeClr>
              </a:glow>
            </a:effectLst>
            <a:latin typeface="華康中圓體" pitchFamily="49" charset="-120"/>
            <a:ea typeface="華康中圓體" pitchFamily="49" charset="-120"/>
          </a:endParaRPr>
        </a:p>
        <a:p>
          <a:pPr lvl="0" algn="ctr" defTabSz="1066800">
            <a:lnSpc>
              <a:spcPct val="90000"/>
            </a:lnSpc>
            <a:spcBef>
              <a:spcPct val="0"/>
            </a:spcBef>
            <a:spcAft>
              <a:spcPct val="35000"/>
            </a:spcAft>
          </a:pPr>
          <a:r>
            <a:rPr lang="zh-TW" altLang="en-US" sz="2000" kern="1200" dirty="0" smtClean="0">
              <a:effectLst>
                <a:glow rad="139700">
                  <a:schemeClr val="bg1">
                    <a:alpha val="40000"/>
                  </a:schemeClr>
                </a:glow>
              </a:effectLst>
              <a:latin typeface="華康中圓體" pitchFamily="49" charset="-120"/>
              <a:ea typeface="華康中圓體" pitchFamily="49" charset="-120"/>
            </a:rPr>
            <a:t>授權命令、職權命令</a:t>
          </a:r>
          <a:endParaRPr lang="zh-TW" altLang="en-US" sz="2000" kern="1200" dirty="0">
            <a:effectLst>
              <a:glow rad="139700">
                <a:schemeClr val="bg1">
                  <a:alpha val="40000"/>
                </a:schemeClr>
              </a:glow>
            </a:effectLst>
            <a:latin typeface="華康中圓體" pitchFamily="49" charset="-120"/>
            <a:ea typeface="華康中圓體" pitchFamily="49" charset="-120"/>
          </a:endParaRPr>
        </a:p>
      </dsp:txBody>
      <dsp:txXfrm>
        <a:off x="1922128" y="2500330"/>
        <a:ext cx="3656732" cy="1250165"/>
      </dsp:txXfrm>
    </dsp:sp>
    <dsp:sp modelId="{90C857A6-5121-49DF-A927-45BE5206141A}">
      <dsp:nvSpPr>
        <dsp:cNvPr id="0" name=""/>
        <dsp:cNvSpPr/>
      </dsp:nvSpPr>
      <dsp:spPr>
        <a:xfrm>
          <a:off x="0" y="3750495"/>
          <a:ext cx="7500990" cy="1250165"/>
        </a:xfrm>
        <a:prstGeom prst="trapezoid">
          <a:avLst>
            <a:gd name="adj" fmla="val 75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effectLst>
                <a:glow rad="101600">
                  <a:schemeClr val="bg1">
                    <a:alpha val="60000"/>
                  </a:schemeClr>
                </a:glow>
              </a:effectLst>
              <a:latin typeface="華康中圓體" pitchFamily="49" charset="-120"/>
              <a:ea typeface="華康中圓體" pitchFamily="49" charset="-120"/>
            </a:rPr>
            <a:t>地方法規</a:t>
          </a:r>
          <a:endParaRPr lang="zh-TW" altLang="en-US" sz="2400" kern="1200" dirty="0">
            <a:effectLst>
              <a:glow rad="101600">
                <a:schemeClr val="bg1">
                  <a:alpha val="60000"/>
                </a:schemeClr>
              </a:glow>
            </a:effectLst>
            <a:latin typeface="華康中圓體" pitchFamily="49" charset="-120"/>
            <a:ea typeface="華康中圓體" pitchFamily="49" charset="-120"/>
          </a:endParaRPr>
        </a:p>
      </dsp:txBody>
      <dsp:txXfrm>
        <a:off x="1312673" y="3750495"/>
        <a:ext cx="4875643" cy="12501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6AD9B73C-8F3E-42C8-93A6-E6C4B10781BD}" type="datetimeFigureOut">
              <a:rPr lang="zh-TW" altLang="en-US"/>
              <a:pPr>
                <a:defRPr/>
              </a:pPr>
              <a:t>2019/7/15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99747D8D-CCB7-412A-B6EF-8FFCBE03414F}" type="slidenum">
              <a:rPr lang="zh-TW" altLang="en-US"/>
              <a:pPr>
                <a:defRPr/>
              </a:pPr>
              <a:t>‹#›</a:t>
            </a:fld>
            <a:endParaRPr lang="zh-TW" altLang="en-US"/>
          </a:p>
        </p:txBody>
      </p:sp>
    </p:spTree>
    <p:extLst>
      <p:ext uri="{BB962C8B-B14F-4D97-AF65-F5344CB8AC3E}">
        <p14:creationId xmlns:p14="http://schemas.microsoft.com/office/powerpoint/2010/main" val="3530336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41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C9C7D1-8E48-42AC-A33F-944E56980AAD}" type="slidenum">
              <a:rPr lang="en-US" altLang="zh-TW"/>
              <a:pPr fontAlgn="base">
                <a:spcBef>
                  <a:spcPct val="0"/>
                </a:spcBef>
                <a:spcAft>
                  <a:spcPct val="0"/>
                </a:spcAft>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225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78A1E3-A66E-4C32-9699-DC9D2156001D}" type="slidenum">
              <a:rPr lang="en-US" altLang="zh-TW"/>
              <a:pPr fontAlgn="base">
                <a:spcBef>
                  <a:spcPct val="0"/>
                </a:spcBef>
                <a:spcAft>
                  <a:spcPct val="0"/>
                </a:spcAft>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245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30A501-5F88-4FFD-B06D-8603C931BD7B}" type="slidenum">
              <a:rPr lang="en-US" altLang="zh-TW"/>
              <a:pPr fontAlgn="base">
                <a:spcBef>
                  <a:spcPct val="0"/>
                </a:spcBef>
                <a:spcAft>
                  <a:spcPct val="0"/>
                </a:spcAft>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266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51E861-5800-473A-A388-29E106AE2B1C}" type="slidenum">
              <a:rPr lang="en-US" altLang="zh-TW"/>
              <a:pPr fontAlgn="base">
                <a:spcBef>
                  <a:spcPct val="0"/>
                </a:spcBef>
                <a:spcAft>
                  <a:spcPct val="0"/>
                </a:spcAft>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867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286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432F08-FDC5-42A6-98D1-2996C812CB4C}" type="slidenum">
              <a:rPr lang="en-US" altLang="zh-TW"/>
              <a:pPr fontAlgn="base">
                <a:spcBef>
                  <a:spcPct val="0"/>
                </a:spcBef>
                <a:spcAft>
                  <a:spcPct val="0"/>
                </a:spcAft>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072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307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E8C228-AB43-4419-AAD2-2B58B32568E4}" type="slidenum">
              <a:rPr lang="en-US" altLang="zh-TW"/>
              <a:pPr fontAlgn="base">
                <a:spcBef>
                  <a:spcPct val="0"/>
                </a:spcBef>
                <a:spcAft>
                  <a:spcPct val="0"/>
                </a:spcAft>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277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327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8C13E6-B738-43B2-9CA1-67DE1B526B67}" type="slidenum">
              <a:rPr lang="en-US" altLang="zh-TW"/>
              <a:pPr fontAlgn="base">
                <a:spcBef>
                  <a:spcPct val="0"/>
                </a:spcBef>
                <a:spcAft>
                  <a:spcPct val="0"/>
                </a:spcAft>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3482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745E04-20E2-466F-BFCC-CC0430CDA112}" type="slidenum">
              <a:rPr lang="en-US" altLang="zh-TW"/>
              <a:pPr fontAlgn="base">
                <a:spcBef>
                  <a:spcPct val="0"/>
                </a:spcBef>
                <a:spcAft>
                  <a:spcPct val="0"/>
                </a:spcAft>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3686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819624-419B-4C89-9E06-7497D71A6844}" type="slidenum">
              <a:rPr lang="en-US" altLang="zh-TW"/>
              <a:pPr fontAlgn="base">
                <a:spcBef>
                  <a:spcPct val="0"/>
                </a:spcBef>
                <a:spcAft>
                  <a:spcPct val="0"/>
                </a:spcAft>
              </a:pPr>
              <a:t>17</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891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3891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D1323F-D88D-4090-97BF-C4AF386238CE}" type="slidenum">
              <a:rPr lang="en-US" altLang="zh-TW"/>
              <a:pPr fontAlgn="base">
                <a:spcBef>
                  <a:spcPct val="0"/>
                </a:spcBef>
                <a:spcAft>
                  <a:spcPct val="0"/>
                </a:spcAft>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409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E1F99-844D-4149-8C68-3FA7EDA4C588}" type="slidenum">
              <a:rPr lang="en-US" altLang="zh-TW"/>
              <a:pPr fontAlgn="base">
                <a:spcBef>
                  <a:spcPct val="0"/>
                </a:spcBef>
                <a:spcAft>
                  <a:spcPct val="0"/>
                </a:spcAft>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61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8A5BB6-BF06-4903-852C-6D6FC0718580}" type="slidenum">
              <a:rPr lang="en-US" altLang="zh-TW"/>
              <a:pPr fontAlgn="base">
                <a:spcBef>
                  <a:spcPct val="0"/>
                </a:spcBef>
                <a:spcAft>
                  <a:spcPct val="0"/>
                </a:spcAft>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430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7E8B61-2591-4A48-A15F-996597B8D440}" type="slidenum">
              <a:rPr lang="en-US" altLang="zh-TW"/>
              <a:pPr fontAlgn="base">
                <a:spcBef>
                  <a:spcPct val="0"/>
                </a:spcBef>
                <a:spcAft>
                  <a:spcPct val="0"/>
                </a:spcAft>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14FA6F-5A2E-41C3-BAA1-9AEC8C316ECD}" type="slidenum">
              <a:rPr lang="en-US" altLang="zh-TW"/>
              <a:pPr fontAlgn="base">
                <a:spcBef>
                  <a:spcPct val="0"/>
                </a:spcBef>
                <a:spcAft>
                  <a:spcPct val="0"/>
                </a:spcAft>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710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471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60115-48C2-4E25-9523-9E8B69779CF7}" type="slidenum">
              <a:rPr lang="en-US" altLang="zh-TW"/>
              <a:pPr fontAlgn="base">
                <a:spcBef>
                  <a:spcPct val="0"/>
                </a:spcBef>
                <a:spcAft>
                  <a:spcPct val="0"/>
                </a:spcAft>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915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491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78F87-4900-44E3-A8C7-2CDA150DAF96}" type="slidenum">
              <a:rPr lang="en-US" altLang="zh-TW"/>
              <a:pPr fontAlgn="base">
                <a:spcBef>
                  <a:spcPct val="0"/>
                </a:spcBef>
                <a:spcAft>
                  <a:spcPct val="0"/>
                </a:spcAft>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20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512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F57908-EE3D-4886-8814-F53E229B403D}" type="slidenum">
              <a:rPr lang="en-US" altLang="zh-TW"/>
              <a:pPr fontAlgn="base">
                <a:spcBef>
                  <a:spcPct val="0"/>
                </a:spcBef>
                <a:spcAft>
                  <a:spcPct val="0"/>
                </a:spcAft>
              </a:pPr>
              <a:t>24</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325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532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67624D-B337-4954-9CE9-9CC4D840D594}" type="slidenum">
              <a:rPr lang="en-US" altLang="zh-TW"/>
              <a:pPr fontAlgn="base">
                <a:spcBef>
                  <a:spcPct val="0"/>
                </a:spcBef>
                <a:spcAft>
                  <a:spcPct val="0"/>
                </a:spcAft>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52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553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4EDC1-ACA1-4775-9211-F64918A31536}" type="slidenum">
              <a:rPr lang="en-US" altLang="zh-TW"/>
              <a:pPr fontAlgn="base">
                <a:spcBef>
                  <a:spcPct val="0"/>
                </a:spcBef>
                <a:spcAft>
                  <a:spcPct val="0"/>
                </a:spcAft>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73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573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123AED-B4A1-43E0-85F4-3A20818991BF}" type="slidenum">
              <a:rPr lang="en-US" altLang="zh-TW"/>
              <a:pPr fontAlgn="base">
                <a:spcBef>
                  <a:spcPct val="0"/>
                </a:spcBef>
                <a:spcAft>
                  <a:spcPct val="0"/>
                </a:spcAft>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93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593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A6CD6B-FDFE-4FD2-B7FB-0BAF01D9F8B3}" type="slidenum">
              <a:rPr lang="en-US" altLang="zh-TW"/>
              <a:pPr fontAlgn="base">
                <a:spcBef>
                  <a:spcPct val="0"/>
                </a:spcBef>
                <a:spcAft>
                  <a:spcPct val="0"/>
                </a:spcAft>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614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BF509E-123A-4FE7-9F31-776DC80A8F64}" type="slidenum">
              <a:rPr lang="en-US" altLang="zh-TW"/>
              <a:pPr fontAlgn="base">
                <a:spcBef>
                  <a:spcPct val="0"/>
                </a:spcBef>
                <a:spcAft>
                  <a:spcPct val="0"/>
                </a:spcAft>
              </a:pPr>
              <a:t>29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819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1C1DD2-8D9E-46ED-B9EB-145D5808AD5B}" type="slidenum">
              <a:rPr lang="en-US" altLang="zh-TW"/>
              <a:pPr fontAlgn="base">
                <a:spcBef>
                  <a:spcPct val="0"/>
                </a:spcBef>
                <a:spcAft>
                  <a:spcPct val="0"/>
                </a:spcAft>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634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7B873-CD46-441E-BB23-4D33CD9037F1}" type="slidenum">
              <a:rPr lang="en-US" altLang="zh-TW"/>
              <a:pPr fontAlgn="base">
                <a:spcBef>
                  <a:spcPct val="0"/>
                </a:spcBef>
                <a:spcAft>
                  <a:spcPct val="0"/>
                </a:spcAft>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55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655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5955E-3533-4D85-A61D-B8EF2CC87CE0}" type="slidenum">
              <a:rPr lang="en-US" altLang="zh-TW"/>
              <a:pPr fontAlgn="base">
                <a:spcBef>
                  <a:spcPct val="0"/>
                </a:spcBef>
                <a:spcAft>
                  <a:spcPct val="0"/>
                </a:spcAft>
              </a:pPr>
              <a:t>31</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75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675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EA1A18-88DC-4504-BB62-6D3F2C067B71}" type="slidenum">
              <a:rPr lang="en-US" altLang="zh-TW"/>
              <a:pPr fontAlgn="base">
                <a:spcBef>
                  <a:spcPct val="0"/>
                </a:spcBef>
                <a:spcAft>
                  <a:spcPct val="0"/>
                </a:spcAft>
              </a:pPr>
              <a:t>32</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696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F2A3FE-498F-4FC3-8857-79EFFC51DB7C}" type="slidenum">
              <a:rPr lang="en-US" altLang="zh-TW"/>
              <a:pPr fontAlgn="base">
                <a:spcBef>
                  <a:spcPct val="0"/>
                </a:spcBef>
                <a:spcAft>
                  <a:spcPct val="0"/>
                </a:spcAft>
              </a:pPr>
              <a:t>33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716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1CBBF7-02EA-47C1-81A9-653ADCB59322}" type="slidenum">
              <a:rPr lang="en-US" altLang="zh-TW"/>
              <a:pPr fontAlgn="base">
                <a:spcBef>
                  <a:spcPct val="0"/>
                </a:spcBef>
                <a:spcAft>
                  <a:spcPct val="0"/>
                </a:spcAft>
              </a:pPr>
              <a:t>34</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63C239-3316-4B9F-A79F-0D9A22E654B0}" type="slidenum">
              <a:rPr lang="en-US" altLang="zh-TW"/>
              <a:pPr fontAlgn="base">
                <a:spcBef>
                  <a:spcPct val="0"/>
                </a:spcBef>
                <a:spcAft>
                  <a:spcPct val="0"/>
                </a:spcAft>
              </a:pPr>
              <a:t>35</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02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C6A93-8D4B-43B9-A59D-654762A720EF}" type="slidenum">
              <a:rPr lang="en-US" altLang="zh-TW"/>
              <a:pPr fontAlgn="base">
                <a:spcBef>
                  <a:spcPct val="0"/>
                </a:spcBef>
                <a:spcAft>
                  <a:spcPct val="0"/>
                </a:spcAft>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22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81E0E6-4199-4061-9922-E80EB3331273}" type="slidenum">
              <a:rPr lang="en-US" altLang="zh-TW"/>
              <a:pPr fontAlgn="base">
                <a:spcBef>
                  <a:spcPct val="0"/>
                </a:spcBef>
                <a:spcAft>
                  <a:spcPct val="0"/>
                </a:spcAft>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43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84CF40-6A42-41AB-B459-5CA312A8827B}" type="slidenum">
              <a:rPr lang="en-US" altLang="zh-TW"/>
              <a:pPr fontAlgn="base">
                <a:spcBef>
                  <a:spcPct val="0"/>
                </a:spcBef>
                <a:spcAft>
                  <a:spcPct val="0"/>
                </a:spcAft>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63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07869-C9BC-4CC1-B992-A3E51545BA7F}" type="slidenum">
              <a:rPr lang="en-US" altLang="zh-TW"/>
              <a:pPr fontAlgn="base">
                <a:spcBef>
                  <a:spcPct val="0"/>
                </a:spcBef>
                <a:spcAft>
                  <a:spcPct val="0"/>
                </a:spcAft>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FBE57F-9EC1-42A2-BCAE-978F6FC2D93F}" type="slidenum">
              <a:rPr lang="en-US" altLang="zh-TW"/>
              <a:pPr fontAlgn="base">
                <a:spcBef>
                  <a:spcPct val="0"/>
                </a:spcBef>
                <a:spcAft>
                  <a:spcPct val="0"/>
                </a:spcAft>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zh-TW" smtClean="0"/>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CB89F-B66F-4BAC-9F21-0FA2F946A153}" type="slidenum">
              <a:rPr lang="en-US" altLang="zh-TW"/>
              <a:pPr fontAlgn="base">
                <a:spcBef>
                  <a:spcPct val="0"/>
                </a:spcBef>
                <a:spcAft>
                  <a:spcPct val="0"/>
                </a:spcAft>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5D09B50-1C23-4A31-A038-D108AC667776}" type="datetime1">
              <a:rPr lang="zh-TW" altLang="en-US"/>
              <a:pPr>
                <a:defRPr/>
              </a:pPr>
              <a:t>2019/7/15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44B06950-D3EA-44C7-881A-B2B27F817237}" type="slidenum">
              <a:rPr lang="zh-TW" altLang="en-US"/>
              <a:pPr>
                <a:defRPr/>
              </a:pPr>
              <a:t>‹#›</a:t>
            </a:fld>
            <a:endParaRPr lang="zh-TW"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4F500F7-839F-4CCF-AF95-B05B589D6418}" type="datetime1">
              <a:rPr lang="zh-TW" altLang="en-US"/>
              <a:pPr>
                <a:defRPr/>
              </a:pPr>
              <a:t>2019/7/15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C0F3838-EFB9-4DE3-B592-983EB0419775}" type="slidenum">
              <a:rPr lang="zh-TW" altLang="en-US"/>
              <a:pPr>
                <a:defRPr/>
              </a:pPr>
              <a:t>‹#›</a:t>
            </a:fld>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A3750A8-1E21-433D-B525-3E122512BBAF}" type="datetime1">
              <a:rPr lang="zh-TW" altLang="en-US"/>
              <a:pPr>
                <a:defRPr/>
              </a:pPr>
              <a:t>2019/7/15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5C91402-A97A-4874-A746-8A2BDCBB6F63}" type="slidenum">
              <a:rPr lang="zh-TW" altLang="en-US"/>
              <a:pPr>
                <a:defRPr/>
              </a:pPr>
              <a:t>‹#›</a:t>
            </a:fld>
            <a:endParaRPr lang="zh-TW"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75BAEF2-0675-44CD-85A8-A1982F0CE3B7}" type="datetime1">
              <a:rPr lang="zh-TW" altLang="en-US"/>
              <a:pPr>
                <a:defRPr/>
              </a:pPr>
              <a:t>2019/7/15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49D80B61-B20F-48B4-B7A4-FB0AD53EA6A7}" type="slidenum">
              <a:rPr lang="zh-TW" altLang="en-US"/>
              <a:pPr>
                <a:defRPr/>
              </a:pPr>
              <a:t>‹#›</a:t>
            </a:fld>
            <a:endParaRPr lang="zh-TW"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5BF37FB-D33C-41BD-BFE2-99BC23FD2B25}" type="datetime1">
              <a:rPr lang="zh-TW" altLang="en-US"/>
              <a:pPr>
                <a:defRPr/>
              </a:pPr>
              <a:t>2019/7/15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B97E9B2-51D9-4195-BED7-2B70D8F0E613}" type="slidenum">
              <a:rPr lang="zh-TW" altLang="en-US"/>
              <a:pPr>
                <a:defRPr/>
              </a:pPr>
              <a:t>‹#›</a:t>
            </a:fld>
            <a:endParaRPr lang="zh-TW"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10F6317-FC66-4C9F-BEC6-2DE8C7B2CD90}" type="datetime1">
              <a:rPr lang="zh-TW" altLang="en-US"/>
              <a:pPr>
                <a:defRPr/>
              </a:pPr>
              <a:t>2019/7/15</a:t>
            </a:fld>
            <a:endParaRPr lang="zh-TW" altLang="en-US"/>
          </a:p>
        </p:txBody>
      </p:sp>
      <p:sp>
        <p:nvSpPr>
          <p:cNvPr id="6" name="頁尾版面配置區 4"/>
          <p:cNvSpPr>
            <a:spLocks noGrp="1"/>
          </p:cNvSpPr>
          <p:nvPr>
            <p:ph type="ftr" sz="quarter" idx="11"/>
          </p:nvPr>
        </p:nvSpPr>
        <p:spPr/>
        <p:txBody>
          <a:bodyPr/>
          <a:lstStyle>
            <a:lvl1pPr>
              <a:defRPr/>
            </a:lvl1pPr>
          </a:lstStyle>
          <a:p>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0AA31573-F1FA-4152-8C10-75238206283E}" type="slidenum">
              <a:rPr lang="zh-TW" altLang="en-US"/>
              <a:pPr>
                <a:defRPr/>
              </a:pPr>
              <a:t>‹#›</a:t>
            </a:fld>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BF9E1EC-D46E-4E6D-81F0-D0967C92BA59}" type="datetime1">
              <a:rPr lang="zh-TW" altLang="en-US"/>
              <a:pPr>
                <a:defRPr/>
              </a:pPr>
              <a:t>2019/7/15</a:t>
            </a:fld>
            <a:endParaRPr lang="zh-TW" altLang="en-US"/>
          </a:p>
        </p:txBody>
      </p:sp>
      <p:sp>
        <p:nvSpPr>
          <p:cNvPr id="8" name="頁尾版面配置區 4"/>
          <p:cNvSpPr>
            <a:spLocks noGrp="1"/>
          </p:cNvSpPr>
          <p:nvPr>
            <p:ph type="ftr" sz="quarter" idx="11"/>
          </p:nvPr>
        </p:nvSpPr>
        <p:spPr/>
        <p:txBody>
          <a:bodyPr/>
          <a:lstStyle>
            <a:lvl1pPr>
              <a:defRPr/>
            </a:lvl1pPr>
          </a:lstStyle>
          <a:p>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3C71BE46-EB12-4F70-A3B5-9147F4CE28FD}" type="slidenum">
              <a:rPr lang="zh-TW" altLang="en-US"/>
              <a:pPr>
                <a:defRPr/>
              </a:pPr>
              <a:t>‹#›</a:t>
            </a:fld>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B7DA04CD-45AA-48AA-A983-148ECA2E26D1}" type="datetime1">
              <a:rPr lang="zh-TW" altLang="en-US"/>
              <a:pPr>
                <a:defRPr/>
              </a:pPr>
              <a:t>2019/7/15</a:t>
            </a:fld>
            <a:endParaRPr lang="zh-TW" altLang="en-US"/>
          </a:p>
        </p:txBody>
      </p:sp>
      <p:sp>
        <p:nvSpPr>
          <p:cNvPr id="4" name="頁尾版面配置區 4"/>
          <p:cNvSpPr>
            <a:spLocks noGrp="1"/>
          </p:cNvSpPr>
          <p:nvPr>
            <p:ph type="ftr" sz="quarter" idx="11"/>
          </p:nvPr>
        </p:nvSpPr>
        <p:spPr/>
        <p:txBody>
          <a:bodyPr/>
          <a:lstStyle>
            <a:lvl1pPr>
              <a:defRPr/>
            </a:lvl1pPr>
          </a:lstStyle>
          <a:p>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CFBAB0B3-1DF3-4E4D-81BD-8DC6EBCAE243}" type="slidenum">
              <a:rPr lang="zh-TW" altLang="en-US"/>
              <a:pPr>
                <a:defRPr/>
              </a:pPr>
              <a:t>‹#›</a:t>
            </a:fld>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DFF935C-BD76-4951-985A-5A285290936A}" type="datetime1">
              <a:rPr lang="zh-TW" altLang="en-US"/>
              <a:pPr>
                <a:defRPr/>
              </a:pPr>
              <a:t>2019/7/15</a:t>
            </a:fld>
            <a:endParaRPr lang="zh-TW" altLang="en-US"/>
          </a:p>
        </p:txBody>
      </p:sp>
      <p:sp>
        <p:nvSpPr>
          <p:cNvPr id="3" name="頁尾版面配置區 4"/>
          <p:cNvSpPr>
            <a:spLocks noGrp="1"/>
          </p:cNvSpPr>
          <p:nvPr>
            <p:ph type="ftr" sz="quarter" idx="11"/>
          </p:nvPr>
        </p:nvSpPr>
        <p:spPr/>
        <p:txBody>
          <a:bodyPr/>
          <a:lstStyle>
            <a:lvl1pPr>
              <a:defRPr/>
            </a:lvl1pPr>
          </a:lstStyle>
          <a:p>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B29CBBA4-CFBA-4F8F-AE52-56E056395899}" type="slidenum">
              <a:rPr lang="zh-TW" altLang="en-US"/>
              <a:pPr>
                <a:defRPr/>
              </a:pPr>
              <a:t>‹#›</a:t>
            </a:fld>
            <a:endParaRPr lang="zh-TW"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4953C46-1F5C-4638-89F7-75D76003A365}" type="datetime1">
              <a:rPr lang="zh-TW" altLang="en-US"/>
              <a:pPr>
                <a:defRPr/>
              </a:pPr>
              <a:t>2019/7/15</a:t>
            </a:fld>
            <a:endParaRPr lang="zh-TW" altLang="en-US"/>
          </a:p>
        </p:txBody>
      </p:sp>
      <p:sp>
        <p:nvSpPr>
          <p:cNvPr id="6" name="頁尾版面配置區 4"/>
          <p:cNvSpPr>
            <a:spLocks noGrp="1"/>
          </p:cNvSpPr>
          <p:nvPr>
            <p:ph type="ftr" sz="quarter" idx="11"/>
          </p:nvPr>
        </p:nvSpPr>
        <p:spPr/>
        <p:txBody>
          <a:bodyPr/>
          <a:lstStyle>
            <a:lvl1pPr>
              <a:defRPr/>
            </a:lvl1pPr>
          </a:lstStyle>
          <a:p>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6475A9E-2E91-4A94-8B52-69DC4B1D0EC1}" type="slidenum">
              <a:rPr lang="zh-TW" altLang="en-US"/>
              <a:pPr>
                <a:defRPr/>
              </a:pPr>
              <a:t>‹#›</a:t>
            </a:fld>
            <a:endParaRPr lang="zh-TW"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59175F9-611A-4CED-B1CC-3D654E326A94}" type="datetime1">
              <a:rPr lang="zh-TW" altLang="en-US"/>
              <a:pPr>
                <a:defRPr/>
              </a:pPr>
              <a:t>2019/7/15</a:t>
            </a:fld>
            <a:endParaRPr lang="zh-TW" altLang="en-US"/>
          </a:p>
        </p:txBody>
      </p:sp>
      <p:sp>
        <p:nvSpPr>
          <p:cNvPr id="6" name="頁尾版面配置區 4"/>
          <p:cNvSpPr>
            <a:spLocks noGrp="1"/>
          </p:cNvSpPr>
          <p:nvPr>
            <p:ph type="ftr" sz="quarter" idx="11"/>
          </p:nvPr>
        </p:nvSpPr>
        <p:spPr/>
        <p:txBody>
          <a:bodyPr/>
          <a:lstStyle>
            <a:lvl1pPr>
              <a:defRPr/>
            </a:lvl1pPr>
          </a:lstStyle>
          <a:p>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D2C4D061-9394-477C-A258-E0B9B8E5D631}" type="slidenum">
              <a:rPr lang="zh-TW" altLang="en-US"/>
              <a:pPr>
                <a:defRPr/>
              </a:pPr>
              <a:t>‹#›</a:t>
            </a:fld>
            <a:endParaRPr lang="zh-TW"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5F1C4426-9BBB-4349-B185-B2AA25DC21FB}" type="datetime1">
              <a:rPr lang="zh-TW" altLang="en-US"/>
              <a:pPr>
                <a:defRPr/>
              </a:pPr>
              <a:t>2019/7/15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3009B54E-4833-4457-BA4F-02AED2D3B37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7307F2E4-522B-43FA-B635-658870C779C8}" type="slidenum">
              <a:rPr lang="zh-TW" altLang="en-US"/>
              <a:pPr>
                <a:defRPr/>
              </a:pPr>
              <a:t>1</a:t>
            </a:fld>
            <a:endParaRPr lang="zh-TW" altLang="en-US"/>
          </a:p>
        </p:txBody>
      </p:sp>
      <p:pic>
        <p:nvPicPr>
          <p:cNvPr id="3074" name="Picture 2" descr="http://www.personalresilience.com/wp-content/uploads/2013/08/Building.jpg"/>
          <p:cNvPicPr>
            <a:picLocks noChangeAspect="1" noChangeArrowheads="1"/>
          </p:cNvPicPr>
          <p:nvPr/>
        </p:nvPicPr>
        <p:blipFill>
          <a:blip r:embed="rId3" cstate="print"/>
          <a:srcRect/>
          <a:stretch>
            <a:fillRect/>
          </a:stretch>
        </p:blipFill>
        <p:spPr bwMode="auto">
          <a:xfrm>
            <a:off x="0" y="0"/>
            <a:ext cx="9144000" cy="6205538"/>
          </a:xfrm>
          <a:prstGeom prst="rect">
            <a:avLst/>
          </a:prstGeom>
          <a:noFill/>
          <a:ln w="9525">
            <a:noFill/>
            <a:miter lim="800000"/>
            <a:headEnd/>
            <a:tailEnd/>
          </a:ln>
        </p:spPr>
      </p:pic>
      <p:sp>
        <p:nvSpPr>
          <p:cNvPr id="3075" name="文字方塊 5"/>
          <p:cNvSpPr txBox="1">
            <a:spLocks noChangeArrowheads="1"/>
          </p:cNvSpPr>
          <p:nvPr/>
        </p:nvSpPr>
        <p:spPr bwMode="auto">
          <a:xfrm>
            <a:off x="214313" y="5214938"/>
            <a:ext cx="5357812" cy="70167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圖利、便民與行政裁量</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C1D3C45E-FD22-4936-9DCD-0971B4462AA9}" type="slidenum">
              <a:rPr lang="zh-TW" altLang="en-US"/>
              <a:pPr>
                <a:defRPr/>
              </a:pPr>
              <a:t>10</a:t>
            </a:fld>
            <a:endParaRPr lang="zh-TW" altLang="en-US"/>
          </a:p>
        </p:txBody>
      </p:sp>
      <p:sp>
        <p:nvSpPr>
          <p:cNvPr id="10" name="文字方塊 9"/>
          <p:cNvSpPr txBox="1"/>
          <p:nvPr/>
        </p:nvSpPr>
        <p:spPr>
          <a:xfrm>
            <a:off x="357188" y="1428750"/>
            <a:ext cx="8072437" cy="2246313"/>
          </a:xfrm>
          <a:prstGeom prst="rect">
            <a:avLst/>
          </a:prstGeom>
          <a:noFill/>
        </p:spPr>
        <p:txBody>
          <a:bodyPr>
            <a:spAutoFit/>
          </a:bodyPr>
          <a:lstStyle/>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貪污治罪條例第</a:t>
            </a:r>
            <a:r>
              <a:rPr kumimoji="0" lang="en-US" altLang="zh-TW" sz="2000" dirty="0">
                <a:solidFill>
                  <a:srgbClr val="C00000"/>
                </a:solidFill>
                <a:latin typeface="華康中圓體" pitchFamily="49" charset="-120"/>
                <a:ea typeface="華康中圓體" pitchFamily="49" charset="-120"/>
              </a:rPr>
              <a:t>6</a:t>
            </a:r>
            <a:r>
              <a:rPr kumimoji="0" lang="zh-TW" altLang="en-US" sz="2000" dirty="0">
                <a:solidFill>
                  <a:srgbClr val="C00000"/>
                </a:solidFill>
                <a:latin typeface="華康中圓體" pitchFamily="49" charset="-120"/>
                <a:ea typeface="華康中圓體" pitchFamily="49" charset="-120"/>
              </a:rPr>
              <a:t>條第</a:t>
            </a:r>
            <a:r>
              <a:rPr kumimoji="0" lang="en-US" altLang="zh-TW" sz="2000" dirty="0">
                <a:solidFill>
                  <a:srgbClr val="C00000"/>
                </a:solidFill>
                <a:latin typeface="華康中圓體" pitchFamily="49" charset="-120"/>
                <a:ea typeface="華康中圓體" pitchFamily="49" charset="-120"/>
              </a:rPr>
              <a:t>1</a:t>
            </a:r>
            <a:r>
              <a:rPr kumimoji="0" lang="zh-TW" altLang="en-US" sz="2000" dirty="0">
                <a:solidFill>
                  <a:srgbClr val="C00000"/>
                </a:solidFill>
                <a:latin typeface="華康中圓體" pitchFamily="49" charset="-120"/>
                <a:ea typeface="華康中圓體" pitchFamily="49" charset="-120"/>
              </a:rPr>
              <a:t>項</a:t>
            </a:r>
            <a:endParaRPr kumimoji="0" lang="en-US" altLang="zh-TW" sz="2000"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（處五年以上有期徒刑，得併科新臺幣三千萬元以下罰金）</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第</a:t>
            </a:r>
            <a:r>
              <a:rPr kumimoji="0" lang="en-US" altLang="zh-TW" sz="2000" dirty="0">
                <a:solidFill>
                  <a:schemeClr val="accent1">
                    <a:lumMod val="50000"/>
                  </a:schemeClr>
                </a:solidFill>
                <a:latin typeface="華康中圓體" pitchFamily="49" charset="-120"/>
                <a:ea typeface="華康中圓體" pitchFamily="49" charset="-120"/>
              </a:rPr>
              <a:t>4</a:t>
            </a:r>
            <a:r>
              <a:rPr kumimoji="0" lang="zh-TW" altLang="en-US" sz="2000" dirty="0">
                <a:solidFill>
                  <a:schemeClr val="accent1">
                    <a:lumMod val="50000"/>
                  </a:schemeClr>
                </a:solidFill>
                <a:latin typeface="華康中圓體" pitchFamily="49" charset="-120"/>
                <a:ea typeface="華康中圓體" pitchFamily="49" charset="-120"/>
              </a:rPr>
              <a:t>款：</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對於主管或監督之事務，明知違背法律、法律授權之法規命令、職權 命令、自治條例、自治規則、委辦規則或其他對多數不特定人民就一 般事項所作對外發生法律效果之規定，直接或間接圖自己或其他私人不法利益，因而獲得利益者。</a:t>
            </a:r>
          </a:p>
        </p:txBody>
      </p:sp>
      <p:sp>
        <p:nvSpPr>
          <p:cNvPr id="21507" name="文字方塊 5"/>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認識圖利罪</a:t>
            </a:r>
          </a:p>
        </p:txBody>
      </p:sp>
      <p:cxnSp>
        <p:nvCxnSpPr>
          <p:cNvPr id="9" name="直線接點 8"/>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21509" name="Picture 2" descr="http://agapegeek.files.wordpress.com/2011/08/bag-of-money.jpg"/>
          <p:cNvPicPr>
            <a:picLocks noChangeAspect="1" noChangeArrowheads="1"/>
          </p:cNvPicPr>
          <p:nvPr/>
        </p:nvPicPr>
        <p:blipFill>
          <a:blip r:embed="rId3" cstate="print"/>
          <a:srcRect/>
          <a:stretch>
            <a:fillRect/>
          </a:stretch>
        </p:blipFill>
        <p:spPr bwMode="auto">
          <a:xfrm>
            <a:off x="5357813" y="3714750"/>
            <a:ext cx="2887662" cy="2887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D012E026-28A7-46B7-8E3C-C874C3272D64}" type="slidenum">
              <a:rPr lang="zh-TW" altLang="en-US"/>
              <a:pPr>
                <a:defRPr/>
              </a:pPr>
              <a:t>11</a:t>
            </a:fld>
            <a:endParaRPr lang="zh-TW" altLang="en-US"/>
          </a:p>
        </p:txBody>
      </p:sp>
      <p:sp>
        <p:nvSpPr>
          <p:cNvPr id="10" name="文字方塊 9"/>
          <p:cNvSpPr txBox="1"/>
          <p:nvPr/>
        </p:nvSpPr>
        <p:spPr>
          <a:xfrm>
            <a:off x="357188" y="1428750"/>
            <a:ext cx="8072437" cy="2246313"/>
          </a:xfrm>
          <a:prstGeom prst="rect">
            <a:avLst/>
          </a:prstGeom>
          <a:noFill/>
          <a:effectLst/>
        </p:spPr>
        <p:txBody>
          <a:bodyPr>
            <a:spAutoFit/>
          </a:bodyPr>
          <a:lstStyle/>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貪污治罪條例第</a:t>
            </a:r>
            <a:r>
              <a:rPr kumimoji="0" lang="en-US" altLang="zh-TW" sz="2000" dirty="0">
                <a:solidFill>
                  <a:srgbClr val="C00000"/>
                </a:solidFill>
                <a:latin typeface="華康中圓體" pitchFamily="49" charset="-120"/>
                <a:ea typeface="華康中圓體" pitchFamily="49" charset="-120"/>
              </a:rPr>
              <a:t>6</a:t>
            </a:r>
            <a:r>
              <a:rPr kumimoji="0" lang="zh-TW" altLang="en-US" sz="2000" dirty="0">
                <a:solidFill>
                  <a:srgbClr val="C00000"/>
                </a:solidFill>
                <a:latin typeface="華康中圓體" pitchFamily="49" charset="-120"/>
                <a:ea typeface="華康中圓體" pitchFamily="49" charset="-120"/>
              </a:rPr>
              <a:t>條第</a:t>
            </a:r>
            <a:r>
              <a:rPr kumimoji="0" lang="en-US" altLang="zh-TW" sz="2000" dirty="0">
                <a:solidFill>
                  <a:srgbClr val="C00000"/>
                </a:solidFill>
                <a:latin typeface="華康中圓體" pitchFamily="49" charset="-120"/>
                <a:ea typeface="華康中圓體" pitchFamily="49" charset="-120"/>
              </a:rPr>
              <a:t>1</a:t>
            </a:r>
            <a:r>
              <a:rPr kumimoji="0" lang="zh-TW" altLang="en-US" sz="2000" dirty="0">
                <a:solidFill>
                  <a:srgbClr val="C00000"/>
                </a:solidFill>
                <a:latin typeface="華康中圓體" pitchFamily="49" charset="-120"/>
                <a:ea typeface="華康中圓體" pitchFamily="49" charset="-120"/>
              </a:rPr>
              <a:t>項</a:t>
            </a:r>
            <a:endParaRPr kumimoji="0" lang="en-US" altLang="zh-TW" sz="2000"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（處五年以上有期徒刑，得併科新臺幣三千萬元以下罰金）</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第</a:t>
            </a:r>
            <a:r>
              <a:rPr kumimoji="0" lang="en-US" altLang="zh-TW" sz="2000" dirty="0">
                <a:solidFill>
                  <a:schemeClr val="accent1">
                    <a:lumMod val="50000"/>
                  </a:schemeClr>
                </a:solidFill>
                <a:latin typeface="華康中圓體" pitchFamily="49" charset="-120"/>
                <a:ea typeface="華康中圓體" pitchFamily="49" charset="-120"/>
              </a:rPr>
              <a:t>5</a:t>
            </a:r>
            <a:r>
              <a:rPr kumimoji="0" lang="zh-TW" altLang="en-US" sz="2000" dirty="0">
                <a:solidFill>
                  <a:schemeClr val="accent1">
                    <a:lumMod val="50000"/>
                  </a:schemeClr>
                </a:solidFill>
                <a:latin typeface="華康中圓體" pitchFamily="49" charset="-120"/>
                <a:ea typeface="華康中圓體" pitchFamily="49" charset="-120"/>
              </a:rPr>
              <a:t>款：</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對於非主管或監督之事務，明知違背法律、法律授權之法規命令、職 權命令、自治條例、自治規則、委辦規則或其他對多數不特定人民就 一般事項所作對外發生法律效果之規定，利用職權機會或身分圖自己 或其他私人不法利益，因而獲得利益者。</a:t>
            </a:r>
          </a:p>
        </p:txBody>
      </p:sp>
      <p:sp>
        <p:nvSpPr>
          <p:cNvPr id="23555" name="文字方塊 5"/>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認識圖利罪</a:t>
            </a:r>
          </a:p>
        </p:txBody>
      </p:sp>
      <p:cxnSp>
        <p:nvCxnSpPr>
          <p:cNvPr id="9" name="直線接點 8"/>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23557" name="Picture 2" descr="http://agapegeek.files.wordpress.com/2011/08/bag-of-money.jpg"/>
          <p:cNvPicPr>
            <a:picLocks noChangeAspect="1" noChangeArrowheads="1"/>
          </p:cNvPicPr>
          <p:nvPr/>
        </p:nvPicPr>
        <p:blipFill>
          <a:blip r:embed="rId3" cstate="print"/>
          <a:srcRect/>
          <a:stretch>
            <a:fillRect/>
          </a:stretch>
        </p:blipFill>
        <p:spPr bwMode="auto">
          <a:xfrm>
            <a:off x="5357813" y="3714750"/>
            <a:ext cx="2887662" cy="2887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7A30AA85-5D5B-4B9E-83C2-744E32C1F5EC}" type="slidenum">
              <a:rPr lang="zh-TW" altLang="en-US"/>
              <a:pPr>
                <a:defRPr/>
              </a:pPr>
              <a:t>12</a:t>
            </a:fld>
            <a:endParaRPr lang="zh-TW" altLang="en-US"/>
          </a:p>
        </p:txBody>
      </p:sp>
      <p:sp>
        <p:nvSpPr>
          <p:cNvPr id="25602"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圖利罪之要件</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072437" cy="2862263"/>
          </a:xfrm>
          <a:prstGeom prst="rect">
            <a:avLst/>
          </a:prstGeom>
          <a:noFill/>
          <a:effectLst/>
        </p:spPr>
        <p:txBody>
          <a:bodyPr>
            <a:spAutoFit/>
          </a:bodyPr>
          <a:lstStyle/>
          <a:p>
            <a:pPr fontAlgn="auto">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1.</a:t>
            </a:r>
            <a:r>
              <a:rPr kumimoji="0" lang="zh-TW" altLang="en-US" sz="2000" dirty="0">
                <a:solidFill>
                  <a:schemeClr val="accent1">
                    <a:lumMod val="50000"/>
                  </a:schemeClr>
                </a:solidFill>
                <a:latin typeface="華康中圓體" pitchFamily="49" charset="-120"/>
                <a:ea typeface="華康中圓體" pitchFamily="49" charset="-120"/>
              </a:rPr>
              <a:t>明知違背法律、法律授權的法規命令與職權命令、自治條例、自治規</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則、委辦規則或其他對多數不特定人民就一般事務所作，對外發生法</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律效果之規定。</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dirty="0">
                <a:solidFill>
                  <a:srgbClr val="C00000"/>
                </a:solidFill>
                <a:latin typeface="華康中圓體" pitchFamily="49" charset="-120"/>
                <a:ea typeface="華康中圓體" pitchFamily="49" charset="-120"/>
              </a:rPr>
              <a:t>2.</a:t>
            </a:r>
            <a:r>
              <a:rPr kumimoji="0" lang="zh-TW" altLang="en-US" sz="2000" dirty="0">
                <a:solidFill>
                  <a:srgbClr val="C00000"/>
                </a:solidFill>
                <a:latin typeface="華康中圓體" pitchFamily="49" charset="-120"/>
                <a:ea typeface="華康中圓體" pitchFamily="49" charset="-120"/>
              </a:rPr>
              <a:t>故意為違背法令等行為，不包括過失。</a:t>
            </a:r>
            <a:endParaRPr kumimoji="0" lang="en-US" altLang="zh-TW" sz="2000" dirty="0">
              <a:solidFill>
                <a:srgbClr val="C00000"/>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3.</a:t>
            </a:r>
            <a:r>
              <a:rPr kumimoji="0" lang="zh-TW" altLang="en-US" sz="2000" dirty="0">
                <a:solidFill>
                  <a:schemeClr val="accent1">
                    <a:lumMod val="50000"/>
                  </a:schemeClr>
                </a:solidFill>
                <a:latin typeface="華康中圓體" pitchFamily="49" charset="-120"/>
                <a:ea typeface="華康中圓體" pitchFamily="49" charset="-120"/>
              </a:rPr>
              <a:t>以直接、間接方式或利用職權機會、身份圖自己或他人不法利益。</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dirty="0">
                <a:solidFill>
                  <a:srgbClr val="C00000"/>
                </a:solidFill>
                <a:latin typeface="華康中圓體" pitchFamily="49" charset="-120"/>
                <a:ea typeface="華康中圓體" pitchFamily="49" charset="-120"/>
              </a:rPr>
              <a:t>4.</a:t>
            </a:r>
            <a:r>
              <a:rPr kumimoji="0" lang="zh-TW" altLang="en-US" sz="2000" dirty="0">
                <a:solidFill>
                  <a:srgbClr val="C00000"/>
                </a:solidFill>
                <a:latin typeface="華康中圓體" pitchFamily="49" charset="-120"/>
                <a:ea typeface="華康中圓體" pitchFamily="49" charset="-120"/>
              </a:rPr>
              <a:t>結果犯：得到不法利益之結果。</a:t>
            </a:r>
          </a:p>
        </p:txBody>
      </p:sp>
      <p:pic>
        <p:nvPicPr>
          <p:cNvPr id="25605" name="Picture 2" descr="http://agapegeek.files.wordpress.com/2011/08/bag-of-money.jpg"/>
          <p:cNvPicPr>
            <a:picLocks noChangeAspect="1" noChangeArrowheads="1"/>
          </p:cNvPicPr>
          <p:nvPr/>
        </p:nvPicPr>
        <p:blipFill>
          <a:blip r:embed="rId3" cstate="print"/>
          <a:srcRect/>
          <a:stretch>
            <a:fillRect/>
          </a:stretch>
        </p:blipFill>
        <p:spPr bwMode="auto">
          <a:xfrm>
            <a:off x="5357813" y="3714750"/>
            <a:ext cx="2887662" cy="2887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2DD18949-0026-4562-8464-D9CA662FDE49}" type="slidenum">
              <a:rPr lang="zh-TW" altLang="en-US"/>
              <a:pPr>
                <a:defRPr/>
              </a:pPr>
              <a:t>13</a:t>
            </a:fld>
            <a:endParaRPr lang="zh-TW" altLang="en-US"/>
          </a:p>
        </p:txBody>
      </p:sp>
      <p:sp>
        <p:nvSpPr>
          <p:cNvPr id="27650"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圖利罪之修正</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072437" cy="2554288"/>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貪污治罪條例第</a:t>
            </a:r>
            <a:r>
              <a:rPr kumimoji="0" lang="en-US" altLang="zh-TW" sz="2000" dirty="0">
                <a:solidFill>
                  <a:schemeClr val="accent1">
                    <a:lumMod val="50000"/>
                  </a:schemeClr>
                </a:solidFill>
                <a:latin typeface="華康中圓體" pitchFamily="49" charset="-120"/>
                <a:ea typeface="華康中圓體" pitchFamily="49" charset="-120"/>
              </a:rPr>
              <a:t>6</a:t>
            </a:r>
            <a:r>
              <a:rPr kumimoji="0" lang="zh-TW" altLang="en-US" sz="2000" dirty="0">
                <a:solidFill>
                  <a:schemeClr val="accent1">
                    <a:lumMod val="50000"/>
                  </a:schemeClr>
                </a:solidFill>
                <a:latin typeface="華康中圓體" pitchFamily="49" charset="-120"/>
                <a:ea typeface="華康中圓體" pitchFamily="49" charset="-120"/>
              </a:rPr>
              <a:t>條第</a:t>
            </a:r>
            <a:r>
              <a:rPr kumimoji="0" lang="en-US" altLang="zh-TW" sz="2000" dirty="0">
                <a:solidFill>
                  <a:schemeClr val="accent1">
                    <a:lumMod val="50000"/>
                  </a:schemeClr>
                </a:solidFill>
                <a:latin typeface="華康中圓體" pitchFamily="49" charset="-120"/>
                <a:ea typeface="華康中圓體" pitchFamily="49" charset="-120"/>
              </a:rPr>
              <a:t>1</a:t>
            </a:r>
            <a:r>
              <a:rPr kumimoji="0" lang="zh-TW" altLang="en-US" sz="2000" dirty="0">
                <a:solidFill>
                  <a:schemeClr val="accent1">
                    <a:lumMod val="50000"/>
                  </a:schemeClr>
                </a:solidFill>
                <a:latin typeface="華康中圓體" pitchFamily="49" charset="-120"/>
                <a:ea typeface="華康中圓體" pitchFamily="49" charset="-120"/>
              </a:rPr>
              <a:t>項第</a:t>
            </a:r>
            <a:r>
              <a:rPr kumimoji="0" lang="en-US" altLang="zh-TW" sz="2000" dirty="0">
                <a:solidFill>
                  <a:schemeClr val="accent1">
                    <a:lumMod val="50000"/>
                  </a:schemeClr>
                </a:solidFill>
                <a:latin typeface="華康中圓體" pitchFamily="49" charset="-120"/>
                <a:ea typeface="華康中圓體" pitchFamily="49" charset="-120"/>
              </a:rPr>
              <a:t>4</a:t>
            </a:r>
            <a:r>
              <a:rPr kumimoji="0" lang="zh-TW" altLang="en-US" sz="2000" dirty="0">
                <a:solidFill>
                  <a:schemeClr val="accent1">
                    <a:lumMod val="50000"/>
                  </a:schemeClr>
                </a:solidFill>
                <a:latin typeface="華康中圓體" pitchFamily="49" charset="-120"/>
                <a:ea typeface="華康中圓體" pitchFamily="49" charset="-120"/>
              </a:rPr>
              <a:t>款、第</a:t>
            </a:r>
            <a:r>
              <a:rPr kumimoji="0" lang="en-US" altLang="zh-TW" sz="2000" dirty="0">
                <a:solidFill>
                  <a:schemeClr val="accent1">
                    <a:lumMod val="50000"/>
                  </a:schemeClr>
                </a:solidFill>
                <a:latin typeface="華康中圓體" pitchFamily="49" charset="-120"/>
                <a:ea typeface="華康中圓體" pitchFamily="49" charset="-120"/>
              </a:rPr>
              <a:t>5</a:t>
            </a:r>
            <a:r>
              <a:rPr kumimoji="0" lang="zh-TW" altLang="en-US" sz="2000" dirty="0">
                <a:solidFill>
                  <a:schemeClr val="accent1">
                    <a:lumMod val="50000"/>
                  </a:schemeClr>
                </a:solidFill>
                <a:latin typeface="華康中圓體" pitchFamily="49" charset="-120"/>
                <a:ea typeface="華康中圓體" pitchFamily="49" charset="-120"/>
              </a:rPr>
              <a:t>款、第</a:t>
            </a:r>
            <a:r>
              <a:rPr kumimoji="0" lang="en-US" altLang="zh-TW" sz="2000" dirty="0">
                <a:solidFill>
                  <a:schemeClr val="accent1">
                    <a:lumMod val="50000"/>
                  </a:schemeClr>
                </a:solidFill>
                <a:latin typeface="華康中圓體" pitchFamily="49" charset="-120"/>
                <a:ea typeface="華康中圓體" pitchFamily="49" charset="-120"/>
              </a:rPr>
              <a:t>2</a:t>
            </a:r>
            <a:r>
              <a:rPr kumimoji="0" lang="zh-TW" altLang="en-US" sz="2000" dirty="0">
                <a:solidFill>
                  <a:schemeClr val="accent1">
                    <a:lumMod val="50000"/>
                  </a:schemeClr>
                </a:solidFill>
                <a:latin typeface="華康中圓體" pitchFamily="49" charset="-120"/>
                <a:ea typeface="華康中圓體" pitchFamily="49" charset="-120"/>
              </a:rPr>
              <a:t>項， 即圖利罪近年來兩度修正 ， 民國</a:t>
            </a:r>
            <a:r>
              <a:rPr kumimoji="0" lang="en-US" altLang="zh-TW" sz="2000" dirty="0">
                <a:solidFill>
                  <a:schemeClr val="accent1">
                    <a:lumMod val="50000"/>
                  </a:schemeClr>
                </a:solidFill>
                <a:latin typeface="華康中圓體" pitchFamily="49" charset="-120"/>
                <a:ea typeface="華康中圓體" pitchFamily="49" charset="-120"/>
              </a:rPr>
              <a:t>90</a:t>
            </a:r>
            <a:r>
              <a:rPr kumimoji="0" lang="zh-TW" altLang="en-US" sz="2000" dirty="0">
                <a:solidFill>
                  <a:schemeClr val="accent1">
                    <a:lumMod val="50000"/>
                  </a:schemeClr>
                </a:solidFill>
                <a:latin typeface="華康中圓體" pitchFamily="49" charset="-120"/>
                <a:ea typeface="華康中圓體" pitchFamily="49" charset="-120"/>
              </a:rPr>
              <a:t>年</a:t>
            </a:r>
            <a:r>
              <a:rPr kumimoji="0" lang="en-US" altLang="zh-TW" sz="2000" dirty="0">
                <a:solidFill>
                  <a:schemeClr val="accent1">
                    <a:lumMod val="50000"/>
                  </a:schemeClr>
                </a:solidFill>
                <a:latin typeface="華康中圓體" pitchFamily="49" charset="-120"/>
                <a:ea typeface="華康中圓體" pitchFamily="49" charset="-120"/>
              </a:rPr>
              <a:t>11</a:t>
            </a:r>
            <a:r>
              <a:rPr kumimoji="0" lang="zh-TW" altLang="en-US" sz="2000" dirty="0">
                <a:solidFill>
                  <a:schemeClr val="accent1">
                    <a:lumMod val="50000"/>
                  </a:schemeClr>
                </a:solidFill>
                <a:latin typeface="華康中圓體" pitchFamily="49" charset="-120"/>
                <a:ea typeface="華康中圓體" pitchFamily="49" charset="-120"/>
              </a:rPr>
              <a:t>月</a:t>
            </a:r>
            <a:r>
              <a:rPr kumimoji="0" lang="en-US" altLang="zh-TW" sz="2000" dirty="0">
                <a:solidFill>
                  <a:schemeClr val="accent1">
                    <a:lumMod val="50000"/>
                  </a:schemeClr>
                </a:solidFill>
                <a:latin typeface="華康中圓體" pitchFamily="49" charset="-120"/>
                <a:ea typeface="華康中圓體" pitchFamily="49" charset="-120"/>
              </a:rPr>
              <a:t>7</a:t>
            </a:r>
            <a:r>
              <a:rPr kumimoji="0" lang="zh-TW" altLang="en-US" sz="2000" dirty="0">
                <a:solidFill>
                  <a:schemeClr val="accent1">
                    <a:lumMod val="50000"/>
                  </a:schemeClr>
                </a:solidFill>
                <a:latin typeface="華康中圓體" pitchFamily="49" charset="-120"/>
                <a:ea typeface="華康中圓體" pitchFamily="49" charset="-120"/>
              </a:rPr>
              <a:t>日修正重點，加列「明知違背法令」及「圖自己或其他私人不法利益」為法定犯罪構成要件，並修正為「結果犯」，刪除「未遂犯」。</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民國</a:t>
            </a:r>
            <a:r>
              <a:rPr kumimoji="0" lang="en-US" altLang="zh-TW" sz="2000" dirty="0">
                <a:solidFill>
                  <a:srgbClr val="C00000"/>
                </a:solidFill>
                <a:latin typeface="華康中圓體" pitchFamily="49" charset="-120"/>
                <a:ea typeface="華康中圓體" pitchFamily="49" charset="-120"/>
              </a:rPr>
              <a:t>98</a:t>
            </a:r>
            <a:r>
              <a:rPr kumimoji="0" lang="zh-TW" altLang="en-US" sz="2000" dirty="0">
                <a:solidFill>
                  <a:srgbClr val="C00000"/>
                </a:solidFill>
                <a:latin typeface="華康中圓體" pitchFamily="49" charset="-120"/>
                <a:ea typeface="華康中圓體" pitchFamily="49" charset="-120"/>
              </a:rPr>
              <a:t>年</a:t>
            </a:r>
            <a:r>
              <a:rPr kumimoji="0" lang="en-US" altLang="zh-TW" sz="2000" dirty="0">
                <a:solidFill>
                  <a:srgbClr val="C00000"/>
                </a:solidFill>
                <a:latin typeface="華康中圓體" pitchFamily="49" charset="-120"/>
                <a:ea typeface="華康中圓體" pitchFamily="49" charset="-120"/>
              </a:rPr>
              <a:t>4</a:t>
            </a:r>
            <a:r>
              <a:rPr kumimoji="0" lang="zh-TW" altLang="en-US" sz="2000" dirty="0">
                <a:solidFill>
                  <a:srgbClr val="C00000"/>
                </a:solidFill>
                <a:latin typeface="華康中圓體" pitchFamily="49" charset="-120"/>
                <a:ea typeface="華康中圓體" pitchFamily="49" charset="-120"/>
              </a:rPr>
              <a:t>月</a:t>
            </a:r>
            <a:r>
              <a:rPr kumimoji="0" lang="en-US" altLang="zh-TW" sz="2000" dirty="0">
                <a:solidFill>
                  <a:srgbClr val="C00000"/>
                </a:solidFill>
                <a:latin typeface="華康中圓體" pitchFamily="49" charset="-120"/>
                <a:ea typeface="華康中圓體" pitchFamily="49" charset="-120"/>
              </a:rPr>
              <a:t>22</a:t>
            </a:r>
            <a:r>
              <a:rPr kumimoji="0" lang="zh-TW" altLang="en-US" sz="2000" dirty="0">
                <a:solidFill>
                  <a:srgbClr val="C00000"/>
                </a:solidFill>
                <a:latin typeface="華康中圓體" pitchFamily="49" charset="-120"/>
                <a:ea typeface="華康中圓體" pitchFamily="49" charset="-120"/>
              </a:rPr>
              <a:t>日修正「法令」具體臚列其範圍，使公務員圖利罪之犯罪構成要件更加具體明確， 單純對內發生效力之「 行政規則」 及契約條款不包含在內。</a:t>
            </a:r>
          </a:p>
        </p:txBody>
      </p:sp>
      <p:pic>
        <p:nvPicPr>
          <p:cNvPr id="27653" name="Picture 2" descr="http://agapegeek.files.wordpress.com/2011/08/bag-of-money.jpg"/>
          <p:cNvPicPr>
            <a:picLocks noChangeAspect="1" noChangeArrowheads="1"/>
          </p:cNvPicPr>
          <p:nvPr/>
        </p:nvPicPr>
        <p:blipFill>
          <a:blip r:embed="rId3" cstate="print"/>
          <a:srcRect/>
          <a:stretch>
            <a:fillRect/>
          </a:stretch>
        </p:blipFill>
        <p:spPr bwMode="auto">
          <a:xfrm>
            <a:off x="5357813" y="3714750"/>
            <a:ext cx="2887662" cy="2887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DB535E58-9F41-4002-A746-B351F420BCD0}" type="slidenum">
              <a:rPr lang="zh-TW" altLang="en-US"/>
              <a:pPr>
                <a:defRPr/>
              </a:pPr>
              <a:t>14</a:t>
            </a:fld>
            <a:endParaRPr lang="zh-TW" altLang="en-US"/>
          </a:p>
        </p:txBody>
      </p:sp>
      <p:sp>
        <p:nvSpPr>
          <p:cNvPr id="29698"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圖利行為之類型</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786812" cy="5324475"/>
          </a:xfrm>
          <a:prstGeom prst="rect">
            <a:avLst/>
          </a:prstGeom>
          <a:noFill/>
          <a:effectLst/>
        </p:spPr>
        <p:txBody>
          <a:bodyPr>
            <a:spAutoFit/>
          </a:bodyPr>
          <a:lstStyle/>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1.</a:t>
            </a:r>
            <a:r>
              <a:rPr kumimoji="0" lang="zh-TW" altLang="en-US" sz="2000" b="1" dirty="0">
                <a:solidFill>
                  <a:srgbClr val="C00000"/>
                </a:solidFill>
                <a:latin typeface="華康中圓體" pitchFamily="49" charset="-120"/>
                <a:ea typeface="華康中圓體" pitchFamily="49" charset="-120"/>
              </a:rPr>
              <a:t>對於主管或監督之事務，直接或間接圖利</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endParaRPr kumimoji="0" lang="zh-TW" altLang="en-US"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主管事務」，係指依法令職務上對該事務有主持、參與或執行之權責而言，一般承辦人員均屬之，例如監獄主任管理員負責受刑人進出檢查及雜役之監督；交通警察人員，負責對違反交通安全規則之取締及開立罰單；稅捐稽徵人員，負責稽查公司行號稅務等。</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所謂「監督事務」，係指雖非直接或執行其事務，但對於掌管該事務之公務員，有監督之權責而言，例如各承辦人員之股長、課長、科長、局處長等。</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所謂「直接圖利」，係指行為人所為之行為，直接使自己或第三人等獲得利益，例如出納將公款以私人名義存入銀行，期得不法利息等。 </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間接圖利」，則指行為人以迂迴之方式，使自己或第三人等獲得利益。換言之，行為人之圖利行為與其圖得之不法利益之間，並不存在直接關係之圖利方法，例如公務員由其親友出面經營與其職務有關之商業而間接取得不法利益即為其適例。</a:t>
            </a:r>
          </a:p>
        </p:txBody>
      </p:sp>
      <p:pic>
        <p:nvPicPr>
          <p:cNvPr id="29701"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393D8CB4-902B-418A-9861-1680ADE58567}" type="slidenum">
              <a:rPr lang="zh-TW" altLang="en-US"/>
              <a:pPr>
                <a:defRPr/>
              </a:pPr>
              <a:t>15</a:t>
            </a:fld>
            <a:endParaRPr lang="zh-TW" altLang="en-US"/>
          </a:p>
        </p:txBody>
      </p:sp>
      <p:sp>
        <p:nvSpPr>
          <p:cNvPr id="10" name="文字方塊 9"/>
          <p:cNvSpPr txBox="1"/>
          <p:nvPr/>
        </p:nvSpPr>
        <p:spPr>
          <a:xfrm>
            <a:off x="357188" y="1428750"/>
            <a:ext cx="8072437" cy="4094163"/>
          </a:xfrm>
          <a:prstGeom prst="rect">
            <a:avLst/>
          </a:prstGeom>
          <a:noFill/>
          <a:effectLst/>
        </p:spPr>
        <p:txBody>
          <a:bodyPr>
            <a:spAutoFit/>
          </a:bodyPr>
          <a:lstStyle/>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2.</a:t>
            </a:r>
            <a:r>
              <a:rPr kumimoji="0" lang="zh-TW" altLang="en-US" sz="2000" b="1" dirty="0">
                <a:solidFill>
                  <a:srgbClr val="C00000"/>
                </a:solidFill>
                <a:latin typeface="華康中圓體" pitchFamily="49" charset="-120"/>
                <a:ea typeface="華康中圓體" pitchFamily="49" charset="-120"/>
              </a:rPr>
              <a:t>對於非主管或監督之事務而利用職權、機會或身分圖利</a:t>
            </a: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職權」，係指公務員所掌之權力而言，例如國道、省道修建工程、公路安全管理、汽機車發照檢驗等為公路主管機關職權。而所謂「職務」，係國家分配於公務員所掌之任務，通常執行於該職務者，即得本於該職權行使公權力。</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所謂「機會」，指一切與職權或職務有關之現成之事機、機緣而言，例如民航局人員對於超輕型載具利用發照、檢驗機會使活動團體或會員違規飛航載客貨。</a:t>
            </a: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所謂「身分」，指基於職權或職務關係所取得一種法律地位與社會地位。</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latin typeface="華康中圓體" pitchFamily="49" charset="-120"/>
              <a:ea typeface="華康中圓體" pitchFamily="49" charset="-120"/>
            </a:endParaRPr>
          </a:p>
        </p:txBody>
      </p:sp>
      <p:sp>
        <p:nvSpPr>
          <p:cNvPr id="31747" name="文字方塊 7"/>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圖利行為之類型</a:t>
            </a:r>
          </a:p>
        </p:txBody>
      </p:sp>
      <p:cxnSp>
        <p:nvCxnSpPr>
          <p:cNvPr id="9" name="直線接點 8"/>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31749"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C2ECE6E5-629A-47A4-9F30-A2D604AE3791}" type="slidenum">
              <a:rPr lang="zh-TW" altLang="en-US"/>
              <a:pPr>
                <a:defRPr/>
              </a:pPr>
              <a:t>16</a:t>
            </a:fld>
            <a:endParaRPr lang="zh-TW" altLang="en-US"/>
          </a:p>
        </p:txBody>
      </p:sp>
      <p:sp>
        <p:nvSpPr>
          <p:cNvPr id="33794" name="文字方塊 4"/>
          <p:cNvSpPr txBox="1">
            <a:spLocks noChangeArrowheads="1"/>
          </p:cNvSpPr>
          <p:nvPr/>
        </p:nvSpPr>
        <p:spPr bwMode="auto">
          <a:xfrm>
            <a:off x="214313" y="357188"/>
            <a:ext cx="8358187"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圖利與便民</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2165350"/>
            <a:ext cx="8072437" cy="1323975"/>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圖利與便民都是給予人民利益或好處，但圖利的行政行為是不合法，而便民則是合法給予人民利益，所以圖利與便民兩者並非不能區分。司法實務的見解，圖利與便民的最主要區別是以有無違背法令為判斷。而從便民的角度看，便民就是依法行政。 </a:t>
            </a:r>
          </a:p>
        </p:txBody>
      </p:sp>
      <p:pic>
        <p:nvPicPr>
          <p:cNvPr id="33797" name="Picture 2" descr="http://www.kalpdeep.com/home/images/services.png"/>
          <p:cNvPicPr>
            <a:picLocks noChangeAspect="1" noChangeArrowheads="1"/>
          </p:cNvPicPr>
          <p:nvPr/>
        </p:nvPicPr>
        <p:blipFill>
          <a:blip r:embed="rId3" cstate="print"/>
          <a:srcRect/>
          <a:stretch>
            <a:fillRect/>
          </a:stretch>
        </p:blipFill>
        <p:spPr bwMode="auto">
          <a:xfrm>
            <a:off x="4929188" y="3214688"/>
            <a:ext cx="4286250" cy="3214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5D2C675-EAE7-442A-B79C-CBC02F615062}" type="slidenum">
              <a:rPr lang="zh-TW" altLang="en-US"/>
              <a:pPr>
                <a:defRPr/>
              </a:pPr>
              <a:t>17</a:t>
            </a:fld>
            <a:endParaRPr lang="zh-TW" altLang="en-US"/>
          </a:p>
        </p:txBody>
      </p:sp>
      <p:sp>
        <p:nvSpPr>
          <p:cNvPr id="10" name="文字方塊 9"/>
          <p:cNvSpPr txBox="1"/>
          <p:nvPr/>
        </p:nvSpPr>
        <p:spPr>
          <a:xfrm>
            <a:off x="357188" y="2165350"/>
            <a:ext cx="8072437" cy="2247900"/>
          </a:xfrm>
          <a:prstGeom prst="rect">
            <a:avLst/>
          </a:prstGeom>
          <a:noFill/>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便民主要是</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1. </a:t>
            </a:r>
            <a:r>
              <a:rPr kumimoji="0" lang="zh-TW" altLang="en-US" sz="2000" dirty="0">
                <a:solidFill>
                  <a:schemeClr val="accent1">
                    <a:lumMod val="50000"/>
                  </a:schemeClr>
                </a:solidFill>
                <a:latin typeface="華康中圓體" pitchFamily="49" charset="-120"/>
                <a:ea typeface="華康中圓體" pitchFamily="49" charset="-120"/>
              </a:rPr>
              <a:t>沒有為自己或他人圖取不法利益的故意及意圖。</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2. </a:t>
            </a:r>
            <a:r>
              <a:rPr kumimoji="0" lang="zh-TW" altLang="en-US" sz="2000" dirty="0">
                <a:solidFill>
                  <a:schemeClr val="accent1">
                    <a:lumMod val="50000"/>
                  </a:schemeClr>
                </a:solidFill>
                <a:latin typeface="華康中圓體" pitchFamily="49" charset="-120"/>
                <a:ea typeface="華康中圓體" pitchFamily="49" charset="-120"/>
              </a:rPr>
              <a:t>本於職務在法令許可之範圍內所為。</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3. </a:t>
            </a:r>
            <a:r>
              <a:rPr kumimoji="0" lang="zh-TW" altLang="en-US" sz="2000" dirty="0">
                <a:solidFill>
                  <a:schemeClr val="accent1">
                    <a:lumMod val="50000"/>
                  </a:schemeClr>
                </a:solidFill>
                <a:latin typeface="華康中圓體" pitchFamily="49" charset="-120"/>
                <a:ea typeface="華康中圓體" pitchFamily="49" charset="-120"/>
              </a:rPr>
              <a:t>只是在手續或程序上給予他人方便。</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4. </a:t>
            </a:r>
            <a:r>
              <a:rPr kumimoji="0" lang="zh-TW" altLang="en-US" sz="2000" dirty="0">
                <a:solidFill>
                  <a:schemeClr val="accent1">
                    <a:lumMod val="50000"/>
                  </a:schemeClr>
                </a:solidFill>
                <a:latin typeface="華康中圓體" pitchFamily="49" charset="-120"/>
                <a:ea typeface="華康中圓體" pitchFamily="49" charset="-120"/>
              </a:rPr>
              <a:t>他人所獲得者，是合法的利益。</a:t>
            </a:r>
          </a:p>
        </p:txBody>
      </p:sp>
      <p:sp>
        <p:nvSpPr>
          <p:cNvPr id="35843" name="文字方塊 5"/>
          <p:cNvSpPr txBox="1">
            <a:spLocks noChangeArrowheads="1"/>
          </p:cNvSpPr>
          <p:nvPr/>
        </p:nvSpPr>
        <p:spPr bwMode="auto">
          <a:xfrm>
            <a:off x="214313" y="357188"/>
            <a:ext cx="8358187"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圖利與便民</a:t>
            </a:r>
          </a:p>
        </p:txBody>
      </p:sp>
      <p:cxnSp>
        <p:nvCxnSpPr>
          <p:cNvPr id="9" name="直線接點 8"/>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35845" name="Picture 2" descr="http://www.kalpdeep.com/home/images/services.png"/>
          <p:cNvPicPr>
            <a:picLocks noChangeAspect="1" noChangeArrowheads="1"/>
          </p:cNvPicPr>
          <p:nvPr/>
        </p:nvPicPr>
        <p:blipFill>
          <a:blip r:embed="rId3" cstate="print"/>
          <a:srcRect/>
          <a:stretch>
            <a:fillRect/>
          </a:stretch>
        </p:blipFill>
        <p:spPr bwMode="auto">
          <a:xfrm>
            <a:off x="4929188" y="3214688"/>
            <a:ext cx="4286250" cy="3214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74A381A5-D1D3-42C6-8D0F-E6A739AD3057}" type="slidenum">
              <a:rPr lang="zh-TW" altLang="en-US"/>
              <a:pPr>
                <a:defRPr/>
              </a:pPr>
              <a:t>18</a:t>
            </a:fld>
            <a:endParaRPr lang="zh-TW" altLang="en-US"/>
          </a:p>
        </p:txBody>
      </p:sp>
      <p:sp>
        <p:nvSpPr>
          <p:cNvPr id="37890" name="文字方塊 4"/>
          <p:cNvSpPr txBox="1">
            <a:spLocks noChangeArrowheads="1"/>
          </p:cNvSpPr>
          <p:nvPr/>
        </p:nvSpPr>
        <p:spPr bwMode="auto">
          <a:xfrm>
            <a:off x="214313" y="357188"/>
            <a:ext cx="8358187"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行政裁量</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6" name="Picture 2" descr="http://directorsblog.health.azdhs.gov/wp-content/uploads/2013/11/gavel.jpg"/>
          <p:cNvPicPr>
            <a:picLocks noChangeAspect="1" noChangeArrowheads="1"/>
          </p:cNvPicPr>
          <p:nvPr/>
        </p:nvPicPr>
        <p:blipFill>
          <a:blip r:embed="rId3" cstate="print"/>
          <a:srcRect/>
          <a:stretch>
            <a:fillRect/>
          </a:stretch>
        </p:blipFill>
        <p:spPr bwMode="auto">
          <a:xfrm>
            <a:off x="393577" y="2071678"/>
            <a:ext cx="3977225" cy="3194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圓角矩形 8"/>
          <p:cNvSpPr/>
          <p:nvPr/>
        </p:nvSpPr>
        <p:spPr>
          <a:xfrm>
            <a:off x="4786313" y="1720850"/>
            <a:ext cx="3714750" cy="714375"/>
          </a:xfrm>
          <a:prstGeom prst="roundRect">
            <a:avLst/>
          </a:prstGeom>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基本概念</a:t>
            </a:r>
          </a:p>
        </p:txBody>
      </p:sp>
      <p:sp>
        <p:nvSpPr>
          <p:cNvPr id="11" name="文字方塊 10"/>
          <p:cNvSpPr txBox="1"/>
          <p:nvPr/>
        </p:nvSpPr>
        <p:spPr>
          <a:xfrm>
            <a:off x="4500563" y="2595563"/>
            <a:ext cx="4357687" cy="4092575"/>
          </a:xfrm>
          <a:prstGeom prst="rect">
            <a:avLst/>
          </a:prstGeom>
          <a:noFill/>
          <a:effectLst/>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決定裁量</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裁量事務涉及行政機關是否可為某一合法措施，通常見於法規條文有「得為</a:t>
            </a:r>
            <a:r>
              <a:rPr kumimoji="0" lang="en-US" altLang="zh-TW" sz="2000" dirty="0">
                <a:solidFill>
                  <a:schemeClr val="accent1">
                    <a:lumMod val="50000"/>
                  </a:schemeClr>
                </a:solidFill>
                <a:latin typeface="華康中圓體" pitchFamily="49" charset="-120"/>
                <a:ea typeface="華康中圓體" pitchFamily="49" charset="-120"/>
              </a:rPr>
              <a:t>…</a:t>
            </a:r>
            <a:r>
              <a:rPr kumimoji="0" lang="zh-TW" altLang="en-US" sz="2000" dirty="0">
                <a:solidFill>
                  <a:schemeClr val="accent1">
                    <a:lumMod val="50000"/>
                  </a:schemeClr>
                </a:solidFill>
                <a:latin typeface="華康中圓體" pitchFamily="49" charset="-120"/>
                <a:ea typeface="華康中圓體" pitchFamily="49" charset="-120"/>
              </a:rPr>
              <a:t>」者</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選擇裁量</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機關選擇某依法律效果或作為</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橫型裁量</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種類選擇之裁量</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縱型裁量</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上下限選擇之裁量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BF7ACB42-6028-4591-AA14-474D923C92FB}" type="slidenum">
              <a:rPr lang="zh-TW" altLang="en-US"/>
              <a:pPr>
                <a:defRPr/>
              </a:pPr>
              <a:t>19</a:t>
            </a:fld>
            <a:endParaRPr lang="zh-TW" altLang="en-US"/>
          </a:p>
        </p:txBody>
      </p:sp>
      <p:pic>
        <p:nvPicPr>
          <p:cNvPr id="6" name="Picture 2" descr="http://directorsblog.health.azdhs.gov/wp-content/uploads/2013/11/gavel.jpg"/>
          <p:cNvPicPr>
            <a:picLocks noChangeAspect="1" noChangeArrowheads="1"/>
          </p:cNvPicPr>
          <p:nvPr/>
        </p:nvPicPr>
        <p:blipFill>
          <a:blip r:embed="rId3" cstate="print"/>
          <a:srcRect/>
          <a:stretch>
            <a:fillRect/>
          </a:stretch>
        </p:blipFill>
        <p:spPr bwMode="auto">
          <a:xfrm>
            <a:off x="393577" y="2071678"/>
            <a:ext cx="3977225" cy="3194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圓角矩形 8"/>
          <p:cNvSpPr/>
          <p:nvPr/>
        </p:nvSpPr>
        <p:spPr>
          <a:xfrm>
            <a:off x="4786313" y="1720850"/>
            <a:ext cx="3714750" cy="7143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裁量瑕疵</a:t>
            </a:r>
          </a:p>
        </p:txBody>
      </p:sp>
      <p:sp>
        <p:nvSpPr>
          <p:cNvPr id="11" name="文字方塊 10"/>
          <p:cNvSpPr txBox="1"/>
          <p:nvPr/>
        </p:nvSpPr>
        <p:spPr>
          <a:xfrm>
            <a:off x="4500563" y="2595563"/>
            <a:ext cx="4357687" cy="3478212"/>
          </a:xfrm>
          <a:prstGeom prst="rect">
            <a:avLst/>
          </a:prstGeom>
          <a:noFill/>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越權裁量</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未在裁量規定範圍內選擇法律效果或作為</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裁量怠惰</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應行使而未行使裁量權</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濫權裁量</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未依照「授權裁量目的」而為之</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b="1" u="sng" dirty="0">
                <a:solidFill>
                  <a:srgbClr val="C00000"/>
                </a:solidFill>
                <a:latin typeface="華康中圓體" pitchFamily="49" charset="-120"/>
                <a:ea typeface="華康中圓體" pitchFamily="49" charset="-120"/>
              </a:rPr>
              <a:t>建議訂定「裁量基準」 （行政規則）</a:t>
            </a:r>
            <a:endParaRPr kumimoji="0" lang="en-US" altLang="zh-TW" sz="2000" b="1" u="sng" dirty="0">
              <a:solidFill>
                <a:srgbClr val="C00000"/>
              </a:solidFill>
              <a:latin typeface="華康中圓體" pitchFamily="49" charset="-120"/>
              <a:ea typeface="華康中圓體" pitchFamily="49" charset="-120"/>
            </a:endParaRPr>
          </a:p>
        </p:txBody>
      </p:sp>
      <p:sp>
        <p:nvSpPr>
          <p:cNvPr id="39941" name="文字方塊 7"/>
          <p:cNvSpPr txBox="1">
            <a:spLocks noChangeArrowheads="1"/>
          </p:cNvSpPr>
          <p:nvPr/>
        </p:nvSpPr>
        <p:spPr bwMode="auto">
          <a:xfrm>
            <a:off x="214313" y="357188"/>
            <a:ext cx="8358187"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行政裁量</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5"/>
          <p:cNvSpPr>
            <a:spLocks noGrp="1"/>
          </p:cNvSpPr>
          <p:nvPr>
            <p:ph type="sldNum" sz="quarter" idx="12"/>
          </p:nvPr>
        </p:nvSpPr>
        <p:spPr/>
        <p:txBody>
          <a:bodyPr/>
          <a:lstStyle/>
          <a:p>
            <a:pPr>
              <a:defRPr/>
            </a:pPr>
            <a:fld id="{0BE58724-47E1-48A2-AB0E-E8D16EE10BD0}" type="slidenum">
              <a:rPr lang="zh-TW" altLang="en-US"/>
              <a:pPr>
                <a:defRPr/>
              </a:pPr>
              <a:t>2</a:t>
            </a:fld>
            <a:endParaRPr lang="zh-TW" altLang="en-US"/>
          </a:p>
        </p:txBody>
      </p:sp>
      <p:pic>
        <p:nvPicPr>
          <p:cNvPr id="13314" name="Picture 2" descr="http://pamlawhorne.com/wp-content/uploads/2013/06/Brain-on-Money-1024x1024.jpg"/>
          <p:cNvPicPr>
            <a:picLocks noChangeAspect="1" noChangeArrowheads="1"/>
          </p:cNvPicPr>
          <p:nvPr/>
        </p:nvPicPr>
        <p:blipFill>
          <a:blip r:embed="rId3" cstate="print"/>
          <a:srcRect/>
          <a:stretch>
            <a:fillRect/>
          </a:stretch>
        </p:blipFill>
        <p:spPr bwMode="auto">
          <a:xfrm>
            <a:off x="428596" y="1643050"/>
            <a:ext cx="4106834" cy="4106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3" name="文字方塊 4"/>
          <p:cNvSpPr txBox="1">
            <a:spLocks noChangeArrowheads="1"/>
          </p:cNvSpPr>
          <p:nvPr/>
        </p:nvSpPr>
        <p:spPr bwMode="auto">
          <a:xfrm>
            <a:off x="7072313" y="357188"/>
            <a:ext cx="1285875"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前言</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8" name="圓角矩形 7"/>
          <p:cNvSpPr/>
          <p:nvPr/>
        </p:nvSpPr>
        <p:spPr>
          <a:xfrm>
            <a:off x="4786313" y="1643063"/>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興利？除弊？</a:t>
            </a:r>
          </a:p>
        </p:txBody>
      </p:sp>
      <p:sp>
        <p:nvSpPr>
          <p:cNvPr id="9" name="圓角矩形 8"/>
          <p:cNvSpPr/>
          <p:nvPr/>
        </p:nvSpPr>
        <p:spPr>
          <a:xfrm>
            <a:off x="4786313" y="2714625"/>
            <a:ext cx="3714750" cy="1285875"/>
          </a:xfrm>
          <a:prstGeom prst="roundRect">
            <a:avLst>
              <a:gd name="adj" fmla="val 9520"/>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kumimoji="0" lang="zh-TW" altLang="en-US" sz="2400" dirty="0">
                <a:latin typeface="華康中圓體" pitchFamily="49" charset="-120"/>
                <a:ea typeface="華康中圓體" pitchFamily="49" charset="-120"/>
              </a:rPr>
              <a:t>「廉潔」、「便民」與「效能」是全民對公務員要求的目標</a:t>
            </a:r>
          </a:p>
        </p:txBody>
      </p:sp>
      <p:sp>
        <p:nvSpPr>
          <p:cNvPr id="10" name="圓角矩形 9"/>
          <p:cNvSpPr/>
          <p:nvPr/>
        </p:nvSpPr>
        <p:spPr>
          <a:xfrm>
            <a:off x="4786313" y="4429125"/>
            <a:ext cx="3714750" cy="1285875"/>
          </a:xfrm>
          <a:prstGeom prst="roundRect">
            <a:avLst>
              <a:gd name="adj" fmla="val 9520"/>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kumimoji="0" lang="zh-TW" altLang="en-US" sz="2400" dirty="0">
                <a:latin typeface="華康中圓體" pitchFamily="49" charset="-120"/>
                <a:ea typeface="華康中圓體" pitchFamily="49" charset="-120"/>
              </a:rPr>
              <a:t>政府行政經緯萬端，法令僅有原則性規定，具體作為則委諸公務員妥適裁量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BB4088C-4C3F-4A0D-8723-65C6FE0497C9}" type="slidenum">
              <a:rPr lang="zh-TW" altLang="en-US"/>
              <a:pPr>
                <a:defRPr/>
              </a:pPr>
              <a:t>20</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41987"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41988"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3478212"/>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公務員為一定之行政處分或其他行政行為時所適用之法律依據，如係不確定法律概念或授權行政機關得自由裁量者，有無發生判斷瑕疵，有時難以認定。其行政裁量與圖利間如何劃出界限，極易產生混淆， 有予以釐清之必要。</a:t>
            </a: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裁量權之行使不能違背法令授權目的或逾越授權範圍，或違背比例原則、平等原則等一般法律原則，否則即屬違法。</a:t>
            </a:r>
            <a:endParaRPr kumimoji="0" lang="en-US" altLang="zh-TW" sz="2000" dirty="0">
              <a:solidFill>
                <a:srgbClr val="C00000"/>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公務員於行使行政裁量時，其裁量如與上述原則有違背，例如逾越裁量、裁量怠惰或裁量濫用，均構成裁量權行使之瑕疵，如主觀上明知並有意使其發生， 則符合明知違背法律等之要件。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F910C8D-93EF-4FDD-8574-D0F36AE9B540}" type="slidenum">
              <a:rPr lang="zh-TW" altLang="en-US"/>
              <a:pPr>
                <a:defRPr/>
              </a:pPr>
              <a:t>21</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44035"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44036"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2862262"/>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行政裁量係指公務員執行行政事務，基於法律之授權，在適用法規時，本於行政目的，於數種可能的法律效果中，本於專業知識、公益考量，自行選擇一適當處分為之。</a:t>
            </a: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按公務員執行公務時，國家固賦予適度之裁量權，惟此項裁量權之行使，仍應受適合性、必需性與比例性原則之限制，並非得由公務員以主觀之意思恣意為之，倘違反上開原則，故意失出或失入濫用裁量權，而圖私人不法利益時，仍不能免於圖利罪責。 （最高法院</a:t>
            </a:r>
            <a:r>
              <a:rPr kumimoji="0" lang="en-US" altLang="zh-TW" sz="2000" dirty="0">
                <a:solidFill>
                  <a:srgbClr val="C00000"/>
                </a:solidFill>
                <a:latin typeface="華康中圓體" pitchFamily="49" charset="-120"/>
                <a:ea typeface="華康中圓體" pitchFamily="49" charset="-120"/>
              </a:rPr>
              <a:t>89</a:t>
            </a:r>
            <a:r>
              <a:rPr kumimoji="0" lang="zh-TW" altLang="en-US" sz="2000" dirty="0">
                <a:solidFill>
                  <a:srgbClr val="C00000"/>
                </a:solidFill>
                <a:latin typeface="華康中圓體" pitchFamily="49" charset="-120"/>
                <a:ea typeface="華康中圓體" pitchFamily="49" charset="-120"/>
              </a:rPr>
              <a:t>台上字第</a:t>
            </a:r>
            <a:r>
              <a:rPr kumimoji="0" lang="en-US" altLang="zh-TW" sz="2000" dirty="0">
                <a:solidFill>
                  <a:srgbClr val="C00000"/>
                </a:solidFill>
                <a:latin typeface="華康中圓體" pitchFamily="49" charset="-120"/>
                <a:ea typeface="華康中圓體" pitchFamily="49" charset="-120"/>
              </a:rPr>
              <a:t>1261</a:t>
            </a:r>
            <a:r>
              <a:rPr kumimoji="0" lang="zh-TW" altLang="en-US" sz="2000" dirty="0">
                <a:solidFill>
                  <a:srgbClr val="C00000"/>
                </a:solidFill>
                <a:latin typeface="華康中圓體" pitchFamily="49" charset="-120"/>
                <a:ea typeface="華康中圓體" pitchFamily="49" charset="-120"/>
              </a:rPr>
              <a:t>號判決）。 </a:t>
            </a:r>
            <a:endParaRPr kumimoji="0" lang="en-US" altLang="zh-TW" sz="2000" dirty="0">
              <a:solidFill>
                <a:srgbClr val="C00000"/>
              </a:solidFill>
              <a:latin typeface="華康中圓體" pitchFamily="49" charset="-120"/>
              <a:ea typeface="華康中圓體" pitchFamily="49" charset="-12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E668C1E8-55F3-4F49-AE52-9450AA594015}" type="slidenum">
              <a:rPr lang="zh-TW" altLang="en-US"/>
              <a:pPr>
                <a:defRPr/>
              </a:pPr>
              <a:t>22</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46083"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46084"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4402137"/>
          </a:xfrm>
          <a:prstGeom prst="rect">
            <a:avLst/>
          </a:prstGeom>
          <a:noFill/>
          <a:effectLst/>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最高法院</a:t>
            </a:r>
            <a:r>
              <a:rPr kumimoji="0" lang="en-US" altLang="zh-TW" sz="2000" b="1" dirty="0">
                <a:solidFill>
                  <a:srgbClr val="C00000"/>
                </a:solidFill>
                <a:latin typeface="華康中圓體" pitchFamily="49" charset="-120"/>
                <a:ea typeface="華康中圓體" pitchFamily="49" charset="-120"/>
              </a:rPr>
              <a:t>102</a:t>
            </a:r>
            <a:r>
              <a:rPr kumimoji="0" lang="zh-TW" altLang="en-US" sz="2000" b="1" dirty="0">
                <a:solidFill>
                  <a:srgbClr val="C00000"/>
                </a:solidFill>
                <a:latin typeface="華康中圓體" pitchFamily="49" charset="-120"/>
                <a:ea typeface="華康中圓體" pitchFamily="49" charset="-120"/>
              </a:rPr>
              <a:t>台上</a:t>
            </a:r>
            <a:r>
              <a:rPr kumimoji="0" lang="en-US" altLang="zh-TW" sz="2000" b="1" dirty="0">
                <a:solidFill>
                  <a:srgbClr val="C00000"/>
                </a:solidFill>
                <a:latin typeface="華康中圓體" pitchFamily="49" charset="-120"/>
                <a:ea typeface="華康中圓體" pitchFamily="49" charset="-120"/>
              </a:rPr>
              <a:t>3893</a:t>
            </a:r>
            <a:r>
              <a:rPr kumimoji="0" lang="zh-TW" altLang="en-US" sz="2000" b="1" dirty="0">
                <a:solidFill>
                  <a:srgbClr val="C00000"/>
                </a:solidFill>
                <a:latin typeface="華康中圓體" pitchFamily="49" charset="-120"/>
                <a:ea typeface="華康中圓體" pitchFamily="49" charset="-120"/>
              </a:rPr>
              <a:t>號</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受領國家薪俸，執行法定職務之公務員，本負有誠實、清廉義務，公務員之誠實清廉可謂人民對政府信賴之基礎及維護社會公義之根本。貪污破壞公務純潔性，有悖人民付託，惡性非輕，故我國對貪污者，除特以貪污治罪條例為規範外，並課予甚重罪責，而貪污犯行多半隱秘為之，並以合法程序為飾，如於授益行政處分時，或積極增加申請者法律上所無，且欠缺合理關聯性之額外負擔，或消極無故延宕申請者之案件以為刁難，目的無非在使申請案件受阻，迫使申請者出資買通關節，又得以依法行政之名規避查緝。至貪污治罪條例所謂「違背職務」者，係指於職務上應為而不為，或不應為而為而言，屬於行政裁量之事項，如非依當時情狀，僅有唯一選擇，此外別無其他作為，即所謂「裁量權收縮至零」之情形，又或有明顯違背裁量法則之情形，否則，均尚不能僅以公務員之行政裁量不當，即遽認為違背職務。</a:t>
            </a:r>
            <a:endParaRPr kumimoji="0" lang="en-US" altLang="zh-TW" sz="2000" dirty="0">
              <a:solidFill>
                <a:schemeClr val="accent1">
                  <a:lumMod val="50000"/>
                </a:schemeClr>
              </a:solidFill>
              <a:latin typeface="華康中圓體" pitchFamily="49" charset="-120"/>
              <a:ea typeface="華康中圓體" pitchFamily="49" charset="-12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D4B18E07-0F8D-4167-9C85-EA1B3510E893}" type="slidenum">
              <a:rPr lang="zh-TW" altLang="en-US"/>
              <a:pPr>
                <a:defRPr/>
              </a:pPr>
              <a:t>23</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48131"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48132"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3478212"/>
          </a:xfrm>
          <a:prstGeom prst="rect">
            <a:avLst/>
          </a:prstGeom>
          <a:noFill/>
          <a:effectLst/>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最高法院</a:t>
            </a:r>
            <a:r>
              <a:rPr kumimoji="0" lang="en-US" altLang="zh-TW" sz="2000" b="1" dirty="0">
                <a:solidFill>
                  <a:srgbClr val="C00000"/>
                </a:solidFill>
                <a:latin typeface="華康中圓體" pitchFamily="49" charset="-120"/>
                <a:ea typeface="華康中圓體" pitchFamily="49" charset="-120"/>
              </a:rPr>
              <a:t>103</a:t>
            </a:r>
            <a:r>
              <a:rPr kumimoji="0" lang="zh-TW" altLang="en-US" sz="2000" b="1" dirty="0">
                <a:solidFill>
                  <a:srgbClr val="C00000"/>
                </a:solidFill>
                <a:latin typeface="華康中圓體" pitchFamily="49" charset="-120"/>
                <a:ea typeface="華康中圓體" pitchFamily="49" charset="-120"/>
              </a:rPr>
              <a:t>台上字</a:t>
            </a:r>
            <a:r>
              <a:rPr kumimoji="0" lang="en-US" altLang="zh-TW" sz="2000" b="1" dirty="0">
                <a:solidFill>
                  <a:srgbClr val="C00000"/>
                </a:solidFill>
                <a:latin typeface="華康中圓體" pitchFamily="49" charset="-120"/>
                <a:ea typeface="華康中圓體" pitchFamily="49" charset="-120"/>
              </a:rPr>
              <a:t>757</a:t>
            </a:r>
            <a:r>
              <a:rPr kumimoji="0" lang="zh-TW" altLang="en-US" sz="2000" b="1" dirty="0">
                <a:solidFill>
                  <a:srgbClr val="C00000"/>
                </a:solidFill>
                <a:latin typeface="華康中圓體" pitchFamily="49" charset="-120"/>
                <a:ea typeface="華康中圓體" pitchFamily="49" charset="-120"/>
              </a:rPr>
              <a:t>號</a:t>
            </a:r>
            <a:endParaRPr kumimoji="0" lang="en-US" altLang="zh-TW" sz="2000" b="1" dirty="0">
              <a:solidFill>
                <a:srgbClr val="C00000"/>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機關行使裁量權，不得逾越法定之裁量範圍，並應符合法規授權之目的，其過程不符合法律授權之目的者，為濫用權力之行政處分，以違法論。又行政裁量權乃行政便宜原則之展現，因應行政事務多元化之彈性需求，賦予公務員自由判斷餘地之空間；公務員於法令授權範圍內為裁量，因裁量不當或不符比例原則而未具違法性時，僅須依其情節論究其行政責任，然若明知違反執行職務所應遵守之法令，而濫用其裁量權，致影響裁量決定之公平性與正確性，圖取自己或其他私人不法利益，因而獲得利益，破壞國民對公務員廉潔及公正執行職務之信賴，行為該當於犯罪構成要件，即具有可罰性。</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0AEAC3F-ADCD-486D-B5CC-62AA152A2E96}" type="slidenum">
              <a:rPr lang="zh-TW" altLang="en-US"/>
              <a:pPr>
                <a:defRPr/>
              </a:pPr>
              <a:t>24</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50179"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50180"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4402137"/>
          </a:xfrm>
          <a:prstGeom prst="rect">
            <a:avLst/>
          </a:prstGeom>
          <a:noFill/>
          <a:effectLst/>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最高法院</a:t>
            </a:r>
            <a:r>
              <a:rPr kumimoji="0" lang="en-US" altLang="zh-TW" sz="2000" b="1" dirty="0">
                <a:solidFill>
                  <a:srgbClr val="C00000"/>
                </a:solidFill>
                <a:latin typeface="華康中圓體" pitchFamily="49" charset="-120"/>
                <a:ea typeface="華康中圓體" pitchFamily="49" charset="-120"/>
              </a:rPr>
              <a:t>102</a:t>
            </a:r>
            <a:r>
              <a:rPr kumimoji="0" lang="zh-TW" altLang="en-US" sz="2000" b="1" dirty="0">
                <a:solidFill>
                  <a:srgbClr val="C00000"/>
                </a:solidFill>
                <a:latin typeface="華康中圓體" pitchFamily="49" charset="-120"/>
                <a:ea typeface="華康中圓體" pitchFamily="49" charset="-120"/>
              </a:rPr>
              <a:t>台上</a:t>
            </a:r>
            <a:r>
              <a:rPr kumimoji="0" lang="en-US" altLang="zh-TW" sz="2000" b="1" dirty="0">
                <a:solidFill>
                  <a:srgbClr val="C00000"/>
                </a:solidFill>
                <a:latin typeface="華康中圓體" pitchFamily="49" charset="-120"/>
                <a:ea typeface="華康中圓體" pitchFamily="49" charset="-120"/>
              </a:rPr>
              <a:t>4977</a:t>
            </a:r>
            <a:r>
              <a:rPr kumimoji="0" lang="zh-TW" altLang="en-US" sz="2000" b="1" dirty="0">
                <a:solidFill>
                  <a:srgbClr val="C00000"/>
                </a:solidFill>
                <a:latin typeface="華康中圓體" pitchFamily="49" charset="-120"/>
                <a:ea typeface="華康中圓體" pitchFamily="49" charset="-120"/>
              </a:rPr>
              <a:t>號（單純性行政規則與已定裁量基準之行政規則）</a:t>
            </a:r>
          </a:p>
          <a:p>
            <a:pPr fontAlgn="auto">
              <a:spcBef>
                <a:spcPts val="0"/>
              </a:spcBef>
              <a:spcAft>
                <a:spcPts val="0"/>
              </a:spcAft>
              <a:defRPr/>
            </a:pPr>
            <a:endParaRPr kumimoji="0" lang="en-US" altLang="zh-TW" sz="2000" dirty="0">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上級機關對下級機關，或長官對屬官，依其權限或職權，為規範機關內部秩序及運作，所為非直接對外發生法規範效力之一般、抽象性行政規則，其中關於機關內部之組織、事務之分配、業務處理方式、人事管理等事項者，僅單純發生對內之法律效果，與一般人民之權利義務無涉，固非屬圖利罪所指「對多數不特定人民就一般事項所作對外發生法律效果之規定」；然為協助下級機關或屬官統一解釋法令、認定事實、行使裁量權，甚至彌補法律之闕漏不足或具體化抽象法律規範內容以利執行等事項，所訂頒之解釋性、補充性、具體性規定與裁量基準，雖以下級機關、屬官為規範對象，但因行政機關執行、適用之結果，亦影響人民之權利，而實質上發生對外之法律效果，其有違反者，對於法律所保護之社會或個人法益，即不無侵害，應認屬於「對多數不特定人民就一般事項所作對外發生法律效果之規定」。</a:t>
            </a:r>
            <a:endParaRPr kumimoji="0" lang="en-US" altLang="zh-TW" sz="2000" dirty="0">
              <a:solidFill>
                <a:schemeClr val="accent1">
                  <a:lumMod val="50000"/>
                </a:schemeClr>
              </a:solidFill>
              <a:latin typeface="華康中圓體" pitchFamily="49" charset="-120"/>
              <a:ea typeface="華康中圓體" pitchFamily="49" charset="-12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9AEA8A1-3BEF-47E6-9DFF-B9E18E752B29}" type="slidenum">
              <a:rPr lang="zh-TW" altLang="en-US"/>
              <a:pPr>
                <a:defRPr/>
              </a:pPr>
              <a:t>25</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52227"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52228"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4094162"/>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貪污治罪條例第六條第一項第四款對於主管或監督之事務，直接或間接圖利罪，以行為人有為自己或其他私人圖得不法利益，因而獲得利益者，為構成要件之一；又是否為圖利行為，應視其行為時，在客觀上有無違反職務上應遵守之法令，或有無濫用其裁量權致影響其裁量之公正性而斷。（最高法院</a:t>
            </a:r>
            <a:r>
              <a:rPr kumimoji="0" lang="en-US" altLang="zh-TW" sz="2000" dirty="0">
                <a:solidFill>
                  <a:schemeClr val="accent1">
                    <a:lumMod val="50000"/>
                  </a:schemeClr>
                </a:solidFill>
                <a:latin typeface="華康中圓體" pitchFamily="49" charset="-120"/>
                <a:ea typeface="華康中圓體" pitchFamily="49" charset="-120"/>
              </a:rPr>
              <a:t>96</a:t>
            </a:r>
            <a:r>
              <a:rPr kumimoji="0" lang="zh-TW" altLang="en-US" sz="2000" dirty="0">
                <a:solidFill>
                  <a:schemeClr val="accent1">
                    <a:lumMod val="50000"/>
                  </a:schemeClr>
                </a:solidFill>
                <a:latin typeface="華康中圓體" pitchFamily="49" charset="-120"/>
                <a:ea typeface="華康中圓體" pitchFamily="49" charset="-120"/>
              </a:rPr>
              <a:t>年度台上字第</a:t>
            </a:r>
            <a:r>
              <a:rPr kumimoji="0" lang="en-US" altLang="zh-TW" sz="2000" dirty="0">
                <a:solidFill>
                  <a:schemeClr val="accent1">
                    <a:lumMod val="50000"/>
                  </a:schemeClr>
                </a:solidFill>
                <a:latin typeface="華康中圓體" pitchFamily="49" charset="-120"/>
                <a:ea typeface="華康中圓體" pitchFamily="49" charset="-120"/>
              </a:rPr>
              <a:t>3433</a:t>
            </a:r>
            <a:r>
              <a:rPr kumimoji="0" lang="zh-TW" altLang="en-US" sz="2000" dirty="0">
                <a:solidFill>
                  <a:schemeClr val="accent1">
                    <a:lumMod val="50000"/>
                  </a:schemeClr>
                </a:solidFill>
                <a:latin typeface="華康中圓體" pitchFamily="49" charset="-120"/>
                <a:ea typeface="華康中圓體" pitchFamily="49" charset="-120"/>
              </a:rPr>
              <a:t>號判決）</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然上級機關為協助下級機關或屬官統一解釋法令、認定事實、行使裁量權，甚而彌補法律之闕漏不足或具體化抽象法律規範內容以利實行等，所訂頒之解釋性、補充性、具體性規定與裁量基準，雖以下級機關、屬官為規範對象，但因行政機關執行、適用結果，亦影響人民之權利，而實質上發生對外之法律效果，其違反者，對於法律所保護之社會或個人法益，不無侵害，而具有違法性，自應認為亦屬對主管事務圖利罪構成要件所指違反法令之行為。（最高法院</a:t>
            </a:r>
            <a:r>
              <a:rPr kumimoji="0" lang="en-US" altLang="zh-TW" sz="2000" dirty="0">
                <a:solidFill>
                  <a:srgbClr val="C00000"/>
                </a:solidFill>
                <a:latin typeface="華康中圓體" pitchFamily="49" charset="-120"/>
                <a:ea typeface="華康中圓體" pitchFamily="49" charset="-120"/>
              </a:rPr>
              <a:t>98</a:t>
            </a:r>
            <a:r>
              <a:rPr kumimoji="0" lang="zh-TW" altLang="en-US" sz="2000" dirty="0">
                <a:solidFill>
                  <a:srgbClr val="C00000"/>
                </a:solidFill>
                <a:latin typeface="華康中圓體" pitchFamily="49" charset="-120"/>
                <a:ea typeface="華康中圓體" pitchFamily="49" charset="-120"/>
              </a:rPr>
              <a:t>年度台上字第</a:t>
            </a:r>
            <a:r>
              <a:rPr kumimoji="0" lang="en-US" altLang="zh-TW" sz="2000" dirty="0">
                <a:solidFill>
                  <a:srgbClr val="C00000"/>
                </a:solidFill>
                <a:latin typeface="華康中圓體" pitchFamily="49" charset="-120"/>
                <a:ea typeface="華康中圓體" pitchFamily="49" charset="-120"/>
              </a:rPr>
              <a:t>2019</a:t>
            </a:r>
            <a:r>
              <a:rPr kumimoji="0" lang="zh-TW" altLang="en-US" sz="2000" dirty="0">
                <a:solidFill>
                  <a:srgbClr val="C00000"/>
                </a:solidFill>
                <a:latin typeface="華康中圓體" pitchFamily="49" charset="-120"/>
                <a:ea typeface="華康中圓體" pitchFamily="49" charset="-120"/>
              </a:rPr>
              <a:t>號判決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E5F40F6-567A-455B-A10D-20759CCCE7EF}" type="slidenum">
              <a:rPr lang="zh-TW" altLang="en-US"/>
              <a:pPr>
                <a:defRPr/>
              </a:pPr>
              <a:t>26</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54275"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54276"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412875"/>
            <a:ext cx="8786812" cy="5324475"/>
          </a:xfrm>
          <a:prstGeom prst="rect">
            <a:avLst/>
          </a:prstGeom>
          <a:noFill/>
          <a:effectLst/>
        </p:spPr>
        <p:txBody>
          <a:bodyPr>
            <a:spAutoFit/>
          </a:bodyPr>
          <a:lstStyle/>
          <a:p>
            <a:r>
              <a:rPr kumimoji="0" lang="en-US" altLang="zh-TW" sz="2000" dirty="0">
                <a:solidFill>
                  <a:srgbClr val="254061"/>
                </a:solidFill>
                <a:latin typeface="華康中圓體" pitchFamily="49" charset="-120"/>
                <a:ea typeface="華康中圓體" pitchFamily="49" charset="-120"/>
              </a:rPr>
              <a:t>1.</a:t>
            </a:r>
            <a:r>
              <a:rPr kumimoji="0" lang="zh-TW" altLang="en-US" sz="2000" dirty="0">
                <a:solidFill>
                  <a:srgbClr val="254061"/>
                </a:solidFill>
                <a:latin typeface="華康中圓體" pitchFamily="49" charset="-120"/>
                <a:ea typeface="華康中圓體" pitchFamily="49" charset="-120"/>
              </a:rPr>
              <a:t>宣誓條例第</a:t>
            </a:r>
            <a:r>
              <a:rPr kumimoji="0" lang="en-US" altLang="zh-TW" sz="2000" dirty="0">
                <a:solidFill>
                  <a:srgbClr val="254061"/>
                </a:solidFill>
                <a:latin typeface="華康中圓體" pitchFamily="49" charset="-120"/>
                <a:ea typeface="華康中圓體" pitchFamily="49" charset="-120"/>
              </a:rPr>
              <a:t>6</a:t>
            </a:r>
            <a:r>
              <a:rPr kumimoji="0" lang="zh-TW" altLang="en-US" sz="2000" dirty="0">
                <a:solidFill>
                  <a:srgbClr val="254061"/>
                </a:solidFill>
                <a:latin typeface="華康中圓體" pitchFamily="49" charset="-120"/>
                <a:ea typeface="華康中圓體" pitchFamily="49" charset="-120"/>
              </a:rPr>
              <a:t>條第</a:t>
            </a:r>
            <a:r>
              <a:rPr kumimoji="0" lang="en-US" altLang="zh-TW" sz="2000" dirty="0">
                <a:solidFill>
                  <a:srgbClr val="254061"/>
                </a:solidFill>
                <a:latin typeface="華康中圓體" pitchFamily="49" charset="-120"/>
                <a:ea typeface="華康中圓體" pitchFamily="49" charset="-120"/>
              </a:rPr>
              <a:t>1</a:t>
            </a:r>
            <a:r>
              <a:rPr kumimoji="0" lang="zh-TW" altLang="en-US" sz="2000" dirty="0">
                <a:solidFill>
                  <a:srgbClr val="254061"/>
                </a:solidFill>
                <a:latin typeface="華康中圓體" pitchFamily="49" charset="-120"/>
                <a:ea typeface="華康中圓體" pitchFamily="49" charset="-120"/>
              </a:rPr>
              <a:t>款所定「代表人民依法行使職權，不營求私利」，及</a:t>
            </a:r>
          </a:p>
          <a:p>
            <a:r>
              <a:rPr kumimoji="0" lang="zh-TW" altLang="en-US" sz="2000" dirty="0">
                <a:solidFill>
                  <a:srgbClr val="254061"/>
                </a:solidFill>
                <a:latin typeface="華康中圓體" pitchFamily="49" charset="-120"/>
                <a:ea typeface="華康中圓體" pitchFamily="49" charset="-120"/>
              </a:rPr>
              <a:t>  公務員服務法第</a:t>
            </a:r>
            <a:r>
              <a:rPr kumimoji="0" lang="en-US" altLang="zh-TW" sz="2000" dirty="0">
                <a:solidFill>
                  <a:srgbClr val="254061"/>
                </a:solidFill>
                <a:latin typeface="華康中圓體" pitchFamily="49" charset="-120"/>
                <a:ea typeface="華康中圓體" pitchFamily="49" charset="-120"/>
              </a:rPr>
              <a:t>6</a:t>
            </a:r>
            <a:r>
              <a:rPr kumimoji="0" lang="zh-TW" altLang="en-US" sz="2000" dirty="0">
                <a:solidFill>
                  <a:srgbClr val="254061"/>
                </a:solidFill>
                <a:latin typeface="華康中圓體" pitchFamily="49" charset="-120"/>
                <a:ea typeface="華康中圓體" pitchFamily="49" charset="-120"/>
              </a:rPr>
              <a:t>條「公務員不得假借權力，以圖本身或他人之利益」，</a:t>
            </a:r>
          </a:p>
          <a:p>
            <a:r>
              <a:rPr kumimoji="0" lang="zh-TW" altLang="en-US" sz="2000" dirty="0">
                <a:solidFill>
                  <a:srgbClr val="254061"/>
                </a:solidFill>
                <a:latin typeface="華康中圓體" pitchFamily="49" charset="-120"/>
                <a:ea typeface="華康中圓體" pitchFamily="49" charset="-120"/>
              </a:rPr>
              <a:t>  係屬議員明知法律之規範。議員宣誓就職所依據之宣誓條例第</a:t>
            </a:r>
            <a:r>
              <a:rPr kumimoji="0" lang="en-US" altLang="zh-TW" sz="2000" dirty="0">
                <a:solidFill>
                  <a:srgbClr val="254061"/>
                </a:solidFill>
                <a:latin typeface="華康中圓體" pitchFamily="49" charset="-120"/>
                <a:ea typeface="華康中圓體" pitchFamily="49" charset="-120"/>
              </a:rPr>
              <a:t>6</a:t>
            </a:r>
            <a:r>
              <a:rPr kumimoji="0" lang="zh-TW" altLang="en-US" sz="2000" dirty="0">
                <a:solidFill>
                  <a:srgbClr val="254061"/>
                </a:solidFill>
                <a:latin typeface="華康中圓體" pitchFamily="49" charset="-120"/>
                <a:ea typeface="華康中圓體" pitchFamily="49" charset="-120"/>
              </a:rPr>
              <a:t>條第</a:t>
            </a:r>
            <a:r>
              <a:rPr kumimoji="0" lang="en-US" altLang="zh-TW" sz="2000" dirty="0">
                <a:solidFill>
                  <a:srgbClr val="254061"/>
                </a:solidFill>
                <a:latin typeface="華康中圓體" pitchFamily="49" charset="-120"/>
                <a:ea typeface="華康中圓體" pitchFamily="49" charset="-120"/>
              </a:rPr>
              <a:t>1</a:t>
            </a:r>
            <a:r>
              <a:rPr kumimoji="0" lang="zh-TW" altLang="en-US" sz="2000" dirty="0">
                <a:solidFill>
                  <a:srgbClr val="254061"/>
                </a:solidFill>
                <a:latin typeface="華康中圓體" pitchFamily="49" charset="-120"/>
                <a:ea typeface="華康中圓體" pitchFamily="49" charset="-120"/>
              </a:rPr>
              <a:t>款</a:t>
            </a:r>
          </a:p>
          <a:p>
            <a:r>
              <a:rPr kumimoji="0" lang="zh-TW" altLang="en-US" sz="2000" dirty="0">
                <a:solidFill>
                  <a:srgbClr val="254061"/>
                </a:solidFill>
                <a:latin typeface="華康中圓體" pitchFamily="49" charset="-120"/>
                <a:ea typeface="華康中圓體" pitchFamily="49" charset="-120"/>
              </a:rPr>
              <a:t>  規定「代表人民依法行使職權，不營求私利」，即屬其行使民意代表職</a:t>
            </a:r>
          </a:p>
          <a:p>
            <a:r>
              <a:rPr kumimoji="0" lang="zh-TW" altLang="en-US" sz="2000" dirty="0">
                <a:solidFill>
                  <a:srgbClr val="254061"/>
                </a:solidFill>
                <a:latin typeface="華康中圓體" pitchFamily="49" charset="-120"/>
                <a:ea typeface="華康中圓體" pitchFamily="49" charset="-120"/>
              </a:rPr>
              <a:t>  權所應恪遵之法律之一。是以縱認上訴人未併違背公務員服務法第</a:t>
            </a:r>
            <a:r>
              <a:rPr kumimoji="0" lang="en-US" altLang="zh-TW" sz="2000" dirty="0">
                <a:solidFill>
                  <a:srgbClr val="254061"/>
                </a:solidFill>
                <a:latin typeface="華康中圓體" pitchFamily="49" charset="-120"/>
                <a:ea typeface="華康中圓體" pitchFamily="49" charset="-120"/>
              </a:rPr>
              <a:t>6</a:t>
            </a:r>
            <a:r>
              <a:rPr kumimoji="0" lang="zh-TW" altLang="en-US" sz="2000" dirty="0">
                <a:solidFill>
                  <a:srgbClr val="254061"/>
                </a:solidFill>
                <a:latin typeface="華康中圓體" pitchFamily="49" charset="-120"/>
                <a:ea typeface="華康中圓體" pitchFamily="49" charset="-120"/>
              </a:rPr>
              <a:t>條  </a:t>
            </a:r>
          </a:p>
          <a:p>
            <a:r>
              <a:rPr kumimoji="0" lang="zh-TW" altLang="en-US" sz="2000" dirty="0">
                <a:solidFill>
                  <a:srgbClr val="254061"/>
                </a:solidFill>
                <a:latin typeface="華康中圓體" pitchFamily="49" charset="-120"/>
                <a:ea typeface="華康中圓體" pitchFamily="49" charset="-120"/>
              </a:rPr>
              <a:t>  之規定 ，亦仍不得因而卸免其圖利罪責。</a:t>
            </a:r>
            <a:r>
              <a:rPr kumimoji="0" lang="en-US" altLang="zh-TW" sz="2000" dirty="0">
                <a:solidFill>
                  <a:srgbClr val="254061"/>
                </a:solidFill>
                <a:latin typeface="華康中圓體" pitchFamily="49" charset="-120"/>
                <a:ea typeface="華康中圓體" pitchFamily="49" charset="-120"/>
              </a:rPr>
              <a:t>(</a:t>
            </a:r>
            <a:r>
              <a:rPr kumimoji="0" lang="zh-TW" altLang="en-US" sz="2000" dirty="0">
                <a:solidFill>
                  <a:srgbClr val="254061"/>
                </a:solidFill>
                <a:latin typeface="華康中圓體" pitchFamily="49" charset="-120"/>
                <a:ea typeface="華康中圓體" pitchFamily="49" charset="-120"/>
              </a:rPr>
              <a:t>最高法院</a:t>
            </a:r>
            <a:r>
              <a:rPr kumimoji="0" lang="en-US" altLang="zh-TW" sz="2000" dirty="0">
                <a:solidFill>
                  <a:srgbClr val="254061"/>
                </a:solidFill>
                <a:latin typeface="華康中圓體" pitchFamily="49" charset="-120"/>
                <a:ea typeface="華康中圓體" pitchFamily="49" charset="-120"/>
              </a:rPr>
              <a:t>92</a:t>
            </a:r>
            <a:r>
              <a:rPr kumimoji="0" lang="zh-TW" altLang="en-US" sz="2000" dirty="0">
                <a:solidFill>
                  <a:srgbClr val="254061"/>
                </a:solidFill>
                <a:latin typeface="華康中圓體" pitchFamily="49" charset="-120"/>
                <a:ea typeface="華康中圓體" pitchFamily="49" charset="-120"/>
              </a:rPr>
              <a:t>台上字第</a:t>
            </a:r>
            <a:r>
              <a:rPr kumimoji="0" lang="en-US" altLang="zh-TW" sz="2000" dirty="0">
                <a:solidFill>
                  <a:srgbClr val="254061"/>
                </a:solidFill>
                <a:latin typeface="華康中圓體" pitchFamily="49" charset="-120"/>
                <a:ea typeface="華康中圓體" pitchFamily="49" charset="-120"/>
              </a:rPr>
              <a:t>522</a:t>
            </a:r>
            <a:r>
              <a:rPr kumimoji="0" lang="zh-TW" altLang="en-US" sz="2000" dirty="0">
                <a:solidFill>
                  <a:srgbClr val="254061"/>
                </a:solidFill>
                <a:latin typeface="華康中圓體" pitchFamily="49" charset="-120"/>
                <a:ea typeface="華康中圓體" pitchFamily="49" charset="-120"/>
              </a:rPr>
              <a:t>號</a:t>
            </a:r>
          </a:p>
          <a:p>
            <a:r>
              <a:rPr kumimoji="0" lang="zh-TW" altLang="en-US" sz="2000" dirty="0">
                <a:solidFill>
                  <a:srgbClr val="254061"/>
                </a:solidFill>
                <a:latin typeface="華康中圓體" pitchFamily="49" charset="-120"/>
                <a:ea typeface="華康中圓體" pitchFamily="49" charset="-120"/>
              </a:rPr>
              <a:t>  判決</a:t>
            </a:r>
            <a:r>
              <a:rPr kumimoji="0" lang="en-US" altLang="zh-TW" sz="2000" dirty="0">
                <a:solidFill>
                  <a:srgbClr val="254061"/>
                </a:solidFill>
                <a:latin typeface="華康中圓體" pitchFamily="49" charset="-120"/>
                <a:ea typeface="華康中圓體" pitchFamily="49" charset="-120"/>
              </a:rPr>
              <a:t>) </a:t>
            </a:r>
          </a:p>
          <a:p>
            <a:r>
              <a:rPr kumimoji="0" lang="en-US" altLang="zh-TW" sz="2000" dirty="0">
                <a:solidFill>
                  <a:srgbClr val="C00000"/>
                </a:solidFill>
                <a:latin typeface="華康中圓體" pitchFamily="49" charset="-120"/>
                <a:ea typeface="華康中圓體" pitchFamily="49" charset="-120"/>
              </a:rPr>
              <a:t>2.</a:t>
            </a:r>
            <a:r>
              <a:rPr kumimoji="0" lang="zh-TW" altLang="en-US" sz="2000" dirty="0">
                <a:solidFill>
                  <a:srgbClr val="C00000"/>
                </a:solidFill>
                <a:latin typeface="華康中圓體" pitchFamily="49" charset="-120"/>
                <a:ea typeface="華康中圓體" pitchFamily="49" charset="-120"/>
              </a:rPr>
              <a:t>公務員服務法係就公務員依法令執行職務時或任職期間所應遵守忠誠、</a:t>
            </a:r>
          </a:p>
          <a:p>
            <a:r>
              <a:rPr kumimoji="0" lang="zh-TW" altLang="en-US" sz="2000" dirty="0">
                <a:solidFill>
                  <a:srgbClr val="C00000"/>
                </a:solidFill>
                <a:latin typeface="華康中圓體" pitchFamily="49" charset="-120"/>
                <a:ea typeface="華康中圓體" pitchFamily="49" charset="-120"/>
              </a:rPr>
              <a:t>  服從、保密、保持品位之義務，暨濫權、經商、推薦關說、接受招待餽</a:t>
            </a:r>
          </a:p>
          <a:p>
            <a:r>
              <a:rPr kumimoji="0" lang="zh-TW" altLang="en-US" sz="2000" dirty="0">
                <a:solidFill>
                  <a:srgbClr val="C00000"/>
                </a:solidFill>
                <a:latin typeface="華康中圓體" pitchFamily="49" charset="-120"/>
                <a:ea typeface="華康中圓體" pitchFamily="49" charset="-120"/>
              </a:rPr>
              <a:t>  贈、贈送財物等之禁止，與（在職期間與退職後）兼職之限制之概括性</a:t>
            </a:r>
          </a:p>
          <a:p>
            <a:r>
              <a:rPr kumimoji="0" lang="zh-TW" altLang="en-US" sz="2000" dirty="0">
                <a:solidFill>
                  <a:srgbClr val="C00000"/>
                </a:solidFill>
                <a:latin typeface="華康中圓體" pitchFamily="49" charset="-120"/>
                <a:ea typeface="華康中圓體" pitchFamily="49" charset="-120"/>
              </a:rPr>
              <a:t>  行政規範。公務員違反上開規範，有因失職遭受懲戒處分之可能，除其</a:t>
            </a:r>
          </a:p>
          <a:p>
            <a:r>
              <a:rPr kumimoji="0" lang="zh-TW" altLang="en-US" sz="2000" dirty="0">
                <a:solidFill>
                  <a:srgbClr val="C00000"/>
                </a:solidFill>
                <a:latin typeface="華康中圓體" pitchFamily="49" charset="-120"/>
                <a:ea typeface="華康中圓體" pitchFamily="49" charset="-120"/>
              </a:rPr>
              <a:t>  行為與刑事處罰之構成要件合致外，不能追訴處罰。公務員服務法第六</a:t>
            </a:r>
          </a:p>
          <a:p>
            <a:r>
              <a:rPr kumimoji="0" lang="zh-TW" altLang="en-US" sz="2000" dirty="0">
                <a:solidFill>
                  <a:srgbClr val="C00000"/>
                </a:solidFill>
                <a:latin typeface="華康中圓體" pitchFamily="49" charset="-120"/>
                <a:ea typeface="華康中圓體" pitchFamily="49" charset="-120"/>
              </a:rPr>
              <a:t>  條雖規定「公務員不得假借權力，以圖本身或他人之利益，並不得利用</a:t>
            </a:r>
          </a:p>
          <a:p>
            <a:r>
              <a:rPr kumimoji="0" lang="zh-TW" altLang="en-US" sz="2000" dirty="0">
                <a:solidFill>
                  <a:srgbClr val="C00000"/>
                </a:solidFill>
                <a:latin typeface="華康中圓體" pitchFamily="49" charset="-120"/>
                <a:ea typeface="華康中圓體" pitchFamily="49" charset="-120"/>
              </a:rPr>
              <a:t>  職務上之機會，加損害於他人。」，僅係規範全體公務員在執行職務時，</a:t>
            </a:r>
          </a:p>
          <a:p>
            <a:r>
              <a:rPr kumimoji="0" lang="zh-TW" altLang="en-US" sz="2000" dirty="0">
                <a:solidFill>
                  <a:srgbClr val="C00000"/>
                </a:solidFill>
                <a:latin typeface="華康中圓體" pitchFamily="49" charset="-120"/>
                <a:ea typeface="華康中圓體" pitchFamily="49" charset="-120"/>
              </a:rPr>
              <a:t>  不得有濫權行為（圖得個人利益或加損害於他人），並非就執行具體職</a:t>
            </a:r>
          </a:p>
          <a:p>
            <a:r>
              <a:rPr kumimoji="0" lang="zh-TW" altLang="en-US" sz="2000" dirty="0">
                <a:solidFill>
                  <a:srgbClr val="C00000"/>
                </a:solidFill>
                <a:latin typeface="華康中圓體" pitchFamily="49" charset="-120"/>
                <a:ea typeface="華康中圓體" pitchFamily="49" charset="-120"/>
              </a:rPr>
              <a:t>  務時，就具體職務上所為之特別規定。 </a:t>
            </a:r>
            <a:r>
              <a:rPr kumimoji="0" lang="en-US" altLang="zh-TW" sz="2000" dirty="0">
                <a:solidFill>
                  <a:srgbClr val="C00000"/>
                </a:solidFill>
                <a:latin typeface="華康中圓體" pitchFamily="49" charset="-120"/>
                <a:ea typeface="華康中圓體" pitchFamily="49" charset="-120"/>
              </a:rPr>
              <a:t>(</a:t>
            </a:r>
            <a:r>
              <a:rPr kumimoji="0" lang="zh-TW" altLang="en-US" sz="2000" dirty="0">
                <a:solidFill>
                  <a:srgbClr val="C00000"/>
                </a:solidFill>
                <a:latin typeface="華康中圓體" pitchFamily="49" charset="-120"/>
                <a:ea typeface="華康中圓體" pitchFamily="49" charset="-120"/>
              </a:rPr>
              <a:t>最高法院</a:t>
            </a:r>
            <a:r>
              <a:rPr kumimoji="0" lang="en-US" altLang="zh-TW" sz="2000" dirty="0">
                <a:solidFill>
                  <a:srgbClr val="C00000"/>
                </a:solidFill>
                <a:latin typeface="華康中圓體" pitchFamily="49" charset="-120"/>
                <a:ea typeface="華康中圓體" pitchFamily="49" charset="-120"/>
              </a:rPr>
              <a:t>94</a:t>
            </a:r>
            <a:r>
              <a:rPr kumimoji="0" lang="zh-TW" altLang="en-US" sz="2000" dirty="0">
                <a:solidFill>
                  <a:srgbClr val="C00000"/>
                </a:solidFill>
                <a:latin typeface="華康中圓體" pitchFamily="49" charset="-120"/>
                <a:ea typeface="華康中圓體" pitchFamily="49" charset="-120"/>
              </a:rPr>
              <a:t>年度台上字第</a:t>
            </a:r>
            <a:r>
              <a:rPr kumimoji="0" lang="en-US" altLang="zh-TW" sz="2000" dirty="0">
                <a:solidFill>
                  <a:srgbClr val="C00000"/>
                </a:solidFill>
                <a:latin typeface="華康中圓體" pitchFamily="49" charset="-120"/>
                <a:ea typeface="華康中圓體" pitchFamily="49" charset="-120"/>
              </a:rPr>
              <a:t>4584</a:t>
            </a:r>
          </a:p>
          <a:p>
            <a:r>
              <a:rPr kumimoji="0" lang="en-US" altLang="zh-TW" sz="2000" dirty="0">
                <a:solidFill>
                  <a:srgbClr val="C00000"/>
                </a:solidFill>
                <a:latin typeface="華康中圓體" pitchFamily="49" charset="-120"/>
                <a:ea typeface="華康中圓體" pitchFamily="49" charset="-120"/>
              </a:rPr>
              <a:t>  </a:t>
            </a:r>
            <a:r>
              <a:rPr kumimoji="0" lang="zh-TW" altLang="en-US" sz="2000" dirty="0">
                <a:solidFill>
                  <a:srgbClr val="C00000"/>
                </a:solidFill>
                <a:latin typeface="華康中圓體" pitchFamily="49" charset="-120"/>
                <a:ea typeface="華康中圓體" pitchFamily="49" charset="-120"/>
              </a:rPr>
              <a:t>號</a:t>
            </a:r>
            <a:r>
              <a:rPr kumimoji="0" lang="en-US" altLang="zh-TW" sz="2000" dirty="0">
                <a:solidFill>
                  <a:srgbClr val="C00000"/>
                </a:solidFill>
                <a:latin typeface="華康中圓體" pitchFamily="49" charset="-120"/>
                <a:ea typeface="華康中圓體" pitchFamily="49" charset="-120"/>
              </a:rPr>
              <a: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C17508A4-EC7C-4883-9164-334A65107EAF}" type="slidenum">
              <a:rPr lang="zh-TW" altLang="en-US"/>
              <a:pPr>
                <a:defRPr/>
              </a:pPr>
              <a:t>27</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56323"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56324"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251520" y="1646857"/>
            <a:ext cx="8786812" cy="2862263"/>
          </a:xfrm>
          <a:prstGeom prst="rect">
            <a:avLst/>
          </a:prstGeom>
          <a:noFill/>
          <a:effectLst/>
        </p:spPr>
        <p:txBody>
          <a:bodyPr>
            <a:spAutoFit/>
          </a:bodyPr>
          <a:lstStyle/>
          <a:p>
            <a:pPr fontAlgn="auto">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3.98</a:t>
            </a:r>
            <a:r>
              <a:rPr kumimoji="0" lang="zh-TW" altLang="en-US" sz="2000" dirty="0">
                <a:solidFill>
                  <a:schemeClr val="accent1">
                    <a:lumMod val="50000"/>
                  </a:schemeClr>
                </a:solidFill>
                <a:latin typeface="華康中圓體" pitchFamily="49" charset="-120"/>
                <a:ea typeface="華康中圓體" pitchFamily="49" charset="-120"/>
              </a:rPr>
              <a:t>年</a:t>
            </a:r>
            <a:r>
              <a:rPr kumimoji="0" lang="en-US" altLang="zh-TW" sz="2000" dirty="0">
                <a:solidFill>
                  <a:schemeClr val="accent1">
                    <a:lumMod val="50000"/>
                  </a:schemeClr>
                </a:solidFill>
                <a:latin typeface="華康中圓體" pitchFamily="49" charset="-120"/>
                <a:ea typeface="華康中圓體" pitchFamily="49" charset="-120"/>
              </a:rPr>
              <a:t>4</a:t>
            </a:r>
            <a:r>
              <a:rPr kumimoji="0" lang="zh-TW" altLang="en-US" sz="2000" dirty="0">
                <a:solidFill>
                  <a:schemeClr val="accent1">
                    <a:lumMod val="50000"/>
                  </a:schemeClr>
                </a:solidFill>
                <a:latin typeface="華康中圓體" pitchFamily="49" charset="-120"/>
                <a:ea typeface="華康中圓體" pitchFamily="49" charset="-120"/>
              </a:rPr>
              <a:t>月</a:t>
            </a:r>
            <a:r>
              <a:rPr kumimoji="0" lang="en-US" altLang="zh-TW" sz="2000" dirty="0">
                <a:solidFill>
                  <a:schemeClr val="accent1">
                    <a:lumMod val="50000"/>
                  </a:schemeClr>
                </a:solidFill>
                <a:latin typeface="華康中圓體" pitchFamily="49" charset="-120"/>
                <a:ea typeface="華康中圓體" pitchFamily="49" charset="-120"/>
              </a:rPr>
              <a:t>22</a:t>
            </a:r>
            <a:r>
              <a:rPr kumimoji="0" lang="zh-TW" altLang="en-US" sz="2000" dirty="0">
                <a:solidFill>
                  <a:schemeClr val="accent1">
                    <a:lumMod val="50000"/>
                  </a:schemeClr>
                </a:solidFill>
                <a:latin typeface="華康中圓體" pitchFamily="49" charset="-120"/>
                <a:ea typeface="華康中圓體" pitchFamily="49" charset="-120"/>
              </a:rPr>
              <a:t>日修正貪污治罪條例第六條有關圖利罪規定後，公務員圖利罪</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條文中所指之「法令」，已限縮適用範圍，以與公務員之職務具有直接關</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係者為限，以達公務員廉潔及公正執行職務信賴要求外，更避免原條文及</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有關「違背法令」的範圍不明確，致使公務人員不敢勇於任事，延滯行政</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效率的不良影響。爰將「明知違背法令」的概括規定修正為「明知違背法</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律、法律授權之法規命令、職權命令、自治條例、自治規則或委辦規則或</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其他對多數不特定人民就一般事項所作對外發生法律效果之規定」，以杜</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爭議。故目前實務多數說認，公務員服務法、宣誓條例等為一般道德性、</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抽象性或與職務無直接關係之義務法令，並不包括在內。</a:t>
            </a:r>
            <a:endParaRPr kumimoji="0" lang="en-US" altLang="zh-TW" sz="2000" dirty="0">
              <a:solidFill>
                <a:schemeClr val="accent1">
                  <a:lumMod val="50000"/>
                </a:schemeClr>
              </a:solidFill>
              <a:latin typeface="華康中圓體" pitchFamily="49" charset="-120"/>
              <a:ea typeface="華康中圓體" pitchFamily="49" charset="-12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3334CEF2-8D48-4E5C-A0F6-21280DC5699D}" type="slidenum">
              <a:rPr lang="zh-TW" altLang="en-US"/>
              <a:pPr>
                <a:defRPr/>
              </a:pPr>
              <a:t>28</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58371"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58372"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4710112"/>
          </a:xfrm>
          <a:prstGeom prst="rect">
            <a:avLst/>
          </a:prstGeom>
          <a:noFill/>
          <a:effectLst/>
        </p:spPr>
        <p:txBody>
          <a:bodyPr>
            <a:spAutoFit/>
          </a:bodyPr>
          <a:lstStyle/>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若招標條件之設定欠缺必要性，例如磁磚大小以</a:t>
            </a:r>
            <a:r>
              <a:rPr kumimoji="0" lang="en-US" altLang="zh-TW" sz="2000" dirty="0">
                <a:solidFill>
                  <a:schemeClr val="accent1">
                    <a:lumMod val="50000"/>
                  </a:schemeClr>
                </a:solidFill>
                <a:latin typeface="華康中圓體" pitchFamily="49" charset="-120"/>
                <a:ea typeface="華康中圓體" pitchFamily="49" charset="-120"/>
              </a:rPr>
              <a:t>30*30</a:t>
            </a:r>
            <a:r>
              <a:rPr kumimoji="0" lang="zh-TW" altLang="en-US" sz="2000" dirty="0">
                <a:solidFill>
                  <a:schemeClr val="accent1">
                    <a:lumMod val="50000"/>
                  </a:schemeClr>
                </a:solidFill>
                <a:latin typeface="華康中圓體" pitchFamily="49" charset="-120"/>
                <a:ea typeface="華康中圓體" pitchFamily="49" charset="-120"/>
              </a:rPr>
              <a:t>為常規，卻規定為</a:t>
            </a:r>
            <a:r>
              <a:rPr kumimoji="0" lang="en-US" altLang="zh-TW" sz="2000" dirty="0">
                <a:solidFill>
                  <a:schemeClr val="accent1">
                    <a:lumMod val="50000"/>
                  </a:schemeClr>
                </a:solidFill>
                <a:latin typeface="華康中圓體" pitchFamily="49" charset="-120"/>
                <a:ea typeface="華康中圓體" pitchFamily="49" charset="-120"/>
              </a:rPr>
              <a:t>30.5*30.5</a:t>
            </a:r>
            <a:r>
              <a:rPr kumimoji="0" lang="zh-TW" altLang="en-US" sz="2000" dirty="0">
                <a:solidFill>
                  <a:schemeClr val="accent1">
                    <a:lumMod val="50000"/>
                  </a:schemeClr>
                </a:solidFill>
                <a:latin typeface="華康中圓體" pitchFamily="49" charset="-120"/>
                <a:ea typeface="華康中圓體" pitchFamily="49" charset="-120"/>
              </a:rPr>
              <a:t>，而全國只有一家廠商有此磁磚，當然被懷疑有綁規格標之嫌。</a:t>
            </a: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緊急採購機器（儀器）設備，結果卻發現沒有必要而閒置不用，也容易啟人疑竇。</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政府採購：定底價、借牌、分包、圍標、驗收。</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個資洩漏、洩密、資訊公開</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latin typeface="華康中圓體" pitchFamily="49" charset="-120"/>
              <a:ea typeface="華康中圓體" pitchFamily="49" charset="-12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487B3961-8A37-4C96-ACEC-2B2DB7F7A688}" type="slidenum">
              <a:rPr lang="zh-TW" altLang="en-US"/>
              <a:pPr>
                <a:defRPr/>
              </a:pPr>
              <a:t>29</a:t>
            </a:fld>
            <a:endParaRPr lang="zh-TW" altLang="en-US"/>
          </a:p>
        </p:txBody>
      </p:sp>
      <p:sp>
        <p:nvSpPr>
          <p:cNvPr id="60418"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圖利行為之實例</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665288"/>
            <a:ext cx="8072437" cy="3632200"/>
          </a:xfrm>
          <a:prstGeom prst="rect">
            <a:avLst/>
          </a:prstGeom>
          <a:noFill/>
          <a:effectLst/>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圖利犯罪最常見之方式如下：</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1. </a:t>
            </a:r>
            <a:r>
              <a:rPr kumimoji="0" lang="zh-TW" altLang="en-US" sz="2000" dirty="0">
                <a:solidFill>
                  <a:schemeClr val="accent1">
                    <a:lumMod val="50000"/>
                  </a:schemeClr>
                </a:solidFill>
                <a:latin typeface="華康中圓體" pitchFamily="49" charset="-120"/>
                <a:ea typeface="華康中圓體" pitchFamily="49" charset="-120"/>
              </a:rPr>
              <a:t>未依招標規定程序，違法決標。</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2. </a:t>
            </a:r>
            <a:r>
              <a:rPr kumimoji="0" lang="zh-TW" altLang="en-US" sz="2000" dirty="0">
                <a:solidFill>
                  <a:schemeClr val="accent1">
                    <a:lumMod val="50000"/>
                  </a:schemeClr>
                </a:solidFill>
                <a:latin typeface="華康中圓體" pitchFamily="49" charset="-120"/>
                <a:ea typeface="華康中圓體" pitchFamily="49" charset="-120"/>
              </a:rPr>
              <a:t>洩漏底價、便利廠商得標。</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3. </a:t>
            </a:r>
            <a:r>
              <a:rPr kumimoji="0" lang="zh-TW" altLang="en-US" sz="2000" dirty="0">
                <a:solidFill>
                  <a:schemeClr val="accent1">
                    <a:lumMod val="50000"/>
                  </a:schemeClr>
                </a:solidFill>
                <a:latin typeface="華康中圓體" pitchFamily="49" charset="-120"/>
                <a:ea typeface="華康中圓體" pitchFamily="49" charset="-120"/>
              </a:rPr>
              <a:t>高價購買，圖利廠商。</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4. </a:t>
            </a:r>
            <a:r>
              <a:rPr kumimoji="0" lang="zh-TW" altLang="en-US" sz="2000" dirty="0">
                <a:solidFill>
                  <a:schemeClr val="accent1">
                    <a:lumMod val="50000"/>
                  </a:schemeClr>
                </a:solidFill>
                <a:latin typeface="華康中圓體" pitchFamily="49" charset="-120"/>
                <a:ea typeface="華康中圓體" pitchFamily="49" charset="-120"/>
              </a:rPr>
              <a:t>對工程進度未切實查驗（含監工放水）。</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5. </a:t>
            </a:r>
            <a:r>
              <a:rPr kumimoji="0" lang="zh-TW" altLang="en-US" sz="2000" dirty="0">
                <a:solidFill>
                  <a:schemeClr val="accent1">
                    <a:lumMod val="50000"/>
                  </a:schemeClr>
                </a:solidFill>
                <a:latin typeface="華康中圓體" pitchFamily="49" charset="-120"/>
                <a:ea typeface="華康中圓體" pitchFamily="49" charset="-120"/>
              </a:rPr>
              <a:t>明知不合規定或偷工減料，違法仍予驗收或准予報銷。</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6. </a:t>
            </a:r>
            <a:r>
              <a:rPr kumimoji="0" lang="zh-TW" altLang="en-US" sz="2000" dirty="0">
                <a:solidFill>
                  <a:schemeClr val="accent1">
                    <a:lumMod val="50000"/>
                  </a:schemeClr>
                </a:solidFill>
                <a:latin typeface="華康中圓體" pitchFamily="49" charset="-120"/>
                <a:ea typeface="華康中圓體" pitchFamily="49" charset="-120"/>
              </a:rPr>
              <a:t>對於不合規定之申請案，違法准許。</a:t>
            </a:r>
          </a:p>
          <a:p>
            <a:pPr fontAlgn="auto">
              <a:lnSpc>
                <a:spcPct val="150000"/>
              </a:lnSpc>
              <a:spcBef>
                <a:spcPts val="0"/>
              </a:spcBef>
              <a:spcAft>
                <a:spcPts val="0"/>
              </a:spcAft>
              <a:defRPr/>
            </a:pPr>
            <a:r>
              <a:rPr kumimoji="0" lang="en-US" altLang="zh-TW" sz="2000" dirty="0">
                <a:solidFill>
                  <a:schemeClr val="accent1">
                    <a:lumMod val="50000"/>
                  </a:schemeClr>
                </a:solidFill>
                <a:latin typeface="華康中圓體" pitchFamily="49" charset="-120"/>
                <a:ea typeface="華康中圓體" pitchFamily="49" charset="-120"/>
              </a:rPr>
              <a:t>7. </a:t>
            </a:r>
            <a:r>
              <a:rPr kumimoji="0" lang="zh-TW" altLang="en-US" sz="2000" dirty="0">
                <a:solidFill>
                  <a:schemeClr val="accent1">
                    <a:lumMod val="50000"/>
                  </a:schemeClr>
                </a:solidFill>
                <a:latin typeface="華康中圓體" pitchFamily="49" charset="-120"/>
                <a:ea typeface="華康中圓體" pitchFamily="49" charset="-120"/>
              </a:rPr>
              <a:t>未依規定違法補助。</a:t>
            </a:r>
          </a:p>
        </p:txBody>
      </p:sp>
      <p:pic>
        <p:nvPicPr>
          <p:cNvPr id="60421"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pPr>
              <a:defRPr/>
            </a:pPr>
            <a:fld id="{E5FE3B0E-0E9A-49FD-AB21-4F7F5507F724}" type="slidenum">
              <a:rPr lang="zh-TW" altLang="en-US"/>
              <a:pPr>
                <a:defRPr/>
              </a:pPr>
              <a:t>3</a:t>
            </a:fld>
            <a:endParaRPr lang="zh-TW" altLang="en-US"/>
          </a:p>
        </p:txBody>
      </p:sp>
      <p:sp>
        <p:nvSpPr>
          <p:cNvPr id="7170"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8" name="圓角矩形 7"/>
          <p:cNvSpPr/>
          <p:nvPr/>
        </p:nvSpPr>
        <p:spPr>
          <a:xfrm>
            <a:off x="4786313" y="14287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身分公務員</a:t>
            </a:r>
          </a:p>
        </p:txBody>
      </p:sp>
      <p:sp>
        <p:nvSpPr>
          <p:cNvPr id="12" name="圓角矩形 11"/>
          <p:cNvSpPr/>
          <p:nvPr/>
        </p:nvSpPr>
        <p:spPr>
          <a:xfrm>
            <a:off x="4786313" y="228600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授權公務員</a:t>
            </a:r>
          </a:p>
        </p:txBody>
      </p:sp>
      <p:sp>
        <p:nvSpPr>
          <p:cNvPr id="13" name="圓角矩形 12"/>
          <p:cNvSpPr/>
          <p:nvPr/>
        </p:nvSpPr>
        <p:spPr>
          <a:xfrm>
            <a:off x="4786313" y="31432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委託公務員</a:t>
            </a:r>
          </a:p>
        </p:txBody>
      </p:sp>
      <p:sp>
        <p:nvSpPr>
          <p:cNvPr id="14" name="文字方塊 13"/>
          <p:cNvSpPr txBox="1"/>
          <p:nvPr/>
        </p:nvSpPr>
        <p:spPr>
          <a:xfrm>
            <a:off x="4500562" y="4089165"/>
            <a:ext cx="4357718" cy="2554545"/>
          </a:xfrm>
          <a:prstGeom prst="rect">
            <a:avLst/>
          </a:prstGeom>
          <a:noFill/>
        </p:spPr>
        <p:txBody>
          <a:bodyPr>
            <a:spAutoFit/>
          </a:bodyPr>
          <a:lstStyle/>
          <a:p>
            <a:pPr fontAlgn="auto">
              <a:spcBef>
                <a:spcPts val="0"/>
              </a:spcBef>
              <a:spcAft>
                <a:spcPts val="0"/>
              </a:spcAft>
              <a:defRPr/>
            </a:pPr>
            <a:r>
              <a:rPr kumimoji="0" lang="zh-TW" altLang="en-US" sz="2000" dirty="0">
                <a:effectLst>
                  <a:glow rad="139700">
                    <a:schemeClr val="bg1">
                      <a:alpha val="40000"/>
                    </a:schemeClr>
                  </a:glow>
                </a:effectLst>
                <a:latin typeface="華康中圓體" pitchFamily="49" charset="-120"/>
                <a:ea typeface="華康中圓體" pitchFamily="49" charset="-120"/>
              </a:rPr>
              <a:t>刑法第</a:t>
            </a:r>
            <a:r>
              <a:rPr kumimoji="0" lang="en-US" altLang="zh-TW" sz="2000" dirty="0">
                <a:effectLst>
                  <a:glow rad="139700">
                    <a:schemeClr val="bg1">
                      <a:alpha val="40000"/>
                    </a:schemeClr>
                  </a:glow>
                </a:effectLst>
                <a:latin typeface="華康中圓體" pitchFamily="49" charset="-120"/>
                <a:ea typeface="華康中圓體" pitchFamily="49" charset="-120"/>
              </a:rPr>
              <a:t>10</a:t>
            </a:r>
            <a:r>
              <a:rPr kumimoji="0" lang="zh-TW" altLang="en-US" sz="2000" dirty="0">
                <a:effectLst>
                  <a:glow rad="139700">
                    <a:schemeClr val="bg1">
                      <a:alpha val="40000"/>
                    </a:schemeClr>
                  </a:glow>
                </a:effectLst>
                <a:latin typeface="華康中圓體" pitchFamily="49" charset="-120"/>
                <a:ea typeface="華康中圓體" pitchFamily="49" charset="-120"/>
              </a:rPr>
              <a:t>條第</a:t>
            </a:r>
            <a:r>
              <a:rPr kumimoji="0" lang="en-US" altLang="zh-TW" sz="2000" dirty="0">
                <a:effectLst>
                  <a:glow rad="139700">
                    <a:schemeClr val="bg1">
                      <a:alpha val="40000"/>
                    </a:schemeClr>
                  </a:glow>
                </a:effectLst>
                <a:latin typeface="華康中圓體" pitchFamily="49" charset="-120"/>
                <a:ea typeface="華康中圓體" pitchFamily="49" charset="-120"/>
              </a:rPr>
              <a:t>2</a:t>
            </a:r>
            <a:r>
              <a:rPr kumimoji="0" lang="zh-TW" altLang="en-US" sz="2000" dirty="0">
                <a:effectLst>
                  <a:glow rad="139700">
                    <a:schemeClr val="bg1">
                      <a:alpha val="40000"/>
                    </a:schemeClr>
                  </a:glow>
                </a:effectLst>
                <a:latin typeface="華康中圓體" pitchFamily="49" charset="-120"/>
                <a:ea typeface="華康中圓體" pitchFamily="49" charset="-120"/>
              </a:rPr>
              <a:t>項規定：「稱公務員者，謂下列人員：一、依法令服務於國家、地方自治團體所屬機關而具有法定職務權限，以及其他依法令從事於公共事務，而具有法定職務權限者。二、受國家、地方自治團體所屬機關依法委託，從事與委託機關權限有關之公共事務者。」 </a:t>
            </a:r>
          </a:p>
        </p:txBody>
      </p:sp>
      <p:pic>
        <p:nvPicPr>
          <p:cNvPr id="7176"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D1CF0E8-9C86-4214-BAC6-890E1F800A52}" type="slidenum">
              <a:rPr lang="zh-TW" altLang="en-US"/>
              <a:pPr>
                <a:defRPr/>
              </a:pPr>
              <a:t>30</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62467"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62468"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「圖利」與「便民」案例</a:t>
            </a:r>
          </a:p>
        </p:txBody>
      </p:sp>
      <p:sp>
        <p:nvSpPr>
          <p:cNvPr id="10" name="文字方塊 9"/>
          <p:cNvSpPr txBox="1"/>
          <p:nvPr/>
        </p:nvSpPr>
        <p:spPr>
          <a:xfrm>
            <a:off x="357188" y="1665288"/>
            <a:ext cx="8072437" cy="1323975"/>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於廠商符合退還押標金、保證金之規定時，協助或迅速退還該押標金、保證金，這是「便民」；如符合應沒收廠商押標金之規定，或有不得退還保證金之情形，卻基於廠商之利益或請求而退還該押標金、保證金，則是「圖利」。</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15B45226-FE31-482C-BEE0-92BF979A03BD}" type="slidenum">
              <a:rPr lang="zh-TW" altLang="en-US"/>
              <a:pPr>
                <a:defRPr/>
              </a:pPr>
              <a:t>31</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64515"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64516"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「圖利」與「便民」案例</a:t>
            </a:r>
          </a:p>
        </p:txBody>
      </p:sp>
      <p:sp>
        <p:nvSpPr>
          <p:cNvPr id="10" name="文字方塊 9"/>
          <p:cNvSpPr txBox="1"/>
          <p:nvPr/>
        </p:nvSpPr>
        <p:spPr>
          <a:xfrm>
            <a:off x="357188" y="1665288"/>
            <a:ext cx="8072437" cy="1323975"/>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協助合乎法律程序規定之當事人就採購文件或資料答覆查詢、提供閱覽或製給影本，這是「便民」；如與特定業者勾串，於不符法律規定之情形下，洩漏、提供、交付應保密之採購文件或資料，因而取得對價利益，則構成「圖利」。</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29C06D7-752D-4A55-9493-80F5CB2676A0}" type="slidenum">
              <a:rPr lang="zh-TW" altLang="en-US"/>
              <a:pPr>
                <a:defRPr/>
              </a:pPr>
              <a:t>32</a:t>
            </a:fld>
            <a:endParaRPr lang="zh-TW" altLang="en-US"/>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66563" name="Picture 2" descr="https://www.doijerkalff.nl/marktnieuws/wp-content/uploads/2013/03/broken-trust.jpg"/>
          <p:cNvPicPr>
            <a:picLocks noChangeAspect="1" noChangeArrowheads="1"/>
          </p:cNvPicPr>
          <p:nvPr/>
        </p:nvPicPr>
        <p:blipFill>
          <a:blip r:embed="rId3" cstate="print">
            <a:clrChange>
              <a:clrFrom>
                <a:srgbClr val="FFFFFF"/>
              </a:clrFrom>
              <a:clrTo>
                <a:srgbClr val="FFFFFF">
                  <a:alpha val="0"/>
                </a:srgbClr>
              </a:clrTo>
            </a:clrChange>
          </a:blip>
          <a:srcRect t="10637" b="15958"/>
          <a:stretch>
            <a:fillRect/>
          </a:stretch>
        </p:blipFill>
        <p:spPr bwMode="auto">
          <a:xfrm>
            <a:off x="5572125" y="9525"/>
            <a:ext cx="3500438" cy="1704975"/>
          </a:xfrm>
          <a:prstGeom prst="rect">
            <a:avLst/>
          </a:prstGeom>
          <a:noFill/>
          <a:ln w="9525">
            <a:noFill/>
            <a:miter lim="800000"/>
            <a:headEnd/>
            <a:tailEnd/>
          </a:ln>
        </p:spPr>
      </p:pic>
      <p:sp>
        <p:nvSpPr>
          <p:cNvPr id="66564" name="文字方塊 4"/>
          <p:cNvSpPr txBox="1">
            <a:spLocks noChangeArrowheads="1"/>
          </p:cNvSpPr>
          <p:nvPr/>
        </p:nvSpPr>
        <p:spPr bwMode="auto">
          <a:xfrm>
            <a:off x="285750" y="357188"/>
            <a:ext cx="8358188"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「圖利」與「行政裁量」</a:t>
            </a:r>
          </a:p>
        </p:txBody>
      </p:sp>
      <p:sp>
        <p:nvSpPr>
          <p:cNvPr id="10" name="文字方塊 9"/>
          <p:cNvSpPr txBox="1"/>
          <p:nvPr/>
        </p:nvSpPr>
        <p:spPr>
          <a:xfrm>
            <a:off x="357188" y="1665288"/>
            <a:ext cx="8072437" cy="4710112"/>
          </a:xfrm>
          <a:prstGeom prst="rect">
            <a:avLst/>
          </a:prstGeom>
          <a:noFill/>
          <a:effectLst/>
        </p:spPr>
        <p:txBody>
          <a:bodyPr>
            <a:spAutoFit/>
          </a:bodyPr>
          <a:lstStyle/>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偽造監工日誌、記錄、數據等（至少構成偽造文書罪）</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違約罰款該追償而不追償。</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將押標金或罰款先存入自己帳戶生利息。</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包商檢舉道路分段發包，但同一監工對各段採不同的監督標準。 </a:t>
            </a: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en-US" altLang="zh-TW" sz="2000" b="1" dirty="0">
                <a:solidFill>
                  <a:srgbClr val="C00000"/>
                </a:solidFill>
                <a:latin typeface="華康中圓體" pitchFamily="49" charset="-120"/>
                <a:ea typeface="華康中圓體" pitchFamily="49" charset="-120"/>
              </a:rPr>
              <a:t>【</a:t>
            </a:r>
            <a:r>
              <a:rPr kumimoji="0" lang="zh-TW" altLang="en-US" sz="2000" b="1" dirty="0">
                <a:solidFill>
                  <a:srgbClr val="C00000"/>
                </a:solidFill>
                <a:latin typeface="華康中圓體" pitchFamily="49" charset="-120"/>
                <a:ea typeface="華康中圓體" pitchFamily="49" charset="-120"/>
              </a:rPr>
              <a:t>案例</a:t>
            </a:r>
            <a:r>
              <a:rPr kumimoji="0" lang="en-US" altLang="zh-TW" sz="2000" b="1" dirty="0">
                <a:solidFill>
                  <a:srgbClr val="C00000"/>
                </a:solidFill>
                <a:latin typeface="華康中圓體" pitchFamily="49" charset="-120"/>
                <a:ea typeface="華康中圓體" pitchFamily="49" charset="-120"/>
              </a:rPr>
              <a:t>】</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某水溝發包案，為避免公開招標程序而將此水溝分割成數段發包，導致完工後道路不平，水溝無法連接。此種不合理分段發包，就易使人起疑。</a:t>
            </a:r>
            <a:endParaRPr kumimoji="0" lang="en-US" altLang="zh-TW" sz="2000" dirty="0">
              <a:solidFill>
                <a:schemeClr val="accent1">
                  <a:lumMod val="50000"/>
                </a:schemeClr>
              </a:solidFill>
              <a:latin typeface="華康中圓體" pitchFamily="49" charset="-120"/>
              <a:ea typeface="華康中圓體" pitchFamily="49" charset="-12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CF3F65E6-7D9B-4202-86D4-275C30B82859}" type="slidenum">
              <a:rPr lang="zh-TW" altLang="en-US"/>
              <a:pPr>
                <a:defRPr/>
              </a:pPr>
              <a:t>33</a:t>
            </a:fld>
            <a:endParaRPr lang="zh-TW" altLang="en-US"/>
          </a:p>
        </p:txBody>
      </p:sp>
      <p:sp>
        <p:nvSpPr>
          <p:cNvPr id="68610"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認識包庇罪</a:t>
            </a:r>
          </a:p>
        </p:txBody>
      </p:sp>
      <p:cxnSp>
        <p:nvCxnSpPr>
          <p:cNvPr id="7" name="直線接點 6"/>
          <p:cNvCxnSpPr/>
          <p:nvPr/>
        </p:nvCxnSpPr>
        <p:spPr>
          <a:xfrm>
            <a:off x="0" y="1214422"/>
            <a:ext cx="8501090" cy="1588"/>
          </a:xfrm>
          <a:prstGeom prst="line">
            <a:avLst/>
          </a:prstGeom>
          <a:ln>
            <a:solidFill>
              <a:schemeClr val="tx1"/>
            </a:solidFill>
          </a:ln>
          <a:effectLst>
            <a:glow rad="63500">
              <a:schemeClr val="accent3">
                <a:satMod val="175000"/>
                <a:alpha val="40000"/>
              </a:schemeClr>
            </a:glow>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072437" cy="2554288"/>
          </a:xfrm>
          <a:prstGeom prst="rect">
            <a:avLst/>
          </a:prstGeom>
          <a:noFill/>
        </p:spPr>
        <p:txBody>
          <a:bodyPr>
            <a:spAutoFit/>
          </a:bodyPr>
          <a:lstStyle/>
          <a:p>
            <a:pPr fontAlgn="auto">
              <a:spcBef>
                <a:spcPts val="0"/>
              </a:spcBef>
              <a:spcAft>
                <a:spcPts val="0"/>
              </a:spcAft>
              <a:defRPr/>
            </a:pPr>
            <a:r>
              <a:rPr kumimoji="0" lang="zh-TW" altLang="en-US" sz="2000" b="1" dirty="0">
                <a:solidFill>
                  <a:srgbClr val="C00000"/>
                </a:solidFill>
                <a:latin typeface="華康中圓體" pitchFamily="49" charset="-120"/>
                <a:ea typeface="華康中圓體" pitchFamily="49" charset="-120"/>
              </a:rPr>
              <a:t>貪污治罪條例第</a:t>
            </a:r>
            <a:r>
              <a:rPr kumimoji="0" lang="en-US" altLang="zh-TW" sz="2000" b="1" dirty="0">
                <a:solidFill>
                  <a:srgbClr val="C00000"/>
                </a:solidFill>
                <a:latin typeface="華康中圓體" pitchFamily="49" charset="-120"/>
                <a:ea typeface="華康中圓體" pitchFamily="49" charset="-120"/>
              </a:rPr>
              <a:t>13</a:t>
            </a:r>
            <a:r>
              <a:rPr kumimoji="0" lang="zh-TW" altLang="en-US" sz="2000" b="1" dirty="0">
                <a:solidFill>
                  <a:srgbClr val="C00000"/>
                </a:solidFill>
                <a:latin typeface="華康中圓體" pitchFamily="49" charset="-120"/>
                <a:ea typeface="華康中圓體" pitchFamily="49" charset="-120"/>
              </a:rPr>
              <a:t>條規定，主管長官庇護或不為舉發罪；第</a:t>
            </a:r>
            <a:r>
              <a:rPr kumimoji="0" lang="en-US" altLang="zh-TW" sz="2000" b="1" dirty="0">
                <a:solidFill>
                  <a:srgbClr val="C00000"/>
                </a:solidFill>
                <a:latin typeface="華康中圓體" pitchFamily="49" charset="-120"/>
                <a:ea typeface="華康中圓體" pitchFamily="49" charset="-120"/>
              </a:rPr>
              <a:t>14</a:t>
            </a:r>
            <a:r>
              <a:rPr kumimoji="0" lang="zh-TW" altLang="en-US" sz="2000" b="1" dirty="0">
                <a:solidFill>
                  <a:srgbClr val="C00000"/>
                </a:solidFill>
                <a:latin typeface="華康中圓體" pitchFamily="49" charset="-120"/>
                <a:ea typeface="華康中圓體" pitchFamily="49" charset="-120"/>
              </a:rPr>
              <a:t>條規定，會計、調查或政風人員等不為舉發罪。</a:t>
            </a:r>
          </a:p>
          <a:p>
            <a:pPr fontAlgn="auto">
              <a:lnSpc>
                <a:spcPct val="150000"/>
              </a:lnSpc>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（一）所謂「包庇」，係指包攬庇護，而積極對他人之犯罪予以包庇掩</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lnSpc>
                <a:spcPct val="150000"/>
              </a:lnSpc>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護。</a:t>
            </a:r>
          </a:p>
          <a:p>
            <a:pPr fontAlgn="auto">
              <a:lnSpc>
                <a:spcPct val="150000"/>
              </a:lnSpc>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（二）所謂不為舉發，係指知悉他人貪污有據而消極不為舉發，如應移</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lnSpc>
                <a:spcPct val="150000"/>
              </a:lnSpc>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      送偵辦而故不予移送。</a:t>
            </a:r>
          </a:p>
        </p:txBody>
      </p:sp>
      <p:pic>
        <p:nvPicPr>
          <p:cNvPr id="6146" name="Picture 2" descr="http://www.bhmpics.com/walls/open_umbrella-wide.jpg"/>
          <p:cNvPicPr>
            <a:picLocks noChangeAspect="1" noChangeArrowheads="1"/>
          </p:cNvPicPr>
          <p:nvPr/>
        </p:nvPicPr>
        <p:blipFill>
          <a:blip r:embed="rId3" cstate="print"/>
          <a:srcRect/>
          <a:stretch>
            <a:fillRect/>
          </a:stretch>
        </p:blipFill>
        <p:spPr bwMode="auto">
          <a:xfrm>
            <a:off x="4786314" y="4071942"/>
            <a:ext cx="3641653" cy="22760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pPr>
              <a:defRPr/>
            </a:pPr>
            <a:fld id="{00C3DFCB-157B-498A-9521-0705B52EBA3B}" type="slidenum">
              <a:rPr lang="zh-TW" altLang="en-US"/>
              <a:pPr>
                <a:defRPr/>
              </a:pPr>
              <a:t>34</a:t>
            </a:fld>
            <a:endParaRPr lang="zh-TW" altLang="en-US"/>
          </a:p>
        </p:txBody>
      </p:sp>
      <p:pic>
        <p:nvPicPr>
          <p:cNvPr id="4103" name="Picture 7"/>
          <p:cNvPicPr>
            <a:picLocks noChangeAspect="1" noChangeArrowheads="1"/>
          </p:cNvPicPr>
          <p:nvPr/>
        </p:nvPicPr>
        <p:blipFill>
          <a:blip r:embed="rId3" cstate="print"/>
          <a:srcRect l="9570" t="33887" r="42969" b="8984"/>
          <a:stretch>
            <a:fillRect/>
          </a:stretch>
        </p:blipFill>
        <p:spPr bwMode="auto">
          <a:xfrm>
            <a:off x="4000496" y="3643314"/>
            <a:ext cx="3857652" cy="27860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0659"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自首或自白減免罪責</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072437" cy="2554288"/>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貪污治罪條例第</a:t>
            </a:r>
            <a:r>
              <a:rPr kumimoji="0" lang="en-US" altLang="zh-TW" sz="2000" dirty="0">
                <a:solidFill>
                  <a:schemeClr val="accent1">
                    <a:lumMod val="50000"/>
                  </a:schemeClr>
                </a:solidFill>
                <a:latin typeface="華康中圓體" pitchFamily="49" charset="-120"/>
                <a:ea typeface="華康中圓體" pitchFamily="49" charset="-120"/>
              </a:rPr>
              <a:t>8</a:t>
            </a:r>
            <a:r>
              <a:rPr kumimoji="0" lang="zh-TW" altLang="en-US" sz="2000" dirty="0">
                <a:solidFill>
                  <a:schemeClr val="accent1">
                    <a:lumMod val="50000"/>
                  </a:schemeClr>
                </a:solidFill>
                <a:latin typeface="華康中圓體" pitchFamily="49" charset="-120"/>
                <a:ea typeface="華康中圓體" pitchFamily="49" charset="-120"/>
              </a:rPr>
              <a:t>條規定，於犯罪後自首，如有所得並自動繳交全部所得財物者，減輕或免除其刑；因而查獲其他正犯或共犯者，免除其刑；又於偵查中自白，如有所得並自動繳交全部所得財物者，減輕其刑；因而查獲其他正犯或共犯者，減輕或免除其刑。</a:t>
            </a:r>
          </a:p>
          <a:p>
            <a:pPr fontAlgn="auto">
              <a:spcBef>
                <a:spcPts val="0"/>
              </a:spcBef>
              <a:spcAft>
                <a:spcPts val="0"/>
              </a:spcAft>
              <a:defRPr/>
            </a:pP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「自首」，係指犯罪尚未被發覺前，向有偵查權之公務員陳述犯罪事實，並表示願接受裁判之意思而言；至所謂「自白」，則指對於已發覺之犯罪陳明犯罪事實之意。</a:t>
            </a:r>
          </a:p>
        </p:txBody>
      </p:sp>
      <p:sp>
        <p:nvSpPr>
          <p:cNvPr id="70662" name="AutoShape 2" descr="data:image/jpeg;base64,/9j/4AAQSkZJRgABAQAAAQABAAD/2wCEAAkGBhQSERUUExMWFRUWGBsaGBgYGRwZHxwdHRgcGh0YGhgaHScfHBolHBwcHzEgIycpLCwsGh4xNTAqNSYrLCkBCQoKDgwOGg8PGiwkHyQsKSksLCwqLykpKSwsLCksLCwsLCwsLCwsKSwpLCwsLCwsLCwpLCwsLCwsLCksLCwsLP/AABEIAL8BCAMBIgACEQEDEQH/xAAcAAACAgMBAQAAAAAAAAAAAAAFBgQHAAEDAgj/xABIEAACAQIEBAQDBQYCBgoDAQABAhEDIQAEEjEFBkFREyJhcQcygRRCkaGxI1JiwdHwM4JDU3KSsvEVFyQlNFRzotLhY2SUFv/EABoBAAIDAQEAAAAAAAAAAAAAAAIDAAEEBQb/xAAtEQACAgEEAQMCBQUBAAAAAAAAAQIRAwQSITFBEyJRgcFCYXGh8AUykbHRFP/aAAwDAQACEQMRAD8AuGpU0gk9PfAHhXOFOu5UKykb6rfzwazZ8jexxTHDASzspCLq+YmPphMnRt0+GOROy4snxAVJ0g26nr7emI+Y5iooXlvk+be2BPJTSHuWFoJMyL7RhX5rU1HronQkm8dNr+nTFOXFlxwJ5HEaH+JOTBILm38Lf0x3qc95VQCXMESLHb8PXFF9ZCyBvjpl6xLgm8bCJmNhA9owPqM3PQY/ll9UeaqDDUGMdyGH6jHXI8w0arlEbzDcQRinafMlWWmBJspNhA2j8MM/JxHjUWdxrZmAUXIlSTJ9sWpsz5NJGEWyzsZP93xjG09sL2R5xSqrEU2ECYYx9JOx6YY3Rz4wlLoYcD+Lcbp5ddVSY9ASeg/ngHn/AIg0qQJNNjeAAR5vVe+F7jvMqZ2nKodIWT5hIvsYO23vgXJeDRDTyu5LgY6nxIyi6vM/l3hT16W6+mBT/EepUJFKhpXYGpM+5UWX/M0+mEVK4zECmFRUmSVHSxImwN7sbCYuTB9Usy6rpoQO730jVtpWxqOegkLuxGm4V6r6KnCF+0an51zdN/Npa/yix9hMBj6W98El+IjEhRTEwLzIg9SR8o9DfuBhF4JlWqORU1MB52ZjcgTCKf4oN4G47Rhj4flnSUTS6oWKowmVDsPIw8yuAJmSCCCYJJNqbQDih34dzGKm+knrpafyN/ywWp5kESP54S6AEB6cXuBJg+k7q3094iDyzOdaqjhGKkgyDZh0IYLuLEahPqMBDLK+SnFWGsv8QMo1dqOuCDAY2UnsG/rvhi12kXH1xQHGOEmmdRBluigETvuD1Btb9cMnLXG8xQylRnLeAfJTnzNrNjo/hW5vaQB1MOU/k2T0kXFSxsds18QMvTMNq3a4E2UxJgyJ3HpgnwzmSjXbTTYlomIIt9cUNVLagFIgExJWb9DJ/XDvytzLlsoDq1atG+5LdUtt0j64pT5GZdHGMbjbY+8R5ppUahptJYAEgeu3uesCcY/N2WVlVqgVm2BB/WIxT/FuZDVzBqyQZsDa3Ywd+ntg/wAITL1qyCowU02DltXlInbsL6R74m9tgvRxjG3ZbQbqMD63H8ujFWrIrDcFgD+uJ6RGKd5loA5qu/h2DsJF9pBsTg5OjLp8KyyaZZ//APp8t/r6f++P6403NGW/19P/AHx/XFC18nEkHsR03+v9cQ2J64X6hvX9Pg/xFrVfi+iuV8EkAkTq/PbHbh/xYp1Kqo1PQpMFy1h67YqjJ5cs1lLAXPt6npjq60wTYi+0/wA4OK3sc9Hh6ovtOa8sdqyfjj3U5ky4EmqoHviicpkWqK2gmRFupwdp8vMApqzoABifmPYdjgt7M0tFjX4i28rzBQqMFSorE7AHG8V5ytkwueXQpCfp5T1k4zBp2Y82JY5UmO/HeZqFDVTdoYrMQT+gxReZzzXAkLPfrh7+J1BhmBUiBpAmD1ntivGqET698Km+TqaPEow3LyWF8N+Y6VFanjORqKgSCRN+wtuMAeds865yqFMDWYI3+uAOQZtaCTBYd43/ADwd53oj7ZWgCZJJJP5DsBH4nFXaGLGo5t3yjjyi+XTMf9rjRBkGSJi0gDFhLV4QrhRTTUbj9m/47YrLh2WFSk3l8yEuzTELEbHe+GSvwUHwa01YZQWYkGABAWQbbYidAZsalK22jnzItGvmKhpMqaJaGWA19l0iZM7G5x45Sqf960gQBBYQLC1Nsdszy8Kqs5fzSSNQMEEhQZA9Dj1yvkQvFKVx5XZDpvJFNpIPb64nkjaWNq/DLerPCkjoMUdzPza2Z0w2kMAWQEwGG8SNjvEnF45j5G9j+mPnPK5HWpPmtc9F09SXJsZi0dfpg8hk0EY22/FHqtmWKz4hOk7bC/btjyvFG0pRFtRJYzE+hMwFsSzdBaRMh1+EdSKmZE+UUw2xb728D07YT+ZeIRma1epTqa9QCKwIdQflap0pFt1S7wN1HmIqPFjNVnp+lX1JeUQ1GamqyViFaQosD4lQDZQGAWnEydtRJBlMhoQs3mKox95MTH71RreqrHUjC7wTMOtMC5aq0t/CiguwiZ1EBjJMmUPSMEs7xOrVZKYBg1AzEC3lqBVEjpqaR6ljtGFPHIxbkEajFVqERLI7CD0GlFAPoaa3/iPfEzhudNN7CynxFjrTqU0LJPQhQpHqjYF5vNwwtCimV9wGEj6FXP1GN5DiMqgUyyAKs/eCqSUMdQRoMXiosfMDhdSaC9thqvmBqWpTbTqYq0RBefKxH8RgMNwzA9ccafEGNQnapo1gi+oAdJiZXT5Tsyvt1AnNK9kby1U1L6OF1I3uVEmOwG5xJbP6qtMglGklT1Un9pHuGLD1CsNicCrRbimFaOZo+PozCTTJBENGknzAqREoZkDfzdIGOXOnEDVqmn/h01UeDBDIykmGUDq3ebQRgJxPNakUxDLKsokoaZ/aJB7KrsADfTHcMD/AKVPM0xQrwzpUmkD3JnSSm9JjExtvsbaoO40Mwva7fj9hSznCfCVvEca7aQDPSYPUWIjHtaNHwQQ58TftFyBcTJsDsN8WRy/yGWY1c6AxghKd/LPUnqQLD2ntgHzRyiyV3NMSgUEgb6dP7vW46Ym2uTbHUxlLbf8AwVjw8VqmlXGoKT5vKTALHaQTj2uZakfDKwKnQEEkbgGJkE3H/LHXhLEZmmSjf4iKxtqB1R1t6T/OMMnN3w7qgaqA8RZ/zAR2A2Hp0IsIMxLjgOWSMZKMn2FPh/naxrvTLlqWksBIYKC0KB1E3ttAxw5g4ZFWpC1F1VCzG8MASSZ2i23ScMPw+4M1DKg1AFqVDqaBFhZZ9YE/U4K8xFRl6jFS2lWOmSs+liN8M2+05jzJZnt/QqqvwyrlqqvlmViRAJAJ8wk9wYH4YXeOeI9U1KpBLGNUAbAD5elhiweJc0U6FKk60F8Qdy3kldMCGmek4r3jGa8Wq5CimCdWkkm8XuxJJO/1wtnTwuTdtfU1w/itXKVDoMHbuPeDY26x1x24krP+2rH9o8NpICyNg0djB298euF1aYbXWXxDp8oZmAMQB8t7AG84g8UzvjVNWnSLALLNAHQEkmOuK8DauXX1J/AuONlqp0afNaegw+1suai09ZDsfMXFgJ9NsIPAK6iqB4QqSfKGJH1JGHmnxWgo+UMROrS72j3OLRnzr3WkFuCZJqeZAAYiDqbpPS4xmD/LoQ0VdBAcaup398Zh0VSOPlnukdeKcMp1UOtdQg2P9/nika1NHZkGwWzG0R26b2xfGaHkb2x87ZvNftb/AHTH0ntgJm/QW7HX4c8sUcwHNVSSmnT5iIu56H0H4HAv4gZdkz1RgJGsEWMHbrsY298TeSucEypamUOqoyAXtMkEntuLD1x55noVzmsyEXxFdmMQDp0wdYM+UiCJ7T7iuNo9blnbl1XH7HrkkUKmaRqgCGGGksCkaT1a4M9CTbFlVOHZVitSV8tgQ8KPoDGKR4TVpowetqZVOopMSSLddvptgonMNSohZaUaQYZBoVJ730mR3vilKkVn08pytOhkzmaDZ2ppJ8NLBjBDaYIVW3gyR1wI5PLf9IUFiFWpUlReCabbt1J2+mAXA82NTDcWOk/eiJEx7/lgryjm0qcXosi6FYklex8Jp698Uuw5Q2wkvy+xdFf5T7HHzquZrZgpR1O8mESTAJ6AbDvj6KrHyn2P6Y+bK7w50gp/D27iZmJ7/nuTyGb+nK930+53dRRqMA8wY8pj8eh9vQ445iHp1WIDEK7S0AamUqrWFyAbA7dMFeVOVnz9R6auqFV1SwJnzARb3wfz3Jz8PaiWdamo1SpUERUSg7JM9fncetMdsDFM0anJjScZcyEzgfFjS8QeFUes/lW+n/RMpvBO94sT0vs2cRyufyFEVq2VourlANBOum2taiLUCgLcoqgrbyqLSMReUHX/AKQovmqjNXYkEsBAZSjKCx8xMqFAnpffD/8AEbPJ9jJVvEDFAKamdRFRHliDKgBDJtv0w+kcRyaZXr82ZVvCV9SOjsWDLFmdiwHSdLmBJuuPGW8Cs4+zpXrVZ1g0aZI0wFaFJXzI3muApOkT5owuVqJdzoREn7qHp2LkgfiTi3Phfw4JS8SktMB3Zap3MIoKqpBj5mY7X1T64m1Ijk2AMly0KtHw/BqUaiSIqLBWQG03Pm0uEIi2lj64iZjlKsylwSsVqVRWNyA6QxJO4VzF9wWmNwZ+L/FVpVKQ+0eC3hsTpXU7S0IFEWjzmSRBi+BHL3xFqGhU1UXqU1psodlkEmdIYgFYLkWZiTqNzgHjQSmC8hWRCLQaJbVI1BkGrQomCRBaSIIFP3w35HlymeHrWQhKlf70X0DVqRRfzELvbp9U7iHD0RabUXFRKq6kqXSFVChRgTudJMnqxjfDvxzO01y3D6dGtoQlm1legOknSYgEs0SO3vgKSs3whSi123/omZLiK0hTSjXK0lVSQzBmMtBA9BN4x55kzhOdRBD6qKz5gJvqkjtA6HAzK8TyaoI0sdLELURSWAkBSwgCReb/AI4lc2cSVM0qrE+ChMLcLe4ZR5hHQ2F++J4CUPf18izmX1FqtNjUqrVLECSwj5To0/LHfqPUY1W594gIPiMAZ3RP3iIkpuLY4ZzM1BmkbK1GdnK6IAkEnbRJABJ9jPW+O/EOW+IMoX7NUIa5EA/nM9bYH9DXUON9fUsPkPmCpmUqCsZqUioJ8vUE7AC9r4Jc3rORzH/pN+mAXwx4Q9ClVFWi9JyVnVADQGErG3SfW/WAe5sqAZLMEiQKTSD1Ebbzhq65ORkSWf29Wip6VfxFFHR4lSoBBAOpTIjoPJeZuIOC6PVWkqZHLU6qidVXwdeowDMsCBYiQdvbZV4dxfwqs0AVkaYncdQZm5EzEfyxP4BkfEUt9rTLpqurVirDbzBYgg7Se2FI6+SNcsJnN8SA/wDBLM/+VAtH+z745fa+Jf8Akl//AJh/8cSF4SBLjiVMiTY5hoPYT3644twCqFJ+30hqI0/tn/U4IUnH8v8ADB/Gc3m/D/bZcUhIhhSFO9/vRhfyhJfSZMnoevfBzjPDalOmNebp1ZayioWv3hvw+uOGYy1PwkewcDzaT1nYibWP5dcC0aYNJFz8qU4ydEfwD9MZjzyg05KiTc6B+mMw9Hn8n97/AFF/nLm6rT106KjULE7nYGQo6X3OKfrbm98WF8QMs659GTV5l+6CT1BEe1sDsv8ADrM17hBTWfvyDHqN8JlbZ2NO8eLGm+LF/ho1PSc7CogJMbz/AEH5HFj8S5HoVsw9f7Wqs7aohGj2lv1GFDm7kr7DTpE1CzOSDaAIA2/HC34EvpWT26zbFdcMY4+rU4Sr6FoU/hxlvMWzYYsZDNpkHrfVfpjy3w7o6pOfIA2UaABAgGzR/X88VvXougUkESZFutto6f0x5CBidyDO0WMWknp1/ucXa+AfRyd7/wBkWTkvhjRp6mGd3ETCWuDvrvMRHaRifwjkehQzNOuM0GZCTEKJlCsGGtEztiraGZeoRQtploAFpK6dXcnY3/8ArE3h1FNYSs8L55hTaLbgSx9O2Ja+AZYclO5/sXxWPlPsf0x861snNAVRPz6TcW8oI9YN7+hx9EwNHpp/lilavAFkmk48IrVhdWrX4MllgbEABhN9sFNWZNFkjju38fc9fDjj9HJ1alWuWCsmkaVLX1K3T2OGnmbnrJZrLGmKtam2pXp1BSJ01EIZWEn6HuCRiuHptpZAjC4bcm39nEnhoDoEOosDNNCCdTNAgADaL4BSa4NuXTQyPfKxj5F4YOIeLma0rVd4IpnSJFtrjZR06nDY3IGr5s1mIEwCyHe0/wCHv69OmAHIQOXo5qlUSrNKsxqKnzBSNQLQQwWCflvaOuGheZcohqKtXwSmjSr6lJ1R/o6oBNz2nY+uHUzjuSXAKb4ZiRFeVmCpRSI/evu4te2JnCeRnyzOKWadEaDCqFIPXrpNoAMT7wDg/TzDs7otSm2gKSQpN21ECzxsAf8AMMelo1GdVNYglS0IqCYKg/MGMDUOvXE9wNoVc7yS2vxDTp5hv9Y7k1D1v4ikW2A1QAAABfAjiPCWqU1XMV/s9NmLXUoVVBMaagktqKAQxBuQDAOHnL8ZXTJdXGkkFd/K2kgrJg3kd72HUBz9U/7PUdiADVSik9hr1NsYOstf/wDGu+2JbrkKEFKSXyVlxzNK+laIK0KKhEBMmJJkmB5iSSfcDoDju+ZbNCjTDFVpUArHpJqFr/7Tuqj1jEbIUiyVEMaN9fqNtxJBvaxv9MFOHcBzNJZcMlF08QsD5SRZdRMXDwYP03wi7O7tjjiorx1/PkgUmArGmmkfdBMGV3uV3PqvbbGxxJqjipVZm8KmFWBOoL8qkncXEm5IEeuPXA+VqmYeoKcnwl1SOo1AQvdjcjvpOBuZyLofMGWRIkG9yse8gj6HED9rdXyEOX88v22hVqMFiujNNgF1STJNgP0xc1TnbIrY5qlPoZ/QHFCZVfOJm0n8BP62x6okyTJkCbXm979LSZ9MXGVCc+mjlabfRffDucMrXqLTpVdbNMQrdBJuVA2xJ5jyLV8rWpJGqpTZVkwJI6zsMVn8J6bnONqWAtNmkgySxVRv0gn8cN3M+YzyM3hVlRSw0eRSSIAIJINw35Ee2GqVq2czJgUMqjB/D5EzO/DuvQ848Jaagh2eqBNrmegMSAL9L4Acu5QVsyqRrXzAzYQRAJIFrkX9ovAxLzGbqZuqq5ms3zH5ydIEWgbJ1v1tgnxDKqlClSy9FlqO13Y62qBPKIAMAF2I0j69wvhnTUpxVSfL/Y7pyjS/baaj1WpyzIBC2+4fMCT7EWIx5fhwq6VLgC/rpJMRcFh+fvh34bwfwMi/jCKjgmoU+a52ncn2+m2FbifF6bKlNBUDgjUNMixtOq84jVGeGWU265/MW+KcsVEVnGg0g+kOCe3bf/7xCPBa6Zfx5inMb97be35YOczcSdP2Ss5DLBj5Se4XuNsLZ8R6RHiHSh+Wdz3id8Ca4OTSbLE5J+IVHw6eXqAqwAUHcHpjMIHKmQNXN0lWT5gT7C5xmGxbaOfqcOOM/wBT6AagpMlRPeMdIxo4VKXPS+M1NqekBiNWodDvcfzwbdGCMJT68BjjXAKeZCh58sxt198Ly/C2gPlqVBedk7RHy7YYeGcdFZiBHXqDsQL2tvgpGKpPkNZMmP23Ql5n4X0amnXVqnSImV2km9u57dsRv+p/LT/i1h6eX/44Pc0c3JkvD1oX1z8pFoi/54Xc98WVRjpoFknytrC6vUArOBe1dmiEtTJXHomZL4VZelUWotWrqUgj5CLdxp29MEaHI1FXRtTEp3C3kXm39+wwa4RnfHoU6unT4ihtJMxImJi+JNsFtRnlny3TYE5wzYpZR4EkwqyJUNupeWUBNQAN+oG5jClwXJ06NJHzAem+Zr2pQHIqNSakxDKf8NlI82/yzckl+4oU8Ih0FRW8vhkBtZOyw1r+tgASbAnFU8wcJHC8zlqwKpTrVR4iKJp0unkm4A1AzaSswJCiNA4++f1/wNvAeT6XiAuFqChTFJjpHnqmHdz18oKoAdhI6XO0OUsmjB0y1NWFwwEEHuCDgDV5pp8PpgGjVdKjsUYAAkmCwMm5nYncEdpwyZjj9GlRStVbw0qBYkE3ZdQEKDeP0xbSTotPI0mrp9AjmTlqqagzWSZVzCqVem/+HXSL06nY2s3T0ucDBztlaztQzmXfLVW0a6VXSNWkgjQxgVFMRIMkdMG15/yJsMyv+64/VcKfxDzmU4nk2p5YivmlINEKjah5l1+YqAq6CSSSAIHWMRPwA8c1y0xvp8KyzeK1PVT8VQoCCpSAIUwYSATJvMiI9Z90+UMv4iO2p1p0jT87sRcj94wBE2ELfaywu8t5BMjw2mcxUNMOVasZa0j5BpBKiwUxG5wTocycNMMro3qabt0k/MhvAxFIv0pP+1MK0uG00pJToBLCAygQAfvEjcgAQOpA6THDmPlZM3l1oFmpqrKQVAJ8oIAv74J5DO061NalM6kb5TEdY2IBFx2x3JGI+QU3B2u0V6Pg3R2GZrfRVw25blumMmMo5NRAuklrE3JmRsRPTtiNkedstWd1V/KhI1mNJjcz+72OxjB1WBuDIO1x+owKS8DsuTM6U2/kEcscr08lTZEJYsxYsd/4R9B+cnrj3xblXLZlg1WkC42dZVt53Bvc9Z3xwqc3UQ+iGJ1ECIPUibkdsT+H8bp1fkJ69O2/p1xfHQMvVT3u7+RXrfCfLFmYVKyk+qH1/d2mN+wxyynwjoU3D+NVJBmCKZHsQVuMMPHObqGVs51MCAyoVLAkSAVMbi8ziOvPuUDBXdqTETDqR+ayPzxVRHLJqHG1dEvg3K9LKszUy5LKF8xFgGLQAAIuf0xPz2SWqjI2zAi4mPW+JAOBPFOZ6GXLCoxlVDEATYmJ9R7YvhGdOc5X2wFU+GVFkAZypEeamNMgbWMjB/gvLNDKiKamf3mOpu5v0+kYgUefsqyhlZyDP3D0xD/60sjE6qm8fJfr6+mKW1D5LUTVOxsr0FZSpEgiCO4OFqryBSNXxBUqTEQYP5xJ9zOJmV5xoVGpqms+L8vlEd73ttjzmecaNNQzLVgx9zvtIm2I9rAgssHUbIWb+HlB1W5DCfNAJM/30wHPwfpf65/wGGWrzlQUwdckkDy9vriHX+I+VX5i4vF1xXtGxnqV1ZL5b5LoZO6As53Zon6RtjMdOBc2Uc2zLSJJXeRH/PGYNV4M2Rz3e/sJ1+IU1kFwCBJBItip6mbSvmaheoFUEyO8G0Ykc/ZyouaqQDpKBfecI4BkhrRP44VKXg6ul0+2O6+yzuF8ZoUNZpugimdOq0m0X6z23tjOE/EKo8eLpRf3gpMk/X+4xWyOrIZgBdu57dL4lpw+o2X1IrEFtIABMxfoOlv7titz8DHpofiD3P3EsxUYLV0eQypSZhgIJvb2MdfTCu+Zsmo6iCCB0Am+1ySR/fSfQq5mmF0q9QT8jUyw2Aghl7QLXt6Yh5nhtZl1+C63Ish6knaPX8sUx2NKK28DNl/ibXpaEXQEVQI03jpHTDtw3nNqtAVqgFECAQ33msNQNoHpG/XFYZbl969OysKomQylQQJaVMAbT5f4RG+PdPO1wvheDUqU5BGtHkdxKwb/APKJxabEZMGKfSVlyZaqDWqs7XpEKs2CoyK2oepJIJ/hgRBwo8+5alXdhUqDQ1EopDAkOWVlYAbAMBJxr4i0XNUJTOk1UQg7SaTVNQ1bC1RTPpiua9E0dBYsTMEbC2kiGBvv+h62OcqMml06mtzfyht5RzwzuV8GvPiI3h1XY/4cfIy3t1H+90wxc1ZGpmMlRp0rPRemTvEKjKG3B0kwQTB+oIFW0+O06GbNbSwy9UBK4H00vFyYa3ttc4ef+smiKdQVatIMypB1kgwPmUBZg9ioiTh6qaswz9TT5KXjk90Ph69bM1nqOtJRugUVCNQmFFlWOl26YYOB8upkSWpU21/KXJLhhYxCjy3AmFOw3wB4bz2mczOnLsX+V6oVGUaVVhGpwJ87JsMNeTrKB+yzBT+CoLD69Ppg1jS5QnJqckuJMzMcXJKgZejaYZ2MDoYQKST6QPcYTsx8OqjMXyzGAZhm8EEn5lpjS0L2mPc4fajVdzWogd4n9Thf5p5i+x0PG8ZqzBgNKibEETp2Mb7jY9cU4RaJjz5IS9rCnKmZ8LKU0rFlZQ12grGon51lbCAZ7fXC7zJz2tVjQWUosADUMqW1DopE6I+pnp1h8F+KWWOgF1DIhAVvIS7RuG6Ylcc+z18uWVWqtTg1SPlAaRq7TJBBESBB7YXOHHtNGDNH1LyLl/7BnB+Fzlj4lNUBqQpKEa03scWJloSkqgeGCNIWfTpFhAvbrgNwUeSk1T/DUBaZgySQBItO33vwx04whesPECELekoLaiJ+aRG4+mELg15ZepKmbzemlRJFWCgb5zPWL/l+OBvKfFFoJU1gHQLVE6z5gGEyN7HbC3zo6moAA0FCSjagBFgbD6TjpwkhqapT0jX89MG5Hqd56wcVfI9Yl6fPkWeLcwmp4gkk1Khd22m9hHQC1vQY9ct5hKmcy/jsEpqyliZg6ZYaj0kwJO0495+hRy1WotSgzNPkGuFF5uQJaR2j+eBeX4kweQEEkWKjSIO0Rt+vrgTcknGon0eGm4MjvirviklbxpUaqQC9AfMBMTHaLY6fCbOVXd6et/DpiSDdTqJiJHkMibRIn0wS+IngUmR6tA1RX8rnxCgUJENGkgHzm9vfDXzE5WKHo59vYgcq8cpUKk1hVAk3p6ZFtoPr6448zZvLu85QVQjSz+JF3JO0HaD+Z74lZnjGR+VckxUf/sOPqfJjrS4xlCun7IeljmH/AF0evT1wv8jpfi37X+3/AEJckqBmKIJJe2kLtpIJMn+WGVMgz5ZRmTUVhPXoDAmPTA3kzM0WzAFPLik1MfMa7PIiIjR5hHfDsXV2JZCdIMX3HcDBJcGHPkan1/OQNlshTUFqoPlMqyncR1wC5iWjWTVohVBO0Hexwd4lxujUpMppM+kEFbiLxvHa+BuZzWXXLsfCJhYC6jt+E/XFMrHuu2mc/hTlwviECJG/1xrEfkjmdDmBTp0Cmryk6yYgE7RjMMj0I1cX6ltDnx/lWlmhL7jb374pTPZMI9Zfm0kidvvAYtnmnm85eslJStz5usCP1xW+drCp9oKsoXUWvu0mbdd/19sBKjZo98V7uvB45J4AM5WamXChVLbTNwLiQRvhv5nylTh+SpU6NdvnaSvlmbgb7D9YxWeUzjU2lWI7iSJHY+mLFr1h/wBH5asy06tINU1owI36KSvlYQT2MdetR6HZ4y3pvq+hXyXOubVpNd3BtpLEz7dj6jvgvmuaq8oiVK4DyyA1PObAAExdZ6DrPthMzKjWSICmYsfwAw21MjoqUVqp8/hgkMC3mUEEfu7i/WPpirYycIKnSDvI3HsxXzgDVqjU1VgVYm502LdJB+uLLn1xXvKHBkoZ5oRls2k6tQI032Fvrh+oZhXGpGDDuDP6dcNh0cjV053FcUAuLOruyOsgEdCYXRPiSB5YYi/Q9e1d85ctGitHMeKazVJ1So+6szOoztH0n3eueuYKmRVatGmjM/lZmmwUyLBhPzH8fTFX8W5zq5rQK60yilmVEXQJaQSSJJv69cVNrofoseS966ANR5MkCJmOn4YsH/qey9NDmXqjw1TxWUUzGkDWVDeJIEAiRfrhUqkFAVpQXARbhh1J9QZjErjrVhRPi1WKIq/M50+YfJAJOlVV9v3bC4wEO6NWrVx3cKr8WFPhFwYzmatNtL6lpgNewUMwJjuRMdRiyfFYE+JlQT1YRB9bg4Uvh5kaKZKitQtTqMPELbXeGHeIBGHOjQqG6ZkOPUA/iRN8b+lz/Pqeab3Pj+fRkRHpMfLlGJ/2YH9MC+aqRFAfskogVFOrUJBuAxIFoMYY0qVutSj67/jvgDz9QqNkK5LqwCarCPlYNY/TAyfFfdh4lUk/z+EMOf4LQzCaa9GnVEffUN+BItiuOX1FNMxlSzk0hXoBQAQfBqM1LUYuClQb9sPfNPEquXyVSrRALooPmEwJALQN43+mKy5N4k1TPSazaqwFVwq6mLhWot5VXZl81hFxhUZK6Zplik4b180bznOdb7S1Q1NLgjShkoFidIA6RbvON8v8wGtV+zZiPO5NFxBNN2MxN/2bbHtvgDzJw6pQr/tFIm4kWMG4+h6evtg5n+FU6XC6eat42YqLcAAKo1nSg/ygk9fpjNzZ29sNka88IeOBcr1KgZ89DWdESZ8hgamK2m1o2mdyIROa8svD6rUKbudnViYIDSNLWubG/wCmImX5l+zGKD1VEMGGqL3AKxImSDJHTEnn6pqqUdZPifZqLFyJJJXqQd5npi200Djxzjk9z4fgDUMyMxmqPjDWpemh0nTIkLvFsNPMvwtq0GNTK/tUBnQYLr6R98fn6HfCVSq6FDLAYMGDSJBBsR6TB+mDOX57zoYa8zV0n22NpHlvGBVeR+SOS08b4+C0vh5wtqOTVqgipVJdvLBg/KDabC/pqOAvxeplqVACI1PO20Kbfh0wW5Bz+YrJVaszumpfCd10llgyf0P1x35xpqTQLhCNenzfxlVt1gDeMNf9pyYtx1Fv+cFQ8H4GK9VKXmF2LEAA6QNUDUQoJUGPUjBKpT4eg8PVmTJFwtFpM/vBvpbsPr04rkKdPMh1UssNUamWhYEgCRcSJBH0xw41xunXNP8A7PTDNpbxF1lt7qdbmff+tlo6luTT5oaeBfZcwWem1aktMAMYRBafLIJOGvJ16eaXw6T1FAFnEXAIETvPuMU3wvienTT8Jal/lJYBzFgdJk+gHWMMfC+dPs7NUXKKjAaWIaodyDB1Nbbt0wSkZ82nk+voH+Z6XmejTcEgAsSQCW6X2na3rgVwOpRrXzFUUyBAvdtwem2FPjXFqlRvE1CXYuY31Hfcz/LELM5iqEVWPl3H/PAt8joYHtqyyuAcFyVHNr4eaLPqslrmD2GMwk8kIxz1Ambtv9DjeGRfBg1cHGSt3wMfxDyBOdkA3VTMEwASDhLr5c+aLkE9/a4i22PoLMvTW7FQY6wP1xTHGM4k1WTRqd2UEDYaiZmbgjAyRp0mZyjtroEcu8t1M5U8OmVBAklpiBHYE9dsMHOGUfI0cvlS4fy1GYDUFOpxFpFxFj3wU+GeRNLM7hg1Njb/AGlH9cAviXxMVs6ShlUHhzeJUmY73JxXUR2+U8+3wuQAVVUIDa2YXgGFE9yLn1Fr9cWBnswMtnvEIDRSorpgEyKK3E7D1wi8NorUqUaNMHVUZVYnrLCwGwA/HDnz1xkZfO1YRWqaaYQmDpUKCRp7nv2xS6LyczUfyf2GTlzOoGP7J0d0clmG5AJ3m3l6HCzlOKVsvlnrU2YNMhWj5SQdRj5r9++OHCeYirGtUQojU6gLrMOzIVSVEhTqtNsDMjx6nTy6Iw8VLqVZbjYlgNusAkz7bC7ExxO3x8fcZedszUzXDclVMB6rgNAt5lb3geUYSMnw14KuhQP8r1FKix1HS7ACYHScXTyqy08hldTKo8JI1ELuuqBJ39ML3xTam9KipZdYckdYBAGph26e+ClHixWDPUvSS4tiunBaeYyy1kohCapBAqbCQSQsXmQLemBXxMyD0hl8uCpNSHAliVBCqBDbDyn/AN3thz4ZzEWQKaHiBF0j5AJkwQD94xaPXAjimQ+28Uq1TJRFp01BERCgutvvFy6/j2GFymscXIDO5v2PoncI41xDwQz5almqcADR+zeB1CxpItaIwWo8apRNTIZtGjbSD+lT9QMGCRQo9Jj6egt0H8hhHzvOKDNrl0IdifO37ptb3iZ7YQtXliqXJjeGEnbQcfmWktxw/MEdzpU/hqucSKXEMlnKValS1JUamy6KislyIG8qbkbE468OH7Rfr+hxF5sooWpB4ANWlJEgxr3kX2BwWPWZJPn9Cnp4LpDfRQVaChwCKlMah/tLcfnip+VqdPJmo16j180cmGX/AEaJU8PWexZzqjrCnpi2eG5ynVpK1Fg1PYFdrWge0RhS+JmXSjlkrU6a6xm6NVwNKeIaepvM8bwPmM42NJkhKSe1CzxLl7LfZlNSpXZxTV2dXDwI0M+lys3BUw0yBY2wN5kYJw7h6BmOoVGIZmIgNpBCmw3PQYj8R4q60lpKQsCsARJY06jhjRYRsCN/TAviOcarTogA6aFIJt1LMxP4tH0wps62HDK1KXzf7MhayL/7W9+49bx174dfiZw6a4dCpFOhSDDUJg6gp07keoH64Wzwuo1DxtEqFEFQPu+VmYbmwWTtLdMQ8xnKlUpraSqCmpNoUTAJ7AGL9MU+DRFbmmn/AG2meMrk3qOtNBLuQFG0k7AE2w05X4cZwtD0X06TB1JYxMRq74gcr5ylRzVNnMgVaZNS4AUMCWvciQBcdjvYW5X5+yKEhswJG40VCR9NOLik+xOozZYNKEb+hrk7IVaSVFqIVGoFNRkmxnqYExAwN58p+M9OiHRdI1sG3gkiVtMjT+eDXDebstmGUUXLlmZflIgqpfzAwQIFjEH8Yr/nPiPjZ4kVBFAwoWQRoXzecW+bV1/LBukjDhjOWbc1TI+ZyK5jNU1IYUTTq+XzAeSkzfMNxqAP0wrcGKrVpnw2rNqWKcEap6CLyTEWw78I5n+1V6zPFOmtCqyhoUBihSB0vqJjfp0wg5CiuumarFaZYKxG6iRJje2+Fs6WO+U/hfc9cSkV38hpvqM0/MSpn5ZPmJHriZnOKCpSo09CLUUsalWIL3JUNa8L1Nyfa8LiNVRVbwWJQGFaCpZdtRG8nrOHblrktM9w+m5bw3Sq4Zu9ORK77jcE7X74iVhZJxhFSkK+dziBlbWtV1II0qVQRe8qC35Y9c3cbTM19VMaUCqFWIi0m0byTgXxLKCnVdA4cKxAZYIIBsQdtsejkGIBVTBE9/rbpihijHiRYXwj4aHFSo4B0kBCRsbkkfljMMPw8ehSyqUlqKal2dZgyfQ3sIG3TGYdHo4Wpk5ZWzn8R8ufDRtRCzpYx0PX+++FTIcKU5Z9SqAW8jFfmG+LO45wkZmi1Ikrq6j3nEDJcqBFVTULBNpH5yeuBlG2NxahRx7QHy3wdg7EAKTT02IncHcbdL4QeOcFFKrUVtfkXUymPKWNr9RBBkYvPL5VUFt4AJO5jucCOaeUaedSGJRxs439iOo9OnSOscOC8WrqdvpiD8MuWJzZrGClEeVoiXZbAT2Uk+5XAr4or/3jU/2af/AMXHwjhVPLUVpUxCqPqT1YnqT3xA5h5Ny+dKtVU61EBlMGOxkEEe4tOL2cUXHVr1t8uqopXOcXL02puCSG8sEBVGxAUC8xOOOWyhqKtNVHiFhp7ktKgEH1A/ve0anwhyxJY1q8kzun/wAMFuX+QMtlH8RddSoNmqEHT6qAAAek74HY/JpetxKPtJPHuDK3D2oROimNMAH/AAwIgG1wI+uKgrcNp0qoAqrVXyM4I0dDKkSfxmPfF9kYSsn8L6KNUJqag8wCg8s7AGTMe1+uClG+jHptQoJqTEapzFUqGoEpioqaiEgAKADERcwFBB9SMHfhxVVqKuWlmYlj/FHX33+uGrgPw+y+VbUC9RoI80ReDdVHmuB804rXj+QrcHzzMiE5OqdSaZKgbmmf3WW+nusbwQM+bFKUeC8ueEpVHoPfEHjNRK9OnJVAviSphnIYDQD0AkE+kbYrrP5U5fPZdoChiDAM3NzJ7374tLNiln6CurA2lW7GIkx6Eqw7HFd860kXiFFEUoAaflO4kAET18ym4sQQRIIwOFqUJL9bFzaSS82W3wz5x9f0xG5ug1qCExJU7A/KpP8AxFcdOXamoIe6KfxAOJ+fyCV8+qvcU6Jb6u4UGfZW/HCNNC/8/wDSSkk7ZM5TacsLRDOIiNnYT9d8Avi3/wCAH/qp/wAL4b8lklpIEWYkm5JNzO5xC5i5fTOUhSqMyqGDeWJsCIuCIvjptcUBDIll3vqyi6TtLOSR5YYxvIJiYsSfxvghnuG1fCou0ClWGrxFSPQodNptIHriyeHfDahSmajuSZuFi0gWiJg74ZKXDEFEUiAUAiCP5Dt6YUsb8nQy6+O64iHy9kWWg1KknjFFfWJChg6r5QTI1kkkSPux96yJnckC4WVpWuhUqRHQg7tMi+L24dwxKAYL95ixJ9f6DHjP8By9chqlJWYbNEN/vCD9Jwbi2jNj1Ucc267KUTgi+IlLWFklWJERIuSwHsRjnm+GEO6khmA1VJgk3Bs4EyZgx64t/K8lUKerQagDSSC2rftqBxmT5Mo02JVqnmkGSp36fL9cBsZo/wDbET/hplKLZx3p+IPDpQCdOkyQtyLk9rRvN9847yRXU1f2wCGCrBI1AbBytgwMEmL7+1gcK4JTy4PhzeJJN7ewGJtRAyle43G/uCOuD28GWWqfqbo9FUjgD1KFNQxqM4chgpABCxcje5G4HXfbEM/DnNuHU0zKkaCzrBJ+Zr3jFvZPLCmiouyiPU9yY6k3+uO52xNiL/8AbNdHzVxLhz0Kr0njUjFTFxItY9Ric7Zlcmnnb7M7uAB8uoRqDRvaCJtvGxxanHfhpSzVU1Hr1ASSYAWBJJi/S+CXDeTKVLJtlCzVKbFiSbHzdo2IiQcDsZrlrobV5fkoNEkgAXNh/QYNUOFV6dU02R9QGwkeoxcPLvI2WycMi66n+se5/wAvRfpf1wWznC6dUqXUEr8p6j69vTbE9MGf9QjdJcFX/D3lvxa5eqjTTaSTsWmw/njMWdwvhKUFKoLEljMkkn3xmDjGkYc2d5J2uibjMYRjUf3/AGMEZjeMGNRjcYhDRGN4yMc69YIpZtlBJ62Ak+uIQ9O4AJJgDc4E5/m/K0Dpq1dJ2srsJiYJUEA+hM39cAeJ8bNZgNP7ME71ESYNpBOoC3UAySLDdO5j45Wy/hqadM+IYRqbKLggxb1IPS+BcqNEMDl3wWtmeYcvTWmzVqYWramxNmtNj/fQbkDHjLcw06hhde4EmnVAvEQxTT174p85bM1lCL4YMkprqrClnDsAItLCTv07YbMjQ4iukTl2QbguxJHW4pm/rOK3hPT0uWWRGOOcyi1abU3AZHBDA7EG0YHcM4uzMUrKqsADKmQQZG5AvIPTtgvgzM006ZR5ylbhGcqUml8rZg03CNMH1YFSCOsWxC5141RzlbKmiCzUWCPUgBSCylVBNzphrmwk74MfFHiIqcR+z1G0UkpoSwEkkkkCJAjz7na/phN4tUpUQKVMklmBBIUHcXOmw7fXCZY0pWu2OhzHnpFv8lIfDoz0pr+gwZ4HV8XNZqoNg1OkP8iaz+b4Acn5iMqjd0AH1Jv+GG/hGW0pPV2Zz/mMgfQQPphGk8orKT8YRjIxqMbRJvHqO2PMYyMWQwrjBjDjMQhmMjGRjCuIQzGyMaxqMUQ2MaZgASTAG843hWz/ABsVXgECkCYJBOsjcqi+aoB2Ww3ZhstkGGhm9SlzCp0JtI/e9Aen/wB422ephdRdQu0yI9pm59MBKGTqZm5JpqD8z6WqkQPlUfs6IMjYFiO0yY9PM0stSVwUFWs76HqnZQxAJYmdC0wg0rEnSoiZEIGaPGFet4SpUPl1FiNIUdJDENLGYteCZtgjgRwKsnnRVqSIZ6lQBS7NPmI+YGFFiFhdAACwMFsQhvGYwDGYohmMxk41iEN4zGY8u8D2xCHqcJPPHNFSktVU0QlMs0+aQREGGWDc29j1jA/jPxQVxUp5eUIsKrRHqVXr9cKVbMCorLUzFVw06gGUAzvICn9cA5JGnHgb5Zwo5h2phiadMmTsTuZ3L+uN1MgawVatVYVtQZafmB+rwR3HoMd8vy3lXABastwBDKfxlR1wK4lwNaOcamalQoACjEgHYHtfc7dsKNt+Gg7xfgvhZd6lPOeIy6QQVj5nCz81on1x5yWShB4mafVF9FJB9JZ7/hgevC6bCNbEGx809Qf1A/AYM0OW6XhErWqWBgLAv2OqfyxLLUQ5y9Xpg6BWqkkQC4QWBJgaRbc4duB58VKcT5khH9GCg/UEEGes4rnlTJUdKtVqk1INmZYP8QAUEb98P3Lq06dKAy6iSWOqdRPWSe0CNhEYZCzHqK4aPPH+TcrnL16Ss8QHFmA7SDf2M4pf4m8Cy+TqJSoKQCRqkyxi83FhfpG198XpxTiIp0mYESBYT/cmLxj534xmhmM8zVGYiRe49SJi17f3OGdKzNFW6LH5D4slanSy8EFRGxvA7xawO+LPAjFX/DymDWBQaQF7udXT7xiBuT7Dri0MKxQUVwHl7o3jMaBxs4aKMOMnGRjJxCGY2BjWMGLIYRjMbBxo4hDeMmMYMc81SVkZW+UqQ1yLEQbi+2IQAcT4qazGjSkJp1PUWJKz90sNCo0N+0fcBtIaQcQ+XatJ50KPFIKgE+RnTUQCSxcmxI1qvlB0qNOCGWyQ8NFCwK9TW4/h0lgrHc+VUUzv5u+N5HlgUmZtRYtUDAn7qhtehR6sWk7sXJPQCyEvLKaDpSs2oMS0+Yt8zVHG0Mx6GxKjbbpleFqjBuoBAHprZlvuCAxW3c4naOsX74D8R4K9VzprMiMIYCST7GfKANtPXeRINEO3Caa0l0mqHZnc6iNJZpOqbmSIItAAUAAADElMyS7oREAFTvIPX0MyI9J9spcORWLaRqvc73MkT7z+JxIC9gLYhCNw+m6qdcTJNjO9/wBZtjMSsZiEOFaiTscRXy9UbED8T/TBGMb04ogFX7RN2UD0Bn8ZxzzPC2qgh6jwbELC/SYn88HdOM04qmXYk0/hllf9VMdST+u+JKfDfKiIpLb3n8cN2nGoxW0L1JfIAp8oUh90e388dm5XoEQaVMz/AAj+mDWnGAYvaitzFpuR8tEeCkekj9CMbpco0F2or9ZP6k4Y4xgXFbSb2LdflSgwANBbbQNP/DGNrytS20H/AHn/AK/lhjjG9OJX5lWLy8tUlECkoHoMcKnItBmlkn/Mwt9CLemGcLjIxdEsD5LlqlSBFNQAd95MdyTf+WJv2O0D+n6YmFca04lEshnLN3/M414bjv8AjibGM04raSyGGb1x1QMRvjuVxmnF0SzkEbuMYUbuPwx2043GJRRwVG6tj0EPfHTRjAMXRDWIPFxNPQP9IQn0Y+b/ANmrBApjm1EEgkTpMj0MEfoSMWQ2U2x6xhXGacUQ0BjYXGoxsjFkNEYzG4xrTiiGYzG9OMxC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zh-TW">
              <a:latin typeface="Calibri" pitchFamily="34" charset="0"/>
            </a:endParaRPr>
          </a:p>
        </p:txBody>
      </p:sp>
      <p:sp>
        <p:nvSpPr>
          <p:cNvPr id="70663" name="AutoShape 4" descr="data:image/jpeg;base64,/9j/4AAQSkZJRgABAQAAAQABAAD/2wCEAAkGBhQSERUUExMWFRUWGBsaGBgYGRwZHxwdHRgcGh0YGhgaHScfHBolHBwcHzEgIycpLCwsGh4xNTAqNSYrLCkBCQoKDgwOGg8PGiwkHyQsKSksLCwqLykpKSwsLCksLCwsLCwsLCwsKSwpLCwsLCwsLCwpLCwsLCwsLCksLCwsLP/AABEIAL8BCAMBIgACEQEDEQH/xAAcAAACAgMBAQAAAAAAAAAAAAAFBgQHAAEDAgj/xABIEAACAQIEBAQDBQYCBgoDAQABAhEDIQAEEjEFBkFREyJhcQcygRRCkaGxI1JiwdHwM4JDU3KSsvEVFyQlNFRzotLhY2SUFv/EABoBAAIDAQEAAAAAAAAAAAAAAAIDAAEEBQb/xAAtEQACAgEEAQMCBQUBAAAAAAAAAQIRAwQSITFBEyJRgcFCYXGh8AUykbHRFP/aAAwDAQACEQMRAD8AuGpU0gk9PfAHhXOFOu5UKykb6rfzwazZ8jexxTHDASzspCLq+YmPphMnRt0+GOROy4snxAVJ0g26nr7emI+Y5iooXlvk+be2BPJTSHuWFoJMyL7RhX5rU1HronQkm8dNr+nTFOXFlxwJ5HEaH+JOTBILm38Lf0x3qc95VQCXMESLHb8PXFF9ZCyBvjpl6xLgm8bCJmNhA9owPqM3PQY/ll9UeaqDDUGMdyGH6jHXI8w0arlEbzDcQRinafMlWWmBJspNhA2j8MM/JxHjUWdxrZmAUXIlSTJ9sWpsz5NJGEWyzsZP93xjG09sL2R5xSqrEU2ECYYx9JOx6YY3Rz4wlLoYcD+Lcbp5ddVSY9ASeg/ngHn/AIg0qQJNNjeAAR5vVe+F7jvMqZ2nKodIWT5hIvsYO23vgXJeDRDTyu5LgY6nxIyi6vM/l3hT16W6+mBT/EepUJFKhpXYGpM+5UWX/M0+mEVK4zECmFRUmSVHSxImwN7sbCYuTB9Usy6rpoQO730jVtpWxqOegkLuxGm4V6r6KnCF+0an51zdN/Npa/yix9hMBj6W98El+IjEhRTEwLzIg9SR8o9DfuBhF4JlWqORU1MB52ZjcgTCKf4oN4G47Rhj4flnSUTS6oWKowmVDsPIw8yuAJmSCCCYJJNqbQDih34dzGKm+knrpafyN/ywWp5kESP54S6AEB6cXuBJg+k7q3094iDyzOdaqjhGKkgyDZh0IYLuLEahPqMBDLK+SnFWGsv8QMo1dqOuCDAY2UnsG/rvhi12kXH1xQHGOEmmdRBluigETvuD1Btb9cMnLXG8xQylRnLeAfJTnzNrNjo/hW5vaQB1MOU/k2T0kXFSxsds18QMvTMNq3a4E2UxJgyJ3HpgnwzmSjXbTTYlomIIt9cUNVLagFIgExJWb9DJ/XDvytzLlsoDq1atG+5LdUtt0j64pT5GZdHGMbjbY+8R5ppUahptJYAEgeu3uesCcY/N2WVlVqgVm2BB/WIxT/FuZDVzBqyQZsDa3Ywd+ntg/wAITL1qyCowU02DltXlInbsL6R74m9tgvRxjG3ZbQbqMD63H8ujFWrIrDcFgD+uJ6RGKd5loA5qu/h2DsJF9pBsTg5OjLp8KyyaZZ//APp8t/r6f++P6403NGW/19P/AHx/XFC18nEkHsR03+v9cQ2J64X6hvX9Pg/xFrVfi+iuV8EkAkTq/PbHbh/xYp1Kqo1PQpMFy1h67YqjJ5cs1lLAXPt6npjq60wTYi+0/wA4OK3sc9Hh6ovtOa8sdqyfjj3U5ky4EmqoHviicpkWqK2gmRFupwdp8vMApqzoABifmPYdjgt7M0tFjX4i28rzBQqMFSorE7AHG8V5ytkwueXQpCfp5T1k4zBp2Y82JY5UmO/HeZqFDVTdoYrMQT+gxReZzzXAkLPfrh7+J1BhmBUiBpAmD1ntivGqET698Km+TqaPEow3LyWF8N+Y6VFanjORqKgSCRN+wtuMAeds865yqFMDWYI3+uAOQZtaCTBYd43/ADwd53oj7ZWgCZJJJP5DsBH4nFXaGLGo5t3yjjyi+XTMf9rjRBkGSJi0gDFhLV4QrhRTTUbj9m/47YrLh2WFSk3l8yEuzTELEbHe+GSvwUHwa01YZQWYkGABAWQbbYidAZsalK22jnzItGvmKhpMqaJaGWA19l0iZM7G5x45Sqf960gQBBYQLC1Nsdszy8Kqs5fzSSNQMEEhQZA9Dj1yvkQvFKVx5XZDpvJFNpIPb64nkjaWNq/DLerPCkjoMUdzPza2Z0w2kMAWQEwGG8SNjvEnF45j5G9j+mPnPK5HWpPmtc9F09SXJsZi0dfpg8hk0EY22/FHqtmWKz4hOk7bC/btjyvFG0pRFtRJYzE+hMwFsSzdBaRMh1+EdSKmZE+UUw2xb728D07YT+ZeIRma1epTqa9QCKwIdQflap0pFt1S7wN1HmIqPFjNVnp+lX1JeUQ1GamqyViFaQosD4lQDZQGAWnEydtRJBlMhoQs3mKox95MTH71RreqrHUjC7wTMOtMC5aq0t/CiguwiZ1EBjJMmUPSMEs7xOrVZKYBg1AzEC3lqBVEjpqaR6ljtGFPHIxbkEajFVqERLI7CD0GlFAPoaa3/iPfEzhudNN7CynxFjrTqU0LJPQhQpHqjYF5vNwwtCimV9wGEj6FXP1GN5DiMqgUyyAKs/eCqSUMdQRoMXiosfMDhdSaC9thqvmBqWpTbTqYq0RBefKxH8RgMNwzA9ccafEGNQnapo1gi+oAdJiZXT5Tsyvt1AnNK9kby1U1L6OF1I3uVEmOwG5xJbP6qtMglGklT1Un9pHuGLD1CsNicCrRbimFaOZo+PozCTTJBENGknzAqREoZkDfzdIGOXOnEDVqmn/h01UeDBDIykmGUDq3ebQRgJxPNakUxDLKsokoaZ/aJB7KrsADfTHcMD/AKVPM0xQrwzpUmkD3JnSSm9JjExtvsbaoO40Mwva7fj9hSznCfCVvEca7aQDPSYPUWIjHtaNHwQQ58TftFyBcTJsDsN8WRy/yGWY1c6AxghKd/LPUnqQLD2ntgHzRyiyV3NMSgUEgb6dP7vW46Ym2uTbHUxlLbf8AwVjw8VqmlXGoKT5vKTALHaQTj2uZakfDKwKnQEEkbgGJkE3H/LHXhLEZmmSjf4iKxtqB1R1t6T/OMMnN3w7qgaqA8RZ/zAR2A2Hp0IsIMxLjgOWSMZKMn2FPh/naxrvTLlqWksBIYKC0KB1E3ttAxw5g4ZFWpC1F1VCzG8MASSZ2i23ScMPw+4M1DKg1AFqVDqaBFhZZ9YE/U4K8xFRl6jFS2lWOmSs+liN8M2+05jzJZnt/QqqvwyrlqqvlmViRAJAJ8wk9wYH4YXeOeI9U1KpBLGNUAbAD5elhiweJc0U6FKk60F8Qdy3kldMCGmek4r3jGa8Wq5CimCdWkkm8XuxJJO/1wtnTwuTdtfU1w/itXKVDoMHbuPeDY26x1x24krP+2rH9o8NpICyNg0djB298euF1aYbXWXxDp8oZmAMQB8t7AG84g8UzvjVNWnSLALLNAHQEkmOuK8DauXX1J/AuONlqp0afNaegw+1suai09ZDsfMXFgJ9NsIPAK6iqB4QqSfKGJH1JGHmnxWgo+UMROrS72j3OLRnzr3WkFuCZJqeZAAYiDqbpPS4xmD/LoQ0VdBAcaup398Zh0VSOPlnukdeKcMp1UOtdQg2P9/nika1NHZkGwWzG0R26b2xfGaHkb2x87ZvNftb/AHTH0ntgJm/QW7HX4c8sUcwHNVSSmnT5iIu56H0H4HAv4gZdkz1RgJGsEWMHbrsY298TeSucEypamUOqoyAXtMkEntuLD1x55noVzmsyEXxFdmMQDp0wdYM+UiCJ7T7iuNo9blnbl1XH7HrkkUKmaRqgCGGGksCkaT1a4M9CTbFlVOHZVitSV8tgQ8KPoDGKR4TVpowetqZVOopMSSLddvptgonMNSohZaUaQYZBoVJ730mR3vilKkVn08pytOhkzmaDZ2ppJ8NLBjBDaYIVW3gyR1wI5PLf9IUFiFWpUlReCabbt1J2+mAXA82NTDcWOk/eiJEx7/lgryjm0qcXosi6FYklex8Jp698Uuw5Q2wkvy+xdFf5T7HHzquZrZgpR1O8mESTAJ6AbDvj6KrHyn2P6Y+bK7w50gp/D27iZmJ7/nuTyGb+nK930+53dRRqMA8wY8pj8eh9vQ445iHp1WIDEK7S0AamUqrWFyAbA7dMFeVOVnz9R6auqFV1SwJnzARb3wfz3Jz8PaiWdamo1SpUERUSg7JM9fncetMdsDFM0anJjScZcyEzgfFjS8QeFUes/lW+n/RMpvBO94sT0vs2cRyufyFEVq2VourlANBOum2taiLUCgLcoqgrbyqLSMReUHX/AKQovmqjNXYkEsBAZSjKCx8xMqFAnpffD/8AEbPJ9jJVvEDFAKamdRFRHliDKgBDJtv0w+kcRyaZXr82ZVvCV9SOjsWDLFmdiwHSdLmBJuuPGW8Cs4+zpXrVZ1g0aZI0wFaFJXzI3muApOkT5owuVqJdzoREn7qHp2LkgfiTi3Phfw4JS8SktMB3Zap3MIoKqpBj5mY7X1T64m1Ijk2AMly0KtHw/BqUaiSIqLBWQG03Pm0uEIi2lj64iZjlKsylwSsVqVRWNyA6QxJO4VzF9wWmNwZ+L/FVpVKQ+0eC3hsTpXU7S0IFEWjzmSRBi+BHL3xFqGhU1UXqU1psodlkEmdIYgFYLkWZiTqNzgHjQSmC8hWRCLQaJbVI1BkGrQomCRBaSIIFP3w35HlymeHrWQhKlf70X0DVqRRfzELvbp9U7iHD0RabUXFRKq6kqXSFVChRgTudJMnqxjfDvxzO01y3D6dGtoQlm1legOknSYgEs0SO3vgKSs3whSi123/omZLiK0hTSjXK0lVSQzBmMtBA9BN4x55kzhOdRBD6qKz5gJvqkjtA6HAzK8TyaoI0sdLELURSWAkBSwgCReb/AI4lc2cSVM0qrE+ChMLcLe4ZR5hHQ2F++J4CUPf18izmX1FqtNjUqrVLECSwj5To0/LHfqPUY1W594gIPiMAZ3RP3iIkpuLY4ZzM1BmkbK1GdnK6IAkEnbRJABJ9jPW+O/EOW+IMoX7NUIa5EA/nM9bYH9DXUON9fUsPkPmCpmUqCsZqUioJ8vUE7AC9r4Jc3rORzH/pN+mAXwx4Q9ClVFWi9JyVnVADQGErG3SfW/WAe5sqAZLMEiQKTSD1Ebbzhq65ORkSWf29Wip6VfxFFHR4lSoBBAOpTIjoPJeZuIOC6PVWkqZHLU6qidVXwdeowDMsCBYiQdvbZV4dxfwqs0AVkaYncdQZm5EzEfyxP4BkfEUt9rTLpqurVirDbzBYgg7Se2FI6+SNcsJnN8SA/wDBLM/+VAtH+z745fa+Jf8Akl//AJh/8cSF4SBLjiVMiTY5hoPYT3644twCqFJ+30hqI0/tn/U4IUnH8v8ADB/Gc3m/D/bZcUhIhhSFO9/vRhfyhJfSZMnoevfBzjPDalOmNebp1ZayioWv3hvw+uOGYy1PwkewcDzaT1nYibWP5dcC0aYNJFz8qU4ydEfwD9MZjzyg05KiTc6B+mMw9Hn8n97/AFF/nLm6rT106KjULE7nYGQo6X3OKfrbm98WF8QMs659GTV5l+6CT1BEe1sDsv8ADrM17hBTWfvyDHqN8JlbZ2NO8eLGm+LF/ho1PSc7CogJMbz/AEH5HFj8S5HoVsw9f7Wqs7aohGj2lv1GFDm7kr7DTpE1CzOSDaAIA2/HC34EvpWT26zbFdcMY4+rU4Sr6FoU/hxlvMWzYYsZDNpkHrfVfpjy3w7o6pOfIA2UaABAgGzR/X88VvXougUkESZFutto6f0x5CBidyDO0WMWknp1/ucXa+AfRyd7/wBkWTkvhjRp6mGd3ETCWuDvrvMRHaRifwjkehQzNOuM0GZCTEKJlCsGGtEztiraGZeoRQtploAFpK6dXcnY3/8ArE3h1FNYSs8L55hTaLbgSx9O2Ja+AZYclO5/sXxWPlPsf0x861snNAVRPz6TcW8oI9YN7+hx9EwNHpp/lilavAFkmk48IrVhdWrX4MllgbEABhN9sFNWZNFkjju38fc9fDjj9HJ1alWuWCsmkaVLX1K3T2OGnmbnrJZrLGmKtam2pXp1BSJ01EIZWEn6HuCRiuHptpZAjC4bcm39nEnhoDoEOosDNNCCdTNAgADaL4BSa4NuXTQyPfKxj5F4YOIeLma0rVd4IpnSJFtrjZR06nDY3IGr5s1mIEwCyHe0/wCHv69OmAHIQOXo5qlUSrNKsxqKnzBSNQLQQwWCflvaOuGheZcohqKtXwSmjSr6lJ1R/o6oBNz2nY+uHUzjuSXAKb4ZiRFeVmCpRSI/evu4te2JnCeRnyzOKWadEaDCqFIPXrpNoAMT7wDg/TzDs7otSm2gKSQpN21ECzxsAf8AMMelo1GdVNYglS0IqCYKg/MGMDUOvXE9wNoVc7yS2vxDTp5hv9Y7k1D1v4ikW2A1QAAABfAjiPCWqU1XMV/s9NmLXUoVVBMaagktqKAQxBuQDAOHnL8ZXTJdXGkkFd/K2kgrJg3kd72HUBz9U/7PUdiADVSik9hr1NsYOstf/wDGu+2JbrkKEFKSXyVlxzNK+laIK0KKhEBMmJJkmB5iSSfcDoDju+ZbNCjTDFVpUArHpJqFr/7Tuqj1jEbIUiyVEMaN9fqNtxJBvaxv9MFOHcBzNJZcMlF08QsD5SRZdRMXDwYP03wi7O7tjjiorx1/PkgUmArGmmkfdBMGV3uV3PqvbbGxxJqjipVZm8KmFWBOoL8qkncXEm5IEeuPXA+VqmYeoKcnwl1SOo1AQvdjcjvpOBuZyLofMGWRIkG9yse8gj6HED9rdXyEOX88v22hVqMFiujNNgF1STJNgP0xc1TnbIrY5qlPoZ/QHFCZVfOJm0n8BP62x6okyTJkCbXm979LSZ9MXGVCc+mjlabfRffDucMrXqLTpVdbNMQrdBJuVA2xJ5jyLV8rWpJGqpTZVkwJI6zsMVn8J6bnONqWAtNmkgySxVRv0gn8cN3M+YzyM3hVlRSw0eRSSIAIJINw35Ee2GqVq2czJgUMqjB/D5EzO/DuvQ848Jaagh2eqBNrmegMSAL9L4Acu5QVsyqRrXzAzYQRAJIFrkX9ovAxLzGbqZuqq5ms3zH5ydIEWgbJ1v1tgnxDKqlClSy9FlqO13Y62qBPKIAMAF2I0j69wvhnTUpxVSfL/Y7pyjS/baaj1WpyzIBC2+4fMCT7EWIx5fhwq6VLgC/rpJMRcFh+fvh34bwfwMi/jCKjgmoU+a52ncn2+m2FbifF6bKlNBUDgjUNMixtOq84jVGeGWU265/MW+KcsVEVnGg0g+kOCe3bf/7xCPBa6Zfx5inMb97be35YOczcSdP2Ss5DLBj5Se4XuNsLZ8R6RHiHSh+Wdz3id8Ca4OTSbLE5J+IVHw6eXqAqwAUHcHpjMIHKmQNXN0lWT5gT7C5xmGxbaOfqcOOM/wBT6AagpMlRPeMdIxo4VKXPS+M1NqekBiNWodDvcfzwbdGCMJT68BjjXAKeZCh58sxt198Ly/C2gPlqVBedk7RHy7YYeGcdFZiBHXqDsQL2tvgpGKpPkNZMmP23Ql5n4X0amnXVqnSImV2km9u57dsRv+p/LT/i1h6eX/44Pc0c3JkvD1oX1z8pFoi/54Xc98WVRjpoFknytrC6vUArOBe1dmiEtTJXHomZL4VZelUWotWrqUgj5CLdxp29MEaHI1FXRtTEp3C3kXm39+wwa4RnfHoU6unT4ihtJMxImJi+JNsFtRnlny3TYE5wzYpZR4EkwqyJUNupeWUBNQAN+oG5jClwXJ06NJHzAem+Zr2pQHIqNSakxDKf8NlI82/yzckl+4oU8Ih0FRW8vhkBtZOyw1r+tgASbAnFU8wcJHC8zlqwKpTrVR4iKJp0unkm4A1AzaSswJCiNA4++f1/wNvAeT6XiAuFqChTFJjpHnqmHdz18oKoAdhI6XO0OUsmjB0y1NWFwwEEHuCDgDV5pp8PpgGjVdKjsUYAAkmCwMm5nYncEdpwyZjj9GlRStVbw0qBYkE3ZdQEKDeP0xbSTotPI0mrp9AjmTlqqagzWSZVzCqVem/+HXSL06nY2s3T0ucDBztlaztQzmXfLVW0a6VXSNWkgjQxgVFMRIMkdMG15/yJsMyv+64/VcKfxDzmU4nk2p5YivmlINEKjah5l1+YqAq6CSSSAIHWMRPwA8c1y0xvp8KyzeK1PVT8VQoCCpSAIUwYSATJvMiI9Z90+UMv4iO2p1p0jT87sRcj94wBE2ELfaywu8t5BMjw2mcxUNMOVasZa0j5BpBKiwUxG5wTocycNMMro3qabt0k/MhvAxFIv0pP+1MK0uG00pJToBLCAygQAfvEjcgAQOpA6THDmPlZM3l1oFmpqrKQVAJ8oIAv74J5DO061NalM6kb5TEdY2IBFx2x3JGI+QU3B2u0V6Pg3R2GZrfRVw25blumMmMo5NRAuklrE3JmRsRPTtiNkedstWd1V/KhI1mNJjcz+72OxjB1WBuDIO1x+owKS8DsuTM6U2/kEcscr08lTZEJYsxYsd/4R9B+cnrj3xblXLZlg1WkC42dZVt53Bvc9Z3xwqc3UQ+iGJ1ECIPUibkdsT+H8bp1fkJ69O2/p1xfHQMvVT3u7+RXrfCfLFmYVKyk+qH1/d2mN+wxyynwjoU3D+NVJBmCKZHsQVuMMPHObqGVs51MCAyoVLAkSAVMbi8ziOvPuUDBXdqTETDqR+ayPzxVRHLJqHG1dEvg3K9LKszUy5LKF8xFgGLQAAIuf0xPz2SWqjI2zAi4mPW+JAOBPFOZ6GXLCoxlVDEATYmJ9R7YvhGdOc5X2wFU+GVFkAZypEeamNMgbWMjB/gvLNDKiKamf3mOpu5v0+kYgUefsqyhlZyDP3D0xD/60sjE6qm8fJfr6+mKW1D5LUTVOxsr0FZSpEgiCO4OFqryBSNXxBUqTEQYP5xJ9zOJmV5xoVGpqms+L8vlEd73ttjzmecaNNQzLVgx9zvtIm2I9rAgssHUbIWb+HlB1W5DCfNAJM/30wHPwfpf65/wGGWrzlQUwdckkDy9vriHX+I+VX5i4vF1xXtGxnqV1ZL5b5LoZO6As53Zon6RtjMdOBc2Uc2zLSJJXeRH/PGYNV4M2Rz3e/sJ1+IU1kFwCBJBItip6mbSvmaheoFUEyO8G0Ykc/ZyouaqQDpKBfecI4BkhrRP44VKXg6ul0+2O6+yzuF8ZoUNZpugimdOq0m0X6z23tjOE/EKo8eLpRf3gpMk/X+4xWyOrIZgBdu57dL4lpw+o2X1IrEFtIABMxfoOlv7titz8DHpofiD3P3EsxUYLV0eQypSZhgIJvb2MdfTCu+Zsmo6iCCB0Am+1ySR/fSfQq5mmF0q9QT8jUyw2Aghl7QLXt6Yh5nhtZl1+C63Ish6knaPX8sUx2NKK28DNl/ibXpaEXQEVQI03jpHTDtw3nNqtAVqgFECAQ33msNQNoHpG/XFYZbl969OysKomQylQQJaVMAbT5f4RG+PdPO1wvheDUqU5BGtHkdxKwb/APKJxabEZMGKfSVlyZaqDWqs7XpEKs2CoyK2oepJIJ/hgRBwo8+5alXdhUqDQ1EopDAkOWVlYAbAMBJxr4i0XNUJTOk1UQg7SaTVNQ1bC1RTPpiua9E0dBYsTMEbC2kiGBvv+h62OcqMml06mtzfyht5RzwzuV8GvPiI3h1XY/4cfIy3t1H+90wxc1ZGpmMlRp0rPRemTvEKjKG3B0kwQTB+oIFW0+O06GbNbSwy9UBK4H00vFyYa3ttc4ef+smiKdQVatIMypB1kgwPmUBZg9ioiTh6qaswz9TT5KXjk90Ph69bM1nqOtJRugUVCNQmFFlWOl26YYOB8upkSWpU21/KXJLhhYxCjy3AmFOw3wB4bz2mczOnLsX+V6oVGUaVVhGpwJ87JsMNeTrKB+yzBT+CoLD69Ppg1jS5QnJqckuJMzMcXJKgZejaYZ2MDoYQKST6QPcYTsx8OqjMXyzGAZhm8EEn5lpjS0L2mPc4fajVdzWogd4n9Thf5p5i+x0PG8ZqzBgNKibEETp2Mb7jY9cU4RaJjz5IS9rCnKmZ8LKU0rFlZQ12grGon51lbCAZ7fXC7zJz2tVjQWUosADUMqW1DopE6I+pnp1h8F+KWWOgF1DIhAVvIS7RuG6Ylcc+z18uWVWqtTg1SPlAaRq7TJBBESBB7YXOHHtNGDNH1LyLl/7BnB+Fzlj4lNUBqQpKEa03scWJloSkqgeGCNIWfTpFhAvbrgNwUeSk1T/DUBaZgySQBItO33vwx04whesPECELekoLaiJ+aRG4+mELg15ZepKmbzemlRJFWCgb5zPWL/l+OBvKfFFoJU1gHQLVE6z5gGEyN7HbC3zo6moAA0FCSjagBFgbD6TjpwkhqapT0jX89MG5Hqd56wcVfI9Yl6fPkWeLcwmp4gkk1Khd22m9hHQC1vQY9ct5hKmcy/jsEpqyliZg6ZYaj0kwJO0495+hRy1WotSgzNPkGuFF5uQJaR2j+eBeX4kweQEEkWKjSIO0Rt+vrgTcknGon0eGm4MjvirviklbxpUaqQC9AfMBMTHaLY6fCbOVXd6et/DpiSDdTqJiJHkMibRIn0wS+IngUmR6tA1RX8rnxCgUJENGkgHzm9vfDXzE5WKHo59vYgcq8cpUKk1hVAk3p6ZFtoPr6448zZvLu85QVQjSz+JF3JO0HaD+Z74lZnjGR+VckxUf/sOPqfJjrS4xlCun7IeljmH/AF0evT1wv8jpfi37X+3/AEJckqBmKIJJe2kLtpIJMn+WGVMgz5ZRmTUVhPXoDAmPTA3kzM0WzAFPLik1MfMa7PIiIjR5hHfDsXV2JZCdIMX3HcDBJcGHPkan1/OQNlshTUFqoPlMqyncR1wC5iWjWTVohVBO0Hexwd4lxujUpMppM+kEFbiLxvHa+BuZzWXXLsfCJhYC6jt+E/XFMrHuu2mc/hTlwviECJG/1xrEfkjmdDmBTp0Cmryk6yYgE7RjMMj0I1cX6ltDnx/lWlmhL7jb374pTPZMI9Zfm0kidvvAYtnmnm85eslJStz5usCP1xW+drCp9oKsoXUWvu0mbdd/19sBKjZo98V7uvB45J4AM5WamXChVLbTNwLiQRvhv5nylTh+SpU6NdvnaSvlmbgb7D9YxWeUzjU2lWI7iSJHY+mLFr1h/wBH5asy06tINU1owI36KSvlYQT2MdetR6HZ4y3pvq+hXyXOubVpNd3BtpLEz7dj6jvgvmuaq8oiVK4DyyA1PObAAExdZ6DrPthMzKjWSICmYsfwAw21MjoqUVqp8/hgkMC3mUEEfu7i/WPpirYycIKnSDvI3HsxXzgDVqjU1VgVYm502LdJB+uLLn1xXvKHBkoZ5oRls2k6tQI032Fvrh+oZhXGpGDDuDP6dcNh0cjV053FcUAuLOruyOsgEdCYXRPiSB5YYi/Q9e1d85ctGitHMeKazVJ1So+6szOoztH0n3eueuYKmRVatGmjM/lZmmwUyLBhPzH8fTFX8W5zq5rQK60yilmVEXQJaQSSJJv69cVNrofoseS966ANR5MkCJmOn4YsH/qey9NDmXqjw1TxWUUzGkDWVDeJIEAiRfrhUqkFAVpQXARbhh1J9QZjErjrVhRPi1WKIq/M50+YfJAJOlVV9v3bC4wEO6NWrVx3cKr8WFPhFwYzmatNtL6lpgNewUMwJjuRMdRiyfFYE+JlQT1YRB9bg4Uvh5kaKZKitQtTqMPELbXeGHeIBGHOjQqG6ZkOPUA/iRN8b+lz/Pqeab3Pj+fRkRHpMfLlGJ/2YH9MC+aqRFAfskogVFOrUJBuAxIFoMYY0qVutSj67/jvgDz9QqNkK5LqwCarCPlYNY/TAyfFfdh4lUk/z+EMOf4LQzCaa9GnVEffUN+BItiuOX1FNMxlSzk0hXoBQAQfBqM1LUYuClQb9sPfNPEquXyVSrRALooPmEwJALQN43+mKy5N4k1TPSazaqwFVwq6mLhWot5VXZl81hFxhUZK6Zplik4b180bznOdb7S1Q1NLgjShkoFidIA6RbvON8v8wGtV+zZiPO5NFxBNN2MxN/2bbHtvgDzJw6pQr/tFIm4kWMG4+h6evtg5n+FU6XC6eat42YqLcAAKo1nSg/ygk9fpjNzZ29sNka88IeOBcr1KgZ89DWdESZ8hgamK2m1o2mdyIROa8svD6rUKbudnViYIDSNLWubG/wCmImX5l+zGKD1VEMGGqL3AKxImSDJHTEnn6pqqUdZPifZqLFyJJJXqQd5npi200Djxzjk9z4fgDUMyMxmqPjDWpemh0nTIkLvFsNPMvwtq0GNTK/tUBnQYLr6R98fn6HfCVSq6FDLAYMGDSJBBsR6TB+mDOX57zoYa8zV0n22NpHlvGBVeR+SOS08b4+C0vh5wtqOTVqgipVJdvLBg/KDabC/pqOAvxeplqVACI1PO20Kbfh0wW5Bz+YrJVaszumpfCd10llgyf0P1x35xpqTQLhCNenzfxlVt1gDeMNf9pyYtx1Fv+cFQ8H4GK9VKXmF2LEAA6QNUDUQoJUGPUjBKpT4eg8PVmTJFwtFpM/vBvpbsPr04rkKdPMh1UssNUamWhYEgCRcSJBH0xw41xunXNP8A7PTDNpbxF1lt7qdbmff+tlo6luTT5oaeBfZcwWem1aktMAMYRBafLIJOGvJ16eaXw6T1FAFnEXAIETvPuMU3wvienTT8Jal/lJYBzFgdJk+gHWMMfC+dPs7NUXKKjAaWIaodyDB1Nbbt0wSkZ82nk+voH+Z6XmejTcEgAsSQCW6X2na3rgVwOpRrXzFUUyBAvdtwem2FPjXFqlRvE1CXYuY31Hfcz/LELM5iqEVWPl3H/PAt8joYHtqyyuAcFyVHNr4eaLPqslrmD2GMwk8kIxz1Ambtv9DjeGRfBg1cHGSt3wMfxDyBOdkA3VTMEwASDhLr5c+aLkE9/a4i22PoLMvTW7FQY6wP1xTHGM4k1WTRqd2UEDYaiZmbgjAyRp0mZyjtroEcu8t1M5U8OmVBAklpiBHYE9dsMHOGUfI0cvlS4fy1GYDUFOpxFpFxFj3wU+GeRNLM7hg1Njb/AGlH9cAviXxMVs6ShlUHhzeJUmY73JxXUR2+U8+3wuQAVVUIDa2YXgGFE9yLn1Fr9cWBnswMtnvEIDRSorpgEyKK3E7D1wi8NorUqUaNMHVUZVYnrLCwGwA/HDnz1xkZfO1YRWqaaYQmDpUKCRp7nv2xS6LyczUfyf2GTlzOoGP7J0d0clmG5AJ3m3l6HCzlOKVsvlnrU2YNMhWj5SQdRj5r9++OHCeYirGtUQojU6gLrMOzIVSVEhTqtNsDMjx6nTy6Iw8VLqVZbjYlgNusAkz7bC7ExxO3x8fcZedszUzXDclVMB6rgNAt5lb3geUYSMnw14KuhQP8r1FKix1HS7ACYHScXTyqy08hldTKo8JI1ELuuqBJ39ML3xTam9KipZdYckdYBAGph26e+ClHixWDPUvSS4tiunBaeYyy1kohCapBAqbCQSQsXmQLemBXxMyD0hl8uCpNSHAliVBCqBDbDyn/AN3thz4ZzEWQKaHiBF0j5AJkwQD94xaPXAjimQ+28Uq1TJRFp01BERCgutvvFy6/j2GFymscXIDO5v2PoncI41xDwQz5almqcADR+zeB1CxpItaIwWo8apRNTIZtGjbSD+lT9QMGCRQo9Jj6egt0H8hhHzvOKDNrl0IdifO37ptb3iZ7YQtXliqXJjeGEnbQcfmWktxw/MEdzpU/hqucSKXEMlnKValS1JUamy6KislyIG8qbkbE468OH7Rfr+hxF5sooWpB4ANWlJEgxr3kX2BwWPWZJPn9Cnp4LpDfRQVaChwCKlMah/tLcfnip+VqdPJmo16j180cmGX/AEaJU8PWexZzqjrCnpi2eG5ynVpK1Fg1PYFdrWge0RhS+JmXSjlkrU6a6xm6NVwNKeIaepvM8bwPmM42NJkhKSe1CzxLl7LfZlNSpXZxTV2dXDwI0M+lys3BUw0yBY2wN5kYJw7h6BmOoVGIZmIgNpBCmw3PQYj8R4q60lpKQsCsARJY06jhjRYRsCN/TAviOcarTogA6aFIJt1LMxP4tH0wps62HDK1KXzf7MhayL/7W9+49bx174dfiZw6a4dCpFOhSDDUJg6gp07keoH64Wzwuo1DxtEqFEFQPu+VmYbmwWTtLdMQ8xnKlUpraSqCmpNoUTAJ7AGL9MU+DRFbmmn/AG2meMrk3qOtNBLuQFG0k7AE2w05X4cZwtD0X06TB1JYxMRq74gcr5ylRzVNnMgVaZNS4AUMCWvciQBcdjvYW5X5+yKEhswJG40VCR9NOLik+xOozZYNKEb+hrk7IVaSVFqIVGoFNRkmxnqYExAwN58p+M9OiHRdI1sG3gkiVtMjT+eDXDebstmGUUXLlmZflIgqpfzAwQIFjEH8Yr/nPiPjZ4kVBFAwoWQRoXzecW+bV1/LBukjDhjOWbc1TI+ZyK5jNU1IYUTTq+XzAeSkzfMNxqAP0wrcGKrVpnw2rNqWKcEap6CLyTEWw78I5n+1V6zPFOmtCqyhoUBihSB0vqJjfp0wg5CiuumarFaZYKxG6iRJje2+Fs6WO+U/hfc9cSkV38hpvqM0/MSpn5ZPmJHriZnOKCpSo09CLUUsalWIL3JUNa8L1Nyfa8LiNVRVbwWJQGFaCpZdtRG8nrOHblrktM9w+m5bw3Sq4Zu9ORK77jcE7X74iVhZJxhFSkK+dziBlbWtV1II0qVQRe8qC35Y9c3cbTM19VMaUCqFWIi0m0byTgXxLKCnVdA4cKxAZYIIBsQdtsejkGIBVTBE9/rbpihijHiRYXwj4aHFSo4B0kBCRsbkkfljMMPw8ehSyqUlqKal2dZgyfQ3sIG3TGYdHo4Wpk5ZWzn8R8ufDRtRCzpYx0PX+++FTIcKU5Z9SqAW8jFfmG+LO45wkZmi1Ikrq6j3nEDJcqBFVTULBNpH5yeuBlG2NxahRx7QHy3wdg7EAKTT02IncHcbdL4QeOcFFKrUVtfkXUymPKWNr9RBBkYvPL5VUFt4AJO5jucCOaeUaedSGJRxs439iOo9OnSOscOC8WrqdvpiD8MuWJzZrGClEeVoiXZbAT2Uk+5XAr4or/3jU/2af/AMXHwjhVPLUVpUxCqPqT1YnqT3xA5h5Ny+dKtVU61EBlMGOxkEEe4tOL2cUXHVr1t8uqopXOcXL02puCSG8sEBVGxAUC8xOOOWyhqKtNVHiFhp7ktKgEH1A/ve0anwhyxJY1q8kzun/wAMFuX+QMtlH8RddSoNmqEHT6qAAAek74HY/JpetxKPtJPHuDK3D2oROimNMAH/AAwIgG1wI+uKgrcNp0qoAqrVXyM4I0dDKkSfxmPfF9kYSsn8L6KNUJqag8wCg8s7AGTMe1+uClG+jHptQoJqTEapzFUqGoEpioqaiEgAKADERcwFBB9SMHfhxVVqKuWlmYlj/FHX33+uGrgPw+y+VbUC9RoI80ReDdVHmuB804rXj+QrcHzzMiE5OqdSaZKgbmmf3WW+nusbwQM+bFKUeC8ueEpVHoPfEHjNRK9OnJVAviSphnIYDQD0AkE+kbYrrP5U5fPZdoChiDAM3NzJ7374tLNiln6CurA2lW7GIkx6Eqw7HFd860kXiFFEUoAaflO4kAET18ym4sQQRIIwOFqUJL9bFzaSS82W3wz5x9f0xG5ug1qCExJU7A/KpP8AxFcdOXamoIe6KfxAOJ+fyCV8+qvcU6Jb6u4UGfZW/HCNNC/8/wDSSkk7ZM5TacsLRDOIiNnYT9d8Avi3/wCAH/qp/wAL4b8lklpIEWYkm5JNzO5xC5i5fTOUhSqMyqGDeWJsCIuCIvjptcUBDIll3vqyi6TtLOSR5YYxvIJiYsSfxvghnuG1fCou0ClWGrxFSPQodNptIHriyeHfDahSmajuSZuFi0gWiJg74ZKXDEFEUiAUAiCP5Dt6YUsb8nQy6+O64iHy9kWWg1KknjFFfWJChg6r5QTI1kkkSPux96yJnckC4WVpWuhUqRHQg7tMi+L24dwxKAYL95ixJ9f6DHjP8By9chqlJWYbNEN/vCD9Jwbi2jNj1Ucc267KUTgi+IlLWFklWJERIuSwHsRjnm+GEO6khmA1VJgk3Bs4EyZgx64t/K8lUKerQagDSSC2rftqBxmT5Mo02JVqnmkGSp36fL9cBsZo/wDbET/hplKLZx3p+IPDpQCdOkyQtyLk9rRvN9847yRXU1f2wCGCrBI1AbBytgwMEmL7+1gcK4JTy4PhzeJJN7ewGJtRAyle43G/uCOuD28GWWqfqbo9FUjgD1KFNQxqM4chgpABCxcje5G4HXfbEM/DnNuHU0zKkaCzrBJ+Zr3jFvZPLCmiouyiPU9yY6k3+uO52xNiL/8AbNdHzVxLhz0Kr0njUjFTFxItY9Ric7Zlcmnnb7M7uAB8uoRqDRvaCJtvGxxanHfhpSzVU1Hr1ASSYAWBJJi/S+CXDeTKVLJtlCzVKbFiSbHzdo2IiQcDsZrlrobV5fkoNEkgAXNh/QYNUOFV6dU02R9QGwkeoxcPLvI2WycMi66n+se5/wAvRfpf1wWznC6dUqXUEr8p6j69vTbE9MGf9QjdJcFX/D3lvxa5eqjTTaSTsWmw/njMWdwvhKUFKoLEljMkkn3xmDjGkYc2d5J2uibjMYRjUf3/AGMEZjeMGNRjcYhDRGN4yMc69YIpZtlBJ62Ak+uIQ9O4AJJgDc4E5/m/K0Dpq1dJ2srsJiYJUEA+hM39cAeJ8bNZgNP7ME71ESYNpBOoC3UAySLDdO5j45Wy/hqadM+IYRqbKLggxb1IPS+BcqNEMDl3wWtmeYcvTWmzVqYWramxNmtNj/fQbkDHjLcw06hhde4EmnVAvEQxTT174p85bM1lCL4YMkprqrClnDsAItLCTv07YbMjQ4iukTl2QbguxJHW4pm/rOK3hPT0uWWRGOOcyi1abU3AZHBDA7EG0YHcM4uzMUrKqsADKmQQZG5AvIPTtgvgzM006ZR5ylbhGcqUml8rZg03CNMH1YFSCOsWxC5141RzlbKmiCzUWCPUgBSCylVBNzphrmwk74MfFHiIqcR+z1G0UkpoSwEkkkkCJAjz7na/phN4tUpUQKVMklmBBIUHcXOmw7fXCZY0pWu2OhzHnpFv8lIfDoz0pr+gwZ4HV8XNZqoNg1OkP8iaz+b4Acn5iMqjd0AH1Jv+GG/hGW0pPV2Zz/mMgfQQPphGk8orKT8YRjIxqMbRJvHqO2PMYyMWQwrjBjDjMQhmMjGRjCuIQzGyMaxqMUQ2MaZgASTAG843hWz/ABsVXgECkCYJBOsjcqi+aoB2Ww3ZhstkGGhm9SlzCp0JtI/e9Aen/wB422ephdRdQu0yI9pm59MBKGTqZm5JpqD8z6WqkQPlUfs6IMjYFiO0yY9PM0stSVwUFWs76HqnZQxAJYmdC0wg0rEnSoiZEIGaPGFet4SpUPl1FiNIUdJDENLGYteCZtgjgRwKsnnRVqSIZ6lQBS7NPmI+YGFFiFhdAACwMFsQhvGYwDGYohmMxk41iEN4zGY8u8D2xCHqcJPPHNFSktVU0QlMs0+aQREGGWDc29j1jA/jPxQVxUp5eUIsKrRHqVXr9cKVbMCorLUzFVw06gGUAzvICn9cA5JGnHgb5Zwo5h2phiadMmTsTuZ3L+uN1MgawVatVYVtQZafmB+rwR3HoMd8vy3lXABastwBDKfxlR1wK4lwNaOcamalQoACjEgHYHtfc7dsKNt+Gg7xfgvhZd6lPOeIy6QQVj5nCz81on1x5yWShB4mafVF9FJB9JZ7/hgevC6bCNbEGx809Qf1A/AYM0OW6XhErWqWBgLAv2OqfyxLLUQ5y9Xpg6BWqkkQC4QWBJgaRbc4duB58VKcT5khH9GCg/UEEGes4rnlTJUdKtVqk1INmZYP8QAUEb98P3Lq06dKAy6iSWOqdRPWSe0CNhEYZCzHqK4aPPH+TcrnL16Ss8QHFmA7SDf2M4pf4m8Cy+TqJSoKQCRqkyxi83FhfpG198XpxTiIp0mYESBYT/cmLxj534xmhmM8zVGYiRe49SJi17f3OGdKzNFW6LH5D4slanSy8EFRGxvA7xawO+LPAjFX/DymDWBQaQF7udXT7xiBuT7Dri0MKxQUVwHl7o3jMaBxs4aKMOMnGRjJxCGY2BjWMGLIYRjMbBxo4hDeMmMYMc81SVkZW+UqQ1yLEQbi+2IQAcT4qazGjSkJp1PUWJKz90sNCo0N+0fcBtIaQcQ+XatJ50KPFIKgE+RnTUQCSxcmxI1qvlB0qNOCGWyQ8NFCwK9TW4/h0lgrHc+VUUzv5u+N5HlgUmZtRYtUDAn7qhtehR6sWk7sXJPQCyEvLKaDpSs2oMS0+Yt8zVHG0Mx6GxKjbbpleFqjBuoBAHprZlvuCAxW3c4naOsX74D8R4K9VzprMiMIYCST7GfKANtPXeRINEO3Caa0l0mqHZnc6iNJZpOqbmSIItAAUAAADElMyS7oREAFTvIPX0MyI9J9spcORWLaRqvc73MkT7z+JxIC9gLYhCNw+m6qdcTJNjO9/wBZtjMSsZiEOFaiTscRXy9UbED8T/TBGMb04ogFX7RN2UD0Bn8ZxzzPC2qgh6jwbELC/SYn88HdOM04qmXYk0/hllf9VMdST+u+JKfDfKiIpLb3n8cN2nGoxW0L1JfIAp8oUh90e388dm5XoEQaVMz/AAj+mDWnGAYvaitzFpuR8tEeCkekj9CMbpco0F2or9ZP6k4Y4xgXFbSb2LdflSgwANBbbQNP/DGNrytS20H/AHn/AK/lhjjG9OJX5lWLy8tUlECkoHoMcKnItBmlkn/Mwt9CLemGcLjIxdEsD5LlqlSBFNQAd95MdyTf+WJv2O0D+n6YmFca04lEshnLN3/M414bjv8AjibGM04raSyGGb1x1QMRvjuVxmnF0SzkEbuMYUbuPwx2043GJRRwVG6tj0EPfHTRjAMXRDWIPFxNPQP9IQn0Y+b/ANmrBApjm1EEgkTpMj0MEfoSMWQ2U2x6xhXGacUQ0BjYXGoxsjFkNEYzG4xrTiiGYzG9OMxC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zh-TW">
              <a:latin typeface="Calibri" pitchFamily="34" charset="0"/>
            </a:endParaRPr>
          </a:p>
        </p:txBody>
      </p:sp>
      <p:sp>
        <p:nvSpPr>
          <p:cNvPr id="70664" name="AutoShape 6" descr="data:image/jpeg;base64,/9j/4AAQSkZJRgABAQAAAQABAAD/2wCEAAkGBhQSERUUExMWFRUWGBsaGBgYGRwZHxwdHRgcGh0YGhgaHScfHBolHBwcHzEgIycpLCwsGh4xNTAqNSYrLCkBCQoKDgwOGg8PGiwkHyQsKSksLCwqLykpKSwsLCksLCwsLCwsLCwsKSwpLCwsLCwsLCwpLCwsLCwsLCksLCwsLP/AABEIAL8BCAMBIgACEQEDEQH/xAAcAAACAgMBAQAAAAAAAAAAAAAFBgQHAAEDAgj/xABIEAACAQIEBAQDBQYCBgoDAQABAhEDIQAEEjEFBkFREyJhcQcygRRCkaGxI1JiwdHwM4JDU3KSsvEVFyQlNFRzotLhY2SUFv/EABoBAAIDAQEAAAAAAAAAAAAAAAIDAAEEBQb/xAAtEQACAgEEAQMCBQUBAAAAAAAAAQIRAwQSITFBEyJRgcFCYXGh8AUykbHRFP/aAAwDAQACEQMRAD8AuGpU0gk9PfAHhXOFOu5UKykb6rfzwazZ8jexxTHDASzspCLq+YmPphMnRt0+GOROy4snxAVJ0g26nr7emI+Y5iooXlvk+be2BPJTSHuWFoJMyL7RhX5rU1HronQkm8dNr+nTFOXFlxwJ5HEaH+JOTBILm38Lf0x3qc95VQCXMESLHb8PXFF9ZCyBvjpl6xLgm8bCJmNhA9owPqM3PQY/ll9UeaqDDUGMdyGH6jHXI8w0arlEbzDcQRinafMlWWmBJspNhA2j8MM/JxHjUWdxrZmAUXIlSTJ9sWpsz5NJGEWyzsZP93xjG09sL2R5xSqrEU2ECYYx9JOx6YY3Rz4wlLoYcD+Lcbp5ddVSY9ASeg/ngHn/AIg0qQJNNjeAAR5vVe+F7jvMqZ2nKodIWT5hIvsYO23vgXJeDRDTyu5LgY6nxIyi6vM/l3hT16W6+mBT/EepUJFKhpXYGpM+5UWX/M0+mEVK4zECmFRUmSVHSxImwN7sbCYuTB9Usy6rpoQO730jVtpWxqOegkLuxGm4V6r6KnCF+0an51zdN/Npa/yix9hMBj6W98El+IjEhRTEwLzIg9SR8o9DfuBhF4JlWqORU1MB52ZjcgTCKf4oN4G47Rhj4flnSUTS6oWKowmVDsPIw8yuAJmSCCCYJJNqbQDih34dzGKm+knrpafyN/ywWp5kESP54S6AEB6cXuBJg+k7q3094iDyzOdaqjhGKkgyDZh0IYLuLEahPqMBDLK+SnFWGsv8QMo1dqOuCDAY2UnsG/rvhi12kXH1xQHGOEmmdRBluigETvuD1Btb9cMnLXG8xQylRnLeAfJTnzNrNjo/hW5vaQB1MOU/k2T0kXFSxsds18QMvTMNq3a4E2UxJgyJ3HpgnwzmSjXbTTYlomIIt9cUNVLagFIgExJWb9DJ/XDvytzLlsoDq1atG+5LdUtt0j64pT5GZdHGMbjbY+8R5ppUahptJYAEgeu3uesCcY/N2WVlVqgVm2BB/WIxT/FuZDVzBqyQZsDa3Ywd+ntg/wAITL1qyCowU02DltXlInbsL6R74m9tgvRxjG3ZbQbqMD63H8ujFWrIrDcFgD+uJ6RGKd5loA5qu/h2DsJF9pBsTg5OjLp8KyyaZZ//APp8t/r6f++P6403NGW/19P/AHx/XFC18nEkHsR03+v9cQ2J64X6hvX9Pg/xFrVfi+iuV8EkAkTq/PbHbh/xYp1Kqo1PQpMFy1h67YqjJ5cs1lLAXPt6npjq60wTYi+0/wA4OK3sc9Hh6ovtOa8sdqyfjj3U5ky4EmqoHviicpkWqK2gmRFupwdp8vMApqzoABifmPYdjgt7M0tFjX4i28rzBQqMFSorE7AHG8V5ytkwueXQpCfp5T1k4zBp2Y82JY5UmO/HeZqFDVTdoYrMQT+gxReZzzXAkLPfrh7+J1BhmBUiBpAmD1ntivGqET698Km+TqaPEow3LyWF8N+Y6VFanjORqKgSCRN+wtuMAeds865yqFMDWYI3+uAOQZtaCTBYd43/ADwd53oj7ZWgCZJJJP5DsBH4nFXaGLGo5t3yjjyi+XTMf9rjRBkGSJi0gDFhLV4QrhRTTUbj9m/47YrLh2WFSk3l8yEuzTELEbHe+GSvwUHwa01YZQWYkGABAWQbbYidAZsalK22jnzItGvmKhpMqaJaGWA19l0iZM7G5x45Sqf960gQBBYQLC1Nsdszy8Kqs5fzSSNQMEEhQZA9Dj1yvkQvFKVx5XZDpvJFNpIPb64nkjaWNq/DLerPCkjoMUdzPza2Z0w2kMAWQEwGG8SNjvEnF45j5G9j+mPnPK5HWpPmtc9F09SXJsZi0dfpg8hk0EY22/FHqtmWKz4hOk7bC/btjyvFG0pRFtRJYzE+hMwFsSzdBaRMh1+EdSKmZE+UUw2xb728D07YT+ZeIRma1epTqa9QCKwIdQflap0pFt1S7wN1HmIqPFjNVnp+lX1JeUQ1GamqyViFaQosD4lQDZQGAWnEydtRJBlMhoQs3mKox95MTH71RreqrHUjC7wTMOtMC5aq0t/CiguwiZ1EBjJMmUPSMEs7xOrVZKYBg1AzEC3lqBVEjpqaR6ljtGFPHIxbkEajFVqERLI7CD0GlFAPoaa3/iPfEzhudNN7CynxFjrTqU0LJPQhQpHqjYF5vNwwtCimV9wGEj6FXP1GN5DiMqgUyyAKs/eCqSUMdQRoMXiosfMDhdSaC9thqvmBqWpTbTqYq0RBefKxH8RgMNwzA9ccafEGNQnapo1gi+oAdJiZXT5Tsyvt1AnNK9kby1U1L6OF1I3uVEmOwG5xJbP6qtMglGklT1Un9pHuGLD1CsNicCrRbimFaOZo+PozCTTJBENGknzAqREoZkDfzdIGOXOnEDVqmn/h01UeDBDIykmGUDq3ebQRgJxPNakUxDLKsokoaZ/aJB7KrsADfTHcMD/AKVPM0xQrwzpUmkD3JnSSm9JjExtvsbaoO40Mwva7fj9hSznCfCVvEca7aQDPSYPUWIjHtaNHwQQ58TftFyBcTJsDsN8WRy/yGWY1c6AxghKd/LPUnqQLD2ntgHzRyiyV3NMSgUEgb6dP7vW46Ym2uTbHUxlLbf8AwVjw8VqmlXGoKT5vKTALHaQTj2uZakfDKwKnQEEkbgGJkE3H/LHXhLEZmmSjf4iKxtqB1R1t6T/OMMnN3w7qgaqA8RZ/zAR2A2Hp0IsIMxLjgOWSMZKMn2FPh/naxrvTLlqWksBIYKC0KB1E3ttAxw5g4ZFWpC1F1VCzG8MASSZ2i23ScMPw+4M1DKg1AFqVDqaBFhZZ9YE/U4K8xFRl6jFS2lWOmSs+liN8M2+05jzJZnt/QqqvwyrlqqvlmViRAJAJ8wk9wYH4YXeOeI9U1KpBLGNUAbAD5elhiweJc0U6FKk60F8Qdy3kldMCGmek4r3jGa8Wq5CimCdWkkm8XuxJJO/1wtnTwuTdtfU1w/itXKVDoMHbuPeDY26x1x24krP+2rH9o8NpICyNg0djB298euF1aYbXWXxDp8oZmAMQB8t7AG84g8UzvjVNWnSLALLNAHQEkmOuK8DauXX1J/AuONlqp0afNaegw+1suai09ZDsfMXFgJ9NsIPAK6iqB4QqSfKGJH1JGHmnxWgo+UMROrS72j3OLRnzr3WkFuCZJqeZAAYiDqbpPS4xmD/LoQ0VdBAcaup398Zh0VSOPlnukdeKcMp1UOtdQg2P9/nika1NHZkGwWzG0R26b2xfGaHkb2x87ZvNftb/AHTH0ntgJm/QW7HX4c8sUcwHNVSSmnT5iIu56H0H4HAv4gZdkz1RgJGsEWMHbrsY298TeSucEypamUOqoyAXtMkEntuLD1x55noVzmsyEXxFdmMQDp0wdYM+UiCJ7T7iuNo9blnbl1XH7HrkkUKmaRqgCGGGksCkaT1a4M9CTbFlVOHZVitSV8tgQ8KPoDGKR4TVpowetqZVOopMSSLddvptgonMNSohZaUaQYZBoVJ730mR3vilKkVn08pytOhkzmaDZ2ppJ8NLBjBDaYIVW3gyR1wI5PLf9IUFiFWpUlReCabbt1J2+mAXA82NTDcWOk/eiJEx7/lgryjm0qcXosi6FYklex8Jp698Uuw5Q2wkvy+xdFf5T7HHzquZrZgpR1O8mESTAJ6AbDvj6KrHyn2P6Y+bK7w50gp/D27iZmJ7/nuTyGb+nK930+53dRRqMA8wY8pj8eh9vQ445iHp1WIDEK7S0AamUqrWFyAbA7dMFeVOVnz9R6auqFV1SwJnzARb3wfz3Jz8PaiWdamo1SpUERUSg7JM9fncetMdsDFM0anJjScZcyEzgfFjS8QeFUes/lW+n/RMpvBO94sT0vs2cRyufyFEVq2VourlANBOum2taiLUCgLcoqgrbyqLSMReUHX/AKQovmqjNXYkEsBAZSjKCx8xMqFAnpffD/8AEbPJ9jJVvEDFAKamdRFRHliDKgBDJtv0w+kcRyaZXr82ZVvCV9SOjsWDLFmdiwHSdLmBJuuPGW8Cs4+zpXrVZ1g0aZI0wFaFJXzI3muApOkT5owuVqJdzoREn7qHp2LkgfiTi3Phfw4JS8SktMB3Zap3MIoKqpBj5mY7X1T64m1Ijk2AMly0KtHw/BqUaiSIqLBWQG03Pm0uEIi2lj64iZjlKsylwSsVqVRWNyA6QxJO4VzF9wWmNwZ+L/FVpVKQ+0eC3hsTpXU7S0IFEWjzmSRBi+BHL3xFqGhU1UXqU1psodlkEmdIYgFYLkWZiTqNzgHjQSmC8hWRCLQaJbVI1BkGrQomCRBaSIIFP3w35HlymeHrWQhKlf70X0DVqRRfzELvbp9U7iHD0RabUXFRKq6kqXSFVChRgTudJMnqxjfDvxzO01y3D6dGtoQlm1legOknSYgEs0SO3vgKSs3whSi123/omZLiK0hTSjXK0lVSQzBmMtBA9BN4x55kzhOdRBD6qKz5gJvqkjtA6HAzK8TyaoI0sdLELURSWAkBSwgCReb/AI4lc2cSVM0qrE+ChMLcLe4ZR5hHQ2F++J4CUPf18izmX1FqtNjUqrVLECSwj5To0/LHfqPUY1W594gIPiMAZ3RP3iIkpuLY4ZzM1BmkbK1GdnK6IAkEnbRJABJ9jPW+O/EOW+IMoX7NUIa5EA/nM9bYH9DXUON9fUsPkPmCpmUqCsZqUioJ8vUE7AC9r4Jc3rORzH/pN+mAXwx4Q9ClVFWi9JyVnVADQGErG3SfW/WAe5sqAZLMEiQKTSD1Ebbzhq65ORkSWf29Wip6VfxFFHR4lSoBBAOpTIjoPJeZuIOC6PVWkqZHLU6qidVXwdeowDMsCBYiQdvbZV4dxfwqs0AVkaYncdQZm5EzEfyxP4BkfEUt9rTLpqurVirDbzBYgg7Se2FI6+SNcsJnN8SA/wDBLM/+VAtH+z745fa+Jf8Akl//AJh/8cSF4SBLjiVMiTY5hoPYT3644twCqFJ+30hqI0/tn/U4IUnH8v8ADB/Gc3m/D/bZcUhIhhSFO9/vRhfyhJfSZMnoevfBzjPDalOmNebp1ZayioWv3hvw+uOGYy1PwkewcDzaT1nYibWP5dcC0aYNJFz8qU4ydEfwD9MZjzyg05KiTc6B+mMw9Hn8n97/AFF/nLm6rT106KjULE7nYGQo6X3OKfrbm98WF8QMs659GTV5l+6CT1BEe1sDsv8ADrM17hBTWfvyDHqN8JlbZ2NO8eLGm+LF/ho1PSc7CogJMbz/AEH5HFj8S5HoVsw9f7Wqs7aohGj2lv1GFDm7kr7DTpE1CzOSDaAIA2/HC34EvpWT26zbFdcMY4+rU4Sr6FoU/hxlvMWzYYsZDNpkHrfVfpjy3w7o6pOfIA2UaABAgGzR/X88VvXougUkESZFutto6f0x5CBidyDO0WMWknp1/ucXa+AfRyd7/wBkWTkvhjRp6mGd3ETCWuDvrvMRHaRifwjkehQzNOuM0GZCTEKJlCsGGtEztiraGZeoRQtploAFpK6dXcnY3/8ArE3h1FNYSs8L55hTaLbgSx9O2Ja+AZYclO5/sXxWPlPsf0x861snNAVRPz6TcW8oI9YN7+hx9EwNHpp/lilavAFkmk48IrVhdWrX4MllgbEABhN9sFNWZNFkjju38fc9fDjj9HJ1alWuWCsmkaVLX1K3T2OGnmbnrJZrLGmKtam2pXp1BSJ01EIZWEn6HuCRiuHptpZAjC4bcm39nEnhoDoEOosDNNCCdTNAgADaL4BSa4NuXTQyPfKxj5F4YOIeLma0rVd4IpnSJFtrjZR06nDY3IGr5s1mIEwCyHe0/wCHv69OmAHIQOXo5qlUSrNKsxqKnzBSNQLQQwWCflvaOuGheZcohqKtXwSmjSr6lJ1R/o6oBNz2nY+uHUzjuSXAKb4ZiRFeVmCpRSI/evu4te2JnCeRnyzOKWadEaDCqFIPXrpNoAMT7wDg/TzDs7otSm2gKSQpN21ECzxsAf8AMMelo1GdVNYglS0IqCYKg/MGMDUOvXE9wNoVc7yS2vxDTp5hv9Y7k1D1v4ikW2A1QAAABfAjiPCWqU1XMV/s9NmLXUoVVBMaagktqKAQxBuQDAOHnL8ZXTJdXGkkFd/K2kgrJg3kd72HUBz9U/7PUdiADVSik9hr1NsYOstf/wDGu+2JbrkKEFKSXyVlxzNK+laIK0KKhEBMmJJkmB5iSSfcDoDju+ZbNCjTDFVpUArHpJqFr/7Tuqj1jEbIUiyVEMaN9fqNtxJBvaxv9MFOHcBzNJZcMlF08QsD5SRZdRMXDwYP03wi7O7tjjiorx1/PkgUmArGmmkfdBMGV3uV3PqvbbGxxJqjipVZm8KmFWBOoL8qkncXEm5IEeuPXA+VqmYeoKcnwl1SOo1AQvdjcjvpOBuZyLofMGWRIkG9yse8gj6HED9rdXyEOX88v22hVqMFiujNNgF1STJNgP0xc1TnbIrY5qlPoZ/QHFCZVfOJm0n8BP62x6okyTJkCbXm979LSZ9MXGVCc+mjlabfRffDucMrXqLTpVdbNMQrdBJuVA2xJ5jyLV8rWpJGqpTZVkwJI6zsMVn8J6bnONqWAtNmkgySxVRv0gn8cN3M+YzyM3hVlRSw0eRSSIAIJINw35Ee2GqVq2czJgUMqjB/D5EzO/DuvQ848Jaagh2eqBNrmegMSAL9L4Acu5QVsyqRrXzAzYQRAJIFrkX9ovAxLzGbqZuqq5ms3zH5ydIEWgbJ1v1tgnxDKqlClSy9FlqO13Y62qBPKIAMAF2I0j69wvhnTUpxVSfL/Y7pyjS/baaj1WpyzIBC2+4fMCT7EWIx5fhwq6VLgC/rpJMRcFh+fvh34bwfwMi/jCKjgmoU+a52ncn2+m2FbifF6bKlNBUDgjUNMixtOq84jVGeGWU265/MW+KcsVEVnGg0g+kOCe3bf/7xCPBa6Zfx5inMb97be35YOczcSdP2Ss5DLBj5Se4XuNsLZ8R6RHiHSh+Wdz3id8Ca4OTSbLE5J+IVHw6eXqAqwAUHcHpjMIHKmQNXN0lWT5gT7C5xmGxbaOfqcOOM/wBT6AagpMlRPeMdIxo4VKXPS+M1NqekBiNWodDvcfzwbdGCMJT68BjjXAKeZCh58sxt198Ly/C2gPlqVBedk7RHy7YYeGcdFZiBHXqDsQL2tvgpGKpPkNZMmP23Ql5n4X0amnXVqnSImV2km9u57dsRv+p/LT/i1h6eX/44Pc0c3JkvD1oX1z8pFoi/54Xc98WVRjpoFknytrC6vUArOBe1dmiEtTJXHomZL4VZelUWotWrqUgj5CLdxp29MEaHI1FXRtTEp3C3kXm39+wwa4RnfHoU6unT4ihtJMxImJi+JNsFtRnlny3TYE5wzYpZR4EkwqyJUNupeWUBNQAN+oG5jClwXJ06NJHzAem+Zr2pQHIqNSakxDKf8NlI82/yzckl+4oU8Ih0FRW8vhkBtZOyw1r+tgASbAnFU8wcJHC8zlqwKpTrVR4iKJp0unkm4A1AzaSswJCiNA4++f1/wNvAeT6XiAuFqChTFJjpHnqmHdz18oKoAdhI6XO0OUsmjB0y1NWFwwEEHuCDgDV5pp8PpgGjVdKjsUYAAkmCwMm5nYncEdpwyZjj9GlRStVbw0qBYkE3ZdQEKDeP0xbSTotPI0mrp9AjmTlqqagzWSZVzCqVem/+HXSL06nY2s3T0ucDBztlaztQzmXfLVW0a6VXSNWkgjQxgVFMRIMkdMG15/yJsMyv+64/VcKfxDzmU4nk2p5YivmlINEKjah5l1+YqAq6CSSSAIHWMRPwA8c1y0xvp8KyzeK1PVT8VQoCCpSAIUwYSATJvMiI9Z90+UMv4iO2p1p0jT87sRcj94wBE2ELfaywu8t5BMjw2mcxUNMOVasZa0j5BpBKiwUxG5wTocycNMMro3qabt0k/MhvAxFIv0pP+1MK0uG00pJToBLCAygQAfvEjcgAQOpA6THDmPlZM3l1oFmpqrKQVAJ8oIAv74J5DO061NalM6kb5TEdY2IBFx2x3JGI+QU3B2u0V6Pg3R2GZrfRVw25blumMmMo5NRAuklrE3JmRsRPTtiNkedstWd1V/KhI1mNJjcz+72OxjB1WBuDIO1x+owKS8DsuTM6U2/kEcscr08lTZEJYsxYsd/4R9B+cnrj3xblXLZlg1WkC42dZVt53Bvc9Z3xwqc3UQ+iGJ1ECIPUibkdsT+H8bp1fkJ69O2/p1xfHQMvVT3u7+RXrfCfLFmYVKyk+qH1/d2mN+wxyynwjoU3D+NVJBmCKZHsQVuMMPHObqGVs51MCAyoVLAkSAVMbi8ziOvPuUDBXdqTETDqR+ayPzxVRHLJqHG1dEvg3K9LKszUy5LKF8xFgGLQAAIuf0xPz2SWqjI2zAi4mPW+JAOBPFOZ6GXLCoxlVDEATYmJ9R7YvhGdOc5X2wFU+GVFkAZypEeamNMgbWMjB/gvLNDKiKamf3mOpu5v0+kYgUefsqyhlZyDP3D0xD/60sjE6qm8fJfr6+mKW1D5LUTVOxsr0FZSpEgiCO4OFqryBSNXxBUqTEQYP5xJ9zOJmV5xoVGpqms+L8vlEd73ttjzmecaNNQzLVgx9zvtIm2I9rAgssHUbIWb+HlB1W5DCfNAJM/30wHPwfpf65/wGGWrzlQUwdckkDy9vriHX+I+VX5i4vF1xXtGxnqV1ZL5b5LoZO6As53Zon6RtjMdOBc2Uc2zLSJJXeRH/PGYNV4M2Rz3e/sJ1+IU1kFwCBJBItip6mbSvmaheoFUEyO8G0Ykc/ZyouaqQDpKBfecI4BkhrRP44VKXg6ul0+2O6+yzuF8ZoUNZpugimdOq0m0X6z23tjOE/EKo8eLpRf3gpMk/X+4xWyOrIZgBdu57dL4lpw+o2X1IrEFtIABMxfoOlv7titz8DHpofiD3P3EsxUYLV0eQypSZhgIJvb2MdfTCu+Zsmo6iCCB0Am+1ySR/fSfQq5mmF0q9QT8jUyw2Aghl7QLXt6Yh5nhtZl1+C63Ish6knaPX8sUx2NKK28DNl/ibXpaEXQEVQI03jpHTDtw3nNqtAVqgFECAQ33msNQNoHpG/XFYZbl969OysKomQylQQJaVMAbT5f4RG+PdPO1wvheDUqU5BGtHkdxKwb/APKJxabEZMGKfSVlyZaqDWqs7XpEKs2CoyK2oepJIJ/hgRBwo8+5alXdhUqDQ1EopDAkOWVlYAbAMBJxr4i0XNUJTOk1UQg7SaTVNQ1bC1RTPpiua9E0dBYsTMEbC2kiGBvv+h62OcqMml06mtzfyht5RzwzuV8GvPiI3h1XY/4cfIy3t1H+90wxc1ZGpmMlRp0rPRemTvEKjKG3B0kwQTB+oIFW0+O06GbNbSwy9UBK4H00vFyYa3ttc4ef+smiKdQVatIMypB1kgwPmUBZg9ioiTh6qaswz9TT5KXjk90Ph69bM1nqOtJRugUVCNQmFFlWOl26YYOB8upkSWpU21/KXJLhhYxCjy3AmFOw3wB4bz2mczOnLsX+V6oVGUaVVhGpwJ87JsMNeTrKB+yzBT+CoLD69Ppg1jS5QnJqckuJMzMcXJKgZejaYZ2MDoYQKST6QPcYTsx8OqjMXyzGAZhm8EEn5lpjS0L2mPc4fajVdzWogd4n9Thf5p5i+x0PG8ZqzBgNKibEETp2Mb7jY9cU4RaJjz5IS9rCnKmZ8LKU0rFlZQ12grGon51lbCAZ7fXC7zJz2tVjQWUosADUMqW1DopE6I+pnp1h8F+KWWOgF1DIhAVvIS7RuG6Ylcc+z18uWVWqtTg1SPlAaRq7TJBBESBB7YXOHHtNGDNH1LyLl/7BnB+Fzlj4lNUBqQpKEa03scWJloSkqgeGCNIWfTpFhAvbrgNwUeSk1T/DUBaZgySQBItO33vwx04whesPECELekoLaiJ+aRG4+mELg15ZepKmbzemlRJFWCgb5zPWL/l+OBvKfFFoJU1gHQLVE6z5gGEyN7HbC3zo6moAA0FCSjagBFgbD6TjpwkhqapT0jX89MG5Hqd56wcVfI9Yl6fPkWeLcwmp4gkk1Khd22m9hHQC1vQY9ct5hKmcy/jsEpqyliZg6ZYaj0kwJO0495+hRy1WotSgzNPkGuFF5uQJaR2j+eBeX4kweQEEkWKjSIO0Rt+vrgTcknGon0eGm4MjvirviklbxpUaqQC9AfMBMTHaLY6fCbOVXd6et/DpiSDdTqJiJHkMibRIn0wS+IngUmR6tA1RX8rnxCgUJENGkgHzm9vfDXzE5WKHo59vYgcq8cpUKk1hVAk3p6ZFtoPr6448zZvLu85QVQjSz+JF3JO0HaD+Z74lZnjGR+VckxUf/sOPqfJjrS4xlCun7IeljmH/AF0evT1wv8jpfi37X+3/AEJckqBmKIJJe2kLtpIJMn+WGVMgz5ZRmTUVhPXoDAmPTA3kzM0WzAFPLik1MfMa7PIiIjR5hHfDsXV2JZCdIMX3HcDBJcGHPkan1/OQNlshTUFqoPlMqyncR1wC5iWjWTVohVBO0Hexwd4lxujUpMppM+kEFbiLxvHa+BuZzWXXLsfCJhYC6jt+E/XFMrHuu2mc/hTlwviECJG/1xrEfkjmdDmBTp0Cmryk6yYgE7RjMMj0I1cX6ltDnx/lWlmhL7jb374pTPZMI9Zfm0kidvvAYtnmnm85eslJStz5usCP1xW+drCp9oKsoXUWvu0mbdd/19sBKjZo98V7uvB45J4AM5WamXChVLbTNwLiQRvhv5nylTh+SpU6NdvnaSvlmbgb7D9YxWeUzjU2lWI7iSJHY+mLFr1h/wBH5asy06tINU1owI36KSvlYQT2MdetR6HZ4y3pvq+hXyXOubVpNd3BtpLEz7dj6jvgvmuaq8oiVK4DyyA1PObAAExdZ6DrPthMzKjWSICmYsfwAw21MjoqUVqp8/hgkMC3mUEEfu7i/WPpirYycIKnSDvI3HsxXzgDVqjU1VgVYm502LdJB+uLLn1xXvKHBkoZ5oRls2k6tQI032Fvrh+oZhXGpGDDuDP6dcNh0cjV053FcUAuLOruyOsgEdCYXRPiSB5YYi/Q9e1d85ctGitHMeKazVJ1So+6szOoztH0n3eueuYKmRVatGmjM/lZmmwUyLBhPzH8fTFX8W5zq5rQK60yilmVEXQJaQSSJJv69cVNrofoseS966ANR5MkCJmOn4YsH/qey9NDmXqjw1TxWUUzGkDWVDeJIEAiRfrhUqkFAVpQXARbhh1J9QZjErjrVhRPi1WKIq/M50+YfJAJOlVV9v3bC4wEO6NWrVx3cKr8WFPhFwYzmatNtL6lpgNewUMwJjuRMdRiyfFYE+JlQT1YRB9bg4Uvh5kaKZKitQtTqMPELbXeGHeIBGHOjQqG6ZkOPUA/iRN8b+lz/Pqeab3Pj+fRkRHpMfLlGJ/2YH9MC+aqRFAfskogVFOrUJBuAxIFoMYY0qVutSj67/jvgDz9QqNkK5LqwCarCPlYNY/TAyfFfdh4lUk/z+EMOf4LQzCaa9GnVEffUN+BItiuOX1FNMxlSzk0hXoBQAQfBqM1LUYuClQb9sPfNPEquXyVSrRALooPmEwJALQN43+mKy5N4k1TPSazaqwFVwq6mLhWot5VXZl81hFxhUZK6Zplik4b180bznOdb7S1Q1NLgjShkoFidIA6RbvON8v8wGtV+zZiPO5NFxBNN2MxN/2bbHtvgDzJw6pQr/tFIm4kWMG4+h6evtg5n+FU6XC6eat42YqLcAAKo1nSg/ygk9fpjNzZ29sNka88IeOBcr1KgZ89DWdESZ8hgamK2m1o2mdyIROa8svD6rUKbudnViYIDSNLWubG/wCmImX5l+zGKD1VEMGGqL3AKxImSDJHTEnn6pqqUdZPifZqLFyJJJXqQd5npi200Djxzjk9z4fgDUMyMxmqPjDWpemh0nTIkLvFsNPMvwtq0GNTK/tUBnQYLr6R98fn6HfCVSq6FDLAYMGDSJBBsR6TB+mDOX57zoYa8zV0n22NpHlvGBVeR+SOS08b4+C0vh5wtqOTVqgipVJdvLBg/KDabC/pqOAvxeplqVACI1PO20Kbfh0wW5Bz+YrJVaszumpfCd10llgyf0P1x35xpqTQLhCNenzfxlVt1gDeMNf9pyYtx1Fv+cFQ8H4GK9VKXmF2LEAA6QNUDUQoJUGPUjBKpT4eg8PVmTJFwtFpM/vBvpbsPr04rkKdPMh1UssNUamWhYEgCRcSJBH0xw41xunXNP8A7PTDNpbxF1lt7qdbmff+tlo6luTT5oaeBfZcwWem1aktMAMYRBafLIJOGvJ16eaXw6T1FAFnEXAIETvPuMU3wvienTT8Jal/lJYBzFgdJk+gHWMMfC+dPs7NUXKKjAaWIaodyDB1Nbbt0wSkZ82nk+voH+Z6XmejTcEgAsSQCW6X2na3rgVwOpRrXzFUUyBAvdtwem2FPjXFqlRvE1CXYuY31Hfcz/LELM5iqEVWPl3H/PAt8joYHtqyyuAcFyVHNr4eaLPqslrmD2GMwk8kIxz1Ambtv9DjeGRfBg1cHGSt3wMfxDyBOdkA3VTMEwASDhLr5c+aLkE9/a4i22PoLMvTW7FQY6wP1xTHGM4k1WTRqd2UEDYaiZmbgjAyRp0mZyjtroEcu8t1M5U8OmVBAklpiBHYE9dsMHOGUfI0cvlS4fy1GYDUFOpxFpFxFj3wU+GeRNLM7hg1Njb/AGlH9cAviXxMVs6ShlUHhzeJUmY73JxXUR2+U8+3wuQAVVUIDa2YXgGFE9yLn1Fr9cWBnswMtnvEIDRSorpgEyKK3E7D1wi8NorUqUaNMHVUZVYnrLCwGwA/HDnz1xkZfO1YRWqaaYQmDpUKCRp7nv2xS6LyczUfyf2GTlzOoGP7J0d0clmG5AJ3m3l6HCzlOKVsvlnrU2YNMhWj5SQdRj5r9++OHCeYirGtUQojU6gLrMOzIVSVEhTqtNsDMjx6nTy6Iw8VLqVZbjYlgNusAkz7bC7ExxO3x8fcZedszUzXDclVMB6rgNAt5lb3geUYSMnw14KuhQP8r1FKix1HS7ACYHScXTyqy08hldTKo8JI1ELuuqBJ39ML3xTam9KipZdYckdYBAGph26e+ClHixWDPUvSS4tiunBaeYyy1kohCapBAqbCQSQsXmQLemBXxMyD0hl8uCpNSHAliVBCqBDbDyn/AN3thz4ZzEWQKaHiBF0j5AJkwQD94xaPXAjimQ+28Uq1TJRFp01BERCgutvvFy6/j2GFymscXIDO5v2PoncI41xDwQz5almqcADR+zeB1CxpItaIwWo8apRNTIZtGjbSD+lT9QMGCRQo9Jj6egt0H8hhHzvOKDNrl0IdifO37ptb3iZ7YQtXliqXJjeGEnbQcfmWktxw/MEdzpU/hqucSKXEMlnKValS1JUamy6KislyIG8qbkbE468OH7Rfr+hxF5sooWpB4ANWlJEgxr3kX2BwWPWZJPn9Cnp4LpDfRQVaChwCKlMah/tLcfnip+VqdPJmo16j180cmGX/AEaJU8PWexZzqjrCnpi2eG5ynVpK1Fg1PYFdrWge0RhS+JmXSjlkrU6a6xm6NVwNKeIaepvM8bwPmM42NJkhKSe1CzxLl7LfZlNSpXZxTV2dXDwI0M+lys3BUw0yBY2wN5kYJw7h6BmOoVGIZmIgNpBCmw3PQYj8R4q60lpKQsCsARJY06jhjRYRsCN/TAviOcarTogA6aFIJt1LMxP4tH0wps62HDK1KXzf7MhayL/7W9+49bx174dfiZw6a4dCpFOhSDDUJg6gp07keoH64Wzwuo1DxtEqFEFQPu+VmYbmwWTtLdMQ8xnKlUpraSqCmpNoUTAJ7AGL9MU+DRFbmmn/AG2meMrk3qOtNBLuQFG0k7AE2w05X4cZwtD0X06TB1JYxMRq74gcr5ylRzVNnMgVaZNS4AUMCWvciQBcdjvYW5X5+yKEhswJG40VCR9NOLik+xOozZYNKEb+hrk7IVaSVFqIVGoFNRkmxnqYExAwN58p+M9OiHRdI1sG3gkiVtMjT+eDXDebstmGUUXLlmZflIgqpfzAwQIFjEH8Yr/nPiPjZ4kVBFAwoWQRoXzecW+bV1/LBukjDhjOWbc1TI+ZyK5jNU1IYUTTq+XzAeSkzfMNxqAP0wrcGKrVpnw2rNqWKcEap6CLyTEWw78I5n+1V6zPFOmtCqyhoUBihSB0vqJjfp0wg5CiuumarFaZYKxG6iRJje2+Fs6WO+U/hfc9cSkV38hpvqM0/MSpn5ZPmJHriZnOKCpSo09CLUUsalWIL3JUNa8L1Nyfa8LiNVRVbwWJQGFaCpZdtRG8nrOHblrktM9w+m5bw3Sq4Zu9ORK77jcE7X74iVhZJxhFSkK+dziBlbWtV1II0qVQRe8qC35Y9c3cbTM19VMaUCqFWIi0m0byTgXxLKCnVdA4cKxAZYIIBsQdtsejkGIBVTBE9/rbpihijHiRYXwj4aHFSo4B0kBCRsbkkfljMMPw8ehSyqUlqKal2dZgyfQ3sIG3TGYdHo4Wpk5ZWzn8R8ufDRtRCzpYx0PX+++FTIcKU5Z9SqAW8jFfmG+LO45wkZmi1Ikrq6j3nEDJcqBFVTULBNpH5yeuBlG2NxahRx7QHy3wdg7EAKTT02IncHcbdL4QeOcFFKrUVtfkXUymPKWNr9RBBkYvPL5VUFt4AJO5jucCOaeUaedSGJRxs439iOo9OnSOscOC8WrqdvpiD8MuWJzZrGClEeVoiXZbAT2Uk+5XAr4or/3jU/2af/AMXHwjhVPLUVpUxCqPqT1YnqT3xA5h5Ny+dKtVU61EBlMGOxkEEe4tOL2cUXHVr1t8uqopXOcXL02puCSG8sEBVGxAUC8xOOOWyhqKtNVHiFhp7ktKgEH1A/ve0anwhyxJY1q8kzun/wAMFuX+QMtlH8RddSoNmqEHT6qAAAek74HY/JpetxKPtJPHuDK3D2oROimNMAH/AAwIgG1wI+uKgrcNp0qoAqrVXyM4I0dDKkSfxmPfF9kYSsn8L6KNUJqag8wCg8s7AGTMe1+uClG+jHptQoJqTEapzFUqGoEpioqaiEgAKADERcwFBB9SMHfhxVVqKuWlmYlj/FHX33+uGrgPw+y+VbUC9RoI80ReDdVHmuB804rXj+QrcHzzMiE5OqdSaZKgbmmf3WW+nusbwQM+bFKUeC8ueEpVHoPfEHjNRK9OnJVAviSphnIYDQD0AkE+kbYrrP5U5fPZdoChiDAM3NzJ7374tLNiln6CurA2lW7GIkx6Eqw7HFd860kXiFFEUoAaflO4kAET18ym4sQQRIIwOFqUJL9bFzaSS82W3wz5x9f0xG5ug1qCExJU7A/KpP8AxFcdOXamoIe6KfxAOJ+fyCV8+qvcU6Jb6u4UGfZW/HCNNC/8/wDSSkk7ZM5TacsLRDOIiNnYT9d8Avi3/wCAH/qp/wAL4b8lklpIEWYkm5JNzO5xC5i5fTOUhSqMyqGDeWJsCIuCIvjptcUBDIll3vqyi6TtLOSR5YYxvIJiYsSfxvghnuG1fCou0ClWGrxFSPQodNptIHriyeHfDahSmajuSZuFi0gWiJg74ZKXDEFEUiAUAiCP5Dt6YUsb8nQy6+O64iHy9kWWg1KknjFFfWJChg6r5QTI1kkkSPux96yJnckC4WVpWuhUqRHQg7tMi+L24dwxKAYL95ixJ9f6DHjP8By9chqlJWYbNEN/vCD9Jwbi2jNj1Ucc267KUTgi+IlLWFklWJERIuSwHsRjnm+GEO6khmA1VJgk3Bs4EyZgx64t/K8lUKerQagDSSC2rftqBxmT5Mo02JVqnmkGSp36fL9cBsZo/wDbET/hplKLZx3p+IPDpQCdOkyQtyLk9rRvN9847yRXU1f2wCGCrBI1AbBytgwMEmL7+1gcK4JTy4PhzeJJN7ewGJtRAyle43G/uCOuD28GWWqfqbo9FUjgD1KFNQxqM4chgpABCxcje5G4HXfbEM/DnNuHU0zKkaCzrBJ+Zr3jFvZPLCmiouyiPU9yY6k3+uO52xNiL/8AbNdHzVxLhz0Kr0njUjFTFxItY9Ric7Zlcmnnb7M7uAB8uoRqDRvaCJtvGxxanHfhpSzVU1Hr1ASSYAWBJJi/S+CXDeTKVLJtlCzVKbFiSbHzdo2IiQcDsZrlrobV5fkoNEkgAXNh/QYNUOFV6dU02R9QGwkeoxcPLvI2WycMi66n+se5/wAvRfpf1wWznC6dUqXUEr8p6j69vTbE9MGf9QjdJcFX/D3lvxa5eqjTTaSTsWmw/njMWdwvhKUFKoLEljMkkn3xmDjGkYc2d5J2uibjMYRjUf3/AGMEZjeMGNRjcYhDRGN4yMc69YIpZtlBJ62Ak+uIQ9O4AJJgDc4E5/m/K0Dpq1dJ2srsJiYJUEA+hM39cAeJ8bNZgNP7ME71ESYNpBOoC3UAySLDdO5j45Wy/hqadM+IYRqbKLggxb1IPS+BcqNEMDl3wWtmeYcvTWmzVqYWramxNmtNj/fQbkDHjLcw06hhde4EmnVAvEQxTT174p85bM1lCL4YMkprqrClnDsAItLCTv07YbMjQ4iukTl2QbguxJHW4pm/rOK3hPT0uWWRGOOcyi1abU3AZHBDA7EG0YHcM4uzMUrKqsADKmQQZG5AvIPTtgvgzM006ZR5ylbhGcqUml8rZg03CNMH1YFSCOsWxC5141RzlbKmiCzUWCPUgBSCylVBNzphrmwk74MfFHiIqcR+z1G0UkpoSwEkkkkCJAjz7na/phN4tUpUQKVMklmBBIUHcXOmw7fXCZY0pWu2OhzHnpFv8lIfDoz0pr+gwZ4HV8XNZqoNg1OkP8iaz+b4Acn5iMqjd0AH1Jv+GG/hGW0pPV2Zz/mMgfQQPphGk8orKT8YRjIxqMbRJvHqO2PMYyMWQwrjBjDjMQhmMjGRjCuIQzGyMaxqMUQ2MaZgASTAG843hWz/ABsVXgECkCYJBOsjcqi+aoB2Ww3ZhstkGGhm9SlzCp0JtI/e9Aen/wB422ephdRdQu0yI9pm59MBKGTqZm5JpqD8z6WqkQPlUfs6IMjYFiO0yY9PM0stSVwUFWs76HqnZQxAJYmdC0wg0rEnSoiZEIGaPGFet4SpUPl1FiNIUdJDENLGYteCZtgjgRwKsnnRVqSIZ6lQBS7NPmI+YGFFiFhdAACwMFsQhvGYwDGYohmMxk41iEN4zGY8u8D2xCHqcJPPHNFSktVU0QlMs0+aQREGGWDc29j1jA/jPxQVxUp5eUIsKrRHqVXr9cKVbMCorLUzFVw06gGUAzvICn9cA5JGnHgb5Zwo5h2phiadMmTsTuZ3L+uN1MgawVatVYVtQZafmB+rwR3HoMd8vy3lXABastwBDKfxlR1wK4lwNaOcamalQoACjEgHYHtfc7dsKNt+Gg7xfgvhZd6lPOeIy6QQVj5nCz81on1x5yWShB4mafVF9FJB9JZ7/hgevC6bCNbEGx809Qf1A/AYM0OW6XhErWqWBgLAv2OqfyxLLUQ5y9Xpg6BWqkkQC4QWBJgaRbc4duB58VKcT5khH9GCg/UEEGes4rnlTJUdKtVqk1INmZYP8QAUEb98P3Lq06dKAy6iSWOqdRPWSe0CNhEYZCzHqK4aPPH+TcrnL16Ss8QHFmA7SDf2M4pf4m8Cy+TqJSoKQCRqkyxi83FhfpG198XpxTiIp0mYESBYT/cmLxj534xmhmM8zVGYiRe49SJi17f3OGdKzNFW6LH5D4slanSy8EFRGxvA7xawO+LPAjFX/DymDWBQaQF7udXT7xiBuT7Dri0MKxQUVwHl7o3jMaBxs4aKMOMnGRjJxCGY2BjWMGLIYRjMbBxo4hDeMmMYMc81SVkZW+UqQ1yLEQbi+2IQAcT4qazGjSkJp1PUWJKz90sNCo0N+0fcBtIaQcQ+XatJ50KPFIKgE+RnTUQCSxcmxI1qvlB0qNOCGWyQ8NFCwK9TW4/h0lgrHc+VUUzv5u+N5HlgUmZtRYtUDAn7qhtehR6sWk7sXJPQCyEvLKaDpSs2oMS0+Yt8zVHG0Mx6GxKjbbpleFqjBuoBAHprZlvuCAxW3c4naOsX74D8R4K9VzprMiMIYCST7GfKANtPXeRINEO3Caa0l0mqHZnc6iNJZpOqbmSIItAAUAAADElMyS7oREAFTvIPX0MyI9J9spcORWLaRqvc73MkT7z+JxIC9gLYhCNw+m6qdcTJNjO9/wBZtjMSsZiEOFaiTscRXy9UbED8T/TBGMb04ogFX7RN2UD0Bn8ZxzzPC2qgh6jwbELC/SYn88HdOM04qmXYk0/hllf9VMdST+u+JKfDfKiIpLb3n8cN2nGoxW0L1JfIAp8oUh90e388dm5XoEQaVMz/AAj+mDWnGAYvaitzFpuR8tEeCkekj9CMbpco0F2or9ZP6k4Y4xgXFbSb2LdflSgwANBbbQNP/DGNrytS20H/AHn/AK/lhjjG9OJX5lWLy8tUlECkoHoMcKnItBmlkn/Mwt9CLemGcLjIxdEsD5LlqlSBFNQAd95MdyTf+WJv2O0D+n6YmFca04lEshnLN3/M414bjv8AjibGM04raSyGGb1x1QMRvjuVxmnF0SzkEbuMYUbuPwx2043GJRRwVG6tj0EPfHTRjAMXRDWIPFxNPQP9IQn0Y+b/ANmrBApjm1EEgkTpMj0MEfoSMWQ2U2x6xhXGacUQ0BjYXGoxsjFkNEYzG4xrTiiGYzG9OMxC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zh-TW">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0342F61-4394-4BD5-83B0-DBB636CC9BD9}" type="slidenum">
              <a:rPr lang="zh-TW" altLang="en-US"/>
              <a:pPr>
                <a:defRPr/>
              </a:pPr>
              <a:t>35</a:t>
            </a:fld>
            <a:endParaRPr lang="zh-TW" altLang="en-US"/>
          </a:p>
        </p:txBody>
      </p:sp>
      <p:pic>
        <p:nvPicPr>
          <p:cNvPr id="13314" name="Picture 2" descr="http://pamlawhorne.com/wp-content/uploads/2013/06/Brain-on-Money-1024x1024.jpg"/>
          <p:cNvPicPr>
            <a:picLocks noChangeAspect="1" noChangeArrowheads="1"/>
          </p:cNvPicPr>
          <p:nvPr/>
        </p:nvPicPr>
        <p:blipFill>
          <a:blip r:embed="rId3" cstate="print"/>
          <a:srcRect/>
          <a:stretch>
            <a:fillRect/>
          </a:stretch>
        </p:blipFill>
        <p:spPr bwMode="auto">
          <a:xfrm>
            <a:off x="428596" y="1643050"/>
            <a:ext cx="4106834" cy="4106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707" name="文字方塊 4"/>
          <p:cNvSpPr txBox="1">
            <a:spLocks noChangeArrowheads="1"/>
          </p:cNvSpPr>
          <p:nvPr/>
        </p:nvSpPr>
        <p:spPr bwMode="auto">
          <a:xfrm>
            <a:off x="7072313" y="357188"/>
            <a:ext cx="1285875" cy="708025"/>
          </a:xfrm>
          <a:prstGeom prst="rect">
            <a:avLst/>
          </a:prstGeom>
          <a:noFill/>
          <a:ln w="9525">
            <a:noFill/>
            <a:miter lim="800000"/>
            <a:headEnd/>
            <a:tailEnd/>
          </a:ln>
        </p:spPr>
        <p:txBody>
          <a:bodyPr>
            <a:spAutoFit/>
          </a:bodyPr>
          <a:lstStyle/>
          <a:p>
            <a:r>
              <a:rPr kumimoji="0" lang="zh-TW" altLang="en-US" sz="4000">
                <a:latin typeface="華康新儷粗黑" pitchFamily="34" charset="-120"/>
                <a:ea typeface="華康新儷粗黑" pitchFamily="34" charset="-120"/>
              </a:rPr>
              <a:t>結語</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3" name="文字方塊 12"/>
          <p:cNvSpPr txBox="1">
            <a:spLocks noChangeArrowheads="1"/>
          </p:cNvSpPr>
          <p:nvPr/>
        </p:nvSpPr>
        <p:spPr bwMode="auto">
          <a:xfrm>
            <a:off x="4572000" y="1682750"/>
            <a:ext cx="3714750" cy="4246563"/>
          </a:xfrm>
          <a:prstGeom prst="rect">
            <a:avLst/>
          </a:prstGeom>
          <a:noFill/>
          <a:ln w="9525">
            <a:noFill/>
            <a:miter lim="800000"/>
            <a:headEnd/>
            <a:tailEnd/>
          </a:ln>
        </p:spPr>
        <p:txBody>
          <a:bodyPr>
            <a:spAutoFit/>
          </a:bodyPr>
          <a:lstStyle/>
          <a:p>
            <a:pPr>
              <a:lnSpc>
                <a:spcPct val="150000"/>
              </a:lnSpc>
            </a:pPr>
            <a:r>
              <a:rPr kumimoji="0" lang="zh-TW" altLang="en-US" sz="2000">
                <a:latin typeface="華康中圓體" pitchFamily="49" charset="-120"/>
                <a:ea typeface="華康中圓體" pitchFamily="49" charset="-120"/>
              </a:rPr>
              <a:t>圖利罪的設置並不會使公務員動輒得咎，招引牢獄之災，希望從此再不會有公務員把圖利罪當作自己消極怠惰的藉口。民眾納稅支付我們公務員新水，讓我們有穩定的生活，不是因為我們本應如此，而是因為民眾希望我們能把心力放在他們的福祉上，謝謝大家。</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2D494C1D-2660-493C-B594-5C8434A2628B}" type="slidenum">
              <a:rPr lang="zh-TW" altLang="en-US"/>
              <a:pPr>
                <a:defRPr/>
              </a:pPr>
              <a:t>4</a:t>
            </a:fld>
            <a:endParaRPr lang="zh-TW" altLang="en-US"/>
          </a:p>
        </p:txBody>
      </p:sp>
      <p:sp>
        <p:nvSpPr>
          <p:cNvPr id="8" name="圓角矩形 7"/>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身分公務員</a:t>
            </a:r>
          </a:p>
        </p:txBody>
      </p:sp>
      <p:sp>
        <p:nvSpPr>
          <p:cNvPr id="14" name="文字方塊 13"/>
          <p:cNvSpPr txBox="1"/>
          <p:nvPr/>
        </p:nvSpPr>
        <p:spPr>
          <a:xfrm>
            <a:off x="4500563" y="2303463"/>
            <a:ext cx="4357687" cy="3478212"/>
          </a:xfrm>
          <a:prstGeom prst="rect">
            <a:avLst/>
          </a:prstGeom>
          <a:noFill/>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依法令服務於國家或地方自治團體所屬機關而具有法定職務權限之人員而言。</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若無法定職務權限，縱然在國家或地方自治團體所屬機關服務，仍非屬公務員。例如服務於國家、地方自治團體所屬機關之技工、司機或工友，除非具有法定職務權限，否則所從事者僅係機械性、勞動性工作，不能認為公務員。</a:t>
            </a:r>
          </a:p>
        </p:txBody>
      </p:sp>
      <p:sp>
        <p:nvSpPr>
          <p:cNvPr id="9220" name="文字方塊 9"/>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12" name="直線接點 11"/>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9222"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643DD2DA-4996-4E96-A9C3-927C5B09FA58}" type="slidenum">
              <a:rPr lang="zh-TW" altLang="en-US"/>
              <a:pPr>
                <a:defRPr/>
              </a:pPr>
              <a:t>5</a:t>
            </a:fld>
            <a:endParaRPr lang="zh-TW" altLang="en-US"/>
          </a:p>
        </p:txBody>
      </p:sp>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授權公務員</a:t>
            </a:r>
          </a:p>
        </p:txBody>
      </p:sp>
      <p:sp>
        <p:nvSpPr>
          <p:cNvPr id="9" name="文字方塊 8"/>
          <p:cNvSpPr txBox="1"/>
          <p:nvPr/>
        </p:nvSpPr>
        <p:spPr>
          <a:xfrm>
            <a:off x="4500563" y="2303463"/>
            <a:ext cx="4357687" cy="3170237"/>
          </a:xfrm>
          <a:prstGeom prst="rect">
            <a:avLst/>
          </a:prstGeom>
          <a:noFill/>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非服務於國家或地方行政機關之人員， 依法令授權而從事於公共事務且具有法定職務權限之人員而言。</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例如依水利法規定，農田水利會會長及其專任職員；依更生保護法規定之更生保護會人員；依律師法規定之律師懲戒委員會委員；依政府採購法規定承辦各公立學校、公營事業之承辦、兼辦採購之人員等。</a:t>
            </a:r>
          </a:p>
        </p:txBody>
      </p:sp>
      <p:sp>
        <p:nvSpPr>
          <p:cNvPr id="11268" name="文字方塊 7"/>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1270"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9ED3D87E-3AAE-43D1-AF38-0DC9107BA48F}" type="slidenum">
              <a:rPr lang="zh-TW" altLang="en-US"/>
              <a:pPr>
                <a:defRPr/>
              </a:pPr>
              <a:t>6</a:t>
            </a:fld>
            <a:endParaRPr lang="zh-TW" altLang="en-US"/>
          </a:p>
        </p:txBody>
      </p:sp>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zh-TW" altLang="en-US" sz="2400" dirty="0">
                <a:latin typeface="華康中圓體" pitchFamily="49" charset="-120"/>
                <a:ea typeface="華康中圓體" pitchFamily="49" charset="-120"/>
              </a:rPr>
              <a:t>委託公務員</a:t>
            </a:r>
          </a:p>
        </p:txBody>
      </p:sp>
      <p:sp>
        <p:nvSpPr>
          <p:cNvPr id="9" name="文字方塊 8"/>
          <p:cNvSpPr txBox="1"/>
          <p:nvPr/>
        </p:nvSpPr>
        <p:spPr>
          <a:xfrm>
            <a:off x="4500563" y="2303463"/>
            <a:ext cx="4357687" cy="2554287"/>
          </a:xfrm>
          <a:prstGeom prst="rect">
            <a:avLst/>
          </a:prstGeom>
          <a:noFill/>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指受國家或地方自治團體所屬機關依法委託，從事與委託機關權限有關公共事務之人員。 </a:t>
            </a:r>
            <a:endParaRPr kumimoji="0" lang="en-US" altLang="zh-TW"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endParaRPr kumimoji="0" lang="zh-TW" altLang="en-US" sz="2000" dirty="0">
              <a:solidFill>
                <a:schemeClr val="accent1">
                  <a:lumMod val="50000"/>
                </a:schemeClr>
              </a:solidFill>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行政輔助人， 如民間拖吊業者雖受警方委託，從事違規車輛拖吊業務，惟其執行拖吊時，均係依據警察人員之指示為之，自非屬公務員。</a:t>
            </a:r>
          </a:p>
        </p:txBody>
      </p:sp>
      <p:sp>
        <p:nvSpPr>
          <p:cNvPr id="13316" name="文字方塊 7"/>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3318" name="Picture 2" descr="http://www.careerattraction.com/wp-content/uploads/2013/02/build.jpg"/>
          <p:cNvPicPr>
            <a:picLocks noChangeAspect="1" noChangeArrowheads="1"/>
          </p:cNvPicPr>
          <p:nvPr/>
        </p:nvPicPr>
        <p:blipFill>
          <a:blip r:embed="rId3" cstate="print"/>
          <a:srcRect/>
          <a:stretch>
            <a:fillRect/>
          </a:stretch>
        </p:blipFill>
        <p:spPr bwMode="auto">
          <a:xfrm>
            <a:off x="928688" y="1785938"/>
            <a:ext cx="2552700" cy="41576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BBA5547-0C0E-47DD-99D5-0019D7D5942A}" type="slidenum">
              <a:rPr lang="zh-TW" altLang="en-US"/>
              <a:pPr>
                <a:defRPr/>
              </a:pPr>
              <a:t>7</a:t>
            </a:fld>
            <a:endParaRPr lang="zh-TW" altLang="en-US"/>
          </a:p>
        </p:txBody>
      </p:sp>
      <p:sp>
        <p:nvSpPr>
          <p:cNvPr id="15362"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貪污行為之情狀</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072437" cy="2246313"/>
          </a:xfrm>
          <a:prstGeom prst="rect">
            <a:avLst/>
          </a:prstGeom>
          <a:noFill/>
          <a:effectLst/>
        </p:spPr>
        <p:txBody>
          <a:bodyPr>
            <a:spAutoFit/>
          </a:bodyPr>
          <a:lstStyle/>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依刑法及貪污治罪條例之規定，公務員對於職務上之行為或違背職務之行為，要求、期約或收受賄賂或不正利益，均成立犯罪， 惟異其刑罰。</a:t>
            </a:r>
          </a:p>
          <a:p>
            <a:pPr fontAlgn="auto">
              <a:spcBef>
                <a:spcPts val="0"/>
              </a:spcBef>
              <a:spcAft>
                <a:spcPts val="0"/>
              </a:spcAft>
              <a:defRPr/>
            </a:pPr>
            <a:endParaRPr kumimoji="0" lang="en-US" altLang="zh-TW" sz="2000" dirty="0">
              <a:latin typeface="華康中圓體" pitchFamily="49" charset="-120"/>
              <a:ea typeface="華康中圓體" pitchFamily="49" charset="-120"/>
            </a:endParaRPr>
          </a:p>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所謂「違背職務」係指在職務範圍內「應為而不為」、「不應為而為」及「執行不當」。至於公務員對於違背職務之行為，要求、期約或收受賄賂或其他不正利益者，不問其是否有因而為違背職務之行為，均構成犯罪。</a:t>
            </a:r>
          </a:p>
        </p:txBody>
      </p:sp>
      <p:pic>
        <p:nvPicPr>
          <p:cNvPr id="15365" name="Picture 2" descr="http://agapegeek.files.wordpress.com/2011/08/bag-of-money.jpg"/>
          <p:cNvPicPr>
            <a:picLocks noChangeAspect="1" noChangeArrowheads="1"/>
          </p:cNvPicPr>
          <p:nvPr/>
        </p:nvPicPr>
        <p:blipFill>
          <a:blip r:embed="rId3" cstate="print"/>
          <a:srcRect/>
          <a:stretch>
            <a:fillRect/>
          </a:stretch>
        </p:blipFill>
        <p:spPr bwMode="auto">
          <a:xfrm>
            <a:off x="5357813" y="3714750"/>
            <a:ext cx="2887662" cy="2887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447F0BBE-E36C-4B28-9CD5-257720C8CD6A}" type="slidenum">
              <a:rPr lang="zh-TW" altLang="en-US"/>
              <a:pPr>
                <a:defRPr/>
              </a:pPr>
              <a:t>8</a:t>
            </a:fld>
            <a:endParaRPr lang="zh-TW" altLang="en-US"/>
          </a:p>
        </p:txBody>
      </p:sp>
      <p:sp>
        <p:nvSpPr>
          <p:cNvPr id="17410"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法階層論</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graphicFrame>
        <p:nvGraphicFramePr>
          <p:cNvPr id="6" name="資料庫圖表 5"/>
          <p:cNvGraphicFramePr/>
          <p:nvPr/>
        </p:nvGraphicFramePr>
        <p:xfrm>
          <a:off x="928662" y="1571612"/>
          <a:ext cx="750099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圓角矩形 8"/>
          <p:cNvSpPr/>
          <p:nvPr/>
        </p:nvSpPr>
        <p:spPr>
          <a:xfrm>
            <a:off x="7143750" y="3286125"/>
            <a:ext cx="1571625" cy="785813"/>
          </a:xfrm>
          <a:prstGeom prst="roundRect">
            <a:avLst/>
          </a:prstGeom>
          <a:noFill/>
          <a:ln w="317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行政規則</a:t>
            </a:r>
          </a:p>
        </p:txBody>
      </p:sp>
      <p:cxnSp>
        <p:nvCxnSpPr>
          <p:cNvPr id="12" name="肘形接點 11"/>
          <p:cNvCxnSpPr>
            <a:stCxn id="9" idx="2"/>
          </p:cNvCxnSpPr>
          <p:nvPr/>
        </p:nvCxnSpPr>
        <p:spPr>
          <a:xfrm rot="5400000">
            <a:off x="6965157" y="3893344"/>
            <a:ext cx="785812" cy="1143000"/>
          </a:xfrm>
          <a:prstGeom prst="bentConnector2">
            <a:avLst/>
          </a:prstGeom>
          <a:ln>
            <a:solidFill>
              <a:schemeClr val="tx1"/>
            </a:solidFill>
            <a:prstDash val="sysDash"/>
            <a:tailEnd type="arrow"/>
          </a:ln>
          <a:effectLst/>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D8DBDCCC-A613-4867-977A-D284FA691D20}" type="slidenum">
              <a:rPr lang="zh-TW" altLang="en-US"/>
              <a:pPr>
                <a:defRPr/>
              </a:pPr>
              <a:t>9</a:t>
            </a:fld>
            <a:endParaRPr lang="zh-TW" altLang="en-US"/>
          </a:p>
        </p:txBody>
      </p:sp>
      <p:sp>
        <p:nvSpPr>
          <p:cNvPr id="19458" name="文字方塊 4"/>
          <p:cNvSpPr txBox="1">
            <a:spLocks noChangeArrowheads="1"/>
          </p:cNvSpPr>
          <p:nvPr/>
        </p:nvSpPr>
        <p:spPr bwMode="auto">
          <a:xfrm>
            <a:off x="2786063" y="357188"/>
            <a:ext cx="5572125" cy="708025"/>
          </a:xfrm>
          <a:prstGeom prst="rect">
            <a:avLst/>
          </a:prstGeom>
          <a:noFill/>
          <a:ln w="9525">
            <a:noFill/>
            <a:miter lim="800000"/>
            <a:headEnd/>
            <a:tailEnd/>
          </a:ln>
        </p:spPr>
        <p:txBody>
          <a:bodyPr>
            <a:spAutoFit/>
          </a:bodyPr>
          <a:lstStyle/>
          <a:p>
            <a:pPr algn="r"/>
            <a:r>
              <a:rPr kumimoji="0" lang="zh-TW" altLang="en-US" sz="4000">
                <a:latin typeface="華康新儷粗黑" pitchFamily="34" charset="-120"/>
                <a:ea typeface="華康新儷粗黑" pitchFamily="34" charset="-120"/>
              </a:rPr>
              <a:t>認識圖利罪</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357188" y="1428750"/>
            <a:ext cx="8072437" cy="1323975"/>
          </a:xfrm>
          <a:prstGeom prst="rect">
            <a:avLst/>
          </a:prstGeom>
          <a:noFill/>
          <a:effectLst/>
        </p:spPr>
        <p:txBody>
          <a:bodyPr>
            <a:spAutoFit/>
          </a:bodyPr>
          <a:lstStyle/>
          <a:p>
            <a:pPr fontAlgn="auto">
              <a:spcBef>
                <a:spcPts val="0"/>
              </a:spcBef>
              <a:spcAft>
                <a:spcPts val="0"/>
              </a:spcAft>
              <a:defRPr/>
            </a:pPr>
            <a:r>
              <a:rPr kumimoji="0" lang="zh-TW" altLang="en-US" sz="2000" dirty="0">
                <a:solidFill>
                  <a:srgbClr val="C00000"/>
                </a:solidFill>
                <a:latin typeface="華康中圓體" pitchFamily="49" charset="-120"/>
                <a:ea typeface="華康中圓體" pitchFamily="49" charset="-120"/>
              </a:rPr>
              <a:t>刑法第</a:t>
            </a:r>
            <a:r>
              <a:rPr kumimoji="0" lang="en-US" altLang="zh-TW" sz="2000" dirty="0">
                <a:solidFill>
                  <a:srgbClr val="C00000"/>
                </a:solidFill>
                <a:latin typeface="華康中圓體" pitchFamily="49" charset="-120"/>
                <a:ea typeface="華康中圓體" pitchFamily="49" charset="-120"/>
              </a:rPr>
              <a:t>131</a:t>
            </a:r>
            <a:r>
              <a:rPr kumimoji="0" lang="zh-TW" altLang="en-US" sz="2000" dirty="0">
                <a:solidFill>
                  <a:srgbClr val="C00000"/>
                </a:solidFill>
                <a:latin typeface="華康中圓體" pitchFamily="49" charset="-120"/>
                <a:ea typeface="華康中圓體" pitchFamily="49" charset="-120"/>
              </a:rPr>
              <a:t>條</a:t>
            </a:r>
          </a:p>
          <a:p>
            <a:pPr fontAlgn="auto">
              <a:spcBef>
                <a:spcPts val="0"/>
              </a:spcBef>
              <a:spcAft>
                <a:spcPts val="0"/>
              </a:spcAft>
              <a:defRPr/>
            </a:pPr>
            <a:r>
              <a:rPr kumimoji="0" lang="zh-TW" altLang="en-US" sz="2000" dirty="0">
                <a:solidFill>
                  <a:schemeClr val="accent1">
                    <a:lumMod val="50000"/>
                  </a:schemeClr>
                </a:solidFill>
                <a:latin typeface="華康中圓體" pitchFamily="49" charset="-120"/>
                <a:ea typeface="華康中圓體" pitchFamily="49" charset="-120"/>
              </a:rPr>
              <a:t>公務員對於主管或監督之事務，明知違背法令，直接或間接圖自己或其他私人不法利益，因而獲得利益者，處一年以上七年以下有期徒刑，得併科 七萬元以下罰金。</a:t>
            </a:r>
          </a:p>
        </p:txBody>
      </p:sp>
      <p:pic>
        <p:nvPicPr>
          <p:cNvPr id="19461" name="Picture 2" descr="http://agapegeek.files.wordpress.com/2011/08/bag-of-money.jpg"/>
          <p:cNvPicPr>
            <a:picLocks noChangeAspect="1" noChangeArrowheads="1"/>
          </p:cNvPicPr>
          <p:nvPr/>
        </p:nvPicPr>
        <p:blipFill>
          <a:blip r:embed="rId3" cstate="print"/>
          <a:srcRect/>
          <a:stretch>
            <a:fillRect/>
          </a:stretch>
        </p:blipFill>
        <p:spPr bwMode="auto">
          <a:xfrm>
            <a:off x="5357813" y="3714750"/>
            <a:ext cx="2887662" cy="2887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4314</Words>
  <Application>Microsoft Office PowerPoint</Application>
  <PresentationFormat>如螢幕大小 (4:3)</PresentationFormat>
  <Paragraphs>291</Paragraphs>
  <Slides>35</Slides>
  <Notes>35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35</vt:i4>
      </vt:variant>
    </vt:vector>
  </HeadingPairs>
  <TitlesOfParts>
    <vt:vector size="41" baseType="lpstr">
      <vt:lpstr>Arial</vt:lpstr>
      <vt:lpstr>新細明體</vt:lpstr>
      <vt:lpstr>Calibri</vt:lpstr>
      <vt:lpstr>華康新儷粗黑</vt:lpstr>
      <vt:lpstr>華康中圓體</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MOJ</dc:creator>
  <cp:lastModifiedBy>Administrator</cp:lastModifiedBy>
  <cp:revision>68</cp:revision>
  <dcterms:created xsi:type="dcterms:W3CDTF">2014-07-17T03:15:54Z</dcterms:created>
  <dcterms:modified xsi:type="dcterms:W3CDTF">2019-07-15T00:56:01Z</dcterms:modified>
</cp:coreProperties>
</file>