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9" r:id="rId4"/>
    <p:sldId id="281" r:id="rId5"/>
    <p:sldId id="282" r:id="rId6"/>
    <p:sldId id="283" r:id="rId7"/>
    <p:sldId id="285" r:id="rId8"/>
    <p:sldId id="287" r:id="rId9"/>
    <p:sldId id="293" r:id="rId10"/>
    <p:sldId id="288" r:id="rId11"/>
    <p:sldId id="291" r:id="rId12"/>
    <p:sldId id="292" r:id="rId13"/>
    <p:sldId id="290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AC08"/>
    <a:srgbClr val="239ABF"/>
    <a:srgbClr val="4B9778"/>
    <a:srgbClr val="47A0A7"/>
    <a:srgbClr val="59C1E1"/>
    <a:srgbClr val="673F85"/>
    <a:srgbClr val="8682D2"/>
    <a:srgbClr val="895DD9"/>
    <a:srgbClr val="1666B6"/>
    <a:srgbClr val="9A7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0" autoAdjust="0"/>
  </p:normalViewPr>
  <p:slideViewPr>
    <p:cSldViewPr>
      <p:cViewPr varScale="1">
        <p:scale>
          <a:sx n="56" d="100"/>
          <a:sy n="56" d="100"/>
        </p:scale>
        <p:origin x="42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73F2D-3DAE-4ECB-BA6C-98212F3A4179}" type="datetimeFigureOut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06F1-47AE-4EEF-9600-527A5943A3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41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2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98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5869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273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526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338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989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24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58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52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444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7576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06F1-47AE-4EEF-9600-527A5943A38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85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3CD0-3C70-42E8-B9F1-01B4C197C439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99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BCDC-05DB-4916-ACE0-1711796E3E31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38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F692-2702-47D0-90BC-A98C0CBA8A91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0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5C85E-3E4A-4D32-8A80-F276289E11D9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529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BCB6-C9A3-460B-9DE4-AC6815501338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66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84B8-DC6C-4BF9-8FEF-1F433F4C996F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69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E6F4-9AB7-4522-86B9-92459E69E759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63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813F-2202-4A6E-BA6E-A8F1447E62D0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76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B6EB-4403-4540-9B4A-AC911348BD28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45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C33B-62CD-4628-A8F7-334AC2AC1E6F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50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C5D83-97C3-4317-AE13-542AC087E379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18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08DD5-072E-46AE-82ED-D9779CCEDFEA}" type="datetime1">
              <a:rPr lang="zh-TW" altLang="en-US" smtClean="0"/>
              <a:t>2023/11/28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804B1-6915-4CBB-A416-0DDA90B55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414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7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2CD7A3B-0D6A-4F2C-B0AD-0F86B119DB4D}"/>
              </a:ext>
            </a:extLst>
          </p:cNvPr>
          <p:cNvSpPr/>
          <p:nvPr/>
        </p:nvSpPr>
        <p:spPr>
          <a:xfrm>
            <a:off x="8040216" y="6196263"/>
            <a:ext cx="4888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報告單位：臺南市政府體育局</a:t>
            </a:r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報告日期：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529A0F-D0BE-4955-B27A-760A03260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4"/>
            <a:ext cx="12192000" cy="620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2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  <a:ea typeface="Segoe UI Black" pitchFamily="34" charset="0"/>
              </a:rPr>
              <a:t>9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3" y="-14685"/>
            <a:ext cx="3918552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3918555" y="0"/>
            <a:ext cx="8273442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8">
            <a:extLst>
              <a:ext uri="{FF2B5EF4-FFF2-40B4-BE49-F238E27FC236}">
                <a16:creationId xmlns:a16="http://schemas.microsoft.com/office/drawing/2014/main" id="{2B908993-A6CC-43C3-99E9-AC2923EC4E69}"/>
              </a:ext>
            </a:extLst>
          </p:cNvPr>
          <p:cNvSpPr/>
          <p:nvPr/>
        </p:nvSpPr>
        <p:spPr>
          <a:xfrm>
            <a:off x="479376" y="1067108"/>
            <a:ext cx="2186824" cy="465402"/>
          </a:xfrm>
          <a:prstGeom prst="roundRect">
            <a:avLst/>
          </a:prstGeom>
          <a:solidFill>
            <a:srgbClr val="EE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E50D79B-3A3F-4033-90DD-BEFCC754DEBA}"/>
              </a:ext>
            </a:extLst>
          </p:cNvPr>
          <p:cNvSpPr txBox="1"/>
          <p:nvPr/>
        </p:nvSpPr>
        <p:spPr>
          <a:xfrm>
            <a:off x="819392" y="1101622"/>
            <a:ext cx="1656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補給站規劃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7BED341-4967-4968-A4FB-D8EE26FEECA5}"/>
              </a:ext>
            </a:extLst>
          </p:cNvPr>
          <p:cNvSpPr/>
          <p:nvPr/>
        </p:nvSpPr>
        <p:spPr>
          <a:xfrm>
            <a:off x="308915" y="1556792"/>
            <a:ext cx="4634957" cy="5139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42900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2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水站</a:t>
            </a:r>
            <a:endParaRPr lang="en-US" altLang="zh-TW" sz="2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zh-TW" altLang="en-US" sz="2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2.5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公里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站，提供飲用水。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42K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站、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站、  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站、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站。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4500" indent="-342900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2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補給站</a:t>
            </a:r>
            <a:endParaRPr lang="en-US" altLang="zh-TW" sz="2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每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公里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站，提供運動飲   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料以及特色食物補給。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42K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站、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站、  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站、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未設立。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44500" indent="-342900">
              <a:lnSpc>
                <a:spcPts val="32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TW" altLang="en-US" sz="2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海綿站</a:t>
            </a:r>
            <a:endParaRPr lang="en-US" altLang="zh-TW" sz="2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zh-TW" altLang="en-US" sz="2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7.5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公里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站，提供降溫海棉。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42K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站、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站、  </a:t>
            </a:r>
            <a:endParaRPr lang="en-US" altLang="zh-TW" sz="2200" dirty="0">
              <a:solidFill>
                <a:schemeClr val="accent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01600">
              <a:lnSpc>
                <a:spcPts val="3000"/>
              </a:lnSpc>
              <a:spcBef>
                <a:spcPts val="0"/>
              </a:spcBef>
            </a:pP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站、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3K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en-US" altLang="zh-TW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200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站。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23F61EF-24E3-4809-B971-68F1AD7D3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628800"/>
            <a:ext cx="6867213" cy="4893446"/>
          </a:xfrm>
          <a:prstGeom prst="rect">
            <a:avLst/>
          </a:prstGeom>
          <a:effectLst>
            <a:outerShdw blurRad="50800" dist="63500" dir="5400000" algn="ctr" rotWithShape="0">
              <a:srgbClr val="000000">
                <a:alpha val="43137"/>
              </a:srgbClr>
            </a:outerShdw>
            <a:softEdge rad="50800"/>
          </a:effectLst>
        </p:spPr>
      </p:pic>
      <p:grpSp>
        <p:nvGrpSpPr>
          <p:cNvPr id="21" name="群組 20">
            <a:extLst>
              <a:ext uri="{FF2B5EF4-FFF2-40B4-BE49-F238E27FC236}">
                <a16:creationId xmlns:a16="http://schemas.microsoft.com/office/drawing/2014/main" id="{7AB48997-D959-4B43-9F65-DB88B7DCF3FC}"/>
              </a:ext>
            </a:extLst>
          </p:cNvPr>
          <p:cNvGrpSpPr/>
          <p:nvPr/>
        </p:nvGrpSpPr>
        <p:grpSpPr>
          <a:xfrm>
            <a:off x="0" y="85666"/>
            <a:ext cx="3359695" cy="707886"/>
            <a:chOff x="0" y="85666"/>
            <a:chExt cx="3359695" cy="707886"/>
          </a:xfrm>
        </p:grpSpPr>
        <p:sp>
          <p:nvSpPr>
            <p:cNvPr id="23" name="五邊形 21">
              <a:extLst>
                <a:ext uri="{FF2B5EF4-FFF2-40B4-BE49-F238E27FC236}">
                  <a16:creationId xmlns:a16="http://schemas.microsoft.com/office/drawing/2014/main" id="{6DC0757C-AFC1-44F1-90D4-E691286B2BB1}"/>
                </a:ext>
              </a:extLst>
            </p:cNvPr>
            <p:cNvSpPr/>
            <p:nvPr/>
          </p:nvSpPr>
          <p:spPr>
            <a:xfrm rot="10800000">
              <a:off x="0" y="126216"/>
              <a:ext cx="3359695" cy="664935"/>
            </a:xfrm>
            <a:prstGeom prst="homePlate">
              <a:avLst/>
            </a:prstGeom>
            <a:solidFill>
              <a:srgbClr val="895DD9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:a16="http://schemas.microsoft.com/office/drawing/2014/main" id="{AA781FD2-A485-43BA-A0F6-CEDDEBE4FD3E}"/>
                </a:ext>
              </a:extLst>
            </p:cNvPr>
            <p:cNvSpPr txBox="1"/>
            <p:nvPr/>
          </p:nvSpPr>
          <p:spPr>
            <a:xfrm>
              <a:off x="848299" y="85666"/>
              <a:ext cx="2316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賽務規劃</a:t>
              </a:r>
            </a:p>
          </p:txBody>
        </p:sp>
        <p:sp>
          <p:nvSpPr>
            <p:cNvPr id="26" name="菱形 25">
              <a:extLst>
                <a:ext uri="{FF2B5EF4-FFF2-40B4-BE49-F238E27FC236}">
                  <a16:creationId xmlns:a16="http://schemas.microsoft.com/office/drawing/2014/main" id="{7D2FC4F3-8304-4B04-9CD8-E9D0FE27333F}"/>
                </a:ext>
              </a:extLst>
            </p:cNvPr>
            <p:cNvSpPr/>
            <p:nvPr/>
          </p:nvSpPr>
          <p:spPr>
            <a:xfrm>
              <a:off x="224005" y="155641"/>
              <a:ext cx="590653" cy="60749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CD5A1A02-D097-4B02-A0CE-DBD8020B1ED2}"/>
                </a:ext>
              </a:extLst>
            </p:cNvPr>
            <p:cNvSpPr txBox="1"/>
            <p:nvPr/>
          </p:nvSpPr>
          <p:spPr>
            <a:xfrm>
              <a:off x="290760" y="212145"/>
              <a:ext cx="6103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>
                  <a:solidFill>
                    <a:srgbClr val="8682D2"/>
                  </a:solidFill>
                </a:rPr>
                <a:t>03</a:t>
              </a:r>
              <a:endParaRPr lang="zh-TW" altLang="en-US" sz="2200" b="1" dirty="0">
                <a:solidFill>
                  <a:srgbClr val="8682D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73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  <a:ea typeface="Segoe UI Black" pitchFamily="34" charset="0"/>
              </a:rPr>
              <a:t>10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3" y="-14685"/>
            <a:ext cx="3918552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3918555" y="0"/>
            <a:ext cx="8273442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8">
            <a:extLst>
              <a:ext uri="{FF2B5EF4-FFF2-40B4-BE49-F238E27FC236}">
                <a16:creationId xmlns:a16="http://schemas.microsoft.com/office/drawing/2014/main" id="{2B908993-A6CC-43C3-99E9-AC2923EC4E69}"/>
              </a:ext>
            </a:extLst>
          </p:cNvPr>
          <p:cNvSpPr/>
          <p:nvPr/>
        </p:nvSpPr>
        <p:spPr>
          <a:xfrm>
            <a:off x="479376" y="1067108"/>
            <a:ext cx="2186824" cy="465402"/>
          </a:xfrm>
          <a:prstGeom prst="roundRect">
            <a:avLst/>
          </a:prstGeom>
          <a:solidFill>
            <a:srgbClr val="EE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E50D79B-3A3F-4033-90DD-BEFCC754DEBA}"/>
              </a:ext>
            </a:extLst>
          </p:cNvPr>
          <p:cNvSpPr txBox="1"/>
          <p:nvPr/>
        </p:nvSpPr>
        <p:spPr>
          <a:xfrm>
            <a:off x="819392" y="1101622"/>
            <a:ext cx="1656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醫護規劃</a:t>
            </a:r>
          </a:p>
        </p:txBody>
      </p:sp>
      <p:sp>
        <p:nvSpPr>
          <p:cNvPr id="14" name="文字版面配置區 2">
            <a:extLst>
              <a:ext uri="{FF2B5EF4-FFF2-40B4-BE49-F238E27FC236}">
                <a16:creationId xmlns:a16="http://schemas.microsoft.com/office/drawing/2014/main" id="{1708C739-63B3-4048-A8FD-9EAA5AF4FCC9}"/>
              </a:ext>
            </a:extLst>
          </p:cNvPr>
          <p:cNvSpPr txBox="1">
            <a:spLocks/>
          </p:cNvSpPr>
          <p:nvPr/>
        </p:nvSpPr>
        <p:spPr>
          <a:xfrm>
            <a:off x="372592" y="1688108"/>
            <a:ext cx="7341492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 algn="just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l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醫護承辦單位：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大騰賽事安全管理顧問有限公司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      &gt;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國立成功大學醫學院附設醫院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2800"/>
              </a:lnSpc>
              <a:buNone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歐小明救護車有限公司</a:t>
            </a:r>
          </a:p>
          <a:p>
            <a:pPr marL="457200" lvl="2" indent="-457200" algn="just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l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醫護站共計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站。</a:t>
            </a:r>
          </a:p>
          <a:p>
            <a:pPr marL="457200" lvl="2" indent="-457200" algn="just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l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本屆醫護人力：計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人</a:t>
            </a:r>
          </a:p>
          <a:p>
            <a:pPr marL="742950" lvl="3" indent="-285750" algn="just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醫師 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4 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名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742950" lvl="3" indent="-285750" algn="just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護理師 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名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742950" lvl="3" indent="-285750" algn="just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救護技術員 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含救護車人員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742950" lvl="3" indent="-285750" algn="just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AED(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自動體外心臟除顫器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機巡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名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742950" lvl="3" indent="-285750" algn="just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救護車 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4 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台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  <a:p>
            <a:pPr marL="742950" lvl="3" indent="-285750" algn="just">
              <a:lnSpc>
                <a:spcPts val="2800"/>
              </a:lnSpc>
              <a:spcBef>
                <a:spcPts val="500"/>
              </a:spcBef>
              <a:buFont typeface="Wingdings" pitchFamily="2" charset="2"/>
              <a:buChar char="ü"/>
            </a:pP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行政人員</a:t>
            </a:r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名</a:t>
            </a:r>
            <a:endParaRPr lang="en-US" altLang="zh-TW" sz="2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75B8EC-5B58-43E3-8A5E-62F32E5E62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44" y="1586385"/>
            <a:ext cx="6257153" cy="5003884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9" name="群組 18">
            <a:extLst>
              <a:ext uri="{FF2B5EF4-FFF2-40B4-BE49-F238E27FC236}">
                <a16:creationId xmlns:a16="http://schemas.microsoft.com/office/drawing/2014/main" id="{006CE6FE-FE67-4A65-ABED-AA6B5038CAF2}"/>
              </a:ext>
            </a:extLst>
          </p:cNvPr>
          <p:cNvGrpSpPr/>
          <p:nvPr/>
        </p:nvGrpSpPr>
        <p:grpSpPr>
          <a:xfrm>
            <a:off x="0" y="85666"/>
            <a:ext cx="3359695" cy="707886"/>
            <a:chOff x="0" y="85666"/>
            <a:chExt cx="3359695" cy="707886"/>
          </a:xfrm>
        </p:grpSpPr>
        <p:sp>
          <p:nvSpPr>
            <p:cNvPr id="21" name="五邊形 21">
              <a:extLst>
                <a:ext uri="{FF2B5EF4-FFF2-40B4-BE49-F238E27FC236}">
                  <a16:creationId xmlns:a16="http://schemas.microsoft.com/office/drawing/2014/main" id="{AF8D02B4-BB70-4D84-9880-AA2ED13AF0FD}"/>
                </a:ext>
              </a:extLst>
            </p:cNvPr>
            <p:cNvSpPr/>
            <p:nvPr/>
          </p:nvSpPr>
          <p:spPr>
            <a:xfrm rot="10800000">
              <a:off x="0" y="126216"/>
              <a:ext cx="3359695" cy="664935"/>
            </a:xfrm>
            <a:prstGeom prst="homePlate">
              <a:avLst/>
            </a:prstGeom>
            <a:solidFill>
              <a:srgbClr val="895DD9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3A3DF1E2-E7B5-490E-83E9-02C45DC844E5}"/>
                </a:ext>
              </a:extLst>
            </p:cNvPr>
            <p:cNvSpPr txBox="1"/>
            <p:nvPr/>
          </p:nvSpPr>
          <p:spPr>
            <a:xfrm>
              <a:off x="848299" y="85666"/>
              <a:ext cx="2316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賽務規劃</a:t>
              </a:r>
            </a:p>
          </p:txBody>
        </p:sp>
        <p:sp>
          <p:nvSpPr>
            <p:cNvPr id="24" name="菱形 23">
              <a:extLst>
                <a:ext uri="{FF2B5EF4-FFF2-40B4-BE49-F238E27FC236}">
                  <a16:creationId xmlns:a16="http://schemas.microsoft.com/office/drawing/2014/main" id="{FA3859D1-E054-4F59-B0FE-D67574B9A36F}"/>
                </a:ext>
              </a:extLst>
            </p:cNvPr>
            <p:cNvSpPr/>
            <p:nvPr/>
          </p:nvSpPr>
          <p:spPr>
            <a:xfrm>
              <a:off x="224005" y="155641"/>
              <a:ext cx="590653" cy="60749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53503A21-D2BE-4FBA-9F29-35BD5732D79F}"/>
                </a:ext>
              </a:extLst>
            </p:cNvPr>
            <p:cNvSpPr txBox="1"/>
            <p:nvPr/>
          </p:nvSpPr>
          <p:spPr>
            <a:xfrm>
              <a:off x="290760" y="212145"/>
              <a:ext cx="6103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>
                  <a:solidFill>
                    <a:srgbClr val="8682D2"/>
                  </a:solidFill>
                </a:rPr>
                <a:t>03</a:t>
              </a:r>
              <a:endParaRPr lang="zh-TW" altLang="en-US" sz="2200" b="1" dirty="0">
                <a:solidFill>
                  <a:srgbClr val="8682D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791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  <a:ea typeface="Segoe UI Black" pitchFamily="34" charset="0"/>
              </a:rPr>
              <a:t>11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3" y="-14685"/>
            <a:ext cx="3918552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3918555" y="0"/>
            <a:ext cx="8273442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18">
            <a:extLst>
              <a:ext uri="{FF2B5EF4-FFF2-40B4-BE49-F238E27FC236}">
                <a16:creationId xmlns:a16="http://schemas.microsoft.com/office/drawing/2014/main" id="{141CEA9D-BE0B-4DE9-802E-5DE1D9CC9285}"/>
              </a:ext>
            </a:extLst>
          </p:cNvPr>
          <p:cNvSpPr/>
          <p:nvPr/>
        </p:nvSpPr>
        <p:spPr>
          <a:xfrm>
            <a:off x="335967" y="980727"/>
            <a:ext cx="2375657" cy="516756"/>
          </a:xfrm>
          <a:prstGeom prst="roundRect">
            <a:avLst/>
          </a:prstGeom>
          <a:solidFill>
            <a:srgbClr val="EE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359307F-1790-4416-BFE8-E86F79726FBA}"/>
              </a:ext>
            </a:extLst>
          </p:cNvPr>
          <p:cNvSpPr txBox="1"/>
          <p:nvPr/>
        </p:nvSpPr>
        <p:spPr>
          <a:xfrm>
            <a:off x="470909" y="1027335"/>
            <a:ext cx="3024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周年賽事特色</a:t>
            </a:r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71E49EA4-F940-4064-BD24-06864E54A324}"/>
              </a:ext>
            </a:extLst>
          </p:cNvPr>
          <p:cNvGrpSpPr/>
          <p:nvPr/>
        </p:nvGrpSpPr>
        <p:grpSpPr>
          <a:xfrm>
            <a:off x="0" y="85666"/>
            <a:ext cx="3359695" cy="707886"/>
            <a:chOff x="0" y="85666"/>
            <a:chExt cx="3359695" cy="707886"/>
          </a:xfrm>
        </p:grpSpPr>
        <p:sp>
          <p:nvSpPr>
            <p:cNvPr id="35" name="五邊形 21">
              <a:extLst>
                <a:ext uri="{FF2B5EF4-FFF2-40B4-BE49-F238E27FC236}">
                  <a16:creationId xmlns:a16="http://schemas.microsoft.com/office/drawing/2014/main" id="{F2E4D632-ED9B-4222-B630-C004C0DB4B80}"/>
                </a:ext>
              </a:extLst>
            </p:cNvPr>
            <p:cNvSpPr/>
            <p:nvPr/>
          </p:nvSpPr>
          <p:spPr>
            <a:xfrm rot="10800000">
              <a:off x="0" y="126216"/>
              <a:ext cx="3359695" cy="664935"/>
            </a:xfrm>
            <a:prstGeom prst="homePlate">
              <a:avLst/>
            </a:prstGeom>
            <a:solidFill>
              <a:srgbClr val="895DD9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F039571A-E547-48BF-BDA8-AFC3B2B144F0}"/>
                </a:ext>
              </a:extLst>
            </p:cNvPr>
            <p:cNvSpPr txBox="1"/>
            <p:nvPr/>
          </p:nvSpPr>
          <p:spPr>
            <a:xfrm>
              <a:off x="848299" y="85666"/>
              <a:ext cx="2316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賽務規劃</a:t>
              </a:r>
            </a:p>
          </p:txBody>
        </p:sp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DBA73AF3-892F-4C13-B9FC-F82450C3A655}"/>
                </a:ext>
              </a:extLst>
            </p:cNvPr>
            <p:cNvSpPr/>
            <p:nvPr/>
          </p:nvSpPr>
          <p:spPr>
            <a:xfrm>
              <a:off x="224005" y="155641"/>
              <a:ext cx="590653" cy="60749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74DF93ED-CC34-41CD-B4C5-E072E3A11294}"/>
                </a:ext>
              </a:extLst>
            </p:cNvPr>
            <p:cNvSpPr txBox="1"/>
            <p:nvPr/>
          </p:nvSpPr>
          <p:spPr>
            <a:xfrm>
              <a:off x="290760" y="212145"/>
              <a:ext cx="6103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>
                  <a:solidFill>
                    <a:srgbClr val="8682D2"/>
                  </a:solidFill>
                </a:rPr>
                <a:t>03</a:t>
              </a:r>
              <a:endParaRPr lang="zh-TW" altLang="en-US" sz="2200" b="1" dirty="0">
                <a:solidFill>
                  <a:srgbClr val="8682D2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23811" y="1628800"/>
            <a:ext cx="2645608" cy="648072"/>
          </a:xfrm>
          <a:prstGeom prst="rect">
            <a:avLst/>
          </a:prstGeom>
          <a:solidFill>
            <a:srgbClr val="4B9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環保永續</a:t>
            </a:r>
          </a:p>
        </p:txBody>
      </p:sp>
      <p:sp>
        <p:nvSpPr>
          <p:cNvPr id="20" name="矩形 19"/>
          <p:cNvSpPr/>
          <p:nvPr/>
        </p:nvSpPr>
        <p:spPr>
          <a:xfrm>
            <a:off x="4458504" y="1628800"/>
            <a:ext cx="2645608" cy="648072"/>
          </a:xfrm>
          <a:prstGeom prst="rect">
            <a:avLst/>
          </a:prstGeom>
          <a:solidFill>
            <a:srgbClr val="239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深耕在地</a:t>
            </a:r>
          </a:p>
        </p:txBody>
      </p:sp>
      <p:sp>
        <p:nvSpPr>
          <p:cNvPr id="21" name="矩形 20"/>
          <p:cNvSpPr/>
          <p:nvPr/>
        </p:nvSpPr>
        <p:spPr>
          <a:xfrm>
            <a:off x="8544272" y="1628799"/>
            <a:ext cx="2645608" cy="648073"/>
          </a:xfrm>
          <a:prstGeom prst="rect">
            <a:avLst/>
          </a:prstGeom>
          <a:solidFill>
            <a:srgbClr val="B4AC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周年限定</a:t>
            </a:r>
          </a:p>
        </p:txBody>
      </p:sp>
      <p:sp>
        <p:nvSpPr>
          <p:cNvPr id="4" name="矩形 3"/>
          <p:cNvSpPr/>
          <p:nvPr/>
        </p:nvSpPr>
        <p:spPr>
          <a:xfrm>
            <a:off x="551384" y="2276872"/>
            <a:ext cx="2829617" cy="201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Wingdings" pitchFamily="2" charset="2"/>
              <a:buChar char="u"/>
            </a:pP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二手跑衣回收做公益</a:t>
            </a:r>
            <a:endParaRPr lang="en-US" altLang="zh-TW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zh-TW" altLang="en-US" sz="16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於會場設置二手跑衣回收箱，供選手捐贈二手跑衣。</a:t>
            </a:r>
            <a:endParaRPr lang="en-US" altLang="zh-TW" sz="16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u"/>
            </a:pP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環保減塑</a:t>
            </a:r>
            <a:endParaRPr lang="en-US" altLang="zh-TW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285750" indent="-285750">
              <a:lnSpc>
                <a:spcPts val="2500"/>
              </a:lnSpc>
              <a:buFont typeface="Arial" pitchFamily="34" charset="0"/>
              <a:buChar char="•"/>
            </a:pP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紀念衣採紙捲方式包裝</a:t>
            </a:r>
            <a:endParaRPr lang="en-US" altLang="zh-TW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285750" indent="-285750">
              <a:lnSpc>
                <a:spcPts val="2800"/>
              </a:lnSpc>
              <a:buFont typeface="Arial" pitchFamily="34" charset="0"/>
              <a:buChar char="•"/>
            </a:pPr>
            <a:endParaRPr lang="en-US" altLang="zh-TW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443B30DA-FE85-9D92-8C60-3DB531E015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4" b="9598"/>
          <a:stretch/>
        </p:blipFill>
        <p:spPr>
          <a:xfrm>
            <a:off x="579866" y="4602395"/>
            <a:ext cx="2853506" cy="185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矩形 24"/>
          <p:cNvSpPr/>
          <p:nvPr/>
        </p:nvSpPr>
        <p:spPr>
          <a:xfrm>
            <a:off x="4366499" y="2276872"/>
            <a:ext cx="282961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Wingdings" pitchFamily="2" charset="2"/>
              <a:buChar char="u"/>
            </a:pP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將當地美食特產融入賽道補給站</a:t>
            </a:r>
            <a:endParaRPr lang="en-US" altLang="zh-TW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u"/>
            </a:pP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設立青農攤位，提供選手消費券活絡買氣</a:t>
            </a:r>
            <a:endParaRPr lang="en-US" altLang="zh-TW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93" y="3663984"/>
            <a:ext cx="3260567" cy="30262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43159" y="2348880"/>
            <a:ext cx="3873372" cy="359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u"/>
            </a:pPr>
            <a:r>
              <a:rPr lang="zh-TW" altLang="en-US" sz="1700" b="1" dirty="0">
                <a:solidFill>
                  <a:srgbClr val="3D4142"/>
                </a:solidFill>
                <a:ea typeface="華康儷粗黑" panose="020B0709000000000000" pitchFamily="49" charset="-120"/>
              </a:rPr>
              <a:t>賽事總獎金增加</a:t>
            </a:r>
            <a:endParaRPr lang="en-US" altLang="zh-TW" sz="1700" b="1" dirty="0">
              <a:solidFill>
                <a:srgbClr val="3D4142"/>
              </a:solidFill>
              <a:ea typeface="華康儷粗黑" panose="020B0709000000000000" pitchFamily="49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u"/>
            </a:pP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新增馬拉松雙人接力組</a:t>
            </a:r>
            <a:endParaRPr lang="en-US" altLang="zh-TW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u"/>
            </a:pP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提供可旋轉或組合式完賽獎牌</a:t>
            </a:r>
            <a:endParaRPr lang="en-US" altLang="zh-TW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u"/>
            </a:pP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會場設置歡慶</a:t>
            </a:r>
            <a:r>
              <a:rPr lang="en-US" altLang="zh-TW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40</a:t>
            </a: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周年特色拍照框</a:t>
            </a:r>
            <a:endParaRPr lang="en-US" altLang="zh-TW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u"/>
            </a:pP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參賽者</a:t>
            </a:r>
            <a:r>
              <a:rPr lang="zh-CN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為年齡</a:t>
            </a:r>
            <a:r>
              <a:rPr lang="en-US" altLang="zh-CN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40</a:t>
            </a:r>
            <a:r>
              <a:rPr lang="zh-CN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歲</a:t>
            </a:r>
            <a:r>
              <a:rPr lang="en-US" altLang="zh-TW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(72</a:t>
            </a: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年次</a:t>
            </a:r>
            <a:r>
              <a:rPr lang="en-US" altLang="zh-TW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)</a:t>
            </a: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或</a:t>
            </a:r>
            <a:r>
              <a:rPr lang="en-US" altLang="zh-TW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40</a:t>
            </a: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年次或身分證尾數</a:t>
            </a:r>
            <a:r>
              <a:rPr lang="en-US" altLang="zh-TW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40 </a:t>
            </a:r>
            <a:r>
              <a:rPr lang="zh-CN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，即可獲得</a:t>
            </a:r>
            <a:r>
              <a:rPr lang="en-US" altLang="zh-CN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40</a:t>
            </a:r>
            <a:r>
              <a:rPr lang="zh-CN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周年</a:t>
            </a:r>
            <a:r>
              <a:rPr lang="zh-TW" altLang="en-US" sz="1700" b="1" dirty="0">
                <a:solidFill>
                  <a:srgbClr val="3D4142"/>
                </a:solidFill>
                <a:latin typeface="華康儷粗黑" panose="020B0709000000000000" pitchFamily="49" charset="-120"/>
                <a:ea typeface="華康儷粗黑" panose="020B0709000000000000" pitchFamily="49" charset="-120"/>
              </a:rPr>
              <a:t>曾文紀念毛巾衣。</a:t>
            </a:r>
            <a:endParaRPr lang="en-US" altLang="zh-CN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>
              <a:lnSpc>
                <a:spcPts val="2500"/>
              </a:lnSpc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en-US" altLang="zh-TW" sz="1700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  <a:p>
            <a:pPr>
              <a:lnSpc>
                <a:spcPts val="2500"/>
              </a:lnSpc>
            </a:pPr>
            <a:endParaRPr lang="en-US" altLang="zh-TW" b="1" dirty="0">
              <a:solidFill>
                <a:srgbClr val="3D4142"/>
              </a:solidFill>
              <a:latin typeface="華康儷粗黑" panose="020B0709000000000000" pitchFamily="49" charset="-120"/>
              <a:ea typeface="華康儷粗黑" panose="020B0709000000000000" pitchFamily="49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0E630201-4CEF-47A2-BE94-D13184DAB68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96920" y="4653136"/>
            <a:ext cx="1689766" cy="1748995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52DB5288-BC13-4A40-BB20-8A2E850A7B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858" y="4877638"/>
            <a:ext cx="1544218" cy="142137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74882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0" y="0"/>
            <a:ext cx="12192000" cy="1136166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353FB1B-2CFD-4CF2-B5BC-B0AC359A4857}"/>
              </a:ext>
            </a:extLst>
          </p:cNvPr>
          <p:cNvSpPr/>
          <p:nvPr/>
        </p:nvSpPr>
        <p:spPr>
          <a:xfrm>
            <a:off x="3055335" y="1861589"/>
            <a:ext cx="7632848" cy="34778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defRPr/>
            </a:pPr>
            <a:r>
              <a:rPr kumimoji="1" lang="zh-TW" altLang="en-US" sz="11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73F8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簡報結束</a:t>
            </a:r>
            <a:endParaRPr kumimoji="1" lang="en-US" altLang="zh-TW" sz="11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73F8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404040"/>
              </a:buClr>
              <a:defRPr/>
            </a:pPr>
            <a:r>
              <a:rPr kumimoji="1" lang="zh-TW" altLang="en-US" sz="11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73F8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敬請指教</a:t>
            </a:r>
            <a:endParaRPr lang="zh-TW" altLang="en-US" sz="11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73F8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5" name="圖片 14" descr="一張含有 玩具, 布偶, 時鐘 的圖片&#10;&#10;自動產生的描述">
            <a:extLst>
              <a:ext uri="{FF2B5EF4-FFF2-40B4-BE49-F238E27FC236}">
                <a16:creationId xmlns:a16="http://schemas.microsoft.com/office/drawing/2014/main" id="{A038845A-BCE8-4B95-B3BC-73A6340A8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22" y="4196566"/>
            <a:ext cx="2130999" cy="2669431"/>
          </a:xfrm>
          <a:prstGeom prst="rect">
            <a:avLst/>
          </a:prstGeom>
        </p:spPr>
      </p:pic>
      <p:sp>
        <p:nvSpPr>
          <p:cNvPr id="16" name="矩形 7">
            <a:extLst>
              <a:ext uri="{FF2B5EF4-FFF2-40B4-BE49-F238E27FC236}">
                <a16:creationId xmlns:a16="http://schemas.microsoft.com/office/drawing/2014/main" id="{9C45DEEB-E80E-44A6-AFB3-7C7D9F744F66}"/>
              </a:ext>
            </a:extLst>
          </p:cNvPr>
          <p:cNvSpPr/>
          <p:nvPr/>
        </p:nvSpPr>
        <p:spPr>
          <a:xfrm rot="20852600">
            <a:off x="1653260" y="5164264"/>
            <a:ext cx="2804150" cy="605318"/>
          </a:xfrm>
          <a:custGeom>
            <a:avLst/>
            <a:gdLst>
              <a:gd name="connsiteX0" fmla="*/ 0 w 2676013"/>
              <a:gd name="connsiteY0" fmla="*/ 0 h 399871"/>
              <a:gd name="connsiteX1" fmla="*/ 2676013 w 2676013"/>
              <a:gd name="connsiteY1" fmla="*/ 0 h 399871"/>
              <a:gd name="connsiteX2" fmla="*/ 2676013 w 2676013"/>
              <a:gd name="connsiteY2" fmla="*/ 399871 h 399871"/>
              <a:gd name="connsiteX3" fmla="*/ 0 w 2676013"/>
              <a:gd name="connsiteY3" fmla="*/ 399871 h 399871"/>
              <a:gd name="connsiteX4" fmla="*/ 0 w 2676013"/>
              <a:gd name="connsiteY4" fmla="*/ 0 h 399871"/>
              <a:gd name="connsiteX0" fmla="*/ 0 w 2676013"/>
              <a:gd name="connsiteY0" fmla="*/ 0 h 399871"/>
              <a:gd name="connsiteX1" fmla="*/ 2676013 w 2676013"/>
              <a:gd name="connsiteY1" fmla="*/ 0 h 399871"/>
              <a:gd name="connsiteX2" fmla="*/ 2676013 w 2676013"/>
              <a:gd name="connsiteY2" fmla="*/ 399871 h 399871"/>
              <a:gd name="connsiteX3" fmla="*/ 269823 w 2676013"/>
              <a:gd name="connsiteY3" fmla="*/ 369890 h 399871"/>
              <a:gd name="connsiteX4" fmla="*/ 0 w 2676013"/>
              <a:gd name="connsiteY4" fmla="*/ 0 h 399871"/>
              <a:gd name="connsiteX0" fmla="*/ 0 w 2676013"/>
              <a:gd name="connsiteY0" fmla="*/ 217357 h 617228"/>
              <a:gd name="connsiteX1" fmla="*/ 2548597 w 2676013"/>
              <a:gd name="connsiteY1" fmla="*/ 0 h 617228"/>
              <a:gd name="connsiteX2" fmla="*/ 2676013 w 2676013"/>
              <a:gd name="connsiteY2" fmla="*/ 617228 h 617228"/>
              <a:gd name="connsiteX3" fmla="*/ 269823 w 2676013"/>
              <a:gd name="connsiteY3" fmla="*/ 587247 h 617228"/>
              <a:gd name="connsiteX4" fmla="*/ 0 w 2676013"/>
              <a:gd name="connsiteY4" fmla="*/ 217357 h 617228"/>
              <a:gd name="connsiteX0" fmla="*/ 0 w 2676013"/>
              <a:gd name="connsiteY0" fmla="*/ 156757 h 556628"/>
              <a:gd name="connsiteX1" fmla="*/ 2197475 w 2676013"/>
              <a:gd name="connsiteY1" fmla="*/ 0 h 556628"/>
              <a:gd name="connsiteX2" fmla="*/ 2676013 w 2676013"/>
              <a:gd name="connsiteY2" fmla="*/ 556628 h 556628"/>
              <a:gd name="connsiteX3" fmla="*/ 269823 w 2676013"/>
              <a:gd name="connsiteY3" fmla="*/ 526647 h 556628"/>
              <a:gd name="connsiteX4" fmla="*/ 0 w 2676013"/>
              <a:gd name="connsiteY4" fmla="*/ 156757 h 556628"/>
              <a:gd name="connsiteX0" fmla="*/ 0 w 3020667"/>
              <a:gd name="connsiteY0" fmla="*/ 156757 h 526647"/>
              <a:gd name="connsiteX1" fmla="*/ 2197475 w 3020667"/>
              <a:gd name="connsiteY1" fmla="*/ 0 h 526647"/>
              <a:gd name="connsiteX2" fmla="*/ 3020667 w 3020667"/>
              <a:gd name="connsiteY2" fmla="*/ 525302 h 526647"/>
              <a:gd name="connsiteX3" fmla="*/ 269823 w 3020667"/>
              <a:gd name="connsiteY3" fmla="*/ 526647 h 526647"/>
              <a:gd name="connsiteX4" fmla="*/ 0 w 3020667"/>
              <a:gd name="connsiteY4" fmla="*/ 156757 h 526647"/>
              <a:gd name="connsiteX0" fmla="*/ 0 w 3020667"/>
              <a:gd name="connsiteY0" fmla="*/ 355803 h 725693"/>
              <a:gd name="connsiteX1" fmla="*/ 2095605 w 3020667"/>
              <a:gd name="connsiteY1" fmla="*/ 0 h 725693"/>
              <a:gd name="connsiteX2" fmla="*/ 3020667 w 3020667"/>
              <a:gd name="connsiteY2" fmla="*/ 724348 h 725693"/>
              <a:gd name="connsiteX3" fmla="*/ 269823 w 3020667"/>
              <a:gd name="connsiteY3" fmla="*/ 725693 h 725693"/>
              <a:gd name="connsiteX4" fmla="*/ 0 w 3020667"/>
              <a:gd name="connsiteY4" fmla="*/ 355803 h 725693"/>
              <a:gd name="connsiteX0" fmla="*/ 0 w 2879996"/>
              <a:gd name="connsiteY0" fmla="*/ 379202 h 725693"/>
              <a:gd name="connsiteX1" fmla="*/ 1954934 w 2879996"/>
              <a:gd name="connsiteY1" fmla="*/ 0 h 725693"/>
              <a:gd name="connsiteX2" fmla="*/ 2879996 w 2879996"/>
              <a:gd name="connsiteY2" fmla="*/ 724348 h 725693"/>
              <a:gd name="connsiteX3" fmla="*/ 129152 w 2879996"/>
              <a:gd name="connsiteY3" fmla="*/ 725693 h 725693"/>
              <a:gd name="connsiteX4" fmla="*/ 0 w 2879996"/>
              <a:gd name="connsiteY4" fmla="*/ 379202 h 725693"/>
              <a:gd name="connsiteX0" fmla="*/ 0 w 2879996"/>
              <a:gd name="connsiteY0" fmla="*/ 379202 h 724348"/>
              <a:gd name="connsiteX1" fmla="*/ 1954934 w 2879996"/>
              <a:gd name="connsiteY1" fmla="*/ 0 h 724348"/>
              <a:gd name="connsiteX2" fmla="*/ 2879996 w 2879996"/>
              <a:gd name="connsiteY2" fmla="*/ 724348 h 724348"/>
              <a:gd name="connsiteX3" fmla="*/ 166510 w 2879996"/>
              <a:gd name="connsiteY3" fmla="*/ 695567 h 724348"/>
              <a:gd name="connsiteX4" fmla="*/ 0 w 2879996"/>
              <a:gd name="connsiteY4" fmla="*/ 379202 h 724348"/>
              <a:gd name="connsiteX0" fmla="*/ 0 w 2447431"/>
              <a:gd name="connsiteY0" fmla="*/ 379202 h 695567"/>
              <a:gd name="connsiteX1" fmla="*/ 1954934 w 2447431"/>
              <a:gd name="connsiteY1" fmla="*/ 0 h 695567"/>
              <a:gd name="connsiteX2" fmla="*/ 2447431 w 2447431"/>
              <a:gd name="connsiteY2" fmla="*/ 667173 h 695567"/>
              <a:gd name="connsiteX3" fmla="*/ 166510 w 2447431"/>
              <a:gd name="connsiteY3" fmla="*/ 695567 h 695567"/>
              <a:gd name="connsiteX4" fmla="*/ 0 w 2447431"/>
              <a:gd name="connsiteY4" fmla="*/ 379202 h 695567"/>
              <a:gd name="connsiteX0" fmla="*/ 0 w 2447431"/>
              <a:gd name="connsiteY0" fmla="*/ 202025 h 518390"/>
              <a:gd name="connsiteX1" fmla="*/ 1992553 w 2447431"/>
              <a:gd name="connsiteY1" fmla="*/ 0 h 518390"/>
              <a:gd name="connsiteX2" fmla="*/ 2447431 w 2447431"/>
              <a:gd name="connsiteY2" fmla="*/ 489996 h 518390"/>
              <a:gd name="connsiteX3" fmla="*/ 166510 w 2447431"/>
              <a:gd name="connsiteY3" fmla="*/ 518390 h 518390"/>
              <a:gd name="connsiteX4" fmla="*/ 0 w 2447431"/>
              <a:gd name="connsiteY4" fmla="*/ 202025 h 51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7431" h="518390">
                <a:moveTo>
                  <a:pt x="0" y="202025"/>
                </a:moveTo>
                <a:lnTo>
                  <a:pt x="1992553" y="0"/>
                </a:lnTo>
                <a:lnTo>
                  <a:pt x="2447431" y="489996"/>
                </a:lnTo>
                <a:lnTo>
                  <a:pt x="166510" y="518390"/>
                </a:lnTo>
                <a:lnTo>
                  <a:pt x="0" y="202025"/>
                </a:lnTo>
                <a:close/>
              </a:path>
            </a:pathLst>
          </a:cu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20B24AB-49FB-4FCF-AA40-F9EC41E04E4D}"/>
              </a:ext>
            </a:extLst>
          </p:cNvPr>
          <p:cNvSpPr/>
          <p:nvPr/>
        </p:nvSpPr>
        <p:spPr>
          <a:xfrm rot="20655650">
            <a:off x="1874546" y="5263687"/>
            <a:ext cx="2227437" cy="507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2023</a:t>
            </a:r>
            <a:r>
              <a:rPr kumimoji="1" lang="zh-TW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曾文</a:t>
            </a:r>
            <a:r>
              <a:rPr kumimoji="1" lang="zh-CN" altLang="en-US" sz="1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馬加油！</a:t>
            </a:r>
            <a:endParaRPr kumimoji="1" lang="zh-TW" altLang="en-US" sz="1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960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五邊形 21">
            <a:extLst>
              <a:ext uri="{FF2B5EF4-FFF2-40B4-BE49-F238E27FC236}">
                <a16:creationId xmlns:a16="http://schemas.microsoft.com/office/drawing/2014/main" id="{6FBF9CCE-D4F1-4762-98FF-FFA458880922}"/>
              </a:ext>
            </a:extLst>
          </p:cNvPr>
          <p:cNvSpPr/>
          <p:nvPr/>
        </p:nvSpPr>
        <p:spPr>
          <a:xfrm rot="10800000">
            <a:off x="16496" y="2466306"/>
            <a:ext cx="3696689" cy="664935"/>
          </a:xfrm>
          <a:prstGeom prst="homePlate">
            <a:avLst/>
          </a:prstGeom>
          <a:solidFill>
            <a:srgbClr val="47A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 idx="4294967295"/>
          </p:nvPr>
        </p:nvSpPr>
        <p:spPr>
          <a:xfrm>
            <a:off x="135306" y="1233595"/>
            <a:ext cx="35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</a:pPr>
            <a:r>
              <a:rPr lang="zh-TW" altLang="en-US" sz="4000" b="1" dirty="0">
                <a:solidFill>
                  <a:srgbClr val="66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簡報大綱</a:t>
            </a:r>
          </a:p>
        </p:txBody>
      </p:sp>
      <p:sp>
        <p:nvSpPr>
          <p:cNvPr id="10" name="五邊形 9"/>
          <p:cNvSpPr/>
          <p:nvPr/>
        </p:nvSpPr>
        <p:spPr>
          <a:xfrm rot="10800000">
            <a:off x="0" y="3717032"/>
            <a:ext cx="3696690" cy="707887"/>
          </a:xfrm>
          <a:prstGeom prst="homePlate">
            <a:avLst/>
          </a:prstGeom>
          <a:solidFill>
            <a:srgbClr val="166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814658" y="3769268"/>
            <a:ext cx="242359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賽事宣傳</a:t>
            </a:r>
          </a:p>
        </p:txBody>
      </p:sp>
      <p:sp>
        <p:nvSpPr>
          <p:cNvPr id="20" name="菱形 19"/>
          <p:cNvSpPr/>
          <p:nvPr/>
        </p:nvSpPr>
        <p:spPr>
          <a:xfrm>
            <a:off x="240950" y="3758446"/>
            <a:ext cx="598466" cy="60749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09960" y="3844610"/>
            <a:ext cx="618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rgbClr val="1666B6"/>
                </a:solidFill>
              </a:rPr>
              <a:t>02</a:t>
            </a:r>
            <a:endParaRPr lang="zh-TW" altLang="en-US" sz="2200" b="1" dirty="0">
              <a:solidFill>
                <a:srgbClr val="1666B6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  <a:ea typeface="Segoe UI Black" pitchFamily="34" charset="0"/>
              </a:rPr>
              <a:t>1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0" y="0"/>
            <a:ext cx="12192000" cy="1052084"/>
          </a:xfrm>
          <a:prstGeom prst="rect">
            <a:avLst/>
          </a:prstGeom>
          <a:blipFill dpi="0" rotWithShape="1">
            <a:blip r:embed="rId3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02F6487B-C59D-4F88-A6A9-89B0AC2AC9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777" y="1196752"/>
            <a:ext cx="7816195" cy="5291916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921EDB9A-D454-4FE2-9DC9-7FFF97DBD67B}"/>
              </a:ext>
            </a:extLst>
          </p:cNvPr>
          <p:cNvSpPr txBox="1"/>
          <p:nvPr/>
        </p:nvSpPr>
        <p:spPr>
          <a:xfrm>
            <a:off x="856168" y="2467490"/>
            <a:ext cx="22489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賽事資訊</a:t>
            </a:r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70766C35-AA0D-4944-BC4D-40A4625E814E}"/>
              </a:ext>
            </a:extLst>
          </p:cNvPr>
          <p:cNvSpPr/>
          <p:nvPr/>
        </p:nvSpPr>
        <p:spPr>
          <a:xfrm>
            <a:off x="226965" y="2520774"/>
            <a:ext cx="598466" cy="60749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C14BDF50-F6FA-4B4F-947B-CA279B97C1E5}"/>
              </a:ext>
            </a:extLst>
          </p:cNvPr>
          <p:cNvSpPr txBox="1"/>
          <p:nvPr/>
        </p:nvSpPr>
        <p:spPr>
          <a:xfrm>
            <a:off x="293016" y="2583331"/>
            <a:ext cx="618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rgbClr val="47A0A7"/>
                </a:solidFill>
              </a:rPr>
              <a:t>01</a:t>
            </a:r>
            <a:endParaRPr lang="zh-TW" altLang="en-US" sz="2200" b="1" dirty="0">
              <a:solidFill>
                <a:srgbClr val="47A0A7"/>
              </a:solidFill>
            </a:endParaRPr>
          </a:p>
        </p:txBody>
      </p:sp>
      <p:sp>
        <p:nvSpPr>
          <p:cNvPr id="42" name="五邊形 21">
            <a:extLst>
              <a:ext uri="{FF2B5EF4-FFF2-40B4-BE49-F238E27FC236}">
                <a16:creationId xmlns:a16="http://schemas.microsoft.com/office/drawing/2014/main" id="{0145A08A-E623-4641-ACEA-32450E6BBEF7}"/>
              </a:ext>
            </a:extLst>
          </p:cNvPr>
          <p:cNvSpPr/>
          <p:nvPr/>
        </p:nvSpPr>
        <p:spPr>
          <a:xfrm rot="10800000">
            <a:off x="-1" y="5065919"/>
            <a:ext cx="3713185" cy="664935"/>
          </a:xfrm>
          <a:prstGeom prst="homePlate">
            <a:avLst/>
          </a:prstGeom>
          <a:solidFill>
            <a:srgbClr val="895DD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B5F2AF38-04E5-46B1-BB57-67ECB0EDED0B}"/>
              </a:ext>
            </a:extLst>
          </p:cNvPr>
          <p:cNvSpPr txBox="1"/>
          <p:nvPr/>
        </p:nvSpPr>
        <p:spPr>
          <a:xfrm>
            <a:off x="844276" y="5082915"/>
            <a:ext cx="23166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賽務規劃</a:t>
            </a:r>
          </a:p>
        </p:txBody>
      </p:sp>
      <p:sp>
        <p:nvSpPr>
          <p:cNvPr id="44" name="菱形 43">
            <a:extLst>
              <a:ext uri="{FF2B5EF4-FFF2-40B4-BE49-F238E27FC236}">
                <a16:creationId xmlns:a16="http://schemas.microsoft.com/office/drawing/2014/main" id="{0B524F2C-12D6-4001-BD36-CFAB178F3EAD}"/>
              </a:ext>
            </a:extLst>
          </p:cNvPr>
          <p:cNvSpPr/>
          <p:nvPr/>
        </p:nvSpPr>
        <p:spPr>
          <a:xfrm>
            <a:off x="224005" y="5095345"/>
            <a:ext cx="590653" cy="60749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0C04DF12-AC92-4CF3-B587-C9603E368E6F}"/>
              </a:ext>
            </a:extLst>
          </p:cNvPr>
          <p:cNvSpPr txBox="1"/>
          <p:nvPr/>
        </p:nvSpPr>
        <p:spPr>
          <a:xfrm>
            <a:off x="290760" y="5151849"/>
            <a:ext cx="6103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rgbClr val="8682D2"/>
                </a:solidFill>
              </a:rPr>
              <a:t>03</a:t>
            </a:r>
            <a:endParaRPr lang="zh-TW" altLang="en-US" sz="2200" b="1" dirty="0">
              <a:solidFill>
                <a:srgbClr val="8682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7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  <a:ea typeface="Segoe UI Black" pitchFamily="34" charset="0"/>
              </a:rPr>
              <a:t>2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3" y="-14685"/>
            <a:ext cx="3623950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邊形 21">
            <a:extLst>
              <a:ext uri="{FF2B5EF4-FFF2-40B4-BE49-F238E27FC236}">
                <a16:creationId xmlns:a16="http://schemas.microsoft.com/office/drawing/2014/main" id="{EEF23438-2954-4556-85B4-7C4577A22C64}"/>
              </a:ext>
            </a:extLst>
          </p:cNvPr>
          <p:cNvSpPr/>
          <p:nvPr/>
        </p:nvSpPr>
        <p:spPr>
          <a:xfrm rot="10800000">
            <a:off x="-2908" y="116574"/>
            <a:ext cx="3559223" cy="664935"/>
          </a:xfrm>
          <a:prstGeom prst="homePlate">
            <a:avLst/>
          </a:prstGeom>
          <a:solidFill>
            <a:srgbClr val="47A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87908BE-42C4-46DA-B7D8-8A5C1443E473}"/>
              </a:ext>
            </a:extLst>
          </p:cNvPr>
          <p:cNvSpPr txBox="1"/>
          <p:nvPr/>
        </p:nvSpPr>
        <p:spPr>
          <a:xfrm>
            <a:off x="835061" y="74216"/>
            <a:ext cx="22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賽事資訊</a:t>
            </a:r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7740A43F-02BC-42EA-BF87-332FDC63B9F2}"/>
              </a:ext>
            </a:extLst>
          </p:cNvPr>
          <p:cNvSpPr/>
          <p:nvPr/>
        </p:nvSpPr>
        <p:spPr>
          <a:xfrm>
            <a:off x="224058" y="145997"/>
            <a:ext cx="598466" cy="60749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3623952" y="0"/>
            <a:ext cx="8568045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9C9B8C3-93E0-4AD5-B454-27C08131CE2C}"/>
              </a:ext>
            </a:extLst>
          </p:cNvPr>
          <p:cNvSpPr txBox="1"/>
          <p:nvPr/>
        </p:nvSpPr>
        <p:spPr>
          <a:xfrm>
            <a:off x="291696" y="189801"/>
            <a:ext cx="618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rgbClr val="47A0A7"/>
                </a:solidFill>
              </a:rPr>
              <a:t>01</a:t>
            </a:r>
            <a:endParaRPr lang="zh-TW" altLang="en-US" sz="2200" b="1" dirty="0">
              <a:solidFill>
                <a:srgbClr val="47A0A7"/>
              </a:solidFill>
            </a:endParaRPr>
          </a:p>
        </p:txBody>
      </p:sp>
      <p:sp>
        <p:nvSpPr>
          <p:cNvPr id="30" name="內容版面配置區 7">
            <a:extLst>
              <a:ext uri="{FF2B5EF4-FFF2-40B4-BE49-F238E27FC236}">
                <a16:creationId xmlns:a16="http://schemas.microsoft.com/office/drawing/2014/main" id="{A47802D4-D9BE-4E91-857F-6E0C5577E741}"/>
              </a:ext>
            </a:extLst>
          </p:cNvPr>
          <p:cNvSpPr txBox="1">
            <a:spLocks/>
          </p:cNvSpPr>
          <p:nvPr/>
        </p:nvSpPr>
        <p:spPr>
          <a:xfrm>
            <a:off x="602659" y="1127696"/>
            <a:ext cx="11233248" cy="420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▹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▸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Char char="⬩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⬞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●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○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■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1016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主辦單位：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臺南市政府、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中華民國田徑協會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/>
            </a:endParaRPr>
          </a:p>
          <a:p>
            <a:pPr marL="1016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承辦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單位：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臺南市政府體育局、臺南市體育總會田徑委員會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016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2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◆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競賽資訊：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/>
            </a:endParaRPr>
          </a:p>
          <a:p>
            <a:pPr indent="-793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日期：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112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年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12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日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星期日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上午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30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至下午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時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/>
            </a:endParaRPr>
          </a:p>
          <a:p>
            <a:pPr indent="-793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南區水資源分署曾文水庫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indent="-7938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/>
              </a:rPr>
              <a:t>組別：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/>
            </a:endParaRP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11555EE-48E5-4D21-BCA2-FAC6F8E5D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762162"/>
              </p:ext>
            </p:extLst>
          </p:nvPr>
        </p:nvGraphicFramePr>
        <p:xfrm>
          <a:off x="1195264" y="4417105"/>
          <a:ext cx="10445352" cy="17481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454">
                  <a:extLst>
                    <a:ext uri="{9D8B030D-6E8A-4147-A177-3AD203B41FA5}">
                      <a16:colId xmlns:a16="http://schemas.microsoft.com/office/drawing/2014/main" val="1257225391"/>
                    </a:ext>
                  </a:extLst>
                </a:gridCol>
                <a:gridCol w="19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1227">
                  <a:extLst>
                    <a:ext uri="{9D8B030D-6E8A-4147-A177-3AD203B41FA5}">
                      <a16:colId xmlns:a16="http://schemas.microsoft.com/office/drawing/2014/main" val="1189568849"/>
                    </a:ext>
                  </a:extLst>
                </a:gridCol>
              </a:tblGrid>
              <a:tr h="881537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BC56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馬拉松組</a:t>
                      </a:r>
                      <a:b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(42.195</a:t>
                      </a: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公里</a:t>
                      </a:r>
                      <a:r>
                        <a:rPr lang="en-US" altLang="zh-TW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altLang="zh-TW" sz="20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BC56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半程馬拉松組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en-US" altLang="zh-TW" sz="20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21.3</a:t>
                      </a:r>
                      <a:r>
                        <a:rPr lang="zh-TW" altLang="en-US" sz="20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公里</a:t>
                      </a:r>
                      <a:r>
                        <a:rPr lang="en-US" altLang="zh-TW" sz="20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en-US" altLang="zh-TW" sz="2000" b="1" i="0" u="none" strike="noStrike" cap="none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BC5682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20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路跑組</a:t>
                      </a:r>
                      <a:endParaRPr lang="en-US" altLang="zh-TW" sz="2000" u="none" strike="noStrike" cap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Arial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(12</a:t>
                      </a:r>
                      <a:r>
                        <a:rPr lang="zh-TW" altLang="en-US" sz="20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公里</a:t>
                      </a:r>
                      <a:r>
                        <a:rPr lang="en-US" altLang="zh-TW" sz="2000" u="none" strike="noStrike" cap="none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Arial"/>
                        </a:rPr>
                        <a:t>)</a:t>
                      </a:r>
                      <a:endParaRPr lang="en-US" altLang="zh-TW" sz="2000" b="1" i="0" u="none" strike="noStrike" cap="none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rgbClr val="BC56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健康休閒組</a:t>
                      </a:r>
                      <a:endParaRPr lang="en-US" altLang="zh-TW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</a:t>
                      </a:r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公里</a:t>
                      </a:r>
                      <a:r>
                        <a:rPr lang="en-US" altLang="zh-TW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solidFill>
                      <a:srgbClr val="BC56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馬拉松</a:t>
                      </a:r>
                      <a:b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雙人接力組 </a:t>
                      </a:r>
                      <a:endParaRPr lang="en-US" altLang="zh-TW" sz="20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(42.195</a:t>
                      </a:r>
                      <a:r>
                        <a:rPr lang="zh-TW" altLang="en-US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公里</a:t>
                      </a:r>
                      <a:r>
                        <a:rPr lang="en-US" altLang="zh-TW" sz="2000" b="1" kern="1200" dirty="0">
                          <a:solidFill>
                            <a:schemeClr val="lt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chemeClr val="lt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C56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3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  <a:defRPr/>
                      </a:pP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報名費</a:t>
                      </a:r>
                    </a:p>
                  </a:txBody>
                  <a:tcPr anchor="ctr">
                    <a:solidFill>
                      <a:srgbClr val="EE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1000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元</a:t>
                      </a:r>
                    </a:p>
                  </a:txBody>
                  <a:tcPr anchor="ctr">
                    <a:solidFill>
                      <a:srgbClr val="EE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800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元</a:t>
                      </a:r>
                    </a:p>
                  </a:txBody>
                  <a:tcPr anchor="ctr">
                    <a:solidFill>
                      <a:srgbClr val="EE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700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元</a:t>
                      </a:r>
                    </a:p>
                  </a:txBody>
                  <a:tcPr anchor="ctr">
                    <a:solidFill>
                      <a:srgbClr val="EE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500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元</a:t>
                      </a:r>
                    </a:p>
                  </a:txBody>
                  <a:tcPr anchor="ctr">
                    <a:solidFill>
                      <a:srgbClr val="EECC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Cambria" pitchFamily="18" charset="0"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1600</a:t>
                      </a:r>
                      <a:r>
                        <a:rPr kumimoji="1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Arial"/>
                        </a:rPr>
                        <a:t>元</a:t>
                      </a:r>
                    </a:p>
                  </a:txBody>
                  <a:tcPr anchor="ctr">
                    <a:solidFill>
                      <a:srgbClr val="EECC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82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  <a:ea typeface="Segoe UI Black" pitchFamily="34" charset="0"/>
              </a:rPr>
              <a:t>3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3" y="-14685"/>
            <a:ext cx="3623950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邊形 21">
            <a:extLst>
              <a:ext uri="{FF2B5EF4-FFF2-40B4-BE49-F238E27FC236}">
                <a16:creationId xmlns:a16="http://schemas.microsoft.com/office/drawing/2014/main" id="{EEF23438-2954-4556-85B4-7C4577A22C64}"/>
              </a:ext>
            </a:extLst>
          </p:cNvPr>
          <p:cNvSpPr/>
          <p:nvPr/>
        </p:nvSpPr>
        <p:spPr>
          <a:xfrm rot="10800000">
            <a:off x="-2908" y="116574"/>
            <a:ext cx="3559223" cy="664935"/>
          </a:xfrm>
          <a:prstGeom prst="homePlate">
            <a:avLst/>
          </a:prstGeom>
          <a:solidFill>
            <a:srgbClr val="47A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87908BE-42C4-46DA-B7D8-8A5C1443E473}"/>
              </a:ext>
            </a:extLst>
          </p:cNvPr>
          <p:cNvSpPr txBox="1"/>
          <p:nvPr/>
        </p:nvSpPr>
        <p:spPr>
          <a:xfrm>
            <a:off x="835061" y="74216"/>
            <a:ext cx="22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賽事資訊</a:t>
            </a:r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7740A43F-02BC-42EA-BF87-332FDC63B9F2}"/>
              </a:ext>
            </a:extLst>
          </p:cNvPr>
          <p:cNvSpPr/>
          <p:nvPr/>
        </p:nvSpPr>
        <p:spPr>
          <a:xfrm>
            <a:off x="224058" y="145997"/>
            <a:ext cx="598466" cy="60749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3623952" y="0"/>
            <a:ext cx="8568045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9C9B8C3-93E0-4AD5-B454-27C08131CE2C}"/>
              </a:ext>
            </a:extLst>
          </p:cNvPr>
          <p:cNvSpPr txBox="1"/>
          <p:nvPr/>
        </p:nvSpPr>
        <p:spPr>
          <a:xfrm>
            <a:off x="291696" y="189801"/>
            <a:ext cx="618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rgbClr val="47A0A7"/>
                </a:solidFill>
              </a:rPr>
              <a:t>01</a:t>
            </a:r>
            <a:endParaRPr lang="zh-TW" altLang="en-US" sz="2200" b="1" dirty="0">
              <a:solidFill>
                <a:srgbClr val="47A0A7"/>
              </a:solidFill>
            </a:endParaRPr>
          </a:p>
        </p:txBody>
      </p:sp>
      <p:graphicFrame>
        <p:nvGraphicFramePr>
          <p:cNvPr id="11" name="表格 2">
            <a:extLst>
              <a:ext uri="{FF2B5EF4-FFF2-40B4-BE49-F238E27FC236}">
                <a16:creationId xmlns:a16="http://schemas.microsoft.com/office/drawing/2014/main" id="{2674E0FD-E599-45ED-ABFE-223184947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23743"/>
              </p:ext>
            </p:extLst>
          </p:nvPr>
        </p:nvGraphicFramePr>
        <p:xfrm>
          <a:off x="623392" y="1124744"/>
          <a:ext cx="11089231" cy="548414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031166">
                  <a:extLst>
                    <a:ext uri="{9D8B030D-6E8A-4147-A177-3AD203B41FA5}">
                      <a16:colId xmlns:a16="http://schemas.microsoft.com/office/drawing/2014/main" val="1318422988"/>
                    </a:ext>
                  </a:extLst>
                </a:gridCol>
                <a:gridCol w="3135357">
                  <a:extLst>
                    <a:ext uri="{9D8B030D-6E8A-4147-A177-3AD203B41FA5}">
                      <a16:colId xmlns:a16="http://schemas.microsoft.com/office/drawing/2014/main" val="3979617858"/>
                    </a:ext>
                  </a:extLst>
                </a:gridCol>
                <a:gridCol w="3922708">
                  <a:extLst>
                    <a:ext uri="{9D8B030D-6E8A-4147-A177-3AD203B41FA5}">
                      <a16:colId xmlns:a16="http://schemas.microsoft.com/office/drawing/2014/main" val="3716014657"/>
                    </a:ext>
                  </a:extLst>
                </a:gridCol>
              </a:tblGrid>
              <a:tr h="613312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500" dirty="0"/>
                        <a:t>報名人數</a:t>
                      </a:r>
                      <a:endParaRPr lang="zh-TW" altLang="en-US" sz="25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微軟正黑體 Light" pitchFamily="34" charset="-120"/>
                        <a:ea typeface="微軟正黑體 Light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0964056"/>
                  </a:ext>
                </a:extLst>
              </a:tr>
              <a:tr h="5733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組別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r>
                        <a:rPr lang="zh-TW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年</a:t>
                      </a:r>
                      <a:endParaRPr lang="zh-TW" altLang="en-US" sz="24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zh-TW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年</a:t>
                      </a:r>
                      <a:endParaRPr lang="zh-TW" altLang="en-US" sz="2400" b="1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0781804"/>
                  </a:ext>
                </a:extLst>
              </a:tr>
              <a:tr h="663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/>
                        <a:t>馬拉松組</a:t>
                      </a:r>
                      <a:r>
                        <a:rPr lang="en-US" altLang="zh-TW" sz="2400" kern="1200" dirty="0"/>
                        <a:t>(42.195</a:t>
                      </a:r>
                      <a:r>
                        <a:rPr lang="zh-TW" altLang="en-US" sz="2400" kern="1200" dirty="0"/>
                        <a:t>公里</a:t>
                      </a:r>
                      <a:r>
                        <a:rPr lang="en-US" altLang="zh-TW" sz="2400" kern="1200" dirty="0"/>
                        <a:t>)</a:t>
                      </a:r>
                      <a:endParaRPr lang="en-US" altLang="zh-TW" sz="2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441986"/>
                  </a:ext>
                </a:extLst>
              </a:tr>
              <a:tr h="663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挑戰組</a:t>
                      </a:r>
                      <a:r>
                        <a:rPr lang="en-US" altLang="zh-TW" sz="2400" dirty="0"/>
                        <a:t>(21.3</a:t>
                      </a:r>
                      <a:r>
                        <a:rPr lang="zh-TW" altLang="en-US" sz="2400" dirty="0"/>
                        <a:t>公里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1,189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935438"/>
                  </a:ext>
                </a:extLst>
              </a:tr>
              <a:tr h="663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路跑組</a:t>
                      </a:r>
                      <a:r>
                        <a:rPr lang="en-US" altLang="zh-TW" sz="2400" dirty="0"/>
                        <a:t>(12</a:t>
                      </a:r>
                      <a:r>
                        <a:rPr lang="zh-TW" altLang="en-US" sz="2400" dirty="0"/>
                        <a:t>公里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1,917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1,076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3809018"/>
                  </a:ext>
                </a:extLst>
              </a:tr>
              <a:tr h="663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/>
                        <a:t>健康休閒組</a:t>
                      </a:r>
                      <a:r>
                        <a:rPr lang="en-US" altLang="zh-TW" sz="2400" dirty="0"/>
                        <a:t>(3</a:t>
                      </a:r>
                      <a:r>
                        <a:rPr lang="zh-TW" altLang="en-US" sz="2400" dirty="0"/>
                        <a:t>公里</a:t>
                      </a:r>
                      <a:r>
                        <a:rPr lang="en-US" altLang="zh-TW" sz="2400" dirty="0"/>
                        <a:t>)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733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4462901"/>
                  </a:ext>
                </a:extLst>
              </a:tr>
              <a:tr h="98116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400" kern="1200" dirty="0"/>
                        <a:t>馬拉松雙人接力組</a:t>
                      </a:r>
                      <a:endParaRPr lang="en-US" altLang="zh-TW" sz="2400" kern="1200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2400" kern="1200" dirty="0"/>
                        <a:t> </a:t>
                      </a:r>
                      <a:r>
                        <a:rPr lang="en-US" altLang="zh-TW" sz="2400" kern="1200" dirty="0"/>
                        <a:t>(42.195</a:t>
                      </a:r>
                      <a:r>
                        <a:rPr lang="zh-TW" altLang="en-US" sz="2400" kern="1200" dirty="0"/>
                        <a:t>公里</a:t>
                      </a:r>
                      <a:r>
                        <a:rPr lang="en-US" altLang="zh-TW" sz="2400" kern="1200" dirty="0"/>
                        <a:t>)</a:t>
                      </a:r>
                      <a:endParaRPr lang="zh-TW" altLang="en-US" sz="24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無此項目</a:t>
                      </a:r>
                      <a:endParaRPr lang="zh-TW" altLang="en-US" sz="2400" dirty="0"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8979789"/>
                  </a:ext>
                </a:extLst>
              </a:tr>
              <a:tr h="663261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合計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4,515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2,489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86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49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  <a:ea typeface="Segoe UI Black" pitchFamily="34" charset="0"/>
              </a:rPr>
              <a:t>4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3" y="-14685"/>
            <a:ext cx="3623950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邊形 21">
            <a:extLst>
              <a:ext uri="{FF2B5EF4-FFF2-40B4-BE49-F238E27FC236}">
                <a16:creationId xmlns:a16="http://schemas.microsoft.com/office/drawing/2014/main" id="{EEF23438-2954-4556-85B4-7C4577A22C64}"/>
              </a:ext>
            </a:extLst>
          </p:cNvPr>
          <p:cNvSpPr/>
          <p:nvPr/>
        </p:nvSpPr>
        <p:spPr>
          <a:xfrm rot="10800000">
            <a:off x="-2908" y="116574"/>
            <a:ext cx="3559223" cy="664935"/>
          </a:xfrm>
          <a:prstGeom prst="homePlate">
            <a:avLst/>
          </a:prstGeom>
          <a:solidFill>
            <a:srgbClr val="1666B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87908BE-42C4-46DA-B7D8-8A5C1443E473}"/>
              </a:ext>
            </a:extLst>
          </p:cNvPr>
          <p:cNvSpPr txBox="1"/>
          <p:nvPr/>
        </p:nvSpPr>
        <p:spPr>
          <a:xfrm>
            <a:off x="835061" y="74216"/>
            <a:ext cx="22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賽事宣傳</a:t>
            </a:r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7740A43F-02BC-42EA-BF87-332FDC63B9F2}"/>
              </a:ext>
            </a:extLst>
          </p:cNvPr>
          <p:cNvSpPr/>
          <p:nvPr/>
        </p:nvSpPr>
        <p:spPr>
          <a:xfrm>
            <a:off x="224058" y="145997"/>
            <a:ext cx="598466" cy="60749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3623952" y="0"/>
            <a:ext cx="8568045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9C9B8C3-93E0-4AD5-B454-27C08131CE2C}"/>
              </a:ext>
            </a:extLst>
          </p:cNvPr>
          <p:cNvSpPr txBox="1"/>
          <p:nvPr/>
        </p:nvSpPr>
        <p:spPr>
          <a:xfrm>
            <a:off x="291696" y="202501"/>
            <a:ext cx="618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rgbClr val="1666B6"/>
                </a:solidFill>
              </a:rPr>
              <a:t>02</a:t>
            </a:r>
            <a:endParaRPr lang="zh-TW" altLang="en-US" sz="2200" b="1" dirty="0">
              <a:solidFill>
                <a:srgbClr val="1666B6"/>
              </a:solidFill>
            </a:endParaRPr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4C1C2E9F-6209-4406-A2A8-70D04A0FE353}"/>
              </a:ext>
            </a:extLst>
          </p:cNvPr>
          <p:cNvSpPr/>
          <p:nvPr/>
        </p:nvSpPr>
        <p:spPr>
          <a:xfrm>
            <a:off x="4067103" y="1759756"/>
            <a:ext cx="4209535" cy="4300799"/>
          </a:xfrm>
          <a:prstGeom prst="diamond">
            <a:avLst/>
          </a:prstGeom>
          <a:gradFill flip="none" rotWithShape="1">
            <a:gsLst>
              <a:gs pos="59000">
                <a:srgbClr val="9269DC"/>
              </a:gs>
              <a:gs pos="45000">
                <a:srgbClr val="9A74DE"/>
              </a:gs>
              <a:gs pos="96000">
                <a:srgbClr val="D4C4F1"/>
              </a:gs>
              <a:gs pos="10000">
                <a:srgbClr val="E4DAF6"/>
              </a:gs>
              <a:gs pos="78000">
                <a:srgbClr val="AF91E5"/>
              </a:gs>
              <a:gs pos="23000">
                <a:srgbClr val="C4AEEC"/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10" name="圓角矩形 3">
            <a:extLst>
              <a:ext uri="{FF2B5EF4-FFF2-40B4-BE49-F238E27FC236}">
                <a16:creationId xmlns:a16="http://schemas.microsoft.com/office/drawing/2014/main" id="{A163263F-D840-42E5-B6C0-22A50476B8D0}"/>
              </a:ext>
            </a:extLst>
          </p:cNvPr>
          <p:cNvSpPr/>
          <p:nvPr/>
        </p:nvSpPr>
        <p:spPr>
          <a:xfrm>
            <a:off x="4151784" y="1916851"/>
            <a:ext cx="1810862" cy="16857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dirty="0">
              <a:ln w="9525">
                <a:solidFill>
                  <a:srgbClr val="FFC000"/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9CE8286-2677-45A0-BFD9-8BF1E8196E2E}"/>
              </a:ext>
            </a:extLst>
          </p:cNvPr>
          <p:cNvSpPr txBox="1"/>
          <p:nvPr/>
        </p:nvSpPr>
        <p:spPr>
          <a:xfrm>
            <a:off x="4330440" y="2307090"/>
            <a:ext cx="1512168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媒體</a:t>
            </a:r>
            <a:endParaRPr lang="en-US" altLang="zh-TW" sz="4000" dirty="0">
              <a:solidFill>
                <a:srgbClr val="1666B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露出</a:t>
            </a:r>
          </a:p>
        </p:txBody>
      </p:sp>
      <p:sp>
        <p:nvSpPr>
          <p:cNvPr id="12" name="圓角矩形 39">
            <a:extLst>
              <a:ext uri="{FF2B5EF4-FFF2-40B4-BE49-F238E27FC236}">
                <a16:creationId xmlns:a16="http://schemas.microsoft.com/office/drawing/2014/main" id="{02FE31C3-83F8-4828-A4B1-E91FDC7009DF}"/>
              </a:ext>
            </a:extLst>
          </p:cNvPr>
          <p:cNvSpPr/>
          <p:nvPr/>
        </p:nvSpPr>
        <p:spPr>
          <a:xfrm>
            <a:off x="6172747" y="4001530"/>
            <a:ext cx="1782785" cy="173406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41">
            <a:extLst>
              <a:ext uri="{FF2B5EF4-FFF2-40B4-BE49-F238E27FC236}">
                <a16:creationId xmlns:a16="http://schemas.microsoft.com/office/drawing/2014/main" id="{8BEDD4C9-9CE6-47F9-BD8A-2FB86ECC66DD}"/>
              </a:ext>
            </a:extLst>
          </p:cNvPr>
          <p:cNvSpPr/>
          <p:nvPr/>
        </p:nvSpPr>
        <p:spPr>
          <a:xfrm>
            <a:off x="6165994" y="1916851"/>
            <a:ext cx="1743611" cy="16708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42">
            <a:extLst>
              <a:ext uri="{FF2B5EF4-FFF2-40B4-BE49-F238E27FC236}">
                <a16:creationId xmlns:a16="http://schemas.microsoft.com/office/drawing/2014/main" id="{AEE1B9B9-EC67-44FA-AB6A-9FA551FE275C}"/>
              </a:ext>
            </a:extLst>
          </p:cNvPr>
          <p:cNvSpPr/>
          <p:nvPr/>
        </p:nvSpPr>
        <p:spPr>
          <a:xfrm>
            <a:off x="4162935" y="4038839"/>
            <a:ext cx="1810862" cy="16857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27C7F31B-DE05-4B66-B459-9AD959BD78E0}"/>
              </a:ext>
            </a:extLst>
          </p:cNvPr>
          <p:cNvSpPr txBox="1"/>
          <p:nvPr/>
        </p:nvSpPr>
        <p:spPr>
          <a:xfrm>
            <a:off x="4322167" y="4391271"/>
            <a:ext cx="1512168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網路</a:t>
            </a:r>
            <a:endParaRPr lang="en-US" altLang="zh-TW" sz="4000" dirty="0">
              <a:solidFill>
                <a:srgbClr val="1666B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推播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27960E4-2D86-4C33-83AE-5672328A4712}"/>
              </a:ext>
            </a:extLst>
          </p:cNvPr>
          <p:cNvSpPr txBox="1"/>
          <p:nvPr/>
        </p:nvSpPr>
        <p:spPr>
          <a:xfrm>
            <a:off x="6281715" y="2295523"/>
            <a:ext cx="1512168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平面</a:t>
            </a:r>
            <a:endParaRPr lang="en-US" altLang="zh-TW" sz="4000" dirty="0">
              <a:solidFill>
                <a:srgbClr val="1666B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宣傳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0C16B51-F070-4AEB-8F06-C96909CFD3C7}"/>
              </a:ext>
            </a:extLst>
          </p:cNvPr>
          <p:cNvSpPr txBox="1"/>
          <p:nvPr/>
        </p:nvSpPr>
        <p:spPr>
          <a:xfrm>
            <a:off x="6335800" y="4379174"/>
            <a:ext cx="1512168" cy="109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戶外</a:t>
            </a:r>
            <a:endParaRPr lang="en-US" altLang="zh-TW" sz="4000" dirty="0">
              <a:solidFill>
                <a:srgbClr val="1666B6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宣傳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A80338D8-02D5-4E8B-839B-DAC6EBD69161}"/>
              </a:ext>
            </a:extLst>
          </p:cNvPr>
          <p:cNvCxnSpPr>
            <a:cxnSpLocks/>
          </p:cNvCxnSpPr>
          <p:nvPr/>
        </p:nvCxnSpPr>
        <p:spPr>
          <a:xfrm flipH="1" flipV="1">
            <a:off x="3492826" y="2302928"/>
            <a:ext cx="691473" cy="456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4A00BE74-0979-40B1-B60B-B02BDDA51752}"/>
              </a:ext>
            </a:extLst>
          </p:cNvPr>
          <p:cNvSpPr txBox="1"/>
          <p:nvPr/>
        </p:nvSpPr>
        <p:spPr>
          <a:xfrm>
            <a:off x="1141701" y="1832062"/>
            <a:ext cx="235112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新聞平台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臺南市有線電視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公用頻道跑馬燈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4373A3FA-03AB-464A-A66E-EEC9CE8E924A}"/>
              </a:ext>
            </a:extLst>
          </p:cNvPr>
          <p:cNvCxnSpPr>
            <a:cxnSpLocks/>
          </p:cNvCxnSpPr>
          <p:nvPr/>
        </p:nvCxnSpPr>
        <p:spPr>
          <a:xfrm flipH="1">
            <a:off x="3442456" y="5061065"/>
            <a:ext cx="7093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3457C062-2F5F-4C31-BBCD-BDCE846E24E7}"/>
              </a:ext>
            </a:extLst>
          </p:cNvPr>
          <p:cNvSpPr txBox="1"/>
          <p:nvPr/>
        </p:nvSpPr>
        <p:spPr>
          <a:xfrm>
            <a:off x="333161" y="4280406"/>
            <a:ext cx="3623949" cy="167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曾文水庫馬拉松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粉絲專頁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體育局官網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粉絲專頁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68FACEF3-7396-42DA-84E7-CCD71934E8A0}"/>
              </a:ext>
            </a:extLst>
          </p:cNvPr>
          <p:cNvCxnSpPr>
            <a:cxnSpLocks/>
          </p:cNvCxnSpPr>
          <p:nvPr/>
        </p:nvCxnSpPr>
        <p:spPr>
          <a:xfrm flipV="1">
            <a:off x="7930683" y="2420888"/>
            <a:ext cx="613589" cy="435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F3CA26F3-77A6-40AC-ACDD-4214DFA486B8}"/>
              </a:ext>
            </a:extLst>
          </p:cNvPr>
          <p:cNvSpPr txBox="1"/>
          <p:nvPr/>
        </p:nvSpPr>
        <p:spPr>
          <a:xfrm>
            <a:off x="8616280" y="1622217"/>
            <a:ext cx="2149125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altLang="zh-TW" sz="20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海報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宣傳立牌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zh-TW" altLang="en-US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97DC3C2F-DFD9-4971-951D-71B92F1309EE}"/>
              </a:ext>
            </a:extLst>
          </p:cNvPr>
          <p:cNvSpPr txBox="1"/>
          <p:nvPr/>
        </p:nvSpPr>
        <p:spPr>
          <a:xfrm>
            <a:off x="8837095" y="3858717"/>
            <a:ext cx="2603993" cy="262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endParaRPr lang="en-US" altLang="zh-TW" sz="20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臺鐵車站大廳電視（高雄、臺中）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農田水利署嘉南管理處戶外電視牆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500"/>
              </a:lnSpc>
            </a:pPr>
            <a:endParaRPr lang="en-US" altLang="zh-TW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55B5B5CA-39F0-4524-91D9-4C38F24D052A}"/>
              </a:ext>
            </a:extLst>
          </p:cNvPr>
          <p:cNvCxnSpPr>
            <a:cxnSpLocks/>
          </p:cNvCxnSpPr>
          <p:nvPr/>
        </p:nvCxnSpPr>
        <p:spPr>
          <a:xfrm>
            <a:off x="7955535" y="5061065"/>
            <a:ext cx="1020785" cy="31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00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  <a:ea typeface="Segoe UI Black" pitchFamily="34" charset="0"/>
              </a:rPr>
              <a:t>5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3" y="-14685"/>
            <a:ext cx="3623950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邊形 21">
            <a:extLst>
              <a:ext uri="{FF2B5EF4-FFF2-40B4-BE49-F238E27FC236}">
                <a16:creationId xmlns:a16="http://schemas.microsoft.com/office/drawing/2014/main" id="{EEF23438-2954-4556-85B4-7C4577A22C64}"/>
              </a:ext>
            </a:extLst>
          </p:cNvPr>
          <p:cNvSpPr/>
          <p:nvPr/>
        </p:nvSpPr>
        <p:spPr>
          <a:xfrm rot="10800000">
            <a:off x="-2908" y="116574"/>
            <a:ext cx="3559223" cy="664935"/>
          </a:xfrm>
          <a:prstGeom prst="homePlate">
            <a:avLst/>
          </a:prstGeom>
          <a:solidFill>
            <a:srgbClr val="1666B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87908BE-42C4-46DA-B7D8-8A5C1443E473}"/>
              </a:ext>
            </a:extLst>
          </p:cNvPr>
          <p:cNvSpPr txBox="1"/>
          <p:nvPr/>
        </p:nvSpPr>
        <p:spPr>
          <a:xfrm>
            <a:off x="835061" y="74216"/>
            <a:ext cx="22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賽事宣傳</a:t>
            </a:r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7740A43F-02BC-42EA-BF87-332FDC63B9F2}"/>
              </a:ext>
            </a:extLst>
          </p:cNvPr>
          <p:cNvSpPr/>
          <p:nvPr/>
        </p:nvSpPr>
        <p:spPr>
          <a:xfrm>
            <a:off x="224058" y="145997"/>
            <a:ext cx="598466" cy="60749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3623952" y="0"/>
            <a:ext cx="8568045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9C9B8C3-93E0-4AD5-B454-27C08131CE2C}"/>
              </a:ext>
            </a:extLst>
          </p:cNvPr>
          <p:cNvSpPr txBox="1"/>
          <p:nvPr/>
        </p:nvSpPr>
        <p:spPr>
          <a:xfrm>
            <a:off x="291696" y="202501"/>
            <a:ext cx="618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rgbClr val="1666B6"/>
                </a:solidFill>
              </a:rPr>
              <a:t>02</a:t>
            </a:r>
            <a:endParaRPr lang="zh-TW" altLang="en-US" sz="2200" b="1" dirty="0">
              <a:solidFill>
                <a:srgbClr val="1666B6"/>
              </a:solidFill>
            </a:endParaRPr>
          </a:p>
        </p:txBody>
      </p:sp>
      <p:sp>
        <p:nvSpPr>
          <p:cNvPr id="9" name="圓角矩形 3">
            <a:extLst>
              <a:ext uri="{FF2B5EF4-FFF2-40B4-BE49-F238E27FC236}">
                <a16:creationId xmlns:a16="http://schemas.microsoft.com/office/drawing/2014/main" id="{5A111E29-BC65-4843-8205-FF33B09E9386}"/>
              </a:ext>
            </a:extLst>
          </p:cNvPr>
          <p:cNvSpPr/>
          <p:nvPr/>
        </p:nvSpPr>
        <p:spPr>
          <a:xfrm>
            <a:off x="371399" y="1067995"/>
            <a:ext cx="1952454" cy="6272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dirty="0">
              <a:ln w="9525">
                <a:solidFill>
                  <a:srgbClr val="FFC000"/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9FD0159-7B4A-4B0C-BDA9-19F47758A8A0}"/>
              </a:ext>
            </a:extLst>
          </p:cNvPr>
          <p:cNvSpPr txBox="1"/>
          <p:nvPr/>
        </p:nvSpPr>
        <p:spPr>
          <a:xfrm>
            <a:off x="-171051" y="1154759"/>
            <a:ext cx="3026195" cy="48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媒體露出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4D258AC-F509-414F-B2C7-1C81AE616C99}"/>
              </a:ext>
            </a:extLst>
          </p:cNvPr>
          <p:cNvSpPr/>
          <p:nvPr/>
        </p:nvSpPr>
        <p:spPr>
          <a:xfrm>
            <a:off x="298894" y="1743143"/>
            <a:ext cx="2412730" cy="1279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新聞平台報導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臺南市有線電視公用頻道跑馬燈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534E21-EA52-4E74-B2E8-9EBAA022A1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025002"/>
            <a:ext cx="4024197" cy="571642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4" name="圓角矩形 3">
            <a:extLst>
              <a:ext uri="{FF2B5EF4-FFF2-40B4-BE49-F238E27FC236}">
                <a16:creationId xmlns:a16="http://schemas.microsoft.com/office/drawing/2014/main" id="{40DF1D95-3435-451E-9D99-A13AFDE91C1D}"/>
              </a:ext>
            </a:extLst>
          </p:cNvPr>
          <p:cNvSpPr/>
          <p:nvPr/>
        </p:nvSpPr>
        <p:spPr>
          <a:xfrm>
            <a:off x="7070498" y="1035424"/>
            <a:ext cx="1952454" cy="6272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dirty="0">
              <a:ln w="9525">
                <a:solidFill>
                  <a:srgbClr val="FFC000"/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17B2EA9-A258-47CD-9198-E6111048B364}"/>
              </a:ext>
            </a:extLst>
          </p:cNvPr>
          <p:cNvSpPr txBox="1"/>
          <p:nvPr/>
        </p:nvSpPr>
        <p:spPr>
          <a:xfrm>
            <a:off x="6528048" y="1105422"/>
            <a:ext cx="3026195" cy="48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網路推播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EF0CBD1-B584-409C-8816-7A66ECCD8C3B}"/>
              </a:ext>
            </a:extLst>
          </p:cNvPr>
          <p:cNvSpPr/>
          <p:nvPr/>
        </p:nvSpPr>
        <p:spPr>
          <a:xfrm>
            <a:off x="7045966" y="1726209"/>
            <a:ext cx="3802562" cy="1690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曾文水庫馬拉松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粉絲專頁</a:t>
            </a:r>
          </a:p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體育局官網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</a:p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FB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粉絲專頁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FEF9E0F-20EB-4435-A8C8-7618DCFD3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488778"/>
            <a:ext cx="5112568" cy="3083173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703514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  <a:ea typeface="Segoe UI Black" pitchFamily="34" charset="0"/>
              </a:rPr>
              <a:t>6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3" y="-14685"/>
            <a:ext cx="3623950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邊形 21">
            <a:extLst>
              <a:ext uri="{FF2B5EF4-FFF2-40B4-BE49-F238E27FC236}">
                <a16:creationId xmlns:a16="http://schemas.microsoft.com/office/drawing/2014/main" id="{EEF23438-2954-4556-85B4-7C4577A22C64}"/>
              </a:ext>
            </a:extLst>
          </p:cNvPr>
          <p:cNvSpPr/>
          <p:nvPr/>
        </p:nvSpPr>
        <p:spPr>
          <a:xfrm rot="10800000">
            <a:off x="-2908" y="116574"/>
            <a:ext cx="3559223" cy="664935"/>
          </a:xfrm>
          <a:prstGeom prst="homePlate">
            <a:avLst/>
          </a:prstGeom>
          <a:solidFill>
            <a:srgbClr val="1666B6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87908BE-42C4-46DA-B7D8-8A5C1443E473}"/>
              </a:ext>
            </a:extLst>
          </p:cNvPr>
          <p:cNvSpPr txBox="1"/>
          <p:nvPr/>
        </p:nvSpPr>
        <p:spPr>
          <a:xfrm>
            <a:off x="835061" y="74216"/>
            <a:ext cx="2248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賽事宣傳</a:t>
            </a:r>
          </a:p>
        </p:txBody>
      </p:sp>
      <p:sp>
        <p:nvSpPr>
          <p:cNvPr id="29" name="菱形 28">
            <a:extLst>
              <a:ext uri="{FF2B5EF4-FFF2-40B4-BE49-F238E27FC236}">
                <a16:creationId xmlns:a16="http://schemas.microsoft.com/office/drawing/2014/main" id="{7740A43F-02BC-42EA-BF87-332FDC63B9F2}"/>
              </a:ext>
            </a:extLst>
          </p:cNvPr>
          <p:cNvSpPr/>
          <p:nvPr/>
        </p:nvSpPr>
        <p:spPr>
          <a:xfrm>
            <a:off x="224058" y="145997"/>
            <a:ext cx="598466" cy="607494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3623952" y="0"/>
            <a:ext cx="8568045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9C9B8C3-93E0-4AD5-B454-27C08131CE2C}"/>
              </a:ext>
            </a:extLst>
          </p:cNvPr>
          <p:cNvSpPr txBox="1"/>
          <p:nvPr/>
        </p:nvSpPr>
        <p:spPr>
          <a:xfrm>
            <a:off x="291696" y="202501"/>
            <a:ext cx="618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>
                <a:solidFill>
                  <a:srgbClr val="1666B6"/>
                </a:solidFill>
              </a:rPr>
              <a:t>02</a:t>
            </a:r>
            <a:endParaRPr lang="zh-TW" altLang="en-US" sz="2200" b="1" dirty="0">
              <a:solidFill>
                <a:srgbClr val="1666B6"/>
              </a:solidFill>
            </a:endParaRPr>
          </a:p>
        </p:txBody>
      </p:sp>
      <p:sp>
        <p:nvSpPr>
          <p:cNvPr id="9" name="圓角矩形 3">
            <a:extLst>
              <a:ext uri="{FF2B5EF4-FFF2-40B4-BE49-F238E27FC236}">
                <a16:creationId xmlns:a16="http://schemas.microsoft.com/office/drawing/2014/main" id="{5A111E29-BC65-4843-8205-FF33B09E9386}"/>
              </a:ext>
            </a:extLst>
          </p:cNvPr>
          <p:cNvSpPr/>
          <p:nvPr/>
        </p:nvSpPr>
        <p:spPr>
          <a:xfrm>
            <a:off x="371399" y="1067995"/>
            <a:ext cx="1952454" cy="6272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dirty="0">
              <a:ln w="9525">
                <a:solidFill>
                  <a:srgbClr val="FFC000"/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9FD0159-7B4A-4B0C-BDA9-19F47758A8A0}"/>
              </a:ext>
            </a:extLst>
          </p:cNvPr>
          <p:cNvSpPr txBox="1"/>
          <p:nvPr/>
        </p:nvSpPr>
        <p:spPr>
          <a:xfrm>
            <a:off x="-165472" y="1139679"/>
            <a:ext cx="3026195" cy="48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平面宣傳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4D258AC-F509-414F-B2C7-1C81AE616C99}"/>
              </a:ext>
            </a:extLst>
          </p:cNvPr>
          <p:cNvSpPr/>
          <p:nvPr/>
        </p:nvSpPr>
        <p:spPr>
          <a:xfrm>
            <a:off x="305293" y="1766963"/>
            <a:ext cx="3325059" cy="5316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海報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宣傳立牌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en-US" altLang="zh-TW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»</a:t>
            </a:r>
            <a:r>
              <a:rPr lang="zh-TW" altLang="en-US" sz="2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立牌放置位置：共</a:t>
            </a: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endParaRPr lang="en-US" altLang="zh-TW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3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新營體育場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3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－永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華市政中心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ts val="3200"/>
              </a:lnSpc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（府前路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、南島路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  <a:p>
            <a:pPr lvl="0">
              <a:lnSpc>
                <a:spcPts val="3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民治市政中心</a:t>
            </a:r>
          </a:p>
          <a:p>
            <a:pPr>
              <a:lnSpc>
                <a:spcPts val="3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－臺南旅遊服務中心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臺南火車站、新營火車站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>
              <a:lnSpc>
                <a:spcPts val="3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永華國民運動中心</a:t>
            </a:r>
          </a:p>
          <a:p>
            <a:pPr lvl="0">
              <a:lnSpc>
                <a:spcPts val="3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臺南市立游泳池</a:t>
            </a:r>
          </a:p>
          <a:p>
            <a:pPr lvl="0">
              <a:lnSpc>
                <a:spcPts val="32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臺南市客運轉運中心</a:t>
            </a:r>
          </a:p>
          <a:p>
            <a:pPr>
              <a:lnSpc>
                <a:spcPts val="25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3">
            <a:extLst>
              <a:ext uri="{FF2B5EF4-FFF2-40B4-BE49-F238E27FC236}">
                <a16:creationId xmlns:a16="http://schemas.microsoft.com/office/drawing/2014/main" id="{40DF1D95-3435-451E-9D99-A13AFDE91C1D}"/>
              </a:ext>
            </a:extLst>
          </p:cNvPr>
          <p:cNvSpPr/>
          <p:nvPr/>
        </p:nvSpPr>
        <p:spPr>
          <a:xfrm>
            <a:off x="7070498" y="1035424"/>
            <a:ext cx="1952454" cy="6272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4000" dirty="0">
              <a:ln w="9525">
                <a:solidFill>
                  <a:srgbClr val="FFC000"/>
                </a:solidFill>
              </a:ln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517B2EA9-A258-47CD-9198-E6111048B364}"/>
              </a:ext>
            </a:extLst>
          </p:cNvPr>
          <p:cNvSpPr txBox="1"/>
          <p:nvPr/>
        </p:nvSpPr>
        <p:spPr>
          <a:xfrm>
            <a:off x="6528048" y="1105422"/>
            <a:ext cx="3026195" cy="48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178050">
              <a:lnSpc>
                <a:spcPts val="3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500" dirty="0">
                <a:solidFill>
                  <a:srgbClr val="1666B6"/>
                </a:solidFill>
                <a:latin typeface="微軟正黑體" pitchFamily="34" charset="-120"/>
                <a:ea typeface="微軟正黑體" pitchFamily="34" charset="-120"/>
              </a:rPr>
              <a:t>戶外宣傳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EF0CBD1-B584-409C-8816-7A66ECCD8C3B}"/>
              </a:ext>
            </a:extLst>
          </p:cNvPr>
          <p:cNvSpPr/>
          <p:nvPr/>
        </p:nvSpPr>
        <p:spPr>
          <a:xfrm>
            <a:off x="7060780" y="1859411"/>
            <a:ext cx="4594650" cy="869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臺鐵車站大廳電視（高雄、臺中）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ts val="3200"/>
              </a:lnSpc>
              <a:buFont typeface="Wingdings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農田水利署嘉南管理處戶外電視牆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50F8C36D-9E5F-46FD-BB0C-6F094C3C5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1023047"/>
            <a:ext cx="3448599" cy="571832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77BE7CBF-69C8-46D3-9FD7-2B15E3428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71" y="2925455"/>
            <a:ext cx="4752528" cy="33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</a:rPr>
              <a:t>7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2" y="-14685"/>
            <a:ext cx="4007765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4007767" y="0"/>
            <a:ext cx="8184230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9F78284C-699D-4A8E-A766-4C0595C0EF1C}"/>
              </a:ext>
            </a:extLst>
          </p:cNvPr>
          <p:cNvGrpSpPr/>
          <p:nvPr/>
        </p:nvGrpSpPr>
        <p:grpSpPr>
          <a:xfrm>
            <a:off x="0" y="85666"/>
            <a:ext cx="3359695" cy="707886"/>
            <a:chOff x="0" y="85666"/>
            <a:chExt cx="3359695" cy="707886"/>
          </a:xfrm>
        </p:grpSpPr>
        <p:sp>
          <p:nvSpPr>
            <p:cNvPr id="17" name="五邊形 21">
              <a:extLst>
                <a:ext uri="{FF2B5EF4-FFF2-40B4-BE49-F238E27FC236}">
                  <a16:creationId xmlns:a16="http://schemas.microsoft.com/office/drawing/2014/main" id="{CB41E6D2-3EF6-47E5-91B0-3192E9CA959A}"/>
                </a:ext>
              </a:extLst>
            </p:cNvPr>
            <p:cNvSpPr/>
            <p:nvPr/>
          </p:nvSpPr>
          <p:spPr>
            <a:xfrm rot="10800000">
              <a:off x="0" y="126216"/>
              <a:ext cx="3359695" cy="664935"/>
            </a:xfrm>
            <a:prstGeom prst="homePlate">
              <a:avLst/>
            </a:prstGeom>
            <a:solidFill>
              <a:srgbClr val="895DD9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86DCE33-271C-444D-A68E-28F6F59F3CD7}"/>
                </a:ext>
              </a:extLst>
            </p:cNvPr>
            <p:cNvSpPr txBox="1"/>
            <p:nvPr/>
          </p:nvSpPr>
          <p:spPr>
            <a:xfrm>
              <a:off x="848299" y="85666"/>
              <a:ext cx="2316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賽務規劃</a:t>
              </a:r>
            </a:p>
          </p:txBody>
        </p:sp>
        <p:sp>
          <p:nvSpPr>
            <p:cNvPr id="20" name="菱形 19">
              <a:extLst>
                <a:ext uri="{FF2B5EF4-FFF2-40B4-BE49-F238E27FC236}">
                  <a16:creationId xmlns:a16="http://schemas.microsoft.com/office/drawing/2014/main" id="{32BB6474-A1E1-44EF-9FC3-86FEC5F8B467}"/>
                </a:ext>
              </a:extLst>
            </p:cNvPr>
            <p:cNvSpPr/>
            <p:nvPr/>
          </p:nvSpPr>
          <p:spPr>
            <a:xfrm>
              <a:off x="224005" y="155641"/>
              <a:ext cx="590653" cy="60749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15ADC04-4BE6-430A-972B-BA984F1095B8}"/>
                </a:ext>
              </a:extLst>
            </p:cNvPr>
            <p:cNvSpPr txBox="1"/>
            <p:nvPr/>
          </p:nvSpPr>
          <p:spPr>
            <a:xfrm>
              <a:off x="290760" y="212145"/>
              <a:ext cx="6103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>
                  <a:solidFill>
                    <a:srgbClr val="8682D2"/>
                  </a:solidFill>
                </a:rPr>
                <a:t>03</a:t>
              </a:r>
              <a:endParaRPr lang="zh-TW" altLang="en-US" sz="2200" b="1" dirty="0">
                <a:solidFill>
                  <a:srgbClr val="8682D2"/>
                </a:solidFill>
              </a:endParaRPr>
            </a:p>
          </p:txBody>
        </p:sp>
      </p:grpSp>
      <p:sp>
        <p:nvSpPr>
          <p:cNvPr id="27" name="圓角矩形 1">
            <a:extLst>
              <a:ext uri="{FF2B5EF4-FFF2-40B4-BE49-F238E27FC236}">
                <a16:creationId xmlns:a16="http://schemas.microsoft.com/office/drawing/2014/main" id="{8EC5B384-9619-457A-B135-9E1C273AAC95}"/>
              </a:ext>
            </a:extLst>
          </p:cNvPr>
          <p:cNvSpPr/>
          <p:nvPr/>
        </p:nvSpPr>
        <p:spPr>
          <a:xfrm>
            <a:off x="335923" y="1073903"/>
            <a:ext cx="575501" cy="1923049"/>
          </a:xfrm>
          <a:prstGeom prst="roundRect">
            <a:avLst/>
          </a:prstGeom>
          <a:solidFill>
            <a:srgbClr val="EE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EAF9F02-F223-44CB-921C-F1E4851F5F86}"/>
              </a:ext>
            </a:extLst>
          </p:cNvPr>
          <p:cNvSpPr txBox="1"/>
          <p:nvPr/>
        </p:nvSpPr>
        <p:spPr>
          <a:xfrm>
            <a:off x="359001" y="1268760"/>
            <a:ext cx="523220" cy="151216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競賽路線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2DA7A5-4A88-4270-8B93-A04026EF0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981096"/>
            <a:ext cx="10441160" cy="5785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60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DCD">
            <a:alpha val="3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1835907" y="6488668"/>
            <a:ext cx="551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Segoe UI Black" pitchFamily="34" charset="0"/>
              </a:rPr>
              <a:t>8</a:t>
            </a:r>
            <a:endParaRPr lang="zh-TW" altLang="en-US" dirty="0">
              <a:latin typeface="Segoe UI Black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9EC8F20-6BBC-4061-B837-BC247C886CC1}"/>
              </a:ext>
            </a:extLst>
          </p:cNvPr>
          <p:cNvSpPr/>
          <p:nvPr/>
        </p:nvSpPr>
        <p:spPr>
          <a:xfrm>
            <a:off x="3" y="-14685"/>
            <a:ext cx="3918552" cy="923403"/>
          </a:xfrm>
          <a:prstGeom prst="rect">
            <a:avLst/>
          </a:prstGeom>
          <a:solidFill>
            <a:srgbClr val="7FC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93240D-3B0F-488A-BEAB-B230AF1EFE0C}"/>
              </a:ext>
            </a:extLst>
          </p:cNvPr>
          <p:cNvSpPr/>
          <p:nvPr/>
        </p:nvSpPr>
        <p:spPr>
          <a:xfrm>
            <a:off x="3918555" y="0"/>
            <a:ext cx="8273442" cy="908719"/>
          </a:xfrm>
          <a:prstGeom prst="rect">
            <a:avLst/>
          </a:prstGeom>
          <a:blipFill dpi="0" rotWithShape="1">
            <a:blip r:embed="rId3" cstate="print">
              <a:alphaModFix amt="57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1">
            <a:extLst>
              <a:ext uri="{FF2B5EF4-FFF2-40B4-BE49-F238E27FC236}">
                <a16:creationId xmlns:a16="http://schemas.microsoft.com/office/drawing/2014/main" id="{8EC5B384-9619-457A-B135-9E1C273AAC95}"/>
              </a:ext>
            </a:extLst>
          </p:cNvPr>
          <p:cNvSpPr/>
          <p:nvPr/>
        </p:nvSpPr>
        <p:spPr>
          <a:xfrm>
            <a:off x="335923" y="1073903"/>
            <a:ext cx="575501" cy="1923049"/>
          </a:xfrm>
          <a:prstGeom prst="roundRect">
            <a:avLst/>
          </a:prstGeom>
          <a:solidFill>
            <a:srgbClr val="EEC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8EAF9F02-F223-44CB-921C-F1E4851F5F86}"/>
              </a:ext>
            </a:extLst>
          </p:cNvPr>
          <p:cNvSpPr txBox="1"/>
          <p:nvPr/>
        </p:nvSpPr>
        <p:spPr>
          <a:xfrm>
            <a:off x="359001" y="1268760"/>
            <a:ext cx="523220" cy="1512168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lang="zh-TW" altLang="en-US" sz="2200" dirty="0">
                <a:latin typeface="微軟正黑體" pitchFamily="34" charset="-120"/>
                <a:ea typeface="微軟正黑體" pitchFamily="34" charset="-120"/>
              </a:rPr>
              <a:t>會場配置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7C03CD2-0511-41ED-9618-4FF4837FE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48" y="1013831"/>
            <a:ext cx="10441160" cy="5760938"/>
          </a:xfrm>
          <a:prstGeom prst="rect">
            <a:avLst/>
          </a:prstGeom>
          <a:effectLst>
            <a:softEdge rad="25400"/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4E001921-25C2-43EA-81B5-D4089EB70619}"/>
              </a:ext>
            </a:extLst>
          </p:cNvPr>
          <p:cNvGrpSpPr/>
          <p:nvPr/>
        </p:nvGrpSpPr>
        <p:grpSpPr>
          <a:xfrm>
            <a:off x="0" y="85666"/>
            <a:ext cx="3359695" cy="707886"/>
            <a:chOff x="0" y="85666"/>
            <a:chExt cx="3359695" cy="707886"/>
          </a:xfrm>
        </p:grpSpPr>
        <p:sp>
          <p:nvSpPr>
            <p:cNvPr id="16" name="五邊形 21">
              <a:extLst>
                <a:ext uri="{FF2B5EF4-FFF2-40B4-BE49-F238E27FC236}">
                  <a16:creationId xmlns:a16="http://schemas.microsoft.com/office/drawing/2014/main" id="{4C179FA2-64AE-4A98-964E-DD4F01544B14}"/>
                </a:ext>
              </a:extLst>
            </p:cNvPr>
            <p:cNvSpPr/>
            <p:nvPr/>
          </p:nvSpPr>
          <p:spPr>
            <a:xfrm rot="10800000">
              <a:off x="0" y="126216"/>
              <a:ext cx="3359695" cy="664935"/>
            </a:xfrm>
            <a:prstGeom prst="homePlate">
              <a:avLst/>
            </a:prstGeom>
            <a:solidFill>
              <a:srgbClr val="895DD9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BCB61974-8445-4BA4-A365-69B6E5A7CAA9}"/>
                </a:ext>
              </a:extLst>
            </p:cNvPr>
            <p:cNvSpPr txBox="1"/>
            <p:nvPr/>
          </p:nvSpPr>
          <p:spPr>
            <a:xfrm>
              <a:off x="848299" y="85666"/>
              <a:ext cx="2316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賽務規劃</a:t>
              </a:r>
            </a:p>
          </p:txBody>
        </p:sp>
        <p:sp>
          <p:nvSpPr>
            <p:cNvPr id="21" name="菱形 20">
              <a:extLst>
                <a:ext uri="{FF2B5EF4-FFF2-40B4-BE49-F238E27FC236}">
                  <a16:creationId xmlns:a16="http://schemas.microsoft.com/office/drawing/2014/main" id="{055F217E-042C-446E-8C79-59AA91D9A0E7}"/>
                </a:ext>
              </a:extLst>
            </p:cNvPr>
            <p:cNvSpPr/>
            <p:nvPr/>
          </p:nvSpPr>
          <p:spPr>
            <a:xfrm>
              <a:off x="224005" y="155641"/>
              <a:ext cx="590653" cy="60749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B7CC2C00-F60D-41F9-9E9F-B99F29C40D22}"/>
                </a:ext>
              </a:extLst>
            </p:cNvPr>
            <p:cNvSpPr txBox="1"/>
            <p:nvPr/>
          </p:nvSpPr>
          <p:spPr>
            <a:xfrm>
              <a:off x="290760" y="212145"/>
              <a:ext cx="6103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b="1" dirty="0">
                  <a:solidFill>
                    <a:srgbClr val="8682D2"/>
                  </a:solidFill>
                </a:rPr>
                <a:t>03</a:t>
              </a:r>
              <a:endParaRPr lang="zh-TW" altLang="en-US" sz="2200" b="1" dirty="0">
                <a:solidFill>
                  <a:srgbClr val="8682D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460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775</Words>
  <Application>Microsoft Office PowerPoint</Application>
  <PresentationFormat>寬螢幕</PresentationFormat>
  <Paragraphs>192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5" baseType="lpstr">
      <vt:lpstr>華康儷粗黑</vt:lpstr>
      <vt:lpstr>微軟正黑體 Light</vt:lpstr>
      <vt:lpstr>新細明體</vt:lpstr>
      <vt:lpstr>Arial</vt:lpstr>
      <vt:lpstr>Calibri</vt:lpstr>
      <vt:lpstr>Cambria</vt:lpstr>
      <vt:lpstr>Segoe UI Black</vt:lpstr>
      <vt:lpstr>Source Sans Pro</vt:lpstr>
      <vt:lpstr>Wingdings</vt:lpstr>
      <vt:lpstr>微軟正黑體</vt:lpstr>
      <vt:lpstr>微軟正黑體</vt:lpstr>
      <vt:lpstr>Office 佈景主題</vt:lpstr>
      <vt:lpstr>PowerPoint 簡報</vt:lpstr>
      <vt:lpstr>簡報大綱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ber</dc:creator>
  <cp:lastModifiedBy>User</cp:lastModifiedBy>
  <cp:revision>102</cp:revision>
  <dcterms:created xsi:type="dcterms:W3CDTF">2023-02-12T03:50:18Z</dcterms:created>
  <dcterms:modified xsi:type="dcterms:W3CDTF">2023-11-28T03:09:02Z</dcterms:modified>
</cp:coreProperties>
</file>