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2"/>
  </p:notesMasterIdLst>
  <p:sldIdLst>
    <p:sldId id="256" r:id="rId2"/>
    <p:sldId id="321" r:id="rId3"/>
    <p:sldId id="324" r:id="rId4"/>
    <p:sldId id="322" r:id="rId5"/>
    <p:sldId id="312" r:id="rId6"/>
    <p:sldId id="311" r:id="rId7"/>
    <p:sldId id="313" r:id="rId8"/>
    <p:sldId id="315" r:id="rId9"/>
    <p:sldId id="316" r:id="rId10"/>
    <p:sldId id="318" r:id="rId11"/>
    <p:sldId id="319" r:id="rId12"/>
    <p:sldId id="293" r:id="rId13"/>
    <p:sldId id="325" r:id="rId14"/>
    <p:sldId id="326" r:id="rId15"/>
    <p:sldId id="327" r:id="rId16"/>
    <p:sldId id="297" r:id="rId17"/>
    <p:sldId id="299" r:id="rId18"/>
    <p:sldId id="298" r:id="rId19"/>
    <p:sldId id="296" r:id="rId20"/>
    <p:sldId id="295" r:id="rId21"/>
    <p:sldId id="294" r:id="rId22"/>
    <p:sldId id="303" r:id="rId23"/>
    <p:sldId id="302" r:id="rId24"/>
    <p:sldId id="301" r:id="rId25"/>
    <p:sldId id="300" r:id="rId26"/>
    <p:sldId id="304" r:id="rId27"/>
    <p:sldId id="305" r:id="rId28"/>
    <p:sldId id="308" r:id="rId29"/>
    <p:sldId id="323" r:id="rId30"/>
    <p:sldId id="309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45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8" autoAdjust="0"/>
  </p:normalViewPr>
  <p:slideViewPr>
    <p:cSldViewPr>
      <p:cViewPr>
        <p:scale>
          <a:sx n="100" d="100"/>
          <a:sy n="100" d="100"/>
        </p:scale>
        <p:origin x="-22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CC740-074F-4C38-97BC-084E01AD6689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40BFDEF-57E0-49D9-A673-3919FDC1438D}">
      <dgm:prSet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rtl="0"/>
          <a:r>
            <a:rPr lang="zh-TW" dirty="0" smtClean="0"/>
            <a:t>中央對各級地方政府重大天然災害救災經費處理辦法</a:t>
          </a:r>
          <a:endParaRPr lang="en-US" dirty="0"/>
        </a:p>
      </dgm:t>
    </dgm:pt>
    <dgm:pt modelId="{95F12369-A1F4-41E6-8C28-D6FD0D28F137}" type="parTrans" cxnId="{7F98862B-3AB0-4AA7-86FE-310538E9997F}">
      <dgm:prSet/>
      <dgm:spPr/>
      <dgm:t>
        <a:bodyPr/>
        <a:lstStyle/>
        <a:p>
          <a:endParaRPr lang="zh-TW" altLang="en-US"/>
        </a:p>
      </dgm:t>
    </dgm:pt>
    <dgm:pt modelId="{A0A0EE19-3AA8-49A7-A6A6-DD253ED3D484}" type="sibTrans" cxnId="{7F98862B-3AB0-4AA7-86FE-310538E9997F}">
      <dgm:prSet/>
      <dgm:spPr/>
      <dgm:t>
        <a:bodyPr/>
        <a:lstStyle/>
        <a:p>
          <a:endParaRPr lang="zh-TW" altLang="en-US"/>
        </a:p>
      </dgm:t>
    </dgm:pt>
    <dgm:pt modelId="{040B4681-E8B2-4B0E-AF90-4C48D3DF1028}">
      <dgm:prSet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pPr algn="ctr" rtl="0"/>
          <a:r>
            <a:rPr lang="zh-TW" altLang="en-US" dirty="0" smtClean="0"/>
            <a:t>公</a:t>
          </a:r>
          <a:r>
            <a:rPr lang="zh-TW" dirty="0" smtClean="0"/>
            <a:t>共設施災後復建工程經費審議及執行作業要點</a:t>
          </a:r>
          <a:endParaRPr lang="en-US" dirty="0"/>
        </a:p>
      </dgm:t>
    </dgm:pt>
    <dgm:pt modelId="{FBA61235-F6A8-4A7F-AF25-9DA1465ABB0D}" type="parTrans" cxnId="{104923D0-A73D-4E83-8969-5C757FE7CEF4}">
      <dgm:prSet/>
      <dgm:spPr/>
      <dgm:t>
        <a:bodyPr/>
        <a:lstStyle/>
        <a:p>
          <a:endParaRPr lang="zh-TW" altLang="en-US"/>
        </a:p>
      </dgm:t>
    </dgm:pt>
    <dgm:pt modelId="{8DDF337C-413F-486B-854B-0D1646A8164D}" type="sibTrans" cxnId="{104923D0-A73D-4E83-8969-5C757FE7CEF4}">
      <dgm:prSet/>
      <dgm:spPr/>
      <dgm:t>
        <a:bodyPr/>
        <a:lstStyle/>
        <a:p>
          <a:endParaRPr lang="zh-TW" altLang="en-US"/>
        </a:p>
      </dgm:t>
    </dgm:pt>
    <dgm:pt modelId="{B3C5F78E-931E-4428-8226-4A18FC0BFCA7}">
      <dgm:prSet/>
      <dgm:spPr/>
      <dgm:t>
        <a:bodyPr/>
        <a:lstStyle/>
        <a:p>
          <a:pPr rtl="0"/>
          <a:r>
            <a:rPr lang="zh-TW" dirty="0" smtClean="0"/>
            <a:t>臺南市政府辦理天然災害緊急搶修及復建工程作業要點</a:t>
          </a:r>
          <a:endParaRPr lang="zh-TW" dirty="0"/>
        </a:p>
      </dgm:t>
    </dgm:pt>
    <dgm:pt modelId="{D54583BA-839C-4410-B728-AB9432D0869E}" type="parTrans" cxnId="{53150C5F-B986-4347-AAC5-81ED17FA393D}">
      <dgm:prSet/>
      <dgm:spPr/>
      <dgm:t>
        <a:bodyPr/>
        <a:lstStyle/>
        <a:p>
          <a:endParaRPr lang="zh-TW" altLang="en-US"/>
        </a:p>
      </dgm:t>
    </dgm:pt>
    <dgm:pt modelId="{75E890EF-E22B-4429-AF67-C5A7751BA0D9}" type="sibTrans" cxnId="{53150C5F-B986-4347-AAC5-81ED17FA393D}">
      <dgm:prSet/>
      <dgm:spPr/>
      <dgm:t>
        <a:bodyPr/>
        <a:lstStyle/>
        <a:p>
          <a:endParaRPr lang="zh-TW" altLang="en-US"/>
        </a:p>
      </dgm:t>
    </dgm:pt>
    <dgm:pt modelId="{FDE92509-937C-4506-8E69-2F7AF1FDB252}" type="pres">
      <dgm:prSet presAssocID="{0EDCC740-074F-4C38-97BC-084E01AD66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D06543E-CAC2-4BB2-9601-595F45A2515C}" type="pres">
      <dgm:prSet presAssocID="{540BFDEF-57E0-49D9-A673-3919FDC1438D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103CDF7F-B839-4687-A82F-9F54C53C2DFF}" type="pres">
      <dgm:prSet presAssocID="{540BFDEF-57E0-49D9-A673-3919FDC143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3D3712-E726-417B-9E1D-7EEF45132662}" type="pres">
      <dgm:prSet presAssocID="{040B4681-E8B2-4B0E-AF90-4C48D3DF1028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4213E8C8-B9E7-4E49-BA76-D62B8F8CDCA8}" type="pres">
      <dgm:prSet presAssocID="{040B4681-E8B2-4B0E-AF90-4C48D3DF10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678E4-07C4-4088-9AD1-6DEEC4ED05C2}" type="pres">
      <dgm:prSet presAssocID="{B3C5F78E-931E-4428-8226-4A18FC0BFCA7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D76182F5-8E94-44BC-8A00-EB58DD77A9AF}" type="pres">
      <dgm:prSet presAssocID="{B3C5F78E-931E-4428-8226-4A18FC0BFC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4923D0-A73D-4E83-8969-5C757FE7CEF4}" srcId="{0EDCC740-074F-4C38-97BC-084E01AD6689}" destId="{040B4681-E8B2-4B0E-AF90-4C48D3DF1028}" srcOrd="1" destOrd="0" parTransId="{FBA61235-F6A8-4A7F-AF25-9DA1465ABB0D}" sibTransId="{8DDF337C-413F-486B-854B-0D1646A8164D}"/>
    <dgm:cxn modelId="{53150C5F-B986-4347-AAC5-81ED17FA393D}" srcId="{0EDCC740-074F-4C38-97BC-084E01AD6689}" destId="{B3C5F78E-931E-4428-8226-4A18FC0BFCA7}" srcOrd="2" destOrd="0" parTransId="{D54583BA-839C-4410-B728-AB9432D0869E}" sibTransId="{75E890EF-E22B-4429-AF67-C5A7751BA0D9}"/>
    <dgm:cxn modelId="{4AB7D3A2-796C-4B83-A268-F4EB222A49A9}" type="presOf" srcId="{040B4681-E8B2-4B0E-AF90-4C48D3DF1028}" destId="{4213E8C8-B9E7-4E49-BA76-D62B8F8CDCA8}" srcOrd="1" destOrd="0" presId="urn:microsoft.com/office/officeart/2005/8/layout/venn1"/>
    <dgm:cxn modelId="{7F98862B-3AB0-4AA7-86FE-310538E9997F}" srcId="{0EDCC740-074F-4C38-97BC-084E01AD6689}" destId="{540BFDEF-57E0-49D9-A673-3919FDC1438D}" srcOrd="0" destOrd="0" parTransId="{95F12369-A1F4-41E6-8C28-D6FD0D28F137}" sibTransId="{A0A0EE19-3AA8-49A7-A6A6-DD253ED3D484}"/>
    <dgm:cxn modelId="{5D4841D5-86AD-455E-B99C-19BBBE872A0A}" type="presOf" srcId="{B3C5F78E-931E-4428-8226-4A18FC0BFCA7}" destId="{E7D678E4-07C4-4088-9AD1-6DEEC4ED05C2}" srcOrd="0" destOrd="0" presId="urn:microsoft.com/office/officeart/2005/8/layout/venn1"/>
    <dgm:cxn modelId="{7270876A-C86A-4D3E-8387-EF123213E670}" type="presOf" srcId="{540BFDEF-57E0-49D9-A673-3919FDC1438D}" destId="{103CDF7F-B839-4687-A82F-9F54C53C2DFF}" srcOrd="1" destOrd="0" presId="urn:microsoft.com/office/officeart/2005/8/layout/venn1"/>
    <dgm:cxn modelId="{E0540F35-D583-41D2-8AEA-0B1506B8FB85}" type="presOf" srcId="{B3C5F78E-931E-4428-8226-4A18FC0BFCA7}" destId="{D76182F5-8E94-44BC-8A00-EB58DD77A9AF}" srcOrd="1" destOrd="0" presId="urn:microsoft.com/office/officeart/2005/8/layout/venn1"/>
    <dgm:cxn modelId="{D98C4916-EEE9-4E86-AF14-625A8F31649B}" type="presOf" srcId="{040B4681-E8B2-4B0E-AF90-4C48D3DF1028}" destId="{9B3D3712-E726-417B-9E1D-7EEF45132662}" srcOrd="0" destOrd="0" presId="urn:microsoft.com/office/officeart/2005/8/layout/venn1"/>
    <dgm:cxn modelId="{0D3214EB-97F4-4C07-AA3F-3A71D480D25D}" type="presOf" srcId="{0EDCC740-074F-4C38-97BC-084E01AD6689}" destId="{FDE92509-937C-4506-8E69-2F7AF1FDB252}" srcOrd="0" destOrd="0" presId="urn:microsoft.com/office/officeart/2005/8/layout/venn1"/>
    <dgm:cxn modelId="{59632A5F-01C0-4EBC-9176-E7BC4E1510C8}" type="presOf" srcId="{540BFDEF-57E0-49D9-A673-3919FDC1438D}" destId="{2D06543E-CAC2-4BB2-9601-595F45A2515C}" srcOrd="0" destOrd="0" presId="urn:microsoft.com/office/officeart/2005/8/layout/venn1"/>
    <dgm:cxn modelId="{0744CF7B-6333-4E19-B9A3-FFA230C84E30}" type="presParOf" srcId="{FDE92509-937C-4506-8E69-2F7AF1FDB252}" destId="{2D06543E-CAC2-4BB2-9601-595F45A2515C}" srcOrd="0" destOrd="0" presId="urn:microsoft.com/office/officeart/2005/8/layout/venn1"/>
    <dgm:cxn modelId="{1FC7D7CF-F99C-4BF3-AD99-7BD56F79B234}" type="presParOf" srcId="{FDE92509-937C-4506-8E69-2F7AF1FDB252}" destId="{103CDF7F-B839-4687-A82F-9F54C53C2DFF}" srcOrd="1" destOrd="0" presId="urn:microsoft.com/office/officeart/2005/8/layout/venn1"/>
    <dgm:cxn modelId="{FCE043C4-76A4-491F-BDE7-73F6F3C067EC}" type="presParOf" srcId="{FDE92509-937C-4506-8E69-2F7AF1FDB252}" destId="{9B3D3712-E726-417B-9E1D-7EEF45132662}" srcOrd="2" destOrd="0" presId="urn:microsoft.com/office/officeart/2005/8/layout/venn1"/>
    <dgm:cxn modelId="{119A3BCF-8E0D-4634-A511-C4A57AC9FDE3}" type="presParOf" srcId="{FDE92509-937C-4506-8E69-2F7AF1FDB252}" destId="{4213E8C8-B9E7-4E49-BA76-D62B8F8CDCA8}" srcOrd="3" destOrd="0" presId="urn:microsoft.com/office/officeart/2005/8/layout/venn1"/>
    <dgm:cxn modelId="{B9EFD69A-6827-4845-B1DB-CE62BD808168}" type="presParOf" srcId="{FDE92509-937C-4506-8E69-2F7AF1FDB252}" destId="{E7D678E4-07C4-4088-9AD1-6DEEC4ED05C2}" srcOrd="4" destOrd="0" presId="urn:microsoft.com/office/officeart/2005/8/layout/venn1"/>
    <dgm:cxn modelId="{46B42172-6F6C-4F94-9AC6-CB84D4EEB846}" type="presParOf" srcId="{FDE92509-937C-4506-8E69-2F7AF1FDB252}" destId="{D76182F5-8E94-44BC-8A00-EB58DD77A9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5E8EF-DA48-42D1-8E55-0E6E2A5E56A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3B43930-05A0-426D-8E5A-7CBA1CFBD8EE}">
      <dgm:prSet custT="1"/>
      <dgm:spPr/>
      <dgm:t>
        <a:bodyPr/>
        <a:lstStyle/>
        <a:p>
          <a:pPr rtl="0"/>
          <a:r>
            <a:rPr lang="en-US" sz="4000" dirty="0" smtClean="0"/>
            <a:t>1,000</a:t>
          </a:r>
          <a:r>
            <a:rPr lang="zh-TW" sz="4000" dirty="0" smtClean="0"/>
            <a:t>萬</a:t>
          </a:r>
          <a:r>
            <a:rPr lang="en-US" altLang="zh-TW" sz="4000" dirty="0" smtClean="0"/>
            <a:t>~</a:t>
          </a:r>
          <a:r>
            <a:rPr lang="en-US" sz="4000" dirty="0" smtClean="0"/>
            <a:t>5,000</a:t>
          </a:r>
          <a:r>
            <a:rPr lang="zh-TW" sz="4000" dirty="0" smtClean="0"/>
            <a:t>萬</a:t>
          </a:r>
          <a:endParaRPr lang="en-US" sz="4000" dirty="0"/>
        </a:p>
      </dgm:t>
    </dgm:pt>
    <dgm:pt modelId="{EC9C448D-9556-4783-9388-299C3CFF6E4C}" type="parTrans" cxnId="{3B180122-3D1D-4868-8ED7-8C8DDE7F2824}">
      <dgm:prSet/>
      <dgm:spPr/>
      <dgm:t>
        <a:bodyPr/>
        <a:lstStyle/>
        <a:p>
          <a:endParaRPr lang="zh-TW" altLang="en-US"/>
        </a:p>
      </dgm:t>
    </dgm:pt>
    <dgm:pt modelId="{EBDDFFF4-E4A2-4B31-AA62-16263BE0CBD9}" type="sibTrans" cxnId="{3B180122-3D1D-4868-8ED7-8C8DDE7F2824}">
      <dgm:prSet/>
      <dgm:spPr/>
      <dgm:t>
        <a:bodyPr/>
        <a:lstStyle/>
        <a:p>
          <a:endParaRPr lang="zh-TW" altLang="en-US"/>
        </a:p>
      </dgm:t>
    </dgm:pt>
    <dgm:pt modelId="{57698E30-6F66-4D18-B490-47ADA9FE55CB}">
      <dgm:prSet/>
      <dgm:spPr/>
      <dgm:t>
        <a:bodyPr/>
        <a:lstStyle/>
        <a:p>
          <a:pPr rtl="0"/>
          <a:r>
            <a:rPr lang="zh-TW" dirty="0" smtClean="0"/>
            <a:t>完成基本設計並審定後，將致災原因檢討、設計書圖及預定完工日期等提報</a:t>
          </a:r>
          <a:r>
            <a:rPr lang="zh-TW" b="1" dirty="0" smtClean="0">
              <a:solidFill>
                <a:srgbClr val="FF0000"/>
              </a:solidFill>
            </a:rPr>
            <a:t>中央主管機關</a:t>
          </a:r>
          <a:r>
            <a:rPr lang="zh-TW" dirty="0" smtClean="0"/>
            <a:t>審查。</a:t>
          </a:r>
          <a:endParaRPr lang="en-US" dirty="0"/>
        </a:p>
      </dgm:t>
    </dgm:pt>
    <dgm:pt modelId="{7B8BE334-B8D9-42C4-9155-2F7154AF6E4F}" type="parTrans" cxnId="{0A9ECCEC-4414-40CD-8EAC-CBCF3C0BEAD6}">
      <dgm:prSet/>
      <dgm:spPr/>
      <dgm:t>
        <a:bodyPr/>
        <a:lstStyle/>
        <a:p>
          <a:endParaRPr lang="zh-TW" altLang="en-US"/>
        </a:p>
      </dgm:t>
    </dgm:pt>
    <dgm:pt modelId="{DA2066A9-237C-450D-90A2-C16CCA8C18F4}" type="sibTrans" cxnId="{0A9ECCEC-4414-40CD-8EAC-CBCF3C0BEAD6}">
      <dgm:prSet/>
      <dgm:spPr/>
      <dgm:t>
        <a:bodyPr/>
        <a:lstStyle/>
        <a:p>
          <a:endParaRPr lang="zh-TW" altLang="en-US"/>
        </a:p>
      </dgm:t>
    </dgm:pt>
    <dgm:pt modelId="{CDC58B00-FA3B-4B7B-8030-D3E72C054BA3}">
      <dgm:prSet custT="1"/>
      <dgm:spPr/>
      <dgm:t>
        <a:bodyPr/>
        <a:lstStyle/>
        <a:p>
          <a:pPr rtl="0"/>
          <a:r>
            <a:rPr lang="en-US" sz="4000" dirty="0" smtClean="0"/>
            <a:t>5,000</a:t>
          </a:r>
          <a:r>
            <a:rPr lang="zh-TW" sz="4000" dirty="0" smtClean="0"/>
            <a:t>萬以上</a:t>
          </a:r>
          <a:endParaRPr lang="en-US" sz="4000" dirty="0"/>
        </a:p>
      </dgm:t>
    </dgm:pt>
    <dgm:pt modelId="{C803F2F5-1490-4799-AD2C-B1A35FA22D52}" type="parTrans" cxnId="{A2D04118-1555-40EA-9ECD-1E933627CCD4}">
      <dgm:prSet/>
      <dgm:spPr/>
      <dgm:t>
        <a:bodyPr/>
        <a:lstStyle/>
        <a:p>
          <a:endParaRPr lang="zh-TW" altLang="en-US"/>
        </a:p>
      </dgm:t>
    </dgm:pt>
    <dgm:pt modelId="{EA68429A-32D7-43FB-A71D-4DCEB9E8D085}" type="sibTrans" cxnId="{A2D04118-1555-40EA-9ECD-1E933627CCD4}">
      <dgm:prSet/>
      <dgm:spPr/>
      <dgm:t>
        <a:bodyPr/>
        <a:lstStyle/>
        <a:p>
          <a:endParaRPr lang="zh-TW" altLang="en-US"/>
        </a:p>
      </dgm:t>
    </dgm:pt>
    <dgm:pt modelId="{5DD4B09D-1E38-4860-AAB1-2B6E0E2033D7}">
      <dgm:prSet/>
      <dgm:spPr/>
      <dgm:t>
        <a:bodyPr/>
        <a:lstStyle/>
        <a:p>
          <a:pPr rtl="0"/>
          <a:r>
            <a:rPr lang="zh-TW" dirty="0" smtClean="0"/>
            <a:t>完成基本設計並審定後，將致災原因檢討、設計書圖及預定完工日期等提報</a:t>
          </a:r>
          <a:r>
            <a:rPr lang="zh-TW" b="1" dirty="0" smtClean="0">
              <a:solidFill>
                <a:srgbClr val="FF0000"/>
              </a:solidFill>
            </a:rPr>
            <a:t>中央主管機關</a:t>
          </a:r>
          <a:r>
            <a:rPr lang="zh-TW" dirty="0" smtClean="0"/>
            <a:t>審查。</a:t>
          </a:r>
          <a:endParaRPr lang="zh-TW" dirty="0"/>
        </a:p>
      </dgm:t>
    </dgm:pt>
    <dgm:pt modelId="{40703835-49E4-4DFF-8D80-476C0390EEE8}" type="parTrans" cxnId="{091BD3F8-0E99-4653-B3E1-92EE9001EF79}">
      <dgm:prSet/>
      <dgm:spPr/>
      <dgm:t>
        <a:bodyPr/>
        <a:lstStyle/>
        <a:p>
          <a:endParaRPr lang="zh-TW" altLang="en-US"/>
        </a:p>
      </dgm:t>
    </dgm:pt>
    <dgm:pt modelId="{6CEFEA7A-4918-46EC-89A6-E64B3B659175}" type="sibTrans" cxnId="{091BD3F8-0E99-4653-B3E1-92EE9001EF79}">
      <dgm:prSet/>
      <dgm:spPr/>
      <dgm:t>
        <a:bodyPr/>
        <a:lstStyle/>
        <a:p>
          <a:endParaRPr lang="zh-TW" altLang="en-US"/>
        </a:p>
      </dgm:t>
    </dgm:pt>
    <dgm:pt modelId="{09111422-3D1D-41B5-9AD9-F560774642EF}" type="pres">
      <dgm:prSet presAssocID="{5FC5E8EF-DA48-42D1-8E55-0E6E2A5E5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4EED49-9698-4884-8619-5C30D77A662C}" type="pres">
      <dgm:prSet presAssocID="{13B43930-05A0-426D-8E5A-7CBA1CFBD8EE}" presName="linNode" presStyleCnt="0"/>
      <dgm:spPr/>
    </dgm:pt>
    <dgm:pt modelId="{0FC1F03A-4556-4053-A10D-9A70353B5E24}" type="pres">
      <dgm:prSet presAssocID="{13B43930-05A0-426D-8E5A-7CBA1CFBD8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0C32BC-466A-4A4E-9308-3D83BD00DCB8}" type="pres">
      <dgm:prSet presAssocID="{13B43930-05A0-426D-8E5A-7CBA1CFBD8E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1945AB-B21D-4241-A4B4-C0C5721A7235}" type="pres">
      <dgm:prSet presAssocID="{EBDDFFF4-E4A2-4B31-AA62-16263BE0CBD9}" presName="sp" presStyleCnt="0"/>
      <dgm:spPr/>
    </dgm:pt>
    <dgm:pt modelId="{77AD392A-30B8-4583-9B2E-DBE14840BF6C}" type="pres">
      <dgm:prSet presAssocID="{CDC58B00-FA3B-4B7B-8030-D3E72C054BA3}" presName="linNode" presStyleCnt="0"/>
      <dgm:spPr/>
    </dgm:pt>
    <dgm:pt modelId="{A9018C7F-B508-406C-85A6-1C67F0488AF9}" type="pres">
      <dgm:prSet presAssocID="{CDC58B00-FA3B-4B7B-8030-D3E72C054BA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1827E-82B5-472B-A0F9-B902FB242399}" type="pres">
      <dgm:prSet presAssocID="{CDC58B00-FA3B-4B7B-8030-D3E72C054BA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180122-3D1D-4868-8ED7-8C8DDE7F2824}" srcId="{5FC5E8EF-DA48-42D1-8E55-0E6E2A5E56AB}" destId="{13B43930-05A0-426D-8E5A-7CBA1CFBD8EE}" srcOrd="0" destOrd="0" parTransId="{EC9C448D-9556-4783-9388-299C3CFF6E4C}" sibTransId="{EBDDFFF4-E4A2-4B31-AA62-16263BE0CBD9}"/>
    <dgm:cxn modelId="{3A95C6DF-3293-4FCD-8E19-9D3CEDE7E0C1}" type="presOf" srcId="{CDC58B00-FA3B-4B7B-8030-D3E72C054BA3}" destId="{A9018C7F-B508-406C-85A6-1C67F0488AF9}" srcOrd="0" destOrd="0" presId="urn:microsoft.com/office/officeart/2005/8/layout/vList5"/>
    <dgm:cxn modelId="{6B708CB0-A9E6-4AEC-A40B-89EDEE947731}" type="presOf" srcId="{5FC5E8EF-DA48-42D1-8E55-0E6E2A5E56AB}" destId="{09111422-3D1D-41B5-9AD9-F560774642EF}" srcOrd="0" destOrd="0" presId="urn:microsoft.com/office/officeart/2005/8/layout/vList5"/>
    <dgm:cxn modelId="{40F4673E-83DA-43F4-8BC7-6350206E96EA}" type="presOf" srcId="{13B43930-05A0-426D-8E5A-7CBA1CFBD8EE}" destId="{0FC1F03A-4556-4053-A10D-9A70353B5E24}" srcOrd="0" destOrd="0" presId="urn:microsoft.com/office/officeart/2005/8/layout/vList5"/>
    <dgm:cxn modelId="{A2D04118-1555-40EA-9ECD-1E933627CCD4}" srcId="{5FC5E8EF-DA48-42D1-8E55-0E6E2A5E56AB}" destId="{CDC58B00-FA3B-4B7B-8030-D3E72C054BA3}" srcOrd="1" destOrd="0" parTransId="{C803F2F5-1490-4799-AD2C-B1A35FA22D52}" sibTransId="{EA68429A-32D7-43FB-A71D-4DCEB9E8D085}"/>
    <dgm:cxn modelId="{B00E3FB1-0057-4219-8CD3-893FC3FE7683}" type="presOf" srcId="{57698E30-6F66-4D18-B490-47ADA9FE55CB}" destId="{800C32BC-466A-4A4E-9308-3D83BD00DCB8}" srcOrd="0" destOrd="0" presId="urn:microsoft.com/office/officeart/2005/8/layout/vList5"/>
    <dgm:cxn modelId="{091BD3F8-0E99-4653-B3E1-92EE9001EF79}" srcId="{CDC58B00-FA3B-4B7B-8030-D3E72C054BA3}" destId="{5DD4B09D-1E38-4860-AAB1-2B6E0E2033D7}" srcOrd="0" destOrd="0" parTransId="{40703835-49E4-4DFF-8D80-476C0390EEE8}" sibTransId="{6CEFEA7A-4918-46EC-89A6-E64B3B659175}"/>
    <dgm:cxn modelId="{9705DD4A-F75E-4310-9FDF-4E8995ACDE29}" type="presOf" srcId="{5DD4B09D-1E38-4860-AAB1-2B6E0E2033D7}" destId="{43E1827E-82B5-472B-A0F9-B902FB242399}" srcOrd="0" destOrd="0" presId="urn:microsoft.com/office/officeart/2005/8/layout/vList5"/>
    <dgm:cxn modelId="{0A9ECCEC-4414-40CD-8EAC-CBCF3C0BEAD6}" srcId="{13B43930-05A0-426D-8E5A-7CBA1CFBD8EE}" destId="{57698E30-6F66-4D18-B490-47ADA9FE55CB}" srcOrd="0" destOrd="0" parTransId="{7B8BE334-B8D9-42C4-9155-2F7154AF6E4F}" sibTransId="{DA2066A9-237C-450D-90A2-C16CCA8C18F4}"/>
    <dgm:cxn modelId="{3EA995C6-BF46-4450-92F2-1CF114D87EE1}" type="presParOf" srcId="{09111422-3D1D-41B5-9AD9-F560774642EF}" destId="{6E4EED49-9698-4884-8619-5C30D77A662C}" srcOrd="0" destOrd="0" presId="urn:microsoft.com/office/officeart/2005/8/layout/vList5"/>
    <dgm:cxn modelId="{1CD81820-61C6-40B9-A5DC-18F6D75FD15D}" type="presParOf" srcId="{6E4EED49-9698-4884-8619-5C30D77A662C}" destId="{0FC1F03A-4556-4053-A10D-9A70353B5E24}" srcOrd="0" destOrd="0" presId="urn:microsoft.com/office/officeart/2005/8/layout/vList5"/>
    <dgm:cxn modelId="{DA093030-A05D-4DFD-9075-2EF0A5D6FC1C}" type="presParOf" srcId="{6E4EED49-9698-4884-8619-5C30D77A662C}" destId="{800C32BC-466A-4A4E-9308-3D83BD00DCB8}" srcOrd="1" destOrd="0" presId="urn:microsoft.com/office/officeart/2005/8/layout/vList5"/>
    <dgm:cxn modelId="{21C76FF9-886A-472D-B5C6-31DC60714AAC}" type="presParOf" srcId="{09111422-3D1D-41B5-9AD9-F560774642EF}" destId="{DB1945AB-B21D-4241-A4B4-C0C5721A7235}" srcOrd="1" destOrd="0" presId="urn:microsoft.com/office/officeart/2005/8/layout/vList5"/>
    <dgm:cxn modelId="{5ADB45E5-A16F-4571-809D-38F8340A2D5C}" type="presParOf" srcId="{09111422-3D1D-41B5-9AD9-F560774642EF}" destId="{77AD392A-30B8-4583-9B2E-DBE14840BF6C}" srcOrd="2" destOrd="0" presId="urn:microsoft.com/office/officeart/2005/8/layout/vList5"/>
    <dgm:cxn modelId="{641F59EF-9164-4ED4-BCD4-E792F14EE37B}" type="presParOf" srcId="{77AD392A-30B8-4583-9B2E-DBE14840BF6C}" destId="{A9018C7F-B508-406C-85A6-1C67F0488AF9}" srcOrd="0" destOrd="0" presId="urn:microsoft.com/office/officeart/2005/8/layout/vList5"/>
    <dgm:cxn modelId="{E558328F-54A0-4B44-91B3-ECE76BA8830C}" type="presParOf" srcId="{77AD392A-30B8-4583-9B2E-DBE14840BF6C}" destId="{43E1827E-82B5-472B-A0F9-B902FB2423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6543E-CAC2-4BB2-9601-595F45A2515C}">
      <dsp:nvSpPr>
        <dsp:cNvPr id="0" name=""/>
        <dsp:cNvSpPr/>
      </dsp:nvSpPr>
      <dsp:spPr>
        <a:xfrm>
          <a:off x="2353648" y="73165"/>
          <a:ext cx="3511958" cy="3511958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中央對各級地方政府重大天然災害救災經費處理辦法</a:t>
          </a:r>
          <a:endParaRPr lang="en-US" sz="2600" kern="1200" dirty="0"/>
        </a:p>
      </dsp:txBody>
      <dsp:txXfrm>
        <a:off x="2821909" y="687758"/>
        <a:ext cx="2575436" cy="1580381"/>
      </dsp:txXfrm>
    </dsp:sp>
    <dsp:sp modelId="{9B3D3712-E726-417B-9E1D-7EEF45132662}">
      <dsp:nvSpPr>
        <dsp:cNvPr id="0" name=""/>
        <dsp:cNvSpPr/>
      </dsp:nvSpPr>
      <dsp:spPr>
        <a:xfrm>
          <a:off x="3620880" y="2268139"/>
          <a:ext cx="3511958" cy="3511958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公</a:t>
          </a:r>
          <a:r>
            <a:rPr lang="zh-TW" sz="2600" kern="1200" dirty="0" smtClean="0"/>
            <a:t>共設施災後復建工程經費審議及執行作業要點</a:t>
          </a:r>
          <a:endParaRPr lang="en-US" sz="2600" kern="1200" dirty="0"/>
        </a:p>
      </dsp:txBody>
      <dsp:txXfrm>
        <a:off x="4694954" y="3175395"/>
        <a:ext cx="2107175" cy="1931577"/>
      </dsp:txXfrm>
    </dsp:sp>
    <dsp:sp modelId="{E7D678E4-07C4-4088-9AD1-6DEEC4ED05C2}">
      <dsp:nvSpPr>
        <dsp:cNvPr id="0" name=""/>
        <dsp:cNvSpPr/>
      </dsp:nvSpPr>
      <dsp:spPr>
        <a:xfrm>
          <a:off x="1086417" y="2268139"/>
          <a:ext cx="3511958" cy="3511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臺南市政府辦理天然災害緊急搶修及復建工程作業要點</a:t>
          </a:r>
          <a:endParaRPr lang="zh-TW" sz="2600" kern="1200" dirty="0"/>
        </a:p>
      </dsp:txBody>
      <dsp:txXfrm>
        <a:off x="1417126" y="3175395"/>
        <a:ext cx="2107175" cy="1931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C32BC-466A-4A4E-9308-3D83BD00DCB8}">
      <dsp:nvSpPr>
        <dsp:cNvPr id="0" name=""/>
        <dsp:cNvSpPr/>
      </dsp:nvSpPr>
      <dsp:spPr>
        <a:xfrm rot="5400000">
          <a:off x="4127015" y="-1200881"/>
          <a:ext cx="1901905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kern="1200" dirty="0" smtClean="0"/>
            <a:t>完成基本設計並審定後，將致災原因檢討、設計書圖及預定完工日期等提報</a:t>
          </a:r>
          <a:r>
            <a:rPr lang="zh-TW" sz="2600" b="1" kern="1200" dirty="0" smtClean="0">
              <a:solidFill>
                <a:srgbClr val="FF0000"/>
              </a:solidFill>
            </a:rPr>
            <a:t>中央主管機關</a:t>
          </a:r>
          <a:r>
            <a:rPr lang="zh-TW" sz="2600" kern="1200" dirty="0" smtClean="0"/>
            <a:t>審查。</a:t>
          </a:r>
          <a:endParaRPr lang="en-US" sz="2600" kern="1200" dirty="0"/>
        </a:p>
      </dsp:txBody>
      <dsp:txXfrm rot="-5400000">
        <a:off x="2688336" y="330641"/>
        <a:ext cx="4686421" cy="1716219"/>
      </dsp:txXfrm>
    </dsp:sp>
    <dsp:sp modelId="{0FC1F03A-4556-4053-A10D-9A70353B5E24}">
      <dsp:nvSpPr>
        <dsp:cNvPr id="0" name=""/>
        <dsp:cNvSpPr/>
      </dsp:nvSpPr>
      <dsp:spPr>
        <a:xfrm>
          <a:off x="0" y="59"/>
          <a:ext cx="2688336" cy="237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1,000</a:t>
          </a:r>
          <a:r>
            <a:rPr lang="zh-TW" sz="4000" kern="1200" dirty="0" smtClean="0"/>
            <a:t>萬</a:t>
          </a:r>
          <a:r>
            <a:rPr lang="en-US" altLang="zh-TW" sz="4000" kern="1200" dirty="0" smtClean="0"/>
            <a:t>~</a:t>
          </a:r>
          <a:r>
            <a:rPr lang="en-US" sz="4000" kern="1200" dirty="0" smtClean="0"/>
            <a:t>5,000</a:t>
          </a:r>
          <a:r>
            <a:rPr lang="zh-TW" sz="4000" kern="1200" dirty="0" smtClean="0"/>
            <a:t>萬</a:t>
          </a:r>
          <a:endParaRPr lang="en-US" sz="4000" kern="1200" dirty="0"/>
        </a:p>
      </dsp:txBody>
      <dsp:txXfrm>
        <a:off x="116054" y="116113"/>
        <a:ext cx="2456228" cy="2145273"/>
      </dsp:txXfrm>
    </dsp:sp>
    <dsp:sp modelId="{43E1827E-82B5-472B-A0F9-B902FB242399}">
      <dsp:nvSpPr>
        <dsp:cNvPr id="0" name=""/>
        <dsp:cNvSpPr/>
      </dsp:nvSpPr>
      <dsp:spPr>
        <a:xfrm rot="5400000">
          <a:off x="4127015" y="1295369"/>
          <a:ext cx="1901905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600" kern="1200" dirty="0" smtClean="0"/>
            <a:t>完成基本設計並審定後，將致災原因檢討、設計書圖及預定完工日期等提報</a:t>
          </a:r>
          <a:r>
            <a:rPr lang="zh-TW" sz="2600" b="1" kern="1200" dirty="0" smtClean="0">
              <a:solidFill>
                <a:srgbClr val="FF0000"/>
              </a:solidFill>
            </a:rPr>
            <a:t>中央主管機關</a:t>
          </a:r>
          <a:r>
            <a:rPr lang="zh-TW" sz="2600" kern="1200" dirty="0" smtClean="0"/>
            <a:t>審查。</a:t>
          </a:r>
          <a:endParaRPr lang="zh-TW" sz="2600" kern="1200" dirty="0"/>
        </a:p>
      </dsp:txBody>
      <dsp:txXfrm rot="-5400000">
        <a:off x="2688336" y="2826892"/>
        <a:ext cx="4686421" cy="1716219"/>
      </dsp:txXfrm>
    </dsp:sp>
    <dsp:sp modelId="{A9018C7F-B508-406C-85A6-1C67F0488AF9}">
      <dsp:nvSpPr>
        <dsp:cNvPr id="0" name=""/>
        <dsp:cNvSpPr/>
      </dsp:nvSpPr>
      <dsp:spPr>
        <a:xfrm>
          <a:off x="0" y="2496310"/>
          <a:ext cx="2688336" cy="237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5,000</a:t>
          </a:r>
          <a:r>
            <a:rPr lang="zh-TW" sz="4000" kern="1200" dirty="0" smtClean="0"/>
            <a:t>萬以上</a:t>
          </a:r>
          <a:endParaRPr lang="en-US" sz="4000" kern="1200" dirty="0"/>
        </a:p>
      </dsp:txBody>
      <dsp:txXfrm>
        <a:off x="116054" y="2612364"/>
        <a:ext cx="2456228" cy="214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390-AF99-490B-8AB3-2E72B0C68318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A68C9-0442-4A96-9995-E22785D932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6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在臺南市，復建工程主要會使用到的法規有這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個，左下角這個是本市自訂的作業要點，右邊這兩個都是中央的規定，基本上本市的作業要點是一定要適用的，至於要不要受到中央法規的規範，就要看有沒有用到中央的錢，像是</a:t>
            </a:r>
            <a:r>
              <a:rPr lang="en-US" altLang="zh-TW" dirty="0" smtClean="0"/>
              <a:t>103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年度的災後復建工程，因為災害規模比較小，本市的災害準備金就足以支應，所以就沒有提報中央申請協助，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年度因為</a:t>
            </a:r>
            <a:r>
              <a:rPr lang="en-US" altLang="zh-TW" dirty="0" smtClean="0"/>
              <a:t>0206</a:t>
            </a:r>
            <a:r>
              <a:rPr lang="zh-TW" altLang="en-US" dirty="0" smtClean="0"/>
              <a:t>地震，本市的災害準備金業已用盡，所以有提報中央，因此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年度包含後續各項的災害都會受到中央法規的規範，辦理期限都會受到中央的管控。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A68C9-0442-4A96-9995-E22785D9323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由本府主管機關，以府的名義發文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A68C9-0442-4A96-9995-E22785D9323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年度的災後復建工程案件，請不要選未向中央申請補助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A68C9-0442-4A96-9995-E22785D9323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6036D0-DDFA-43E7-916E-8CAD61600442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A777-D678-4A7F-873E-FED6E1086742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712B-E3CD-4AE6-9250-557127D6AE1F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04E3B9-023A-4D9D-9C86-0EA6EB8F0FA1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F12F06-DD04-449B-B5BD-7924E82F7004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33DA-166E-4EDD-94BA-F77ABF5AE244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094E-5A50-4032-88DC-4C5446D49E16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B6056C-E292-4DF4-BE89-F9B53DBCC518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A5F5-72B8-45B2-8DB7-A92E378FD267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DD9AA3-DBF8-427E-9D6B-042CF5685333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B33D5B-B719-4837-AE35-EFF73946AB79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851232-83E2-44EA-89B4-2DFB078718FB}" type="datetime1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692696"/>
            <a:ext cx="6477344" cy="2232248"/>
          </a:xfrm>
        </p:spPr>
        <p:txBody>
          <a:bodyPr>
            <a:normAutofit/>
          </a:bodyPr>
          <a:lstStyle/>
          <a:p>
            <a:r>
              <a:rPr lang="zh-TW" altLang="zh-TW" sz="5400" dirty="0" smtClean="0"/>
              <a:t>災後復建工程列管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5976336" cy="1584176"/>
          </a:xfrm>
        </p:spPr>
        <p:txBody>
          <a:bodyPr>
            <a:normAutofit/>
          </a:bodyPr>
          <a:lstStyle/>
          <a:p>
            <a:pPr algn="r"/>
            <a:r>
              <a:rPr lang="zh-TW" altLang="en-US" sz="2000" dirty="0" smtClean="0"/>
              <a:t>研究發展考核委員會</a:t>
            </a:r>
            <a:endParaRPr lang="en-US" altLang="zh-TW" sz="2000" dirty="0" smtClean="0"/>
          </a:p>
          <a:p>
            <a:pPr algn="r"/>
            <a:r>
              <a:rPr lang="en-US" altLang="zh-TW" sz="2000" dirty="0" smtClean="0"/>
              <a:t>105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月</a:t>
            </a:r>
            <a:r>
              <a:rPr lang="en-US" altLang="zh-TW" sz="2000" dirty="0" smtClean="0"/>
              <a:t>11</a:t>
            </a:r>
            <a:r>
              <a:rPr lang="zh-TW" altLang="en-US" sz="2000" dirty="0" smtClean="0"/>
              <a:t>日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完工期限展延（</a:t>
            </a:r>
            <a:r>
              <a:rPr lang="en-US" altLang="zh-TW" sz="4800" dirty="0" smtClean="0"/>
              <a:t>5/6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805264"/>
            <a:ext cx="7467600" cy="66868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以災害類別為單位，全數填寫完成後，再點選管理完工期限展延。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9868"/>
            <a:ext cx="6999288" cy="42433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44452" y="5404643"/>
            <a:ext cx="1085850" cy="257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完工期限展延（</a:t>
            </a:r>
            <a:r>
              <a:rPr lang="en-US" altLang="zh-TW" sz="4800" dirty="0" smtClean="0"/>
              <a:t>6/6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5229200"/>
            <a:ext cx="7467600" cy="12733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/>
              <a:t>先點選申請，再點選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符號，下載展延案件彙總表與明細表</a:t>
            </a:r>
          </a:p>
          <a:p>
            <a:pPr>
              <a:lnSpc>
                <a:spcPct val="90000"/>
              </a:lnSpc>
            </a:pPr>
            <a:r>
              <a:rPr lang="zh-TW" altLang="en-US" dirty="0" smtClean="0"/>
              <a:t>併同相關佐證資料，函文工程會辦理展延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76" y="1484784"/>
            <a:ext cx="7467600" cy="3700463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4976" y="4761384"/>
            <a:ext cx="381000" cy="257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46226" y="3532659"/>
            <a:ext cx="228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管理資訊系統登錄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公共設施災後復建工程經費審議及執行作業要點</a:t>
            </a:r>
            <a:r>
              <a:rPr lang="en-US" altLang="zh-TW" dirty="0" smtClean="0"/>
              <a:t>-</a:t>
            </a:r>
            <a:r>
              <a:rPr lang="zh-TW" altLang="en-US" dirty="0" smtClean="0"/>
              <a:t>第</a:t>
            </a:r>
            <a:r>
              <a:rPr lang="en-US" altLang="zh-TW" dirty="0" smtClean="0"/>
              <a:t>9</a:t>
            </a:r>
            <a:r>
              <a:rPr lang="zh-TW" altLang="en-US" dirty="0" smtClean="0"/>
              <a:t>點</a:t>
            </a:r>
          </a:p>
          <a:p>
            <a:pPr lvl="1"/>
            <a:r>
              <a:rPr lang="zh-TW" altLang="en-US" sz="2500" dirty="0" smtClean="0"/>
              <a:t>工程主辦機關、直轄市、各縣（市）政府應確實登錄「</a:t>
            </a:r>
            <a:r>
              <a:rPr lang="zh-TW" altLang="en-US" sz="2500" dirty="0" smtClean="0">
                <a:solidFill>
                  <a:srgbClr val="0000FF"/>
                </a:solidFill>
              </a:rPr>
              <a:t>公共工程標案管理系統</a:t>
            </a:r>
            <a:r>
              <a:rPr lang="zh-TW" altLang="en-US" sz="2500" dirty="0" smtClean="0"/>
              <a:t>」，其中發包預算達公告金額以上之標案決標後，應於三日內依政府採購法規定刊登於政府採購公報，相關資料將自動轉入公共工程標案管理系統</a:t>
            </a:r>
          </a:p>
          <a:p>
            <a:pPr lvl="1"/>
            <a:r>
              <a:rPr lang="zh-TW" altLang="en-US" sz="2500" dirty="0" smtClean="0"/>
              <a:t>發包預算未達公告金額之標案決標後，則應於三日內至公共工程標案管理系統新增標案。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1/10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69338" cy="431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5375" y="2314575"/>
            <a:ext cx="1600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2/10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66113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75" y="3314700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3/10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993063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4653136"/>
            <a:ext cx="273630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4/10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1990"/>
            <a:ext cx="8716962" cy="4859338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084168" y="1750590"/>
            <a:ext cx="2579514" cy="1678410"/>
          </a:xfrm>
          <a:prstGeom prst="cloudCallout">
            <a:avLst>
              <a:gd name="adj1" fmla="val 22310"/>
              <a:gd name="adj2" fmla="val 87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400" dirty="0" smtClean="0"/>
              <a:t>1.</a:t>
            </a:r>
            <a:r>
              <a:rPr lang="zh-TW" altLang="en-US" sz="2400" dirty="0" smtClean="0"/>
              <a:t>告訴</a:t>
            </a:r>
            <a:r>
              <a:rPr lang="zh-TW" altLang="en-US" sz="2400" dirty="0"/>
              <a:t>系統是哪一個</a:t>
            </a:r>
            <a:r>
              <a:rPr lang="zh-TW" altLang="en-US" sz="2400" dirty="0" smtClean="0"/>
              <a:t>災害</a:t>
            </a:r>
            <a:endParaRPr lang="zh-TW" altLang="en-US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8482" y="3922290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5/10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83550" cy="4859338"/>
          </a:xfrm>
          <a:prstGeom prst="rect">
            <a:avLst/>
          </a:prstGeom>
          <a:noFill/>
        </p:spPr>
      </p:pic>
      <p:sp>
        <p:nvSpPr>
          <p:cNvPr id="6" name="Freeform 8"/>
          <p:cNvSpPr>
            <a:spLocks/>
          </p:cNvSpPr>
          <p:nvPr/>
        </p:nvSpPr>
        <p:spPr bwMode="auto">
          <a:xfrm>
            <a:off x="752475" y="3819525"/>
            <a:ext cx="36576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1344"/>
              </a:cxn>
              <a:cxn ang="0">
                <a:pos x="864" y="1344"/>
              </a:cxn>
              <a:cxn ang="0">
                <a:pos x="864" y="192"/>
              </a:cxn>
              <a:cxn ang="0">
                <a:pos x="0" y="192"/>
              </a:cxn>
              <a:cxn ang="0">
                <a:pos x="0" y="0"/>
              </a:cxn>
            </a:cxnLst>
            <a:rect l="0" t="0" r="r" b="b"/>
            <a:pathLst>
              <a:path w="2304" h="1344">
                <a:moveTo>
                  <a:pt x="0" y="0"/>
                </a:moveTo>
                <a:lnTo>
                  <a:pt x="2304" y="0"/>
                </a:lnTo>
                <a:lnTo>
                  <a:pt x="2304" y="1344"/>
                </a:lnTo>
                <a:lnTo>
                  <a:pt x="864" y="1344"/>
                </a:lnTo>
                <a:lnTo>
                  <a:pt x="864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6/10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805863" cy="485933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43175" y="5676900"/>
            <a:ext cx="1905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33650" y="5657850"/>
            <a:ext cx="19050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77000" y="1905000"/>
            <a:ext cx="2362200" cy="1828800"/>
          </a:xfrm>
          <a:prstGeom prst="cloudCallout">
            <a:avLst>
              <a:gd name="adj1" fmla="val 22310"/>
              <a:gd name="adj2" fmla="val 87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400"/>
              <a:t>2.</a:t>
            </a:r>
            <a:r>
              <a:rPr lang="zh-TW" altLang="en-US" sz="2400"/>
              <a:t>告訴系統是哪一件復建工程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7/10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42" y="1557684"/>
            <a:ext cx="8580438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93442" y="4558059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法規依據</a:t>
            </a:r>
            <a:endParaRPr lang="zh-TW" altLang="en-US" sz="4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620688"/>
          <a:ext cx="8219256" cy="585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8/10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12776"/>
            <a:ext cx="8640763" cy="485775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803551"/>
            <a:ext cx="8077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9/10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035925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886200"/>
            <a:ext cx="7543800" cy="40689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自動轉入案件（</a:t>
            </a:r>
            <a:r>
              <a:rPr lang="en-US" altLang="zh-TW" sz="4800" dirty="0" smtClean="0"/>
              <a:t>10/10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205788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572000"/>
            <a:ext cx="75438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自行新增案件（</a:t>
            </a:r>
            <a:r>
              <a:rPr lang="en-US" altLang="zh-TW" sz="4800" dirty="0" smtClean="0"/>
              <a:t>1/4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69338" cy="431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5375" y="2314575"/>
            <a:ext cx="16002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自行新增案件（</a:t>
            </a:r>
            <a:r>
              <a:rPr lang="en-US" altLang="zh-TW" sz="4800" dirty="0" smtClean="0"/>
              <a:t>2/4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66113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75" y="3314700"/>
            <a:ext cx="12192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自行新增案件（</a:t>
            </a:r>
            <a:r>
              <a:rPr lang="en-US" altLang="zh-TW" sz="4800" dirty="0" smtClean="0"/>
              <a:t>3/4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993063" cy="431958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38875" y="2295525"/>
            <a:ext cx="533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自行新增案件（</a:t>
            </a:r>
            <a:r>
              <a:rPr lang="en-US" altLang="zh-TW" sz="4800" dirty="0" smtClean="0"/>
              <a:t>4/4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80388" cy="431958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187624" y="4437112"/>
            <a:ext cx="6480720" cy="20162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完成後再依前述自動轉入案件之步驟填寫相關資料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專案項目勾選（</a:t>
            </a:r>
            <a:r>
              <a:rPr lang="en-US" altLang="zh-TW" sz="4800" dirty="0" smtClean="0"/>
              <a:t>1/3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30" y="1412776"/>
            <a:ext cx="85280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手繪多邊形 5"/>
          <p:cNvSpPr/>
          <p:nvPr/>
        </p:nvSpPr>
        <p:spPr>
          <a:xfrm>
            <a:off x="568969" y="2256284"/>
            <a:ext cx="3657600" cy="3886200"/>
          </a:xfrm>
          <a:custGeom>
            <a:avLst/>
            <a:gdLst>
              <a:gd name="connsiteX0" fmla="*/ 0 w 3657600"/>
              <a:gd name="connsiteY0" fmla="*/ 0 h 3886200"/>
              <a:gd name="connsiteX1" fmla="*/ 3657600 w 3657600"/>
              <a:gd name="connsiteY1" fmla="*/ 9525 h 3886200"/>
              <a:gd name="connsiteX2" fmla="*/ 3648075 w 3657600"/>
              <a:gd name="connsiteY2" fmla="*/ 3876675 h 3886200"/>
              <a:gd name="connsiteX3" fmla="*/ 1181100 w 3657600"/>
              <a:gd name="connsiteY3" fmla="*/ 3886200 h 3886200"/>
              <a:gd name="connsiteX4" fmla="*/ 1181100 w 3657600"/>
              <a:gd name="connsiteY4" fmla="*/ 285750 h 3886200"/>
              <a:gd name="connsiteX5" fmla="*/ 9525 w 3657600"/>
              <a:gd name="connsiteY5" fmla="*/ 285750 h 3886200"/>
              <a:gd name="connsiteX6" fmla="*/ 0 w 3657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3886200">
                <a:moveTo>
                  <a:pt x="0" y="0"/>
                </a:moveTo>
                <a:lnTo>
                  <a:pt x="3657600" y="9525"/>
                </a:lnTo>
                <a:lnTo>
                  <a:pt x="3648075" y="3876675"/>
                </a:lnTo>
                <a:lnTo>
                  <a:pt x="1181100" y="3886200"/>
                </a:lnTo>
                <a:lnTo>
                  <a:pt x="1181100" y="285750"/>
                </a:lnTo>
                <a:lnTo>
                  <a:pt x="9525" y="28575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專案項目勾選（</a:t>
            </a:r>
            <a:r>
              <a:rPr lang="en-US" altLang="zh-TW" sz="4800" dirty="0" smtClean="0"/>
              <a:t>2/3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709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手繪多邊形 5"/>
          <p:cNvSpPr/>
          <p:nvPr/>
        </p:nvSpPr>
        <p:spPr>
          <a:xfrm>
            <a:off x="395536" y="2250529"/>
            <a:ext cx="3657600" cy="3886200"/>
          </a:xfrm>
          <a:custGeom>
            <a:avLst/>
            <a:gdLst>
              <a:gd name="connsiteX0" fmla="*/ 0 w 3657600"/>
              <a:gd name="connsiteY0" fmla="*/ 0 h 3886200"/>
              <a:gd name="connsiteX1" fmla="*/ 3657600 w 3657600"/>
              <a:gd name="connsiteY1" fmla="*/ 9525 h 3886200"/>
              <a:gd name="connsiteX2" fmla="*/ 3648075 w 3657600"/>
              <a:gd name="connsiteY2" fmla="*/ 3876675 h 3886200"/>
              <a:gd name="connsiteX3" fmla="*/ 1181100 w 3657600"/>
              <a:gd name="connsiteY3" fmla="*/ 3886200 h 3886200"/>
              <a:gd name="connsiteX4" fmla="*/ 1181100 w 3657600"/>
              <a:gd name="connsiteY4" fmla="*/ 285750 h 3886200"/>
              <a:gd name="connsiteX5" fmla="*/ 9525 w 3657600"/>
              <a:gd name="connsiteY5" fmla="*/ 285750 h 3886200"/>
              <a:gd name="connsiteX6" fmla="*/ 0 w 3657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3886200">
                <a:moveTo>
                  <a:pt x="0" y="0"/>
                </a:moveTo>
                <a:lnTo>
                  <a:pt x="3657600" y="9525"/>
                </a:lnTo>
                <a:lnTo>
                  <a:pt x="3648075" y="3876675"/>
                </a:lnTo>
                <a:lnTo>
                  <a:pt x="1181100" y="3886200"/>
                </a:lnTo>
                <a:lnTo>
                  <a:pt x="1181100" y="285750"/>
                </a:lnTo>
                <a:lnTo>
                  <a:pt x="9525" y="28575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6012160" y="1772816"/>
            <a:ext cx="2592288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專案項目勾選（</a:t>
            </a:r>
            <a:r>
              <a:rPr lang="en-US" altLang="zh-TW" sz="4800" dirty="0" smtClean="0"/>
              <a:t>3/3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026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手繪多邊形 5"/>
          <p:cNvSpPr/>
          <p:nvPr/>
        </p:nvSpPr>
        <p:spPr>
          <a:xfrm>
            <a:off x="348343" y="2296886"/>
            <a:ext cx="3701143" cy="4180114"/>
          </a:xfrm>
          <a:custGeom>
            <a:avLst/>
            <a:gdLst>
              <a:gd name="connsiteX0" fmla="*/ 0 w 3701143"/>
              <a:gd name="connsiteY0" fmla="*/ 0 h 4180114"/>
              <a:gd name="connsiteX1" fmla="*/ 3679371 w 3701143"/>
              <a:gd name="connsiteY1" fmla="*/ 0 h 4180114"/>
              <a:gd name="connsiteX2" fmla="*/ 3701143 w 3701143"/>
              <a:gd name="connsiteY2" fmla="*/ 4180114 h 4180114"/>
              <a:gd name="connsiteX3" fmla="*/ 1219200 w 3701143"/>
              <a:gd name="connsiteY3" fmla="*/ 4180114 h 4180114"/>
              <a:gd name="connsiteX4" fmla="*/ 1219200 w 3701143"/>
              <a:gd name="connsiteY4" fmla="*/ 304800 h 4180114"/>
              <a:gd name="connsiteX5" fmla="*/ 10886 w 3701143"/>
              <a:gd name="connsiteY5" fmla="*/ 304800 h 4180114"/>
              <a:gd name="connsiteX6" fmla="*/ 0 w 3701143"/>
              <a:gd name="connsiteY6" fmla="*/ 0 h 4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143" h="4180114">
                <a:moveTo>
                  <a:pt x="0" y="0"/>
                </a:moveTo>
                <a:lnTo>
                  <a:pt x="3679371" y="0"/>
                </a:lnTo>
                <a:lnTo>
                  <a:pt x="3701143" y="4180114"/>
                </a:lnTo>
                <a:lnTo>
                  <a:pt x="1219200" y="4180114"/>
                </a:lnTo>
                <a:lnTo>
                  <a:pt x="1219200" y="304800"/>
                </a:lnTo>
                <a:lnTo>
                  <a:pt x="10886" y="3048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辦理期限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04864"/>
          </a:xfrm>
        </p:spPr>
        <p:txBody>
          <a:bodyPr/>
          <a:lstStyle/>
          <a:p>
            <a:r>
              <a:rPr lang="zh-TW" altLang="en-US" dirty="0" smtClean="0"/>
              <a:t>未達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萬元之規劃設計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應以</a:t>
            </a:r>
            <a:r>
              <a:rPr lang="zh-TW" altLang="en-US" dirty="0" smtClean="0">
                <a:solidFill>
                  <a:srgbClr val="FF0000"/>
                </a:solidFill>
              </a:rPr>
              <a:t>開口契約</a:t>
            </a:r>
            <a:r>
              <a:rPr lang="zh-TW" altLang="en-US" dirty="0" smtClean="0"/>
              <a:t>方式辦理為原則，並於每年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30</a:t>
            </a:r>
            <a:r>
              <a:rPr lang="zh-TW" altLang="en-US" dirty="0" smtClean="0"/>
              <a:t>日前完成當年度規劃設計開口契約之簽訂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未以開口契約辦理者</a:t>
            </a:r>
            <a:r>
              <a:rPr lang="zh-TW" altLang="en-US" dirty="0" smtClean="0"/>
              <a:t>，委託規劃設計勞務採購公告日期最遲不得逾災害發生後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個月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195736" y="3212976"/>
            <a:ext cx="5544616" cy="3573016"/>
            <a:chOff x="2195736" y="3284984"/>
            <a:chExt cx="5544616" cy="3573016"/>
          </a:xfrm>
        </p:grpSpPr>
        <p:sp>
          <p:nvSpPr>
            <p:cNvPr id="5" name="爆炸 1 4"/>
            <p:cNvSpPr/>
            <p:nvPr/>
          </p:nvSpPr>
          <p:spPr>
            <a:xfrm>
              <a:off x="2195736" y="3284984"/>
              <a:ext cx="5544616" cy="3573016"/>
            </a:xfrm>
            <a:prstGeom prst="irregularSeal1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851920" y="4265801"/>
              <a:ext cx="24482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dirty="0" smtClean="0">
                  <a:solidFill>
                    <a:schemeClr val="bg1"/>
                  </a:solidFill>
                </a:rPr>
                <a:t>註銷</a:t>
              </a:r>
              <a:endParaRPr lang="zh-TW" altLang="en-US" sz="8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63688" y="139012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簡報結束</a:t>
            </a:r>
            <a:endParaRPr lang="en-US" altLang="zh-TW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TW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敬請指教</a:t>
            </a:r>
            <a:endParaRPr lang="zh-TW" alt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規劃設計</a:t>
            </a:r>
            <a:endParaRPr lang="zh-TW" altLang="en-US" sz="48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辦理期限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完工期限：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未達</a:t>
            </a:r>
            <a:r>
              <a:rPr lang="en-US" altLang="zh-TW" b="1" dirty="0" smtClean="0">
                <a:solidFill>
                  <a:srgbClr val="FF0000"/>
                </a:solidFill>
              </a:rPr>
              <a:t>1,000</a:t>
            </a:r>
            <a:r>
              <a:rPr lang="zh-TW" altLang="en-US" b="1" dirty="0" smtClean="0">
                <a:solidFill>
                  <a:srgbClr val="FF0000"/>
                </a:solidFill>
              </a:rPr>
              <a:t>萬元</a:t>
            </a:r>
            <a:r>
              <a:rPr lang="zh-TW" altLang="en-US" dirty="0" smtClean="0"/>
              <a:t>：</a:t>
            </a:r>
            <a:r>
              <a:rPr lang="zh-TW" altLang="zh-TW" dirty="0" smtClean="0"/>
              <a:t>災害發生後</a:t>
            </a:r>
            <a:r>
              <a:rPr lang="en-US" altLang="zh-TW" b="1" dirty="0" smtClean="0">
                <a:solidFill>
                  <a:srgbClr val="FF0000"/>
                </a:solidFill>
              </a:rPr>
              <a:t>8</a:t>
            </a:r>
            <a:r>
              <a:rPr lang="zh-TW" altLang="zh-TW" b="1" dirty="0" smtClean="0">
                <a:solidFill>
                  <a:srgbClr val="FF0000"/>
                </a:solidFill>
              </a:rPr>
              <a:t>個月內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1,000</a:t>
            </a:r>
            <a:r>
              <a:rPr lang="zh-TW" altLang="zh-TW" b="1" dirty="0" smtClean="0">
                <a:solidFill>
                  <a:srgbClr val="FF0000"/>
                </a:solidFill>
              </a:rPr>
              <a:t>萬元</a:t>
            </a:r>
            <a:r>
              <a:rPr lang="zh-TW" altLang="en-US" b="1" dirty="0" smtClean="0">
                <a:solidFill>
                  <a:srgbClr val="FF0000"/>
                </a:solidFill>
              </a:rPr>
              <a:t>～</a:t>
            </a:r>
            <a:r>
              <a:rPr lang="en-US" altLang="zh-TW" b="1" dirty="0" smtClean="0">
                <a:solidFill>
                  <a:srgbClr val="FF0000"/>
                </a:solidFill>
              </a:rPr>
              <a:t>5,000</a:t>
            </a:r>
            <a:r>
              <a:rPr lang="zh-TW" altLang="zh-TW" b="1" dirty="0" smtClean="0">
                <a:solidFill>
                  <a:srgbClr val="FF0000"/>
                </a:solidFill>
              </a:rPr>
              <a:t>萬元</a:t>
            </a:r>
            <a:r>
              <a:rPr lang="zh-TW" altLang="en-US" dirty="0" smtClean="0"/>
              <a:t>：</a:t>
            </a:r>
            <a:r>
              <a:rPr lang="zh-TW" altLang="zh-TW" dirty="0" smtClean="0"/>
              <a:t>除有特殊原因經中央主管機關於審查結果中另行訂定完工期限者外，應於災害發生後</a:t>
            </a:r>
            <a:r>
              <a:rPr lang="en-US" altLang="zh-TW" b="1" dirty="0" smtClean="0">
                <a:solidFill>
                  <a:srgbClr val="FF0000"/>
                </a:solidFill>
              </a:rPr>
              <a:t>10</a:t>
            </a:r>
            <a:r>
              <a:rPr lang="zh-TW" altLang="zh-TW" b="1" dirty="0" smtClean="0">
                <a:solidFill>
                  <a:srgbClr val="FF0000"/>
                </a:solidFill>
              </a:rPr>
              <a:t>個月內</a:t>
            </a:r>
            <a:r>
              <a:rPr lang="zh-TW" altLang="zh-TW" dirty="0" smtClean="0"/>
              <a:t>完工。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5,000</a:t>
            </a:r>
            <a:r>
              <a:rPr lang="zh-TW" altLang="en-US" b="1" dirty="0" smtClean="0">
                <a:solidFill>
                  <a:srgbClr val="FF0000"/>
                </a:solidFill>
              </a:rPr>
              <a:t>萬元以上</a:t>
            </a:r>
            <a:r>
              <a:rPr lang="zh-TW" altLang="en-US" dirty="0" smtClean="0"/>
              <a:t>：</a:t>
            </a:r>
            <a:r>
              <a:rPr lang="zh-TW" altLang="zh-TW" dirty="0" smtClean="0"/>
              <a:t>直轄市、縣（市）政府應於完成基本設計並審定後，將致災原因檢討、設計書圖及預定完工日期等提報中央主管機關審查，並依核定之完工期限辦理。</a:t>
            </a:r>
            <a:endParaRPr lang="en-US" altLang="zh-TW" dirty="0" smtClean="0"/>
          </a:p>
          <a:p>
            <a:r>
              <a:rPr lang="zh-TW" altLang="zh-TW" dirty="0" smtClean="0"/>
              <a:t>未能依限完工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除依程序申請完工期限展延，並經</a:t>
            </a:r>
            <a:r>
              <a:rPr lang="zh-TW" altLang="zh-TW" b="1" dirty="0" smtClean="0">
                <a:solidFill>
                  <a:srgbClr val="FF0000"/>
                </a:solidFill>
              </a:rPr>
              <a:t>工程會</a:t>
            </a:r>
            <a:r>
              <a:rPr lang="zh-TW" altLang="zh-TW" dirty="0" smtClean="0"/>
              <a:t>同意外，均予以</a:t>
            </a:r>
            <a:r>
              <a:rPr lang="zh-TW" altLang="zh-TW" dirty="0" smtClean="0">
                <a:solidFill>
                  <a:srgbClr val="FF0000"/>
                </a:solidFill>
              </a:rPr>
              <a:t>註銷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展延申請提報期限以</a:t>
            </a:r>
            <a:r>
              <a:rPr lang="zh-TW" altLang="en-US" b="1" dirty="0" smtClean="0">
                <a:solidFill>
                  <a:srgbClr val="FF0000"/>
                </a:solidFill>
              </a:rPr>
              <a:t>規定期限屆滿次日起算</a:t>
            </a:r>
            <a:r>
              <a:rPr lang="en-US" altLang="zh-TW" b="1" dirty="0" smtClean="0">
                <a:solidFill>
                  <a:srgbClr val="FF0000"/>
                </a:solidFill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</a:rPr>
              <a:t>個工作天</a:t>
            </a:r>
            <a:r>
              <a:rPr lang="zh-TW" altLang="en-US" dirty="0" smtClean="0"/>
              <a:t>為限，逾期或資料不全者，除有特殊原因，均不予受理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完工期限展延（</a:t>
            </a:r>
            <a:r>
              <a:rPr lang="en-US" altLang="zh-TW" sz="4800" dirty="0" smtClean="0"/>
              <a:t>1/6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229200"/>
            <a:ext cx="7467600" cy="1244752"/>
          </a:xfrm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 smtClean="0"/>
              <a:t>-</a:t>
            </a:r>
            <a:r>
              <a:rPr lang="zh-TW" altLang="en-US" dirty="0" smtClean="0"/>
              <a:t>災後復建工程經費審議及執行資訊系統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010525" cy="373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完工期限展延（</a:t>
            </a:r>
            <a:r>
              <a:rPr lang="en-US" altLang="zh-TW" sz="4800" dirty="0" smtClean="0"/>
              <a:t>2/6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589240"/>
            <a:ext cx="7467600" cy="88471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點選復建執行控管</a:t>
            </a:r>
          </a:p>
          <a:p>
            <a:r>
              <a:rPr lang="zh-TW" altLang="en-US" dirty="0" smtClean="0"/>
              <a:t>選擇需展延之復建工程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6705600" cy="4208463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27984" y="2924944"/>
            <a:ext cx="86409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完工期限展延（</a:t>
            </a:r>
            <a:r>
              <a:rPr lang="en-US" altLang="zh-TW" sz="4800" dirty="0" smtClean="0"/>
              <a:t>3/6</a:t>
            </a:r>
            <a:r>
              <a:rPr lang="zh-TW" altLang="en-US" sz="4800" dirty="0" smtClean="0"/>
              <a:t>）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7467600" cy="720080"/>
          </a:xfrm>
        </p:spPr>
        <p:txBody>
          <a:bodyPr/>
          <a:lstStyle/>
          <a:p>
            <a:r>
              <a:rPr lang="zh-TW" altLang="en-US" dirty="0" smtClean="0"/>
              <a:t>點選申請完工期限展延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772400" cy="32766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6290" y="4179992"/>
            <a:ext cx="108585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9634" name="Picture 2" descr="C:\Users\user\Desktop\研考人員講習105.3.5\簡報要用的圖片\展延重點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1309</TotalTime>
  <Words>912</Words>
  <Application>Microsoft Office PowerPoint</Application>
  <PresentationFormat>如螢幕大小 (4:3)</PresentationFormat>
  <Paragraphs>107</Paragraphs>
  <Slides>30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壁窗</vt:lpstr>
      <vt:lpstr>災後復建工程列管 </vt:lpstr>
      <vt:lpstr>法規依據</vt:lpstr>
      <vt:lpstr>辦理期限</vt:lpstr>
      <vt:lpstr>規劃設計</vt:lpstr>
      <vt:lpstr>辦理期限</vt:lpstr>
      <vt:lpstr>完工期限展延（1/6）</vt:lpstr>
      <vt:lpstr>完工期限展延（2/6）</vt:lpstr>
      <vt:lpstr>完工期限展延（3/6）</vt:lpstr>
      <vt:lpstr>PowerPoint 簡報</vt:lpstr>
      <vt:lpstr>完工期限展延（5/6）</vt:lpstr>
      <vt:lpstr>完工期限展延（6/6）</vt:lpstr>
      <vt:lpstr>管理資訊系統登錄</vt:lpstr>
      <vt:lpstr>自動轉入案件（1/10）</vt:lpstr>
      <vt:lpstr>自動轉入案件（2/10）</vt:lpstr>
      <vt:lpstr>自動轉入案件（3/10）</vt:lpstr>
      <vt:lpstr>自動轉入案件（4/10）</vt:lpstr>
      <vt:lpstr>自動轉入案件（5/10）</vt:lpstr>
      <vt:lpstr>自動轉入案件（6/10）</vt:lpstr>
      <vt:lpstr>自動轉入案件（7/10）</vt:lpstr>
      <vt:lpstr>自動轉入案件（8/10）</vt:lpstr>
      <vt:lpstr>自動轉入案件（9/10）</vt:lpstr>
      <vt:lpstr>自動轉入案件（10/10）</vt:lpstr>
      <vt:lpstr>自行新增案件（1/4）</vt:lpstr>
      <vt:lpstr>自行新增案件（2/4）</vt:lpstr>
      <vt:lpstr>自行新增案件（3/4）</vt:lpstr>
      <vt:lpstr>自行新增案件（4/4）</vt:lpstr>
      <vt:lpstr>專案項目勾選（1/3）</vt:lpstr>
      <vt:lpstr>專案項目勾選（2/3）</vt:lpstr>
      <vt:lpstr>專案項目勾選（3/3）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工程列管追蹤作業 Control of Engineering Projects Tracking Processes</dc:title>
  <dc:creator>user</dc:creator>
  <cp:lastModifiedBy>yuchueh</cp:lastModifiedBy>
  <cp:revision>160</cp:revision>
  <dcterms:created xsi:type="dcterms:W3CDTF">2016-03-05T04:28:43Z</dcterms:created>
  <dcterms:modified xsi:type="dcterms:W3CDTF">2016-05-10T01:42:58Z</dcterms:modified>
</cp:coreProperties>
</file>