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6" r:id="rId3"/>
    <p:sldId id="457" r:id="rId4"/>
    <p:sldId id="258" r:id="rId5"/>
    <p:sldId id="277" r:id="rId6"/>
    <p:sldId id="348" r:id="rId7"/>
    <p:sldId id="358" r:id="rId8"/>
    <p:sldId id="455" r:id="rId9"/>
    <p:sldId id="388" r:id="rId10"/>
    <p:sldId id="456" r:id="rId11"/>
    <p:sldId id="389" r:id="rId12"/>
    <p:sldId id="271" r:id="rId13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8000"/>
    <a:srgbClr val="0000FF"/>
    <a:srgbClr val="663300"/>
    <a:srgbClr val="FFFFFF"/>
    <a:srgbClr val="B8C351"/>
    <a:srgbClr val="FF3300"/>
    <a:srgbClr val="00863D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0498" autoAdjust="0"/>
  </p:normalViewPr>
  <p:slideViewPr>
    <p:cSldViewPr>
      <p:cViewPr varScale="1">
        <p:scale>
          <a:sx n="82" d="100"/>
          <a:sy n="82" d="100"/>
        </p:scale>
        <p:origin x="16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80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FF150-F991-467A-8F9A-C11072F4E328}" type="datetimeFigureOut">
              <a:rPr lang="zh-TW" altLang="en-US" smtClean="0"/>
              <a:pPr/>
              <a:t>2019/8/23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AF832-3F3F-4F17-8DC7-211608A037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2567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78A91-0B72-4447-B3C0-C97C0F73BDC9}" type="datetimeFigureOut">
              <a:rPr lang="zh-TW" altLang="en-US" smtClean="0"/>
              <a:pPr/>
              <a:t>2019/8/23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7967D-FBC6-4B5F-896F-3FDDD7B7A7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913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967D-FBC6-4B5F-896F-3FDDD7B7A79B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490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OK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967D-FBC6-4B5F-896F-3FDDD7B7A79B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7109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OK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967D-FBC6-4B5F-896F-3FDDD7B7A79B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242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967D-FBC6-4B5F-896F-3FDDD7B7A79B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913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967D-FBC6-4B5F-896F-3FDDD7B7A79B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90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2976" y="1071546"/>
            <a:ext cx="7072362" cy="2000264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57290" y="3214686"/>
            <a:ext cx="6400800" cy="11430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accent4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2" y="428604"/>
            <a:ext cx="6357982" cy="785818"/>
          </a:xfrm>
        </p:spPr>
        <p:txBody>
          <a:bodyPr/>
          <a:lstStyle/>
          <a:p>
            <a:r>
              <a:rPr lang="zh-TW" altLang="en-US" dirty="0" smtClean="0"/>
              <a:t>按一下以編輯母片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2910" y="1285861"/>
            <a:ext cx="7929618" cy="4840303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4"/>
              </a:buBlip>
              <a:defRPr lang="zh-TW" altLang="en-US" sz="2400" kern="1200" dirty="0" smtClean="0">
                <a:solidFill>
                  <a:srgbClr val="00863D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zh-TW" altLang="en-US" dirty="0" smtClean="0"/>
              <a:t>第三層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5F8D-7983-46BE-9CEE-FF57A223BC9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1538" y="3000376"/>
            <a:ext cx="7215238" cy="1362075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zh-TW" altLang="en-US" dirty="0" smtClean="0"/>
              <a:t>按一下以編輯母片標題樣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71538" y="1357302"/>
            <a:ext cx="7215238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5F8D-7983-46BE-9CEE-FF57A223BC9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42910" y="1357298"/>
            <a:ext cx="3857652" cy="47688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0" y="1357298"/>
            <a:ext cx="4000528" cy="47688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5F8D-7983-46BE-9CEE-FF57A223BC9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358114" cy="795330"/>
          </a:xfrm>
        </p:spPr>
        <p:txBody>
          <a:bodyPr anchor="b">
            <a:noAutofit/>
          </a:bodyPr>
          <a:lstStyle>
            <a:lvl1pPr algn="l">
              <a:defRPr sz="4400" b="1" u="none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928662" y="1357301"/>
            <a:ext cx="7286676" cy="3429025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28662" y="4929198"/>
            <a:ext cx="7286676" cy="947738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zh-TW" altLang="en-US" sz="2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5F8D-7983-46BE-9CEE-FF57A223BC9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雙標題A">
    <p:bg>
      <p:bgPr>
        <a:blipFill dpi="0" rotWithShape="1">
          <a:blip r:embed="rId2" cstate="print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0" y="71414"/>
            <a:ext cx="7072362" cy="571504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zh-TW" altLang="en-US" dirty="0" smtClean="0"/>
              <a:t>按一下以編輯母片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2910" y="1285861"/>
            <a:ext cx="7929618" cy="4840303"/>
          </a:xfrm>
        </p:spPr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 lang="zh-TW" altLang="en-US" sz="2400" kern="1200" dirty="0" smtClean="0">
                <a:solidFill>
                  <a:srgbClr val="00863D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</a:pPr>
            <a:r>
              <a:rPr lang="zh-TW" altLang="en-US" dirty="0" smtClean="0"/>
              <a:t>第三層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5F8D-7983-46BE-9CEE-FF57A223BC9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quarter" idx="13"/>
          </p:nvPr>
        </p:nvSpPr>
        <p:spPr>
          <a:xfrm>
            <a:off x="1142976" y="714356"/>
            <a:ext cx="6429420" cy="500066"/>
          </a:xfrm>
        </p:spPr>
        <p:txBody>
          <a:bodyPr/>
          <a:lstStyle>
            <a:lvl1pPr>
              <a:buNone/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B">
    <p:bg>
      <p:bgPr>
        <a:blipFill dpi="0" rotWithShape="1">
          <a:blip r:embed="rId2" cstate="print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2" y="428604"/>
            <a:ext cx="6357982" cy="785818"/>
          </a:xfrm>
        </p:spPr>
        <p:txBody>
          <a:bodyPr/>
          <a:lstStyle/>
          <a:p>
            <a:r>
              <a:rPr lang="zh-TW" altLang="en-US" dirty="0" smtClean="0"/>
              <a:t>按一下以編輯母片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2910" y="1285861"/>
            <a:ext cx="7929618" cy="4840303"/>
          </a:xfrm>
        </p:spPr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 lang="zh-TW" altLang="en-US" sz="2400" kern="1200" dirty="0" smtClean="0">
                <a:solidFill>
                  <a:srgbClr val="00863D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</a:pPr>
            <a:r>
              <a:rPr lang="zh-TW" altLang="en-US" dirty="0" smtClean="0"/>
              <a:t>第三層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5F8D-7983-46BE-9CEE-FF57A223BC9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雙標題B">
    <p:bg>
      <p:bgPr>
        <a:blipFill dpi="0" rotWithShape="1">
          <a:blip r:embed="rId2" cstate="print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2" y="71414"/>
            <a:ext cx="7000924" cy="571504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zh-TW" altLang="en-US" dirty="0" smtClean="0"/>
              <a:t>按一下以編輯母片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2910" y="1285861"/>
            <a:ext cx="7929618" cy="4840303"/>
          </a:xfrm>
        </p:spPr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 lang="zh-TW" altLang="en-US" sz="2400" kern="1200" dirty="0" smtClean="0">
                <a:solidFill>
                  <a:srgbClr val="00863D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</a:pPr>
            <a:r>
              <a:rPr lang="zh-TW" altLang="en-US" dirty="0" smtClean="0"/>
              <a:t>第三層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5F8D-7983-46BE-9CEE-FF57A223BC9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quarter" idx="13"/>
          </p:nvPr>
        </p:nvSpPr>
        <p:spPr>
          <a:xfrm>
            <a:off x="1142976" y="714356"/>
            <a:ext cx="6429420" cy="500066"/>
          </a:xfrm>
        </p:spPr>
        <p:txBody>
          <a:bodyPr/>
          <a:lstStyle>
            <a:lvl1pPr>
              <a:buNone/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650085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2910" y="1285860"/>
            <a:ext cx="7929618" cy="4643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95326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501058" y="6492879"/>
            <a:ext cx="6429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2060"/>
                </a:solidFill>
              </a:defRPr>
            </a:lvl1pPr>
          </a:lstStyle>
          <a:p>
            <a:fld id="{088E5F8D-7983-46BE-9CEE-FF57A223BC9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7" r:id="rId5"/>
    <p:sldLayoutId id="2147483659" r:id="rId6"/>
    <p:sldLayoutId id="2147483660" r:id="rId7"/>
    <p:sldLayoutId id="2147483658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11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2"/>
        </a:buBlip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400" kern="1200">
          <a:solidFill>
            <a:srgbClr val="00863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6675" y="836712"/>
            <a:ext cx="8999986" cy="2235098"/>
          </a:xfrm>
        </p:spPr>
        <p:txBody>
          <a:bodyPr>
            <a:noAutofit/>
          </a:bodyPr>
          <a:lstStyle/>
          <a:p>
            <a:r>
              <a:rPr lang="en-US" altLang="zh-TW" sz="4800" spc="50" dirty="0">
                <a:ln w="11430"/>
                <a:effectLst/>
              </a:rPr>
              <a:t>2019</a:t>
            </a:r>
            <a:r>
              <a:rPr lang="zh-TW" altLang="en-US" sz="4800" spc="50" dirty="0">
                <a:ln w="11430"/>
                <a:effectLst/>
              </a:rPr>
              <a:t>年</a:t>
            </a:r>
            <a:r>
              <a:rPr lang="zh-TW" altLang="en-US" sz="4800" spc="50" dirty="0" smtClean="0">
                <a:ln w="11430"/>
                <a:effectLst/>
              </a:rPr>
              <a:t>第</a:t>
            </a:r>
            <a:r>
              <a:rPr lang="en-US" altLang="zh-TW" sz="4800" spc="50" dirty="0" smtClean="0">
                <a:ln w="11430"/>
                <a:effectLst/>
              </a:rPr>
              <a:t>11</a:t>
            </a:r>
            <a:r>
              <a:rPr lang="zh-TW" altLang="en-US" sz="4800" spc="50" dirty="0" smtClean="0">
                <a:ln w="11430"/>
                <a:effectLst/>
              </a:rPr>
              <a:t>號</a:t>
            </a:r>
            <a:r>
              <a:rPr lang="zh-TW" altLang="en-US" sz="4800" spc="50" dirty="0">
                <a:ln w="11430"/>
                <a:effectLst/>
              </a:rPr>
              <a:t>白</a:t>
            </a:r>
            <a:r>
              <a:rPr lang="zh-TW" altLang="en-US" sz="4800" spc="50" dirty="0" smtClean="0">
                <a:ln w="11430"/>
                <a:effectLst/>
              </a:rPr>
              <a:t>鹿</a:t>
            </a:r>
            <a:r>
              <a:rPr lang="en-US" altLang="zh-TW" sz="4800" spc="50" dirty="0">
                <a:ln w="11430"/>
                <a:effectLst/>
              </a:rPr>
              <a:t>(</a:t>
            </a:r>
            <a:r>
              <a:rPr lang="en-US" altLang="zh-TW" sz="4800" spc="50" dirty="0" smtClean="0">
                <a:ln w="11430"/>
                <a:effectLst/>
              </a:rPr>
              <a:t>BAILU)</a:t>
            </a:r>
            <a:r>
              <a:rPr lang="zh-TW" altLang="en-US" sz="4800" spc="50" dirty="0" smtClean="0">
                <a:ln w="11430"/>
                <a:effectLst/>
              </a:rPr>
              <a:t>颱風</a:t>
            </a:r>
            <a:r>
              <a:rPr lang="en-US" altLang="zh-TW" sz="4800" spc="50" dirty="0">
                <a:ln w="11430"/>
                <a:effectLst/>
              </a:rPr>
              <a:t/>
            </a:r>
            <a:br>
              <a:rPr lang="en-US" altLang="zh-TW" sz="4800" spc="50" dirty="0">
                <a:ln w="11430"/>
                <a:effectLst/>
              </a:rPr>
            </a:br>
            <a:r>
              <a:rPr lang="zh-TW" altLang="en-US" sz="4800" spc="50" dirty="0" smtClean="0">
                <a:ln w="11430"/>
                <a:effectLst/>
              </a:rPr>
              <a:t>情資研判會議簡報</a:t>
            </a:r>
            <a:endParaRPr lang="zh-TW" altLang="en-US" sz="4800" spc="50" dirty="0">
              <a:ln w="11430"/>
              <a:effectLst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71600" y="3573016"/>
            <a:ext cx="6400800" cy="1512168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solidFill>
                  <a:srgbClr val="006600"/>
                </a:solidFill>
              </a:rPr>
              <a:t>交通部   中央氣象局</a:t>
            </a:r>
            <a:endParaRPr lang="en-US" altLang="zh-TW" sz="3200" dirty="0" smtClean="0">
              <a:solidFill>
                <a:srgbClr val="006600"/>
              </a:solidFill>
            </a:endParaRPr>
          </a:p>
          <a:p>
            <a:r>
              <a:rPr lang="zh-TW" altLang="en-US" sz="3200" dirty="0" smtClean="0">
                <a:solidFill>
                  <a:srgbClr val="006600"/>
                </a:solidFill>
              </a:rPr>
              <a:t>臺灣南區氣象中心報告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012160" y="48598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2019.08.23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1" y="692696"/>
            <a:ext cx="8105554" cy="589364"/>
          </a:xfrm>
        </p:spPr>
        <p:txBody>
          <a:bodyPr>
            <a:noAutofit/>
          </a:bodyPr>
          <a:lstStyle/>
          <a:p>
            <a:pPr algn="ctr"/>
            <a:r>
              <a:rPr lang="en-US" altLang="zh-TW" sz="3600" dirty="0"/>
              <a:t>2019</a:t>
            </a:r>
            <a:r>
              <a:rPr lang="zh-TW" altLang="en-US" sz="3600" dirty="0"/>
              <a:t>年第</a:t>
            </a:r>
            <a:r>
              <a:rPr lang="en-US" altLang="zh-TW" sz="3600" dirty="0"/>
              <a:t>11</a:t>
            </a:r>
            <a:r>
              <a:rPr lang="zh-TW" altLang="en-US" sz="3600" dirty="0"/>
              <a:t>號白</a:t>
            </a:r>
            <a:r>
              <a:rPr lang="zh-TW" altLang="en-US" sz="3600" dirty="0" smtClean="0"/>
              <a:t>鹿颱風總雨量初步預估</a:t>
            </a:r>
            <a:endParaRPr lang="zh-TW" altLang="en-US" sz="3600" dirty="0"/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667156" y="1412776"/>
            <a:ext cx="78488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zh-TW" sz="2000" b="1" dirty="0">
                <a:solidFill>
                  <a:srgbClr val="0000FF"/>
                </a:solidFill>
                <a:latin typeface="微軟正黑體"/>
                <a:ea typeface="微軟正黑體"/>
              </a:rPr>
              <a:t>根據最新氣象資料，提供</a:t>
            </a:r>
            <a:r>
              <a:rPr lang="zh-TW" altLang="zh-TW" sz="2000" b="1" dirty="0" smtClean="0">
                <a:solidFill>
                  <a:srgbClr val="0000FF"/>
                </a:solidFill>
                <a:latin typeface="微軟正黑體"/>
                <a:ea typeface="微軟正黑體"/>
              </a:rPr>
              <a:t>自</a:t>
            </a:r>
            <a:r>
              <a:rPr lang="en-US" altLang="zh-TW" sz="2000" b="1" dirty="0">
                <a:solidFill>
                  <a:srgbClr val="FF0000"/>
                </a:solidFill>
                <a:latin typeface="微軟正黑體"/>
                <a:ea typeface="微軟正黑體"/>
              </a:rPr>
              <a:t>8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/>
                <a:ea typeface="微軟正黑體"/>
              </a:rPr>
              <a:t>月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/>
                <a:ea typeface="微軟正黑體"/>
              </a:rPr>
              <a:t>23</a:t>
            </a:r>
            <a:r>
              <a:rPr lang="zh-TW" altLang="zh-TW" sz="2000" b="1" dirty="0" smtClean="0">
                <a:solidFill>
                  <a:srgbClr val="FF0000"/>
                </a:solidFill>
                <a:latin typeface="微軟正黑體"/>
                <a:ea typeface="微軟正黑體"/>
              </a:rPr>
              <a:t>日至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/>
                <a:ea typeface="微軟正黑體"/>
              </a:rPr>
              <a:t>25</a:t>
            </a:r>
            <a:r>
              <a:rPr lang="zh-TW" altLang="zh-TW" sz="2000" b="1" dirty="0" smtClean="0">
                <a:solidFill>
                  <a:srgbClr val="FF0000"/>
                </a:solidFill>
                <a:latin typeface="微軟正黑體"/>
                <a:ea typeface="微軟正黑體"/>
              </a:rPr>
              <a:t>日間</a:t>
            </a:r>
            <a:r>
              <a:rPr lang="zh-TW" altLang="en-US" sz="2000" b="1" dirty="0">
                <a:solidFill>
                  <a:srgbClr val="0000FF"/>
                </a:solidFill>
                <a:latin typeface="微軟正黑體"/>
                <a:ea typeface="微軟正黑體"/>
              </a:rPr>
              <a:t>各地</a:t>
            </a:r>
            <a:r>
              <a:rPr lang="zh-TW" altLang="zh-TW" sz="2000" b="1" dirty="0">
                <a:solidFill>
                  <a:srgbClr val="0000FF"/>
                </a:solidFill>
                <a:latin typeface="微軟正黑體"/>
                <a:ea typeface="微軟正黑體"/>
              </a:rPr>
              <a:t>雨量初步預估：</a:t>
            </a:r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extLst/>
          </p:nvPr>
        </p:nvGraphicFramePr>
        <p:xfrm>
          <a:off x="1169875" y="1829798"/>
          <a:ext cx="6732000" cy="3827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9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2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804"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平地</a:t>
                      </a: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山區</a:t>
                      </a: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804"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北部</a:t>
                      </a: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 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– </a:t>
                      </a:r>
                      <a:r>
                        <a:rPr lang="en-US" sz="20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en-US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20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毫米</a:t>
                      </a: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 – 200 </a:t>
                      </a:r>
                      <a:r>
                        <a:rPr lang="zh-TW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毫米</a:t>
                      </a:r>
                      <a:endParaRPr lang="zh-TW" alt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804"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中部</a:t>
                      </a: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 – 150 </a:t>
                      </a:r>
                      <a:r>
                        <a:rPr lang="zh-TW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毫米</a:t>
                      </a:r>
                      <a:endParaRPr lang="zh-TW" alt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 – 250 </a:t>
                      </a:r>
                      <a:r>
                        <a:rPr lang="zh-TW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毫米</a:t>
                      </a:r>
                      <a:endParaRPr lang="zh-TW" alt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804"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南部</a:t>
                      </a: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 – 350 </a:t>
                      </a:r>
                      <a:r>
                        <a:rPr lang="zh-TW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毫米</a:t>
                      </a:r>
                      <a:endParaRPr lang="zh-TW" alt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 – 400 </a:t>
                      </a:r>
                      <a:r>
                        <a:rPr lang="zh-TW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毫米</a:t>
                      </a:r>
                      <a:endParaRPr lang="zh-TW" alt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804"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東北部</a:t>
                      </a: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 – 200 </a:t>
                      </a:r>
                      <a:r>
                        <a:rPr lang="zh-TW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毫米</a:t>
                      </a:r>
                      <a:endParaRPr lang="zh-TW" alt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 – 350 </a:t>
                      </a:r>
                      <a:r>
                        <a:rPr lang="zh-TW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毫米</a:t>
                      </a:r>
                      <a:endParaRPr lang="zh-TW" alt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804"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東部</a:t>
                      </a: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300 – 500 </a:t>
                      </a:r>
                      <a:r>
                        <a:rPr lang="zh-TW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毫米</a:t>
                      </a:r>
                      <a:endParaRPr lang="zh-TW" alt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300 – 500 </a:t>
                      </a:r>
                      <a:r>
                        <a:rPr lang="zh-TW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毫米</a:t>
                      </a:r>
                      <a:endParaRPr lang="zh-TW" alt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804"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東南部</a:t>
                      </a: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400 – 600 </a:t>
                      </a:r>
                      <a:r>
                        <a:rPr lang="zh-TW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毫米</a:t>
                      </a:r>
                      <a:endParaRPr lang="zh-TW" alt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400 – 600 </a:t>
                      </a:r>
                      <a:r>
                        <a:rPr lang="zh-TW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毫米</a:t>
                      </a:r>
                      <a:endParaRPr lang="zh-TW" alt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1187624" y="5661248"/>
            <a:ext cx="718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註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依目前偏南的路徑預估，屏東為南部地區雨量受影響最明顯的縣市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04185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357982" cy="785818"/>
          </a:xfrm>
        </p:spPr>
        <p:txBody>
          <a:bodyPr/>
          <a:lstStyle/>
          <a:p>
            <a:pPr algn="ctr"/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196752"/>
            <a:ext cx="7992888" cy="5184576"/>
          </a:xfrm>
          <a:gradFill flip="none" rotWithShape="1">
            <a:gsLst>
              <a:gs pos="0">
                <a:schemeClr val="bg1">
                  <a:alpha val="95000"/>
                </a:schemeClr>
              </a:gs>
              <a:gs pos="4920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颱風向西北</a:t>
            </a:r>
            <a:r>
              <a:rPr lang="zh-TW" altLang="en-US" sz="2400" b="1" dirty="0" smtClean="0">
                <a:latin typeface="+mn-ea"/>
              </a:rPr>
              <a:t>移動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接近臺灣東南部近海。</a:t>
            </a:r>
            <a:endParaRPr lang="en-US" altLang="zh-TW" sz="2400" b="1" dirty="0" smtClean="0">
              <a:solidFill>
                <a:schemeClr val="tx1"/>
              </a:solidFill>
              <a:latin typeface="+mn-ea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zh-TW" altLang="en-US" sz="2000" b="1" dirty="0" smtClean="0">
                <a:latin typeface="+mn-ea"/>
              </a:rPr>
              <a:t>通過東南部及南部陸地機率最高，惟受高壓及地形影響，預測</a:t>
            </a:r>
            <a:r>
              <a:rPr lang="zh-TW" altLang="en-US" sz="2000" b="1" dirty="0">
                <a:latin typeface="+mn-ea"/>
              </a:rPr>
              <a:t>路徑仍有</a:t>
            </a:r>
            <a:r>
              <a:rPr lang="zh-TW" altLang="en-US" sz="2000" b="1" dirty="0" smtClean="0">
                <a:latin typeface="+mn-ea"/>
              </a:rPr>
              <a:t>變數；</a:t>
            </a:r>
            <a:endParaRPr lang="en-US" altLang="zh-TW" sz="2000" b="1" dirty="0" smtClean="0">
              <a:latin typeface="+mn-ea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zh-TW" altLang="en-US" sz="2000" b="1" dirty="0" smtClean="0">
                <a:latin typeface="+mn-ea"/>
              </a:rPr>
              <a:t>預估強度將逐漸增強，半徑範圍亦有逐漸擴大的趨勢，以輕度颱風上限之強度影響臺灣的機率最高；</a:t>
            </a:r>
            <a:endParaRPr lang="en-US" altLang="zh-TW" sz="2000" b="1" dirty="0" smtClean="0">
              <a:latin typeface="+mn-ea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zh-TW" altLang="en-US" sz="2000" b="1" dirty="0" smtClean="0">
                <a:latin typeface="+mn-ea"/>
              </a:rPr>
              <a:t>依最新預測路徑，預計於</a:t>
            </a:r>
            <a:r>
              <a:rPr lang="en-US" altLang="zh-TW" sz="2000" b="1" dirty="0" smtClean="0">
                <a:latin typeface="+mn-ea"/>
              </a:rPr>
              <a:t>23</a:t>
            </a:r>
            <a:r>
              <a:rPr lang="zh-TW" altLang="en-US" sz="2000" b="1" dirty="0" smtClean="0">
                <a:latin typeface="+mn-ea"/>
              </a:rPr>
              <a:t>日</a:t>
            </a:r>
            <a:r>
              <a:rPr lang="zh-TW" altLang="en-US" sz="2000" b="1" dirty="0" smtClean="0">
                <a:solidFill>
                  <a:srgbClr val="FF0000"/>
                </a:solidFill>
                <a:latin typeface="+mn-ea"/>
              </a:rPr>
              <a:t>下午</a:t>
            </a:r>
            <a:r>
              <a:rPr lang="en-US" altLang="zh-TW" sz="2000" b="1" dirty="0" smtClean="0">
                <a:solidFill>
                  <a:srgbClr val="FF0000"/>
                </a:solidFill>
                <a:latin typeface="+mn-ea"/>
              </a:rPr>
              <a:t>2:30</a:t>
            </a:r>
            <a:r>
              <a:rPr lang="zh-TW" altLang="en-US" sz="2000" b="1" smtClean="0">
                <a:latin typeface="+mn-ea"/>
              </a:rPr>
              <a:t>發布海上陸上颱風警報</a:t>
            </a:r>
            <a:r>
              <a:rPr lang="zh-TW" altLang="en-US" sz="2000" b="1" dirty="0" smtClean="0">
                <a:latin typeface="+mn-ea"/>
              </a:rPr>
              <a:t>。</a:t>
            </a:r>
            <a:endParaRPr lang="en-US" altLang="zh-TW" sz="2400" b="1" dirty="0" smtClean="0">
              <a:solidFill>
                <a:schemeClr val="tx1"/>
              </a:solidFill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400" b="1" dirty="0">
                <a:latin typeface="+mn-ea"/>
              </a:rPr>
              <a:t>颱風</a:t>
            </a:r>
            <a:r>
              <a:rPr lang="zh-TW" altLang="en-US" sz="2400" b="1" dirty="0" smtClean="0">
                <a:latin typeface="+mn-ea"/>
              </a:rPr>
              <a:t>外圍環流將於</a:t>
            </a:r>
            <a:r>
              <a:rPr lang="en-US" altLang="zh-TW" sz="2400" b="1" dirty="0" smtClean="0">
                <a:latin typeface="+mn-ea"/>
              </a:rPr>
              <a:t>23</a:t>
            </a:r>
            <a:r>
              <a:rPr lang="zh-TW" altLang="en-US" sz="2400" b="1" dirty="0" smtClean="0">
                <a:latin typeface="+mn-ea"/>
              </a:rPr>
              <a:t>日晚起開始影響東</a:t>
            </a:r>
            <a:r>
              <a:rPr lang="zh-TW" altLang="en-US" sz="2400" b="1" dirty="0">
                <a:latin typeface="+mn-ea"/>
              </a:rPr>
              <a:t>半</a:t>
            </a:r>
            <a:r>
              <a:rPr lang="zh-TW" altLang="en-US" sz="2400" b="1" dirty="0" smtClean="0">
                <a:latin typeface="+mn-ea"/>
              </a:rPr>
              <a:t>部地區，</a:t>
            </a:r>
            <a:r>
              <a:rPr lang="en-US" altLang="zh-TW" sz="2400" b="1" dirty="0" smtClean="0">
                <a:solidFill>
                  <a:srgbClr val="FF0000"/>
                </a:solidFill>
                <a:latin typeface="+mn-ea"/>
              </a:rPr>
              <a:t>24</a:t>
            </a:r>
            <a:r>
              <a:rPr lang="zh-TW" altLang="zh-TW" sz="2400" b="1" dirty="0" smtClean="0">
                <a:solidFill>
                  <a:srgbClr val="FF0000"/>
                </a:solidFill>
                <a:latin typeface="+mn-ea"/>
              </a:rPr>
              <a:t>日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颱風對臺灣影響</a:t>
            </a:r>
            <a:r>
              <a:rPr lang="zh-TW" altLang="zh-TW" sz="2400" b="1" dirty="0">
                <a:solidFill>
                  <a:srgbClr val="FF0000"/>
                </a:solidFill>
                <a:latin typeface="+mn-ea"/>
              </a:rPr>
              <a:t>最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顯著；</a:t>
            </a:r>
            <a:r>
              <a:rPr lang="en-US" altLang="zh-TW" sz="2400" b="1" dirty="0" smtClean="0">
                <a:solidFill>
                  <a:srgbClr val="FF0000"/>
                </a:solidFill>
                <a:latin typeface="+mn-ea"/>
              </a:rPr>
              <a:t>25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日上半天仍影響金門及澎湖</a:t>
            </a:r>
            <a:r>
              <a:rPr lang="zh-TW" altLang="en-US" sz="2400" b="1" dirty="0" smtClean="0">
                <a:latin typeface="+mn-ea"/>
              </a:rPr>
              <a:t>。</a:t>
            </a:r>
            <a:endParaRPr lang="en-US" altLang="zh-TW" sz="2400" b="1" dirty="0">
              <a:latin typeface="+mn-ea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TW" sz="2000" b="1" dirty="0" smtClean="0">
                <a:solidFill>
                  <a:srgbClr val="663300"/>
                </a:solidFill>
                <a:latin typeface="+mn-ea"/>
              </a:rPr>
              <a:t>24</a:t>
            </a:r>
            <a:r>
              <a:rPr lang="zh-TW" altLang="en-US" sz="2000" b="1" dirty="0" smtClean="0">
                <a:solidFill>
                  <a:srgbClr val="663300"/>
                </a:solidFill>
                <a:latin typeface="+mn-ea"/>
              </a:rPr>
              <a:t>日</a:t>
            </a:r>
            <a:r>
              <a:rPr lang="zh-TW" altLang="en-US" sz="2000" b="1" dirty="0">
                <a:solidFill>
                  <a:srgbClr val="663300"/>
                </a:solidFill>
                <a:latin typeface="+mn-ea"/>
              </a:rPr>
              <a:t>各地有陣雨或雷雨</a:t>
            </a:r>
            <a:r>
              <a:rPr lang="zh-TW" altLang="en-US" sz="2000" b="1" dirty="0" smtClean="0">
                <a:solidFill>
                  <a:srgbClr val="663300"/>
                </a:solidFill>
                <a:latin typeface="+mn-ea"/>
              </a:rPr>
              <a:t>，東</a:t>
            </a:r>
            <a:r>
              <a:rPr lang="zh-TW" altLang="en-US" sz="2000" b="1" dirty="0">
                <a:solidFill>
                  <a:srgbClr val="663300"/>
                </a:solidFill>
                <a:latin typeface="+mn-ea"/>
              </a:rPr>
              <a:t>半部及南部</a:t>
            </a:r>
            <a:r>
              <a:rPr lang="zh-TW" altLang="en-US" sz="2000" b="1" dirty="0" smtClean="0">
                <a:solidFill>
                  <a:srgbClr val="663300"/>
                </a:solidFill>
                <a:latin typeface="+mn-ea"/>
              </a:rPr>
              <a:t>地區易有</a:t>
            </a:r>
            <a:r>
              <a:rPr lang="zh-TW" altLang="en-US" sz="2000" b="1" dirty="0">
                <a:solidFill>
                  <a:srgbClr val="663300"/>
                </a:solidFill>
                <a:latin typeface="+mn-ea"/>
              </a:rPr>
              <a:t>局部大雨或</a:t>
            </a:r>
            <a:r>
              <a:rPr lang="zh-TW" altLang="en-US" sz="2000" b="1" dirty="0" smtClean="0">
                <a:solidFill>
                  <a:srgbClr val="663300"/>
                </a:solidFill>
                <a:latin typeface="+mn-ea"/>
              </a:rPr>
              <a:t>豪雨，尤其花、東及南部山區有局部大豪雨發生的機率；</a:t>
            </a:r>
            <a:r>
              <a:rPr lang="en-US" altLang="zh-TW" sz="2000" b="1" dirty="0" smtClean="0">
                <a:solidFill>
                  <a:srgbClr val="663300"/>
                </a:solidFill>
                <a:latin typeface="+mn-ea"/>
              </a:rPr>
              <a:t>25</a:t>
            </a:r>
            <a:r>
              <a:rPr lang="zh-TW" altLang="en-US" sz="2000" b="1" dirty="0" smtClean="0">
                <a:solidFill>
                  <a:srgbClr val="663300"/>
                </a:solidFill>
                <a:latin typeface="+mn-ea"/>
              </a:rPr>
              <a:t>日</a:t>
            </a:r>
            <a:r>
              <a:rPr lang="zh-TW" altLang="en-US" sz="2000" b="1" dirty="0">
                <a:solidFill>
                  <a:srgbClr val="663300"/>
                </a:solidFill>
                <a:latin typeface="+mn-ea"/>
              </a:rPr>
              <a:t>南部地區有陣雨或雷雨，中部及東半部地區有短暫陣雨或雷雨，並有局部較大雨勢發生的</a:t>
            </a:r>
            <a:r>
              <a:rPr lang="zh-TW" altLang="en-US" sz="2000" b="1" dirty="0" smtClean="0">
                <a:solidFill>
                  <a:srgbClr val="663300"/>
                </a:solidFill>
                <a:latin typeface="+mn-ea"/>
              </a:rPr>
              <a:t>機率。</a:t>
            </a:r>
            <a:endParaRPr lang="en-US" altLang="zh-TW" sz="2000" b="1" dirty="0" smtClean="0">
              <a:solidFill>
                <a:srgbClr val="663300"/>
              </a:solidFill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5F8D-7983-46BE-9CEE-FF57A223BC93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49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71538" y="2138367"/>
            <a:ext cx="7215238" cy="1362075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/>
              <a:t>報 告 完 畢</a:t>
            </a:r>
            <a:endParaRPr lang="zh-TW" altLang="en-US" dirty="0"/>
          </a:p>
        </p:txBody>
      </p:sp>
      <p:pic>
        <p:nvPicPr>
          <p:cNvPr id="6" name="Picture 2" descr="舒適下雨-去背102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02173">
            <a:off x="2168646" y="1271936"/>
            <a:ext cx="1878013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5F8D-7983-46BE-9CEE-FF57A223BC93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428604"/>
            <a:ext cx="9145016" cy="78581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颱風現況：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32109" y="1500812"/>
            <a:ext cx="4104456" cy="5039613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位置：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indent="0">
              <a:buNone/>
            </a:pPr>
            <a:r>
              <a:rPr lang="zh-TW" altLang="en-US" sz="31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北緯</a:t>
            </a:r>
            <a:r>
              <a:rPr lang="en-US" altLang="zh-TW" sz="31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18.6</a:t>
            </a:r>
            <a:r>
              <a:rPr lang="zh-TW" altLang="en-US" sz="31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度，東經</a:t>
            </a:r>
            <a:r>
              <a:rPr lang="en-US" altLang="zh-TW" sz="31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125.7</a:t>
            </a:r>
            <a:r>
              <a:rPr lang="zh-TW" altLang="en-US" sz="31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endParaRPr lang="en-US" altLang="zh-TW" sz="31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indent="0">
              <a:buNone/>
            </a:pPr>
            <a:r>
              <a:rPr lang="zh-TW" altLang="en-US" sz="31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臺東的東南方</a:t>
            </a:r>
            <a:r>
              <a:rPr lang="zh-TW" altLang="en-US" sz="31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約</a:t>
            </a:r>
            <a:r>
              <a:rPr lang="en-US" altLang="zh-TW" sz="31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660</a:t>
            </a:r>
            <a:r>
              <a:rPr lang="zh-TW" altLang="en-US" sz="31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公里</a:t>
            </a:r>
            <a:r>
              <a:rPr lang="zh-TW" altLang="en-US" sz="3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31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海面上</a:t>
            </a:r>
            <a:endParaRPr lang="en-US" altLang="zh-TW" sz="31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強度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3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1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1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平均</a:t>
            </a:r>
            <a:r>
              <a:rPr lang="zh-TW" altLang="en-US" sz="31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      </a:t>
            </a:r>
            <a:r>
              <a:rPr lang="en-US" altLang="zh-TW" sz="31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31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1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m/s</a:t>
            </a:r>
            <a:r>
              <a:rPr lang="en-US" altLang="zh-TW" sz="31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(</a:t>
            </a:r>
            <a:r>
              <a:rPr lang="en-US" altLang="zh-TW" sz="31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10 </a:t>
            </a:r>
            <a:r>
              <a:rPr lang="zh-TW" altLang="en-US" sz="31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級</a:t>
            </a:r>
            <a:r>
              <a:rPr lang="zh-TW" altLang="en-US" sz="31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風</a:t>
            </a:r>
            <a:r>
              <a:rPr lang="en-US" altLang="zh-TW" sz="31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)</a:t>
            </a:r>
            <a:endParaRPr lang="en-US" altLang="zh-TW" sz="31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3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31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最大陣風  </a:t>
            </a:r>
            <a:r>
              <a:rPr lang="en-US" altLang="zh-TW" sz="31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33</a:t>
            </a:r>
            <a:r>
              <a:rPr lang="zh-TW" altLang="en-US" sz="31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1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m/s(12</a:t>
            </a:r>
            <a:r>
              <a:rPr lang="zh-TW" altLang="en-US" sz="31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級風</a:t>
            </a:r>
            <a:r>
              <a:rPr lang="en-US" altLang="zh-TW" sz="31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1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半徑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: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29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9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級風 </a:t>
            </a:r>
            <a:r>
              <a:rPr lang="en-US" altLang="zh-TW" sz="29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sz="29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9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KM</a:t>
            </a:r>
          </a:p>
          <a:p>
            <a:pPr marL="0" indent="0">
              <a:buNone/>
            </a:pPr>
            <a:r>
              <a:rPr lang="zh-TW" altLang="en-US" sz="2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9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en-US" altLang="zh-TW" sz="2600" b="1" dirty="0" smtClean="0">
              <a:solidFill>
                <a:srgbClr val="CC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行徑：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預測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向西北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時速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km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5F8D-7983-46BE-9CEE-FF57A223BC93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2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52" y="1340768"/>
            <a:ext cx="4579557" cy="4608512"/>
          </a:xfrm>
          <a:prstGeom prst="rect">
            <a:avLst/>
          </a:prstGeom>
        </p:spPr>
      </p:pic>
      <p:sp>
        <p:nvSpPr>
          <p:cNvPr id="6" name="橢圓 5"/>
          <p:cNvSpPr>
            <a:spLocks noChangeAspect="1"/>
          </p:cNvSpPr>
          <p:nvPr/>
        </p:nvSpPr>
        <p:spPr>
          <a:xfrm>
            <a:off x="2699792" y="4118330"/>
            <a:ext cx="540056" cy="540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112530" y="4739449"/>
            <a:ext cx="1107996" cy="36933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白鹿颱風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29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9096" y="1359997"/>
            <a:ext cx="6408712" cy="2430603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號颱風中心目前在臺東東南方海面，向西北移動，其暴風圈正逐漸朝臺灣東南部海面接近，對臺灣東南部海面、巴士海峽及臺灣海峽南部構成威脅；預計此颱風未來強度有增強且暴風圈有擴大的趨勢。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pPr algn="just"/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909565" y="2951674"/>
            <a:ext cx="3573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警戒範圍說明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25561" y="2780928"/>
            <a:ext cx="3573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颱風動態圖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42912" y="590680"/>
            <a:ext cx="3573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颱風動態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149995"/>
              </p:ext>
            </p:extLst>
          </p:nvPr>
        </p:nvGraphicFramePr>
        <p:xfrm>
          <a:off x="4942919" y="3638589"/>
          <a:ext cx="352839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8085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海上警戒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臺灣東南部海面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含蘭嶼、綠島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、巴士海峽、臺灣海峽南部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86" y="3182506"/>
            <a:ext cx="3777139" cy="272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136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177562" cy="785818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環境場分析：平均氣流場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5F8D-7983-46BE-9CEE-FF57A223BC93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4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55576" y="5182473"/>
            <a:ext cx="764316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TW" altLang="en-US" sz="20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0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0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號白鹿</a:t>
            </a:r>
            <a:r>
              <a:rPr lang="en-US" altLang="zh-TW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BAILU)</a:t>
            </a:r>
            <a:r>
              <a:rPr lang="zh-TW" altLang="en-US" sz="20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颱風主要受副熱帶高氣壓導引，預測颱風將向西北移動接近臺灣東南部近海。</a:t>
            </a:r>
            <a:endParaRPr lang="zh-TW" altLang="en-US" sz="20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07975" y="1308864"/>
            <a:ext cx="431889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626868" y="1306736"/>
            <a:ext cx="433445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AutoShape 2" descr="https://mfcqpf.cwb.gov.tw/static/data/Typhoons/2019/NCEP-GFS/NCEP-GFS/DLM850_500/20190714_1200f0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975" y="1700812"/>
            <a:ext cx="4318891" cy="345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6868" y="1688360"/>
            <a:ext cx="4334456" cy="346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2889549" y="2966857"/>
            <a:ext cx="548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endParaRPr lang="zh-TW" altLang="en-US" sz="36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171779" y="2995433"/>
            <a:ext cx="548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endParaRPr lang="zh-TW" altLang="en-US" sz="36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2" y="428604"/>
            <a:ext cx="7241458" cy="785818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環境場</a:t>
            </a:r>
            <a:r>
              <a:rPr lang="zh-TW" altLang="en-US" sz="4000" smtClean="0"/>
              <a:t>分析：風切、海溫</a:t>
            </a:r>
            <a:endParaRPr lang="zh-TW" altLang="en-US" sz="40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5F8D-7983-46BE-9CEE-FF57A223BC93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39552" y="5261138"/>
            <a:ext cx="820891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</a:rPr>
              <a:t>颱風未來行經路徑之垂直風切較小，海水熱焓量條件良好，研判颱風強度有緩慢增強的趨勢，接近臺灣時以輕度颱風上限之機率較高。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744" y="1626770"/>
            <a:ext cx="4321425" cy="345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8648" y="1628139"/>
            <a:ext cx="3884252" cy="345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416746" y="1237130"/>
            <a:ext cx="432142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垂直風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切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(22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738169" y="1240347"/>
            <a:ext cx="390457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海水熱焓量</a:t>
            </a:r>
          </a:p>
        </p:txBody>
      </p:sp>
    </p:spTree>
    <p:extLst>
      <p:ext uri="{BB962C8B-B14F-4D97-AF65-F5344CB8AC3E}">
        <p14:creationId xmlns:p14="http://schemas.microsoft.com/office/powerpoint/2010/main" val="104257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7" y="1136212"/>
            <a:ext cx="6479997" cy="565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0960" y="404664"/>
            <a:ext cx="9324528" cy="785818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 smtClean="0"/>
              <a:t>ECMWF/NCEP</a:t>
            </a:r>
            <a:r>
              <a:rPr lang="zh-TW" altLang="en-US" dirty="0" smtClean="0"/>
              <a:t> 系集預報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5F8D-7983-46BE-9CEE-FF57A223BC93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3" name="AutoShape 2" descr="ECMWF NCEP Ensem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2" descr="ECMWF NCEP Ensemble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619673" y="5590698"/>
            <a:ext cx="61926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0000FF"/>
                </a:solidFill>
              </a:rPr>
              <a:t>多數模式成員大多向西北往臺灣接近。</a:t>
            </a:r>
            <a:endParaRPr lang="en-US" altLang="zh-TW" sz="20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9"/>
          <a:stretch/>
        </p:blipFill>
        <p:spPr bwMode="auto">
          <a:xfrm>
            <a:off x="4608909" y="1849507"/>
            <a:ext cx="4320000" cy="345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80" y="1904497"/>
            <a:ext cx="4320000" cy="3367559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颱風預測路徑</a:t>
            </a:r>
            <a:r>
              <a:rPr lang="zh-TW" altLang="en-US" dirty="0"/>
              <a:t>分析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5F8D-7983-46BE-9CEE-FF57A223BC93}" type="slidenum">
              <a:rPr lang="zh-TW" altLang="en-US" smtClean="0"/>
              <a:pPr/>
              <a:t>7</a:t>
            </a:fld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430404"/>
              </p:ext>
            </p:extLst>
          </p:nvPr>
        </p:nvGraphicFramePr>
        <p:xfrm>
          <a:off x="195884" y="1226521"/>
          <a:ext cx="8748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各國主觀路徑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客觀模式路徑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13380" y="5349270"/>
            <a:ext cx="4320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今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(23)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日受高壓導引向西北移近臺灣東南部近海及陸地。</a:t>
            </a:r>
            <a:endParaRPr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644008" y="5306662"/>
            <a:ext cx="43200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00FF"/>
                </a:solidFill>
              </a:rPr>
              <a:t>各數值預報模式</a:t>
            </a:r>
            <a:r>
              <a:rPr lang="zh-TW" altLang="en-US" b="1" dirty="0">
                <a:solidFill>
                  <a:srgbClr val="0000FF"/>
                </a:solidFill>
              </a:rPr>
              <a:t>大致預測颱風將</a:t>
            </a:r>
            <a:r>
              <a:rPr lang="zh-TW" altLang="en-US" b="1" dirty="0" smtClean="0">
                <a:solidFill>
                  <a:srgbClr val="0000FF"/>
                </a:solidFill>
              </a:rPr>
              <a:t>朝</a:t>
            </a:r>
            <a:r>
              <a:rPr lang="zh-TW" altLang="en-US" b="1" dirty="0">
                <a:solidFill>
                  <a:srgbClr val="0000FF"/>
                </a:solidFill>
              </a:rPr>
              <a:t>臺</a:t>
            </a:r>
            <a:r>
              <a:rPr lang="zh-TW" altLang="en-US" b="1" dirty="0" smtClean="0">
                <a:solidFill>
                  <a:srgbClr val="0000FF"/>
                </a:solidFill>
              </a:rPr>
              <a:t>灣東南部近海</a:t>
            </a:r>
            <a:r>
              <a:rPr lang="zh-TW" altLang="en-US" b="1" dirty="0">
                <a:solidFill>
                  <a:srgbClr val="0000FF"/>
                </a:solidFill>
              </a:rPr>
              <a:t>接近</a:t>
            </a:r>
            <a:r>
              <a:rPr lang="zh-TW" altLang="en-US" b="1" dirty="0" smtClean="0">
                <a:solidFill>
                  <a:srgbClr val="0000FF"/>
                </a:solidFill>
              </a:rPr>
              <a:t>，惟登陸或通過臺灣南方近海仍有變數。</a:t>
            </a:r>
            <a:endParaRPr lang="en-US" altLang="zh-TW" b="1" dirty="0" smtClean="0">
              <a:solidFill>
                <a:srgbClr val="0000FF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53" t="63826" b="16153"/>
          <a:stretch/>
        </p:blipFill>
        <p:spPr bwMode="auto">
          <a:xfrm>
            <a:off x="4747260" y="3935448"/>
            <a:ext cx="1018276" cy="127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直線圖說文字 1 7"/>
          <p:cNvSpPr/>
          <p:nvPr/>
        </p:nvSpPr>
        <p:spPr>
          <a:xfrm>
            <a:off x="2987824" y="2823613"/>
            <a:ext cx="1440160" cy="216024"/>
          </a:xfrm>
          <a:prstGeom prst="borderCallout1">
            <a:avLst>
              <a:gd name="adj1" fmla="val 95176"/>
              <a:gd name="adj2" fmla="val 485"/>
              <a:gd name="adj3" fmla="val 355007"/>
              <a:gd name="adj4" fmla="val -36874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zh-TW" altLang="en-US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氣象局</a:t>
            </a:r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(23</a:t>
            </a:r>
            <a:r>
              <a:rPr lang="zh-TW" altLang="en-US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預報</a:t>
            </a:r>
            <a:endParaRPr lang="zh-TW" altLang="en-US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直線圖說文字 1 15"/>
          <p:cNvSpPr/>
          <p:nvPr/>
        </p:nvSpPr>
        <p:spPr>
          <a:xfrm>
            <a:off x="1115616" y="4653655"/>
            <a:ext cx="1332756" cy="216024"/>
          </a:xfrm>
          <a:prstGeom prst="borderCallout1">
            <a:avLst>
              <a:gd name="adj1" fmla="val 1111"/>
              <a:gd name="adj2" fmla="val 100427"/>
              <a:gd name="adj3" fmla="val -279187"/>
              <a:gd name="adj4" fmla="val 144498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zh-TW" altLang="en-US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日本</a:t>
            </a:r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(23</a:t>
            </a:r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預報</a:t>
            </a:r>
            <a:endParaRPr lang="zh-TW" altLang="en-US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直線圖說文字 1 16"/>
          <p:cNvSpPr/>
          <p:nvPr/>
        </p:nvSpPr>
        <p:spPr>
          <a:xfrm>
            <a:off x="683568" y="4221088"/>
            <a:ext cx="1296144" cy="216024"/>
          </a:xfrm>
          <a:prstGeom prst="borderCallout1">
            <a:avLst>
              <a:gd name="adj1" fmla="val 1111"/>
              <a:gd name="adj2" fmla="val 100427"/>
              <a:gd name="adj3" fmla="val -233624"/>
              <a:gd name="adj4" fmla="val 14011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zh-TW" altLang="en-US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中國</a:t>
            </a:r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(23</a:t>
            </a:r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預報</a:t>
            </a:r>
            <a:endParaRPr lang="zh-TW" altLang="en-US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直線圖說文字 1 17"/>
          <p:cNvSpPr/>
          <p:nvPr/>
        </p:nvSpPr>
        <p:spPr>
          <a:xfrm>
            <a:off x="2051720" y="2060848"/>
            <a:ext cx="1296144" cy="216024"/>
          </a:xfrm>
          <a:prstGeom prst="borderCallout1">
            <a:avLst>
              <a:gd name="adj1" fmla="val 104728"/>
              <a:gd name="adj2" fmla="val -985"/>
              <a:gd name="adj3" fmla="val 414534"/>
              <a:gd name="adj4" fmla="val -45069"/>
            </a:avLst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zh-TW" altLang="en-US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美軍</a:t>
            </a:r>
            <a:r>
              <a:rPr lang="en-US" altLang="zh-TW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(23</a:t>
            </a:r>
            <a:r>
              <a:rPr lang="zh-TW" altLang="en-US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預報</a:t>
            </a:r>
            <a:endParaRPr lang="zh-TW" altLang="en-US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120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5" t="15385" r="24927" b="1538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84183" y="188641"/>
            <a:ext cx="8820473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sz="32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32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3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號白鹿</a:t>
            </a:r>
            <a:r>
              <a:rPr lang="en-US" altLang="zh-TW" sz="3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BAILU)</a:t>
            </a:r>
            <a:r>
              <a:rPr lang="zh-TW" altLang="en-US" sz="32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颱風路徑</a:t>
            </a:r>
            <a:r>
              <a:rPr lang="zh-TW" altLang="en-US" sz="3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預測示意圖</a:t>
            </a:r>
          </a:p>
        </p:txBody>
      </p:sp>
      <p:sp>
        <p:nvSpPr>
          <p:cNvPr id="7" name="剪去對角線角落矩形 6"/>
          <p:cNvSpPr/>
          <p:nvPr/>
        </p:nvSpPr>
        <p:spPr>
          <a:xfrm>
            <a:off x="5508104" y="908720"/>
            <a:ext cx="3528000" cy="1369250"/>
          </a:xfrm>
          <a:prstGeom prst="snip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180000"/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重點時間估計：</a:t>
            </a:r>
            <a:endParaRPr lang="en-US" altLang="zh-TW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180000"/>
            <a:r>
              <a:rPr lang="en-US" altLang="zh-TW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分：</a:t>
            </a: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發布陸上</a:t>
            </a:r>
            <a:r>
              <a:rPr lang="zh-TW" altLang="en-US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警報</a:t>
            </a:r>
            <a:endParaRPr lang="en-US" altLang="zh-TW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180000"/>
            <a:r>
              <a:rPr lang="en-US" altLang="zh-TW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  </a:t>
            </a:r>
            <a:r>
              <a:rPr lang="en-US" altLang="zh-TW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：暴風圈進入近海</a:t>
            </a:r>
          </a:p>
          <a:p>
            <a:pPr defTabSz="180000"/>
            <a:r>
              <a:rPr lang="en-US" altLang="zh-TW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  </a:t>
            </a:r>
            <a:r>
              <a:rPr lang="en-US" altLang="zh-TW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時：</a:t>
            </a:r>
            <a:r>
              <a: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暴風圈</a:t>
            </a:r>
            <a:r>
              <a:rPr lang="zh-TW" altLang="en-US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進入陸地</a:t>
            </a:r>
            <a:endParaRPr lang="zh-TW" altLang="en-US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05994" y="5787262"/>
            <a:ext cx="8732012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民國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時，輕度颱風白鹿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編號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 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號，國際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命名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BAILU)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，中心位置位於北緯 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16.6 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度、東經 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125.7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，以每小時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公里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，向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西北進行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。颱風中心氣壓 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985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百帕，近中心最大風速每秒 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公尺，瞬間之最大陣風每秒 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33 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公尺，七級風半徑 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120 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公里。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製作時間：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，本資料視颱風路徑變化而有調整，實際發生時間以中央氣象局發布為準。</a:t>
            </a:r>
          </a:p>
        </p:txBody>
      </p:sp>
      <p:sp>
        <p:nvSpPr>
          <p:cNvPr id="32" name="直線圖說文字 1 (加上強調線) 31"/>
          <p:cNvSpPr/>
          <p:nvPr/>
        </p:nvSpPr>
        <p:spPr>
          <a:xfrm>
            <a:off x="7367304" y="4187396"/>
            <a:ext cx="1704380" cy="513332"/>
          </a:xfrm>
          <a:prstGeom prst="accentCallout1">
            <a:avLst>
              <a:gd name="adj1" fmla="val 98324"/>
              <a:gd name="adj2" fmla="val 10"/>
              <a:gd name="adj3" fmla="val 194973"/>
              <a:gd name="adj4" fmla="val -36567"/>
            </a:avLst>
          </a:prstGeom>
          <a:ln w="1905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90600" indent="-990600"/>
            <a:r>
              <a:rPr lang="en-US" altLang="zh-TW" sz="16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16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6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6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endParaRPr lang="en-US" altLang="zh-TW" sz="1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90600" indent="-990600"/>
            <a:r>
              <a:rPr lang="zh-TW" altLang="en-US" sz="1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發布海上警報</a:t>
            </a:r>
            <a:endParaRPr lang="en-US" altLang="zh-TW" sz="1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直線圖說文字 1 (加上強調線) 23"/>
          <p:cNvSpPr/>
          <p:nvPr/>
        </p:nvSpPr>
        <p:spPr>
          <a:xfrm>
            <a:off x="2203930" y="5001254"/>
            <a:ext cx="1800200" cy="513332"/>
          </a:xfrm>
          <a:prstGeom prst="accentCallout1">
            <a:avLst>
              <a:gd name="adj1" fmla="val -2347"/>
              <a:gd name="adj2" fmla="val 99648"/>
              <a:gd name="adj3" fmla="val -178542"/>
              <a:gd name="adj4" fmla="val 165723"/>
            </a:avLst>
          </a:prstGeom>
          <a:ln w="1905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90600" indent="-990600" defTabSz="540000"/>
            <a:r>
              <a:rPr lang="en-US" altLang="zh-TW" sz="16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16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6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endParaRPr lang="en-US" altLang="zh-TW" sz="1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90600" indent="-990600" defTabSz="540000"/>
            <a:r>
              <a:rPr lang="zh-TW" altLang="en-US" sz="1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暴風圈</a:t>
            </a:r>
            <a:r>
              <a:rPr lang="zh-TW" altLang="en-US" sz="16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進入陸地</a:t>
            </a:r>
            <a:endParaRPr lang="zh-TW" altLang="en-US" sz="1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>
            <a:grpSpLocks noChangeAspect="1"/>
          </p:cNvGrpSpPr>
          <p:nvPr/>
        </p:nvGrpSpPr>
        <p:grpSpPr>
          <a:xfrm>
            <a:off x="-1692696" y="1681167"/>
            <a:ext cx="1194480" cy="1193605"/>
            <a:chOff x="3491880" y="2748958"/>
            <a:chExt cx="1584176" cy="1510892"/>
          </a:xfrm>
        </p:grpSpPr>
        <p:sp>
          <p:nvSpPr>
            <p:cNvPr id="26" name="橢圓 25"/>
            <p:cNvSpPr/>
            <p:nvPr/>
          </p:nvSpPr>
          <p:spPr>
            <a:xfrm>
              <a:off x="3491880" y="2748958"/>
              <a:ext cx="1584176" cy="15108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橢圓 28"/>
            <p:cNvSpPr>
              <a:spLocks noChangeAspect="1"/>
            </p:cNvSpPr>
            <p:nvPr/>
          </p:nvSpPr>
          <p:spPr>
            <a:xfrm>
              <a:off x="4218267" y="3461995"/>
              <a:ext cx="95511" cy="8793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9" name="直線圖說文字 1 18"/>
          <p:cNvSpPr/>
          <p:nvPr/>
        </p:nvSpPr>
        <p:spPr>
          <a:xfrm>
            <a:off x="4139952" y="5237035"/>
            <a:ext cx="1211229" cy="321780"/>
          </a:xfrm>
          <a:prstGeom prst="borderCallout1">
            <a:avLst>
              <a:gd name="adj1" fmla="val -1926"/>
              <a:gd name="adj2" fmla="val 102539"/>
              <a:gd name="adj3" fmla="val -88483"/>
              <a:gd name="adj4" fmla="val 177253"/>
            </a:avLst>
          </a:prstGeom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endParaRPr lang="zh-TW" altLang="en-US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7" name="群組 16"/>
          <p:cNvGrpSpPr>
            <a:grpSpLocks noChangeAspect="1"/>
          </p:cNvGrpSpPr>
          <p:nvPr/>
        </p:nvGrpSpPr>
        <p:grpSpPr>
          <a:xfrm>
            <a:off x="5954640" y="4509120"/>
            <a:ext cx="777600" cy="748800"/>
            <a:chOff x="3491880" y="2748958"/>
            <a:chExt cx="1584176" cy="1510892"/>
          </a:xfrm>
          <a:solidFill>
            <a:srgbClr val="FFFF99">
              <a:alpha val="30000"/>
            </a:srgbClr>
          </a:solidFill>
        </p:grpSpPr>
        <p:sp>
          <p:nvSpPr>
            <p:cNvPr id="18" name="橢圓 17"/>
            <p:cNvSpPr/>
            <p:nvPr/>
          </p:nvSpPr>
          <p:spPr>
            <a:xfrm>
              <a:off x="3491880" y="2748958"/>
              <a:ext cx="1584176" cy="151089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橢圓 19"/>
            <p:cNvSpPr>
              <a:spLocks noChangeAspect="1"/>
            </p:cNvSpPr>
            <p:nvPr/>
          </p:nvSpPr>
          <p:spPr>
            <a:xfrm>
              <a:off x="4218267" y="3461995"/>
              <a:ext cx="95511" cy="8793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2" name="直線圖說文字 1 (加上強調線) 21"/>
          <p:cNvSpPr/>
          <p:nvPr/>
        </p:nvSpPr>
        <p:spPr>
          <a:xfrm>
            <a:off x="6948264" y="3510284"/>
            <a:ext cx="1704380" cy="513332"/>
          </a:xfrm>
          <a:prstGeom prst="accentCallout1">
            <a:avLst>
              <a:gd name="adj1" fmla="val 98324"/>
              <a:gd name="adj2" fmla="val 10"/>
              <a:gd name="adj3" fmla="val 237649"/>
              <a:gd name="adj4" fmla="val -48115"/>
            </a:avLst>
          </a:prstGeom>
          <a:ln w="1905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90600" indent="-990600"/>
            <a:r>
              <a:rPr lang="en-US" altLang="zh-TW" sz="16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16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6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16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endParaRPr lang="en-US" altLang="zh-TW" sz="1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90600" indent="-990600"/>
            <a:r>
              <a:rPr lang="zh-TW" altLang="en-US" sz="16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發布陸上</a:t>
            </a:r>
            <a:r>
              <a:rPr lang="zh-TW" altLang="en-US" sz="1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警報</a:t>
            </a:r>
            <a:endParaRPr lang="en-US" altLang="zh-TW" sz="1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直線圖說文字 1 20"/>
          <p:cNvSpPr/>
          <p:nvPr/>
        </p:nvSpPr>
        <p:spPr>
          <a:xfrm>
            <a:off x="2784707" y="4187340"/>
            <a:ext cx="1211229" cy="321780"/>
          </a:xfrm>
          <a:prstGeom prst="borderCallout1">
            <a:avLst>
              <a:gd name="adj1" fmla="val -1926"/>
              <a:gd name="adj2" fmla="val 102539"/>
              <a:gd name="adj3" fmla="val -88483"/>
              <a:gd name="adj4" fmla="val 177253"/>
            </a:avLst>
          </a:prstGeom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endParaRPr lang="zh-TW" altLang="en-US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897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05556E-6 1.23988E-6 L -0.02743 -0.03007 L -0.11701 -0.11636 L -0.14427 -0.14111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-70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"/>
          <a:stretch/>
        </p:blipFill>
        <p:spPr bwMode="auto">
          <a:xfrm>
            <a:off x="1629141" y="1585901"/>
            <a:ext cx="6249480" cy="511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1" y="-27384"/>
            <a:ext cx="7224195" cy="785818"/>
          </a:xfrm>
        </p:spPr>
        <p:txBody>
          <a:bodyPr>
            <a:normAutofit/>
          </a:bodyPr>
          <a:lstStyle/>
          <a:p>
            <a:r>
              <a:rPr lang="zh-TW" altLang="en-US" sz="3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數值模式降雨趨勢及雨量預估</a:t>
            </a:r>
            <a:endParaRPr lang="zh-TW" altLang="en-US" sz="3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2499" y="548683"/>
            <a:ext cx="8568952" cy="576063"/>
          </a:xfrm>
        </p:spPr>
        <p:txBody>
          <a:bodyPr>
            <a:noAutofit/>
          </a:bodyPr>
          <a:lstStyle/>
          <a:p>
            <a:r>
              <a:rPr lang="en-US" altLang="zh-TW" sz="1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1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日晚起至</a:t>
            </a:r>
            <a:r>
              <a:rPr lang="en-US" altLang="zh-TW" sz="1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1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日颱風環流影響，</a:t>
            </a:r>
            <a:r>
              <a:rPr lang="en-US" altLang="zh-TW" sz="1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1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各地有陣雨或雷雨，尤其東半部及南部</a:t>
            </a:r>
            <a:r>
              <a:rPr lang="zh-TW" altLang="en-US" sz="1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地區易有</a:t>
            </a:r>
            <a:r>
              <a:rPr lang="zh-TW" altLang="en-US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局部大雨或</a:t>
            </a:r>
            <a:r>
              <a:rPr lang="zh-TW" altLang="en-US" sz="1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豪雨，</a:t>
            </a:r>
            <a:r>
              <a:rPr lang="en-US" altLang="zh-TW" sz="1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1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南部</a:t>
            </a:r>
            <a:r>
              <a:rPr lang="zh-TW" altLang="en-US" sz="1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地區仍有</a:t>
            </a:r>
            <a:r>
              <a:rPr lang="zh-TW" altLang="en-US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陣雨或</a:t>
            </a:r>
            <a:r>
              <a:rPr lang="zh-TW" altLang="en-US" sz="1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雷雨，</a:t>
            </a:r>
            <a:r>
              <a:rPr lang="zh-TW" altLang="en-US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並有局部較大</a:t>
            </a:r>
            <a:r>
              <a:rPr lang="zh-TW" altLang="en-US" sz="1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雨勢。</a:t>
            </a:r>
            <a:endParaRPr lang="en-US" altLang="zh-TW" sz="18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57223" y="2851234"/>
            <a:ext cx="364202" cy="126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square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zh-TW" altLang="en-US" sz="1400" b="1" spc="-11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美國全球模式</a:t>
            </a:r>
            <a:endParaRPr lang="zh-TW" altLang="en-US" sz="1400" b="1" spc="-11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253656" y="1570231"/>
            <a:ext cx="364202" cy="126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歐洲模式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252927" y="4143082"/>
            <a:ext cx="364202" cy="126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square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zh-TW" altLang="en-US" sz="1200" b="1" spc="-11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氣象局</a:t>
            </a:r>
            <a:r>
              <a:rPr lang="en-US" altLang="zh-TW" sz="1200" b="1" spc="-11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TWRF</a:t>
            </a:r>
            <a:r>
              <a:rPr lang="zh-TW" altLang="en-US" sz="1200" b="1" spc="-11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模式</a:t>
            </a:r>
            <a:endParaRPr lang="zh-TW" altLang="en-US" sz="1200" b="1" spc="-11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-1908720" y="973906"/>
            <a:ext cx="15696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降雨變化趨勢</a:t>
            </a:r>
            <a:endParaRPr lang="zh-TW" altLang="en-US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9468544" y="1368431"/>
            <a:ext cx="15696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風速變化趨勢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1665817" y="1137955"/>
            <a:ext cx="93807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1200" b="1">
                <a:solidFill>
                  <a:prstClr val="white"/>
                </a:solidFill>
              </a:defRPr>
            </a:lvl1pPr>
          </a:lstStyle>
          <a:p>
            <a:pPr algn="ctr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週五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白天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786280" y="1134476"/>
            <a:ext cx="93807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TW" sz="12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12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2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週六</a:t>
            </a:r>
            <a:r>
              <a:rPr lang="en-US" altLang="zh-TW" sz="12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ctr"/>
            <a:r>
              <a:rPr lang="zh-TW" altLang="en-US" sz="1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白天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1247056" y="5427978"/>
            <a:ext cx="364202" cy="126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square"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zh-TW" altLang="en-US" sz="1200" b="1" spc="-11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氣象局系集模式</a:t>
            </a:r>
            <a:endParaRPr lang="zh-TW" altLang="en-US" sz="1200" b="1" spc="-11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2722234" y="1134475"/>
            <a:ext cx="93807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zh-TW"/>
            </a:defPPr>
            <a:lvl1pPr>
              <a:defRPr sz="1200" b="1">
                <a:solidFill>
                  <a:prstClr val="white"/>
                </a:solidFill>
              </a:defRPr>
            </a:lvl1pPr>
          </a:lstStyle>
          <a:p>
            <a:pPr algn="ctr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週五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夜間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4834933" y="1128876"/>
            <a:ext cx="93807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TW" sz="12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12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2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週六</a:t>
            </a:r>
            <a:r>
              <a:rPr lang="en-US" altLang="zh-TW" sz="12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ctr"/>
            <a:r>
              <a:rPr lang="zh-TW" altLang="en-US" sz="12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夜間</a:t>
            </a:r>
            <a:endParaRPr lang="zh-TW" altLang="en-US" sz="12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6932544" y="1124747"/>
            <a:ext cx="938078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TW" sz="12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12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2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週日</a:t>
            </a:r>
            <a:r>
              <a:rPr lang="en-US" altLang="zh-TW" sz="12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ctr"/>
            <a:r>
              <a:rPr lang="zh-TW" altLang="en-US" sz="1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夜間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5883528" y="1124748"/>
            <a:ext cx="938078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TW" sz="12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12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2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週日</a:t>
            </a:r>
            <a:r>
              <a:rPr lang="en-US" altLang="zh-TW" sz="12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ctr"/>
            <a:r>
              <a:rPr lang="zh-TW" altLang="en-US" sz="1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白天</a:t>
            </a:r>
          </a:p>
        </p:txBody>
      </p:sp>
    </p:spTree>
    <p:extLst>
      <p:ext uri="{BB962C8B-B14F-4D97-AF65-F5344CB8AC3E}">
        <p14:creationId xmlns:p14="http://schemas.microsoft.com/office/powerpoint/2010/main" val="67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5344</TotalTime>
  <Words>874</Words>
  <Application>Microsoft Office PowerPoint</Application>
  <PresentationFormat>如螢幕大小 (4:3)</PresentationFormat>
  <Paragraphs>128</Paragraphs>
  <Slides>12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微軟正黑體</vt:lpstr>
      <vt:lpstr>新細明體</vt:lpstr>
      <vt:lpstr>Arial</vt:lpstr>
      <vt:lpstr>Calibri</vt:lpstr>
      <vt:lpstr>Wingdings</vt:lpstr>
      <vt:lpstr>Office 佈景主題</vt:lpstr>
      <vt:lpstr>2019年第11號白鹿(BAILU)颱風 情資研判會議簡報</vt:lpstr>
      <vt:lpstr>颱風現況：8月23日11時</vt:lpstr>
      <vt:lpstr>PowerPoint 簡報</vt:lpstr>
      <vt:lpstr>環境場分析：平均氣流場</vt:lpstr>
      <vt:lpstr>環境場分析：風切、海溫</vt:lpstr>
      <vt:lpstr>ECMWF/NCEP 系集預報</vt:lpstr>
      <vt:lpstr>颱風預測路徑分析</vt:lpstr>
      <vt:lpstr>PowerPoint 簡報</vt:lpstr>
      <vt:lpstr>數值模式降雨趨勢及雨量預估</vt:lpstr>
      <vt:lpstr>2019年第11號白鹿颱風總雨量初步預估</vt:lpstr>
      <vt:lpstr>結論</vt:lpstr>
      <vt:lpstr>報 告 完 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交通部中央氣象局 業務簡報</dc:title>
  <dc:creator>ytcsth</dc:creator>
  <cp:lastModifiedBy>Windows 使用者</cp:lastModifiedBy>
  <cp:revision>651</cp:revision>
  <cp:lastPrinted>2019-08-22T23:35:22Z</cp:lastPrinted>
  <dcterms:created xsi:type="dcterms:W3CDTF">2014-03-04T05:56:28Z</dcterms:created>
  <dcterms:modified xsi:type="dcterms:W3CDTF">2019-08-23T05:50:56Z</dcterms:modified>
</cp:coreProperties>
</file>