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2" r:id="rId1"/>
    <p:sldMasterId id="2147483720" r:id="rId2"/>
    <p:sldMasterId id="2147483738" r:id="rId3"/>
  </p:sldMasterIdLst>
  <p:notesMasterIdLst>
    <p:notesMasterId r:id="rId12"/>
  </p:notesMasterIdLst>
  <p:handoutMasterIdLst>
    <p:handoutMasterId r:id="rId13"/>
  </p:handoutMasterIdLst>
  <p:sldIdLst>
    <p:sldId id="591" r:id="rId4"/>
    <p:sldId id="586" r:id="rId5"/>
    <p:sldId id="588" r:id="rId6"/>
    <p:sldId id="592" r:id="rId7"/>
    <p:sldId id="593" r:id="rId8"/>
    <p:sldId id="594" r:id="rId9"/>
    <p:sldId id="597" r:id="rId10"/>
    <p:sldId id="595" r:id="rId11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  <p15:guide id="3" orient="horz" pos="3126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6364" autoAdjust="0"/>
  </p:normalViewPr>
  <p:slideViewPr>
    <p:cSldViewPr>
      <p:cViewPr varScale="1">
        <p:scale>
          <a:sx n="112" d="100"/>
          <a:sy n="112" d="100"/>
        </p:scale>
        <p:origin x="16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52" y="-90"/>
      </p:cViewPr>
      <p:guideLst>
        <p:guide orient="horz" pos="3223"/>
        <p:guide pos="2237"/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6DF6312B-75BC-451E-98DD-DE0FA5987CCE}" type="datetimeFigureOut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166"/>
            <a:ext cx="2946400" cy="496887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90" y="9428166"/>
            <a:ext cx="2946400" cy="496887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CF82EB23-A523-474C-971C-BBDA76F2BBB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736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BFA447B9-2059-4619-985C-C4120F971503}" type="datetimeFigureOut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3B1A2A0D-BB70-4439-95D8-11AD199EEB0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728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4515-C46F-48B7-9BC9-37B23CD55530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309320"/>
            <a:ext cx="1066800" cy="329184"/>
          </a:xfrm>
        </p:spPr>
        <p:txBody>
          <a:bodyPr/>
          <a:lstStyle>
            <a:lvl1pPr algn="r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64B-ECA9-4E8E-9FB1-7822DC3BD79D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3247-C776-46B0-AAE2-3A2DF945E574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806"/>
          <p:cNvGrpSpPr>
            <a:grpSpLocks/>
          </p:cNvGrpSpPr>
          <p:nvPr userDrawn="1"/>
        </p:nvGrpSpPr>
        <p:grpSpPr bwMode="auto">
          <a:xfrm>
            <a:off x="0" y="1081088"/>
            <a:ext cx="9144000" cy="2817812"/>
            <a:chOff x="0" y="681"/>
            <a:chExt cx="5760" cy="1775"/>
          </a:xfrm>
        </p:grpSpPr>
        <p:sp>
          <p:nvSpPr>
            <p:cNvPr id="68320" name="Rectangle 2784"/>
            <p:cNvSpPr>
              <a:spLocks noChangeArrowheads="1"/>
            </p:cNvSpPr>
            <p:nvPr/>
          </p:nvSpPr>
          <p:spPr bwMode="ltGray">
            <a:xfrm>
              <a:off x="0" y="2078"/>
              <a:ext cx="5760" cy="247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323" name="Rectangle 2787"/>
            <p:cNvSpPr>
              <a:spLocks noChangeArrowheads="1"/>
            </p:cNvSpPr>
            <p:nvPr/>
          </p:nvSpPr>
          <p:spPr bwMode="ltGray">
            <a:xfrm>
              <a:off x="0" y="2325"/>
              <a:ext cx="5760" cy="13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4" name="Group 2804"/>
            <p:cNvGrpSpPr>
              <a:grpSpLocks/>
            </p:cNvGrpSpPr>
            <p:nvPr userDrawn="1"/>
          </p:nvGrpSpPr>
          <p:grpSpPr bwMode="auto">
            <a:xfrm>
              <a:off x="329" y="681"/>
              <a:ext cx="1063" cy="759"/>
              <a:chOff x="329" y="681"/>
              <a:chExt cx="1063" cy="759"/>
            </a:xfrm>
          </p:grpSpPr>
          <p:sp>
            <p:nvSpPr>
              <p:cNvPr id="68331" name="Rectangle 2795"/>
              <p:cNvSpPr>
                <a:spLocks noChangeArrowheads="1"/>
              </p:cNvSpPr>
              <p:nvPr/>
            </p:nvSpPr>
            <p:spPr bwMode="ltGray">
              <a:xfrm>
                <a:off x="329" y="681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332" name="Rectangle 2796"/>
              <p:cNvSpPr>
                <a:spLocks noChangeArrowheads="1"/>
              </p:cNvSpPr>
              <p:nvPr/>
            </p:nvSpPr>
            <p:spPr bwMode="ltGray">
              <a:xfrm>
                <a:off x="569" y="870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333" name="Rectangle 2797"/>
              <p:cNvSpPr>
                <a:spLocks noChangeArrowheads="1"/>
              </p:cNvSpPr>
              <p:nvPr/>
            </p:nvSpPr>
            <p:spPr bwMode="ltGray">
              <a:xfrm>
                <a:off x="912" y="767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334" name="Rectangle 2798"/>
              <p:cNvSpPr>
                <a:spLocks noChangeArrowheads="1"/>
              </p:cNvSpPr>
              <p:nvPr/>
            </p:nvSpPr>
            <p:spPr bwMode="ltGray">
              <a:xfrm>
                <a:off x="809" y="1097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335" name="Rectangle 2799"/>
              <p:cNvSpPr>
                <a:spLocks noChangeArrowheads="1"/>
              </p:cNvSpPr>
              <p:nvPr/>
            </p:nvSpPr>
            <p:spPr bwMode="ltGray">
              <a:xfrm>
                <a:off x="1049" y="1337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336" name="Rectangle 2800"/>
              <p:cNvSpPr>
                <a:spLocks noChangeArrowheads="1"/>
              </p:cNvSpPr>
              <p:nvPr/>
            </p:nvSpPr>
            <p:spPr bwMode="ltGray">
              <a:xfrm>
                <a:off x="1289" y="1097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337" name="Rectangle 2801"/>
              <p:cNvSpPr>
                <a:spLocks noChangeArrowheads="1"/>
              </p:cNvSpPr>
              <p:nvPr/>
            </p:nvSpPr>
            <p:spPr bwMode="ltGray">
              <a:xfrm>
                <a:off x="517" y="1284"/>
                <a:ext cx="103" cy="10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553200"/>
            <a:ext cx="2133600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9400"/>
            <a:ext cx="2895600" cy="152400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0350" y="6553200"/>
            <a:ext cx="2133600" cy="152400"/>
          </a:xfrm>
        </p:spPr>
        <p:txBody>
          <a:bodyPr/>
          <a:lstStyle>
            <a:lvl1pPr algn="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2BD4BC11-C1C4-4DAE-8AB8-409D2F60B58C}" type="slidenum">
              <a:rPr lang="ko-KR" altLang="en-US">
                <a:solidFill>
                  <a:prstClr val="black"/>
                </a:solidFill>
              </a:rPr>
              <a:pPr/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2411761" y="1961704"/>
            <a:ext cx="6408712" cy="1611312"/>
          </a:xfrm>
        </p:spPr>
        <p:txBody>
          <a:bodyPr anchor="t"/>
          <a:lstStyle>
            <a:lvl1pPr>
              <a:lnSpc>
                <a:spcPct val="80000"/>
              </a:lnSpc>
              <a:defRPr sz="4400" b="0">
                <a:ea typeface="超研澤中黑" pitchFamily="49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ko-KR" dirty="0"/>
          </a:p>
        </p:txBody>
      </p:sp>
      <p:grpSp>
        <p:nvGrpSpPr>
          <p:cNvPr id="5" name="Group 2805"/>
          <p:cNvGrpSpPr>
            <a:grpSpLocks/>
          </p:cNvGrpSpPr>
          <p:nvPr/>
        </p:nvGrpSpPr>
        <p:grpSpPr bwMode="auto">
          <a:xfrm>
            <a:off x="4953000" y="3857625"/>
            <a:ext cx="3657600" cy="741363"/>
            <a:chOff x="3120" y="2430"/>
            <a:chExt cx="2304" cy="467"/>
          </a:xfrm>
        </p:grpSpPr>
        <p:sp>
          <p:nvSpPr>
            <p:cNvPr id="68324" name="AutoShape 2788"/>
            <p:cNvSpPr>
              <a:spLocks noChangeArrowheads="1"/>
            </p:cNvSpPr>
            <p:nvPr/>
          </p:nvSpPr>
          <p:spPr bwMode="auto">
            <a:xfrm>
              <a:off x="3120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328" name="AutoShape 2792"/>
            <p:cNvSpPr>
              <a:spLocks noChangeArrowheads="1"/>
            </p:cNvSpPr>
            <p:nvPr/>
          </p:nvSpPr>
          <p:spPr bwMode="auto">
            <a:xfrm>
              <a:off x="3690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329" name="AutoShape 2793"/>
            <p:cNvSpPr>
              <a:spLocks noChangeArrowheads="1"/>
            </p:cNvSpPr>
            <p:nvPr/>
          </p:nvSpPr>
          <p:spPr bwMode="auto">
            <a:xfrm>
              <a:off x="4247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330" name="AutoShape 2794"/>
            <p:cNvSpPr>
              <a:spLocks noChangeArrowheads="1"/>
            </p:cNvSpPr>
            <p:nvPr/>
          </p:nvSpPr>
          <p:spPr bwMode="auto">
            <a:xfrm>
              <a:off x="4823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24" name="圖片 15" descr="low carbon city1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07" y="4752528"/>
            <a:ext cx="8591973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6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5557B"/>
                </a:solidFill>
              </a:defRPr>
            </a:lvl1pPr>
          </a:lstStyle>
          <a:p>
            <a:fld id="{36B7A202-E2A0-48A1-A61F-2C6500262E87}" type="slidenum">
              <a:rPr lang="ko-KR" altLang="en-US" smtClean="0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10259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5557B"/>
                </a:solidFill>
              </a:defRPr>
            </a:lvl1pPr>
          </a:lstStyle>
          <a:p>
            <a:fld id="{42C9C302-AF4F-452E-A0E1-82667AA877B9}" type="slidenum">
              <a:rPr lang="ko-KR" altLang="en-US" smtClean="0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9471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5557B"/>
                </a:solidFill>
              </a:defRPr>
            </a:lvl1pPr>
          </a:lstStyle>
          <a:p>
            <a:fld id="{E8302A1E-6197-49AF-BBD8-42AA4A4DDF66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23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729662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857250" y="1447800"/>
            <a:ext cx="7372350" cy="4953000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8388424" y="6553200"/>
            <a:ext cx="533400" cy="304800"/>
          </a:xfrm>
        </p:spPr>
        <p:txBody>
          <a:bodyPr/>
          <a:lstStyle>
            <a:lvl1pPr>
              <a:defRPr/>
            </a:lvl1pPr>
          </a:lstStyle>
          <a:p>
            <a:fld id="{A5C4DB62-3717-4983-B082-CC762830070F}" type="slidenum">
              <a:rPr lang="ko-KR" altLang="en-US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06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8DF8-43D9-41EE-B7ED-F1E16A1A44E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59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69AB-55C2-4171-92A0-EBCF5BE547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9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4A34-F88B-491A-A519-1ACA17C867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2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029E-EBA9-4203-9087-E01088EE5797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BFB9-43C5-48E6-BD8E-54EC55CF6FF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52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5064-FE96-4EA1-98B5-88C89B4BD96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78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BBA22-16A6-4817-9875-679D3457177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1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206E-FDE4-4FDC-800E-53A81B611AA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96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FC72-9794-4D33-8563-05DCDDA54FF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62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E282A-0995-4664-B30B-19BCD2D4101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09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9E7-9B09-4BAF-8639-79FB6FBFEB4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68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1D8C-19CC-4236-8F61-963D7802340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8E0F-685C-44C6-A6AB-0E56A8AB88E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7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CCDB-19D2-466D-9CCC-5A1823D25070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0FAE-729E-453E-9A2B-5846EDBD0885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01CF-BB15-4EBB-85C0-13ECB1D66072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49FFD-0597-4115-A3C3-77772E51AE69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DD7C-6BB1-4AF6-9333-8010E56F20ED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B9AB-FF29-4213-B4D8-30C1F8CBDCDC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6850-FA6B-458B-B0E4-BE443B8A4AA3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9307D15-5DA8-48BC-9ABF-8CD670A02035}" type="datetime1">
              <a:rPr lang="zh-TW" altLang="en-US" smtClean="0"/>
              <a:pPr/>
              <a:t>2020/3/16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210" y="6528816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E254A86D-AEBE-4A49-A120-B2FB5DC5C6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9" name="Rectangle 311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47800"/>
            <a:ext cx="864096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ko-KR" dirty="0" smtClean="0"/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388424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CF412D-E87D-4E2C-AC35-8FE9464E8992}" type="slidenum">
              <a:rPr lang="ko-KR" altLang="en-US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  <p:grpSp>
        <p:nvGrpSpPr>
          <p:cNvPr id="2" name="Group 319"/>
          <p:cNvGrpSpPr>
            <a:grpSpLocks/>
          </p:cNvGrpSpPr>
          <p:nvPr/>
        </p:nvGrpSpPr>
        <p:grpSpPr bwMode="auto">
          <a:xfrm>
            <a:off x="0" y="685800"/>
            <a:ext cx="9144000" cy="776288"/>
            <a:chOff x="0" y="432"/>
            <a:chExt cx="5760" cy="489"/>
          </a:xfrm>
        </p:grpSpPr>
        <p:sp>
          <p:nvSpPr>
            <p:cNvPr id="12592" name="Rectangle 304"/>
            <p:cNvSpPr>
              <a:spLocks noChangeArrowheads="1"/>
            </p:cNvSpPr>
            <p:nvPr/>
          </p:nvSpPr>
          <p:spPr bwMode="gray">
            <a:xfrm>
              <a:off x="0" y="432"/>
              <a:ext cx="5760" cy="146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93" name="Rectangle 305"/>
            <p:cNvSpPr>
              <a:spLocks noChangeArrowheads="1"/>
            </p:cNvSpPr>
            <p:nvPr/>
          </p:nvSpPr>
          <p:spPr bwMode="auto">
            <a:xfrm>
              <a:off x="0" y="578"/>
              <a:ext cx="5760" cy="7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97" name="AutoShape 309"/>
            <p:cNvSpPr>
              <a:spLocks noChangeArrowheads="1"/>
            </p:cNvSpPr>
            <p:nvPr/>
          </p:nvSpPr>
          <p:spPr bwMode="auto">
            <a:xfrm>
              <a:off x="4882" y="615"/>
              <a:ext cx="384" cy="306"/>
            </a:xfrm>
            <a:prstGeom prst="chevron">
              <a:avLst>
                <a:gd name="adj" fmla="val 31373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98" name="AutoShape 310"/>
            <p:cNvSpPr>
              <a:spLocks noChangeArrowheads="1"/>
            </p:cNvSpPr>
            <p:nvPr/>
          </p:nvSpPr>
          <p:spPr bwMode="auto">
            <a:xfrm>
              <a:off x="5307" y="615"/>
              <a:ext cx="384" cy="306"/>
            </a:xfrm>
            <a:prstGeom prst="chevron">
              <a:avLst>
                <a:gd name="adj" fmla="val 31373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185738" y="44624"/>
            <a:ext cx="87296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39330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25557B"/>
          </a:solidFill>
          <a:latin typeface="+mj-lt"/>
          <a:ea typeface="超研澤中圓" pitchFamily="49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800" b="0" baseline="0">
          <a:solidFill>
            <a:srgbClr val="002060"/>
          </a:solidFill>
          <a:latin typeface="Century Gothic" pitchFamily="34" charset="0"/>
          <a:ea typeface="超研澤中黑" pitchFamily="49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b="0" baseline="0">
          <a:solidFill>
            <a:schemeClr val="accent1">
              <a:lumMod val="75000"/>
            </a:schemeClr>
          </a:solidFill>
          <a:latin typeface="Century Gothic" pitchFamily="34" charset="0"/>
          <a:ea typeface="超研澤中黑" pitchFamily="49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 b="0" baseline="0">
          <a:solidFill>
            <a:schemeClr val="tx1"/>
          </a:solidFill>
          <a:latin typeface="Century Gothic" pitchFamily="34" charset="0"/>
          <a:ea typeface="超研澤中黑" pitchFamily="49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="0" baseline="0">
          <a:solidFill>
            <a:schemeClr val="tx1"/>
          </a:solidFill>
          <a:latin typeface="Century Gothic" pitchFamily="34" charset="0"/>
          <a:ea typeface="超研澤中黑" pitchFamily="49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="0" baseline="0">
          <a:solidFill>
            <a:schemeClr val="tx1"/>
          </a:solidFill>
          <a:latin typeface="Century Gothic" pitchFamily="34" charset="0"/>
          <a:ea typeface="超研澤中黑" pitchFamily="49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fld id="{6FFAFE28-B58C-440D-AFBC-158B753A1BCC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Gulim" pitchFamily="34" charset="-127"/>
              </a:rPr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t>2020/3/16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latin typeface="Gulim" pitchFamily="34" charset="-127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>
                  <a:tint val="75000"/>
                </a:prstClr>
              </a:solidFill>
              <a:latin typeface="Gulim" pitchFamily="34" charset="-127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fld id="{31198E0F-685C-44C6-A6AB-0E56A8AB88E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Gulim" pitchFamily="34" charset="-127"/>
              </a:rPr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78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1</a:t>
            </a:fld>
            <a:endParaRPr lang="zh-TW" altLang="en-US"/>
          </a:p>
        </p:txBody>
      </p:sp>
      <p:pic>
        <p:nvPicPr>
          <p:cNvPr id="5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89248" y="238125"/>
            <a:ext cx="7283152" cy="868363"/>
          </a:xfrm>
        </p:spPr>
        <p:txBody>
          <a:bodyPr/>
          <a:lstStyle/>
          <a:p>
            <a:pPr marL="514350" indent="-514350" eaLnBrk="1" hangingPunct="1">
              <a:spcBef>
                <a:spcPct val="50000"/>
              </a:spcBef>
            </a:pPr>
            <a:r>
              <a:rPr lang="zh-TW" altLang="en-US" sz="2800" dirty="0" smtClean="0">
                <a:latin typeface="Calibri" panose="020F0502020204030204" pitchFamily="34" charset="0"/>
                <a:ea typeface="標楷體" pitchFamily="65" charset="-120"/>
              </a:rPr>
              <a:t>設置緣起</a:t>
            </a:r>
            <a:endParaRPr lang="en-US" altLang="zh-TW" sz="2800" dirty="0">
              <a:latin typeface="Calibri" panose="020F0502020204030204" pitchFamily="34" charset="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528" y="2420888"/>
            <a:ext cx="5184576" cy="3637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 algn="just">
              <a:lnSpc>
                <a:spcPts val="3400"/>
              </a:lnSpc>
              <a:spcAft>
                <a:spcPts val="600"/>
              </a:spcAft>
              <a:buFont typeface="Wingdings" pitchFamily="2" charset="2"/>
              <a:buChar char="n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檢討本市廢棄物處理設施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公有垃圾掩埋場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，針對目前已復育且土地閒置情況之場址，篩選適合作為設置太陽光電發電系統設施之場址，並著手辦理招商。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228600" lvl="1" indent="-228600" defTabSz="1066800">
              <a:lnSpc>
                <a:spcPct val="150000"/>
              </a:lnSpc>
              <a:spcAft>
                <a:spcPct val="15000"/>
              </a:spcAft>
              <a:buFont typeface="Wingdings" pitchFamily="2" charset="2"/>
              <a:buChar char="n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經由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透過租賃機制於市管公有房舍屋頂及土地上設置太陽光電系統，促進公有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土地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閒置空間再利用，增加租金收入，提升節能減碳成果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 algn="just">
              <a:lnSpc>
                <a:spcPts val="3400"/>
              </a:lnSpc>
              <a:spcAft>
                <a:spcPts val="600"/>
              </a:spcAft>
              <a:buFont typeface="Wingdings" pitchFamily="2" charset="2"/>
              <a:buChar char="p"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528" y="1052736"/>
            <a:ext cx="8074058" cy="129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 defTabSz="1066800">
              <a:lnSpc>
                <a:spcPct val="150000"/>
              </a:lnSpc>
              <a:spcAft>
                <a:spcPct val="15000"/>
              </a:spcAft>
              <a:buFont typeface="Wingdings" pitchFamily="2" charset="2"/>
              <a:buChar char="n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配合中央經濟部能源局太陽光電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年推動計畫，規劃於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年內全臺設置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1,440MW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太陽光電系統，其中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地面型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設置目標為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530MW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。其中包含鹽業用地、地層下陷區、水庫、滯洪池、魚塭及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掩埋場等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9" name="Picture 2" descr="D:\BACKUP\Desktop\ssho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708920"/>
            <a:ext cx="3230089" cy="204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/>
          <p:cNvSpPr txBox="1"/>
          <p:nvPr/>
        </p:nvSpPr>
        <p:spPr>
          <a:xfrm>
            <a:off x="5940152" y="4869160"/>
            <a:ext cx="250050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掩埋場地面型太陽能板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ownloads\照片\0.各期掩埋場空拍圖\10509-10510\城西灰渣場1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4514" r="24154" b="55127"/>
          <a:stretch/>
        </p:blipFill>
        <p:spPr bwMode="auto">
          <a:xfrm>
            <a:off x="179512" y="3212976"/>
            <a:ext cx="6284711" cy="335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89248" y="188640"/>
            <a:ext cx="7283152" cy="868363"/>
          </a:xfrm>
        </p:spPr>
        <p:txBody>
          <a:bodyPr/>
          <a:lstStyle/>
          <a:p>
            <a:pPr marL="514350" indent="-514350" eaLnBrk="1" hangingPunct="1">
              <a:spcBef>
                <a:spcPct val="50000"/>
              </a:spcBef>
            </a:pPr>
            <a:r>
              <a:rPr lang="zh-TW" altLang="en-US" sz="2800" dirty="0" smtClean="0">
                <a:latin typeface="Calibri" panose="020F0502020204030204" pitchFamily="34" charset="0"/>
                <a:ea typeface="標楷體" pitchFamily="65" charset="-120"/>
              </a:rPr>
              <a:t>臺</a:t>
            </a:r>
            <a:r>
              <a:rPr lang="zh-TW" altLang="en-US" sz="2800" dirty="0">
                <a:latin typeface="Calibri" panose="020F0502020204030204" pitchFamily="34" charset="0"/>
                <a:ea typeface="標楷體" pitchFamily="65" charset="-120"/>
              </a:rPr>
              <a:t>南城西飛灰固化廠</a:t>
            </a:r>
            <a:r>
              <a:rPr lang="en-US" altLang="zh-TW" sz="2800" dirty="0">
                <a:latin typeface="Calibri" panose="020F0502020204030204" pitchFamily="34" charset="0"/>
                <a:ea typeface="標楷體" pitchFamily="65" charset="-120"/>
              </a:rPr>
              <a:t>- </a:t>
            </a:r>
            <a:r>
              <a:rPr lang="zh-TW" altLang="en-US" sz="2800" dirty="0">
                <a:latin typeface="Calibri" panose="020F0502020204030204" pitchFamily="34" charset="0"/>
                <a:ea typeface="標楷體" pitchFamily="65" charset="-120"/>
              </a:rPr>
              <a:t>屋頂</a:t>
            </a:r>
            <a:r>
              <a:rPr lang="zh-TW" altLang="en-US" sz="2800" dirty="0" smtClean="0">
                <a:latin typeface="Calibri" panose="020F0502020204030204" pitchFamily="34" charset="0"/>
                <a:ea typeface="標楷體" pitchFamily="65" charset="-120"/>
              </a:rPr>
              <a:t>型太陽能板</a:t>
            </a:r>
            <a:endParaRPr lang="en-US" altLang="zh-TW" sz="2800" dirty="0">
              <a:latin typeface="Calibri" panose="020F0502020204030204" pitchFamily="34" charset="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836712"/>
            <a:ext cx="5400600" cy="24263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設置容量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0.491MW</a:t>
            </a: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台灣地區首座環保處理廠房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飛灰固化廠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屋頂型太陽能電廠。</a:t>
            </a:r>
            <a:endPara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日完成掛錶作業</a:t>
            </a:r>
            <a:r>
              <a:rPr lang="zh-TW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，每日平均發電量約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2,100</a:t>
            </a:r>
            <a:r>
              <a:rPr lang="zh-TW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1KW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的日平均</a:t>
            </a:r>
            <a:r>
              <a:rPr lang="zh-TW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發電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數約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4.28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度。</a:t>
            </a:r>
            <a:endParaRPr lang="en-US" altLang="zh-TW" sz="1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年發電量：每年平均約產生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萬度電，可減碳約</a:t>
            </a:r>
            <a:r>
              <a:rPr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370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公噸。</a:t>
            </a:r>
            <a:endParaRPr lang="en-US" altLang="zh-TW" sz="1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6381328"/>
            <a:ext cx="630864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城西固化廠太陽光電系統空拍照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公務區_MOBILE\台南市環保局_Doc\23.太陽光電系統招標案\I.太陽能掩埋場空拍圖(時間序紀錄)\城西太陽能施工空拍圖 (to 科長)\城西固化廠\1050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908720"/>
            <a:ext cx="3150950" cy="1773102"/>
          </a:xfrm>
          <a:prstGeom prst="rect">
            <a:avLst/>
          </a:prstGeom>
          <a:noFill/>
        </p:spPr>
      </p:pic>
      <p:pic>
        <p:nvPicPr>
          <p:cNvPr id="1028" name="Picture 4" descr="D:\BACKUP\Desktop\1510207732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708920"/>
            <a:ext cx="3138961" cy="2088232"/>
          </a:xfrm>
          <a:prstGeom prst="rect">
            <a:avLst/>
          </a:prstGeom>
          <a:noFill/>
        </p:spPr>
      </p:pic>
      <p:pic>
        <p:nvPicPr>
          <p:cNvPr id="1029" name="Picture 5" descr="D:\BACKUP\Desktop\15102078556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869160"/>
            <a:ext cx="3168352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1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A86D-AEBE-4A49-A120-B2FB5DC5C645}" type="slidenum">
              <a:rPr lang="zh-TW" altLang="en-US" smtClean="0"/>
              <a:pPr/>
              <a:t>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3948" y="817515"/>
            <a:ext cx="3664556" cy="23247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2980" y="3207409"/>
            <a:ext cx="2387440" cy="17525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2980" y="5012323"/>
            <a:ext cx="2387440" cy="1796511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889248" y="116632"/>
            <a:ext cx="7283152" cy="868363"/>
          </a:xfrm>
        </p:spPr>
        <p:txBody>
          <a:bodyPr/>
          <a:lstStyle/>
          <a:p>
            <a:pPr marL="514350" indent="-514350" eaLnBrk="1" hangingPunct="1">
              <a:spcBef>
                <a:spcPct val="50000"/>
              </a:spcBef>
            </a:pPr>
            <a:r>
              <a:rPr lang="zh-TW" altLang="en-US" sz="2800" dirty="0" smtClean="0">
                <a:latin typeface="Calibri" panose="020F0502020204030204" pitchFamily="34" charset="0"/>
                <a:ea typeface="標楷體" pitchFamily="65" charset="-120"/>
              </a:rPr>
              <a:t>臺</a:t>
            </a:r>
            <a:r>
              <a:rPr lang="zh-TW" altLang="en-US" sz="2800" dirty="0">
                <a:latin typeface="Calibri" panose="020F0502020204030204" pitchFamily="34" charset="0"/>
                <a:ea typeface="標楷體" pitchFamily="65" charset="-120"/>
              </a:rPr>
              <a:t>南城</a:t>
            </a:r>
            <a:r>
              <a:rPr lang="zh-TW" altLang="en-US" sz="2800" dirty="0" smtClean="0">
                <a:latin typeface="Calibri" panose="020F0502020204030204" pitchFamily="34" charset="0"/>
                <a:ea typeface="標楷體" pitchFamily="65" charset="-120"/>
              </a:rPr>
              <a:t>西零期掩埋場</a:t>
            </a:r>
            <a:r>
              <a:rPr lang="en-US" altLang="zh-TW" sz="2800" dirty="0" smtClean="0">
                <a:latin typeface="Calibri" panose="020F0502020204030204" pitchFamily="34" charset="0"/>
                <a:ea typeface="標楷體" pitchFamily="65" charset="-120"/>
              </a:rPr>
              <a:t>- </a:t>
            </a:r>
            <a:r>
              <a:rPr lang="zh-TW" altLang="en-US" sz="2800" dirty="0" smtClean="0">
                <a:latin typeface="Calibri" panose="020F0502020204030204" pitchFamily="34" charset="0"/>
                <a:ea typeface="標楷體" pitchFamily="65" charset="-120"/>
              </a:rPr>
              <a:t>地面型太陽能板</a:t>
            </a:r>
            <a:endParaRPr lang="en-US" altLang="zh-TW" sz="2800" dirty="0">
              <a:latin typeface="Calibri" panose="020F0502020204030204" pitchFamily="34" charset="0"/>
              <a:ea typeface="標楷體" pitchFamily="65" charset="-120"/>
            </a:endParaRPr>
          </a:p>
        </p:txBody>
      </p:sp>
      <p:pic>
        <p:nvPicPr>
          <p:cNvPr id="10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07504" y="836712"/>
            <a:ext cx="529208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設置容量為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1.487MW</a:t>
            </a: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n"/>
            </a:pP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日完成掛錶作業。</a:t>
            </a:r>
            <a:r>
              <a:rPr lang="zh-TW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每日平均發電量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zh-TW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6,685</a:t>
            </a:r>
            <a:r>
              <a:rPr lang="zh-TW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度，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1KW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的日平均</a:t>
            </a:r>
            <a:r>
              <a:rPr lang="zh-TW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發電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4.5</a:t>
            </a:r>
            <a:r>
              <a:rPr lang="zh-TW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小時。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年發電量：每年平均約產生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237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萬度電，可減碳約</a:t>
            </a:r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1,235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公噸。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TW" sz="20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TW" sz="20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92015" y="2416200"/>
            <a:ext cx="1887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全區整地</a:t>
            </a:r>
            <a:endParaRPr lang="en-US" altLang="zh-TW" sz="20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16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攝於</a:t>
            </a:r>
            <a:r>
              <a:rPr lang="en-US" altLang="zh-TW" sz="16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105/12/12</a:t>
            </a:r>
            <a:endParaRPr lang="en-US" altLang="zh-TW" sz="1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3" y="3168352"/>
            <a:ext cx="6480721" cy="364502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419872" y="3212976"/>
            <a:ext cx="3123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1~3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</a:t>
            </a:r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PV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模組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全部建置完成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4B2E-BDDA-45D0-8CC9-40450F654304}" type="slidenum">
              <a:rPr lang="ja-JP" altLang="en-US" smtClean="0"/>
              <a:pPr/>
              <a:t>4</a:t>
            </a:fld>
            <a:endParaRPr lang="en-US" altLang="ja-JP"/>
          </a:p>
        </p:txBody>
      </p:sp>
      <p:sp>
        <p:nvSpPr>
          <p:cNvPr id="4" name="矩形 3"/>
          <p:cNvSpPr/>
          <p:nvPr/>
        </p:nvSpPr>
        <p:spPr>
          <a:xfrm>
            <a:off x="899592" y="332656"/>
            <a:ext cx="4621778" cy="4801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  <a:cs typeface="+mj-cs"/>
              </a:rPr>
              <a:t>新營</a:t>
            </a:r>
            <a:r>
              <a:rPr lang="zh-TW" altLang="en-US" sz="2800" spc="-100" dirty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  <a:cs typeface="+mj-cs"/>
              </a:rPr>
              <a:t>掩埋</a:t>
            </a:r>
            <a:r>
              <a:rPr lang="zh-TW" altLang="en-US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  <a:cs typeface="+mj-cs"/>
              </a:rPr>
              <a:t>場</a:t>
            </a:r>
            <a:r>
              <a:rPr lang="en-US" altLang="zh-TW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  <a:cs typeface="+mj-cs"/>
              </a:rPr>
              <a:t>- </a:t>
            </a:r>
            <a:r>
              <a:rPr lang="zh-TW" altLang="en-US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  <a:cs typeface="+mj-cs"/>
              </a:rPr>
              <a:t>地面型太陽能板</a:t>
            </a:r>
          </a:p>
        </p:txBody>
      </p:sp>
      <p:pic>
        <p:nvPicPr>
          <p:cNvPr id="6" name="圖片 5" descr="DJI_0445.JPG"/>
          <p:cNvPicPr>
            <a:picLocks noChangeAspect="1"/>
          </p:cNvPicPr>
          <p:nvPr/>
        </p:nvPicPr>
        <p:blipFill>
          <a:blip r:embed="rId2" cstate="print"/>
          <a:srcRect t="5659" b="16409"/>
          <a:stretch>
            <a:fillRect/>
          </a:stretch>
        </p:blipFill>
        <p:spPr>
          <a:xfrm>
            <a:off x="0" y="965200"/>
            <a:ext cx="9186087" cy="5892799"/>
          </a:xfrm>
          <a:prstGeom prst="rect">
            <a:avLst/>
          </a:prstGeom>
        </p:spPr>
      </p:pic>
      <p:sp>
        <p:nvSpPr>
          <p:cNvPr id="7" name="文字方塊 7">
            <a:extLst>
              <a:ext uri="{FF2B5EF4-FFF2-40B4-BE49-F238E27FC236}">
                <a16:creationId xmlns="" xmlns:a16="http://schemas.microsoft.com/office/drawing/2014/main" id="{9DD50203-7D17-46DE-A217-EA8E34061535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475656" y="1988840"/>
            <a:ext cx="127428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2600" b="1" dirty="0" smtClean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 </a:t>
            </a:r>
            <a:r>
              <a:rPr lang="en-US" altLang="zh-TW" sz="2000" b="1" dirty="0" smtClean="0">
                <a:solidFill>
                  <a:srgbClr val="FFFF00"/>
                </a:solidFill>
                <a:latin typeface="華康粗圓體(P)" pitchFamily="34" charset="-120"/>
                <a:ea typeface="華康粗圓體(P)" pitchFamily="34" charset="-120"/>
              </a:rPr>
              <a:t>1.5</a:t>
            </a:r>
            <a:r>
              <a:rPr lang="zh-TW" altLang="en-US" sz="2000" b="1" dirty="0" smtClean="0">
                <a:solidFill>
                  <a:srgbClr val="FFFF00"/>
                </a:solidFill>
                <a:latin typeface="華康粗圓體(P)" pitchFamily="34" charset="-120"/>
                <a:ea typeface="華康粗圓體(P)" pitchFamily="34" charset="-120"/>
              </a:rPr>
              <a:t>公頃</a:t>
            </a:r>
            <a:endParaRPr lang="zh-TW" altLang="en-US" sz="2600" b="1" dirty="0">
              <a:solidFill>
                <a:srgbClr val="FFFF00"/>
              </a:solidFill>
              <a:latin typeface="華康粗圓體(P)" pitchFamily="34" charset="-120"/>
              <a:ea typeface="華康粗圓體(P)" pitchFamily="34" charset="-120"/>
            </a:endParaRPr>
          </a:p>
        </p:txBody>
      </p:sp>
      <p:sp>
        <p:nvSpPr>
          <p:cNvPr id="8" name="文字方塊 5">
            <a:extLst>
              <a:ext uri="{FF2B5EF4-FFF2-40B4-BE49-F238E27FC236}">
                <a16:creationId xmlns="" xmlns:a16="http://schemas.microsoft.com/office/drawing/2014/main" id="{43A20E45-60CF-4706-B287-32263FF792EB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843808" y="3861048"/>
            <a:ext cx="132620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2600" b="1" dirty="0" smtClean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en-US" altLang="zh-TW" sz="2600" b="1" dirty="0" smtClean="0">
              <a:solidFill>
                <a:srgbClr val="1111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FFFF00"/>
                </a:solidFill>
                <a:latin typeface="華康粗圓體(P)" pitchFamily="34" charset="-120"/>
                <a:ea typeface="華康粗圓體(P)" pitchFamily="34" charset="-120"/>
              </a:rPr>
              <a:t>0.48</a:t>
            </a:r>
            <a:r>
              <a:rPr lang="zh-TW" altLang="en-US" sz="2000" b="1" dirty="0" smtClean="0">
                <a:solidFill>
                  <a:srgbClr val="FFFF00"/>
                </a:solidFill>
                <a:latin typeface="華康粗圓體(P)" pitchFamily="34" charset="-120"/>
                <a:ea typeface="華康粗圓體(P)" pitchFamily="34" charset="-120"/>
              </a:rPr>
              <a:t>公頃</a:t>
            </a:r>
            <a:endParaRPr lang="zh-TW" altLang="en-US" sz="2000" b="1" dirty="0">
              <a:solidFill>
                <a:srgbClr val="FFFF00"/>
              </a:solidFill>
              <a:latin typeface="華康粗圓體(P)" pitchFamily="34" charset="-120"/>
              <a:ea typeface="華康粗圓體(P)" pitchFamily="34" charset="-120"/>
            </a:endParaRPr>
          </a:p>
        </p:txBody>
      </p:sp>
      <p:sp>
        <p:nvSpPr>
          <p:cNvPr id="9" name="文字方塊 3">
            <a:extLst>
              <a:ext uri="{FF2B5EF4-FFF2-40B4-BE49-F238E27FC236}">
                <a16:creationId xmlns="" xmlns:a16="http://schemas.microsoft.com/office/drawing/2014/main" id="{D6387C66-9453-45A8-9C31-D42515DB24C4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7092280" y="1988840"/>
            <a:ext cx="13681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en-US" sz="2600" b="1" dirty="0" smtClean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en-US" altLang="zh-TW" sz="2600" b="1" dirty="0" smtClean="0">
              <a:solidFill>
                <a:srgbClr val="1111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FFFF00"/>
                </a:solidFill>
                <a:latin typeface="華康粗圓體(P)" pitchFamily="34" charset="-120"/>
                <a:ea typeface="華康粗圓體(P)" pitchFamily="34" charset="-120"/>
              </a:rPr>
              <a:t>4.1</a:t>
            </a:r>
            <a:r>
              <a:rPr lang="zh-TW" altLang="en-US" sz="2000" b="1" dirty="0" smtClean="0">
                <a:solidFill>
                  <a:srgbClr val="FFFF00"/>
                </a:solidFill>
                <a:latin typeface="華康粗圓體(P)" pitchFamily="34" charset="-120"/>
                <a:ea typeface="華康粗圓體(P)" pitchFamily="34" charset="-120"/>
              </a:rPr>
              <a:t>公頃</a:t>
            </a:r>
            <a:endParaRPr lang="zh-TW" altLang="en-US" sz="2000" b="1" dirty="0">
              <a:solidFill>
                <a:srgbClr val="FFFF00"/>
              </a:solidFill>
              <a:latin typeface="華康粗圓體(P)" pitchFamily="34" charset="-120"/>
              <a:ea typeface="華康粗圓體(P)" pitchFamily="34" charset="-120"/>
            </a:endParaRPr>
          </a:p>
        </p:txBody>
      </p:sp>
      <p:sp>
        <p:nvSpPr>
          <p:cNvPr id="10" name="手繪多邊形 9"/>
          <p:cNvSpPr/>
          <p:nvPr/>
        </p:nvSpPr>
        <p:spPr bwMode="auto">
          <a:xfrm>
            <a:off x="4644008" y="2348880"/>
            <a:ext cx="4320480" cy="1944216"/>
          </a:xfrm>
          <a:custGeom>
            <a:avLst/>
            <a:gdLst>
              <a:gd name="connsiteX0" fmla="*/ 32658 w 4419600"/>
              <a:gd name="connsiteY0" fmla="*/ 587828 h 1774371"/>
              <a:gd name="connsiteX1" fmla="*/ 1513115 w 4419600"/>
              <a:gd name="connsiteY1" fmla="*/ 0 h 1774371"/>
              <a:gd name="connsiteX2" fmla="*/ 2068286 w 4419600"/>
              <a:gd name="connsiteY2" fmla="*/ 250371 h 1774371"/>
              <a:gd name="connsiteX3" fmla="*/ 4419600 w 4419600"/>
              <a:gd name="connsiteY3" fmla="*/ 653143 h 1774371"/>
              <a:gd name="connsiteX4" fmla="*/ 4158343 w 4419600"/>
              <a:gd name="connsiteY4" fmla="*/ 1774371 h 1774371"/>
              <a:gd name="connsiteX5" fmla="*/ 0 w 4419600"/>
              <a:gd name="connsiteY5" fmla="*/ 642257 h 1774371"/>
              <a:gd name="connsiteX6" fmla="*/ 32658 w 4419600"/>
              <a:gd name="connsiteY6" fmla="*/ 587828 h 177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9600" h="1774371">
                <a:moveTo>
                  <a:pt x="32658" y="587828"/>
                </a:moveTo>
                <a:lnTo>
                  <a:pt x="1513115" y="0"/>
                </a:lnTo>
                <a:lnTo>
                  <a:pt x="2068286" y="250371"/>
                </a:lnTo>
                <a:lnTo>
                  <a:pt x="4419600" y="653143"/>
                </a:lnTo>
                <a:lnTo>
                  <a:pt x="4158343" y="1774371"/>
                </a:lnTo>
                <a:lnTo>
                  <a:pt x="0" y="642257"/>
                </a:lnTo>
                <a:lnTo>
                  <a:pt x="32658" y="587828"/>
                </a:lnTo>
                <a:close/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手繪多邊形 10"/>
          <p:cNvSpPr/>
          <p:nvPr/>
        </p:nvSpPr>
        <p:spPr bwMode="auto">
          <a:xfrm>
            <a:off x="4139952" y="3789040"/>
            <a:ext cx="1728192" cy="1584176"/>
          </a:xfrm>
          <a:custGeom>
            <a:avLst/>
            <a:gdLst>
              <a:gd name="connsiteX0" fmla="*/ 0 w 1730829"/>
              <a:gd name="connsiteY0" fmla="*/ 0 h 1262743"/>
              <a:gd name="connsiteX1" fmla="*/ 87086 w 1730829"/>
              <a:gd name="connsiteY1" fmla="*/ 707571 h 1262743"/>
              <a:gd name="connsiteX2" fmla="*/ 751114 w 1730829"/>
              <a:gd name="connsiteY2" fmla="*/ 783771 h 1262743"/>
              <a:gd name="connsiteX3" fmla="*/ 816429 w 1730829"/>
              <a:gd name="connsiteY3" fmla="*/ 1186543 h 1262743"/>
              <a:gd name="connsiteX4" fmla="*/ 1208314 w 1730829"/>
              <a:gd name="connsiteY4" fmla="*/ 1153885 h 1262743"/>
              <a:gd name="connsiteX5" fmla="*/ 1730829 w 1730829"/>
              <a:gd name="connsiteY5" fmla="*/ 1262743 h 1262743"/>
              <a:gd name="connsiteX6" fmla="*/ 1197429 w 1730829"/>
              <a:gd name="connsiteY6" fmla="*/ 76200 h 1262743"/>
              <a:gd name="connsiteX7" fmla="*/ 0 w 1730829"/>
              <a:gd name="connsiteY7" fmla="*/ 0 h 126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0829" h="1262743">
                <a:moveTo>
                  <a:pt x="0" y="0"/>
                </a:moveTo>
                <a:lnTo>
                  <a:pt x="87086" y="707571"/>
                </a:lnTo>
                <a:lnTo>
                  <a:pt x="751114" y="783771"/>
                </a:lnTo>
                <a:lnTo>
                  <a:pt x="816429" y="1186543"/>
                </a:lnTo>
                <a:lnTo>
                  <a:pt x="1208314" y="1153885"/>
                </a:lnTo>
                <a:lnTo>
                  <a:pt x="1730829" y="1262743"/>
                </a:lnTo>
                <a:lnTo>
                  <a:pt x="1197429" y="76200"/>
                </a:lnTo>
                <a:lnTo>
                  <a:pt x="0" y="0"/>
                </a:lnTo>
                <a:close/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手繪多邊形 11"/>
          <p:cNvSpPr/>
          <p:nvPr/>
        </p:nvSpPr>
        <p:spPr bwMode="auto">
          <a:xfrm>
            <a:off x="611560" y="2636912"/>
            <a:ext cx="4480722" cy="936104"/>
          </a:xfrm>
          <a:custGeom>
            <a:avLst/>
            <a:gdLst>
              <a:gd name="connsiteX0" fmla="*/ 0 w 4408714"/>
              <a:gd name="connsiteY0" fmla="*/ 707571 h 794657"/>
              <a:gd name="connsiteX1" fmla="*/ 1121228 w 4408714"/>
              <a:gd name="connsiteY1" fmla="*/ 435429 h 794657"/>
              <a:gd name="connsiteX2" fmla="*/ 1621971 w 4408714"/>
              <a:gd name="connsiteY2" fmla="*/ 195943 h 794657"/>
              <a:gd name="connsiteX3" fmla="*/ 2481943 w 4408714"/>
              <a:gd name="connsiteY3" fmla="*/ 206829 h 794657"/>
              <a:gd name="connsiteX4" fmla="*/ 3026228 w 4408714"/>
              <a:gd name="connsiteY4" fmla="*/ 152400 h 794657"/>
              <a:gd name="connsiteX5" fmla="*/ 3548743 w 4408714"/>
              <a:gd name="connsiteY5" fmla="*/ 0 h 794657"/>
              <a:gd name="connsiteX6" fmla="*/ 4408714 w 4408714"/>
              <a:gd name="connsiteY6" fmla="*/ 152400 h 794657"/>
              <a:gd name="connsiteX7" fmla="*/ 3069771 w 4408714"/>
              <a:gd name="connsiteY7" fmla="*/ 642257 h 794657"/>
              <a:gd name="connsiteX8" fmla="*/ 2514600 w 4408714"/>
              <a:gd name="connsiteY8" fmla="*/ 576943 h 794657"/>
              <a:gd name="connsiteX9" fmla="*/ 1937657 w 4408714"/>
              <a:gd name="connsiteY9" fmla="*/ 794657 h 794657"/>
              <a:gd name="connsiteX10" fmla="*/ 0 w 4408714"/>
              <a:gd name="connsiteY10" fmla="*/ 707571 h 79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08714" h="794657">
                <a:moveTo>
                  <a:pt x="0" y="707571"/>
                </a:moveTo>
                <a:lnTo>
                  <a:pt x="1121228" y="435429"/>
                </a:lnTo>
                <a:lnTo>
                  <a:pt x="1621971" y="195943"/>
                </a:lnTo>
                <a:lnTo>
                  <a:pt x="2481943" y="206829"/>
                </a:lnTo>
                <a:lnTo>
                  <a:pt x="3026228" y="152400"/>
                </a:lnTo>
                <a:lnTo>
                  <a:pt x="3548743" y="0"/>
                </a:lnTo>
                <a:lnTo>
                  <a:pt x="4408714" y="152400"/>
                </a:lnTo>
                <a:lnTo>
                  <a:pt x="3069771" y="642257"/>
                </a:lnTo>
                <a:lnTo>
                  <a:pt x="2514600" y="576943"/>
                </a:lnTo>
                <a:lnTo>
                  <a:pt x="1937657" y="794657"/>
                </a:lnTo>
                <a:lnTo>
                  <a:pt x="0" y="707571"/>
                </a:lnTo>
                <a:close/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5291486"/>
            <a:ext cx="8964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 indent="-342900" defTabSz="1066800">
              <a:lnSpc>
                <a:spcPts val="3000"/>
              </a:lnSpc>
              <a:spcAft>
                <a:spcPts val="0"/>
              </a:spcAft>
              <a:buClr>
                <a:srgbClr val="FFC000"/>
              </a:buClr>
              <a:buSzPct val="90000"/>
              <a:buFont typeface="Times New Roman" panose="02020603050405020304" pitchFamily="18" charset="0"/>
              <a:buChar char="►"/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設置完成日期：三、四期</a:t>
            </a:r>
            <a:r>
              <a:rPr lang="en-US" altLang="zh-TW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107.06.12</a:t>
            </a: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併聯送電，五期</a:t>
            </a:r>
            <a:r>
              <a:rPr lang="en-US" altLang="zh-TW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107.06.26</a:t>
            </a: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併聯送電</a:t>
            </a:r>
            <a:endParaRPr lang="en-US" altLang="zh-TW" sz="20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14300" lvl="1" indent="-342900" defTabSz="1066800">
              <a:lnSpc>
                <a:spcPts val="3000"/>
              </a:lnSpc>
              <a:spcAft>
                <a:spcPts val="0"/>
              </a:spcAft>
              <a:buClr>
                <a:srgbClr val="FFC000"/>
              </a:buClr>
              <a:buSzPct val="90000"/>
              <a:buFont typeface="Times New Roman" panose="02020603050405020304" pitchFamily="18" charset="0"/>
              <a:buChar char="►"/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年發電量：每年平均約產生</a:t>
            </a:r>
            <a:r>
              <a:rPr lang="en-US" altLang="zh-TW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900</a:t>
            </a: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萬度電。</a:t>
            </a:r>
            <a:endParaRPr lang="en-US" altLang="zh-TW" sz="20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14300" lvl="1" indent="-342900" defTabSz="1066800">
              <a:lnSpc>
                <a:spcPts val="3000"/>
              </a:lnSpc>
              <a:spcAft>
                <a:spcPts val="0"/>
              </a:spcAft>
              <a:buClr>
                <a:srgbClr val="FFC000"/>
              </a:buClr>
              <a:buSzPct val="90000"/>
              <a:buFont typeface="Times New Roman" panose="02020603050405020304" pitchFamily="18" charset="0"/>
              <a:buChar char="►"/>
              <a:defRPr/>
            </a:pP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單一掩埋場發電量全國第一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114300" lvl="1" indent="-342900" defTabSz="1066800">
              <a:lnSpc>
                <a:spcPts val="3000"/>
              </a:lnSpc>
              <a:spcAft>
                <a:spcPts val="0"/>
              </a:spcAft>
              <a:buClr>
                <a:srgbClr val="FFC000"/>
              </a:buClr>
              <a:buSzPct val="90000"/>
              <a:buFont typeface="Times New Roman" panose="02020603050405020304" pitchFamily="18" charset="0"/>
              <a:buChar char="►"/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設置容量：地面型    </a:t>
            </a:r>
            <a:r>
              <a:rPr lang="en-US" altLang="zh-TW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6.388</a:t>
            </a:r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MW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千玲\Desktop\DJI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541" y="4663091"/>
            <a:ext cx="3520002" cy="198000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86" y="2643508"/>
            <a:ext cx="351909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62" y="4651022"/>
            <a:ext cx="3519092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57" y="2660443"/>
            <a:ext cx="351909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1"/>
          <p:cNvSpPr txBox="1">
            <a:spLocks/>
          </p:cNvSpPr>
          <p:nvPr/>
        </p:nvSpPr>
        <p:spPr>
          <a:xfrm>
            <a:off x="6850856" y="6674247"/>
            <a:ext cx="2133600" cy="21113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1C87C-13C7-49AA-90C1-F7A466675E6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555324" y="2652884"/>
            <a:ext cx="2952328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將軍漚汪 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已於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106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12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月倂聯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zh-TW" altLang="en-US" sz="1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43423" y="2636912"/>
            <a:ext cx="324036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西港大塭寮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已於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106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12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月倂聯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568064" y="4669109"/>
            <a:ext cx="2952328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麻豆一期 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已於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107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月倂聯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960439" y="4649294"/>
            <a:ext cx="2952328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鹽水一期 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已於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107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月倂聯</a:t>
            </a:r>
            <a:r>
              <a:rPr lang="en-US" altLang="zh-TW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標題 7"/>
          <p:cNvSpPr txBox="1">
            <a:spLocks/>
          </p:cNvSpPr>
          <p:nvPr/>
        </p:nvSpPr>
        <p:spPr>
          <a:xfrm>
            <a:off x="827584" y="116632"/>
            <a:ext cx="612030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</a:rPr>
              <a:t>西港、將軍、鹽水、麻豆掩埋場</a:t>
            </a:r>
          </a:p>
        </p:txBody>
      </p:sp>
      <p:graphicFrame>
        <p:nvGraphicFramePr>
          <p:cNvPr id="19" name="內容版面配置區 6">
            <a:extLst>
              <a:ext uri="{FF2B5EF4-FFF2-40B4-BE49-F238E27FC236}">
                <a16:creationId xmlns="" xmlns:a16="http://schemas.microsoft.com/office/drawing/2014/main" id="{645BB79A-9F3C-4C35-959E-9875D1FA6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247731"/>
              </p:ext>
            </p:extLst>
          </p:nvPr>
        </p:nvGraphicFramePr>
        <p:xfrm>
          <a:off x="1331640" y="836712"/>
          <a:ext cx="6361781" cy="1737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3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1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64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64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4053">
                  <a:extLst>
                    <a:ext uri="{9D8B030D-6E8A-4147-A177-3AD203B41FA5}">
                      <a16:colId xmlns="" xmlns:a16="http://schemas.microsoft.com/office/drawing/2014/main" val="1434762299"/>
                    </a:ext>
                  </a:extLst>
                </a:gridCol>
              </a:tblGrid>
              <a:tr h="4020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設置場址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太陽能</a:t>
                      </a:r>
                      <a:endParaRPr lang="en-US" altLang="zh-TW" sz="1400" kern="1200" dirty="0"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型式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面積</a:t>
                      </a:r>
                      <a:endParaRPr lang="en-US" altLang="zh-TW" sz="1400" kern="1200" dirty="0"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公頃</a:t>
                      </a:r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設置容量</a:t>
                      </a:r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(MW)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完工時間</a:t>
                      </a:r>
                      <a:endParaRPr lang="zh-TW" altLang="en-US" sz="1400" b="1" kern="1200" dirty="0">
                        <a:solidFill>
                          <a:schemeClr val="lt1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193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鹽水一期掩埋場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1.62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0.997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>
                          <a:latin typeface="標楷體" pitchFamily="65" charset="-120"/>
                          <a:ea typeface="標楷體" pitchFamily="65" charset="-120"/>
                        </a:rPr>
                        <a:t>107.03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3989814"/>
                  </a:ext>
                </a:extLst>
              </a:tr>
              <a:tr h="250984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麻豆一期掩埋場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3.73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1.998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107.03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40475706"/>
                  </a:ext>
                </a:extLst>
              </a:tr>
              <a:tr h="250984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將軍西和漚汪掩埋場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0.66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0.488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106.12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8882063"/>
                  </a:ext>
                </a:extLst>
              </a:tr>
              <a:tr h="250984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西港大塭寮掩埋場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0.59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標楷體" pitchFamily="65" charset="-120"/>
                          <a:ea typeface="標楷體" pitchFamily="65" charset="-120"/>
                        </a:rPr>
                        <a:t>0.415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200" dirty="0">
                          <a:latin typeface="標楷體" pitchFamily="65" charset="-120"/>
                          <a:ea typeface="標楷體" pitchFamily="65" charset="-120"/>
                        </a:rPr>
                        <a:t>106.12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3981140"/>
                  </a:ext>
                </a:extLst>
              </a:tr>
            </a:tbl>
          </a:graphicData>
        </a:graphic>
      </p:graphicFrame>
      <p:pic>
        <p:nvPicPr>
          <p:cNvPr id="22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5"/>
            <a:ext cx="4320480" cy="286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04456" cy="2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005064"/>
            <a:ext cx="432048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348413" y="6450856"/>
            <a:ext cx="1616075" cy="290512"/>
          </a:xfrm>
        </p:spPr>
        <p:txBody>
          <a:bodyPr/>
          <a:lstStyle/>
          <a:p>
            <a:pPr>
              <a:defRPr/>
            </a:pPr>
            <a:fld id="{B2AE112B-4388-495B-8F3A-EE912F96114D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23" name="矩形 26"/>
          <p:cNvSpPr>
            <a:spLocks noChangeArrowheads="1"/>
          </p:cNvSpPr>
          <p:nvPr/>
        </p:nvSpPr>
        <p:spPr bwMode="auto">
          <a:xfrm>
            <a:off x="258225" y="1052736"/>
            <a:ext cx="2369559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新市潭頂掩埋場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5" name="矩形 26"/>
          <p:cNvSpPr>
            <a:spLocks noChangeArrowheads="1"/>
          </p:cNvSpPr>
          <p:nvPr/>
        </p:nvSpPr>
        <p:spPr bwMode="auto">
          <a:xfrm>
            <a:off x="251520" y="4005064"/>
            <a:ext cx="2369559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西港八分掩埋場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" name="矩形 26"/>
          <p:cNvSpPr>
            <a:spLocks noChangeArrowheads="1"/>
          </p:cNvSpPr>
          <p:nvPr/>
        </p:nvSpPr>
        <p:spPr bwMode="auto">
          <a:xfrm>
            <a:off x="4788024" y="1052736"/>
            <a:ext cx="2369559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佳里塭子寮掩埋場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11" name="內容版面配置區 6">
            <a:extLst>
              <a:ext uri="{FF2B5EF4-FFF2-40B4-BE49-F238E27FC236}">
                <a16:creationId xmlns="" xmlns:a16="http://schemas.microsoft.com/office/drawing/2014/main" id="{645BB79A-9F3C-4C35-959E-9875D1FA6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247731"/>
              </p:ext>
            </p:extLst>
          </p:nvPr>
        </p:nvGraphicFramePr>
        <p:xfrm>
          <a:off x="4635500" y="4000502"/>
          <a:ext cx="4317999" cy="20373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192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77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67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67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7601">
                  <a:extLst>
                    <a:ext uri="{9D8B030D-6E8A-4147-A177-3AD203B41FA5}">
                      <a16:colId xmlns="" xmlns:a16="http://schemas.microsoft.com/office/drawing/2014/main" val="1434762299"/>
                    </a:ext>
                  </a:extLst>
                </a:gridCol>
              </a:tblGrid>
              <a:tr h="544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設置場址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太陽能</a:t>
                      </a:r>
                      <a:endParaRPr lang="en-US" altLang="zh-TW" sz="1400" kern="1200" dirty="0"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型式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面積</a:t>
                      </a:r>
                      <a:endParaRPr lang="en-US" altLang="zh-TW" sz="1400" kern="1200" dirty="0"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公頃</a:t>
                      </a:r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設置容量</a:t>
                      </a:r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(MW)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完工時間</a:t>
                      </a:r>
                      <a:endParaRPr lang="zh-TW" altLang="en-US" sz="1400" b="1" kern="1200" dirty="0">
                        <a:solidFill>
                          <a:schemeClr val="lt1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5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新市潭頂掩埋場</a:t>
                      </a:r>
                      <a:r>
                        <a:rPr lang="en-US" sz="1400" kern="12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3.77</a:t>
                      </a:r>
                      <a:endParaRPr lang="zh-TW" altLang="zh-TW" sz="1400" kern="1200" dirty="0" smtClean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1.896</a:t>
                      </a:r>
                      <a:endParaRPr lang="zh-TW" altLang="zh-TW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108.04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3989814"/>
                  </a:ext>
                </a:extLst>
              </a:tr>
              <a:tr h="435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佳里塭子寮掩埋場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0.51</a:t>
                      </a:r>
                      <a:endParaRPr lang="zh-TW" altLang="zh-TW" sz="1400" kern="1200" dirty="0" smtClean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0.497</a:t>
                      </a:r>
                      <a:endParaRPr lang="zh-TW" altLang="zh-TW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108.04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40475706"/>
                  </a:ext>
                </a:extLst>
              </a:tr>
              <a:tr h="435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西港八份掩埋場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0.68</a:t>
                      </a:r>
                      <a:endParaRPr lang="zh-TW" altLang="zh-TW" sz="1400" kern="1200" dirty="0" smtClean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0.086</a:t>
                      </a:r>
                      <a:endParaRPr lang="zh-TW" altLang="zh-TW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108.04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8882063"/>
                  </a:ext>
                </a:extLst>
              </a:tr>
            </a:tbl>
          </a:graphicData>
        </a:graphic>
      </p:graphicFrame>
      <p:sp>
        <p:nvSpPr>
          <p:cNvPr id="13" name="標題 7"/>
          <p:cNvSpPr txBox="1">
            <a:spLocks/>
          </p:cNvSpPr>
          <p:nvPr/>
        </p:nvSpPr>
        <p:spPr>
          <a:xfrm>
            <a:off x="755948" y="116632"/>
            <a:ext cx="720042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</a:rPr>
              <a:t>新市、佳里、西港掩埋場</a:t>
            </a:r>
          </a:p>
        </p:txBody>
      </p:sp>
      <p:pic>
        <p:nvPicPr>
          <p:cNvPr id="14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348413" y="6450856"/>
            <a:ext cx="1616075" cy="290512"/>
          </a:xfrm>
        </p:spPr>
        <p:txBody>
          <a:bodyPr/>
          <a:lstStyle/>
          <a:p>
            <a:pPr>
              <a:defRPr/>
            </a:pPr>
            <a:fld id="{B2AE112B-4388-495B-8F3A-EE912F96114D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13" name="標題 7"/>
          <p:cNvSpPr txBox="1">
            <a:spLocks/>
          </p:cNvSpPr>
          <p:nvPr/>
        </p:nvSpPr>
        <p:spPr>
          <a:xfrm>
            <a:off x="755948" y="116632"/>
            <a:ext cx="720042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</a:rPr>
              <a:t>後壁菁寮掩埋場</a:t>
            </a:r>
          </a:p>
        </p:txBody>
      </p:sp>
      <p:pic>
        <p:nvPicPr>
          <p:cNvPr id="14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-180528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BACKUP\Desktop\太陽能業務\菁寮案場\後壁菁寮案場照片\C29F29A3-EA57-4994-848B-5E37386CD219.jpg"/>
          <p:cNvPicPr>
            <a:picLocks noChangeAspect="1" noChangeArrowheads="1"/>
          </p:cNvPicPr>
          <p:nvPr/>
        </p:nvPicPr>
        <p:blipFill>
          <a:blip r:embed="rId3" cstate="print"/>
          <a:srcRect t="6300" b="9701"/>
          <a:stretch>
            <a:fillRect/>
          </a:stretch>
        </p:blipFill>
        <p:spPr bwMode="auto">
          <a:xfrm>
            <a:off x="0" y="764704"/>
            <a:ext cx="9144000" cy="5760640"/>
          </a:xfrm>
          <a:prstGeom prst="rect">
            <a:avLst/>
          </a:prstGeom>
          <a:noFill/>
        </p:spPr>
      </p:pic>
      <p:sp>
        <p:nvSpPr>
          <p:cNvPr id="23" name="矩形 26"/>
          <p:cNvSpPr>
            <a:spLocks noChangeArrowheads="1"/>
          </p:cNvSpPr>
          <p:nvPr/>
        </p:nvSpPr>
        <p:spPr bwMode="auto">
          <a:xfrm>
            <a:off x="0" y="764704"/>
            <a:ext cx="2369559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後壁菁寮掩埋場</a:t>
            </a:r>
            <a:endParaRPr lang="zh-TW" altLang="en-US" sz="16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11" name="內容版面配置區 6">
            <a:extLst>
              <a:ext uri="{FF2B5EF4-FFF2-40B4-BE49-F238E27FC236}">
                <a16:creationId xmlns="" xmlns:a16="http://schemas.microsoft.com/office/drawing/2014/main" id="{645BB79A-9F3C-4C35-959E-9875D1FA6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247731"/>
              </p:ext>
            </p:extLst>
          </p:nvPr>
        </p:nvGraphicFramePr>
        <p:xfrm>
          <a:off x="4474468" y="5517232"/>
          <a:ext cx="4669532" cy="9802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266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0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34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343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5791">
                  <a:extLst>
                    <a:ext uri="{9D8B030D-6E8A-4147-A177-3AD203B41FA5}">
                      <a16:colId xmlns="" xmlns:a16="http://schemas.microsoft.com/office/drawing/2014/main" val="1434762299"/>
                    </a:ext>
                  </a:extLst>
                </a:gridCol>
              </a:tblGrid>
              <a:tr h="544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設置場址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太陽能</a:t>
                      </a:r>
                      <a:endParaRPr lang="en-US" altLang="zh-TW" sz="1400" kern="1200" dirty="0"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型式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面積</a:t>
                      </a:r>
                      <a:endParaRPr lang="en-US" altLang="zh-TW" sz="1400" kern="1200" dirty="0"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公頃</a:t>
                      </a:r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設置容量</a:t>
                      </a:r>
                      <a:r>
                        <a:rPr lang="en-US" altLang="zh-TW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(MW)</a:t>
                      </a:r>
                      <a:endParaRPr lang="zh-TW" altLang="en-US" sz="1400" b="1" kern="1200" dirty="0">
                        <a:solidFill>
                          <a:sysClr val="windowText" lastClr="000000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effectLst>
                            <a:glow rad="1270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完工時間</a:t>
                      </a:r>
                      <a:endParaRPr lang="zh-TW" altLang="en-US" sz="1400" b="1" kern="1200" dirty="0">
                        <a:solidFill>
                          <a:schemeClr val="lt1"/>
                        </a:solidFill>
                        <a:effectLst>
                          <a:glow rad="127000">
                            <a:schemeClr val="tx1">
                              <a:alpha val="60000"/>
                            </a:schemeClr>
                          </a:glow>
                        </a:effectLst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52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後壁菁寮掩埋場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標楷體" pitchFamily="65" charset="-120"/>
                          <a:ea typeface="標楷體" pitchFamily="65" charset="-120"/>
                        </a:rPr>
                        <a:t>地面型</a:t>
                      </a:r>
                      <a:endParaRPr lang="zh-TW" altLang="en-US" sz="1400" dirty="0">
                        <a:solidFill>
                          <a:sysClr val="windowText" lastClr="0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2.34</a:t>
                      </a:r>
                      <a:endParaRPr lang="zh-TW" altLang="zh-TW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0.85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109.02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8398114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4B2E-BDDA-45D0-8CC9-40450F654304}" type="slidenum">
              <a:rPr lang="ja-JP" altLang="en-US" smtClean="0"/>
              <a:pPr/>
              <a:t>8</a:t>
            </a:fld>
            <a:endParaRPr lang="en-US" altLang="ja-JP"/>
          </a:p>
        </p:txBody>
      </p:sp>
      <p:sp>
        <p:nvSpPr>
          <p:cNvPr id="5" name="矩形 4"/>
          <p:cNvSpPr/>
          <p:nvPr/>
        </p:nvSpPr>
        <p:spPr>
          <a:xfrm>
            <a:off x="971600" y="388056"/>
            <a:ext cx="2954655" cy="4801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zh-TW" altLang="en-US" sz="2800" b="1" spc="-100" dirty="0" smtClean="0">
                <a:solidFill>
                  <a:schemeClr val="tx2"/>
                </a:solidFill>
                <a:latin typeface="Calibri" panose="020F0502020204030204" pitchFamily="34" charset="0"/>
                <a:ea typeface="標楷體" pitchFamily="65" charset="-120"/>
                <a:cs typeface="+mj-cs"/>
              </a:rPr>
              <a:t>本局未來推動方向</a:t>
            </a:r>
            <a:endParaRPr lang="zh-TW" altLang="en-US" sz="2800" b="1" spc="-100" dirty="0">
              <a:solidFill>
                <a:schemeClr val="tx2"/>
              </a:solidFill>
              <a:latin typeface="Calibri" panose="020F0502020204030204" pitchFamily="34" charset="0"/>
              <a:ea typeface="標楷體" pitchFamily="65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6862" y="1131879"/>
            <a:ext cx="85211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本市完成之太陽能光電場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總設置量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15.591MW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，約達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太陽光電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年推動計畫全國掩埋場設置總目標量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(30MW)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之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50%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269875" indent="-269875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目前案場年發電量總計達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1,900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萬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度電，替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代燃煤發電可減少排放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近</a:t>
            </a:r>
            <a:r>
              <a:rPr lang="en-US" altLang="zh-TW" sz="24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萬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公噸二氧化碳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可提供約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千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戶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居民每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年用電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269875" indent="-269875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持續與當地居民溝通並朝環境永續及能源轉型方向努力。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18" name="Picture 2" descr="C:\Users\water-any\AppData\Local\Microsoft\Windows\Temporary Internet Files\Content.IE5\0008EX6A\hand-1311786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66" y="4779031"/>
            <a:ext cx="2183668" cy="16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2075155" y="4674331"/>
            <a:ext cx="1343917" cy="13439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0" name="橢圓 4"/>
          <p:cNvSpPr/>
          <p:nvPr/>
        </p:nvSpPr>
        <p:spPr>
          <a:xfrm>
            <a:off x="1922563" y="4456016"/>
            <a:ext cx="1649099" cy="17805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3960" tIns="20320" rIns="73960" bIns="20320" numCol="1" spcCol="1270" anchor="ctr" anchorCtr="0">
            <a:noAutofit/>
          </a:bodyPr>
          <a:lstStyle/>
          <a:p>
            <a:pPr algn="ctr" defTabSz="711200">
              <a:spcBef>
                <a:spcPct val="0"/>
              </a:spcBef>
            </a:pPr>
            <a:r>
              <a:rPr lang="zh-TW" altLang="en-US" sz="3600" dirty="0"/>
              <a:t>永</a:t>
            </a:r>
            <a:r>
              <a:rPr lang="zh-TW" altLang="en-US" sz="3600" dirty="0" smtClean="0"/>
              <a:t>續</a:t>
            </a:r>
            <a:endParaRPr lang="en-US" altLang="zh-TW" sz="3600" kern="1200" dirty="0" smtClean="0"/>
          </a:p>
          <a:p>
            <a:pPr lvl="0" algn="ctr" defTabSz="711200">
              <a:spcBef>
                <a:spcPct val="0"/>
              </a:spcBef>
              <a:spcAft>
                <a:spcPts val="0"/>
              </a:spcAft>
            </a:pPr>
            <a:r>
              <a:rPr lang="zh-TW" altLang="en-US" sz="3600" kern="1200" dirty="0" smtClean="0"/>
              <a:t>環境</a:t>
            </a:r>
            <a:endParaRPr lang="en-US" altLang="zh-TW" sz="3600" kern="1200" dirty="0" smtClean="0"/>
          </a:p>
        </p:txBody>
      </p:sp>
      <p:sp>
        <p:nvSpPr>
          <p:cNvPr id="11" name="橢圓 10"/>
          <p:cNvSpPr/>
          <p:nvPr/>
        </p:nvSpPr>
        <p:spPr>
          <a:xfrm>
            <a:off x="5757434" y="4694902"/>
            <a:ext cx="1343917" cy="13439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橢圓 4"/>
          <p:cNvSpPr/>
          <p:nvPr/>
        </p:nvSpPr>
        <p:spPr>
          <a:xfrm>
            <a:off x="5604842" y="4476587"/>
            <a:ext cx="1649099" cy="17805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3960" tIns="20320" rIns="73960" bIns="20320" numCol="1" spcCol="1270" anchor="ctr" anchorCtr="0">
            <a:noAutofit/>
          </a:bodyPr>
          <a:lstStyle/>
          <a:p>
            <a:pPr lvl="0" algn="ctr" defTabSz="711200">
              <a:spcBef>
                <a:spcPct val="0"/>
              </a:spcBef>
              <a:spcAft>
                <a:spcPts val="0"/>
              </a:spcAft>
            </a:pPr>
            <a:r>
              <a:rPr lang="zh-TW" altLang="en-US" sz="3600" kern="1200" dirty="0" smtClean="0"/>
              <a:t>減碳</a:t>
            </a:r>
            <a:endParaRPr lang="en-US" altLang="zh-TW" sz="3600" kern="1200" dirty="0" smtClean="0"/>
          </a:p>
          <a:p>
            <a:pPr lvl="0" algn="ctr" defTabSz="711200">
              <a:spcBef>
                <a:spcPct val="0"/>
              </a:spcBef>
              <a:spcAft>
                <a:spcPts val="0"/>
              </a:spcAft>
            </a:pPr>
            <a:r>
              <a:rPr lang="zh-TW" altLang="en-US" sz="3600" kern="1200" dirty="0" smtClean="0"/>
              <a:t>經濟</a:t>
            </a:r>
            <a:endParaRPr lang="zh-TW" altLang="en-US" sz="3600" kern="1200" dirty="0"/>
          </a:p>
        </p:txBody>
      </p:sp>
      <p:sp>
        <p:nvSpPr>
          <p:cNvPr id="13" name="投影片編號版面配置區 6"/>
          <p:cNvSpPr txBox="1">
            <a:spLocks/>
          </p:cNvSpPr>
          <p:nvPr/>
        </p:nvSpPr>
        <p:spPr>
          <a:xfrm>
            <a:off x="6974904" y="6518275"/>
            <a:ext cx="2133600" cy="211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B1C87C-13C7-49AA-90C1-F7A466675E63}" type="slidenum">
              <a:rPr lang="en-US" altLang="zh-TW" smtClean="0"/>
              <a:pPr/>
              <a:t>8</a:t>
            </a:fld>
            <a:endParaRPr lang="en-US" altLang="zh-TW" dirty="0"/>
          </a:p>
        </p:txBody>
      </p:sp>
      <p:pic>
        <p:nvPicPr>
          <p:cNvPr id="14" name="Picture 2" descr="D:\104年年終記者會資料104.12.10\logo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5"/>
          <a:stretch/>
        </p:blipFill>
        <p:spPr bwMode="auto">
          <a:xfrm>
            <a:off x="0" y="0"/>
            <a:ext cx="966872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1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清晰度">
  <a:themeElements>
    <a:clrScheme name="自訂 2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5EA226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清晰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028betty_white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028betty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Lucida Sans Unicode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Lucida Sans Unicode" pitchFamily="34" charset="0"/>
            <a:ea typeface="굴림" pitchFamily="50" charset="-127"/>
          </a:defRPr>
        </a:defPPr>
      </a:lstStyle>
    </a:lnDef>
  </a:objectDefaults>
  <a:extraClrSchemeLst>
    <a:extraClrScheme>
      <a:clrScheme name="028betty_white 1">
        <a:dk1>
          <a:srgbClr val="000000"/>
        </a:dk1>
        <a:lt1>
          <a:srgbClr val="F8F8F8"/>
        </a:lt1>
        <a:dk2>
          <a:srgbClr val="000066"/>
        </a:dk2>
        <a:lt2>
          <a:srgbClr val="006699"/>
        </a:lt2>
        <a:accent1>
          <a:srgbClr val="3333CC"/>
        </a:accent1>
        <a:accent2>
          <a:srgbClr val="33CCCC"/>
        </a:accent2>
        <a:accent3>
          <a:srgbClr val="FBFBFB"/>
        </a:accent3>
        <a:accent4>
          <a:srgbClr val="000000"/>
        </a:accent4>
        <a:accent5>
          <a:srgbClr val="ADADE2"/>
        </a:accent5>
        <a:accent6>
          <a:srgbClr val="2DB9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8betty_white 2">
        <a:dk1>
          <a:srgbClr val="000000"/>
        </a:dk1>
        <a:lt1>
          <a:srgbClr val="F8F8F8"/>
        </a:lt1>
        <a:dk2>
          <a:srgbClr val="000066"/>
        </a:dk2>
        <a:lt2>
          <a:srgbClr val="006666"/>
        </a:lt2>
        <a:accent1>
          <a:srgbClr val="669900"/>
        </a:accent1>
        <a:accent2>
          <a:srgbClr val="33CCCC"/>
        </a:accent2>
        <a:accent3>
          <a:srgbClr val="FBFBFB"/>
        </a:accent3>
        <a:accent4>
          <a:srgbClr val="000000"/>
        </a:accent4>
        <a:accent5>
          <a:srgbClr val="B8CAAA"/>
        </a:accent5>
        <a:accent6>
          <a:srgbClr val="2DB9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8betty_white 3">
        <a:dk1>
          <a:srgbClr val="000000"/>
        </a:dk1>
        <a:lt1>
          <a:srgbClr val="F8F8F8"/>
        </a:lt1>
        <a:dk2>
          <a:srgbClr val="663300"/>
        </a:dk2>
        <a:lt2>
          <a:srgbClr val="462300"/>
        </a:lt2>
        <a:accent1>
          <a:srgbClr val="FF9900"/>
        </a:accent1>
        <a:accent2>
          <a:srgbClr val="996633"/>
        </a:accent2>
        <a:accent3>
          <a:srgbClr val="FBFBFB"/>
        </a:accent3>
        <a:accent4>
          <a:srgbClr val="000000"/>
        </a:accent4>
        <a:accent5>
          <a:srgbClr val="FFCAAA"/>
        </a:accent5>
        <a:accent6>
          <a:srgbClr val="8A5C2D"/>
        </a:accent6>
        <a:hlink>
          <a:srgbClr val="CC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自訂設計">
  <a:themeElements>
    <a:clrScheme name="自訂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F9900"/>
      </a:accent3>
      <a:accent4>
        <a:srgbClr val="00ADDC"/>
      </a:accent4>
      <a:accent5>
        <a:srgbClr val="6600FF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5702</TotalTime>
  <Words>719</Words>
  <Application>Microsoft Office PowerPoint</Application>
  <PresentationFormat>如螢幕大小 (4:3)</PresentationFormat>
  <Paragraphs>116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8</vt:i4>
      </vt:variant>
    </vt:vector>
  </HeadingPairs>
  <TitlesOfParts>
    <vt:vector size="25" baseType="lpstr">
      <vt:lpstr>Gulim</vt:lpstr>
      <vt:lpstr>ＭＳ Ｐゴシック</vt:lpstr>
      <vt:lpstr>華康粗圓體(P)</vt:lpstr>
      <vt:lpstr>超研澤中黑</vt:lpstr>
      <vt:lpstr>超研澤中圓</vt:lpstr>
      <vt:lpstr>微軟正黑體</vt:lpstr>
      <vt:lpstr>新細明體</vt:lpstr>
      <vt:lpstr>標楷體</vt:lpstr>
      <vt:lpstr>Arial</vt:lpstr>
      <vt:lpstr>Calibri</vt:lpstr>
      <vt:lpstr>Century Gothic</vt:lpstr>
      <vt:lpstr>Times New Roman</vt:lpstr>
      <vt:lpstr>Verdana</vt:lpstr>
      <vt:lpstr>Wingdings</vt:lpstr>
      <vt:lpstr>清晰度</vt:lpstr>
      <vt:lpstr>2_028betty_white</vt:lpstr>
      <vt:lpstr>自訂設計</vt:lpstr>
      <vt:lpstr>設置緣起</vt:lpstr>
      <vt:lpstr>臺南城西飛灰固化廠- 屋頂型太陽能板</vt:lpstr>
      <vt:lpstr>臺南城西零期掩埋場- 地面型太陽能板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環保全民總動員</dc:title>
  <dc:creator>user</dc:creator>
  <cp:lastModifiedBy>MIHC</cp:lastModifiedBy>
  <cp:revision>261</cp:revision>
  <cp:lastPrinted>2015-12-15T10:41:51Z</cp:lastPrinted>
  <dcterms:created xsi:type="dcterms:W3CDTF">2015-12-07T10:17:39Z</dcterms:created>
  <dcterms:modified xsi:type="dcterms:W3CDTF">2020-03-16T05:48:50Z</dcterms:modified>
</cp:coreProperties>
</file>