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8" r:id="rId2"/>
    <p:sldId id="274" r:id="rId3"/>
    <p:sldId id="258" r:id="rId4"/>
    <p:sldId id="270" r:id="rId5"/>
    <p:sldId id="283" r:id="rId6"/>
    <p:sldId id="261" r:id="rId7"/>
    <p:sldId id="275" r:id="rId8"/>
    <p:sldId id="280" r:id="rId9"/>
    <p:sldId id="282" r:id="rId10"/>
    <p:sldId id="277" r:id="rId11"/>
    <p:sldId id="267" r:id="rId12"/>
    <p:sldId id="279" r:id="rId13"/>
    <p:sldId id="266" r:id="rId14"/>
    <p:sldId id="284" r:id="rId15"/>
  </p:sldIdLst>
  <p:sldSz cx="12192000" cy="6858000"/>
  <p:notesSz cx="9926638" cy="67976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22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88012-F58F-4657-BA73-0DF1C5A664B9}" type="datetimeFigureOut">
              <a:rPr lang="zh-TW" altLang="en-US" smtClean="0"/>
              <a:t>2024/3/8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73CBE-E011-4EF1-88CF-ED56513300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3648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983F3-2B8A-400E-962B-64D91B3C936B}" type="datetimeFigureOut">
              <a:rPr lang="zh-TW" altLang="en-US" smtClean="0"/>
              <a:t>2024/3/8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201" y="3271103"/>
            <a:ext cx="7942238" cy="26764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2E42C-C820-4E3E-A79E-312380728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3922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8EB5-BF9E-4BEE-9FB1-CF1BF63B0F4B}" type="datetime1">
              <a:rPr lang="zh-TW" altLang="en-US" smtClean="0"/>
              <a:t>2024/3/8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44AF-8860-4745-A9BF-D92733D232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6334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1646B-DDB0-42DF-8240-9FB885AABFE0}" type="datetime1">
              <a:rPr lang="zh-TW" altLang="en-US" smtClean="0"/>
              <a:t>2024/3/8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44AF-8860-4745-A9BF-D92733D232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2467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405B3-718C-4911-903B-D35FD8E3438D}" type="datetime1">
              <a:rPr lang="zh-TW" altLang="en-US" smtClean="0"/>
              <a:t>2024/3/8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44AF-8860-4745-A9BF-D92733D232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3386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E01-3512-40EE-B497-C79408ABC073}" type="datetime1">
              <a:rPr lang="zh-TW" altLang="en-US" smtClean="0"/>
              <a:t>2024/3/8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44AF-8860-4745-A9BF-D92733D232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1911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86BEC-D55D-4D3B-897B-9488D5519BFD}" type="datetime1">
              <a:rPr lang="zh-TW" altLang="en-US" smtClean="0"/>
              <a:t>2024/3/8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44AF-8860-4745-A9BF-D92733D232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291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5CA9-7868-4230-8827-29DF542FDDF4}" type="datetime1">
              <a:rPr lang="zh-TW" altLang="en-US" smtClean="0"/>
              <a:t>2024/3/8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44AF-8860-4745-A9BF-D92733D232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8522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0BA2-A002-4B4C-A9F3-E288A945B6BC}" type="datetime1">
              <a:rPr lang="zh-TW" altLang="en-US" smtClean="0"/>
              <a:t>2024/3/8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44AF-8860-4745-A9BF-D92733D232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2967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6790-223C-43E7-B510-D014845C83D5}" type="datetime1">
              <a:rPr lang="zh-TW" altLang="en-US" smtClean="0"/>
              <a:t>2024/3/8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44AF-8860-4745-A9BF-D92733D232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2346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7F02-B5C0-4103-AF1C-06C37862FA6B}" type="datetime1">
              <a:rPr lang="zh-TW" altLang="en-US" smtClean="0"/>
              <a:t>2024/3/8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44AF-8860-4745-A9BF-D92733D232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9093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7E1D7-DB3C-4B5B-95EC-8B90A1991679}" type="datetime1">
              <a:rPr lang="zh-TW" altLang="en-US" smtClean="0"/>
              <a:t>2024/3/8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44AF-8860-4745-A9BF-D92733D232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8800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735E0-480F-4C49-BBAA-1451176CFE8D}" type="datetime1">
              <a:rPr lang="zh-TW" altLang="en-US" smtClean="0"/>
              <a:t>2024/3/8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44AF-8860-4745-A9BF-D92733D232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5133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E93C7-0A2C-4DD2-8E08-7604393B4B1D}" type="datetime1">
              <a:rPr lang="zh-TW" altLang="en-US" smtClean="0"/>
              <a:t>2024/3/8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744AF-8860-4745-A9BF-D92733D232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6102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4.png"/><Relationship Id="rId5" Type="http://schemas.openxmlformats.org/officeDocument/2006/relationships/tags" Target="../tags/tag5.xml"/><Relationship Id="rId10" Type="http://schemas.openxmlformats.org/officeDocument/2006/relationships/image" Target="../media/image3.png"/><Relationship Id="rId4" Type="http://schemas.openxmlformats.org/officeDocument/2006/relationships/tags" Target="../tags/tag4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圖片 7" descr="一張含有 美工圖案, 卡通 的圖片&#10;&#10;自動產生的描述">
            <a:extLst>
              <a:ext uri="{FF2B5EF4-FFF2-40B4-BE49-F238E27FC236}">
                <a16:creationId xmlns:a16="http://schemas.microsoft.com/office/drawing/2014/main" id="{8329B510-049D-573F-E5BA-C0EFB6FCE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797" y="126632"/>
            <a:ext cx="4461385" cy="5889617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2E694980-9742-BA4E-5B51-FDB66DDCEC1F}"/>
              </a:ext>
            </a:extLst>
          </p:cNvPr>
          <p:cNvSpPr txBox="1"/>
          <p:nvPr/>
        </p:nvSpPr>
        <p:spPr>
          <a:xfrm>
            <a:off x="6004317" y="2825899"/>
            <a:ext cx="45445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LaM Display" panose="02010000000000000000" pitchFamily="2" charset="0"/>
              </a:rPr>
              <a:t>臺南市政府</a:t>
            </a:r>
            <a:endParaRPr lang="en-US" altLang="zh-TW" sz="6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DLaM Display" panose="02010000000000000000" pitchFamily="2" charset="0"/>
            </a:endParaRPr>
          </a:p>
          <a:p>
            <a:r>
              <a:rPr lang="zh-TW" altLang="en-US" sz="6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LaM Display" panose="02010000000000000000" pitchFamily="2" charset="0"/>
              </a:rPr>
              <a:t>登月計畫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A282F65-4661-D9A1-E998-F3675D943A8A}"/>
              </a:ext>
            </a:extLst>
          </p:cNvPr>
          <p:cNvSpPr/>
          <p:nvPr/>
        </p:nvSpPr>
        <p:spPr>
          <a:xfrm>
            <a:off x="4671528" y="928210"/>
            <a:ext cx="6829441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40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落實月經平權 營造友善環境</a:t>
            </a:r>
            <a:endParaRPr lang="en-US" altLang="zh-TW" sz="4000" b="1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36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Menstrual Equity</a:t>
            </a:r>
            <a:endParaRPr lang="zh-TW" altLang="en-US" sz="3600" b="1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B3A9B995-67E4-B3FE-9B60-3ABDAFF24543}"/>
              </a:ext>
            </a:extLst>
          </p:cNvPr>
          <p:cNvSpPr txBox="1"/>
          <p:nvPr/>
        </p:nvSpPr>
        <p:spPr>
          <a:xfrm>
            <a:off x="9761706" y="6372265"/>
            <a:ext cx="1340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113.3</a:t>
            </a:r>
            <a:r>
              <a:rPr lang="zh-TW" altLang="en-US" dirty="0"/>
              <a:t>月版</a:t>
            </a:r>
          </a:p>
        </p:txBody>
      </p:sp>
    </p:spTree>
    <p:extLst>
      <p:ext uri="{BB962C8B-B14F-4D97-AF65-F5344CB8AC3E}">
        <p14:creationId xmlns:p14="http://schemas.microsoft.com/office/powerpoint/2010/main" val="278185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2402"/>
          </a:xfrm>
        </p:spPr>
        <p:txBody>
          <a:bodyPr>
            <a:no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二、計畫說明</a:t>
            </a:r>
            <a:r>
              <a:rPr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全臺首創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63941" y="1555622"/>
            <a:ext cx="6690008" cy="511949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校園登月計畫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-111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年啟動</a:t>
            </a:r>
            <a:endParaRPr lang="zh-TW" altLang="en-US" sz="1200" dirty="0">
              <a:solidFill>
                <a:srgbClr val="000000"/>
              </a:solidFill>
              <a:latin typeface="Wingdings" panose="05000000000000000000" pitchFamily="2" charset="2"/>
            </a:endParaRPr>
          </a:p>
          <a:p>
            <a:pPr marL="0" lvl="0" indent="0">
              <a:buNone/>
            </a:pPr>
            <a:r>
              <a:rPr lang="zh-TW" altLang="en-US" dirty="0">
                <a:solidFill>
                  <a:srgbClr val="000000"/>
                </a:solidFill>
                <a:latin typeface="Wingdings" panose="05000000000000000000" pitchFamily="2" charset="2"/>
              </a:rPr>
              <a:t>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補助對象：本市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持有低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中低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收入戶證明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endParaRPr lang="en-US" altLang="zh-TW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女性學生。</a:t>
            </a:r>
          </a:p>
          <a:p>
            <a:pPr marL="0" indent="0">
              <a:buNone/>
            </a:pPr>
            <a:r>
              <a:rPr lang="zh-TW" altLang="en-US" dirty="0">
                <a:solidFill>
                  <a:srgbClr val="000000"/>
                </a:solidFill>
                <a:latin typeface="Wingdings" panose="05000000000000000000" pitchFamily="2" charset="2"/>
                <a:ea typeface="微軟正黑體" panose="020B0604030504040204" pitchFamily="34" charset="-120"/>
              </a:rPr>
              <a:t>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辦理期程：自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月至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月止。</a:t>
            </a:r>
          </a:p>
          <a:p>
            <a:pPr marL="360000" indent="-457200">
              <a:buNone/>
            </a:pPr>
            <a:r>
              <a:rPr lang="zh-TW" altLang="en-US" dirty="0">
                <a:solidFill>
                  <a:srgbClr val="000000"/>
                </a:solidFill>
                <a:latin typeface="Wingdings" panose="05000000000000000000" pitchFamily="2" charset="2"/>
                <a:ea typeface="微軟正黑體" panose="020B0604030504040204" pitchFamily="34" charset="-120"/>
              </a:rPr>
              <a:t>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補助內容：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每月每生補助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indent="-457200">
              <a:buNone/>
            </a:pPr>
            <a:r>
              <a:rPr lang="zh-TW" altLang="en-US" dirty="0">
                <a:solidFill>
                  <a:srgbClr val="000000"/>
                </a:solidFill>
                <a:latin typeface="Wingdings" panose="05000000000000000000" pitchFamily="2" charset="2"/>
              </a:rPr>
              <a:t>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補助方案：</a:t>
            </a:r>
            <a:endParaRPr lang="en-US" altLang="zh-TW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64000" indent="-504000">
              <a:buNone/>
            </a:pP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每月學校主動提供弱勢女性學生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衛生棉或其他生理用品。</a:t>
            </a:r>
            <a:endParaRPr lang="en-US" altLang="zh-TW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64000" indent="-504000">
              <a:buNone/>
            </a:pP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、本市所屬各級學校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於保健中心均備有緊急生理用品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供學生取用。</a:t>
            </a:r>
            <a:endParaRPr lang="en-US" altLang="zh-TW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64000" indent="-504000">
              <a:buNone/>
            </a:pP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、本市與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康那香企業股份有限公司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簽署合作備忘錄，由該公司提供生理用品。</a:t>
            </a:r>
          </a:p>
        </p:txBody>
      </p:sp>
      <p:sp>
        <p:nvSpPr>
          <p:cNvPr id="6" name="內容版面配置區 5"/>
          <p:cNvSpPr txBox="1">
            <a:spLocks/>
          </p:cNvSpPr>
          <p:nvPr/>
        </p:nvSpPr>
        <p:spPr>
          <a:xfrm>
            <a:off x="1061535" y="2719179"/>
            <a:ext cx="4754880" cy="3200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66" y="2161085"/>
            <a:ext cx="4422533" cy="3215557"/>
          </a:xfrm>
          <a:prstGeom prst="rect">
            <a:avLst/>
          </a:prstGeom>
        </p:spPr>
      </p:pic>
      <p:grpSp>
        <p:nvGrpSpPr>
          <p:cNvPr id="4" name="群組 3">
            <a:extLst>
              <a:ext uri="{FF2B5EF4-FFF2-40B4-BE49-F238E27FC236}">
                <a16:creationId xmlns:a16="http://schemas.microsoft.com/office/drawing/2014/main" id="{867311F4-5D11-B093-899A-58687BAB8C30}"/>
              </a:ext>
            </a:extLst>
          </p:cNvPr>
          <p:cNvGrpSpPr/>
          <p:nvPr/>
        </p:nvGrpSpPr>
        <p:grpSpPr>
          <a:xfrm>
            <a:off x="566531" y="209272"/>
            <a:ext cx="5249883" cy="786683"/>
            <a:chOff x="566531" y="209272"/>
            <a:chExt cx="5249883" cy="786683"/>
          </a:xfrm>
        </p:grpSpPr>
        <p:sp>
          <p:nvSpPr>
            <p:cNvPr id="5" name="矩形: 圓角 4">
              <a:extLst>
                <a:ext uri="{FF2B5EF4-FFF2-40B4-BE49-F238E27FC236}">
                  <a16:creationId xmlns:a16="http://schemas.microsoft.com/office/drawing/2014/main" id="{1BA7081D-2BC9-4254-87CA-1FB35D9E9ED7}"/>
                </a:ext>
              </a:extLst>
            </p:cNvPr>
            <p:cNvSpPr/>
            <p:nvPr/>
          </p:nvSpPr>
          <p:spPr>
            <a:xfrm>
              <a:off x="566531" y="209272"/>
              <a:ext cx="5249883" cy="744621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CC522000-E46B-B584-E3DA-174B6EE34CDA}"/>
                </a:ext>
              </a:extLst>
            </p:cNvPr>
            <p:cNvSpPr txBox="1"/>
            <p:nvPr/>
          </p:nvSpPr>
          <p:spPr>
            <a:xfrm>
              <a:off x="729098" y="211125"/>
              <a:ext cx="5087316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500" b="1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計畫說明</a:t>
              </a:r>
              <a:r>
                <a:rPr lang="en-US" altLang="zh-TW" sz="4500" b="1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-</a:t>
              </a:r>
              <a:r>
                <a:rPr lang="zh-TW" altLang="en-US" sz="4500" b="1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全台首創</a:t>
              </a:r>
            </a:p>
          </p:txBody>
        </p:sp>
      </p:grp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44AF-8860-4745-A9BF-D92733D232A7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66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>
            <a:extLst>
              <a:ext uri="{FF2B5EF4-FFF2-40B4-BE49-F238E27FC236}">
                <a16:creationId xmlns:a16="http://schemas.microsoft.com/office/drawing/2014/main" id="{373974A7-D52E-AC93-F522-F9C364C2DF64}"/>
              </a:ext>
            </a:extLst>
          </p:cNvPr>
          <p:cNvGrpSpPr/>
          <p:nvPr/>
        </p:nvGrpSpPr>
        <p:grpSpPr>
          <a:xfrm>
            <a:off x="566532" y="209272"/>
            <a:ext cx="2961860" cy="786683"/>
            <a:chOff x="566531" y="209272"/>
            <a:chExt cx="5249883" cy="786683"/>
          </a:xfrm>
        </p:grpSpPr>
        <p:sp>
          <p:nvSpPr>
            <p:cNvPr id="21" name="矩形: 圓角 20">
              <a:extLst>
                <a:ext uri="{FF2B5EF4-FFF2-40B4-BE49-F238E27FC236}">
                  <a16:creationId xmlns:a16="http://schemas.microsoft.com/office/drawing/2014/main" id="{5B54B821-F047-DD90-4204-86CA62C9BD7A}"/>
                </a:ext>
              </a:extLst>
            </p:cNvPr>
            <p:cNvSpPr/>
            <p:nvPr/>
          </p:nvSpPr>
          <p:spPr>
            <a:xfrm>
              <a:off x="566531" y="209272"/>
              <a:ext cx="5249883" cy="744621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BCB76AAE-EFC1-E653-3F49-BDCD43A93556}"/>
                </a:ext>
              </a:extLst>
            </p:cNvPr>
            <p:cNvSpPr txBox="1"/>
            <p:nvPr/>
          </p:nvSpPr>
          <p:spPr>
            <a:xfrm>
              <a:off x="729097" y="211125"/>
              <a:ext cx="4623827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500" b="1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執行成果</a:t>
              </a:r>
            </a:p>
          </p:txBody>
        </p:sp>
      </p:grp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8D126F12-B05D-4AF7-0997-B7C13047F7F3}"/>
              </a:ext>
            </a:extLst>
          </p:cNvPr>
          <p:cNvSpPr txBox="1"/>
          <p:nvPr/>
        </p:nvSpPr>
        <p:spPr>
          <a:xfrm>
            <a:off x="1432061" y="4814666"/>
            <a:ext cx="36220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000"/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年本</a:t>
            </a: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府性別平等</a:t>
            </a: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辦公室邀請全球</a:t>
            </a: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小紅帽</a:t>
            </a: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協會辦理專題講座</a:t>
            </a:r>
            <a:endParaRPr lang="zh-TW" altLang="en-US" sz="1100" b="1" i="0" u="none" strike="noStrike" baseline="0" dirty="0">
              <a:solidFill>
                <a:schemeClr val="accent2">
                  <a:lumMod val="75000"/>
                </a:schemeClr>
              </a:solidFill>
              <a:latin typeface="Wingdings" panose="05000000000000000000" pitchFamily="2" charset="2"/>
            </a:endParaRPr>
          </a:p>
        </p:txBody>
      </p:sp>
      <p:pic>
        <p:nvPicPr>
          <p:cNvPr id="38" name="圖片 37" descr="一張含有 室內, 文字, 服裝, 研討會 的圖片&#10;&#10;自動產生的描述">
            <a:extLst>
              <a:ext uri="{FF2B5EF4-FFF2-40B4-BE49-F238E27FC236}">
                <a16:creationId xmlns:a16="http://schemas.microsoft.com/office/drawing/2014/main" id="{A4DD1EC5-CAA1-ADBD-BB7D-A51A81B69A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870" y="1467498"/>
            <a:ext cx="4060063" cy="30450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2" name="圖片 41" descr="一張含有 文字, 卡通, 室內, 食物 的圖片&#10;&#10;自動產生的描述">
            <a:extLst>
              <a:ext uri="{FF2B5EF4-FFF2-40B4-BE49-F238E27FC236}">
                <a16:creationId xmlns:a16="http://schemas.microsoft.com/office/drawing/2014/main" id="{7E1320C9-EDF4-061F-35DA-0FE1670EDD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129" y="1493193"/>
            <a:ext cx="4276652" cy="2993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4" name="文字方塊 43">
            <a:extLst>
              <a:ext uri="{FF2B5EF4-FFF2-40B4-BE49-F238E27FC236}">
                <a16:creationId xmlns:a16="http://schemas.microsoft.com/office/drawing/2014/main" id="{F5BA06B5-727F-EAEE-8AEC-839D6379E47D}"/>
              </a:ext>
            </a:extLst>
          </p:cNvPr>
          <p:cNvSpPr txBox="1"/>
          <p:nvPr/>
        </p:nvSpPr>
        <p:spPr>
          <a:xfrm>
            <a:off x="6567697" y="4814666"/>
            <a:ext cx="41972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年國泰世華銀行基金會</a:t>
            </a: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捐助臺南市政府</a:t>
            </a: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社會局及</a:t>
            </a: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教育局生理用品</a:t>
            </a:r>
            <a:endParaRPr lang="zh-TW" altLang="en-US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44AF-8860-4745-A9BF-D92733D232A7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357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>
            <a:extLst>
              <a:ext uri="{FF2B5EF4-FFF2-40B4-BE49-F238E27FC236}">
                <a16:creationId xmlns:a16="http://schemas.microsoft.com/office/drawing/2014/main" id="{373974A7-D52E-AC93-F522-F9C364C2DF64}"/>
              </a:ext>
            </a:extLst>
          </p:cNvPr>
          <p:cNvGrpSpPr/>
          <p:nvPr/>
        </p:nvGrpSpPr>
        <p:grpSpPr>
          <a:xfrm>
            <a:off x="566532" y="209272"/>
            <a:ext cx="2961860" cy="786683"/>
            <a:chOff x="566531" y="209272"/>
            <a:chExt cx="5249883" cy="786683"/>
          </a:xfrm>
        </p:grpSpPr>
        <p:sp>
          <p:nvSpPr>
            <p:cNvPr id="21" name="矩形: 圓角 20">
              <a:extLst>
                <a:ext uri="{FF2B5EF4-FFF2-40B4-BE49-F238E27FC236}">
                  <a16:creationId xmlns:a16="http://schemas.microsoft.com/office/drawing/2014/main" id="{5B54B821-F047-DD90-4204-86CA62C9BD7A}"/>
                </a:ext>
              </a:extLst>
            </p:cNvPr>
            <p:cNvSpPr/>
            <p:nvPr/>
          </p:nvSpPr>
          <p:spPr>
            <a:xfrm>
              <a:off x="566531" y="209272"/>
              <a:ext cx="5249883" cy="744621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BCB76AAE-EFC1-E653-3F49-BDCD43A93556}"/>
                </a:ext>
              </a:extLst>
            </p:cNvPr>
            <p:cNvSpPr txBox="1"/>
            <p:nvPr/>
          </p:nvSpPr>
          <p:spPr>
            <a:xfrm>
              <a:off x="729098" y="211125"/>
              <a:ext cx="5087316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500" b="1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執行成果</a:t>
              </a:r>
            </a:p>
          </p:txBody>
        </p:sp>
      </p:grpSp>
      <p:pic>
        <p:nvPicPr>
          <p:cNvPr id="5" name="圖片 4" descr="D:\00_登月計畫\112年計畫\11207小紅帽研習\1012 臺南登月東光國小示範課程+教師分享會\無Logo\1I3A061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r="1046"/>
          <a:stretch/>
        </p:blipFill>
        <p:spPr bwMode="auto">
          <a:xfrm>
            <a:off x="638396" y="1124064"/>
            <a:ext cx="2889995" cy="21563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6F1C902E-876B-0EE6-9447-53DE2ADC5A56}"/>
              </a:ext>
            </a:extLst>
          </p:cNvPr>
          <p:cNvSpPr txBox="1"/>
          <p:nvPr/>
        </p:nvSpPr>
        <p:spPr>
          <a:xfrm>
            <a:off x="827344" y="3497932"/>
            <a:ext cx="2512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</a:t>
            </a: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宣講月經教育課程</a:t>
            </a:r>
            <a:endParaRPr lang="zh-TW" altLang="en-US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202" y="1113586"/>
            <a:ext cx="2889995" cy="2177272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6F1C902E-876B-0EE6-9447-53DE2ADC5A56}"/>
              </a:ext>
            </a:extLst>
          </p:cNvPr>
          <p:cNvSpPr txBox="1"/>
          <p:nvPr/>
        </p:nvSpPr>
        <p:spPr>
          <a:xfrm>
            <a:off x="8641752" y="3497932"/>
            <a:ext cx="2735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於軍方辦理性平講座宣導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6F1C902E-876B-0EE6-9447-53DE2ADC5A56}"/>
              </a:ext>
            </a:extLst>
          </p:cNvPr>
          <p:cNvSpPr txBox="1"/>
          <p:nvPr/>
        </p:nvSpPr>
        <p:spPr>
          <a:xfrm>
            <a:off x="4622905" y="3497932"/>
            <a:ext cx="2735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於農會辦理</a:t>
            </a: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性平講座宣導</a:t>
            </a:r>
          </a:p>
        </p:txBody>
      </p:sp>
      <p:pic>
        <p:nvPicPr>
          <p:cNvPr id="12" name="圖片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48" y="4018225"/>
            <a:ext cx="2870143" cy="1997148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6F1C902E-876B-0EE6-9447-53DE2ADC5A56}"/>
              </a:ext>
            </a:extLst>
          </p:cNvPr>
          <p:cNvSpPr txBox="1"/>
          <p:nvPr/>
        </p:nvSpPr>
        <p:spPr>
          <a:xfrm>
            <a:off x="892395" y="6103078"/>
            <a:ext cx="2310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活動設攤向民眾宣導</a:t>
            </a:r>
            <a:endParaRPr lang="zh-TW" altLang="en-US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666" y="1113024"/>
            <a:ext cx="2961859" cy="2178396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6F1C902E-876B-0EE6-9447-53DE2ADC5A56}"/>
              </a:ext>
            </a:extLst>
          </p:cNvPr>
          <p:cNvSpPr txBox="1"/>
          <p:nvPr/>
        </p:nvSpPr>
        <p:spPr>
          <a:xfrm>
            <a:off x="4239491" y="6103078"/>
            <a:ext cx="3674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活動現場於電視播放登月計畫簡報</a:t>
            </a:r>
            <a:endParaRPr lang="zh-TW" altLang="en-US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6" name="圖片 1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445" y="3994168"/>
            <a:ext cx="2889995" cy="2045261"/>
          </a:xfrm>
          <a:prstGeom prst="rect">
            <a:avLst/>
          </a:prstGeom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6F1C902E-876B-0EE6-9447-53DE2ADC5A56}"/>
              </a:ext>
            </a:extLst>
          </p:cNvPr>
          <p:cNvSpPr txBox="1"/>
          <p:nvPr/>
        </p:nvSpPr>
        <p:spPr>
          <a:xfrm>
            <a:off x="8305839" y="6103078"/>
            <a:ext cx="3407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公廁放置生理用品提供民眾使用</a:t>
            </a:r>
            <a:endParaRPr lang="zh-TW" altLang="en-US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8" name="圖片 1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775" y="4018224"/>
            <a:ext cx="2977640" cy="1997148"/>
          </a:xfrm>
          <a:prstGeom prst="rect">
            <a:avLst/>
          </a:prstGeom>
        </p:spPr>
      </p:pic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44AF-8860-4745-A9BF-D92733D232A7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790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2402"/>
          </a:xfrm>
        </p:spPr>
        <p:txBody>
          <a:bodyPr>
            <a:normAutofit fontScale="90000"/>
          </a:bodyPr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5"/>
          <p:cNvSpPr txBox="1">
            <a:spLocks/>
          </p:cNvSpPr>
          <p:nvPr/>
        </p:nvSpPr>
        <p:spPr>
          <a:xfrm>
            <a:off x="1061535" y="2719179"/>
            <a:ext cx="4754880" cy="3200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5" name="內容版面配置區 5">
            <a:extLst>
              <a:ext uri="{FF2B5EF4-FFF2-40B4-BE49-F238E27FC236}">
                <a16:creationId xmlns:a16="http://schemas.microsoft.com/office/drawing/2014/main" id="{7FCCAAA3-53CF-3A39-008F-39455B7399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29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44AF-8860-4745-A9BF-D92733D232A7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806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 txBox="1">
            <a:spLocks/>
          </p:cNvSpPr>
          <p:nvPr/>
        </p:nvSpPr>
        <p:spPr>
          <a:xfrm>
            <a:off x="1061535" y="2719179"/>
            <a:ext cx="4754880" cy="3200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44AF-8860-4745-A9BF-D92733D232A7}" type="slidenum">
              <a:rPr lang="zh-TW" altLang="en-US" smtClean="0"/>
              <a:t>13</a:t>
            </a:fld>
            <a:endParaRPr lang="zh-TW" altLang="en-US"/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C2911B93-ECA2-E702-7CD3-ADD0B3170DC4}"/>
              </a:ext>
            </a:extLst>
          </p:cNvPr>
          <p:cNvGrpSpPr/>
          <p:nvPr/>
        </p:nvGrpSpPr>
        <p:grpSpPr>
          <a:xfrm>
            <a:off x="409818" y="597612"/>
            <a:ext cx="3759105" cy="990088"/>
            <a:chOff x="566531" y="209272"/>
            <a:chExt cx="5249883" cy="744621"/>
          </a:xfrm>
        </p:grpSpPr>
        <p:sp>
          <p:nvSpPr>
            <p:cNvPr id="13" name="矩形: 圓角 7">
              <a:extLst>
                <a:ext uri="{FF2B5EF4-FFF2-40B4-BE49-F238E27FC236}">
                  <a16:creationId xmlns:a16="http://schemas.microsoft.com/office/drawing/2014/main" id="{43B20101-1F0F-18CF-8EF0-35390486694F}"/>
                </a:ext>
              </a:extLst>
            </p:cNvPr>
            <p:cNvSpPr/>
            <p:nvPr/>
          </p:nvSpPr>
          <p:spPr>
            <a:xfrm>
              <a:off x="566531" y="209272"/>
              <a:ext cx="5249883" cy="744621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4000"/>
            </a:p>
          </p:txBody>
        </p: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9AC1AD08-D349-9CF1-18B1-4D870405811C}"/>
                </a:ext>
              </a:extLst>
            </p:cNvPr>
            <p:cNvSpPr txBox="1"/>
            <p:nvPr/>
          </p:nvSpPr>
          <p:spPr>
            <a:xfrm>
              <a:off x="729096" y="211125"/>
              <a:ext cx="4780622" cy="508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77552">
                <a:spcAft>
                  <a:spcPts val="756"/>
                </a:spcAft>
              </a:pPr>
              <a:r>
                <a:rPr lang="zh-TW" altLang="en-US" sz="5670" b="1" kern="1200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未來展望</a:t>
              </a:r>
              <a:endParaRPr lang="zh-TW" altLang="en-US" sz="45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15" name="圖片 14" descr="一張含有 文字, 字型, 標誌, 螢幕擷取畫面 的圖片&#10;&#10;自動產生的描述">
            <a:extLst>
              <a:ext uri="{FF2B5EF4-FFF2-40B4-BE49-F238E27FC236}">
                <a16:creationId xmlns:a16="http://schemas.microsoft.com/office/drawing/2014/main" id="{1C5E0A91-CEEA-6A7C-8161-8310DDEFB5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20" y="2602803"/>
            <a:ext cx="3759105" cy="2518600"/>
          </a:xfrm>
          <a:prstGeom prst="rect">
            <a:avLst/>
          </a:prstGeom>
        </p:spPr>
      </p:pic>
      <p:sp>
        <p:nvSpPr>
          <p:cNvPr id="16" name="內容版面配置區 2"/>
          <p:cNvSpPr>
            <a:spLocks noGrp="1"/>
          </p:cNvSpPr>
          <p:nvPr>
            <p:ph idx="1"/>
          </p:nvPr>
        </p:nvSpPr>
        <p:spPr>
          <a:xfrm>
            <a:off x="4426527" y="1587700"/>
            <a:ext cx="7460673" cy="4473271"/>
          </a:xfrm>
        </p:spPr>
        <p:txBody>
          <a:bodyPr anchor="ctr">
            <a:no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u"/>
            </a:pPr>
            <a:r>
              <a:rPr lang="zh-TW" altLang="en-US" sz="3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終結月經貧窮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，性別平權扎根校園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u"/>
            </a:pPr>
            <a:r>
              <a:rPr lang="zh-TW" altLang="en-US" sz="3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瞭解自己，尊重</a:t>
            </a:r>
            <a:r>
              <a:rPr lang="zh-TW" altLang="en-US" sz="30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他人</a:t>
            </a:r>
            <a:endParaRPr lang="en-US" altLang="zh-TW" sz="30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32000" indent="-432000">
              <a:buFont typeface="Wingdings" panose="05000000000000000000" pitchFamily="2" charset="2"/>
              <a:buChar char="u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落實聯合國永續發展目標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促進</a:t>
            </a:r>
            <a:r>
              <a:rPr lang="zh-TW" altLang="en-US" sz="3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健康生活與福祉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及實現</a:t>
            </a:r>
            <a:r>
              <a:rPr lang="zh-TW" altLang="en-US" sz="3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性別平等賦予婦女權力及兒少權利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的目標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32000" indent="-432000">
              <a:buFont typeface="Wingdings" panose="05000000000000000000" pitchFamily="2" charset="2"/>
              <a:buChar char="u"/>
            </a:pP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公私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協力，溫暖照顧女性需求，</a:t>
            </a:r>
            <a:r>
              <a:rPr lang="zh-TW" altLang="en-US" sz="3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破除月經歧視，齊心消弭月經</a:t>
            </a:r>
            <a:r>
              <a:rPr lang="zh-TW" altLang="en-US" sz="30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貧窮</a:t>
            </a:r>
            <a:endParaRPr lang="en-US" altLang="zh-TW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32000" indent="-432000">
              <a:buFont typeface="Wingdings" panose="05000000000000000000" pitchFamily="2" charset="2"/>
              <a:buChar char="u"/>
            </a:pPr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打造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臺南市成為</a:t>
            </a:r>
            <a:r>
              <a:rPr lang="zh-TW" altLang="en-US" sz="3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性別友善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的幸福城市</a:t>
            </a:r>
          </a:p>
        </p:txBody>
      </p:sp>
    </p:spTree>
    <p:extLst>
      <p:ext uri="{BB962C8B-B14F-4D97-AF65-F5344CB8AC3E}">
        <p14:creationId xmlns:p14="http://schemas.microsoft.com/office/powerpoint/2010/main" val="7178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00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16000">
              <a:schemeClr val="accent4">
                <a:lumMod val="45000"/>
                <a:lumOff val="55000"/>
              </a:schemeClr>
            </a:gs>
            <a:gs pos="92000">
              <a:schemeClr val="accent4">
                <a:lumMod val="30000"/>
                <a:lumOff val="7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25">
            <a:extLst>
              <a:ext uri="{FF2B5EF4-FFF2-40B4-BE49-F238E27FC236}">
                <a16:creationId xmlns:a16="http://schemas.microsoft.com/office/drawing/2014/main" id="{6C7AE7B7-8D9E-A86C-EF12-E38B860F7F07}"/>
              </a:ext>
            </a:extLst>
          </p:cNvPr>
          <p:cNvSpPr/>
          <p:nvPr/>
        </p:nvSpPr>
        <p:spPr>
          <a:xfrm>
            <a:off x="758213" y="2283642"/>
            <a:ext cx="2074386" cy="207438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27000" sx="106000" sy="106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5" name="椭圆 25">
            <a:extLst>
              <a:ext uri="{FF2B5EF4-FFF2-40B4-BE49-F238E27FC236}">
                <a16:creationId xmlns:a16="http://schemas.microsoft.com/office/drawing/2014/main" id="{9E1BEEDD-68AF-6B04-4947-7BF8053C5B1C}"/>
              </a:ext>
            </a:extLst>
          </p:cNvPr>
          <p:cNvSpPr/>
          <p:nvPr/>
        </p:nvSpPr>
        <p:spPr>
          <a:xfrm>
            <a:off x="467139" y="1980358"/>
            <a:ext cx="2564296" cy="262393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27000" sx="106000" sy="106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6" name="PA_文本框 5">
            <a:extLst>
              <a:ext uri="{FF2B5EF4-FFF2-40B4-BE49-F238E27FC236}">
                <a16:creationId xmlns:a16="http://schemas.microsoft.com/office/drawing/2014/main" id="{C01AE1B3-028F-68F6-C0AC-4109D750DAC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29553" y="2905336"/>
            <a:ext cx="22535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報告大綱</a:t>
            </a:r>
            <a:endParaRPr lang="en-US" altLang="zh-TW" sz="3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3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88636BE7-6F3D-4EB9-4D8B-506F2792D7D8}"/>
              </a:ext>
            </a:extLst>
          </p:cNvPr>
          <p:cNvGrpSpPr/>
          <p:nvPr/>
        </p:nvGrpSpPr>
        <p:grpSpPr>
          <a:xfrm>
            <a:off x="3535053" y="2620279"/>
            <a:ext cx="2924020" cy="818840"/>
            <a:chOff x="3707249" y="3009754"/>
            <a:chExt cx="2924020" cy="818840"/>
          </a:xfrm>
        </p:grpSpPr>
        <p:grpSp>
          <p:nvGrpSpPr>
            <p:cNvPr id="16" name="PA_组合 27">
              <a:extLst>
                <a:ext uri="{FF2B5EF4-FFF2-40B4-BE49-F238E27FC236}">
                  <a16:creationId xmlns:a16="http://schemas.microsoft.com/office/drawing/2014/main" id="{6BD978D1-6638-FAB0-609E-7245EB754789}"/>
                </a:ext>
              </a:extLst>
            </p:cNvPr>
            <p:cNvGrpSpPr/>
            <p:nvPr>
              <p:custDataLst>
                <p:tags r:id="rId6"/>
              </p:custDataLst>
            </p:nvPr>
          </p:nvGrpSpPr>
          <p:grpSpPr>
            <a:xfrm>
              <a:off x="4093011" y="3120708"/>
              <a:ext cx="2538258" cy="707886"/>
              <a:chOff x="5019681" y="3789293"/>
              <a:chExt cx="2538258" cy="707886"/>
            </a:xfrm>
          </p:grpSpPr>
          <p:sp>
            <p:nvSpPr>
              <p:cNvPr id="17" name="PA_文本框 27">
                <a:extLst>
                  <a:ext uri="{FF2B5EF4-FFF2-40B4-BE49-F238E27FC236}">
                    <a16:creationId xmlns:a16="http://schemas.microsoft.com/office/drawing/2014/main" id="{9546622B-B433-13E3-E1A9-C434258353D2}"/>
                  </a:ext>
                </a:extLst>
              </p:cNvPr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5321429" y="3789293"/>
                <a:ext cx="22365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4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計畫說明</a:t>
                </a:r>
                <a:endParaRPr lang="zh-CN" altLang="en-US" sz="4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KSO_Shape">
                <a:extLst>
                  <a:ext uri="{FF2B5EF4-FFF2-40B4-BE49-F238E27FC236}">
                    <a16:creationId xmlns:a16="http://schemas.microsoft.com/office/drawing/2014/main" id="{03E42552-7B70-C76A-13EC-EDD4727C2F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9681" y="3789293"/>
                <a:ext cx="301748" cy="391881"/>
              </a:xfrm>
              <a:custGeom>
                <a:avLst/>
                <a:gdLst>
                  <a:gd name="T0" fmla="*/ 2147483646 w 5278"/>
                  <a:gd name="T1" fmla="*/ 2147483646 h 6863"/>
                  <a:gd name="T2" fmla="*/ 2147483646 w 5278"/>
                  <a:gd name="T3" fmla="*/ 2147483646 h 6863"/>
                  <a:gd name="T4" fmla="*/ 2147483646 w 5278"/>
                  <a:gd name="T5" fmla="*/ 2147483646 h 6863"/>
                  <a:gd name="T6" fmla="*/ 2147483646 w 5278"/>
                  <a:gd name="T7" fmla="*/ 2147483646 h 6863"/>
                  <a:gd name="T8" fmla="*/ 2147483646 w 5278"/>
                  <a:gd name="T9" fmla="*/ 2147483646 h 6863"/>
                  <a:gd name="T10" fmla="*/ 2147483646 w 5278"/>
                  <a:gd name="T11" fmla="*/ 2147483646 h 6863"/>
                  <a:gd name="T12" fmla="*/ 2147483646 w 5278"/>
                  <a:gd name="T13" fmla="*/ 2147483646 h 6863"/>
                  <a:gd name="T14" fmla="*/ 2147483646 w 5278"/>
                  <a:gd name="T15" fmla="*/ 2147483646 h 6863"/>
                  <a:gd name="T16" fmla="*/ 2147483646 w 5278"/>
                  <a:gd name="T17" fmla="*/ 2147483646 h 6863"/>
                  <a:gd name="T18" fmla="*/ 2147483646 w 5278"/>
                  <a:gd name="T19" fmla="*/ 2147483646 h 6863"/>
                  <a:gd name="T20" fmla="*/ 2147483646 w 5278"/>
                  <a:gd name="T21" fmla="*/ 2147483646 h 6863"/>
                  <a:gd name="T22" fmla="*/ 2147483646 w 5278"/>
                  <a:gd name="T23" fmla="*/ 2147483646 h 6863"/>
                  <a:gd name="T24" fmla="*/ 2147483646 w 5278"/>
                  <a:gd name="T25" fmla="*/ 2147483646 h 6863"/>
                  <a:gd name="T26" fmla="*/ 2147483646 w 5278"/>
                  <a:gd name="T27" fmla="*/ 2147483646 h 6863"/>
                  <a:gd name="T28" fmla="*/ 2147483646 w 5278"/>
                  <a:gd name="T29" fmla="*/ 2147483646 h 6863"/>
                  <a:gd name="T30" fmla="*/ 2147483646 w 5278"/>
                  <a:gd name="T31" fmla="*/ 2147483646 h 6863"/>
                  <a:gd name="T32" fmla="*/ 2147483646 w 5278"/>
                  <a:gd name="T33" fmla="*/ 2147483646 h 6863"/>
                  <a:gd name="T34" fmla="*/ 2147483646 w 5278"/>
                  <a:gd name="T35" fmla="*/ 2147483646 h 6863"/>
                  <a:gd name="T36" fmla="*/ 2147483646 w 5278"/>
                  <a:gd name="T37" fmla="*/ 2147483646 h 6863"/>
                  <a:gd name="T38" fmla="*/ 2147483646 w 5278"/>
                  <a:gd name="T39" fmla="*/ 2147483646 h 6863"/>
                  <a:gd name="T40" fmla="*/ 2147483646 w 5278"/>
                  <a:gd name="T41" fmla="*/ 2147483646 h 6863"/>
                  <a:gd name="T42" fmla="*/ 2147483646 w 5278"/>
                  <a:gd name="T43" fmla="*/ 2147483646 h 6863"/>
                  <a:gd name="T44" fmla="*/ 2147483646 w 5278"/>
                  <a:gd name="T45" fmla="*/ 2147483646 h 6863"/>
                  <a:gd name="T46" fmla="*/ 2147483646 w 5278"/>
                  <a:gd name="T47" fmla="*/ 2147483646 h 6863"/>
                  <a:gd name="T48" fmla="*/ 2147483646 w 5278"/>
                  <a:gd name="T49" fmla="*/ 2147483646 h 6863"/>
                  <a:gd name="T50" fmla="*/ 2147483646 w 5278"/>
                  <a:gd name="T51" fmla="*/ 2147483646 h 6863"/>
                  <a:gd name="T52" fmla="*/ 2147483646 w 5278"/>
                  <a:gd name="T53" fmla="*/ 2147483646 h 6863"/>
                  <a:gd name="T54" fmla="*/ 2147483646 w 5278"/>
                  <a:gd name="T55" fmla="*/ 2147483646 h 6863"/>
                  <a:gd name="T56" fmla="*/ 2147483646 w 5278"/>
                  <a:gd name="T57" fmla="*/ 2147483646 h 6863"/>
                  <a:gd name="T58" fmla="*/ 2147483646 w 5278"/>
                  <a:gd name="T59" fmla="*/ 2147483646 h 6863"/>
                  <a:gd name="T60" fmla="*/ 2147483646 w 5278"/>
                  <a:gd name="T61" fmla="*/ 2147483646 h 6863"/>
                  <a:gd name="T62" fmla="*/ 2147483646 w 5278"/>
                  <a:gd name="T63" fmla="*/ 2147483646 h 6863"/>
                  <a:gd name="T64" fmla="*/ 2147483646 w 5278"/>
                  <a:gd name="T65" fmla="*/ 2147483646 h 6863"/>
                  <a:gd name="T66" fmla="*/ 2147483646 w 5278"/>
                  <a:gd name="T67" fmla="*/ 2147483646 h 6863"/>
                  <a:gd name="T68" fmla="*/ 2147483646 w 5278"/>
                  <a:gd name="T69" fmla="*/ 2147483646 h 6863"/>
                  <a:gd name="T70" fmla="*/ 2147483646 w 5278"/>
                  <a:gd name="T71" fmla="*/ 2147483646 h 6863"/>
                  <a:gd name="T72" fmla="*/ 2147483646 w 5278"/>
                  <a:gd name="T73" fmla="*/ 2147483646 h 6863"/>
                  <a:gd name="T74" fmla="*/ 2147483646 w 5278"/>
                  <a:gd name="T75" fmla="*/ 2147483646 h 6863"/>
                  <a:gd name="T76" fmla="*/ 2147483646 w 5278"/>
                  <a:gd name="T77" fmla="*/ 2147483646 h 6863"/>
                  <a:gd name="T78" fmla="*/ 2147483646 w 5278"/>
                  <a:gd name="T79" fmla="*/ 2147483646 h 6863"/>
                  <a:gd name="T80" fmla="*/ 2147483646 w 5278"/>
                  <a:gd name="T81" fmla="*/ 2147483646 h 6863"/>
                  <a:gd name="T82" fmla="*/ 2147483646 w 5278"/>
                  <a:gd name="T83" fmla="*/ 2147483646 h 6863"/>
                  <a:gd name="T84" fmla="*/ 0 w 5278"/>
                  <a:gd name="T85" fmla="*/ 2147483646 h 6863"/>
                  <a:gd name="T86" fmla="*/ 2147483646 w 5278"/>
                  <a:gd name="T87" fmla="*/ 2147483646 h 6863"/>
                  <a:gd name="T88" fmla="*/ 2147483646 w 5278"/>
                  <a:gd name="T89" fmla="*/ 2147483646 h 6863"/>
                  <a:gd name="T90" fmla="*/ 2147483646 w 5278"/>
                  <a:gd name="T91" fmla="*/ 2147483646 h 6863"/>
                  <a:gd name="T92" fmla="*/ 2147483646 w 5278"/>
                  <a:gd name="T93" fmla="*/ 2147483646 h 6863"/>
                  <a:gd name="T94" fmla="*/ 2147483646 w 5278"/>
                  <a:gd name="T95" fmla="*/ 2147483646 h 6863"/>
                  <a:gd name="T96" fmla="*/ 2147483646 w 5278"/>
                  <a:gd name="T97" fmla="*/ 1347340187 h 6863"/>
                  <a:gd name="T98" fmla="*/ 2147483646 w 5278"/>
                  <a:gd name="T99" fmla="*/ 513294381 h 6863"/>
                  <a:gd name="T100" fmla="*/ 2147483646 w 5278"/>
                  <a:gd name="T101" fmla="*/ 42761601 h 6863"/>
                  <a:gd name="T102" fmla="*/ 2147483646 w 5278"/>
                  <a:gd name="T103" fmla="*/ 21419384 h 6863"/>
                  <a:gd name="T104" fmla="*/ 2147483646 w 5278"/>
                  <a:gd name="T105" fmla="*/ 363589915 h 6863"/>
                  <a:gd name="T106" fmla="*/ 2147483646 w 5278"/>
                  <a:gd name="T107" fmla="*/ 1133454737 h 6863"/>
                  <a:gd name="T108" fmla="*/ 2147483646 w 5278"/>
                  <a:gd name="T109" fmla="*/ 2147483646 h 6863"/>
                  <a:gd name="T110" fmla="*/ 2147483646 w 5278"/>
                  <a:gd name="T111" fmla="*/ 2147483646 h 6863"/>
                  <a:gd name="T112" fmla="*/ 2147483646 w 5278"/>
                  <a:gd name="T113" fmla="*/ 2147483646 h 6863"/>
                  <a:gd name="T114" fmla="*/ 2147483646 w 5278"/>
                  <a:gd name="T115" fmla="*/ 2147483646 h 6863"/>
                  <a:gd name="T116" fmla="*/ 2147483646 w 5278"/>
                  <a:gd name="T117" fmla="*/ 2147483646 h 6863"/>
                  <a:gd name="T118" fmla="*/ 2147483646 w 5278"/>
                  <a:gd name="T119" fmla="*/ 2147483646 h 686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5278" h="6863">
                    <a:moveTo>
                      <a:pt x="4046" y="5103"/>
                    </a:moveTo>
                    <a:lnTo>
                      <a:pt x="1054" y="5103"/>
                    </a:lnTo>
                    <a:lnTo>
                      <a:pt x="1054" y="4927"/>
                    </a:lnTo>
                    <a:lnTo>
                      <a:pt x="4046" y="4927"/>
                    </a:lnTo>
                    <a:lnTo>
                      <a:pt x="4046" y="5103"/>
                    </a:lnTo>
                    <a:close/>
                    <a:moveTo>
                      <a:pt x="2814" y="4575"/>
                    </a:moveTo>
                    <a:lnTo>
                      <a:pt x="1054" y="4575"/>
                    </a:lnTo>
                    <a:lnTo>
                      <a:pt x="1054" y="4399"/>
                    </a:lnTo>
                    <a:lnTo>
                      <a:pt x="2814" y="4399"/>
                    </a:lnTo>
                    <a:lnTo>
                      <a:pt x="2814" y="4575"/>
                    </a:lnTo>
                    <a:close/>
                    <a:moveTo>
                      <a:pt x="3342" y="4047"/>
                    </a:moveTo>
                    <a:lnTo>
                      <a:pt x="1054" y="4047"/>
                    </a:lnTo>
                    <a:lnTo>
                      <a:pt x="1054" y="3872"/>
                    </a:lnTo>
                    <a:lnTo>
                      <a:pt x="3342" y="3872"/>
                    </a:lnTo>
                    <a:lnTo>
                      <a:pt x="3342" y="4047"/>
                    </a:lnTo>
                    <a:close/>
                    <a:moveTo>
                      <a:pt x="4222" y="3520"/>
                    </a:moveTo>
                    <a:lnTo>
                      <a:pt x="1054" y="3520"/>
                    </a:lnTo>
                    <a:lnTo>
                      <a:pt x="1054" y="3344"/>
                    </a:lnTo>
                    <a:lnTo>
                      <a:pt x="4222" y="3344"/>
                    </a:lnTo>
                    <a:lnTo>
                      <a:pt x="4222" y="3520"/>
                    </a:lnTo>
                    <a:close/>
                    <a:moveTo>
                      <a:pt x="2814" y="2992"/>
                    </a:moveTo>
                    <a:lnTo>
                      <a:pt x="1054" y="2992"/>
                    </a:lnTo>
                    <a:lnTo>
                      <a:pt x="1054" y="2816"/>
                    </a:lnTo>
                    <a:lnTo>
                      <a:pt x="2814" y="2816"/>
                    </a:lnTo>
                    <a:lnTo>
                      <a:pt x="2814" y="2992"/>
                    </a:lnTo>
                    <a:close/>
                    <a:moveTo>
                      <a:pt x="4750" y="1056"/>
                    </a:moveTo>
                    <a:lnTo>
                      <a:pt x="3518" y="1056"/>
                    </a:lnTo>
                    <a:lnTo>
                      <a:pt x="3620" y="1362"/>
                    </a:lnTo>
                    <a:lnTo>
                      <a:pt x="3664" y="1373"/>
                    </a:lnTo>
                    <a:lnTo>
                      <a:pt x="3707" y="1385"/>
                    </a:lnTo>
                    <a:lnTo>
                      <a:pt x="3747" y="1397"/>
                    </a:lnTo>
                    <a:lnTo>
                      <a:pt x="3785" y="1412"/>
                    </a:lnTo>
                    <a:lnTo>
                      <a:pt x="3822" y="1426"/>
                    </a:lnTo>
                    <a:lnTo>
                      <a:pt x="3856" y="1441"/>
                    </a:lnTo>
                    <a:lnTo>
                      <a:pt x="3888" y="1458"/>
                    </a:lnTo>
                    <a:lnTo>
                      <a:pt x="3919" y="1476"/>
                    </a:lnTo>
                    <a:lnTo>
                      <a:pt x="3948" y="1494"/>
                    </a:lnTo>
                    <a:lnTo>
                      <a:pt x="3976" y="1513"/>
                    </a:lnTo>
                    <a:lnTo>
                      <a:pt x="4001" y="1534"/>
                    </a:lnTo>
                    <a:lnTo>
                      <a:pt x="4025" y="1555"/>
                    </a:lnTo>
                    <a:lnTo>
                      <a:pt x="4046" y="1577"/>
                    </a:lnTo>
                    <a:lnTo>
                      <a:pt x="4067" y="1599"/>
                    </a:lnTo>
                    <a:lnTo>
                      <a:pt x="4086" y="1622"/>
                    </a:lnTo>
                    <a:lnTo>
                      <a:pt x="4104" y="1646"/>
                    </a:lnTo>
                    <a:lnTo>
                      <a:pt x="4119" y="1671"/>
                    </a:lnTo>
                    <a:lnTo>
                      <a:pt x="4134" y="1696"/>
                    </a:lnTo>
                    <a:lnTo>
                      <a:pt x="4148" y="1723"/>
                    </a:lnTo>
                    <a:lnTo>
                      <a:pt x="4160" y="1749"/>
                    </a:lnTo>
                    <a:lnTo>
                      <a:pt x="4171" y="1777"/>
                    </a:lnTo>
                    <a:lnTo>
                      <a:pt x="4180" y="1805"/>
                    </a:lnTo>
                    <a:lnTo>
                      <a:pt x="4189" y="1834"/>
                    </a:lnTo>
                    <a:lnTo>
                      <a:pt x="4196" y="1863"/>
                    </a:lnTo>
                    <a:lnTo>
                      <a:pt x="4203" y="1892"/>
                    </a:lnTo>
                    <a:lnTo>
                      <a:pt x="4208" y="1923"/>
                    </a:lnTo>
                    <a:lnTo>
                      <a:pt x="4213" y="1953"/>
                    </a:lnTo>
                    <a:lnTo>
                      <a:pt x="4216" y="1984"/>
                    </a:lnTo>
                    <a:lnTo>
                      <a:pt x="4219" y="2015"/>
                    </a:lnTo>
                    <a:lnTo>
                      <a:pt x="4221" y="2047"/>
                    </a:lnTo>
                    <a:lnTo>
                      <a:pt x="4222" y="2078"/>
                    </a:lnTo>
                    <a:lnTo>
                      <a:pt x="4222" y="2111"/>
                    </a:lnTo>
                    <a:lnTo>
                      <a:pt x="1054" y="2111"/>
                    </a:lnTo>
                    <a:lnTo>
                      <a:pt x="1056" y="2081"/>
                    </a:lnTo>
                    <a:lnTo>
                      <a:pt x="1057" y="2050"/>
                    </a:lnTo>
                    <a:lnTo>
                      <a:pt x="1058" y="2020"/>
                    </a:lnTo>
                    <a:lnTo>
                      <a:pt x="1062" y="1990"/>
                    </a:lnTo>
                    <a:lnTo>
                      <a:pt x="1065" y="1960"/>
                    </a:lnTo>
                    <a:lnTo>
                      <a:pt x="1070" y="1931"/>
                    </a:lnTo>
                    <a:lnTo>
                      <a:pt x="1076" y="1902"/>
                    </a:lnTo>
                    <a:lnTo>
                      <a:pt x="1083" y="1874"/>
                    </a:lnTo>
                    <a:lnTo>
                      <a:pt x="1092" y="1846"/>
                    </a:lnTo>
                    <a:lnTo>
                      <a:pt x="1101" y="1819"/>
                    </a:lnTo>
                    <a:lnTo>
                      <a:pt x="1111" y="1792"/>
                    </a:lnTo>
                    <a:lnTo>
                      <a:pt x="1123" y="1766"/>
                    </a:lnTo>
                    <a:lnTo>
                      <a:pt x="1135" y="1740"/>
                    </a:lnTo>
                    <a:lnTo>
                      <a:pt x="1149" y="1714"/>
                    </a:lnTo>
                    <a:lnTo>
                      <a:pt x="1165" y="1690"/>
                    </a:lnTo>
                    <a:lnTo>
                      <a:pt x="1180" y="1665"/>
                    </a:lnTo>
                    <a:lnTo>
                      <a:pt x="1198" y="1643"/>
                    </a:lnTo>
                    <a:lnTo>
                      <a:pt x="1217" y="1620"/>
                    </a:lnTo>
                    <a:lnTo>
                      <a:pt x="1239" y="1597"/>
                    </a:lnTo>
                    <a:lnTo>
                      <a:pt x="1260" y="1576"/>
                    </a:lnTo>
                    <a:lnTo>
                      <a:pt x="1284" y="1555"/>
                    </a:lnTo>
                    <a:lnTo>
                      <a:pt x="1309" y="1535"/>
                    </a:lnTo>
                    <a:lnTo>
                      <a:pt x="1336" y="1516"/>
                    </a:lnTo>
                    <a:lnTo>
                      <a:pt x="1363" y="1498"/>
                    </a:lnTo>
                    <a:lnTo>
                      <a:pt x="1393" y="1480"/>
                    </a:lnTo>
                    <a:lnTo>
                      <a:pt x="1426" y="1463"/>
                    </a:lnTo>
                    <a:lnTo>
                      <a:pt x="1458" y="1447"/>
                    </a:lnTo>
                    <a:lnTo>
                      <a:pt x="1493" y="1432"/>
                    </a:lnTo>
                    <a:lnTo>
                      <a:pt x="1530" y="1418"/>
                    </a:lnTo>
                    <a:lnTo>
                      <a:pt x="1568" y="1404"/>
                    </a:lnTo>
                    <a:lnTo>
                      <a:pt x="1609" y="1392"/>
                    </a:lnTo>
                    <a:lnTo>
                      <a:pt x="1651" y="1380"/>
                    </a:lnTo>
                    <a:lnTo>
                      <a:pt x="1758" y="1056"/>
                    </a:lnTo>
                    <a:lnTo>
                      <a:pt x="526" y="1056"/>
                    </a:lnTo>
                    <a:lnTo>
                      <a:pt x="526" y="6335"/>
                    </a:lnTo>
                    <a:lnTo>
                      <a:pt x="4750" y="6335"/>
                    </a:lnTo>
                    <a:lnTo>
                      <a:pt x="4750" y="1056"/>
                    </a:lnTo>
                    <a:close/>
                    <a:moveTo>
                      <a:pt x="2638" y="265"/>
                    </a:moveTo>
                    <a:lnTo>
                      <a:pt x="2638" y="265"/>
                    </a:lnTo>
                    <a:lnTo>
                      <a:pt x="2611" y="266"/>
                    </a:lnTo>
                    <a:lnTo>
                      <a:pt x="2584" y="269"/>
                    </a:lnTo>
                    <a:lnTo>
                      <a:pt x="2559" y="275"/>
                    </a:lnTo>
                    <a:lnTo>
                      <a:pt x="2535" y="285"/>
                    </a:lnTo>
                    <a:lnTo>
                      <a:pt x="2513" y="296"/>
                    </a:lnTo>
                    <a:lnTo>
                      <a:pt x="2491" y="309"/>
                    </a:lnTo>
                    <a:lnTo>
                      <a:pt x="2471" y="324"/>
                    </a:lnTo>
                    <a:lnTo>
                      <a:pt x="2452" y="341"/>
                    </a:lnTo>
                    <a:lnTo>
                      <a:pt x="2435" y="360"/>
                    </a:lnTo>
                    <a:lnTo>
                      <a:pt x="2419" y="381"/>
                    </a:lnTo>
                    <a:lnTo>
                      <a:pt x="2406" y="402"/>
                    </a:lnTo>
                    <a:lnTo>
                      <a:pt x="2395" y="425"/>
                    </a:lnTo>
                    <a:lnTo>
                      <a:pt x="2386" y="449"/>
                    </a:lnTo>
                    <a:lnTo>
                      <a:pt x="2380" y="474"/>
                    </a:lnTo>
                    <a:lnTo>
                      <a:pt x="2375" y="500"/>
                    </a:lnTo>
                    <a:lnTo>
                      <a:pt x="2374" y="528"/>
                    </a:lnTo>
                    <a:lnTo>
                      <a:pt x="2375" y="554"/>
                    </a:lnTo>
                    <a:lnTo>
                      <a:pt x="2380" y="581"/>
                    </a:lnTo>
                    <a:lnTo>
                      <a:pt x="2386" y="606"/>
                    </a:lnTo>
                    <a:lnTo>
                      <a:pt x="2395" y="631"/>
                    </a:lnTo>
                    <a:lnTo>
                      <a:pt x="2406" y="654"/>
                    </a:lnTo>
                    <a:lnTo>
                      <a:pt x="2419" y="675"/>
                    </a:lnTo>
                    <a:lnTo>
                      <a:pt x="2435" y="696"/>
                    </a:lnTo>
                    <a:lnTo>
                      <a:pt x="2452" y="715"/>
                    </a:lnTo>
                    <a:lnTo>
                      <a:pt x="2471" y="732"/>
                    </a:lnTo>
                    <a:lnTo>
                      <a:pt x="2491" y="747"/>
                    </a:lnTo>
                    <a:lnTo>
                      <a:pt x="2513" y="760"/>
                    </a:lnTo>
                    <a:lnTo>
                      <a:pt x="2535" y="771"/>
                    </a:lnTo>
                    <a:lnTo>
                      <a:pt x="2559" y="779"/>
                    </a:lnTo>
                    <a:lnTo>
                      <a:pt x="2584" y="787"/>
                    </a:lnTo>
                    <a:lnTo>
                      <a:pt x="2611" y="790"/>
                    </a:lnTo>
                    <a:lnTo>
                      <a:pt x="2638" y="791"/>
                    </a:lnTo>
                    <a:lnTo>
                      <a:pt x="2665" y="790"/>
                    </a:lnTo>
                    <a:lnTo>
                      <a:pt x="2691" y="787"/>
                    </a:lnTo>
                    <a:lnTo>
                      <a:pt x="2716" y="779"/>
                    </a:lnTo>
                    <a:lnTo>
                      <a:pt x="2741" y="771"/>
                    </a:lnTo>
                    <a:lnTo>
                      <a:pt x="2764" y="760"/>
                    </a:lnTo>
                    <a:lnTo>
                      <a:pt x="2786" y="747"/>
                    </a:lnTo>
                    <a:lnTo>
                      <a:pt x="2806" y="732"/>
                    </a:lnTo>
                    <a:lnTo>
                      <a:pt x="2825" y="715"/>
                    </a:lnTo>
                    <a:lnTo>
                      <a:pt x="2842" y="696"/>
                    </a:lnTo>
                    <a:lnTo>
                      <a:pt x="2857" y="675"/>
                    </a:lnTo>
                    <a:lnTo>
                      <a:pt x="2871" y="654"/>
                    </a:lnTo>
                    <a:lnTo>
                      <a:pt x="2881" y="631"/>
                    </a:lnTo>
                    <a:lnTo>
                      <a:pt x="2890" y="606"/>
                    </a:lnTo>
                    <a:lnTo>
                      <a:pt x="2897" y="581"/>
                    </a:lnTo>
                    <a:lnTo>
                      <a:pt x="2900" y="554"/>
                    </a:lnTo>
                    <a:lnTo>
                      <a:pt x="2902" y="528"/>
                    </a:lnTo>
                    <a:lnTo>
                      <a:pt x="2900" y="500"/>
                    </a:lnTo>
                    <a:lnTo>
                      <a:pt x="2897" y="474"/>
                    </a:lnTo>
                    <a:lnTo>
                      <a:pt x="2890" y="449"/>
                    </a:lnTo>
                    <a:lnTo>
                      <a:pt x="2881" y="425"/>
                    </a:lnTo>
                    <a:lnTo>
                      <a:pt x="2871" y="402"/>
                    </a:lnTo>
                    <a:lnTo>
                      <a:pt x="2857" y="381"/>
                    </a:lnTo>
                    <a:lnTo>
                      <a:pt x="2842" y="360"/>
                    </a:lnTo>
                    <a:lnTo>
                      <a:pt x="2825" y="341"/>
                    </a:lnTo>
                    <a:lnTo>
                      <a:pt x="2806" y="324"/>
                    </a:lnTo>
                    <a:lnTo>
                      <a:pt x="2786" y="309"/>
                    </a:lnTo>
                    <a:lnTo>
                      <a:pt x="2764" y="296"/>
                    </a:lnTo>
                    <a:lnTo>
                      <a:pt x="2741" y="285"/>
                    </a:lnTo>
                    <a:lnTo>
                      <a:pt x="2716" y="275"/>
                    </a:lnTo>
                    <a:lnTo>
                      <a:pt x="2691" y="269"/>
                    </a:lnTo>
                    <a:lnTo>
                      <a:pt x="2665" y="266"/>
                    </a:lnTo>
                    <a:lnTo>
                      <a:pt x="2638" y="265"/>
                    </a:lnTo>
                    <a:close/>
                    <a:moveTo>
                      <a:pt x="0" y="6863"/>
                    </a:moveTo>
                    <a:lnTo>
                      <a:pt x="0" y="528"/>
                    </a:lnTo>
                    <a:lnTo>
                      <a:pt x="2110" y="528"/>
                    </a:lnTo>
                    <a:lnTo>
                      <a:pt x="2110" y="500"/>
                    </a:lnTo>
                    <a:lnTo>
                      <a:pt x="2113" y="474"/>
                    </a:lnTo>
                    <a:lnTo>
                      <a:pt x="2116" y="448"/>
                    </a:lnTo>
                    <a:lnTo>
                      <a:pt x="2121" y="421"/>
                    </a:lnTo>
                    <a:lnTo>
                      <a:pt x="2127" y="396"/>
                    </a:lnTo>
                    <a:lnTo>
                      <a:pt x="2134" y="371"/>
                    </a:lnTo>
                    <a:lnTo>
                      <a:pt x="2143" y="346"/>
                    </a:lnTo>
                    <a:lnTo>
                      <a:pt x="2152" y="322"/>
                    </a:lnTo>
                    <a:lnTo>
                      <a:pt x="2162" y="299"/>
                    </a:lnTo>
                    <a:lnTo>
                      <a:pt x="2174" y="277"/>
                    </a:lnTo>
                    <a:lnTo>
                      <a:pt x="2187" y="254"/>
                    </a:lnTo>
                    <a:lnTo>
                      <a:pt x="2200" y="232"/>
                    </a:lnTo>
                    <a:lnTo>
                      <a:pt x="2216" y="212"/>
                    </a:lnTo>
                    <a:lnTo>
                      <a:pt x="2231" y="192"/>
                    </a:lnTo>
                    <a:lnTo>
                      <a:pt x="2248" y="172"/>
                    </a:lnTo>
                    <a:lnTo>
                      <a:pt x="2265" y="154"/>
                    </a:lnTo>
                    <a:lnTo>
                      <a:pt x="2283" y="136"/>
                    </a:lnTo>
                    <a:lnTo>
                      <a:pt x="2302" y="121"/>
                    </a:lnTo>
                    <a:lnTo>
                      <a:pt x="2322" y="105"/>
                    </a:lnTo>
                    <a:lnTo>
                      <a:pt x="2343" y="90"/>
                    </a:lnTo>
                    <a:lnTo>
                      <a:pt x="2364" y="77"/>
                    </a:lnTo>
                    <a:lnTo>
                      <a:pt x="2387" y="63"/>
                    </a:lnTo>
                    <a:lnTo>
                      <a:pt x="2410" y="53"/>
                    </a:lnTo>
                    <a:lnTo>
                      <a:pt x="2432" y="42"/>
                    </a:lnTo>
                    <a:lnTo>
                      <a:pt x="2456" y="32"/>
                    </a:lnTo>
                    <a:lnTo>
                      <a:pt x="2481" y="24"/>
                    </a:lnTo>
                    <a:lnTo>
                      <a:pt x="2507" y="17"/>
                    </a:lnTo>
                    <a:lnTo>
                      <a:pt x="2532" y="11"/>
                    </a:lnTo>
                    <a:lnTo>
                      <a:pt x="2558" y="6"/>
                    </a:lnTo>
                    <a:lnTo>
                      <a:pt x="2584" y="2"/>
                    </a:lnTo>
                    <a:lnTo>
                      <a:pt x="2611" y="1"/>
                    </a:lnTo>
                    <a:lnTo>
                      <a:pt x="2638" y="0"/>
                    </a:lnTo>
                    <a:lnTo>
                      <a:pt x="2665" y="1"/>
                    </a:lnTo>
                    <a:lnTo>
                      <a:pt x="2692" y="2"/>
                    </a:lnTo>
                    <a:lnTo>
                      <a:pt x="2718" y="6"/>
                    </a:lnTo>
                    <a:lnTo>
                      <a:pt x="2745" y="11"/>
                    </a:lnTo>
                    <a:lnTo>
                      <a:pt x="2770" y="17"/>
                    </a:lnTo>
                    <a:lnTo>
                      <a:pt x="2795" y="24"/>
                    </a:lnTo>
                    <a:lnTo>
                      <a:pt x="2820" y="32"/>
                    </a:lnTo>
                    <a:lnTo>
                      <a:pt x="2844" y="42"/>
                    </a:lnTo>
                    <a:lnTo>
                      <a:pt x="2867" y="53"/>
                    </a:lnTo>
                    <a:lnTo>
                      <a:pt x="2890" y="63"/>
                    </a:lnTo>
                    <a:lnTo>
                      <a:pt x="2912" y="77"/>
                    </a:lnTo>
                    <a:lnTo>
                      <a:pt x="2934" y="90"/>
                    </a:lnTo>
                    <a:lnTo>
                      <a:pt x="2954" y="105"/>
                    </a:lnTo>
                    <a:lnTo>
                      <a:pt x="2975" y="121"/>
                    </a:lnTo>
                    <a:lnTo>
                      <a:pt x="2994" y="136"/>
                    </a:lnTo>
                    <a:lnTo>
                      <a:pt x="3012" y="154"/>
                    </a:lnTo>
                    <a:lnTo>
                      <a:pt x="3030" y="172"/>
                    </a:lnTo>
                    <a:lnTo>
                      <a:pt x="3045" y="192"/>
                    </a:lnTo>
                    <a:lnTo>
                      <a:pt x="3062" y="212"/>
                    </a:lnTo>
                    <a:lnTo>
                      <a:pt x="3076" y="232"/>
                    </a:lnTo>
                    <a:lnTo>
                      <a:pt x="3090" y="254"/>
                    </a:lnTo>
                    <a:lnTo>
                      <a:pt x="3103" y="277"/>
                    </a:lnTo>
                    <a:lnTo>
                      <a:pt x="3115" y="299"/>
                    </a:lnTo>
                    <a:lnTo>
                      <a:pt x="3126" y="322"/>
                    </a:lnTo>
                    <a:lnTo>
                      <a:pt x="3134" y="346"/>
                    </a:lnTo>
                    <a:lnTo>
                      <a:pt x="3142" y="371"/>
                    </a:lnTo>
                    <a:lnTo>
                      <a:pt x="3149" y="396"/>
                    </a:lnTo>
                    <a:lnTo>
                      <a:pt x="3155" y="421"/>
                    </a:lnTo>
                    <a:lnTo>
                      <a:pt x="3160" y="448"/>
                    </a:lnTo>
                    <a:lnTo>
                      <a:pt x="3164" y="474"/>
                    </a:lnTo>
                    <a:lnTo>
                      <a:pt x="3166" y="500"/>
                    </a:lnTo>
                    <a:lnTo>
                      <a:pt x="3166" y="528"/>
                    </a:lnTo>
                    <a:lnTo>
                      <a:pt x="5278" y="528"/>
                    </a:lnTo>
                    <a:lnTo>
                      <a:pt x="5278" y="6863"/>
                    </a:lnTo>
                    <a:lnTo>
                      <a:pt x="0" y="686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sz="2400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24" name="圖片 23" descr="一張含有 黑暗, 黑色, 天體, space 的圖片&#10;&#10;自動產生的描述">
              <a:extLst>
                <a:ext uri="{FF2B5EF4-FFF2-40B4-BE49-F238E27FC236}">
                  <a16:creationId xmlns:a16="http://schemas.microsoft.com/office/drawing/2014/main" id="{6960C2D5-2897-6A33-980C-719ED46FE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7249" y="3009754"/>
              <a:ext cx="672045" cy="672045"/>
            </a:xfrm>
            <a:prstGeom prst="rect">
              <a:avLst/>
            </a:prstGeom>
          </p:spPr>
        </p:pic>
      </p:grp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CB89AED9-069F-DA5E-8D2A-84A88A4A0BAD}"/>
              </a:ext>
            </a:extLst>
          </p:cNvPr>
          <p:cNvGrpSpPr/>
          <p:nvPr/>
        </p:nvGrpSpPr>
        <p:grpSpPr>
          <a:xfrm>
            <a:off x="3446452" y="970464"/>
            <a:ext cx="3012621" cy="927394"/>
            <a:chOff x="3586411" y="1905405"/>
            <a:chExt cx="3012621" cy="927394"/>
          </a:xfrm>
        </p:grpSpPr>
        <p:grpSp>
          <p:nvGrpSpPr>
            <p:cNvPr id="7" name="PA_组合 1">
              <a:extLst>
                <a:ext uri="{FF2B5EF4-FFF2-40B4-BE49-F238E27FC236}">
                  <a16:creationId xmlns:a16="http://schemas.microsoft.com/office/drawing/2014/main" id="{D768A48D-1F21-53CF-8F7F-657A9FEFEA30}"/>
                </a:ext>
              </a:extLst>
            </p:cNvPr>
            <p:cNvGrpSpPr/>
            <p:nvPr>
              <p:custDataLst>
                <p:tags r:id="rId4"/>
              </p:custDataLst>
            </p:nvPr>
          </p:nvGrpSpPr>
          <p:grpSpPr>
            <a:xfrm>
              <a:off x="3772695" y="2124913"/>
              <a:ext cx="2826337" cy="707886"/>
              <a:chOff x="5035267" y="924432"/>
              <a:chExt cx="2826337" cy="707886"/>
            </a:xfrm>
          </p:grpSpPr>
          <p:sp>
            <p:nvSpPr>
              <p:cNvPr id="8" name="PA_文本框 23">
                <a:extLst>
                  <a:ext uri="{FF2B5EF4-FFF2-40B4-BE49-F238E27FC236}">
                    <a16:creationId xmlns:a16="http://schemas.microsoft.com/office/drawing/2014/main" id="{DDC804CB-1165-0571-06B6-EDBB2710D32A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5625094" y="924432"/>
                <a:ext cx="22365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4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計畫緣起</a:t>
                </a:r>
                <a:endParaRPr lang="zh-CN" altLang="en-US" sz="4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KSO_Shape">
                <a:extLst>
                  <a:ext uri="{FF2B5EF4-FFF2-40B4-BE49-F238E27FC236}">
                    <a16:creationId xmlns:a16="http://schemas.microsoft.com/office/drawing/2014/main" id="{E3136E83-23AA-8095-A68D-967495F44E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5267" y="976435"/>
                <a:ext cx="270577" cy="265327"/>
              </a:xfrm>
              <a:custGeom>
                <a:avLst/>
                <a:gdLst>
                  <a:gd name="T0" fmla="*/ 418516 w 2779"/>
                  <a:gd name="T1" fmla="*/ 0 h 2723"/>
                  <a:gd name="T2" fmla="*/ 60251 w 2779"/>
                  <a:gd name="T3" fmla="*/ 0 h 2723"/>
                  <a:gd name="T4" fmla="*/ 0 w 2779"/>
                  <a:gd name="T5" fmla="*/ 59661 h 2723"/>
                  <a:gd name="T6" fmla="*/ 0 w 2779"/>
                  <a:gd name="T7" fmla="*/ 411792 h 2723"/>
                  <a:gd name="T8" fmla="*/ 60251 w 2779"/>
                  <a:gd name="T9" fmla="*/ 471453 h 2723"/>
                  <a:gd name="T10" fmla="*/ 418516 w 2779"/>
                  <a:gd name="T11" fmla="*/ 471453 h 2723"/>
                  <a:gd name="T12" fmla="*/ 478119 w 2779"/>
                  <a:gd name="T13" fmla="*/ 411792 h 2723"/>
                  <a:gd name="T14" fmla="*/ 478119 w 2779"/>
                  <a:gd name="T15" fmla="*/ 59661 h 2723"/>
                  <a:gd name="T16" fmla="*/ 418516 w 2779"/>
                  <a:gd name="T17" fmla="*/ 0 h 2723"/>
                  <a:gd name="T18" fmla="*/ 418516 w 2779"/>
                  <a:gd name="T19" fmla="*/ 651085 h 2723"/>
                  <a:gd name="T20" fmla="*/ 60251 w 2779"/>
                  <a:gd name="T21" fmla="*/ 651085 h 2723"/>
                  <a:gd name="T22" fmla="*/ 0 w 2779"/>
                  <a:gd name="T23" fmla="*/ 710747 h 2723"/>
                  <a:gd name="T24" fmla="*/ 0 w 2779"/>
                  <a:gd name="T25" fmla="*/ 1055095 h 2723"/>
                  <a:gd name="T26" fmla="*/ 60251 w 2779"/>
                  <a:gd name="T27" fmla="*/ 1114757 h 2723"/>
                  <a:gd name="T28" fmla="*/ 418516 w 2779"/>
                  <a:gd name="T29" fmla="*/ 1114757 h 2723"/>
                  <a:gd name="T30" fmla="*/ 478119 w 2779"/>
                  <a:gd name="T31" fmla="*/ 1055095 h 2723"/>
                  <a:gd name="T32" fmla="*/ 478119 w 2779"/>
                  <a:gd name="T33" fmla="*/ 710747 h 2723"/>
                  <a:gd name="T34" fmla="*/ 418516 w 2779"/>
                  <a:gd name="T35" fmla="*/ 651085 h 2723"/>
                  <a:gd name="T36" fmla="*/ 418516 w 2779"/>
                  <a:gd name="T37" fmla="*/ 1294389 h 2723"/>
                  <a:gd name="T38" fmla="*/ 60251 w 2779"/>
                  <a:gd name="T39" fmla="*/ 1294389 h 2723"/>
                  <a:gd name="T40" fmla="*/ 0 w 2779"/>
                  <a:gd name="T41" fmla="*/ 1354698 h 2723"/>
                  <a:gd name="T42" fmla="*/ 0 w 2779"/>
                  <a:gd name="T43" fmla="*/ 1706181 h 2723"/>
                  <a:gd name="T44" fmla="*/ 60251 w 2779"/>
                  <a:gd name="T45" fmla="*/ 1765842 h 2723"/>
                  <a:gd name="T46" fmla="*/ 418516 w 2779"/>
                  <a:gd name="T47" fmla="*/ 1765842 h 2723"/>
                  <a:gd name="T48" fmla="*/ 478119 w 2779"/>
                  <a:gd name="T49" fmla="*/ 1706181 h 2723"/>
                  <a:gd name="T50" fmla="*/ 478119 w 2779"/>
                  <a:gd name="T51" fmla="*/ 1354698 h 2723"/>
                  <a:gd name="T52" fmla="*/ 418516 w 2779"/>
                  <a:gd name="T53" fmla="*/ 1294389 h 2723"/>
                  <a:gd name="T54" fmla="*/ 1740794 w 2779"/>
                  <a:gd name="T55" fmla="*/ 0 h 2723"/>
                  <a:gd name="T56" fmla="*/ 702926 w 2779"/>
                  <a:gd name="T57" fmla="*/ 0 h 2723"/>
                  <a:gd name="T58" fmla="*/ 643323 w 2779"/>
                  <a:gd name="T59" fmla="*/ 59661 h 2723"/>
                  <a:gd name="T60" fmla="*/ 643323 w 2779"/>
                  <a:gd name="T61" fmla="*/ 411792 h 2723"/>
                  <a:gd name="T62" fmla="*/ 702926 w 2779"/>
                  <a:gd name="T63" fmla="*/ 471453 h 2723"/>
                  <a:gd name="T64" fmla="*/ 1740794 w 2779"/>
                  <a:gd name="T65" fmla="*/ 471453 h 2723"/>
                  <a:gd name="T66" fmla="*/ 1800397 w 2779"/>
                  <a:gd name="T67" fmla="*/ 411792 h 2723"/>
                  <a:gd name="T68" fmla="*/ 1800397 w 2779"/>
                  <a:gd name="T69" fmla="*/ 59661 h 2723"/>
                  <a:gd name="T70" fmla="*/ 1740794 w 2779"/>
                  <a:gd name="T71" fmla="*/ 0 h 2723"/>
                  <a:gd name="T72" fmla="*/ 1740794 w 2779"/>
                  <a:gd name="T73" fmla="*/ 651085 h 2723"/>
                  <a:gd name="T74" fmla="*/ 702926 w 2779"/>
                  <a:gd name="T75" fmla="*/ 651085 h 2723"/>
                  <a:gd name="T76" fmla="*/ 643323 w 2779"/>
                  <a:gd name="T77" fmla="*/ 710747 h 2723"/>
                  <a:gd name="T78" fmla="*/ 643323 w 2779"/>
                  <a:gd name="T79" fmla="*/ 1055095 h 2723"/>
                  <a:gd name="T80" fmla="*/ 702926 w 2779"/>
                  <a:gd name="T81" fmla="*/ 1114757 h 2723"/>
                  <a:gd name="T82" fmla="*/ 1740794 w 2779"/>
                  <a:gd name="T83" fmla="*/ 1114757 h 2723"/>
                  <a:gd name="T84" fmla="*/ 1800397 w 2779"/>
                  <a:gd name="T85" fmla="*/ 1055095 h 2723"/>
                  <a:gd name="T86" fmla="*/ 1800397 w 2779"/>
                  <a:gd name="T87" fmla="*/ 710747 h 2723"/>
                  <a:gd name="T88" fmla="*/ 1740794 w 2779"/>
                  <a:gd name="T89" fmla="*/ 651085 h 2723"/>
                  <a:gd name="T90" fmla="*/ 1740794 w 2779"/>
                  <a:gd name="T91" fmla="*/ 1294389 h 2723"/>
                  <a:gd name="T92" fmla="*/ 702926 w 2779"/>
                  <a:gd name="T93" fmla="*/ 1294389 h 2723"/>
                  <a:gd name="T94" fmla="*/ 643323 w 2779"/>
                  <a:gd name="T95" fmla="*/ 1354698 h 2723"/>
                  <a:gd name="T96" fmla="*/ 643323 w 2779"/>
                  <a:gd name="T97" fmla="*/ 1706181 h 2723"/>
                  <a:gd name="T98" fmla="*/ 702926 w 2779"/>
                  <a:gd name="T99" fmla="*/ 1765842 h 2723"/>
                  <a:gd name="T100" fmla="*/ 1740794 w 2779"/>
                  <a:gd name="T101" fmla="*/ 1765842 h 2723"/>
                  <a:gd name="T102" fmla="*/ 1800397 w 2779"/>
                  <a:gd name="T103" fmla="*/ 1706181 h 2723"/>
                  <a:gd name="T104" fmla="*/ 1800397 w 2779"/>
                  <a:gd name="T105" fmla="*/ 1354698 h 2723"/>
                  <a:gd name="T106" fmla="*/ 1740794 w 2779"/>
                  <a:gd name="T107" fmla="*/ 1294389 h 272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779" h="2723">
                    <a:moveTo>
                      <a:pt x="646" y="0"/>
                    </a:moveTo>
                    <a:cubicBezTo>
                      <a:pt x="93" y="0"/>
                      <a:pt x="93" y="0"/>
                      <a:pt x="93" y="0"/>
                    </a:cubicBezTo>
                    <a:cubicBezTo>
                      <a:pt x="42" y="0"/>
                      <a:pt x="0" y="41"/>
                      <a:pt x="0" y="92"/>
                    </a:cubicBezTo>
                    <a:cubicBezTo>
                      <a:pt x="0" y="635"/>
                      <a:pt x="0" y="635"/>
                      <a:pt x="0" y="635"/>
                    </a:cubicBezTo>
                    <a:cubicBezTo>
                      <a:pt x="0" y="686"/>
                      <a:pt x="42" y="727"/>
                      <a:pt x="93" y="727"/>
                    </a:cubicBezTo>
                    <a:cubicBezTo>
                      <a:pt x="646" y="727"/>
                      <a:pt x="646" y="727"/>
                      <a:pt x="646" y="727"/>
                    </a:cubicBezTo>
                    <a:cubicBezTo>
                      <a:pt x="697" y="727"/>
                      <a:pt x="738" y="686"/>
                      <a:pt x="738" y="635"/>
                    </a:cubicBezTo>
                    <a:cubicBezTo>
                      <a:pt x="738" y="92"/>
                      <a:pt x="738" y="92"/>
                      <a:pt x="738" y="92"/>
                    </a:cubicBezTo>
                    <a:cubicBezTo>
                      <a:pt x="738" y="41"/>
                      <a:pt x="697" y="0"/>
                      <a:pt x="646" y="0"/>
                    </a:cubicBezTo>
                    <a:close/>
                    <a:moveTo>
                      <a:pt x="646" y="1004"/>
                    </a:moveTo>
                    <a:cubicBezTo>
                      <a:pt x="93" y="1004"/>
                      <a:pt x="93" y="1004"/>
                      <a:pt x="93" y="1004"/>
                    </a:cubicBezTo>
                    <a:cubicBezTo>
                      <a:pt x="42" y="1004"/>
                      <a:pt x="0" y="1045"/>
                      <a:pt x="0" y="1096"/>
                    </a:cubicBezTo>
                    <a:cubicBezTo>
                      <a:pt x="0" y="1627"/>
                      <a:pt x="0" y="1627"/>
                      <a:pt x="0" y="1627"/>
                    </a:cubicBezTo>
                    <a:cubicBezTo>
                      <a:pt x="0" y="1678"/>
                      <a:pt x="42" y="1719"/>
                      <a:pt x="93" y="1719"/>
                    </a:cubicBezTo>
                    <a:cubicBezTo>
                      <a:pt x="646" y="1719"/>
                      <a:pt x="646" y="1719"/>
                      <a:pt x="646" y="1719"/>
                    </a:cubicBezTo>
                    <a:cubicBezTo>
                      <a:pt x="697" y="1719"/>
                      <a:pt x="738" y="1678"/>
                      <a:pt x="738" y="1627"/>
                    </a:cubicBezTo>
                    <a:cubicBezTo>
                      <a:pt x="738" y="1096"/>
                      <a:pt x="738" y="1096"/>
                      <a:pt x="738" y="1096"/>
                    </a:cubicBezTo>
                    <a:cubicBezTo>
                      <a:pt x="738" y="1045"/>
                      <a:pt x="697" y="1004"/>
                      <a:pt x="646" y="1004"/>
                    </a:cubicBezTo>
                    <a:close/>
                    <a:moveTo>
                      <a:pt x="646" y="1996"/>
                    </a:moveTo>
                    <a:cubicBezTo>
                      <a:pt x="93" y="1996"/>
                      <a:pt x="93" y="1996"/>
                      <a:pt x="93" y="1996"/>
                    </a:cubicBezTo>
                    <a:cubicBezTo>
                      <a:pt x="42" y="1996"/>
                      <a:pt x="0" y="2037"/>
                      <a:pt x="0" y="2089"/>
                    </a:cubicBezTo>
                    <a:cubicBezTo>
                      <a:pt x="0" y="2631"/>
                      <a:pt x="0" y="2631"/>
                      <a:pt x="0" y="2631"/>
                    </a:cubicBezTo>
                    <a:cubicBezTo>
                      <a:pt x="0" y="2682"/>
                      <a:pt x="42" y="2723"/>
                      <a:pt x="93" y="2723"/>
                    </a:cubicBezTo>
                    <a:cubicBezTo>
                      <a:pt x="646" y="2723"/>
                      <a:pt x="646" y="2723"/>
                      <a:pt x="646" y="2723"/>
                    </a:cubicBezTo>
                    <a:cubicBezTo>
                      <a:pt x="697" y="2723"/>
                      <a:pt x="738" y="2682"/>
                      <a:pt x="738" y="2631"/>
                    </a:cubicBezTo>
                    <a:cubicBezTo>
                      <a:pt x="738" y="2089"/>
                      <a:pt x="738" y="2089"/>
                      <a:pt x="738" y="2089"/>
                    </a:cubicBezTo>
                    <a:cubicBezTo>
                      <a:pt x="738" y="2037"/>
                      <a:pt x="697" y="1996"/>
                      <a:pt x="646" y="1996"/>
                    </a:cubicBezTo>
                    <a:close/>
                    <a:moveTo>
                      <a:pt x="2687" y="0"/>
                    </a:moveTo>
                    <a:cubicBezTo>
                      <a:pt x="1085" y="0"/>
                      <a:pt x="1085" y="0"/>
                      <a:pt x="1085" y="0"/>
                    </a:cubicBezTo>
                    <a:cubicBezTo>
                      <a:pt x="1034" y="0"/>
                      <a:pt x="993" y="41"/>
                      <a:pt x="993" y="92"/>
                    </a:cubicBezTo>
                    <a:cubicBezTo>
                      <a:pt x="993" y="635"/>
                      <a:pt x="993" y="635"/>
                      <a:pt x="993" y="635"/>
                    </a:cubicBezTo>
                    <a:cubicBezTo>
                      <a:pt x="993" y="686"/>
                      <a:pt x="1034" y="727"/>
                      <a:pt x="1085" y="727"/>
                    </a:cubicBezTo>
                    <a:cubicBezTo>
                      <a:pt x="2687" y="727"/>
                      <a:pt x="2687" y="727"/>
                      <a:pt x="2687" y="727"/>
                    </a:cubicBezTo>
                    <a:cubicBezTo>
                      <a:pt x="2738" y="727"/>
                      <a:pt x="2779" y="686"/>
                      <a:pt x="2779" y="635"/>
                    </a:cubicBezTo>
                    <a:cubicBezTo>
                      <a:pt x="2779" y="92"/>
                      <a:pt x="2779" y="92"/>
                      <a:pt x="2779" y="92"/>
                    </a:cubicBezTo>
                    <a:cubicBezTo>
                      <a:pt x="2779" y="41"/>
                      <a:pt x="2738" y="0"/>
                      <a:pt x="2687" y="0"/>
                    </a:cubicBezTo>
                    <a:close/>
                    <a:moveTo>
                      <a:pt x="2687" y="1004"/>
                    </a:moveTo>
                    <a:cubicBezTo>
                      <a:pt x="1085" y="1004"/>
                      <a:pt x="1085" y="1004"/>
                      <a:pt x="1085" y="1004"/>
                    </a:cubicBezTo>
                    <a:cubicBezTo>
                      <a:pt x="1034" y="1004"/>
                      <a:pt x="993" y="1045"/>
                      <a:pt x="993" y="1096"/>
                    </a:cubicBezTo>
                    <a:cubicBezTo>
                      <a:pt x="993" y="1627"/>
                      <a:pt x="993" y="1627"/>
                      <a:pt x="993" y="1627"/>
                    </a:cubicBezTo>
                    <a:cubicBezTo>
                      <a:pt x="993" y="1678"/>
                      <a:pt x="1034" y="1719"/>
                      <a:pt x="1085" y="1719"/>
                    </a:cubicBezTo>
                    <a:cubicBezTo>
                      <a:pt x="2687" y="1719"/>
                      <a:pt x="2687" y="1719"/>
                      <a:pt x="2687" y="1719"/>
                    </a:cubicBezTo>
                    <a:cubicBezTo>
                      <a:pt x="2738" y="1719"/>
                      <a:pt x="2779" y="1678"/>
                      <a:pt x="2779" y="1627"/>
                    </a:cubicBezTo>
                    <a:cubicBezTo>
                      <a:pt x="2779" y="1096"/>
                      <a:pt x="2779" y="1096"/>
                      <a:pt x="2779" y="1096"/>
                    </a:cubicBezTo>
                    <a:cubicBezTo>
                      <a:pt x="2779" y="1045"/>
                      <a:pt x="2738" y="1004"/>
                      <a:pt x="2687" y="1004"/>
                    </a:cubicBezTo>
                    <a:close/>
                    <a:moveTo>
                      <a:pt x="2687" y="1996"/>
                    </a:moveTo>
                    <a:cubicBezTo>
                      <a:pt x="1085" y="1996"/>
                      <a:pt x="1085" y="1996"/>
                      <a:pt x="1085" y="1996"/>
                    </a:cubicBezTo>
                    <a:cubicBezTo>
                      <a:pt x="1034" y="1996"/>
                      <a:pt x="993" y="2037"/>
                      <a:pt x="993" y="2089"/>
                    </a:cubicBezTo>
                    <a:cubicBezTo>
                      <a:pt x="993" y="2631"/>
                      <a:pt x="993" y="2631"/>
                      <a:pt x="993" y="2631"/>
                    </a:cubicBezTo>
                    <a:cubicBezTo>
                      <a:pt x="993" y="2682"/>
                      <a:pt x="1034" y="2723"/>
                      <a:pt x="1085" y="2723"/>
                    </a:cubicBezTo>
                    <a:cubicBezTo>
                      <a:pt x="2687" y="2723"/>
                      <a:pt x="2687" y="2723"/>
                      <a:pt x="2687" y="2723"/>
                    </a:cubicBezTo>
                    <a:cubicBezTo>
                      <a:pt x="2738" y="2723"/>
                      <a:pt x="2779" y="2682"/>
                      <a:pt x="2779" y="2631"/>
                    </a:cubicBezTo>
                    <a:cubicBezTo>
                      <a:pt x="2779" y="2089"/>
                      <a:pt x="2779" y="2089"/>
                      <a:pt x="2779" y="2089"/>
                    </a:cubicBezTo>
                    <a:cubicBezTo>
                      <a:pt x="2779" y="2037"/>
                      <a:pt x="2738" y="1996"/>
                      <a:pt x="2687" y="199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 anchorCtr="1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 sz="2400"/>
              </a:p>
            </p:txBody>
          </p:sp>
        </p:grpSp>
        <p:pic>
          <p:nvPicPr>
            <p:cNvPr id="26" name="圖片 25" descr="一張含有 圖形, 螢幕擷取畫面, 設計 的圖片&#10;&#10;自動產生的描述">
              <a:extLst>
                <a:ext uri="{FF2B5EF4-FFF2-40B4-BE49-F238E27FC236}">
                  <a16:creationId xmlns:a16="http://schemas.microsoft.com/office/drawing/2014/main" id="{D012E2A0-5069-EA6C-A1C7-7A38A3A5B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6411" y="1905405"/>
              <a:ext cx="808348" cy="808348"/>
            </a:xfrm>
            <a:prstGeom prst="rect">
              <a:avLst/>
            </a:prstGeom>
          </p:spPr>
        </p:pic>
      </p:grpSp>
      <p:grpSp>
        <p:nvGrpSpPr>
          <p:cNvPr id="33" name="群組 32">
            <a:extLst>
              <a:ext uri="{FF2B5EF4-FFF2-40B4-BE49-F238E27FC236}">
                <a16:creationId xmlns:a16="http://schemas.microsoft.com/office/drawing/2014/main" id="{0A416C0A-167E-16F3-34B0-FBA1E4D36D53}"/>
              </a:ext>
            </a:extLst>
          </p:cNvPr>
          <p:cNvGrpSpPr/>
          <p:nvPr/>
        </p:nvGrpSpPr>
        <p:grpSpPr>
          <a:xfrm>
            <a:off x="3341259" y="3941032"/>
            <a:ext cx="3117814" cy="918266"/>
            <a:chOff x="3481218" y="4088754"/>
            <a:chExt cx="3117814" cy="918266"/>
          </a:xfrm>
        </p:grpSpPr>
        <p:pic>
          <p:nvPicPr>
            <p:cNvPr id="22" name="圖片 21" descr="一張含有 圖形, 平面設計, 設計, 輪廓 的圖片&#10;&#10;自動產生的描述">
              <a:extLst>
                <a:ext uri="{FF2B5EF4-FFF2-40B4-BE49-F238E27FC236}">
                  <a16:creationId xmlns:a16="http://schemas.microsoft.com/office/drawing/2014/main" id="{7A8F5CD3-D397-5E80-E491-7F220B551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1218" y="4088754"/>
              <a:ext cx="808348" cy="808348"/>
            </a:xfrm>
            <a:prstGeom prst="rect">
              <a:avLst/>
            </a:prstGeom>
          </p:spPr>
        </p:pic>
        <p:sp>
          <p:nvSpPr>
            <p:cNvPr id="27" name="PA_文本框 27">
              <a:extLst>
                <a:ext uri="{FF2B5EF4-FFF2-40B4-BE49-F238E27FC236}">
                  <a16:creationId xmlns:a16="http://schemas.microsoft.com/office/drawing/2014/main" id="{A98F1C47-3E65-C820-549B-F5CD52AEE266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4362522" y="4299134"/>
              <a:ext cx="22365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4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執行成果</a:t>
              </a:r>
              <a:endPara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群組 33">
            <a:extLst>
              <a:ext uri="{FF2B5EF4-FFF2-40B4-BE49-F238E27FC236}">
                <a16:creationId xmlns:a16="http://schemas.microsoft.com/office/drawing/2014/main" id="{5B1DBF06-1103-686D-6CB0-78C71601F26C}"/>
              </a:ext>
            </a:extLst>
          </p:cNvPr>
          <p:cNvGrpSpPr/>
          <p:nvPr/>
        </p:nvGrpSpPr>
        <p:grpSpPr>
          <a:xfrm>
            <a:off x="3446452" y="5373146"/>
            <a:ext cx="2979664" cy="813506"/>
            <a:chOff x="3651605" y="5288945"/>
            <a:chExt cx="2979664" cy="813506"/>
          </a:xfrm>
        </p:grpSpPr>
        <p:pic>
          <p:nvPicPr>
            <p:cNvPr id="29" name="圖片 28" descr="一張含有 螢幕擷取畫面, 鮮豔, 行, 光線 的圖片&#10;&#10;自動產生的描述">
              <a:extLst>
                <a:ext uri="{FF2B5EF4-FFF2-40B4-BE49-F238E27FC236}">
                  <a16:creationId xmlns:a16="http://schemas.microsoft.com/office/drawing/2014/main" id="{F8922D84-DD62-DDDF-D13D-84DAB8464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1605" y="5288945"/>
              <a:ext cx="674656" cy="674656"/>
            </a:xfrm>
            <a:prstGeom prst="rect">
              <a:avLst/>
            </a:prstGeom>
          </p:spPr>
        </p:pic>
        <p:sp>
          <p:nvSpPr>
            <p:cNvPr id="30" name="PA_文本框 27">
              <a:extLst>
                <a:ext uri="{FF2B5EF4-FFF2-40B4-BE49-F238E27FC236}">
                  <a16:creationId xmlns:a16="http://schemas.microsoft.com/office/drawing/2014/main" id="{76B22180-398C-5E2C-2DC9-C9B634705335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4394759" y="5394565"/>
              <a:ext cx="22365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4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未來展望</a:t>
              </a:r>
              <a:endPara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5" name="圖片 34" descr="一張含有 美工圖案, 卡通 的圖片&#10;&#10;自動產生的描述">
            <a:extLst>
              <a:ext uri="{FF2B5EF4-FFF2-40B4-BE49-F238E27FC236}">
                <a16:creationId xmlns:a16="http://schemas.microsoft.com/office/drawing/2014/main" id="{DC29F2B2-DC25-30BB-1257-5B9D122F9C3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536" y="484191"/>
            <a:ext cx="4461385" cy="5889617"/>
          </a:xfrm>
          <a:prstGeom prst="rect">
            <a:avLst/>
          </a:prstGeom>
        </p:spPr>
      </p:pic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44AF-8860-4745-A9BF-D92733D232A7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031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197033"/>
            <a:ext cx="10515600" cy="4979930"/>
          </a:xfrm>
        </p:spPr>
        <p:txBody>
          <a:bodyPr/>
          <a:lstStyle/>
          <a:p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月經汙名化</a:t>
            </a:r>
            <a:r>
              <a:rPr lang="zh-TW" altLang="en-US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因為月經而產生的社會禁忌，與其衍生的避諱風氣和羞辱行為。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版面配置區 4"/>
          <p:cNvSpPr txBox="1">
            <a:spLocks/>
          </p:cNvSpPr>
          <p:nvPr/>
        </p:nvSpPr>
        <p:spPr>
          <a:xfrm>
            <a:off x="1133856" y="2079099"/>
            <a:ext cx="475488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9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一般的印象</a:t>
            </a:r>
          </a:p>
        </p:txBody>
      </p:sp>
      <p:sp>
        <p:nvSpPr>
          <p:cNvPr id="6" name="內容版面配置區 5"/>
          <p:cNvSpPr txBox="1">
            <a:spLocks/>
          </p:cNvSpPr>
          <p:nvPr/>
        </p:nvSpPr>
        <p:spPr>
          <a:xfrm>
            <a:off x="1061535" y="2719179"/>
            <a:ext cx="4754880" cy="3200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lvl="0" indent="-182880">
              <a:lnSpc>
                <a:spcPct val="100000"/>
              </a:lnSpc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Font typeface="Garamond" pitchFamily="18" charset="0"/>
              <a:buChar char="◦"/>
            </a:pP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覺得是骯髒的、不潔的，是不敬的、不能進廟裡、不能拿香拜拜</a:t>
            </a:r>
            <a:endParaRPr lang="en-US" altLang="zh-TW" sz="20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2880" lvl="0" indent="-182880">
              <a:lnSpc>
                <a:spcPct val="100000"/>
              </a:lnSpc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Font typeface="Garamond" pitchFamily="18" charset="0"/>
              <a:buChar char="◦"/>
            </a:pP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讓女人很麻煩、如果她今天鬧脾氣，一定是那個來了</a:t>
            </a:r>
            <a:endParaRPr lang="en-US" altLang="zh-TW" sz="20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2880" lvl="0" indent="-182880">
              <a:lnSpc>
                <a:spcPct val="100000"/>
              </a:lnSpc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Font typeface="Garamond" pitchFamily="18" charset="0"/>
              <a:buChar char="◦"/>
            </a:pP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來了不能說、不小心滲漏出來很丟臉的</a:t>
            </a:r>
            <a:r>
              <a:rPr lang="en-US" altLang="zh-TW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</a:p>
          <a:p>
            <a:pPr marL="182880" lvl="0" indent="-182880">
              <a:lnSpc>
                <a:spcPct val="100000"/>
              </a:lnSpc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Font typeface="Garamond" pitchFamily="18" charset="0"/>
              <a:buChar char="◦"/>
            </a:pP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不了解，沒甚麼大事為何要請假</a:t>
            </a:r>
            <a:endParaRPr lang="en-US" altLang="zh-TW" sz="20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2880" lvl="0" indent="-182880">
              <a:lnSpc>
                <a:spcPct val="100000"/>
              </a:lnSpc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Font typeface="Garamond" pitchFamily="18" charset="0"/>
              <a:buChar char="◦"/>
            </a:pP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當女性真好，有生理假可以請</a:t>
            </a:r>
            <a:endParaRPr lang="zh-TW" altLang="en-US" sz="20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版面配置區 6"/>
          <p:cNvSpPr txBox="1">
            <a:spLocks/>
          </p:cNvSpPr>
          <p:nvPr/>
        </p:nvSpPr>
        <p:spPr>
          <a:xfrm>
            <a:off x="6381681" y="2134049"/>
            <a:ext cx="475488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9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於是「月經」變成妙</a:t>
            </a:r>
            <a:r>
              <a:rPr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(?)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不可語</a:t>
            </a:r>
          </a:p>
        </p:txBody>
      </p:sp>
      <p:sp>
        <p:nvSpPr>
          <p:cNvPr id="8" name="內容版面配置區 7"/>
          <p:cNvSpPr txBox="1">
            <a:spLocks/>
          </p:cNvSpPr>
          <p:nvPr/>
        </p:nvSpPr>
        <p:spPr>
          <a:xfrm>
            <a:off x="6389716" y="2719179"/>
            <a:ext cx="4754880" cy="3200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女孩們總會以「好朋友、大姨媽、小紅、來例假、來親戚」</a:t>
            </a:r>
            <a:r>
              <a:rPr lang="en-US" altLang="zh-TW" sz="2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….</a:t>
            </a:r>
            <a:r>
              <a:rPr lang="zh-TW" altLang="en-US" sz="2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來代稱</a:t>
            </a:r>
            <a:endParaRPr lang="en-US" altLang="zh-TW" sz="20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以「棉棉」代替衛生棉的說法</a:t>
            </a:r>
            <a:endParaRPr lang="en-US" altLang="zh-TW" sz="20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買棉棉是女生的事、隱隱藏藏的、深怕被人知道</a:t>
            </a:r>
            <a:endParaRPr lang="en-US" altLang="zh-TW" sz="20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那幾天有一種說不清楚的痛、心裡有莫名的擔心會因為量多而出醜</a:t>
            </a:r>
            <a:endParaRPr lang="en-US" altLang="zh-TW" sz="20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不舒服也不敢隨便請假</a:t>
            </a:r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向右箭號 8"/>
          <p:cNvSpPr/>
          <p:nvPr/>
        </p:nvSpPr>
        <p:spPr>
          <a:xfrm>
            <a:off x="5888736" y="3993369"/>
            <a:ext cx="420624" cy="3474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橢圓形圖說文字 9"/>
          <p:cNvSpPr/>
          <p:nvPr/>
        </p:nvSpPr>
        <p:spPr>
          <a:xfrm>
            <a:off x="4905064" y="5560080"/>
            <a:ext cx="2112264" cy="1261872"/>
          </a:xfrm>
          <a:prstGeom prst="wedgeEllipseCallout">
            <a:avLst>
              <a:gd name="adj1" fmla="val -58063"/>
              <a:gd name="adj2" fmla="val -541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5245747" y="5875921"/>
            <a:ext cx="1430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這是需要被打破的思維</a:t>
            </a:r>
            <a:endParaRPr lang="zh-TW" altLang="en-US" dirty="0">
              <a:solidFill>
                <a:schemeClr val="bg1"/>
              </a:solidFill>
            </a:endParaRPr>
          </a:p>
        </p:txBody>
      </p: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EA31BFF3-0F0A-309B-35F0-06ACD24CF69A}"/>
              </a:ext>
            </a:extLst>
          </p:cNvPr>
          <p:cNvGrpSpPr/>
          <p:nvPr/>
        </p:nvGrpSpPr>
        <p:grpSpPr>
          <a:xfrm>
            <a:off x="566532" y="209272"/>
            <a:ext cx="3011556" cy="786683"/>
            <a:chOff x="566532" y="209272"/>
            <a:chExt cx="3011556" cy="786683"/>
          </a:xfrm>
        </p:grpSpPr>
        <p:sp>
          <p:nvSpPr>
            <p:cNvPr id="21" name="矩形: 圓角 20">
              <a:extLst>
                <a:ext uri="{FF2B5EF4-FFF2-40B4-BE49-F238E27FC236}">
                  <a16:creationId xmlns:a16="http://schemas.microsoft.com/office/drawing/2014/main" id="{9B4A1B2C-A96B-17C1-E353-0BD318B1481F}"/>
                </a:ext>
              </a:extLst>
            </p:cNvPr>
            <p:cNvSpPr/>
            <p:nvPr/>
          </p:nvSpPr>
          <p:spPr>
            <a:xfrm>
              <a:off x="566532" y="209272"/>
              <a:ext cx="3011556" cy="744621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6F00775C-48C5-847F-B9BA-78FF5D749F14}"/>
                </a:ext>
              </a:extLst>
            </p:cNvPr>
            <p:cNvSpPr txBox="1"/>
            <p:nvPr/>
          </p:nvSpPr>
          <p:spPr>
            <a:xfrm>
              <a:off x="729098" y="211125"/>
              <a:ext cx="2670085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500" b="1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計畫緣起</a:t>
              </a:r>
            </a:p>
          </p:txBody>
        </p:sp>
      </p:grp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44AF-8860-4745-A9BF-D92733D232A7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796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 txBox="1">
            <a:spLocks/>
          </p:cNvSpPr>
          <p:nvPr/>
        </p:nvSpPr>
        <p:spPr>
          <a:xfrm>
            <a:off x="1061535" y="2719179"/>
            <a:ext cx="4754880" cy="3200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44AF-8860-4745-A9BF-D92733D232A7}" type="slidenum">
              <a:rPr lang="zh-TW" altLang="en-US" smtClean="0"/>
              <a:t>3</a:t>
            </a:fld>
            <a:endParaRPr lang="zh-TW" altLang="en-US"/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3780A839-974C-D6FE-D20B-0322312220D5}"/>
              </a:ext>
            </a:extLst>
          </p:cNvPr>
          <p:cNvGrpSpPr/>
          <p:nvPr/>
        </p:nvGrpSpPr>
        <p:grpSpPr>
          <a:xfrm>
            <a:off x="711154" y="377630"/>
            <a:ext cx="3759105" cy="981959"/>
            <a:chOff x="566532" y="209272"/>
            <a:chExt cx="3011556" cy="786683"/>
          </a:xfrm>
        </p:grpSpPr>
        <p:sp>
          <p:nvSpPr>
            <p:cNvPr id="13" name="矩形: 圓角 6">
              <a:extLst>
                <a:ext uri="{FF2B5EF4-FFF2-40B4-BE49-F238E27FC236}">
                  <a16:creationId xmlns:a16="http://schemas.microsoft.com/office/drawing/2014/main" id="{50897330-DCBD-39DC-5D4F-59C9893C9853}"/>
                </a:ext>
              </a:extLst>
            </p:cNvPr>
            <p:cNvSpPr/>
            <p:nvPr/>
          </p:nvSpPr>
          <p:spPr>
            <a:xfrm>
              <a:off x="566532" y="209272"/>
              <a:ext cx="3011556" cy="744621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7F9AEF06-4BE3-6422-4BCB-4768DBF1BA38}"/>
                </a:ext>
              </a:extLst>
            </p:cNvPr>
            <p:cNvSpPr txBox="1"/>
            <p:nvPr/>
          </p:nvSpPr>
          <p:spPr>
            <a:xfrm>
              <a:off x="729098" y="211125"/>
              <a:ext cx="2670085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133856">
                <a:spcAft>
                  <a:spcPts val="600"/>
                </a:spcAft>
              </a:pPr>
              <a:r>
                <a:rPr lang="zh-TW" altLang="en-US" sz="5580" b="1" kern="1200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計畫緣起</a:t>
              </a:r>
              <a:endParaRPr lang="zh-TW" altLang="en-US" sz="45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15" name="圖片 14">
            <a:extLst>
              <a:ext uri="{FF2B5EF4-FFF2-40B4-BE49-F238E27FC236}">
                <a16:creationId xmlns:a16="http://schemas.microsoft.com/office/drawing/2014/main" id="{000348CC-E0CF-DF52-9DDD-BAFDC47D1A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94" y="2009908"/>
            <a:ext cx="5202378" cy="3485593"/>
          </a:xfrm>
          <a:prstGeom prst="rect">
            <a:avLst/>
          </a:prstGeom>
        </p:spPr>
      </p:pic>
      <p:sp>
        <p:nvSpPr>
          <p:cNvPr id="16" name="內容版面配置區 2"/>
          <p:cNvSpPr>
            <a:spLocks noGrp="1"/>
          </p:cNvSpPr>
          <p:nvPr>
            <p:ph idx="1"/>
          </p:nvPr>
        </p:nvSpPr>
        <p:spPr>
          <a:xfrm>
            <a:off x="5533658" y="1359589"/>
            <a:ext cx="6466928" cy="4934239"/>
          </a:xfrm>
        </p:spPr>
        <p:txBody>
          <a:bodyPr anchor="ctr">
            <a:noAutofit/>
          </a:bodyPr>
          <a:lstStyle/>
          <a:p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月經貧窮</a:t>
            </a:r>
            <a:r>
              <a:rPr lang="zh-TW" altLang="en-US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對於生理女性因為經濟的困難而無法負擔或取得足夠的生理用品，後續可能引發疾病等身體健康問題，也可能帶來心理的焦慮、缺乏自信等問題。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根據聯合報報導「台灣女性平均一生要花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萬元購買生理用品，看似不多，但對經濟弱勢女性來說，溫飽肚子都有困難，假設工作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年，每月請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天生理假，就少領約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48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360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元薪水」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請參考聯合報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20220405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「月經貧窮 中央漠視弱勢隱性需求」報導，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https://udn.com/news/story/7266/6215167) </a:t>
            </a:r>
          </a:p>
        </p:txBody>
      </p:sp>
    </p:spTree>
    <p:extLst>
      <p:ext uri="{BB962C8B-B14F-4D97-AF65-F5344CB8AC3E}">
        <p14:creationId xmlns:p14="http://schemas.microsoft.com/office/powerpoint/2010/main" val="53713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197033"/>
            <a:ext cx="10641676" cy="4979930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目的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indent="-720000">
              <a:buNone/>
            </a:pP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1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、落實</a:t>
            </a:r>
            <a:r>
              <a:rPr lang="en-US" altLang="zh-TW" sz="3200" b="1" dirty="0" err="1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CEDAW</a:t>
            </a:r>
            <a:r>
              <a:rPr lang="en-US" altLang="zh-TW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消除對婦女一切形式歧視公約</a:t>
            </a:r>
            <a:r>
              <a:rPr lang="en-US" altLang="zh-TW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條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「採取一切適當政策措施，消除對婦女任何的歧視」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indent="-720000">
              <a:buNone/>
            </a:pP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2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、響應</a:t>
            </a:r>
            <a:r>
              <a:rPr lang="zh-TW" altLang="en-US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聯合國永續發展目標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，分別為：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indent="-720000">
              <a:buNone/>
            </a:pPr>
            <a:r>
              <a:rPr lang="zh-TW" altLang="en-US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目標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No Poverty-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消除一切形式的貧困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92000" indent="-792000">
              <a:buNone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目標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Good Health and Well-Being-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確保健康的生活方式，促進各年齡人群的福祉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92000" indent="-792000">
              <a:buNone/>
            </a:pPr>
            <a:r>
              <a:rPr lang="zh-TW" altLang="en-US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目標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Gender Equality-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實現性別平等，增強所有婦女和女童的權能</a:t>
            </a:r>
          </a:p>
        </p:txBody>
      </p:sp>
      <p:sp>
        <p:nvSpPr>
          <p:cNvPr id="6" name="內容版面配置區 5"/>
          <p:cNvSpPr txBox="1">
            <a:spLocks/>
          </p:cNvSpPr>
          <p:nvPr/>
        </p:nvSpPr>
        <p:spPr>
          <a:xfrm>
            <a:off x="1061535" y="2719179"/>
            <a:ext cx="4754880" cy="3200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66F3268A-81A2-655F-B740-BAC8FF539EC4}"/>
              </a:ext>
            </a:extLst>
          </p:cNvPr>
          <p:cNvGrpSpPr/>
          <p:nvPr/>
        </p:nvGrpSpPr>
        <p:grpSpPr>
          <a:xfrm>
            <a:off x="566531" y="209272"/>
            <a:ext cx="5249883" cy="786683"/>
            <a:chOff x="566531" y="209272"/>
            <a:chExt cx="5249883" cy="786683"/>
          </a:xfrm>
        </p:grpSpPr>
        <p:sp>
          <p:nvSpPr>
            <p:cNvPr id="10" name="矩形: 圓角 9">
              <a:extLst>
                <a:ext uri="{FF2B5EF4-FFF2-40B4-BE49-F238E27FC236}">
                  <a16:creationId xmlns:a16="http://schemas.microsoft.com/office/drawing/2014/main" id="{8315420F-98C6-27EB-4A5D-C325F8FF3F62}"/>
                </a:ext>
              </a:extLst>
            </p:cNvPr>
            <p:cNvSpPr/>
            <p:nvPr/>
          </p:nvSpPr>
          <p:spPr>
            <a:xfrm>
              <a:off x="566531" y="209272"/>
              <a:ext cx="5249883" cy="744621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AA50CC51-A9DF-E221-16F2-A79E61C5A281}"/>
                </a:ext>
              </a:extLst>
            </p:cNvPr>
            <p:cNvSpPr txBox="1"/>
            <p:nvPr/>
          </p:nvSpPr>
          <p:spPr>
            <a:xfrm>
              <a:off x="729098" y="211125"/>
              <a:ext cx="5087316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500" b="1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計畫說明</a:t>
              </a:r>
              <a:r>
                <a:rPr lang="en-US" altLang="zh-TW" sz="4500" b="1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-</a:t>
              </a:r>
              <a:r>
                <a:rPr lang="zh-TW" altLang="en-US" sz="4500" b="1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全台首創</a:t>
              </a: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44AF-8860-4745-A9BF-D92733D232A7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574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2402"/>
          </a:xfrm>
        </p:spPr>
        <p:txBody>
          <a:bodyPr>
            <a:no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二、計畫說明</a:t>
            </a:r>
            <a:r>
              <a:rPr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全臺首創</a:t>
            </a:r>
          </a:p>
        </p:txBody>
      </p:sp>
      <p:sp>
        <p:nvSpPr>
          <p:cNvPr id="6" name="內容版面配置區 5"/>
          <p:cNvSpPr txBox="1">
            <a:spLocks/>
          </p:cNvSpPr>
          <p:nvPr/>
        </p:nvSpPr>
        <p:spPr>
          <a:xfrm>
            <a:off x="1061535" y="2719179"/>
            <a:ext cx="4754880" cy="3200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原创设计师QQ598969553            _10">
            <a:extLst>
              <a:ext uri="{FF2B5EF4-FFF2-40B4-BE49-F238E27FC236}">
                <a16:creationId xmlns:a16="http://schemas.microsoft.com/office/drawing/2014/main" id="{A61D73E9-54AC-4426-8D72-D79DC5400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" y="2931143"/>
            <a:ext cx="2384368" cy="1056119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25935" rIns="125935" bIns="179907" anchor="ctr"/>
          <a:lstStyle/>
          <a:p>
            <a:pPr algn="ctr">
              <a:lnSpc>
                <a:spcPct val="120000"/>
              </a:lnSpc>
            </a:pPr>
            <a:r>
              <a:rPr lang="zh-TW" altLang="en-US" sz="21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臺南登月計畫</a:t>
            </a:r>
            <a:endParaRPr lang="zh-CN" altLang="en-US" sz="2133" b="1" kern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原创设计师QQ598969553            _3">
            <a:extLst>
              <a:ext uri="{FF2B5EF4-FFF2-40B4-BE49-F238E27FC236}">
                <a16:creationId xmlns:a16="http://schemas.microsoft.com/office/drawing/2014/main" id="{9C902BD9-87AB-4D6F-AFB2-8F74D0948729}"/>
              </a:ext>
            </a:extLst>
          </p:cNvPr>
          <p:cNvSpPr>
            <a:spLocks/>
          </p:cNvSpPr>
          <p:nvPr/>
        </p:nvSpPr>
        <p:spPr bwMode="gray">
          <a:xfrm>
            <a:off x="1127114" y="1880903"/>
            <a:ext cx="1224471" cy="1056119"/>
          </a:xfrm>
          <a:custGeom>
            <a:avLst/>
            <a:gdLst>
              <a:gd name="T0" fmla="*/ 118 w 933"/>
              <a:gd name="T1" fmla="*/ 1044 h 1182"/>
              <a:gd name="T2" fmla="*/ 128 w 933"/>
              <a:gd name="T3" fmla="*/ 340 h 1182"/>
              <a:gd name="T4" fmla="*/ 264 w 933"/>
              <a:gd name="T5" fmla="*/ 210 h 1182"/>
              <a:gd name="T6" fmla="*/ 720 w 933"/>
              <a:gd name="T7" fmla="*/ 202 h 1182"/>
              <a:gd name="T8" fmla="*/ 720 w 933"/>
              <a:gd name="T9" fmla="*/ 320 h 1182"/>
              <a:gd name="T10" fmla="*/ 933 w 933"/>
              <a:gd name="T11" fmla="*/ 153 h 1182"/>
              <a:gd name="T12" fmla="*/ 712 w 933"/>
              <a:gd name="T13" fmla="*/ 0 h 1182"/>
              <a:gd name="T14" fmla="*/ 714 w 933"/>
              <a:gd name="T15" fmla="*/ 92 h 1182"/>
              <a:gd name="T16" fmla="*/ 234 w 933"/>
              <a:gd name="T17" fmla="*/ 94 h 1182"/>
              <a:gd name="T18" fmla="*/ 0 w 933"/>
              <a:gd name="T19" fmla="*/ 298 h 1182"/>
              <a:gd name="T20" fmla="*/ 0 w 933"/>
              <a:gd name="T21" fmla="*/ 1058 h 1182"/>
              <a:gd name="T22" fmla="*/ 118 w 933"/>
              <a:gd name="T23" fmla="*/ 1044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wrap="none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889">
              <a:defRPr/>
            </a:pPr>
            <a:endParaRPr lang="zh-CN" altLang="en-US" sz="1799">
              <a:solidFill>
                <a:sysClr val="windowText" lastClr="000000"/>
              </a:solidFill>
              <a:latin typeface="Calibri"/>
              <a:ea typeface="宋体"/>
            </a:endParaRPr>
          </a:p>
        </p:txBody>
      </p:sp>
      <p:sp>
        <p:nvSpPr>
          <p:cNvPr id="10" name="原创设计师QQ598969553            _1">
            <a:extLst>
              <a:ext uri="{FF2B5EF4-FFF2-40B4-BE49-F238E27FC236}">
                <a16:creationId xmlns:a16="http://schemas.microsoft.com/office/drawing/2014/main" id="{ACD69F0F-D5EC-4744-B7E5-A26B89BFB329}"/>
              </a:ext>
            </a:extLst>
          </p:cNvPr>
          <p:cNvSpPr>
            <a:spLocks/>
          </p:cNvSpPr>
          <p:nvPr/>
        </p:nvSpPr>
        <p:spPr bwMode="gray">
          <a:xfrm flipV="1">
            <a:off x="1175120" y="3987259"/>
            <a:ext cx="1176465" cy="2698196"/>
          </a:xfrm>
          <a:custGeom>
            <a:avLst/>
            <a:gdLst>
              <a:gd name="T0" fmla="*/ 118 w 933"/>
              <a:gd name="T1" fmla="*/ 1044 h 1182"/>
              <a:gd name="T2" fmla="*/ 128 w 933"/>
              <a:gd name="T3" fmla="*/ 340 h 1182"/>
              <a:gd name="T4" fmla="*/ 264 w 933"/>
              <a:gd name="T5" fmla="*/ 210 h 1182"/>
              <a:gd name="T6" fmla="*/ 720 w 933"/>
              <a:gd name="T7" fmla="*/ 202 h 1182"/>
              <a:gd name="T8" fmla="*/ 720 w 933"/>
              <a:gd name="T9" fmla="*/ 320 h 1182"/>
              <a:gd name="T10" fmla="*/ 933 w 933"/>
              <a:gd name="T11" fmla="*/ 153 h 1182"/>
              <a:gd name="T12" fmla="*/ 712 w 933"/>
              <a:gd name="T13" fmla="*/ 0 h 1182"/>
              <a:gd name="T14" fmla="*/ 714 w 933"/>
              <a:gd name="T15" fmla="*/ 92 h 1182"/>
              <a:gd name="T16" fmla="*/ 234 w 933"/>
              <a:gd name="T17" fmla="*/ 94 h 1182"/>
              <a:gd name="T18" fmla="*/ 0 w 933"/>
              <a:gd name="T19" fmla="*/ 298 h 1182"/>
              <a:gd name="T20" fmla="*/ 0 w 933"/>
              <a:gd name="T21" fmla="*/ 1058 h 1182"/>
              <a:gd name="T22" fmla="*/ 118 w 933"/>
              <a:gd name="T23" fmla="*/ 1044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wrap="none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889">
              <a:defRPr/>
            </a:pPr>
            <a:endParaRPr lang="zh-CN" altLang="en-US" sz="1799" dirty="0">
              <a:solidFill>
                <a:sysClr val="windowText" lastClr="000000"/>
              </a:solidFill>
              <a:highlight>
                <a:srgbClr val="FFFF00"/>
              </a:highlight>
              <a:latin typeface="Calibri"/>
              <a:ea typeface="宋体"/>
            </a:endParaRPr>
          </a:p>
        </p:txBody>
      </p:sp>
      <p:sp>
        <p:nvSpPr>
          <p:cNvPr id="12" name="原创设计师QQ598969553            _10">
            <a:extLst>
              <a:ext uri="{FF2B5EF4-FFF2-40B4-BE49-F238E27FC236}">
                <a16:creationId xmlns:a16="http://schemas.microsoft.com/office/drawing/2014/main" id="{CCB3E074-5130-4BE4-84CC-932626FB6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5524" y="1604797"/>
            <a:ext cx="2016224" cy="1056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25935" rIns="125935" bIns="179907" anchor="ctr"/>
          <a:lstStyle/>
          <a:p>
            <a:pPr algn="ctr">
              <a:lnSpc>
                <a:spcPct val="120000"/>
              </a:lnSpc>
            </a:pPr>
            <a:r>
              <a:rPr lang="zh-TW" altLang="en-US" sz="21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消除月經貧窮</a:t>
            </a:r>
            <a:endParaRPr lang="zh-CN" altLang="en-US" sz="2133" b="1" kern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原创设计师QQ598969553            _10">
            <a:extLst>
              <a:ext uri="{FF2B5EF4-FFF2-40B4-BE49-F238E27FC236}">
                <a16:creationId xmlns:a16="http://schemas.microsoft.com/office/drawing/2014/main" id="{C8AE168A-B361-4B08-A75D-096BA1196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5524" y="5752805"/>
            <a:ext cx="2135901" cy="1056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25935" rIns="125935" bIns="179907" anchor="ctr"/>
          <a:lstStyle/>
          <a:p>
            <a:pPr algn="ctr">
              <a:lnSpc>
                <a:spcPct val="120000"/>
              </a:lnSpc>
            </a:pPr>
            <a:r>
              <a:rPr lang="zh-TW" altLang="en-US" sz="21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破除月經污名</a:t>
            </a:r>
            <a:endParaRPr lang="zh-CN" altLang="en-US" sz="2133" b="1" kern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原创设计师QQ598969553            _2">
            <a:extLst>
              <a:ext uri="{FF2B5EF4-FFF2-40B4-BE49-F238E27FC236}">
                <a16:creationId xmlns:a16="http://schemas.microsoft.com/office/drawing/2014/main" id="{DB4A9E56-C4CB-40AC-91EE-A52118C7A079}"/>
              </a:ext>
            </a:extLst>
          </p:cNvPr>
          <p:cNvSpPr>
            <a:spLocks/>
          </p:cNvSpPr>
          <p:nvPr/>
        </p:nvSpPr>
        <p:spPr bwMode="gray">
          <a:xfrm rot="16200000">
            <a:off x="8511741" y="4500784"/>
            <a:ext cx="418230" cy="503099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wrap="none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889">
              <a:defRPr/>
            </a:pPr>
            <a:endParaRPr lang="zh-CN" altLang="en-US" sz="1799">
              <a:solidFill>
                <a:sysClr val="windowText" lastClr="000000"/>
              </a:solidFill>
              <a:latin typeface="Calibri"/>
              <a:ea typeface="宋体"/>
            </a:endParaRPr>
          </a:p>
        </p:txBody>
      </p:sp>
      <p:sp>
        <p:nvSpPr>
          <p:cNvPr id="15" name="原创设计师QQ598969553            _2">
            <a:extLst>
              <a:ext uri="{FF2B5EF4-FFF2-40B4-BE49-F238E27FC236}">
                <a16:creationId xmlns:a16="http://schemas.microsoft.com/office/drawing/2014/main" id="{F4E45478-AE92-43F0-BBA6-FFC38B53E9E8}"/>
              </a:ext>
            </a:extLst>
          </p:cNvPr>
          <p:cNvSpPr>
            <a:spLocks/>
          </p:cNvSpPr>
          <p:nvPr/>
        </p:nvSpPr>
        <p:spPr bwMode="gray">
          <a:xfrm rot="16200000">
            <a:off x="4720802" y="5890557"/>
            <a:ext cx="477589" cy="780612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wrap="none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889">
              <a:defRPr/>
            </a:pPr>
            <a:endParaRPr lang="zh-CN" altLang="en-US" sz="1799">
              <a:solidFill>
                <a:sysClr val="windowText" lastClr="000000"/>
              </a:solidFill>
              <a:latin typeface="Calibri"/>
              <a:ea typeface="宋体"/>
            </a:endParaRPr>
          </a:p>
        </p:txBody>
      </p:sp>
      <p:sp>
        <p:nvSpPr>
          <p:cNvPr id="16" name="原创设计师QQ598969553            _10">
            <a:extLst>
              <a:ext uri="{FF2B5EF4-FFF2-40B4-BE49-F238E27FC236}">
                <a16:creationId xmlns:a16="http://schemas.microsoft.com/office/drawing/2014/main" id="{A2ECA6DF-A5B2-464F-9E7B-8E788B700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2876" y="1470329"/>
            <a:ext cx="2549845" cy="477591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5935" rIns="125935" bIns="179907" anchor="ctr"/>
          <a:lstStyle/>
          <a:p>
            <a:pPr algn="ctr">
              <a:lnSpc>
                <a:spcPct val="120000"/>
              </a:lnSpc>
            </a:pPr>
            <a:r>
              <a:rPr lang="zh-TW" altLang="en-US" sz="21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秘書處、民政局</a:t>
            </a:r>
            <a:endParaRPr lang="zh-CN" altLang="en-US" sz="2133" b="1" kern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左大括弧 16">
            <a:extLst>
              <a:ext uri="{FF2B5EF4-FFF2-40B4-BE49-F238E27FC236}">
                <a16:creationId xmlns:a16="http://schemas.microsoft.com/office/drawing/2014/main" id="{FB2D499E-F7D4-4F93-981E-7EA543DCA9D8}"/>
              </a:ext>
            </a:extLst>
          </p:cNvPr>
          <p:cNvSpPr/>
          <p:nvPr/>
        </p:nvSpPr>
        <p:spPr>
          <a:xfrm>
            <a:off x="4563298" y="1768787"/>
            <a:ext cx="869577" cy="3031812"/>
          </a:xfrm>
          <a:prstGeom prst="leftBrace">
            <a:avLst>
              <a:gd name="adj1" fmla="val 30611"/>
              <a:gd name="adj2" fmla="val 16334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  <p:sp>
        <p:nvSpPr>
          <p:cNvPr id="18" name="原创设计师QQ598969553            _10">
            <a:extLst>
              <a:ext uri="{FF2B5EF4-FFF2-40B4-BE49-F238E27FC236}">
                <a16:creationId xmlns:a16="http://schemas.microsoft.com/office/drawing/2014/main" id="{5A979120-B822-49E4-95FD-D1819A0E7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2876" y="2889555"/>
            <a:ext cx="2839177" cy="477591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5935" rIns="125935" bIns="179907" anchor="ctr"/>
          <a:lstStyle/>
          <a:p>
            <a:pPr algn="ctr">
              <a:lnSpc>
                <a:spcPct val="120000"/>
              </a:lnSpc>
            </a:pPr>
            <a:r>
              <a:rPr lang="zh-TW" altLang="en-US" sz="21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教育局</a:t>
            </a:r>
            <a:r>
              <a:rPr lang="en-US" altLang="zh-TW" sz="21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TW" altLang="en-US" sz="21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康那香企業</a:t>
            </a:r>
            <a:endParaRPr lang="zh-CN" altLang="en-US" sz="2133" b="1" kern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原创设计师QQ598969553            _10">
            <a:extLst>
              <a:ext uri="{FF2B5EF4-FFF2-40B4-BE49-F238E27FC236}">
                <a16:creationId xmlns:a16="http://schemas.microsoft.com/office/drawing/2014/main" id="{DD4D5D9D-F816-49B9-A4F0-88A283DA2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2876" y="4319161"/>
            <a:ext cx="2952713" cy="902941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5935" rIns="125935" bIns="179907" anchor="ctr"/>
          <a:lstStyle/>
          <a:p>
            <a:pPr algn="ctr">
              <a:lnSpc>
                <a:spcPct val="120000"/>
              </a:lnSpc>
            </a:pPr>
            <a:r>
              <a:rPr lang="zh-TW" altLang="en-US" sz="21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社會局</a:t>
            </a:r>
            <a:r>
              <a:rPr lang="en-US" altLang="zh-TW" sz="21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TW" altLang="en-US" sz="21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康那香企業</a:t>
            </a:r>
            <a:r>
              <a:rPr lang="en-US" altLang="zh-TW" sz="21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TW" altLang="en-US" sz="21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邱創煥文教基金會</a:t>
            </a:r>
            <a:endParaRPr lang="zh-CN" altLang="en-US" sz="2133" b="1" kern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原创设计师QQ598969553            _2">
            <a:extLst>
              <a:ext uri="{FF2B5EF4-FFF2-40B4-BE49-F238E27FC236}">
                <a16:creationId xmlns:a16="http://schemas.microsoft.com/office/drawing/2014/main" id="{D73B7117-E8BC-48E0-B624-66CF19391867}"/>
              </a:ext>
            </a:extLst>
          </p:cNvPr>
          <p:cNvSpPr>
            <a:spLocks/>
          </p:cNvSpPr>
          <p:nvPr/>
        </p:nvSpPr>
        <p:spPr bwMode="gray">
          <a:xfrm rot="16200000">
            <a:off x="8314340" y="1292690"/>
            <a:ext cx="410573" cy="770708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wrap="none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889">
              <a:defRPr/>
            </a:pPr>
            <a:endParaRPr lang="zh-CN" altLang="en-US" sz="1799">
              <a:solidFill>
                <a:sysClr val="windowText" lastClr="000000"/>
              </a:solidFill>
              <a:latin typeface="Calibri"/>
              <a:ea typeface="宋体"/>
            </a:endParaRPr>
          </a:p>
        </p:txBody>
      </p:sp>
      <p:sp>
        <p:nvSpPr>
          <p:cNvPr id="21" name="原创设计师QQ598969553            _10">
            <a:extLst>
              <a:ext uri="{FF2B5EF4-FFF2-40B4-BE49-F238E27FC236}">
                <a16:creationId xmlns:a16="http://schemas.microsoft.com/office/drawing/2014/main" id="{5478955E-CB2A-45B4-913B-5979AD845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3849" y="1175571"/>
            <a:ext cx="3125895" cy="945875"/>
          </a:xfrm>
          <a:prstGeom prst="round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lIns="125935" rIns="125935" bIns="179907" anchor="ctr"/>
          <a:lstStyle/>
          <a:p>
            <a:pPr>
              <a:lnSpc>
                <a:spcPct val="120000"/>
              </a:lnSpc>
            </a:pPr>
            <a:r>
              <a:rPr lang="zh-TW" altLang="en-US" sz="17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友善洽公</a:t>
            </a:r>
            <a:r>
              <a:rPr lang="en-US" altLang="zh-TW" sz="17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-2</a:t>
            </a:r>
            <a:r>
              <a:rPr lang="zh-TW" altLang="en-US" sz="17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處市政中心及</a:t>
            </a:r>
            <a:r>
              <a:rPr lang="en-US" altLang="zh-TW" sz="17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37</a:t>
            </a:r>
            <a:r>
              <a:rPr lang="zh-TW" altLang="en-US" sz="17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區公所女廁放置衛生棉</a:t>
            </a:r>
            <a:endParaRPr lang="zh-CN" altLang="en-US" sz="1733" b="1" kern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原创设计师QQ598969553            _2">
            <a:extLst>
              <a:ext uri="{FF2B5EF4-FFF2-40B4-BE49-F238E27FC236}">
                <a16:creationId xmlns:a16="http://schemas.microsoft.com/office/drawing/2014/main" id="{8D33F607-C433-4ACA-8B02-2891855A4AC2}"/>
              </a:ext>
            </a:extLst>
          </p:cNvPr>
          <p:cNvSpPr>
            <a:spLocks/>
          </p:cNvSpPr>
          <p:nvPr/>
        </p:nvSpPr>
        <p:spPr bwMode="gray">
          <a:xfrm rot="16200000">
            <a:off x="8445156" y="2777114"/>
            <a:ext cx="410573" cy="635455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wrap="none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889">
              <a:defRPr/>
            </a:pPr>
            <a:endParaRPr lang="zh-CN" altLang="en-US" sz="1799" dirty="0">
              <a:solidFill>
                <a:sysClr val="windowText" lastClr="000000"/>
              </a:solidFill>
              <a:latin typeface="Calibri"/>
              <a:ea typeface="宋体"/>
            </a:endParaRPr>
          </a:p>
        </p:txBody>
      </p:sp>
      <p:sp>
        <p:nvSpPr>
          <p:cNvPr id="23" name="原创设计师QQ598969553            _10">
            <a:extLst>
              <a:ext uri="{FF2B5EF4-FFF2-40B4-BE49-F238E27FC236}">
                <a16:creationId xmlns:a16="http://schemas.microsoft.com/office/drawing/2014/main" id="{5181CB30-F485-4FD1-A041-A5B600C36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5067" y="2309424"/>
            <a:ext cx="3123459" cy="1435277"/>
          </a:xfrm>
          <a:prstGeom prst="round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lIns="125935" rIns="125935" bIns="179907" anchor="ctr"/>
          <a:lstStyle/>
          <a:p>
            <a:pPr>
              <a:lnSpc>
                <a:spcPct val="120000"/>
              </a:lnSpc>
            </a:pPr>
            <a:r>
              <a:rPr lang="zh-TW" altLang="en-US" sz="17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友善校園</a:t>
            </a:r>
            <a:r>
              <a:rPr lang="en-US" altLang="zh-TW" sz="17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TW" altLang="en-US" sz="17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簽署校園登月計畫備忘錄，編列</a:t>
            </a:r>
            <a:r>
              <a:rPr lang="en-US" altLang="zh-TW" sz="17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309</a:t>
            </a:r>
            <a:r>
              <a:rPr lang="zh-TW" altLang="en-US" sz="17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萬</a:t>
            </a:r>
            <a:r>
              <a:rPr lang="en-US" altLang="zh-TW" sz="17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2,400</a:t>
            </a:r>
            <a:r>
              <a:rPr lang="zh-TW" altLang="en-US" sz="17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元補助本市</a:t>
            </a:r>
            <a:r>
              <a:rPr lang="en-US" altLang="zh-TW" sz="17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248</a:t>
            </a:r>
            <a:r>
              <a:rPr lang="zh-TW" altLang="en-US" sz="17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間學校購置衛生棉</a:t>
            </a:r>
          </a:p>
        </p:txBody>
      </p:sp>
      <p:sp>
        <p:nvSpPr>
          <p:cNvPr id="24" name="原创设计师QQ598969553            _10">
            <a:extLst>
              <a:ext uri="{FF2B5EF4-FFF2-40B4-BE49-F238E27FC236}">
                <a16:creationId xmlns:a16="http://schemas.microsoft.com/office/drawing/2014/main" id="{6C6639D9-0200-4379-857F-3D8CB9984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3778" y="3932060"/>
            <a:ext cx="3086037" cy="1727955"/>
          </a:xfrm>
          <a:prstGeom prst="roundRect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lIns="125935" rIns="125935" bIns="179907" anchor="ctr"/>
          <a:lstStyle/>
          <a:p>
            <a:pPr>
              <a:lnSpc>
                <a:spcPct val="120000"/>
              </a:lnSpc>
            </a:pPr>
            <a:r>
              <a:rPr lang="zh-TW" altLang="en-US" sz="17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友善社會</a:t>
            </a:r>
            <a:r>
              <a:rPr lang="en-US" altLang="zh-TW" sz="17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TW" altLang="en-US" sz="17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媒合康那香企業與邱創煥文教基金會共捐贈</a:t>
            </a:r>
            <a:r>
              <a:rPr lang="en-US" altLang="zh-TW" sz="17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TW" altLang="en-US" sz="17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萬</a:t>
            </a:r>
            <a:r>
              <a:rPr lang="en-US" altLang="zh-TW" sz="17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502</a:t>
            </a:r>
            <a:r>
              <a:rPr lang="zh-TW" altLang="en-US" sz="17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包衛生棉，予本市弱勢家戶女性，計有</a:t>
            </a:r>
            <a:r>
              <a:rPr lang="en-US" altLang="zh-TW" sz="17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2,889</a:t>
            </a:r>
            <a:r>
              <a:rPr lang="zh-TW" altLang="en-US" sz="17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位女性受惠。</a:t>
            </a:r>
          </a:p>
        </p:txBody>
      </p:sp>
      <p:sp>
        <p:nvSpPr>
          <p:cNvPr id="25" name="原创设计师QQ598969553            _10">
            <a:extLst>
              <a:ext uri="{FF2B5EF4-FFF2-40B4-BE49-F238E27FC236}">
                <a16:creationId xmlns:a16="http://schemas.microsoft.com/office/drawing/2014/main" id="{C6B8199D-95C3-400C-8920-C942296CE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7768" y="5782514"/>
            <a:ext cx="3108499" cy="902941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5935" rIns="125935" bIns="179907" anchor="ctr"/>
          <a:lstStyle/>
          <a:p>
            <a:pPr algn="ctr">
              <a:lnSpc>
                <a:spcPct val="120000"/>
              </a:lnSpc>
            </a:pPr>
            <a:r>
              <a:rPr lang="zh-TW" altLang="en-US" sz="21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性平辦公室</a:t>
            </a:r>
            <a:r>
              <a:rPr lang="en-US" altLang="zh-TW" sz="21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TW" altLang="en-US" sz="21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社會局</a:t>
            </a:r>
            <a:r>
              <a:rPr lang="en-US" altLang="zh-TW" sz="21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TW" altLang="en-US" sz="21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教育局</a:t>
            </a:r>
            <a:r>
              <a:rPr lang="en-US" altLang="zh-TW" sz="21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TW" altLang="en-US" sz="21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小紅帽協會</a:t>
            </a:r>
            <a:endParaRPr lang="zh-CN" altLang="en-US" sz="2133" b="1" kern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原创设计师QQ598969553            _2">
            <a:extLst>
              <a:ext uri="{FF2B5EF4-FFF2-40B4-BE49-F238E27FC236}">
                <a16:creationId xmlns:a16="http://schemas.microsoft.com/office/drawing/2014/main" id="{D112FE16-6F54-42ED-8E0D-AA29BC997BFF}"/>
              </a:ext>
            </a:extLst>
          </p:cNvPr>
          <p:cNvSpPr>
            <a:spLocks/>
          </p:cNvSpPr>
          <p:nvPr/>
        </p:nvSpPr>
        <p:spPr bwMode="gray">
          <a:xfrm rot="16200000">
            <a:off x="8577197" y="6022342"/>
            <a:ext cx="410573" cy="503099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wrap="none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889">
              <a:defRPr/>
            </a:pPr>
            <a:endParaRPr lang="zh-CN" altLang="en-US" sz="1799">
              <a:solidFill>
                <a:sysClr val="windowText" lastClr="000000"/>
              </a:solidFill>
              <a:latin typeface="Calibri"/>
              <a:ea typeface="宋体"/>
            </a:endParaRPr>
          </a:p>
        </p:txBody>
      </p:sp>
      <p:sp>
        <p:nvSpPr>
          <p:cNvPr id="27" name="原创设计师QQ598969553            _10">
            <a:extLst>
              <a:ext uri="{FF2B5EF4-FFF2-40B4-BE49-F238E27FC236}">
                <a16:creationId xmlns:a16="http://schemas.microsoft.com/office/drawing/2014/main" id="{2F52E230-DD78-4413-8DFA-D30315843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4340" y="5829853"/>
            <a:ext cx="3044912" cy="737144"/>
          </a:xfrm>
          <a:prstGeom prst="roundRect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lIns="125935" rIns="125935" bIns="179907" anchor="ctr"/>
          <a:lstStyle/>
          <a:p>
            <a:pPr>
              <a:lnSpc>
                <a:spcPct val="120000"/>
              </a:lnSpc>
            </a:pPr>
            <a:r>
              <a:rPr lang="zh-TW" altLang="en-US" sz="1733" b="1" kern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針對社工人員、國小學生、教師辦理月經教育課程。</a:t>
            </a:r>
            <a:endParaRPr lang="zh-CN" altLang="en-US" sz="1733" b="1" kern="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9210995" y="6533852"/>
            <a:ext cx="2142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註：資料統計截至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AA217E9D-A192-B55F-DFA4-510937C622E4}"/>
              </a:ext>
            </a:extLst>
          </p:cNvPr>
          <p:cNvGrpSpPr/>
          <p:nvPr/>
        </p:nvGrpSpPr>
        <p:grpSpPr>
          <a:xfrm>
            <a:off x="566531" y="209272"/>
            <a:ext cx="5249883" cy="786683"/>
            <a:chOff x="566531" y="209272"/>
            <a:chExt cx="5249883" cy="786683"/>
          </a:xfrm>
        </p:grpSpPr>
        <p:sp>
          <p:nvSpPr>
            <p:cNvPr id="29" name="矩形: 圓角 28">
              <a:extLst>
                <a:ext uri="{FF2B5EF4-FFF2-40B4-BE49-F238E27FC236}">
                  <a16:creationId xmlns:a16="http://schemas.microsoft.com/office/drawing/2014/main" id="{4B086624-33A0-2E0D-72B5-EC8FBF9582D8}"/>
                </a:ext>
              </a:extLst>
            </p:cNvPr>
            <p:cNvSpPr/>
            <p:nvPr/>
          </p:nvSpPr>
          <p:spPr>
            <a:xfrm>
              <a:off x="566531" y="209272"/>
              <a:ext cx="5249883" cy="744621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" name="文字方塊 29">
              <a:extLst>
                <a:ext uri="{FF2B5EF4-FFF2-40B4-BE49-F238E27FC236}">
                  <a16:creationId xmlns:a16="http://schemas.microsoft.com/office/drawing/2014/main" id="{376A94F6-B843-87BD-6F16-D3A9C6E9CA86}"/>
                </a:ext>
              </a:extLst>
            </p:cNvPr>
            <p:cNvSpPr txBox="1"/>
            <p:nvPr/>
          </p:nvSpPr>
          <p:spPr>
            <a:xfrm>
              <a:off x="729098" y="211125"/>
              <a:ext cx="5087316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500" b="1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計畫說明</a:t>
              </a:r>
              <a:r>
                <a:rPr lang="en-US" altLang="zh-TW" sz="4500" b="1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-</a:t>
              </a:r>
              <a:r>
                <a:rPr lang="zh-TW" altLang="en-US" sz="4500" b="1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全台首創</a:t>
              </a: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44AF-8860-4745-A9BF-D92733D232A7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77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 txBox="1">
            <a:spLocks/>
          </p:cNvSpPr>
          <p:nvPr/>
        </p:nvSpPr>
        <p:spPr>
          <a:xfrm>
            <a:off x="1061535" y="2719179"/>
            <a:ext cx="4754880" cy="3200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A4B1EC4D-5C71-8A86-5B05-AC71E920ACF6}"/>
              </a:ext>
            </a:extLst>
          </p:cNvPr>
          <p:cNvGrpSpPr/>
          <p:nvPr/>
        </p:nvGrpSpPr>
        <p:grpSpPr>
          <a:xfrm>
            <a:off x="566531" y="209272"/>
            <a:ext cx="5249883" cy="786683"/>
            <a:chOff x="566531" y="209272"/>
            <a:chExt cx="5249883" cy="786683"/>
          </a:xfrm>
        </p:grpSpPr>
        <p:sp>
          <p:nvSpPr>
            <p:cNvPr id="11" name="矩形: 圓角 10">
              <a:extLst>
                <a:ext uri="{FF2B5EF4-FFF2-40B4-BE49-F238E27FC236}">
                  <a16:creationId xmlns:a16="http://schemas.microsoft.com/office/drawing/2014/main" id="{F4F72D90-2004-2914-746D-14C3D32E7D18}"/>
                </a:ext>
              </a:extLst>
            </p:cNvPr>
            <p:cNvSpPr/>
            <p:nvPr/>
          </p:nvSpPr>
          <p:spPr>
            <a:xfrm>
              <a:off x="566531" y="209272"/>
              <a:ext cx="5249883" cy="744621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9C17D5BF-C651-9A81-612D-12916D4752B4}"/>
                </a:ext>
              </a:extLst>
            </p:cNvPr>
            <p:cNvSpPr txBox="1"/>
            <p:nvPr/>
          </p:nvSpPr>
          <p:spPr>
            <a:xfrm>
              <a:off x="729098" y="211125"/>
              <a:ext cx="5087316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500" b="1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計畫說明</a:t>
              </a:r>
              <a:r>
                <a:rPr lang="en-US" altLang="zh-TW" sz="4500" b="1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-</a:t>
              </a:r>
              <a:r>
                <a:rPr lang="zh-TW" altLang="en-US" sz="4500" b="1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全台首創</a:t>
              </a: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44AF-8860-4745-A9BF-D92733D232A7}" type="slidenum">
              <a:rPr lang="zh-TW" altLang="en-US" smtClean="0"/>
              <a:t>6</a:t>
            </a:fld>
            <a:endParaRPr lang="zh-TW" altLang="en-US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5696AAE0-7849-47BC-998B-D542D27B10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46" y="2545529"/>
            <a:ext cx="4023099" cy="2695476"/>
          </a:xfrm>
          <a:prstGeom prst="rect">
            <a:avLst/>
          </a:prstGeom>
        </p:spPr>
      </p:pic>
      <p:sp>
        <p:nvSpPr>
          <p:cNvPr id="16" name="內容版面配置區 2"/>
          <p:cNvSpPr>
            <a:spLocks noGrp="1"/>
          </p:cNvSpPr>
          <p:nvPr>
            <p:ph idx="1"/>
          </p:nvPr>
        </p:nvSpPr>
        <p:spPr>
          <a:xfrm>
            <a:off x="5146197" y="1605274"/>
            <a:ext cx="6699439" cy="447133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消除月經貧窮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indent="-72000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友善洽公：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本市</a:t>
            </a:r>
            <a:r>
              <a:rPr lang="en-US" altLang="zh-TW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處市政中心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en-US" altLang="zh-TW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37</a:t>
            </a: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區公所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女廁皆放置衛生棉，供洽公民眾使用，由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秘書處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民政局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負責。</a:t>
            </a:r>
            <a:endParaRPr lang="en-US" altLang="zh-CN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indent="-72000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友善校園：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與臺南在地企業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康那香企業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簽署合作備忘錄，補助本市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248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間學校購置衛生棉。</a:t>
            </a:r>
            <a:endParaRPr lang="en-US" altLang="zh-CN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indent="-72000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友善社會：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社會局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媒合</a:t>
            </a: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康那香企業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邱創煥文教基金會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捐贈衛生棉，提供給本市弱勢家戶女性。</a:t>
            </a:r>
            <a:endParaRPr lang="en-US" altLang="zh-CN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9527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 txBox="1">
            <a:spLocks/>
          </p:cNvSpPr>
          <p:nvPr/>
        </p:nvSpPr>
        <p:spPr>
          <a:xfrm>
            <a:off x="1061535" y="2719179"/>
            <a:ext cx="4754880" cy="3200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A4B1EC4D-5C71-8A86-5B05-AC71E920ACF6}"/>
              </a:ext>
            </a:extLst>
          </p:cNvPr>
          <p:cNvGrpSpPr/>
          <p:nvPr/>
        </p:nvGrpSpPr>
        <p:grpSpPr>
          <a:xfrm>
            <a:off x="566531" y="209272"/>
            <a:ext cx="5249883" cy="786683"/>
            <a:chOff x="566531" y="209272"/>
            <a:chExt cx="5249883" cy="786683"/>
          </a:xfrm>
        </p:grpSpPr>
        <p:sp>
          <p:nvSpPr>
            <p:cNvPr id="11" name="矩形: 圓角 10">
              <a:extLst>
                <a:ext uri="{FF2B5EF4-FFF2-40B4-BE49-F238E27FC236}">
                  <a16:creationId xmlns:a16="http://schemas.microsoft.com/office/drawing/2014/main" id="{F4F72D90-2004-2914-746D-14C3D32E7D18}"/>
                </a:ext>
              </a:extLst>
            </p:cNvPr>
            <p:cNvSpPr/>
            <p:nvPr/>
          </p:nvSpPr>
          <p:spPr>
            <a:xfrm>
              <a:off x="566531" y="209272"/>
              <a:ext cx="5249883" cy="744621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9C17D5BF-C651-9A81-612D-12916D4752B4}"/>
                </a:ext>
              </a:extLst>
            </p:cNvPr>
            <p:cNvSpPr txBox="1"/>
            <p:nvPr/>
          </p:nvSpPr>
          <p:spPr>
            <a:xfrm>
              <a:off x="729098" y="211125"/>
              <a:ext cx="5087316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500" b="1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計畫說明</a:t>
              </a:r>
              <a:r>
                <a:rPr lang="en-US" altLang="zh-TW" sz="4500" b="1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-</a:t>
              </a:r>
              <a:r>
                <a:rPr lang="zh-TW" altLang="en-US" sz="4500" b="1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全台首創</a:t>
              </a: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44AF-8860-4745-A9BF-D92733D232A7}" type="slidenum">
              <a:rPr lang="zh-TW" altLang="en-US" smtClean="0"/>
              <a:t>7</a:t>
            </a:fld>
            <a:endParaRPr lang="zh-TW" altLang="en-US"/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5105216" y="1554049"/>
            <a:ext cx="6322290" cy="4302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破除月經污名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32000" indent="-360000">
              <a:buFont typeface="Wingdings" panose="05000000000000000000" pitchFamily="2" charset="2"/>
              <a:buChar char="u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邀請</a:t>
            </a: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全球小紅帽協會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與本府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性別平等辦公室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社會局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合作辦理月經教育講座。</a:t>
            </a:r>
            <a:endParaRPr lang="zh-TW" altLang="en-US" sz="1600" dirty="0" smtClean="0">
              <a:solidFill>
                <a:srgbClr val="000000"/>
              </a:solidFill>
              <a:latin typeface="Wingdings" panose="05000000000000000000" pitchFamily="2" charset="2"/>
            </a:endParaRPr>
          </a:p>
          <a:p>
            <a:pPr marL="432000" indent="-360000">
              <a:buFont typeface="Wingdings" panose="05000000000000000000" pitchFamily="2" charset="2"/>
              <a:buChar char="u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到校進行月經教育及教材運用觀摩會</a:t>
            </a:r>
            <a:r>
              <a:rPr lang="zh-TW" altLang="en-US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，促進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所有性別學生</a:t>
            </a:r>
            <a:r>
              <a:rPr lang="zh-TW" altLang="en-US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了解月經知識。</a:t>
            </a:r>
          </a:p>
          <a:p>
            <a:pPr marL="432000" indent="-360000">
              <a:buFont typeface="Wingdings" panose="05000000000000000000" pitchFamily="2" charset="2"/>
              <a:buChar char="u"/>
            </a:pPr>
            <a:r>
              <a:rPr lang="zh-TW" altLang="en-US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提升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校園志工</a:t>
            </a:r>
            <a:r>
              <a:rPr lang="zh-TW" altLang="en-US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對於月經教育議題的認知，以招募到校推廣月經教育之志工人員。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zh-TW" altLang="en-US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5" name="圖片 14" descr="一張含有 圖形, 螢幕擷取畫面, 美工圖案, 平面設計 的圖片&#10;&#10;自動產生的描述">
            <a:extLst>
              <a:ext uri="{FF2B5EF4-FFF2-40B4-BE49-F238E27FC236}">
                <a16:creationId xmlns:a16="http://schemas.microsoft.com/office/drawing/2014/main" id="{DCE8B6D7-521B-18ED-2E47-B4F55CB134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70" y="1967596"/>
            <a:ext cx="3175462" cy="317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81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63941" y="1555622"/>
            <a:ext cx="6322290" cy="41907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校園登月計畫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-110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年試辦</a:t>
            </a:r>
            <a:endParaRPr lang="zh-TW" altLang="en-US" sz="3600" b="1" dirty="0">
              <a:solidFill>
                <a:srgbClr val="000000"/>
              </a:solidFill>
              <a:latin typeface="Wingdings" panose="05000000000000000000" pitchFamily="2" charset="2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000000"/>
                </a:solidFill>
                <a:latin typeface="Wingdings" panose="05000000000000000000" pitchFamily="2" charset="2"/>
              </a:rPr>
              <a:t>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補助對象：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所偏鄉國中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0" indent="0">
              <a:buNone/>
            </a:pPr>
            <a:r>
              <a:rPr lang="zh-TW" altLang="en-US" dirty="0">
                <a:solidFill>
                  <a:srgbClr val="000000"/>
                </a:solidFill>
                <a:latin typeface="Wingdings" panose="05000000000000000000" pitchFamily="2" charset="2"/>
                <a:ea typeface="微軟正黑體" panose="020B0604030504040204" pitchFamily="34" charset="-120"/>
              </a:rPr>
              <a:t>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辦理期程：自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月至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月止，</a:t>
            </a:r>
            <a:endParaRPr lang="en-US" altLang="zh-TW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共試辦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個月。</a:t>
            </a:r>
          </a:p>
          <a:p>
            <a:pPr marL="360000" indent="-457200">
              <a:buNone/>
            </a:pPr>
            <a:r>
              <a:rPr lang="zh-TW" altLang="en-US" dirty="0">
                <a:solidFill>
                  <a:srgbClr val="000000"/>
                </a:solidFill>
                <a:latin typeface="Wingdings" panose="05000000000000000000" pitchFamily="2" charset="2"/>
                <a:ea typeface="微軟正黑體" panose="020B0604030504040204" pitchFamily="34" charset="-120"/>
              </a:rPr>
              <a:t>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補助方案：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每月免費由廠商提供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偏鄉國中女性學生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每月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份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生理用品。</a:t>
            </a:r>
          </a:p>
          <a:p>
            <a:pPr marL="0" indent="0">
              <a:buNone/>
            </a:pPr>
            <a:endParaRPr lang="zh-TW" altLang="en-US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5"/>
          <p:cNvSpPr txBox="1">
            <a:spLocks/>
          </p:cNvSpPr>
          <p:nvPr/>
        </p:nvSpPr>
        <p:spPr>
          <a:xfrm>
            <a:off x="1061535" y="2719179"/>
            <a:ext cx="4754880" cy="3200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73" y="2161085"/>
            <a:ext cx="4600884" cy="3065339"/>
          </a:xfrm>
          <a:prstGeom prst="rect">
            <a:avLst/>
          </a:prstGeom>
        </p:spPr>
      </p:pic>
      <p:grpSp>
        <p:nvGrpSpPr>
          <p:cNvPr id="7" name="群組 6">
            <a:extLst>
              <a:ext uri="{FF2B5EF4-FFF2-40B4-BE49-F238E27FC236}">
                <a16:creationId xmlns:a16="http://schemas.microsoft.com/office/drawing/2014/main" id="{A4B1EC4D-5C71-8A86-5B05-AC71E920ACF6}"/>
              </a:ext>
            </a:extLst>
          </p:cNvPr>
          <p:cNvGrpSpPr/>
          <p:nvPr/>
        </p:nvGrpSpPr>
        <p:grpSpPr>
          <a:xfrm>
            <a:off x="566531" y="209272"/>
            <a:ext cx="5249883" cy="786683"/>
            <a:chOff x="566531" y="209272"/>
            <a:chExt cx="5249883" cy="786683"/>
          </a:xfrm>
        </p:grpSpPr>
        <p:sp>
          <p:nvSpPr>
            <p:cNvPr id="11" name="矩形: 圓角 10">
              <a:extLst>
                <a:ext uri="{FF2B5EF4-FFF2-40B4-BE49-F238E27FC236}">
                  <a16:creationId xmlns:a16="http://schemas.microsoft.com/office/drawing/2014/main" id="{F4F72D90-2004-2914-746D-14C3D32E7D18}"/>
                </a:ext>
              </a:extLst>
            </p:cNvPr>
            <p:cNvSpPr/>
            <p:nvPr/>
          </p:nvSpPr>
          <p:spPr>
            <a:xfrm>
              <a:off x="566531" y="209272"/>
              <a:ext cx="5249883" cy="744621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9C17D5BF-C651-9A81-612D-12916D4752B4}"/>
                </a:ext>
              </a:extLst>
            </p:cNvPr>
            <p:cNvSpPr txBox="1"/>
            <p:nvPr/>
          </p:nvSpPr>
          <p:spPr>
            <a:xfrm>
              <a:off x="729098" y="211125"/>
              <a:ext cx="5087316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500" b="1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計畫說明</a:t>
              </a:r>
              <a:r>
                <a:rPr lang="en-US" altLang="zh-TW" sz="4500" b="1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-</a:t>
              </a:r>
              <a:r>
                <a:rPr lang="zh-TW" altLang="en-US" sz="4500" b="1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全台首創</a:t>
              </a: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744AF-8860-4745-A9BF-D92733D232A7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152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2270</TotalTime>
  <Words>1125</Words>
  <Application>Microsoft Office PowerPoint</Application>
  <PresentationFormat>寬螢幕</PresentationFormat>
  <Paragraphs>107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7" baseType="lpstr">
      <vt:lpstr>ADLaM Display</vt:lpstr>
      <vt:lpstr>等线</vt:lpstr>
      <vt:lpstr>微软雅黑</vt:lpstr>
      <vt:lpstr>宋体</vt:lpstr>
      <vt:lpstr>微軟正黑體</vt:lpstr>
      <vt:lpstr>新細明體</vt:lpstr>
      <vt:lpstr>Arial</vt:lpstr>
      <vt:lpstr>Arial</vt:lpstr>
      <vt:lpstr>Calibri</vt:lpstr>
      <vt:lpstr>Calibri Light</vt:lpstr>
      <vt:lpstr>Garamond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二、計畫說明-全臺首創</vt:lpstr>
      <vt:lpstr>PowerPoint 簡報</vt:lpstr>
      <vt:lpstr>PowerPoint 簡報</vt:lpstr>
      <vt:lpstr>PowerPoint 簡報</vt:lpstr>
      <vt:lpstr>二、計畫說明-全臺首創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PC-64017</cp:lastModifiedBy>
  <cp:revision>122</cp:revision>
  <cp:lastPrinted>2024-03-08T08:55:26Z</cp:lastPrinted>
  <dcterms:created xsi:type="dcterms:W3CDTF">2022-10-05T01:11:04Z</dcterms:created>
  <dcterms:modified xsi:type="dcterms:W3CDTF">2024-03-08T09:12:18Z</dcterms:modified>
</cp:coreProperties>
</file>