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801600" cy="9601200" type="A3"/>
  <p:notesSz cx="9939338" cy="14368463"/>
  <p:defaultTextStyle>
    <a:defPPr>
      <a:defRPr lang="zh-TW"/>
    </a:defPPr>
    <a:lvl1pPr marL="0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1pPr>
    <a:lvl2pPr marL="639911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2pPr>
    <a:lvl3pPr marL="1279823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3pPr>
    <a:lvl4pPr marL="1919734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4pPr>
    <a:lvl5pPr marL="2559645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5pPr>
    <a:lvl6pPr marL="3199557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6pPr>
    <a:lvl7pPr marL="383946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7pPr>
    <a:lvl8pPr marL="447937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8pPr>
    <a:lvl9pPr marL="5119289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5CE6"/>
    <a:srgbClr val="004DA8"/>
    <a:srgbClr val="E64C00"/>
    <a:srgbClr val="FF5500"/>
    <a:srgbClr val="732600"/>
    <a:srgbClr val="FFFFFF"/>
    <a:srgbClr val="204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33" autoAdjust="0"/>
    <p:restoredTop sz="98965" autoAdjust="0"/>
  </p:normalViewPr>
  <p:slideViewPr>
    <p:cSldViewPr>
      <p:cViewPr varScale="1">
        <p:scale>
          <a:sx n="82" d="100"/>
          <a:sy n="82" d="100"/>
        </p:scale>
        <p:origin x="2070" y="60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9994" y="2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/>
          <a:lstStyle>
            <a:lvl1pPr algn="r">
              <a:defRPr sz="1700"/>
            </a:lvl1pPr>
          </a:lstStyle>
          <a:p>
            <a:fld id="{CFE03170-CA57-4CAD-A0F2-4C61E8AA8850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077913"/>
            <a:ext cx="7183438" cy="5386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887" tIns="69443" rIns="138887" bIns="6944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934" y="6825021"/>
            <a:ext cx="7951470" cy="6465808"/>
          </a:xfrm>
          <a:prstGeom prst="rect">
            <a:avLst/>
          </a:prstGeom>
        </p:spPr>
        <p:txBody>
          <a:bodyPr vert="horz" lIns="138887" tIns="69443" rIns="138887" bIns="69443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13647548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 anchor="b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9994" y="13647548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 anchor="b"/>
          <a:lstStyle>
            <a:lvl1pPr algn="r">
              <a:defRPr sz="1700"/>
            </a:lvl1pPr>
          </a:lstStyle>
          <a:p>
            <a:fld id="{165E5D15-72F5-42AC-BC06-68DD41D99B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34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1pPr>
    <a:lvl2pPr marL="198195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2pPr>
    <a:lvl3pPr marL="39638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3pPr>
    <a:lvl4pPr marL="594584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4pPr>
    <a:lvl5pPr marL="79277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5pPr>
    <a:lvl6pPr marL="99097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6pPr>
    <a:lvl7pPr marL="1189168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7pPr>
    <a:lvl8pPr marL="138736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8pPr>
    <a:lvl9pPr marL="1585557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7950" y="1077913"/>
            <a:ext cx="7183438" cy="53863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5D15-72F5-42AC-BC06-68DD41D99B3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21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9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8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74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6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5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4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6572">
                <a:solidFill>
                  <a:schemeClr val="tx1">
                    <a:tint val="75000"/>
                  </a:schemeClr>
                </a:solidFill>
              </a:defRPr>
            </a:lvl1pPr>
            <a:lvl2pPr marL="1491586" indent="0">
              <a:buNone/>
              <a:defRPr sz="5857">
                <a:solidFill>
                  <a:schemeClr val="tx1">
                    <a:tint val="75000"/>
                  </a:schemeClr>
                </a:solidFill>
              </a:defRPr>
            </a:lvl2pPr>
            <a:lvl3pPr marL="2983171" indent="0">
              <a:buNone/>
              <a:defRPr sz="5286">
                <a:solidFill>
                  <a:schemeClr val="tx1">
                    <a:tint val="75000"/>
                  </a:schemeClr>
                </a:solidFill>
              </a:defRPr>
            </a:lvl3pPr>
            <a:lvl4pPr marL="4474757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4pPr>
            <a:lvl5pPr marL="5966344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5pPr>
            <a:lvl6pPr marL="7457928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6pPr>
            <a:lvl7pPr marL="8949515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9" cy="1626870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0" cy="8194358"/>
          </a:xfrm>
        </p:spPr>
        <p:txBody>
          <a:bodyPr/>
          <a:lstStyle>
            <a:lvl1pPr>
              <a:defRPr sz="10429"/>
            </a:lvl1pPr>
            <a:lvl2pPr>
              <a:defRPr sz="9072"/>
            </a:lvl2pPr>
            <a:lvl3pPr>
              <a:defRPr sz="7786"/>
            </a:lvl3pPr>
            <a:lvl4pPr>
              <a:defRPr sz="6572"/>
            </a:lvl4pPr>
            <a:lvl5pPr>
              <a:defRPr sz="6572"/>
            </a:lvl5pPr>
            <a:lvl6pPr>
              <a:defRPr sz="6572"/>
            </a:lvl6pPr>
            <a:lvl7pPr>
              <a:defRPr sz="6572"/>
            </a:lvl7pPr>
            <a:lvl8pPr>
              <a:defRPr sz="6572"/>
            </a:lvl8pPr>
            <a:lvl9pPr>
              <a:defRPr sz="657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40081" y="2009142"/>
            <a:ext cx="4211639" cy="6567488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10429"/>
            </a:lvl1pPr>
            <a:lvl2pPr marL="1491586" indent="0">
              <a:buNone/>
              <a:defRPr sz="9072"/>
            </a:lvl2pPr>
            <a:lvl3pPr marL="2983171" indent="0">
              <a:buNone/>
              <a:defRPr sz="7786"/>
            </a:lvl3pPr>
            <a:lvl4pPr marL="4474757" indent="0">
              <a:buNone/>
              <a:defRPr sz="6572"/>
            </a:lvl4pPr>
            <a:lvl5pPr marL="5966344" indent="0">
              <a:buNone/>
              <a:defRPr sz="6572"/>
            </a:lvl5pPr>
            <a:lvl6pPr marL="7457928" indent="0">
              <a:buNone/>
              <a:defRPr sz="6572"/>
            </a:lvl6pPr>
            <a:lvl7pPr marL="8949515" indent="0">
              <a:buNone/>
              <a:defRPr sz="6572"/>
            </a:lvl7pPr>
            <a:lvl8pPr marL="10441100" indent="0">
              <a:buNone/>
              <a:defRPr sz="6572"/>
            </a:lvl8pPr>
            <a:lvl9pPr marL="11932686" indent="0">
              <a:buNone/>
              <a:defRPr sz="6572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40080" y="384495"/>
            <a:ext cx="11521440" cy="1600200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83171" rtl="0" eaLnBrk="1" latinLnBrk="0" hangingPunct="1">
        <a:spcBef>
          <a:spcPct val="0"/>
        </a:spcBef>
        <a:buNone/>
        <a:defRPr sz="143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8689" indent="-1118689" algn="l" defTabSz="2983171" rtl="0" eaLnBrk="1" latinLnBrk="0" hangingPunct="1">
        <a:spcBef>
          <a:spcPct val="20000"/>
        </a:spcBef>
        <a:buFont typeface="Arial" pitchFamily="34" charset="0"/>
        <a:buChar char="•"/>
        <a:defRPr sz="10429" kern="1200">
          <a:solidFill>
            <a:schemeClr val="tx1"/>
          </a:solidFill>
          <a:latin typeface="+mn-lt"/>
          <a:ea typeface="+mn-ea"/>
          <a:cs typeface="+mn-cs"/>
        </a:defRPr>
      </a:lvl1pPr>
      <a:lvl2pPr marL="2423827" indent="-932241" algn="l" defTabSz="2983171" rtl="0" eaLnBrk="1" latinLnBrk="0" hangingPunct="1">
        <a:spcBef>
          <a:spcPct val="20000"/>
        </a:spcBef>
        <a:buFont typeface="Arial" pitchFamily="34" charset="0"/>
        <a:buChar char="–"/>
        <a:defRPr sz="9072" kern="1200">
          <a:solidFill>
            <a:schemeClr val="tx1"/>
          </a:solidFill>
          <a:latin typeface="+mn-lt"/>
          <a:ea typeface="+mn-ea"/>
          <a:cs typeface="+mn-cs"/>
        </a:defRPr>
      </a:lvl2pPr>
      <a:lvl3pPr marL="3728964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7786" kern="1200">
          <a:solidFill>
            <a:schemeClr val="tx1"/>
          </a:solidFill>
          <a:latin typeface="+mn-lt"/>
          <a:ea typeface="+mn-ea"/>
          <a:cs typeface="+mn-cs"/>
        </a:defRPr>
      </a:lvl3pPr>
      <a:lvl4pPr marL="5220550" indent="-745793" algn="l" defTabSz="2983171" rtl="0" eaLnBrk="1" latinLnBrk="0" hangingPunct="1">
        <a:spcBef>
          <a:spcPct val="20000"/>
        </a:spcBef>
        <a:buFont typeface="Arial" pitchFamily="34" charset="0"/>
        <a:buChar char="–"/>
        <a:defRPr sz="6572" kern="1200">
          <a:solidFill>
            <a:schemeClr val="tx1"/>
          </a:solidFill>
          <a:latin typeface="+mn-lt"/>
          <a:ea typeface="+mn-ea"/>
          <a:cs typeface="+mn-cs"/>
        </a:defRPr>
      </a:lvl4pPr>
      <a:lvl5pPr marL="6712136" indent="-745793" algn="l" defTabSz="2983171" rtl="0" eaLnBrk="1" latinLnBrk="0" hangingPunct="1">
        <a:spcBef>
          <a:spcPct val="20000"/>
        </a:spcBef>
        <a:buFont typeface="Arial" pitchFamily="34" charset="0"/>
        <a:buChar char="»"/>
        <a:defRPr sz="6572" kern="1200">
          <a:solidFill>
            <a:schemeClr val="tx1"/>
          </a:solidFill>
          <a:latin typeface="+mn-lt"/>
          <a:ea typeface="+mn-ea"/>
          <a:cs typeface="+mn-cs"/>
        </a:defRPr>
      </a:lvl5pPr>
      <a:lvl6pPr marL="8203721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6pPr>
      <a:lvl7pPr marL="9695307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7pPr>
      <a:lvl8pPr marL="11186892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8pPr>
      <a:lvl9pPr marL="12678479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1pPr>
      <a:lvl2pPr marL="14915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2pPr>
      <a:lvl3pPr marL="2983171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3pPr>
      <a:lvl4pPr marL="4474757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4pPr>
      <a:lvl5pPr marL="5966344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5pPr>
      <a:lvl6pPr marL="7457928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6pPr>
      <a:lvl7pPr marL="8949515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7pPr>
      <a:lvl8pPr marL="1044110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8pPr>
      <a:lvl9pPr marL="119326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9" Type="http://schemas.openxmlformats.org/officeDocument/2006/relationships/image" Target="../media/image36.jpe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42" Type="http://schemas.openxmlformats.org/officeDocument/2006/relationships/image" Target="../media/image3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jpeg"/><Relationship Id="rId29" Type="http://schemas.openxmlformats.org/officeDocument/2006/relationships/image" Target="../media/image26.pn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jpeg"/><Relationship Id="rId40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0.png"/><Relationship Id="rId28" Type="http://schemas.openxmlformats.org/officeDocument/2006/relationships/image" Target="../media/image25.emf"/><Relationship Id="rId36" Type="http://schemas.openxmlformats.org/officeDocument/2006/relationships/image" Target="../media/image33.png"/><Relationship Id="rId10" Type="http://schemas.openxmlformats.org/officeDocument/2006/relationships/image" Target="../media/image8.jpe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19.png"/><Relationship Id="rId27" Type="http://schemas.openxmlformats.org/officeDocument/2006/relationships/image" Target="../media/image24.emf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43" Type="http://schemas.openxmlformats.org/officeDocument/2006/relationships/image" Target="../media/image40.pn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10.jpeg"/><Relationship Id="rId17" Type="http://schemas.openxmlformats.org/officeDocument/2006/relationships/oleObject" Target="../embeddings/oleObject1.bin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矩形 155"/>
          <p:cNvSpPr/>
          <p:nvPr/>
        </p:nvSpPr>
        <p:spPr>
          <a:xfrm>
            <a:off x="136104" y="1416224"/>
            <a:ext cx="2149257" cy="818497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0985" y="72653"/>
            <a:ext cx="12529391" cy="665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2394" tIns="46197" rIns="92394" bIns="46197" rtlCol="0">
            <a:spAutoFit/>
          </a:bodyPr>
          <a:lstStyle/>
          <a:p>
            <a:pPr algn="ctr"/>
            <a:endParaRPr lang="zh-TW" altLang="en-US" sz="1343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985" y="173516"/>
            <a:ext cx="12529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臺南市新化區羊林里防災地圖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Disaster Evacuation Map of</a:t>
            </a:r>
            <a:r>
              <a:rPr lang="zh-TW" altLang="en-US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Yang-Lin Vil., </a:t>
            </a:r>
            <a:r>
              <a:rPr lang="en-US" altLang="zh-TW" sz="2000" b="1" dirty="0" err="1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Sinhua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Dist., Tainan City </a:t>
            </a:r>
            <a:endParaRPr lang="zh-TW" altLang="en-US" sz="2800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136100" y="831178"/>
            <a:ext cx="2149259" cy="2970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防災資訊表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Information</a:t>
            </a:r>
          </a:p>
        </p:txBody>
      </p:sp>
      <p:sp>
        <p:nvSpPr>
          <p:cNvPr id="139" name="矩形 138"/>
          <p:cNvSpPr/>
          <p:nvPr/>
        </p:nvSpPr>
        <p:spPr>
          <a:xfrm>
            <a:off x="145060" y="2208312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災害通報單位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Notification Units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154631" y="4152528"/>
            <a:ext cx="2112195" cy="324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緊急聯絡人 </a:t>
            </a:r>
            <a:endParaRPr lang="en-US" altLang="zh-TW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Emergency contact person</a:t>
            </a:r>
            <a:endParaRPr lang="en-US" altLang="zh-TW" sz="11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136104" y="4944616"/>
            <a:ext cx="2121609" cy="3145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防災資訊網站 </a:t>
            </a:r>
            <a:endParaRPr lang="en-US" altLang="zh-TW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information website</a:t>
            </a:r>
            <a:endParaRPr lang="zh-TW" alt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36104" y="1128192"/>
            <a:ext cx="2149259" cy="2906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行政區位圖 </a:t>
            </a:r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Administrative area</a:t>
            </a:r>
            <a:endParaRPr lang="en-US" altLang="zh-TW" sz="9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136104" y="7896944"/>
            <a:ext cx="2134374" cy="2063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>
              <a:lnSpc>
                <a:spcPts val="1200"/>
              </a:lnSpc>
            </a:pP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避難收容處所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Shelter</a:t>
            </a:r>
          </a:p>
        </p:txBody>
      </p:sp>
      <p:sp>
        <p:nvSpPr>
          <p:cNvPr id="95" name="文字方塊 94"/>
          <p:cNvSpPr txBox="1"/>
          <p:nvPr/>
        </p:nvSpPr>
        <p:spPr>
          <a:xfrm>
            <a:off x="172561" y="4440560"/>
            <a:ext cx="2149259" cy="554961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defTabSz="2981999">
              <a:lnSpc>
                <a:spcPts val="1200"/>
              </a:lnSpc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里長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(Chief of Village)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黃啟展</a:t>
            </a:r>
            <a:endParaRPr lang="en-US" altLang="zh-TW" sz="1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981999">
              <a:lnSpc>
                <a:spcPts val="1200"/>
              </a:lnSpc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公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): 06-591-2515</a:t>
            </a:r>
          </a:p>
          <a:p>
            <a:pPr defTabSz="2981999">
              <a:lnSpc>
                <a:spcPts val="1200"/>
              </a:lnSpc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手機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 0927-533616</a:t>
            </a:r>
          </a:p>
        </p:txBody>
      </p:sp>
      <p:sp>
        <p:nvSpPr>
          <p:cNvPr id="96" name="矩形 95"/>
          <p:cNvSpPr/>
          <p:nvPr/>
        </p:nvSpPr>
        <p:spPr>
          <a:xfrm>
            <a:off x="110291" y="6744816"/>
            <a:ext cx="21133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水災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Flooding】 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就地避難或垂直避難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低窪地區前往避難收容處所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 high place or shelter </a:t>
            </a: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地震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Earthquake】 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前往開放空間或公園避難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 open place or park</a:t>
            </a: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0" name="表格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171401"/>
              </p:ext>
            </p:extLst>
          </p:nvPr>
        </p:nvGraphicFramePr>
        <p:xfrm>
          <a:off x="2358282" y="7511863"/>
          <a:ext cx="10307214" cy="2072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6914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Roads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標示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Sign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設施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Facilities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省道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疏散避難方向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19138" indent="-54451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Evacuation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Route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625475" algn="l">
                        <a:tabLst/>
                      </a:pP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備有無障礙設施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19138" indent="-625475" algn="l">
                        <a:tabLst/>
                      </a:pP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Barrier-free facility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195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地震室內避難收容處所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5125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Indoor shelter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for earthquake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物資儲備點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Supplies Reserve </a:t>
                      </a:r>
                      <a:r>
                        <a:rPr lang="en-US" altLang="zh-TW" sz="80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Loca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消防單位</a:t>
                      </a: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Fire agency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通訊設備放置點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Communication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57188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適用地震災害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earthquake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4492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廟宇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449263" algn="l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Temple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地震室外避難收容處所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Outdoor shelter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for earthquake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砂包放置點位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Sand Bag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Placing </a:t>
                      </a:r>
                      <a:r>
                        <a:rPr lang="en-US" altLang="zh-TW" sz="800" kern="1200" baseline="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Loca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取水點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Draw-off point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淹水感測器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Inundation Detector Sensor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行政區域界線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適用水災災害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flooding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4492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國小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4492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Elementary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school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風、水災避難收容處所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5125" algn="l" defTabSz="2983171" rtl="0" eaLnBrk="1" latinLnBrk="0" hangingPunct="1"/>
                      <a:r>
                        <a:rPr lang="en-US" altLang="zh-TW" sz="800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Typhoon &amp; </a:t>
                      </a:r>
                      <a:r>
                        <a:rPr lang="en-US" altLang="zh-TW" sz="800" kern="1200" baseline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Flood </a:t>
                      </a:r>
                      <a:r>
                        <a:rPr lang="en-US" altLang="zh-TW" sz="800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Shelter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垃圾集結點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Garbage Assembly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800" kern="1200" baseline="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Loca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警察單位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Police Station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身心障礙福利機構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en-US" altLang="zh-TW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Disabled Welfare .org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363538" algn="l"/>
                      <a:endParaRPr lang="zh-TW" altLang="en-US" sz="11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適用海嘯災害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tsunami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國中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Junior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high school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海嘯避難收容處所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Shelter for tsunami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指揮中心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Emergency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Operation Center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醫療單位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Hospital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老人福利機構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en-US" altLang="zh-TW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Senior Welfare .org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474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適用土石流災害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debris flow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公務部門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Administrative facility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複合型避難收容處所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5125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Multi-function Shelter 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人車轉運集結點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Transit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Station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直升機起降點 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Helicopter Pad</a:t>
                      </a:r>
                    </a:p>
                    <a:p>
                      <a:pPr marL="539750" indent="-360363" algn="l" defTabSz="2983171" rtl="0" eaLnBrk="1" latinLnBrk="0" hangingPunct="1"/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防空疏散避難設施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marR="0" lvl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Air-raid Shelter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5" name="圖片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24" y="8524457"/>
            <a:ext cx="187218" cy="180000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06" y="9210810"/>
            <a:ext cx="184602" cy="180000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587" y="9204392"/>
            <a:ext cx="180000" cy="180000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7856794"/>
            <a:ext cx="180000" cy="180000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8519584"/>
            <a:ext cx="180000" cy="180000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8864977"/>
            <a:ext cx="180000" cy="180000"/>
          </a:xfrm>
          <a:prstGeom prst="rect">
            <a:avLst/>
          </a:prstGeom>
        </p:spPr>
      </p:pic>
      <p:pic>
        <p:nvPicPr>
          <p:cNvPr id="111" name="圖片 1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874" y="8522392"/>
            <a:ext cx="186206" cy="180000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936" y="8858200"/>
            <a:ext cx="186206" cy="180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708" y="7841722"/>
            <a:ext cx="192416" cy="180000"/>
          </a:xfrm>
          <a:prstGeom prst="rect">
            <a:avLst/>
          </a:prstGeom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57" y="8195631"/>
            <a:ext cx="237000" cy="180000"/>
          </a:xfrm>
          <a:prstGeom prst="rect">
            <a:avLst/>
          </a:prstGeom>
        </p:spPr>
      </p:pic>
      <p:pic>
        <p:nvPicPr>
          <p:cNvPr id="115" name="圖片 114" descr="1012 -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008475" y="9197258"/>
            <a:ext cx="269165" cy="124675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27" y="8829391"/>
            <a:ext cx="192414" cy="180000"/>
          </a:xfrm>
          <a:prstGeom prst="rect">
            <a:avLst/>
          </a:prstGeom>
        </p:spPr>
      </p:pic>
      <p:pic>
        <p:nvPicPr>
          <p:cNvPr id="118" name="圖片 1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147" y="7834392"/>
            <a:ext cx="206250" cy="180000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174124" y="8171581"/>
            <a:ext cx="180000" cy="180000"/>
          </a:xfrm>
          <a:prstGeom prst="rect">
            <a:avLst/>
          </a:prstGeom>
        </p:spPr>
      </p:pic>
      <p:graphicFrame>
        <p:nvGraphicFramePr>
          <p:cNvPr id="120" name="物件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160402"/>
              </p:ext>
            </p:extLst>
          </p:nvPr>
        </p:nvGraphicFramePr>
        <p:xfrm>
          <a:off x="8178034" y="8502844"/>
          <a:ext cx="180000" cy="1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點陣圖影像" r:id="rId17" imgW="700920" imgH="700920" progId="PBrush">
                  <p:embed/>
                </p:oleObj>
              </mc:Choice>
              <mc:Fallback>
                <p:oleObj name="點陣圖影像" r:id="rId17" imgW="700920" imgH="700920" progId="PBrush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034" y="8502844"/>
                        <a:ext cx="180000" cy="1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1" name="圖片 1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22" y="7834392"/>
            <a:ext cx="180000" cy="180000"/>
          </a:xfrm>
          <a:prstGeom prst="rect">
            <a:avLst/>
          </a:prstGeom>
        </p:spPr>
      </p:pic>
      <p:pic>
        <p:nvPicPr>
          <p:cNvPr id="123" name="圖片 1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45" y="8859620"/>
            <a:ext cx="183803" cy="180000"/>
          </a:xfrm>
          <a:prstGeom prst="rect">
            <a:avLst/>
          </a:prstGeom>
        </p:spPr>
      </p:pic>
      <p:pic>
        <p:nvPicPr>
          <p:cNvPr id="124" name="圖片 1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7869827"/>
            <a:ext cx="180000" cy="180000"/>
          </a:xfrm>
          <a:prstGeom prst="rect">
            <a:avLst/>
          </a:prstGeom>
        </p:spPr>
      </p:pic>
      <p:sp>
        <p:nvSpPr>
          <p:cNvPr id="126" name="向右箭號 125"/>
          <p:cNvSpPr/>
          <p:nvPr/>
        </p:nvSpPr>
        <p:spPr>
          <a:xfrm>
            <a:off x="3772528" y="7893127"/>
            <a:ext cx="180000" cy="14400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986645" y="7877721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1" name="圖片 16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8166009"/>
            <a:ext cx="180000" cy="180000"/>
          </a:xfrm>
          <a:prstGeom prst="rect">
            <a:avLst/>
          </a:prstGeom>
        </p:spPr>
      </p:pic>
      <p:pic>
        <p:nvPicPr>
          <p:cNvPr id="166" name="圖片 165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983712" y="8225218"/>
            <a:ext cx="144076" cy="144076"/>
          </a:xfrm>
          <a:prstGeom prst="rect">
            <a:avLst/>
          </a:prstGeom>
        </p:spPr>
      </p:pic>
      <p:pic>
        <p:nvPicPr>
          <p:cNvPr id="170" name="圖片 169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925523" y="8488707"/>
            <a:ext cx="246614" cy="290652"/>
          </a:xfrm>
          <a:prstGeom prst="rect">
            <a:avLst/>
          </a:prstGeom>
        </p:spPr>
      </p:pic>
      <p:sp>
        <p:nvSpPr>
          <p:cNvPr id="172" name="橢圓 171"/>
          <p:cNvSpPr>
            <a:spLocks noChangeAspect="1"/>
          </p:cNvSpPr>
          <p:nvPr/>
        </p:nvSpPr>
        <p:spPr>
          <a:xfrm>
            <a:off x="4997587" y="9235792"/>
            <a:ext cx="110379" cy="13291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3" name="直線接點 62"/>
          <p:cNvCxnSpPr/>
          <p:nvPr/>
        </p:nvCxnSpPr>
        <p:spPr>
          <a:xfrm rot="5400000" flipH="1" flipV="1">
            <a:off x="2945946" y="8597119"/>
            <a:ext cx="5272" cy="66329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2908231" y="8812169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區界線</a:t>
            </a:r>
          </a:p>
        </p:txBody>
      </p:sp>
      <p:sp>
        <p:nvSpPr>
          <p:cNvPr id="73" name="矩形 72"/>
          <p:cNvSpPr/>
          <p:nvPr/>
        </p:nvSpPr>
        <p:spPr>
          <a:xfrm>
            <a:off x="5663782" y="8217135"/>
            <a:ext cx="7521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900" dirty="0"/>
              <a:t> </a:t>
            </a:r>
            <a:endParaRPr lang="en-US" altLang="zh-TW" sz="9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924533" y="8838829"/>
            <a:ext cx="246614" cy="290652"/>
          </a:xfrm>
          <a:prstGeom prst="rect">
            <a:avLst/>
          </a:prstGeom>
        </p:spPr>
      </p:pic>
      <p:cxnSp>
        <p:nvCxnSpPr>
          <p:cNvPr id="82" name="直線接點 81"/>
          <p:cNvCxnSpPr/>
          <p:nvPr/>
        </p:nvCxnSpPr>
        <p:spPr>
          <a:xfrm rot="5400000" flipH="1" flipV="1">
            <a:off x="2949216" y="8934162"/>
            <a:ext cx="5272" cy="663290"/>
          </a:xfrm>
          <a:prstGeom prst="line">
            <a:avLst/>
          </a:prstGeom>
          <a:ln w="38100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2900581" y="9165361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里界線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285353" y="8189294"/>
            <a:ext cx="182189" cy="180000"/>
          </a:xfrm>
          <a:prstGeom prst="rect">
            <a:avLst/>
          </a:prstGeom>
        </p:spPr>
      </p:pic>
      <p:pic>
        <p:nvPicPr>
          <p:cNvPr id="85" name="圖片 84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2201353" y="1075748"/>
            <a:ext cx="383763" cy="383952"/>
          </a:xfrm>
          <a:prstGeom prst="rect">
            <a:avLst/>
          </a:prstGeom>
        </p:spPr>
      </p:pic>
      <p:sp>
        <p:nvSpPr>
          <p:cNvPr id="65" name="矩形 64">
            <a:extLst>
              <a:ext uri="{FF2B5EF4-FFF2-40B4-BE49-F238E27FC236}">
                <a16:creationId xmlns:a16="http://schemas.microsoft.com/office/drawing/2014/main" id="{68DA713E-E80C-4809-A75B-9AAD9A6A7988}"/>
              </a:ext>
            </a:extLst>
          </p:cNvPr>
          <p:cNvSpPr/>
          <p:nvPr/>
        </p:nvSpPr>
        <p:spPr>
          <a:xfrm>
            <a:off x="2358282" y="976956"/>
            <a:ext cx="10322094" cy="646916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343" dirty="0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46BF2642-E74F-4307-9748-E30180806870}"/>
              </a:ext>
            </a:extLst>
          </p:cNvPr>
          <p:cNvSpPr/>
          <p:nvPr/>
        </p:nvSpPr>
        <p:spPr>
          <a:xfrm>
            <a:off x="2667236" y="7942160"/>
            <a:ext cx="11061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Provincial Highway 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4206DE95-8482-4FAC-A093-BAF5032B5789}"/>
              </a:ext>
            </a:extLst>
          </p:cNvPr>
          <p:cNvSpPr/>
          <p:nvPr/>
        </p:nvSpPr>
        <p:spPr>
          <a:xfrm>
            <a:off x="2651360" y="8285631"/>
            <a:ext cx="9683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Township Road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94F2F0C5-85FB-4553-B742-4E96D9E5D5D9}"/>
              </a:ext>
            </a:extLst>
          </p:cNvPr>
          <p:cNvSpPr/>
          <p:nvPr/>
        </p:nvSpPr>
        <p:spPr>
          <a:xfrm>
            <a:off x="2793185" y="8923402"/>
            <a:ext cx="10311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District </a:t>
            </a:r>
            <a:r>
              <a:rPr lang="en-US" altLang="zh-TW" sz="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Bounday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067F1800-10A4-4DE0-92D6-8B107521A2D3}"/>
              </a:ext>
            </a:extLst>
          </p:cNvPr>
          <p:cNvSpPr/>
          <p:nvPr/>
        </p:nvSpPr>
        <p:spPr>
          <a:xfrm>
            <a:off x="2800127" y="9289686"/>
            <a:ext cx="10311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Village </a:t>
            </a:r>
            <a:r>
              <a:rPr lang="en-US" altLang="zh-TW" sz="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Bounday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5" name="圖片 83">
            <a:extLst>
              <a:ext uri="{FF2B5EF4-FFF2-40B4-BE49-F238E27FC236}">
                <a16:creationId xmlns:a16="http://schemas.microsoft.com/office/drawing/2014/main" id="{C240D45D-B0A7-4904-A796-3A48900BE375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366" y="8174496"/>
            <a:ext cx="21113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圖片 75">
            <a:extLst>
              <a:ext uri="{FF2B5EF4-FFF2-40B4-BE49-F238E27FC236}">
                <a16:creationId xmlns:a16="http://schemas.microsoft.com/office/drawing/2014/main" id="{7BC7213D-6339-4833-A560-F679738C149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815" y="8147722"/>
            <a:ext cx="288000" cy="288000"/>
          </a:xfrm>
          <a:prstGeom prst="rect">
            <a:avLst/>
          </a:prstGeom>
        </p:spPr>
      </p:pic>
      <p:pic>
        <p:nvPicPr>
          <p:cNvPr id="77" name="圖片 76">
            <a:extLst>
              <a:ext uri="{FF2B5EF4-FFF2-40B4-BE49-F238E27FC236}">
                <a16:creationId xmlns:a16="http://schemas.microsoft.com/office/drawing/2014/main" id="{7F686389-67C9-4A63-AE19-B2780A6A8EA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1" y="8501461"/>
            <a:ext cx="288000" cy="288000"/>
          </a:xfrm>
          <a:prstGeom prst="rect">
            <a:avLst/>
          </a:prstGeom>
        </p:spPr>
      </p:pic>
      <p:pic>
        <p:nvPicPr>
          <p:cNvPr id="78" name="圖片 77">
            <a:extLst>
              <a:ext uri="{FF2B5EF4-FFF2-40B4-BE49-F238E27FC236}">
                <a16:creationId xmlns:a16="http://schemas.microsoft.com/office/drawing/2014/main" id="{C4D66949-E84B-4AAD-835F-8B0D5C75CC0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69" y="8830694"/>
            <a:ext cx="288000" cy="288000"/>
          </a:xfrm>
          <a:prstGeom prst="rect">
            <a:avLst/>
          </a:prstGeom>
        </p:spPr>
      </p:pic>
      <p:pic>
        <p:nvPicPr>
          <p:cNvPr id="79" name="圖片 78">
            <a:extLst>
              <a:ext uri="{FF2B5EF4-FFF2-40B4-BE49-F238E27FC236}">
                <a16:creationId xmlns:a16="http://schemas.microsoft.com/office/drawing/2014/main" id="{6EC04C0D-F77F-4A30-998A-959844FA9A83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1" y="9177530"/>
            <a:ext cx="288000" cy="288000"/>
          </a:xfrm>
          <a:prstGeom prst="rect">
            <a:avLst/>
          </a:prstGeom>
        </p:spPr>
      </p:pic>
      <p:pic>
        <p:nvPicPr>
          <p:cNvPr id="80" name="圖片 79">
            <a:extLst>
              <a:ext uri="{FF2B5EF4-FFF2-40B4-BE49-F238E27FC236}">
                <a16:creationId xmlns:a16="http://schemas.microsoft.com/office/drawing/2014/main" id="{2F5F6F30-9EEE-47CD-BE7D-608E3209AC9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04" y="8905056"/>
            <a:ext cx="288000" cy="288000"/>
          </a:xfrm>
          <a:prstGeom prst="rect">
            <a:avLst/>
          </a:prstGeom>
        </p:spPr>
      </p:pic>
      <p:pic>
        <p:nvPicPr>
          <p:cNvPr id="81" name="圖片 80">
            <a:extLst>
              <a:ext uri="{FF2B5EF4-FFF2-40B4-BE49-F238E27FC236}">
                <a16:creationId xmlns:a16="http://schemas.microsoft.com/office/drawing/2014/main" id="{D5ADD9B0-05B4-4898-8DC2-9DF608AEC03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8905056"/>
            <a:ext cx="288000" cy="288000"/>
          </a:xfrm>
          <a:prstGeom prst="rect">
            <a:avLst/>
          </a:prstGeom>
        </p:spPr>
      </p:pic>
      <p:pic>
        <p:nvPicPr>
          <p:cNvPr id="72" name="Picture 335"/>
          <p:cNvPicPr>
            <a:picLocks noChangeAspect="1" noChangeArrowheads="1"/>
          </p:cNvPicPr>
          <p:nvPr/>
        </p:nvPicPr>
        <p:blipFill>
          <a:blip r:embed="rId34" cstate="print"/>
          <a:srcRect l="18542" t="14984" r="17139" b="10480"/>
          <a:stretch>
            <a:fillRect/>
          </a:stretch>
        </p:blipFill>
        <p:spPr bwMode="auto">
          <a:xfrm>
            <a:off x="2448453" y="768152"/>
            <a:ext cx="10217043" cy="66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336"/>
          <p:cNvPicPr>
            <a:picLocks noChangeAspect="1" noChangeArrowheads="1"/>
          </p:cNvPicPr>
          <p:nvPr/>
        </p:nvPicPr>
        <p:blipFill>
          <a:blip r:embed="rId35" cstate="print"/>
          <a:srcRect l="24328" t="46133" r="48100" b="13500"/>
          <a:stretch>
            <a:fillRect/>
          </a:stretch>
        </p:blipFill>
        <p:spPr bwMode="auto">
          <a:xfrm>
            <a:off x="2368352" y="4368552"/>
            <a:ext cx="367240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文字方塊 85"/>
          <p:cNvSpPr txBox="1"/>
          <p:nvPr/>
        </p:nvSpPr>
        <p:spPr>
          <a:xfrm>
            <a:off x="9497144" y="91216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/>
              <a:t>左鎮區</a:t>
            </a:r>
          </a:p>
        </p:txBody>
      </p:sp>
      <p:sp>
        <p:nvSpPr>
          <p:cNvPr id="88" name="文字方塊 87"/>
          <p:cNvSpPr txBox="1"/>
          <p:nvPr/>
        </p:nvSpPr>
        <p:spPr>
          <a:xfrm>
            <a:off x="4168552" y="1416224"/>
            <a:ext cx="1296144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</a:rPr>
              <a:t>𦰡拔國小操場</a:t>
            </a:r>
            <a:endParaRPr lang="en-US" altLang="zh-TW" sz="1400" dirty="0">
              <a:solidFill>
                <a:srgbClr val="FF0000"/>
              </a:solidFill>
            </a:endParaRPr>
          </a:p>
          <a:p>
            <a:r>
              <a:rPr lang="en-US" altLang="zh-TW" sz="10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Na-</a:t>
            </a:r>
            <a:r>
              <a:rPr lang="en-US" altLang="zh-TW" sz="1000" b="1" dirty="0" err="1">
                <a:solidFill>
                  <a:srgbClr val="FF0000"/>
                </a:solidFill>
                <a:ea typeface="微軟正黑體" panose="020B0604030504040204" pitchFamily="34" charset="-120"/>
              </a:rPr>
              <a:t>Ba</a:t>
            </a:r>
            <a:r>
              <a:rPr lang="en-US" altLang="zh-TW" sz="10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 Elementary School</a:t>
            </a:r>
            <a:endParaRPr lang="zh-TW" altLang="en-US" sz="1000" dirty="0">
              <a:solidFill>
                <a:srgbClr val="FF0000"/>
              </a:solidFill>
            </a:endParaRPr>
          </a:p>
        </p:txBody>
      </p:sp>
      <p:pic>
        <p:nvPicPr>
          <p:cNvPr id="91" name="圖片 9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68" y="1704256"/>
            <a:ext cx="322876" cy="322876"/>
          </a:xfrm>
          <a:prstGeom prst="rect">
            <a:avLst/>
          </a:prstGeom>
        </p:spPr>
      </p:pic>
      <p:sp>
        <p:nvSpPr>
          <p:cNvPr id="92" name="文字方塊 91"/>
          <p:cNvSpPr txBox="1"/>
          <p:nvPr/>
        </p:nvSpPr>
        <p:spPr>
          <a:xfrm>
            <a:off x="6472808" y="1416224"/>
            <a:ext cx="1080120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𦰡拔派出所</a:t>
            </a:r>
            <a:endParaRPr lang="en-US" altLang="zh-TW" sz="1400" dirty="0">
              <a:solidFill>
                <a:srgbClr val="FF0000"/>
              </a:solidFill>
            </a:endParaRPr>
          </a:p>
          <a:p>
            <a:pPr algn="ctr"/>
            <a:r>
              <a:rPr lang="en-US" altLang="zh-TW" sz="10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Na-</a:t>
            </a:r>
            <a:r>
              <a:rPr lang="en-US" altLang="zh-TW" sz="1000" b="1" dirty="0" err="1">
                <a:solidFill>
                  <a:srgbClr val="FF0000"/>
                </a:solidFill>
                <a:ea typeface="微軟正黑體" panose="020B0604030504040204" pitchFamily="34" charset="-120"/>
              </a:rPr>
              <a:t>Ba</a:t>
            </a:r>
            <a:r>
              <a:rPr lang="en-US" altLang="zh-TW" sz="1000" b="1" dirty="0">
                <a:solidFill>
                  <a:srgbClr val="FF0000"/>
                </a:solidFill>
                <a:cs typeface="Arial Unicode MS" pitchFamily="34" charset="-120"/>
              </a:rPr>
              <a:t> police station </a:t>
            </a:r>
            <a:endParaRPr lang="zh-TW" altLang="en-US" sz="1000" b="1" dirty="0">
              <a:solidFill>
                <a:srgbClr val="FF0000"/>
              </a:solidFill>
            </a:endParaRPr>
          </a:p>
        </p:txBody>
      </p:sp>
      <p:sp>
        <p:nvSpPr>
          <p:cNvPr id="98" name="文字方塊 97"/>
          <p:cNvSpPr txBox="1"/>
          <p:nvPr/>
        </p:nvSpPr>
        <p:spPr>
          <a:xfrm>
            <a:off x="4600600" y="3288432"/>
            <a:ext cx="95263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𦰡拔里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200" b="1" dirty="0">
                <a:solidFill>
                  <a:srgbClr val="FF0000"/>
                </a:solidFill>
                <a:ea typeface="微軟正黑體" pitchFamily="34" charset="-120"/>
              </a:rPr>
              <a:t>Na-</a:t>
            </a:r>
            <a:r>
              <a:rPr lang="en-US" altLang="zh-TW" sz="1200" b="1" dirty="0" err="1">
                <a:solidFill>
                  <a:srgbClr val="FF0000"/>
                </a:solidFill>
                <a:ea typeface="微軟正黑體" pitchFamily="34" charset="-120"/>
              </a:rPr>
              <a:t>Ba</a:t>
            </a:r>
            <a:r>
              <a:rPr lang="en-US" altLang="zh-TW" sz="1200" b="1" dirty="0">
                <a:solidFill>
                  <a:srgbClr val="FF0000"/>
                </a:solidFill>
                <a:ea typeface="微軟正黑體" pitchFamily="34" charset="-120"/>
              </a:rPr>
              <a:t> Vil.</a:t>
            </a:r>
            <a:endParaRPr lang="zh-TW" altLang="en-US" sz="1200" b="1" dirty="0">
              <a:solidFill>
                <a:srgbClr val="FF0000"/>
              </a:solidFill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3736504" y="2568352"/>
            <a:ext cx="1728192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台南醫院新化分院</a:t>
            </a:r>
            <a:endParaRPr lang="en-US" altLang="zh-TW" sz="1400" dirty="0">
              <a:solidFill>
                <a:srgbClr val="FF0000"/>
              </a:solidFill>
            </a:endParaRPr>
          </a:p>
          <a:p>
            <a:pPr algn="ctr"/>
            <a:r>
              <a:rPr lang="en-US" altLang="zh-TW" sz="1000" b="1" dirty="0" err="1">
                <a:solidFill>
                  <a:srgbClr val="FF0000"/>
                </a:solidFill>
              </a:rPr>
              <a:t>Sinhua</a:t>
            </a:r>
            <a:r>
              <a:rPr lang="en-US" altLang="zh-TW" sz="1000" b="1" dirty="0">
                <a:solidFill>
                  <a:srgbClr val="FF0000"/>
                </a:solidFill>
              </a:rPr>
              <a:t> Department, Tainan Hospital</a:t>
            </a:r>
            <a:endParaRPr lang="zh-TW" altLang="en-US" sz="1000" b="1" dirty="0">
              <a:solidFill>
                <a:srgbClr val="FF0000"/>
              </a:solidFill>
            </a:endParaRPr>
          </a:p>
        </p:txBody>
      </p:sp>
      <p:pic>
        <p:nvPicPr>
          <p:cNvPr id="102" name="圖片 10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72" y="2568352"/>
            <a:ext cx="288032" cy="288032"/>
          </a:xfrm>
          <a:prstGeom prst="rect">
            <a:avLst/>
          </a:prstGeom>
        </p:spPr>
      </p:pic>
      <p:sp>
        <p:nvSpPr>
          <p:cNvPr id="103" name="向右箭號 102"/>
          <p:cNvSpPr/>
          <p:nvPr/>
        </p:nvSpPr>
        <p:spPr>
          <a:xfrm rot="12936681">
            <a:off x="7511760" y="3051663"/>
            <a:ext cx="785818" cy="358314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" name="向右箭號 103"/>
          <p:cNvSpPr/>
          <p:nvPr/>
        </p:nvSpPr>
        <p:spPr>
          <a:xfrm rot="17868180">
            <a:off x="6430256" y="4063170"/>
            <a:ext cx="785818" cy="358314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5" name="圖片 12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528592" y="4872608"/>
            <a:ext cx="324016" cy="324016"/>
          </a:xfrm>
          <a:prstGeom prst="rect">
            <a:avLst/>
          </a:prstGeom>
        </p:spPr>
      </p:pic>
      <p:sp>
        <p:nvSpPr>
          <p:cNvPr id="128" name="文字方塊 127"/>
          <p:cNvSpPr txBox="1"/>
          <p:nvPr/>
        </p:nvSpPr>
        <p:spPr>
          <a:xfrm>
            <a:off x="6544816" y="1992288"/>
            <a:ext cx="122413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</a:rPr>
              <a:t>𦰡拔羊林活動中心</a:t>
            </a:r>
            <a:endParaRPr lang="en-US" altLang="zh-TW" sz="1400" dirty="0">
              <a:solidFill>
                <a:srgbClr val="FF0000"/>
              </a:solidFill>
            </a:endParaRPr>
          </a:p>
          <a:p>
            <a:r>
              <a:rPr lang="en-US" altLang="zh-TW" sz="1000" b="1" dirty="0">
                <a:solidFill>
                  <a:srgbClr val="FF0000"/>
                </a:solidFill>
                <a:cs typeface="Arial Unicode MS" pitchFamily="34" charset="-120"/>
              </a:rPr>
              <a:t>Na-</a:t>
            </a:r>
            <a:r>
              <a:rPr lang="en-US" altLang="zh-TW" sz="1000" b="1" dirty="0" err="1">
                <a:solidFill>
                  <a:srgbClr val="FF0000"/>
                </a:solidFill>
                <a:cs typeface="Arial Unicode MS" pitchFamily="34" charset="-120"/>
              </a:rPr>
              <a:t>Ba</a:t>
            </a:r>
            <a:r>
              <a:rPr lang="en-US" altLang="zh-TW" sz="1000" b="1" dirty="0">
                <a:solidFill>
                  <a:srgbClr val="FF0000"/>
                </a:solidFill>
                <a:cs typeface="Arial Unicode MS" pitchFamily="34" charset="-120"/>
              </a:rPr>
              <a:t> &amp;</a:t>
            </a:r>
            <a:r>
              <a:rPr lang="en-US" altLang="zh-TW" sz="1000" b="1" dirty="0">
                <a:solidFill>
                  <a:srgbClr val="FF0000"/>
                </a:solidFill>
              </a:rPr>
              <a:t> Yang-Lin Activity Center</a:t>
            </a:r>
            <a:endParaRPr lang="zh-TW" altLang="en-US" sz="1000" b="1" dirty="0">
              <a:solidFill>
                <a:srgbClr val="FF0000"/>
              </a:solidFill>
            </a:endParaRPr>
          </a:p>
        </p:txBody>
      </p:sp>
      <p:sp>
        <p:nvSpPr>
          <p:cNvPr id="129" name="向右箭號 128"/>
          <p:cNvSpPr/>
          <p:nvPr/>
        </p:nvSpPr>
        <p:spPr>
          <a:xfrm rot="12645386">
            <a:off x="3340813" y="1519947"/>
            <a:ext cx="785818" cy="358314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0" name="文字方塊 129"/>
          <p:cNvSpPr txBox="1"/>
          <p:nvPr/>
        </p:nvSpPr>
        <p:spPr>
          <a:xfrm>
            <a:off x="5032648" y="4872608"/>
            <a:ext cx="1075624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</a:rPr>
              <a:t>新化區公所</a:t>
            </a:r>
            <a:endParaRPr lang="en-US" altLang="zh-TW" sz="1400" dirty="0">
              <a:solidFill>
                <a:srgbClr val="FF0000"/>
              </a:solidFill>
            </a:endParaRPr>
          </a:p>
          <a:p>
            <a:r>
              <a:rPr lang="en-US" altLang="zh-TW" sz="1000" b="1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Sin  </a:t>
            </a:r>
            <a:r>
              <a:rPr lang="en-US" altLang="zh-TW" sz="1000" b="1" dirty="0" err="1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000" b="1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District office</a:t>
            </a:r>
            <a:endParaRPr lang="zh-TW" altLang="en-US" sz="1000" dirty="0">
              <a:solidFill>
                <a:srgbClr val="FF0000"/>
              </a:solidFill>
            </a:endParaRPr>
          </a:p>
        </p:txBody>
      </p:sp>
      <p:pic>
        <p:nvPicPr>
          <p:cNvPr id="131" name="圖片 1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24" y="4872608"/>
            <a:ext cx="297237" cy="289827"/>
          </a:xfrm>
          <a:prstGeom prst="rect">
            <a:avLst/>
          </a:prstGeom>
        </p:spPr>
      </p:pic>
      <p:sp>
        <p:nvSpPr>
          <p:cNvPr id="133" name="文字方塊 132"/>
          <p:cNvSpPr txBox="1"/>
          <p:nvPr/>
        </p:nvSpPr>
        <p:spPr>
          <a:xfrm>
            <a:off x="7768952" y="4728592"/>
            <a:ext cx="95263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羊林里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200" b="1" dirty="0">
                <a:solidFill>
                  <a:srgbClr val="FF0000"/>
                </a:solidFill>
              </a:rPr>
              <a:t>Yang-Lin Vil.</a:t>
            </a:r>
            <a:endParaRPr lang="zh-TW" altLang="en-US" sz="1200" b="1" dirty="0">
              <a:solidFill>
                <a:srgbClr val="FF0000"/>
              </a:solidFill>
            </a:endParaRPr>
          </a:p>
        </p:txBody>
      </p:sp>
      <p:sp>
        <p:nvSpPr>
          <p:cNvPr id="135" name="矩形 134"/>
          <p:cNvSpPr/>
          <p:nvPr/>
        </p:nvSpPr>
        <p:spPr>
          <a:xfrm>
            <a:off x="4816624" y="6816824"/>
            <a:ext cx="1152128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新化國中</a:t>
            </a:r>
            <a:endParaRPr lang="en-US" altLang="zh-TW" sz="1400" dirty="0">
              <a:solidFill>
                <a:srgbClr val="FF0000"/>
              </a:solidFill>
            </a:endParaRPr>
          </a:p>
          <a:p>
            <a:pPr algn="ctr"/>
            <a:r>
              <a:rPr lang="en-US" altLang="zh-TW" sz="1000" b="1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Sin </a:t>
            </a:r>
            <a:r>
              <a:rPr lang="en-US" altLang="zh-TW" sz="1000" b="1" dirty="0" err="1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zh-TW" altLang="en-US" sz="1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000" b="1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Junior High School</a:t>
            </a:r>
          </a:p>
        </p:txBody>
      </p:sp>
      <p:sp>
        <p:nvSpPr>
          <p:cNvPr id="136" name="向右箭號 135"/>
          <p:cNvSpPr/>
          <p:nvPr/>
        </p:nvSpPr>
        <p:spPr>
          <a:xfrm rot="10213819">
            <a:off x="4980891" y="4488683"/>
            <a:ext cx="591921" cy="28928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680720" y="4656584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5" name="圖片 1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96" y="4692608"/>
            <a:ext cx="192416" cy="180000"/>
          </a:xfrm>
          <a:prstGeom prst="rect">
            <a:avLst/>
          </a:prstGeom>
        </p:spPr>
      </p:pic>
      <p:pic>
        <p:nvPicPr>
          <p:cNvPr id="146" name="圖片 1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72" y="4728592"/>
            <a:ext cx="192414" cy="180000"/>
          </a:xfrm>
          <a:prstGeom prst="rect">
            <a:avLst/>
          </a:prstGeom>
        </p:spPr>
      </p:pic>
      <p:pic>
        <p:nvPicPr>
          <p:cNvPr id="148" name="圖片 147">
            <a:extLst>
              <a:ext uri="{FF2B5EF4-FFF2-40B4-BE49-F238E27FC236}">
                <a16:creationId xmlns:a16="http://schemas.microsoft.com/office/drawing/2014/main" id="{1CA02B32-F3E9-4750-989F-23D004C490D5}"/>
              </a:ext>
            </a:extLst>
          </p:cNvPr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12233448" y="768152"/>
            <a:ext cx="233206" cy="2369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9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392688" y="1416224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1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680720" y="6672808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2" name="圖片 1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648" y="6528792"/>
            <a:ext cx="339618" cy="326525"/>
          </a:xfrm>
          <a:prstGeom prst="rect">
            <a:avLst/>
          </a:prstGeom>
        </p:spPr>
      </p:pic>
      <p:sp>
        <p:nvSpPr>
          <p:cNvPr id="153" name="矩形圖說文字 152"/>
          <p:cNvSpPr/>
          <p:nvPr/>
        </p:nvSpPr>
        <p:spPr>
          <a:xfrm>
            <a:off x="2368352" y="4440560"/>
            <a:ext cx="3672408" cy="3024336"/>
          </a:xfrm>
          <a:prstGeom prst="wedgeRectCallout">
            <a:avLst>
              <a:gd name="adj1" fmla="val -47480"/>
              <a:gd name="adj2" fmla="val -166648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4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552928" y="2064296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5" name="文字方塊 154"/>
          <p:cNvSpPr txBox="1"/>
          <p:nvPr/>
        </p:nvSpPr>
        <p:spPr>
          <a:xfrm>
            <a:off x="5032648" y="2064296"/>
            <a:ext cx="115212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</a:rPr>
              <a:t>接天寺</a:t>
            </a:r>
            <a:endParaRPr lang="en-US" altLang="zh-TW" sz="1400" dirty="0">
              <a:solidFill>
                <a:srgbClr val="FF0000"/>
              </a:solidFill>
            </a:endParaRPr>
          </a:p>
          <a:p>
            <a:r>
              <a:rPr lang="en-US" altLang="zh-TW" sz="1400" dirty="0"/>
              <a:t> </a:t>
            </a:r>
            <a:r>
              <a:rPr lang="en-US" altLang="zh-TW" sz="1000" b="1" dirty="0">
                <a:solidFill>
                  <a:srgbClr val="FF0000"/>
                </a:solidFill>
              </a:rPr>
              <a:t>JIE-TIAN  Temple</a:t>
            </a:r>
          </a:p>
        </p:txBody>
      </p:sp>
      <p:pic>
        <p:nvPicPr>
          <p:cNvPr id="150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680720" y="2064296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7" name="圖片 1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776" y="2064296"/>
            <a:ext cx="403242" cy="387696"/>
          </a:xfrm>
          <a:prstGeom prst="rect">
            <a:avLst/>
          </a:prstGeom>
        </p:spPr>
      </p:pic>
      <p:pic>
        <p:nvPicPr>
          <p:cNvPr id="147" name="圖片 146" descr="收容所.jp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5608712" y="2496344"/>
            <a:ext cx="312613" cy="312613"/>
          </a:xfrm>
          <a:prstGeom prst="rect">
            <a:avLst/>
          </a:prstGeom>
        </p:spPr>
      </p:pic>
      <p:pic>
        <p:nvPicPr>
          <p:cNvPr id="158" name="圖片 157" descr="37區行政區域圖(新化區).jpg"/>
          <p:cNvPicPr>
            <a:picLocks noChangeAspect="1"/>
          </p:cNvPicPr>
          <p:nvPr/>
        </p:nvPicPr>
        <p:blipFill>
          <a:blip r:embed="rId38" cstate="print"/>
          <a:srcRect t="-2591" b="-3498"/>
          <a:stretch>
            <a:fillRect/>
          </a:stretch>
        </p:blipFill>
        <p:spPr>
          <a:xfrm>
            <a:off x="568152" y="1416224"/>
            <a:ext cx="1080120" cy="810090"/>
          </a:xfrm>
          <a:prstGeom prst="rect">
            <a:avLst/>
          </a:prstGeom>
        </p:spPr>
      </p:pic>
      <p:sp>
        <p:nvSpPr>
          <p:cNvPr id="159" name="文字方塊 158"/>
          <p:cNvSpPr txBox="1"/>
          <p:nvPr/>
        </p:nvSpPr>
        <p:spPr>
          <a:xfrm>
            <a:off x="64096" y="2424336"/>
            <a:ext cx="2305387" cy="1786067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臺南市災害應變中心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(City level)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Emergency Response Center</a:t>
            </a:r>
            <a:endParaRPr lang="zh-TW" altLang="en-US" sz="1000" dirty="0"/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民治專線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:06-6569119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永華專線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:06-2989119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新化區災害應變中心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(District level)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Emergency Response Center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:06-5905009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消防局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(fire bureau)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報案電話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警察局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(police bureau)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報案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:110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市民服務熱線 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hotline: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1999</a:t>
            </a:r>
          </a:p>
        </p:txBody>
      </p:sp>
      <p:pic>
        <p:nvPicPr>
          <p:cNvPr id="160" name="圖片 159" descr="公所網頁災害防救相關網站.jp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496144" y="5232648"/>
            <a:ext cx="1289298" cy="1289298"/>
          </a:xfrm>
          <a:prstGeom prst="rect">
            <a:avLst/>
          </a:prstGeom>
        </p:spPr>
      </p:pic>
      <p:sp>
        <p:nvSpPr>
          <p:cNvPr id="142" name="矩形 141"/>
          <p:cNvSpPr/>
          <p:nvPr/>
        </p:nvSpPr>
        <p:spPr>
          <a:xfrm>
            <a:off x="136103" y="6456784"/>
            <a:ext cx="2158215" cy="3147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避難原則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Principle of evacuation</a:t>
            </a:r>
            <a:endParaRPr lang="en-US" altLang="zh-TW" sz="1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2" name="矩形 161"/>
          <p:cNvSpPr/>
          <p:nvPr/>
        </p:nvSpPr>
        <p:spPr>
          <a:xfrm>
            <a:off x="136104" y="8112968"/>
            <a:ext cx="2440360" cy="239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50" dirty="0">
                <a:ea typeface="微軟正黑體" panose="020B0604030504040204" pitchFamily="34" charset="-120"/>
              </a:rPr>
              <a:t>1.</a:t>
            </a:r>
            <a:r>
              <a:rPr lang="en-US" altLang="zh-TW" sz="1050" b="1" dirty="0">
                <a:ea typeface="微軟正黑體" panose="020B0604030504040204" pitchFamily="34" charset="-120"/>
              </a:rPr>
              <a:t>Na-Ba Elementary School</a:t>
            </a:r>
          </a:p>
          <a:p>
            <a:r>
              <a:rPr lang="en-US" altLang="zh-TW" sz="1050" dirty="0">
                <a:ea typeface="微軟正黑體" panose="020B0604030504040204" pitchFamily="34" charset="-120"/>
              </a:rPr>
              <a:t>Address</a:t>
            </a:r>
            <a:r>
              <a:rPr lang="zh-TW" altLang="en-US" sz="1050" dirty="0">
                <a:ea typeface="微軟正黑體" panose="020B0604030504040204" pitchFamily="34" charset="-120"/>
              </a:rPr>
              <a:t>：</a:t>
            </a:r>
            <a:r>
              <a:rPr lang="en-US" altLang="zh-TW" sz="1050" dirty="0"/>
              <a:t> No.54, </a:t>
            </a:r>
            <a:r>
              <a:rPr lang="en-US" altLang="zh-TW" sz="1050" dirty="0" err="1"/>
              <a:t>Nabalin</a:t>
            </a:r>
            <a:r>
              <a:rPr lang="en-US" altLang="zh-TW" sz="1050" dirty="0"/>
              <a:t>, </a:t>
            </a:r>
            <a:endParaRPr lang="en-US" altLang="zh-TW" sz="1050" dirty="0">
              <a:ea typeface="微軟正黑體" panose="020B0604030504040204" pitchFamily="34" charset="-120"/>
            </a:endParaRPr>
          </a:p>
          <a:p>
            <a:r>
              <a:rPr lang="en-US" altLang="zh-TW" sz="1050" dirty="0">
                <a:ea typeface="微軟正黑體" panose="020B0604030504040204" pitchFamily="34" charset="-120"/>
              </a:rPr>
              <a:t>Tel</a:t>
            </a:r>
            <a:r>
              <a:rPr lang="zh-TW" altLang="en-US" sz="1050" dirty="0">
                <a:ea typeface="微軟正黑體" panose="020B0604030504040204" pitchFamily="34" charset="-120"/>
              </a:rPr>
              <a:t>：</a:t>
            </a:r>
            <a:r>
              <a:rPr lang="en-US" altLang="zh-TW" sz="1050" dirty="0">
                <a:ea typeface="微軟正黑體" panose="020B0604030504040204" pitchFamily="34" charset="-120"/>
              </a:rPr>
              <a:t>06-591-1591</a:t>
            </a:r>
          </a:p>
          <a:p>
            <a:r>
              <a:rPr lang="en-US" altLang="zh-TW" sz="1050" dirty="0">
                <a:ea typeface="微軟正黑體" panose="020B0604030504040204" pitchFamily="34" charset="-120"/>
              </a:rPr>
              <a:t>2.</a:t>
            </a:r>
            <a:r>
              <a:rPr lang="en-US" altLang="zh-TW" sz="1050" b="1" dirty="0">
                <a:ea typeface="Arial Unicode MS" pitchFamily="34" charset="-120"/>
                <a:cs typeface="Arial Unicode MS" pitchFamily="34" charset="-120"/>
              </a:rPr>
              <a:t> Sin  </a:t>
            </a:r>
            <a:r>
              <a:rPr lang="en-US" altLang="zh-TW" sz="1050" b="1" dirty="0" err="1"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050" b="1" dirty="0">
                <a:ea typeface="Arial Unicode MS" pitchFamily="34" charset="-120"/>
                <a:cs typeface="Arial Unicode MS" pitchFamily="34" charset="-120"/>
              </a:rPr>
              <a:t> District Office 3F </a:t>
            </a:r>
          </a:p>
          <a:p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Address</a:t>
            </a:r>
            <a:r>
              <a:rPr lang="zh-TW" altLang="en-US" sz="105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No.130, </a:t>
            </a:r>
            <a:r>
              <a:rPr lang="en-US" altLang="zh-TW" sz="1050" dirty="0" err="1">
                <a:ea typeface="Arial Unicode MS" pitchFamily="34" charset="-120"/>
                <a:cs typeface="Arial Unicode MS" pitchFamily="34" charset="-120"/>
              </a:rPr>
              <a:t>Zhongshan</a:t>
            </a:r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 Rd., </a:t>
            </a:r>
          </a:p>
          <a:p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Tel</a:t>
            </a:r>
            <a:r>
              <a:rPr lang="zh-TW" altLang="en-US" sz="105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06-590-5009</a:t>
            </a:r>
          </a:p>
          <a:p>
            <a:r>
              <a:rPr lang="en-US" altLang="zh-TW" sz="1050" b="1" dirty="0">
                <a:ea typeface="Arial Unicode MS" pitchFamily="34" charset="-120"/>
                <a:cs typeface="Arial Unicode MS" pitchFamily="34" charset="-120"/>
              </a:rPr>
              <a:t>3. Na-</a:t>
            </a:r>
            <a:r>
              <a:rPr lang="en-US" altLang="zh-TW" sz="1050" b="1" dirty="0" err="1">
                <a:ea typeface="Arial Unicode MS" pitchFamily="34" charset="-120"/>
                <a:cs typeface="Arial Unicode MS" pitchFamily="34" charset="-120"/>
              </a:rPr>
              <a:t>Ba</a:t>
            </a:r>
            <a:r>
              <a:rPr lang="en-US" altLang="zh-TW" sz="1050" b="1" dirty="0">
                <a:ea typeface="Arial Unicode MS" pitchFamily="34" charset="-120"/>
                <a:cs typeface="Arial Unicode MS" pitchFamily="34" charset="-120"/>
              </a:rPr>
              <a:t> &amp; Yang-Lin Activity Center</a:t>
            </a:r>
          </a:p>
          <a:p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Address</a:t>
            </a:r>
            <a:r>
              <a:rPr lang="zh-TW" altLang="en-US" sz="105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pt-BR" altLang="zh-TW" sz="1050" dirty="0"/>
              <a:t> No. 329, Nabalin, </a:t>
            </a:r>
            <a:endParaRPr lang="en-US" altLang="zh-TW" sz="1050" dirty="0">
              <a:ea typeface="Arial Unicode MS" pitchFamily="34" charset="-120"/>
              <a:cs typeface="Arial Unicode MS" pitchFamily="34" charset="-120"/>
            </a:endParaRPr>
          </a:p>
          <a:p>
            <a:r>
              <a:rPr lang="en-US" altLang="zh-TW" sz="1050" dirty="0">
                <a:ea typeface="Arial Unicode MS" pitchFamily="34" charset="-120"/>
                <a:cs typeface="Arial Unicode MS" pitchFamily="34" charset="-120"/>
              </a:rPr>
              <a:t>Tel:</a:t>
            </a:r>
            <a:r>
              <a:rPr lang="en-US" altLang="zh-TW" sz="1050" dirty="0">
                <a:ea typeface="微軟正黑體" panose="020B0604030504040204" pitchFamily="34" charset="-120"/>
              </a:rPr>
              <a:t> 06-590-5009</a:t>
            </a:r>
            <a:endParaRPr lang="zh-TW" altLang="en-US" sz="1050" dirty="0">
              <a:ea typeface="Arial Unicode MS" pitchFamily="34" charset="-120"/>
              <a:cs typeface="Arial Unicode MS" pitchFamily="34" charset="-120"/>
            </a:endParaRPr>
          </a:p>
          <a:p>
            <a:endParaRPr lang="en-US" altLang="zh-TW" sz="1050" dirty="0">
              <a:ea typeface="Arial Unicode MS" pitchFamily="34" charset="-120"/>
              <a:cs typeface="Arial Unicode MS" pitchFamily="34" charset="-120"/>
            </a:endParaRPr>
          </a:p>
          <a:p>
            <a:endParaRPr lang="en-US" altLang="zh-TW" sz="1050" dirty="0">
              <a:ea typeface="Arial Unicode MS" pitchFamily="34" charset="-120"/>
              <a:cs typeface="Arial Unicode MS" pitchFamily="34" charset="-120"/>
            </a:endParaRPr>
          </a:p>
          <a:p>
            <a:endParaRPr lang="en-US" altLang="zh-TW" sz="1100" dirty="0">
              <a:ea typeface="微軟正黑體" panose="020B0604030504040204" pitchFamily="34" charset="-120"/>
            </a:endParaRPr>
          </a:p>
          <a:p>
            <a:endParaRPr lang="zh-TW" altLang="en-US" sz="1100" dirty="0">
              <a:ea typeface="微軟正黑體" panose="020B0604030504040204" pitchFamily="34" charset="-120"/>
            </a:endParaRPr>
          </a:p>
          <a:p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9857184" y="7176864"/>
            <a:ext cx="2797331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en-US" altLang="zh-TW" sz="1100" dirty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Update By Sin Hua District Office </a:t>
            </a:r>
            <a:r>
              <a:rPr lang="en-US" altLang="zh-TW" sz="110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,January 3rd. </a:t>
            </a:r>
            <a:endParaRPr lang="zh-TW" altLang="en-US" sz="1100" dirty="0">
              <a:solidFill>
                <a:schemeClr val="tx1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87" name="圖片 86" descr="收容所.jp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5392688" y="1632248"/>
            <a:ext cx="376237" cy="376237"/>
          </a:xfrm>
          <a:prstGeom prst="rect">
            <a:avLst/>
          </a:prstGeom>
        </p:spPr>
      </p:pic>
      <p:pic>
        <p:nvPicPr>
          <p:cNvPr id="163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08312" y="9409112"/>
            <a:ext cx="144016" cy="14401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4" name="圖片 163">
            <a:extLst>
              <a:ext uri="{FF2B5EF4-FFF2-40B4-BE49-F238E27FC236}">
                <a16:creationId xmlns:a16="http://schemas.microsoft.com/office/drawing/2014/main" id="{2F5F6F30-9EEE-47CD-BE7D-608E3209AC9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80" y="9313200"/>
            <a:ext cx="288000" cy="288000"/>
          </a:xfrm>
          <a:prstGeom prst="rect">
            <a:avLst/>
          </a:prstGeom>
        </p:spPr>
      </p:pic>
      <p:pic>
        <p:nvPicPr>
          <p:cNvPr id="16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80320" y="8184976"/>
            <a:ext cx="144016" cy="14401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3" name="圖片 172">
            <a:extLst>
              <a:ext uri="{FF2B5EF4-FFF2-40B4-BE49-F238E27FC236}">
                <a16:creationId xmlns:a16="http://schemas.microsoft.com/office/drawing/2014/main" id="{D5ADD9B0-05B4-4898-8DC2-9DF608AEC03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8112968"/>
            <a:ext cx="288000" cy="288000"/>
          </a:xfrm>
          <a:prstGeom prst="rect">
            <a:avLst/>
          </a:prstGeom>
        </p:spPr>
      </p:pic>
      <p:pic>
        <p:nvPicPr>
          <p:cNvPr id="174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08312" y="8977064"/>
            <a:ext cx="144016" cy="14401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6" name="文字方塊 115"/>
          <p:cNvSpPr txBox="1"/>
          <p:nvPr/>
        </p:nvSpPr>
        <p:spPr>
          <a:xfrm rot="20332874">
            <a:off x="2660139" y="5013031"/>
            <a:ext cx="369332" cy="20882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200" b="1" dirty="0"/>
              <a:t>中正路  </a:t>
            </a:r>
            <a:r>
              <a:rPr lang="en-US" altLang="zh-TW" sz="1200" b="1" dirty="0" err="1"/>
              <a:t>Zhongzheng</a:t>
            </a:r>
            <a:r>
              <a:rPr lang="en-US" altLang="zh-TW" sz="1200" b="1" dirty="0"/>
              <a:t> Rd.</a:t>
            </a:r>
            <a:endParaRPr lang="zh-TW" altLang="en-US" sz="1200" b="1" dirty="0"/>
          </a:p>
        </p:txBody>
      </p:sp>
      <p:sp>
        <p:nvSpPr>
          <p:cNvPr id="122" name="文字方塊 121"/>
          <p:cNvSpPr txBox="1"/>
          <p:nvPr/>
        </p:nvSpPr>
        <p:spPr>
          <a:xfrm rot="20987861">
            <a:off x="2368352" y="6744816"/>
            <a:ext cx="1834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中山路</a:t>
            </a:r>
            <a:r>
              <a:rPr lang="en-US" altLang="zh-TW" sz="1400" b="1" dirty="0" err="1"/>
              <a:t>Zhongshan</a:t>
            </a:r>
            <a:r>
              <a:rPr lang="en-US" altLang="zh-TW" sz="1400" b="1" dirty="0"/>
              <a:t> Rd.</a:t>
            </a:r>
            <a:endParaRPr lang="zh-TW" altLang="en-US" sz="1400" b="1" dirty="0"/>
          </a:p>
        </p:txBody>
      </p:sp>
      <p:pic>
        <p:nvPicPr>
          <p:cNvPr id="143" name="圖片 1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08" y="5232648"/>
            <a:ext cx="237000" cy="180000"/>
          </a:xfrm>
          <a:prstGeom prst="rect">
            <a:avLst/>
          </a:prstGeom>
        </p:spPr>
      </p:pic>
      <p:pic>
        <p:nvPicPr>
          <p:cNvPr id="167" name="圖片 16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56" y="7104856"/>
            <a:ext cx="237000" cy="180000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0EC81643-2BB9-811A-79CD-4E8F03C8961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874" y="9223258"/>
            <a:ext cx="212625" cy="252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0EC81643-2BB9-811A-79CD-4E8F03C89617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76" y="6515408"/>
            <a:ext cx="288581" cy="34202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EC81643-2BB9-811A-79CD-4E8F03C89617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55" y="4566608"/>
            <a:ext cx="242349" cy="28722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B278E37-F341-F22F-3322-4DE03172177B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411" y="2832391"/>
            <a:ext cx="296590" cy="35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19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18025</TotalTime>
  <Words>518</Words>
  <Application>Microsoft Office PowerPoint</Application>
  <PresentationFormat>A3 紙張 (297x420 公釐)</PresentationFormat>
  <Paragraphs>139</Paragraphs>
  <Slides>1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Arial Unicode MS</vt:lpstr>
      <vt:lpstr>微軟正黑體</vt:lpstr>
      <vt:lpstr>Arial</vt:lpstr>
      <vt:lpstr>Calibri</vt:lpstr>
      <vt:lpstr>Times New Roman</vt:lpstr>
      <vt:lpstr>Office 佈景主題</vt:lpstr>
      <vt:lpstr>點陣圖影像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alien</dc:creator>
  <cp:lastModifiedBy>陳映儒</cp:lastModifiedBy>
  <cp:revision>851</cp:revision>
  <cp:lastPrinted>2012-10-04T10:07:42Z</cp:lastPrinted>
  <dcterms:modified xsi:type="dcterms:W3CDTF">2024-01-03T06:13:23Z</dcterms:modified>
</cp:coreProperties>
</file>