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88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FFCC"/>
    <a:srgbClr val="996633"/>
    <a:srgbClr val="CC6600"/>
    <a:srgbClr val="FF8F92"/>
    <a:srgbClr val="006666"/>
    <a:srgbClr val="33CCCC"/>
    <a:srgbClr val="FFC9CA"/>
    <a:srgbClr val="FFC1C2"/>
    <a:srgbClr val="FFAB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438" y="38"/>
      </p:cViewPr>
      <p:guideLst>
        <p:guide orient="horz" pos="2160"/>
        <p:guide pos="2880"/>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819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DC4979-3C6E-4FA7-ABAB-41659E962101}" type="slidenum">
              <a:rPr lang="en-US" altLang="ja-JP"/>
              <a:pPr/>
              <a:t>‹#›</a:t>
            </a:fld>
            <a:endParaRPr lang="en-US" altLang="ja-JP"/>
          </a:p>
        </p:txBody>
      </p:sp>
    </p:spTree>
    <p:extLst>
      <p:ext uri="{BB962C8B-B14F-4D97-AF65-F5344CB8AC3E}">
        <p14:creationId xmlns:p14="http://schemas.microsoft.com/office/powerpoint/2010/main" val="34280184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3125" y="685800"/>
            <a:ext cx="257175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DDC4979-3C6E-4FA7-ABAB-41659E962101}" type="slidenum">
              <a:rPr lang="en-US" altLang="ja-JP" smtClean="0"/>
              <a:pPr/>
              <a:t>0</a:t>
            </a:fld>
            <a:endParaRPr lang="en-US" altLang="ja-JP"/>
          </a:p>
        </p:txBody>
      </p:sp>
    </p:spTree>
    <p:extLst>
      <p:ext uri="{BB962C8B-B14F-4D97-AF65-F5344CB8AC3E}">
        <p14:creationId xmlns:p14="http://schemas.microsoft.com/office/powerpoint/2010/main" val="585451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3125" y="685800"/>
            <a:ext cx="257175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DDC4979-3C6E-4FA7-ABAB-41659E962101}" type="slidenum">
              <a:rPr lang="en-US" altLang="ja-JP" smtClean="0"/>
              <a:pPr/>
              <a:t>1</a:t>
            </a:fld>
            <a:endParaRPr lang="en-US" altLang="ja-JP"/>
          </a:p>
        </p:txBody>
      </p:sp>
    </p:spTree>
    <p:extLst>
      <p:ext uri="{BB962C8B-B14F-4D97-AF65-F5344CB8AC3E}">
        <p14:creationId xmlns:p14="http://schemas.microsoft.com/office/powerpoint/2010/main" val="71721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222" name="Rectangle 6"/>
          <p:cNvSpPr>
            <a:spLocks noGrp="1" noChangeArrowheads="1"/>
          </p:cNvSpPr>
          <p:nvPr>
            <p:ph type="ctrTitle"/>
          </p:nvPr>
        </p:nvSpPr>
        <p:spPr>
          <a:xfrm>
            <a:off x="514350" y="2840568"/>
            <a:ext cx="5829300" cy="1960033"/>
          </a:xfrm>
        </p:spPr>
        <p:txBody>
          <a:bodyPr/>
          <a:lstStyle>
            <a:lvl1pPr>
              <a:defRPr>
                <a:effectLst>
                  <a:outerShdw blurRad="38100" dist="38100" dir="2700000" algn="tl">
                    <a:srgbClr val="C0C0C0"/>
                  </a:outerShdw>
                </a:effectLst>
              </a:defRPr>
            </a:lvl1pPr>
          </a:lstStyle>
          <a:p>
            <a:r>
              <a:rPr lang="ja-JP" altLang="en-US"/>
              <a:t>マスタ タイトルの書式設定</a:t>
            </a:r>
          </a:p>
        </p:txBody>
      </p:sp>
      <p:sp>
        <p:nvSpPr>
          <p:cNvPr id="9223" name="Rectangle 7"/>
          <p:cNvSpPr>
            <a:spLocks noGrp="1" noChangeArrowheads="1"/>
          </p:cNvSpPr>
          <p:nvPr>
            <p:ph type="subTitle" idx="1"/>
          </p:nvPr>
        </p:nvSpPr>
        <p:spPr>
          <a:xfrm>
            <a:off x="1028700" y="5181600"/>
            <a:ext cx="4800600" cy="2336800"/>
          </a:xfrm>
        </p:spPr>
        <p:txBody>
          <a:bodyPr/>
          <a:lstStyle>
            <a:lvl1pPr marL="0" indent="0" algn="ctr">
              <a:buFont typeface="Wingdings" pitchFamily="2" charset="2"/>
              <a:buNone/>
              <a:defRPr/>
            </a:lvl1pPr>
          </a:lstStyle>
          <a:p>
            <a:r>
              <a:rPr lang="ja-JP" altLang="en-US"/>
              <a:t>マスタ サブタイトルの書式設定</a:t>
            </a:r>
          </a:p>
        </p:txBody>
      </p:sp>
      <p:sp>
        <p:nvSpPr>
          <p:cNvPr id="9224" name="Rectangle 8"/>
          <p:cNvSpPr>
            <a:spLocks noGrp="1" noChangeArrowheads="1"/>
          </p:cNvSpPr>
          <p:nvPr>
            <p:ph type="dt" sz="half" idx="2"/>
          </p:nvPr>
        </p:nvSpPr>
        <p:spPr/>
        <p:txBody>
          <a:bodyPr/>
          <a:lstStyle>
            <a:lvl1pPr>
              <a:defRPr/>
            </a:lvl1pPr>
          </a:lstStyle>
          <a:p>
            <a:endParaRPr lang="en-US" altLang="ja-JP"/>
          </a:p>
        </p:txBody>
      </p:sp>
      <p:sp>
        <p:nvSpPr>
          <p:cNvPr id="9225" name="Rectangle 9"/>
          <p:cNvSpPr>
            <a:spLocks noGrp="1" noChangeArrowheads="1"/>
          </p:cNvSpPr>
          <p:nvPr>
            <p:ph type="ftr" sz="quarter" idx="3"/>
          </p:nvPr>
        </p:nvSpPr>
        <p:spPr/>
        <p:txBody>
          <a:bodyPr/>
          <a:lstStyle>
            <a:lvl1pPr>
              <a:defRPr/>
            </a:lvl1pPr>
          </a:lstStyle>
          <a:p>
            <a:r>
              <a:rPr lang="ja-JP" altLang="en-US" dirty="0" smtClean="0"/>
              <a:t>○○経済研究所</a:t>
            </a:r>
            <a:endParaRPr lang="en-US" altLang="ja-JP" dirty="0"/>
          </a:p>
        </p:txBody>
      </p:sp>
      <p:sp>
        <p:nvSpPr>
          <p:cNvPr id="9226" name="Rectangle 10"/>
          <p:cNvSpPr>
            <a:spLocks noGrp="1" noChangeArrowheads="1"/>
          </p:cNvSpPr>
          <p:nvPr>
            <p:ph type="sldNum" sz="quarter" idx="4"/>
          </p:nvPr>
        </p:nvSpPr>
        <p:spPr/>
        <p:txBody>
          <a:bodyPr/>
          <a:lstStyle>
            <a:lvl1pPr>
              <a:defRPr/>
            </a:lvl1pPr>
          </a:lstStyle>
          <a:p>
            <a:fld id="{376A2165-604C-4859-880D-DC8DC32D3BB3}" type="slidenum">
              <a:rPr lang="en-US" altLang="ja-JP"/>
              <a:pPr/>
              <a:t>‹#›</a:t>
            </a:fld>
            <a:endParaRPr lang="en-US" altLang="ja-JP"/>
          </a:p>
        </p:txBody>
      </p:sp>
      <p:sp>
        <p:nvSpPr>
          <p:cNvPr id="24" name="矩形 23"/>
          <p:cNvSpPr/>
          <p:nvPr userDrawn="1"/>
        </p:nvSpPr>
        <p:spPr>
          <a:xfrm>
            <a:off x="0" y="8676457"/>
            <a:ext cx="6858000" cy="467544"/>
          </a:xfrm>
          <a:prstGeom prst="rect">
            <a:avLst/>
          </a:prstGeom>
          <a:solidFill>
            <a:srgbClr val="FFC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矩形 24"/>
          <p:cNvSpPr/>
          <p:nvPr userDrawn="1"/>
        </p:nvSpPr>
        <p:spPr>
          <a:xfrm>
            <a:off x="0" y="8569108"/>
            <a:ext cx="6858000" cy="45719"/>
          </a:xfrm>
          <a:prstGeom prst="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矩形 25"/>
          <p:cNvSpPr/>
          <p:nvPr userDrawn="1"/>
        </p:nvSpPr>
        <p:spPr>
          <a:xfrm>
            <a:off x="0" y="0"/>
            <a:ext cx="6858000" cy="2123728"/>
          </a:xfrm>
          <a:prstGeom prst="rect">
            <a:avLst/>
          </a:prstGeom>
          <a:gradFill>
            <a:gsLst>
              <a:gs pos="0">
                <a:srgbClr val="FFABAD"/>
              </a:gs>
              <a:gs pos="50000">
                <a:srgbClr val="FFC9CA"/>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BF8A3EC-2D09-4E0C-B6B3-3292FAF483D5}"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2F99675-17D3-4D20-9E07-CB9907C60B7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r>
              <a:rPr lang="ja-JP" altLang="en-US" smtClean="0"/>
              <a:t>○○経済研究所</a:t>
            </a:r>
            <a:endParaRPr lang="en-US" altLang="ja-JP" dirty="0"/>
          </a:p>
        </p:txBody>
      </p:sp>
      <p:sp>
        <p:nvSpPr>
          <p:cNvPr id="9" name="スライド番号プレースホルダー 8"/>
          <p:cNvSpPr>
            <a:spLocks noGrp="1"/>
          </p:cNvSpPr>
          <p:nvPr>
            <p:ph type="sldNum" sz="quarter" idx="12"/>
          </p:nvPr>
        </p:nvSpPr>
        <p:spPr/>
        <p:txBody>
          <a:bodyPr/>
          <a:lstStyle/>
          <a:p>
            <a:fld id="{D4AD96C4-BB7A-47A3-B64B-35B6378993AC}" type="slidenum">
              <a:rPr lang="en-US" altLang="ja-JP" smtClean="0"/>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E25FEB9-03E6-477D-90AD-FD5B275D1568}"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80565A84-2401-41A8-A9D6-FEEA86FE74F3}"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ja-JP" altLang="en-US" smtClean="0"/>
              <a:t>○○経済研究所</a:t>
            </a:r>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fld id="{A277C584-FEDD-424B-9CFB-D5828C85D2A5}"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A4F486EF-2BF2-427A-9576-F2D8D87B6B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867F7BBB-8C63-4F05-BBDB-BD54152D41AD}"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334FE77-2534-489E-A06E-AA8F81D8D29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ja-JP" altLang="en-US" smtClean="0"/>
              <a:t>○○経済研究所</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D1B473E-CA11-4927-94E7-B815A924060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184"/>
            <a:ext cx="61722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1"/>
            <a:ext cx="6172200" cy="6034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967"/>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hlink"/>
                </a:solidFill>
                <a:latin typeface="+mn-lt"/>
                <a:ea typeface="+mn-ea"/>
              </a:defRPr>
            </a:lvl1pPr>
          </a:lstStyle>
          <a:p>
            <a:endParaRPr lang="en-US" altLang="ja-JP"/>
          </a:p>
        </p:txBody>
      </p:sp>
      <p:sp>
        <p:nvSpPr>
          <p:cNvPr id="1029" name="Rectangle 5"/>
          <p:cNvSpPr>
            <a:spLocks noGrp="1" noChangeArrowheads="1"/>
          </p:cNvSpPr>
          <p:nvPr>
            <p:ph type="ftr" sz="quarter" idx="3"/>
          </p:nvPr>
        </p:nvSpPr>
        <p:spPr bwMode="auto">
          <a:xfrm>
            <a:off x="2343150" y="8326967"/>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hlink"/>
                </a:solidFill>
                <a:latin typeface="+mn-lt"/>
                <a:ea typeface="+mn-ea"/>
              </a:defRPr>
            </a:lvl1pPr>
          </a:lstStyle>
          <a:p>
            <a:r>
              <a:rPr lang="ja-JP" altLang="en-US" dirty="0" smtClean="0"/>
              <a:t>○○経済研究所</a:t>
            </a:r>
            <a:endParaRPr lang="en-US" altLang="ja-JP" dirty="0"/>
          </a:p>
        </p:txBody>
      </p:sp>
      <p:sp>
        <p:nvSpPr>
          <p:cNvPr id="1030" name="Rectangle 6"/>
          <p:cNvSpPr>
            <a:spLocks noGrp="1" noChangeArrowheads="1"/>
          </p:cNvSpPr>
          <p:nvPr>
            <p:ph type="sldNum" sz="quarter" idx="4"/>
          </p:nvPr>
        </p:nvSpPr>
        <p:spPr bwMode="auto">
          <a:xfrm>
            <a:off x="4914900" y="8326967"/>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hlink"/>
                </a:solidFill>
                <a:latin typeface="+mn-lt"/>
                <a:ea typeface="+mn-ea"/>
              </a:defRPr>
            </a:lvl1pPr>
          </a:lstStyle>
          <a:p>
            <a:fld id="{D4AD96C4-BB7A-47A3-B64B-35B6378993AC}" type="slidenum">
              <a:rPr lang="en-US" altLang="ja-JP"/>
              <a:pPr/>
              <a:t>‹#›</a:t>
            </a:fld>
            <a:endParaRPr lang="en-US" altLang="ja-JP"/>
          </a:p>
        </p:txBody>
      </p:sp>
      <p:sp>
        <p:nvSpPr>
          <p:cNvPr id="10" name="矩形 9"/>
          <p:cNvSpPr/>
          <p:nvPr userDrawn="1"/>
        </p:nvSpPr>
        <p:spPr>
          <a:xfrm>
            <a:off x="0" y="8676457"/>
            <a:ext cx="6858000" cy="467544"/>
          </a:xfrm>
          <a:prstGeom prst="rect">
            <a:avLst/>
          </a:prstGeom>
          <a:solidFill>
            <a:srgbClr val="FFC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userDrawn="1"/>
        </p:nvSpPr>
        <p:spPr>
          <a:xfrm>
            <a:off x="0" y="8569108"/>
            <a:ext cx="6858000" cy="45719"/>
          </a:xfrm>
          <a:prstGeom prst="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userDrawn="1"/>
        </p:nvSpPr>
        <p:spPr>
          <a:xfrm>
            <a:off x="0" y="0"/>
            <a:ext cx="6858000" cy="2123728"/>
          </a:xfrm>
          <a:prstGeom prst="rect">
            <a:avLst/>
          </a:prstGeom>
          <a:gradFill>
            <a:gsLst>
              <a:gs pos="0">
                <a:srgbClr val="FFABAD"/>
              </a:gs>
              <a:gs pos="50000">
                <a:srgbClr val="FFC9CA"/>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kumimoji="1" sz="3600">
          <a:solidFill>
            <a:schemeClr val="folHlink"/>
          </a:solidFill>
          <a:latin typeface="+mj-lt"/>
          <a:ea typeface="+mj-ea"/>
          <a:cs typeface="+mj-cs"/>
        </a:defRPr>
      </a:lvl1pPr>
      <a:lvl2pPr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2pPr>
      <a:lvl3pPr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3pPr>
      <a:lvl4pPr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4pPr>
      <a:lvl5pPr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9pPr>
    </p:titleStyle>
    <p:bodyStyle>
      <a:lvl1pPr marL="342900" indent="-342900" algn="l" rtl="0" fontAlgn="base">
        <a:spcBef>
          <a:spcPct val="20000"/>
        </a:spcBef>
        <a:spcAft>
          <a:spcPct val="0"/>
        </a:spcAft>
        <a:buClr>
          <a:schemeClr val="folHlink"/>
        </a:buClr>
        <a:buSzPct val="90000"/>
        <a:buFont typeface="Wingdings" pitchFamily="2" charset="2"/>
        <a:buChar char="Ü"/>
        <a:defRPr kumimoji="1"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kumimoji="1" sz="2400">
          <a:solidFill>
            <a:schemeClr val="tx1"/>
          </a:solidFill>
          <a:latin typeface="+mn-lt"/>
          <a:ea typeface="+mn-ea"/>
        </a:defRPr>
      </a:lvl2pPr>
      <a:lvl3pPr marL="1143000" indent="-228600" algn="l" rtl="0" fontAlgn="base">
        <a:spcBef>
          <a:spcPct val="20000"/>
        </a:spcBef>
        <a:spcAft>
          <a:spcPct val="0"/>
        </a:spcAft>
        <a:buClr>
          <a:schemeClr val="folHlink"/>
        </a:buClr>
        <a:buChar char="•"/>
        <a:defRPr kumimoji="1" sz="2000">
          <a:solidFill>
            <a:schemeClr val="tx1"/>
          </a:solidFill>
          <a:latin typeface="+mn-lt"/>
          <a:ea typeface="+mn-ea"/>
        </a:defRPr>
      </a:lvl3pPr>
      <a:lvl4pPr marL="1600200" indent="-228600" algn="l" rtl="0" fontAlgn="base">
        <a:spcBef>
          <a:spcPct val="20000"/>
        </a:spcBef>
        <a:spcAft>
          <a:spcPct val="0"/>
        </a:spcAft>
        <a:buClr>
          <a:schemeClr val="folHlink"/>
        </a:buClr>
        <a:buChar char="–"/>
        <a:defRPr kumimoji="1">
          <a:solidFill>
            <a:schemeClr val="tx1"/>
          </a:solidFill>
          <a:latin typeface="+mn-lt"/>
          <a:ea typeface="+mn-ea"/>
        </a:defRPr>
      </a:lvl4pPr>
      <a:lvl5pPr marL="2057400" indent="-228600" algn="l" rtl="0" fontAlgn="base">
        <a:spcBef>
          <a:spcPct val="20000"/>
        </a:spcBef>
        <a:spcAft>
          <a:spcPct val="0"/>
        </a:spcAft>
        <a:buClr>
          <a:schemeClr val="folHlink"/>
        </a:buClr>
        <a:buChar char="»"/>
        <a:defRPr kumimoji="1">
          <a:solidFill>
            <a:schemeClr val="tx1"/>
          </a:solidFill>
          <a:latin typeface="+mn-lt"/>
          <a:ea typeface="+mn-ea"/>
        </a:defRPr>
      </a:lvl5pPr>
      <a:lvl6pPr marL="2514600" indent="-228600" algn="l" rtl="0" fontAlgn="base">
        <a:spcBef>
          <a:spcPct val="20000"/>
        </a:spcBef>
        <a:spcAft>
          <a:spcPct val="0"/>
        </a:spcAft>
        <a:buClr>
          <a:schemeClr val="folHlink"/>
        </a:buClr>
        <a:buChar char="»"/>
        <a:defRPr kumimoji="1">
          <a:solidFill>
            <a:schemeClr val="tx1"/>
          </a:solidFill>
          <a:latin typeface="+mn-lt"/>
          <a:ea typeface="+mn-ea"/>
        </a:defRPr>
      </a:lvl6pPr>
      <a:lvl7pPr marL="2971800" indent="-228600" algn="l" rtl="0" fontAlgn="base">
        <a:spcBef>
          <a:spcPct val="20000"/>
        </a:spcBef>
        <a:spcAft>
          <a:spcPct val="0"/>
        </a:spcAft>
        <a:buClr>
          <a:schemeClr val="folHlink"/>
        </a:buClr>
        <a:buChar char="»"/>
        <a:defRPr kumimoji="1">
          <a:solidFill>
            <a:schemeClr val="tx1"/>
          </a:solidFill>
          <a:latin typeface="+mn-lt"/>
          <a:ea typeface="+mn-ea"/>
        </a:defRPr>
      </a:lvl7pPr>
      <a:lvl8pPr marL="3429000" indent="-228600" algn="l" rtl="0" fontAlgn="base">
        <a:spcBef>
          <a:spcPct val="20000"/>
        </a:spcBef>
        <a:spcAft>
          <a:spcPct val="0"/>
        </a:spcAft>
        <a:buClr>
          <a:schemeClr val="folHlink"/>
        </a:buClr>
        <a:buChar char="»"/>
        <a:defRPr kumimoji="1">
          <a:solidFill>
            <a:schemeClr val="tx1"/>
          </a:solidFill>
          <a:latin typeface="+mn-lt"/>
          <a:ea typeface="+mn-ea"/>
        </a:defRPr>
      </a:lvl8pPr>
      <a:lvl9pPr marL="3886200" indent="-228600" algn="l" rtl="0" fontAlgn="base">
        <a:spcBef>
          <a:spcPct val="20000"/>
        </a:spcBef>
        <a:spcAft>
          <a:spcPct val="0"/>
        </a:spcAft>
        <a:buClr>
          <a:schemeClr val="folHlink"/>
        </a:buClr>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0" y="8676457"/>
            <a:ext cx="6858000" cy="467544"/>
          </a:xfrm>
          <a:prstGeom prst="rect">
            <a:avLst/>
          </a:prstGeom>
          <a:solidFill>
            <a:srgbClr val="FFC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0" y="8569108"/>
            <a:ext cx="6858000" cy="45719"/>
          </a:xfrm>
          <a:prstGeom prst="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0" y="0"/>
            <a:ext cx="6858000" cy="2123728"/>
          </a:xfrm>
          <a:prstGeom prst="rect">
            <a:avLst/>
          </a:prstGeom>
          <a:gradFill>
            <a:gsLst>
              <a:gs pos="0">
                <a:srgbClr val="FFABAD"/>
              </a:gs>
              <a:gs pos="50000">
                <a:srgbClr val="FFC9CA"/>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92" descr="logo新"/>
          <p:cNvPicPr>
            <a:picLocks noChangeAspect="1" noChangeArrowheads="1"/>
          </p:cNvPicPr>
          <p:nvPr/>
        </p:nvPicPr>
        <p:blipFill>
          <a:blip r:embed="rId3" cstate="print"/>
          <a:srcRect/>
          <a:stretch>
            <a:fillRect/>
          </a:stretch>
        </p:blipFill>
        <p:spPr bwMode="auto">
          <a:xfrm>
            <a:off x="1616274" y="8617950"/>
            <a:ext cx="1671858" cy="562561"/>
          </a:xfrm>
          <a:prstGeom prst="rect">
            <a:avLst/>
          </a:prstGeom>
          <a:noFill/>
          <a:ln w="9525">
            <a:noFill/>
            <a:miter lim="800000"/>
            <a:headEnd/>
            <a:tailEnd/>
          </a:ln>
        </p:spPr>
      </p:pic>
      <p:sp>
        <p:nvSpPr>
          <p:cNvPr id="7" name="矩形 6"/>
          <p:cNvSpPr/>
          <p:nvPr/>
        </p:nvSpPr>
        <p:spPr>
          <a:xfrm>
            <a:off x="127656" y="114119"/>
            <a:ext cx="6685720" cy="95410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kumimoji="0" lang="zh-TW" altLang="en-US"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企業設置哺</a:t>
            </a:r>
            <a:r>
              <a:rPr kumimoji="0" lang="en-US" altLang="zh-TW"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集</a:t>
            </a:r>
            <a:r>
              <a:rPr kumimoji="0" lang="en-US" altLang="zh-TW"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乳室與托兒服務觀摩座談及補助說明會</a:t>
            </a:r>
            <a:endParaRPr kumimoji="0" lang="en-US" altLang="zh-TW" sz="2800" cap="all" dirty="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endParaRPr>
          </a:p>
        </p:txBody>
      </p:sp>
      <p:sp>
        <p:nvSpPr>
          <p:cNvPr id="11" name="矩形 27"/>
          <p:cNvSpPr>
            <a:spLocks noChangeArrowheads="1"/>
          </p:cNvSpPr>
          <p:nvPr/>
        </p:nvSpPr>
        <p:spPr bwMode="auto">
          <a:xfrm>
            <a:off x="404664" y="1064453"/>
            <a:ext cx="5976664" cy="1182375"/>
          </a:xfrm>
          <a:prstGeom prst="rect">
            <a:avLst/>
          </a:prstGeom>
          <a:noFill/>
          <a:ln w="9525">
            <a:noFill/>
            <a:miter lim="800000"/>
            <a:headEnd/>
            <a:tailEnd/>
          </a:ln>
        </p:spPr>
        <p:txBody>
          <a:bodyPr wrap="square">
            <a:spAutoFit/>
          </a:bodyPr>
          <a:lstStyle/>
          <a:p>
            <a:pPr>
              <a:lnSpc>
                <a:spcPts val="1700"/>
              </a:lnSpc>
            </a:pPr>
            <a:r>
              <a:rPr lang="zh-TW" altLang="en-US" sz="1300" b="1" dirty="0" smtClean="0">
                <a:solidFill>
                  <a:srgbClr val="595959"/>
                </a:solidFill>
                <a:latin typeface="微軟正黑體" pitchFamily="34" charset="-120"/>
                <a:ea typeface="微軟正黑體" pitchFamily="34" charset="-120"/>
                <a:cs typeface="Times New Roman" pitchFamily="18" charset="0"/>
              </a:rPr>
              <a:t>勞動部依據性別工作平等法，訂定「哺集乳室與托兒設施措施設置標準及經費補助辦法」，事業單位不分規模大小，只要爲員工設置哺</a:t>
            </a:r>
            <a:r>
              <a:rPr lang="en-US" altLang="zh-TW" sz="1300" b="1" dirty="0" smtClean="0">
                <a:solidFill>
                  <a:srgbClr val="595959"/>
                </a:solidFill>
                <a:latin typeface="微軟正黑體" pitchFamily="34" charset="-120"/>
                <a:ea typeface="微軟正黑體" pitchFamily="34" charset="-120"/>
                <a:cs typeface="Times New Roman" pitchFamily="18" charset="0"/>
              </a:rPr>
              <a:t>(</a:t>
            </a:r>
            <a:r>
              <a:rPr lang="zh-TW" altLang="en-US" sz="1300" b="1" dirty="0" smtClean="0">
                <a:solidFill>
                  <a:srgbClr val="595959"/>
                </a:solidFill>
                <a:latin typeface="微軟正黑體" pitchFamily="34" charset="-120"/>
                <a:ea typeface="微軟正黑體" pitchFamily="34" charset="-120"/>
                <a:cs typeface="Times New Roman" pitchFamily="18" charset="0"/>
              </a:rPr>
              <a:t>集</a:t>
            </a:r>
            <a:r>
              <a:rPr lang="en-US" altLang="zh-TW" sz="1300" b="1" dirty="0" smtClean="0">
                <a:solidFill>
                  <a:srgbClr val="595959"/>
                </a:solidFill>
                <a:latin typeface="微軟正黑體" pitchFamily="34" charset="-120"/>
                <a:ea typeface="微軟正黑體" pitchFamily="34" charset="-120"/>
                <a:cs typeface="Times New Roman" pitchFamily="18" charset="0"/>
              </a:rPr>
              <a:t>)</a:t>
            </a:r>
            <a:r>
              <a:rPr lang="zh-TW" altLang="en-US" sz="1300" b="1" dirty="0" smtClean="0">
                <a:solidFill>
                  <a:srgbClr val="595959"/>
                </a:solidFill>
                <a:latin typeface="微軟正黑體" pitchFamily="34" charset="-120"/>
                <a:ea typeface="微軟正黑體" pitchFamily="34" charset="-120"/>
                <a:cs typeface="Times New Roman" pitchFamily="18" charset="0"/>
              </a:rPr>
              <a:t>乳室、托兒服務機構，或提供托兒津貼，皆可申請經費補助。為協助事業單位了解哺</a:t>
            </a:r>
            <a:r>
              <a:rPr lang="en-US" altLang="zh-TW" sz="1300" b="1" dirty="0" smtClean="0">
                <a:solidFill>
                  <a:srgbClr val="595959"/>
                </a:solidFill>
                <a:latin typeface="微軟正黑體" pitchFamily="34" charset="-120"/>
                <a:ea typeface="微軟正黑體" pitchFamily="34" charset="-120"/>
                <a:cs typeface="Times New Roman" pitchFamily="18" charset="0"/>
              </a:rPr>
              <a:t>(</a:t>
            </a:r>
            <a:r>
              <a:rPr lang="zh-TW" altLang="en-US" sz="1300" b="1" dirty="0" smtClean="0">
                <a:solidFill>
                  <a:srgbClr val="595959"/>
                </a:solidFill>
                <a:latin typeface="微軟正黑體" pitchFamily="34" charset="-120"/>
                <a:ea typeface="微軟正黑體" pitchFamily="34" charset="-120"/>
                <a:cs typeface="Times New Roman" pitchFamily="18" charset="0"/>
              </a:rPr>
              <a:t>集</a:t>
            </a:r>
            <a:r>
              <a:rPr lang="en-US" altLang="zh-TW" sz="1300" b="1" dirty="0" smtClean="0">
                <a:solidFill>
                  <a:srgbClr val="595959"/>
                </a:solidFill>
                <a:latin typeface="微軟正黑體" pitchFamily="34" charset="-120"/>
                <a:ea typeface="微軟正黑體" pitchFamily="34" charset="-120"/>
                <a:cs typeface="Times New Roman" pitchFamily="18" charset="0"/>
              </a:rPr>
              <a:t>)</a:t>
            </a:r>
            <a:r>
              <a:rPr lang="zh-TW" altLang="en-US" sz="1300" b="1" dirty="0" smtClean="0">
                <a:solidFill>
                  <a:srgbClr val="595959"/>
                </a:solidFill>
                <a:latin typeface="微軟正黑體" pitchFamily="34" charset="-120"/>
                <a:ea typeface="微軟正黑體" pitchFamily="34" charset="-120"/>
                <a:cs typeface="Times New Roman" pitchFamily="18" charset="0"/>
              </a:rPr>
              <a:t>乳室、企業托兒相關資源及實務作法，本（</a:t>
            </a:r>
            <a:r>
              <a:rPr lang="en-US" altLang="zh-TW" sz="1300" b="1" dirty="0" smtClean="0">
                <a:solidFill>
                  <a:srgbClr val="595959"/>
                </a:solidFill>
                <a:latin typeface="微軟正黑體" pitchFamily="34" charset="-120"/>
                <a:ea typeface="微軟正黑體" pitchFamily="34" charset="-120"/>
                <a:cs typeface="Times New Roman" pitchFamily="18" charset="0"/>
              </a:rPr>
              <a:t>105</a:t>
            </a:r>
            <a:r>
              <a:rPr lang="zh-TW" altLang="en-US" sz="1300" b="1" dirty="0" smtClean="0">
                <a:solidFill>
                  <a:srgbClr val="595959"/>
                </a:solidFill>
                <a:latin typeface="微軟正黑體" pitchFamily="34" charset="-120"/>
                <a:ea typeface="微軟正黑體" pitchFamily="34" charset="-120"/>
                <a:cs typeface="Times New Roman" pitchFamily="18" charset="0"/>
              </a:rPr>
              <a:t>）年度特別辦理本宣導會，邀請專家學者及企業分享經驗，歡迎踴躍報名參加。</a:t>
            </a:r>
          </a:p>
        </p:txBody>
      </p:sp>
      <p:pic>
        <p:nvPicPr>
          <p:cNvPr id="5128" name="Picture 8" descr="http://images.clipshrine.com/download/downloadpnglarge/Baby-bottle-icon-12246-large.png"/>
          <p:cNvPicPr>
            <a:picLocks noChangeAspect="1" noChangeArrowheads="1"/>
          </p:cNvPicPr>
          <p:nvPr/>
        </p:nvPicPr>
        <p:blipFill>
          <a:blip r:embed="rId4" cstate="print"/>
          <a:srcRect/>
          <a:stretch>
            <a:fillRect/>
          </a:stretch>
        </p:blipFill>
        <p:spPr bwMode="auto">
          <a:xfrm rot="1764658">
            <a:off x="370830" y="2187410"/>
            <a:ext cx="263567" cy="517913"/>
          </a:xfrm>
          <a:prstGeom prst="rect">
            <a:avLst/>
          </a:prstGeom>
          <a:noFill/>
        </p:spPr>
      </p:pic>
      <p:sp>
        <p:nvSpPr>
          <p:cNvPr id="16" name="矩形 15"/>
          <p:cNvSpPr/>
          <p:nvPr/>
        </p:nvSpPr>
        <p:spPr>
          <a:xfrm>
            <a:off x="667645" y="2215552"/>
            <a:ext cx="1107996" cy="416781"/>
          </a:xfrm>
          <a:prstGeom prst="rect">
            <a:avLst/>
          </a:prstGeom>
        </p:spPr>
        <p:txBody>
          <a:bodyPr wrap="none">
            <a:spAutoFit/>
          </a:bodyPr>
          <a:lstStyle/>
          <a:p>
            <a:pPr lvl="0">
              <a:lnSpc>
                <a:spcPts val="2800"/>
              </a:lnSpc>
              <a:defRPr/>
            </a:pPr>
            <a:r>
              <a:rPr kumimoji="0" lang="zh-TW" altLang="en-US" b="1" dirty="0" smtClean="0">
                <a:solidFill>
                  <a:srgbClr val="000000"/>
                </a:solidFill>
                <a:latin typeface="華康粗圓體" pitchFamily="49" charset="-120"/>
                <a:ea typeface="華康粗圓體" pitchFamily="49" charset="-120"/>
                <a:cs typeface="新細明體" pitchFamily="18" charset="-120"/>
              </a:rPr>
              <a:t>參加對象</a:t>
            </a:r>
            <a:endParaRPr kumimoji="0" lang="en-US" altLang="zh-TW" b="1" dirty="0">
              <a:solidFill>
                <a:srgbClr val="000000"/>
              </a:solidFill>
              <a:latin typeface="華康粗圓體" pitchFamily="49" charset="-120"/>
              <a:ea typeface="華康粗圓體" pitchFamily="49" charset="-120"/>
              <a:cs typeface="新細明體" pitchFamily="18" charset="-120"/>
            </a:endParaRPr>
          </a:p>
        </p:txBody>
      </p:sp>
      <p:sp>
        <p:nvSpPr>
          <p:cNvPr id="17" name="矩形 16"/>
          <p:cNvSpPr/>
          <p:nvPr/>
        </p:nvSpPr>
        <p:spPr>
          <a:xfrm>
            <a:off x="751824" y="2538052"/>
            <a:ext cx="5629504" cy="627159"/>
          </a:xfrm>
          <a:prstGeom prst="rect">
            <a:avLst/>
          </a:prstGeom>
        </p:spPr>
        <p:txBody>
          <a:bodyPr wrap="square">
            <a:spAutoFit/>
          </a:bodyPr>
          <a:lstStyle/>
          <a:p>
            <a:pPr>
              <a:lnSpc>
                <a:spcPts val="2200"/>
              </a:lnSpc>
            </a:pPr>
            <a:r>
              <a:rPr kumimoji="0" lang="zh-TW" altLang="en-US" sz="1400" dirty="0" smtClean="0">
                <a:solidFill>
                  <a:srgbClr val="000000"/>
                </a:solidFill>
                <a:latin typeface="微軟正黑體" pitchFamily="34" charset="-120"/>
                <a:ea typeface="微軟正黑體" pitchFamily="34" charset="-120"/>
                <a:cs typeface="新細明體" pitchFamily="18" charset="-120"/>
              </a:rPr>
              <a:t>各事業單位人資部門、員工關係、廠護、環境安全等相關部門主管及人員</a:t>
            </a:r>
            <a:endParaRPr lang="zh-TW" altLang="en-US" dirty="0"/>
          </a:p>
        </p:txBody>
      </p:sp>
      <p:pic>
        <p:nvPicPr>
          <p:cNvPr id="18" name="Picture 8" descr="http://images.clipshrine.com/download/downloadpnglarge/Baby-bottle-icon-12246-large.png"/>
          <p:cNvPicPr>
            <a:picLocks noChangeAspect="1" noChangeArrowheads="1"/>
          </p:cNvPicPr>
          <p:nvPr/>
        </p:nvPicPr>
        <p:blipFill>
          <a:blip r:embed="rId4" cstate="print"/>
          <a:srcRect/>
          <a:stretch>
            <a:fillRect/>
          </a:stretch>
        </p:blipFill>
        <p:spPr bwMode="auto">
          <a:xfrm rot="1764658">
            <a:off x="370830" y="3019165"/>
            <a:ext cx="263567" cy="517913"/>
          </a:xfrm>
          <a:prstGeom prst="rect">
            <a:avLst/>
          </a:prstGeom>
          <a:noFill/>
        </p:spPr>
      </p:pic>
      <p:sp>
        <p:nvSpPr>
          <p:cNvPr id="19" name="矩形 18"/>
          <p:cNvSpPr/>
          <p:nvPr/>
        </p:nvSpPr>
        <p:spPr>
          <a:xfrm>
            <a:off x="667645" y="3047307"/>
            <a:ext cx="646331" cy="416781"/>
          </a:xfrm>
          <a:prstGeom prst="rect">
            <a:avLst/>
          </a:prstGeom>
        </p:spPr>
        <p:txBody>
          <a:bodyPr wrap="none">
            <a:spAutoFit/>
          </a:bodyPr>
          <a:lstStyle/>
          <a:p>
            <a:pPr lvl="0">
              <a:lnSpc>
                <a:spcPts val="2800"/>
              </a:lnSpc>
              <a:defRPr/>
            </a:pPr>
            <a:r>
              <a:rPr kumimoji="0" lang="zh-TW" altLang="en-US" b="1" dirty="0" smtClean="0">
                <a:solidFill>
                  <a:srgbClr val="000000"/>
                </a:solidFill>
                <a:latin typeface="華康粗圓體" pitchFamily="49" charset="-120"/>
                <a:ea typeface="華康粗圓體" pitchFamily="49" charset="-120"/>
                <a:cs typeface="新細明體" pitchFamily="18" charset="-120"/>
              </a:rPr>
              <a:t>議程</a:t>
            </a:r>
            <a:endParaRPr kumimoji="0" lang="en-US" altLang="zh-TW" b="1" dirty="0">
              <a:solidFill>
                <a:srgbClr val="000000"/>
              </a:solidFill>
              <a:latin typeface="華康粗圓體" pitchFamily="49" charset="-120"/>
              <a:ea typeface="華康粗圓體" pitchFamily="49" charset="-120"/>
              <a:cs typeface="新細明體" pitchFamily="18" charset="-120"/>
            </a:endParaRPr>
          </a:p>
        </p:txBody>
      </p:sp>
      <p:graphicFrame>
        <p:nvGraphicFramePr>
          <p:cNvPr id="24" name="表格 23"/>
          <p:cNvGraphicFramePr>
            <a:graphicFrameLocks noGrp="1"/>
          </p:cNvGraphicFramePr>
          <p:nvPr/>
        </p:nvGraphicFramePr>
        <p:xfrm>
          <a:off x="548680" y="3460857"/>
          <a:ext cx="5904657" cy="3900169"/>
        </p:xfrm>
        <a:graphic>
          <a:graphicData uri="http://schemas.openxmlformats.org/drawingml/2006/table">
            <a:tbl>
              <a:tblPr firstRow="1" bandRow="1"/>
              <a:tblGrid>
                <a:gridCol w="1139495"/>
                <a:gridCol w="2172873"/>
                <a:gridCol w="2592289"/>
              </a:tblGrid>
              <a:tr h="267893">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時間</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內容</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marL="0" algn="ctr" defTabSz="914400" rtl="0" eaLnBrk="1" latinLnBrk="0" hangingPunct="1"/>
                      <a:r>
                        <a:rPr kumimoji="1" lang="zh-TW" altLang="en-US" sz="1400" b="1" kern="1200" dirty="0" smtClean="0">
                          <a:solidFill>
                            <a:schemeClr val="lt1"/>
                          </a:solidFill>
                          <a:latin typeface="微軟正黑體" pitchFamily="34" charset="-120"/>
                          <a:ea typeface="微軟正黑體" pitchFamily="34" charset="-120"/>
                          <a:cs typeface="Times New Roman" pitchFamily="18" charset="0"/>
                        </a:rPr>
                        <a:t>主講人</a:t>
                      </a:r>
                      <a:endParaRPr kumimoji="1" lang="zh-TW" altLang="en-US" sz="1400" b="1" kern="1200" dirty="0">
                        <a:solidFill>
                          <a:schemeClr val="lt1"/>
                        </a:solidFill>
                        <a:latin typeface="微軟正黑體" pitchFamily="34" charset="-120"/>
                        <a:ea typeface="微軟正黑體" pitchFamily="34" charset="-120"/>
                        <a:cs typeface="Times New Roman" pitchFamily="18" charset="0"/>
                      </a:endParaRPr>
                    </a:p>
                  </a:txBody>
                  <a:tcPr marL="76689" marR="76689" marT="38344" marB="38344">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r>
              <a:tr h="29526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13:00-13:30</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gridSpan="2">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活動報到</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hMerge="1">
                  <a:txBody>
                    <a:bodyPr/>
                    <a:lstStyle/>
                    <a:p>
                      <a:endParaRPr lang="zh-TW" altLang="en-US"/>
                    </a:p>
                  </a:txBody>
                  <a:tcPr/>
                </a:tc>
              </a:tr>
              <a:tr h="29526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13:30-13:35</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gridSpan="2">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貴賓致詞</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hMerge="1">
                  <a:txBody>
                    <a:bodyPr/>
                    <a:lstStyle/>
                    <a:p>
                      <a:endParaRPr lang="zh-TW" altLang="en-US"/>
                    </a:p>
                  </a:txBody>
                  <a:tcPr/>
                </a:tc>
              </a:tr>
              <a:tr h="29526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13:35-13:55</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r>
                        <a:rPr lang="zh-TW" altLang="en-US" sz="1400" b="1" kern="1200" dirty="0" smtClean="0">
                          <a:solidFill>
                            <a:srgbClr val="3333FF"/>
                          </a:solidFill>
                          <a:latin typeface="微軟正黑體" pitchFamily="34" charset="-120"/>
                          <a:ea typeface="微軟正黑體" pitchFamily="34" charset="-120"/>
                          <a:cs typeface="Times New Roman" pitchFamily="18" charset="0"/>
                        </a:rPr>
                        <a:t>政府資源補助及核銷說明</a:t>
                      </a: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p>
                      <a:pPr marL="0" algn="ctr" defTabSz="914400" rtl="0" eaLnBrk="1" latinLnBrk="0" hangingPunct="1"/>
                      <a:r>
                        <a:rPr lang="zh-TW" altLang="en-US" sz="1400" b="1" kern="1200" dirty="0" smtClean="0">
                          <a:solidFill>
                            <a:srgbClr val="3333FF"/>
                          </a:solidFill>
                          <a:latin typeface="微軟正黑體" pitchFamily="34" charset="-120"/>
                          <a:ea typeface="微軟正黑體" pitchFamily="34" charset="-120"/>
                          <a:cs typeface="Times New Roman" pitchFamily="18" charset="0"/>
                        </a:rPr>
                        <a:t>勞動部代表</a:t>
                      </a:r>
                    </a:p>
                  </a:txBody>
                  <a:tcPr marL="76689" marR="76689" marT="38344" marB="3834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r>
              <a:tr h="46495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13:55-14:45</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r>
                        <a:rPr lang="zh-TW" altLang="en-US" sz="1400" b="1" kern="1200" dirty="0" smtClean="0">
                          <a:solidFill>
                            <a:srgbClr val="3333FF"/>
                          </a:solidFill>
                          <a:latin typeface="微軟正黑體" pitchFamily="34" charset="-120"/>
                          <a:ea typeface="微軟正黑體" pitchFamily="34" charset="-120"/>
                          <a:cs typeface="Times New Roman" pitchFamily="18" charset="0"/>
                        </a:rPr>
                        <a:t>營造職場友善育兒環境</a:t>
                      </a: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p>
                      <a:pPr marL="0" algn="ctr" defTabSz="914400" rtl="0" eaLnBrk="1" latinLnBrk="0" hangingPunct="1"/>
                      <a:r>
                        <a:rPr lang="zh-TW" altLang="en-US" sz="1400" b="1" kern="1200" dirty="0" smtClean="0">
                          <a:solidFill>
                            <a:srgbClr val="3333FF"/>
                          </a:solidFill>
                          <a:latin typeface="微軟正黑體" pitchFamily="34" charset="-120"/>
                          <a:ea typeface="微軟正黑體" pitchFamily="34" charset="-120"/>
                          <a:cs typeface="Times New Roman" pitchFamily="18" charset="0"/>
                        </a:rPr>
                        <a:t>工業技術研究院人力資源處</a:t>
                      </a:r>
                    </a:p>
                    <a:p>
                      <a:pPr marL="0" algn="ctr" defTabSz="914400" rtl="0" eaLnBrk="1" latinLnBrk="0" hangingPunct="1"/>
                      <a:r>
                        <a:rPr lang="zh-TW" altLang="en-US" sz="1400" b="1" kern="1200" dirty="0" smtClean="0">
                          <a:solidFill>
                            <a:srgbClr val="3333FF"/>
                          </a:solidFill>
                          <a:latin typeface="微軟正黑體" pitchFamily="34" charset="-120"/>
                          <a:ea typeface="微軟正黑體" pitchFamily="34" charset="-120"/>
                          <a:cs typeface="Times New Roman" pitchFamily="18" charset="0"/>
                        </a:rPr>
                        <a:t>張淑櫻　經理</a:t>
                      </a:r>
                    </a:p>
                  </a:txBody>
                  <a:tcPr marL="76689" marR="76689" marT="38344" marB="3834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r>
              <a:tr h="29526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14:45-15:35</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r>
                        <a:rPr lang="zh-TW" altLang="en-US" sz="1400" b="1" kern="1200" dirty="0" smtClean="0">
                          <a:solidFill>
                            <a:srgbClr val="3333FF"/>
                          </a:solidFill>
                          <a:latin typeface="微軟正黑體" pitchFamily="34" charset="-120"/>
                          <a:ea typeface="微軟正黑體" pitchFamily="34" charset="-120"/>
                          <a:cs typeface="Times New Roman" pitchFamily="18" charset="0"/>
                        </a:rPr>
                        <a:t>企業實地觀摩</a:t>
                      </a: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國立臺灣體育運動大學</a:t>
                      </a:r>
                      <a:endParaRPr kumimoji="1" lang="en-US" altLang="zh-TW" sz="1400" b="1" kern="1200" smtClean="0">
                        <a:solidFill>
                          <a:srgbClr val="3333FF"/>
                        </a:solidFill>
                        <a:latin typeface="微軟正黑體" pitchFamily="34" charset="-120"/>
                        <a:ea typeface="微軟正黑體" pitchFamily="34" charset="-12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TW" sz="1400" b="1" kern="1200" smtClean="0">
                          <a:solidFill>
                            <a:srgbClr val="3333FF"/>
                          </a:solidFill>
                          <a:latin typeface="微軟正黑體" pitchFamily="34" charset="-120"/>
                          <a:ea typeface="微軟正黑體" pitchFamily="34" charset="-120"/>
                          <a:cs typeface="Times New Roman" pitchFamily="18" charset="0"/>
                        </a:rPr>
                        <a:t>-</a:t>
                      </a:r>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哺</a:t>
                      </a:r>
                      <a:r>
                        <a:rPr kumimoji="1" lang="en-US" altLang="zh-TW" sz="1400" b="1" kern="1200" dirty="0" smtClean="0">
                          <a:solidFill>
                            <a:srgbClr val="3333FF"/>
                          </a:solidFill>
                          <a:latin typeface="微軟正黑體" pitchFamily="34" charset="-120"/>
                          <a:ea typeface="微軟正黑體" pitchFamily="34" charset="-120"/>
                          <a:cs typeface="Times New Roman" pitchFamily="18" charset="0"/>
                        </a:rPr>
                        <a:t>(</a:t>
                      </a:r>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集</a:t>
                      </a:r>
                      <a:r>
                        <a:rPr kumimoji="1" lang="en-US" altLang="zh-TW" sz="1400" b="1" kern="1200" dirty="0" smtClean="0">
                          <a:solidFill>
                            <a:srgbClr val="3333FF"/>
                          </a:solidFill>
                          <a:latin typeface="微軟正黑體" pitchFamily="34" charset="-120"/>
                          <a:ea typeface="微軟正黑體" pitchFamily="34" charset="-120"/>
                          <a:cs typeface="Times New Roman" pitchFamily="18" charset="0"/>
                        </a:rPr>
                        <a:t>)</a:t>
                      </a:r>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乳室</a:t>
                      </a: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r>
              <a:tr h="662019">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15:35-16:15</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r>
                        <a:rPr lang="zh-TW" altLang="en-US" sz="1400" b="1" kern="1200" dirty="0" smtClean="0">
                          <a:solidFill>
                            <a:srgbClr val="3333FF"/>
                          </a:solidFill>
                          <a:latin typeface="微軟正黑體" pitchFamily="34" charset="-120"/>
                          <a:ea typeface="微軟正黑體" pitchFamily="34" charset="-120"/>
                          <a:cs typeface="Times New Roman" pitchFamily="18" charset="0"/>
                        </a:rPr>
                        <a:t>企業推動經驗分享</a:t>
                      </a: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國立臺灣體育運動大學代表</a:t>
                      </a:r>
                    </a:p>
                  </a:txBody>
                  <a:tcPr marL="76689" marR="76689" marT="38344" marB="3834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r>
              <a:tr h="46495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16:15-17:05</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企業媒合活動</a:t>
                      </a: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zh-TW" sz="1400" b="1" kern="1200" dirty="0" smtClean="0">
                          <a:solidFill>
                            <a:srgbClr val="3333FF"/>
                          </a:solidFill>
                          <a:latin typeface="微軟正黑體" pitchFamily="34" charset="-120"/>
                          <a:ea typeface="微軟正黑體" pitchFamily="34" charset="-120"/>
                          <a:cs typeface="Times New Roman" pitchFamily="18" charset="0"/>
                        </a:rPr>
                        <a:t>台中市政府</a:t>
                      </a:r>
                      <a:endParaRPr kumimoji="1" lang="zh-TW" altLang="en-US" sz="1400" b="1" kern="1200" dirty="0" smtClean="0">
                        <a:solidFill>
                          <a:srgbClr val="3333FF"/>
                        </a:solidFill>
                        <a:latin typeface="微軟正黑體" pitchFamily="34" charset="-120"/>
                        <a:ea typeface="微軟正黑體" pitchFamily="34" charset="-120"/>
                        <a:cs typeface="Times New Roman" pitchFamily="18" charset="0"/>
                      </a:endParaRPr>
                    </a:p>
                  </a:txBody>
                  <a:tcPr marL="76689" marR="76689" marT="38344" marB="3834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r>
              <a:tr h="29526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17:05-17:30</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gridSpan="2">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綜合座談</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hMerge="1">
                  <a:txBody>
                    <a:bodyPr/>
                    <a:lstStyle/>
                    <a:p>
                      <a:endParaRPr lang="zh-TW" altLang="en-US" dirty="0"/>
                    </a:p>
                  </a:txBody>
                  <a:tcPr marL="76689" marR="76689" marT="38344" marB="3834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r>
              <a:tr h="295266">
                <a:tc>
                  <a:txBody>
                    <a:bodyPr/>
                    <a:lstStyle/>
                    <a:p>
                      <a:pPr algn="ctr">
                        <a:lnSpc>
                          <a:spcPts val="2200"/>
                        </a:lnSpc>
                        <a:spcAft>
                          <a:spcPts val="0"/>
                        </a:spcAft>
                      </a:pPr>
                      <a:r>
                        <a:rPr lang="en-US" sz="1200" b="1" dirty="0">
                          <a:solidFill>
                            <a:srgbClr val="0D0D0D"/>
                          </a:solidFill>
                          <a:latin typeface="微軟正黑體" pitchFamily="34" charset="-120"/>
                          <a:ea typeface="微軟正黑體" pitchFamily="34" charset="-120"/>
                          <a:cs typeface="Times New Roman"/>
                        </a:rPr>
                        <a:t>17:30</a:t>
                      </a:r>
                      <a:endParaRPr lang="zh-TW" sz="1100" dirty="0">
                        <a:solidFill>
                          <a:srgbClr val="943634"/>
                        </a:solidFill>
                        <a:latin typeface="微軟正黑體" pitchFamily="34" charset="-120"/>
                        <a:ea typeface="微軟正黑體" pitchFamily="34" charset="-120"/>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gridSpan="2">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賦歸</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hMerge="1">
                  <a:txBody>
                    <a:bodyPr/>
                    <a:lstStyle/>
                    <a:p>
                      <a:endParaRPr lang="zh-TW" altLang="en-US" dirty="0"/>
                    </a:p>
                  </a:txBody>
                  <a:tcPr marL="76689" marR="76689" marT="38344" marB="3834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bl>
          </a:graphicData>
        </a:graphic>
      </p:graphicFrame>
      <p:pic>
        <p:nvPicPr>
          <p:cNvPr id="25" name="Picture 8" descr="http://images.clipshrine.com/download/downloadpnglarge/Baby-bottle-icon-12246-large.png"/>
          <p:cNvPicPr>
            <a:picLocks noChangeAspect="1" noChangeArrowheads="1"/>
          </p:cNvPicPr>
          <p:nvPr/>
        </p:nvPicPr>
        <p:blipFill>
          <a:blip r:embed="rId4" cstate="print"/>
          <a:srcRect/>
          <a:stretch>
            <a:fillRect/>
          </a:stretch>
        </p:blipFill>
        <p:spPr bwMode="auto">
          <a:xfrm rot="1764658">
            <a:off x="370830" y="7223734"/>
            <a:ext cx="263567" cy="517913"/>
          </a:xfrm>
          <a:prstGeom prst="rect">
            <a:avLst/>
          </a:prstGeom>
          <a:noFill/>
        </p:spPr>
      </p:pic>
      <p:sp>
        <p:nvSpPr>
          <p:cNvPr id="26" name="矩形 25"/>
          <p:cNvSpPr/>
          <p:nvPr/>
        </p:nvSpPr>
        <p:spPr>
          <a:xfrm>
            <a:off x="667645" y="7238997"/>
            <a:ext cx="1800493" cy="451406"/>
          </a:xfrm>
          <a:prstGeom prst="rect">
            <a:avLst/>
          </a:prstGeom>
        </p:spPr>
        <p:txBody>
          <a:bodyPr wrap="none">
            <a:spAutoFit/>
          </a:bodyPr>
          <a:lstStyle/>
          <a:p>
            <a:pPr lvl="0">
              <a:lnSpc>
                <a:spcPts val="2800"/>
              </a:lnSpc>
              <a:defRPr/>
            </a:pPr>
            <a:r>
              <a:rPr kumimoji="0" lang="zh-TW" altLang="en-US" b="1" dirty="0" smtClean="0">
                <a:solidFill>
                  <a:srgbClr val="000000"/>
                </a:solidFill>
                <a:latin typeface="華康粗圓體" pitchFamily="49" charset="-120"/>
                <a:ea typeface="華康粗圓體" pitchFamily="49" charset="-120"/>
                <a:cs typeface="新細明體" pitchFamily="18" charset="-120"/>
              </a:rPr>
              <a:t>辦理時間及地點</a:t>
            </a:r>
            <a:endParaRPr kumimoji="0" lang="en-US" altLang="zh-TW" b="1" dirty="0">
              <a:solidFill>
                <a:srgbClr val="000000"/>
              </a:solidFill>
              <a:latin typeface="華康粗圓體" pitchFamily="49" charset="-120"/>
              <a:ea typeface="華康粗圓體" pitchFamily="49" charset="-120"/>
              <a:cs typeface="新細明體" pitchFamily="18" charset="-120"/>
            </a:endParaRPr>
          </a:p>
        </p:txBody>
      </p:sp>
      <p:graphicFrame>
        <p:nvGraphicFramePr>
          <p:cNvPr id="27" name="表格 26"/>
          <p:cNvGraphicFramePr>
            <a:graphicFrameLocks noGrp="1"/>
          </p:cNvGraphicFramePr>
          <p:nvPr/>
        </p:nvGraphicFramePr>
        <p:xfrm>
          <a:off x="548680" y="7735086"/>
          <a:ext cx="5904656" cy="798048"/>
        </p:xfrm>
        <a:graphic>
          <a:graphicData uri="http://schemas.openxmlformats.org/drawingml/2006/table">
            <a:tbl>
              <a:tblPr firstRow="1" bandRow="1"/>
              <a:tblGrid>
                <a:gridCol w="1800200"/>
                <a:gridCol w="4104456"/>
              </a:tblGrid>
              <a:tr h="282814">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時間</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lang="zh-TW" altLang="en-US" sz="1400" dirty="0" smtClean="0">
                          <a:latin typeface="微軟正黑體" pitchFamily="34" charset="-120"/>
                          <a:ea typeface="微軟正黑體" pitchFamily="34" charset="-120"/>
                          <a:cs typeface="Times New Roman" pitchFamily="18" charset="0"/>
                        </a:rPr>
                        <a:t>辦理地區</a:t>
                      </a:r>
                      <a:endParaRPr lang="zh-TW" altLang="en-US" sz="1400" dirty="0">
                        <a:latin typeface="微軟正黑體" pitchFamily="34" charset="-120"/>
                        <a:ea typeface="微軟正黑體" pitchFamily="34" charset="-120"/>
                        <a:cs typeface="Times New Roman" pitchFamily="18" charset="0"/>
                      </a:endParaRPr>
                    </a:p>
                  </a:txBody>
                  <a:tcPr marL="76689" marR="76689" marT="38344" marB="3834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r>
              <a:tr h="356912">
                <a:tc>
                  <a:txBody>
                    <a:bodyPr/>
                    <a:lstStyle/>
                    <a:p>
                      <a:pPr marL="76200" marR="0" indent="-76200" algn="ctr" defTabSz="914400" rtl="0" eaLnBrk="1" fontAlgn="auto" latinLnBrk="0" hangingPunct="1">
                        <a:lnSpc>
                          <a:spcPts val="2000"/>
                        </a:lnSpc>
                        <a:spcBef>
                          <a:spcPts val="0"/>
                        </a:spcBef>
                        <a:spcAft>
                          <a:spcPts val="0"/>
                        </a:spcAft>
                        <a:buClrTx/>
                        <a:buSzTx/>
                        <a:buFontTx/>
                        <a:buNone/>
                        <a:tabLst/>
                        <a:defRPr/>
                      </a:pPr>
                      <a:r>
                        <a:rPr lang="en-US" sz="1400" kern="100" dirty="0" smtClean="0">
                          <a:latin typeface="微軟正黑體" pitchFamily="34" charset="-120"/>
                          <a:ea typeface="微軟正黑體" pitchFamily="34" charset="-120"/>
                        </a:rPr>
                        <a:t>105</a:t>
                      </a:r>
                      <a:r>
                        <a:rPr lang="zh-TW" altLang="en-US" sz="1400" kern="100" dirty="0" smtClean="0">
                          <a:latin typeface="微軟正黑體" pitchFamily="34" charset="-120"/>
                          <a:ea typeface="微軟正黑體" pitchFamily="34" charset="-120"/>
                        </a:rPr>
                        <a:t>年</a:t>
                      </a:r>
                      <a:r>
                        <a:rPr lang="en-US" sz="1400" kern="100" dirty="0" smtClean="0">
                          <a:latin typeface="微軟正黑體" pitchFamily="34" charset="-120"/>
                          <a:ea typeface="微軟正黑體" pitchFamily="34" charset="-120"/>
                        </a:rPr>
                        <a:t>10</a:t>
                      </a:r>
                      <a:r>
                        <a:rPr lang="zh-TW" sz="1400" kern="100" dirty="0" smtClean="0">
                          <a:latin typeface="微軟正黑體" pitchFamily="34" charset="-120"/>
                          <a:ea typeface="微軟正黑體" pitchFamily="34" charset="-120"/>
                        </a:rPr>
                        <a:t>月</a:t>
                      </a:r>
                      <a:r>
                        <a:rPr lang="en-US" altLang="zh-TW" sz="1400" kern="100" dirty="0" smtClean="0">
                          <a:latin typeface="微軟正黑體" pitchFamily="34" charset="-120"/>
                          <a:ea typeface="微軟正黑體" pitchFamily="34" charset="-120"/>
                        </a:rPr>
                        <a:t>04</a:t>
                      </a:r>
                      <a:r>
                        <a:rPr lang="zh-TW" sz="1400" kern="100" dirty="0" smtClean="0">
                          <a:latin typeface="微軟正黑體" pitchFamily="34" charset="-120"/>
                          <a:ea typeface="微軟正黑體" pitchFamily="34" charset="-120"/>
                        </a:rPr>
                        <a:t>日</a:t>
                      </a:r>
                      <a:r>
                        <a:rPr lang="en-US" sz="1400" kern="100" dirty="0" smtClean="0">
                          <a:latin typeface="微軟正黑體" pitchFamily="34" charset="-120"/>
                          <a:ea typeface="微軟正黑體" pitchFamily="34" charset="-120"/>
                        </a:rPr>
                        <a:t>(</a:t>
                      </a:r>
                      <a:r>
                        <a:rPr lang="zh-TW" altLang="en-US" sz="1400" kern="100" baseline="0" dirty="0" smtClean="0">
                          <a:latin typeface="微軟正黑體" pitchFamily="34" charset="-120"/>
                          <a:ea typeface="微軟正黑體" pitchFamily="34" charset="-120"/>
                        </a:rPr>
                        <a:t>二</a:t>
                      </a:r>
                      <a:r>
                        <a:rPr lang="en-US" sz="1400" kern="100" dirty="0" smtClean="0">
                          <a:latin typeface="微軟正黑體" pitchFamily="34" charset="-120"/>
                          <a:ea typeface="微軟正黑體" pitchFamily="34" charset="-120"/>
                        </a:rPr>
                        <a:t>) </a:t>
                      </a:r>
                    </a:p>
                    <a:p>
                      <a:pPr marL="76200" indent="-76200" algn="ctr">
                        <a:lnSpc>
                          <a:spcPts val="2000"/>
                        </a:lnSpc>
                        <a:spcAft>
                          <a:spcPts val="0"/>
                        </a:spcAft>
                      </a:pPr>
                      <a:r>
                        <a:rPr lang="en-US" sz="1400" kern="100" dirty="0" smtClean="0">
                          <a:latin typeface="微軟正黑體" pitchFamily="34" charset="-120"/>
                          <a:ea typeface="微軟正黑體" pitchFamily="34" charset="-120"/>
                        </a:rPr>
                        <a:t>13:30-17:30</a:t>
                      </a:r>
                      <a:endParaRPr lang="zh-TW" sz="1400" kern="100" dirty="0">
                        <a:latin typeface="微軟正黑體" pitchFamily="34" charset="-120"/>
                        <a:ea typeface="微軟正黑體" pitchFamily="34" charset="-12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400" kern="0" dirty="0" smtClean="0">
                          <a:latin typeface="微軟正黑體" pitchFamily="34" charset="-120"/>
                          <a:ea typeface="微軟正黑體" pitchFamily="34" charset="-120"/>
                          <a:cs typeface="Arial"/>
                        </a:rPr>
                        <a:t>國立臺灣體育運動大學行政教學大樓地下視聽教室</a:t>
                      </a:r>
                      <a:r>
                        <a:rPr lang="en-US" altLang="zh-TW" sz="1400" kern="0" dirty="0" smtClean="0">
                          <a:latin typeface="微軟正黑體" pitchFamily="34" charset="-120"/>
                          <a:ea typeface="微軟正黑體" pitchFamily="34" charset="-120"/>
                          <a:cs typeface="Arial"/>
                        </a:rPr>
                        <a:t>(</a:t>
                      </a:r>
                      <a:r>
                        <a:rPr lang="zh-TW" altLang="en-US" sz="1400" kern="0" dirty="0" smtClean="0">
                          <a:latin typeface="微軟正黑體" pitchFamily="34" charset="-120"/>
                          <a:ea typeface="微軟正黑體" pitchFamily="34" charset="-120"/>
                          <a:cs typeface="Arial"/>
                        </a:rPr>
                        <a:t>台中市北區雙十路一段</a:t>
                      </a:r>
                      <a:r>
                        <a:rPr lang="en-US" altLang="zh-TW" sz="1400" kern="0" dirty="0" smtClean="0">
                          <a:latin typeface="微軟正黑體" pitchFamily="34" charset="-120"/>
                          <a:ea typeface="微軟正黑體" pitchFamily="34" charset="-120"/>
                          <a:cs typeface="Arial"/>
                        </a:rPr>
                        <a:t>16</a:t>
                      </a:r>
                      <a:r>
                        <a:rPr lang="zh-TW" altLang="en-US" sz="1400" kern="0" dirty="0" smtClean="0">
                          <a:latin typeface="微軟正黑體" pitchFamily="34" charset="-120"/>
                          <a:ea typeface="微軟正黑體" pitchFamily="34" charset="-120"/>
                          <a:cs typeface="Arial"/>
                        </a:rPr>
                        <a:t>號</a:t>
                      </a:r>
                      <a:r>
                        <a:rPr lang="en-US" altLang="zh-TW" sz="1400" kern="0" dirty="0" smtClean="0">
                          <a:latin typeface="微軟正黑體" pitchFamily="34" charset="-120"/>
                          <a:ea typeface="微軟正黑體" pitchFamily="34" charset="-120"/>
                          <a:cs typeface="Arial"/>
                        </a:rPr>
                        <a:t>)</a:t>
                      </a:r>
                      <a:endParaRPr lang="zh-TW" sz="1400" kern="100" dirty="0">
                        <a:latin typeface="微軟正黑體" pitchFamily="34" charset="-120"/>
                        <a:ea typeface="微軟正黑體" pitchFamily="34" charset="-12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r>
            </a:tbl>
          </a:graphicData>
        </a:graphic>
      </p:graphicFrame>
      <p:sp>
        <p:nvSpPr>
          <p:cNvPr id="28" name="Text Box 28"/>
          <p:cNvSpPr txBox="1">
            <a:spLocks noChangeArrowheads="1"/>
          </p:cNvSpPr>
          <p:nvPr/>
        </p:nvSpPr>
        <p:spPr bwMode="auto">
          <a:xfrm>
            <a:off x="4668539" y="7236296"/>
            <a:ext cx="1928813" cy="358775"/>
          </a:xfrm>
          <a:prstGeom prst="rect">
            <a:avLst/>
          </a:prstGeom>
          <a:noFill/>
          <a:ln w="9525">
            <a:noFill/>
            <a:miter lim="800000"/>
            <a:headEnd/>
            <a:tailEnd/>
          </a:ln>
        </p:spPr>
        <p:txBody>
          <a:bodyPr/>
          <a:lstStyle/>
          <a:p>
            <a:pPr>
              <a:lnSpc>
                <a:spcPct val="176000"/>
              </a:lnSpc>
            </a:pPr>
            <a:r>
              <a:rPr kumimoji="0" lang="en-US" altLang="zh-TW" sz="900" dirty="0">
                <a:latin typeface="微軟正黑體" pitchFamily="34" charset="-120"/>
                <a:ea typeface="微軟正黑體" pitchFamily="34" charset="-120"/>
                <a:cs typeface="新細明體" charset="-120"/>
              </a:rPr>
              <a:t>(</a:t>
            </a:r>
            <a:r>
              <a:rPr kumimoji="0" lang="zh-TW" altLang="en-US" sz="900" dirty="0">
                <a:latin typeface="微軟正黑體" pitchFamily="34" charset="-120"/>
                <a:ea typeface="微軟正黑體" pitchFamily="34" charset="-120"/>
                <a:cs typeface="新細明體" charset="-120"/>
              </a:rPr>
              <a:t>以上課程執行單位保留調整權利</a:t>
            </a:r>
            <a:r>
              <a:rPr kumimoji="0" lang="en-US" altLang="zh-TW" sz="900" dirty="0">
                <a:latin typeface="微軟正黑體" pitchFamily="34" charset="-120"/>
                <a:ea typeface="微軟正黑體" pitchFamily="34" charset="-120"/>
                <a:cs typeface="新細明體" charset="-120"/>
              </a:rPr>
              <a:t>)</a:t>
            </a:r>
            <a:endParaRPr kumimoji="0" lang="zh-TW" altLang="zh-TW" sz="900" dirty="0">
              <a:latin typeface="微軟正黑體" pitchFamily="34" charset="-120"/>
              <a:ea typeface="微軟正黑體" pitchFamily="34" charset="-120"/>
              <a:cs typeface="新細明體" charset="-120"/>
            </a:endParaRPr>
          </a:p>
        </p:txBody>
      </p:sp>
      <p:sp>
        <p:nvSpPr>
          <p:cNvPr id="29" name="矩形 26"/>
          <p:cNvSpPr>
            <a:spLocks noChangeArrowheads="1"/>
          </p:cNvSpPr>
          <p:nvPr/>
        </p:nvSpPr>
        <p:spPr bwMode="auto">
          <a:xfrm>
            <a:off x="5013176" y="2195736"/>
            <a:ext cx="1766639" cy="276999"/>
          </a:xfrm>
          <a:prstGeom prst="rect">
            <a:avLst/>
          </a:prstGeom>
          <a:solidFill>
            <a:srgbClr val="FFFFCC"/>
          </a:solidFill>
          <a:ln w="9525">
            <a:noFill/>
            <a:miter lim="800000"/>
            <a:headEnd/>
            <a:tailEnd/>
          </a:ln>
        </p:spPr>
        <p:txBody>
          <a:bodyPr wrap="square">
            <a:spAutoFit/>
          </a:bodyPr>
          <a:lstStyle/>
          <a:p>
            <a:pPr algn="r"/>
            <a:r>
              <a:rPr kumimoji="0" lang="en-US" altLang="zh-TW" sz="1200" b="1" dirty="0" smtClean="0">
                <a:solidFill>
                  <a:srgbClr val="FF0000"/>
                </a:solidFill>
                <a:latin typeface="微軟正黑體" pitchFamily="34" charset="-120"/>
                <a:ea typeface="微軟正黑體" pitchFamily="34" charset="-120"/>
              </a:rPr>
              <a:t>(</a:t>
            </a:r>
            <a:r>
              <a:rPr kumimoji="0" lang="zh-TW" altLang="en-US" sz="1200" b="1" dirty="0">
                <a:solidFill>
                  <a:srgbClr val="FF0000"/>
                </a:solidFill>
                <a:latin typeface="微軟正黑體" pitchFamily="34" charset="-120"/>
                <a:ea typeface="微軟正黑體" pitchFamily="34" charset="-120"/>
              </a:rPr>
              <a:t>名額有限，請</a:t>
            </a:r>
            <a:r>
              <a:rPr kumimoji="0" lang="zh-TW" altLang="en-US" sz="1200" b="1" dirty="0" smtClean="0">
                <a:solidFill>
                  <a:srgbClr val="FF0000"/>
                </a:solidFill>
                <a:latin typeface="微軟正黑體" pitchFamily="34" charset="-120"/>
                <a:ea typeface="微軟正黑體" pitchFamily="34" charset="-120"/>
              </a:rPr>
              <a:t>儘速報名</a:t>
            </a:r>
            <a:r>
              <a:rPr kumimoji="0" lang="en-US" altLang="zh-TW" sz="1200" b="1" dirty="0" smtClean="0">
                <a:solidFill>
                  <a:srgbClr val="FF0000"/>
                </a:solidFill>
                <a:latin typeface="微軟正黑體" pitchFamily="34" charset="-120"/>
                <a:ea typeface="微軟正黑體" pitchFamily="34" charset="-120"/>
              </a:rPr>
              <a:t>)</a:t>
            </a:r>
            <a:endParaRPr kumimoji="0" lang="zh-TW" altLang="en-US" sz="1200" b="1" dirty="0">
              <a:solidFill>
                <a:srgbClr val="FF0000"/>
              </a:solidFill>
              <a:latin typeface="微軟正黑體" pitchFamily="34" charset="-120"/>
              <a:ea typeface="微軟正黑體" pitchFamily="34" charset="-120"/>
            </a:endParaRPr>
          </a:p>
        </p:txBody>
      </p:sp>
      <p:sp>
        <p:nvSpPr>
          <p:cNvPr id="23" name="Text Box 5"/>
          <p:cNvSpPr txBox="1">
            <a:spLocks noChangeArrowheads="1"/>
          </p:cNvSpPr>
          <p:nvPr/>
        </p:nvSpPr>
        <p:spPr bwMode="auto">
          <a:xfrm>
            <a:off x="782859" y="8748464"/>
            <a:ext cx="1008112" cy="467544"/>
          </a:xfrm>
          <a:prstGeom prst="rect">
            <a:avLst/>
          </a:prstGeom>
          <a:noFill/>
          <a:ln w="9525">
            <a:noFill/>
            <a:miter lim="800000"/>
            <a:headEnd/>
            <a:tailEnd/>
          </a:ln>
        </p:spPr>
        <p:txBody>
          <a:bodyPr/>
          <a:lstStyle/>
          <a:p>
            <a:r>
              <a:rPr kumimoji="0" lang="zh-TW" altLang="en-US" sz="1400" dirty="0">
                <a:latin typeface="Times New Roman" pitchFamily="18" charset="0"/>
                <a:ea typeface="微軟正黑體" pitchFamily="34" charset="-120"/>
                <a:cs typeface="新細明體" charset="-120"/>
              </a:rPr>
              <a:t>主辦單位</a:t>
            </a:r>
            <a:r>
              <a:rPr kumimoji="0" lang="zh-TW" altLang="en-US" sz="1400" dirty="0" smtClean="0">
                <a:latin typeface="Times New Roman" pitchFamily="18" charset="0"/>
                <a:ea typeface="微軟正黑體" pitchFamily="34" charset="-120"/>
                <a:cs typeface="新細明體" charset="-120"/>
              </a:rPr>
              <a:t>：        </a:t>
            </a:r>
            <a:r>
              <a:rPr kumimoji="0" lang="zh-TW" altLang="en-US" sz="1400" dirty="0">
                <a:latin typeface="Times New Roman" pitchFamily="18" charset="0"/>
                <a:ea typeface="微軟正黑體" pitchFamily="34" charset="-120"/>
                <a:cs typeface="新細明體" charset="-120"/>
              </a:rPr>
              <a:t>　</a:t>
            </a:r>
            <a:endParaRPr kumimoji="0" lang="zh-TW" altLang="en-US" sz="1400" dirty="0">
              <a:latin typeface="Calibri" pitchFamily="34" charset="0"/>
              <a:ea typeface="微軟正黑體" pitchFamily="34" charset="-120"/>
              <a:cs typeface="新細明體" charset="-120"/>
            </a:endParaRPr>
          </a:p>
        </p:txBody>
      </p:sp>
      <p:sp>
        <p:nvSpPr>
          <p:cNvPr id="30" name="Text Box 5"/>
          <p:cNvSpPr txBox="1">
            <a:spLocks noChangeArrowheads="1"/>
          </p:cNvSpPr>
          <p:nvPr/>
        </p:nvSpPr>
        <p:spPr bwMode="auto">
          <a:xfrm>
            <a:off x="3748380" y="8739710"/>
            <a:ext cx="2232025" cy="366712"/>
          </a:xfrm>
          <a:prstGeom prst="rect">
            <a:avLst/>
          </a:prstGeom>
          <a:noFill/>
          <a:ln w="9525">
            <a:noFill/>
            <a:miter lim="800000"/>
            <a:headEnd/>
            <a:tailEnd/>
          </a:ln>
        </p:spPr>
        <p:txBody>
          <a:bodyPr/>
          <a:lstStyle/>
          <a:p>
            <a:r>
              <a:rPr kumimoji="0" lang="zh-TW" altLang="en-US" sz="1400" dirty="0">
                <a:latin typeface="Times New Roman" pitchFamily="18" charset="0"/>
                <a:ea typeface="微軟正黑體" pitchFamily="34" charset="-120"/>
                <a:cs typeface="新細明體" charset="-120"/>
              </a:rPr>
              <a:t>協辦單位</a:t>
            </a:r>
            <a:r>
              <a:rPr kumimoji="0" lang="zh-TW" altLang="en-US" sz="1400" dirty="0" smtClean="0">
                <a:latin typeface="Times New Roman" pitchFamily="18" charset="0"/>
                <a:ea typeface="微軟正黑體" pitchFamily="34" charset="-120"/>
                <a:cs typeface="新細明體" charset="-120"/>
              </a:rPr>
              <a:t>：台中市政府</a:t>
            </a:r>
            <a:endParaRPr kumimoji="0" lang="zh-TW" altLang="en-US" sz="1400" dirty="0">
              <a:latin typeface="Times New Roman" pitchFamily="18" charset="0"/>
              <a:ea typeface="微軟正黑體" pitchFamily="34" charset="-120"/>
              <a:cs typeface="新細明體"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0" y="8676457"/>
            <a:ext cx="6858000" cy="467544"/>
          </a:xfrm>
          <a:prstGeom prst="rect">
            <a:avLst/>
          </a:prstGeom>
          <a:solidFill>
            <a:srgbClr val="FFC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0" y="8569108"/>
            <a:ext cx="6858000" cy="45719"/>
          </a:xfrm>
          <a:prstGeom prst="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0" y="0"/>
            <a:ext cx="6858000" cy="2123728"/>
          </a:xfrm>
          <a:prstGeom prst="rect">
            <a:avLst/>
          </a:prstGeom>
          <a:gradFill>
            <a:gsLst>
              <a:gs pos="0">
                <a:srgbClr val="FFABAD"/>
              </a:gs>
              <a:gs pos="50000">
                <a:srgbClr val="FFC9CA"/>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Text Box 28"/>
          <p:cNvSpPr txBox="1">
            <a:spLocks noChangeArrowheads="1"/>
          </p:cNvSpPr>
          <p:nvPr/>
        </p:nvSpPr>
        <p:spPr bwMode="auto">
          <a:xfrm>
            <a:off x="1916832" y="1439039"/>
            <a:ext cx="3240062" cy="358775"/>
          </a:xfrm>
          <a:prstGeom prst="rect">
            <a:avLst/>
          </a:prstGeom>
          <a:noFill/>
          <a:ln w="9525">
            <a:noFill/>
            <a:miter lim="800000"/>
            <a:headEnd/>
            <a:tailEnd/>
          </a:ln>
        </p:spPr>
        <p:txBody>
          <a:bodyPr/>
          <a:lstStyle/>
          <a:p>
            <a:pPr algn="ctr">
              <a:lnSpc>
                <a:spcPts val="2800"/>
              </a:lnSpc>
              <a:defRPr/>
            </a:pPr>
            <a:r>
              <a:rPr kumimoji="0" lang="zh-TW" altLang="en-US" b="1" dirty="0" smtClean="0">
                <a:solidFill>
                  <a:srgbClr val="000000"/>
                </a:solidFill>
                <a:latin typeface="華康粗圓體" pitchFamily="49" charset="-120"/>
                <a:ea typeface="華康粗圓體" pitchFamily="49" charset="-120"/>
                <a:cs typeface="新細明體" pitchFamily="18" charset="-120"/>
              </a:rPr>
              <a:t>觀摩座談及補助說明會報名表</a:t>
            </a:r>
            <a:endParaRPr kumimoji="0" lang="zh-TW" altLang="zh-TW" b="1" dirty="0" smtClean="0">
              <a:solidFill>
                <a:srgbClr val="000000"/>
              </a:solidFill>
              <a:latin typeface="華康粗圓體" pitchFamily="49" charset="-120"/>
              <a:ea typeface="華康粗圓體" pitchFamily="49" charset="-120"/>
              <a:cs typeface="新細明體" pitchFamily="18" charset="-120"/>
            </a:endParaRPr>
          </a:p>
        </p:txBody>
      </p:sp>
      <p:pic>
        <p:nvPicPr>
          <p:cNvPr id="14" name="Picture 8" descr="http://images.clipshrine.com/download/downloadpnglarge/Baby-bottle-icon-12246-large.png"/>
          <p:cNvPicPr>
            <a:picLocks noChangeAspect="1" noChangeArrowheads="1"/>
          </p:cNvPicPr>
          <p:nvPr/>
        </p:nvPicPr>
        <p:blipFill>
          <a:blip r:embed="rId3" cstate="print"/>
          <a:srcRect/>
          <a:stretch>
            <a:fillRect/>
          </a:stretch>
        </p:blipFill>
        <p:spPr bwMode="auto">
          <a:xfrm rot="1764658">
            <a:off x="1738982" y="1286442"/>
            <a:ext cx="263567" cy="517913"/>
          </a:xfrm>
          <a:prstGeom prst="rect">
            <a:avLst/>
          </a:prstGeom>
          <a:noFill/>
        </p:spPr>
      </p:pic>
      <p:sp>
        <p:nvSpPr>
          <p:cNvPr id="15" name="矩形 14"/>
          <p:cNvSpPr/>
          <p:nvPr/>
        </p:nvSpPr>
        <p:spPr>
          <a:xfrm>
            <a:off x="127656" y="114119"/>
            <a:ext cx="6685720" cy="95410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kumimoji="0" lang="zh-TW" altLang="en-US"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企業設置哺</a:t>
            </a:r>
            <a:r>
              <a:rPr kumimoji="0" lang="en-US" altLang="zh-TW"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集</a:t>
            </a:r>
            <a:r>
              <a:rPr kumimoji="0" lang="en-US" altLang="zh-TW"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smtClean="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乳室與托兒服務觀摩座談及補助說明會</a:t>
            </a:r>
            <a:endParaRPr kumimoji="0" lang="en-US" altLang="zh-TW" sz="2800" cap="all" dirty="0">
              <a:ln w="0"/>
              <a:solidFill>
                <a:srgbClr val="C00000"/>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endParaRPr>
          </a:p>
        </p:txBody>
      </p:sp>
      <p:sp>
        <p:nvSpPr>
          <p:cNvPr id="22" name="矩形 26"/>
          <p:cNvSpPr>
            <a:spLocks noChangeArrowheads="1"/>
          </p:cNvSpPr>
          <p:nvPr/>
        </p:nvSpPr>
        <p:spPr bwMode="auto">
          <a:xfrm>
            <a:off x="5013176" y="971600"/>
            <a:ext cx="1766639" cy="276999"/>
          </a:xfrm>
          <a:prstGeom prst="rect">
            <a:avLst/>
          </a:prstGeom>
          <a:solidFill>
            <a:srgbClr val="FFFFCC"/>
          </a:solidFill>
          <a:ln w="9525">
            <a:noFill/>
            <a:miter lim="800000"/>
            <a:headEnd/>
            <a:tailEnd/>
          </a:ln>
        </p:spPr>
        <p:txBody>
          <a:bodyPr wrap="square">
            <a:spAutoFit/>
          </a:bodyPr>
          <a:lstStyle/>
          <a:p>
            <a:pPr algn="r"/>
            <a:r>
              <a:rPr kumimoji="0" lang="en-US" altLang="zh-TW" sz="1200" b="1" dirty="0" smtClean="0">
                <a:solidFill>
                  <a:srgbClr val="FF0000"/>
                </a:solidFill>
                <a:latin typeface="微軟正黑體" pitchFamily="34" charset="-120"/>
                <a:ea typeface="微軟正黑體" pitchFamily="34" charset="-120"/>
              </a:rPr>
              <a:t>(</a:t>
            </a:r>
            <a:r>
              <a:rPr kumimoji="0" lang="zh-TW" altLang="en-US" sz="1200" b="1" dirty="0">
                <a:solidFill>
                  <a:srgbClr val="FF0000"/>
                </a:solidFill>
                <a:latin typeface="微軟正黑體" pitchFamily="34" charset="-120"/>
                <a:ea typeface="微軟正黑體" pitchFamily="34" charset="-120"/>
              </a:rPr>
              <a:t>名額有限，請</a:t>
            </a:r>
            <a:r>
              <a:rPr kumimoji="0" lang="zh-TW" altLang="en-US" sz="1200" b="1" dirty="0" smtClean="0">
                <a:solidFill>
                  <a:srgbClr val="FF0000"/>
                </a:solidFill>
                <a:latin typeface="微軟正黑體" pitchFamily="34" charset="-120"/>
                <a:ea typeface="微軟正黑體" pitchFamily="34" charset="-120"/>
              </a:rPr>
              <a:t>儘速報名</a:t>
            </a:r>
            <a:r>
              <a:rPr kumimoji="0" lang="en-US" altLang="zh-TW" sz="1200" b="1" dirty="0" smtClean="0">
                <a:solidFill>
                  <a:srgbClr val="FF0000"/>
                </a:solidFill>
                <a:latin typeface="微軟正黑體" pitchFamily="34" charset="-120"/>
                <a:ea typeface="微軟正黑體" pitchFamily="34" charset="-120"/>
              </a:rPr>
              <a:t>)</a:t>
            </a:r>
            <a:endParaRPr kumimoji="0" lang="zh-TW" altLang="en-US" sz="1200" b="1" dirty="0">
              <a:solidFill>
                <a:srgbClr val="FF0000"/>
              </a:solidFill>
              <a:latin typeface="微軟正黑體" pitchFamily="34" charset="-120"/>
              <a:ea typeface="微軟正黑體" pitchFamily="34" charset="-120"/>
            </a:endParaRPr>
          </a:p>
        </p:txBody>
      </p:sp>
      <p:graphicFrame>
        <p:nvGraphicFramePr>
          <p:cNvPr id="24" name="表格 23"/>
          <p:cNvGraphicFramePr>
            <a:graphicFrameLocks noGrp="1"/>
          </p:cNvGraphicFramePr>
          <p:nvPr/>
        </p:nvGraphicFramePr>
        <p:xfrm>
          <a:off x="129158" y="1935736"/>
          <a:ext cx="6597352" cy="4436464"/>
        </p:xfrm>
        <a:graphic>
          <a:graphicData uri="http://schemas.openxmlformats.org/drawingml/2006/table">
            <a:tbl>
              <a:tblPr/>
              <a:tblGrid>
                <a:gridCol w="974609"/>
                <a:gridCol w="1841334"/>
                <a:gridCol w="876546"/>
                <a:gridCol w="984388"/>
                <a:gridCol w="751695"/>
                <a:gridCol w="1168780"/>
              </a:tblGrid>
              <a:tr h="366366">
                <a:tc>
                  <a:txBody>
                    <a:bodyPr/>
                    <a:lstStyle/>
                    <a:p>
                      <a:pPr algn="ctr">
                        <a:lnSpc>
                          <a:spcPts val="1800"/>
                        </a:lnSpc>
                        <a:spcAft>
                          <a:spcPts val="0"/>
                        </a:spcAft>
                      </a:pPr>
                      <a:r>
                        <a:rPr lang="zh-TW" sz="1200" b="1" kern="0" spc="1350" dirty="0">
                          <a:latin typeface="Times New Roman"/>
                          <a:ea typeface="微軟正黑體"/>
                        </a:rPr>
                        <a:t>姓名</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dirty="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b="1" kern="0" spc="1350" dirty="0">
                          <a:latin typeface="Times New Roman"/>
                          <a:ea typeface="微軟正黑體"/>
                        </a:rPr>
                        <a:t>職稱</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1800"/>
                        </a:lnSpc>
                        <a:spcAft>
                          <a:spcPts val="0"/>
                        </a:spcAft>
                      </a:pPr>
                      <a:r>
                        <a:rPr lang="zh-TW" sz="1200" b="1" kern="100">
                          <a:latin typeface="Times New Roman"/>
                          <a:ea typeface="微軟正黑體"/>
                        </a:rPr>
                        <a:t>性別</a:t>
                      </a:r>
                      <a:endParaRPr lang="zh-TW" sz="1200" kern="10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b="1" kern="100">
                          <a:latin typeface="Times New Roman"/>
                          <a:ea typeface="標楷體"/>
                        </a:rPr>
                        <a:t>□</a:t>
                      </a:r>
                      <a:r>
                        <a:rPr lang="zh-TW" sz="1200" kern="100">
                          <a:latin typeface="Times New Roman"/>
                          <a:ea typeface="微軟正黑體"/>
                        </a:rPr>
                        <a:t>男</a:t>
                      </a:r>
                      <a:r>
                        <a:rPr lang="en-US" sz="1200" kern="100">
                          <a:latin typeface="Times New Roman"/>
                          <a:ea typeface="微軟正黑體"/>
                        </a:rPr>
                        <a:t>  </a:t>
                      </a:r>
                      <a:r>
                        <a:rPr lang="zh-TW" sz="1200" b="1" kern="100">
                          <a:latin typeface="Times New Roman"/>
                          <a:ea typeface="標楷體"/>
                        </a:rPr>
                        <a:t>□</a:t>
                      </a:r>
                      <a:r>
                        <a:rPr lang="zh-TW" sz="1200" kern="100">
                          <a:latin typeface="Times New Roman"/>
                          <a:ea typeface="微軟正黑體"/>
                        </a:rPr>
                        <a:t>女</a:t>
                      </a:r>
                      <a:endParaRPr lang="zh-TW" sz="1200" kern="10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928">
                <a:tc>
                  <a:txBody>
                    <a:bodyPr/>
                    <a:lstStyle/>
                    <a:p>
                      <a:pPr algn="ctr">
                        <a:lnSpc>
                          <a:spcPts val="1800"/>
                        </a:lnSpc>
                        <a:spcAft>
                          <a:spcPts val="0"/>
                        </a:spcAft>
                      </a:pPr>
                      <a:r>
                        <a:rPr lang="zh-TW" sz="1200" b="1" kern="100">
                          <a:latin typeface="Times New Roman"/>
                          <a:ea typeface="微軟正黑體"/>
                        </a:rPr>
                        <a:t>事業單位</a:t>
                      </a:r>
                      <a:endParaRPr lang="zh-TW" sz="1200" kern="100">
                        <a:latin typeface="Times New Roman"/>
                        <a:ea typeface="新細明體"/>
                      </a:endParaRPr>
                    </a:p>
                    <a:p>
                      <a:pPr algn="ctr">
                        <a:lnSpc>
                          <a:spcPts val="1800"/>
                        </a:lnSpc>
                        <a:spcAft>
                          <a:spcPts val="0"/>
                        </a:spcAft>
                      </a:pPr>
                      <a:r>
                        <a:rPr lang="zh-TW" sz="1200" b="1" kern="0" spc="1350">
                          <a:latin typeface="Times New Roman"/>
                          <a:ea typeface="微軟正黑體"/>
                        </a:rPr>
                        <a:t>名稱</a:t>
                      </a:r>
                      <a:endParaRPr lang="zh-TW" sz="1200" kern="10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b="1" kern="100">
                          <a:latin typeface="Times New Roman"/>
                          <a:ea typeface="微軟正黑體"/>
                        </a:rPr>
                        <a:t>事業單位</a:t>
                      </a:r>
                      <a:endParaRPr lang="zh-TW" sz="1200" kern="100">
                        <a:latin typeface="Times New Roman"/>
                        <a:ea typeface="新細明體"/>
                      </a:endParaRPr>
                    </a:p>
                    <a:p>
                      <a:pPr algn="ctr">
                        <a:lnSpc>
                          <a:spcPts val="1800"/>
                        </a:lnSpc>
                        <a:spcAft>
                          <a:spcPts val="0"/>
                        </a:spcAft>
                      </a:pPr>
                      <a:r>
                        <a:rPr lang="zh-TW" sz="1200" b="1" kern="100">
                          <a:latin typeface="Times New Roman"/>
                          <a:ea typeface="微軟正黑體"/>
                        </a:rPr>
                        <a:t>統一編號</a:t>
                      </a:r>
                      <a:endParaRPr lang="zh-TW" sz="1200" kern="10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1800"/>
                        </a:lnSpc>
                        <a:spcAft>
                          <a:spcPts val="0"/>
                        </a:spcAft>
                      </a:pPr>
                      <a:r>
                        <a:rPr lang="zh-TW" sz="1200" b="1" kern="100">
                          <a:latin typeface="Times New Roman"/>
                          <a:ea typeface="微軟正黑體"/>
                        </a:rPr>
                        <a:t>服務</a:t>
                      </a:r>
                      <a:endParaRPr lang="zh-TW" sz="1200" kern="100">
                        <a:latin typeface="Times New Roman"/>
                        <a:ea typeface="新細明體"/>
                      </a:endParaRPr>
                    </a:p>
                    <a:p>
                      <a:pPr algn="dist">
                        <a:lnSpc>
                          <a:spcPts val="1800"/>
                        </a:lnSpc>
                        <a:spcAft>
                          <a:spcPts val="0"/>
                        </a:spcAft>
                      </a:pPr>
                      <a:r>
                        <a:rPr lang="zh-TW" sz="1200" b="1" kern="100">
                          <a:latin typeface="Times New Roman"/>
                          <a:ea typeface="微軟正黑體"/>
                        </a:rPr>
                        <a:t>部門</a:t>
                      </a:r>
                      <a:endParaRPr lang="zh-TW" sz="1200" kern="10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190">
                <a:tc>
                  <a:txBody>
                    <a:bodyPr/>
                    <a:lstStyle/>
                    <a:p>
                      <a:pPr algn="ctr">
                        <a:lnSpc>
                          <a:spcPts val="1800"/>
                        </a:lnSpc>
                        <a:spcAft>
                          <a:spcPts val="0"/>
                        </a:spcAft>
                      </a:pPr>
                      <a:r>
                        <a:rPr lang="zh-TW" sz="1200" b="1" kern="100" dirty="0">
                          <a:latin typeface="Times New Roman"/>
                          <a:ea typeface="微軟正黑體"/>
                        </a:rPr>
                        <a:t>電話</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1800"/>
                        </a:lnSpc>
                        <a:spcAft>
                          <a:spcPts val="0"/>
                        </a:spcAft>
                      </a:pPr>
                      <a:r>
                        <a:rPr lang="en-US" sz="1200" b="1" kern="100" dirty="0">
                          <a:latin typeface="微軟正黑體"/>
                          <a:ea typeface="新細明體"/>
                        </a:rPr>
                        <a:t>e-mail</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r h="343190">
                <a:tc>
                  <a:txBody>
                    <a:bodyPr/>
                    <a:lstStyle/>
                    <a:p>
                      <a:pPr algn="ctr">
                        <a:lnSpc>
                          <a:spcPts val="1800"/>
                        </a:lnSpc>
                        <a:spcAft>
                          <a:spcPts val="0"/>
                        </a:spcAft>
                      </a:pPr>
                      <a:r>
                        <a:rPr lang="zh-TW" sz="1200" b="1" kern="100">
                          <a:latin typeface="Times New Roman"/>
                          <a:ea typeface="微軟正黑體"/>
                        </a:rPr>
                        <a:t>聯絡地址</a:t>
                      </a:r>
                      <a:endParaRPr lang="zh-TW" sz="1200" kern="10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ts val="1800"/>
                        </a:lnSpc>
                        <a:spcAft>
                          <a:spcPts val="0"/>
                        </a:spcAft>
                      </a:pPr>
                      <a:endParaRPr lang="en-US" sz="1200" kern="100" dirty="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43190">
                <a:tc>
                  <a:txBody>
                    <a:bodyPr/>
                    <a:lstStyle/>
                    <a:p>
                      <a:pPr algn="ctr">
                        <a:lnSpc>
                          <a:spcPts val="1800"/>
                        </a:lnSpc>
                        <a:spcAft>
                          <a:spcPts val="0"/>
                        </a:spcAft>
                      </a:pPr>
                      <a:r>
                        <a:rPr lang="zh-TW" sz="1200" b="1" kern="100">
                          <a:latin typeface="Times New Roman"/>
                          <a:ea typeface="微軟正黑體"/>
                        </a:rPr>
                        <a:t>飲食習慣</a:t>
                      </a:r>
                      <a:endParaRPr lang="zh-TW" sz="1200" kern="10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ts val="1800"/>
                        </a:lnSpc>
                        <a:spcAft>
                          <a:spcPts val="0"/>
                        </a:spcAft>
                      </a:pPr>
                      <a:r>
                        <a:rPr lang="zh-TW" sz="1200" b="1" kern="100" dirty="0">
                          <a:latin typeface="Times New Roman"/>
                          <a:ea typeface="標楷體"/>
                        </a:rPr>
                        <a:t>□</a:t>
                      </a:r>
                      <a:r>
                        <a:rPr lang="zh-TW" sz="1200" kern="100" dirty="0">
                          <a:latin typeface="Times New Roman"/>
                          <a:ea typeface="微軟正黑體"/>
                        </a:rPr>
                        <a:t>葷</a:t>
                      </a:r>
                      <a:r>
                        <a:rPr lang="en-US" sz="1200" kern="100" dirty="0">
                          <a:latin typeface="Times New Roman"/>
                          <a:ea typeface="微軟正黑體"/>
                        </a:rPr>
                        <a:t>              </a:t>
                      </a:r>
                      <a:r>
                        <a:rPr lang="zh-TW" sz="1200" b="1" kern="100" dirty="0">
                          <a:latin typeface="Times New Roman"/>
                          <a:ea typeface="標楷體"/>
                        </a:rPr>
                        <a:t>□</a:t>
                      </a:r>
                      <a:r>
                        <a:rPr lang="zh-TW" sz="1200" kern="100" dirty="0">
                          <a:latin typeface="Times New Roman"/>
                          <a:ea typeface="微軟正黑體"/>
                        </a:rPr>
                        <a:t>素</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76883">
                <a:tc>
                  <a:txBody>
                    <a:bodyPr/>
                    <a:lstStyle/>
                    <a:p>
                      <a:pPr algn="ctr">
                        <a:lnSpc>
                          <a:spcPts val="1800"/>
                        </a:lnSpc>
                        <a:spcAft>
                          <a:spcPts val="0"/>
                        </a:spcAft>
                      </a:pPr>
                      <a:r>
                        <a:rPr lang="zh-TW" sz="1200" b="1" kern="100" dirty="0">
                          <a:latin typeface="Times New Roman"/>
                          <a:ea typeface="微軟正黑體"/>
                        </a:rPr>
                        <a:t>事業單位</a:t>
                      </a:r>
                      <a:endParaRPr lang="zh-TW" sz="1200" kern="100" dirty="0">
                        <a:latin typeface="Times New Roman"/>
                        <a:ea typeface="新細明體"/>
                      </a:endParaRPr>
                    </a:p>
                    <a:p>
                      <a:pPr algn="ctr">
                        <a:lnSpc>
                          <a:spcPts val="1800"/>
                        </a:lnSpc>
                        <a:spcAft>
                          <a:spcPts val="0"/>
                        </a:spcAft>
                      </a:pPr>
                      <a:r>
                        <a:rPr lang="zh-TW" sz="1200" b="1" kern="100" dirty="0">
                          <a:latin typeface="Times New Roman"/>
                          <a:ea typeface="微軟正黑體"/>
                        </a:rPr>
                        <a:t>基本資料</a:t>
                      </a:r>
                      <a:endParaRPr lang="zh-TW" sz="1200" kern="100" dirty="0">
                        <a:latin typeface="Times New Roman"/>
                        <a:ea typeface="新細明體"/>
                      </a:endParaRPr>
                    </a:p>
                    <a:p>
                      <a:pPr algn="ctr">
                        <a:lnSpc>
                          <a:spcPts val="1800"/>
                        </a:lnSpc>
                        <a:spcAft>
                          <a:spcPts val="0"/>
                        </a:spcAft>
                      </a:pPr>
                      <a:r>
                        <a:rPr lang="en-US" sz="1200" b="1" kern="100" dirty="0">
                          <a:solidFill>
                            <a:srgbClr val="FF0000"/>
                          </a:solidFill>
                          <a:latin typeface="微軟正黑體"/>
                          <a:ea typeface="新細明體"/>
                        </a:rPr>
                        <a:t>(</a:t>
                      </a:r>
                      <a:r>
                        <a:rPr lang="zh-TW" sz="1200" b="1" kern="100" dirty="0">
                          <a:solidFill>
                            <a:srgbClr val="FF0000"/>
                          </a:solidFill>
                          <a:latin typeface="Times New Roman"/>
                          <a:ea typeface="微軟正黑體"/>
                        </a:rPr>
                        <a:t>請務必填寫</a:t>
                      </a:r>
                      <a:r>
                        <a:rPr lang="en-US" sz="1200" b="1" kern="100" dirty="0">
                          <a:solidFill>
                            <a:srgbClr val="FF0000"/>
                          </a:solidFill>
                          <a:latin typeface="Times New Roman"/>
                          <a:ea typeface="微軟正黑體"/>
                        </a:rPr>
                        <a:t>)</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ts val="1800"/>
                        </a:lnSpc>
                        <a:spcAft>
                          <a:spcPts val="0"/>
                        </a:spcAft>
                      </a:pPr>
                      <a:r>
                        <a:rPr lang="en-US" sz="1200" b="1" kern="100" dirty="0" smtClean="0">
                          <a:latin typeface="微軟正黑體"/>
                          <a:ea typeface="新細明體"/>
                        </a:rPr>
                        <a:t>1.</a:t>
                      </a:r>
                      <a:r>
                        <a:rPr lang="zh-TW" sz="1200" b="1" kern="100" dirty="0" smtClean="0">
                          <a:latin typeface="Times New Roman"/>
                          <a:ea typeface="微軟正黑體"/>
                        </a:rPr>
                        <a:t>公司規模：</a:t>
                      </a:r>
                      <a:r>
                        <a:rPr lang="zh-TW" sz="1200" kern="100" dirty="0" smtClean="0">
                          <a:latin typeface="Times New Roman"/>
                          <a:ea typeface="微軟正黑體"/>
                        </a:rPr>
                        <a:t>員工人數</a:t>
                      </a:r>
                      <a:r>
                        <a:rPr lang="en-US" sz="1200" kern="100" dirty="0" smtClean="0">
                          <a:latin typeface="Times New Roman"/>
                          <a:ea typeface="微軟正黑體"/>
                        </a:rPr>
                        <a:t>______________</a:t>
                      </a:r>
                      <a:r>
                        <a:rPr lang="zh-TW" sz="1200" kern="100" dirty="0" smtClean="0">
                          <a:latin typeface="Times New Roman"/>
                          <a:ea typeface="微軟正黑體"/>
                        </a:rPr>
                        <a:t>人</a:t>
                      </a:r>
                      <a:endParaRPr lang="zh-TW" sz="1200" kern="100" dirty="0" smtClean="0">
                        <a:latin typeface="Times New Roman"/>
                        <a:ea typeface="新細明體"/>
                      </a:endParaRPr>
                    </a:p>
                    <a:p>
                      <a:pPr marL="153670" indent="-153670">
                        <a:lnSpc>
                          <a:spcPts val="1800"/>
                        </a:lnSpc>
                        <a:spcAft>
                          <a:spcPts val="0"/>
                        </a:spcAft>
                      </a:pPr>
                      <a:r>
                        <a:rPr lang="en-US" sz="1200" b="1" kern="100" dirty="0" smtClean="0">
                          <a:latin typeface="微軟正黑體"/>
                          <a:ea typeface="新細明體"/>
                        </a:rPr>
                        <a:t>2</a:t>
                      </a:r>
                      <a:r>
                        <a:rPr lang="en-US" sz="1200" kern="100" dirty="0" smtClean="0">
                          <a:latin typeface="微軟正黑體"/>
                          <a:ea typeface="新細明體"/>
                        </a:rPr>
                        <a:t>.</a:t>
                      </a:r>
                      <a:r>
                        <a:rPr lang="zh-TW" sz="1200" b="1" kern="0" spc="300" dirty="0" smtClean="0">
                          <a:latin typeface="Times New Roman"/>
                          <a:ea typeface="微軟正黑體"/>
                        </a:rPr>
                        <a:t>產業別</a:t>
                      </a:r>
                      <a:r>
                        <a:rPr lang="zh-TW" sz="1200" b="1" kern="100" dirty="0" smtClean="0">
                          <a:latin typeface="Times New Roman"/>
                          <a:ea typeface="微軟正黑體"/>
                        </a:rPr>
                        <a:t>：</a:t>
                      </a:r>
                      <a:endParaRPr lang="zh-TW" sz="1200" b="1" kern="100" dirty="0" smtClean="0">
                        <a:latin typeface="Times New Roman"/>
                        <a:ea typeface="新細明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農林漁牧業 </a:t>
                      </a:r>
                      <a:r>
                        <a:rPr lang="en-US" altLang="zh-TW" sz="1200" kern="100" dirty="0" smtClean="0">
                          <a:latin typeface="微軟正黑體"/>
                          <a:ea typeface="新細明體"/>
                        </a:rPr>
                        <a:t>□</a:t>
                      </a:r>
                      <a:r>
                        <a:rPr lang="zh-TW" sz="1200" kern="100" dirty="0" smtClean="0">
                          <a:latin typeface="Times New Roman"/>
                          <a:ea typeface="微軟正黑體"/>
                        </a:rPr>
                        <a:t>礦業及土石採取業</a:t>
                      </a:r>
                      <a:r>
                        <a:rPr lang="en-US" altLang="zh-TW" sz="1200" kern="100" dirty="0" smtClean="0">
                          <a:latin typeface="微軟正黑體"/>
                          <a:ea typeface="新細明體"/>
                        </a:rPr>
                        <a:t>□</a:t>
                      </a:r>
                      <a:r>
                        <a:rPr lang="zh-TW" sz="1200" kern="100" dirty="0" smtClean="0">
                          <a:latin typeface="Times New Roman"/>
                          <a:ea typeface="微軟正黑體"/>
                        </a:rPr>
                        <a:t>製造業 </a:t>
                      </a:r>
                      <a:r>
                        <a:rPr lang="en-US" altLang="zh-TW" sz="1200" kern="100" dirty="0" smtClean="0">
                          <a:latin typeface="微軟正黑體"/>
                          <a:ea typeface="新細明體"/>
                        </a:rPr>
                        <a:t>□</a:t>
                      </a:r>
                      <a:r>
                        <a:rPr lang="zh-TW" sz="1200" kern="100" dirty="0" smtClean="0">
                          <a:latin typeface="Times New Roman"/>
                          <a:ea typeface="微軟正黑體"/>
                        </a:rPr>
                        <a:t>電力及燃氣供應業</a:t>
                      </a:r>
                      <a:endParaRPr lang="en-US" altLang="zh-TW" sz="1200" kern="100" dirty="0" smtClean="0">
                        <a:latin typeface="Times New Roman"/>
                        <a:ea typeface="微軟正黑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用水供應及汙染整治業 </a:t>
                      </a:r>
                      <a:r>
                        <a:rPr lang="en-US" altLang="zh-TW" sz="1200" kern="100" dirty="0" smtClean="0">
                          <a:latin typeface="微軟正黑體"/>
                          <a:ea typeface="新細明體"/>
                        </a:rPr>
                        <a:t>□</a:t>
                      </a:r>
                      <a:r>
                        <a:rPr lang="zh-TW" sz="1200" kern="100" dirty="0" smtClean="0">
                          <a:latin typeface="Times New Roman"/>
                          <a:ea typeface="微軟正黑體"/>
                        </a:rPr>
                        <a:t>營造業</a:t>
                      </a:r>
                      <a:r>
                        <a:rPr lang="en-US" altLang="zh-TW" sz="1200" kern="100" dirty="0" smtClean="0">
                          <a:latin typeface="微軟正黑體"/>
                          <a:ea typeface="新細明體"/>
                        </a:rPr>
                        <a:t>□</a:t>
                      </a:r>
                      <a:r>
                        <a:rPr lang="zh-TW" sz="1200" kern="100" dirty="0" smtClean="0">
                          <a:latin typeface="Times New Roman"/>
                          <a:ea typeface="微軟正黑體"/>
                        </a:rPr>
                        <a:t>批發及零售業 </a:t>
                      </a:r>
                      <a:r>
                        <a:rPr lang="en-US" altLang="zh-TW" sz="1200" kern="100" dirty="0" smtClean="0">
                          <a:latin typeface="微軟正黑體"/>
                          <a:ea typeface="新細明體"/>
                        </a:rPr>
                        <a:t>□</a:t>
                      </a:r>
                      <a:r>
                        <a:rPr lang="zh-TW" sz="1200" kern="100" dirty="0" smtClean="0">
                          <a:latin typeface="Times New Roman"/>
                          <a:ea typeface="微軟正黑體"/>
                        </a:rPr>
                        <a:t>運輸倉儲業</a:t>
                      </a:r>
                      <a:endParaRPr lang="en-US" altLang="zh-TW" sz="1200" kern="100" dirty="0" smtClean="0">
                        <a:latin typeface="Times New Roman"/>
                        <a:ea typeface="微軟正黑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住宿及餐飲業 </a:t>
                      </a:r>
                      <a:r>
                        <a:rPr lang="en-US" altLang="zh-TW" sz="1200" kern="100" dirty="0" smtClean="0">
                          <a:latin typeface="微軟正黑體"/>
                          <a:ea typeface="新細明體"/>
                        </a:rPr>
                        <a:t>□</a:t>
                      </a:r>
                      <a:r>
                        <a:rPr lang="zh-TW" sz="1200" kern="100" dirty="0" smtClean="0">
                          <a:latin typeface="Times New Roman"/>
                          <a:ea typeface="微軟正黑體"/>
                        </a:rPr>
                        <a:t>資訊及通訊傳播業 </a:t>
                      </a:r>
                      <a:r>
                        <a:rPr lang="en-US" altLang="zh-TW" sz="1200" kern="100" dirty="0" smtClean="0">
                          <a:latin typeface="微軟正黑體"/>
                          <a:ea typeface="新細明體"/>
                        </a:rPr>
                        <a:t>□</a:t>
                      </a:r>
                      <a:r>
                        <a:rPr lang="zh-TW" sz="1200" kern="100" dirty="0" smtClean="0">
                          <a:latin typeface="Times New Roman"/>
                          <a:ea typeface="微軟正黑體"/>
                        </a:rPr>
                        <a:t>金融保險業 </a:t>
                      </a:r>
                      <a:r>
                        <a:rPr lang="en-US" altLang="zh-TW" sz="1200" kern="100" dirty="0" smtClean="0">
                          <a:latin typeface="微軟正黑體"/>
                          <a:ea typeface="新細明體"/>
                        </a:rPr>
                        <a:t>□</a:t>
                      </a:r>
                      <a:r>
                        <a:rPr lang="zh-TW" sz="1200" kern="100" dirty="0" smtClean="0">
                          <a:latin typeface="Times New Roman"/>
                          <a:ea typeface="微軟正黑體"/>
                        </a:rPr>
                        <a:t>不動產業</a:t>
                      </a:r>
                      <a:endParaRPr lang="en-US" altLang="zh-TW" sz="1200" kern="100" dirty="0" smtClean="0">
                        <a:latin typeface="Times New Roman"/>
                        <a:ea typeface="微軟正黑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專業科學及技術服務業 </a:t>
                      </a:r>
                      <a:r>
                        <a:rPr lang="en-US" altLang="zh-TW" sz="1200" kern="100" dirty="0" smtClean="0">
                          <a:latin typeface="微軟正黑體"/>
                          <a:ea typeface="新細明體"/>
                        </a:rPr>
                        <a:t>□</a:t>
                      </a:r>
                      <a:r>
                        <a:rPr lang="zh-TW" sz="1200" kern="100" dirty="0" smtClean="0">
                          <a:latin typeface="Times New Roman"/>
                          <a:ea typeface="微軟正黑體"/>
                        </a:rPr>
                        <a:t>支援服務業 </a:t>
                      </a:r>
                      <a:r>
                        <a:rPr lang="en-US" altLang="zh-TW" sz="1200" kern="100" dirty="0" smtClean="0">
                          <a:latin typeface="微軟正黑體"/>
                          <a:ea typeface="新細明體"/>
                        </a:rPr>
                        <a:t>□</a:t>
                      </a:r>
                      <a:r>
                        <a:rPr lang="zh-TW" sz="1200" kern="100" dirty="0" smtClean="0">
                          <a:latin typeface="Times New Roman"/>
                          <a:ea typeface="微軟正黑體"/>
                        </a:rPr>
                        <a:t>公共行政及國防</a:t>
                      </a:r>
                      <a:r>
                        <a:rPr lang="en-US" altLang="zh-TW" sz="1200" kern="100" dirty="0" smtClean="0">
                          <a:latin typeface="微軟正黑體"/>
                          <a:ea typeface="新細明體"/>
                        </a:rPr>
                        <a:t>□</a:t>
                      </a:r>
                      <a:r>
                        <a:rPr lang="zh-TW" sz="1200" kern="100" dirty="0" smtClean="0">
                          <a:latin typeface="Times New Roman"/>
                          <a:ea typeface="微軟正黑體"/>
                        </a:rPr>
                        <a:t>教育服務業 </a:t>
                      </a:r>
                      <a:r>
                        <a:rPr lang="en-US" altLang="zh-TW" sz="1200" kern="100" dirty="0" smtClean="0">
                          <a:latin typeface="微軟正黑體"/>
                          <a:ea typeface="新細明體"/>
                        </a:rPr>
                        <a:t>□</a:t>
                      </a:r>
                      <a:r>
                        <a:rPr lang="zh-TW" sz="1200" kern="100" dirty="0" smtClean="0">
                          <a:latin typeface="Times New Roman"/>
                          <a:ea typeface="微軟正黑體"/>
                        </a:rPr>
                        <a:t>醫療保健及社會工作服務業 </a:t>
                      </a:r>
                      <a:r>
                        <a:rPr lang="en-US" altLang="zh-TW" sz="1200" kern="100" dirty="0" smtClean="0">
                          <a:latin typeface="微軟正黑體"/>
                          <a:ea typeface="新細明體"/>
                        </a:rPr>
                        <a:t>□</a:t>
                      </a:r>
                      <a:r>
                        <a:rPr lang="zh-TW" sz="1200" kern="100" dirty="0" smtClean="0">
                          <a:latin typeface="Times New Roman"/>
                          <a:ea typeface="微軟正黑體"/>
                        </a:rPr>
                        <a:t>藝術、娛樂、休閒服務業 </a:t>
                      </a:r>
                      <a:r>
                        <a:rPr lang="en-US" altLang="zh-TW" sz="1200" kern="100" dirty="0" smtClean="0">
                          <a:latin typeface="微軟正黑體"/>
                          <a:ea typeface="新細明體"/>
                        </a:rPr>
                        <a:t>□</a:t>
                      </a:r>
                      <a:r>
                        <a:rPr lang="zh-TW" sz="1200" kern="100" dirty="0" smtClean="0">
                          <a:latin typeface="Times New Roman"/>
                          <a:ea typeface="微軟正黑體"/>
                        </a:rPr>
                        <a:t>其他服務業</a:t>
                      </a:r>
                      <a:endParaRPr lang="zh-TW" sz="1200" kern="100" dirty="0" smtClean="0">
                        <a:latin typeface="Times New Roman"/>
                        <a:ea typeface="新細明體"/>
                      </a:endParaRPr>
                    </a:p>
                    <a:p>
                      <a:pPr>
                        <a:lnSpc>
                          <a:spcPts val="1800"/>
                        </a:lnSpc>
                        <a:spcAft>
                          <a:spcPts val="0"/>
                        </a:spcAft>
                      </a:pPr>
                      <a:r>
                        <a:rPr lang="en-US" sz="1200" b="1" kern="100" dirty="0" smtClean="0">
                          <a:latin typeface="微軟正黑體"/>
                          <a:ea typeface="新細明體"/>
                        </a:rPr>
                        <a:t>3.</a:t>
                      </a:r>
                      <a:r>
                        <a:rPr lang="zh-TW" altLang="en-US" sz="1200" b="1" kern="100" dirty="0" smtClean="0">
                          <a:latin typeface="微軟正黑體" pitchFamily="34" charset="-120"/>
                          <a:ea typeface="微軟正黑體" pitchFamily="34" charset="-120"/>
                        </a:rPr>
                        <a:t>目前哺</a:t>
                      </a:r>
                      <a:r>
                        <a:rPr lang="en-US" altLang="zh-TW" sz="1200" b="1" kern="100" dirty="0" smtClean="0">
                          <a:latin typeface="微軟正黑體" pitchFamily="34" charset="-120"/>
                          <a:ea typeface="微軟正黑體" pitchFamily="34" charset="-120"/>
                        </a:rPr>
                        <a:t>(</a:t>
                      </a:r>
                      <a:r>
                        <a:rPr lang="zh-TW" altLang="en-US" sz="1200" b="1" kern="100" dirty="0" smtClean="0">
                          <a:latin typeface="微軟正黑體" pitchFamily="34" charset="-120"/>
                          <a:ea typeface="微軟正黑體" pitchFamily="34" charset="-120"/>
                        </a:rPr>
                        <a:t>集</a:t>
                      </a:r>
                      <a:r>
                        <a:rPr lang="en-US" altLang="zh-TW" sz="1200" b="1" kern="100" dirty="0" smtClean="0">
                          <a:latin typeface="微軟正黑體" pitchFamily="34" charset="-120"/>
                          <a:ea typeface="微軟正黑體" pitchFamily="34" charset="-120"/>
                        </a:rPr>
                        <a:t>)</a:t>
                      </a:r>
                      <a:r>
                        <a:rPr lang="zh-TW" altLang="en-US" sz="1200" b="1" kern="100" dirty="0" smtClean="0">
                          <a:latin typeface="微軟正黑體" pitchFamily="34" charset="-120"/>
                          <a:ea typeface="微軟正黑體" pitchFamily="34" charset="-120"/>
                        </a:rPr>
                        <a:t>乳室及托兒服務辦理情形</a:t>
                      </a:r>
                      <a:endParaRPr lang="en-US" altLang="zh-TW" sz="1200" b="1" kern="100" dirty="0" smtClean="0">
                        <a:latin typeface="微軟正黑體" pitchFamily="34" charset="-120"/>
                        <a:ea typeface="微軟正黑體" pitchFamily="34" charset="-120"/>
                      </a:endParaRPr>
                    </a:p>
                    <a:p>
                      <a:pPr marL="0" marR="0" lvl="0" indent="0" algn="l" defTabSz="914400" rtl="0" eaLnBrk="1" fontAlgn="base" latinLnBrk="0" hangingPunct="1">
                        <a:lnSpc>
                          <a:spcPts val="1800"/>
                        </a:lnSpc>
                        <a:spcBef>
                          <a:spcPct val="0"/>
                        </a:spcBef>
                        <a:spcAft>
                          <a:spcPct val="0"/>
                        </a:spcAft>
                        <a:buClrTx/>
                        <a:buSzTx/>
                        <a:buFontTx/>
                        <a:buNone/>
                        <a:tabLst/>
                      </a:pP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尚未辦理托兒設施、措施、哺</a:t>
                      </a:r>
                      <a:r>
                        <a:rPr kumimoji="0" lang="en-US" altLang="zh-TW" sz="1200" b="0" i="0" u="none" strike="noStrike" cap="none" normalizeH="0" baseline="0" dirty="0" smtClean="0">
                          <a:ln>
                            <a:noFill/>
                          </a:ln>
                          <a:solidFill>
                            <a:schemeClr val="tx1"/>
                          </a:solidFill>
                          <a:effectLst/>
                          <a:latin typeface="微軟正黑體" pitchFamily="34" charset="-120"/>
                          <a:ea typeface="微軟正黑體" pitchFamily="34" charset="-120"/>
                        </a:rPr>
                        <a:t>(</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集</a:t>
                      </a:r>
                      <a:r>
                        <a:rPr kumimoji="0" lang="en-US" altLang="zh-TW" sz="1200" b="0" i="0" u="none" strike="noStrike" cap="none" normalizeH="0" baseline="0" dirty="0" smtClean="0">
                          <a:ln>
                            <a:noFill/>
                          </a:ln>
                          <a:solidFill>
                            <a:schemeClr val="tx1"/>
                          </a:solidFill>
                          <a:effectLst/>
                          <a:latin typeface="微軟正黑體" pitchFamily="34" charset="-120"/>
                          <a:ea typeface="微軟正黑體" pitchFamily="34" charset="-120"/>
                        </a:rPr>
                        <a:t>)</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乳室      </a:t>
                      </a: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已設置員工托兒設施 </a:t>
                      </a:r>
                    </a:p>
                    <a:p>
                      <a:pPr marL="0" marR="0" lvl="0" indent="0" algn="l" defTabSz="914400" rtl="0" eaLnBrk="1" fontAlgn="base" latinLnBrk="0" hangingPunct="1">
                        <a:lnSpc>
                          <a:spcPts val="1800"/>
                        </a:lnSpc>
                        <a:spcBef>
                          <a:spcPct val="0"/>
                        </a:spcBef>
                        <a:spcAft>
                          <a:spcPct val="0"/>
                        </a:spcAft>
                        <a:buClrTx/>
                        <a:buSzTx/>
                        <a:buFontTx/>
                        <a:buNone/>
                        <a:tabLst/>
                      </a:pP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已</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與立案托兒服務機構簽約                         </a:t>
                      </a: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已</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提供員工托兒津貼</a:t>
                      </a:r>
                      <a:endParaRPr kumimoji="0" lang="en-US" altLang="zh-TW" sz="12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1" fontAlgn="base" latinLnBrk="0" hangingPunct="1">
                        <a:lnSpc>
                          <a:spcPts val="1800"/>
                        </a:lnSpc>
                        <a:spcBef>
                          <a:spcPct val="0"/>
                        </a:spcBef>
                        <a:spcAft>
                          <a:spcPct val="0"/>
                        </a:spcAft>
                        <a:buClrTx/>
                        <a:buSzTx/>
                        <a:buFontTx/>
                        <a:buNone/>
                        <a:tabLst/>
                        <a:defRPr/>
                      </a:pP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已設置哺</a:t>
                      </a:r>
                      <a:r>
                        <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集</a:t>
                      </a:r>
                      <a:r>
                        <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乳室                       </a:t>
                      </a: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26" name="Rectangle 3"/>
          <p:cNvSpPr>
            <a:spLocks noChangeArrowheads="1"/>
          </p:cNvSpPr>
          <p:nvPr/>
        </p:nvSpPr>
        <p:spPr bwMode="auto">
          <a:xfrm>
            <a:off x="260648" y="6444208"/>
            <a:ext cx="6481762" cy="430887"/>
          </a:xfrm>
          <a:prstGeom prst="rect">
            <a:avLst/>
          </a:prstGeom>
          <a:noFill/>
          <a:ln w="9525">
            <a:noFill/>
            <a:miter lim="800000"/>
            <a:headEnd/>
            <a:tailEnd/>
          </a:ln>
        </p:spPr>
        <p:txBody>
          <a:bodyPr anchor="ctr">
            <a:spAutoFit/>
          </a:bodyPr>
          <a:lstStyle/>
          <a:p>
            <a:pPr marL="180975" indent="-180975"/>
            <a:r>
              <a:rPr kumimoji="0" lang="en-US" altLang="zh-TW" sz="1100" b="1" dirty="0">
                <a:solidFill>
                  <a:srgbClr val="953735"/>
                </a:solidFill>
                <a:latin typeface="微軟正黑體" pitchFamily="34" charset="-120"/>
                <a:ea typeface="微軟正黑體" pitchFamily="34" charset="-120"/>
                <a:cs typeface="Times New Roman" pitchFamily="18" charset="0"/>
                <a:sym typeface="Wingdings" pitchFamily="2" charset="2"/>
              </a:rPr>
              <a:t></a:t>
            </a:r>
            <a:r>
              <a:rPr kumimoji="0" lang="zh-TW" altLang="en-US" sz="1100" b="1" dirty="0">
                <a:solidFill>
                  <a:srgbClr val="953735"/>
                </a:solidFill>
                <a:latin typeface="微軟正黑體" pitchFamily="34" charset="-120"/>
                <a:ea typeface="微軟正黑體" pitchFamily="34" charset="-120"/>
                <a:cs typeface="Times New Roman" pitchFamily="18" charset="0"/>
              </a:rPr>
              <a:t>本人同意上述個人基本資料，提供勞動部及其委託執行單位於執行本計畫範圍內聯絡或相關事宜使用</a:t>
            </a:r>
            <a:r>
              <a:rPr kumimoji="0" lang="en-US" altLang="zh-TW" sz="1100" b="1" dirty="0">
                <a:solidFill>
                  <a:srgbClr val="953735"/>
                </a:solidFill>
                <a:latin typeface="微軟正黑體" pitchFamily="34" charset="-120"/>
                <a:ea typeface="微軟正黑體" pitchFamily="34" charset="-120"/>
                <a:cs typeface="Times New Roman" pitchFamily="18" charset="0"/>
              </a:rPr>
              <a:t>(</a:t>
            </a:r>
            <a:r>
              <a:rPr kumimoji="0" lang="zh-TW" altLang="en-US" sz="1100" b="1" dirty="0">
                <a:solidFill>
                  <a:srgbClr val="953735"/>
                </a:solidFill>
                <a:latin typeface="微軟正黑體" pitchFamily="34" charset="-120"/>
                <a:ea typeface="微軟正黑體" pitchFamily="34" charset="-120"/>
                <a:cs typeface="Times New Roman" pitchFamily="18" charset="0"/>
              </a:rPr>
              <a:t>如同意提供，請勾選</a:t>
            </a:r>
            <a:r>
              <a:rPr kumimoji="0" lang="en-US" altLang="zh-TW" sz="1100" b="1" dirty="0">
                <a:solidFill>
                  <a:srgbClr val="953735"/>
                </a:solidFill>
                <a:latin typeface="微軟正黑體" pitchFamily="34" charset="-120"/>
                <a:ea typeface="微軟正黑體" pitchFamily="34" charset="-120"/>
                <a:cs typeface="Times New Roman" pitchFamily="18" charset="0"/>
              </a:rPr>
              <a:t>)</a:t>
            </a:r>
            <a:endParaRPr kumimoji="0" lang="en-US" altLang="zh-TW" sz="1100" b="1" dirty="0">
              <a:solidFill>
                <a:srgbClr val="953735"/>
              </a:solidFill>
              <a:latin typeface="微軟正黑體" pitchFamily="34" charset="-120"/>
              <a:ea typeface="微軟正黑體" pitchFamily="34" charset="-120"/>
              <a:cs typeface="Times New Roman" pitchFamily="18" charset="0"/>
              <a:sym typeface="Wingdings" pitchFamily="2" charset="2"/>
            </a:endParaRPr>
          </a:p>
        </p:txBody>
      </p:sp>
      <p:pic>
        <p:nvPicPr>
          <p:cNvPr id="27" name="Picture 2" descr="http://icons.iconarchive.com/icons/dapino/baby-boy/256/baby-laughing-icon.png"/>
          <p:cNvPicPr>
            <a:picLocks noChangeAspect="1" noChangeArrowheads="1"/>
          </p:cNvPicPr>
          <p:nvPr/>
        </p:nvPicPr>
        <p:blipFill>
          <a:blip r:embed="rId4" cstate="print"/>
          <a:srcRect/>
          <a:stretch>
            <a:fillRect/>
          </a:stretch>
        </p:blipFill>
        <p:spPr bwMode="auto">
          <a:xfrm>
            <a:off x="5454353" y="7740352"/>
            <a:ext cx="1403647" cy="1403648"/>
          </a:xfrm>
          <a:prstGeom prst="rect">
            <a:avLst/>
          </a:prstGeom>
          <a:noFill/>
        </p:spPr>
      </p:pic>
      <p:sp>
        <p:nvSpPr>
          <p:cNvPr id="28" name="圓角矩形圖說文字 27"/>
          <p:cNvSpPr/>
          <p:nvPr/>
        </p:nvSpPr>
        <p:spPr>
          <a:xfrm>
            <a:off x="260648" y="7092280"/>
            <a:ext cx="5400600" cy="1373485"/>
          </a:xfrm>
          <a:prstGeom prst="wedgeRoundRectCallout">
            <a:avLst>
              <a:gd name="adj1" fmla="val 50847"/>
              <a:gd name="adj2" fmla="val 69127"/>
              <a:gd name="adj3" fmla="val 16667"/>
            </a:avLst>
          </a:prstGeom>
          <a:solidFill>
            <a:srgbClr val="FFFFCC"/>
          </a:solidFill>
          <a:ln>
            <a:solidFill>
              <a:srgbClr val="FF8F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zh-TW" altLang="en-US" sz="1300" b="1" dirty="0" smtClean="0">
                <a:solidFill>
                  <a:schemeClr val="accent6"/>
                </a:solidFill>
                <a:latin typeface="華康中圓體" pitchFamily="49" charset="-120"/>
                <a:ea typeface="華康中圓體" pitchFamily="49" charset="-120"/>
              </a:rPr>
              <a:t>委託執行單位：社團法人中華民國管理科學學會</a:t>
            </a:r>
            <a:endParaRPr lang="en-US" altLang="zh-TW" sz="1300" b="1" dirty="0" smtClean="0">
              <a:solidFill>
                <a:schemeClr val="accent6"/>
              </a:solidFill>
              <a:latin typeface="華康中圓體" pitchFamily="49" charset="-120"/>
              <a:ea typeface="華康中圓體" pitchFamily="49" charset="-120"/>
            </a:endParaRPr>
          </a:p>
          <a:p>
            <a:pPr marL="180975" indent="-180975">
              <a:lnSpc>
                <a:spcPts val="1600"/>
              </a:lnSpc>
              <a:buFont typeface="Wingdings" pitchFamily="2" charset="2"/>
              <a:buChar char="u"/>
            </a:pPr>
            <a:r>
              <a:rPr lang="zh-TW" altLang="en-US" sz="1300" b="1" dirty="0" smtClean="0">
                <a:solidFill>
                  <a:schemeClr val="accent6"/>
                </a:solidFill>
                <a:latin typeface="華康中圓體" pitchFamily="49" charset="-120"/>
                <a:ea typeface="華康中圓體" pitchFamily="49" charset="-120"/>
              </a:rPr>
              <a:t>欲報名本次活動，請至</a:t>
            </a:r>
            <a:r>
              <a:rPr lang="zh-TW" altLang="en-US" sz="1300" b="1" u="sng" dirty="0" smtClean="0">
                <a:solidFill>
                  <a:srgbClr val="FF0000"/>
                </a:solidFill>
                <a:latin typeface="華康中圓體" pitchFamily="49" charset="-120"/>
                <a:ea typeface="華康中圓體" pitchFamily="49" charset="-120"/>
              </a:rPr>
              <a:t>社團法人中華民國管理科學學會網站報名</a:t>
            </a:r>
            <a:r>
              <a:rPr lang="en-US" altLang="zh-TW" sz="1300" b="1" dirty="0" smtClean="0">
                <a:solidFill>
                  <a:schemeClr val="accent6"/>
                </a:solidFill>
                <a:latin typeface="華康中圓體" pitchFamily="49" charset="-120"/>
                <a:ea typeface="華康中圓體" pitchFamily="49" charset="-120"/>
              </a:rPr>
              <a:t>(</a:t>
            </a:r>
            <a:r>
              <a:rPr lang="en-US" altLang="zh-TW" sz="1300" b="1" u="sng" dirty="0" smtClean="0">
                <a:solidFill>
                  <a:schemeClr val="tx1"/>
                </a:solidFill>
                <a:latin typeface="華康中圓體" pitchFamily="49" charset="-120"/>
                <a:ea typeface="華康中圓體" pitchFamily="49" charset="-120"/>
              </a:rPr>
              <a:t>http://www.management.org.tw/news3.php?gid=1 </a:t>
            </a:r>
            <a:r>
              <a:rPr lang="en-US" altLang="zh-TW" sz="1300" b="1" dirty="0" smtClean="0">
                <a:solidFill>
                  <a:schemeClr val="accent6"/>
                </a:solidFill>
                <a:latin typeface="華康中圓體" pitchFamily="49" charset="-120"/>
                <a:ea typeface="華康中圓體" pitchFamily="49" charset="-120"/>
              </a:rPr>
              <a:t>)</a:t>
            </a:r>
            <a:r>
              <a:rPr lang="zh-TW" altLang="en-US" sz="1300" b="1" dirty="0" smtClean="0">
                <a:solidFill>
                  <a:schemeClr val="accent6"/>
                </a:solidFill>
                <a:latin typeface="華康中圓體" pitchFamily="49" charset="-120"/>
                <a:ea typeface="華康中圓體" pitchFamily="49" charset="-120"/>
              </a:rPr>
              <a:t>，或填妥</a:t>
            </a:r>
            <a:r>
              <a:rPr lang="zh-TW" altLang="en-US" sz="1300" b="1" dirty="0" smtClean="0">
                <a:solidFill>
                  <a:srgbClr val="C00000"/>
                </a:solidFill>
                <a:latin typeface="華康中圓體" pitchFamily="49" charset="-120"/>
                <a:ea typeface="華康中圓體" pitchFamily="49" charset="-120"/>
              </a:rPr>
              <a:t>報名表傳真至</a:t>
            </a:r>
            <a:r>
              <a:rPr lang="en-US" altLang="zh-TW" sz="1300" b="1" dirty="0" smtClean="0">
                <a:solidFill>
                  <a:schemeClr val="tx1"/>
                </a:solidFill>
                <a:latin typeface="華康中圓體" pitchFamily="49" charset="-120"/>
                <a:ea typeface="華康中圓體" pitchFamily="49" charset="-120"/>
              </a:rPr>
              <a:t>02-3343-1155 </a:t>
            </a:r>
            <a:r>
              <a:rPr lang="en-US" altLang="zh-TW" sz="1100" dirty="0" smtClean="0">
                <a:solidFill>
                  <a:schemeClr val="tx1"/>
                </a:solidFill>
                <a:latin typeface="華康中圓體" pitchFamily="49" charset="-120"/>
                <a:ea typeface="華康中圓體" pitchFamily="49" charset="-120"/>
              </a:rPr>
              <a:t>(</a:t>
            </a:r>
            <a:r>
              <a:rPr lang="zh-TW" altLang="en-US" sz="1100" dirty="0" smtClean="0">
                <a:solidFill>
                  <a:schemeClr val="tx1"/>
                </a:solidFill>
                <a:latin typeface="華康中圓體" pitchFamily="49" charset="-120"/>
                <a:ea typeface="華康中圓體" pitchFamily="49" charset="-120"/>
              </a:rPr>
              <a:t>傳真後請來電確認</a:t>
            </a:r>
            <a:r>
              <a:rPr lang="en-US" altLang="zh-TW" sz="1100" dirty="0" smtClean="0">
                <a:solidFill>
                  <a:schemeClr val="tx1"/>
                </a:solidFill>
                <a:latin typeface="華康中圓體" pitchFamily="49" charset="-120"/>
                <a:ea typeface="華康中圓體" pitchFamily="49" charset="-120"/>
              </a:rPr>
              <a:t>)</a:t>
            </a:r>
            <a:endParaRPr lang="en-US" altLang="zh-TW" sz="1200" dirty="0" smtClean="0">
              <a:solidFill>
                <a:schemeClr val="tx1"/>
              </a:solidFill>
              <a:latin typeface="華康中圓體" pitchFamily="49" charset="-120"/>
              <a:ea typeface="華康中圓體" pitchFamily="49" charset="-120"/>
            </a:endParaRPr>
          </a:p>
          <a:p>
            <a:pPr>
              <a:lnSpc>
                <a:spcPts val="2000"/>
              </a:lnSpc>
              <a:buFont typeface="Wingdings" pitchFamily="2" charset="2"/>
              <a:buChar char="u"/>
            </a:pPr>
            <a:r>
              <a:rPr lang="zh-TW" altLang="en-US" sz="1300" b="1" dirty="0" smtClean="0">
                <a:solidFill>
                  <a:schemeClr val="accent6"/>
                </a:solidFill>
                <a:latin typeface="華康中圓體" pitchFamily="49" charset="-120"/>
                <a:ea typeface="華康中圓體" pitchFamily="49" charset="-120"/>
              </a:rPr>
              <a:t>若有任何問題，請</a:t>
            </a:r>
            <a:r>
              <a:rPr lang="zh-TW" altLang="en-US" sz="1300" b="1" dirty="0" smtClean="0">
                <a:solidFill>
                  <a:srgbClr val="C00000"/>
                </a:solidFill>
                <a:latin typeface="華康中圓體" pitchFamily="49" charset="-120"/>
                <a:ea typeface="華康中圓體" pitchFamily="49" charset="-120"/>
              </a:rPr>
              <a:t>撥打</a:t>
            </a:r>
            <a:r>
              <a:rPr lang="en-US" altLang="zh-TW" sz="1300" b="1" dirty="0" smtClean="0">
                <a:solidFill>
                  <a:srgbClr val="C00000"/>
                </a:solidFill>
                <a:latin typeface="華康中圓體" pitchFamily="49" charset="-120"/>
                <a:ea typeface="華康中圓體" pitchFamily="49" charset="-120"/>
              </a:rPr>
              <a:t>02-3343-1118</a:t>
            </a:r>
            <a:r>
              <a:rPr lang="zh-TW" altLang="en-US" sz="1300" b="1" dirty="0" smtClean="0">
                <a:solidFill>
                  <a:schemeClr val="accent6"/>
                </a:solidFill>
                <a:latin typeface="華康中圓體" pitchFamily="49" charset="-120"/>
                <a:ea typeface="華康中圓體" pitchFamily="49" charset="-120"/>
              </a:rPr>
              <a:t>將有專人為您服務</a:t>
            </a:r>
            <a:endParaRPr lang="en-US" altLang="zh-TW" sz="1300" b="1" dirty="0" smtClean="0">
              <a:solidFill>
                <a:schemeClr val="accent6"/>
              </a:solidFill>
              <a:latin typeface="華康中圓體" pitchFamily="49" charset="-120"/>
              <a:ea typeface="華康中圓體" pitchFamily="49" charset="-120"/>
            </a:endParaRPr>
          </a:p>
        </p:txBody>
      </p:sp>
      <p:pic>
        <p:nvPicPr>
          <p:cNvPr id="16" name="Picture 92" descr="logo新"/>
          <p:cNvPicPr>
            <a:picLocks noChangeAspect="1" noChangeArrowheads="1"/>
          </p:cNvPicPr>
          <p:nvPr/>
        </p:nvPicPr>
        <p:blipFill>
          <a:blip r:embed="rId5" cstate="print"/>
          <a:srcRect/>
          <a:stretch>
            <a:fillRect/>
          </a:stretch>
        </p:blipFill>
        <p:spPr bwMode="auto">
          <a:xfrm>
            <a:off x="1616274" y="8617950"/>
            <a:ext cx="1671858" cy="562561"/>
          </a:xfrm>
          <a:prstGeom prst="rect">
            <a:avLst/>
          </a:prstGeom>
          <a:noFill/>
          <a:ln w="9525">
            <a:noFill/>
            <a:miter lim="800000"/>
            <a:headEnd/>
            <a:tailEnd/>
          </a:ln>
        </p:spPr>
      </p:pic>
      <p:sp>
        <p:nvSpPr>
          <p:cNvPr id="20" name="Text Box 5"/>
          <p:cNvSpPr txBox="1">
            <a:spLocks noChangeArrowheads="1"/>
          </p:cNvSpPr>
          <p:nvPr/>
        </p:nvSpPr>
        <p:spPr bwMode="auto">
          <a:xfrm>
            <a:off x="782859" y="8748464"/>
            <a:ext cx="1008112" cy="467544"/>
          </a:xfrm>
          <a:prstGeom prst="rect">
            <a:avLst/>
          </a:prstGeom>
          <a:noFill/>
          <a:ln w="9525">
            <a:noFill/>
            <a:miter lim="800000"/>
            <a:headEnd/>
            <a:tailEnd/>
          </a:ln>
        </p:spPr>
        <p:txBody>
          <a:bodyPr/>
          <a:lstStyle/>
          <a:p>
            <a:r>
              <a:rPr kumimoji="0" lang="zh-TW" altLang="en-US" sz="1400" dirty="0">
                <a:latin typeface="Times New Roman" pitchFamily="18" charset="0"/>
                <a:ea typeface="微軟正黑體" pitchFamily="34" charset="-120"/>
                <a:cs typeface="新細明體" charset="-120"/>
              </a:rPr>
              <a:t>主辦單位</a:t>
            </a:r>
            <a:r>
              <a:rPr kumimoji="0" lang="zh-TW" altLang="en-US" sz="1400" dirty="0" smtClean="0">
                <a:latin typeface="Times New Roman" pitchFamily="18" charset="0"/>
                <a:ea typeface="微軟正黑體" pitchFamily="34" charset="-120"/>
                <a:cs typeface="新細明體" charset="-120"/>
              </a:rPr>
              <a:t>：        </a:t>
            </a:r>
            <a:r>
              <a:rPr kumimoji="0" lang="zh-TW" altLang="en-US" sz="1400" dirty="0">
                <a:latin typeface="Times New Roman" pitchFamily="18" charset="0"/>
                <a:ea typeface="微軟正黑體" pitchFamily="34" charset="-120"/>
                <a:cs typeface="新細明體" charset="-120"/>
              </a:rPr>
              <a:t>　</a:t>
            </a:r>
            <a:endParaRPr kumimoji="0" lang="zh-TW" altLang="en-US" sz="1400" dirty="0">
              <a:latin typeface="Calibri" pitchFamily="34" charset="0"/>
              <a:ea typeface="微軟正黑體" pitchFamily="34" charset="-120"/>
              <a:cs typeface="新細明體" charset="-120"/>
            </a:endParaRPr>
          </a:p>
        </p:txBody>
      </p:sp>
      <p:sp>
        <p:nvSpPr>
          <p:cNvPr id="21" name="Text Box 5"/>
          <p:cNvSpPr txBox="1">
            <a:spLocks noChangeArrowheads="1"/>
          </p:cNvSpPr>
          <p:nvPr/>
        </p:nvSpPr>
        <p:spPr bwMode="auto">
          <a:xfrm>
            <a:off x="3748380" y="8739710"/>
            <a:ext cx="2232025" cy="366712"/>
          </a:xfrm>
          <a:prstGeom prst="rect">
            <a:avLst/>
          </a:prstGeom>
          <a:noFill/>
          <a:ln w="9525">
            <a:noFill/>
            <a:miter lim="800000"/>
            <a:headEnd/>
            <a:tailEnd/>
          </a:ln>
        </p:spPr>
        <p:txBody>
          <a:bodyPr/>
          <a:lstStyle/>
          <a:p>
            <a:r>
              <a:rPr kumimoji="0" lang="zh-TW" altLang="en-US" sz="1400" dirty="0">
                <a:latin typeface="Times New Roman" pitchFamily="18" charset="0"/>
                <a:ea typeface="微軟正黑體" pitchFamily="34" charset="-120"/>
                <a:cs typeface="新細明體" charset="-120"/>
              </a:rPr>
              <a:t>協辦單位</a:t>
            </a:r>
            <a:r>
              <a:rPr kumimoji="0" lang="zh-TW" altLang="en-US" sz="1400" dirty="0" smtClean="0">
                <a:latin typeface="Times New Roman" pitchFamily="18" charset="0"/>
                <a:ea typeface="微軟正黑體" pitchFamily="34" charset="-120"/>
                <a:cs typeface="新細明體" charset="-120"/>
              </a:rPr>
              <a:t>：台中市政府</a:t>
            </a:r>
            <a:endParaRPr kumimoji="0" lang="zh-TW" altLang="en-US" sz="1400" dirty="0">
              <a:latin typeface="Times New Roman" pitchFamily="18" charset="0"/>
              <a:ea typeface="微軟正黑體" pitchFamily="34" charset="-120"/>
              <a:cs typeface="新細明體"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丸ｺﾞｼｯｸM-PRO"/>
        <a:ea typeface="HG丸ｺﾞｼｯｸM-PRO"/>
        <a:cs typeface=""/>
      </a:majorFont>
      <a:minorFont>
        <a:latin typeface="HGPｺﾞｼｯｸM"/>
        <a:ea typeface="HGPｺﾞｼｯｸ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2128</TotalTime>
  <Words>609</Words>
  <Application>Microsoft Office PowerPoint</Application>
  <PresentationFormat>如螢幕大小 (4:3)</PresentationFormat>
  <Paragraphs>82</Paragraphs>
  <Slides>2</Slides>
  <Notes>2</Notes>
  <HiddenSlides>0</HiddenSlides>
  <MMClips>0</MMClips>
  <ScaleCrop>false</ScaleCrop>
  <HeadingPairs>
    <vt:vector size="6" baseType="variant">
      <vt:variant>
        <vt:lpstr>使用字型</vt:lpstr>
      </vt:variant>
      <vt:variant>
        <vt:i4>14</vt:i4>
      </vt:variant>
      <vt:variant>
        <vt:lpstr>佈景主題</vt:lpstr>
      </vt:variant>
      <vt:variant>
        <vt:i4>1</vt:i4>
      </vt:variant>
      <vt:variant>
        <vt:lpstr>投影片標題</vt:lpstr>
      </vt:variant>
      <vt:variant>
        <vt:i4>2</vt:i4>
      </vt:variant>
    </vt:vector>
  </HeadingPairs>
  <TitlesOfParts>
    <vt:vector size="17" baseType="lpstr">
      <vt:lpstr>HG丸ｺﾞｼｯｸM-PRO</vt:lpstr>
      <vt:lpstr>HGPｺﾞｼｯｸM</vt:lpstr>
      <vt:lpstr>ＭＳ Ｐゴシック</vt:lpstr>
      <vt:lpstr>ＭＳ Ｐ明朝</vt:lpstr>
      <vt:lpstr>華康中圓體</vt:lpstr>
      <vt:lpstr>華康流隸體W5(P)</vt:lpstr>
      <vt:lpstr>華康粗圓體</vt:lpstr>
      <vt:lpstr>微軟正黑體</vt:lpstr>
      <vt:lpstr>新細明體</vt:lpstr>
      <vt:lpstr>標楷體</vt:lpstr>
      <vt:lpstr>Arial</vt:lpstr>
      <vt:lpstr>Calibri</vt:lpstr>
      <vt:lpstr>Times New Roman</vt:lpstr>
      <vt:lpstr>Wingdings</vt:lpstr>
      <vt:lpstr>標準デザイン</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ドラッグストア業界の動向 ～10兆円産業成長への期待～</dc:title>
  <dc:creator>Administrator</dc:creator>
  <cp:lastModifiedBy>user</cp:lastModifiedBy>
  <cp:revision>54</cp:revision>
  <dcterms:created xsi:type="dcterms:W3CDTF">2008-06-07T04:55:28Z</dcterms:created>
  <dcterms:modified xsi:type="dcterms:W3CDTF">2016-09-07T09:01:59Z</dcterms:modified>
</cp:coreProperties>
</file>