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7"/>
  </p:notesMasterIdLst>
  <p:handoutMasterIdLst>
    <p:handoutMasterId r:id="rId18"/>
  </p:handoutMasterIdLst>
  <p:sldIdLst>
    <p:sldId id="348" r:id="rId2"/>
    <p:sldId id="349" r:id="rId3"/>
    <p:sldId id="365" r:id="rId4"/>
    <p:sldId id="350" r:id="rId5"/>
    <p:sldId id="372" r:id="rId6"/>
    <p:sldId id="379" r:id="rId7"/>
    <p:sldId id="380" r:id="rId8"/>
    <p:sldId id="378" r:id="rId9"/>
    <p:sldId id="373" r:id="rId10"/>
    <p:sldId id="381" r:id="rId11"/>
    <p:sldId id="369" r:id="rId12"/>
    <p:sldId id="383" r:id="rId13"/>
    <p:sldId id="382" r:id="rId14"/>
    <p:sldId id="374" r:id="rId15"/>
    <p:sldId id="36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9900"/>
    <a:srgbClr val="BFBFBF"/>
    <a:srgbClr val="FF00FF"/>
    <a:srgbClr val="9966FF"/>
    <a:srgbClr val="FF99FF"/>
    <a:srgbClr val="FFCC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2857" autoAdjust="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893C-FE4D-42ED-815D-F1C70E17C3A1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5376-C604-4D8E-B9B7-F7B27E5038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86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3FB04-2684-4A30-80FD-1174027D1646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BF9DB-8233-48E5-B462-5A51B1A8B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38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CAA95-A527-40A1-B6E4-DBBC4D626C96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9pPr>
          </a:lstStyle>
          <a:p>
            <a:pPr eaLnBrk="1" hangingPunct="1"/>
            <a:fld id="{13964AC0-2F07-47BF-9490-D3158906EED1}" type="slidenum">
              <a:rPr lang="en-US" altLang="zh-TW" smtClean="0"/>
              <a:pPr eaLnBrk="1" hangingPunct="1"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991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anose="020B0604030504040204" pitchFamily="34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</p:spTree>
    <p:extLst>
      <p:ext uri="{BB962C8B-B14F-4D97-AF65-F5344CB8AC3E}">
        <p14:creationId xmlns:p14="http://schemas.microsoft.com/office/powerpoint/2010/main" val="263159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8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23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zh-TW" altLang="en-US"/>
              <a:t>按一下圖示以新增表格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2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41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6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41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67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2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43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新細明體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C235C4F4-003F-4AC8-93A3-ADC40CEEC1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新細明體" panose="02020500000000000000" pitchFamily="18" charset="-120"/>
              </a:defRPr>
            </a:lvl1pPr>
          </a:lstStyle>
          <a:p>
            <a:fld id="{31818FC6-7D1D-4D91-87C7-F4BEDCEDE05D}" type="datetimeFigureOut">
              <a:rPr lang="zh-TW" altLang="en-US" smtClean="0"/>
              <a:t>2019/8/23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2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衛星雲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8186"/>
          <a:stretch/>
        </p:blipFill>
        <p:spPr bwMode="auto">
          <a:xfrm>
            <a:off x="-64047" y="0"/>
            <a:ext cx="9208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320730" y="3182905"/>
            <a:ext cx="8629650" cy="3467100"/>
          </a:xfrm>
          <a:prstGeom prst="rect">
            <a:avLst/>
          </a:prstGeom>
          <a:solidFill>
            <a:srgbClr val="BFBFB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00688" y="3622321"/>
            <a:ext cx="8278575" cy="166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2019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號颱風白鹿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(BAILU)</a:t>
            </a:r>
          </a:p>
          <a:p>
            <a:pPr algn="ctr">
              <a:lnSpc>
                <a:spcPct val="150000"/>
              </a:lnSpc>
            </a:pP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第二次工作會議</a:t>
            </a:r>
            <a:endParaRPr kumimoji="0"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6" descr="防災中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64062"/>
            <a:ext cx="4250369" cy="9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08762" y="5726659"/>
            <a:ext cx="2328813" cy="43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840288" algn="l"/>
              </a:tabLst>
              <a:defRPr/>
            </a:pPr>
            <a:r>
              <a:rPr kumimoji="0" lang="en-GB" altLang="zh-TW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20</a:t>
            </a:r>
            <a:r>
              <a:rPr kumimoji="0" lang="en-US" altLang="zh-TW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19-08</a:t>
            </a:r>
            <a:r>
              <a:rPr lang="en-US" altLang="zh-TW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-23</a:t>
            </a:r>
            <a:endParaRPr kumimoji="0" lang="en-GB" altLang="zh-TW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0338"/>
              </p:ext>
            </p:extLst>
          </p:nvPr>
        </p:nvGraphicFramePr>
        <p:xfrm>
          <a:off x="207797" y="1715484"/>
          <a:ext cx="8736026" cy="485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566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水庫</a:t>
                      </a:r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水情</a:t>
                      </a:r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時間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本</a:t>
                      </a:r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</a:t>
                      </a:r>
                      <a:endParaRPr lang="en-US" altLang="zh-TW" sz="1600" b="1" u="none" strike="noStrike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集水區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颱風豪雨期間時，「防汛重點水庫」需登錄下列資訊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26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累積</a:t>
                      </a:r>
                      <a:endParaRPr lang="en-US" altLang="zh-TW" sz="1600" b="1" u="none" strike="noStrike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降雨量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進流量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蓄水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水庫出流量</a:t>
                      </a:r>
                      <a:r>
                        <a:rPr lang="en-US" altLang="zh-TW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cms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防洪運轉狀態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87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(mm)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(cms)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百分比</a:t>
                      </a:r>
                      <a:endParaRPr lang="en-US" altLang="zh-TW" sz="1600" b="1" u="none" strike="noStrike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altLang="zh-TW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(%)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目前</a:t>
                      </a:r>
                      <a:endParaRPr lang="en-US" altLang="zh-TW" sz="1600" b="1" u="none" strike="noStrike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狀態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預定時間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預定放</a:t>
                      </a:r>
                      <a:r>
                        <a:rPr lang="zh-TW" altLang="en-US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流量</a:t>
                      </a:r>
                      <a:r>
                        <a:rPr lang="en-US" altLang="zh-TW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zh-TW" sz="1600" b="1" u="none" strike="noStrike" dirty="0" err="1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cms</a:t>
                      </a:r>
                      <a:r>
                        <a:rPr lang="en-US" altLang="zh-TW" sz="1600" b="1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1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白河水庫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2019/8/23 17:00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3.24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70.62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調節性</a:t>
                      </a:r>
                      <a:endParaRPr kumimoji="0" lang="en-US" altLang="zh-TW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放水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7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烏山頭水庫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2019/8/23 07:00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91.29</a:t>
                      </a:r>
                      <a:endParaRPr lang="en-US" altLang="zh-TW" sz="16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25</a:t>
                      </a:r>
                      <a:endParaRPr lang="en-US" altLang="zh-TW" sz="16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調節性</a:t>
                      </a:r>
                      <a:endParaRPr kumimoji="0" lang="en-US" altLang="zh-TW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放水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2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曾文水庫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2019/8/23</a:t>
                      </a: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18:00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80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90.45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調節</a:t>
                      </a:r>
                      <a:r>
                        <a:rPr lang="zh-TW" altLang="en-US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性</a:t>
                      </a:r>
                      <a:endParaRPr lang="en-US" altLang="zh-TW" sz="1600" b="0" u="none" strike="noStrike" dirty="0" smtClean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放</a:t>
                      </a:r>
                      <a:r>
                        <a:rPr lang="zh-TW" altLang="en-US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5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南化水庫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2019/8/23</a:t>
                      </a:r>
                    </a:p>
                    <a:p>
                      <a:pPr algn="l" fontAlgn="ctr"/>
                      <a:r>
                        <a:rPr lang="en-US" altLang="zh-TW" sz="160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07:00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22.3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8.17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 smtClean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自由溢流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--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附註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※</a:t>
                      </a:r>
                      <a:r>
                        <a:rPr lang="zh-TW" altLang="en-US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颱風期間總累積計雨量：陸上颱風警報發布後至目前之集水區雨量累計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※</a:t>
                      </a:r>
                      <a:r>
                        <a:rPr lang="zh-TW" altLang="en-US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資料來源：各水庫單位人工登錄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altLang="zh-TW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※</a:t>
                      </a:r>
                      <a:r>
                        <a:rPr lang="zh-TW" altLang="en-US" sz="1600" u="none" strike="noStrike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生產單位：各水庫單位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1010285" y="416096"/>
            <a:ext cx="7848600" cy="64807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全真中黑體"/>
              </a:rPr>
              <a:t>水庫蓄水狀況</a:t>
            </a:r>
          </a:p>
        </p:txBody>
      </p:sp>
      <p:sp>
        <p:nvSpPr>
          <p:cNvPr id="4" name="矩形 3"/>
          <p:cNvSpPr/>
          <p:nvPr/>
        </p:nvSpPr>
        <p:spPr>
          <a:xfrm>
            <a:off x="392732" y="1140713"/>
            <a:ext cx="2428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更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新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時間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:8/23 18:00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警戒發布狀況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112816"/>
            <a:ext cx="8255000" cy="88341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</a:rPr>
              <a:t>依目前定量降雨預報，淹水警戒及土石流警戒，未發布。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8000"/>
            <a:ext cx="4280926" cy="39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2124" y="1647512"/>
            <a:ext cx="3374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sz="2800" dirty="0">
                <a:solidFill>
                  <a:srgbClr val="000000"/>
                </a:solidFill>
              </a:rPr>
              <a:t>土石流災害警戒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2400" dirty="0">
                <a:solidFill>
                  <a:srgbClr val="000000"/>
                </a:solidFill>
              </a:rPr>
              <a:t>黃色警戒</a:t>
            </a:r>
            <a:r>
              <a:rPr lang="en-US" altLang="zh-TW" sz="2400" dirty="0">
                <a:solidFill>
                  <a:srgbClr val="000000"/>
                </a:solidFill>
              </a:rPr>
              <a:t>-</a:t>
            </a:r>
            <a:r>
              <a:rPr lang="zh-TW" altLang="en-US" sz="2400" dirty="0">
                <a:solidFill>
                  <a:srgbClr val="000000"/>
                </a:solidFill>
              </a:rPr>
              <a:t>未發布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2400" dirty="0">
                <a:solidFill>
                  <a:srgbClr val="000000"/>
                </a:solidFill>
              </a:rPr>
              <a:t>紅色警戒</a:t>
            </a:r>
            <a:r>
              <a:rPr lang="en-US" altLang="zh-TW" sz="2400" dirty="0">
                <a:solidFill>
                  <a:srgbClr val="000000"/>
                </a:solidFill>
              </a:rPr>
              <a:t>-</a:t>
            </a:r>
            <a:r>
              <a:rPr lang="zh-TW" altLang="en-US" sz="2400" dirty="0">
                <a:solidFill>
                  <a:srgbClr val="000000"/>
                </a:solidFill>
              </a:rPr>
              <a:t>未發布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23" y="2868910"/>
            <a:ext cx="4312378" cy="398909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94180" y="6519446"/>
            <a:ext cx="21226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</a:rPr>
              <a:t>淹水警戒雨量</a:t>
            </a:r>
            <a:r>
              <a:rPr lang="en-US" altLang="zh-TW" sz="1600" b="1" dirty="0">
                <a:solidFill>
                  <a:srgbClr val="C00000"/>
                </a:solidFill>
              </a:rPr>
              <a:t>-24</a:t>
            </a:r>
            <a:r>
              <a:rPr lang="zh-TW" altLang="en-US" sz="1600" b="1" dirty="0">
                <a:solidFill>
                  <a:srgbClr val="C00000"/>
                </a:solidFill>
              </a:rPr>
              <a:t>小時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453943" y="1606729"/>
            <a:ext cx="3374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sz="2800" dirty="0">
                <a:solidFill>
                  <a:srgbClr val="000000"/>
                </a:solidFill>
              </a:rPr>
              <a:t>淹水警戒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2400" dirty="0">
                <a:solidFill>
                  <a:srgbClr val="000000"/>
                </a:solidFill>
              </a:rPr>
              <a:t>一級警戒</a:t>
            </a:r>
            <a:r>
              <a:rPr lang="en-US" altLang="zh-TW" sz="2400" dirty="0">
                <a:solidFill>
                  <a:srgbClr val="000000"/>
                </a:solidFill>
              </a:rPr>
              <a:t>-</a:t>
            </a:r>
            <a:r>
              <a:rPr lang="zh-TW" altLang="en-US" sz="2400" dirty="0">
                <a:solidFill>
                  <a:srgbClr val="000000"/>
                </a:solidFill>
              </a:rPr>
              <a:t>未發布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2400" dirty="0">
                <a:solidFill>
                  <a:srgbClr val="000000"/>
                </a:solidFill>
              </a:rPr>
              <a:t>二級警戒</a:t>
            </a:r>
            <a:r>
              <a:rPr lang="en-US" altLang="zh-TW" sz="2400" dirty="0">
                <a:solidFill>
                  <a:srgbClr val="000000"/>
                </a:solidFill>
              </a:rPr>
              <a:t>-</a:t>
            </a:r>
            <a:r>
              <a:rPr lang="zh-TW" altLang="en-US" sz="2400" dirty="0">
                <a:solidFill>
                  <a:srgbClr val="000000"/>
                </a:solidFill>
              </a:rPr>
              <a:t>未發布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08/23 19:00 – 08/24 20:00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ECMWF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風場圖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媒體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74" y="1294543"/>
            <a:ext cx="9008726" cy="52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5610" r="12797" b="3171"/>
          <a:stretch/>
        </p:blipFill>
        <p:spPr>
          <a:xfrm>
            <a:off x="8999" y="380144"/>
            <a:ext cx="9135001" cy="6299473"/>
          </a:xfrm>
        </p:spPr>
      </p:pic>
    </p:spTree>
    <p:extLst>
      <p:ext uri="{BB962C8B-B14F-4D97-AF65-F5344CB8AC3E}">
        <p14:creationId xmlns:p14="http://schemas.microsoft.com/office/powerpoint/2010/main" val="29600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未來情勢分析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2741" y="1198085"/>
            <a:ext cx="8924265" cy="5442224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隨著颱風靠近，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西半部山區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南部近山區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仍然有局部午後雷陣雨的機率，而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東半部地區逐漸受到外圍雲系影響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，逐漸轉為有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局部短暫陣雨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的</a:t>
            </a:r>
            <a:r>
              <a:rPr lang="zh-TW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天氣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4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受颱風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及其外圍環流影響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24</a:t>
            </a:r>
            <a:r>
              <a:rPr lang="zh-TW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嘉義以南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地區有陣雨或雷雨，並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有大雨或豪雨發生的機率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；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25</a:t>
            </a:r>
            <a:r>
              <a:rPr lang="zh-TW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南部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及東南地區有陣雨或雷雨，其他地區有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局部短暫陣雨或雷雨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，並有局部較大雨勢發生的機率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400" dirty="0" smtClean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根據氣象局雨量預報資料顯示，臺南地區平地及山區</a:t>
            </a:r>
            <a:r>
              <a:rPr lang="en-US" altLang="zh-TW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24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小時累積雨量為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80~150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毫米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大雨等級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，主要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降雨時間約於明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(24)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日中午過後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400" dirty="0" smtClean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颱風往臺灣移動過程中仍有增強可能，颱風登接觸臺灣後可能受地形影響，亦有減弱可能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；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但因颱風中心鄰近本市，颱風帶來的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風力影響仍大，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沿海地區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風浪將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更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大須多加留意。</a:t>
            </a:r>
            <a:endParaRPr lang="en-US" altLang="zh-TW" sz="24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D1451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417440"/>
            <a:ext cx="685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1619" name="Rectangle 3"/>
          <p:cNvSpPr>
            <a:spLocks noChangeArrowheads="1"/>
          </p:cNvSpPr>
          <p:nvPr/>
        </p:nvSpPr>
        <p:spPr bwMode="auto">
          <a:xfrm>
            <a:off x="1371600" y="2520950"/>
            <a:ext cx="634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</a:rPr>
              <a:t>簡報結束  敬請指教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52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"/>
          <p:cNvSpPr txBox="1">
            <a:spLocks noChangeArrowheads="1"/>
          </p:cNvSpPr>
          <p:nvPr/>
        </p:nvSpPr>
        <p:spPr bwMode="auto">
          <a:xfrm>
            <a:off x="1237928" y="505036"/>
            <a:ext cx="55151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颱風動態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143608" y="1064285"/>
            <a:ext cx="8880231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颱風現況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108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8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23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17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時第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11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號颱風</a:t>
            </a:r>
            <a:r>
              <a:rPr lang="zh-TW" alt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白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鹿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國際命名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BAILU)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為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輕度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颱風，中心位於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北緯 </a:t>
            </a:r>
            <a:r>
              <a:rPr lang="en-US" altLang="zh-TW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19.4 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度，東經 </a:t>
            </a:r>
            <a:r>
              <a:rPr lang="en-US" altLang="zh-TW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124.8 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度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即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在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臺</a:t>
            </a:r>
            <a:r>
              <a:rPr lang="zh-TW" altLang="en-US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東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的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東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南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東方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約 </a:t>
            </a:r>
            <a:r>
              <a:rPr lang="en-US" altLang="zh-TW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530 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公里之海面上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r>
              <a:rPr lang="en-US" altLang="zh-TW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7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級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風暴風</a:t>
            </a:r>
            <a:r>
              <a:rPr lang="zh-TW" altLang="en-US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半徑</a:t>
            </a:r>
            <a:r>
              <a:rPr lang="en-US" altLang="zh-TW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120</a:t>
            </a:r>
            <a:r>
              <a:rPr lang="zh-TW" altLang="en-US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公里。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中心氣壓</a:t>
            </a:r>
            <a:r>
              <a:rPr lang="en-US" altLang="zh-TW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980</a:t>
            </a:r>
            <a:r>
              <a:rPr lang="zh-TW" altLang="en-US" sz="2400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百</a:t>
            </a:r>
            <a:r>
              <a:rPr lang="zh-TW" altLang="en-US" sz="2400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帕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，以</a:t>
            </a:r>
            <a:r>
              <a:rPr lang="zh-TW" alt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時速</a:t>
            </a:r>
            <a:r>
              <a:rPr lang="en-US" altLang="zh-TW" sz="2400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25</a:t>
            </a:r>
            <a:r>
              <a:rPr lang="zh-TW" alt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公里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往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西北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行進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，中心附近最大風速每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秒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28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公尺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相當於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級風，</a:t>
            </a:r>
            <a:r>
              <a:rPr lang="zh-TW" altLang="en-US" sz="2400" b="0" u="sng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其</a:t>
            </a:r>
            <a:r>
              <a:rPr lang="zh-TW" altLang="en-US" sz="2400" u="sng" dirty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暴風圈朝臺灣東南部海面接近，對臺灣花蓮、臺東、恆春半島、屏東及高雄地區構成威脅；</a:t>
            </a:r>
            <a:r>
              <a:rPr lang="zh-TW" altLang="en-US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預計</a:t>
            </a:r>
            <a:r>
              <a:rPr lang="zh-TW" altLang="en-US" sz="2400" u="sng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未來</a:t>
            </a:r>
            <a:r>
              <a:rPr lang="zh-TW" altLang="en-US" sz="2400" u="sng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強度有增強且暴風圈有擴大的</a:t>
            </a:r>
            <a:r>
              <a:rPr lang="zh-TW" altLang="en-US" sz="2400" u="sng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趨勢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 eaLnBrk="1" hangingPunct="1"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對台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南</a:t>
            </a:r>
            <a:r>
              <a:rPr lang="zh-TW" altLang="en-US" sz="24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影響</a:t>
            </a:r>
            <a:r>
              <a:rPr lang="zh-TW" altLang="en-US" sz="2400" b="0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：若此颱風行徑無特殊變化，颱風七級風暴風圈通過臺</a:t>
            </a:r>
            <a:r>
              <a:rPr lang="zh-TW" alt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南機率高</a:t>
            </a:r>
            <a:r>
              <a:rPr lang="en-US" altLang="zh-TW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(93%)</a:t>
            </a:r>
            <a:endParaRPr lang="en-US" altLang="zh-TW" sz="2400" b="0" dirty="0">
              <a:solidFill>
                <a:schemeClr val="tx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077" name="投影片編號版面配置區 1"/>
          <p:cNvSpPr txBox="1">
            <a:spLocks noGrp="1"/>
          </p:cNvSpPr>
          <p:nvPr/>
        </p:nvSpPr>
        <p:spPr bwMode="auto">
          <a:xfrm>
            <a:off x="8305800" y="632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r" eaLnBrk="1" hangingPunct="1"/>
            <a:fld id="{477379F3-FFA7-42EC-AAFF-CB32C1E927F8}" type="slidenum"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altLang="zh-TW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8" name="AutoShape 2" descr="https://docs.google.com/viewer?attid=0.1&amp;pid=gmail&amp;thid=1302cd0612dcf958&amp;url=https%3A%2F%2Fmail.google.com%2Fmail%2F%3Fui%3D2%26ik%3Db0dce372bc%26view%3Datt%26th%3D1302cd0612dcf958%26attid%3D0.1%26disp%3Dattd%26realattid%3Df_go5tkz210%26zw&amp;docid=141bbc0256b1c1b894566e21676cde73%7C4e6f524422a949b96c098b8f8a82db00&amp;a=bi&amp;pagenumber=1&amp;w=138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2800"/>
          </a:p>
        </p:txBody>
      </p:sp>
      <p:pic>
        <p:nvPicPr>
          <p:cNvPr id="1026" name="Picture 2" descr="æ´é¢¨åä¾µè¥²æ©çå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" y="4916129"/>
            <a:ext cx="2652041" cy="19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èºç£å°åæ´é¢¨åä¾µè¥²æ©çå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08" y="4345685"/>
            <a:ext cx="2022106" cy="25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218" y="4916129"/>
            <a:ext cx="3457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1237928" y="505036"/>
            <a:ext cx="55151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地面天氣圖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496" y="1254249"/>
            <a:ext cx="8985504" cy="707886"/>
          </a:xfrm>
          <a:prstGeom prst="rect">
            <a:avLst/>
          </a:prstGeom>
          <a:solidFill>
            <a:srgbClr val="FF9900">
              <a:alpha val="4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颱風外圍環流影響，今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下午起臺灣北部、東半部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含蘭嶼、綠島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及恆春半島沿海地區將有長浪發生並有較強陣風，前往海邊活動請注意安全。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2096" y="2223512"/>
            <a:ext cx="214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2019/08/23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14:00</a:t>
            </a:r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7218" y="2223512"/>
            <a:ext cx="214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2019/08/23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17:30</a:t>
            </a:r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è¡æé²å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844"/>
            <a:ext cx="4265156" cy="42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å°é¢å¤©æ°£å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80" y="2592844"/>
            <a:ext cx="5847521" cy="42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71133" y="393151"/>
            <a:ext cx="806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白</a:t>
            </a:r>
            <a:r>
              <a:rPr lang="zh-TW" alt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鹿</a:t>
            </a:r>
            <a:r>
              <a:rPr lang="en-US" altLang="zh-TW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(BAILU)</a:t>
            </a:r>
            <a:r>
              <a:rPr lang="zh-TW" alt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預報</a:t>
            </a:r>
            <a:r>
              <a:rPr lang="zh-TW" alt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路徑</a:t>
            </a:r>
            <a:r>
              <a:rPr lang="en-US" altLang="zh-TW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-</a:t>
            </a:r>
            <a:r>
              <a:rPr lang="zh-TW" alt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中央氣象局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395051"/>
            <a:ext cx="332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預報時間：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2019/08/23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17:30</a:t>
            </a:r>
            <a:endParaRPr lang="zh-TW" alt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é¢±é¢¨åæå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382"/>
            <a:ext cx="7048939" cy="50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è·¯å¾æ½å¢é å ±å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46" y="1074173"/>
            <a:ext cx="5108254" cy="37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各國路徑預測</a:t>
            </a:r>
            <a:endParaRPr lang="zh-TW" altLang="en-US" dirty="0"/>
          </a:p>
        </p:txBody>
      </p:sp>
      <p:pic>
        <p:nvPicPr>
          <p:cNvPr id="4098" name="Picture 2" descr="https://watch.ncdr.nat.gov.tw/00_Wxmap/images/track_map_2s.png?201908231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1" y="1068668"/>
            <a:ext cx="8208213" cy="57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en-US" altLang="zh-TW" dirty="0" smtClean="0"/>
              <a:t>24</a:t>
            </a:r>
            <a:r>
              <a:rPr lang="zh-TW" altLang="en-US" dirty="0"/>
              <a:t>小時雨量預測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14169"/>
          <a:stretch/>
        </p:blipFill>
        <p:spPr>
          <a:xfrm>
            <a:off x="357679" y="1049594"/>
            <a:ext cx="8786321" cy="5656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48517" y="741817"/>
            <a:ext cx="3274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1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802194" y="4857135"/>
            <a:ext cx="2389239" cy="5112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zh-TW" altLang="en-US" dirty="0" smtClean="0"/>
              <a:t>天氣警特報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48517" y="741817"/>
            <a:ext cx="3274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1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1838"/>
            <a:ext cx="4178711" cy="57161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49" y="1192162"/>
            <a:ext cx="4857951" cy="5665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6715024" y="3318386"/>
            <a:ext cx="2373263" cy="5112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1104968"/>
            <a:ext cx="357020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台南地區為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大雨」等級</a:t>
            </a:r>
            <a:endParaRPr lang="zh-TW" altLang="en-US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å®ééæ°´é å ±äº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90" y="3739598"/>
            <a:ext cx="2275585" cy="27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8357" r="14250"/>
          <a:stretch/>
        </p:blipFill>
        <p:spPr>
          <a:xfrm>
            <a:off x="-164387" y="40053"/>
            <a:ext cx="2830175" cy="3411070"/>
          </a:xfrm>
          <a:prstGeom prst="rect">
            <a:avLst/>
          </a:prstGeom>
        </p:spPr>
      </p:pic>
      <p:pic>
        <p:nvPicPr>
          <p:cNvPr id="5" name="Picture 2" descr="å®ééæ°´é å ±ä¸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" y="3739599"/>
            <a:ext cx="2212818" cy="26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4485" y="3474679"/>
            <a:ext cx="23266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08</a:t>
            </a:r>
            <a:r>
              <a:rPr lang="zh-TW" altLang="en-US" sz="1400" dirty="0" smtClean="0">
                <a:solidFill>
                  <a:schemeClr val="bg1"/>
                </a:solidFill>
              </a:rPr>
              <a:t>月</a:t>
            </a:r>
            <a:r>
              <a:rPr lang="en-US" altLang="zh-TW" sz="1400" dirty="0" smtClean="0">
                <a:solidFill>
                  <a:schemeClr val="bg1"/>
                </a:solidFill>
              </a:rPr>
              <a:t>23</a:t>
            </a:r>
            <a:r>
              <a:rPr lang="zh-TW" altLang="en-US" sz="1400" dirty="0" smtClean="0">
                <a:solidFill>
                  <a:schemeClr val="bg1"/>
                </a:solidFill>
              </a:rPr>
              <a:t>日</a:t>
            </a:r>
            <a:r>
              <a:rPr lang="en-US" altLang="zh-TW" sz="1400" dirty="0" smtClean="0">
                <a:solidFill>
                  <a:schemeClr val="bg1"/>
                </a:solidFill>
              </a:rPr>
              <a:t>20</a:t>
            </a:r>
            <a:r>
              <a:rPr lang="zh-TW" altLang="en-US" sz="1400" dirty="0" smtClean="0">
                <a:solidFill>
                  <a:schemeClr val="bg1"/>
                </a:solidFill>
              </a:rPr>
              <a:t>時 </a:t>
            </a:r>
            <a:endParaRPr lang="en-US" altLang="zh-TW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~</a:t>
            </a:r>
            <a:r>
              <a:rPr lang="zh-TW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</a:rPr>
              <a:t>08</a:t>
            </a:r>
            <a:r>
              <a:rPr lang="zh-TW" altLang="en-US" sz="1400" dirty="0" smtClean="0">
                <a:solidFill>
                  <a:schemeClr val="bg1"/>
                </a:solidFill>
              </a:rPr>
              <a:t>月</a:t>
            </a:r>
            <a:r>
              <a:rPr lang="en-US" altLang="zh-TW" sz="1400" dirty="0" smtClean="0">
                <a:solidFill>
                  <a:schemeClr val="bg1"/>
                </a:solidFill>
              </a:rPr>
              <a:t>24</a:t>
            </a:r>
            <a:r>
              <a:rPr lang="zh-TW" altLang="en-US" sz="1400" dirty="0" smtClean="0">
                <a:solidFill>
                  <a:schemeClr val="bg1"/>
                </a:solidFill>
              </a:rPr>
              <a:t>日</a:t>
            </a:r>
            <a:r>
              <a:rPr lang="en-US" altLang="zh-TW" sz="1400" dirty="0" smtClean="0">
                <a:solidFill>
                  <a:schemeClr val="bg1"/>
                </a:solidFill>
              </a:rPr>
              <a:t>02</a:t>
            </a:r>
            <a:r>
              <a:rPr lang="zh-TW" altLang="en-US" sz="1400" dirty="0" smtClean="0">
                <a:solidFill>
                  <a:schemeClr val="bg1"/>
                </a:solidFill>
              </a:rPr>
              <a:t>時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11091" r="10728" b="6697"/>
          <a:stretch/>
        </p:blipFill>
        <p:spPr>
          <a:xfrm>
            <a:off x="2311974" y="480897"/>
            <a:ext cx="2656119" cy="2981494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 bwMode="auto">
          <a:xfrm>
            <a:off x="316025" y="49812"/>
            <a:ext cx="1995949" cy="41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08/23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20:00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2506940" y="39330"/>
            <a:ext cx="1995949" cy="41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08/24 02:00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008" y="198367"/>
            <a:ext cx="2382486" cy="3256065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 bwMode="auto">
          <a:xfrm>
            <a:off x="4728148" y="49162"/>
            <a:ext cx="1995949" cy="41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08/24 08:00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097" y="367296"/>
            <a:ext cx="2342096" cy="3031647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 bwMode="auto">
          <a:xfrm>
            <a:off x="6974038" y="39330"/>
            <a:ext cx="1995949" cy="41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08/24 </a:t>
            </a:r>
            <a:r>
              <a:rPr lang="en-US" altLang="zh-TW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:00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353615" y="3474679"/>
            <a:ext cx="215201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月</a:t>
            </a:r>
            <a:r>
              <a:rPr lang="en-US" altLang="zh-TW" sz="1400" dirty="0">
                <a:solidFill>
                  <a:schemeClr val="bg1"/>
                </a:solidFill>
              </a:rPr>
              <a:t>24</a:t>
            </a:r>
            <a:r>
              <a:rPr lang="zh-TW" altLang="en-US" sz="1400" dirty="0">
                <a:solidFill>
                  <a:schemeClr val="bg1"/>
                </a:solidFill>
              </a:rPr>
              <a:t>日</a:t>
            </a:r>
            <a:r>
              <a:rPr lang="en-US" altLang="zh-TW" sz="1400" dirty="0">
                <a:solidFill>
                  <a:schemeClr val="bg1"/>
                </a:solidFill>
              </a:rPr>
              <a:t>02</a:t>
            </a:r>
            <a:r>
              <a:rPr lang="zh-TW" altLang="en-US" sz="1400" dirty="0">
                <a:solidFill>
                  <a:schemeClr val="bg1"/>
                </a:solidFill>
              </a:rPr>
              <a:t>時 </a:t>
            </a:r>
            <a:endParaRPr lang="en-US" altLang="zh-TW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~</a:t>
            </a:r>
            <a:r>
              <a:rPr lang="zh-TW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月</a:t>
            </a:r>
            <a:r>
              <a:rPr lang="en-US" altLang="zh-TW" sz="1400" dirty="0">
                <a:solidFill>
                  <a:schemeClr val="bg1"/>
                </a:solidFill>
              </a:rPr>
              <a:t>24</a:t>
            </a:r>
            <a:r>
              <a:rPr lang="zh-TW" altLang="en-US" sz="1400" dirty="0">
                <a:solidFill>
                  <a:schemeClr val="bg1"/>
                </a:solidFill>
              </a:rPr>
              <a:t>日</a:t>
            </a:r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時</a:t>
            </a:r>
          </a:p>
        </p:txBody>
      </p:sp>
      <p:pic>
        <p:nvPicPr>
          <p:cNvPr id="18" name="Picture 8" descr="å®ééæ°´é å ±å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13" y="3708449"/>
            <a:ext cx="2297992" cy="27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å®ééæ°´é å ±ä¸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3" y="3721166"/>
            <a:ext cx="2328055" cy="28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4518152" y="3474679"/>
            <a:ext cx="23054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月</a:t>
            </a:r>
            <a:r>
              <a:rPr lang="en-US" altLang="zh-TW" sz="1400" dirty="0">
                <a:solidFill>
                  <a:schemeClr val="bg1"/>
                </a:solidFill>
              </a:rPr>
              <a:t>24</a:t>
            </a:r>
            <a:r>
              <a:rPr lang="zh-TW" altLang="en-US" sz="1400" dirty="0">
                <a:solidFill>
                  <a:schemeClr val="bg1"/>
                </a:solidFill>
              </a:rPr>
              <a:t>日</a:t>
            </a:r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時 </a:t>
            </a:r>
            <a:endParaRPr lang="en-US" altLang="zh-TW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~</a:t>
            </a:r>
            <a:r>
              <a:rPr lang="zh-TW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08</a:t>
            </a:r>
            <a:r>
              <a:rPr lang="zh-TW" altLang="en-US" sz="1400" dirty="0">
                <a:solidFill>
                  <a:schemeClr val="bg1"/>
                </a:solidFill>
              </a:rPr>
              <a:t>月</a:t>
            </a:r>
            <a:r>
              <a:rPr lang="en-US" altLang="zh-TW" sz="1400" dirty="0">
                <a:solidFill>
                  <a:schemeClr val="bg1"/>
                </a:solidFill>
              </a:rPr>
              <a:t>24</a:t>
            </a:r>
            <a:r>
              <a:rPr lang="zh-TW" altLang="en-US" sz="1400" dirty="0">
                <a:solidFill>
                  <a:schemeClr val="bg1"/>
                </a:solidFill>
              </a:rPr>
              <a:t>日</a:t>
            </a:r>
            <a:r>
              <a:rPr lang="en-US" altLang="zh-TW" sz="1400" dirty="0">
                <a:solidFill>
                  <a:schemeClr val="bg1"/>
                </a:solidFill>
              </a:rPr>
              <a:t>14</a:t>
            </a:r>
            <a:r>
              <a:rPr lang="zh-TW" altLang="en-US" sz="1400" dirty="0">
                <a:solidFill>
                  <a:schemeClr val="bg1"/>
                </a:solidFill>
              </a:rPr>
              <a:t>時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865494" y="3474679"/>
            <a:ext cx="220738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08</a:t>
            </a:r>
            <a:r>
              <a:rPr lang="zh-TW" altLang="en-US" sz="1400" dirty="0" smtClean="0">
                <a:solidFill>
                  <a:schemeClr val="bg1"/>
                </a:solidFill>
              </a:rPr>
              <a:t>月</a:t>
            </a:r>
            <a:r>
              <a:rPr lang="en-US" altLang="zh-TW" sz="1400" dirty="0" smtClean="0">
                <a:solidFill>
                  <a:schemeClr val="bg1"/>
                </a:solidFill>
              </a:rPr>
              <a:t>24</a:t>
            </a:r>
            <a:r>
              <a:rPr lang="zh-TW" altLang="en-US" sz="1400" dirty="0" smtClean="0">
                <a:solidFill>
                  <a:schemeClr val="bg1"/>
                </a:solidFill>
              </a:rPr>
              <a:t>日</a:t>
            </a:r>
            <a:r>
              <a:rPr lang="en-US" altLang="zh-TW" sz="1400" dirty="0" smtClean="0">
                <a:solidFill>
                  <a:schemeClr val="bg1"/>
                </a:solidFill>
              </a:rPr>
              <a:t>14</a:t>
            </a:r>
            <a:r>
              <a:rPr lang="zh-TW" altLang="en-US" sz="1400" dirty="0" smtClean="0">
                <a:solidFill>
                  <a:schemeClr val="bg1"/>
                </a:solidFill>
              </a:rPr>
              <a:t>時 </a:t>
            </a:r>
            <a:endParaRPr lang="en-US" altLang="zh-TW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~</a:t>
            </a:r>
            <a:r>
              <a:rPr lang="zh-TW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</a:rPr>
              <a:t>08</a:t>
            </a:r>
            <a:r>
              <a:rPr lang="zh-TW" altLang="en-US" sz="1400" dirty="0" smtClean="0">
                <a:solidFill>
                  <a:schemeClr val="bg1"/>
                </a:solidFill>
              </a:rPr>
              <a:t>月</a:t>
            </a:r>
            <a:r>
              <a:rPr lang="en-US" altLang="zh-TW" sz="1400" dirty="0" smtClean="0">
                <a:solidFill>
                  <a:schemeClr val="bg1"/>
                </a:solidFill>
              </a:rPr>
              <a:t>24</a:t>
            </a:r>
            <a:r>
              <a:rPr lang="zh-TW" altLang="en-US" sz="1400" dirty="0" smtClean="0">
                <a:solidFill>
                  <a:schemeClr val="bg1"/>
                </a:solidFill>
              </a:rPr>
              <a:t>日</a:t>
            </a:r>
            <a:r>
              <a:rPr lang="en-US" altLang="zh-TW" sz="1400" dirty="0" smtClean="0">
                <a:solidFill>
                  <a:schemeClr val="bg1"/>
                </a:solidFill>
              </a:rPr>
              <a:t>20</a:t>
            </a:r>
            <a:r>
              <a:rPr lang="zh-TW" altLang="en-US" sz="1400" dirty="0" smtClean="0">
                <a:solidFill>
                  <a:schemeClr val="bg1"/>
                </a:solidFill>
              </a:rPr>
              <a:t>時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92352" y="6421639"/>
            <a:ext cx="9048646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257175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marL="257175"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臺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南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地區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未來降雨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較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明顯於明</a:t>
            </a:r>
            <a:r>
              <a:rPr lang="en-US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(24)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日午後，有陣雨或雷雨，並有大雨或豪雨發生的機率</a:t>
            </a: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4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æ»¿æ½®é å ±å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" y="1228054"/>
            <a:ext cx="4884336" cy="54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潮汐預報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31064"/>
              </p:ext>
            </p:extLst>
          </p:nvPr>
        </p:nvGraphicFramePr>
        <p:xfrm>
          <a:off x="5131518" y="1228054"/>
          <a:ext cx="3906297" cy="2308850"/>
        </p:xfrm>
        <a:graphic>
          <a:graphicData uri="http://schemas.openxmlformats.org/drawingml/2006/table">
            <a:tbl>
              <a:tblPr/>
              <a:tblGrid>
                <a:gridCol w="91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Calibri" panose="020F0502020204030204" pitchFamily="34" charset="0"/>
                        </a:rPr>
                        <a:t>日期</a:t>
                      </a:r>
                    </a:p>
                  </a:txBody>
                  <a:tcPr marL="126490" marR="126490" marT="63245" marB="632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Calibri" panose="020F0502020204030204" pitchFamily="34" charset="0"/>
                        </a:rPr>
                        <a:t>站名</a:t>
                      </a:r>
                    </a:p>
                  </a:txBody>
                  <a:tcPr marL="126490" marR="126490" marT="63245" marB="632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Calibri" panose="020F0502020204030204" pitchFamily="34" charset="0"/>
                        </a:rPr>
                        <a:t>潮汐</a:t>
                      </a:r>
                    </a:p>
                  </a:txBody>
                  <a:tcPr marL="126490" marR="126490" marT="63245" marB="632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effectLst/>
                          <a:latin typeface="Calibri" panose="020F0502020204030204" pitchFamily="34" charset="0"/>
                        </a:rPr>
                        <a:t>時間</a:t>
                      </a:r>
                      <a:endParaRPr lang="zh-TW" altLang="en-US" sz="2200" b="1" dirty="0"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4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>
                          <a:effectLst/>
                          <a:latin typeface="Calibri" panose="020F0502020204030204" pitchFamily="34" charset="0"/>
                        </a:rPr>
                        <a:t>8/24</a:t>
                      </a:r>
                    </a:p>
                    <a:p>
                      <a:pPr algn="ctr"/>
                      <a:r>
                        <a:rPr lang="en-US" altLang="zh-TW" sz="220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2200" dirty="0" smtClean="0">
                          <a:effectLst/>
                          <a:latin typeface="Calibri" panose="020F0502020204030204" pitchFamily="34" charset="0"/>
                        </a:rPr>
                        <a:t>六</a:t>
                      </a:r>
                      <a:r>
                        <a:rPr lang="en-US" altLang="zh-TW" sz="2200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effectLst/>
                          <a:latin typeface="Calibri" panose="020F0502020204030204" pitchFamily="34" charset="0"/>
                        </a:rPr>
                        <a:t>將軍</a:t>
                      </a: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zh-TW" alt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小潮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03:51</a:t>
                      </a:r>
                      <a:endParaRPr lang="en-US" altLang="zh-TW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09833"/>
                  </a:ext>
                </a:extLst>
              </a:tr>
              <a:tr h="380649"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小潮</a:t>
                      </a:r>
                      <a:endParaRPr lang="zh-TW" altLang="en-US" sz="22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16:57</a:t>
                      </a:r>
                      <a:endParaRPr lang="en-US" altLang="zh-TW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58811"/>
                  </a:ext>
                </a:extLst>
              </a:tr>
              <a:tr h="380649"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effectLst/>
                          <a:latin typeface="Calibri" panose="020F0502020204030204" pitchFamily="34" charset="0"/>
                        </a:rPr>
                        <a:t>安平</a:t>
                      </a:r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小潮</a:t>
                      </a:r>
                      <a:endParaRPr lang="zh-TW" altLang="en-US" sz="22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02:14</a:t>
                      </a:r>
                      <a:endParaRPr lang="en-US" altLang="zh-TW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51708"/>
                  </a:ext>
                </a:extLst>
              </a:tr>
              <a:tr h="380649"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zh-TW" alt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小潮</a:t>
                      </a:r>
                      <a:endParaRPr lang="zh-TW" altLang="en-US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16:41</a:t>
                      </a:r>
                      <a:endParaRPr lang="en-US" altLang="zh-TW" sz="2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490" marR="126490" marT="63245" marB="6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27564"/>
                  </a:ext>
                </a:extLst>
              </a:tr>
            </a:tbl>
          </a:graphicData>
        </a:graphic>
      </p:graphicFrame>
      <p:sp>
        <p:nvSpPr>
          <p:cNvPr id="7" name="橢圓 6">
            <a:extLst>
              <a:ext uri="{FF2B5EF4-FFF2-40B4-BE49-F238E27FC236}">
                <a16:creationId xmlns:a16="http://schemas.microsoft.com/office/drawing/2014/main" id="{447C3546-F7AC-42FE-B526-E671FFDC6381}"/>
              </a:ext>
            </a:extLst>
          </p:cNvPr>
          <p:cNvSpPr/>
          <p:nvPr/>
        </p:nvSpPr>
        <p:spPr>
          <a:xfrm>
            <a:off x="1229630" y="4256870"/>
            <a:ext cx="1133168" cy="806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6146" name="Picture 2" descr="æ½®é«é å ±å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87" y="4040581"/>
            <a:ext cx="4536113" cy="23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117TGp_report_diagram_v2</Template>
  <TotalTime>5293</TotalTime>
  <Words>804</Words>
  <Application>Microsoft Office PowerPoint</Application>
  <PresentationFormat>如螢幕大小 (4:3)</PresentationFormat>
  <Paragraphs>135</Paragraphs>
  <Slides>15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Arial Unicode MS</vt:lpstr>
      <vt:lpstr>StarSymbol</vt:lpstr>
      <vt:lpstr>全真中黑體</vt:lpstr>
      <vt:lpstr>微軟正黑體</vt:lpstr>
      <vt:lpstr>新細明體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sample</vt:lpstr>
      <vt:lpstr>PowerPoint 簡報</vt:lpstr>
      <vt:lpstr>PowerPoint 簡報</vt:lpstr>
      <vt:lpstr>PowerPoint 簡報</vt:lpstr>
      <vt:lpstr>PowerPoint 簡報</vt:lpstr>
      <vt:lpstr>各國路徑預測</vt:lpstr>
      <vt:lpstr>24小時雨量預測</vt:lpstr>
      <vt:lpstr>天氣警特報</vt:lpstr>
      <vt:lpstr>PowerPoint 簡報</vt:lpstr>
      <vt:lpstr>潮汐預報</vt:lpstr>
      <vt:lpstr>PowerPoint 簡報</vt:lpstr>
      <vt:lpstr>警戒發布狀況</vt:lpstr>
      <vt:lpstr>08/23 19:00 – 08/24 20:00 ECMWF風場圖</vt:lpstr>
      <vt:lpstr>PowerPoint 簡報</vt:lpstr>
      <vt:lpstr>未來情勢分析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強降雨案例分析</dc:title>
  <dc:creator>pinkgirl</dc:creator>
  <cp:lastModifiedBy>HP</cp:lastModifiedBy>
  <cp:revision>381</cp:revision>
  <dcterms:created xsi:type="dcterms:W3CDTF">2014-06-19T08:03:18Z</dcterms:created>
  <dcterms:modified xsi:type="dcterms:W3CDTF">2019-08-23T11:24:15Z</dcterms:modified>
</cp:coreProperties>
</file>