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84" r:id="rId6"/>
    <p:sldId id="277" r:id="rId7"/>
    <p:sldId id="262" r:id="rId8"/>
    <p:sldId id="291" r:id="rId9"/>
    <p:sldId id="292" r:id="rId10"/>
    <p:sldId id="293" r:id="rId11"/>
    <p:sldId id="294" r:id="rId12"/>
    <p:sldId id="295" r:id="rId13"/>
    <p:sldId id="297" r:id="rId14"/>
    <p:sldId id="298" r:id="rId15"/>
    <p:sldId id="296" r:id="rId16"/>
    <p:sldId id="289" r:id="rId17"/>
  </p:sldIdLst>
  <p:sldSz cx="12192000" cy="6858000"/>
  <p:notesSz cx="6797675" cy="9926638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作者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4" d="100"/>
          <a:sy n="104" d="100"/>
        </p:scale>
        <p:origin x="538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9B5B42BD-8D3B-4B09-9029-8C63687D5D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E2EC764-34EA-4620-8CF9-F605D96BC3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E47C4FD-B3DC-412F-89CB-A9B70F676EF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C1FA7CC-A0A2-4292-AA1A-FFA1D3AC96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6C9D8F1-C311-48E0-A5EA-6AC70E14D0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827EC1-36E0-417D-8141-8D14DF1BD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52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737939C-241D-4FDC-8DE8-4EE3F462EE22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5BAF473-2665-42A7-89E3-C7BA7EB58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548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5BAF473-2665-42A7-89E3-C7BA7EB58D1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3397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5BAF473-2665-42A7-89E3-C7BA7EB58D1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9348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5BAF473-2665-42A7-89E3-C7BA7EB58D1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3458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5BAF473-2665-42A7-89E3-C7BA7EB58D1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1418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5BAF473-2665-42A7-89E3-C7BA7EB58D1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9492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5BAF473-2665-42A7-89E3-C7BA7EB58D1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4736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5BAF473-2665-42A7-89E3-C7BA7EB58D1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2651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5BAF473-2665-42A7-89E3-C7BA7EB58D1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9290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5BAF473-2665-42A7-89E3-C7BA7EB58D1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3801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5BAF473-2665-42A7-89E3-C7BA7EB58D1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6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3434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5BAF473-2665-42A7-89E3-C7BA7EB58D1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7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0065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5BAF473-2665-42A7-89E3-C7BA7EB58D1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8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4569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5BAF473-2665-42A7-89E3-C7BA7EB58D1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9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3544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3215B1E-B289-4C56-BCC0-2AB8CF93E2A1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65970"/>
            <a:ext cx="5739882" cy="2387600"/>
          </a:xfrm>
        </p:spPr>
        <p:txBody>
          <a:bodyPr rtlCol="0"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5159827"/>
            <a:ext cx="5739882" cy="783773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組織圖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037"/>
            <a:ext cx="4573200" cy="1325563"/>
          </a:xfrm>
        </p:spPr>
        <p:txBody>
          <a:bodyPr rtlCol="0"/>
          <a:lstStyle>
            <a:lvl1pPr algn="l">
              <a:defRPr b="1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ZA" noProof="0"/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21635" y="2039382"/>
            <a:ext cx="2105186" cy="36512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ZA" noProof="0"/>
          </a:p>
        </p:txBody>
      </p:sp>
      <p:sp>
        <p:nvSpPr>
          <p:cNvPr id="14" name="文字版面配置區 8">
            <a:extLst>
              <a:ext uri="{FF2B5EF4-FFF2-40B4-BE49-F238E27FC236}">
                <a16:creationId xmlns:a16="http://schemas.microsoft.com/office/drawing/2014/main" id="{16CC17AD-6E52-42E9-989B-FB086C64DFD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021635" y="2408260"/>
            <a:ext cx="2105186" cy="365125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職稱</a:t>
            </a:r>
            <a:endParaRPr lang="zh-TW" altLang="en-ZA" noProof="0"/>
          </a:p>
        </p:txBody>
      </p:sp>
      <p:sp>
        <p:nvSpPr>
          <p:cNvPr id="16" name="文字版面配置區 8">
            <a:extLst>
              <a:ext uri="{FF2B5EF4-FFF2-40B4-BE49-F238E27FC236}">
                <a16:creationId xmlns:a16="http://schemas.microsoft.com/office/drawing/2014/main" id="{D36B0D72-6C95-4E3A-A679-D94CB154306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043407" y="4770420"/>
            <a:ext cx="2105186" cy="36512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ZA" noProof="0"/>
          </a:p>
        </p:txBody>
      </p:sp>
      <p:sp>
        <p:nvSpPr>
          <p:cNvPr id="17" name="文字版面配置區 8">
            <a:extLst>
              <a:ext uri="{FF2B5EF4-FFF2-40B4-BE49-F238E27FC236}">
                <a16:creationId xmlns:a16="http://schemas.microsoft.com/office/drawing/2014/main" id="{7E6E1537-8CF9-4C86-8E25-29BFFDAFDDD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043407" y="5139298"/>
            <a:ext cx="2105186" cy="365125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職稱</a:t>
            </a:r>
            <a:endParaRPr lang="zh-TW" altLang="en-ZA" noProof="0"/>
          </a:p>
        </p:txBody>
      </p:sp>
      <p:sp>
        <p:nvSpPr>
          <p:cNvPr id="18" name="文字版面配置區 8">
            <a:extLst>
              <a:ext uri="{FF2B5EF4-FFF2-40B4-BE49-F238E27FC236}">
                <a16:creationId xmlns:a16="http://schemas.microsoft.com/office/drawing/2014/main" id="{755E9ED2-721A-416D-AFA6-B57E6B8D8C5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757407" y="4758255"/>
            <a:ext cx="2105186" cy="36512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ZA" noProof="0"/>
          </a:p>
        </p:txBody>
      </p:sp>
      <p:sp>
        <p:nvSpPr>
          <p:cNvPr id="19" name="文字版面配置區 8">
            <a:extLst>
              <a:ext uri="{FF2B5EF4-FFF2-40B4-BE49-F238E27FC236}">
                <a16:creationId xmlns:a16="http://schemas.microsoft.com/office/drawing/2014/main" id="{0DE1C87C-07E3-42FC-9B43-81D789BF794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757407" y="5127133"/>
            <a:ext cx="2105186" cy="365125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職稱</a:t>
            </a:r>
            <a:endParaRPr lang="zh-TW" altLang="en-ZA" noProof="0"/>
          </a:p>
        </p:txBody>
      </p:sp>
      <p:sp>
        <p:nvSpPr>
          <p:cNvPr id="20" name="文字版面配置區 8">
            <a:extLst>
              <a:ext uri="{FF2B5EF4-FFF2-40B4-BE49-F238E27FC236}">
                <a16:creationId xmlns:a16="http://schemas.microsoft.com/office/drawing/2014/main" id="{8556C5D2-9D30-44C4-95EA-DA672356995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71407" y="4770420"/>
            <a:ext cx="2105186" cy="36512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ZA" noProof="0"/>
          </a:p>
        </p:txBody>
      </p:sp>
      <p:sp>
        <p:nvSpPr>
          <p:cNvPr id="25" name="文字版面配置區 8">
            <a:extLst>
              <a:ext uri="{FF2B5EF4-FFF2-40B4-BE49-F238E27FC236}">
                <a16:creationId xmlns:a16="http://schemas.microsoft.com/office/drawing/2014/main" id="{BB8DD76A-44FE-4266-9CE3-FC74ACF6147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71407" y="5139298"/>
            <a:ext cx="2105186" cy="365125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職稱</a:t>
            </a:r>
            <a:endParaRPr lang="zh-TW" altLang="en-ZA" noProof="0"/>
          </a:p>
        </p:txBody>
      </p:sp>
      <p:sp>
        <p:nvSpPr>
          <p:cNvPr id="26" name="文字版面配置區 8">
            <a:extLst>
              <a:ext uri="{FF2B5EF4-FFF2-40B4-BE49-F238E27FC236}">
                <a16:creationId xmlns:a16="http://schemas.microsoft.com/office/drawing/2014/main" id="{BB7FB830-D9B0-43D8-B279-D8A3831911C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615407" y="4758255"/>
            <a:ext cx="2105186" cy="36512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ZA" noProof="0"/>
          </a:p>
        </p:txBody>
      </p:sp>
      <p:sp>
        <p:nvSpPr>
          <p:cNvPr id="27" name="文字版面配置區 8">
            <a:extLst>
              <a:ext uri="{FF2B5EF4-FFF2-40B4-BE49-F238E27FC236}">
                <a16:creationId xmlns:a16="http://schemas.microsoft.com/office/drawing/2014/main" id="{DA699CE9-2DCD-4D59-B359-D7D3511A215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15407" y="5127133"/>
            <a:ext cx="2105186" cy="365125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職稱</a:t>
            </a:r>
            <a:endParaRPr lang="zh-TW" altLang="en-ZA" noProof="0"/>
          </a:p>
        </p:txBody>
      </p:sp>
      <p:sp>
        <p:nvSpPr>
          <p:cNvPr id="28" name="文字版面配置區 8">
            <a:extLst>
              <a:ext uri="{FF2B5EF4-FFF2-40B4-BE49-F238E27FC236}">
                <a16:creationId xmlns:a16="http://schemas.microsoft.com/office/drawing/2014/main" id="{5B0C1AF9-7ECA-4F02-B71D-97228D05B03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329407" y="4770420"/>
            <a:ext cx="2105186" cy="36512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ZA" noProof="0"/>
          </a:p>
        </p:txBody>
      </p:sp>
      <p:sp>
        <p:nvSpPr>
          <p:cNvPr id="29" name="文字版面配置區 8">
            <a:extLst>
              <a:ext uri="{FF2B5EF4-FFF2-40B4-BE49-F238E27FC236}">
                <a16:creationId xmlns:a16="http://schemas.microsoft.com/office/drawing/2014/main" id="{FE515F87-B08B-4273-9427-B4477D68E33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329407" y="5139298"/>
            <a:ext cx="2105186" cy="365125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職稱</a:t>
            </a:r>
            <a:endParaRPr lang="zh-TW" altLang="en-ZA" noProof="0"/>
          </a:p>
        </p:txBody>
      </p:sp>
      <p:cxnSp>
        <p:nvCxnSpPr>
          <p:cNvPr id="5" name="直線接點​​(S) 4">
            <a:extLst>
              <a:ext uri="{FF2B5EF4-FFF2-40B4-BE49-F238E27FC236}">
                <a16:creationId xmlns:a16="http://schemas.microsoft.com/office/drawing/2014/main" id="{02353FBD-19BF-45E4-A6F5-4217CDAAA52E}"/>
              </a:ext>
            </a:extLst>
          </p:cNvPr>
          <p:cNvCxnSpPr/>
          <p:nvPr userDrawn="1"/>
        </p:nvCxnSpPr>
        <p:spPr>
          <a:xfrm>
            <a:off x="1513114" y="3875317"/>
            <a:ext cx="9111343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日期版面配置區 4">
            <a:extLst>
              <a:ext uri="{FF2B5EF4-FFF2-40B4-BE49-F238E27FC236}">
                <a16:creationId xmlns:a16="http://schemas.microsoft.com/office/drawing/2014/main" id="{BA4BCF05-CDFF-42C0-A406-D762B747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20XX/7/29</a:t>
            </a:r>
            <a:endParaRPr lang="zh-TW" altLang="en-US" noProof="0"/>
          </a:p>
        </p:txBody>
      </p:sp>
      <p:sp>
        <p:nvSpPr>
          <p:cNvPr id="42" name="頁尾版面配置區 5">
            <a:extLst>
              <a:ext uri="{FF2B5EF4-FFF2-40B4-BE49-F238E27FC236}">
                <a16:creationId xmlns:a16="http://schemas.microsoft.com/office/drawing/2014/main" id="{FE043986-6365-4919-A13C-B1086DCF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員工職前訓練</a:t>
            </a:r>
          </a:p>
        </p:txBody>
      </p:sp>
      <p:sp>
        <p:nvSpPr>
          <p:cNvPr id="43" name="投影片編號版面配置區 6">
            <a:extLst>
              <a:ext uri="{FF2B5EF4-FFF2-40B4-BE49-F238E27FC236}">
                <a16:creationId xmlns:a16="http://schemas.microsoft.com/office/drawing/2014/main" id="{4FD22B22-DA9C-4B3F-A67F-D07291278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47" name="直線接點​​(S) 46">
            <a:extLst>
              <a:ext uri="{FF2B5EF4-FFF2-40B4-BE49-F238E27FC236}">
                <a16:creationId xmlns:a16="http://schemas.microsoft.com/office/drawing/2014/main" id="{AFAB3CE1-D027-49AE-8023-7D6E330C7E2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2852057"/>
            <a:ext cx="0" cy="1643743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​​(S) 48">
            <a:extLst>
              <a:ext uri="{FF2B5EF4-FFF2-40B4-BE49-F238E27FC236}">
                <a16:creationId xmlns:a16="http://schemas.microsoft.com/office/drawing/2014/main" id="{6B59BE6F-06DF-4031-A366-9BF6A53377C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1592" y="3872164"/>
            <a:ext cx="0" cy="623636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​​(S) 53">
            <a:extLst>
              <a:ext uri="{FF2B5EF4-FFF2-40B4-BE49-F238E27FC236}">
                <a16:creationId xmlns:a16="http://schemas.microsoft.com/office/drawing/2014/main" id="{588442AB-AF81-4C81-B0CE-584EE410EB92}"/>
              </a:ext>
            </a:extLst>
          </p:cNvPr>
          <p:cNvCxnSpPr>
            <a:cxnSpLocks/>
          </p:cNvCxnSpPr>
          <p:nvPr userDrawn="1"/>
        </p:nvCxnSpPr>
        <p:spPr>
          <a:xfrm flipV="1">
            <a:off x="1513114" y="3872164"/>
            <a:ext cx="0" cy="623636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​​(S) 55">
            <a:extLst>
              <a:ext uri="{FF2B5EF4-FFF2-40B4-BE49-F238E27FC236}">
                <a16:creationId xmlns:a16="http://schemas.microsoft.com/office/drawing/2014/main" id="{35F27884-729D-4CA6-A08A-92EBC733CCB5}"/>
              </a:ext>
            </a:extLst>
          </p:cNvPr>
          <p:cNvCxnSpPr>
            <a:cxnSpLocks/>
          </p:cNvCxnSpPr>
          <p:nvPr userDrawn="1"/>
        </p:nvCxnSpPr>
        <p:spPr>
          <a:xfrm flipV="1">
            <a:off x="3815938" y="3872164"/>
            <a:ext cx="0" cy="623636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​​(S) 57">
            <a:extLst>
              <a:ext uri="{FF2B5EF4-FFF2-40B4-BE49-F238E27FC236}">
                <a16:creationId xmlns:a16="http://schemas.microsoft.com/office/drawing/2014/main" id="{A1F7E5A1-BEA5-447F-BED5-E18F7A1D9A37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1011" y="3872164"/>
            <a:ext cx="0" cy="623636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084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和右側內容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0" y="2376805"/>
            <a:ext cx="5013960" cy="1325563"/>
          </a:xfrm>
        </p:spPr>
        <p:txBody>
          <a:bodyPr rtlCol="0" anchor="b"/>
          <a:lstStyle>
            <a:lvl1pPr>
              <a:defRPr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0" y="4150042"/>
            <a:ext cx="5013960" cy="196119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9197FF6-6321-41EE-A0C4-DEC0761A3C01}"/>
              </a:ext>
            </a:extLst>
          </p:cNvPr>
          <p:cNvSpPr/>
          <p:nvPr userDrawn="1"/>
        </p:nvSpPr>
        <p:spPr>
          <a:xfrm>
            <a:off x="0" y="0"/>
            <a:ext cx="417576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545EFDD-D97D-44D9-8A6D-0FACEE0964B3}"/>
              </a:ext>
            </a:extLst>
          </p:cNvPr>
          <p:cNvSpPr/>
          <p:nvPr userDrawn="1"/>
        </p:nvSpPr>
        <p:spPr>
          <a:xfrm flipV="1">
            <a:off x="371856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日期版面配置區 4">
            <a:extLst>
              <a:ext uri="{FF2B5EF4-FFF2-40B4-BE49-F238E27FC236}">
                <a16:creationId xmlns:a16="http://schemas.microsoft.com/office/drawing/2014/main" id="{9ECA7294-D791-453A-AEDA-C7BC2C83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20XX/7/29</a:t>
            </a:r>
            <a:endParaRPr lang="zh-TW" altLang="en-US" noProof="0"/>
          </a:p>
        </p:txBody>
      </p:sp>
      <p:sp>
        <p:nvSpPr>
          <p:cNvPr id="8" name="頁尾版面配置區 5">
            <a:extLst>
              <a:ext uri="{FF2B5EF4-FFF2-40B4-BE49-F238E27FC236}">
                <a16:creationId xmlns:a16="http://schemas.microsoft.com/office/drawing/2014/main" id="{E3F008A3-FE03-4B55-99DE-C66C7215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員工職前訓練</a:t>
            </a:r>
          </a:p>
        </p:txBody>
      </p:sp>
      <p:sp>
        <p:nvSpPr>
          <p:cNvPr id="10" name="投影片編號版面配置區 6">
            <a:extLst>
              <a:ext uri="{FF2B5EF4-FFF2-40B4-BE49-F238E27FC236}">
                <a16:creationId xmlns:a16="http://schemas.microsoft.com/office/drawing/2014/main" id="{561AA2A7-90C9-48FA-A998-4CB16275A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030503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結語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3215B1E-B289-4C56-BCC0-2AB8CF93E2A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313571"/>
            <a:ext cx="4419600" cy="1659716"/>
          </a:xfrm>
        </p:spPr>
        <p:txBody>
          <a:bodyPr rtlCol="0" anchor="ctr">
            <a:normAutofit/>
          </a:bodyPr>
          <a:lstStyle>
            <a:lvl1pPr algn="ctr">
              <a:defRPr sz="5400" b="1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72402" y="2348318"/>
            <a:ext cx="2743200" cy="1659715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2857" cy="365125"/>
          </a:xfrm>
        </p:spPr>
        <p:txBody>
          <a:bodyPr rtlCol="0"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20XX/7/29</a:t>
            </a:r>
            <a:endParaRPr lang="zh-TW" altLang="en-US" noProof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2514600" cy="365125"/>
          </a:xfrm>
        </p:spPr>
        <p:txBody>
          <a:bodyPr rtlCol="0"/>
          <a:lstStyle>
            <a:lvl1pPr algn="r">
              <a:defRPr sz="900">
                <a:solidFill>
                  <a:schemeClr val="accent5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員工職前訓練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390968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區段標頭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8434EB92-62CF-4273-86A4-59223DABDBB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9A25F60-1F94-4EB8-AECE-53F9C3EBF6AC}"/>
              </a:ext>
            </a:extLst>
          </p:cNvPr>
          <p:cNvSpPr/>
          <p:nvPr userDrawn="1"/>
        </p:nvSpPr>
        <p:spPr>
          <a:xfrm>
            <a:off x="0" y="6509657"/>
            <a:ext cx="12192000" cy="3483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29000"/>
            <a:ext cx="10515600" cy="3080657"/>
          </a:xfrm>
        </p:spPr>
        <p:txBody>
          <a:bodyPr rtlCol="0" anchor="ctr"/>
          <a:lstStyle>
            <a:lvl1pPr>
              <a:defRPr sz="60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團隊投影片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b="1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6" name="圖片版面配置區 15">
            <a:extLst>
              <a:ext uri="{FF2B5EF4-FFF2-40B4-BE49-F238E27FC236}">
                <a16:creationId xmlns:a16="http://schemas.microsoft.com/office/drawing/2014/main" id="{A74BA5A7-7918-4C65-BAAB-14B3A1E2B4E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521612" y="2601972"/>
            <a:ext cx="1476000" cy="1476000"/>
          </a:xfrm>
          <a:noFill/>
          <a:ln w="396875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TW" altLang="en-US" noProof="0"/>
              <a:t>按一下圖示以新增圖片</a:t>
            </a:r>
            <a:endParaRPr lang="zh-TW" altLang="en-ZA" noProof="0"/>
          </a:p>
        </p:txBody>
      </p:sp>
      <p:sp>
        <p:nvSpPr>
          <p:cNvPr id="7" name="圖片版面配置區 15">
            <a:extLst>
              <a:ext uri="{FF2B5EF4-FFF2-40B4-BE49-F238E27FC236}">
                <a16:creationId xmlns:a16="http://schemas.microsoft.com/office/drawing/2014/main" id="{0C5DF728-AFC5-467F-86BF-45BBD778725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079382" y="2601972"/>
            <a:ext cx="1476000" cy="1476000"/>
          </a:xfrm>
          <a:noFill/>
          <a:ln w="396875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TW" altLang="en-US" noProof="0"/>
              <a:t>按一下圖示以新增圖片</a:t>
            </a:r>
            <a:endParaRPr lang="zh-TW" altLang="en-ZA" noProof="0"/>
          </a:p>
        </p:txBody>
      </p:sp>
      <p:sp>
        <p:nvSpPr>
          <p:cNvPr id="8" name="圖片版面配置區 15">
            <a:extLst>
              <a:ext uri="{FF2B5EF4-FFF2-40B4-BE49-F238E27FC236}">
                <a16:creationId xmlns:a16="http://schemas.microsoft.com/office/drawing/2014/main" id="{BBFE7B80-0990-424B-A099-BFECB5508302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637152" y="2601972"/>
            <a:ext cx="1476000" cy="1476000"/>
          </a:xfrm>
          <a:noFill/>
          <a:ln w="396875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TW" altLang="en-US" noProof="0"/>
              <a:t>按一下圖示以新增圖片</a:t>
            </a:r>
            <a:endParaRPr lang="zh-TW" altLang="en-ZA" noProof="0"/>
          </a:p>
        </p:txBody>
      </p:sp>
      <p:sp>
        <p:nvSpPr>
          <p:cNvPr id="9" name="圖片版面配置區 15">
            <a:extLst>
              <a:ext uri="{FF2B5EF4-FFF2-40B4-BE49-F238E27FC236}">
                <a16:creationId xmlns:a16="http://schemas.microsoft.com/office/drawing/2014/main" id="{5B4A0F3D-F23F-4072-9FF5-6CFE888CE1E0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194922" y="2601972"/>
            <a:ext cx="1476000" cy="1476000"/>
          </a:xfrm>
          <a:noFill/>
          <a:ln w="396875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TW" altLang="en-US" noProof="0"/>
              <a:t>按一下圖示以新增圖片</a:t>
            </a:r>
            <a:endParaRPr lang="zh-TW" altLang="en-ZA" noProof="0"/>
          </a:p>
        </p:txBody>
      </p:sp>
      <p:sp>
        <p:nvSpPr>
          <p:cNvPr id="11" name="文字版面配置區 8">
            <a:extLst>
              <a:ext uri="{FF2B5EF4-FFF2-40B4-BE49-F238E27FC236}">
                <a16:creationId xmlns:a16="http://schemas.microsoft.com/office/drawing/2014/main" id="{14F97182-060B-42D4-9BD6-AADEBB4691F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14950" y="4624131"/>
            <a:ext cx="2105186" cy="36512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ZA" noProof="0"/>
          </a:p>
        </p:txBody>
      </p:sp>
      <p:sp>
        <p:nvSpPr>
          <p:cNvPr id="12" name="文字版面配置區 8">
            <a:extLst>
              <a:ext uri="{FF2B5EF4-FFF2-40B4-BE49-F238E27FC236}">
                <a16:creationId xmlns:a16="http://schemas.microsoft.com/office/drawing/2014/main" id="{0C32DCEC-D4CF-4F91-ABA7-22726A1E99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214950" y="4993009"/>
            <a:ext cx="2105186" cy="365125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職稱</a:t>
            </a:r>
            <a:endParaRPr lang="zh-TW" altLang="en-ZA" noProof="0"/>
          </a:p>
        </p:txBody>
      </p:sp>
      <p:sp>
        <p:nvSpPr>
          <p:cNvPr id="16" name="文字版面配置區 8">
            <a:extLst>
              <a:ext uri="{FF2B5EF4-FFF2-40B4-BE49-F238E27FC236}">
                <a16:creationId xmlns:a16="http://schemas.microsoft.com/office/drawing/2014/main" id="{04BECAB1-5EBD-4BC7-8F7A-8B4CA80746C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764623" y="4624131"/>
            <a:ext cx="2105186" cy="36512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ZA" noProof="0"/>
          </a:p>
        </p:txBody>
      </p:sp>
      <p:sp>
        <p:nvSpPr>
          <p:cNvPr id="17" name="文字版面配置區 8">
            <a:extLst>
              <a:ext uri="{FF2B5EF4-FFF2-40B4-BE49-F238E27FC236}">
                <a16:creationId xmlns:a16="http://schemas.microsoft.com/office/drawing/2014/main" id="{8D671F83-5A25-4513-86E5-FFBF3BF3106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764623" y="4993009"/>
            <a:ext cx="2105186" cy="365125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職稱</a:t>
            </a:r>
            <a:endParaRPr lang="zh-TW" altLang="en-ZA" noProof="0"/>
          </a:p>
        </p:txBody>
      </p:sp>
      <p:sp>
        <p:nvSpPr>
          <p:cNvPr id="19" name="文字版面配置區 8">
            <a:extLst>
              <a:ext uri="{FF2B5EF4-FFF2-40B4-BE49-F238E27FC236}">
                <a16:creationId xmlns:a16="http://schemas.microsoft.com/office/drawing/2014/main" id="{F6EE3639-A148-489C-A695-7EA2313AEF3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14296" y="4624131"/>
            <a:ext cx="2105186" cy="36512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ZA" noProof="0"/>
          </a:p>
        </p:txBody>
      </p:sp>
      <p:sp>
        <p:nvSpPr>
          <p:cNvPr id="20" name="文字版面配置區 8">
            <a:extLst>
              <a:ext uri="{FF2B5EF4-FFF2-40B4-BE49-F238E27FC236}">
                <a16:creationId xmlns:a16="http://schemas.microsoft.com/office/drawing/2014/main" id="{BB55BB21-9247-450C-9A9D-D2AD9161E10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314296" y="4993009"/>
            <a:ext cx="2105186" cy="365125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職稱</a:t>
            </a:r>
            <a:endParaRPr lang="zh-TW" altLang="en-ZA" noProof="0"/>
          </a:p>
        </p:txBody>
      </p:sp>
      <p:sp>
        <p:nvSpPr>
          <p:cNvPr id="22" name="文字版面配置區 8">
            <a:extLst>
              <a:ext uri="{FF2B5EF4-FFF2-40B4-BE49-F238E27FC236}">
                <a16:creationId xmlns:a16="http://schemas.microsoft.com/office/drawing/2014/main" id="{934A7F7B-4591-45E6-AF17-EC81162B733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863969" y="4624131"/>
            <a:ext cx="2105186" cy="36512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ZA" noProof="0"/>
          </a:p>
        </p:txBody>
      </p:sp>
      <p:sp>
        <p:nvSpPr>
          <p:cNvPr id="23" name="文字版面配置區 8">
            <a:extLst>
              <a:ext uri="{FF2B5EF4-FFF2-40B4-BE49-F238E27FC236}">
                <a16:creationId xmlns:a16="http://schemas.microsoft.com/office/drawing/2014/main" id="{730702B6-2129-4FAB-8868-58B59C11FFC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863969" y="4993009"/>
            <a:ext cx="2105186" cy="365125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職稱</a:t>
            </a:r>
            <a:endParaRPr lang="zh-TW" altLang="en-ZA" noProof="0"/>
          </a:p>
        </p:txBody>
      </p:sp>
      <p:sp>
        <p:nvSpPr>
          <p:cNvPr id="24" name="日期版面配置區 4">
            <a:extLst>
              <a:ext uri="{FF2B5EF4-FFF2-40B4-BE49-F238E27FC236}">
                <a16:creationId xmlns:a16="http://schemas.microsoft.com/office/drawing/2014/main" id="{AD0AC7DB-F500-41DA-8326-3ED61B33F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20XX/7/29</a:t>
            </a:r>
            <a:endParaRPr lang="zh-TW" altLang="en-US" noProof="0"/>
          </a:p>
        </p:txBody>
      </p:sp>
      <p:sp>
        <p:nvSpPr>
          <p:cNvPr id="25" name="頁尾版面配置區 5">
            <a:extLst>
              <a:ext uri="{FF2B5EF4-FFF2-40B4-BE49-F238E27FC236}">
                <a16:creationId xmlns:a16="http://schemas.microsoft.com/office/drawing/2014/main" id="{798612DF-528A-42D7-8634-25EFF6159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員工職前訓練</a:t>
            </a:r>
          </a:p>
        </p:txBody>
      </p:sp>
      <p:sp>
        <p:nvSpPr>
          <p:cNvPr id="26" name="投影片編號版面配置區 6">
            <a:extLst>
              <a:ext uri="{FF2B5EF4-FFF2-40B4-BE49-F238E27FC236}">
                <a16:creationId xmlns:a16="http://schemas.microsoft.com/office/drawing/2014/main" id="{1E3817B4-A707-4ACC-9CAC-E32B5E0A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66386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0" y="822325"/>
            <a:ext cx="5684520" cy="1325563"/>
          </a:xfrm>
        </p:spPr>
        <p:txBody>
          <a:bodyPr rtlCol="0" anchor="b"/>
          <a:lstStyle>
            <a:lvl1pPr>
              <a:defRPr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0" y="2595562"/>
            <a:ext cx="5684520" cy="3181034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9197FF6-6321-41EE-A0C4-DEC0761A3C01}"/>
              </a:ext>
            </a:extLst>
          </p:cNvPr>
          <p:cNvSpPr/>
          <p:nvPr userDrawn="1"/>
        </p:nvSpPr>
        <p:spPr>
          <a:xfrm>
            <a:off x="0" y="0"/>
            <a:ext cx="4175760" cy="38404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545EFDD-D97D-44D9-8A6D-0FACEE0964B3}"/>
              </a:ext>
            </a:extLst>
          </p:cNvPr>
          <p:cNvSpPr/>
          <p:nvPr userDrawn="1"/>
        </p:nvSpPr>
        <p:spPr>
          <a:xfrm flipV="1">
            <a:off x="0" y="3840480"/>
            <a:ext cx="4175760" cy="2087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54E59D1-0F68-4FA3-944D-63FCD442DA66}"/>
              </a:ext>
            </a:extLst>
          </p:cNvPr>
          <p:cNvSpPr/>
          <p:nvPr userDrawn="1"/>
        </p:nvSpPr>
        <p:spPr>
          <a:xfrm flipV="1">
            <a:off x="0" y="5928360"/>
            <a:ext cx="4175760" cy="929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1" name="日期版面配置區 4">
            <a:extLst>
              <a:ext uri="{FF2B5EF4-FFF2-40B4-BE49-F238E27FC236}">
                <a16:creationId xmlns:a16="http://schemas.microsoft.com/office/drawing/2014/main" id="{2FF674D8-A0B1-4D60-AB18-A733984F7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>
                <a:solidFill>
                  <a:schemeClr val="accent2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20XX/7/29</a:t>
            </a:r>
            <a:endParaRPr lang="zh-TW" altLang="en-US" noProof="0"/>
          </a:p>
        </p:txBody>
      </p:sp>
      <p:sp>
        <p:nvSpPr>
          <p:cNvPr id="22" name="頁尾版面配置區 5">
            <a:extLst>
              <a:ext uri="{FF2B5EF4-FFF2-40B4-BE49-F238E27FC236}">
                <a16:creationId xmlns:a16="http://schemas.microsoft.com/office/drawing/2014/main" id="{7E0AFFFB-7406-40B3-B2D5-18288BEA5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員工職前訓練</a:t>
            </a:r>
          </a:p>
        </p:txBody>
      </p:sp>
      <p:sp>
        <p:nvSpPr>
          <p:cNvPr id="23" name="投影片編號版面配置區 6">
            <a:extLst>
              <a:ext uri="{FF2B5EF4-FFF2-40B4-BE49-F238E27FC236}">
                <a16:creationId xmlns:a16="http://schemas.microsoft.com/office/drawing/2014/main" id="{0D2AF818-9E4C-485A-8EA3-3BD5917D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與兩個內容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325"/>
            <a:ext cx="5684520" cy="1325563"/>
          </a:xfrm>
        </p:spPr>
        <p:txBody>
          <a:bodyPr rtlCol="0" anchor="b"/>
          <a:lstStyle>
            <a:lvl1pPr>
              <a:defRPr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5562"/>
            <a:ext cx="5684520" cy="441552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800" b="1" kern="1200" dirty="0" smtClean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9197FF6-6321-41EE-A0C4-DEC0761A3C01}"/>
              </a:ext>
            </a:extLst>
          </p:cNvPr>
          <p:cNvSpPr/>
          <p:nvPr userDrawn="1"/>
        </p:nvSpPr>
        <p:spPr>
          <a:xfrm>
            <a:off x="8016240" y="0"/>
            <a:ext cx="240138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545EFDD-D97D-44D9-8A6D-0FACEE0964B3}"/>
              </a:ext>
            </a:extLst>
          </p:cNvPr>
          <p:cNvSpPr/>
          <p:nvPr userDrawn="1"/>
        </p:nvSpPr>
        <p:spPr>
          <a:xfrm flipV="1">
            <a:off x="10417629" y="0"/>
            <a:ext cx="177437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54E59D1-0F68-4FA3-944D-63FCD442DA66}"/>
              </a:ext>
            </a:extLst>
          </p:cNvPr>
          <p:cNvSpPr/>
          <p:nvPr userDrawn="1"/>
        </p:nvSpPr>
        <p:spPr>
          <a:xfrm flipV="1">
            <a:off x="11800114" y="0"/>
            <a:ext cx="39188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620C3808-5997-40A2-83EF-E2136C52EFE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4529818"/>
            <a:ext cx="5684520" cy="441552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800" b="1" kern="1200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TW" altLang="en-US" noProof="0"/>
              <a:t>按一下以編輯母片文字樣式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EAD9A34D-2599-4944-8F4B-6953690367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040514"/>
            <a:ext cx="5684520" cy="1106942"/>
          </a:xfrm>
        </p:spPr>
        <p:txBody>
          <a:bodyPr rtlCol="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4D123A04-698E-4E6B-BB2C-C4FCA2CFBB9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8200" y="4993888"/>
            <a:ext cx="5684520" cy="1106942"/>
          </a:xfrm>
        </p:spPr>
        <p:txBody>
          <a:bodyPr rtlCol="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4" name="日期版面配置區 4">
            <a:extLst>
              <a:ext uri="{FF2B5EF4-FFF2-40B4-BE49-F238E27FC236}">
                <a16:creationId xmlns:a16="http://schemas.microsoft.com/office/drawing/2014/main" id="{8BC6F0B0-7E88-4658-BED0-B126DDE797A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20XX/7/29</a:t>
            </a:r>
            <a:endParaRPr lang="zh-TW" altLang="en-US" noProof="0"/>
          </a:p>
        </p:txBody>
      </p:sp>
      <p:sp>
        <p:nvSpPr>
          <p:cNvPr id="15" name="頁尾版面配置區 5">
            <a:extLst>
              <a:ext uri="{FF2B5EF4-FFF2-40B4-BE49-F238E27FC236}">
                <a16:creationId xmlns:a16="http://schemas.microsoft.com/office/drawing/2014/main" id="{1B454B68-B7BD-4197-BF00-63964D76348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員工職前訓練</a:t>
            </a:r>
          </a:p>
        </p:txBody>
      </p:sp>
      <p:sp>
        <p:nvSpPr>
          <p:cNvPr id="16" name="投影片編號版面配置區 6">
            <a:extLst>
              <a:ext uri="{FF2B5EF4-FFF2-40B4-BE49-F238E27FC236}">
                <a16:creationId xmlns:a16="http://schemas.microsoft.com/office/drawing/2014/main" id="{BAA42605-D696-484D-B611-62CB3140EAC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>
                <a:solidFill>
                  <a:schemeClr val="accent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655682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和四個內容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C2A3DF3F-0A0C-4018-A9D5-6DE43170F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742" y="822325"/>
            <a:ext cx="9329058" cy="1325563"/>
          </a:xfrm>
        </p:spPr>
        <p:txBody>
          <a:bodyPr rtlCol="0" anchor="b"/>
          <a:lstStyle>
            <a:lvl1pPr>
              <a:defRPr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B2E9ED8E-C27B-434B-BABA-E66DF12C5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4742" y="2595562"/>
            <a:ext cx="4334689" cy="47421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A9EBAE4-D52F-453F-8270-8B6E097489BF}"/>
              </a:ext>
            </a:extLst>
          </p:cNvPr>
          <p:cNvSpPr/>
          <p:nvPr userDrawn="1"/>
        </p:nvSpPr>
        <p:spPr>
          <a:xfrm>
            <a:off x="0" y="-1"/>
            <a:ext cx="674914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9FC540D-D53A-486F-96EA-3488254DA8F1}"/>
              </a:ext>
            </a:extLst>
          </p:cNvPr>
          <p:cNvSpPr/>
          <p:nvPr userDrawn="1"/>
        </p:nvSpPr>
        <p:spPr>
          <a:xfrm flipV="1">
            <a:off x="674914" y="0"/>
            <a:ext cx="6749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AA5699F8-E412-4D90-AD9E-5A933F03D67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019111" y="2595562"/>
            <a:ext cx="4334689" cy="47421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3C6CD4EE-A2DF-4227-8E8E-061E1811B31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024742" y="4446132"/>
            <a:ext cx="4334689" cy="47421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6" name="內容版面配置區 2">
            <a:extLst>
              <a:ext uri="{FF2B5EF4-FFF2-40B4-BE49-F238E27FC236}">
                <a16:creationId xmlns:a16="http://schemas.microsoft.com/office/drawing/2014/main" id="{2BD7E863-25A7-4713-A3A0-9A5F432FE00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019111" y="4446132"/>
            <a:ext cx="4334689" cy="47421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13EEC52D-9939-4E0F-B26E-6287735877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024740" y="3069773"/>
            <a:ext cx="4334689" cy="1219201"/>
          </a:xfrm>
        </p:spPr>
        <p:txBody>
          <a:bodyPr rtlCol="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3F6A9263-89CC-446B-AA55-FA0F0180A70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019109" y="3069773"/>
            <a:ext cx="4334689" cy="1219201"/>
          </a:xfrm>
        </p:spPr>
        <p:txBody>
          <a:bodyPr rtlCol="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73A562DC-F1FD-4766-B507-CC08FBA1EE6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024740" y="4920343"/>
            <a:ext cx="4334689" cy="1219201"/>
          </a:xfrm>
        </p:spPr>
        <p:txBody>
          <a:bodyPr rtlCol="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B4A99B91-CC4B-4964-B372-94ED4BB9A77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019109" y="4920343"/>
            <a:ext cx="4334689" cy="1219201"/>
          </a:xfrm>
        </p:spPr>
        <p:txBody>
          <a:bodyPr rtlCol="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1" name="日期版面配置區 4">
            <a:extLst>
              <a:ext uri="{FF2B5EF4-FFF2-40B4-BE49-F238E27FC236}">
                <a16:creationId xmlns:a16="http://schemas.microsoft.com/office/drawing/2014/main" id="{5413A312-123E-4C7A-864E-C120568D6037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024740" y="6356350"/>
            <a:ext cx="1556659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20XX/7/29</a:t>
            </a:r>
            <a:endParaRPr lang="zh-TW" altLang="en-US" noProof="0"/>
          </a:p>
        </p:txBody>
      </p:sp>
      <p:sp>
        <p:nvSpPr>
          <p:cNvPr id="22" name="頁尾版面配置區 5">
            <a:extLst>
              <a:ext uri="{FF2B5EF4-FFF2-40B4-BE49-F238E27FC236}">
                <a16:creationId xmlns:a16="http://schemas.microsoft.com/office/drawing/2014/main" id="{F3306EE3-B07E-48BA-A4EE-EAFE9A458C3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038600" y="6356350"/>
            <a:ext cx="5268686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員工職前訓練</a:t>
            </a:r>
          </a:p>
        </p:txBody>
      </p:sp>
      <p:sp>
        <p:nvSpPr>
          <p:cNvPr id="23" name="投影片編號版面配置區 6">
            <a:extLst>
              <a:ext uri="{FF2B5EF4-FFF2-40B4-BE49-F238E27FC236}">
                <a16:creationId xmlns:a16="http://schemas.microsoft.com/office/drawing/2014/main" id="{6A049DF0-5C6A-4542-841D-C03F6230482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9764486" y="6356350"/>
            <a:ext cx="1589314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48215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和左側內容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79BF9015-BE24-42C7-B20B-596FE57DE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3480" y="3864426"/>
            <a:ext cx="5684520" cy="737734"/>
          </a:xfrm>
        </p:spPr>
        <p:txBody>
          <a:bodyPr rtlCol="0" anchor="b"/>
          <a:lstStyle>
            <a:lvl1pPr>
              <a:defRPr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按一下以編輯標題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37368391-D103-4780-88AC-9746C0359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480" y="4879291"/>
            <a:ext cx="5684520" cy="13255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A0B4B24-EFFA-49CE-88D9-B8E2ECE17208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94AD39F-C2DD-4F6A-8AB9-EA5E0024EB1C}"/>
              </a:ext>
            </a:extLst>
          </p:cNvPr>
          <p:cNvSpPr/>
          <p:nvPr userDrawn="1"/>
        </p:nvSpPr>
        <p:spPr>
          <a:xfrm flipV="1">
            <a:off x="8016240" y="0"/>
            <a:ext cx="41757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4" name="日期版面配置區 4">
            <a:extLst>
              <a:ext uri="{FF2B5EF4-FFF2-40B4-BE49-F238E27FC236}">
                <a16:creationId xmlns:a16="http://schemas.microsoft.com/office/drawing/2014/main" id="{38ABA718-1AEF-413D-964E-FA9CA8EDD8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20XX/7/29</a:t>
            </a:r>
            <a:endParaRPr lang="zh-TW" altLang="en-US" noProof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EE83AD3-B30F-42CE-99A0-D50CDB9C951F}"/>
              </a:ext>
            </a:extLst>
          </p:cNvPr>
          <p:cNvSpPr/>
          <p:nvPr userDrawn="1"/>
        </p:nvSpPr>
        <p:spPr>
          <a:xfrm>
            <a:off x="8011886" y="3429000"/>
            <a:ext cx="4180114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5" name="頁尾版面配置區 5">
            <a:extLst>
              <a:ext uri="{FF2B5EF4-FFF2-40B4-BE49-F238E27FC236}">
                <a16:creationId xmlns:a16="http://schemas.microsoft.com/office/drawing/2014/main" id="{BCCB3A69-6840-43C8-94EB-C3EF41DB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員工職前訓練</a:t>
            </a:r>
          </a:p>
        </p:txBody>
      </p:sp>
      <p:sp>
        <p:nvSpPr>
          <p:cNvPr id="16" name="投影片編號版面配置區 6">
            <a:extLst>
              <a:ext uri="{FF2B5EF4-FFF2-40B4-BE49-F238E27FC236}">
                <a16:creationId xmlns:a16="http://schemas.microsoft.com/office/drawing/2014/main" id="{B374594B-C272-477C-B1DB-A1E214CE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>
                <a:solidFill>
                  <a:schemeClr val="accent2">
                    <a:lumMod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694643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具有上邊界的置中文字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740" y="1957701"/>
            <a:ext cx="5684520" cy="1305562"/>
          </a:xfrm>
        </p:spPr>
        <p:txBody>
          <a:bodyPr rtlCol="0" anchor="b"/>
          <a:lstStyle>
            <a:lvl1pPr algn="ctr">
              <a:defRPr b="1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740" y="3429000"/>
            <a:ext cx="5684520" cy="23475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B217CA4-9423-45D5-AD1D-2415B600F1DD}"/>
              </a:ext>
            </a:extLst>
          </p:cNvPr>
          <p:cNvSpPr/>
          <p:nvPr userDrawn="1"/>
        </p:nvSpPr>
        <p:spPr>
          <a:xfrm>
            <a:off x="0" y="0"/>
            <a:ext cx="12192000" cy="10814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F525B7F-8292-4AE6-B9B3-F6C0621F1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20XX/7/29</a:t>
            </a:r>
            <a:endParaRPr lang="zh-TW" altLang="en-US" noProof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3E86D52-9DFB-4D69-BF39-2C163B394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員工職前訓練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0B91A39-D816-4317-AA23-55510F9D3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98160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置中文字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740" y="1957701"/>
            <a:ext cx="5684520" cy="1305562"/>
          </a:xfrm>
        </p:spPr>
        <p:txBody>
          <a:bodyPr rtlCol="0" anchor="b"/>
          <a:lstStyle>
            <a:lvl1pPr algn="ctr">
              <a:defRPr b="1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740" y="3429000"/>
            <a:ext cx="5684520" cy="23475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7B514D1-FFF2-4784-BC98-5C209566EB25}"/>
              </a:ext>
            </a:extLst>
          </p:cNvPr>
          <p:cNvSpPr/>
          <p:nvPr userDrawn="1"/>
        </p:nvSpPr>
        <p:spPr>
          <a:xfrm>
            <a:off x="0" y="0"/>
            <a:ext cx="19158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F775047-FCCD-48A9-AE4B-E4619B3FA069}"/>
              </a:ext>
            </a:extLst>
          </p:cNvPr>
          <p:cNvSpPr/>
          <p:nvPr userDrawn="1"/>
        </p:nvSpPr>
        <p:spPr>
          <a:xfrm>
            <a:off x="10276114" y="0"/>
            <a:ext cx="19158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日期版面配置區 4">
            <a:extLst>
              <a:ext uri="{FF2B5EF4-FFF2-40B4-BE49-F238E27FC236}">
                <a16:creationId xmlns:a16="http://schemas.microsoft.com/office/drawing/2014/main" id="{E57E5351-59BE-4BC8-83D8-BABF23172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>
                <a:solidFill>
                  <a:schemeClr val="accent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20XX/7/29</a:t>
            </a:r>
            <a:endParaRPr lang="zh-TW" altLang="en-US" noProof="0"/>
          </a:p>
        </p:txBody>
      </p:sp>
      <p:sp>
        <p:nvSpPr>
          <p:cNvPr id="9" name="頁尾版面配置區 5">
            <a:extLst>
              <a:ext uri="{FF2B5EF4-FFF2-40B4-BE49-F238E27FC236}">
                <a16:creationId xmlns:a16="http://schemas.microsoft.com/office/drawing/2014/main" id="{7F2C600D-D61A-47D7-88A2-66D269DCB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員工職前訓練</a:t>
            </a:r>
          </a:p>
        </p:txBody>
      </p:sp>
      <p:sp>
        <p:nvSpPr>
          <p:cNvPr id="10" name="投影片編號版面配置區 6">
            <a:extLst>
              <a:ext uri="{FF2B5EF4-FFF2-40B4-BE49-F238E27FC236}">
                <a16:creationId xmlns:a16="http://schemas.microsoft.com/office/drawing/2014/main" id="{E257B2EA-F7F2-4B84-A989-76BF9D0F8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>
                <a:solidFill>
                  <a:schemeClr val="accent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255526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個內容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90D749F-1509-46B1-B8ED-3506AC084799}"/>
              </a:ext>
            </a:extLst>
          </p:cNvPr>
          <p:cNvSpPr/>
          <p:nvPr userDrawn="1"/>
        </p:nvSpPr>
        <p:spPr>
          <a:xfrm>
            <a:off x="0" y="0"/>
            <a:ext cx="12192000" cy="1981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ZA" noProof="0"/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5607" y="4553832"/>
            <a:ext cx="2105186" cy="678667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項目符號 </a:t>
            </a:r>
            <a:r>
              <a:rPr lang="en-US" altLang="zh-TW" noProof="0"/>
              <a:t>1</a:t>
            </a:r>
            <a:endParaRPr lang="zh-TW" altLang="en-ZA" noProof="0"/>
          </a:p>
        </p:txBody>
      </p:sp>
      <p:sp>
        <p:nvSpPr>
          <p:cNvPr id="11" name="文字版面配置區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20807" y="4553832"/>
            <a:ext cx="2105186" cy="678667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項目符號 </a:t>
            </a:r>
            <a:r>
              <a:rPr lang="en-US" altLang="zh-TW" noProof="0"/>
              <a:t>2</a:t>
            </a:r>
            <a:endParaRPr lang="zh-TW" altLang="en-ZA" noProof="0"/>
          </a:p>
        </p:txBody>
      </p:sp>
      <p:sp>
        <p:nvSpPr>
          <p:cNvPr id="13" name="文字版面配置區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66007" y="4553832"/>
            <a:ext cx="2105186" cy="678667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項目符號 </a:t>
            </a:r>
            <a:r>
              <a:rPr lang="en-US" altLang="zh-TW" noProof="0"/>
              <a:t>3</a:t>
            </a:r>
            <a:endParaRPr lang="zh-TW" altLang="en-ZA" noProof="0"/>
          </a:p>
        </p:txBody>
      </p:sp>
      <p:sp>
        <p:nvSpPr>
          <p:cNvPr id="15" name="文字版面配置區 8">
            <a:extLst>
              <a:ext uri="{FF2B5EF4-FFF2-40B4-BE49-F238E27FC236}">
                <a16:creationId xmlns:a16="http://schemas.microsoft.com/office/drawing/2014/main" id="{9CB783F5-ED01-464E-9185-F05CFA0E84C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11207" y="4553832"/>
            <a:ext cx="2105186" cy="678667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項目符號 </a:t>
            </a:r>
            <a:r>
              <a:rPr lang="en-US" altLang="zh-TW" noProof="0"/>
              <a:t>4</a:t>
            </a:r>
            <a:endParaRPr lang="zh-TW" altLang="en-ZA" noProof="0"/>
          </a:p>
        </p:txBody>
      </p:sp>
      <p:sp>
        <p:nvSpPr>
          <p:cNvPr id="21" name="線上影像版面配置區 20">
            <a:extLst>
              <a:ext uri="{FF2B5EF4-FFF2-40B4-BE49-F238E27FC236}">
                <a16:creationId xmlns:a16="http://schemas.microsoft.com/office/drawing/2014/main" id="{D25CFAE9-00ED-42E0-BC9A-37BA858979B3}"/>
              </a:ext>
            </a:extLst>
          </p:cNvPr>
          <p:cNvSpPr>
            <a:spLocks noGrp="1"/>
          </p:cNvSpPr>
          <p:nvPr>
            <p:ph type="clipArt" sz="quarter" idx="48"/>
          </p:nvPr>
        </p:nvSpPr>
        <p:spPr>
          <a:xfrm>
            <a:off x="1090200" y="3080256"/>
            <a:ext cx="1476375" cy="1474788"/>
          </a:xfrm>
        </p:spPr>
        <p:txBody>
          <a:bodyPr rtlCol="0">
            <a:normAutofit/>
          </a:bodyPr>
          <a:lstStyle>
            <a:lvl1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按一下圖示以新增線上影像</a:t>
            </a:r>
          </a:p>
        </p:txBody>
      </p:sp>
      <p:sp>
        <p:nvSpPr>
          <p:cNvPr id="22" name="線上影像版面配置區 20">
            <a:extLst>
              <a:ext uri="{FF2B5EF4-FFF2-40B4-BE49-F238E27FC236}">
                <a16:creationId xmlns:a16="http://schemas.microsoft.com/office/drawing/2014/main" id="{280D5B0E-3D2E-4146-9670-B596E8EBD129}"/>
              </a:ext>
            </a:extLst>
          </p:cNvPr>
          <p:cNvSpPr>
            <a:spLocks noGrp="1"/>
          </p:cNvSpPr>
          <p:nvPr>
            <p:ph type="clipArt" sz="quarter" idx="49"/>
          </p:nvPr>
        </p:nvSpPr>
        <p:spPr>
          <a:xfrm>
            <a:off x="3935025" y="3080256"/>
            <a:ext cx="1476375" cy="1474788"/>
          </a:xfrm>
        </p:spPr>
        <p:txBody>
          <a:bodyPr rtlCol="0">
            <a:normAutofit/>
          </a:bodyPr>
          <a:lstStyle>
            <a:lvl1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按一下圖示以新增線上影像</a:t>
            </a:r>
          </a:p>
        </p:txBody>
      </p:sp>
      <p:sp>
        <p:nvSpPr>
          <p:cNvPr id="23" name="線上影像版面配置區 20">
            <a:extLst>
              <a:ext uri="{FF2B5EF4-FFF2-40B4-BE49-F238E27FC236}">
                <a16:creationId xmlns:a16="http://schemas.microsoft.com/office/drawing/2014/main" id="{03D89936-E0D7-4618-9E72-EC1467568C21}"/>
              </a:ext>
            </a:extLst>
          </p:cNvPr>
          <p:cNvSpPr>
            <a:spLocks noGrp="1"/>
          </p:cNvSpPr>
          <p:nvPr>
            <p:ph type="clipArt" sz="quarter" idx="50"/>
          </p:nvPr>
        </p:nvSpPr>
        <p:spPr>
          <a:xfrm>
            <a:off x="6779850" y="3079044"/>
            <a:ext cx="1476375" cy="1474788"/>
          </a:xfrm>
        </p:spPr>
        <p:txBody>
          <a:bodyPr rtlCol="0">
            <a:normAutofit/>
          </a:bodyPr>
          <a:lstStyle>
            <a:lvl1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按一下圖示以新增線上影像</a:t>
            </a:r>
          </a:p>
        </p:txBody>
      </p:sp>
      <p:sp>
        <p:nvSpPr>
          <p:cNvPr id="24" name="線上影像版面配置區 20">
            <a:extLst>
              <a:ext uri="{FF2B5EF4-FFF2-40B4-BE49-F238E27FC236}">
                <a16:creationId xmlns:a16="http://schemas.microsoft.com/office/drawing/2014/main" id="{08A2E99E-9F83-4666-BD35-056C88AEBFB1}"/>
              </a:ext>
            </a:extLst>
          </p:cNvPr>
          <p:cNvSpPr>
            <a:spLocks noGrp="1"/>
          </p:cNvSpPr>
          <p:nvPr>
            <p:ph type="clipArt" sz="quarter" idx="51"/>
          </p:nvPr>
        </p:nvSpPr>
        <p:spPr>
          <a:xfrm>
            <a:off x="9625612" y="3079044"/>
            <a:ext cx="1476375" cy="1474788"/>
          </a:xfrm>
        </p:spPr>
        <p:txBody>
          <a:bodyPr rtlCol="0">
            <a:normAutofit/>
          </a:bodyPr>
          <a:lstStyle>
            <a:lvl1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按一下圖示以新增線上影像</a:t>
            </a:r>
          </a:p>
        </p:txBody>
      </p:sp>
      <p:sp>
        <p:nvSpPr>
          <p:cNvPr id="25" name="日期版面配置區 4">
            <a:extLst>
              <a:ext uri="{FF2B5EF4-FFF2-40B4-BE49-F238E27FC236}">
                <a16:creationId xmlns:a16="http://schemas.microsoft.com/office/drawing/2014/main" id="{8B2D064B-EC57-4EA9-96ED-918E61BFD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20XX/7/29</a:t>
            </a:r>
            <a:endParaRPr lang="zh-TW" altLang="en-US" noProof="0"/>
          </a:p>
        </p:txBody>
      </p:sp>
      <p:sp>
        <p:nvSpPr>
          <p:cNvPr id="26" name="頁尾版面配置區 5">
            <a:extLst>
              <a:ext uri="{FF2B5EF4-FFF2-40B4-BE49-F238E27FC236}">
                <a16:creationId xmlns:a16="http://schemas.microsoft.com/office/drawing/2014/main" id="{B2A70FF9-0C32-4443-A788-56E40DD7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員工職前訓練</a:t>
            </a:r>
          </a:p>
        </p:txBody>
      </p:sp>
      <p:sp>
        <p:nvSpPr>
          <p:cNvPr id="27" name="投影片編號版面配置區 6">
            <a:extLst>
              <a:ext uri="{FF2B5EF4-FFF2-40B4-BE49-F238E27FC236}">
                <a16:creationId xmlns:a16="http://schemas.microsoft.com/office/drawing/2014/main" id="{D51176E4-E898-4497-ACF7-72CFF75FE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>
                <a:solidFill>
                  <a:schemeClr val="accent5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71523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、內容和四張影像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BCCBC51-CB80-441C-9628-70A3BFA8C31A}"/>
              </a:ext>
            </a:extLst>
          </p:cNvPr>
          <p:cNvSpPr/>
          <p:nvPr userDrawn="1"/>
        </p:nvSpPr>
        <p:spPr>
          <a:xfrm>
            <a:off x="0" y="3429000"/>
            <a:ext cx="48768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90D749F-1509-46B1-B8ED-3506AC084799}"/>
              </a:ext>
            </a:extLst>
          </p:cNvPr>
          <p:cNvSpPr/>
          <p:nvPr userDrawn="1"/>
        </p:nvSpPr>
        <p:spPr>
          <a:xfrm>
            <a:off x="0" y="1"/>
            <a:ext cx="48768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621139"/>
          </a:xfrm>
        </p:spPr>
        <p:txBody>
          <a:bodyPr rtlCol="0" anchor="b"/>
          <a:lstStyle>
            <a:lvl1pPr algn="l">
              <a:defRPr b="1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73368" y="2131457"/>
            <a:ext cx="2105186" cy="365126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項目符號 </a:t>
            </a:r>
            <a:r>
              <a:rPr lang="en-US" altLang="zh-TW" noProof="0"/>
              <a:t>1</a:t>
            </a:r>
            <a:endParaRPr lang="zh-TW" altLang="en-US" noProof="0"/>
          </a:p>
        </p:txBody>
      </p:sp>
      <p:sp>
        <p:nvSpPr>
          <p:cNvPr id="11" name="文字版面配置區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24518" y="2131457"/>
            <a:ext cx="2105186" cy="365126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項目符號 </a:t>
            </a:r>
            <a:r>
              <a:rPr lang="en-US" altLang="zh-TW" noProof="0"/>
              <a:t>2</a:t>
            </a:r>
            <a:endParaRPr lang="zh-TW" altLang="en-US" noProof="0"/>
          </a:p>
        </p:txBody>
      </p:sp>
      <p:sp>
        <p:nvSpPr>
          <p:cNvPr id="13" name="文字版面配置區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74118" y="4874657"/>
            <a:ext cx="2105186" cy="365126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項目符號 </a:t>
            </a:r>
            <a:r>
              <a:rPr lang="en-US" altLang="zh-TW" noProof="0"/>
              <a:t>3</a:t>
            </a:r>
            <a:endParaRPr lang="zh-TW" altLang="en-US" noProof="0"/>
          </a:p>
        </p:txBody>
      </p:sp>
      <p:sp>
        <p:nvSpPr>
          <p:cNvPr id="15" name="文字版面配置區 8">
            <a:extLst>
              <a:ext uri="{FF2B5EF4-FFF2-40B4-BE49-F238E27FC236}">
                <a16:creationId xmlns:a16="http://schemas.microsoft.com/office/drawing/2014/main" id="{9CB783F5-ED01-464E-9185-F05CFA0E84C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19318" y="4874657"/>
            <a:ext cx="2105186" cy="365126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項目符號 </a:t>
            </a:r>
            <a:r>
              <a:rPr lang="en-US" altLang="zh-TW" noProof="0"/>
              <a:t>4</a:t>
            </a:r>
            <a:endParaRPr lang="zh-TW" altLang="en-US" noProof="0"/>
          </a:p>
        </p:txBody>
      </p:sp>
      <p:sp>
        <p:nvSpPr>
          <p:cNvPr id="21" name="線上影像版面配置區 20">
            <a:extLst>
              <a:ext uri="{FF2B5EF4-FFF2-40B4-BE49-F238E27FC236}">
                <a16:creationId xmlns:a16="http://schemas.microsoft.com/office/drawing/2014/main" id="{D25CFAE9-00ED-42E0-BC9A-37BA858979B3}"/>
              </a:ext>
            </a:extLst>
          </p:cNvPr>
          <p:cNvSpPr>
            <a:spLocks noGrp="1"/>
          </p:cNvSpPr>
          <p:nvPr>
            <p:ph type="clipArt" sz="quarter" idx="48"/>
          </p:nvPr>
        </p:nvSpPr>
        <p:spPr>
          <a:xfrm>
            <a:off x="6387961" y="643469"/>
            <a:ext cx="1476375" cy="1474788"/>
          </a:xfrm>
        </p:spPr>
        <p:txBody>
          <a:bodyPr rtlCol="0">
            <a:normAutofit/>
          </a:bodyPr>
          <a:lstStyle>
            <a:lvl1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按一下圖示以新增線上影像</a:t>
            </a:r>
          </a:p>
        </p:txBody>
      </p:sp>
      <p:sp>
        <p:nvSpPr>
          <p:cNvPr id="22" name="線上影像版面配置區 20">
            <a:extLst>
              <a:ext uri="{FF2B5EF4-FFF2-40B4-BE49-F238E27FC236}">
                <a16:creationId xmlns:a16="http://schemas.microsoft.com/office/drawing/2014/main" id="{280D5B0E-3D2E-4146-9670-B596E8EBD129}"/>
              </a:ext>
            </a:extLst>
          </p:cNvPr>
          <p:cNvSpPr>
            <a:spLocks noGrp="1"/>
          </p:cNvSpPr>
          <p:nvPr>
            <p:ph type="clipArt" sz="quarter" idx="49"/>
          </p:nvPr>
        </p:nvSpPr>
        <p:spPr>
          <a:xfrm>
            <a:off x="9238736" y="643469"/>
            <a:ext cx="1476375" cy="1474788"/>
          </a:xfrm>
        </p:spPr>
        <p:txBody>
          <a:bodyPr rtlCol="0">
            <a:normAutofit/>
          </a:bodyPr>
          <a:lstStyle>
            <a:lvl1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按一下圖示以新增線上影像</a:t>
            </a:r>
          </a:p>
        </p:txBody>
      </p:sp>
      <p:sp>
        <p:nvSpPr>
          <p:cNvPr id="23" name="線上影像版面配置區 20">
            <a:extLst>
              <a:ext uri="{FF2B5EF4-FFF2-40B4-BE49-F238E27FC236}">
                <a16:creationId xmlns:a16="http://schemas.microsoft.com/office/drawing/2014/main" id="{03D89936-E0D7-4618-9E72-EC1467568C21}"/>
              </a:ext>
            </a:extLst>
          </p:cNvPr>
          <p:cNvSpPr>
            <a:spLocks noGrp="1"/>
          </p:cNvSpPr>
          <p:nvPr>
            <p:ph type="clipArt" sz="quarter" idx="50"/>
          </p:nvPr>
        </p:nvSpPr>
        <p:spPr>
          <a:xfrm>
            <a:off x="6387961" y="3385457"/>
            <a:ext cx="1476375" cy="1474788"/>
          </a:xfrm>
        </p:spPr>
        <p:txBody>
          <a:bodyPr rtlCol="0">
            <a:normAutofit/>
          </a:bodyPr>
          <a:lstStyle>
            <a:lvl1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按一下圖示以新增線上影像</a:t>
            </a:r>
          </a:p>
        </p:txBody>
      </p:sp>
      <p:sp>
        <p:nvSpPr>
          <p:cNvPr id="24" name="線上影像版面配置區 20">
            <a:extLst>
              <a:ext uri="{FF2B5EF4-FFF2-40B4-BE49-F238E27FC236}">
                <a16:creationId xmlns:a16="http://schemas.microsoft.com/office/drawing/2014/main" id="{08A2E99E-9F83-4666-BD35-056C88AEBFB1}"/>
              </a:ext>
            </a:extLst>
          </p:cNvPr>
          <p:cNvSpPr>
            <a:spLocks noGrp="1"/>
          </p:cNvSpPr>
          <p:nvPr>
            <p:ph type="clipArt" sz="quarter" idx="51"/>
          </p:nvPr>
        </p:nvSpPr>
        <p:spPr>
          <a:xfrm>
            <a:off x="9233723" y="3385457"/>
            <a:ext cx="1476375" cy="1474788"/>
          </a:xfrm>
        </p:spPr>
        <p:txBody>
          <a:bodyPr rtlCol="0">
            <a:normAutofit/>
          </a:bodyPr>
          <a:lstStyle>
            <a:lvl1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按一下圖示以新增線上影像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8A1CBAE-F2E5-4866-A865-C55E6257349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38200" y="4112198"/>
            <a:ext cx="3200400" cy="1395974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6" name="文字版面配置區 8">
            <a:extLst>
              <a:ext uri="{FF2B5EF4-FFF2-40B4-BE49-F238E27FC236}">
                <a16:creationId xmlns:a16="http://schemas.microsoft.com/office/drawing/2014/main" id="{DA996B3F-2EC7-495F-920F-B21C55D9428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073368" y="2577595"/>
            <a:ext cx="2105186" cy="365126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項目符號 </a:t>
            </a:r>
            <a:r>
              <a:rPr lang="en-US" altLang="zh-TW" noProof="0"/>
              <a:t>1</a:t>
            </a:r>
            <a:endParaRPr lang="zh-TW" altLang="en-US" noProof="0"/>
          </a:p>
        </p:txBody>
      </p:sp>
      <p:sp>
        <p:nvSpPr>
          <p:cNvPr id="17" name="文字版面配置區 8">
            <a:extLst>
              <a:ext uri="{FF2B5EF4-FFF2-40B4-BE49-F238E27FC236}">
                <a16:creationId xmlns:a16="http://schemas.microsoft.com/office/drawing/2014/main" id="{8F06E2A5-B7ED-4E1B-9B77-DFF175FA257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924518" y="2577595"/>
            <a:ext cx="2105186" cy="365126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項目符號 </a:t>
            </a:r>
            <a:r>
              <a:rPr lang="en-US" altLang="zh-TW" noProof="0"/>
              <a:t>2</a:t>
            </a:r>
            <a:endParaRPr lang="zh-TW" altLang="en-US" noProof="0"/>
          </a:p>
        </p:txBody>
      </p:sp>
      <p:sp>
        <p:nvSpPr>
          <p:cNvPr id="18" name="文字版面配置區 8">
            <a:extLst>
              <a:ext uri="{FF2B5EF4-FFF2-40B4-BE49-F238E27FC236}">
                <a16:creationId xmlns:a16="http://schemas.microsoft.com/office/drawing/2014/main" id="{D12A97F1-04F3-48EA-99B9-030059505D9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074118" y="5320795"/>
            <a:ext cx="2105186" cy="365126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項目符號 </a:t>
            </a:r>
            <a:r>
              <a:rPr lang="en-US" altLang="zh-TW" noProof="0"/>
              <a:t>3</a:t>
            </a:r>
            <a:endParaRPr lang="zh-TW" altLang="en-US" noProof="0"/>
          </a:p>
        </p:txBody>
      </p:sp>
      <p:sp>
        <p:nvSpPr>
          <p:cNvPr id="19" name="文字版面配置區 8">
            <a:extLst>
              <a:ext uri="{FF2B5EF4-FFF2-40B4-BE49-F238E27FC236}">
                <a16:creationId xmlns:a16="http://schemas.microsoft.com/office/drawing/2014/main" id="{8884A8E9-B6DB-4ADD-A85B-593F618E457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919318" y="5320795"/>
            <a:ext cx="2105186" cy="365126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項目符號 </a:t>
            </a:r>
            <a:r>
              <a:rPr lang="en-US" altLang="zh-TW" noProof="0"/>
              <a:t>4</a:t>
            </a:r>
            <a:endParaRPr lang="zh-TW" altLang="en-US" noProof="0"/>
          </a:p>
        </p:txBody>
      </p:sp>
      <p:sp>
        <p:nvSpPr>
          <p:cNvPr id="28" name="文字版面配置區 4">
            <a:extLst>
              <a:ext uri="{FF2B5EF4-FFF2-40B4-BE49-F238E27FC236}">
                <a16:creationId xmlns:a16="http://schemas.microsoft.com/office/drawing/2014/main" id="{19E1EA5F-9EF0-45C3-94DD-6DF64F4DFA15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38201" y="5511642"/>
            <a:ext cx="3200400" cy="844707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30" name="日期版面配置區 4">
            <a:extLst>
              <a:ext uri="{FF2B5EF4-FFF2-40B4-BE49-F238E27FC236}">
                <a16:creationId xmlns:a16="http://schemas.microsoft.com/office/drawing/2014/main" id="{5EBE65FE-7980-4861-93F3-178D1931E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20XX/7/29</a:t>
            </a:r>
            <a:endParaRPr lang="zh-TW" altLang="en-US" noProof="0"/>
          </a:p>
        </p:txBody>
      </p:sp>
      <p:sp>
        <p:nvSpPr>
          <p:cNvPr id="31" name="頁尾版面配置區 5">
            <a:extLst>
              <a:ext uri="{FF2B5EF4-FFF2-40B4-BE49-F238E27FC236}">
                <a16:creationId xmlns:a16="http://schemas.microsoft.com/office/drawing/2014/main" id="{5941D839-A1FC-4620-8485-F69D66D59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員工職前訓練</a:t>
            </a:r>
          </a:p>
        </p:txBody>
      </p:sp>
      <p:sp>
        <p:nvSpPr>
          <p:cNvPr id="32" name="投影片編號版面配置區 6">
            <a:extLst>
              <a:ext uri="{FF2B5EF4-FFF2-40B4-BE49-F238E27FC236}">
                <a16:creationId xmlns:a16="http://schemas.microsoft.com/office/drawing/2014/main" id="{B3B8613F-19BE-4CDB-BC4C-C321B4B8F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185573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20XX/7/29</a:t>
            </a:r>
            <a:endParaRPr lang="zh-TW" altLang="en-US" noProof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員工職前訓練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5CEABB6-07DC-46E8-9B57-56EC44A396E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7" r:id="rId3"/>
    <p:sldLayoutId id="2147483674" r:id="rId4"/>
    <p:sldLayoutId id="2147483671" r:id="rId5"/>
    <p:sldLayoutId id="2147483666" r:id="rId6"/>
    <p:sldLayoutId id="2147483669" r:id="rId7"/>
    <p:sldLayoutId id="2147483661" r:id="rId8"/>
    <p:sldLayoutId id="2147483676" r:id="rId9"/>
    <p:sldLayoutId id="2147483670" r:id="rId10"/>
    <p:sldLayoutId id="2147483667" r:id="rId11"/>
    <p:sldLayoutId id="2147483673" r:id="rId12"/>
    <p:sldLayoutId id="2147483651" r:id="rId13"/>
    <p:sldLayoutId id="2147483672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kt02\Desktop\ppt\photos\xmas1024x768.jpg">
            <a:extLst>
              <a:ext uri="{FF2B5EF4-FFF2-40B4-BE49-F238E27FC236}">
                <a16:creationId xmlns:a16="http://schemas.microsoft.com/office/drawing/2014/main" id="{1CC92FCA-84E3-F3C0-3BAD-DDA6D3F40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</a14:imgLayer>
                </a14:imgProps>
              </a:ext>
            </a:extLst>
          </a:blip>
          <a:srcRect r="24658"/>
          <a:stretch/>
        </p:blipFill>
        <p:spPr bwMode="auto">
          <a:xfrm>
            <a:off x="0" y="0"/>
            <a:ext cx="12192000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5938" y="407738"/>
            <a:ext cx="8163758" cy="1306561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7200" dirty="0">
                <a:solidFill>
                  <a:schemeClr val="accent3">
                    <a:lumMod val="50000"/>
                  </a:schemeClr>
                </a:solidFill>
              </a:rPr>
              <a:t>搶險搶修實務分享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4134" y="1938584"/>
            <a:ext cx="4435135" cy="983521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>
                <a:solidFill>
                  <a:schemeClr val="tx1"/>
                </a:solidFill>
              </a:rPr>
              <a:t>報告人：臺南市左鎮區公所</a:t>
            </a:r>
            <a:endParaRPr lang="en-US" altLang="zh-TW" dirty="0">
              <a:solidFill>
                <a:schemeClr val="tx1"/>
              </a:solidFill>
            </a:endParaRPr>
          </a:p>
          <a:p>
            <a:pPr rtl="0"/>
            <a:r>
              <a:rPr lang="zh-TW" altLang="en-US" dirty="0">
                <a:solidFill>
                  <a:schemeClr val="tx1"/>
                </a:solidFill>
              </a:rPr>
              <a:t>                農業及建設課  莊智樑  </a:t>
            </a:r>
            <a:r>
              <a:rPr lang="zh-TW" alt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標題 1">
            <a:extLst>
              <a:ext uri="{FF2B5EF4-FFF2-40B4-BE49-F238E27FC236}">
                <a16:creationId xmlns:a16="http://schemas.microsoft.com/office/drawing/2014/main" id="{A5FF749F-3546-773C-D090-FDC45BB42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40" y="-97339"/>
            <a:ext cx="3852909" cy="1135201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/>
              <a:t>實務分享</a:t>
            </a:r>
          </a:p>
        </p:txBody>
      </p:sp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75DBDACC-A305-4E51-3CA1-60A7EAF47EB8}"/>
              </a:ext>
            </a:extLst>
          </p:cNvPr>
          <p:cNvSpPr txBox="1">
            <a:spLocks/>
          </p:cNvSpPr>
          <p:nvPr/>
        </p:nvSpPr>
        <p:spPr>
          <a:xfrm>
            <a:off x="1296140" y="1198957"/>
            <a:ext cx="8989381" cy="3589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u="sng" dirty="0">
                <a:solidFill>
                  <a:srgbClr val="0070C0"/>
                </a:solidFill>
              </a:rPr>
              <a:t>●竹木傾倒：</a:t>
            </a:r>
            <a:endParaRPr lang="en-US" altLang="zh-TW" u="sng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0070C0"/>
                </a:solidFill>
              </a:rPr>
              <a:t>                     </a:t>
            </a:r>
            <a:endParaRPr lang="en-US" altLang="zh-TW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0070C0"/>
                </a:solidFill>
              </a:rPr>
              <a:t>                   </a:t>
            </a:r>
            <a:r>
              <a:rPr lang="zh-TW" alt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樹木鋸除、樹枝修剪</a:t>
            </a:r>
            <a:endParaRPr lang="en-US" altLang="zh-TW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FFFF00"/>
                </a:solidFill>
              </a:rPr>
              <a:t>                   </a:t>
            </a:r>
            <a:endParaRPr lang="en-US" altLang="zh-TW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FFFF00"/>
                </a:solidFill>
              </a:rPr>
              <a:t>    問：</a:t>
            </a:r>
            <a:r>
              <a:rPr lang="zh-TW" altLang="en-US" dirty="0">
                <a:solidFill>
                  <a:srgbClr val="FF0000"/>
                </a:solidFill>
              </a:rPr>
              <a:t>能否施作行道樹修剪？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日常維護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4" name="圖片 3" descr="一張含有 戶外, 樹狀, 植物, 草 的圖片&#10;&#10;自動產生的描述">
            <a:extLst>
              <a:ext uri="{FF2B5EF4-FFF2-40B4-BE49-F238E27FC236}">
                <a16:creationId xmlns:a16="http://schemas.microsoft.com/office/drawing/2014/main" id="{129EA566-886E-94D0-62BC-FC7A91DFB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967" y="4358336"/>
            <a:ext cx="3332885" cy="2499664"/>
          </a:xfrm>
          <a:prstGeom prst="rect">
            <a:avLst/>
          </a:prstGeom>
        </p:spPr>
      </p:pic>
      <p:pic>
        <p:nvPicPr>
          <p:cNvPr id="8" name="圖片 7" descr="一張含有 戶外, 樹狀, 植物, 水 的圖片&#10;&#10;自動產生的描述">
            <a:extLst>
              <a:ext uri="{FF2B5EF4-FFF2-40B4-BE49-F238E27FC236}">
                <a16:creationId xmlns:a16="http://schemas.microsoft.com/office/drawing/2014/main" id="{21105B41-67C0-ED4E-9ED5-9D72BB5C9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820" y="4358336"/>
            <a:ext cx="3332885" cy="2499664"/>
          </a:xfrm>
          <a:prstGeom prst="rect">
            <a:avLst/>
          </a:prstGeom>
        </p:spPr>
      </p:pic>
      <p:pic>
        <p:nvPicPr>
          <p:cNvPr id="10" name="圖片 9" descr="一張含有 戶外, 樹狀, 植物, 道路 的圖片&#10;&#10;自動產生的描述">
            <a:extLst>
              <a:ext uri="{FF2B5EF4-FFF2-40B4-BE49-F238E27FC236}">
                <a16:creationId xmlns:a16="http://schemas.microsoft.com/office/drawing/2014/main" id="{860ACC79-0C82-98D7-B373-F00A0A0DC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9415" y="4358336"/>
            <a:ext cx="3332885" cy="2499664"/>
          </a:xfrm>
          <a:prstGeom prst="rect">
            <a:avLst/>
          </a:prstGeom>
        </p:spPr>
      </p:pic>
      <p:pic>
        <p:nvPicPr>
          <p:cNvPr id="12" name="圖片 11" descr="一張含有 戶外, 叢林, 植物, 地面 的圖片&#10;&#10;自動產生的描述">
            <a:extLst>
              <a:ext uri="{FF2B5EF4-FFF2-40B4-BE49-F238E27FC236}">
                <a16:creationId xmlns:a16="http://schemas.microsoft.com/office/drawing/2014/main" id="{97DD67C9-A334-66AF-4DD2-B6281681E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2170" y="1327636"/>
            <a:ext cx="3360129" cy="252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6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標題 1">
            <a:extLst>
              <a:ext uri="{FF2B5EF4-FFF2-40B4-BE49-F238E27FC236}">
                <a16:creationId xmlns:a16="http://schemas.microsoft.com/office/drawing/2014/main" id="{A5FF749F-3546-773C-D090-FDC45BB42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40" y="-97339"/>
            <a:ext cx="3852909" cy="1135201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/>
              <a:t>實務分享</a:t>
            </a:r>
          </a:p>
        </p:txBody>
      </p:sp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75DBDACC-A305-4E51-3CA1-60A7EAF47EB8}"/>
              </a:ext>
            </a:extLst>
          </p:cNvPr>
          <p:cNvSpPr txBox="1">
            <a:spLocks/>
          </p:cNvSpPr>
          <p:nvPr/>
        </p:nvSpPr>
        <p:spPr>
          <a:xfrm>
            <a:off x="1296140" y="1497132"/>
            <a:ext cx="8989381" cy="29328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u="sng" dirty="0">
                <a:solidFill>
                  <a:srgbClr val="0070C0"/>
                </a:solidFill>
              </a:rPr>
              <a:t>●結算資料：</a:t>
            </a:r>
            <a:endParaRPr lang="en-US" altLang="zh-TW" u="sng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rgbClr val="0070C0"/>
                </a:solidFill>
              </a:rPr>
              <a:t>                     </a:t>
            </a:r>
            <a:endParaRPr lang="en-US" altLang="zh-TW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     結算表、派工單</a:t>
            </a:r>
            <a:endParaRPr lang="en-US" altLang="zh-TW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en-US" altLang="zh-TW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     施工日誌、施工照片、雨量表</a:t>
            </a:r>
            <a:endParaRPr lang="en-US" altLang="zh-TW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FFFF00"/>
                </a:solidFill>
              </a:rPr>
              <a:t>                   </a:t>
            </a:r>
            <a:endParaRPr lang="en-US" altLang="zh-TW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16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標題 1">
            <a:extLst>
              <a:ext uri="{FF2B5EF4-FFF2-40B4-BE49-F238E27FC236}">
                <a16:creationId xmlns:a16="http://schemas.microsoft.com/office/drawing/2014/main" id="{A5FF749F-3546-773C-D090-FDC45BB42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40" y="-97339"/>
            <a:ext cx="3852909" cy="1135201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/>
              <a:t>實務分享</a:t>
            </a:r>
          </a:p>
        </p:txBody>
      </p:sp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75DBDACC-A305-4E51-3CA1-60A7EAF47EB8}"/>
              </a:ext>
            </a:extLst>
          </p:cNvPr>
          <p:cNvSpPr txBox="1">
            <a:spLocks/>
          </p:cNvSpPr>
          <p:nvPr/>
        </p:nvSpPr>
        <p:spPr>
          <a:xfrm>
            <a:off x="1296140" y="1497131"/>
            <a:ext cx="8989381" cy="2480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u="sng" dirty="0">
                <a:solidFill>
                  <a:srgbClr val="0070C0"/>
                </a:solidFill>
              </a:rPr>
              <a:t>●復建工程：</a:t>
            </a:r>
            <a:endParaRPr lang="en-US" altLang="zh-TW" u="sng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rgbClr val="0070C0"/>
                </a:solidFill>
              </a:rPr>
              <a:t>                     </a:t>
            </a:r>
            <a:endParaRPr lang="en-US" altLang="zh-TW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0070C0"/>
                </a:solidFill>
              </a:rPr>
              <a:t>                   </a:t>
            </a:r>
            <a:r>
              <a:rPr lang="zh-TW" alt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提報期程                   </a:t>
            </a:r>
            <a:endParaRPr lang="en-US" altLang="zh-TW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     既有構造物損壞</a:t>
            </a:r>
            <a:endParaRPr lang="en-US" altLang="zh-TW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rgbClr val="FFFF00"/>
                </a:solidFill>
              </a:rPr>
              <a:t>                   </a:t>
            </a:r>
            <a:endParaRPr lang="en-US" altLang="zh-TW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rgbClr val="FFFF00"/>
                </a:solidFill>
              </a:rPr>
              <a:t>                   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 descr="災損照片">
            <a:extLst>
              <a:ext uri="{FF2B5EF4-FFF2-40B4-BE49-F238E27FC236}">
                <a16:creationId xmlns:a16="http://schemas.microsoft.com/office/drawing/2014/main" id="{75A1752E-5EC8-9298-6803-6E00DBCE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4" y="4426076"/>
            <a:ext cx="3699189" cy="243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災損照片">
            <a:extLst>
              <a:ext uri="{FF2B5EF4-FFF2-40B4-BE49-F238E27FC236}">
                <a16:creationId xmlns:a16="http://schemas.microsoft.com/office/drawing/2014/main" id="{EFC273E5-510E-3C33-BE94-88664F2D7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761" y="4385080"/>
            <a:ext cx="3303519" cy="24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災損照片">
            <a:extLst>
              <a:ext uri="{FF2B5EF4-FFF2-40B4-BE49-F238E27FC236}">
                <a16:creationId xmlns:a16="http://schemas.microsoft.com/office/drawing/2014/main" id="{52FD4AC9-4C74-E16B-6E69-9DF3DA30A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73" y="4426076"/>
            <a:ext cx="3303519" cy="24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4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一張含有 橫向, 戶外, 天空, 日出 的圖片&#10;&#10;自動產生的描述">
            <a:extLst>
              <a:ext uri="{FF2B5EF4-FFF2-40B4-BE49-F238E27FC236}">
                <a16:creationId xmlns:a16="http://schemas.microsoft.com/office/drawing/2014/main" id="{3D92637A-8E9D-5817-8984-BDAD03F0E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5" r="-2" b="5844"/>
          <a:stretch/>
        </p:blipFill>
        <p:spPr bwMode="auto">
          <a:xfrm>
            <a:off x="838200" y="0"/>
            <a:ext cx="10323443" cy="6874665"/>
          </a:xfrm>
          <a:prstGeom prst="rect">
            <a:avLst/>
          </a:prstGeom>
          <a:noFill/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7E72502-7E1F-E17B-F509-C1261583C6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zh-TW" noProof="0"/>
              <a:t>20XX/7/29</a:t>
            </a:r>
            <a:endParaRPr lang="zh-TW" altLang="en-US" noProof="0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314F15A6-8553-4FED-A080-EC671006EB72}"/>
              </a:ext>
            </a:extLst>
          </p:cNvPr>
          <p:cNvGrpSpPr/>
          <p:nvPr/>
        </p:nvGrpSpPr>
        <p:grpSpPr>
          <a:xfrm>
            <a:off x="8774777" y="4993475"/>
            <a:ext cx="2579023" cy="1728000"/>
            <a:chOff x="912322" y="739837"/>
            <a:chExt cx="3992187" cy="2262216"/>
          </a:xfrm>
          <a:solidFill>
            <a:schemeClr val="bg2">
              <a:lumMod val="75000"/>
              <a:alpha val="27000"/>
            </a:schemeClr>
          </a:solidFill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6B778364-A43A-4032-F582-68EE341C73E5}"/>
                </a:ext>
              </a:extLst>
            </p:cNvPr>
            <p:cNvGrpSpPr/>
            <p:nvPr/>
          </p:nvGrpSpPr>
          <p:grpSpPr>
            <a:xfrm>
              <a:off x="912322" y="739837"/>
              <a:ext cx="3992187" cy="2262216"/>
              <a:chOff x="912322" y="739837"/>
              <a:chExt cx="3992187" cy="2262216"/>
            </a:xfrm>
            <a:grpFill/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275AD970-C5D7-FC35-9D8C-9A212C54D912}"/>
                  </a:ext>
                </a:extLst>
              </p:cNvPr>
              <p:cNvSpPr/>
              <p:nvPr/>
            </p:nvSpPr>
            <p:spPr>
              <a:xfrm>
                <a:off x="912322" y="739837"/>
                <a:ext cx="3992187" cy="2262216"/>
              </a:xfrm>
              <a:prstGeom prst="rect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 dirty="0"/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7087BD8-7DD9-CE7D-50C1-930D5CEDD5FA}"/>
                  </a:ext>
                </a:extLst>
              </p:cNvPr>
              <p:cNvSpPr txBox="1"/>
              <p:nvPr/>
            </p:nvSpPr>
            <p:spPr>
              <a:xfrm>
                <a:off x="939844" y="963345"/>
                <a:ext cx="3964665" cy="157141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zh-TW" altLang="en-US" sz="3600" b="1" dirty="0">
                    <a:solidFill>
                      <a:schemeClr val="bg1"/>
                    </a:solidFill>
                  </a:rPr>
                  <a:t>簡報結束</a:t>
                </a:r>
                <a:endParaRPr lang="en-US" altLang="zh-TW" sz="36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zh-TW" altLang="en-US" sz="3600" b="1" dirty="0">
                    <a:solidFill>
                      <a:schemeClr val="bg1"/>
                    </a:solidFill>
                  </a:rPr>
                  <a:t>恭請指教</a:t>
                </a:r>
              </a:p>
            </p:txBody>
          </p:sp>
        </p:grp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B047238F-26A7-A954-5E18-87EFC31AA867}"/>
                </a:ext>
              </a:extLst>
            </p:cNvPr>
            <p:cNvCxnSpPr/>
            <p:nvPr/>
          </p:nvCxnSpPr>
          <p:spPr>
            <a:xfrm>
              <a:off x="1040892" y="2649295"/>
              <a:ext cx="3712450" cy="0"/>
            </a:xfrm>
            <a:prstGeom prst="line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299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AB90E9-5CEE-4E4F-90F9-2CE3D9135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05" y="665825"/>
            <a:ext cx="2743200" cy="993791"/>
          </a:xfrm>
        </p:spPr>
        <p:txBody>
          <a:bodyPr rtlCol="0"/>
          <a:lstStyle/>
          <a:p>
            <a:pPr rtl="0"/>
            <a:r>
              <a:rPr lang="zh-TW" altLang="en-US" dirty="0"/>
              <a:t>自我介紹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5DF4BB2-624B-43EE-8846-5659141CC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9037" y="665825"/>
            <a:ext cx="8265111" cy="51312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 fontAlgn="auto">
              <a:lnSpc>
                <a:spcPts val="1800"/>
              </a:lnSpc>
            </a:pPr>
            <a:endParaRPr lang="en-US" altLang="zh-TW" sz="2800" dirty="0">
              <a:effectLst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 fontAlgn="auto">
              <a:lnSpc>
                <a:spcPts val="1800"/>
              </a:lnSpc>
            </a:pPr>
            <a:r>
              <a:rPr lang="en-US" altLang="zh-TW" sz="2800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98</a:t>
            </a:r>
            <a:r>
              <a:rPr lang="zh-TW" altLang="en-US" sz="2800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TW" altLang="zh-TW" sz="2800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特種考試地方政府公務人員考試四等考試</a:t>
            </a:r>
            <a:endParaRPr lang="en-US" altLang="zh-TW" sz="2800" dirty="0">
              <a:effectLst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 fontAlgn="auto">
              <a:lnSpc>
                <a:spcPts val="1800"/>
              </a:lnSpc>
            </a:pPr>
            <a:r>
              <a:rPr lang="zh-TW" altLang="en-US" sz="2800" dirty="0">
                <a:ea typeface="標楷體" panose="03000509000000000000" pitchFamily="65" charset="-120"/>
                <a:cs typeface="Times New Roman" panose="02020603050405020304" pitchFamily="18" charset="0"/>
              </a:rPr>
              <a:t>     </a:t>
            </a:r>
            <a:endParaRPr lang="en-US" altLang="zh-TW" sz="28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 fontAlgn="auto">
              <a:lnSpc>
                <a:spcPts val="1800"/>
              </a:lnSpc>
            </a:pPr>
            <a:r>
              <a:rPr lang="zh-TW" altLang="en-US" sz="2800" dirty="0"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zh-TW" altLang="zh-TW" sz="2800" dirty="0">
                <a:ea typeface="標楷體" panose="03000509000000000000" pitchFamily="65" charset="-120"/>
                <a:cs typeface="Times New Roman" panose="02020603050405020304" pitchFamily="18" charset="0"/>
              </a:rPr>
              <a:t>臺南市政府</a:t>
            </a:r>
            <a:r>
              <a:rPr lang="zh-TW" altLang="en-US" sz="2800" dirty="0">
                <a:ea typeface="標楷體" panose="03000509000000000000" pitchFamily="65" charset="-120"/>
                <a:cs typeface="Times New Roman" panose="02020603050405020304" pitchFamily="18" charset="0"/>
              </a:rPr>
              <a:t>行政管理及法務處 技佐</a:t>
            </a:r>
            <a:endParaRPr lang="en-US" altLang="zh-TW" sz="28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 fontAlgn="auto">
              <a:lnSpc>
                <a:spcPts val="1800"/>
              </a:lnSpc>
            </a:pP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 fontAlgn="auto">
              <a:lnSpc>
                <a:spcPts val="1800"/>
              </a:lnSpc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100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TW" altLang="zh-TW" sz="2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特種考試地方政府公務人員考試三等考試</a:t>
            </a:r>
            <a:endParaRPr lang="en-US" altLang="zh-TW" sz="2800" dirty="0"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just" fontAlgn="auto">
              <a:lnSpc>
                <a:spcPts val="1800"/>
              </a:lnSpc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just" fontAlgn="auto">
              <a:lnSpc>
                <a:spcPts val="1800"/>
              </a:lnSpc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臺南市左鎮區公所農建課 技士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just" fontAlgn="auto">
              <a:lnSpc>
                <a:spcPts val="1800"/>
              </a:lnSpc>
            </a:pPr>
            <a:r>
              <a:rPr lang="zh-TW" altLang="en-US" sz="2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     </a:t>
            </a:r>
            <a:endParaRPr lang="en-US" altLang="zh-TW" sz="2800" dirty="0"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just" fontAlgn="auto">
              <a:lnSpc>
                <a:spcPts val="1800"/>
              </a:lnSpc>
            </a:pPr>
            <a:r>
              <a:rPr lang="zh-TW" altLang="en-US" sz="2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    臺南市政府工務局第一工務大隊幫工程司</a:t>
            </a:r>
            <a:endParaRPr lang="en-US" altLang="zh-TW" sz="2800" dirty="0"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just" fontAlgn="auto">
              <a:lnSpc>
                <a:spcPts val="1800"/>
              </a:lnSpc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just" fontAlgn="auto">
              <a:lnSpc>
                <a:spcPts val="1800"/>
              </a:lnSpc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臺南市左鎮區公所農建課 課長</a:t>
            </a:r>
            <a:endParaRPr lang="en-US" altLang="zh-TW" sz="2800" dirty="0"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just" fontAlgn="auto">
              <a:lnSpc>
                <a:spcPts val="1800"/>
              </a:lnSpc>
            </a:pPr>
            <a:r>
              <a:rPr lang="zh-TW" altLang="en-US" sz="18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</a:t>
            </a:r>
            <a:endParaRPr lang="zh-TW" altLang="zh-TW" sz="1800" dirty="0">
              <a:effectLst/>
              <a:latin typeface="Times New Roman" panose="02020603050405020304" pitchFamily="18" charset="0"/>
              <a:ea typeface="細明體" panose="02020509000000000000" pitchFamily="49" charset="-120"/>
            </a:endParaRPr>
          </a:p>
          <a:p>
            <a:pPr rtl="0"/>
            <a:endParaRPr lang="zh-TW" altLang="en-US" dirty="0"/>
          </a:p>
        </p:txBody>
      </p:sp>
      <p:sp>
        <p:nvSpPr>
          <p:cNvPr id="12" name="日期版面配置區 11">
            <a:extLst>
              <a:ext uri="{FF2B5EF4-FFF2-40B4-BE49-F238E27FC236}">
                <a16:creationId xmlns:a16="http://schemas.microsoft.com/office/drawing/2014/main" id="{F068B7E0-3F26-4101-8308-9627365CC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TW"/>
              <a:t>20XX/7/29</a:t>
            </a:r>
          </a:p>
        </p:txBody>
      </p:sp>
    </p:spTree>
    <p:extLst>
      <p:ext uri="{BB962C8B-B14F-4D97-AF65-F5344CB8AC3E}">
        <p14:creationId xmlns:p14="http://schemas.microsoft.com/office/powerpoint/2010/main" val="4176750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日期版面配置區 10">
            <a:extLst>
              <a:ext uri="{FF2B5EF4-FFF2-40B4-BE49-F238E27FC236}">
                <a16:creationId xmlns:a16="http://schemas.microsoft.com/office/drawing/2014/main" id="{39DEAC25-4DF8-463C-83B2-7DBD27EB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TW"/>
              <a:t>20XX/7/29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F29EA23-F34E-486A-B8B2-0C301926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zh-TW" altLang="en-US"/>
              <a:t>員工職前訓練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en-ZA" altLang="zh-TW" smtClean="0"/>
              <a:pPr/>
              <a:t>3</a:t>
            </a:fld>
            <a:endParaRPr lang="zh-TW" altLang="en-ZA"/>
          </a:p>
        </p:txBody>
      </p:sp>
      <p:pic>
        <p:nvPicPr>
          <p:cNvPr id="14" name="tainanmap.png" descr="tainanmap.png">
            <a:extLst>
              <a:ext uri="{FF2B5EF4-FFF2-40B4-BE49-F238E27FC236}">
                <a16:creationId xmlns:a16="http://schemas.microsoft.com/office/drawing/2014/main" id="{28DE2A48-CC70-F0A7-F028-626EC30DFC1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360" y="908720"/>
            <a:ext cx="6120680" cy="540308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35494BE7-3F01-948C-7535-420A023DF314}"/>
              </a:ext>
            </a:extLst>
          </p:cNvPr>
          <p:cNvSpPr txBox="1"/>
          <p:nvPr/>
        </p:nvSpPr>
        <p:spPr>
          <a:xfrm>
            <a:off x="0" y="188640"/>
            <a:ext cx="3647728" cy="646329"/>
          </a:xfrm>
          <a:prstGeom prst="rect">
            <a:avLst/>
          </a:prstGeom>
          <a:gradFill>
            <a:gsLst>
              <a:gs pos="0">
                <a:srgbClr val="8488C4">
                  <a:alpha val="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kumimoji="0" lang="zh-TW" altLang="en-US" sz="36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標楷體" pitchFamily="65" charset="-120"/>
                <a:ea typeface="標楷體" pitchFamily="65" charset="-120"/>
                <a:sym typeface="Calibri"/>
              </a:rPr>
              <a:t>左鎮區簡介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093D7DF-AE12-3827-5FC7-E8B6BE5BB9CF}"/>
              </a:ext>
            </a:extLst>
          </p:cNvPr>
          <p:cNvSpPr txBox="1"/>
          <p:nvPr/>
        </p:nvSpPr>
        <p:spPr>
          <a:xfrm>
            <a:off x="6528048" y="1859304"/>
            <a:ext cx="5328592" cy="44524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ts val="3400"/>
              </a:lnSpc>
            </a:pPr>
            <a:r>
              <a:rPr kumimoji="0" lang="en-US" altLang="zh-TW" sz="240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標楷體" pitchFamily="65" charset="-120"/>
                <a:ea typeface="標楷體" pitchFamily="65" charset="-120"/>
                <a:sym typeface="Calibri"/>
              </a:rPr>
              <a:t>1.</a:t>
            </a:r>
            <a:r>
              <a:rPr lang="zh-TW" altLang="zh-TW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左鎮區</a:t>
            </a:r>
            <a:r>
              <a:rPr lang="zh-TW" altLang="zh-TW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位於</a:t>
            </a: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臺南市</a:t>
            </a:r>
            <a:r>
              <a:rPr lang="zh-TW" altLang="zh-TW" sz="2400" b="1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東南方</a:t>
            </a:r>
            <a:r>
              <a:rPr lang="zh-TW" altLang="zh-TW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，北臨</a:t>
            </a: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玉井</a:t>
            </a:r>
            <a:endPara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4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區</a:t>
            </a:r>
            <a:r>
              <a:rPr lang="zh-TW" altLang="zh-TW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山上區</a:t>
            </a:r>
            <a:r>
              <a:rPr lang="zh-TW" altLang="zh-TW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，東鄰</a:t>
            </a: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南化區</a:t>
            </a:r>
            <a:r>
              <a:rPr lang="zh-TW" altLang="zh-TW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，西鄰</a:t>
            </a: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新化</a:t>
            </a:r>
            <a:endPara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4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區</a:t>
            </a:r>
            <a:r>
              <a:rPr lang="zh-TW" altLang="zh-TW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，南接</a:t>
            </a: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龍崎區</a:t>
            </a:r>
            <a:r>
              <a:rPr lang="zh-TW" altLang="zh-TW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400"/>
              </a:lnSpc>
            </a:pPr>
            <a:r>
              <a:rPr lang="en-US" altLang="zh-TW" sz="2400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zh-TW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本區位處山區</a:t>
            </a: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雖地勢不高，地形卻</a:t>
            </a:r>
            <a:endPara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4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是高低起伏，形成半面山、斷崖、</a:t>
            </a: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曲</a:t>
            </a:r>
            <a:endPara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4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流</a:t>
            </a:r>
            <a:r>
              <a:rPr lang="zh-TW" altLang="zh-TW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、深谷等特殊地景，缺乏大而平坦</a:t>
            </a:r>
            <a:endPara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4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的腹地，氣候上則屬</a:t>
            </a: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熱帶季風氣候</a:t>
            </a:r>
            <a:r>
              <a:rPr lang="zh-TW" altLang="zh-TW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400"/>
              </a:lnSpc>
            </a:pPr>
            <a:r>
              <a:rPr lang="en-US" altLang="zh-TW" sz="2400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kumimoji="0" lang="zh-TW" altLang="en-US" sz="24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標楷體" pitchFamily="65" charset="-120"/>
                <a:ea typeface="標楷體" pitchFamily="65" charset="-120"/>
                <a:sym typeface="Calibri"/>
              </a:rPr>
              <a:t>總面積</a:t>
            </a:r>
            <a:r>
              <a:rPr kumimoji="0" lang="en-US" altLang="zh-TW" sz="24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標楷體" pitchFamily="65" charset="-120"/>
                <a:ea typeface="標楷體" pitchFamily="65" charset="-120"/>
                <a:sym typeface="Calibri"/>
              </a:rPr>
              <a:t>74.9025</a:t>
            </a:r>
            <a:r>
              <a:rPr kumimoji="0" lang="zh-TW" altLang="en-US" sz="24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標楷體" pitchFamily="65" charset="-120"/>
                <a:ea typeface="標楷體" pitchFamily="65" charset="-120"/>
                <a:sym typeface="Calibri"/>
              </a:rPr>
              <a:t>平方公里，</a:t>
            </a:r>
            <a:r>
              <a:rPr kumimoji="0" lang="zh-TW" altLang="en-US" sz="24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標楷體" pitchFamily="65" charset="-120"/>
                <a:ea typeface="標楷體" pitchFamily="65" charset="-120"/>
                <a:sym typeface="Calibri"/>
              </a:rPr>
              <a:t>農地面積</a:t>
            </a:r>
            <a:endParaRPr kumimoji="0" lang="en-US" altLang="zh-TW" sz="24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標楷體" pitchFamily="65" charset="-120"/>
              <a:ea typeface="標楷體" pitchFamily="65" charset="-120"/>
              <a:sym typeface="Calibri"/>
            </a:endParaRPr>
          </a:p>
          <a:p>
            <a:pPr>
              <a:lnSpc>
                <a:spcPts val="3400"/>
              </a:lnSpc>
            </a:pPr>
            <a:r>
              <a:rPr lang="zh-TW" altLang="en-US" sz="2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kumimoji="0" lang="en-US" altLang="zh-TW" sz="24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標楷體" pitchFamily="65" charset="-120"/>
                <a:ea typeface="標楷體" pitchFamily="65" charset="-120"/>
                <a:sym typeface="Calibri"/>
              </a:rPr>
              <a:t>1,555.4</a:t>
            </a:r>
            <a:r>
              <a:rPr kumimoji="0" lang="zh-TW" altLang="en-US" sz="24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標楷體" pitchFamily="65" charset="-120"/>
                <a:ea typeface="標楷體" pitchFamily="65" charset="-120"/>
                <a:sym typeface="Calibri"/>
              </a:rPr>
              <a:t>公頃</a:t>
            </a:r>
            <a:r>
              <a:rPr kumimoji="0" lang="zh-TW" altLang="en-US" sz="24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標楷體" pitchFamily="65" charset="-120"/>
                <a:ea typeface="標楷體" pitchFamily="65" charset="-120"/>
                <a:sym typeface="Calibri"/>
              </a:rPr>
              <a:t>，人口</a:t>
            </a:r>
            <a:r>
              <a:rPr kumimoji="0" lang="en-US" altLang="zh-TW" sz="24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標楷體" pitchFamily="65" charset="-120"/>
                <a:ea typeface="標楷體" pitchFamily="65" charset="-120"/>
                <a:sym typeface="Calibri"/>
              </a:rPr>
              <a:t>4,562</a:t>
            </a:r>
            <a:r>
              <a:rPr kumimoji="0" lang="zh-TW" altLang="en-US" sz="24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標楷體" pitchFamily="65" charset="-120"/>
                <a:ea typeface="標楷體" pitchFamily="65" charset="-120"/>
                <a:sym typeface="Calibri"/>
              </a:rPr>
              <a:t>人</a:t>
            </a: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，總戶數</a:t>
            </a:r>
            <a:endPara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4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1,913</a:t>
            </a:r>
            <a:r>
              <a:rPr lang="zh-TW" altLang="en-US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戶。</a:t>
            </a:r>
            <a:endParaRPr kumimoji="0" lang="zh-TW" altLang="en-US" sz="240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標楷體" pitchFamily="65" charset="-120"/>
              <a:ea typeface="標楷體" pitchFamily="65" charset="-12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2055"/>
            <a:ext cx="9326732" cy="1135201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dirty="0"/>
              <a:t>左鎮區歷年搶險修及復建工程辦理情形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077896" y="2119605"/>
            <a:ext cx="8989381" cy="45491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zh-TW" altLang="en-US" sz="2400" dirty="0">
                <a:solidFill>
                  <a:srgbClr val="0070C0"/>
                </a:solidFill>
              </a:rPr>
              <a:t>●災害類型：路面坑洞、路基掏空、土石崩落、路樹倒塌</a:t>
            </a:r>
          </a:p>
        </p:txBody>
      </p:sp>
      <p:sp>
        <p:nvSpPr>
          <p:cNvPr id="115" name="投影片編號版面配置區 114">
            <a:extLst>
              <a:ext uri="{FF2B5EF4-FFF2-40B4-BE49-F238E27FC236}">
                <a16:creationId xmlns:a16="http://schemas.microsoft.com/office/drawing/2014/main" id="{47C21FD0-6144-422A-9727-F3249A6B5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US" altLang="zh-TW" smtClean="0"/>
              <a:pPr rtl="0"/>
              <a:t>4</a:t>
            </a:fld>
            <a:endParaRPr lang="zh-TW" altLang="en-US"/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EFB013B8-4086-3206-890C-3617E31002D7}"/>
              </a:ext>
            </a:extLst>
          </p:cNvPr>
          <p:cNvSpPr txBox="1">
            <a:spLocks/>
          </p:cNvSpPr>
          <p:nvPr/>
        </p:nvSpPr>
        <p:spPr>
          <a:xfrm>
            <a:off x="1077896" y="2711965"/>
            <a:ext cx="4643021" cy="165018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400" dirty="0">
                <a:solidFill>
                  <a:srgbClr val="FF0000"/>
                </a:solidFill>
              </a:rPr>
              <a:t>●歷年搶險搶修經費：</a:t>
            </a:r>
            <a:endParaRPr lang="en-US" altLang="zh-TW" sz="2400" dirty="0">
              <a:solidFill>
                <a:srgbClr val="FF0000"/>
              </a:solidFill>
            </a:endParaRPr>
          </a:p>
          <a:p>
            <a:pPr algn="l"/>
            <a:r>
              <a:rPr lang="zh-TW" altLang="en-US" sz="2400" dirty="0">
                <a:solidFill>
                  <a:srgbClr val="FF0000"/>
                </a:solidFill>
              </a:rPr>
              <a:t>    </a:t>
            </a:r>
            <a:r>
              <a:rPr lang="en-US" altLang="zh-TW" sz="2400" dirty="0">
                <a:solidFill>
                  <a:srgbClr val="FF0000"/>
                </a:solidFill>
              </a:rPr>
              <a:t>110</a:t>
            </a:r>
            <a:r>
              <a:rPr lang="zh-TW" altLang="en-US" sz="2400" dirty="0">
                <a:solidFill>
                  <a:srgbClr val="FF0000"/>
                </a:solidFill>
              </a:rPr>
              <a:t>年約新臺幣</a:t>
            </a:r>
            <a:r>
              <a:rPr lang="en-US" altLang="zh-TW" sz="2400" dirty="0">
                <a:solidFill>
                  <a:srgbClr val="FF0000"/>
                </a:solidFill>
              </a:rPr>
              <a:t>562</a:t>
            </a:r>
            <a:r>
              <a:rPr lang="zh-TW" altLang="en-US" sz="2400" dirty="0">
                <a:solidFill>
                  <a:srgbClr val="FF0000"/>
                </a:solidFill>
              </a:rPr>
              <a:t>萬元</a:t>
            </a:r>
            <a:endParaRPr lang="en-US" altLang="zh-TW" sz="2400" dirty="0">
              <a:solidFill>
                <a:srgbClr val="FF0000"/>
              </a:solidFill>
            </a:endParaRPr>
          </a:p>
          <a:p>
            <a:pPr algn="l"/>
            <a:r>
              <a:rPr lang="zh-TW" altLang="en-US" sz="2400" dirty="0">
                <a:solidFill>
                  <a:srgbClr val="FF0000"/>
                </a:solidFill>
              </a:rPr>
              <a:t>    </a:t>
            </a:r>
            <a:r>
              <a:rPr lang="en-US" altLang="zh-TW" sz="2400" dirty="0">
                <a:solidFill>
                  <a:srgbClr val="FF0000"/>
                </a:solidFill>
              </a:rPr>
              <a:t>111</a:t>
            </a:r>
            <a:r>
              <a:rPr lang="zh-TW" altLang="en-US" sz="2400" dirty="0">
                <a:solidFill>
                  <a:srgbClr val="FF0000"/>
                </a:solidFill>
              </a:rPr>
              <a:t>年約新臺幣</a:t>
            </a:r>
            <a:r>
              <a:rPr lang="en-US" altLang="zh-TW" sz="2400" dirty="0">
                <a:solidFill>
                  <a:srgbClr val="FF0000"/>
                </a:solidFill>
              </a:rPr>
              <a:t>439</a:t>
            </a:r>
            <a:r>
              <a:rPr lang="zh-TW" altLang="en-US" sz="2400" dirty="0">
                <a:solidFill>
                  <a:srgbClr val="FF0000"/>
                </a:solidFill>
              </a:rPr>
              <a:t>萬元</a:t>
            </a:r>
            <a:endParaRPr lang="en-US" altLang="zh-TW" sz="2400" dirty="0">
              <a:solidFill>
                <a:srgbClr val="FF0000"/>
              </a:solidFill>
            </a:endParaRPr>
          </a:p>
          <a:p>
            <a:pPr algn="l"/>
            <a:r>
              <a:rPr lang="zh-TW" altLang="en-US" sz="2400" dirty="0">
                <a:solidFill>
                  <a:srgbClr val="FF0000"/>
                </a:solidFill>
              </a:rPr>
              <a:t>    </a:t>
            </a:r>
            <a:r>
              <a:rPr lang="en-US" altLang="zh-TW" sz="2400" dirty="0">
                <a:solidFill>
                  <a:srgbClr val="FF0000"/>
                </a:solidFill>
              </a:rPr>
              <a:t>112</a:t>
            </a:r>
            <a:r>
              <a:rPr lang="zh-TW" altLang="en-US" sz="2400" dirty="0">
                <a:solidFill>
                  <a:srgbClr val="FF0000"/>
                </a:solidFill>
              </a:rPr>
              <a:t>年約新臺幣</a:t>
            </a:r>
            <a:r>
              <a:rPr lang="en-US" altLang="zh-TW" sz="2400" dirty="0">
                <a:solidFill>
                  <a:srgbClr val="FF0000"/>
                </a:solidFill>
              </a:rPr>
              <a:t>842</a:t>
            </a:r>
            <a:r>
              <a:rPr lang="zh-TW" altLang="en-US" sz="2400" dirty="0">
                <a:solidFill>
                  <a:srgbClr val="FF0000"/>
                </a:solidFill>
              </a:rPr>
              <a:t>萬元</a:t>
            </a:r>
            <a:endParaRPr lang="en-US" altLang="zh-TW" sz="2400" dirty="0">
              <a:solidFill>
                <a:srgbClr val="FF0000"/>
              </a:solidFill>
            </a:endParaRPr>
          </a:p>
          <a:p>
            <a:pPr algn="l"/>
            <a:endParaRPr lang="en-US" altLang="zh-TW" dirty="0"/>
          </a:p>
          <a:p>
            <a:pPr algn="l"/>
            <a:endParaRPr lang="en-US" altLang="zh-TW" dirty="0"/>
          </a:p>
          <a:p>
            <a:endParaRPr lang="zh-TW" altLang="en-US" dirty="0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0A7DA65F-B62E-7795-DE2D-C46C10118A33}"/>
              </a:ext>
            </a:extLst>
          </p:cNvPr>
          <p:cNvSpPr txBox="1">
            <a:spLocks/>
          </p:cNvSpPr>
          <p:nvPr/>
        </p:nvSpPr>
        <p:spPr>
          <a:xfrm>
            <a:off x="1077896" y="4499586"/>
            <a:ext cx="5104661" cy="16501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400" dirty="0">
                <a:solidFill>
                  <a:srgbClr val="00B050"/>
                </a:solidFill>
              </a:rPr>
              <a:t>●歷年災後復建工程辦理情形：</a:t>
            </a:r>
            <a:endParaRPr lang="en-US" altLang="zh-TW" sz="2400" dirty="0">
              <a:solidFill>
                <a:srgbClr val="00B050"/>
              </a:solidFill>
            </a:endParaRPr>
          </a:p>
          <a:p>
            <a:pPr algn="l"/>
            <a:r>
              <a:rPr lang="zh-TW" altLang="en-US" sz="2400" dirty="0">
                <a:solidFill>
                  <a:srgbClr val="00B050"/>
                </a:solidFill>
              </a:rPr>
              <a:t>    </a:t>
            </a:r>
            <a:r>
              <a:rPr lang="en-US" altLang="zh-TW" sz="2400" dirty="0">
                <a:solidFill>
                  <a:srgbClr val="00B050"/>
                </a:solidFill>
              </a:rPr>
              <a:t>110</a:t>
            </a:r>
            <a:r>
              <a:rPr lang="zh-TW" altLang="en-US" sz="2400" dirty="0">
                <a:solidFill>
                  <a:srgbClr val="00B050"/>
                </a:solidFill>
              </a:rPr>
              <a:t>年辦理</a:t>
            </a:r>
            <a:r>
              <a:rPr lang="en-US" altLang="zh-TW" sz="2400" dirty="0">
                <a:solidFill>
                  <a:srgbClr val="00B050"/>
                </a:solidFill>
              </a:rPr>
              <a:t>27</a:t>
            </a:r>
            <a:r>
              <a:rPr lang="zh-TW" altLang="en-US" sz="2400" dirty="0">
                <a:solidFill>
                  <a:srgbClr val="00B050"/>
                </a:solidFill>
              </a:rPr>
              <a:t>件，新臺幣</a:t>
            </a:r>
            <a:r>
              <a:rPr lang="en-US" altLang="zh-TW" sz="2400" dirty="0">
                <a:solidFill>
                  <a:srgbClr val="00B050"/>
                </a:solidFill>
              </a:rPr>
              <a:t>4,727</a:t>
            </a:r>
            <a:r>
              <a:rPr lang="zh-TW" altLang="en-US" sz="2400" dirty="0">
                <a:solidFill>
                  <a:srgbClr val="00B050"/>
                </a:solidFill>
              </a:rPr>
              <a:t>萬元</a:t>
            </a:r>
            <a:endParaRPr lang="en-US" altLang="zh-TW" sz="2400" dirty="0">
              <a:solidFill>
                <a:srgbClr val="00B050"/>
              </a:solidFill>
            </a:endParaRPr>
          </a:p>
          <a:p>
            <a:pPr algn="l"/>
            <a:r>
              <a:rPr lang="zh-TW" altLang="en-US" sz="2400" dirty="0">
                <a:solidFill>
                  <a:srgbClr val="00B050"/>
                </a:solidFill>
              </a:rPr>
              <a:t>    </a:t>
            </a:r>
            <a:r>
              <a:rPr lang="en-US" altLang="zh-TW" sz="2400" dirty="0">
                <a:solidFill>
                  <a:srgbClr val="00B050"/>
                </a:solidFill>
              </a:rPr>
              <a:t>111</a:t>
            </a:r>
            <a:r>
              <a:rPr lang="zh-TW" altLang="en-US" sz="2400" dirty="0">
                <a:solidFill>
                  <a:srgbClr val="00B050"/>
                </a:solidFill>
              </a:rPr>
              <a:t>年辦理</a:t>
            </a:r>
            <a:r>
              <a:rPr lang="en-US" altLang="zh-TW" sz="2400" dirty="0">
                <a:solidFill>
                  <a:srgbClr val="00B050"/>
                </a:solidFill>
              </a:rPr>
              <a:t>5</a:t>
            </a:r>
            <a:r>
              <a:rPr lang="zh-TW" altLang="en-US" sz="2400" dirty="0">
                <a:solidFill>
                  <a:srgbClr val="00B050"/>
                </a:solidFill>
              </a:rPr>
              <a:t>件，新臺幣</a:t>
            </a:r>
            <a:r>
              <a:rPr lang="en-US" altLang="zh-TW" sz="2400" dirty="0">
                <a:solidFill>
                  <a:srgbClr val="00B050"/>
                </a:solidFill>
              </a:rPr>
              <a:t>1,709</a:t>
            </a:r>
            <a:r>
              <a:rPr lang="zh-TW" altLang="en-US" sz="2400" dirty="0">
                <a:solidFill>
                  <a:srgbClr val="00B050"/>
                </a:solidFill>
              </a:rPr>
              <a:t>萬元</a:t>
            </a:r>
            <a:endParaRPr lang="en-US" altLang="zh-TW" sz="2400" dirty="0">
              <a:solidFill>
                <a:srgbClr val="00B050"/>
              </a:solidFill>
            </a:endParaRPr>
          </a:p>
          <a:p>
            <a:pPr algn="l"/>
            <a:r>
              <a:rPr lang="zh-TW" altLang="en-US" sz="2400" dirty="0">
                <a:solidFill>
                  <a:srgbClr val="00B050"/>
                </a:solidFill>
              </a:rPr>
              <a:t>    </a:t>
            </a:r>
            <a:r>
              <a:rPr lang="en-US" altLang="zh-TW" sz="2400" dirty="0">
                <a:solidFill>
                  <a:srgbClr val="00B050"/>
                </a:solidFill>
              </a:rPr>
              <a:t>112</a:t>
            </a:r>
            <a:r>
              <a:rPr lang="zh-TW" altLang="en-US" sz="2400" dirty="0">
                <a:solidFill>
                  <a:srgbClr val="00B050"/>
                </a:solidFill>
              </a:rPr>
              <a:t>年辦理</a:t>
            </a:r>
            <a:r>
              <a:rPr lang="en-US" altLang="zh-TW" sz="2400" dirty="0">
                <a:solidFill>
                  <a:srgbClr val="00B050"/>
                </a:solidFill>
              </a:rPr>
              <a:t>8</a:t>
            </a:r>
            <a:r>
              <a:rPr lang="zh-TW" altLang="en-US" sz="2400" dirty="0">
                <a:solidFill>
                  <a:srgbClr val="00B050"/>
                </a:solidFill>
              </a:rPr>
              <a:t>件，約新臺幣</a:t>
            </a:r>
            <a:r>
              <a:rPr lang="en-US" altLang="zh-TW" sz="2400" dirty="0">
                <a:solidFill>
                  <a:srgbClr val="00B050"/>
                </a:solidFill>
              </a:rPr>
              <a:t>1,575</a:t>
            </a:r>
            <a:r>
              <a:rPr lang="zh-TW" altLang="en-US" sz="2400" dirty="0">
                <a:solidFill>
                  <a:srgbClr val="00B050"/>
                </a:solidFill>
              </a:rPr>
              <a:t>萬元</a:t>
            </a:r>
            <a:endParaRPr lang="en-US" altLang="zh-TW" sz="2400" dirty="0">
              <a:solidFill>
                <a:srgbClr val="00B050"/>
              </a:solidFill>
            </a:endParaRPr>
          </a:p>
          <a:p>
            <a:pPr algn="l"/>
            <a:endParaRPr lang="en-US" altLang="zh-TW" dirty="0">
              <a:solidFill>
                <a:srgbClr val="FFFF00"/>
              </a:solidFill>
            </a:endParaRPr>
          </a:p>
          <a:p>
            <a:pPr algn="l"/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3E3768EB-505B-6229-3DF4-948DD75F740B}"/>
              </a:ext>
            </a:extLst>
          </p:cNvPr>
          <p:cNvSpPr txBox="1">
            <a:spLocks/>
          </p:cNvSpPr>
          <p:nvPr/>
        </p:nvSpPr>
        <p:spPr>
          <a:xfrm>
            <a:off x="1296140" y="1460917"/>
            <a:ext cx="9703293" cy="46380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u="sng" dirty="0">
                <a:solidFill>
                  <a:srgbClr val="0070C0"/>
                </a:solidFill>
              </a:rPr>
              <a:t>●預算書編列：</a:t>
            </a:r>
            <a:endParaRPr lang="en-US" altLang="zh-TW" u="sng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rgbClr val="0070C0"/>
                </a:solidFill>
              </a:rPr>
              <a:t>                     </a:t>
            </a:r>
            <a:endParaRPr lang="en-US" altLang="zh-TW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rgbClr val="0070C0"/>
                </a:solidFill>
              </a:rPr>
              <a:t>            </a:t>
            </a:r>
            <a:r>
              <a:rPr lang="zh-TW" altLang="en-US" sz="3600" dirty="0">
                <a:solidFill>
                  <a:srgbClr val="FFFF00"/>
                </a:solidFill>
              </a:rPr>
              <a:t>工項多樣性</a:t>
            </a:r>
            <a:endParaRPr lang="en-US" altLang="zh-TW" sz="3600" dirty="0">
              <a:solidFill>
                <a:srgbClr val="FFFF00"/>
              </a:solidFill>
            </a:endParaRPr>
          </a:p>
          <a:p>
            <a:endParaRPr lang="en-US" altLang="zh-TW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FFFF00"/>
                </a:solidFill>
              </a:rPr>
              <a:t>        單一機具簡單化</a:t>
            </a:r>
            <a:r>
              <a:rPr lang="en-US" altLang="zh-TW" sz="3600" dirty="0">
                <a:solidFill>
                  <a:srgbClr val="FFFF00"/>
                </a:solidFill>
              </a:rPr>
              <a:t>(120</a:t>
            </a:r>
            <a:r>
              <a:rPr lang="zh-TW" altLang="en-US" sz="3600" dirty="0">
                <a:solidFill>
                  <a:srgbClr val="FFFF00"/>
                </a:solidFill>
              </a:rPr>
              <a:t>型挖土機、</a:t>
            </a:r>
            <a:r>
              <a:rPr lang="en-US" altLang="zh-TW" sz="3600" dirty="0">
                <a:solidFill>
                  <a:srgbClr val="FFFF00"/>
                </a:solidFill>
              </a:rPr>
              <a:t>8T</a:t>
            </a:r>
            <a:r>
              <a:rPr lang="zh-TW" altLang="en-US" sz="3600" dirty="0">
                <a:solidFill>
                  <a:srgbClr val="FFFF00"/>
                </a:solidFill>
              </a:rPr>
              <a:t>貨車</a:t>
            </a:r>
            <a:r>
              <a:rPr lang="en-US" altLang="zh-TW" sz="3600" dirty="0">
                <a:solidFill>
                  <a:srgbClr val="FFFF00"/>
                </a:solidFill>
              </a:rPr>
              <a:t>)</a:t>
            </a:r>
          </a:p>
          <a:p>
            <a:endParaRPr lang="en-US" altLang="zh-TW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FFFF00"/>
                </a:solidFill>
              </a:rPr>
              <a:t>        模板工、鋼筋</a:t>
            </a:r>
          </a:p>
        </p:txBody>
      </p:sp>
      <p:sp>
        <p:nvSpPr>
          <p:cNvPr id="33" name="標題 1">
            <a:extLst>
              <a:ext uri="{FF2B5EF4-FFF2-40B4-BE49-F238E27FC236}">
                <a16:creationId xmlns:a16="http://schemas.microsoft.com/office/drawing/2014/main" id="{A5FF749F-3546-773C-D090-FDC45BB42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40" y="-97339"/>
            <a:ext cx="3852909" cy="1135201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/>
              <a:t>實務分享</a:t>
            </a:r>
          </a:p>
        </p:txBody>
      </p:sp>
    </p:spTree>
    <p:extLst>
      <p:ext uri="{BB962C8B-B14F-4D97-AF65-F5344CB8AC3E}">
        <p14:creationId xmlns:p14="http://schemas.microsoft.com/office/powerpoint/2010/main" val="834484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標題 1">
            <a:extLst>
              <a:ext uri="{FF2B5EF4-FFF2-40B4-BE49-F238E27FC236}">
                <a16:creationId xmlns:a16="http://schemas.microsoft.com/office/drawing/2014/main" id="{A5FF749F-3546-773C-D090-FDC45BB42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40" y="-97339"/>
            <a:ext cx="3852909" cy="1135201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/>
              <a:t>實務分享</a:t>
            </a:r>
          </a:p>
        </p:txBody>
      </p:sp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75DBDACC-A305-4E51-3CA1-60A7EAF47EB8}"/>
              </a:ext>
            </a:extLst>
          </p:cNvPr>
          <p:cNvSpPr txBox="1">
            <a:spLocks/>
          </p:cNvSpPr>
          <p:nvPr/>
        </p:nvSpPr>
        <p:spPr>
          <a:xfrm>
            <a:off x="1296140" y="1497131"/>
            <a:ext cx="8989381" cy="45308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u="sng" dirty="0">
                <a:solidFill>
                  <a:srgbClr val="0070C0"/>
                </a:solidFill>
              </a:rPr>
              <a:t>●合約訂定：</a:t>
            </a:r>
            <a:endParaRPr lang="en-US" altLang="zh-TW" u="sng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rgbClr val="0070C0"/>
                </a:solidFill>
              </a:rPr>
              <a:t>                     </a:t>
            </a:r>
            <a:endParaRPr lang="en-US" altLang="zh-TW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rgbClr val="0070C0"/>
                </a:solidFill>
              </a:rPr>
              <a:t>                   </a:t>
            </a:r>
            <a:r>
              <a:rPr lang="zh-TW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後續擴充</a:t>
            </a:r>
            <a:r>
              <a:rPr lang="en-US" altLang="zh-TW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1~3</a:t>
            </a:r>
            <a:r>
              <a:rPr lang="zh-TW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倍</a:t>
            </a:r>
            <a:r>
              <a:rPr lang="en-US" altLang="zh-TW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zh-TW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契約上限金額</a:t>
            </a:r>
            <a:r>
              <a:rPr lang="en-US" altLang="zh-TW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zh-TW" altLang="en-US" sz="3600" dirty="0">
                <a:solidFill>
                  <a:srgbClr val="FFFF00"/>
                </a:solidFill>
              </a:rPr>
              <a:t>                   </a:t>
            </a:r>
            <a:endParaRPr lang="en-US" altLang="zh-TW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FFFF00"/>
                </a:solidFill>
              </a:rPr>
              <a:t>             </a:t>
            </a:r>
            <a:r>
              <a:rPr lang="zh-TW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履約期限</a:t>
            </a:r>
            <a:endParaRPr lang="en-US" altLang="zh-TW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FFFF00"/>
                </a:solidFill>
              </a:rPr>
              <a:t>                   </a:t>
            </a:r>
            <a:endParaRPr lang="en-US" altLang="zh-TW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FFFF00"/>
                </a:solidFill>
              </a:rPr>
              <a:t>             </a:t>
            </a:r>
            <a:r>
              <a:rPr lang="zh-TW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結算格式</a:t>
            </a:r>
          </a:p>
        </p:txBody>
      </p:sp>
    </p:spTree>
    <p:extLst>
      <p:ext uri="{BB962C8B-B14F-4D97-AF65-F5344CB8AC3E}">
        <p14:creationId xmlns:p14="http://schemas.microsoft.com/office/powerpoint/2010/main" val="1589569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標題 1">
            <a:extLst>
              <a:ext uri="{FF2B5EF4-FFF2-40B4-BE49-F238E27FC236}">
                <a16:creationId xmlns:a16="http://schemas.microsoft.com/office/drawing/2014/main" id="{A5FF749F-3546-773C-D090-FDC45BB42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40" y="-97339"/>
            <a:ext cx="3852909" cy="1135201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/>
              <a:t>實務分享</a:t>
            </a:r>
          </a:p>
        </p:txBody>
      </p:sp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75DBDACC-A305-4E51-3CA1-60A7EAF47EB8}"/>
              </a:ext>
            </a:extLst>
          </p:cNvPr>
          <p:cNvSpPr txBox="1">
            <a:spLocks/>
          </p:cNvSpPr>
          <p:nvPr/>
        </p:nvSpPr>
        <p:spPr>
          <a:xfrm>
            <a:off x="1296140" y="1497131"/>
            <a:ext cx="8989381" cy="3589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u="sng" dirty="0">
                <a:solidFill>
                  <a:srgbClr val="0070C0"/>
                </a:solidFill>
              </a:rPr>
              <a:t>●啟動搶險修時機：</a:t>
            </a:r>
            <a:endParaRPr lang="en-US" altLang="zh-TW" u="sng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0070C0"/>
                </a:solidFill>
              </a:rPr>
              <a:t>                     </a:t>
            </a:r>
            <a:endParaRPr lang="en-US" altLang="zh-TW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災害發生                   </a:t>
            </a:r>
            <a:endParaRPr lang="en-US" altLang="zh-TW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altLang="zh-TW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FFFF00"/>
                </a:solidFill>
              </a:rPr>
              <a:t>                     </a:t>
            </a:r>
            <a:endParaRPr lang="en-US" altLang="zh-TW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rgbClr val="FFFF00"/>
                </a:solidFill>
              </a:rPr>
              <a:t>     </a:t>
            </a:r>
            <a:r>
              <a:rPr lang="zh-TW" altLang="en-US" dirty="0">
                <a:solidFill>
                  <a:srgbClr val="FFFF00"/>
                </a:solidFill>
              </a:rPr>
              <a:t>問：</a:t>
            </a:r>
            <a:r>
              <a:rPr lang="zh-TW" altLang="en-US" dirty="0">
                <a:solidFill>
                  <a:srgbClr val="FF0000"/>
                </a:solidFill>
              </a:rPr>
              <a:t>是否一定要災害應變中心成立？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雨量表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zh-TW" altLang="en-US" sz="2400" dirty="0">
                <a:solidFill>
                  <a:srgbClr val="FFFF00"/>
                </a:solidFill>
              </a:rPr>
              <a:t>                   </a:t>
            </a:r>
            <a:endParaRPr lang="en-US" altLang="zh-TW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rgbClr val="FFFF00"/>
                </a:solidFill>
              </a:rPr>
              <a:t>                   </a:t>
            </a:r>
            <a:endParaRPr lang="zh-TW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6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標題 1">
            <a:extLst>
              <a:ext uri="{FF2B5EF4-FFF2-40B4-BE49-F238E27FC236}">
                <a16:creationId xmlns:a16="http://schemas.microsoft.com/office/drawing/2014/main" id="{A5FF749F-3546-773C-D090-FDC45BB42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40" y="-97339"/>
            <a:ext cx="3852909" cy="1135201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/>
              <a:t>實務分享</a:t>
            </a:r>
          </a:p>
        </p:txBody>
      </p:sp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75DBDACC-A305-4E51-3CA1-60A7EAF47EB8}"/>
              </a:ext>
            </a:extLst>
          </p:cNvPr>
          <p:cNvSpPr txBox="1">
            <a:spLocks/>
          </p:cNvSpPr>
          <p:nvPr/>
        </p:nvSpPr>
        <p:spPr>
          <a:xfrm>
            <a:off x="1360096" y="1218836"/>
            <a:ext cx="8989381" cy="4095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u="sng" dirty="0">
                <a:solidFill>
                  <a:srgbClr val="0070C0"/>
                </a:solidFill>
              </a:rPr>
              <a:t>●道路崩塌：</a:t>
            </a:r>
            <a:endParaRPr lang="en-US" altLang="zh-TW" u="sng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0070C0"/>
                </a:solidFill>
              </a:rPr>
              <a:t>                     </a:t>
            </a:r>
            <a:endParaRPr lang="en-US" altLang="zh-TW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0070C0"/>
                </a:solidFill>
              </a:rPr>
              <a:t>                 </a:t>
            </a:r>
            <a:r>
              <a:rPr lang="zh-TW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瀝青包填補、混凝土澆置                   </a:t>
            </a:r>
            <a:r>
              <a:rPr lang="zh-TW" altLang="en-US" sz="3600" dirty="0">
                <a:solidFill>
                  <a:srgbClr val="FFFF00"/>
                </a:solidFill>
              </a:rPr>
              <a:t>                                  </a:t>
            </a:r>
            <a:endParaRPr lang="en-US" altLang="zh-TW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FFFF00"/>
                </a:solidFill>
              </a:rPr>
              <a:t>    </a:t>
            </a:r>
            <a:endParaRPr lang="en-US" altLang="zh-TW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rgbClr val="FFFF00"/>
                </a:solidFill>
              </a:rPr>
              <a:t>     </a:t>
            </a:r>
            <a:r>
              <a:rPr lang="zh-TW" altLang="en-US" dirty="0">
                <a:solidFill>
                  <a:srgbClr val="FFFF00"/>
                </a:solidFill>
              </a:rPr>
              <a:t>問：</a:t>
            </a:r>
            <a:r>
              <a:rPr lang="zh-TW" altLang="en-US" dirty="0">
                <a:solidFill>
                  <a:srgbClr val="FF0000"/>
                </a:solidFill>
              </a:rPr>
              <a:t>能否舖築整條道路？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成因、契約金額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" name="圖片 3" descr="一張含有 戶外, 道路, 地面, 植物 的圖片&#10;&#10;自動產生的描述">
            <a:extLst>
              <a:ext uri="{FF2B5EF4-FFF2-40B4-BE49-F238E27FC236}">
                <a16:creationId xmlns:a16="http://schemas.microsoft.com/office/drawing/2014/main" id="{0F26A43D-E444-8548-01EA-978909C86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202" y="4519834"/>
            <a:ext cx="3113822" cy="2335367"/>
          </a:xfrm>
          <a:prstGeom prst="rect">
            <a:avLst/>
          </a:prstGeom>
        </p:spPr>
      </p:pic>
      <p:pic>
        <p:nvPicPr>
          <p:cNvPr id="6" name="圖片 5" descr="一張含有 戶外, 地面, 植物, 道路 的圖片&#10;&#10;自動產生的描述">
            <a:extLst>
              <a:ext uri="{FF2B5EF4-FFF2-40B4-BE49-F238E27FC236}">
                <a16:creationId xmlns:a16="http://schemas.microsoft.com/office/drawing/2014/main" id="{A39548BD-B380-9803-58BC-F2D922844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511" y="4519833"/>
            <a:ext cx="3113822" cy="2335367"/>
          </a:xfrm>
          <a:prstGeom prst="rect">
            <a:avLst/>
          </a:prstGeom>
        </p:spPr>
      </p:pic>
      <p:pic>
        <p:nvPicPr>
          <p:cNvPr id="8" name="圖片 7" descr="一張含有 戶外, 植物, 地面, 石頭 的圖片&#10;&#10;自動產生的描述">
            <a:extLst>
              <a:ext uri="{FF2B5EF4-FFF2-40B4-BE49-F238E27FC236}">
                <a16:creationId xmlns:a16="http://schemas.microsoft.com/office/drawing/2014/main" id="{0564DF80-CD12-71C3-33C2-E455880B2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820" y="4522633"/>
            <a:ext cx="3113822" cy="233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20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標題 1">
            <a:extLst>
              <a:ext uri="{FF2B5EF4-FFF2-40B4-BE49-F238E27FC236}">
                <a16:creationId xmlns:a16="http://schemas.microsoft.com/office/drawing/2014/main" id="{A5FF749F-3546-773C-D090-FDC45BB42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40" y="-97339"/>
            <a:ext cx="3852909" cy="1135201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/>
              <a:t>實務分享</a:t>
            </a:r>
          </a:p>
        </p:txBody>
      </p:sp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75DBDACC-A305-4E51-3CA1-60A7EAF47EB8}"/>
              </a:ext>
            </a:extLst>
          </p:cNvPr>
          <p:cNvSpPr txBox="1">
            <a:spLocks/>
          </p:cNvSpPr>
          <p:nvPr/>
        </p:nvSpPr>
        <p:spPr>
          <a:xfrm>
            <a:off x="1469898" y="1298350"/>
            <a:ext cx="8668016" cy="3589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u="sng" dirty="0">
                <a:solidFill>
                  <a:srgbClr val="0070C0"/>
                </a:solidFill>
              </a:rPr>
              <a:t>●土石崩落：</a:t>
            </a:r>
            <a:endParaRPr lang="en-US" altLang="zh-TW" u="sng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0070C0"/>
                </a:solidFill>
              </a:rPr>
              <a:t>                     </a:t>
            </a:r>
            <a:endParaRPr lang="en-US" altLang="zh-TW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0070C0"/>
                </a:solidFill>
              </a:rPr>
              <a:t>                   </a:t>
            </a:r>
            <a:r>
              <a:rPr lang="zh-TW" alt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阻礙通行、側溝淤積</a:t>
            </a:r>
            <a:endParaRPr lang="en-US" altLang="zh-TW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FFFF00"/>
                </a:solidFill>
              </a:rPr>
              <a:t>                   </a:t>
            </a:r>
            <a:endParaRPr lang="en-US" altLang="zh-TW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FFFF00"/>
                </a:solidFill>
              </a:rPr>
              <a:t>    問：</a:t>
            </a:r>
            <a:r>
              <a:rPr lang="zh-TW" altLang="en-US" dirty="0">
                <a:solidFill>
                  <a:srgbClr val="FF0000"/>
                </a:solidFill>
              </a:rPr>
              <a:t>能否進行側溝清淤？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日常維護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6" name="圖片 5" descr="一張含有 戶外, 植物, 樹狀, 地面 的圖片&#10;&#10;自動產生的描述">
            <a:extLst>
              <a:ext uri="{FF2B5EF4-FFF2-40B4-BE49-F238E27FC236}">
                <a16:creationId xmlns:a16="http://schemas.microsoft.com/office/drawing/2014/main" id="{4B3A5ECE-B318-AA75-C2BC-C5DEAE8BE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015" y="4412974"/>
            <a:ext cx="3260034" cy="2445026"/>
          </a:xfrm>
          <a:prstGeom prst="rect">
            <a:avLst/>
          </a:prstGeom>
        </p:spPr>
      </p:pic>
      <p:pic>
        <p:nvPicPr>
          <p:cNvPr id="9" name="圖片 8" descr="一張含有 戶外, 地面, 樹狀, 植物 的圖片&#10;&#10;自動產生的描述">
            <a:extLst>
              <a:ext uri="{FF2B5EF4-FFF2-40B4-BE49-F238E27FC236}">
                <a16:creationId xmlns:a16="http://schemas.microsoft.com/office/drawing/2014/main" id="{408C8406-A45A-E26F-036B-9CBA781F1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410" y="4412973"/>
            <a:ext cx="3260035" cy="2445027"/>
          </a:xfrm>
          <a:prstGeom prst="rect">
            <a:avLst/>
          </a:prstGeom>
        </p:spPr>
      </p:pic>
      <p:pic>
        <p:nvPicPr>
          <p:cNvPr id="11" name="圖片 10" descr="一張含有 戶外, 植物, 樹狀, 草 的圖片&#10;&#10;自動產生的描述">
            <a:extLst>
              <a:ext uri="{FF2B5EF4-FFF2-40B4-BE49-F238E27FC236}">
                <a16:creationId xmlns:a16="http://schemas.microsoft.com/office/drawing/2014/main" id="{B14B199C-6091-22F2-8C2F-1D52E4808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463" y="4412973"/>
            <a:ext cx="3260037" cy="24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83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Custom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2A25D"/>
      </a:accent1>
      <a:accent2>
        <a:srgbClr val="A0DADE"/>
      </a:accent2>
      <a:accent3>
        <a:srgbClr val="CCB5E5"/>
      </a:accent3>
      <a:accent4>
        <a:srgbClr val="29285D"/>
      </a:accent4>
      <a:accent5>
        <a:srgbClr val="EDF1F2"/>
      </a:accent5>
      <a:accent6>
        <a:srgbClr val="70AD47"/>
      </a:accent6>
      <a:hlink>
        <a:srgbClr val="A0DADE"/>
      </a:hlink>
      <a:folHlink>
        <a:srgbClr val="954F72"/>
      </a:folHlink>
    </a:clrScheme>
    <a:fontScheme name="Custom 62">
      <a:majorFont>
        <a:latin typeface="Skeena"/>
        <a:ea typeface=""/>
        <a:cs typeface=""/>
      </a:majorFont>
      <a:minorFont>
        <a:latin typeface="Skee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396199_TF03460514_Win32" id="{4AA05898-4F77-4AB3-89BF-3D39D784AAF5}" vid="{99FA4C67-FE2A-461A-AA0C-CC50026D559B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AFBFB9225EC7EA429E631EDEF766CE01" ma:contentTypeVersion="3" ma:contentTypeDescription="建立新的文件。" ma:contentTypeScope="" ma:versionID="100f976cb649d38a6736c44448ad645a">
  <xsd:schema xmlns:xsd="http://www.w3.org/2001/XMLSchema" xmlns:xs="http://www.w3.org/2001/XMLSchema" xmlns:p="http://schemas.microsoft.com/office/2006/metadata/properties" xmlns:ns3="6aff592b-b0c7-40a9-aaf6-40c3925aeb0a" targetNamespace="http://schemas.microsoft.com/office/2006/metadata/properties" ma:root="true" ma:fieldsID="f1849adf93f680e5a9bdc4a46d2f56b3" ns3:_="">
    <xsd:import namespace="6aff592b-b0c7-40a9-aaf6-40c3925aeb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f592b-b0c7-40a9-aaf6-40c3925aeb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4F7154-AFAC-4BE7-8A74-7F4B6FC2743C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purl.org/dc/terms/"/>
    <ds:schemaRef ds:uri="6aff592b-b0c7-40a9-aaf6-40c3925aeb0a"/>
  </ds:schemaRefs>
</ds:datastoreItem>
</file>

<file path=customXml/itemProps2.xml><?xml version="1.0" encoding="utf-8"?>
<ds:datastoreItem xmlns:ds="http://schemas.openxmlformats.org/officeDocument/2006/customXml" ds:itemID="{E618C13B-9D83-4AF4-B64D-33362D5133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85A602-6DA0-4907-86A3-52B277BC89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ff592b-b0c7-40a9-aaf6-40c3925aeb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{F8D1A835-C43F-4EEB-B79C-2A0AF7BDCC92}tf03460514_win32</Template>
  <TotalTime>1032</TotalTime>
  <Words>561</Words>
  <Application>Microsoft Office PowerPoint</Application>
  <PresentationFormat>寬螢幕</PresentationFormat>
  <Paragraphs>118</Paragraphs>
  <Slides>13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0" baseType="lpstr">
      <vt:lpstr>Microsoft JhengHei UI</vt:lpstr>
      <vt:lpstr>標楷體</vt:lpstr>
      <vt:lpstr>Arial</vt:lpstr>
      <vt:lpstr>Calibri</vt:lpstr>
      <vt:lpstr>Skeena</vt:lpstr>
      <vt:lpstr>Times New Roman</vt:lpstr>
      <vt:lpstr>Office 佈景主題</vt:lpstr>
      <vt:lpstr>搶險搶修實務分享</vt:lpstr>
      <vt:lpstr>自我介紹</vt:lpstr>
      <vt:lpstr>PowerPoint 簡報</vt:lpstr>
      <vt:lpstr>左鎮區歷年搶險修及復建工程辦理情形</vt:lpstr>
      <vt:lpstr>實務分享</vt:lpstr>
      <vt:lpstr>實務分享</vt:lpstr>
      <vt:lpstr>實務分享</vt:lpstr>
      <vt:lpstr>實務分享</vt:lpstr>
      <vt:lpstr>實務分享</vt:lpstr>
      <vt:lpstr>實務分享</vt:lpstr>
      <vt:lpstr>實務分享</vt:lpstr>
      <vt:lpstr>實務分享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搶險搶修實務分享</dc:title>
  <dc:creator>08</dc:creator>
  <cp:lastModifiedBy>08</cp:lastModifiedBy>
  <cp:revision>9</cp:revision>
  <cp:lastPrinted>2023-10-19T08:18:08Z</cp:lastPrinted>
  <dcterms:created xsi:type="dcterms:W3CDTF">2023-09-28T08:03:58Z</dcterms:created>
  <dcterms:modified xsi:type="dcterms:W3CDTF">2023-10-19T08:22:21Z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0x010100AFBFB9225EC7EA429E631EDEF766CE01</vt:lpwstr>
  </property>
</Properties>
</file>