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78"/>
  </p:notesMasterIdLst>
  <p:handoutMasterIdLst>
    <p:handoutMasterId r:id="rId79"/>
  </p:handoutMasterIdLst>
  <p:sldIdLst>
    <p:sldId id="317" r:id="rId2"/>
    <p:sldId id="309" r:id="rId3"/>
    <p:sldId id="329" r:id="rId4"/>
    <p:sldId id="493" r:id="rId5"/>
    <p:sldId id="494" r:id="rId6"/>
    <p:sldId id="257" r:id="rId7"/>
    <p:sldId id="353" r:id="rId8"/>
    <p:sldId id="356" r:id="rId9"/>
    <p:sldId id="549" r:id="rId10"/>
    <p:sldId id="354" r:id="rId11"/>
    <p:sldId id="330" r:id="rId12"/>
    <p:sldId id="495" r:id="rId13"/>
    <p:sldId id="496" r:id="rId14"/>
    <p:sldId id="259" r:id="rId15"/>
    <p:sldId id="497" r:id="rId16"/>
    <p:sldId id="498" r:id="rId17"/>
    <p:sldId id="358" r:id="rId18"/>
    <p:sldId id="362" r:id="rId19"/>
    <p:sldId id="499" r:id="rId20"/>
    <p:sldId id="504" r:id="rId21"/>
    <p:sldId id="505" r:id="rId22"/>
    <p:sldId id="502" r:id="rId23"/>
    <p:sldId id="506" r:id="rId24"/>
    <p:sldId id="507" r:id="rId25"/>
    <p:sldId id="508" r:id="rId26"/>
    <p:sldId id="445" r:id="rId27"/>
    <p:sldId id="352" r:id="rId28"/>
    <p:sldId id="509" r:id="rId29"/>
    <p:sldId id="388" r:id="rId30"/>
    <p:sldId id="452" r:id="rId31"/>
    <p:sldId id="472" r:id="rId32"/>
    <p:sldId id="473" r:id="rId33"/>
    <p:sldId id="469" r:id="rId34"/>
    <p:sldId id="447" r:id="rId35"/>
    <p:sldId id="448" r:id="rId36"/>
    <p:sldId id="451" r:id="rId37"/>
    <p:sldId id="446" r:id="rId38"/>
    <p:sldId id="454" r:id="rId39"/>
    <p:sldId id="450" r:id="rId40"/>
    <p:sldId id="453" r:id="rId41"/>
    <p:sldId id="460" r:id="rId42"/>
    <p:sldId id="468" r:id="rId43"/>
    <p:sldId id="461" r:id="rId44"/>
    <p:sldId id="471" r:id="rId45"/>
    <p:sldId id="481" r:id="rId46"/>
    <p:sldId id="510" r:id="rId47"/>
    <p:sldId id="511" r:id="rId48"/>
    <p:sldId id="547" r:id="rId49"/>
    <p:sldId id="397" r:id="rId50"/>
    <p:sldId id="334" r:id="rId51"/>
    <p:sldId id="512" r:id="rId52"/>
    <p:sldId id="345" r:id="rId53"/>
    <p:sldId id="515" r:id="rId54"/>
    <p:sldId id="516" r:id="rId55"/>
    <p:sldId id="517" r:id="rId56"/>
    <p:sldId id="518" r:id="rId57"/>
    <p:sldId id="337" r:id="rId58"/>
    <p:sldId id="519" r:id="rId59"/>
    <p:sldId id="520" r:id="rId60"/>
    <p:sldId id="521" r:id="rId61"/>
    <p:sldId id="552" r:id="rId62"/>
    <p:sldId id="522" r:id="rId63"/>
    <p:sldId id="523" r:id="rId64"/>
    <p:sldId id="312" r:id="rId65"/>
    <p:sldId id="548" r:id="rId66"/>
    <p:sldId id="550" r:id="rId67"/>
    <p:sldId id="413" r:id="rId68"/>
    <p:sldId id="524" r:id="rId69"/>
    <p:sldId id="551" r:id="rId70"/>
    <p:sldId id="351" r:id="rId71"/>
    <p:sldId id="418" r:id="rId72"/>
    <p:sldId id="541" r:id="rId73"/>
    <p:sldId id="543" r:id="rId74"/>
    <p:sldId id="545" r:id="rId75"/>
    <p:sldId id="544" r:id="rId76"/>
    <p:sldId id="315" r:id="rId77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ECFF"/>
    <a:srgbClr val="33CC33"/>
    <a:srgbClr val="0000FF"/>
    <a:srgbClr val="FFCCCC"/>
    <a:srgbClr val="FFCC00"/>
    <a:srgbClr val="CC99FF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85537" autoAdjust="0"/>
  </p:normalViewPr>
  <p:slideViewPr>
    <p:cSldViewPr>
      <p:cViewPr>
        <p:scale>
          <a:sx n="73" d="100"/>
          <a:sy n="73" d="100"/>
        </p:scale>
        <p:origin x="-996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notesViewPr>
    <p:cSldViewPr>
      <p:cViewPr varScale="1">
        <p:scale>
          <a:sx n="79" d="100"/>
          <a:sy n="79" d="100"/>
        </p:scale>
        <p:origin x="-1428" y="-9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AppData\Local\Temp\105.05.11&#33274;&#21335;&#35611;&#32722;&#30456;&#38364;&#32113;&#35336;&#3492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AppData\Local\Temp\105.05.11&#33274;&#21335;&#35611;&#32722;&#30456;&#38364;&#32113;&#35336;&#3492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'101-104-表2'!$D$2</c:f>
              <c:strCache>
                <c:ptCount val="1"/>
                <c:pt idx="0">
                  <c:v>比例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'101-104-表2'!$B$3:$B$8</c:f>
              <c:strCache>
                <c:ptCount val="6"/>
                <c:pt idx="0">
                  <c:v>民眾陳情或抗爭</c:v>
                </c:pt>
                <c:pt idx="1">
                  <c:v>已在規定期限內辦理勞務標或工程標招標經流標者</c:v>
                </c:pt>
                <c:pt idx="2">
                  <c:v>因災害擴大或實際需求須變更設計，致增加工期</c:v>
                </c:pt>
                <c:pt idx="3">
                  <c:v>配合其他工程暫無法施作</c:v>
                </c:pt>
                <c:pt idx="4">
                  <c:v>天候異常</c:v>
                </c:pt>
                <c:pt idx="5">
                  <c:v>其他特殊因素</c:v>
                </c:pt>
              </c:strCache>
            </c:strRef>
          </c:cat>
          <c:val>
            <c:numRef>
              <c:f>'101-104-表2'!$D$3:$D$8</c:f>
              <c:numCache>
                <c:formatCode>0%</c:formatCode>
                <c:ptCount val="6"/>
                <c:pt idx="0">
                  <c:v>2.8506559031281534E-2</c:v>
                </c:pt>
                <c:pt idx="1">
                  <c:v>0.54616548940464182</c:v>
                </c:pt>
                <c:pt idx="2">
                  <c:v>7.5554994954591323E-2</c:v>
                </c:pt>
                <c:pt idx="3">
                  <c:v>3.4687184661957617E-2</c:v>
                </c:pt>
                <c:pt idx="4">
                  <c:v>8.5771947527749748E-2</c:v>
                </c:pt>
                <c:pt idx="5">
                  <c:v>0.22931382441977799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413079011555003"/>
          <c:y val="0.11299471394764711"/>
          <c:w val="0.39668141448335809"/>
          <c:h val="0.85311009030473561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'101-102臺南表1'!$D$2</c:f>
              <c:strCache>
                <c:ptCount val="1"/>
                <c:pt idx="0">
                  <c:v>比例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'101-102臺南表1'!$B$3:$B$8</c:f>
              <c:strCache>
                <c:ptCount val="6"/>
                <c:pt idx="0">
                  <c:v>民眾陳情或抗爭</c:v>
                </c:pt>
                <c:pt idx="1">
                  <c:v>已在規定期限內辦理勞務標或工程標招標經流標者</c:v>
                </c:pt>
                <c:pt idx="2">
                  <c:v>因災害擴大或實際需求須變更設計，致增加工期</c:v>
                </c:pt>
                <c:pt idx="3">
                  <c:v>配合其他工程暫無法施作</c:v>
                </c:pt>
                <c:pt idx="4">
                  <c:v>天候異常</c:v>
                </c:pt>
                <c:pt idx="5">
                  <c:v>其他特殊因素</c:v>
                </c:pt>
              </c:strCache>
            </c:strRef>
          </c:cat>
          <c:val>
            <c:numRef>
              <c:f>'101-102臺南表1'!$D$3:$D$8</c:f>
              <c:numCache>
                <c:formatCode>0%</c:formatCode>
                <c:ptCount val="6"/>
                <c:pt idx="0">
                  <c:v>5.2816901408450703E-2</c:v>
                </c:pt>
                <c:pt idx="1">
                  <c:v>0.53169014084507038</c:v>
                </c:pt>
                <c:pt idx="2">
                  <c:v>0.12323943661971831</c:v>
                </c:pt>
                <c:pt idx="3">
                  <c:v>6.3380281690140844E-2</c:v>
                </c:pt>
                <c:pt idx="4">
                  <c:v>5.2816901408450703E-2</c:v>
                </c:pt>
                <c:pt idx="5">
                  <c:v>0.176056338028169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556650246305397E-2"/>
          <c:y val="4.1095890410958895E-2"/>
          <c:w val="0.94581280788177369"/>
          <c:h val="0.9246575342465779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val>
            <c:numRef>
              <c:f>Sheet2!$A$2:$A$3</c:f>
              <c:numCache>
                <c:formatCode>0.0%</c:formatCode>
                <c:ptCount val="2"/>
                <c:pt idx="0">
                  <c:v>0.12290000000000002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723584"/>
        <c:axId val="108008576"/>
      </c:barChart>
      <c:catAx>
        <c:axId val="172723584"/>
        <c:scaling>
          <c:orientation val="minMax"/>
        </c:scaling>
        <c:delete val="1"/>
        <c:axPos val="b"/>
        <c:majorTickMark val="out"/>
        <c:minorTickMark val="none"/>
        <c:tickLblPos val="none"/>
        <c:crossAx val="108008576"/>
        <c:crosses val="autoZero"/>
        <c:auto val="1"/>
        <c:lblAlgn val="ctr"/>
        <c:lblOffset val="100"/>
        <c:noMultiLvlLbl val="0"/>
      </c:catAx>
      <c:valAx>
        <c:axId val="108008576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172723584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556650246305397E-2"/>
          <c:y val="4.1237113402061855E-2"/>
          <c:w val="0.94581280788177369"/>
          <c:h val="0.924398625429553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val>
            <c:numRef>
              <c:f>Sheet2!$B$2:$B$3</c:f>
              <c:numCache>
                <c:formatCode>0.0%</c:formatCode>
                <c:ptCount val="2"/>
                <c:pt idx="0">
                  <c:v>0.35200000000000031</c:v>
                </c:pt>
                <c:pt idx="1">
                  <c:v>0.60000000000000064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094208"/>
        <c:axId val="108095744"/>
      </c:barChart>
      <c:catAx>
        <c:axId val="108094208"/>
        <c:scaling>
          <c:orientation val="minMax"/>
        </c:scaling>
        <c:delete val="1"/>
        <c:axPos val="b"/>
        <c:majorTickMark val="out"/>
        <c:minorTickMark val="none"/>
        <c:tickLblPos val="none"/>
        <c:crossAx val="108095744"/>
        <c:crosses val="autoZero"/>
        <c:auto val="1"/>
        <c:lblAlgn val="ctr"/>
        <c:lblOffset val="100"/>
        <c:noMultiLvlLbl val="0"/>
      </c:catAx>
      <c:valAx>
        <c:axId val="108095744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108094208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8D4C3-4921-4E63-B056-544F2146EFD0}" type="doc">
      <dgm:prSet loTypeId="urn:microsoft.com/office/officeart/2005/8/layout/chevron1" loCatId="process" qsTypeId="urn:microsoft.com/office/officeart/2005/8/quickstyle/simple2" qsCatId="simple" csTypeId="urn:microsoft.com/office/officeart/2005/8/colors/accent2_2" csCatId="accent2" phldr="1"/>
      <dgm:spPr/>
    </dgm:pt>
    <dgm:pt modelId="{0855C3FB-7257-42D6-8C32-9D21D460540A}">
      <dgm:prSet phldrT="[文字]" custT="1"/>
      <dgm:spPr/>
      <dgm:t>
        <a:bodyPr/>
        <a:lstStyle/>
        <a:p>
          <a:r>
            <a:rPr lang="zh-TW" altLang="en-US" sz="1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查報災情</a:t>
          </a:r>
          <a:endParaRPr lang="zh-TW" alt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41245E1-8862-4576-8904-F619BF2AF305}" type="par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903B842-C3A6-4AFA-96B1-05A438F4D38C}" type="sib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695EF36-B63E-41BA-BB04-179B9EF1C13B}">
      <dgm:prSet phldrT="[文字]" custT="1"/>
      <dgm:spPr/>
      <dgm:t>
        <a:bodyPr/>
        <a:lstStyle/>
        <a:p>
          <a:r>
            <a:rPr lang="zh-TW" altLang="en-US" sz="1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縣市複查</a:t>
          </a:r>
          <a:endParaRPr lang="zh-TW" alt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28E9482-D5D7-46CC-AE4E-D040733DBCF1}" type="par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EBC0A45-648C-478F-A5FF-7C1DE998E14F}" type="sib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34B8CB9-1A2D-4421-83F0-31EC1878A957}">
      <dgm:prSet phldrT="[文字]" custT="1"/>
      <dgm:spPr/>
      <dgm:t>
        <a:bodyPr/>
        <a:lstStyle/>
        <a:p>
          <a:r>
            <a:rPr lang="zh-TW" altLang="en-US" sz="1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函報行政院</a:t>
          </a:r>
          <a:endParaRPr lang="zh-TW" alt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24A8FE8-D8C2-46D0-8640-F820AA8D797C}" type="par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4526C00-80A8-4A34-AAC5-7CE2804B66D2}" type="sib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86AC4DB-0195-4FE9-BA50-1A50B4F2B541}">
      <dgm:prSet phldrT="[文字]" custT="1"/>
      <dgm:spPr/>
      <dgm:t>
        <a:bodyPr/>
        <a:lstStyle/>
        <a:p>
          <a:r>
            <a:rPr lang="zh-TW" altLang="en-US" sz="1800" b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填報系統</a:t>
          </a:r>
          <a:endParaRPr lang="zh-TW" altLang="en-US" sz="18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551DEDF-2104-44FB-9661-4629CA0A48D2}" type="par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5E9DE5A-3237-4F16-875D-8F1553267A0A}" type="sib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01ED0765-0C63-4893-892F-FB78BF226607}" type="pres">
      <dgm:prSet presAssocID="{F2F8D4C3-4921-4E63-B056-544F2146EFD0}" presName="Name0" presStyleCnt="0">
        <dgm:presLayoutVars>
          <dgm:dir/>
          <dgm:animLvl val="lvl"/>
          <dgm:resizeHandles val="exact"/>
        </dgm:presLayoutVars>
      </dgm:prSet>
      <dgm:spPr/>
    </dgm:pt>
    <dgm:pt modelId="{5D40C39F-C319-44E7-A0FD-E40FF4813CE9}" type="pres">
      <dgm:prSet presAssocID="{0855C3FB-7257-42D6-8C32-9D21D46054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47FE7-67DE-4DA6-A9C1-4326F4B6D349}" type="pres">
      <dgm:prSet presAssocID="{9903B842-C3A6-4AFA-96B1-05A438F4D38C}" presName="parTxOnlySpace" presStyleCnt="0"/>
      <dgm:spPr/>
    </dgm:pt>
    <dgm:pt modelId="{AA2C0049-014F-48E6-A94B-B53C2FE446EE}" type="pres">
      <dgm:prSet presAssocID="{F86AC4DB-0195-4FE9-BA50-1A50B4F2B54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D6875-4537-46B5-A0DE-65B427D4F9B3}" type="pres">
      <dgm:prSet presAssocID="{85E9DE5A-3237-4F16-875D-8F1553267A0A}" presName="parTxOnlySpace" presStyleCnt="0"/>
      <dgm:spPr/>
    </dgm:pt>
    <dgm:pt modelId="{53D3EE1E-53D7-4138-9787-7D0A63DC7732}" type="pres">
      <dgm:prSet presAssocID="{9695EF36-B63E-41BA-BB04-179B9EF1C13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D2C4A9-C34E-4468-AA5F-5CAD5D971007}" type="pres">
      <dgm:prSet presAssocID="{6EBC0A45-648C-478F-A5FF-7C1DE998E14F}" presName="parTxOnlySpace" presStyleCnt="0"/>
      <dgm:spPr/>
    </dgm:pt>
    <dgm:pt modelId="{2DD97A56-8100-4C3A-87ED-534B767E18DB}" type="pres">
      <dgm:prSet presAssocID="{834B8CB9-1A2D-4421-83F0-31EC1878A9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03FACF-2D91-4C43-8A26-146D1F216E96}" srcId="{F2F8D4C3-4921-4E63-B056-544F2146EFD0}" destId="{F86AC4DB-0195-4FE9-BA50-1A50B4F2B541}" srcOrd="1" destOrd="0" parTransId="{C551DEDF-2104-44FB-9661-4629CA0A48D2}" sibTransId="{85E9DE5A-3237-4F16-875D-8F1553267A0A}"/>
    <dgm:cxn modelId="{5830AA7D-C85A-4208-9517-F5A2332F8B4D}" type="presOf" srcId="{834B8CB9-1A2D-4421-83F0-31EC1878A957}" destId="{2DD97A56-8100-4C3A-87ED-534B767E18DB}" srcOrd="0" destOrd="0" presId="urn:microsoft.com/office/officeart/2005/8/layout/chevron1"/>
    <dgm:cxn modelId="{2B43AB60-772E-4397-B40E-F5FCE4213B1D}" type="presOf" srcId="{9695EF36-B63E-41BA-BB04-179B9EF1C13B}" destId="{53D3EE1E-53D7-4138-9787-7D0A63DC7732}" srcOrd="0" destOrd="0" presId="urn:microsoft.com/office/officeart/2005/8/layout/chevron1"/>
    <dgm:cxn modelId="{20D401FC-7228-45C6-A72B-4F2EF9AEECBC}" type="presOf" srcId="{F2F8D4C3-4921-4E63-B056-544F2146EFD0}" destId="{01ED0765-0C63-4893-892F-FB78BF226607}" srcOrd="0" destOrd="0" presId="urn:microsoft.com/office/officeart/2005/8/layout/chevron1"/>
    <dgm:cxn modelId="{A4808C02-BE3B-4EE6-B50F-AC3CE481C0FF}" srcId="{F2F8D4C3-4921-4E63-B056-544F2146EFD0}" destId="{0855C3FB-7257-42D6-8C32-9D21D460540A}" srcOrd="0" destOrd="0" parTransId="{741245E1-8862-4576-8904-F619BF2AF305}" sibTransId="{9903B842-C3A6-4AFA-96B1-05A438F4D38C}"/>
    <dgm:cxn modelId="{0EBE1038-EAA7-4728-A5FE-209D257A0C1B}" type="presOf" srcId="{0855C3FB-7257-42D6-8C32-9D21D460540A}" destId="{5D40C39F-C319-44E7-A0FD-E40FF4813CE9}" srcOrd="0" destOrd="0" presId="urn:microsoft.com/office/officeart/2005/8/layout/chevron1"/>
    <dgm:cxn modelId="{DDFDE171-2DF2-477B-859C-1FF0ED280A10}" srcId="{F2F8D4C3-4921-4E63-B056-544F2146EFD0}" destId="{9695EF36-B63E-41BA-BB04-179B9EF1C13B}" srcOrd="2" destOrd="0" parTransId="{B28E9482-D5D7-46CC-AE4E-D040733DBCF1}" sibTransId="{6EBC0A45-648C-478F-A5FF-7C1DE998E14F}"/>
    <dgm:cxn modelId="{94CACFB4-FBBA-4107-9EBE-4772C9AF2375}" srcId="{F2F8D4C3-4921-4E63-B056-544F2146EFD0}" destId="{834B8CB9-1A2D-4421-83F0-31EC1878A957}" srcOrd="3" destOrd="0" parTransId="{F24A8FE8-D8C2-46D0-8640-F820AA8D797C}" sibTransId="{24526C00-80A8-4A34-AAC5-7CE2804B66D2}"/>
    <dgm:cxn modelId="{219389E6-5DD6-4192-B7B3-19962BE5F094}" type="presOf" srcId="{F86AC4DB-0195-4FE9-BA50-1A50B4F2B541}" destId="{AA2C0049-014F-48E6-A94B-B53C2FE446EE}" srcOrd="0" destOrd="0" presId="urn:microsoft.com/office/officeart/2005/8/layout/chevron1"/>
    <dgm:cxn modelId="{C4446299-3139-4603-AE85-C96C6998D945}" type="presParOf" srcId="{01ED0765-0C63-4893-892F-FB78BF226607}" destId="{5D40C39F-C319-44E7-A0FD-E40FF4813CE9}" srcOrd="0" destOrd="0" presId="urn:microsoft.com/office/officeart/2005/8/layout/chevron1"/>
    <dgm:cxn modelId="{36A14251-B4FB-4AED-BF7B-7BB9B93DC1C0}" type="presParOf" srcId="{01ED0765-0C63-4893-892F-FB78BF226607}" destId="{FE047FE7-67DE-4DA6-A9C1-4326F4B6D349}" srcOrd="1" destOrd="0" presId="urn:microsoft.com/office/officeart/2005/8/layout/chevron1"/>
    <dgm:cxn modelId="{8AE14C5A-883D-4402-B3BB-D1CB7ECF2E5B}" type="presParOf" srcId="{01ED0765-0C63-4893-892F-FB78BF226607}" destId="{AA2C0049-014F-48E6-A94B-B53C2FE446EE}" srcOrd="2" destOrd="0" presId="urn:microsoft.com/office/officeart/2005/8/layout/chevron1"/>
    <dgm:cxn modelId="{3E702E34-ED73-4669-B176-D4EE62AADC5D}" type="presParOf" srcId="{01ED0765-0C63-4893-892F-FB78BF226607}" destId="{A94D6875-4537-46B5-A0DE-65B427D4F9B3}" srcOrd="3" destOrd="0" presId="urn:microsoft.com/office/officeart/2005/8/layout/chevron1"/>
    <dgm:cxn modelId="{375DD1F4-E8E8-404C-BFA0-9C3F7DCFE009}" type="presParOf" srcId="{01ED0765-0C63-4893-892F-FB78BF226607}" destId="{53D3EE1E-53D7-4138-9787-7D0A63DC7732}" srcOrd="4" destOrd="0" presId="urn:microsoft.com/office/officeart/2005/8/layout/chevron1"/>
    <dgm:cxn modelId="{68404E83-C1D8-4EC3-AFAE-EA213E84D978}" type="presParOf" srcId="{01ED0765-0C63-4893-892F-FB78BF226607}" destId="{17D2C4A9-C34E-4468-AA5F-5CAD5D971007}" srcOrd="5" destOrd="0" presId="urn:microsoft.com/office/officeart/2005/8/layout/chevron1"/>
    <dgm:cxn modelId="{3390987C-9DED-45B7-88A1-D2C5D629A990}" type="presParOf" srcId="{01ED0765-0C63-4893-892F-FB78BF226607}" destId="{2DD97A56-8100-4C3A-87ED-534B767E18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781D5-EFBE-4C7A-B65E-CE3E6EF0F95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E4D0DA6-FDEF-4D9E-9D55-120D5F98F3FF}">
      <dgm:prSet phldrT="[文字]"/>
      <dgm:spPr/>
      <dgm:t>
        <a:bodyPr/>
        <a:lstStyle/>
        <a:p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rPr>
            <a:t>查報災害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itchFamily="49" charset="-120"/>
            <a:ea typeface="華康中圓體" pitchFamily="49" charset="-120"/>
          </a:endParaRPr>
        </a:p>
      </dgm:t>
    </dgm:pt>
    <dgm:pt modelId="{B3CDA205-3C8A-4B65-A671-4A1FFAF65CC7}" type="parTrans" cxnId="{29D17B24-EDF6-4C26-9216-777F7ACACAB9}">
      <dgm:prSet/>
      <dgm:spPr/>
      <dgm:t>
        <a:bodyPr/>
        <a:lstStyle/>
        <a:p>
          <a:endParaRPr lang="zh-TW" altLang="en-US"/>
        </a:p>
      </dgm:t>
    </dgm:pt>
    <dgm:pt modelId="{14BC3F77-5C30-49EB-BBF5-C366FF23AD17}" type="sibTrans" cxnId="{29D17B24-EDF6-4C26-9216-777F7ACACAB9}">
      <dgm:prSet/>
      <dgm:spPr/>
      <dgm:t>
        <a:bodyPr/>
        <a:lstStyle/>
        <a:p>
          <a:endParaRPr lang="zh-TW" altLang="en-US"/>
        </a:p>
      </dgm:t>
    </dgm:pt>
    <dgm:pt modelId="{17518ACC-F505-411A-9DC9-24F8380FBCFC}">
      <dgm:prSet phldrT="[文字]"/>
      <dgm:spPr/>
      <dgm:t>
        <a:bodyPr/>
        <a:lstStyle/>
        <a:p>
          <a:r>
            <a:rPr lang="zh-TW" altLang="en-US" b="0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rPr>
            <a:t>上網填報個案資料</a:t>
          </a:r>
          <a:endParaRPr lang="zh-TW" altLang="en-US" b="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itchFamily="49" charset="-120"/>
            <a:ea typeface="華康中圓體" pitchFamily="49" charset="-120"/>
          </a:endParaRPr>
        </a:p>
      </dgm:t>
    </dgm:pt>
    <dgm:pt modelId="{24F8F25A-B7A4-4C3F-927B-82F6EC3D9141}" type="parTrans" cxnId="{58543E49-282A-4B1A-82D0-6ACA5111D3A7}">
      <dgm:prSet/>
      <dgm:spPr/>
      <dgm:t>
        <a:bodyPr/>
        <a:lstStyle/>
        <a:p>
          <a:endParaRPr lang="zh-TW" altLang="en-US"/>
        </a:p>
      </dgm:t>
    </dgm:pt>
    <dgm:pt modelId="{215D58AA-B1DE-42E4-B772-1240824D69F9}" type="sibTrans" cxnId="{58543E49-282A-4B1A-82D0-6ACA5111D3A7}">
      <dgm:prSet/>
      <dgm:spPr/>
      <dgm:t>
        <a:bodyPr/>
        <a:lstStyle/>
        <a:p>
          <a:endParaRPr lang="zh-TW" altLang="en-US"/>
        </a:p>
      </dgm:t>
    </dgm:pt>
    <dgm:pt modelId="{0EB2F0C5-5080-4D62-A994-3DADFECB3DDD}">
      <dgm:prSet phldrT="[文字]"/>
      <dgm:spPr/>
      <dgm:t>
        <a:bodyPr/>
        <a:lstStyle/>
        <a:p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rPr>
            <a:t>複查確認、指定單一窗口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itchFamily="49" charset="-120"/>
            <a:ea typeface="華康中圓體" pitchFamily="49" charset="-120"/>
          </a:endParaRPr>
        </a:p>
      </dgm:t>
    </dgm:pt>
    <dgm:pt modelId="{2B502139-085A-4178-B320-3B9FE3980FDF}" type="parTrans" cxnId="{B23C5A7D-EAEF-42B7-9CF2-F8F53ECEFAB3}">
      <dgm:prSet/>
      <dgm:spPr/>
      <dgm:t>
        <a:bodyPr/>
        <a:lstStyle/>
        <a:p>
          <a:endParaRPr lang="zh-TW" altLang="en-US"/>
        </a:p>
      </dgm:t>
    </dgm:pt>
    <dgm:pt modelId="{B7029EDE-1FD2-4307-92AA-80A2287C866F}" type="sibTrans" cxnId="{B23C5A7D-EAEF-42B7-9CF2-F8F53ECEFAB3}">
      <dgm:prSet/>
      <dgm:spPr/>
      <dgm:t>
        <a:bodyPr/>
        <a:lstStyle/>
        <a:p>
          <a:endParaRPr lang="zh-TW" altLang="en-US"/>
        </a:p>
      </dgm:t>
    </dgm:pt>
    <dgm:pt modelId="{24BA9DBB-637A-4249-8EC6-5FBCFDDF0334}">
      <dgm:prSet phldrT="[文字]"/>
      <dgm:spPr/>
      <dgm:t>
        <a:bodyPr/>
        <a:lstStyle/>
        <a:p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rPr>
            <a:t>輸出補助總表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itchFamily="49" charset="-120"/>
            <a:ea typeface="華康中圓體" pitchFamily="49" charset="-120"/>
          </a:endParaRPr>
        </a:p>
      </dgm:t>
    </dgm:pt>
    <dgm:pt modelId="{79FE2062-E7EC-45B3-B502-3021B57BFA29}" type="parTrans" cxnId="{395D787B-F290-4A8A-848D-5B113CCE87A2}">
      <dgm:prSet/>
      <dgm:spPr/>
      <dgm:t>
        <a:bodyPr/>
        <a:lstStyle/>
        <a:p>
          <a:endParaRPr lang="zh-TW" altLang="en-US"/>
        </a:p>
      </dgm:t>
    </dgm:pt>
    <dgm:pt modelId="{59184820-435B-45F9-B84C-DA9F475B698B}" type="sibTrans" cxnId="{395D787B-F290-4A8A-848D-5B113CCE87A2}">
      <dgm:prSet/>
      <dgm:spPr/>
      <dgm:t>
        <a:bodyPr/>
        <a:lstStyle/>
        <a:p>
          <a:endParaRPr lang="zh-TW" altLang="en-US"/>
        </a:p>
      </dgm:t>
    </dgm:pt>
    <dgm:pt modelId="{59DA560A-DE96-4A83-ACA3-B1A300465965}">
      <dgm:prSet phldrT="[文字]"/>
      <dgm:spPr/>
      <dgm:t>
        <a:bodyPr/>
        <a:lstStyle/>
        <a:p>
          <a:r>
            <a:rPr lang="zh-TW" alt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rPr>
            <a:t>提報行政院</a:t>
          </a:r>
          <a:endParaRPr lang="zh-TW" alt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華康中圓體" pitchFamily="49" charset="-120"/>
            <a:ea typeface="華康中圓體" pitchFamily="49" charset="-120"/>
          </a:endParaRPr>
        </a:p>
      </dgm:t>
    </dgm:pt>
    <dgm:pt modelId="{F7473DA1-6166-4FC8-B5B5-95ED7508E674}" type="parTrans" cxnId="{2742060B-00D8-45D9-AC28-1BB7CDD8C7D2}">
      <dgm:prSet/>
      <dgm:spPr/>
      <dgm:t>
        <a:bodyPr/>
        <a:lstStyle/>
        <a:p>
          <a:endParaRPr lang="zh-TW" altLang="en-US"/>
        </a:p>
      </dgm:t>
    </dgm:pt>
    <dgm:pt modelId="{1ABA9243-F6A4-4936-BC15-F1C7803FDA0A}" type="sibTrans" cxnId="{2742060B-00D8-45D9-AC28-1BB7CDD8C7D2}">
      <dgm:prSet/>
      <dgm:spPr/>
      <dgm:t>
        <a:bodyPr/>
        <a:lstStyle/>
        <a:p>
          <a:endParaRPr lang="zh-TW" altLang="en-US"/>
        </a:p>
      </dgm:t>
    </dgm:pt>
    <dgm:pt modelId="{1C6A30DC-2CDF-41D8-8F51-A2DA923572AE}" type="pres">
      <dgm:prSet presAssocID="{62E781D5-EFBE-4C7A-B65E-CE3E6EF0F9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FE6BD9-A152-4077-B039-DED8D8A2B164}" type="pres">
      <dgm:prSet presAssocID="{62E781D5-EFBE-4C7A-B65E-CE3E6EF0F952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C452ED0A-BB82-44B5-9B60-442177ED56F3}" type="pres">
      <dgm:prSet presAssocID="{62E781D5-EFBE-4C7A-B65E-CE3E6EF0F95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4B5165-2E15-41B0-9956-C8BEB1977FD6}" type="pres">
      <dgm:prSet presAssocID="{62E781D5-EFBE-4C7A-B65E-CE3E6EF0F95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6DF716-2C1D-477D-A7AD-38C80673C04B}" type="pres">
      <dgm:prSet presAssocID="{62E781D5-EFBE-4C7A-B65E-CE3E6EF0F95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C25D2C-2F2E-4B16-B632-DEB017CBCC3D}" type="pres">
      <dgm:prSet presAssocID="{62E781D5-EFBE-4C7A-B65E-CE3E6EF0F95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9F020B-B011-425A-AEBA-5EA2C0EADDB3}" type="pres">
      <dgm:prSet presAssocID="{62E781D5-EFBE-4C7A-B65E-CE3E6EF0F95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4B20B-6B39-4566-935F-9001F763F303}" type="pres">
      <dgm:prSet presAssocID="{62E781D5-EFBE-4C7A-B65E-CE3E6EF0F95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988264-C565-49EB-BE12-B3B7E76201F8}" type="pres">
      <dgm:prSet presAssocID="{62E781D5-EFBE-4C7A-B65E-CE3E6EF0F95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C1DBD1-943A-429D-954A-65E20E532BB1}" type="pres">
      <dgm:prSet presAssocID="{62E781D5-EFBE-4C7A-B65E-CE3E6EF0F95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F3A12C-7E83-4BC2-9103-84A3EC09FFF1}" type="pres">
      <dgm:prSet presAssocID="{62E781D5-EFBE-4C7A-B65E-CE3E6EF0F95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ACA2D-B412-408E-ADD7-1E66C7C624DD}" type="pres">
      <dgm:prSet presAssocID="{62E781D5-EFBE-4C7A-B65E-CE3E6EF0F95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97AD6B-82A6-44D0-87BE-AC54ABB99341}" type="pres">
      <dgm:prSet presAssocID="{62E781D5-EFBE-4C7A-B65E-CE3E6EF0F95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A591C-B4A3-4A42-BDD7-6C0B05C56BC0}" type="pres">
      <dgm:prSet presAssocID="{62E781D5-EFBE-4C7A-B65E-CE3E6EF0F95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B9F5E-72DC-4E2B-9458-CDF863F789E6}" type="pres">
      <dgm:prSet presAssocID="{62E781D5-EFBE-4C7A-B65E-CE3E6EF0F95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D5DD54-5682-4FDE-90EC-093167CD5913}" type="pres">
      <dgm:prSet presAssocID="{62E781D5-EFBE-4C7A-B65E-CE3E6EF0F95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DDF4D9-ABD8-4C9B-9348-78C820F25E33}" type="presOf" srcId="{24BA9DBB-637A-4249-8EC6-5FBCFDDF0334}" destId="{B0C25D2C-2F2E-4B16-B632-DEB017CBCC3D}" srcOrd="0" destOrd="0" presId="urn:microsoft.com/office/officeart/2005/8/layout/vProcess5"/>
    <dgm:cxn modelId="{2DB98467-E311-43D1-BE63-017FE3E89113}" type="presOf" srcId="{0EB2F0C5-5080-4D62-A994-3DADFECB3DDD}" destId="{B7DA591C-B4A3-4A42-BDD7-6C0B05C56BC0}" srcOrd="1" destOrd="0" presId="urn:microsoft.com/office/officeart/2005/8/layout/vProcess5"/>
    <dgm:cxn modelId="{D932702D-5485-43B1-9287-3DEF90ADFE12}" type="presOf" srcId="{17518ACC-F505-411A-9DC9-24F8380FBCFC}" destId="{B64B5165-2E15-41B0-9956-C8BEB1977FD6}" srcOrd="0" destOrd="0" presId="urn:microsoft.com/office/officeart/2005/8/layout/vProcess5"/>
    <dgm:cxn modelId="{EDD10352-A67B-4A34-B21C-EB709254736D}" type="presOf" srcId="{17518ACC-F505-411A-9DC9-24F8380FBCFC}" destId="{3F97AD6B-82A6-44D0-87BE-AC54ABB99341}" srcOrd="1" destOrd="0" presId="urn:microsoft.com/office/officeart/2005/8/layout/vProcess5"/>
    <dgm:cxn modelId="{5748E60E-9F36-4DAB-A7B0-6EF5A262A3FE}" type="presOf" srcId="{59DA560A-DE96-4A83-ACA3-B1A300465965}" destId="{D99F020B-B011-425A-AEBA-5EA2C0EADDB3}" srcOrd="0" destOrd="0" presId="urn:microsoft.com/office/officeart/2005/8/layout/vProcess5"/>
    <dgm:cxn modelId="{B23C5A7D-EAEF-42B7-9CF2-F8F53ECEFAB3}" srcId="{62E781D5-EFBE-4C7A-B65E-CE3E6EF0F952}" destId="{0EB2F0C5-5080-4D62-A994-3DADFECB3DDD}" srcOrd="2" destOrd="0" parTransId="{2B502139-085A-4178-B320-3B9FE3980FDF}" sibTransId="{B7029EDE-1FD2-4307-92AA-80A2287C866F}"/>
    <dgm:cxn modelId="{291ED5D4-EE8E-4B71-8F1E-87FB468FFB92}" type="presOf" srcId="{AE4D0DA6-FDEF-4D9E-9D55-120D5F98F3FF}" destId="{C452ED0A-BB82-44B5-9B60-442177ED56F3}" srcOrd="0" destOrd="0" presId="urn:microsoft.com/office/officeart/2005/8/layout/vProcess5"/>
    <dgm:cxn modelId="{E0D7BD47-D56A-4E6C-9750-4E0FFB97FBB6}" type="presOf" srcId="{24BA9DBB-637A-4249-8EC6-5FBCFDDF0334}" destId="{B74B9F5E-72DC-4E2B-9458-CDF863F789E6}" srcOrd="1" destOrd="0" presId="urn:microsoft.com/office/officeart/2005/8/layout/vProcess5"/>
    <dgm:cxn modelId="{B27DBC96-E0DF-400A-AB70-0E73D7B01CD0}" type="presOf" srcId="{62E781D5-EFBE-4C7A-B65E-CE3E6EF0F952}" destId="{1C6A30DC-2CDF-41D8-8F51-A2DA923572AE}" srcOrd="0" destOrd="0" presId="urn:microsoft.com/office/officeart/2005/8/layout/vProcess5"/>
    <dgm:cxn modelId="{58543E49-282A-4B1A-82D0-6ACA5111D3A7}" srcId="{62E781D5-EFBE-4C7A-B65E-CE3E6EF0F952}" destId="{17518ACC-F505-411A-9DC9-24F8380FBCFC}" srcOrd="1" destOrd="0" parTransId="{24F8F25A-B7A4-4C3F-927B-82F6EC3D9141}" sibTransId="{215D58AA-B1DE-42E4-B772-1240824D69F9}"/>
    <dgm:cxn modelId="{395D787B-F290-4A8A-848D-5B113CCE87A2}" srcId="{62E781D5-EFBE-4C7A-B65E-CE3E6EF0F952}" destId="{24BA9DBB-637A-4249-8EC6-5FBCFDDF0334}" srcOrd="3" destOrd="0" parTransId="{79FE2062-E7EC-45B3-B502-3021B57BFA29}" sibTransId="{59184820-435B-45F9-B84C-DA9F475B698B}"/>
    <dgm:cxn modelId="{790FC499-936A-4D69-B8F1-84920316A6F6}" type="presOf" srcId="{59DA560A-DE96-4A83-ACA3-B1A300465965}" destId="{6DD5DD54-5682-4FDE-90EC-093167CD5913}" srcOrd="1" destOrd="0" presId="urn:microsoft.com/office/officeart/2005/8/layout/vProcess5"/>
    <dgm:cxn modelId="{EA309087-73EC-43B6-A606-FCCCAC68DAD7}" type="presOf" srcId="{0EB2F0C5-5080-4D62-A994-3DADFECB3DDD}" destId="{AA6DF716-2C1D-477D-A7AD-38C80673C04B}" srcOrd="0" destOrd="0" presId="urn:microsoft.com/office/officeart/2005/8/layout/vProcess5"/>
    <dgm:cxn modelId="{5EF146A0-8C70-4611-9DD1-E70315EDA154}" type="presOf" srcId="{B7029EDE-1FD2-4307-92AA-80A2287C866F}" destId="{0BC1DBD1-943A-429D-954A-65E20E532BB1}" srcOrd="0" destOrd="0" presId="urn:microsoft.com/office/officeart/2005/8/layout/vProcess5"/>
    <dgm:cxn modelId="{A7CF046A-73AD-4C4D-BF52-5B1A5D82B2FF}" type="presOf" srcId="{215D58AA-B1DE-42E4-B772-1240824D69F9}" destId="{B8988264-C565-49EB-BE12-B3B7E76201F8}" srcOrd="0" destOrd="0" presId="urn:microsoft.com/office/officeart/2005/8/layout/vProcess5"/>
    <dgm:cxn modelId="{AB99FB4D-F0DD-4778-8205-FBC0578C3A1A}" type="presOf" srcId="{59184820-435B-45F9-B84C-DA9F475B698B}" destId="{94F3A12C-7E83-4BC2-9103-84A3EC09FFF1}" srcOrd="0" destOrd="0" presId="urn:microsoft.com/office/officeart/2005/8/layout/vProcess5"/>
    <dgm:cxn modelId="{BA04EFE0-8FA9-47FA-A3A6-C393D3D98507}" type="presOf" srcId="{AE4D0DA6-FDEF-4D9E-9D55-120D5F98F3FF}" destId="{845ACA2D-B412-408E-ADD7-1E66C7C624DD}" srcOrd="1" destOrd="0" presId="urn:microsoft.com/office/officeart/2005/8/layout/vProcess5"/>
    <dgm:cxn modelId="{2742060B-00D8-45D9-AC28-1BB7CDD8C7D2}" srcId="{62E781D5-EFBE-4C7A-B65E-CE3E6EF0F952}" destId="{59DA560A-DE96-4A83-ACA3-B1A300465965}" srcOrd="4" destOrd="0" parTransId="{F7473DA1-6166-4FC8-B5B5-95ED7508E674}" sibTransId="{1ABA9243-F6A4-4936-BC15-F1C7803FDA0A}"/>
    <dgm:cxn modelId="{1229E1D2-3F86-49AC-8C8A-872C31820915}" type="presOf" srcId="{14BC3F77-5C30-49EB-BBF5-C366FF23AD17}" destId="{6EB4B20B-6B39-4566-935F-9001F763F303}" srcOrd="0" destOrd="0" presId="urn:microsoft.com/office/officeart/2005/8/layout/vProcess5"/>
    <dgm:cxn modelId="{29D17B24-EDF6-4C26-9216-777F7ACACAB9}" srcId="{62E781D5-EFBE-4C7A-B65E-CE3E6EF0F952}" destId="{AE4D0DA6-FDEF-4D9E-9D55-120D5F98F3FF}" srcOrd="0" destOrd="0" parTransId="{B3CDA205-3C8A-4B65-A671-4A1FFAF65CC7}" sibTransId="{14BC3F77-5C30-49EB-BBF5-C366FF23AD17}"/>
    <dgm:cxn modelId="{1C1202DA-C770-4310-AB06-D884F910C414}" type="presParOf" srcId="{1C6A30DC-2CDF-41D8-8F51-A2DA923572AE}" destId="{D7FE6BD9-A152-4077-B039-DED8D8A2B164}" srcOrd="0" destOrd="0" presId="urn:microsoft.com/office/officeart/2005/8/layout/vProcess5"/>
    <dgm:cxn modelId="{CED6FABA-0DD4-43D3-B1F4-9DD510CFE402}" type="presParOf" srcId="{1C6A30DC-2CDF-41D8-8F51-A2DA923572AE}" destId="{C452ED0A-BB82-44B5-9B60-442177ED56F3}" srcOrd="1" destOrd="0" presId="urn:microsoft.com/office/officeart/2005/8/layout/vProcess5"/>
    <dgm:cxn modelId="{ABD4060E-56F2-469D-B052-61E7007B7F47}" type="presParOf" srcId="{1C6A30DC-2CDF-41D8-8F51-A2DA923572AE}" destId="{B64B5165-2E15-41B0-9956-C8BEB1977FD6}" srcOrd="2" destOrd="0" presId="urn:microsoft.com/office/officeart/2005/8/layout/vProcess5"/>
    <dgm:cxn modelId="{6C2CD84F-9C15-4BC3-BDD6-D3EC37FF2995}" type="presParOf" srcId="{1C6A30DC-2CDF-41D8-8F51-A2DA923572AE}" destId="{AA6DF716-2C1D-477D-A7AD-38C80673C04B}" srcOrd="3" destOrd="0" presId="urn:microsoft.com/office/officeart/2005/8/layout/vProcess5"/>
    <dgm:cxn modelId="{CA85EE87-C002-4724-86AB-6382DE19B659}" type="presParOf" srcId="{1C6A30DC-2CDF-41D8-8F51-A2DA923572AE}" destId="{B0C25D2C-2F2E-4B16-B632-DEB017CBCC3D}" srcOrd="4" destOrd="0" presId="urn:microsoft.com/office/officeart/2005/8/layout/vProcess5"/>
    <dgm:cxn modelId="{DA88AF03-AC4D-47C8-AA7A-989A08918A49}" type="presParOf" srcId="{1C6A30DC-2CDF-41D8-8F51-A2DA923572AE}" destId="{D99F020B-B011-425A-AEBA-5EA2C0EADDB3}" srcOrd="5" destOrd="0" presId="urn:microsoft.com/office/officeart/2005/8/layout/vProcess5"/>
    <dgm:cxn modelId="{1D5A9D4B-34AE-478F-8378-F1ABCBADCBE2}" type="presParOf" srcId="{1C6A30DC-2CDF-41D8-8F51-A2DA923572AE}" destId="{6EB4B20B-6B39-4566-935F-9001F763F303}" srcOrd="6" destOrd="0" presId="urn:microsoft.com/office/officeart/2005/8/layout/vProcess5"/>
    <dgm:cxn modelId="{823B1B44-5684-4997-A90E-2C8707E80037}" type="presParOf" srcId="{1C6A30DC-2CDF-41D8-8F51-A2DA923572AE}" destId="{B8988264-C565-49EB-BE12-B3B7E76201F8}" srcOrd="7" destOrd="0" presId="urn:microsoft.com/office/officeart/2005/8/layout/vProcess5"/>
    <dgm:cxn modelId="{AF85E8E9-30B6-42A8-B1A1-5560F41963A9}" type="presParOf" srcId="{1C6A30DC-2CDF-41D8-8F51-A2DA923572AE}" destId="{0BC1DBD1-943A-429D-954A-65E20E532BB1}" srcOrd="8" destOrd="0" presId="urn:microsoft.com/office/officeart/2005/8/layout/vProcess5"/>
    <dgm:cxn modelId="{31E5C20C-88AF-4BC3-82CB-8CD08BA81C7F}" type="presParOf" srcId="{1C6A30DC-2CDF-41D8-8F51-A2DA923572AE}" destId="{94F3A12C-7E83-4BC2-9103-84A3EC09FFF1}" srcOrd="9" destOrd="0" presId="urn:microsoft.com/office/officeart/2005/8/layout/vProcess5"/>
    <dgm:cxn modelId="{81E7E0DA-1F75-439B-8BE8-79AC941E5351}" type="presParOf" srcId="{1C6A30DC-2CDF-41D8-8F51-A2DA923572AE}" destId="{845ACA2D-B412-408E-ADD7-1E66C7C624DD}" srcOrd="10" destOrd="0" presId="urn:microsoft.com/office/officeart/2005/8/layout/vProcess5"/>
    <dgm:cxn modelId="{5A5F18A6-F48D-42BB-ADCD-598EA719A471}" type="presParOf" srcId="{1C6A30DC-2CDF-41D8-8F51-A2DA923572AE}" destId="{3F97AD6B-82A6-44D0-87BE-AC54ABB99341}" srcOrd="11" destOrd="0" presId="urn:microsoft.com/office/officeart/2005/8/layout/vProcess5"/>
    <dgm:cxn modelId="{4AF87E98-BCAD-4CE9-BD2D-63D095B7066D}" type="presParOf" srcId="{1C6A30DC-2CDF-41D8-8F51-A2DA923572AE}" destId="{B7DA591C-B4A3-4A42-BDD7-6C0B05C56BC0}" srcOrd="12" destOrd="0" presId="urn:microsoft.com/office/officeart/2005/8/layout/vProcess5"/>
    <dgm:cxn modelId="{9E87354E-2DF1-40D4-9CD1-A003425426A9}" type="presParOf" srcId="{1C6A30DC-2CDF-41D8-8F51-A2DA923572AE}" destId="{B74B9F5E-72DC-4E2B-9458-CDF863F789E6}" srcOrd="13" destOrd="0" presId="urn:microsoft.com/office/officeart/2005/8/layout/vProcess5"/>
    <dgm:cxn modelId="{7B2C1BDA-EE36-4AEC-A1F2-A1095C2236DE}" type="presParOf" srcId="{1C6A30DC-2CDF-41D8-8F51-A2DA923572AE}" destId="{6DD5DD54-5682-4FDE-90EC-093167CD591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8D4C3-4921-4E63-B056-544F2146EFD0}" type="doc">
      <dgm:prSet loTypeId="urn:microsoft.com/office/officeart/2005/8/layout/chevron1" loCatId="process" qsTypeId="urn:microsoft.com/office/officeart/2005/8/quickstyle/simple2" qsCatId="simple" csTypeId="urn:microsoft.com/office/officeart/2005/8/colors/accent2_2" csCatId="accent2" phldr="1"/>
      <dgm:spPr/>
    </dgm:pt>
    <dgm:pt modelId="{0855C3FB-7257-42D6-8C32-9D21D460540A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安排行程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41245E1-8862-4576-8904-F619BF2AF305}" type="par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903B842-C3A6-4AFA-96B1-05A438F4D38C}" type="sib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695EF36-B63E-41BA-BB04-179B9EF1C13B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整合確認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28E9482-D5D7-46CC-AE4E-D040733DBCF1}" type="par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EBC0A45-648C-478F-A5FF-7C1DE998E14F}" type="sib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34B8CB9-1A2D-4421-83F0-31EC1878A957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函報行政院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24A8FE8-D8C2-46D0-8640-F820AA8D797C}" type="par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4526C00-80A8-4A34-AAC5-7CE2804B66D2}" type="sib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86AC4DB-0195-4FE9-BA50-1A50B4F2B541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現勘抽查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551DEDF-2104-44FB-9661-4629CA0A48D2}" type="par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5E9DE5A-3237-4F16-875D-8F1553267A0A}" type="sib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01ED0765-0C63-4893-892F-FB78BF226607}" type="pres">
      <dgm:prSet presAssocID="{F2F8D4C3-4921-4E63-B056-544F2146EFD0}" presName="Name0" presStyleCnt="0">
        <dgm:presLayoutVars>
          <dgm:dir/>
          <dgm:animLvl val="lvl"/>
          <dgm:resizeHandles val="exact"/>
        </dgm:presLayoutVars>
      </dgm:prSet>
      <dgm:spPr/>
    </dgm:pt>
    <dgm:pt modelId="{5D40C39F-C319-44E7-A0FD-E40FF4813CE9}" type="pres">
      <dgm:prSet presAssocID="{0855C3FB-7257-42D6-8C32-9D21D460540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47FE7-67DE-4DA6-A9C1-4326F4B6D349}" type="pres">
      <dgm:prSet presAssocID="{9903B842-C3A6-4AFA-96B1-05A438F4D38C}" presName="parTxOnlySpace" presStyleCnt="0"/>
      <dgm:spPr/>
    </dgm:pt>
    <dgm:pt modelId="{AA2C0049-014F-48E6-A94B-B53C2FE446EE}" type="pres">
      <dgm:prSet presAssocID="{F86AC4DB-0195-4FE9-BA50-1A50B4F2B54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D6875-4537-46B5-A0DE-65B427D4F9B3}" type="pres">
      <dgm:prSet presAssocID="{85E9DE5A-3237-4F16-875D-8F1553267A0A}" presName="parTxOnlySpace" presStyleCnt="0"/>
      <dgm:spPr/>
    </dgm:pt>
    <dgm:pt modelId="{53D3EE1E-53D7-4138-9787-7D0A63DC7732}" type="pres">
      <dgm:prSet presAssocID="{9695EF36-B63E-41BA-BB04-179B9EF1C13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D2C4A9-C34E-4468-AA5F-5CAD5D971007}" type="pres">
      <dgm:prSet presAssocID="{6EBC0A45-648C-478F-A5FF-7C1DE998E14F}" presName="parTxOnlySpace" presStyleCnt="0"/>
      <dgm:spPr/>
    </dgm:pt>
    <dgm:pt modelId="{2DD97A56-8100-4C3A-87ED-534B767E18DB}" type="pres">
      <dgm:prSet presAssocID="{834B8CB9-1A2D-4421-83F0-31EC1878A95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03FACF-2D91-4C43-8A26-146D1F216E96}" srcId="{F2F8D4C3-4921-4E63-B056-544F2146EFD0}" destId="{F86AC4DB-0195-4FE9-BA50-1A50B4F2B541}" srcOrd="1" destOrd="0" parTransId="{C551DEDF-2104-44FB-9661-4629CA0A48D2}" sibTransId="{85E9DE5A-3237-4F16-875D-8F1553267A0A}"/>
    <dgm:cxn modelId="{D56FBE43-A8A4-478E-BBCE-EEAD32331CC1}" type="presOf" srcId="{F2F8D4C3-4921-4E63-B056-544F2146EFD0}" destId="{01ED0765-0C63-4893-892F-FB78BF226607}" srcOrd="0" destOrd="0" presId="urn:microsoft.com/office/officeart/2005/8/layout/chevron1"/>
    <dgm:cxn modelId="{A4808C02-BE3B-4EE6-B50F-AC3CE481C0FF}" srcId="{F2F8D4C3-4921-4E63-B056-544F2146EFD0}" destId="{0855C3FB-7257-42D6-8C32-9D21D460540A}" srcOrd="0" destOrd="0" parTransId="{741245E1-8862-4576-8904-F619BF2AF305}" sibTransId="{9903B842-C3A6-4AFA-96B1-05A438F4D38C}"/>
    <dgm:cxn modelId="{9E2FE04D-BF76-49ED-BC5A-C631486B938F}" type="presOf" srcId="{F86AC4DB-0195-4FE9-BA50-1A50B4F2B541}" destId="{AA2C0049-014F-48E6-A94B-B53C2FE446EE}" srcOrd="0" destOrd="0" presId="urn:microsoft.com/office/officeart/2005/8/layout/chevron1"/>
    <dgm:cxn modelId="{5F96097C-D232-460A-B8BE-319F4DAA85E8}" type="presOf" srcId="{9695EF36-B63E-41BA-BB04-179B9EF1C13B}" destId="{53D3EE1E-53D7-4138-9787-7D0A63DC7732}" srcOrd="0" destOrd="0" presId="urn:microsoft.com/office/officeart/2005/8/layout/chevron1"/>
    <dgm:cxn modelId="{DDFDE171-2DF2-477B-859C-1FF0ED280A10}" srcId="{F2F8D4C3-4921-4E63-B056-544F2146EFD0}" destId="{9695EF36-B63E-41BA-BB04-179B9EF1C13B}" srcOrd="2" destOrd="0" parTransId="{B28E9482-D5D7-46CC-AE4E-D040733DBCF1}" sibTransId="{6EBC0A45-648C-478F-A5FF-7C1DE998E14F}"/>
    <dgm:cxn modelId="{FC5D1F76-5122-4343-B60E-216427763242}" type="presOf" srcId="{0855C3FB-7257-42D6-8C32-9D21D460540A}" destId="{5D40C39F-C319-44E7-A0FD-E40FF4813CE9}" srcOrd="0" destOrd="0" presId="urn:microsoft.com/office/officeart/2005/8/layout/chevron1"/>
    <dgm:cxn modelId="{CB9596EC-63A0-4389-BF4E-0B2BDF1A2DEA}" type="presOf" srcId="{834B8CB9-1A2D-4421-83F0-31EC1878A957}" destId="{2DD97A56-8100-4C3A-87ED-534B767E18DB}" srcOrd="0" destOrd="0" presId="urn:microsoft.com/office/officeart/2005/8/layout/chevron1"/>
    <dgm:cxn modelId="{94CACFB4-FBBA-4107-9EBE-4772C9AF2375}" srcId="{F2F8D4C3-4921-4E63-B056-544F2146EFD0}" destId="{834B8CB9-1A2D-4421-83F0-31EC1878A957}" srcOrd="3" destOrd="0" parTransId="{F24A8FE8-D8C2-46D0-8640-F820AA8D797C}" sibTransId="{24526C00-80A8-4A34-AAC5-7CE2804B66D2}"/>
    <dgm:cxn modelId="{84DF5BC3-AC16-4476-A7F0-65658DCB05B4}" type="presParOf" srcId="{01ED0765-0C63-4893-892F-FB78BF226607}" destId="{5D40C39F-C319-44E7-A0FD-E40FF4813CE9}" srcOrd="0" destOrd="0" presId="urn:microsoft.com/office/officeart/2005/8/layout/chevron1"/>
    <dgm:cxn modelId="{8A5D36E4-5DBA-4B64-A19A-9A49CC775271}" type="presParOf" srcId="{01ED0765-0C63-4893-892F-FB78BF226607}" destId="{FE047FE7-67DE-4DA6-A9C1-4326F4B6D349}" srcOrd="1" destOrd="0" presId="urn:microsoft.com/office/officeart/2005/8/layout/chevron1"/>
    <dgm:cxn modelId="{B0919C17-A6A3-47A9-A5D2-D1B190CAF437}" type="presParOf" srcId="{01ED0765-0C63-4893-892F-FB78BF226607}" destId="{AA2C0049-014F-48E6-A94B-B53C2FE446EE}" srcOrd="2" destOrd="0" presId="urn:microsoft.com/office/officeart/2005/8/layout/chevron1"/>
    <dgm:cxn modelId="{ABD65C77-978C-4082-9806-D22929DD0EAE}" type="presParOf" srcId="{01ED0765-0C63-4893-892F-FB78BF226607}" destId="{A94D6875-4537-46B5-A0DE-65B427D4F9B3}" srcOrd="3" destOrd="0" presId="urn:microsoft.com/office/officeart/2005/8/layout/chevron1"/>
    <dgm:cxn modelId="{BC6942AF-5369-41AC-92A7-59A1F7B470D5}" type="presParOf" srcId="{01ED0765-0C63-4893-892F-FB78BF226607}" destId="{53D3EE1E-53D7-4138-9787-7D0A63DC7732}" srcOrd="4" destOrd="0" presId="urn:microsoft.com/office/officeart/2005/8/layout/chevron1"/>
    <dgm:cxn modelId="{71EDFDE0-6AE6-4A50-ABB6-F144654D22CE}" type="presParOf" srcId="{01ED0765-0C63-4893-892F-FB78BF226607}" destId="{17D2C4A9-C34E-4468-AA5F-5CAD5D971007}" srcOrd="5" destOrd="0" presId="urn:microsoft.com/office/officeart/2005/8/layout/chevron1"/>
    <dgm:cxn modelId="{8A88D20F-54FC-416E-B015-113873A090BF}" type="presParOf" srcId="{01ED0765-0C63-4893-892F-FB78BF226607}" destId="{2DD97A56-8100-4C3A-87ED-534B767E18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8D4C3-4921-4E63-B056-544F2146EFD0}" type="doc">
      <dgm:prSet loTypeId="urn:microsoft.com/office/officeart/2005/8/layout/chevron1" loCatId="process" qsTypeId="urn:microsoft.com/office/officeart/2005/8/quickstyle/simple2" qsCatId="simple" csTypeId="urn:microsoft.com/office/officeart/2005/8/colors/accent2_2" csCatId="accent2" phldr="1"/>
      <dgm:spPr/>
    </dgm:pt>
    <dgm:pt modelId="{0855C3FB-7257-42D6-8C32-9D21D460540A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經費調整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41245E1-8862-4576-8904-F619BF2AF305}" type="par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903B842-C3A6-4AFA-96B1-05A438F4D38C}" type="sibTrans" cxnId="{A4808C02-BE3B-4EE6-B50F-AC3CE481C0FF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9695EF36-B63E-41BA-BB04-179B9EF1C13B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變更註銷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28E9482-D5D7-46CC-AE4E-D040733DBCF1}" type="par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EBC0A45-648C-478F-A5FF-7C1DE998E14F}" type="sibTrans" cxnId="{DDFDE171-2DF2-477B-859C-1FF0ED280A10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34B8CB9-1A2D-4421-83F0-31EC1878A957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期限展延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24A8FE8-D8C2-46D0-8640-F820AA8D797C}" type="par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4526C00-80A8-4A34-AAC5-7CE2804B66D2}" type="sibTrans" cxnId="{94CACFB4-FBBA-4107-9EBE-4772C9AF237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86AC4DB-0195-4FE9-BA50-1A50B4F2B541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設計審查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551DEDF-2104-44FB-9661-4629CA0A48D2}" type="par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5E9DE5A-3237-4F16-875D-8F1553267A0A}" type="sibTrans" cxnId="{B003FACF-2D91-4C43-8A26-146D1F216E9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B8D7269-BA15-49A5-9199-DF7A1B1B04DC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執行管控</a:t>
          </a:r>
          <a:endParaRPr lang="zh-TW" altLang="en-US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88177926-6E92-4C5B-A067-78E2CC808EB7}" type="parTrans" cxnId="{BFE46E60-2B6A-47EE-B98F-38BACDA43EE0}">
      <dgm:prSet/>
      <dgm:spPr/>
      <dgm:t>
        <a:bodyPr/>
        <a:lstStyle/>
        <a:p>
          <a:endParaRPr lang="zh-TW" altLang="en-US"/>
        </a:p>
      </dgm:t>
    </dgm:pt>
    <dgm:pt modelId="{A1868C96-6432-491C-B532-52EE3949E690}" type="sibTrans" cxnId="{BFE46E60-2B6A-47EE-B98F-38BACDA43EE0}">
      <dgm:prSet/>
      <dgm:spPr/>
      <dgm:t>
        <a:bodyPr/>
        <a:lstStyle/>
        <a:p>
          <a:endParaRPr lang="zh-TW" altLang="en-US"/>
        </a:p>
      </dgm:t>
    </dgm:pt>
    <dgm:pt modelId="{01ED0765-0C63-4893-892F-FB78BF226607}" type="pres">
      <dgm:prSet presAssocID="{F2F8D4C3-4921-4E63-B056-544F2146EFD0}" presName="Name0" presStyleCnt="0">
        <dgm:presLayoutVars>
          <dgm:dir/>
          <dgm:animLvl val="lvl"/>
          <dgm:resizeHandles val="exact"/>
        </dgm:presLayoutVars>
      </dgm:prSet>
      <dgm:spPr/>
    </dgm:pt>
    <dgm:pt modelId="{5D40C39F-C319-44E7-A0FD-E40FF4813CE9}" type="pres">
      <dgm:prSet presAssocID="{0855C3FB-7257-42D6-8C32-9D21D46054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047FE7-67DE-4DA6-A9C1-4326F4B6D349}" type="pres">
      <dgm:prSet presAssocID="{9903B842-C3A6-4AFA-96B1-05A438F4D38C}" presName="parTxOnlySpace" presStyleCnt="0"/>
      <dgm:spPr/>
    </dgm:pt>
    <dgm:pt modelId="{AA2C0049-014F-48E6-A94B-B53C2FE446EE}" type="pres">
      <dgm:prSet presAssocID="{F86AC4DB-0195-4FE9-BA50-1A50B4F2B54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D6875-4537-46B5-A0DE-65B427D4F9B3}" type="pres">
      <dgm:prSet presAssocID="{85E9DE5A-3237-4F16-875D-8F1553267A0A}" presName="parTxOnlySpace" presStyleCnt="0"/>
      <dgm:spPr/>
    </dgm:pt>
    <dgm:pt modelId="{53D3EE1E-53D7-4138-9787-7D0A63DC7732}" type="pres">
      <dgm:prSet presAssocID="{9695EF36-B63E-41BA-BB04-179B9EF1C13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D2C4A9-C34E-4468-AA5F-5CAD5D971007}" type="pres">
      <dgm:prSet presAssocID="{6EBC0A45-648C-478F-A5FF-7C1DE998E14F}" presName="parTxOnlySpace" presStyleCnt="0"/>
      <dgm:spPr/>
    </dgm:pt>
    <dgm:pt modelId="{2DD97A56-8100-4C3A-87ED-534B767E18DB}" type="pres">
      <dgm:prSet presAssocID="{834B8CB9-1A2D-4421-83F0-31EC1878A95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B43AB3-2130-45C4-9C23-284C80F19A2B}" type="pres">
      <dgm:prSet presAssocID="{24526C00-80A8-4A34-AAC5-7CE2804B66D2}" presName="parTxOnlySpace" presStyleCnt="0"/>
      <dgm:spPr/>
    </dgm:pt>
    <dgm:pt modelId="{56681843-B8F4-4C3B-925C-6CDB55D34F8E}" type="pres">
      <dgm:prSet presAssocID="{1B8D7269-BA15-49A5-9199-DF7A1B1B04D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2FA368-F78D-41B9-8CDF-E8D075F7787E}" type="presOf" srcId="{0855C3FB-7257-42D6-8C32-9D21D460540A}" destId="{5D40C39F-C319-44E7-A0FD-E40FF4813CE9}" srcOrd="0" destOrd="0" presId="urn:microsoft.com/office/officeart/2005/8/layout/chevron1"/>
    <dgm:cxn modelId="{BE26E757-6C37-4625-89B1-AAF7F1D325AB}" type="presOf" srcId="{834B8CB9-1A2D-4421-83F0-31EC1878A957}" destId="{2DD97A56-8100-4C3A-87ED-534B767E18DB}" srcOrd="0" destOrd="0" presId="urn:microsoft.com/office/officeart/2005/8/layout/chevron1"/>
    <dgm:cxn modelId="{30C00AAF-27BA-4964-B8D3-6DF11FE5E1C4}" type="presOf" srcId="{F2F8D4C3-4921-4E63-B056-544F2146EFD0}" destId="{01ED0765-0C63-4893-892F-FB78BF226607}" srcOrd="0" destOrd="0" presId="urn:microsoft.com/office/officeart/2005/8/layout/chevron1"/>
    <dgm:cxn modelId="{DDFDE171-2DF2-477B-859C-1FF0ED280A10}" srcId="{F2F8D4C3-4921-4E63-B056-544F2146EFD0}" destId="{9695EF36-B63E-41BA-BB04-179B9EF1C13B}" srcOrd="2" destOrd="0" parTransId="{B28E9482-D5D7-46CC-AE4E-D040733DBCF1}" sibTransId="{6EBC0A45-648C-478F-A5FF-7C1DE998E14F}"/>
    <dgm:cxn modelId="{9868F067-8F4E-4027-8908-AA2FD989676F}" type="presOf" srcId="{1B8D7269-BA15-49A5-9199-DF7A1B1B04DC}" destId="{56681843-B8F4-4C3B-925C-6CDB55D34F8E}" srcOrd="0" destOrd="0" presId="urn:microsoft.com/office/officeart/2005/8/layout/chevron1"/>
    <dgm:cxn modelId="{97069532-75AE-4E5D-9D4E-96A356D02A61}" type="presOf" srcId="{9695EF36-B63E-41BA-BB04-179B9EF1C13B}" destId="{53D3EE1E-53D7-4138-9787-7D0A63DC7732}" srcOrd="0" destOrd="0" presId="urn:microsoft.com/office/officeart/2005/8/layout/chevron1"/>
    <dgm:cxn modelId="{B003FACF-2D91-4C43-8A26-146D1F216E96}" srcId="{F2F8D4C3-4921-4E63-B056-544F2146EFD0}" destId="{F86AC4DB-0195-4FE9-BA50-1A50B4F2B541}" srcOrd="1" destOrd="0" parTransId="{C551DEDF-2104-44FB-9661-4629CA0A48D2}" sibTransId="{85E9DE5A-3237-4F16-875D-8F1553267A0A}"/>
    <dgm:cxn modelId="{BFE46E60-2B6A-47EE-B98F-38BACDA43EE0}" srcId="{F2F8D4C3-4921-4E63-B056-544F2146EFD0}" destId="{1B8D7269-BA15-49A5-9199-DF7A1B1B04DC}" srcOrd="4" destOrd="0" parTransId="{88177926-6E92-4C5B-A067-78E2CC808EB7}" sibTransId="{A1868C96-6432-491C-B532-52EE3949E690}"/>
    <dgm:cxn modelId="{94CACFB4-FBBA-4107-9EBE-4772C9AF2375}" srcId="{F2F8D4C3-4921-4E63-B056-544F2146EFD0}" destId="{834B8CB9-1A2D-4421-83F0-31EC1878A957}" srcOrd="3" destOrd="0" parTransId="{F24A8FE8-D8C2-46D0-8640-F820AA8D797C}" sibTransId="{24526C00-80A8-4A34-AAC5-7CE2804B66D2}"/>
    <dgm:cxn modelId="{30358455-00E4-4BA1-84DA-52789DFA1A6C}" type="presOf" srcId="{F86AC4DB-0195-4FE9-BA50-1A50B4F2B541}" destId="{AA2C0049-014F-48E6-A94B-B53C2FE446EE}" srcOrd="0" destOrd="0" presId="urn:microsoft.com/office/officeart/2005/8/layout/chevron1"/>
    <dgm:cxn modelId="{A4808C02-BE3B-4EE6-B50F-AC3CE481C0FF}" srcId="{F2F8D4C3-4921-4E63-B056-544F2146EFD0}" destId="{0855C3FB-7257-42D6-8C32-9D21D460540A}" srcOrd="0" destOrd="0" parTransId="{741245E1-8862-4576-8904-F619BF2AF305}" sibTransId="{9903B842-C3A6-4AFA-96B1-05A438F4D38C}"/>
    <dgm:cxn modelId="{560D591C-7CE0-4195-96D7-7B17BD700E8A}" type="presParOf" srcId="{01ED0765-0C63-4893-892F-FB78BF226607}" destId="{5D40C39F-C319-44E7-A0FD-E40FF4813CE9}" srcOrd="0" destOrd="0" presId="urn:microsoft.com/office/officeart/2005/8/layout/chevron1"/>
    <dgm:cxn modelId="{712CAD2A-1AFE-4A87-8A72-D202A71A7A77}" type="presParOf" srcId="{01ED0765-0C63-4893-892F-FB78BF226607}" destId="{FE047FE7-67DE-4DA6-A9C1-4326F4B6D349}" srcOrd="1" destOrd="0" presId="urn:microsoft.com/office/officeart/2005/8/layout/chevron1"/>
    <dgm:cxn modelId="{F0FF2B00-070F-4B69-8466-28D8064DCED6}" type="presParOf" srcId="{01ED0765-0C63-4893-892F-FB78BF226607}" destId="{AA2C0049-014F-48E6-A94B-B53C2FE446EE}" srcOrd="2" destOrd="0" presId="urn:microsoft.com/office/officeart/2005/8/layout/chevron1"/>
    <dgm:cxn modelId="{68D682FD-E6C9-48A8-BA8E-00EEEC6221D3}" type="presParOf" srcId="{01ED0765-0C63-4893-892F-FB78BF226607}" destId="{A94D6875-4537-46B5-A0DE-65B427D4F9B3}" srcOrd="3" destOrd="0" presId="urn:microsoft.com/office/officeart/2005/8/layout/chevron1"/>
    <dgm:cxn modelId="{542DCF17-B96B-4A1E-844C-8DB6A4FDD436}" type="presParOf" srcId="{01ED0765-0C63-4893-892F-FB78BF226607}" destId="{53D3EE1E-53D7-4138-9787-7D0A63DC7732}" srcOrd="4" destOrd="0" presId="urn:microsoft.com/office/officeart/2005/8/layout/chevron1"/>
    <dgm:cxn modelId="{35387CEA-767F-4C5E-9C01-D265DE21FBD6}" type="presParOf" srcId="{01ED0765-0C63-4893-892F-FB78BF226607}" destId="{17D2C4A9-C34E-4468-AA5F-5CAD5D971007}" srcOrd="5" destOrd="0" presId="urn:microsoft.com/office/officeart/2005/8/layout/chevron1"/>
    <dgm:cxn modelId="{8C9DE13D-7938-498F-B410-E3BA14089D7B}" type="presParOf" srcId="{01ED0765-0C63-4893-892F-FB78BF226607}" destId="{2DD97A56-8100-4C3A-87ED-534B767E18DB}" srcOrd="6" destOrd="0" presId="urn:microsoft.com/office/officeart/2005/8/layout/chevron1"/>
    <dgm:cxn modelId="{D47DD496-271D-4BFE-8365-864B68C62974}" type="presParOf" srcId="{01ED0765-0C63-4893-892F-FB78BF226607}" destId="{34B43AB3-2130-45C4-9C23-284C80F19A2B}" srcOrd="7" destOrd="0" presId="urn:microsoft.com/office/officeart/2005/8/layout/chevron1"/>
    <dgm:cxn modelId="{AB75F290-E98D-4FE3-9B80-2147B7141347}" type="presParOf" srcId="{01ED0765-0C63-4893-892F-FB78BF226607}" destId="{56681843-B8F4-4C3B-925C-6CDB55D34F8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8EA460-5007-4DA4-8347-9E399B028956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50273EB1-357C-4DCE-A1AA-D4E0494CA6B2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核實查災與提報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16AA22-5FB0-4ED6-9668-9DE6542DF764}" type="parTrans" cxnId="{6768ACDD-3C98-49BF-ADB1-927F184235B8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72E828-6375-4233-B931-BDB0BA81DA40}" type="sibTrans" cxnId="{6768ACDD-3C98-49BF-ADB1-927F184235B8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A1790-90BF-466D-8497-170625BFA7E3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加速審議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作業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64EA680-14D3-4F7E-A1B1-2607F3E8AA51}" type="parTrans" cxnId="{F9A35B52-E598-4E8A-B88C-B95EABE01AF3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179FEC-DBE3-4F55-A2DA-432C00FD3DA7}" type="sibTrans" cxnId="{F9A35B52-E598-4E8A-B88C-B95EABE01AF3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E203E-D048-46D3-A187-03AD18215D14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提高執行效率與品質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2AF251B-E803-48CC-9F28-5EDC34E519DB}" type="parTrans" cxnId="{D300D0DD-484F-4BC3-8751-C997E461EBFA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4C3F47-5091-43A5-A873-21D502BE3A88}" type="sibTrans" cxnId="{D300D0DD-484F-4BC3-8751-C997E461EBFA}">
      <dgm:prSet/>
      <dgm:spPr/>
      <dgm:t>
        <a:bodyPr/>
        <a:lstStyle/>
        <a:p>
          <a:endParaRPr lang="zh-TW" alt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1F0FD-739C-4D47-BB0C-B3035765EEC5}" type="pres">
      <dgm:prSet presAssocID="{778EA460-5007-4DA4-8347-9E399B028956}" presName="compositeShape" presStyleCnt="0">
        <dgm:presLayoutVars>
          <dgm:chMax val="7"/>
          <dgm:dir/>
          <dgm:resizeHandles val="exact"/>
        </dgm:presLayoutVars>
      </dgm:prSet>
      <dgm:spPr/>
    </dgm:pt>
    <dgm:pt modelId="{28BEB207-3669-4574-8DD5-8D8C22127606}" type="pres">
      <dgm:prSet presAssocID="{778EA460-5007-4DA4-8347-9E399B028956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7A8A1FBC-9D3E-4EC0-8C34-15A146C4A181}" type="pres">
      <dgm:prSet presAssocID="{778EA460-5007-4DA4-8347-9E399B028956}" presName="dummy1a" presStyleCnt="0"/>
      <dgm:spPr/>
    </dgm:pt>
    <dgm:pt modelId="{0D8864B2-CD0D-4640-98A2-CAC6FEB5F5C6}" type="pres">
      <dgm:prSet presAssocID="{778EA460-5007-4DA4-8347-9E399B028956}" presName="dummy1b" presStyleCnt="0"/>
      <dgm:spPr/>
    </dgm:pt>
    <dgm:pt modelId="{B52FD75E-E8FD-4BD6-B1E5-577A9658698A}" type="pres">
      <dgm:prSet presAssocID="{778EA460-5007-4DA4-8347-9E399B02895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D33C80-F52E-4049-8733-BC8F1AFF7893}" type="pres">
      <dgm:prSet presAssocID="{778EA460-5007-4DA4-8347-9E399B028956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222FB305-1FA0-4754-98CD-67962B01EA7A}" type="pres">
      <dgm:prSet presAssocID="{778EA460-5007-4DA4-8347-9E399B028956}" presName="dummy2a" presStyleCnt="0"/>
      <dgm:spPr/>
    </dgm:pt>
    <dgm:pt modelId="{B9573723-AFC8-4527-A604-755C6E7E4766}" type="pres">
      <dgm:prSet presAssocID="{778EA460-5007-4DA4-8347-9E399B028956}" presName="dummy2b" presStyleCnt="0"/>
      <dgm:spPr/>
    </dgm:pt>
    <dgm:pt modelId="{6837B2EC-6AC3-4C97-B112-0778E3C020C9}" type="pres">
      <dgm:prSet presAssocID="{778EA460-5007-4DA4-8347-9E399B02895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E41ECB-1A28-4134-BE72-F0409C04104B}" type="pres">
      <dgm:prSet presAssocID="{778EA460-5007-4DA4-8347-9E399B028956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1AC9753D-F07D-4FCD-B989-D97ECD38ACE9}" type="pres">
      <dgm:prSet presAssocID="{778EA460-5007-4DA4-8347-9E399B028956}" presName="dummy3a" presStyleCnt="0"/>
      <dgm:spPr/>
    </dgm:pt>
    <dgm:pt modelId="{44BDA208-A33E-4106-A378-8E18AB3A7935}" type="pres">
      <dgm:prSet presAssocID="{778EA460-5007-4DA4-8347-9E399B028956}" presName="dummy3b" presStyleCnt="0"/>
      <dgm:spPr/>
    </dgm:pt>
    <dgm:pt modelId="{172270E6-94E6-4640-989F-ABB8F06A8163}" type="pres">
      <dgm:prSet presAssocID="{778EA460-5007-4DA4-8347-9E399B02895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594DAB-8E91-4A70-81F6-1D3F21FF4564}" type="pres">
      <dgm:prSet presAssocID="{BB72E828-6375-4233-B931-BDB0BA81DA40}" presName="arrowWedge1" presStyleLbl="fgSibTrans2D1" presStyleIdx="0" presStyleCnt="3"/>
      <dgm:spPr/>
    </dgm:pt>
    <dgm:pt modelId="{E62F4DB9-92C8-4A49-A8A8-2458098B50A7}" type="pres">
      <dgm:prSet presAssocID="{1B179FEC-DBE3-4F55-A2DA-432C00FD3DA7}" presName="arrowWedge2" presStyleLbl="fgSibTrans2D1" presStyleIdx="1" presStyleCnt="3"/>
      <dgm:spPr/>
    </dgm:pt>
    <dgm:pt modelId="{892D8709-4520-486A-A7FC-B22E39D8F22D}" type="pres">
      <dgm:prSet presAssocID="{974C3F47-5091-43A5-A873-21D502BE3A88}" presName="arrowWedge3" presStyleLbl="fgSibTrans2D1" presStyleIdx="2" presStyleCnt="3"/>
      <dgm:spPr/>
    </dgm:pt>
  </dgm:ptLst>
  <dgm:cxnLst>
    <dgm:cxn modelId="{571AD823-9912-4B3B-BE09-480449560F7D}" type="presOf" srcId="{0EEE203E-D048-46D3-A187-03AD18215D14}" destId="{172270E6-94E6-4640-989F-ABB8F06A8163}" srcOrd="1" destOrd="0" presId="urn:microsoft.com/office/officeart/2005/8/layout/cycle8"/>
    <dgm:cxn modelId="{D300D0DD-484F-4BC3-8751-C997E461EBFA}" srcId="{778EA460-5007-4DA4-8347-9E399B028956}" destId="{0EEE203E-D048-46D3-A187-03AD18215D14}" srcOrd="2" destOrd="0" parTransId="{42AF251B-E803-48CC-9F28-5EDC34E519DB}" sibTransId="{974C3F47-5091-43A5-A873-21D502BE3A88}"/>
    <dgm:cxn modelId="{9F2B91C3-BED4-479E-941F-0A0CBDED336C}" type="presOf" srcId="{0EEE203E-D048-46D3-A187-03AD18215D14}" destId="{E2E41ECB-1A28-4134-BE72-F0409C04104B}" srcOrd="0" destOrd="0" presId="urn:microsoft.com/office/officeart/2005/8/layout/cycle8"/>
    <dgm:cxn modelId="{47ABBD9A-EC4F-41AF-8CB2-ABC3B2200F1C}" type="presOf" srcId="{50273EB1-357C-4DCE-A1AA-D4E0494CA6B2}" destId="{B52FD75E-E8FD-4BD6-B1E5-577A9658698A}" srcOrd="1" destOrd="0" presId="urn:microsoft.com/office/officeart/2005/8/layout/cycle8"/>
    <dgm:cxn modelId="{F9A35B52-E598-4E8A-B88C-B95EABE01AF3}" srcId="{778EA460-5007-4DA4-8347-9E399B028956}" destId="{665A1790-90BF-466D-8497-170625BFA7E3}" srcOrd="1" destOrd="0" parTransId="{C64EA680-14D3-4F7E-A1B1-2607F3E8AA51}" sibTransId="{1B179FEC-DBE3-4F55-A2DA-432C00FD3DA7}"/>
    <dgm:cxn modelId="{6DBD912A-263C-4168-B895-8A43D80CCA8E}" type="presOf" srcId="{665A1790-90BF-466D-8497-170625BFA7E3}" destId="{FFD33C80-F52E-4049-8733-BC8F1AFF7893}" srcOrd="0" destOrd="0" presId="urn:microsoft.com/office/officeart/2005/8/layout/cycle8"/>
    <dgm:cxn modelId="{6768ACDD-3C98-49BF-ADB1-927F184235B8}" srcId="{778EA460-5007-4DA4-8347-9E399B028956}" destId="{50273EB1-357C-4DCE-A1AA-D4E0494CA6B2}" srcOrd="0" destOrd="0" parTransId="{A216AA22-5FB0-4ED6-9668-9DE6542DF764}" sibTransId="{BB72E828-6375-4233-B931-BDB0BA81DA40}"/>
    <dgm:cxn modelId="{CA6DF66F-2E77-4B14-87F9-87EBCEA25002}" type="presOf" srcId="{778EA460-5007-4DA4-8347-9E399B028956}" destId="{47B1F0FD-739C-4D47-BB0C-B3035765EEC5}" srcOrd="0" destOrd="0" presId="urn:microsoft.com/office/officeart/2005/8/layout/cycle8"/>
    <dgm:cxn modelId="{72D544BD-7D8E-49EE-BBE8-31408F485AEC}" type="presOf" srcId="{665A1790-90BF-466D-8497-170625BFA7E3}" destId="{6837B2EC-6AC3-4C97-B112-0778E3C020C9}" srcOrd="1" destOrd="0" presId="urn:microsoft.com/office/officeart/2005/8/layout/cycle8"/>
    <dgm:cxn modelId="{C2082B62-1045-4EE7-BB15-1B30F733F962}" type="presOf" srcId="{50273EB1-357C-4DCE-A1AA-D4E0494CA6B2}" destId="{28BEB207-3669-4574-8DD5-8D8C22127606}" srcOrd="0" destOrd="0" presId="urn:microsoft.com/office/officeart/2005/8/layout/cycle8"/>
    <dgm:cxn modelId="{CAEADA08-E6E0-4783-9BD9-67B69EF276A4}" type="presParOf" srcId="{47B1F0FD-739C-4D47-BB0C-B3035765EEC5}" destId="{28BEB207-3669-4574-8DD5-8D8C22127606}" srcOrd="0" destOrd="0" presId="urn:microsoft.com/office/officeart/2005/8/layout/cycle8"/>
    <dgm:cxn modelId="{3A1B1178-5EDE-4982-9080-BC860A8B4A65}" type="presParOf" srcId="{47B1F0FD-739C-4D47-BB0C-B3035765EEC5}" destId="{7A8A1FBC-9D3E-4EC0-8C34-15A146C4A181}" srcOrd="1" destOrd="0" presId="urn:microsoft.com/office/officeart/2005/8/layout/cycle8"/>
    <dgm:cxn modelId="{B081ADA0-1D24-405F-AECA-06BE07CF7327}" type="presParOf" srcId="{47B1F0FD-739C-4D47-BB0C-B3035765EEC5}" destId="{0D8864B2-CD0D-4640-98A2-CAC6FEB5F5C6}" srcOrd="2" destOrd="0" presId="urn:microsoft.com/office/officeart/2005/8/layout/cycle8"/>
    <dgm:cxn modelId="{17D6636A-349A-457C-ADAA-2E82D3C7776C}" type="presParOf" srcId="{47B1F0FD-739C-4D47-BB0C-B3035765EEC5}" destId="{B52FD75E-E8FD-4BD6-B1E5-577A9658698A}" srcOrd="3" destOrd="0" presId="urn:microsoft.com/office/officeart/2005/8/layout/cycle8"/>
    <dgm:cxn modelId="{0C07DBC6-9E3E-40F4-B2C9-032D15DD255D}" type="presParOf" srcId="{47B1F0FD-739C-4D47-BB0C-B3035765EEC5}" destId="{FFD33C80-F52E-4049-8733-BC8F1AFF7893}" srcOrd="4" destOrd="0" presId="urn:microsoft.com/office/officeart/2005/8/layout/cycle8"/>
    <dgm:cxn modelId="{3707E5B4-C3D5-42C6-85DC-B0CC273C966C}" type="presParOf" srcId="{47B1F0FD-739C-4D47-BB0C-B3035765EEC5}" destId="{222FB305-1FA0-4754-98CD-67962B01EA7A}" srcOrd="5" destOrd="0" presId="urn:microsoft.com/office/officeart/2005/8/layout/cycle8"/>
    <dgm:cxn modelId="{2368DCBF-EA59-47DE-AF36-E048F8CD4DEB}" type="presParOf" srcId="{47B1F0FD-739C-4D47-BB0C-B3035765EEC5}" destId="{B9573723-AFC8-4527-A604-755C6E7E4766}" srcOrd="6" destOrd="0" presId="urn:microsoft.com/office/officeart/2005/8/layout/cycle8"/>
    <dgm:cxn modelId="{5D2B1454-F511-4261-8F07-CE0E3A1371D1}" type="presParOf" srcId="{47B1F0FD-739C-4D47-BB0C-B3035765EEC5}" destId="{6837B2EC-6AC3-4C97-B112-0778E3C020C9}" srcOrd="7" destOrd="0" presId="urn:microsoft.com/office/officeart/2005/8/layout/cycle8"/>
    <dgm:cxn modelId="{9050C55B-45BB-4DA1-A7C2-D34EBA666FDF}" type="presParOf" srcId="{47B1F0FD-739C-4D47-BB0C-B3035765EEC5}" destId="{E2E41ECB-1A28-4134-BE72-F0409C04104B}" srcOrd="8" destOrd="0" presId="urn:microsoft.com/office/officeart/2005/8/layout/cycle8"/>
    <dgm:cxn modelId="{0E456125-42B9-48DC-8E62-C021E14D55FB}" type="presParOf" srcId="{47B1F0FD-739C-4D47-BB0C-B3035765EEC5}" destId="{1AC9753D-F07D-4FCD-B989-D97ECD38ACE9}" srcOrd="9" destOrd="0" presId="urn:microsoft.com/office/officeart/2005/8/layout/cycle8"/>
    <dgm:cxn modelId="{C84F07F9-6975-46AD-8600-8C70BCDBF252}" type="presParOf" srcId="{47B1F0FD-739C-4D47-BB0C-B3035765EEC5}" destId="{44BDA208-A33E-4106-A378-8E18AB3A7935}" srcOrd="10" destOrd="0" presId="urn:microsoft.com/office/officeart/2005/8/layout/cycle8"/>
    <dgm:cxn modelId="{D2709C1E-CB1E-4D2E-8FFF-49874FF279D1}" type="presParOf" srcId="{47B1F0FD-739C-4D47-BB0C-B3035765EEC5}" destId="{172270E6-94E6-4640-989F-ABB8F06A8163}" srcOrd="11" destOrd="0" presId="urn:microsoft.com/office/officeart/2005/8/layout/cycle8"/>
    <dgm:cxn modelId="{36C427E0-122A-4FCA-98F4-429BEA5445BC}" type="presParOf" srcId="{47B1F0FD-739C-4D47-BB0C-B3035765EEC5}" destId="{A1594DAB-8E91-4A70-81F6-1D3F21FF4564}" srcOrd="12" destOrd="0" presId="urn:microsoft.com/office/officeart/2005/8/layout/cycle8"/>
    <dgm:cxn modelId="{E8DECE65-C5E0-4185-9A7C-3312B61A5555}" type="presParOf" srcId="{47B1F0FD-739C-4D47-BB0C-B3035765EEC5}" destId="{E62F4DB9-92C8-4A49-A8A8-2458098B50A7}" srcOrd="13" destOrd="0" presId="urn:microsoft.com/office/officeart/2005/8/layout/cycle8"/>
    <dgm:cxn modelId="{3C63E0E2-C371-4E4B-AD70-EA163A6F8E95}" type="presParOf" srcId="{47B1F0FD-739C-4D47-BB0C-B3035765EEC5}" destId="{892D8709-4520-486A-A7FC-B22E39D8F22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B207-3669-4574-8DD5-8D8C22127606}">
      <dsp:nvSpPr>
        <dsp:cNvPr id="0" name=""/>
        <dsp:cNvSpPr/>
      </dsp:nvSpPr>
      <dsp:spPr>
        <a:xfrm>
          <a:off x="1478657" y="253308"/>
          <a:ext cx="3273523" cy="327352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核實查災與提報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03882" y="946983"/>
        <a:ext cx="1169115" cy="974263"/>
      </dsp:txXfrm>
    </dsp:sp>
    <dsp:sp modelId="{FFD33C80-F52E-4049-8733-BC8F1AFF7893}">
      <dsp:nvSpPr>
        <dsp:cNvPr id="0" name=""/>
        <dsp:cNvSpPr/>
      </dsp:nvSpPr>
      <dsp:spPr>
        <a:xfrm>
          <a:off x="1411238" y="370219"/>
          <a:ext cx="3273523" cy="327352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加速審議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作業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90648" y="2494113"/>
        <a:ext cx="1753673" cy="857351"/>
      </dsp:txXfrm>
    </dsp:sp>
    <dsp:sp modelId="{E2E41ECB-1A28-4134-BE72-F0409C04104B}">
      <dsp:nvSpPr>
        <dsp:cNvPr id="0" name=""/>
        <dsp:cNvSpPr/>
      </dsp:nvSpPr>
      <dsp:spPr>
        <a:xfrm>
          <a:off x="1343819" y="253308"/>
          <a:ext cx="3273523" cy="327352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提高執行效率與品質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23002" y="946983"/>
        <a:ext cx="1169115" cy="974263"/>
      </dsp:txXfrm>
    </dsp:sp>
    <dsp:sp modelId="{A1594DAB-8E91-4A70-81F6-1D3F21FF4564}">
      <dsp:nvSpPr>
        <dsp:cNvPr id="0" name=""/>
        <dsp:cNvSpPr/>
      </dsp:nvSpPr>
      <dsp:spPr>
        <a:xfrm>
          <a:off x="1276280" y="50661"/>
          <a:ext cx="3678817" cy="36788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F4DB9-92C8-4A49-A8A8-2458098B50A7}">
      <dsp:nvSpPr>
        <dsp:cNvPr id="0" name=""/>
        <dsp:cNvSpPr/>
      </dsp:nvSpPr>
      <dsp:spPr>
        <a:xfrm>
          <a:off x="1208591" y="167366"/>
          <a:ext cx="3678817" cy="36788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D8709-4520-486A-A7FC-B22E39D8F22D}">
      <dsp:nvSpPr>
        <dsp:cNvPr id="0" name=""/>
        <dsp:cNvSpPr/>
      </dsp:nvSpPr>
      <dsp:spPr>
        <a:xfrm>
          <a:off x="1140902" y="50661"/>
          <a:ext cx="3678817" cy="36788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40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algn="r"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4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algn="r" defTabSz="947597">
              <a:defRPr sz="1200"/>
            </a:lvl1pPr>
          </a:lstStyle>
          <a:p>
            <a:pPr>
              <a:defRPr/>
            </a:pPr>
            <a:fld id="{9E2C68DA-D742-4C2A-AA79-3A9D0A5B72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9410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40" y="2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>
            <a:lvl1pPr algn="r"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defTabSz="947597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4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40" tIns="47370" rIns="94740" bIns="47370" numCol="1" anchor="b" anchorCtr="0" compatLnSpc="1">
            <a:prstTxWarp prst="textNoShape">
              <a:avLst/>
            </a:prstTxWarp>
          </a:bodyPr>
          <a:lstStyle>
            <a:lvl1pPr algn="r" defTabSz="947597">
              <a:defRPr sz="1200"/>
            </a:lvl1pPr>
          </a:lstStyle>
          <a:p>
            <a:pPr>
              <a:defRPr/>
            </a:pPr>
            <a:fld id="{F33CC38F-91AB-4549-8E56-051B7390E5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4363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87707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9"/>
            <a:ext cx="5680075" cy="4605337"/>
          </a:xfrm>
          <a:noFill/>
          <a:ln/>
        </p:spPr>
        <p:txBody>
          <a:bodyPr lIns="99028" tIns="49514" rIns="99028" bIns="49514"/>
          <a:lstStyle/>
          <a:p>
            <a:pPr eaLnBrk="1" hangingPunct="1"/>
            <a:r>
              <a:rPr lang="zh-TW" altLang="en-US" dirty="0" smtClean="0"/>
              <a:t>潭美學校類提報共</a:t>
            </a:r>
            <a:r>
              <a:rPr lang="en-US" altLang="zh-TW" dirty="0" smtClean="0"/>
              <a:t>63</a:t>
            </a:r>
            <a:r>
              <a:rPr lang="zh-TW" altLang="en-US" dirty="0" smtClean="0"/>
              <a:t>件，</a:t>
            </a:r>
            <a:r>
              <a:rPr lang="en-US" altLang="zh-TW" dirty="0" smtClean="0"/>
              <a:t>28</a:t>
            </a:r>
            <a:r>
              <a:rPr lang="zh-TW" altLang="en-US" dirty="0" smtClean="0"/>
              <a:t>件不到</a:t>
            </a:r>
            <a:r>
              <a:rPr lang="en-US" altLang="zh-TW" dirty="0" smtClean="0"/>
              <a:t>10</a:t>
            </a:r>
            <a:r>
              <a:rPr lang="zh-TW" altLang="en-US" dirty="0" smtClean="0"/>
              <a:t>萬元。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合法建物判定方式</a:t>
            </a:r>
            <a:r>
              <a:rPr lang="zh-TW" altLang="en-US" sz="1400" dirty="0" smtClean="0">
                <a:solidFill>
                  <a:schemeClr val="tx1"/>
                </a:solidFill>
              </a:rPr>
              <a:t>：</a:t>
            </a:r>
            <a:r>
              <a:rPr lang="zh-TW" altLang="en-US" sz="1200" dirty="0" smtClean="0">
                <a:solidFill>
                  <a:schemeClr val="tx1"/>
                </a:solidFill>
              </a:rPr>
              <a:t>除領有使用執造外，如係建築法施行之前以興建完成，經當地主管機關認定者，亦視為合法建築物。</a:t>
            </a:r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0988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 smtClean="0">
                <a:solidFill>
                  <a:srgbClr val="FF0000"/>
                </a:solidFill>
              </a:rPr>
              <a:t>合法建物判定方式</a:t>
            </a:r>
            <a:r>
              <a:rPr lang="zh-TW" altLang="en-US" sz="1400" dirty="0" smtClean="0">
                <a:solidFill>
                  <a:schemeClr val="tx1"/>
                </a:solidFill>
              </a:rPr>
              <a:t>：</a:t>
            </a:r>
            <a:r>
              <a:rPr lang="zh-TW" altLang="en-US" sz="1200" dirty="0" smtClean="0">
                <a:solidFill>
                  <a:schemeClr val="tx1"/>
                </a:solidFill>
              </a:rPr>
              <a:t>除領有使用執造外，如係建築法施行之前以興建完成，經當地主管機關認定者，亦視為合法建築物。</a:t>
            </a: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96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2766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1000</a:t>
            </a:r>
            <a:r>
              <a:rPr lang="zh-TW" altLang="en-US" smtClean="0"/>
              <a:t>～</a:t>
            </a:r>
            <a:r>
              <a:rPr lang="en-US" altLang="zh-TW" smtClean="0"/>
              <a:t>5000</a:t>
            </a:r>
            <a:r>
              <a:rPr lang="zh-TW" altLang="en-US" smtClean="0"/>
              <a:t>的案子期程上要點第</a:t>
            </a:r>
            <a:r>
              <a:rPr lang="en-US" altLang="zh-TW" smtClean="0"/>
              <a:t>8</a:t>
            </a:r>
            <a:r>
              <a:rPr lang="zh-TW" altLang="en-US" smtClean="0"/>
              <a:t>點有規定</a:t>
            </a:r>
          </a:p>
        </p:txBody>
      </p:sp>
    </p:spTree>
    <p:extLst>
      <p:ext uri="{BB962C8B-B14F-4D97-AF65-F5344CB8AC3E}">
        <p14:creationId xmlns:p14="http://schemas.microsoft.com/office/powerpoint/2010/main" val="158211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8728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1042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台東採抽查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C38F-91AB-4549-8E56-051B7390E5C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785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dirty="0" smtClean="0"/>
              <a:t>學校部分不強制</a:t>
            </a:r>
          </a:p>
        </p:txBody>
      </p:sp>
    </p:spTree>
    <p:extLst>
      <p:ext uri="{BB962C8B-B14F-4D97-AF65-F5344CB8AC3E}">
        <p14:creationId xmlns:p14="http://schemas.microsoft.com/office/powerpoint/2010/main" val="182490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C38F-91AB-4549-8E56-051B7390E5C0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712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C38F-91AB-4549-8E56-051B7390E5C0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0682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9"/>
            <a:ext cx="5680075" cy="4605337"/>
          </a:xfrm>
          <a:noFill/>
          <a:ln/>
        </p:spPr>
        <p:txBody>
          <a:bodyPr lIns="99028" tIns="49514" rIns="99028" bIns="49514"/>
          <a:lstStyle/>
          <a:p>
            <a:pPr eaLnBrk="1" hangingPunct="1"/>
            <a:r>
              <a:rPr lang="en-US" altLang="zh-TW" smtClean="0"/>
              <a:t>1.</a:t>
            </a:r>
            <a:r>
              <a:rPr lang="zh-TW" altLang="en-US" smtClean="0"/>
              <a:t>結構性的植栽</a:t>
            </a:r>
            <a:r>
              <a:rPr lang="en-US" altLang="zh-TW" smtClean="0"/>
              <a:t>ok</a:t>
            </a:r>
          </a:p>
          <a:p>
            <a:pPr eaLnBrk="1" hangingPunct="1"/>
            <a:r>
              <a:rPr lang="en-US" altLang="zh-TW" smtClean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50138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CC38F-91AB-4549-8E56-051B7390E5C0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12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151620" y="1626394"/>
            <a:ext cx="7406640" cy="1472184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151620" y="3116560"/>
            <a:ext cx="7406640" cy="1752600"/>
          </a:xfrm>
        </p:spPr>
        <p:txBody>
          <a:bodyPr tIns="0"/>
          <a:lstStyle>
            <a:lvl1pPr marL="27432" indent="0" algn="ctr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 altLang="zh-TW" dirty="0" smtClean="0"/>
          </a:p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88F7CB-7752-4369-ABA4-C8D01A88B350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084107-AF3D-404B-B938-42DF35B395B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橢圓 7"/>
          <p:cNvSpPr/>
          <p:nvPr/>
        </p:nvSpPr>
        <p:spPr>
          <a:xfrm>
            <a:off x="902705" y="2680298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38448" y="2611512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CFE70B-13AE-4105-830B-C431BFCC1645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6E3BB5-A001-49F5-A7CA-8BD9881959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74F8DF-3AA6-4CCB-97CD-76AF0456EDB7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296EAE-66E3-4471-AADA-675881DC7F1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926084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604" y="1447800"/>
            <a:ext cx="7926084" cy="4800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9A52DC-29C1-4765-9E1E-D062DE91E9E4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D116E5-56B8-4D6E-8EF2-E3413C91F237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F614A1-FC0D-4DD5-BEE6-45BA25C9B3C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604" y="274320"/>
            <a:ext cx="7926084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7604" y="1524000"/>
            <a:ext cx="3888432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68044" y="1524000"/>
            <a:ext cx="3965644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9E4811-BE6B-4517-86CE-94AA868B45E8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C8CDB-3829-4783-A8A5-32BBF23A2FF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DDC828-ED59-422F-A73F-E547B22C6038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B85B3A-6FDC-4BCB-A13A-BB14165A75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7604" y="274320"/>
            <a:ext cx="7926084" cy="1143000"/>
          </a:xfrm>
        </p:spPr>
        <p:txBody>
          <a:bodyPr anchor="ctr"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ABF7D0-5EDD-4105-89B4-D2A8FC1EB8EC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81D9D-39DB-4EB8-9BF9-C36F59A19DF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1C9C82-3B02-45B1-A7C4-49E1CC80FD59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11F14-6ACE-480D-9BF7-3ED94BA93023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2EF260-486C-4E0E-93C8-FF9FCC7CB35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384325-69A2-4DD8-9780-3C98D1CDC4E5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EE4536-9E8F-4AD5-954D-25717404C5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92608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007604" y="1447800"/>
            <a:ext cx="7926084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EF912DF-8B8C-44CF-9DC5-AD4AE6D85D09}" type="datetime1">
              <a:rPr lang="zh-TW" altLang="en-US" smtClean="0"/>
              <a:pPr>
                <a:defRPr/>
              </a:pPr>
              <a:t>2016/5/10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1925B3D-3477-4798-AF72-DEA492DB17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華康中圓體" pitchFamily="49" charset="-120"/>
          <a:ea typeface="華康中圓體" pitchFamily="49" charset="-120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ea"/>
          <a:ea typeface="+mj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ea"/>
          <a:ea typeface="+mj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ea"/>
          <a:ea typeface="+mj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ea"/>
          <a:ea typeface="+mj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ea"/>
          <a:ea typeface="+mj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公共設施災後復建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審議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及執行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sz="2400" dirty="0" smtClean="0">
              <a:solidFill>
                <a:srgbClr val="CCECFF"/>
              </a:solidFill>
              <a:ea typeface="華康中圓體" pitchFamily="49" charset="-120"/>
            </a:endParaRPr>
          </a:p>
          <a:p>
            <a:pPr eaLnBrk="1" hangingPunct="1"/>
            <a:endParaRPr lang="en-US" altLang="zh-TW" sz="2400" dirty="0">
              <a:solidFill>
                <a:srgbClr val="CCECFF"/>
              </a:solidFill>
              <a:ea typeface="華康中圓體" pitchFamily="49" charset="-120"/>
            </a:endParaRPr>
          </a:p>
          <a:p>
            <a:pPr eaLnBrk="1" hangingPunct="1"/>
            <a:r>
              <a:rPr lang="zh-TW" altLang="en-US" sz="2400" dirty="0" smtClean="0">
                <a:solidFill>
                  <a:schemeClr val="tx1"/>
                </a:solidFill>
                <a:ea typeface="華康中圓體" pitchFamily="49" charset="-120"/>
              </a:rPr>
              <a:t>行政院</a:t>
            </a:r>
            <a:r>
              <a:rPr lang="zh-TW" altLang="en-US" sz="2400" dirty="0">
                <a:solidFill>
                  <a:schemeClr val="tx1"/>
                </a:solidFill>
                <a:ea typeface="華康中圓體" pitchFamily="49" charset="-120"/>
              </a:rPr>
              <a:t>公共工程委員會</a:t>
            </a:r>
          </a:p>
          <a:p>
            <a:pPr eaLnBrk="1" hangingPunct="1"/>
            <a:r>
              <a:rPr lang="en-US" altLang="zh-TW" sz="2400" dirty="0" smtClean="0">
                <a:solidFill>
                  <a:schemeClr val="tx1"/>
                </a:solidFill>
                <a:ea typeface="華康中圓體" pitchFamily="49" charset="-120"/>
              </a:rPr>
              <a:t>105</a:t>
            </a:r>
            <a:r>
              <a:rPr lang="zh-TW" altLang="en-US" sz="2400" dirty="0" smtClean="0">
                <a:solidFill>
                  <a:schemeClr val="tx1"/>
                </a:solidFill>
                <a:ea typeface="華康中圓體" pitchFamily="49" charset="-120"/>
              </a:rPr>
              <a:t>年</a:t>
            </a:r>
            <a:r>
              <a:rPr lang="en-US" altLang="zh-TW" sz="2400" dirty="0" smtClean="0">
                <a:solidFill>
                  <a:schemeClr val="tx1"/>
                </a:solidFill>
                <a:ea typeface="華康中圓體" pitchFamily="49" charset="-120"/>
              </a:rPr>
              <a:t>5</a:t>
            </a:r>
            <a:r>
              <a:rPr lang="zh-TW" altLang="en-US" sz="2400" dirty="0" smtClean="0">
                <a:solidFill>
                  <a:schemeClr val="tx1"/>
                </a:solidFill>
                <a:ea typeface="華康中圓體" pitchFamily="49" charset="-120"/>
              </a:rPr>
              <a:t>月</a:t>
            </a:r>
            <a:r>
              <a:rPr lang="en-US" altLang="zh-TW" sz="2400" dirty="0" smtClean="0">
                <a:solidFill>
                  <a:schemeClr val="tx1"/>
                </a:solidFill>
                <a:ea typeface="華康中圓體" pitchFamily="49" charset="-120"/>
              </a:rPr>
              <a:t>11</a:t>
            </a:r>
            <a:r>
              <a:rPr lang="zh-TW" altLang="en-US" sz="2400" dirty="0" smtClean="0">
                <a:solidFill>
                  <a:schemeClr val="tx1"/>
                </a:solidFill>
                <a:ea typeface="華康中圓體" pitchFamily="49" charset="-120"/>
              </a:rPr>
              <a:t>日</a:t>
            </a:r>
            <a:endParaRPr lang="zh-TW" altLang="en-US" sz="2400" dirty="0">
              <a:solidFill>
                <a:schemeClr val="tx1"/>
              </a:solidFill>
              <a:ea typeface="華康中圓體" pitchFamily="49" charset="-120"/>
            </a:endParaRPr>
          </a:p>
          <a:p>
            <a:endParaRPr lang="zh-TW" altLang="en-US" dirty="0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D488B-947E-4BBA-8251-61CB2A3E2E13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資訊管理系統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81D9D-39DB-4EB8-9BF9-C36F59A19DF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 l="4115" r="5360"/>
          <a:stretch>
            <a:fillRect/>
          </a:stretch>
        </p:blipFill>
        <p:spPr bwMode="auto">
          <a:xfrm>
            <a:off x="1008769" y="1592796"/>
            <a:ext cx="75596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1124744"/>
            <a:ext cx="4968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007604" y="4437707"/>
            <a:ext cx="8136396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http://recovery.pcc.gov.tw/TyphoonRecovery/</a:t>
            </a:r>
            <a:endParaRPr lang="zh-TW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二、復建經費之提報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935596" y="4869160"/>
          <a:ext cx="7668852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地方政府應辦事項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85031"/>
              </p:ext>
            </p:extLst>
          </p:nvPr>
        </p:nvGraphicFramePr>
        <p:xfrm>
          <a:off x="1008063" y="1447800"/>
          <a:ext cx="7926387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地方政府應辦事項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處理辦法第</a:t>
            </a:r>
            <a:r>
              <a:rPr lang="en-US" altLang="zh-TW" dirty="0" smtClean="0"/>
              <a:t>6</a:t>
            </a:r>
            <a:r>
              <a:rPr lang="zh-TW" altLang="en-US" dirty="0" smtClean="0"/>
              <a:t>條、作業要點第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點</a:t>
            </a:r>
          </a:p>
          <a:p>
            <a:pPr lvl="1"/>
            <a:r>
              <a:rPr lang="zh-TW" altLang="en-US" dirty="0" smtClean="0"/>
              <a:t>現場勘查並上網填報</a:t>
            </a:r>
            <a:r>
              <a:rPr lang="zh-TW" altLang="en-US" dirty="0" smtClean="0">
                <a:solidFill>
                  <a:srgbClr val="7030A0"/>
                </a:solidFill>
              </a:rPr>
              <a:t>「災害查估紀錄及復建經費概估」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縣市政府對於公所或學校所提災害復建經費，應派員進行</a:t>
            </a:r>
            <a:r>
              <a:rPr lang="zh-TW" altLang="en-US" dirty="0" smtClean="0">
                <a:solidFill>
                  <a:srgbClr val="7030A0"/>
                </a:solidFill>
              </a:rPr>
              <a:t>複查確認</a:t>
            </a:r>
            <a:r>
              <a:rPr lang="zh-TW" altLang="en-US" dirty="0" smtClean="0"/>
              <a:t>；指定機關的</a:t>
            </a:r>
            <a:r>
              <a:rPr lang="zh-TW" altLang="en-US" dirty="0" smtClean="0">
                <a:solidFill>
                  <a:srgbClr val="7030A0"/>
                </a:solidFill>
              </a:rPr>
              <a:t>單一聯絡窗口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資訊系統產出「復建經費申請補助總表」。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地方政府應辦事項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作業要點第</a:t>
            </a:r>
            <a:r>
              <a:rPr lang="en-US" altLang="zh-TW" dirty="0" smtClean="0"/>
              <a:t>4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災後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個月內函報行政院，副知</a:t>
            </a:r>
            <a:r>
              <a:rPr lang="zh-TW" altLang="en-US" dirty="0" smtClean="0">
                <a:solidFill>
                  <a:srgbClr val="7030A0"/>
                </a:solidFill>
              </a:rPr>
              <a:t>行院院主計總處、工程會、中央主管機關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局部區域因道路中斷等不可抗力因素致無法查報災害，且於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個月內敘明理由函報行政院者，得於災後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個月內彙整提報。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未達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萬元案件之規劃設計，以</a:t>
            </a:r>
            <a:r>
              <a:rPr lang="zh-TW" altLang="en-US" dirty="0" smtClean="0">
                <a:solidFill>
                  <a:srgbClr val="7030A0"/>
                </a:solidFill>
              </a:rPr>
              <a:t>開口契約</a:t>
            </a:r>
            <a:r>
              <a:rPr lang="zh-TW" altLang="en-US" dirty="0" smtClean="0"/>
              <a:t>辦理為原則。</a:t>
            </a:r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0C4C6-A0F7-4DD8-9B89-271BB9AE43EC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復建工程填報內容</a:t>
            </a:r>
            <a:endParaRPr lang="zh-TW" altLang="en-US" sz="3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圖片 13" descr="附件1災害查估紀錄_頁面_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511" y="3356992"/>
            <a:ext cx="1814933" cy="256661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8" name="圖片 12" descr="附件1災害查估紀錄_頁面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874" y="3454673"/>
            <a:ext cx="1814933" cy="256661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9" name="圖片 11" descr="附件1災害查估紀錄_頁面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1824" y="3562684"/>
            <a:ext cx="1814933" cy="2566616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0" name="圖片 10" descr="附件1災害查估紀錄_頁面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775" y="3670697"/>
            <a:ext cx="1814082" cy="2566615"/>
          </a:xfrm>
          <a:prstGeom prst="rect">
            <a:avLst/>
          </a:prstGeom>
          <a:noFill/>
          <a:ln w="952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pic>
        <p:nvPicPr>
          <p:cNvPr id="11" name="內容版面配置區 9" descr="附件1災害查估紀錄_頁面_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610136" y="3789040"/>
            <a:ext cx="1814933" cy="2566616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復建工程之提報類別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作業要點草案第</a:t>
            </a:r>
            <a:r>
              <a:rPr lang="en-US" altLang="zh-TW" dirty="0" smtClean="0"/>
              <a:t>6</a:t>
            </a:r>
            <a:r>
              <a:rPr lang="zh-TW" altLang="en-US" dirty="0" smtClean="0"/>
              <a:t>點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" name="Group 10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063595"/>
              </p:ext>
            </p:extLst>
          </p:nvPr>
        </p:nvGraphicFramePr>
        <p:xfrm>
          <a:off x="1007604" y="2024844"/>
          <a:ext cx="7956884" cy="4480560"/>
        </p:xfrm>
        <a:graphic>
          <a:graphicData uri="http://schemas.openxmlformats.org/drawingml/2006/table">
            <a:tbl>
              <a:tblPr/>
              <a:tblGrid>
                <a:gridCol w="1873250"/>
                <a:gridCol w="719137"/>
                <a:gridCol w="1332049"/>
                <a:gridCol w="216024"/>
                <a:gridCol w="2016224"/>
                <a:gridCol w="648072"/>
                <a:gridCol w="1152128"/>
              </a:tblGrid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工程類別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代碼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中央機關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工程類別　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代碼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微軟正黑體" pitchFamily="34" charset="-120"/>
                        </a:rPr>
                        <a:t>中央機關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水利工程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Ａ１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水利署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養殖漁業專區農水路工程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H2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漁業署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觀光工程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Ｂ１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觀光局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其他農路工程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H3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水保局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公路系統工程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Ｃ１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公路總局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林道工程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I1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林務局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市區村里連絡道路橋梁工程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Ｃ２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營建署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森林遊樂區設施工程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J1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建築工程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Ｄ１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營建署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漁港工程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K1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漁業署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下水道工程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Ｅ１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學校工程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L1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教育部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共同管道工程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Ｆ１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環保工程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M1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環保署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水土保持工程　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Ｇ１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水保局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原住民族部落工程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含聯絡道、環境、飲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用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水工程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N1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原民會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農地重劃區農水路工程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Ｈ１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農田水利處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復建工程名稱</a:t>
            </a: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04A8-09B1-4314-9F36-2F3BDFFC3792}" type="slidenum">
              <a:rPr lang="fr-CA" altLang="zh-TW" smtClean="0"/>
              <a:pPr/>
              <a:t>17</a:t>
            </a:fld>
            <a:endParaRPr lang="fr-CA" altLang="zh-TW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067919" y="2168860"/>
            <a:ext cx="1800225" cy="3636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 dirty="0" smtClean="0">
                <a:ea typeface="華康中圓體(P)" pitchFamily="34" charset="-120"/>
              </a:rPr>
              <a:t>改善</a:t>
            </a:r>
          </a:p>
          <a:p>
            <a:pPr algn="ctr">
              <a:buFontTx/>
              <a:buChar char="•"/>
              <a:defRPr/>
            </a:pPr>
            <a:endParaRPr lang="en-US" altLang="zh-TW" dirty="0">
              <a:ea typeface="+mn-ea"/>
            </a:endParaRPr>
          </a:p>
          <a:p>
            <a:pPr algn="ctr">
              <a:buFontTx/>
              <a:buChar char="•"/>
              <a:defRPr/>
            </a:pPr>
            <a:r>
              <a:rPr lang="en-US" altLang="zh-TW" dirty="0" smtClean="0">
                <a:ea typeface="+mn-ea"/>
              </a:rPr>
              <a:t>○○○</a:t>
            </a:r>
            <a:r>
              <a:rPr lang="zh-TW" altLang="en-US" dirty="0" smtClean="0">
                <a:ea typeface="+mn-ea"/>
              </a:rPr>
              <a:t>改善工程</a:t>
            </a:r>
            <a:endParaRPr lang="en-US" altLang="zh-TW" dirty="0" smtClean="0">
              <a:ea typeface="+mn-ea"/>
            </a:endParaRPr>
          </a:p>
          <a:p>
            <a:pPr algn="ctr">
              <a:buFontTx/>
              <a:buChar char="•"/>
              <a:defRPr/>
            </a:pPr>
            <a:r>
              <a:rPr lang="en-US" altLang="zh-TW" dirty="0" smtClean="0"/>
              <a:t>○○○</a:t>
            </a:r>
            <a:r>
              <a:rPr lang="zh-TW" altLang="en-US" dirty="0" smtClean="0"/>
              <a:t>整修工程</a:t>
            </a:r>
            <a:endParaRPr lang="en-US" altLang="zh-TW" dirty="0" smtClean="0">
              <a:ea typeface="+mn-ea"/>
            </a:endParaRPr>
          </a:p>
          <a:p>
            <a:pPr algn="ctr">
              <a:buFontTx/>
              <a:buChar char="•"/>
              <a:defRPr/>
            </a:pPr>
            <a:endParaRPr lang="zh-TW" altLang="en-US" dirty="0">
              <a:ea typeface="+mn-ea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1475631" y="2168860"/>
            <a:ext cx="1800225" cy="3636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600">
                <a:ea typeface="華康中圓體" pitchFamily="49" charset="-120"/>
              </a:rPr>
              <a:t>重複</a:t>
            </a:r>
          </a:p>
          <a:p>
            <a:pPr algn="ctr">
              <a:defRPr/>
            </a:pPr>
            <a:endParaRPr lang="en-US" altLang="zh-TW">
              <a:ea typeface="+mn-ea"/>
            </a:endParaRPr>
          </a:p>
          <a:p>
            <a:pPr algn="ctr">
              <a:buFontTx/>
              <a:buChar char="•"/>
              <a:defRPr/>
            </a:pPr>
            <a:r>
              <a:rPr lang="en-US" altLang="zh-TW">
                <a:ea typeface="+mn-ea"/>
              </a:rPr>
              <a:t>○○</a:t>
            </a:r>
            <a:r>
              <a:rPr lang="zh-TW" altLang="en-US">
                <a:ea typeface="+mn-ea"/>
              </a:rPr>
              <a:t>鄉○○鄰復建工程</a:t>
            </a:r>
          </a:p>
          <a:p>
            <a:pPr algn="ctr">
              <a:buFontTx/>
              <a:buChar char="•"/>
              <a:defRPr/>
            </a:pPr>
            <a:r>
              <a:rPr lang="en-US" altLang="zh-TW">
                <a:ea typeface="+mn-ea"/>
              </a:rPr>
              <a:t>○○</a:t>
            </a:r>
            <a:r>
              <a:rPr lang="zh-TW" altLang="en-US">
                <a:ea typeface="+mn-ea"/>
              </a:rPr>
              <a:t>鄉○○鄰復建工程</a:t>
            </a:r>
          </a:p>
          <a:p>
            <a:pPr algn="ctr">
              <a:buFontTx/>
              <a:buChar char="•"/>
              <a:defRPr/>
            </a:pPr>
            <a:r>
              <a:rPr lang="en-US" altLang="zh-TW">
                <a:ea typeface="+mn-ea"/>
              </a:rPr>
              <a:t>○○</a:t>
            </a:r>
            <a:r>
              <a:rPr lang="zh-TW" altLang="en-US">
                <a:ea typeface="+mn-ea"/>
              </a:rPr>
              <a:t>鄉○○鄰復建工程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696075" y="2168860"/>
            <a:ext cx="1800225" cy="3636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600">
                <a:ea typeface="華康中圓體" pitchFamily="49" charset="-120"/>
              </a:rPr>
              <a:t>搶修</a:t>
            </a:r>
          </a:p>
          <a:p>
            <a:pPr algn="ctr">
              <a:defRPr/>
            </a:pPr>
            <a:endParaRPr lang="zh-TW" altLang="en-US">
              <a:ea typeface="+mn-ea"/>
            </a:endParaRPr>
          </a:p>
          <a:p>
            <a:pPr algn="ctr">
              <a:buFontTx/>
              <a:buChar char="•"/>
              <a:defRPr/>
            </a:pPr>
            <a:r>
              <a:rPr lang="zh-TW" altLang="en-US">
                <a:ea typeface="+mn-ea"/>
              </a:rPr>
              <a:t>○○搶修工程</a:t>
            </a:r>
          </a:p>
          <a:p>
            <a:pPr algn="ctr">
              <a:buFontTx/>
              <a:buChar char="•"/>
              <a:defRPr/>
            </a:pPr>
            <a:r>
              <a:rPr lang="zh-TW" altLang="en-US">
                <a:ea typeface="+mn-ea"/>
              </a:rPr>
              <a:t>○○搶救工程</a:t>
            </a:r>
          </a:p>
          <a:p>
            <a:pPr algn="ctr">
              <a:buFontTx/>
              <a:buChar char="•"/>
              <a:defRPr/>
            </a:pPr>
            <a:r>
              <a:rPr lang="zh-TW" altLang="en-US">
                <a:ea typeface="+mn-ea"/>
              </a:rPr>
              <a:t>○○搶險工程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320332" y="2457785"/>
            <a:ext cx="1295400" cy="3095625"/>
            <a:chOff x="771" y="1616"/>
            <a:chExt cx="816" cy="1950"/>
          </a:xfrm>
        </p:grpSpPr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 flipH="1">
              <a:off x="771" y="1616"/>
              <a:ext cx="771" cy="19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>
              <a:off x="771" y="1661"/>
              <a:ext cx="816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82018" y="2457785"/>
            <a:ext cx="1295400" cy="3095625"/>
            <a:chOff x="771" y="1616"/>
            <a:chExt cx="816" cy="1950"/>
          </a:xfrm>
        </p:grpSpPr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H="1">
              <a:off x="771" y="1616"/>
              <a:ext cx="771" cy="19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771" y="1661"/>
              <a:ext cx="816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021513" y="2457785"/>
            <a:ext cx="1295400" cy="3095625"/>
            <a:chOff x="771" y="1616"/>
            <a:chExt cx="816" cy="1950"/>
          </a:xfrm>
        </p:grpSpPr>
        <p:sp>
          <p:nvSpPr>
            <p:cNvPr id="15370" name="Line 16"/>
            <p:cNvSpPr>
              <a:spLocks noChangeShapeType="1"/>
            </p:cNvSpPr>
            <p:nvPr/>
          </p:nvSpPr>
          <p:spPr bwMode="auto">
            <a:xfrm flipH="1">
              <a:off x="771" y="1616"/>
              <a:ext cx="771" cy="195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71" name="Line 17"/>
            <p:cNvSpPr>
              <a:spLocks noChangeShapeType="1"/>
            </p:cNvSpPr>
            <p:nvPr/>
          </p:nvSpPr>
          <p:spPr bwMode="auto">
            <a:xfrm>
              <a:off x="771" y="1661"/>
              <a:ext cx="816" cy="190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破壞模式與可能致災原因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左勾破壞模式、右勾致災原因</a:t>
            </a:r>
          </a:p>
          <a:p>
            <a:r>
              <a:rPr lang="zh-TW" altLang="en-US" dirty="0" smtClean="0">
                <a:solidFill>
                  <a:srgbClr val="7030A0"/>
                </a:solidFill>
              </a:rPr>
              <a:t>其他</a:t>
            </a:r>
            <a:r>
              <a:rPr lang="zh-TW" altLang="en-US" dirty="0" smtClean="0"/>
              <a:t>（堤防、水保、道路以外的類別）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0AEE-C5A5-4E25-8789-BE661560385C}" type="slidenum">
              <a:rPr lang="fr-CA" altLang="zh-TW" smtClean="0"/>
              <a:pPr/>
              <a:t>18</a:t>
            </a:fld>
            <a:endParaRPr lang="fr-CA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6372708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受損情形說明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原設施型式</a:t>
            </a:r>
          </a:p>
          <a:p>
            <a:r>
              <a:rPr lang="zh-TW" altLang="en-US" dirty="0" smtClean="0"/>
              <a:t>災損情形</a:t>
            </a:r>
          </a:p>
          <a:p>
            <a:r>
              <a:rPr lang="zh-TW" altLang="en-US" dirty="0" smtClean="0"/>
              <a:t>成因概述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75756" y="4761148"/>
            <a:ext cx="6100266" cy="1200329"/>
          </a:xfrm>
          <a:prstGeom prst="rect">
            <a:avLst/>
          </a:prstGeom>
          <a:solidFill>
            <a:srgbClr val="FFC00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kumimoji="0"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資料不完備或重複提報</a:t>
            </a:r>
            <a:r>
              <a:rPr kumimoji="0"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kumimoji="0" lang="en-US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kumimoji="0"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→拒絕受理申請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大綱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/>
              <a:t>一、法規依據</a:t>
            </a:r>
            <a:endParaRPr lang="en-US" altLang="zh-TW" dirty="0" smtClean="0"/>
          </a:p>
          <a:p>
            <a:pPr>
              <a:spcBef>
                <a:spcPts val="0"/>
              </a:spcBef>
              <a:buFontTx/>
              <a:buNone/>
            </a:pPr>
            <a:endParaRPr lang="zh-TW" altLang="en-US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/>
              <a:t>二、復建經費之提報</a:t>
            </a:r>
            <a:endParaRPr lang="en-US" altLang="zh-TW" dirty="0" smtClean="0"/>
          </a:p>
          <a:p>
            <a:pPr>
              <a:spcBef>
                <a:spcPts val="0"/>
              </a:spcBef>
              <a:buFontTx/>
              <a:buNone/>
            </a:pPr>
            <a:endParaRPr lang="zh-TW" altLang="en-US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/>
              <a:t>三、復建經費之審議</a:t>
            </a:r>
            <a:endParaRPr lang="en-US" altLang="zh-TW" dirty="0" smtClean="0"/>
          </a:p>
          <a:p>
            <a:pPr>
              <a:spcBef>
                <a:spcPts val="0"/>
              </a:spcBef>
              <a:buFontTx/>
              <a:buNone/>
            </a:pPr>
            <a:endParaRPr lang="zh-TW" altLang="en-US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zh-TW" altLang="en-US" dirty="0" smtClean="0"/>
              <a:t>四、復建經費之執行</a:t>
            </a:r>
            <a:endParaRPr lang="en-US" altLang="zh-TW" dirty="0" smtClean="0"/>
          </a:p>
          <a:p>
            <a:pPr>
              <a:spcBef>
                <a:spcPts val="0"/>
              </a:spcBef>
              <a:buFontTx/>
              <a:buNone/>
            </a:pPr>
            <a:endParaRPr lang="en-US" altLang="zh-TW" dirty="0" smtClean="0"/>
          </a:p>
          <a:p>
            <a:pPr>
              <a:spcBef>
                <a:spcPts val="0"/>
              </a:spcBef>
              <a:buNone/>
            </a:pPr>
            <a:r>
              <a:rPr lang="zh-TW" altLang="en-US" dirty="0" smtClean="0"/>
              <a:t>五、結論與建議</a:t>
            </a:r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C281F0-3861-4EE8-8A1D-C5DDF474F346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受災地點之照片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662"/>
          <a:stretch>
            <a:fillRect/>
          </a:stretch>
        </p:blipFill>
        <p:spPr bwMode="auto">
          <a:xfrm>
            <a:off x="1043608" y="1437728"/>
            <a:ext cx="7164796" cy="5015608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20872588">
            <a:off x="4668082" y="5235168"/>
            <a:ext cx="4239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圓體" pitchFamily="49" charset="-120"/>
              </a:rPr>
              <a:t>看不出設施受損</a:t>
            </a:r>
            <a:endParaRPr lang="zh-TW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受災地點之照片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5" name="Picture 5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30778"/>
            <a:ext cx="7488832" cy="5130570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20872588">
            <a:off x="1892290" y="5235166"/>
            <a:ext cx="4239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圓體" pitchFamily="49" charset="-120"/>
              </a:rPr>
              <a:t>看不出設施受損</a:t>
            </a:r>
            <a:endParaRPr lang="zh-TW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受災地點之照片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5" name="Picture 2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418481"/>
            <a:ext cx="7236804" cy="5049561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 rot="20872588">
            <a:off x="1892290" y="5235166"/>
            <a:ext cx="4239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中圓體" pitchFamily="49" charset="-120"/>
              </a:rPr>
              <a:t>看不出設施受損</a:t>
            </a:r>
            <a:endParaRPr lang="zh-TW" alt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受災地點之照片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設施損壞的地方</a:t>
            </a:r>
            <a:endParaRPr lang="en-US" altLang="zh-TW" dirty="0" smtClean="0"/>
          </a:p>
          <a:p>
            <a:r>
              <a:rPr lang="zh-TW" altLang="en-US" dirty="0" smtClean="0"/>
              <a:t>設施原有的功能</a:t>
            </a:r>
            <a:endParaRPr lang="en-US" altLang="zh-TW" dirty="0" smtClean="0"/>
          </a:p>
          <a:p>
            <a:r>
              <a:rPr lang="zh-TW" altLang="en-US" dirty="0" smtClean="0"/>
              <a:t>設施復建的需要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5" name="Picture 2" descr="C:\Users\patkinpc\Pictures\121009-苗栗蘇拉GH現勘\G1-108-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3584538"/>
            <a:ext cx="3744416" cy="250127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C:\Users\patkinpc\Pictures\121009-苗栗蘇拉GH現勘\G1-108-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091" y="3609020"/>
            <a:ext cx="3721345" cy="2485859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工項至少要能</a:t>
            </a:r>
            <a:r>
              <a:rPr lang="zh-TW" altLang="en-US" dirty="0" smtClean="0">
                <a:solidFill>
                  <a:srgbClr val="7030A0"/>
                </a:solidFill>
              </a:rPr>
              <a:t>判斷單價</a:t>
            </a:r>
            <a:r>
              <a:rPr lang="zh-TW" altLang="en-US" dirty="0" smtClean="0"/>
              <a:t>（擋土牆高度</a:t>
            </a:r>
            <a:r>
              <a:rPr lang="en-US" altLang="zh-TW" dirty="0" smtClean="0"/>
              <a:t>H</a:t>
            </a:r>
            <a:r>
              <a:rPr lang="zh-TW" altLang="en-US" dirty="0" smtClean="0"/>
              <a:t>、道路寬度</a:t>
            </a:r>
            <a:r>
              <a:rPr lang="en-US" altLang="zh-TW" dirty="0" smtClean="0"/>
              <a:t>W…</a:t>
            </a:r>
            <a:r>
              <a:rPr lang="zh-TW" altLang="en-US" dirty="0" smtClean="0"/>
              <a:t>），以判斷</a:t>
            </a:r>
            <a:r>
              <a:rPr lang="zh-TW" altLang="en-US" dirty="0" smtClean="0">
                <a:solidFill>
                  <a:srgbClr val="7030A0"/>
                </a:solidFill>
              </a:rPr>
              <a:t>尺寸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7030A0"/>
                </a:solidFill>
              </a:rPr>
              <a:t>單價</a:t>
            </a:r>
            <a:r>
              <a:rPr lang="zh-TW" altLang="en-US" dirty="0" smtClean="0"/>
              <a:t>之合理性。</a:t>
            </a:r>
            <a:endParaRPr lang="en-US" altLang="zh-TW" dirty="0" smtClean="0"/>
          </a:p>
          <a:p>
            <a:r>
              <a:rPr lang="zh-TW" altLang="en-US" dirty="0" smtClean="0"/>
              <a:t>設計、監造、空汙、管理、利潤費等間接費用應</a:t>
            </a:r>
            <a:r>
              <a:rPr lang="zh-TW" altLang="en-US" dirty="0" smtClean="0">
                <a:solidFill>
                  <a:srgbClr val="7030A0"/>
                </a:solidFill>
              </a:rPr>
              <a:t>內含於直接工項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雜項或施作內容不明確之</a:t>
            </a:r>
            <a:r>
              <a:rPr lang="zh-TW" altLang="en-US" dirty="0" smtClean="0"/>
              <a:t>項目不得提報。</a:t>
            </a:r>
            <a:endParaRPr lang="en-US" altLang="zh-TW" dirty="0" smtClean="0"/>
          </a:p>
          <a:p>
            <a:r>
              <a:rPr lang="zh-TW" altLang="en-US" dirty="0" smtClean="0"/>
              <a:t>各工區的資料要完整呈現，原未提報之工區不列入審議範圍。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詳實填報工區資料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工區、照片與座標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提報多件工程或一工程多工區，資訊系統皆可處理，惟應確實填報各災點之相關資料。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5" name="圓角矩形 4"/>
          <p:cNvSpPr/>
          <p:nvPr/>
        </p:nvSpPr>
        <p:spPr>
          <a:xfrm>
            <a:off x="5256076" y="3212976"/>
            <a:ext cx="3204356" cy="33123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295636" y="3429000"/>
            <a:ext cx="1404156" cy="1440160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95636" y="4977172"/>
            <a:ext cx="1404156" cy="1440160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r>
              <a:rPr lang="en-US" altLang="zh-TW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TW" altLang="en-US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807804" y="4761148"/>
            <a:ext cx="1404156" cy="144016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r>
              <a:rPr lang="en-US" altLang="zh-TW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TW" altLang="en-US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807804" y="3212976"/>
            <a:ext cx="1404156" cy="1440160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工程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TW" altLang="en-US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400092" y="3384844"/>
            <a:ext cx="1416663" cy="1412308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工區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TW" altLang="en-US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5400092" y="4905164"/>
            <a:ext cx="1416663" cy="141230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工區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TW" altLang="en-US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948264" y="4905164"/>
            <a:ext cx="1416663" cy="1412308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工區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TW" altLang="en-US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6948264" y="3384844"/>
            <a:ext cx="1416663" cy="1412308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工區</a:t>
            </a:r>
            <a:r>
              <a:rPr lang="en-US" altLang="zh-TW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TW" altLang="en-US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復建計畫示意圖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6" name="Picture 4" descr="http://recovery.pcc.gov.tw/Common/UploadedPictures/2012/Prj1209061031427980443/Are1209061047376540548/12091310163467212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260" y="1540346"/>
            <a:ext cx="6605128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詳實填報工區資料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48779"/>
            <a:ext cx="7776864" cy="489654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復建經費審議原則</a:t>
            </a:r>
            <a:endParaRPr lang="zh-TW" altLang="en-US" sz="3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134146" name="Picture 2" descr="C:\Users\patkinpc\local\Temporary Internet Files\Content.IE5\WLVQ9IBQ\MC9000555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076" y="3501008"/>
            <a:ext cx="3096344" cy="282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非復建經費審議範圍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作業要點草案第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點</a:t>
            </a:r>
          </a:p>
          <a:p>
            <a:pPr lvl="1" eaLnBrk="1" hangingPunct="1"/>
            <a:r>
              <a:rPr lang="zh-TW" altLang="en-US" dirty="0" smtClean="0"/>
              <a:t>消防、防汛、搶險、搶修等</a:t>
            </a:r>
            <a:r>
              <a:rPr lang="zh-TW" altLang="en-US" dirty="0" smtClean="0">
                <a:solidFill>
                  <a:srgbClr val="7030A0"/>
                </a:solidFill>
              </a:rPr>
              <a:t>緊急搶救</a:t>
            </a:r>
            <a:r>
              <a:rPr lang="zh-TW" altLang="en-US" dirty="0" smtClean="0"/>
              <a:t>措施。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土方清除、疏濬、</a:t>
            </a:r>
            <a:r>
              <a:rPr lang="zh-TW" altLang="en-US" dirty="0" smtClean="0">
                <a:solidFill>
                  <a:srgbClr val="7030A0"/>
                </a:solidFill>
              </a:rPr>
              <a:t>機具設備</a:t>
            </a:r>
            <a:r>
              <a:rPr lang="zh-TW" altLang="en-US" dirty="0" smtClean="0"/>
              <a:t>、用地、拆遷補償等非工程項目，及</a:t>
            </a:r>
            <a:r>
              <a:rPr lang="zh-TW" altLang="en-US" dirty="0" smtClean="0">
                <a:solidFill>
                  <a:srgbClr val="7030A0"/>
                </a:solidFill>
              </a:rPr>
              <a:t>景觀</a:t>
            </a:r>
            <a:r>
              <a:rPr lang="zh-TW" altLang="en-US" dirty="0" smtClean="0"/>
              <a:t>植栽。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無</a:t>
            </a:r>
            <a:r>
              <a:rPr lang="zh-TW" altLang="en-US" dirty="0" smtClean="0">
                <a:solidFill>
                  <a:srgbClr val="7030A0"/>
                </a:solidFill>
              </a:rPr>
              <a:t>具體</a:t>
            </a:r>
            <a:r>
              <a:rPr lang="zh-TW" altLang="en-US" dirty="0" smtClean="0"/>
              <a:t>保護對象或</a:t>
            </a:r>
            <a:r>
              <a:rPr lang="zh-TW" altLang="en-US" dirty="0" smtClean="0">
                <a:solidFill>
                  <a:srgbClr val="7030A0"/>
                </a:solidFill>
              </a:rPr>
              <a:t>非屬公眾使用</a:t>
            </a:r>
            <a:r>
              <a:rPr lang="zh-TW" altLang="en-US" dirty="0" smtClean="0"/>
              <a:t>之設施。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因</a:t>
            </a:r>
            <a:r>
              <a:rPr lang="zh-TW" altLang="en-US" dirty="0" smtClean="0">
                <a:solidFill>
                  <a:srgbClr val="7030A0"/>
                </a:solidFill>
              </a:rPr>
              <a:t>年久失修</a:t>
            </a:r>
            <a:r>
              <a:rPr lang="zh-TW" altLang="en-US" dirty="0" smtClean="0"/>
              <a:t>等非天然災害造成之損失案件。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道路工程中路樹、路燈、反射鏡及交通號誌等涉及交通安全須於災後立即施作之措施。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屬公共造產或其他由各級政府所經營</a:t>
            </a:r>
            <a:r>
              <a:rPr lang="zh-TW" altLang="en-US" dirty="0" smtClean="0">
                <a:solidFill>
                  <a:srgbClr val="7030A0"/>
                </a:solidFill>
              </a:rPr>
              <a:t>具有經濟價值</a:t>
            </a:r>
            <a:r>
              <a:rPr lang="zh-TW" altLang="en-US" dirty="0" smtClean="0"/>
              <a:t>之事業（</a:t>
            </a:r>
            <a:r>
              <a:rPr lang="zh-TW" altLang="en-US" dirty="0" smtClean="0">
                <a:solidFill>
                  <a:srgbClr val="CC00CC"/>
                </a:solidFill>
              </a:rPr>
              <a:t>經費處理辦法</a:t>
            </a:r>
            <a:r>
              <a:rPr lang="zh-TW" altLang="en-US" dirty="0" smtClean="0"/>
              <a:t>第二十條）。</a:t>
            </a: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04A8-09B1-4314-9F36-2F3BDFFC3792}" type="slidenum">
              <a:rPr lang="fr-CA" altLang="zh-TW" smtClean="0"/>
              <a:pPr/>
              <a:t>29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一、法規依據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143362" name="Picture 2" descr="C:\Users\patkinpc\Pictures\120830-31-蘭嶼現勘\P101069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145"/>
            <a:ext cx="9143999" cy="6108191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取水設施損壞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災損照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917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輸水管線損壞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災損照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對外聯絡道路中斷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災損照片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擋土牆破裂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災損照片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550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擋土牆傾倒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30909233105062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圍牆倒塌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217613" y="274638"/>
            <a:ext cx="7926387" cy="11430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zh-TW" altLang="en-US" dirty="0" smtClean="0"/>
              <a:t>圍牆倒塌</a:t>
            </a:r>
            <a:endParaRPr lang="zh-TW" altLang="en-US" dirty="0"/>
          </a:p>
        </p:txBody>
      </p:sp>
      <p:pic>
        <p:nvPicPr>
          <p:cNvPr id="142338" name="Picture 2" descr="C:\Users\patkinpc\Pictures\120830-31-蘭嶼現勘\P10106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652"/>
            <a:ext cx="9144000" cy="610870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圍牆倒塌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137220" name="Picture 4" descr="災損照片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652"/>
            <a:ext cx="9144000" cy="6096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296652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鋼絲網傾斜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145410" name="Picture 2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72" y="296652"/>
            <a:ext cx="9159272" cy="606038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屋頂吹落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41314" name="Picture 2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036"/>
            <a:ext cx="9139944" cy="6093296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屋頂吹落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公共設施災後復建工作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災害防救法第</a:t>
            </a:r>
            <a:r>
              <a:rPr lang="en-US" altLang="zh-TW" dirty="0" smtClean="0"/>
              <a:t>36</a:t>
            </a:r>
            <a:r>
              <a:rPr lang="zh-TW" altLang="en-US" dirty="0" smtClean="0"/>
              <a:t>條：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為實施災後復原重建，各級政府應依權責實施下列事項，並鼓勵民間團體及企業協助辦理：</a:t>
            </a:r>
          </a:p>
          <a:p>
            <a:pPr lvl="2"/>
            <a:r>
              <a:rPr lang="zh-TW" altLang="en-US" dirty="0" smtClean="0"/>
              <a:t>學校廳舍及其附屬公共設施之復原重建。</a:t>
            </a:r>
            <a:r>
              <a:rPr lang="en-US" altLang="zh-TW" dirty="0" smtClean="0"/>
              <a:t>(7)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受損建築物之安全評估及處理。</a:t>
            </a:r>
            <a:r>
              <a:rPr lang="en-US" altLang="zh-TW" dirty="0" smtClean="0"/>
              <a:t>(11)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住宅、公共建築物之復原重建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(12)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水利、水土保持、環境保護、電信、電力、自來水、油料、氣體等設施之修復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(13)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鐵路、道路、橋樑、大眾運輸、航空站、港埠及農漁業之復原重建。</a:t>
            </a:r>
            <a:r>
              <a:rPr lang="en-US" altLang="zh-TW" dirty="0" smtClean="0"/>
              <a:t>(14)</a:t>
            </a:r>
            <a:endParaRPr lang="zh-TW" altLang="en-US" dirty="0" smtClean="0"/>
          </a:p>
          <a:p>
            <a:r>
              <a:rPr lang="zh-TW" altLang="en-US" dirty="0" smtClean="0"/>
              <a:t>地方制度法第</a:t>
            </a:r>
            <a:r>
              <a:rPr lang="en-US" altLang="zh-TW" dirty="0" smtClean="0"/>
              <a:t>18</a:t>
            </a:r>
            <a:r>
              <a:rPr lang="zh-TW" altLang="en-US" dirty="0" smtClean="0"/>
              <a:t>條略以：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災害防救之規劃及執行係</a:t>
            </a:r>
            <a:r>
              <a:rPr lang="zh-TW" altLang="en-US" dirty="0" smtClean="0">
                <a:solidFill>
                  <a:srgbClr val="7030A0"/>
                </a:solidFill>
              </a:rPr>
              <a:t>屬地方自治事項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614A1-FC0D-4DD5-BEE6-45BA25C9B3C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4" name="Picture 10" descr="災損照片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31651"/>
          <a:stretch>
            <a:fillRect/>
          </a:stretch>
        </p:blipFill>
        <p:spPr bwMode="auto">
          <a:xfrm>
            <a:off x="-14288" y="1"/>
            <a:ext cx="9158288" cy="6858000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latin typeface="華康中圓體" pitchFamily="49" charset="-120"/>
                <a:ea typeface="華康中圓體" pitchFamily="49" charset="-120"/>
              </a:rPr>
              <a:t>PU</a:t>
            </a:r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跑道剝落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災損照片"/>
          <p:cNvPicPr>
            <a:picLocks noChangeAspect="1" noChangeArrowheads="1"/>
          </p:cNvPicPr>
          <p:nvPr/>
        </p:nvPicPr>
        <p:blipFill>
          <a:blip r:embed="rId2" cstate="print"/>
          <a:srcRect l="15815" r="5064"/>
          <a:stretch>
            <a:fillRect/>
          </a:stretch>
        </p:blipFill>
        <p:spPr bwMode="auto">
          <a:xfrm>
            <a:off x="0" y="3555395"/>
            <a:ext cx="4500500" cy="426609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pic>
        <p:nvPicPr>
          <p:cNvPr id="5" name="Picture 4" descr="http://recovery.pcc.gov.tw/Common/UploadedPictures/2013/Prj1306140815159030014/Are1306141307453120496/130614135135966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34801" y="1121418"/>
            <a:ext cx="6858000" cy="4560397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151554" name="Picture 2" descr="災損照片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19700" cy="391001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梁柱破壞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輕鋼架屋頂變形</a:t>
            </a:r>
            <a:r>
              <a:rPr lang="en-US" altLang="zh-TW" sz="44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颱風</a:t>
            </a:r>
            <a:r>
              <a:rPr lang="en-US" altLang="zh-TW" sz="44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災損照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296652"/>
            <a:ext cx="9144000" cy="656134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輕鋼架屋頂變形</a:t>
            </a:r>
            <a:r>
              <a:rPr lang="en-US" altLang="zh-TW" sz="44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地震</a:t>
            </a:r>
            <a:r>
              <a:rPr lang="en-US" altLang="zh-TW" sz="44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災損照片"/>
          <p:cNvPicPr>
            <a:picLocks noChangeAspect="1" noChangeArrowheads="1"/>
          </p:cNvPicPr>
          <p:nvPr/>
        </p:nvPicPr>
        <p:blipFill>
          <a:blip r:embed="rId2" cstate="print"/>
          <a:srcRect b="4312"/>
          <a:stretch>
            <a:fillRect/>
          </a:stretch>
        </p:blipFill>
        <p:spPr bwMode="auto">
          <a:xfrm>
            <a:off x="0" y="296652"/>
            <a:ext cx="9144000" cy="6489340"/>
          </a:xfrm>
          <a:prstGeom prst="rect">
            <a:avLst/>
          </a:prstGeom>
          <a:noFill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木地板泡水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災損照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鐵捲門損壞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309101634314963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電梯泡水損壞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63555" y="5581471"/>
            <a:ext cx="579664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機具設備，指得與主體結構分離而不須一併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，於建築工程中非屬電氣、給排水、消防、瓦斯、空調、電梯等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之設備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309101634316023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0" y="289101"/>
            <a:ext cx="9144000" cy="76944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中圓體" pitchFamily="49" charset="-120"/>
                <a:ea typeface="華康中圓體" pitchFamily="49" charset="-120"/>
              </a:rPr>
              <a:t>抽水馬達泡水損壞</a:t>
            </a:r>
            <a:endParaRPr lang="zh-TW" altLang="en-US" sz="44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復建工程規劃設計及審查原則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07604" y="1447800"/>
            <a:ext cx="7926084" cy="4857750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作業</a:t>
            </a:r>
            <a:r>
              <a:rPr lang="zh-TW" altLang="en-US" dirty="0" smtClean="0"/>
              <a:t>要點第</a:t>
            </a:r>
            <a:r>
              <a:rPr lang="en-US" altLang="zh-TW" dirty="0"/>
              <a:t>7</a:t>
            </a:r>
            <a:r>
              <a:rPr lang="zh-TW" altLang="en-US" dirty="0" smtClean="0"/>
              <a:t>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摘錄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/>
              <a:t>本因地制宜、安全及生態保育原則，以</a:t>
            </a:r>
            <a:r>
              <a:rPr lang="zh-TW" altLang="en-US" dirty="0">
                <a:solidFill>
                  <a:srgbClr val="7030A0"/>
                </a:solidFill>
              </a:rPr>
              <a:t>恢復其原有功能</a:t>
            </a:r>
            <a:r>
              <a:rPr lang="zh-TW" altLang="en-US" dirty="0"/>
              <a:t>為目的，非逕於原地原狀重建構造</a:t>
            </a:r>
            <a:r>
              <a:rPr lang="zh-TW" altLang="en-US" dirty="0" smtClean="0"/>
              <a:t>物。</a:t>
            </a:r>
            <a:endParaRPr lang="en-US" altLang="zh-TW" dirty="0" smtClean="0"/>
          </a:p>
          <a:p>
            <a:pPr lvl="1"/>
            <a:r>
              <a:rPr lang="zh-TW" altLang="en-US" dirty="0"/>
              <a:t>需檢討整體規劃及其長程效益之工程，其</a:t>
            </a:r>
            <a:r>
              <a:rPr lang="zh-TW" altLang="en-US" dirty="0">
                <a:solidFill>
                  <a:srgbClr val="7030A0"/>
                </a:solidFill>
              </a:rPr>
              <a:t>先期規劃設計費</a:t>
            </a:r>
            <a:r>
              <a:rPr lang="zh-TW" altLang="en-US" dirty="0"/>
              <a:t>，</a:t>
            </a:r>
            <a:r>
              <a:rPr lang="zh-TW" altLang="en-US" dirty="0" smtClean="0"/>
              <a:t>經納入</a:t>
            </a:r>
            <a:r>
              <a:rPr lang="zh-TW" altLang="en-US" dirty="0"/>
              <a:t>復建工程經費審查作業範圍內者，工程經費原則上循年</a:t>
            </a:r>
            <a:r>
              <a:rPr lang="zh-TW" altLang="en-US" dirty="0" smtClean="0"/>
              <a:t>度預算</a:t>
            </a:r>
            <a:r>
              <a:rPr lang="zh-TW" altLang="en-US" dirty="0"/>
              <a:t>程序辦理；其須列入復建工程辦理，且逾行政院核定</a:t>
            </a:r>
            <a:r>
              <a:rPr lang="zh-TW" altLang="en-US" dirty="0" smtClean="0"/>
              <a:t>經費之</a:t>
            </a:r>
            <a:r>
              <a:rPr lang="zh-TW" altLang="en-US" dirty="0"/>
              <a:t>案件，應依經費處理辦法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16</a:t>
            </a:r>
            <a:r>
              <a:rPr lang="zh-TW" altLang="en-US" dirty="0" smtClean="0"/>
              <a:t>條</a:t>
            </a:r>
            <a:r>
              <a:rPr lang="zh-TW" altLang="en-US" dirty="0"/>
              <a:t>規定辦理。</a:t>
            </a:r>
          </a:p>
          <a:p>
            <a:pPr lvl="1"/>
            <a:r>
              <a:rPr lang="zh-TW" altLang="en-US" dirty="0" smtClean="0"/>
              <a:t>原</a:t>
            </a:r>
            <a:r>
              <a:rPr lang="zh-TW" altLang="en-US" dirty="0"/>
              <a:t>屬重大天然災害之復建工程，如於完工前再因其他天然災害受損需辦理復建者，</a:t>
            </a:r>
            <a:r>
              <a:rPr lang="zh-TW" altLang="en-US" dirty="0">
                <a:solidFill>
                  <a:srgbClr val="7030A0"/>
                </a:solidFill>
              </a:rPr>
              <a:t>按原計畫相關規定</a:t>
            </a:r>
            <a:r>
              <a:rPr lang="zh-TW" altLang="en-US" dirty="0"/>
              <a:t>檢討適當復建方案辦理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54654-F9D8-4BC2-9D5F-1F03CDB0E47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5696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非屬中央審議及補助範圍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屬</a:t>
            </a:r>
            <a:r>
              <a:rPr lang="zh-TW" altLang="en-US" dirty="0" smtClean="0">
                <a:solidFill>
                  <a:srgbClr val="7030A0"/>
                </a:solidFill>
              </a:rPr>
              <a:t>年久失修</a:t>
            </a:r>
            <a:r>
              <a:rPr lang="zh-TW" altLang="en-US" dirty="0" smtClean="0"/>
              <a:t>，非當次天然災害造成之急性破壞 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如：鏽蝕、漏水</a:t>
            </a:r>
            <a:r>
              <a:rPr lang="en-US" altLang="zh-TW" dirty="0" smtClean="0"/>
              <a:t>…)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原設計</a:t>
            </a:r>
            <a:r>
              <a:rPr lang="zh-TW" altLang="en-US" dirty="0" smtClean="0">
                <a:solidFill>
                  <a:srgbClr val="7030A0"/>
                </a:solidFill>
              </a:rPr>
              <a:t>容量或強度不足</a:t>
            </a:r>
            <a:r>
              <a:rPr lang="zh-TW" altLang="en-US" dirty="0" smtClean="0"/>
              <a:t>（如：排水溝擴建、耐震補強）。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7030A0"/>
                </a:solidFill>
              </a:rPr>
              <a:t>非合法</a:t>
            </a:r>
            <a:r>
              <a:rPr lang="zh-TW" altLang="en-US" dirty="0" smtClean="0"/>
              <a:t>之設施或構造物。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證明文件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屬</a:t>
            </a:r>
            <a:r>
              <a:rPr lang="zh-TW" altLang="en-US" dirty="0" smtClean="0">
                <a:solidFill>
                  <a:srgbClr val="7030A0"/>
                </a:solidFill>
              </a:rPr>
              <a:t>搶修搶險</a:t>
            </a:r>
            <a:r>
              <a:rPr lang="zh-TW" altLang="en-US" dirty="0" smtClean="0"/>
              <a:t>等應於災後應立即處理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或零星修復</a:t>
            </a:r>
            <a:r>
              <a:rPr lang="en-US" altLang="zh-TW" dirty="0" smtClean="0"/>
              <a:t>)</a:t>
            </a:r>
            <a:r>
              <a:rPr lang="zh-TW" altLang="en-US" dirty="0" smtClean="0"/>
              <a:t>之工項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如：供水系統、門窗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電器、電腦、辦公家具、教學、娛樂設備等</a:t>
            </a:r>
            <a:r>
              <a:rPr lang="en-US" altLang="zh-TW" dirty="0" smtClean="0"/>
              <a:t>…</a:t>
            </a:r>
            <a:r>
              <a:rPr lang="zh-TW" altLang="en-US" dirty="0" smtClean="0"/>
              <a:t>財物。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04A8-09B1-4314-9F36-2F3BDFFC3792}" type="slidenum">
              <a:rPr lang="fr-CA" altLang="zh-TW" smtClean="0"/>
              <a:pPr/>
              <a:t>49</a:t>
            </a:fld>
            <a:endParaRPr lang="fr-CA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對地方政府復建經費的支援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604" y="1447800"/>
            <a:ext cx="7926084" cy="5077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dirty="0" smtClean="0"/>
              <a:t>災害防救法第</a:t>
            </a:r>
            <a:r>
              <a:rPr lang="en-US" altLang="zh-TW" dirty="0" smtClean="0"/>
              <a:t>43-1</a:t>
            </a:r>
            <a:r>
              <a:rPr lang="zh-TW" altLang="en-US" dirty="0" smtClean="0"/>
              <a:t>條：</a:t>
            </a:r>
            <a:endParaRPr lang="en-US" altLang="zh-TW" dirty="0" smtClean="0"/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直轄市、縣（市）政府無法支應重大天然災害之災後復原重建等經費時，</a:t>
            </a:r>
            <a:r>
              <a:rPr lang="zh-TW" altLang="en-US" dirty="0" smtClean="0">
                <a:solidFill>
                  <a:srgbClr val="7030A0"/>
                </a:solidFill>
              </a:rPr>
              <a:t>得報請中央政府補助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中央對各級地方政府重大天然災害救災經費</a:t>
            </a:r>
            <a:r>
              <a:rPr lang="zh-TW" altLang="en-US" dirty="0" smtClean="0">
                <a:solidFill>
                  <a:srgbClr val="7030A0"/>
                </a:solidFill>
              </a:rPr>
              <a:t>處理辦法</a:t>
            </a:r>
            <a:r>
              <a:rPr lang="zh-TW" altLang="en-US" dirty="0" smtClean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條：</a:t>
            </a:r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各級地方政府以動支災害準備金，或本移緩濟急原則調整年度預算，辦理各項災害救助、緊急搶救及復建等所需經費後，</a:t>
            </a:r>
            <a:r>
              <a:rPr lang="zh-TW" altLang="en-US" sz="3200" dirty="0">
                <a:solidFill>
                  <a:srgbClr val="7030A0"/>
                </a:solidFill>
              </a:rPr>
              <a:t>尚不足支應重大天然災害所需經費時</a:t>
            </a:r>
            <a:r>
              <a:rPr lang="zh-TW" altLang="en-US" dirty="0" smtClean="0"/>
              <a:t>，得就不足經費部分，報請中央政府主管機關或</a:t>
            </a:r>
            <a:r>
              <a:rPr lang="zh-TW" altLang="en-US" dirty="0" smtClean="0">
                <a:solidFill>
                  <a:srgbClr val="7030A0"/>
                </a:solidFill>
              </a:rPr>
              <a:t>行政院</a:t>
            </a:r>
            <a:r>
              <a:rPr lang="zh-TW" altLang="en-US" dirty="0" smtClean="0"/>
              <a:t>協助。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三、復建經費之審議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935596" y="4869160"/>
          <a:ext cx="7668852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復建經費審議程序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中央機關應辦事項（作業要點第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點）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於收到縣市政府提報資料後即</a:t>
            </a:r>
            <a:r>
              <a:rPr lang="zh-TW" altLang="en-US" dirty="0" smtClean="0">
                <a:solidFill>
                  <a:srgbClr val="7030A0"/>
                </a:solidFill>
              </a:rPr>
              <a:t>安排現勘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>
                <a:solidFill>
                  <a:srgbClr val="7030A0"/>
                </a:solidFill>
              </a:rPr>
              <a:t>2</a:t>
            </a:r>
            <a:r>
              <a:rPr lang="zh-TW" altLang="en-US" dirty="0" smtClean="0">
                <a:solidFill>
                  <a:srgbClr val="7030A0"/>
                </a:solidFill>
              </a:rPr>
              <a:t>個星期內</a:t>
            </a:r>
            <a:r>
              <a:rPr lang="zh-TW" altLang="en-US" dirty="0" smtClean="0"/>
              <a:t>將審查意見提送專案審議小組。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專案審議小組視需要召開審議會議討論確認後，彙整函報行政院</a:t>
            </a:r>
            <a:r>
              <a:rPr lang="zh-TW" altLang="en-US" dirty="0" smtClean="0">
                <a:solidFill>
                  <a:srgbClr val="7030A0"/>
                </a:solidFill>
              </a:rPr>
              <a:t>，並請縣</a:t>
            </a:r>
            <a:r>
              <a:rPr lang="en-US" altLang="zh-TW" dirty="0" smtClean="0">
                <a:solidFill>
                  <a:srgbClr val="7030A0"/>
                </a:solidFill>
              </a:rPr>
              <a:t>(</a:t>
            </a:r>
            <a:r>
              <a:rPr lang="zh-TW" altLang="en-US" dirty="0" smtClean="0">
                <a:solidFill>
                  <a:srgbClr val="7030A0"/>
                </a:solidFill>
              </a:rPr>
              <a:t>市</a:t>
            </a:r>
            <a:r>
              <a:rPr lang="en-US" altLang="zh-TW" dirty="0" smtClean="0">
                <a:solidFill>
                  <a:srgbClr val="7030A0"/>
                </a:solidFill>
              </a:rPr>
              <a:t>)</a:t>
            </a:r>
            <a:r>
              <a:rPr lang="zh-TW" altLang="en-US" dirty="0" smtClean="0">
                <a:solidFill>
                  <a:srgbClr val="7030A0"/>
                </a:solidFill>
              </a:rPr>
              <a:t>政府持續辦理規劃設計工作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E88D8-4F06-427F-860C-CA32E7A5C222}" type="slidenum">
              <a:rPr lang="en-US" altLang="zh-TW" smtClean="0"/>
              <a:pPr/>
              <a:t>51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復建經費審議現勘件數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現勘原則與件數（作業要點第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點）</a:t>
            </a:r>
          </a:p>
          <a:p>
            <a:pPr lvl="1"/>
            <a:r>
              <a:rPr lang="zh-TW" altLang="en-US" dirty="0" smtClean="0"/>
              <a:t>縣市政府（及提報機關）應會同出席。</a:t>
            </a:r>
          </a:p>
          <a:p>
            <a:pPr lvl="1"/>
            <a:r>
              <a:rPr lang="en-US" altLang="zh-TW" dirty="0" smtClean="0"/>
              <a:t>1,000</a:t>
            </a:r>
            <a:r>
              <a:rPr lang="zh-TW" altLang="en-US" dirty="0" smtClean="0"/>
              <a:t>萬元以上，全數現勘。</a:t>
            </a:r>
          </a:p>
          <a:p>
            <a:pPr lvl="1"/>
            <a:r>
              <a:rPr lang="zh-TW" altLang="en-US" dirty="0" smtClean="0"/>
              <a:t>未達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萬元，按抽查比例分類別、累加計算。</a:t>
            </a:r>
          </a:p>
          <a:p>
            <a:pPr lvl="1"/>
            <a:r>
              <a:rPr lang="zh-TW" altLang="en-US" dirty="0" smtClean="0"/>
              <a:t>例：</a:t>
            </a:r>
            <a:r>
              <a:rPr lang="en-US" altLang="zh-TW" dirty="0" smtClean="0"/>
              <a:t>C1</a:t>
            </a:r>
            <a:r>
              <a:rPr lang="zh-TW" altLang="en-US" dirty="0" smtClean="0"/>
              <a:t>類提報未達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萬元案件共</a:t>
            </a:r>
            <a:r>
              <a:rPr lang="en-US" altLang="zh-TW" dirty="0" smtClean="0"/>
              <a:t>323</a:t>
            </a:r>
            <a:r>
              <a:rPr lang="zh-TW" altLang="en-US" dirty="0" smtClean="0"/>
              <a:t>件，應現勘件數為</a:t>
            </a:r>
            <a:r>
              <a:rPr lang="en-US" altLang="zh-TW" dirty="0" smtClean="0"/>
              <a:t>53</a:t>
            </a:r>
            <a:r>
              <a:rPr lang="zh-TW" altLang="en-US" dirty="0" smtClean="0"/>
              <a:t>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graphicFrame>
        <p:nvGraphicFramePr>
          <p:cNvPr id="8" name="Group 228"/>
          <p:cNvGraphicFramePr>
            <a:graphicFrameLocks noGrp="1"/>
          </p:cNvGraphicFramePr>
          <p:nvPr>
            <p:ph sz="half" idx="2"/>
          </p:nvPr>
        </p:nvGraphicFramePr>
        <p:xfrm>
          <a:off x="4967288" y="1632013"/>
          <a:ext cx="3889188" cy="4569295"/>
        </p:xfrm>
        <a:graphic>
          <a:graphicData uri="http://schemas.openxmlformats.org/drawingml/2006/table">
            <a:tbl>
              <a:tblPr/>
              <a:tblGrid>
                <a:gridCol w="1868156"/>
                <a:gridCol w="1109886"/>
                <a:gridCol w="911146"/>
              </a:tblGrid>
              <a:tr h="50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件數範圍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比例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計算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40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21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40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30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41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60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20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61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500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501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5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1001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～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現勘案件之審議結果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ph idx="1"/>
          </p:nvPr>
        </p:nvGraphicFramePr>
        <p:xfrm>
          <a:off x="1008063" y="1447800"/>
          <a:ext cx="7956425" cy="4846320"/>
        </p:xfrm>
        <a:graphic>
          <a:graphicData uri="http://schemas.openxmlformats.org/drawingml/2006/table">
            <a:tbl>
              <a:tblPr/>
              <a:tblGrid>
                <a:gridCol w="1439701"/>
                <a:gridCol w="6516724"/>
              </a:tblGrid>
              <a:tr h="65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審議結果類型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內容概述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0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核列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災損情形明確且符合審議範圍，經現勘討論後核列所需工項及經費。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簡易修復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現地條件有再次致災可能，或復建效益極低之案件，得採簡易修復維持基本功能，即壞即修，其費用納入建議核定經費。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2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先行辦理調查規劃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災損情形有重大不確定性，致無法於現勘時判斷工項合理性及必要性時，得先行核列短期緊急處理及可行性評估或調查規劃等費用，納入建議核定經費。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刪除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凡不符中央補助原則之案件，應予刪除。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in008.net/upload/20131209175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9919" y="5135562"/>
            <a:ext cx="3172521" cy="15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未現勘案件之審議結果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graphicFrame>
        <p:nvGraphicFramePr>
          <p:cNvPr id="5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213485"/>
              </p:ext>
            </p:extLst>
          </p:nvPr>
        </p:nvGraphicFramePr>
        <p:xfrm>
          <a:off x="1008063" y="1447800"/>
          <a:ext cx="7956425" cy="3657600"/>
        </p:xfrm>
        <a:graphic>
          <a:graphicData uri="http://schemas.openxmlformats.org/drawingml/2006/table">
            <a:tbl>
              <a:tblPr/>
              <a:tblGrid>
                <a:gridCol w="1439701"/>
                <a:gridCol w="6516724"/>
              </a:tblGrid>
              <a:tr h="65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審議結果類型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內容概述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0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自行刪除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於中央現場勘查展開前，經中央機關書審討論或地方政府檢討自行刪除之案件。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暫列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適用於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1,000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萬元以上案件，因特殊不可抗力因素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如道路中斷等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)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無法現場勘查之案件，得先依提報書面資料及內容暫列經費。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依核列比例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未現勘案件，依未達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1,000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萬以下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同類別案件之抽查核列比例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軟正黑體" pitchFamily="34" charset="-120"/>
                        </a:rPr>
                        <a:t>計算建議核定經費。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不列入抽查核列比例之情形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提報經費達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萬元以上者。</a:t>
            </a:r>
            <a:endParaRPr lang="en-US" altLang="zh-TW" dirty="0" smtClean="0"/>
          </a:p>
          <a:p>
            <a:r>
              <a:rPr lang="zh-TW" altLang="en-US" dirty="0" smtClean="0"/>
              <a:t>現勘展開前地方政府自行刪除案件。</a:t>
            </a:r>
            <a:endParaRPr lang="en-US" altLang="zh-TW" dirty="0" smtClean="0"/>
          </a:p>
          <a:p>
            <a:r>
              <a:rPr lang="zh-TW" altLang="en-US" dirty="0" smtClean="0"/>
              <a:t>先行核列調查或規劃費用案件。</a:t>
            </a:r>
            <a:endParaRPr lang="en-US" altLang="zh-TW" dirty="0" smtClean="0"/>
          </a:p>
          <a:p>
            <a:r>
              <a:rPr lang="zh-TW" altLang="en-US" dirty="0" smtClean="0"/>
              <a:t>變更復建策略或工法案件。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55</a:t>
            </a:fld>
            <a:endParaRPr lang="en-US" altLang="zh-TW" dirty="0"/>
          </a:p>
        </p:txBody>
      </p:sp>
      <p:sp>
        <p:nvSpPr>
          <p:cNvPr id="5" name="圓角矩形 4"/>
          <p:cNvSpPr/>
          <p:nvPr/>
        </p:nvSpPr>
        <p:spPr bwMode="auto">
          <a:xfrm>
            <a:off x="2555776" y="4761148"/>
            <a:ext cx="6012668" cy="972108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各類別分開計算抽查核列比例</a:t>
            </a:r>
            <a:endParaRPr lang="en-US" altLang="zh-TW" sz="32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向右箭號 5"/>
          <p:cNvSpPr/>
          <p:nvPr/>
        </p:nvSpPr>
        <p:spPr bwMode="auto">
          <a:xfrm>
            <a:off x="1259632" y="4833156"/>
            <a:ext cx="972108" cy="8280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跨機關協處原則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如經中央主管關現勘審查後建議移列工程類別之案件，為利時效，</a:t>
            </a:r>
            <a:r>
              <a:rPr lang="zh-TW" altLang="en-US" dirty="0" smtClean="0">
                <a:solidFill>
                  <a:srgbClr val="7030A0"/>
                </a:solidFill>
              </a:rPr>
              <a:t>仍由原現勘機關先行審查</a:t>
            </a:r>
            <a:r>
              <a:rPr lang="zh-TW" altLang="en-US" dirty="0" smtClean="0"/>
              <a:t>，審查意見中應建議核列經費、移列理由及移列後之工程類別。</a:t>
            </a:r>
            <a:endParaRPr lang="en-US" altLang="zh-TW" dirty="0" smtClean="0"/>
          </a:p>
          <a:p>
            <a:r>
              <a:rPr lang="zh-TW" altLang="en-US" dirty="0" smtClean="0"/>
              <a:t>地方政府於現勘時未能接受中央建議核列內容時，得要求審查機關</a:t>
            </a:r>
            <a:r>
              <a:rPr lang="zh-TW" altLang="en-US" dirty="0" smtClean="0">
                <a:solidFill>
                  <a:srgbClr val="7030A0"/>
                </a:solidFill>
              </a:rPr>
              <a:t>加註於審查意見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上述案件，將由本會召開</a:t>
            </a:r>
            <a:r>
              <a:rPr lang="zh-TW" altLang="en-US" dirty="0" smtClean="0">
                <a:solidFill>
                  <a:srgbClr val="7030A0"/>
                </a:solidFill>
              </a:rPr>
              <a:t>專案審議小組會議</a:t>
            </a:r>
            <a:r>
              <a:rPr lang="zh-TW" altLang="en-US" dirty="0" smtClean="0"/>
              <a:t>協調討論。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ABDC95-66A1-4326-8BE7-F01AC92F87C6}" type="slidenum">
              <a:rPr lang="en-US" altLang="zh-TW" smtClean="0"/>
              <a:pPr/>
              <a:t>56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四、復建經費之執行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935596" y="4869160"/>
          <a:ext cx="7884876" cy="176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核定後期限內經費調整</a:t>
            </a:r>
          </a:p>
        </p:txBody>
      </p:sp>
      <p:sp>
        <p:nvSpPr>
          <p:cNvPr id="3584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/>
              <a:t>處理辦法第</a:t>
            </a:r>
            <a:r>
              <a:rPr lang="en-US" altLang="zh-TW" dirty="0" smtClean="0"/>
              <a:t>15</a:t>
            </a:r>
            <a:r>
              <a:rPr lang="zh-TW" altLang="en-US" dirty="0" smtClean="0"/>
              <a:t>條</a:t>
            </a:r>
          </a:p>
          <a:p>
            <a:pPr lvl="1"/>
            <a:r>
              <a:rPr lang="zh-TW" altLang="en-US" dirty="0" smtClean="0"/>
              <a:t>縣市政府就復建工程核定之內容及經費進行調整時，應在行政院</a:t>
            </a:r>
            <a:r>
              <a:rPr lang="zh-TW" altLang="en-US" dirty="0" smtClean="0">
                <a:solidFill>
                  <a:srgbClr val="7030A0"/>
                </a:solidFill>
              </a:rPr>
              <a:t>核定總經費範圍內</a:t>
            </a:r>
            <a:r>
              <a:rPr lang="zh-TW" altLang="en-US" dirty="0" smtClean="0"/>
              <a:t>，並於行政院規定期限內函報工程會核定。</a:t>
            </a:r>
          </a:p>
          <a:p>
            <a:pPr lvl="2"/>
            <a:r>
              <a:rPr lang="zh-TW" altLang="en-US" dirty="0" smtClean="0"/>
              <a:t>原未提報或經抽查後刪除之工程案件，不得納入。</a:t>
            </a:r>
          </a:p>
          <a:p>
            <a:pPr lvl="2"/>
            <a:r>
              <a:rPr lang="zh-TW" altLang="en-US" dirty="0" smtClean="0"/>
              <a:t>經抽查核定之工程案件，其經費及工程內容，非報經工程會同意，不得擅自變更或調整。</a:t>
            </a:r>
          </a:p>
          <a:p>
            <a:pPr lvl="2"/>
            <a:r>
              <a:rPr lang="zh-TW" altLang="en-US" dirty="0" smtClean="0"/>
              <a:t>未經抽查之工程案件，其經費可依實際執行需要進行調整。但其中如有涉及工程內容之調整時，應加註原因，並報經工程會同意。</a:t>
            </a:r>
            <a:endParaRPr lang="en-US" altLang="zh-TW" dirty="0" smtClean="0"/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33E593-B57C-440B-A901-0BDADCB246BC}" type="slidenum">
              <a:rPr lang="en-US" altLang="zh-TW" smtClean="0"/>
              <a:pPr/>
              <a:t>58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基本設計送審</a:t>
            </a:r>
            <a:endParaRPr lang="zh-TW" altLang="zh-TW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作業要點第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核定經費達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萬元以上案件，直轄市、縣（市）政府應於</a:t>
            </a:r>
            <a:r>
              <a:rPr lang="zh-TW" altLang="en-US" dirty="0" smtClean="0">
                <a:solidFill>
                  <a:srgbClr val="7030A0"/>
                </a:solidFill>
              </a:rPr>
              <a:t>完成基本設計並審定</a:t>
            </a:r>
            <a:r>
              <a:rPr lang="zh-TW" altLang="en-US" dirty="0" smtClean="0"/>
              <a:t>後，提報中央主管機關審查。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提送內容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致災原因檢討、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設計書圖、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rgbClr val="7030A0"/>
                </a:solidFill>
              </a:rPr>
              <a:t>經費需求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lvl="2"/>
            <a:r>
              <a:rPr lang="zh-TW" altLang="en-US" dirty="0" smtClean="0">
                <a:solidFill>
                  <a:srgbClr val="7030A0"/>
                </a:solidFill>
              </a:rPr>
              <a:t>預定完工日期</a:t>
            </a:r>
            <a:r>
              <a:rPr lang="zh-TW" altLang="en-US" dirty="0" smtClean="0"/>
              <a:t>。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5C230-0B15-431B-B1AA-AF2D35368169}" type="slidenum">
              <a:rPr lang="en-US" altLang="zh-TW" smtClean="0"/>
              <a:pPr/>
              <a:t>59</a:t>
            </a:fld>
            <a:endParaRPr lang="en-US" altLang="zh-TW" smtClean="0"/>
          </a:p>
        </p:txBody>
      </p:sp>
      <p:pic>
        <p:nvPicPr>
          <p:cNvPr id="1026" name="Picture 2" descr="C:\Users\patkinpc\local\Temporary Internet Files\Content.IE5\7A8J2ECI\MC9003103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4005064"/>
            <a:ext cx="320691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工程會統籌復建經費審議作業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經費</a:t>
            </a:r>
            <a:r>
              <a:rPr lang="zh-TW" altLang="en-US" dirty="0" smtClean="0">
                <a:solidFill>
                  <a:srgbClr val="7030A0"/>
                </a:solidFill>
              </a:rPr>
              <a:t>處理辦法</a:t>
            </a:r>
            <a:r>
              <a:rPr lang="zh-TW" altLang="en-US" dirty="0" smtClean="0"/>
              <a:t>第</a:t>
            </a:r>
            <a:r>
              <a:rPr lang="en-US" altLang="zh-TW" dirty="0" smtClean="0"/>
              <a:t>9</a:t>
            </a:r>
            <a:r>
              <a:rPr lang="zh-TW" altLang="en-US" dirty="0" smtClean="0"/>
              <a:t>條</a:t>
            </a:r>
          </a:p>
          <a:p>
            <a:pPr lvl="1"/>
            <a:r>
              <a:rPr lang="zh-TW" altLang="en-US" dirty="0" smtClean="0"/>
              <a:t>行政院為辦理前條第一項第二款有關直轄市或縣</a:t>
            </a:r>
            <a:r>
              <a:rPr lang="en-US" altLang="zh-TW" dirty="0" smtClean="0"/>
              <a:t>(</a:t>
            </a:r>
            <a:r>
              <a:rPr lang="zh-TW" altLang="en-US" dirty="0" smtClean="0"/>
              <a:t>市</a:t>
            </a:r>
            <a:r>
              <a:rPr lang="en-US" altLang="zh-TW" dirty="0" smtClean="0"/>
              <a:t>)</a:t>
            </a:r>
            <a:r>
              <a:rPr lang="zh-TW" altLang="en-US" dirty="0" smtClean="0"/>
              <a:t>政府提報復建經費之審議工作，得由行政院公共工程委員會召集中央政府相關主管機關組成</a:t>
            </a:r>
            <a:r>
              <a:rPr lang="zh-TW" altLang="en-US" dirty="0" smtClean="0">
                <a:solidFill>
                  <a:srgbClr val="7030A0"/>
                </a:solidFill>
              </a:rPr>
              <a:t>專案審議小組 </a:t>
            </a:r>
            <a:r>
              <a:rPr lang="zh-TW" altLang="en-US" dirty="0" smtClean="0"/>
              <a:t>，統籌審議工作，並將審議結果彙總函報行政院核定。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為利審議小組審議作業之進行，行政院公共工程委員會應會商中央政府相關主管機關、直轄市及縣</a:t>
            </a:r>
            <a:r>
              <a:rPr lang="en-US" altLang="zh-TW" dirty="0" smtClean="0"/>
              <a:t>(</a:t>
            </a:r>
            <a:r>
              <a:rPr lang="zh-TW" altLang="en-US" dirty="0" smtClean="0"/>
              <a:t>市</a:t>
            </a:r>
            <a:r>
              <a:rPr lang="en-US" altLang="zh-TW" dirty="0" smtClean="0"/>
              <a:t>)</a:t>
            </a:r>
            <a:r>
              <a:rPr lang="zh-TW" altLang="en-US" dirty="0" smtClean="0"/>
              <a:t>政府，擬訂審議</a:t>
            </a:r>
            <a:r>
              <a:rPr lang="zh-TW" altLang="en-US" dirty="0" smtClean="0">
                <a:solidFill>
                  <a:srgbClr val="7030A0"/>
                </a:solidFill>
              </a:rPr>
              <a:t>作業要點</a:t>
            </a:r>
            <a:r>
              <a:rPr lang="zh-TW" altLang="en-US" dirty="0" smtClean="0"/>
              <a:t>，函報行政院核定。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35892-8FDF-4B70-95C9-7A86D8610275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復建經費內容變更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處理辦法第</a:t>
            </a:r>
            <a:r>
              <a:rPr lang="en-US" altLang="zh-TW" dirty="0" smtClean="0"/>
              <a:t>14</a:t>
            </a:r>
            <a:r>
              <a:rPr lang="zh-TW" altLang="en-US" dirty="0" smtClean="0"/>
              <a:t>條</a:t>
            </a:r>
          </a:p>
          <a:p>
            <a:pPr lvl="1"/>
            <a:r>
              <a:rPr lang="zh-TW" altLang="en-US" dirty="0" smtClean="0"/>
              <a:t>（因災害擴大）超過行政院核定經費 </a:t>
            </a:r>
            <a:r>
              <a:rPr lang="en-US" altLang="zh-TW" dirty="0" smtClean="0">
                <a:solidFill>
                  <a:srgbClr val="7030A0"/>
                </a:solidFill>
              </a:rPr>
              <a:t>or</a:t>
            </a:r>
          </a:p>
          <a:p>
            <a:pPr lvl="1"/>
            <a:r>
              <a:rPr lang="zh-TW" altLang="en-US" dirty="0" smtClean="0"/>
              <a:t>有特殊原因且影響預定目標、效益及功能 </a:t>
            </a:r>
            <a:r>
              <a:rPr lang="en-US" altLang="zh-TW" dirty="0" smtClean="0">
                <a:solidFill>
                  <a:srgbClr val="7030A0"/>
                </a:solidFill>
              </a:rPr>
              <a:t>or</a:t>
            </a:r>
          </a:p>
          <a:p>
            <a:pPr lvl="1"/>
            <a:r>
              <a:rPr lang="zh-TW" altLang="en-US" dirty="0" smtClean="0"/>
              <a:t>變更設計金額超出各該工程實際發包金額之</a:t>
            </a:r>
            <a:r>
              <a:rPr lang="en-US" altLang="zh-TW" dirty="0" smtClean="0"/>
              <a:t>30%</a:t>
            </a:r>
            <a:r>
              <a:rPr lang="zh-TW" altLang="en-US" dirty="0" smtClean="0"/>
              <a:t>以上</a:t>
            </a:r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A7DAEC-973C-4477-AAB3-F0B41687FA2D}" type="slidenum">
              <a:rPr lang="en-US" altLang="zh-TW" smtClean="0"/>
              <a:pPr/>
              <a:t>60</a:t>
            </a:fld>
            <a:endParaRPr lang="en-US" altLang="zh-TW" smtClean="0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555155" y="4904643"/>
            <a:ext cx="5905277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" pitchFamily="49" charset="-120"/>
                <a:ea typeface="華康中圓體" pitchFamily="49" charset="-120"/>
              </a:rPr>
              <a:t>函報工程會同意方可變更</a:t>
            </a:r>
          </a:p>
        </p:txBody>
      </p:sp>
      <p:sp>
        <p:nvSpPr>
          <p:cNvPr id="7" name="向右箭號 6"/>
          <p:cNvSpPr/>
          <p:nvPr/>
        </p:nvSpPr>
        <p:spPr bwMode="auto">
          <a:xfrm>
            <a:off x="1475656" y="4977172"/>
            <a:ext cx="972108" cy="8280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調增復建經費經費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處理辦法第</a:t>
            </a:r>
            <a:r>
              <a:rPr lang="en-US" altLang="zh-TW" dirty="0" smtClean="0"/>
              <a:t>16</a:t>
            </a:r>
            <a:r>
              <a:rPr lang="zh-TW" altLang="en-US" dirty="0" smtClean="0"/>
              <a:t>條</a:t>
            </a:r>
            <a:endParaRPr lang="zh-TW" altLang="en-US" dirty="0"/>
          </a:p>
          <a:p>
            <a:pPr lvl="1"/>
            <a:r>
              <a:rPr lang="zh-TW" altLang="en-US" dirty="0" smtClean="0"/>
              <a:t>如</a:t>
            </a:r>
            <a:r>
              <a:rPr lang="zh-TW" altLang="en-US" dirty="0"/>
              <a:t>因災情擴大等原因，致須</a:t>
            </a:r>
            <a:r>
              <a:rPr lang="zh-TW" altLang="en-US" dirty="0" smtClean="0"/>
              <a:t>在行</a:t>
            </a:r>
            <a:r>
              <a:rPr lang="zh-TW" altLang="en-US" dirty="0"/>
              <a:t>政院核定復建經費之外追加撥補經費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超出原</a:t>
            </a:r>
            <a:r>
              <a:rPr lang="zh-TW" altLang="en-US" dirty="0"/>
              <a:t>核定金額未</a:t>
            </a:r>
            <a:r>
              <a:rPr lang="zh-TW" altLang="en-US" dirty="0" smtClean="0"/>
              <a:t>達</a:t>
            </a:r>
            <a:r>
              <a:rPr lang="en-US" altLang="zh-TW" dirty="0" smtClean="0"/>
              <a:t>100</a:t>
            </a:r>
            <a:r>
              <a:rPr lang="zh-TW" altLang="en-US" dirty="0" smtClean="0"/>
              <a:t>萬元</a:t>
            </a:r>
            <a:r>
              <a:rPr lang="zh-TW" altLang="en-US" dirty="0"/>
              <a:t>者，</a:t>
            </a:r>
            <a:r>
              <a:rPr lang="zh-TW" altLang="en-US" dirty="0">
                <a:solidFill>
                  <a:srgbClr val="7030A0"/>
                </a:solidFill>
              </a:rPr>
              <a:t>應報</a:t>
            </a:r>
            <a:r>
              <a:rPr lang="zh-TW" altLang="en-US" dirty="0" smtClean="0">
                <a:solidFill>
                  <a:srgbClr val="7030A0"/>
                </a:solidFill>
              </a:rPr>
              <a:t>由工程會</a:t>
            </a:r>
            <a:r>
              <a:rPr lang="zh-TW" altLang="en-US" dirty="0">
                <a:solidFill>
                  <a:srgbClr val="7030A0"/>
                </a:solidFill>
              </a:rPr>
              <a:t>審查</a:t>
            </a:r>
            <a:r>
              <a:rPr lang="zh-TW" altLang="en-US" dirty="0"/>
              <a:t>後，將審查結果逕復各該直轄市或縣（市）</a:t>
            </a:r>
            <a:r>
              <a:rPr lang="zh-TW" altLang="en-US" dirty="0" smtClean="0"/>
              <a:t>政府。</a:t>
            </a:r>
            <a:endParaRPr lang="zh-TW" altLang="en-US" dirty="0"/>
          </a:p>
          <a:p>
            <a:pPr lvl="2"/>
            <a:r>
              <a:rPr lang="zh-TW" altLang="en-US" dirty="0" smtClean="0"/>
              <a:t>超出原</a:t>
            </a:r>
            <a:r>
              <a:rPr lang="zh-TW" altLang="en-US" dirty="0"/>
              <a:t>核定</a:t>
            </a:r>
            <a:r>
              <a:rPr lang="zh-TW" altLang="en-US" dirty="0" smtClean="0"/>
              <a:t>金額</a:t>
            </a:r>
            <a:r>
              <a:rPr lang="en-US" altLang="zh-TW" dirty="0" smtClean="0"/>
              <a:t>100~1000</a:t>
            </a:r>
            <a:r>
              <a:rPr lang="zh-TW" altLang="en-US" dirty="0" smtClean="0"/>
              <a:t>萬元者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7030A0"/>
                </a:solidFill>
              </a:rPr>
              <a:t>應</a:t>
            </a:r>
            <a:r>
              <a:rPr lang="zh-TW" altLang="en-US" dirty="0" smtClean="0">
                <a:solidFill>
                  <a:srgbClr val="7030A0"/>
                </a:solidFill>
              </a:rPr>
              <a:t>報工程會</a:t>
            </a:r>
            <a:r>
              <a:rPr lang="zh-TW" altLang="en-US" dirty="0"/>
              <a:t>，並由該會會同行政院主計總處等</a:t>
            </a:r>
            <a:r>
              <a:rPr lang="zh-TW" altLang="en-US" dirty="0" smtClean="0"/>
              <a:t>相關</a:t>
            </a:r>
            <a:r>
              <a:rPr lang="zh-TW" altLang="en-US" dirty="0"/>
              <a:t>機關審查後，將審查結果逕復各該直轄市或縣（市）</a:t>
            </a:r>
            <a:r>
              <a:rPr lang="zh-TW" altLang="en-US" dirty="0" smtClean="0"/>
              <a:t>政府。</a:t>
            </a:r>
            <a:endParaRPr lang="zh-TW" altLang="en-US" dirty="0"/>
          </a:p>
          <a:p>
            <a:pPr lvl="2"/>
            <a:r>
              <a:rPr lang="zh-TW" altLang="en-US" dirty="0" smtClean="0"/>
              <a:t>超出原</a:t>
            </a:r>
            <a:r>
              <a:rPr lang="zh-TW" altLang="en-US" dirty="0"/>
              <a:t>核定</a:t>
            </a:r>
            <a:r>
              <a:rPr lang="zh-TW" altLang="en-US" dirty="0" smtClean="0"/>
              <a:t>金額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萬</a:t>
            </a:r>
            <a:r>
              <a:rPr lang="zh-TW" altLang="en-US" dirty="0"/>
              <a:t>元以上者，</a:t>
            </a:r>
            <a:r>
              <a:rPr lang="zh-TW" altLang="en-US" dirty="0">
                <a:solidFill>
                  <a:srgbClr val="7030A0"/>
                </a:solidFill>
              </a:rPr>
              <a:t>應報</a:t>
            </a:r>
            <a:r>
              <a:rPr lang="zh-TW" altLang="en-US" dirty="0" smtClean="0">
                <a:solidFill>
                  <a:srgbClr val="7030A0"/>
                </a:solidFill>
              </a:rPr>
              <a:t>由工程會</a:t>
            </a:r>
            <a:r>
              <a:rPr lang="zh-TW" altLang="en-US" dirty="0">
                <a:solidFill>
                  <a:srgbClr val="7030A0"/>
                </a:solidFill>
              </a:rPr>
              <a:t>審查</a:t>
            </a:r>
            <a:r>
              <a:rPr lang="zh-TW" altLang="en-US" dirty="0"/>
              <a:t>後，將審查結果報行政院專案核定。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124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復建經費註銷</a:t>
            </a:r>
          </a:p>
        </p:txBody>
      </p:sp>
      <p:sp>
        <p:nvSpPr>
          <p:cNvPr id="5427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作業要點第</a:t>
            </a:r>
            <a:r>
              <a:rPr lang="en-US" altLang="zh-TW" dirty="0" smtClean="0"/>
              <a:t>10</a:t>
            </a:r>
            <a:r>
              <a:rPr lang="zh-TW" altLang="en-US" dirty="0" smtClean="0"/>
              <a:t>點</a:t>
            </a:r>
          </a:p>
          <a:p>
            <a:pPr lvl="1"/>
            <a:r>
              <a:rPr lang="zh-TW" altLang="en-US" dirty="0" smtClean="0"/>
              <a:t>復建工程之註銷，應具體敘明原因、後續處理方式及對復建成效之影響，提報工程會，由工程會逕復原申請機關，並副知行政院主計處憑辦取消或扣抵相關補助。</a:t>
            </a:r>
          </a:p>
        </p:txBody>
      </p:sp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674CE-2790-4B60-B023-E5318BC69AA6}" type="slidenum">
              <a:rPr lang="en-US" altLang="zh-TW" smtClean="0"/>
              <a:pPr/>
              <a:t>62</a:t>
            </a:fld>
            <a:endParaRPr lang="en-US" altLang="zh-TW" smtClean="0"/>
          </a:p>
        </p:txBody>
      </p:sp>
      <p:pic>
        <p:nvPicPr>
          <p:cNvPr id="2" name="Picture 2" descr="http://pic.sucaibar.com/pic/201308/20/4719c6b7c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927">
            <a:off x="5966261" y="4212653"/>
            <a:ext cx="2106562" cy="21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復建工程作業期限</a:t>
            </a:r>
          </a:p>
        </p:txBody>
      </p:sp>
      <p:sp>
        <p:nvSpPr>
          <p:cNvPr id="5530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作業要點第</a:t>
            </a:r>
            <a:r>
              <a:rPr lang="en-US" altLang="zh-TW" dirty="0" smtClean="0"/>
              <a:t>8</a:t>
            </a:r>
            <a:r>
              <a:rPr lang="zh-TW" altLang="en-US" dirty="0" smtClean="0"/>
              <a:t>點</a:t>
            </a:r>
          </a:p>
          <a:p>
            <a:pPr lvl="1"/>
            <a:r>
              <a:rPr lang="zh-TW" altLang="en-US" dirty="0" smtClean="0"/>
              <a:t>未達</a:t>
            </a:r>
            <a:r>
              <a:rPr lang="en-US" altLang="zh-TW" dirty="0" smtClean="0"/>
              <a:t>1,000</a:t>
            </a:r>
            <a:r>
              <a:rPr lang="zh-TW" altLang="en-US" dirty="0" smtClean="0"/>
              <a:t>萬元案件，設計作業未以開口契約方式辦理者，其委託規劃設計應於災後</a:t>
            </a:r>
            <a:r>
              <a:rPr lang="en-US" altLang="zh-TW" dirty="0" smtClean="0">
                <a:solidFill>
                  <a:srgbClr val="7030A0"/>
                </a:solidFill>
              </a:rPr>
              <a:t>3</a:t>
            </a:r>
            <a:r>
              <a:rPr lang="zh-TW" altLang="en-US" dirty="0" smtClean="0">
                <a:solidFill>
                  <a:srgbClr val="7030A0"/>
                </a:solidFill>
              </a:rPr>
              <a:t>個月</a:t>
            </a:r>
            <a:r>
              <a:rPr lang="zh-TW" altLang="en-US" dirty="0" smtClean="0"/>
              <a:t>上網公告，並於災害發生後</a:t>
            </a:r>
            <a:r>
              <a:rPr lang="en-US" altLang="zh-TW" dirty="0" smtClean="0">
                <a:solidFill>
                  <a:srgbClr val="7030A0"/>
                </a:solidFill>
              </a:rPr>
              <a:t>8</a:t>
            </a:r>
            <a:r>
              <a:rPr lang="zh-TW" altLang="en-US" dirty="0" smtClean="0">
                <a:solidFill>
                  <a:srgbClr val="7030A0"/>
                </a:solidFill>
              </a:rPr>
              <a:t>個月</a:t>
            </a:r>
            <a:r>
              <a:rPr lang="zh-TW" altLang="en-US" dirty="0" smtClean="0"/>
              <a:t>內完工。 </a:t>
            </a:r>
          </a:p>
          <a:p>
            <a:pPr lvl="1"/>
            <a:r>
              <a:rPr lang="en-US" altLang="zh-TW" dirty="0" smtClean="0"/>
              <a:t>1,000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5,000</a:t>
            </a:r>
            <a:r>
              <a:rPr lang="zh-TW" altLang="en-US" dirty="0" smtClean="0"/>
              <a:t>萬元案件</a:t>
            </a:r>
            <a:r>
              <a:rPr lang="zh-TW" altLang="en-US" dirty="0"/>
              <a:t>，除有特殊原因經中央主管機關於審查結果中另行訂</a:t>
            </a:r>
            <a:r>
              <a:rPr lang="zh-TW" altLang="en-US" dirty="0" smtClean="0"/>
              <a:t>定完工</a:t>
            </a:r>
            <a:r>
              <a:rPr lang="zh-TW" altLang="en-US" dirty="0"/>
              <a:t>期限者外應</a:t>
            </a:r>
            <a:r>
              <a:rPr lang="zh-TW" altLang="en-US" dirty="0" smtClean="0"/>
              <a:t>於災後</a:t>
            </a:r>
            <a:r>
              <a:rPr lang="en-US" altLang="zh-TW" dirty="0" smtClean="0">
                <a:solidFill>
                  <a:srgbClr val="7030A0"/>
                </a:solidFill>
              </a:rPr>
              <a:t>10</a:t>
            </a:r>
            <a:r>
              <a:rPr lang="zh-TW" altLang="en-US" dirty="0" smtClean="0">
                <a:solidFill>
                  <a:srgbClr val="7030A0"/>
                </a:solidFill>
              </a:rPr>
              <a:t>個月</a:t>
            </a:r>
            <a:r>
              <a:rPr lang="zh-TW" altLang="en-US" dirty="0" smtClean="0"/>
              <a:t>內完工。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5,000</a:t>
            </a:r>
            <a:r>
              <a:rPr lang="zh-TW" altLang="en-US" dirty="0" smtClean="0"/>
              <a:t>萬元以上之案件，應依中央機關基本設計審查核定之期限前完工。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AA5EE-ADE9-4511-A588-25BA503E27F7}" type="slidenum">
              <a:rPr lang="en-US" altLang="zh-TW" smtClean="0"/>
              <a:pPr/>
              <a:t>63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完工期限展延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作業要點第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點</a:t>
            </a:r>
          </a:p>
          <a:p>
            <a:pPr lvl="1"/>
            <a:r>
              <a:rPr lang="zh-TW" altLang="en-US" dirty="0" smtClean="0"/>
              <a:t>申請期限：以規定期限屆滿日之次日起算</a:t>
            </a:r>
            <a:r>
              <a:rPr lang="en-US" altLang="zh-TW" dirty="0" smtClean="0">
                <a:solidFill>
                  <a:srgbClr val="7030A0"/>
                </a:solidFill>
              </a:rPr>
              <a:t>15</a:t>
            </a:r>
            <a:r>
              <a:rPr lang="zh-TW" altLang="en-US" dirty="0" smtClean="0">
                <a:solidFill>
                  <a:srgbClr val="7030A0"/>
                </a:solidFill>
              </a:rPr>
              <a:t>個工作天</a:t>
            </a:r>
            <a:r>
              <a:rPr lang="zh-TW" altLang="en-US" dirty="0" smtClean="0"/>
              <a:t>。</a:t>
            </a:r>
          </a:p>
          <a:p>
            <a:pPr lvl="1"/>
            <a:r>
              <a:rPr lang="zh-TW" altLang="en-US" dirty="0" smtClean="0"/>
              <a:t>提報資料：</a:t>
            </a:r>
          </a:p>
          <a:p>
            <a:pPr lvl="2"/>
            <a:r>
              <a:rPr lang="zh-TW" altLang="en-US" dirty="0" smtClean="0"/>
              <a:t>附件</a:t>
            </a:r>
            <a:r>
              <a:rPr lang="en-US" altLang="zh-TW" dirty="0" smtClean="0"/>
              <a:t>3</a:t>
            </a:r>
            <a:r>
              <a:rPr lang="zh-TW" altLang="en-US" dirty="0" smtClean="0"/>
              <a:t>「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案件彙總表及明細表」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資訊系統產出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展延條件</a:t>
            </a:r>
          </a:p>
          <a:p>
            <a:pPr lvl="2"/>
            <a:r>
              <a:rPr lang="zh-TW" altLang="en-US" dirty="0" smtClean="0"/>
              <a:t>具體敘明遭遇不可抗力因素之起始日期、影響天數</a:t>
            </a:r>
          </a:p>
          <a:p>
            <a:pPr lvl="2"/>
            <a:r>
              <a:rPr lang="zh-TW" altLang="en-US" dirty="0" smtClean="0">
                <a:solidFill>
                  <a:srgbClr val="7030A0"/>
                </a:solidFill>
              </a:rPr>
              <a:t>佐證資料</a:t>
            </a:r>
            <a:r>
              <a:rPr lang="zh-TW" altLang="en-US" dirty="0" smtClean="0"/>
              <a:t>（招標公告、往來公文、協調會紀錄、氣候統計資料或相關責任檢討等）</a:t>
            </a:r>
            <a:r>
              <a:rPr kumimoji="0" lang="zh-TW" altLang="en-US" dirty="0" smtClean="0"/>
              <a:t> </a:t>
            </a:r>
          </a:p>
          <a:p>
            <a:pPr lvl="1"/>
            <a:endParaRPr kumimoji="0" lang="zh-TW" altLang="en-US" dirty="0" smtClean="0"/>
          </a:p>
        </p:txBody>
      </p:sp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2E5F1-69FA-497F-AC0B-0C0E01080261}" type="slidenum">
              <a:rPr lang="en-US" altLang="zh-TW" smtClean="0"/>
              <a:pPr/>
              <a:t>64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展延申請</a:t>
            </a:r>
            <a:r>
              <a:rPr lang="zh-TW" altLang="en-US" dirty="0" smtClean="0"/>
              <a:t>之不</a:t>
            </a:r>
            <a:r>
              <a:rPr lang="zh-TW" altLang="en-US" dirty="0"/>
              <a:t>可抗力因素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民眾</a:t>
            </a:r>
            <a:r>
              <a:rPr lang="zh-TW" altLang="en-US" dirty="0"/>
              <a:t>陳情或抗爭。</a:t>
            </a:r>
          </a:p>
          <a:p>
            <a:r>
              <a:rPr lang="zh-TW" altLang="en-US" dirty="0" smtClean="0"/>
              <a:t>已</a:t>
            </a:r>
            <a:r>
              <a:rPr lang="zh-TW" altLang="en-US" dirty="0"/>
              <a:t>在規定期限內辦理勞務標或工程標招標經流標者。</a:t>
            </a:r>
          </a:p>
          <a:p>
            <a:r>
              <a:rPr lang="zh-TW" altLang="en-US" dirty="0" smtClean="0"/>
              <a:t>因</a:t>
            </a:r>
            <a:r>
              <a:rPr lang="zh-TW" altLang="en-US" dirty="0"/>
              <a:t>災害擴大或</a:t>
            </a:r>
            <a:r>
              <a:rPr lang="zh-TW" altLang="en-US" dirty="0">
                <a:solidFill>
                  <a:srgbClr val="7030A0"/>
                </a:solidFill>
              </a:rPr>
              <a:t>實際需求須變更設計</a:t>
            </a:r>
            <a:r>
              <a:rPr lang="zh-TW" altLang="en-US" dirty="0"/>
              <a:t>，致增加工期。</a:t>
            </a:r>
          </a:p>
          <a:p>
            <a:r>
              <a:rPr lang="zh-TW" altLang="en-US" dirty="0" smtClean="0"/>
              <a:t>配合</a:t>
            </a:r>
            <a:r>
              <a:rPr lang="zh-TW" altLang="en-US" dirty="0"/>
              <a:t>其他工程暫無法施作。</a:t>
            </a:r>
          </a:p>
          <a:p>
            <a:r>
              <a:rPr lang="zh-TW" altLang="en-US" dirty="0" smtClean="0"/>
              <a:t>天候</a:t>
            </a:r>
            <a:r>
              <a:rPr lang="zh-TW" altLang="en-US" dirty="0"/>
              <a:t>異常。</a:t>
            </a:r>
          </a:p>
          <a:p>
            <a:r>
              <a:rPr lang="zh-TW" altLang="en-US" dirty="0" smtClean="0"/>
              <a:t>其他</a:t>
            </a:r>
            <a:r>
              <a:rPr lang="zh-TW" altLang="en-US" dirty="0"/>
              <a:t>特殊因素。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63404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展延原因統計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graphicFrame>
        <p:nvGraphicFramePr>
          <p:cNvPr id="11" name="圖表 10"/>
          <p:cNvGraphicFramePr>
            <a:graphicFrameLocks/>
          </p:cNvGraphicFramePr>
          <p:nvPr/>
        </p:nvGraphicFramePr>
        <p:xfrm>
          <a:off x="359532" y="1952836"/>
          <a:ext cx="55086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/>
        </p:nvGraphicFramePr>
        <p:xfrm>
          <a:off x="5436096" y="2312876"/>
          <a:ext cx="3995936" cy="370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539552" y="1835532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101~104</a:t>
            </a:r>
            <a:r>
              <a:rPr lang="zh-TW" altLang="en-US" b="1" dirty="0" smtClean="0">
                <a:latin typeface="+mj-ea"/>
                <a:ea typeface="+mj-ea"/>
              </a:rPr>
              <a:t>年各縣市展延原因分析</a:t>
            </a:r>
            <a:endParaRPr lang="zh-TW" altLang="en-US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364088" y="1835532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101</a:t>
            </a:r>
            <a:r>
              <a:rPr lang="zh-TW" altLang="en-US" b="1" dirty="0" smtClean="0">
                <a:latin typeface="+mj-ea"/>
                <a:ea typeface="+mj-ea"/>
              </a:rPr>
              <a:t>、</a:t>
            </a:r>
            <a:r>
              <a:rPr lang="en-US" altLang="zh-TW" b="1" dirty="0" smtClean="0">
                <a:latin typeface="+mj-ea"/>
                <a:ea typeface="+mj-ea"/>
              </a:rPr>
              <a:t>102</a:t>
            </a:r>
            <a:r>
              <a:rPr lang="zh-TW" altLang="en-US" b="1" dirty="0" smtClean="0">
                <a:latin typeface="+mj-ea"/>
                <a:ea typeface="+mj-ea"/>
              </a:rPr>
              <a:t>年台南市展延原因分析</a:t>
            </a:r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6055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展延申請填報重點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7604" y="1447800"/>
            <a:ext cx="7926084" cy="54102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決標日期：</a:t>
            </a:r>
            <a:r>
              <a:rPr lang="en-US" altLang="zh-TW" dirty="0" smtClean="0"/>
              <a:t>104.11.28</a:t>
            </a:r>
          </a:p>
          <a:p>
            <a:r>
              <a:rPr lang="zh-TW" altLang="en-US" dirty="0" smtClean="0"/>
              <a:t>實際開工日期：</a:t>
            </a:r>
            <a:r>
              <a:rPr lang="en-US" altLang="zh-TW" dirty="0" smtClean="0"/>
              <a:t>104.12.10</a:t>
            </a:r>
          </a:p>
          <a:p>
            <a:r>
              <a:rPr lang="zh-TW" altLang="en-US" dirty="0" smtClean="0"/>
              <a:t>契約完工日期：</a:t>
            </a:r>
            <a:r>
              <a:rPr lang="en-US" altLang="zh-TW" dirty="0" smtClean="0"/>
              <a:t>105.3.11</a:t>
            </a:r>
          </a:p>
          <a:p>
            <a:r>
              <a:rPr lang="zh-TW" altLang="en-US" dirty="0" smtClean="0"/>
              <a:t>預定完工日期：</a:t>
            </a:r>
            <a:r>
              <a:rPr lang="en-US" altLang="zh-TW" dirty="0" smtClean="0"/>
              <a:t>105.4.15</a:t>
            </a:r>
          </a:p>
          <a:p>
            <a:r>
              <a:rPr lang="zh-TW" altLang="en-US" dirty="0" smtClean="0"/>
              <a:t>不計工期天數：○○天</a:t>
            </a:r>
            <a:endParaRPr lang="en-US" altLang="zh-TW" dirty="0" smtClean="0"/>
          </a:p>
          <a:p>
            <a:r>
              <a:rPr lang="zh-TW" altLang="en-US" dirty="0" smtClean="0"/>
              <a:t>原因分析：</a:t>
            </a:r>
          </a:p>
          <a:p>
            <a:pPr marL="916686" lvl="1" indent="-514350" latinLnBrk="1">
              <a:buFont typeface="+mj-lt"/>
              <a:buAutoNum type="arabicPeriod"/>
            </a:pPr>
            <a:r>
              <a:rPr lang="en-US" altLang="zh-TW" dirty="0" smtClean="0"/>
              <a:t>H3-004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H3-007</a:t>
            </a:r>
            <a:r>
              <a:rPr lang="zh-TW" altLang="en-US" dirty="0" smtClean="0">
                <a:solidFill>
                  <a:srgbClr val="7030A0"/>
                </a:solidFill>
              </a:rPr>
              <a:t>併案辦理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104.9.15</a:t>
            </a:r>
            <a:r>
              <a:rPr lang="zh-TW" altLang="en-US" dirty="0" smtClean="0"/>
              <a:t>設計案發包，</a:t>
            </a:r>
            <a:r>
              <a:rPr lang="en-US" altLang="zh-TW" dirty="0" smtClean="0"/>
              <a:t>104.10.15</a:t>
            </a:r>
            <a:r>
              <a:rPr lang="zh-TW" altLang="en-US" dirty="0" smtClean="0"/>
              <a:t>設計完成。</a:t>
            </a:r>
          </a:p>
          <a:p>
            <a:pPr marL="916686" lvl="1" indent="-514350" latinLnBrk="1">
              <a:buFont typeface="+mj-lt"/>
              <a:buAutoNum type="arabicPeriod"/>
            </a:pPr>
            <a:r>
              <a:rPr lang="en-US" altLang="zh-TW" dirty="0" smtClean="0"/>
              <a:t>104.11.5</a:t>
            </a:r>
            <a:r>
              <a:rPr lang="zh-TW" altLang="en-US" dirty="0" smtClean="0"/>
              <a:t>第一次開標，因投標廠商未達法定家數流標；</a:t>
            </a:r>
            <a:r>
              <a:rPr lang="en-US" altLang="zh-TW" dirty="0" smtClean="0"/>
              <a:t>104.11.15</a:t>
            </a:r>
            <a:r>
              <a:rPr lang="zh-TW" altLang="en-US" dirty="0" smtClean="0"/>
              <a:t>第二次開標，因投標金額高於底價廠商不予減價流標，</a:t>
            </a:r>
            <a:r>
              <a:rPr lang="zh-TW" altLang="en-US" dirty="0" smtClean="0">
                <a:solidFill>
                  <a:srgbClr val="7030A0"/>
                </a:solidFill>
              </a:rPr>
              <a:t>經檢討預算後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104.11.28</a:t>
            </a:r>
            <a:r>
              <a:rPr lang="zh-TW" altLang="en-US" dirty="0" smtClean="0"/>
              <a:t>第三次開標決標。</a:t>
            </a:r>
          </a:p>
          <a:p>
            <a:pPr marL="916686" lvl="1" indent="-514350" latinLnBrk="1">
              <a:buFont typeface="+mj-lt"/>
              <a:buAutoNum type="arabicPeriod"/>
            </a:pPr>
            <a:r>
              <a:rPr lang="zh-TW" altLang="en-US" dirty="0" smtClean="0"/>
              <a:t>因</a:t>
            </a:r>
            <a:r>
              <a:rPr lang="zh-TW" altLang="en-US" dirty="0" smtClean="0">
                <a:solidFill>
                  <a:srgbClr val="7030A0"/>
                </a:solidFill>
              </a:rPr>
              <a:t>豪雨</a:t>
            </a:r>
            <a:r>
              <a:rPr lang="zh-TW" altLang="en-US" dirty="0" smtClean="0"/>
              <a:t>造成工區現場土石泥濘，同意自</a:t>
            </a:r>
            <a:r>
              <a:rPr lang="en-US" altLang="zh-TW" dirty="0" smtClean="0"/>
              <a:t>105.1.23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105.1.29</a:t>
            </a:r>
            <a:r>
              <a:rPr lang="zh-TW" altLang="en-US" dirty="0" smtClean="0"/>
              <a:t>不計工期。因</a:t>
            </a:r>
            <a:r>
              <a:rPr lang="en-US" altLang="zh-TW" dirty="0" smtClean="0"/>
              <a:t>A</a:t>
            </a:r>
            <a:r>
              <a:rPr lang="zh-TW" altLang="en-US" dirty="0" smtClean="0"/>
              <a:t>工區</a:t>
            </a:r>
            <a:r>
              <a:rPr lang="zh-TW" altLang="en-US" dirty="0" smtClean="0">
                <a:solidFill>
                  <a:srgbClr val="7030A0"/>
                </a:solidFill>
              </a:rPr>
              <a:t>災害擴大</a:t>
            </a:r>
            <a:r>
              <a:rPr lang="zh-TW" altLang="en-US" dirty="0" smtClean="0"/>
              <a:t>於</a:t>
            </a:r>
            <a:r>
              <a:rPr lang="en-US" altLang="zh-TW" dirty="0" smtClean="0"/>
              <a:t>105.2.10</a:t>
            </a:r>
            <a:r>
              <a:rPr lang="zh-TW" altLang="en-US" dirty="0" smtClean="0"/>
              <a:t>辦理現勘，</a:t>
            </a:r>
            <a:r>
              <a:rPr lang="en-US" altLang="zh-TW" dirty="0" smtClean="0"/>
              <a:t>105.2.10</a:t>
            </a:r>
            <a:r>
              <a:rPr lang="zh-TW" altLang="en-US" dirty="0" smtClean="0"/>
              <a:t>停工，</a:t>
            </a:r>
            <a:r>
              <a:rPr lang="en-US" altLang="zh-TW" dirty="0" smtClean="0"/>
              <a:t>105.3.5</a:t>
            </a:r>
            <a:r>
              <a:rPr lang="zh-TW" altLang="en-US" dirty="0" smtClean="0"/>
              <a:t>完成變設計送審，</a:t>
            </a:r>
            <a:r>
              <a:rPr lang="en-US" altLang="zh-TW" dirty="0" smtClean="0"/>
              <a:t>105.3.15</a:t>
            </a:r>
            <a:r>
              <a:rPr lang="zh-TW" altLang="en-US" dirty="0" smtClean="0"/>
              <a:t>完成審查，</a:t>
            </a:r>
            <a:r>
              <a:rPr lang="en-US" altLang="zh-TW" dirty="0" smtClean="0"/>
              <a:t>105.3.18</a:t>
            </a:r>
            <a:r>
              <a:rPr lang="zh-TW" altLang="en-US" dirty="0" smtClean="0"/>
              <a:t>復工。</a:t>
            </a:r>
          </a:p>
          <a:p>
            <a:pPr marL="916686" lvl="1" indent="-514350" latinLnBrk="1">
              <a:buFont typeface="+mj-lt"/>
              <a:buAutoNum type="arabicPeriod"/>
            </a:pPr>
            <a:r>
              <a:rPr lang="zh-TW" altLang="en-US" dirty="0" smtClean="0"/>
              <a:t>綜上，</a:t>
            </a:r>
            <a:r>
              <a:rPr lang="zh-TW" altLang="en-US" dirty="0" smtClean="0">
                <a:solidFill>
                  <a:srgbClr val="7030A0"/>
                </a:solidFill>
              </a:rPr>
              <a:t>不計工期日數約○○天，目前進度</a:t>
            </a:r>
            <a:r>
              <a:rPr lang="en-US" altLang="zh-TW" dirty="0" smtClean="0">
                <a:solidFill>
                  <a:srgbClr val="7030A0"/>
                </a:solidFill>
              </a:rPr>
              <a:t>80%</a:t>
            </a:r>
            <a:r>
              <a:rPr lang="zh-TW" altLang="en-US" dirty="0" smtClean="0"/>
              <a:t>，建請同意展延至</a:t>
            </a:r>
            <a:r>
              <a:rPr lang="en-US" altLang="zh-TW" dirty="0" smtClean="0"/>
              <a:t>105.4.15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5" name="圓角矩形圖說文字 4"/>
          <p:cNvSpPr/>
          <p:nvPr/>
        </p:nvSpPr>
        <p:spPr>
          <a:xfrm>
            <a:off x="5292080" y="1520788"/>
            <a:ext cx="3348372" cy="1332148"/>
          </a:xfrm>
          <a:prstGeom prst="wedgeRoundRectCallout">
            <a:avLst>
              <a:gd name="adj1" fmla="val -47636"/>
              <a:gd name="adj2" fmla="val 9427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</a:rPr>
              <a:t>至少每個月</a:t>
            </a:r>
            <a:r>
              <a:rPr lang="en-US" altLang="zh-TW" sz="3600" b="1" dirty="0" smtClean="0">
                <a:solidFill>
                  <a:srgbClr val="0070C0"/>
                </a:solidFill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</a:rPr>
            </a:br>
            <a:r>
              <a:rPr lang="zh-TW" altLang="en-US" sz="3600" b="1" dirty="0" smtClean="0">
                <a:solidFill>
                  <a:srgbClr val="0070C0"/>
                </a:solidFill>
              </a:rPr>
              <a:t>都有進度！！</a:t>
            </a:r>
            <a:endParaRPr lang="zh-TW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復建工程執行管控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作業要點第</a:t>
            </a:r>
            <a:r>
              <a:rPr lang="en-US" altLang="zh-TW" dirty="0" smtClean="0"/>
              <a:t>9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縣市政府應確實登錄「</a:t>
            </a:r>
            <a:r>
              <a:rPr lang="zh-TW" altLang="en-US" dirty="0" smtClean="0">
                <a:solidFill>
                  <a:srgbClr val="7030A0"/>
                </a:solidFill>
              </a:rPr>
              <a:t>公共工程標案管理系統</a:t>
            </a:r>
            <a:r>
              <a:rPr lang="zh-TW" altLang="en-US" dirty="0" smtClean="0"/>
              <a:t>」；發包預算未達公告金額之標案決標後，則應於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日內至公共工程標案管理系統</a:t>
            </a:r>
            <a:r>
              <a:rPr lang="zh-TW" altLang="en-US" dirty="0" smtClean="0">
                <a:solidFill>
                  <a:srgbClr val="7030A0"/>
                </a:solidFill>
              </a:rPr>
              <a:t>新增標案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縣市政府及中央主管機關應建立復建工程執行管理機制，</a:t>
            </a:r>
            <a:r>
              <a:rPr lang="zh-TW" altLang="en-US" dirty="0" smtClean="0">
                <a:solidFill>
                  <a:srgbClr val="7030A0"/>
                </a:solidFill>
              </a:rPr>
              <a:t>定期召開檢討會議</a:t>
            </a:r>
            <a:r>
              <a:rPr lang="zh-TW" altLang="en-US" dirty="0" smtClean="0"/>
              <a:t>，會議紀錄應副知工程會及行政院主計總處，屬地方政府召開者，其會議紀錄並應副知中央主管機關。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復建工程執行管控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行政院核定函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各項復建工程應依核定地點及內容辦理，且縣市政府對中央核定撥補之案件，應自行建立</a:t>
            </a:r>
            <a:r>
              <a:rPr lang="zh-TW" altLang="en-US" dirty="0" smtClean="0">
                <a:solidFill>
                  <a:srgbClr val="7030A0"/>
                </a:solidFill>
              </a:rPr>
              <a:t>一定比例抽查機制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4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作業流程及法規依據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4860925" y="1844675"/>
            <a:ext cx="3686175" cy="739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>
                <a:solidFill>
                  <a:srgbClr val="FF0000"/>
                </a:solidFill>
                <a:latin typeface="Arial" charset="0"/>
              </a:rPr>
              <a:t>公共設施災後復建工程</a:t>
            </a:r>
            <a:endParaRPr lang="en-US" altLang="zh-TW" b="1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zh-TW" altLang="en-US" b="1">
                <a:solidFill>
                  <a:srgbClr val="FF0000"/>
                </a:solidFill>
                <a:latin typeface="Arial" charset="0"/>
              </a:rPr>
              <a:t>經費審議及執行作業要點</a:t>
            </a:r>
          </a:p>
        </p:txBody>
      </p:sp>
      <p:sp>
        <p:nvSpPr>
          <p:cNvPr id="6" name="矩形 5"/>
          <p:cNvSpPr/>
          <p:nvPr/>
        </p:nvSpPr>
        <p:spPr>
          <a:xfrm>
            <a:off x="900113" y="1844675"/>
            <a:ext cx="3616325" cy="739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>
                <a:solidFill>
                  <a:srgbClr val="FF0000"/>
                </a:solidFill>
                <a:latin typeface="Arial" charset="0"/>
              </a:rPr>
              <a:t>中央對各級地方政府重大</a:t>
            </a:r>
            <a:endParaRPr lang="en-US" altLang="zh-TW" b="1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zh-TW" altLang="en-US" b="1">
                <a:solidFill>
                  <a:srgbClr val="FF0000"/>
                </a:solidFill>
                <a:latin typeface="Arial" charset="0"/>
              </a:rPr>
              <a:t>天然災害救災經費處理辦法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827088" y="5229225"/>
            <a:ext cx="2376487" cy="944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縣市政府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  <a:latin typeface="+mn-ea"/>
              </a:rPr>
              <a:t>所轄機關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92500" y="3068638"/>
            <a:ext cx="2376488" cy="993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行政院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主計處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227763" y="5157788"/>
            <a:ext cx="2413000" cy="965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工程會</a:t>
            </a: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各部會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</a:rPr>
              <a:t>)</a:t>
            </a:r>
            <a:endParaRPr lang="zh-TW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文字方塊 35"/>
          <p:cNvSpPr txBox="1">
            <a:spLocks noChangeArrowheads="1"/>
          </p:cNvSpPr>
          <p:nvPr/>
        </p:nvSpPr>
        <p:spPr bwMode="auto">
          <a:xfrm>
            <a:off x="1296988" y="4076700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提報協助</a:t>
            </a:r>
            <a:endParaRPr lang="zh-TW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文字方塊 39"/>
          <p:cNvSpPr txBox="1">
            <a:spLocks noChangeArrowheads="1"/>
          </p:cNvSpPr>
          <p:nvPr/>
        </p:nvSpPr>
        <p:spPr bwMode="auto">
          <a:xfrm>
            <a:off x="6791325" y="4076700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交付審議</a:t>
            </a:r>
          </a:p>
        </p:txBody>
      </p:sp>
      <p:sp>
        <p:nvSpPr>
          <p:cNvPr id="12" name="文字方塊 50"/>
          <p:cNvSpPr txBox="1">
            <a:spLocks noChangeArrowheads="1"/>
          </p:cNvSpPr>
          <p:nvPr/>
        </p:nvSpPr>
        <p:spPr bwMode="auto">
          <a:xfrm>
            <a:off x="4787900" y="4365625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審查結果</a:t>
            </a:r>
          </a:p>
        </p:txBody>
      </p:sp>
      <p:sp>
        <p:nvSpPr>
          <p:cNvPr id="14" name="左大括弧 13"/>
          <p:cNvSpPr>
            <a:spLocks/>
          </p:cNvSpPr>
          <p:nvPr/>
        </p:nvSpPr>
        <p:spPr bwMode="auto">
          <a:xfrm rot="5400000">
            <a:off x="2553494" y="1008856"/>
            <a:ext cx="333375" cy="3497263"/>
          </a:xfrm>
          <a:prstGeom prst="leftBrace">
            <a:avLst>
              <a:gd name="adj1" fmla="val 6557"/>
              <a:gd name="adj2" fmla="val 50000"/>
            </a:avLst>
          </a:prstGeom>
          <a:noFill/>
          <a:ln w="25400" algn="ctr">
            <a:solidFill>
              <a:srgbClr val="5F8AC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endParaRPr lang="zh-TW" altLang="en-US" sz="2400" b="1" dirty="0">
              <a:ln w="76200"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15" name="左大括弧 14"/>
          <p:cNvSpPr>
            <a:spLocks/>
          </p:cNvSpPr>
          <p:nvPr/>
        </p:nvSpPr>
        <p:spPr bwMode="auto">
          <a:xfrm rot="5400000">
            <a:off x="6513513" y="914400"/>
            <a:ext cx="355600" cy="3663950"/>
          </a:xfrm>
          <a:prstGeom prst="leftBrace">
            <a:avLst>
              <a:gd name="adj1" fmla="val 8348"/>
              <a:gd name="adj2" fmla="val 50000"/>
            </a:avLst>
          </a:prstGeom>
          <a:noFill/>
          <a:ln w="25400" algn="ctr">
            <a:solidFill>
              <a:srgbClr val="5F8AC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>
              <a:buClr>
                <a:srgbClr val="FF9900"/>
              </a:buClr>
              <a:buSzPct val="90000"/>
              <a:buFont typeface="Wingdings" pitchFamily="2" charset="2"/>
              <a:buNone/>
              <a:defRPr/>
            </a:pPr>
            <a:endParaRPr lang="zh-TW" altLang="en-US" sz="2400" b="1" dirty="0">
              <a:ln w="76200">
                <a:solidFill>
                  <a:schemeClr val="tx1"/>
                </a:solidFill>
              </a:ln>
              <a:latin typeface="+mn-lt"/>
              <a:ea typeface="+mn-ea"/>
            </a:endParaRPr>
          </a:p>
        </p:txBody>
      </p:sp>
      <p:sp>
        <p:nvSpPr>
          <p:cNvPr id="16" name="Line 56"/>
          <p:cNvSpPr>
            <a:spLocks noChangeShapeType="1"/>
          </p:cNvSpPr>
          <p:nvPr/>
        </p:nvSpPr>
        <p:spPr bwMode="auto">
          <a:xfrm>
            <a:off x="5940425" y="3933825"/>
            <a:ext cx="1800225" cy="1150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med" len="med"/>
            <a:tailEnd type="triangle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17" name="Line 57"/>
          <p:cNvSpPr>
            <a:spLocks noChangeShapeType="1"/>
          </p:cNvSpPr>
          <p:nvPr/>
        </p:nvSpPr>
        <p:spPr bwMode="auto">
          <a:xfrm>
            <a:off x="5651500" y="4149725"/>
            <a:ext cx="1439863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18" name="Line 58"/>
          <p:cNvSpPr>
            <a:spLocks noChangeShapeType="1"/>
          </p:cNvSpPr>
          <p:nvPr/>
        </p:nvSpPr>
        <p:spPr bwMode="auto">
          <a:xfrm flipV="1">
            <a:off x="2339975" y="4149725"/>
            <a:ext cx="136842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19" name="Line 59"/>
          <p:cNvSpPr>
            <a:spLocks noChangeShapeType="1"/>
          </p:cNvSpPr>
          <p:nvPr/>
        </p:nvSpPr>
        <p:spPr bwMode="auto">
          <a:xfrm flipH="1">
            <a:off x="1692275" y="3933825"/>
            <a:ext cx="172720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3276600" y="5697252"/>
            <a:ext cx="287972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21" name="文字方塊 51"/>
          <p:cNvSpPr txBox="1">
            <a:spLocks noChangeArrowheads="1"/>
          </p:cNvSpPr>
          <p:nvPr/>
        </p:nvSpPr>
        <p:spPr bwMode="auto">
          <a:xfrm>
            <a:off x="3984625" y="5193196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現勘審查</a:t>
            </a:r>
          </a:p>
        </p:txBody>
      </p:sp>
      <p:sp>
        <p:nvSpPr>
          <p:cNvPr id="22" name="矩形 63"/>
          <p:cNvSpPr/>
          <p:nvPr/>
        </p:nvSpPr>
        <p:spPr>
          <a:xfrm>
            <a:off x="4859338" y="1844675"/>
            <a:ext cx="3686175" cy="739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公共設施災後復建工程</a:t>
            </a:r>
            <a:endParaRPr lang="en-US" altLang="zh-TW" sz="2000" b="1" dirty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經費審議及執行作業要點</a:t>
            </a:r>
          </a:p>
        </p:txBody>
      </p:sp>
      <p:sp>
        <p:nvSpPr>
          <p:cNvPr id="23" name="矩形 61"/>
          <p:cNvSpPr/>
          <p:nvPr/>
        </p:nvSpPr>
        <p:spPr>
          <a:xfrm>
            <a:off x="898525" y="1844675"/>
            <a:ext cx="3616325" cy="739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中央對各級地方政府重大</a:t>
            </a:r>
            <a:endParaRPr lang="en-US" altLang="zh-TW" sz="2000" b="1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b="1">
                <a:solidFill>
                  <a:schemeClr val="tx1"/>
                </a:solidFill>
                <a:latin typeface="Arial" charset="0"/>
                <a:ea typeface="標楷體" pitchFamily="65" charset="-120"/>
              </a:rPr>
              <a:t>天然災害救災經費處理辦法</a:t>
            </a:r>
          </a:p>
        </p:txBody>
      </p:sp>
      <p:sp>
        <p:nvSpPr>
          <p:cNvPr id="13" name="文字方塊 51"/>
          <p:cNvSpPr txBox="1">
            <a:spLocks noChangeArrowheads="1"/>
          </p:cNvSpPr>
          <p:nvPr/>
        </p:nvSpPr>
        <p:spPr bwMode="auto">
          <a:xfrm>
            <a:off x="3132138" y="4365625"/>
            <a:ext cx="145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核定需求</a:t>
            </a:r>
            <a:endParaRPr lang="zh-TW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3275856" y="5841268"/>
            <a:ext cx="2879725" cy="15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ash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26" name="文字方塊 50"/>
          <p:cNvSpPr txBox="1">
            <a:spLocks noChangeArrowheads="1"/>
          </p:cNvSpPr>
          <p:nvPr/>
        </p:nvSpPr>
        <p:spPr bwMode="auto">
          <a:xfrm>
            <a:off x="3995936" y="5841268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9900"/>
              </a:buClr>
              <a:buSzPct val="90000"/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審查結果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上網填報相關變更申請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12776"/>
            <a:ext cx="7865485" cy="507656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3383868" y="5949280"/>
            <a:ext cx="3132348" cy="396044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4860032" y="4401108"/>
            <a:ext cx="3708412" cy="972108"/>
          </a:xfrm>
          <a:prstGeom prst="wedgeRoundRectCallout">
            <a:avLst>
              <a:gd name="adj1" fmla="val -44562"/>
              <a:gd name="adj2" fmla="val 989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調整、變更、註銷、展延</a:t>
            </a:r>
            <a:endParaRPr lang="en-US" altLang="zh-TW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請上網登錄</a:t>
            </a:r>
            <a:endParaRPr lang="zh-TW" alt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五、結論與建議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81D9D-39DB-4EB8-9BF9-C36F59A19DF9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結論與建議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dirty="0" smtClean="0"/>
              <a:t>自</a:t>
            </a:r>
            <a:r>
              <a:rPr lang="en-US" altLang="zh-TW" dirty="0" smtClean="0"/>
              <a:t>89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102</a:t>
            </a:r>
            <a:r>
              <a:rPr lang="zh-TW" altLang="en-US" dirty="0" smtClean="0"/>
              <a:t>年，行政院總計核列工程件數</a:t>
            </a:r>
            <a:r>
              <a:rPr lang="en-US" altLang="zh-TW" dirty="0" smtClean="0"/>
              <a:t>55,336</a:t>
            </a:r>
            <a:r>
              <a:rPr lang="zh-TW" altLang="en-US" dirty="0" smtClean="0"/>
              <a:t>件，核列金額高達</a:t>
            </a:r>
            <a:r>
              <a:rPr lang="en-US" altLang="zh-TW" dirty="0" smtClean="0"/>
              <a:t>1,526</a:t>
            </a:r>
            <a:r>
              <a:rPr lang="zh-TW" altLang="en-US" dirty="0" smtClean="0"/>
              <a:t>億元，且因復建「</a:t>
            </a:r>
            <a:r>
              <a:rPr lang="zh-TW" altLang="en-US" dirty="0" smtClean="0">
                <a:solidFill>
                  <a:srgbClr val="7030A0"/>
                </a:solidFill>
              </a:rPr>
              <a:t>不可預知</a:t>
            </a:r>
            <a:r>
              <a:rPr lang="zh-TW" altLang="en-US" dirty="0" smtClean="0"/>
              <a:t>」、「</a:t>
            </a:r>
            <a:r>
              <a:rPr lang="zh-TW" altLang="en-US" dirty="0" smtClean="0">
                <a:solidFill>
                  <a:srgbClr val="7030A0"/>
                </a:solidFill>
              </a:rPr>
              <a:t>集中</a:t>
            </a:r>
            <a:r>
              <a:rPr lang="zh-TW" altLang="en-US" dirty="0" smtClean="0"/>
              <a:t>」與「</a:t>
            </a:r>
            <a:r>
              <a:rPr lang="zh-TW" altLang="en-US" dirty="0" smtClean="0">
                <a:solidFill>
                  <a:srgbClr val="7030A0"/>
                </a:solidFill>
              </a:rPr>
              <a:t>急迫</a:t>
            </a:r>
            <a:r>
              <a:rPr lang="zh-TW" altLang="en-US" dirty="0" smtClean="0"/>
              <a:t>」之特性，對地方政府的人力與資源調度能力造成嚴峻挑戰。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1746" name="Picture 2" descr="http://t1.gstatic.com/images?q=tbn:ANd9GcTNNeqxMZmmqsQwDTSPJ1wAIkt30K0DJ9vP443eyP3GCKMOJ_JN"/>
          <p:cNvPicPr>
            <a:picLocks noChangeAspect="1" noChangeArrowheads="1"/>
          </p:cNvPicPr>
          <p:nvPr/>
        </p:nvPicPr>
        <p:blipFill>
          <a:blip r:embed="rId2" cstate="print"/>
          <a:srcRect t="2831"/>
          <a:stretch>
            <a:fillRect/>
          </a:stretch>
        </p:blipFill>
        <p:spPr bwMode="auto">
          <a:xfrm>
            <a:off x="6516216" y="3569151"/>
            <a:ext cx="2232248" cy="306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結論與建議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災後復建工程應本</a:t>
            </a:r>
            <a:r>
              <a:rPr lang="zh-TW" altLang="en-US" dirty="0" smtClean="0">
                <a:solidFill>
                  <a:srgbClr val="7030A0"/>
                </a:solidFill>
              </a:rPr>
              <a:t>因地制宜</a:t>
            </a:r>
            <a:r>
              <a:rPr lang="zh-TW" altLang="en-US" dirty="0" smtClean="0"/>
              <a:t>、安全及生態保育原則，檢討分析致災原因，以恢復其</a:t>
            </a:r>
            <a:r>
              <a:rPr lang="zh-TW" altLang="en-US" dirty="0" smtClean="0">
                <a:solidFill>
                  <a:srgbClr val="7030A0"/>
                </a:solidFill>
              </a:rPr>
              <a:t>原有功能</a:t>
            </a:r>
            <a:r>
              <a:rPr lang="zh-TW" altLang="en-US" dirty="0" smtClean="0"/>
              <a:t>為目的，對症下藥，絕非僅於原地原狀復建。</a:t>
            </a:r>
            <a:endParaRPr lang="zh-TW" altLang="en-US" dirty="0"/>
          </a:p>
        </p:txBody>
      </p:sp>
      <p:sp>
        <p:nvSpPr>
          <p:cNvPr id="4098" name="AutoShape 2" descr="data:image/jpeg;base64,/9j/4AAQSkZJRgABAQAAAQABAAD/2wCEAAkGBxQQEhUUEhQVFRUWFhQUFRcYGBcYGBcXFxQYGhUYFxoaHSggGB4lHBUXITEhJSktLi4uFx8zODMsNygtLisBCgoKDg0OGhAQGywkHSQvLCwsLCwvLCwsLCwsLCwsLCwsLCwsLCwsLCw0LCwsLCwsLCwsLCwsLywsLCwsLCwsLP/AABEIALYBFAMBIgACEQEDEQH/xAAcAAABBQEBAQAAAAAAAAAAAAAAAQMEBQYHAgj/xABBEAABAwIEAggEAwYFAwUAAAABAAIRAyEEBRIxQVEGEyIyYXGBoQeRsfAUQlIjYnLB0eEzQ4KSsiTi8RUWY6LC/8QAGQEBAAMBAQAAAAAAAAAAAAAAAAECAwQF/8QAJREAAgICAgICAQUAAAAAAAAAAAECERIhAzETUQRBcSIyYZHw/9oADAMBAAIRAxEAPwDtiEqRWMgSpEqARCEqARCEIAQhCAVCRKgBCEIAQhCAEIQgBCEIAQhCAEIQgBCEhMKAKhNmu39Q+aBXb+ofNRkicX6HEJA6dkKSBUJEKQKhCEAiEqRACEqRACEIQAhCEAIQhACEIQAhKhAIlQhACqcdnApV2sd3CO079LibT4QPfwT2a5qyhA3edm/zdyCyGYO1u1NMlxl0m0ncj74BYz5K0jWEL2zQ43pPTY4tZDiLEzDZ8Oajf+4ifzNHkJ+qxGcU5YalGZbPWM4kD8w5+m48QQaCjnPisXySs9Di4OJxtHVnZy87VB6Af0Tbszcf8wnyMfRc5pZwYgFexmvimbNl8eKOgfiw43cfUqPjcd1QkOuOE7rEnOTzUermxe9rZ5/T+6q3ZZcSs6lh8U8gEOMEAi5TrMwd+ZxHisrk2aEMaCZEeFrKzGaNkNJ5/wAlORzy4t9Fu7Gn9ZjzKjvxbSJ1AnzUF9UO7sEceBv5eqrMXhHA6uzfxUNiPGi5djAD/dO062ru38VSYQat48xuf5q5o0wBxj73UomSSJNJx9QpbcU8bGfNQdt+CepPnx+91da6MJRT7JtPMTxb8lIp41p5jzCrgErlZTkjJ8cWXDTOyFSiRsSPJOjGvb4+YV1yezN8L+i1QoAzQcWlCtnEp45eiwSIQrlAQhCAEIQgFSIQgBCFVdJukFHL6BrVzYWa0d57uDW/L0hQ3RKVlshcyyD4u06zv+oo9VSLwwVg4FjHHZrwYdxb2gLagSALrpbXAiQZBuCNiPBE7DVHpQ8yxopN4aj3QfqUmYZkyjAcZc7ZsiYvJ8rfOyz/AOKNRznOsT57TYD5Rw3Wc51pF4xvbK7NMQ3VNRriTu48POL/AC5fJHsDBNnG/MEkCRMGNxxjZSXYaTqkGAWib8bj90b2AUZvZ7zS0aXTaxsdtVvvxXOb2Qq2HLGgkNIEwACCXGLiN78PLhJGK6a9HzSmvRA0GDUDZgF5ABaN2yTdpNptaQ3oVGo1/YMkfpIFgYMkXDuFyffdv8Drp1qZALKgcDJsWlum5EGRDttoCmi0JuLOLUsa4KQ3MXLx+GdJBpRpJae0B2ge1s07G1l7awW/Zne/bm3+1Qzt8sfY6MYSveGqHrGGQBcSeZiBbim3gggsZAG5I1OnhPAfJMa9B1mZ2E3jkOQF/wCnhCI8t6iaepmRpOaCRtMAzHLVHHw4L23O5cDPNZF2Jc6Sxj3xuWtJHqQLLW9HOhGJxTRUquGHabgOaXPjmWyNPqZ8FGJqpKPZYu6TCk2xv/VecDj34g9ZULhTFwBu7+g+q85x8PHMLHDEamhzQ5rmRYkSQQd4mxC2eFyulTpimGCCDc3JMDclRQfJFdIYwDabhLDHqrrB1pEHf6rEU6xw9VzOEyPIq5weN1RBg/d1aJjONmmqv7PMj085+94UZtTSbbcuU7j6+qi0sVNj3v8AkPv7unajh6/XmL+3l4K9mVUWlGtPjG3iE6X2VK2ppgtdbcf3UhmJnb7P9I+amzNxLYAIc0KtZiPlwUxlWQpso4sc6sISakinRFMt0JUi6DkFSEwkqPDRLiAOZMBZfpVmXWMbToOBknrCDwGw8ZP0VJSUUacXG5ypE/F9I2NOmmDUPPZvz4qE7PKx2DGjyJ+pVHhAW8AfvyTlWo893T6n+y53OTPSj8aEfr+yzOb1/wBQ9A3+iVmeVuYP+kLPl1UflnyITX4twPdd/tKjJ+zTwQ9I1rekTwLsBPqFw34r9JDjsUWOfDaJcynTG0gw8um2px47Q0Lo7c1Fg61x9/RcZzmqOvqvqsB6x9QuknvOe4yDxg+llpxyb7Obn4owWkes4y/qGMayoalFxNWm5s2cAA4VGkAtcDzFg5u4IXafh50wb/6ewPuWMaBsAAOzHoR7xaFximNGGLtbXtcSzT+endjtR4Fp6uPsq96CZoKJfROksLHEEG86mkgg3Gx4WTkbW0YwjHpnVaRFd3XFweHEjVuCAOAjnb04KRi39g8LCNjMmCOULmzs5xOCc+pQb+JoPMmlcOpu/UyJiQLgCOK2mS59QxrWhtSl1pptcaYeHFji0yIgODmmQbcfGFkloS7LHDm0mePOLzJ3PhsjE1g6w3cIESYEwZ4fm9hPBecFRiCSDBJi/PhtO33CgY3Gtl5BL3GQd3fmY4iDJsGm3IIyEP8AXikAdL5PHsw68TIde/qmMZ0ih2l1M7SRqDiAdrDc22n+xhMNVedRDYiYJJ3jeD6KS/BkNkFw1d7TEjle3PiFIMTn9Om+qanaYXEktcHTPEc54/6lWuw1u+LCY0jntMyL+y1mc5Y3WwtD3OuHzBdw0ibAAQVnc0oQx1R0sA7N3QS48ANyeNtlStl029E3org6mJrGm0xTaP2jwBDZmI5uMbeHgtzXyltNopF+pjpAYWUgLyTdrQ4z53WU6M9KaWGpBjWNaPzOMS4ni48VPzHpYG1KTg2WybnnEW+YEp10dMeJp0XRfSpDq9IaO1YCBaI281NweMa4kA2tHyVTnBGIYCDpJFif1Hh9+fArGHNKlElrrOBgjy/8fRQaKOSOg47EC7KvOQfonX1A9reUi/ssbQ6VgtAfw53BT9DpPRNu4beXyQODJXSbKC4Coy7h7qiwuOLTBkELTYfPabhDnAi/9lV5rhKbzqYd9/v74qxVN9MlYXMNXeMEbFTRjpF/W/uFlu7blunBiyOKlBovquL3E+PqOPh4pMPmMKnbiZF0EkqStGroYwOU3D4iN1ksK8hXOGPO5SyrSL4Y0cASkUJlYoSymKNomcXiG0mOe6zWguPkAnVS9NWE4Gvp3DQ70a9rj7ArrbpHBBXJJmTxOcHEP1PMD8reDR5c/FI3MGN4LDszOF6dmy5D24wVUjanMgeI+UL2zGMPFYqhj3vMMa50cgT9FK11hc0qn+x39EyL+M2DHjnZOsMkeRWJZmpaYMg+NlKw2dQd+CqVlBl/mdctEbjkbj5Fcd6RZeRUqVB3S50tgaYLpEcu95eS3uZ5pI3WRr4tpeQ7Z1pBi8iPp7rTj7ObnX6SmyyizZsh8gXeNEGQQQR+8DZ35U5lmJqUqrdQaxshpJMAmOxqHKYBkWDj4z4rUTSfDmlw7UEXIHORBI8+aedhmVBq1Oe0kEiZmDcExPPjO61aONGjw2bUarywFzKjnEdW7V2rAggtsQfMG220s4jo8w1BWp3q0nMqaSYDi0h0FvEGOBHFWXR7otg8b2Hl/WtY0h83ewyGuvxBaWmLSrej0JqUHHq67nNNy2pJE8wZsefP5LBrH9p0YZI9YXp5Qq03vdTNOpRJNVjvyHQBrbtLT2wOO20pcFmorto1KN+sLnh5AaDqcWOZe7dJsTB5wQVV53lZpvbUdSY547MF/YqMtLHODZ5GYEFTcDnBFTqw0FryQAQIHaFy0AE23mJ3OyGVNaL/ACdtQOLHOLtIaXQNLQ5zQdMg9oXFuXjvLzXHikCS13ZB7rXOMc4E6uBgcwmBjmtllMuMHtEWm5A0E7JcHina3EMEW31arzuZiBpg7+yEFLm+Zl0F9HTBaWjUOsM20ugENuDJBOzReVnKlFj6h681HmZDGwWtPEAAwDtc785gK8+IWO6qlSZT0h1SoX7kGKTCSTBixe2x5iLrGZjXeQ0iRqMatQBBdc3Lg3jNzsRIuFWV2dnx4xxtlxh8bSZVcepc4M0tDQWCC7iS4gONjtyPims6zqnWALWloHiJtBBiOYGxsqhr3vqjrG9nWAR2dLRsbidOwvM34p3P6DCWtYGz1Te2y3dYHOcb3JgmVTLdHQoqrLzEZ3VaxwcGBskFwNrE9oSdgWk+q8szGjiNba7g1+kPbU31RpDg4DjeQR47LK/jajgCXANaA0CDMAdoDmdvsr0+gWCXBz7GxECeY34B92eXCDKVPYbVaRbNbDdenUwlwDxt2TBmNoR+KpfmbPqVAyrOq+GDxSbUh4A0uaX0+XWNkgsdvN3b+SmZLUqYqoKDqYLn3NTS2WNIDiWtAAFtVuZFld6Me9lng6WHdpM1WhxhoaC9zyNwwASY4mCAt1hqNCkAKRl1+zLpkflqOmB5EyDw5zcBllLCU2dW0Gp3WO2homSSeF/CSU1+KhxBeHCZLjsLQd97m08/Jc05ZFLb/BVYuicS78pcwgOIM/syDJEAaoOm0kxvwVDmFLqXlpjmDzB2P9ltaOEpw/q2Ma0BsBoDTOrUJ0+IJ07QPnz7pHiv+qe2bNDWgTIEC8esq3G3dExJNOtyU6i+VWYKmXcCVe4TBuNoW9ktDmGCsaIJ8vZLhcrJ39v5q8oYOPv+iFJUiua+OKFcDCHn7kIUlLRpU3iaAqMcx2zgQfVOIXYeaYLF/DGk6dNZw5S0GPUELO5r0AbhHMdUrB7XOI0gFrjAk+m3zXX1zv4q4hzXUCNgHjyJ0n6R8ljyQikdnx+abmk3oMDWpMaGgBrRsAAE+/E0js5YFua+K9DMPFZHoYr2bWGvsYcORgj3UDEZFQf+TT4tJb7beyoaOcxxVlQzedylIsVmZ9EX36mpPg8R/wDYf0WFzvJ69Pvs+RBXYMPjweKcxmApYinDtypToy5FfZw7DZ25rerrdps2JmRaCCReCLE8lFbSewB7S06pADXXgGLD0K1vSroQ5hL6XaHIbrNZPkdZzyTNINvqINyDYNHE+OwhbKarZwy42paNb0Exxp1aeqRpdIdFtLobVa7kDbyLREXW1x3TAaiKFI1Im9wNuUTw4xssflWTl03c0OJLnnvOJ3NthvewlavJsAaQbIDiXS1zW3cST3D3atpllnb2IMLj5eZfR18fG4rZTZji62MqdW6mA4RpaRG9zBe6zt7eCYxWTVAWlwcwtgtcwwAJlphtiCRtHPmtk3AMJ1ACddFwd5S14BiRAp7GCNjeVNqUDp/Zw2Imq/uMG0gHvujb8t3GTsud80vo0qP2jnmedJnYUB7KAc3YlrgGtMmNQLSeQuPVZjFdL8bXb2nikzSYIp2g76HOkt82kfzW8zLKqlMmpUaerc7TqIDdeobhhOozz8Vms3y5zndZRZqLQesAIkAfm1HYcDeLrqhyKujJ8Cbu9FPgQ7E6tb2agAddUOOsarwZc5x7TjefBM46joDqbXtrEkwQDFNzdgHbAG4AmxPBPu1t1ahDv8SmHNgQBDme+37p539/h+paSZcw6HOBcwTDXhzINrOAIgcI85vZdR1oq8wa/WAZqaQCx5MWMHsczflPHxU/DYxgGstfqDju2G7abRMcdxxMr3SrCv8As6IbrdcN0i4As4Oi4gEcLRzszmdOKYpuDnvl0AOEiZaJgbQA6BA7UKW70yEsbktkoYymGsAc4gHsh8BoMmA0AWAkbmbjdJm9XrNLtYDxDGUxII0QO7J7JHdFvnJVeMSBTaHaXaXB17mYEls7dkDeZIB5zLp1WhwBOkcQzU9tgJd2pGr9oBNvTZQ407LxlegZhnEdZJY4d4jrAGwAe2BJAgzHlutl8Kyx1fEkiHinSLCbE0i9xqESb9rQCeIDVmKuKe1hqtphzS7S9z9WowCSzcaxpadw7SSYiU27F1cE6nisKCzsweRa4BzmHjNgeYjwKq1kq9leT7a+jsHSWo7U1tN0MYGhwuZbwYDIkyCSBJ4clSYbA4io7syQTL7AhoG3bPZmSLcOagZb8QsPiGy8sa4mSyqG9h38VtQiYdubTCXOviNSpCGPFR3/AMdotEzEA/wysVCSdNbM09aL/O8xp4HDkAgOkwAZ1VNhAOzRb08Ss/0TotdcjU4kkk73WVwTMVmtYOdq0+0Tt5e54rrPR3IG4dok38FpGGP5L6SJlHANjup0YcDgpbgmwOYVyliMb9wn2N5JvrItC9CuOX36IiHY/rPJCj/iPFCsVo0aEIXYecCrs4ySjiwBWbMd0gkEfL+asUI1fZKbW0czz34Wl0uw1UT+h9vk4f0WDzfoti8NerTeB+rdv+4SF9EIIWb419G8fkzXez5dLnt3lOU8eW7rv2bdDMJiZJphjj+anDfbu+yx2afCk3NGq08g8FvuJn5BVcGdEPkxfZgaOeEKzw+fmBdLh+hD2VnMxJ6sNiQCCXTcQRIAharC9GsI0AdWzzcS4+5WTR1qSqyhOe6hG82/uq19MvLWCYcRzm54Abr10gwzKddwpFrWtizXfOAOG9547KPh8a157O4Mx5X9VSadaMlJZNM02X9HatKwc97DBF8RSA8wGx6lW1KgADIbFge2KjSPGaXbFx2dUzHNVmCz2jID6bWReW0wSLW0k6r2HJTMF0joPfqqamhpmmwNL9RH56jhu7kLAe64mm2a3RIw+VPFXUHPmxczvESLadUy4MbcTMHskKxNIOhx7RiW1GS4EDeQWmsy+4BcBF4XnCYuANRBqva+rHeAdZrGmJNgdM8h43g57m1MtLqdYUnPAfYAtqCOIns1BEatyIHlMaKtts8Z1V6qg500zqsSynSIMxZz9WsGP3eHzw1HpCMJWpP7DtJBe0iOyZAiRvI1T4BQM0zSHPa52sWlwcXEl0EeM3iOJtsCVSdeWVHOqs1Mq2qU3WOkd3Sd2uHAhdPHxOrZSc6WKOsdJMIzMW6nkF5pmrReBGqnOxF+0yRO8gg+C5ZmNA03GmNJ0OJII1S606pPa2+i3PRCucPQZ+16zC65o1f8zDOJgah+ngeFzwIibnuQtrOc9tMagP2jQJDRBMjnTIBh3AAtsWgCFyNOnsz4/XRyiu19S7Gt7PakCIvwIEkyDtyTVKo5ztEFz7lxILdI3JdGwFp8l0en0WFRnZoB5m7hULATyA0iAIiwGy8O6KOpDtDqhpOlurrLg2A24XEyBdbKetI28Vy2/wDfgwNbBVHGHOEEBz2tB1CQY4S6YvMxabgJ8Yao1jS4wxoOsgHUNMlkg3iY8RvyUrNMm6p9Qvc9zyOyJA0ukGXEg20k2G8i4XvAYbq9L2l3WElsa6ZY5sT2u1LbADbfTvKly0RGG3p7I2W4WtXqABroaJGqGghwN5ftOkibAwrbEFwa6m3EEDsUtIgsdA0jSYLi4NAE6RZpcNRhO5hRFSlpqDT2R+HcX2a4d60y4kAjtWvtxE3KcgxVedILWuMOc8m8Hfflwv5rHLLZphWmUWXfD6tXdIc3Ra8zv4b/ADhdA6PfDbDUYNT9q7xs35LVZHlDcPSDJk7kniTuVc06a0yk+zBqEW8URcJgmU26WNDQOAED2UkNhPNZCaqAC54JRXIVrZ2Q9ii1MZpUWtmqaJSZNa0Jis8KuqZlxCi18wSy1Mset8UKidj/ABQlk0dVQhC7TyQQhCAEIQgBear9LSeQJXpBCA4znWaObiK2txPbcNXODAj0UCtm1rFdXzTohhcRJdT0k7lhj229lhs6+FtVsnDVQ8fpd2XeQOx9lz+OSPTh8qDVdHLukFdznagbqJhs0DRtpNhxkybkHh7b8Vb51kFbDu01qbmn94RPlz9FR1MEeSsinJ+rZcUs1Le84QRbVAB5Xsp+CxreYBImWutPnsse7DEcEha+9ze54/VVlxplYylFmvzPPHBvZqkwRqIqEEAmIsfKyqKmLq4yoW02nS6A5rZ7RH5nH7lVGGwhcROy6F0bfTpNEAKq44xNPJKRJyPoCyo0OxGqRfSDEE8fE+KvcXkmJoAdRWLmAWp1DqiTJOpx1DyBC9Us2A2PAD3UxudzvdQ0n2XxMY/MnUKpDsO4CoC2vTbqe17IOp4Y8EyB4uB2haLDYkMDJfh3gMmmdRok0SRIHWOLXi0d6x2DUzmWe9WW1QP2lInTI3kEG/kSq3pVUa8NLmn8NiB1zKlMxUovPec0cSCRqGxBHG6ycFZnJU9GhwubMaQ2TTBgsbUGmx20uPZcORBuFamg2oQ55nl/ZYTI8ZiqNZtLE1etwzwQ2poFSm+P+JiZY64LT5nQ4rBOpS7DO6p4vo1TRePBrjLJGxaY8FW2nXZaM20Sz0ZbWr1Kjx2SGtY0SIAF9/FJW6A4bQ4Bm+8GFHyTpS6vqa5pFSn/AIrDEg8Dp30/vbLQYbPRHCPRa2jTKbVozWA6BMpPLy4nU7URtJmTMeK1mFpBsAbcF5fmjSq/GZqG7c1Ghcpdmh1tbvCaq4to2Ky1fOJ4qC/M+ZVimHs19XMbKuxGaTxWdq5t4qqxOaxxTYSRo8VmfiqytmE8Vna+azxVfiMz8UxJySNO/MvFRq2a+Kyz8xJTD8SSrYFXM0zs08ULKl7kKcCuZ9WoQhdJ5wIQhACEIQAhCEAIQhAN4nDMqtLajGvad2uAcD6FZvHdAMDVv1RpnmxxHsZHstQhQ0iyk10zm+Y/Cim7/CqwOTm/zG/yWfx3wprs7mip/Cb/ACdC7QhRgi65pHzpj+iFeh36bm+JBAVcadSnzX044TY3Cosz6IYWuDNMMcfzM7Pt3fZVcDSPP7OB/j3hPUs2cBeV07G/DIH/AA6rT4OaWwPMEz8gq3F/DCsBLHU3eEkH3EKmDNVzL2c8xmP1i4UrDZ3GFOHe3VDtTHE3ZPeAHEFXuL6CYlm9F5/hGr/jKqq/Ruo3vNcPMEfVRiicrHMDnY6gNip1jQWg0yRq0Q5mobPGkFpkHgncj6UdcdJIp1Ceyf8ALeeAM9wm1xbwSdHsMKFUGrAYHB5cfy6e8fVshZvEYLS92kdnU7T/AAzb2hZPjTYi6ZtK3SEa/wBqzRWp21Dsvb6i8exUodJWu/xGNf8AvthlTzJFnHzCzTGfi6Dg4gV6IljnEDrKY3YSdyNx8uKomvcFCjl32jXNHSPxtFwlmIA/dqtLSP8AU0OB9lSV808VlBWckdVcVdQHko0FXNPFRKmaeKpy0lAolXUTN8hOq5oeaiVMaSk/DpRhCrYozcyO6qSvBBKsWYIngpNPKnHYH5KdFbZTsplSqVArXZX0GxNbu0nAc3DSPm6JWwyz4YwAatVo8Ggu9yR/NCHJLs5YzAEjZC7ezoBhwO/V9CwD3aUKcWVzRrEIQtDAEIQgBCEIQCEIQkEIQgBCEIAQhCAEIQgBCEIASpEICn6QZLTr0ag6ppeWO0kNbrmLaTa/mY5rFYbo/g8TFMmrh60QBVbGuLaodBBJG0+S6ao+OwNOu3RVaHDx3B5gi4PiFnKF7RpGdHMMw+GlZsmmWVByB0n5G3us9ieiFeme1SqD/SY+ey7NlmAq0XEGsX0o7DXNl483zceEf3skUbXot5Wv5Pn9vRisdqTz/pd/RS8N0HxL/wDJePNpb9YXdUKcCPKchwvw0xB7wY3+Jw//ADKtsP8AC79dVo8mk/UhdIQpwRD5GYJvwwpcap9Gf9ylYb4bYVvedUd6tH8itmhTiiM2UOG6HYNm1EH+Jzj7TCtsNgaVL/DpsZ/C0D6BSEJSK2wQhCkgEIQgBIvFSpHCU3+KHL6ffFBRIQmGYieB4e8R9UpxDfvyn6IKHkJptcH7++aBXbz+/sIB1CbFUGIvKchACEQiEAIRCRAKhCRCBUIQhIIQhACEIQAhCJQgEISISKhCEAIQhACEIQAhCEAIQkQCoSJUA3UZPEjyhNfhBzP3/wCEIQHptADieHtEfQJTQb9+UfRCEAvUN5e5R1DeX1++KEIBWUg3b7+4TkoQgCUShCAJSJUIASJUIASJUIBEqEIBEJUIASJUIBEJUIBEJUIBEJUIASJUIAQhCARCVCARK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00" name="AutoShape 4" descr="data:image/jpeg;base64,/9j/4AAQSkZJRgABAQAAAQABAAD/2wCEAAkGBxQQEhUUEhQVFRUWFhQUFRcYGBcYGBcXFxQYGhUYFxoaHSggGB4lHBUXITEhJSktLi4uFx8zODMsNygtLisBCgoKDg0OGhAQGywkHSQvLCwsLCwvLCwsLCwsLCwsLCwsLCwsLCwsLCw0LCwsLCwsLCwsLCwsLywsLCwsLCwsLP/AABEIALYBFAMBIgACEQEDEQH/xAAcAAABBQEBAQAAAAAAAAAAAAAAAQMEBQYHAgj/xABBEAABAwIEAggEAwYFAwUAAAABAAIRAyEEBRIxQVEGEyIyYXGBoQeRsfAUQlIjYnLB0eEzQ4KSsiTi8RUWY6LC/8QAGQEBAAMBAQAAAAAAAAAAAAAAAAECAwQF/8QAJREAAgICAgICAQUAAAAAAAAAAAECERIhAzETUQRBcSIyYZHw/9oADAMBAAIRAxEAPwDtiEqRWMgSpEqARCEqARCEIAQhCAVCRKgBCEIAQhCAEIQgBCEIAQhCAEIQgBCEhMKAKhNmu39Q+aBXb+ofNRkicX6HEJA6dkKSBUJEKQKhCEAiEqRACEqRACEIQAhCEAIQhACEIQAhKhAIlQhACqcdnApV2sd3CO079LibT4QPfwT2a5qyhA3edm/zdyCyGYO1u1NMlxl0m0ncj74BYz5K0jWEL2zQ43pPTY4tZDiLEzDZ8Oajf+4ifzNHkJ+qxGcU5YalGZbPWM4kD8w5+m48QQaCjnPisXySs9Di4OJxtHVnZy87VB6Af0Tbszcf8wnyMfRc5pZwYgFexmvimbNl8eKOgfiw43cfUqPjcd1QkOuOE7rEnOTzUermxe9rZ5/T+6q3ZZcSs6lh8U8gEOMEAi5TrMwd+ZxHisrk2aEMaCZEeFrKzGaNkNJ5/wAlORzy4t9Fu7Gn9ZjzKjvxbSJ1AnzUF9UO7sEceBv5eqrMXhHA6uzfxUNiPGi5djAD/dO062ru38VSYQat48xuf5q5o0wBxj73UomSSJNJx9QpbcU8bGfNQdt+CepPnx+91da6MJRT7JtPMTxb8lIp41p5jzCrgErlZTkjJ8cWXDTOyFSiRsSPJOjGvb4+YV1yezN8L+i1QoAzQcWlCtnEp45eiwSIQrlAQhCAEIQgFSIQgBCFVdJukFHL6BrVzYWa0d57uDW/L0hQ3RKVlshcyyD4u06zv+oo9VSLwwVg4FjHHZrwYdxb2gLagSALrpbXAiQZBuCNiPBE7DVHpQ8yxopN4aj3QfqUmYZkyjAcZc7ZsiYvJ8rfOyz/AOKNRznOsT57TYD5Rw3Wc51pF4xvbK7NMQ3VNRriTu48POL/AC5fJHsDBNnG/MEkCRMGNxxjZSXYaTqkGAWib8bj90b2AUZvZ7zS0aXTaxsdtVvvxXOb2Qq2HLGgkNIEwACCXGLiN78PLhJGK6a9HzSmvRA0GDUDZgF5ABaN2yTdpNptaQ3oVGo1/YMkfpIFgYMkXDuFyffdv8Drp1qZALKgcDJsWlum5EGRDttoCmi0JuLOLUsa4KQ3MXLx+GdJBpRpJae0B2ge1s07G1l7awW/Zne/bm3+1Qzt8sfY6MYSveGqHrGGQBcSeZiBbim3gggsZAG5I1OnhPAfJMa9B1mZ2E3jkOQF/wCnhCI8t6iaepmRpOaCRtMAzHLVHHw4L23O5cDPNZF2Jc6Sxj3xuWtJHqQLLW9HOhGJxTRUquGHabgOaXPjmWyNPqZ8FGJqpKPZYu6TCk2xv/VecDj34g9ZULhTFwBu7+g+q85x8PHMLHDEamhzQ5rmRYkSQQd4mxC2eFyulTpimGCCDc3JMDclRQfJFdIYwDabhLDHqrrB1pEHf6rEU6xw9VzOEyPIq5weN1RBg/d1aJjONmmqv7PMj085+94UZtTSbbcuU7j6+qi0sVNj3v8AkPv7unajh6/XmL+3l4K9mVUWlGtPjG3iE6X2VK2ppgtdbcf3UhmJnb7P9I+amzNxLYAIc0KtZiPlwUxlWQpso4sc6sISakinRFMt0JUi6DkFSEwkqPDRLiAOZMBZfpVmXWMbToOBknrCDwGw8ZP0VJSUUacXG5ypE/F9I2NOmmDUPPZvz4qE7PKx2DGjyJ+pVHhAW8AfvyTlWo893T6n+y53OTPSj8aEfr+yzOb1/wBQ9A3+iVmeVuYP+kLPl1UflnyITX4twPdd/tKjJ+zTwQ9I1rekTwLsBPqFw34r9JDjsUWOfDaJcynTG0gw8um2px47Q0Lo7c1Fg61x9/RcZzmqOvqvqsB6x9QuknvOe4yDxg+llpxyb7Obn4owWkes4y/qGMayoalFxNWm5s2cAA4VGkAtcDzFg5u4IXafh50wb/6ewPuWMaBsAAOzHoR7xaFximNGGLtbXtcSzT+endjtR4Fp6uPsq96CZoKJfROksLHEEG86mkgg3Gx4WTkbW0YwjHpnVaRFd3XFweHEjVuCAOAjnb04KRi39g8LCNjMmCOULmzs5xOCc+pQb+JoPMmlcOpu/UyJiQLgCOK2mS59QxrWhtSl1pptcaYeHFji0yIgODmmQbcfGFkloS7LHDm0mePOLzJ3PhsjE1g6w3cIESYEwZ4fm9hPBecFRiCSDBJi/PhtO33CgY3Gtl5BL3GQd3fmY4iDJsGm3IIyEP8AXikAdL5PHsw68TIde/qmMZ0ih2l1M7SRqDiAdrDc22n+xhMNVedRDYiYJJ3jeD6KS/BkNkFw1d7TEjle3PiFIMTn9Om+qanaYXEktcHTPEc54/6lWuw1u+LCY0jntMyL+y1mc5Y3WwtD3OuHzBdw0ibAAQVnc0oQx1R0sA7N3QS48ANyeNtlStl029E3org6mJrGm0xTaP2jwBDZmI5uMbeHgtzXyltNopF+pjpAYWUgLyTdrQ4z53WU6M9KaWGpBjWNaPzOMS4ni48VPzHpYG1KTg2WybnnEW+YEp10dMeJp0XRfSpDq9IaO1YCBaI281NweMa4kA2tHyVTnBGIYCDpJFif1Hh9+fArGHNKlElrrOBgjy/8fRQaKOSOg47EC7KvOQfonX1A9reUi/ssbQ6VgtAfw53BT9DpPRNu4beXyQODJXSbKC4Coy7h7qiwuOLTBkELTYfPabhDnAi/9lV5rhKbzqYd9/v74qxVN9MlYXMNXeMEbFTRjpF/W/uFlu7blunBiyOKlBovquL3E+PqOPh4pMPmMKnbiZF0EkqStGroYwOU3D4iN1ksK8hXOGPO5SyrSL4Y0cASkUJlYoSymKNomcXiG0mOe6zWguPkAnVS9NWE4Gvp3DQ70a9rj7ArrbpHBBXJJmTxOcHEP1PMD8reDR5c/FI3MGN4LDszOF6dmy5D24wVUjanMgeI+UL2zGMPFYqhj3vMMa50cgT9FK11hc0qn+x39EyL+M2DHjnZOsMkeRWJZmpaYMg+NlKw2dQd+CqVlBl/mdctEbjkbj5Fcd6RZeRUqVB3S50tgaYLpEcu95eS3uZ5pI3WRr4tpeQ7Z1pBi8iPp7rTj7ObnX6SmyyizZsh8gXeNEGQQQR+8DZ35U5lmJqUqrdQaxshpJMAmOxqHKYBkWDj4z4rUTSfDmlw7UEXIHORBI8+aedhmVBq1Oe0kEiZmDcExPPjO61aONGjw2bUarywFzKjnEdW7V2rAggtsQfMG220s4jo8w1BWp3q0nMqaSYDi0h0FvEGOBHFWXR7otg8b2Hl/WtY0h83ewyGuvxBaWmLSrej0JqUHHq67nNNy2pJE8wZsefP5LBrH9p0YZI9YXp5Qq03vdTNOpRJNVjvyHQBrbtLT2wOO20pcFmorto1KN+sLnh5AaDqcWOZe7dJsTB5wQVV53lZpvbUdSY547MF/YqMtLHODZ5GYEFTcDnBFTqw0FryQAQIHaFy0AE23mJ3OyGVNaL/ACdtQOLHOLtIaXQNLQ5zQdMg9oXFuXjvLzXHikCS13ZB7rXOMc4E6uBgcwmBjmtllMuMHtEWm5A0E7JcHina3EMEW31arzuZiBpg7+yEFLm+Zl0F9HTBaWjUOsM20ugENuDJBOzReVnKlFj6h681HmZDGwWtPEAAwDtc785gK8+IWO6qlSZT0h1SoX7kGKTCSTBixe2x5iLrGZjXeQ0iRqMatQBBdc3Lg3jNzsRIuFWV2dnx4xxtlxh8bSZVcepc4M0tDQWCC7iS4gONjtyPims6zqnWALWloHiJtBBiOYGxsqhr3vqjrG9nWAR2dLRsbidOwvM34p3P6DCWtYGz1Te2y3dYHOcb3JgmVTLdHQoqrLzEZ3VaxwcGBskFwNrE9oSdgWk+q8szGjiNba7g1+kPbU31RpDg4DjeQR47LK/jajgCXANaA0CDMAdoDmdvsr0+gWCXBz7GxECeY34B92eXCDKVPYbVaRbNbDdenUwlwDxt2TBmNoR+KpfmbPqVAyrOq+GDxSbUh4A0uaX0+XWNkgsdvN3b+SmZLUqYqoKDqYLn3NTS2WNIDiWtAAFtVuZFld6Me9lng6WHdpM1WhxhoaC9zyNwwASY4mCAt1hqNCkAKRl1+zLpkflqOmB5EyDw5zcBllLCU2dW0Gp3WO2homSSeF/CSU1+KhxBeHCZLjsLQd97m08/Jc05ZFLb/BVYuicS78pcwgOIM/syDJEAaoOm0kxvwVDmFLqXlpjmDzB2P9ltaOEpw/q2Ma0BsBoDTOrUJ0+IJ07QPnz7pHiv+qe2bNDWgTIEC8esq3G3dExJNOtyU6i+VWYKmXcCVe4TBuNoW9ktDmGCsaIJ8vZLhcrJ39v5q8oYOPv+iFJUiua+OKFcDCHn7kIUlLRpU3iaAqMcx2zgQfVOIXYeaYLF/DGk6dNZw5S0GPUELO5r0AbhHMdUrB7XOI0gFrjAk+m3zXX1zv4q4hzXUCNgHjyJ0n6R8ljyQikdnx+abmk3oMDWpMaGgBrRsAAE+/E0js5YFua+K9DMPFZHoYr2bWGvsYcORgj3UDEZFQf+TT4tJb7beyoaOcxxVlQzedylIsVmZ9EX36mpPg8R/wDYf0WFzvJ69Pvs+RBXYMPjweKcxmApYinDtypToy5FfZw7DZ25rerrdps2JmRaCCReCLE8lFbSewB7S06pADXXgGLD0K1vSroQ5hL6XaHIbrNZPkdZzyTNINvqINyDYNHE+OwhbKarZwy42paNb0Exxp1aeqRpdIdFtLobVa7kDbyLREXW1x3TAaiKFI1Im9wNuUTw4xssflWTl03c0OJLnnvOJ3NthvewlavJsAaQbIDiXS1zW3cST3D3atpllnb2IMLj5eZfR18fG4rZTZji62MqdW6mA4RpaRG9zBe6zt7eCYxWTVAWlwcwtgtcwwAJlphtiCRtHPmtk3AMJ1ACddFwd5S14BiRAp7GCNjeVNqUDp/Zw2Imq/uMG0gHvujb8t3GTsud80vo0qP2jnmedJnYUB7KAc3YlrgGtMmNQLSeQuPVZjFdL8bXb2nikzSYIp2g76HOkt82kfzW8zLKqlMmpUaerc7TqIDdeobhhOozz8Vms3y5zndZRZqLQesAIkAfm1HYcDeLrqhyKujJ8Cbu9FPgQ7E6tb2agAddUOOsarwZc5x7TjefBM46joDqbXtrEkwQDFNzdgHbAG4AmxPBPu1t1ahDv8SmHNgQBDme+37p539/h+paSZcw6HOBcwTDXhzINrOAIgcI85vZdR1oq8wa/WAZqaQCx5MWMHsczflPHxU/DYxgGstfqDju2G7abRMcdxxMr3SrCv8As6IbrdcN0i4As4Oi4gEcLRzszmdOKYpuDnvl0AOEiZaJgbQA6BA7UKW70yEsbktkoYymGsAc4gHsh8BoMmA0AWAkbmbjdJm9XrNLtYDxDGUxII0QO7J7JHdFvnJVeMSBTaHaXaXB17mYEls7dkDeZIB5zLp1WhwBOkcQzU9tgJd2pGr9oBNvTZQ407LxlegZhnEdZJY4d4jrAGwAe2BJAgzHlutl8Kyx1fEkiHinSLCbE0i9xqESb9rQCeIDVmKuKe1hqtphzS7S9z9WowCSzcaxpadw7SSYiU27F1cE6nisKCzsweRa4BzmHjNgeYjwKq1kq9leT7a+jsHSWo7U1tN0MYGhwuZbwYDIkyCSBJ4clSYbA4io7syQTL7AhoG3bPZmSLcOagZb8QsPiGy8sa4mSyqG9h38VtQiYdubTCXOviNSpCGPFR3/AMdotEzEA/wysVCSdNbM09aL/O8xp4HDkAgOkwAZ1VNhAOzRb08Ss/0TotdcjU4kkk73WVwTMVmtYOdq0+0Tt5e54rrPR3IG4dok38FpGGP5L6SJlHANjup0YcDgpbgmwOYVyliMb9wn2N5JvrItC9CuOX36IiHY/rPJCj/iPFCsVo0aEIXYecCrs4ySjiwBWbMd0gkEfL+asUI1fZKbW0czz34Wl0uw1UT+h9vk4f0WDzfoti8NerTeB+rdv+4SF9EIIWb419G8fkzXez5dLnt3lOU8eW7rv2bdDMJiZJphjj+anDfbu+yx2afCk3NGq08g8FvuJn5BVcGdEPkxfZgaOeEKzw+fmBdLh+hD2VnMxJ6sNiQCCXTcQRIAharC9GsI0AdWzzcS4+5WTR1qSqyhOe6hG82/uq19MvLWCYcRzm54Abr10gwzKddwpFrWtizXfOAOG9547KPh8a157O4Mx5X9VSadaMlJZNM02X9HatKwc97DBF8RSA8wGx6lW1KgADIbFge2KjSPGaXbFx2dUzHNVmCz2jID6bWReW0wSLW0k6r2HJTMF0joPfqqamhpmmwNL9RH56jhu7kLAe64mm2a3RIw+VPFXUHPmxczvESLadUy4MbcTMHskKxNIOhx7RiW1GS4EDeQWmsy+4BcBF4XnCYuANRBqva+rHeAdZrGmJNgdM8h43g57m1MtLqdYUnPAfYAtqCOIns1BEatyIHlMaKtts8Z1V6qg500zqsSynSIMxZz9WsGP3eHzw1HpCMJWpP7DtJBe0iOyZAiRvI1T4BQM0zSHPa52sWlwcXEl0EeM3iOJtsCVSdeWVHOqs1Mq2qU3WOkd3Sd2uHAhdPHxOrZSc6WKOsdJMIzMW6nkF5pmrReBGqnOxF+0yRO8gg+C5ZmNA03GmNJ0OJII1S606pPa2+i3PRCucPQZ+16zC65o1f8zDOJgah+ngeFzwIibnuQtrOc9tMagP2jQJDRBMjnTIBh3AAtsWgCFyNOnsz4/XRyiu19S7Gt7PakCIvwIEkyDtyTVKo5ztEFz7lxILdI3JdGwFp8l0en0WFRnZoB5m7hULATyA0iAIiwGy8O6KOpDtDqhpOlurrLg2A24XEyBdbKetI28Vy2/wDfgwNbBVHGHOEEBz2tB1CQY4S6YvMxabgJ8Yao1jS4wxoOsgHUNMlkg3iY8RvyUrNMm6p9Qvc9zyOyJA0ukGXEg20k2G8i4XvAYbq9L2l3WElsa6ZY5sT2u1LbADbfTvKly0RGG3p7I2W4WtXqABroaJGqGghwN5ftOkibAwrbEFwa6m3EEDsUtIgsdA0jSYLi4NAE6RZpcNRhO5hRFSlpqDT2R+HcX2a4d60y4kAjtWvtxE3KcgxVedILWuMOc8m8Hfflwv5rHLLZphWmUWXfD6tXdIc3Ra8zv4b/ADhdA6PfDbDUYNT9q7xs35LVZHlDcPSDJk7kniTuVc06a0yk+zBqEW8URcJgmU26WNDQOAED2UkNhPNZCaqAC54JRXIVrZ2Q9ii1MZpUWtmqaJSZNa0Jis8KuqZlxCi18wSy1Mset8UKidj/ABQlk0dVQhC7TyQQhCAEIQgBear9LSeQJXpBCA4znWaObiK2txPbcNXODAj0UCtm1rFdXzTohhcRJdT0k7lhj229lhs6+FtVsnDVQ8fpd2XeQOx9lz+OSPTh8qDVdHLukFdznagbqJhs0DRtpNhxkybkHh7b8Vb51kFbDu01qbmn94RPlz9FR1MEeSsinJ+rZcUs1Le84QRbVAB5Xsp+CxreYBImWutPnsse7DEcEha+9ze54/VVlxplYylFmvzPPHBvZqkwRqIqEEAmIsfKyqKmLq4yoW02nS6A5rZ7RH5nH7lVGGwhcROy6F0bfTpNEAKq44xNPJKRJyPoCyo0OxGqRfSDEE8fE+KvcXkmJoAdRWLmAWp1DqiTJOpx1DyBC9Us2A2PAD3UxudzvdQ0n2XxMY/MnUKpDsO4CoC2vTbqe17IOp4Y8EyB4uB2haLDYkMDJfh3gMmmdRok0SRIHWOLXi0d6x2DUzmWe9WW1QP2lInTI3kEG/kSq3pVUa8NLmn8NiB1zKlMxUovPec0cSCRqGxBHG6ycFZnJU9GhwubMaQ2TTBgsbUGmx20uPZcORBuFamg2oQ55nl/ZYTI8ZiqNZtLE1etwzwQ2poFSm+P+JiZY64LT5nQ4rBOpS7DO6p4vo1TRePBrjLJGxaY8FW2nXZaM20Sz0ZbWr1Kjx2SGtY0SIAF9/FJW6A4bQ4Bm+8GFHyTpS6vqa5pFSn/AIrDEg8Dp30/vbLQYbPRHCPRa2jTKbVozWA6BMpPLy4nU7URtJmTMeK1mFpBsAbcF5fmjSq/GZqG7c1Ghcpdmh1tbvCaq4to2Ky1fOJ4qC/M+ZVimHs19XMbKuxGaTxWdq5t4qqxOaxxTYSRo8VmfiqytmE8Vna+azxVfiMz8UxJySNO/MvFRq2a+Kyz8xJTD8SSrYFXM0zs08ULKl7kKcCuZ9WoQhdJ5wIQhACEIQAhCEAIQhAN4nDMqtLajGvad2uAcD6FZvHdAMDVv1RpnmxxHsZHstQhQ0iyk10zm+Y/Cim7/CqwOTm/zG/yWfx3wprs7mip/Cb/ACdC7QhRgi65pHzpj+iFeh36bm+JBAVcadSnzX044TY3Cosz6IYWuDNMMcfzM7Pt3fZVcDSPP7OB/j3hPUs2cBeV07G/DIH/AA6rT4OaWwPMEz8gq3F/DCsBLHU3eEkH3EKmDNVzL2c8xmP1i4UrDZ3GFOHe3VDtTHE3ZPeAHEFXuL6CYlm9F5/hGr/jKqq/Ruo3vNcPMEfVRiicrHMDnY6gNip1jQWg0yRq0Q5mobPGkFpkHgncj6UdcdJIp1Ceyf8ALeeAM9wm1xbwSdHsMKFUGrAYHB5cfy6e8fVshZvEYLS92kdnU7T/AAzb2hZPjTYi6ZtK3SEa/wBqzRWp21Dsvb6i8exUodJWu/xGNf8AvthlTzJFnHzCzTGfi6Dg4gV6IljnEDrKY3YSdyNx8uKomvcFCjl32jXNHSPxtFwlmIA/dqtLSP8AU0OB9lSV808VlBWckdVcVdQHko0FXNPFRKmaeKpy0lAolXUTN8hOq5oeaiVMaSk/DpRhCrYozcyO6qSvBBKsWYIngpNPKnHYH5KdFbZTsplSqVArXZX0GxNbu0nAc3DSPm6JWwyz4YwAatVo8Ggu9yR/NCHJLs5YzAEjZC7ezoBhwO/V9CwD3aUKcWVzRrEIQtDAEIQgBCEIQCEIQkEIQgBCEIAQhCAEIQgBCEIASpEICn6QZLTr0ag6ppeWO0kNbrmLaTa/mY5rFYbo/g8TFMmrh60QBVbGuLaodBBJG0+S6ao+OwNOu3RVaHDx3B5gi4PiFnKF7RpGdHMMw+GlZsmmWVByB0n5G3us9ieiFeme1SqD/SY+ey7NlmAq0XEGsX0o7DXNl483zceEf3skUbXot5Wv5Pn9vRisdqTz/pd/RS8N0HxL/wDJePNpb9YXdUKcCPKchwvw0xB7wY3+Jw//ADKtsP8AC79dVo8mk/UhdIQpwRD5GYJvwwpcap9Gf9ylYb4bYVvedUd6tH8itmhTiiM2UOG6HYNm1EH+Jzj7TCtsNgaVL/DpsZ/C0D6BSEJSK2wQhCkgEIQgBIvFSpHCU3+KHL6ffFBRIQmGYieB4e8R9UpxDfvyn6IKHkJptcH7++aBXbz+/sIB1CbFUGIvKchACEQiEAIRCRAKhCRCBUIQhIIQhACEIQAhCJQgEISISKhCEAIQhACEIQAhCEAIQkQCoSJUA3UZPEjyhNfhBzP3/wCEIQHptADieHtEfQJTQb9+UfRCEAvUN5e5R1DeX1++KEIBWUg3b7+4TkoQgCUShCAJSJUIASJUIASJUIBEqEIBEJUIASJUIBEJUIBEJUIBEJUIASJUIAQhCARCVCARK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52_110706152216_1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948" y="3537012"/>
            <a:ext cx="4140460" cy="27333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結論與建議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為因應民眾期待，各級政府應充分合作，建立明確可行之復建工程執行作業標準與程序，以提昇復建工程執行效率及品質。</a:t>
            </a:r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727684" y="2916324"/>
          <a:ext cx="6096000" cy="389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結論與建議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建立復建專案平台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促進執行經驗交流，協助中央地方政府建立災後復建工程相關</a:t>
            </a:r>
            <a:r>
              <a:rPr lang="zh-TW" altLang="en-US" dirty="0" smtClean="0">
                <a:solidFill>
                  <a:srgbClr val="7030A0"/>
                </a:solidFill>
              </a:rPr>
              <a:t>標準作業流程及作業手冊</a:t>
            </a:r>
            <a:r>
              <a:rPr lang="zh-TW" altLang="en-US" dirty="0" smtClean="0"/>
              <a:t>，期提高復建工程之執行效率與工程品質。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9EEFD-0DB9-4C59-926C-A9D2E0AE5189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93576" y="3569798"/>
          <a:ext cx="3930650" cy="255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854389" y="3573016"/>
          <a:ext cx="4002087" cy="255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214" y="610414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400" b="1" dirty="0">
                <a:ea typeface="標楷體" pitchFamily="65" charset="-120"/>
              </a:rPr>
              <a:t>品質加強：查核甲等比例</a:t>
            </a:r>
            <a:endParaRPr kumimoji="0" lang="en-US" altLang="zh-TW" sz="2400" b="1" dirty="0">
              <a:ea typeface="標楷體" pitchFamily="65" charset="-12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875026" y="6104148"/>
            <a:ext cx="39608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2400" b="1" dirty="0">
                <a:ea typeface="標楷體" pitchFamily="65" charset="-120"/>
              </a:rPr>
              <a:t>效率提升：期限內完工比例</a:t>
            </a:r>
            <a:endParaRPr kumimoji="0" lang="en-US" altLang="zh-TW" sz="2400" b="1" dirty="0">
              <a:ea typeface="標楷體" pitchFamily="65" charset="-12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294460">
            <a:off x="2287401" y="3922923"/>
            <a:ext cx="1079500" cy="1008062"/>
          </a:xfrm>
          <a:prstGeom prst="rightArrow">
            <a:avLst>
              <a:gd name="adj1" fmla="val 50000"/>
              <a:gd name="adj2" fmla="val 2677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0294460">
            <a:off x="6319651" y="4014998"/>
            <a:ext cx="1079500" cy="1008062"/>
          </a:xfrm>
          <a:prstGeom prst="rightArrow">
            <a:avLst>
              <a:gd name="adj1" fmla="val 50000"/>
              <a:gd name="adj2" fmla="val 26772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/>
              <a:t>簡報結束　敬請指教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EF8AA-20DF-4EB7-84DD-BCEEE7C23E56}" type="slidenum">
              <a:rPr lang="en-US" altLang="zh-TW" smtClean="0"/>
              <a:pPr/>
              <a:t>76</a:t>
            </a:fld>
            <a:endParaRPr lang="en-US" altLang="zh-TW" smtClean="0"/>
          </a:p>
        </p:txBody>
      </p:sp>
      <p:grpSp>
        <p:nvGrpSpPr>
          <p:cNvPr id="58374" name="Group 18"/>
          <p:cNvGrpSpPr>
            <a:grpSpLocks/>
          </p:cNvGrpSpPr>
          <p:nvPr/>
        </p:nvGrpSpPr>
        <p:grpSpPr bwMode="auto">
          <a:xfrm>
            <a:off x="-396875" y="4508500"/>
            <a:ext cx="9829800" cy="1620838"/>
            <a:chOff x="-250" y="2840"/>
            <a:chExt cx="6192" cy="1021"/>
          </a:xfrm>
        </p:grpSpPr>
        <p:sp>
          <p:nvSpPr>
            <p:cNvPr id="58375" name="Line 16"/>
            <p:cNvSpPr>
              <a:spLocks noChangeShapeType="1"/>
            </p:cNvSpPr>
            <p:nvPr/>
          </p:nvSpPr>
          <p:spPr bwMode="auto">
            <a:xfrm>
              <a:off x="-250" y="3861"/>
              <a:ext cx="6123" cy="0"/>
            </a:xfrm>
            <a:prstGeom prst="line">
              <a:avLst/>
            </a:prstGeom>
            <a:noFill/>
            <a:ln w="317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76" name="Line 15"/>
            <p:cNvSpPr>
              <a:spLocks noChangeShapeType="1"/>
            </p:cNvSpPr>
            <p:nvPr/>
          </p:nvSpPr>
          <p:spPr bwMode="auto">
            <a:xfrm>
              <a:off x="-250" y="2840"/>
              <a:ext cx="6123" cy="0"/>
            </a:xfrm>
            <a:prstGeom prst="line">
              <a:avLst/>
            </a:prstGeom>
            <a:noFill/>
            <a:ln w="317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5837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5" y="2955"/>
              <a:ext cx="1057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7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1" y="2955"/>
              <a:ext cx="1060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79" name="Picture 10" descr="IMG_14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" y="2955"/>
              <a:ext cx="1059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80" name="Picture 12" descr="DSCN637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09" y="2955"/>
              <a:ext cx="1058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81" name="Picture 11" descr="DSCN056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7" y="2955"/>
              <a:ext cx="995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838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r="3679"/>
            <a:stretch>
              <a:fillRect/>
            </a:stretch>
          </p:blipFill>
          <p:spPr bwMode="auto">
            <a:xfrm>
              <a:off x="-250" y="2955"/>
              <a:ext cx="1021" cy="79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8383" name="Line 13"/>
            <p:cNvSpPr>
              <a:spLocks noChangeShapeType="1"/>
            </p:cNvSpPr>
            <p:nvPr/>
          </p:nvSpPr>
          <p:spPr bwMode="auto">
            <a:xfrm>
              <a:off x="-45" y="2840"/>
              <a:ext cx="5919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384" name="Line 14"/>
            <p:cNvSpPr>
              <a:spLocks noChangeShapeType="1"/>
            </p:cNvSpPr>
            <p:nvPr/>
          </p:nvSpPr>
          <p:spPr bwMode="auto">
            <a:xfrm>
              <a:off x="-45" y="3861"/>
              <a:ext cx="5919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歷年審議結果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81D9D-39DB-4EB8-9BF9-C36F59A19DF9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1584325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solidFill>
                  <a:schemeClr val="tx1"/>
                </a:solidFill>
              </a:rPr>
              <a:t>91</a:t>
            </a:r>
            <a:r>
              <a:rPr kumimoji="0" lang="zh-TW" altLang="en-US" sz="1400" b="1" dirty="0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1584325" y="181606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104</a:t>
            </a: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1584325" y="211451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0.9</a:t>
            </a: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auto">
          <a:xfrm>
            <a:off x="2119313" y="152078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92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23" name="Rectangle 28"/>
          <p:cNvSpPr>
            <a:spLocks noChangeArrowheads="1"/>
          </p:cNvSpPr>
          <p:nvPr/>
        </p:nvSpPr>
        <p:spPr bwMode="auto">
          <a:xfrm>
            <a:off x="2119313" y="18160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144</a:t>
            </a:r>
          </a:p>
        </p:txBody>
      </p:sp>
      <p:sp>
        <p:nvSpPr>
          <p:cNvPr id="124" name="Rectangle 29"/>
          <p:cNvSpPr>
            <a:spLocks noChangeArrowheads="1"/>
          </p:cNvSpPr>
          <p:nvPr/>
        </p:nvSpPr>
        <p:spPr bwMode="auto">
          <a:xfrm>
            <a:off x="2119313" y="21145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1.3</a:t>
            </a:r>
          </a:p>
        </p:txBody>
      </p:sp>
      <p:sp>
        <p:nvSpPr>
          <p:cNvPr id="125" name="Rectangle 19"/>
          <p:cNvSpPr>
            <a:spLocks noChangeArrowheads="1"/>
          </p:cNvSpPr>
          <p:nvPr/>
        </p:nvSpPr>
        <p:spPr bwMode="auto">
          <a:xfrm>
            <a:off x="2652713" y="1520788"/>
            <a:ext cx="477837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93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26" name="Rectangle 33"/>
          <p:cNvSpPr>
            <a:spLocks noChangeArrowheads="1"/>
          </p:cNvSpPr>
          <p:nvPr/>
        </p:nvSpPr>
        <p:spPr bwMode="auto">
          <a:xfrm>
            <a:off x="2652713" y="1816063"/>
            <a:ext cx="477837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5,373</a:t>
            </a:r>
          </a:p>
        </p:txBody>
      </p:sp>
      <p:sp>
        <p:nvSpPr>
          <p:cNvPr id="127" name="Rectangle 34"/>
          <p:cNvSpPr>
            <a:spLocks noChangeArrowheads="1"/>
          </p:cNvSpPr>
          <p:nvPr/>
        </p:nvSpPr>
        <p:spPr bwMode="auto">
          <a:xfrm>
            <a:off x="2652713" y="2114513"/>
            <a:ext cx="477837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111.7</a:t>
            </a:r>
          </a:p>
        </p:txBody>
      </p:sp>
      <p:sp>
        <p:nvSpPr>
          <p:cNvPr id="128" name="Rectangle 24"/>
          <p:cNvSpPr>
            <a:spLocks noChangeArrowheads="1"/>
          </p:cNvSpPr>
          <p:nvPr/>
        </p:nvSpPr>
        <p:spPr bwMode="auto">
          <a:xfrm>
            <a:off x="1049338" y="1520788"/>
            <a:ext cx="473075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90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29" name="Rectangle 39"/>
          <p:cNvSpPr>
            <a:spLocks noChangeArrowheads="1"/>
          </p:cNvSpPr>
          <p:nvPr/>
        </p:nvSpPr>
        <p:spPr bwMode="auto">
          <a:xfrm>
            <a:off x="1049338" y="1816063"/>
            <a:ext cx="473075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11,807</a:t>
            </a:r>
          </a:p>
        </p:txBody>
      </p:sp>
      <p:sp>
        <p:nvSpPr>
          <p:cNvPr id="130" name="Rectangle 40"/>
          <p:cNvSpPr>
            <a:spLocks noChangeArrowheads="1"/>
          </p:cNvSpPr>
          <p:nvPr/>
        </p:nvSpPr>
        <p:spPr bwMode="auto">
          <a:xfrm>
            <a:off x="1049338" y="2114513"/>
            <a:ext cx="473075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255</a:t>
            </a:r>
          </a:p>
        </p:txBody>
      </p:sp>
      <p:sp>
        <p:nvSpPr>
          <p:cNvPr id="131" name="Rectangle 21"/>
          <p:cNvSpPr>
            <a:spLocks noChangeArrowheads="1"/>
          </p:cNvSpPr>
          <p:nvPr/>
        </p:nvSpPr>
        <p:spPr bwMode="auto">
          <a:xfrm>
            <a:off x="3722688" y="152078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95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32" name="Rectangle 45"/>
          <p:cNvSpPr>
            <a:spLocks noChangeArrowheads="1"/>
          </p:cNvSpPr>
          <p:nvPr/>
        </p:nvSpPr>
        <p:spPr bwMode="auto">
          <a:xfrm>
            <a:off x="3722688" y="18160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2,205</a:t>
            </a: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3722688" y="21145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50.7</a:t>
            </a:r>
          </a:p>
        </p:txBody>
      </p:sp>
      <p:sp>
        <p:nvSpPr>
          <p:cNvPr id="134" name="Rectangle 22"/>
          <p:cNvSpPr>
            <a:spLocks noChangeArrowheads="1"/>
          </p:cNvSpPr>
          <p:nvPr/>
        </p:nvSpPr>
        <p:spPr bwMode="auto">
          <a:xfrm>
            <a:off x="4259263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96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35" name="Rectangle 52"/>
          <p:cNvSpPr>
            <a:spLocks noChangeArrowheads="1"/>
          </p:cNvSpPr>
          <p:nvPr/>
        </p:nvSpPr>
        <p:spPr bwMode="auto">
          <a:xfrm>
            <a:off x="4259263" y="181606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3,558</a:t>
            </a:r>
          </a:p>
        </p:txBody>
      </p:sp>
      <p:sp>
        <p:nvSpPr>
          <p:cNvPr id="136" name="Rectangle 53"/>
          <p:cNvSpPr>
            <a:spLocks noChangeArrowheads="1"/>
          </p:cNvSpPr>
          <p:nvPr/>
        </p:nvSpPr>
        <p:spPr bwMode="auto">
          <a:xfrm>
            <a:off x="4259263" y="211451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60.5</a:t>
            </a: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4792663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97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38" name="Rectangle 59"/>
          <p:cNvSpPr>
            <a:spLocks noChangeArrowheads="1"/>
          </p:cNvSpPr>
          <p:nvPr/>
        </p:nvSpPr>
        <p:spPr bwMode="auto">
          <a:xfrm>
            <a:off x="4792663" y="181606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6,820</a:t>
            </a:r>
          </a:p>
        </p:txBody>
      </p:sp>
      <p:sp>
        <p:nvSpPr>
          <p:cNvPr id="139" name="Rectangle 60"/>
          <p:cNvSpPr>
            <a:spLocks noChangeArrowheads="1"/>
          </p:cNvSpPr>
          <p:nvPr/>
        </p:nvSpPr>
        <p:spPr bwMode="auto">
          <a:xfrm>
            <a:off x="4792663" y="211451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132.6</a:t>
            </a:r>
          </a:p>
        </p:txBody>
      </p:sp>
      <p:sp>
        <p:nvSpPr>
          <p:cNvPr id="140" name="Rectangle 20"/>
          <p:cNvSpPr>
            <a:spLocks noChangeArrowheads="1"/>
          </p:cNvSpPr>
          <p:nvPr/>
        </p:nvSpPr>
        <p:spPr bwMode="auto">
          <a:xfrm>
            <a:off x="3189288" y="152078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94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41" name="Rectangle 66"/>
          <p:cNvSpPr>
            <a:spLocks noChangeArrowheads="1"/>
          </p:cNvSpPr>
          <p:nvPr/>
        </p:nvSpPr>
        <p:spPr bwMode="auto">
          <a:xfrm>
            <a:off x="3189288" y="18160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5,311</a:t>
            </a:r>
          </a:p>
        </p:txBody>
      </p:sp>
      <p:sp>
        <p:nvSpPr>
          <p:cNvPr id="142" name="Rectangle 67"/>
          <p:cNvSpPr>
            <a:spLocks noChangeArrowheads="1"/>
          </p:cNvSpPr>
          <p:nvPr/>
        </p:nvSpPr>
        <p:spPr bwMode="auto">
          <a:xfrm>
            <a:off x="3189288" y="21145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75.0</a:t>
            </a:r>
          </a:p>
        </p:txBody>
      </p:sp>
      <p:sp>
        <p:nvSpPr>
          <p:cNvPr id="143" name="Text Box 74"/>
          <p:cNvSpPr txBox="1">
            <a:spLocks noChangeArrowheads="1"/>
          </p:cNvSpPr>
          <p:nvPr/>
        </p:nvSpPr>
        <p:spPr bwMode="auto">
          <a:xfrm>
            <a:off x="419100" y="2447888"/>
            <a:ext cx="8616950" cy="787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000" b="1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總件數</a:t>
            </a:r>
            <a:r>
              <a:rPr kumimoji="0" lang="en-US" altLang="zh-TW" sz="2000" b="1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56,913</a:t>
            </a:r>
            <a:r>
              <a:rPr kumimoji="0" lang="zh-TW" altLang="en-US" sz="2000" b="1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件、總經費</a:t>
            </a:r>
            <a:r>
              <a:rPr kumimoji="0" lang="en-US" altLang="zh-TW" sz="2000" b="1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1,564.8</a:t>
            </a:r>
            <a:r>
              <a:rPr kumimoji="0" lang="zh-TW" altLang="en-US" sz="2000" b="1" dirty="0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億元</a:t>
            </a:r>
            <a:endParaRPr kumimoji="0" lang="en-US" altLang="zh-TW" sz="2000" b="1" dirty="0">
              <a:solidFill>
                <a:schemeClr val="bg1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44" name="AutoShape 79"/>
          <p:cNvSpPr>
            <a:spLocks noChangeArrowheads="1"/>
          </p:cNvSpPr>
          <p:nvPr/>
        </p:nvSpPr>
        <p:spPr bwMode="auto">
          <a:xfrm>
            <a:off x="38485" y="1757127"/>
            <a:ext cx="371459" cy="276586"/>
          </a:xfrm>
          <a:prstGeom prst="homePlate">
            <a:avLst>
              <a:gd name="adj" fmla="val 18343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zh-TW" altLang="en-US" sz="1400" dirty="0">
                <a:solidFill>
                  <a:schemeClr val="tx1"/>
                </a:solidFill>
              </a:rPr>
              <a:t>件數</a:t>
            </a:r>
          </a:p>
        </p:txBody>
      </p:sp>
      <p:sp>
        <p:nvSpPr>
          <p:cNvPr id="145" name="AutoShape 80"/>
          <p:cNvSpPr>
            <a:spLocks noChangeArrowheads="1"/>
          </p:cNvSpPr>
          <p:nvPr/>
        </p:nvSpPr>
        <p:spPr bwMode="auto">
          <a:xfrm>
            <a:off x="38485" y="2113675"/>
            <a:ext cx="371459" cy="276586"/>
          </a:xfrm>
          <a:prstGeom prst="homePlate">
            <a:avLst>
              <a:gd name="adj" fmla="val 18343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dirty="0">
                <a:solidFill>
                  <a:schemeClr val="tx1"/>
                </a:solidFill>
              </a:rPr>
              <a:t>$:</a:t>
            </a:r>
            <a:r>
              <a:rPr kumimoji="0" lang="zh-TW" altLang="en-US" sz="1400" dirty="0">
                <a:solidFill>
                  <a:schemeClr val="tx1"/>
                </a:solidFill>
              </a:rPr>
              <a:t>億</a:t>
            </a:r>
          </a:p>
        </p:txBody>
      </p:sp>
      <p:sp>
        <p:nvSpPr>
          <p:cNvPr id="146" name="Rectangle 78"/>
          <p:cNvSpPr>
            <a:spLocks noChangeArrowheads="1"/>
          </p:cNvSpPr>
          <p:nvPr/>
        </p:nvSpPr>
        <p:spPr bwMode="auto">
          <a:xfrm>
            <a:off x="512763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solidFill>
                  <a:schemeClr val="tx1"/>
                </a:solidFill>
              </a:rPr>
              <a:t>89</a:t>
            </a:r>
            <a:r>
              <a:rPr kumimoji="0" lang="zh-TW" altLang="en-US" sz="1400" b="1" dirty="0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47" name="Rectangle 82"/>
          <p:cNvSpPr>
            <a:spLocks noChangeArrowheads="1"/>
          </p:cNvSpPr>
          <p:nvPr/>
        </p:nvSpPr>
        <p:spPr bwMode="auto">
          <a:xfrm>
            <a:off x="514350" y="1819238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1,319</a:t>
            </a:r>
          </a:p>
        </p:txBody>
      </p:sp>
      <p:sp>
        <p:nvSpPr>
          <p:cNvPr id="148" name="Rectangle 83"/>
          <p:cNvSpPr>
            <a:spLocks noChangeArrowheads="1"/>
          </p:cNvSpPr>
          <p:nvPr/>
        </p:nvSpPr>
        <p:spPr bwMode="auto">
          <a:xfrm>
            <a:off x="514350" y="2114513"/>
            <a:ext cx="476250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27.7</a:t>
            </a:r>
          </a:p>
        </p:txBody>
      </p:sp>
      <p:sp>
        <p:nvSpPr>
          <p:cNvPr id="149" name="Rectangle 23"/>
          <p:cNvSpPr>
            <a:spLocks noChangeArrowheads="1"/>
          </p:cNvSpPr>
          <p:nvPr/>
        </p:nvSpPr>
        <p:spPr bwMode="auto">
          <a:xfrm>
            <a:off x="6397625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100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50" name="Rectangle 59"/>
          <p:cNvSpPr>
            <a:spLocks noChangeArrowheads="1"/>
          </p:cNvSpPr>
          <p:nvPr/>
        </p:nvSpPr>
        <p:spPr bwMode="auto">
          <a:xfrm>
            <a:off x="6397625" y="181606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617</a:t>
            </a:r>
          </a:p>
        </p:txBody>
      </p:sp>
      <p:sp>
        <p:nvSpPr>
          <p:cNvPr id="151" name="Rectangle 60"/>
          <p:cNvSpPr>
            <a:spLocks noChangeArrowheads="1"/>
          </p:cNvSpPr>
          <p:nvPr/>
        </p:nvSpPr>
        <p:spPr bwMode="auto">
          <a:xfrm>
            <a:off x="6397625" y="2114513"/>
            <a:ext cx="476250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12.3</a:t>
            </a:r>
          </a:p>
        </p:txBody>
      </p:sp>
      <p:sp>
        <p:nvSpPr>
          <p:cNvPr id="152" name="Rectangle 27"/>
          <p:cNvSpPr>
            <a:spLocks noChangeArrowheads="1"/>
          </p:cNvSpPr>
          <p:nvPr/>
        </p:nvSpPr>
        <p:spPr bwMode="auto">
          <a:xfrm>
            <a:off x="1535113" y="3292438"/>
            <a:ext cx="476250" cy="254000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卡莫里</a:t>
            </a:r>
          </a:p>
        </p:txBody>
      </p:sp>
      <p:grpSp>
        <p:nvGrpSpPr>
          <p:cNvPr id="153" name="Group 35"/>
          <p:cNvGrpSpPr>
            <a:grpSpLocks/>
          </p:cNvGrpSpPr>
          <p:nvPr/>
        </p:nvGrpSpPr>
        <p:grpSpPr bwMode="auto">
          <a:xfrm>
            <a:off x="2603500" y="3292438"/>
            <a:ext cx="476250" cy="854075"/>
            <a:chOff x="2529" y="2423"/>
            <a:chExt cx="567" cy="916"/>
          </a:xfrm>
        </p:grpSpPr>
        <p:sp>
          <p:nvSpPr>
            <p:cNvPr id="154" name="Rectangle 36"/>
            <p:cNvSpPr>
              <a:spLocks noChangeArrowheads="1"/>
            </p:cNvSpPr>
            <p:nvPr/>
          </p:nvSpPr>
          <p:spPr bwMode="auto">
            <a:xfrm>
              <a:off x="2529" y="2746"/>
              <a:ext cx="567" cy="274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艾利</a:t>
              </a:r>
            </a:p>
          </p:txBody>
        </p:sp>
        <p:sp>
          <p:nvSpPr>
            <p:cNvPr id="155" name="Rectangle 37"/>
            <p:cNvSpPr>
              <a:spLocks noChangeArrowheads="1"/>
            </p:cNvSpPr>
            <p:nvPr/>
          </p:nvSpPr>
          <p:spPr bwMode="auto">
            <a:xfrm>
              <a:off x="2529" y="3067"/>
              <a:ext cx="567" cy="272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納坦</a:t>
              </a:r>
            </a:p>
          </p:txBody>
        </p:sp>
        <p:sp>
          <p:nvSpPr>
            <p:cNvPr id="156" name="Rectangle 38"/>
            <p:cNvSpPr>
              <a:spLocks noChangeArrowheads="1"/>
            </p:cNvSpPr>
            <p:nvPr/>
          </p:nvSpPr>
          <p:spPr bwMode="auto">
            <a:xfrm>
              <a:off x="2529" y="2423"/>
              <a:ext cx="567" cy="272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敏督利</a:t>
              </a:r>
            </a:p>
          </p:txBody>
        </p:sp>
      </p:grpSp>
      <p:grpSp>
        <p:nvGrpSpPr>
          <p:cNvPr id="157" name="Group 41"/>
          <p:cNvGrpSpPr>
            <a:grpSpLocks/>
          </p:cNvGrpSpPr>
          <p:nvPr/>
        </p:nvGrpSpPr>
        <p:grpSpPr bwMode="auto">
          <a:xfrm>
            <a:off x="1000125" y="3292438"/>
            <a:ext cx="474663" cy="854075"/>
            <a:chOff x="648" y="2423"/>
            <a:chExt cx="567" cy="916"/>
          </a:xfrm>
        </p:grpSpPr>
        <p:sp>
          <p:nvSpPr>
            <p:cNvPr id="158" name="Rectangle 42"/>
            <p:cNvSpPr>
              <a:spLocks noChangeArrowheads="1"/>
            </p:cNvSpPr>
            <p:nvPr/>
          </p:nvSpPr>
          <p:spPr bwMode="auto">
            <a:xfrm>
              <a:off x="648" y="2423"/>
              <a:ext cx="567" cy="272"/>
            </a:xfrm>
            <a:prstGeom prst="rect">
              <a:avLst/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桃芝</a:t>
              </a:r>
            </a:p>
          </p:txBody>
        </p:sp>
        <p:sp>
          <p:nvSpPr>
            <p:cNvPr id="159" name="Rectangle 43"/>
            <p:cNvSpPr>
              <a:spLocks noChangeArrowheads="1"/>
            </p:cNvSpPr>
            <p:nvPr/>
          </p:nvSpPr>
          <p:spPr bwMode="auto">
            <a:xfrm>
              <a:off x="648" y="2746"/>
              <a:ext cx="567" cy="274"/>
            </a:xfrm>
            <a:prstGeom prst="rect">
              <a:avLst/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納莉</a:t>
              </a:r>
            </a:p>
          </p:txBody>
        </p:sp>
        <p:sp>
          <p:nvSpPr>
            <p:cNvPr id="160" name="Rectangle 44"/>
            <p:cNvSpPr>
              <a:spLocks noChangeArrowheads="1"/>
            </p:cNvSpPr>
            <p:nvPr/>
          </p:nvSpPr>
          <p:spPr bwMode="auto">
            <a:xfrm>
              <a:off x="648" y="3067"/>
              <a:ext cx="567" cy="272"/>
            </a:xfrm>
            <a:prstGeom prst="rect">
              <a:avLst/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潭美</a:t>
              </a:r>
            </a:p>
          </p:txBody>
        </p:sp>
      </p:grpSp>
      <p:grpSp>
        <p:nvGrpSpPr>
          <p:cNvPr id="161" name="Group 47"/>
          <p:cNvGrpSpPr>
            <a:grpSpLocks/>
          </p:cNvGrpSpPr>
          <p:nvPr/>
        </p:nvGrpSpPr>
        <p:grpSpPr bwMode="auto">
          <a:xfrm>
            <a:off x="3673475" y="3292438"/>
            <a:ext cx="474663" cy="1155700"/>
            <a:chOff x="3817" y="2423"/>
            <a:chExt cx="567" cy="1238"/>
          </a:xfrm>
        </p:grpSpPr>
        <p:sp>
          <p:nvSpPr>
            <p:cNvPr id="162" name="Rectangle 50"/>
            <p:cNvSpPr>
              <a:spLocks noChangeArrowheads="1"/>
            </p:cNvSpPr>
            <p:nvPr/>
          </p:nvSpPr>
          <p:spPr bwMode="auto">
            <a:xfrm>
              <a:off x="3817" y="2423"/>
              <a:ext cx="567" cy="272"/>
            </a:xfrm>
            <a:prstGeom prst="rect">
              <a:avLst/>
            </a:prstGeom>
            <a:solidFill>
              <a:srgbClr val="0099CC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0609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豪雨</a:t>
              </a:r>
            </a:p>
          </p:txBody>
        </p:sp>
        <p:sp>
          <p:nvSpPr>
            <p:cNvPr id="163" name="Rectangle 51"/>
            <p:cNvSpPr>
              <a:spLocks noChangeArrowheads="1"/>
            </p:cNvSpPr>
            <p:nvPr/>
          </p:nvSpPr>
          <p:spPr bwMode="auto">
            <a:xfrm>
              <a:off x="3817" y="3389"/>
              <a:ext cx="567" cy="272"/>
            </a:xfrm>
            <a:prstGeom prst="rect">
              <a:avLst/>
            </a:prstGeom>
            <a:solidFill>
              <a:srgbClr val="0099CC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9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月豪雨</a:t>
              </a:r>
            </a:p>
          </p:txBody>
        </p:sp>
      </p:grpSp>
      <p:grpSp>
        <p:nvGrpSpPr>
          <p:cNvPr id="164" name="Group 54"/>
          <p:cNvGrpSpPr>
            <a:grpSpLocks/>
          </p:cNvGrpSpPr>
          <p:nvPr/>
        </p:nvGrpSpPr>
        <p:grpSpPr bwMode="auto">
          <a:xfrm>
            <a:off x="4203700" y="3292438"/>
            <a:ext cx="481013" cy="1155700"/>
            <a:chOff x="4404" y="2423"/>
            <a:chExt cx="574" cy="1238"/>
          </a:xfrm>
        </p:grpSpPr>
        <p:sp>
          <p:nvSpPr>
            <p:cNvPr id="165" name="Rectangle 55"/>
            <p:cNvSpPr>
              <a:spLocks noChangeArrowheads="1"/>
            </p:cNvSpPr>
            <p:nvPr/>
          </p:nvSpPr>
          <p:spPr bwMode="auto">
            <a:xfrm>
              <a:off x="4404" y="2760"/>
              <a:ext cx="566" cy="272"/>
            </a:xfrm>
            <a:prstGeom prst="rect">
              <a:avLst/>
            </a:prstGeom>
            <a:solidFill>
              <a:srgbClr val="993366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梧提聖帕</a:t>
              </a:r>
            </a:p>
          </p:txBody>
        </p:sp>
        <p:sp>
          <p:nvSpPr>
            <p:cNvPr id="166" name="Rectangle 56"/>
            <p:cNvSpPr>
              <a:spLocks noChangeArrowheads="1"/>
            </p:cNvSpPr>
            <p:nvPr/>
          </p:nvSpPr>
          <p:spPr bwMode="auto">
            <a:xfrm>
              <a:off x="4412" y="3068"/>
              <a:ext cx="566" cy="274"/>
            </a:xfrm>
            <a:prstGeom prst="rect">
              <a:avLst/>
            </a:prstGeom>
            <a:solidFill>
              <a:srgbClr val="993366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韋帕</a:t>
              </a:r>
            </a:p>
          </p:txBody>
        </p:sp>
        <p:sp>
          <p:nvSpPr>
            <p:cNvPr id="167" name="Rectangle 57"/>
            <p:cNvSpPr>
              <a:spLocks noChangeArrowheads="1"/>
            </p:cNvSpPr>
            <p:nvPr/>
          </p:nvSpPr>
          <p:spPr bwMode="auto">
            <a:xfrm>
              <a:off x="4412" y="2423"/>
              <a:ext cx="566" cy="272"/>
            </a:xfrm>
            <a:prstGeom prst="rect">
              <a:avLst/>
            </a:prstGeom>
            <a:solidFill>
              <a:srgbClr val="993366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月豪雨</a:t>
              </a:r>
            </a:p>
          </p:txBody>
        </p:sp>
        <p:sp>
          <p:nvSpPr>
            <p:cNvPr id="168" name="Rectangle 58"/>
            <p:cNvSpPr>
              <a:spLocks noChangeArrowheads="1"/>
            </p:cNvSpPr>
            <p:nvPr/>
          </p:nvSpPr>
          <p:spPr bwMode="auto">
            <a:xfrm>
              <a:off x="4412" y="3389"/>
              <a:ext cx="566" cy="272"/>
            </a:xfrm>
            <a:prstGeom prst="rect">
              <a:avLst/>
            </a:prstGeom>
            <a:solidFill>
              <a:srgbClr val="993366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柯羅莎</a:t>
              </a:r>
            </a:p>
          </p:txBody>
        </p:sp>
      </p:grpSp>
      <p:grpSp>
        <p:nvGrpSpPr>
          <p:cNvPr id="169" name="Group 61"/>
          <p:cNvGrpSpPr>
            <a:grpSpLocks/>
          </p:cNvGrpSpPr>
          <p:nvPr/>
        </p:nvGrpSpPr>
        <p:grpSpPr bwMode="auto">
          <a:xfrm>
            <a:off x="4743450" y="3292438"/>
            <a:ext cx="476250" cy="1155700"/>
            <a:chOff x="5039" y="2423"/>
            <a:chExt cx="567" cy="1238"/>
          </a:xfrm>
        </p:grpSpPr>
        <p:sp>
          <p:nvSpPr>
            <p:cNvPr id="170" name="Rectangle 62"/>
            <p:cNvSpPr>
              <a:spLocks noChangeArrowheads="1"/>
            </p:cNvSpPr>
            <p:nvPr/>
          </p:nvSpPr>
          <p:spPr bwMode="auto">
            <a:xfrm>
              <a:off x="5039" y="2744"/>
              <a:ext cx="567" cy="272"/>
            </a:xfrm>
            <a:prstGeom prst="rect">
              <a:avLst/>
            </a:prstGeom>
            <a:solidFill>
              <a:srgbClr val="904EA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鳳凰</a:t>
              </a:r>
            </a:p>
          </p:txBody>
        </p:sp>
        <p:sp>
          <p:nvSpPr>
            <p:cNvPr id="171" name="Rectangle 63"/>
            <p:cNvSpPr>
              <a:spLocks noChangeArrowheads="1"/>
            </p:cNvSpPr>
            <p:nvPr/>
          </p:nvSpPr>
          <p:spPr bwMode="auto">
            <a:xfrm>
              <a:off x="5039" y="3068"/>
              <a:ext cx="567" cy="272"/>
            </a:xfrm>
            <a:prstGeom prst="rect">
              <a:avLst/>
            </a:prstGeom>
            <a:solidFill>
              <a:srgbClr val="904EA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辛樂克</a:t>
              </a:r>
            </a:p>
          </p:txBody>
        </p:sp>
        <p:sp>
          <p:nvSpPr>
            <p:cNvPr id="172" name="Rectangle 64"/>
            <p:cNvSpPr>
              <a:spLocks noChangeArrowheads="1"/>
            </p:cNvSpPr>
            <p:nvPr/>
          </p:nvSpPr>
          <p:spPr bwMode="auto">
            <a:xfrm>
              <a:off x="5039" y="2423"/>
              <a:ext cx="567" cy="272"/>
            </a:xfrm>
            <a:prstGeom prst="rect">
              <a:avLst/>
            </a:prstGeom>
            <a:solidFill>
              <a:srgbClr val="904EA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卡玫基</a:t>
              </a:r>
            </a:p>
          </p:txBody>
        </p:sp>
        <p:sp>
          <p:nvSpPr>
            <p:cNvPr id="173" name="Rectangle 65"/>
            <p:cNvSpPr>
              <a:spLocks noChangeArrowheads="1"/>
            </p:cNvSpPr>
            <p:nvPr/>
          </p:nvSpPr>
          <p:spPr bwMode="auto">
            <a:xfrm>
              <a:off x="5039" y="3389"/>
              <a:ext cx="567" cy="272"/>
            </a:xfrm>
            <a:prstGeom prst="rect">
              <a:avLst/>
            </a:prstGeom>
            <a:solidFill>
              <a:srgbClr val="904EA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薔蜜</a:t>
              </a:r>
            </a:p>
          </p:txBody>
        </p:sp>
      </p:grpSp>
      <p:grpSp>
        <p:nvGrpSpPr>
          <p:cNvPr id="174" name="Group 68"/>
          <p:cNvGrpSpPr>
            <a:grpSpLocks/>
          </p:cNvGrpSpPr>
          <p:nvPr/>
        </p:nvGrpSpPr>
        <p:grpSpPr bwMode="auto">
          <a:xfrm>
            <a:off x="3138488" y="3292438"/>
            <a:ext cx="476250" cy="1460500"/>
            <a:chOff x="3157" y="2423"/>
            <a:chExt cx="567" cy="1566"/>
          </a:xfrm>
        </p:grpSpPr>
        <p:sp>
          <p:nvSpPr>
            <p:cNvPr id="175" name="Rectangle 69"/>
            <p:cNvSpPr>
              <a:spLocks noChangeArrowheads="1"/>
            </p:cNvSpPr>
            <p:nvPr/>
          </p:nvSpPr>
          <p:spPr bwMode="auto">
            <a:xfrm>
              <a:off x="3157" y="2746"/>
              <a:ext cx="567" cy="271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海棠</a:t>
              </a:r>
            </a:p>
          </p:txBody>
        </p:sp>
        <p:sp>
          <p:nvSpPr>
            <p:cNvPr id="176" name="Rectangle 70"/>
            <p:cNvSpPr>
              <a:spLocks noChangeArrowheads="1"/>
            </p:cNvSpPr>
            <p:nvPr/>
          </p:nvSpPr>
          <p:spPr bwMode="auto">
            <a:xfrm>
              <a:off x="3157" y="3068"/>
              <a:ext cx="567" cy="271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馬莎</a:t>
              </a:r>
            </a:p>
          </p:txBody>
        </p:sp>
        <p:sp>
          <p:nvSpPr>
            <p:cNvPr id="177" name="Rectangle 71"/>
            <p:cNvSpPr>
              <a:spLocks noChangeArrowheads="1"/>
            </p:cNvSpPr>
            <p:nvPr/>
          </p:nvSpPr>
          <p:spPr bwMode="auto">
            <a:xfrm>
              <a:off x="3157" y="2423"/>
              <a:ext cx="567" cy="272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612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水災</a:t>
              </a:r>
            </a:p>
          </p:txBody>
        </p:sp>
        <p:sp>
          <p:nvSpPr>
            <p:cNvPr id="178" name="Rectangle 72"/>
            <p:cNvSpPr>
              <a:spLocks noChangeArrowheads="1"/>
            </p:cNvSpPr>
            <p:nvPr/>
          </p:nvSpPr>
          <p:spPr bwMode="auto">
            <a:xfrm>
              <a:off x="3157" y="3390"/>
              <a:ext cx="567" cy="271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泰利</a:t>
              </a:r>
            </a:p>
          </p:txBody>
        </p:sp>
        <p:sp>
          <p:nvSpPr>
            <p:cNvPr id="179" name="Rectangle 73"/>
            <p:cNvSpPr>
              <a:spLocks noChangeArrowheads="1"/>
            </p:cNvSpPr>
            <p:nvPr/>
          </p:nvSpPr>
          <p:spPr bwMode="auto">
            <a:xfrm>
              <a:off x="3157" y="3717"/>
              <a:ext cx="567" cy="272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龍王</a:t>
              </a:r>
            </a:p>
          </p:txBody>
        </p:sp>
      </p:grpSp>
      <p:sp>
        <p:nvSpPr>
          <p:cNvPr id="180" name="Rectangle 75"/>
          <p:cNvSpPr>
            <a:spLocks noChangeArrowheads="1"/>
          </p:cNvSpPr>
          <p:nvPr/>
        </p:nvSpPr>
        <p:spPr bwMode="auto">
          <a:xfrm>
            <a:off x="463550" y="3292438"/>
            <a:ext cx="476250" cy="254000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象神</a:t>
            </a:r>
          </a:p>
        </p:txBody>
      </p:sp>
      <p:sp>
        <p:nvSpPr>
          <p:cNvPr id="181" name="Rectangle 31"/>
          <p:cNvSpPr>
            <a:spLocks noChangeArrowheads="1"/>
          </p:cNvSpPr>
          <p:nvPr/>
        </p:nvSpPr>
        <p:spPr bwMode="auto">
          <a:xfrm>
            <a:off x="5813425" y="3895688"/>
            <a:ext cx="519113" cy="2540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月豪雨</a:t>
            </a:r>
          </a:p>
        </p:txBody>
      </p:sp>
      <p:sp>
        <p:nvSpPr>
          <p:cNvPr id="182" name="Rectangle 32"/>
          <p:cNvSpPr>
            <a:spLocks noChangeArrowheads="1"/>
          </p:cNvSpPr>
          <p:nvPr/>
        </p:nvSpPr>
        <p:spPr bwMode="auto">
          <a:xfrm>
            <a:off x="5813425" y="3571838"/>
            <a:ext cx="519113" cy="2540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月豪雨</a:t>
            </a:r>
          </a:p>
        </p:txBody>
      </p:sp>
      <p:sp>
        <p:nvSpPr>
          <p:cNvPr id="183" name="Rectangle 31"/>
          <p:cNvSpPr>
            <a:spLocks noChangeArrowheads="1"/>
          </p:cNvSpPr>
          <p:nvPr/>
        </p:nvSpPr>
        <p:spPr bwMode="auto">
          <a:xfrm>
            <a:off x="5813425" y="4187788"/>
            <a:ext cx="519113" cy="2540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凡那比</a:t>
            </a:r>
          </a:p>
        </p:txBody>
      </p:sp>
      <p:sp>
        <p:nvSpPr>
          <p:cNvPr id="184" name="Rectangle 31"/>
          <p:cNvSpPr>
            <a:spLocks noChangeArrowheads="1"/>
          </p:cNvSpPr>
          <p:nvPr/>
        </p:nvSpPr>
        <p:spPr bwMode="auto">
          <a:xfrm>
            <a:off x="5815013" y="4502113"/>
            <a:ext cx="519112" cy="2540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梅姬</a:t>
            </a:r>
          </a:p>
        </p:txBody>
      </p:sp>
      <p:sp>
        <p:nvSpPr>
          <p:cNvPr id="185" name="Rectangle 23"/>
          <p:cNvSpPr>
            <a:spLocks noChangeArrowheads="1"/>
          </p:cNvSpPr>
          <p:nvPr/>
        </p:nvSpPr>
        <p:spPr bwMode="auto">
          <a:xfrm>
            <a:off x="5862638" y="152078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99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86" name="Rectangle 59"/>
          <p:cNvSpPr>
            <a:spLocks noChangeArrowheads="1"/>
          </p:cNvSpPr>
          <p:nvPr/>
        </p:nvSpPr>
        <p:spPr bwMode="auto">
          <a:xfrm>
            <a:off x="5862638" y="18160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2,249</a:t>
            </a:r>
          </a:p>
        </p:txBody>
      </p:sp>
      <p:sp>
        <p:nvSpPr>
          <p:cNvPr id="187" name="Rectangle 60"/>
          <p:cNvSpPr>
            <a:spLocks noChangeArrowheads="1"/>
          </p:cNvSpPr>
          <p:nvPr/>
        </p:nvSpPr>
        <p:spPr bwMode="auto">
          <a:xfrm>
            <a:off x="5862638" y="21145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47.1</a:t>
            </a:r>
          </a:p>
        </p:txBody>
      </p:sp>
      <p:grpSp>
        <p:nvGrpSpPr>
          <p:cNvPr id="188" name="Group 30"/>
          <p:cNvGrpSpPr>
            <a:grpSpLocks/>
          </p:cNvGrpSpPr>
          <p:nvPr/>
        </p:nvGrpSpPr>
        <p:grpSpPr bwMode="auto">
          <a:xfrm>
            <a:off x="2070100" y="3292438"/>
            <a:ext cx="473075" cy="555625"/>
            <a:chOff x="1902" y="2423"/>
            <a:chExt cx="567" cy="594"/>
          </a:xfrm>
        </p:grpSpPr>
        <p:sp>
          <p:nvSpPr>
            <p:cNvPr id="189" name="Rectangle 31"/>
            <p:cNvSpPr>
              <a:spLocks noChangeArrowheads="1"/>
            </p:cNvSpPr>
            <p:nvPr/>
          </p:nvSpPr>
          <p:spPr bwMode="auto">
            <a:xfrm>
              <a:off x="1902" y="2745"/>
              <a:ext cx="567" cy="272"/>
            </a:xfrm>
            <a:prstGeom prst="rect">
              <a:avLst/>
            </a:prstGeom>
            <a:solidFill>
              <a:srgbClr val="666699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莫拉克</a:t>
              </a:r>
            </a:p>
          </p:txBody>
        </p:sp>
        <p:sp>
          <p:nvSpPr>
            <p:cNvPr id="190" name="Rectangle 32"/>
            <p:cNvSpPr>
              <a:spLocks noChangeArrowheads="1"/>
            </p:cNvSpPr>
            <p:nvPr/>
          </p:nvSpPr>
          <p:spPr bwMode="auto">
            <a:xfrm>
              <a:off x="1902" y="2423"/>
              <a:ext cx="567" cy="272"/>
            </a:xfrm>
            <a:prstGeom prst="rect">
              <a:avLst/>
            </a:prstGeom>
            <a:solidFill>
              <a:srgbClr val="666699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杜鵑</a:t>
              </a:r>
            </a:p>
          </p:txBody>
        </p:sp>
      </p:grpSp>
      <p:sp>
        <p:nvSpPr>
          <p:cNvPr id="191" name="Rectangle 23"/>
          <p:cNvSpPr>
            <a:spLocks noChangeArrowheads="1"/>
          </p:cNvSpPr>
          <p:nvPr/>
        </p:nvSpPr>
        <p:spPr bwMode="auto">
          <a:xfrm>
            <a:off x="5329238" y="152078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98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192" name="Rectangle 59"/>
          <p:cNvSpPr>
            <a:spLocks noChangeArrowheads="1"/>
          </p:cNvSpPr>
          <p:nvPr/>
        </p:nvSpPr>
        <p:spPr bwMode="auto">
          <a:xfrm>
            <a:off x="5329238" y="18160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6,545</a:t>
            </a:r>
          </a:p>
        </p:txBody>
      </p:sp>
      <p:sp>
        <p:nvSpPr>
          <p:cNvPr id="193" name="Rectangle 60"/>
          <p:cNvSpPr>
            <a:spLocks noChangeArrowheads="1"/>
          </p:cNvSpPr>
          <p:nvPr/>
        </p:nvSpPr>
        <p:spPr bwMode="auto">
          <a:xfrm>
            <a:off x="5329238" y="21145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573</a:t>
            </a:r>
          </a:p>
        </p:txBody>
      </p:sp>
      <p:grpSp>
        <p:nvGrpSpPr>
          <p:cNvPr id="194" name="Group 236"/>
          <p:cNvGrpSpPr>
            <a:grpSpLocks/>
          </p:cNvGrpSpPr>
          <p:nvPr/>
        </p:nvGrpSpPr>
        <p:grpSpPr bwMode="auto">
          <a:xfrm>
            <a:off x="5278438" y="3292438"/>
            <a:ext cx="476250" cy="555625"/>
            <a:chOff x="5148" y="1752"/>
            <a:chExt cx="408" cy="423"/>
          </a:xfrm>
        </p:grpSpPr>
        <p:sp>
          <p:nvSpPr>
            <p:cNvPr id="195" name="Rectangle 31"/>
            <p:cNvSpPr>
              <a:spLocks noChangeArrowheads="1"/>
            </p:cNvSpPr>
            <p:nvPr/>
          </p:nvSpPr>
          <p:spPr bwMode="auto">
            <a:xfrm>
              <a:off x="5148" y="1980"/>
              <a:ext cx="408" cy="19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</a:t>
              </a:r>
              <a:r>
                <a:rPr kumimoji="0" lang="zh-TW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月豪雨</a:t>
              </a:r>
            </a:p>
          </p:txBody>
        </p:sp>
        <p:sp>
          <p:nvSpPr>
            <p:cNvPr id="196" name="Rectangle 32"/>
            <p:cNvSpPr>
              <a:spLocks noChangeArrowheads="1"/>
            </p:cNvSpPr>
            <p:nvPr/>
          </p:nvSpPr>
          <p:spPr bwMode="auto">
            <a:xfrm>
              <a:off x="5148" y="1752"/>
              <a:ext cx="408" cy="195"/>
            </a:xfrm>
            <a:prstGeom prst="rect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莫拉克</a:t>
              </a:r>
            </a:p>
          </p:txBody>
        </p:sp>
      </p:grpSp>
      <p:grpSp>
        <p:nvGrpSpPr>
          <p:cNvPr id="197" name="Group 242"/>
          <p:cNvGrpSpPr>
            <a:grpSpLocks/>
          </p:cNvGrpSpPr>
          <p:nvPr/>
        </p:nvGrpSpPr>
        <p:grpSpPr bwMode="auto">
          <a:xfrm>
            <a:off x="6348413" y="3292438"/>
            <a:ext cx="534987" cy="847725"/>
            <a:chOff x="5103" y="2115"/>
            <a:chExt cx="408" cy="647"/>
          </a:xfrm>
        </p:grpSpPr>
        <p:sp>
          <p:nvSpPr>
            <p:cNvPr id="198" name="Rectangle 31"/>
            <p:cNvSpPr>
              <a:spLocks noChangeArrowheads="1"/>
            </p:cNvSpPr>
            <p:nvPr/>
          </p:nvSpPr>
          <p:spPr bwMode="auto">
            <a:xfrm>
              <a:off x="5103" y="2344"/>
              <a:ext cx="408" cy="194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南瑪都</a:t>
              </a:r>
            </a:p>
          </p:txBody>
        </p:sp>
        <p:sp>
          <p:nvSpPr>
            <p:cNvPr id="199" name="Rectangle 32"/>
            <p:cNvSpPr>
              <a:spLocks noChangeArrowheads="1"/>
            </p:cNvSpPr>
            <p:nvPr/>
          </p:nvSpPr>
          <p:spPr bwMode="auto">
            <a:xfrm>
              <a:off x="5103" y="2115"/>
              <a:ext cx="408" cy="194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7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月豪雨</a:t>
              </a:r>
            </a:p>
          </p:txBody>
        </p:sp>
        <p:sp>
          <p:nvSpPr>
            <p:cNvPr id="200" name="Rectangle 31"/>
            <p:cNvSpPr>
              <a:spLocks noChangeArrowheads="1"/>
            </p:cNvSpPr>
            <p:nvPr/>
          </p:nvSpPr>
          <p:spPr bwMode="auto">
            <a:xfrm>
              <a:off x="5103" y="2568"/>
              <a:ext cx="408" cy="194"/>
            </a:xfrm>
            <a:prstGeom prst="rect">
              <a:avLst/>
            </a:prstGeom>
            <a:solidFill>
              <a:srgbClr val="0000FF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11</a:t>
              </a:r>
              <a:r>
                <a:rPr kumimoji="0" lang="zh-TW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月豪雨</a:t>
              </a:r>
            </a:p>
          </p:txBody>
        </p:sp>
      </p:grpSp>
      <p:sp>
        <p:nvSpPr>
          <p:cNvPr id="201" name="Rectangle 23"/>
          <p:cNvSpPr>
            <a:spLocks noChangeArrowheads="1"/>
          </p:cNvSpPr>
          <p:nvPr/>
        </p:nvSpPr>
        <p:spPr bwMode="auto">
          <a:xfrm>
            <a:off x="6927850" y="1520788"/>
            <a:ext cx="474663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101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202" name="Rectangle 59"/>
          <p:cNvSpPr>
            <a:spLocks noChangeArrowheads="1"/>
          </p:cNvSpPr>
          <p:nvPr/>
        </p:nvSpPr>
        <p:spPr bwMode="auto">
          <a:xfrm>
            <a:off x="6927850" y="1816063"/>
            <a:ext cx="474663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5,109</a:t>
            </a:r>
          </a:p>
        </p:txBody>
      </p:sp>
      <p:sp>
        <p:nvSpPr>
          <p:cNvPr id="203" name="Rectangle 60"/>
          <p:cNvSpPr>
            <a:spLocks noChangeArrowheads="1"/>
          </p:cNvSpPr>
          <p:nvPr/>
        </p:nvSpPr>
        <p:spPr bwMode="auto">
          <a:xfrm>
            <a:off x="6927850" y="2085938"/>
            <a:ext cx="474663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latin typeface="Arial" pitchFamily="34" charset="0"/>
                <a:ea typeface="標楷體" pitchFamily="65" charset="-120"/>
              </a:rPr>
              <a:t>109.7</a:t>
            </a:r>
          </a:p>
        </p:txBody>
      </p:sp>
      <p:grpSp>
        <p:nvGrpSpPr>
          <p:cNvPr id="204" name="Group 242"/>
          <p:cNvGrpSpPr>
            <a:grpSpLocks/>
          </p:cNvGrpSpPr>
          <p:nvPr/>
        </p:nvGrpSpPr>
        <p:grpSpPr bwMode="auto">
          <a:xfrm>
            <a:off x="6877050" y="3292438"/>
            <a:ext cx="536575" cy="847725"/>
            <a:chOff x="5103" y="2115"/>
            <a:chExt cx="408" cy="647"/>
          </a:xfrm>
        </p:grpSpPr>
        <p:sp>
          <p:nvSpPr>
            <p:cNvPr id="205" name="Rectangle 31"/>
            <p:cNvSpPr>
              <a:spLocks noChangeArrowheads="1"/>
            </p:cNvSpPr>
            <p:nvPr/>
          </p:nvSpPr>
          <p:spPr bwMode="auto">
            <a:xfrm>
              <a:off x="5103" y="2344"/>
              <a:ext cx="408" cy="19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蘭嶼綠島</a:t>
              </a:r>
            </a:p>
          </p:txBody>
        </p:sp>
        <p:sp>
          <p:nvSpPr>
            <p:cNvPr id="206" name="Rectangle 32"/>
            <p:cNvSpPr>
              <a:spLocks noChangeArrowheads="1"/>
            </p:cNvSpPr>
            <p:nvPr/>
          </p:nvSpPr>
          <p:spPr bwMode="auto">
            <a:xfrm>
              <a:off x="5103" y="2115"/>
              <a:ext cx="408" cy="19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6</a:t>
              </a: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月泰利</a:t>
              </a:r>
            </a:p>
          </p:txBody>
        </p:sp>
        <p:sp>
          <p:nvSpPr>
            <p:cNvPr id="207" name="Rectangle 31"/>
            <p:cNvSpPr>
              <a:spLocks noChangeArrowheads="1"/>
            </p:cNvSpPr>
            <p:nvPr/>
          </p:nvSpPr>
          <p:spPr bwMode="auto">
            <a:xfrm>
              <a:off x="5103" y="2568"/>
              <a:ext cx="408" cy="194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>
              <a:prstShdw prst="shdw13" dist="35921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蘇拉天秤</a:t>
              </a:r>
            </a:p>
          </p:txBody>
        </p:sp>
      </p:grpSp>
      <p:sp>
        <p:nvSpPr>
          <p:cNvPr id="208" name="Rectangle 23"/>
          <p:cNvSpPr>
            <a:spLocks noChangeArrowheads="1"/>
          </p:cNvSpPr>
          <p:nvPr/>
        </p:nvSpPr>
        <p:spPr bwMode="auto">
          <a:xfrm>
            <a:off x="7473950" y="1520788"/>
            <a:ext cx="474663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>
                <a:solidFill>
                  <a:schemeClr val="tx1"/>
                </a:solidFill>
              </a:rPr>
              <a:t>102</a:t>
            </a:r>
            <a:r>
              <a:rPr kumimoji="0" lang="zh-TW" altLang="en-US" sz="1400" b="1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209" name="Rectangle 59"/>
          <p:cNvSpPr>
            <a:spLocks noChangeArrowheads="1"/>
          </p:cNvSpPr>
          <p:nvPr/>
        </p:nvSpPr>
        <p:spPr bwMode="auto">
          <a:xfrm>
            <a:off x="7473950" y="1816063"/>
            <a:ext cx="474663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4,175</a:t>
            </a:r>
          </a:p>
        </p:txBody>
      </p:sp>
      <p:sp>
        <p:nvSpPr>
          <p:cNvPr id="210" name="Rectangle 60"/>
          <p:cNvSpPr>
            <a:spLocks noChangeArrowheads="1"/>
          </p:cNvSpPr>
          <p:nvPr/>
        </p:nvSpPr>
        <p:spPr bwMode="auto">
          <a:xfrm>
            <a:off x="7473950" y="2114513"/>
            <a:ext cx="474663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69</a:t>
            </a:r>
          </a:p>
        </p:txBody>
      </p:sp>
      <p:sp>
        <p:nvSpPr>
          <p:cNvPr id="211" name="Rectangle 31"/>
          <p:cNvSpPr>
            <a:spLocks noChangeArrowheads="1"/>
          </p:cNvSpPr>
          <p:nvPr/>
        </p:nvSpPr>
        <p:spPr bwMode="auto">
          <a:xfrm>
            <a:off x="7423150" y="3594063"/>
            <a:ext cx="536575" cy="254000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月蘇力</a:t>
            </a:r>
          </a:p>
        </p:txBody>
      </p:sp>
      <p:sp>
        <p:nvSpPr>
          <p:cNvPr id="212" name="Rectangle 32"/>
          <p:cNvSpPr>
            <a:spLocks noChangeArrowheads="1"/>
          </p:cNvSpPr>
          <p:nvPr/>
        </p:nvSpPr>
        <p:spPr bwMode="auto">
          <a:xfrm>
            <a:off x="7423150" y="3292438"/>
            <a:ext cx="536575" cy="254000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0602</a:t>
            </a: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地震</a:t>
            </a:r>
          </a:p>
        </p:txBody>
      </p:sp>
      <p:sp>
        <p:nvSpPr>
          <p:cNvPr id="213" name="Rectangle 31"/>
          <p:cNvSpPr>
            <a:spLocks noChangeArrowheads="1"/>
          </p:cNvSpPr>
          <p:nvPr/>
        </p:nvSpPr>
        <p:spPr bwMode="auto">
          <a:xfrm>
            <a:off x="7423150" y="3886163"/>
            <a:ext cx="536575" cy="254000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潭美康瑞</a:t>
            </a:r>
          </a:p>
        </p:txBody>
      </p:sp>
      <p:sp>
        <p:nvSpPr>
          <p:cNvPr id="214" name="Rectangle 31"/>
          <p:cNvSpPr>
            <a:spLocks noChangeArrowheads="1"/>
          </p:cNvSpPr>
          <p:nvPr/>
        </p:nvSpPr>
        <p:spPr bwMode="auto">
          <a:xfrm>
            <a:off x="7423150" y="4168738"/>
            <a:ext cx="536575" cy="254000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天兔菲特</a:t>
            </a:r>
          </a:p>
        </p:txBody>
      </p:sp>
      <p:sp>
        <p:nvSpPr>
          <p:cNvPr id="215" name="Rectangle 32"/>
          <p:cNvSpPr>
            <a:spLocks noChangeArrowheads="1"/>
          </p:cNvSpPr>
          <p:nvPr/>
        </p:nvSpPr>
        <p:spPr bwMode="auto">
          <a:xfrm>
            <a:off x="5788025" y="3282913"/>
            <a:ext cx="544513" cy="254000"/>
          </a:xfrm>
          <a:prstGeom prst="rect">
            <a:avLst/>
          </a:prstGeom>
          <a:solidFill>
            <a:srgbClr val="993300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0304</a:t>
            </a:r>
            <a:r>
              <a:rPr kumimoji="0" lang="zh-TW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地震</a:t>
            </a:r>
          </a:p>
        </p:txBody>
      </p:sp>
      <p:sp>
        <p:nvSpPr>
          <p:cNvPr id="216" name="Rectangle 23"/>
          <p:cNvSpPr>
            <a:spLocks noChangeArrowheads="1"/>
          </p:cNvSpPr>
          <p:nvPr/>
        </p:nvSpPr>
        <p:spPr bwMode="auto">
          <a:xfrm>
            <a:off x="8037513" y="1527138"/>
            <a:ext cx="474662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solidFill>
                  <a:schemeClr val="tx1"/>
                </a:solidFill>
              </a:rPr>
              <a:t>103</a:t>
            </a:r>
            <a:r>
              <a:rPr kumimoji="0" lang="zh-TW" altLang="en-US" sz="1400" b="1" dirty="0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217" name="Rectangle 59"/>
          <p:cNvSpPr>
            <a:spLocks noChangeArrowheads="1"/>
          </p:cNvSpPr>
          <p:nvPr/>
        </p:nvSpPr>
        <p:spPr bwMode="auto">
          <a:xfrm>
            <a:off x="8037513" y="182241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324</a:t>
            </a:r>
          </a:p>
        </p:txBody>
      </p:sp>
      <p:sp>
        <p:nvSpPr>
          <p:cNvPr id="218" name="Rectangle 60"/>
          <p:cNvSpPr>
            <a:spLocks noChangeArrowheads="1"/>
          </p:cNvSpPr>
          <p:nvPr/>
        </p:nvSpPr>
        <p:spPr bwMode="auto">
          <a:xfrm>
            <a:off x="8037513" y="2117688"/>
            <a:ext cx="474662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3.6</a:t>
            </a:r>
          </a:p>
        </p:txBody>
      </p:sp>
      <p:sp>
        <p:nvSpPr>
          <p:cNvPr id="219" name="Rectangle 31"/>
          <p:cNvSpPr>
            <a:spLocks noChangeArrowheads="1"/>
          </p:cNvSpPr>
          <p:nvPr/>
        </p:nvSpPr>
        <p:spPr bwMode="auto">
          <a:xfrm>
            <a:off x="8027988" y="3594063"/>
            <a:ext cx="474662" cy="254000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鳳凰</a:t>
            </a:r>
          </a:p>
        </p:txBody>
      </p:sp>
      <p:sp>
        <p:nvSpPr>
          <p:cNvPr id="335" name="Rectangle 32"/>
          <p:cNvSpPr>
            <a:spLocks noChangeArrowheads="1"/>
          </p:cNvSpPr>
          <p:nvPr/>
        </p:nvSpPr>
        <p:spPr bwMode="auto">
          <a:xfrm>
            <a:off x="8027988" y="3292438"/>
            <a:ext cx="474662" cy="254000"/>
          </a:xfrm>
          <a:prstGeom prst="rect">
            <a:avLst/>
          </a:prstGeom>
          <a:solidFill>
            <a:srgbClr val="666699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麥德姆</a:t>
            </a:r>
          </a:p>
        </p:txBody>
      </p:sp>
      <p:sp>
        <p:nvSpPr>
          <p:cNvPr id="336" name="Rectangle 23"/>
          <p:cNvSpPr>
            <a:spLocks noChangeArrowheads="1"/>
          </p:cNvSpPr>
          <p:nvPr/>
        </p:nvSpPr>
        <p:spPr bwMode="auto">
          <a:xfrm>
            <a:off x="8553450" y="1520788"/>
            <a:ext cx="476250" cy="25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solidFill>
                  <a:schemeClr val="tx1"/>
                </a:solidFill>
              </a:rPr>
              <a:t>104</a:t>
            </a:r>
            <a:r>
              <a:rPr kumimoji="0" lang="zh-TW" altLang="en-US" sz="1400" b="1" dirty="0">
                <a:solidFill>
                  <a:schemeClr val="tx1"/>
                </a:solidFill>
              </a:rPr>
              <a:t>年</a:t>
            </a:r>
          </a:p>
        </p:txBody>
      </p:sp>
      <p:sp>
        <p:nvSpPr>
          <p:cNvPr id="337" name="Rectangle 59"/>
          <p:cNvSpPr>
            <a:spLocks noChangeArrowheads="1"/>
          </p:cNvSpPr>
          <p:nvPr/>
        </p:nvSpPr>
        <p:spPr bwMode="auto">
          <a:xfrm>
            <a:off x="8561388" y="1844638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1,253</a:t>
            </a:r>
          </a:p>
        </p:txBody>
      </p:sp>
      <p:sp>
        <p:nvSpPr>
          <p:cNvPr id="338" name="Rectangle 60"/>
          <p:cNvSpPr>
            <a:spLocks noChangeArrowheads="1"/>
          </p:cNvSpPr>
          <p:nvPr/>
        </p:nvSpPr>
        <p:spPr bwMode="auto">
          <a:xfrm>
            <a:off x="8561388" y="2133563"/>
            <a:ext cx="474662" cy="254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kumimoji="0" lang="en-US" altLang="zh-TW" sz="1400" b="1" dirty="0">
                <a:latin typeface="Arial" pitchFamily="34" charset="0"/>
                <a:ea typeface="標楷體" pitchFamily="65" charset="-120"/>
              </a:rPr>
              <a:t>34.6</a:t>
            </a:r>
          </a:p>
        </p:txBody>
      </p:sp>
      <p:sp>
        <p:nvSpPr>
          <p:cNvPr id="339" name="Rectangle 32"/>
          <p:cNvSpPr>
            <a:spLocks noChangeArrowheads="1"/>
          </p:cNvSpPr>
          <p:nvPr/>
        </p:nvSpPr>
        <p:spPr bwMode="auto">
          <a:xfrm>
            <a:off x="8561388" y="3286088"/>
            <a:ext cx="473075" cy="25400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蘇迪勒</a:t>
            </a:r>
          </a:p>
        </p:txBody>
      </p:sp>
      <p:sp>
        <p:nvSpPr>
          <p:cNvPr id="340" name="Rectangle 31"/>
          <p:cNvSpPr>
            <a:spLocks noChangeArrowheads="1"/>
          </p:cNvSpPr>
          <p:nvPr/>
        </p:nvSpPr>
        <p:spPr bwMode="auto">
          <a:xfrm>
            <a:off x="8561388" y="3609938"/>
            <a:ext cx="473075" cy="254000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杜鵑</a:t>
            </a:r>
          </a:p>
        </p:txBody>
      </p:sp>
      <p:sp>
        <p:nvSpPr>
          <p:cNvPr id="341" name="Rectangle 48"/>
          <p:cNvSpPr>
            <a:spLocks noChangeArrowheads="1"/>
          </p:cNvSpPr>
          <p:nvPr/>
        </p:nvSpPr>
        <p:spPr bwMode="auto">
          <a:xfrm>
            <a:off x="3663950" y="3609938"/>
            <a:ext cx="504825" cy="501650"/>
          </a:xfrm>
          <a:prstGeom prst="rect">
            <a:avLst/>
          </a:prstGeom>
          <a:solidFill>
            <a:srgbClr val="0099CC"/>
          </a:solidFill>
          <a:ln w="9525" algn="ctr">
            <a:noFill/>
            <a:miter lim="800000"/>
            <a:headEnd/>
            <a:tailEnd/>
          </a:ln>
          <a:effectLst>
            <a:prstShdw prst="shdw13" dist="35921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碧</a:t>
            </a:r>
            <a:r>
              <a:rPr kumimoji="0" lang="zh-TW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</a:t>
            </a: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斯</a:t>
            </a:r>
          </a:p>
          <a:p>
            <a:pPr algn="ctr" eaLnBrk="0" hangingPunct="0">
              <a:defRPr/>
            </a:pPr>
            <a:r>
              <a:rPr kumimoji="0" lang="zh-TW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凱</a:t>
            </a:r>
            <a:r>
              <a:rPr kumimoji="0" lang="zh-TW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米</a:t>
            </a:r>
          </a:p>
        </p:txBody>
      </p:sp>
      <p:sp>
        <p:nvSpPr>
          <p:cNvPr id="342" name="Text Box 240"/>
          <p:cNvSpPr txBox="1">
            <a:spLocks noChangeArrowheads="1"/>
          </p:cNvSpPr>
          <p:nvPr/>
        </p:nvSpPr>
        <p:spPr bwMode="auto">
          <a:xfrm>
            <a:off x="1007604" y="4257092"/>
            <a:ext cx="185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4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註：</a:t>
            </a:r>
            <a:r>
              <a:rPr lang="en-US" altLang="zh-TW" sz="14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98</a:t>
            </a:r>
            <a:r>
              <a:rPr lang="zh-TW" altLang="en-US" sz="1400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年莫拉克專案係由特別預算支應</a:t>
            </a:r>
          </a:p>
        </p:txBody>
      </p:sp>
      <p:pic>
        <p:nvPicPr>
          <p:cNvPr id="104450" name="Picture 2" descr="災損照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732" y="4905164"/>
            <a:ext cx="2160000" cy="1620000"/>
          </a:xfrm>
          <a:prstGeom prst="rect">
            <a:avLst/>
          </a:prstGeom>
          <a:noFill/>
        </p:spPr>
      </p:pic>
      <p:pic>
        <p:nvPicPr>
          <p:cNvPr id="104452" name="Picture 4" descr="災損照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980" y="4905164"/>
            <a:ext cx="2164811" cy="1620000"/>
          </a:xfrm>
          <a:prstGeom prst="rect">
            <a:avLst/>
          </a:prstGeom>
          <a:noFill/>
        </p:spPr>
      </p:pic>
      <p:pic>
        <p:nvPicPr>
          <p:cNvPr id="104454" name="Picture 6" descr="災損照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228" y="4905164"/>
            <a:ext cx="2169642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近</a:t>
            </a:r>
            <a:r>
              <a:rPr lang="zh-TW" altLang="en-US" dirty="0" smtClean="0"/>
              <a:t>年各縣市審議</a:t>
            </a:r>
            <a:r>
              <a:rPr lang="zh-TW" altLang="en-US" dirty="0"/>
              <a:t>結果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81D9D-39DB-4EB8-9BF9-C36F59A19DF9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008063" y="1447800"/>
          <a:ext cx="7632849" cy="526185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1060"/>
                <a:gridCol w="896713"/>
                <a:gridCol w="1296144"/>
                <a:gridCol w="900100"/>
                <a:gridCol w="1332148"/>
                <a:gridCol w="1008342"/>
                <a:gridCol w="1008342"/>
              </a:tblGrid>
              <a:tr h="58465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縣市政府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提報件數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提報金額         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核定件數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核定金額            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chemeClr val="bg1"/>
                          </a:solidFill>
                        </a:rPr>
                        <a:t>核定</a:t>
                      </a:r>
                      <a:r>
                        <a:rPr lang="en-US" altLang="zh-TW" sz="1600" u="none" strike="noStrike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altLang="zh-TW" sz="1600" u="none" strike="noStrik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zh-TW" altLang="en-US" sz="1600" u="none" strike="noStrike" dirty="0" smtClean="0">
                          <a:solidFill>
                            <a:schemeClr val="bg1"/>
                          </a:solidFill>
                        </a:rPr>
                        <a:t>件</a:t>
                      </a:r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數比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chemeClr val="bg1"/>
                          </a:solidFill>
                        </a:rPr>
                        <a:t>核定</a:t>
                      </a:r>
                      <a:r>
                        <a:rPr lang="en-US" altLang="zh-TW" sz="1600" u="none" strike="noStrike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altLang="zh-TW" sz="1600" u="none" strike="noStrike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zh-TW" altLang="en-US" sz="1600" u="none" strike="noStrike" dirty="0" smtClean="0">
                          <a:solidFill>
                            <a:schemeClr val="bg1"/>
                          </a:solidFill>
                        </a:rPr>
                        <a:t>經費</a:t>
                      </a:r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</a:rPr>
                        <a:t>比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latin typeface="標楷體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基隆市政府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209,966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33,387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68.8%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15.9%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新北市政府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493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3,285,218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1,778,632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87.8%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54.1%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新竹縣政府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667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1,767,686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1,314,627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91.8%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74.4%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桃園縣政府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506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1,814,049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449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623,832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88.7%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34.4%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苗栗縣政府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1,326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2,639,620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1,291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2,080,901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97.4%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78.8%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臺中市政府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1,327,672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339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689,325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85.2%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51.9%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南投縣政府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3,032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7,433,698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2,803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5,685,459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92.4%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76.5%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雲林縣政府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1,478,039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470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1,113,287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92.0%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75.3%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嘉義縣政府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2,583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5,432,220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2,271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3,667,258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87.9%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67.5%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臺南市政府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790 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1,502,441 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739 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1,148,564 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93.5%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76.4%</a:t>
                      </a:r>
                    </a:p>
                  </a:txBody>
                  <a:tcPr marL="7620" marR="7620" marT="7620" marB="0" anchor="ctr">
                    <a:solidFill>
                      <a:srgbClr val="FFFF66"/>
                    </a:solidFill>
                  </a:tcPr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臺東縣政府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1,711,107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976,961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57.1%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屏東縣政府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461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1,287,496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439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1,065,697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95.2%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82.8%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宜蘭縣政府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1,616,512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167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1,129,064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84.8%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69.8%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花蓮縣政府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462,652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288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349,337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86.2%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75.5%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連江縣政府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77,420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39,720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75.8%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51.3%</a:t>
                      </a:r>
                    </a:p>
                  </a:txBody>
                  <a:tcPr marL="7620" marR="7620" marT="7620" marB="0" anchor="ctr"/>
                </a:tc>
              </a:tr>
              <a:tr h="2923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合計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11,957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32,045,796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10,861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21,696,051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90.8%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1" i="0" u="none" strike="noStrike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67.7%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405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夏至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4024</Words>
  <Application>Microsoft Office PowerPoint</Application>
  <PresentationFormat>如螢幕大小 (4:3)</PresentationFormat>
  <Paragraphs>706</Paragraphs>
  <Slides>76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77" baseType="lpstr">
      <vt:lpstr>夏至</vt:lpstr>
      <vt:lpstr>公共設施災後復建工程 經費審議及執行</vt:lpstr>
      <vt:lpstr>大綱</vt:lpstr>
      <vt:lpstr>一、法規依據</vt:lpstr>
      <vt:lpstr>公共設施災後復建工作</vt:lpstr>
      <vt:lpstr>對地方政府復建經費的支援</vt:lpstr>
      <vt:lpstr>工程會統籌復建經費審議作業</vt:lpstr>
      <vt:lpstr>作業流程及法規依據</vt:lpstr>
      <vt:lpstr>歷年審議結果</vt:lpstr>
      <vt:lpstr>近年各縣市審議結果</vt:lpstr>
      <vt:lpstr>資訊管理系統</vt:lpstr>
      <vt:lpstr>二、復建經費之提報</vt:lpstr>
      <vt:lpstr>地方政府應辦事項</vt:lpstr>
      <vt:lpstr>地方政府應辦事項</vt:lpstr>
      <vt:lpstr>地方政府應辦事項</vt:lpstr>
      <vt:lpstr>復建工程填報內容</vt:lpstr>
      <vt:lpstr>復建工程之提報類別</vt:lpstr>
      <vt:lpstr>復建工程名稱</vt:lpstr>
      <vt:lpstr>破壞模式與可能致災原因</vt:lpstr>
      <vt:lpstr>受損情形說明</vt:lpstr>
      <vt:lpstr>受災地點之照片</vt:lpstr>
      <vt:lpstr>受災地點之照片</vt:lpstr>
      <vt:lpstr>受災地點之照片</vt:lpstr>
      <vt:lpstr>受災地點之照片</vt:lpstr>
      <vt:lpstr>復建工項</vt:lpstr>
      <vt:lpstr>詳實填報工區資料</vt:lpstr>
      <vt:lpstr>復建計畫示意圖</vt:lpstr>
      <vt:lpstr>詳實填報工區資料</vt:lpstr>
      <vt:lpstr>復建經費審議原則</vt:lpstr>
      <vt:lpstr>非復建經費審議範圍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圍牆倒塌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復建工程規劃設計及審查原則</vt:lpstr>
      <vt:lpstr>非屬中央審議及補助範圍</vt:lpstr>
      <vt:lpstr>三、復建經費之審議</vt:lpstr>
      <vt:lpstr>復建經費審議程序</vt:lpstr>
      <vt:lpstr>復建經費審議現勘件數</vt:lpstr>
      <vt:lpstr>現勘案件之審議結果</vt:lpstr>
      <vt:lpstr>未現勘案件之審議結果</vt:lpstr>
      <vt:lpstr>不列入抽查核列比例之情形</vt:lpstr>
      <vt:lpstr>跨機關協處原則</vt:lpstr>
      <vt:lpstr>四、復建經費之執行</vt:lpstr>
      <vt:lpstr>核定後期限內經費調整</vt:lpstr>
      <vt:lpstr>基本設計送審</vt:lpstr>
      <vt:lpstr>復建經費內容變更</vt:lpstr>
      <vt:lpstr>調增復建經費經費</vt:lpstr>
      <vt:lpstr>復建經費註銷</vt:lpstr>
      <vt:lpstr>復建工程作業期限</vt:lpstr>
      <vt:lpstr>完工期限展延</vt:lpstr>
      <vt:lpstr>展延申請之不可抗力因素</vt:lpstr>
      <vt:lpstr>展延原因統計</vt:lpstr>
      <vt:lpstr>展延申請填報重點</vt:lpstr>
      <vt:lpstr>復建工程執行管控</vt:lpstr>
      <vt:lpstr>復建工程執行管控</vt:lpstr>
      <vt:lpstr>上網填報相關變更申請</vt:lpstr>
      <vt:lpstr>五、結論與建議</vt:lpstr>
      <vt:lpstr>結論與建議</vt:lpstr>
      <vt:lpstr>結論與建議</vt:lpstr>
      <vt:lpstr>結論與建議</vt:lpstr>
      <vt:lpstr>結論與建議</vt:lpstr>
      <vt:lpstr>簡報結束　敬請指教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Chao-Hsi</dc:creator>
  <cp:lastModifiedBy>yuchueh</cp:lastModifiedBy>
  <cp:revision>291</cp:revision>
  <dcterms:created xsi:type="dcterms:W3CDTF">2010-07-08T09:42:55Z</dcterms:created>
  <dcterms:modified xsi:type="dcterms:W3CDTF">2016-05-10T07:48:30Z</dcterms:modified>
</cp:coreProperties>
</file>