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1"/>
  </p:notesMasterIdLst>
  <p:sldIdLst>
    <p:sldId id="256" r:id="rId2"/>
    <p:sldId id="266" r:id="rId3"/>
    <p:sldId id="267" r:id="rId4"/>
    <p:sldId id="270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9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154" autoAdjust="0"/>
  </p:normalViewPr>
  <p:slideViewPr>
    <p:cSldViewPr snapToGrid="0" showGuides="1">
      <p:cViewPr varScale="1">
        <p:scale>
          <a:sx n="70" d="100"/>
          <a:sy n="70" d="100"/>
        </p:scale>
        <p:origin x="1180" y="60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057E5-CC84-4A47-8E1A-433C002901D5}" type="doc">
      <dgm:prSet loTypeId="urn:microsoft.com/office/officeart/2005/8/layout/chevron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D7B1AFA3-F2D0-46CB-B95B-BC98D8C80565}">
      <dgm:prSet phldrT="[文字]"/>
      <dgm:spPr/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減量消費</a:t>
          </a:r>
        </a:p>
      </dgm:t>
    </dgm:pt>
    <dgm:pt modelId="{959419B4-B060-425C-8B61-3A86FB10B8C2}" type="parTrans" cxnId="{F6DCE259-57E2-4F97-80F8-33E74084C68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753CFCBA-6A0D-461A-AFBF-8295F006EB09}" type="sibTrans" cxnId="{F6DCE259-57E2-4F97-80F8-33E74084C68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88EF0AB0-26E2-4A4A-B7DE-1EF0CD8C9A2D}">
      <dgm:prSet phldrT="[文字]" custT="1"/>
      <dgm:spPr/>
      <dgm:t>
        <a:bodyPr/>
        <a:lstStyle/>
        <a:p>
          <a:r>
            <a:rPr lang="zh-TW" altLang="en-US" sz="1400" b="1" dirty="0">
              <a:solidFill>
                <a:srgbClr val="C00000"/>
              </a:solidFill>
            </a:rPr>
            <a:t>避免奪取自然資源</a:t>
          </a:r>
        </a:p>
      </dgm:t>
    </dgm:pt>
    <dgm:pt modelId="{957ED053-8177-491D-8514-6DE0C9379DCB}" type="parTrans" cxnId="{56C79756-8227-4829-ABBD-32AE3FB627AE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93E55019-3A76-43C6-B1F7-CD58C01570DB}" type="sibTrans" cxnId="{56C79756-8227-4829-ABBD-32AE3FB627AE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F3694615-2561-4577-A3B3-A6D694075F2A}">
      <dgm:prSet phldrT="[文字]" custT="1"/>
      <dgm:spPr/>
      <dgm:t>
        <a:bodyPr/>
        <a:lstStyle/>
        <a:p>
          <a:r>
            <a:rPr lang="zh-TW" altLang="en-US" sz="1400" b="1" dirty="0">
              <a:solidFill>
                <a:schemeClr val="tx1"/>
              </a:solidFill>
            </a:rPr>
            <a:t>真的有需要</a:t>
          </a:r>
          <a:r>
            <a:rPr lang="en-US" altLang="zh-TW" sz="1400" b="1" dirty="0">
              <a:solidFill>
                <a:schemeClr val="tx1"/>
              </a:solidFill>
            </a:rPr>
            <a:t>?</a:t>
          </a:r>
          <a:r>
            <a:rPr lang="zh-TW" altLang="en-US" sz="1400" b="1" dirty="0">
              <a:solidFill>
                <a:schemeClr val="tx1"/>
              </a:solidFill>
            </a:rPr>
            <a:t>一時衝動</a:t>
          </a:r>
          <a:r>
            <a:rPr lang="en-US" altLang="zh-TW" sz="1400" b="1" dirty="0">
              <a:solidFill>
                <a:schemeClr val="tx1"/>
              </a:solidFill>
            </a:rPr>
            <a:t>?</a:t>
          </a:r>
          <a:endParaRPr lang="zh-TW" altLang="en-US" sz="1400" b="1" dirty="0">
            <a:solidFill>
              <a:schemeClr val="tx1"/>
            </a:solidFill>
          </a:endParaRPr>
        </a:p>
      </dgm:t>
    </dgm:pt>
    <dgm:pt modelId="{1FAA9B07-7D98-4109-91D8-39D83A040D29}" type="parTrans" cxnId="{82F68BFE-2D64-404B-BDF3-F97573F8B41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081479E9-C614-4412-A985-D3D0CF4D7C55}" type="sibTrans" cxnId="{82F68BFE-2D64-404B-BDF3-F97573F8B41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621B9E32-AD15-41B3-A27E-0D2F6CC9A0C7}">
      <dgm:prSet phldrT="[文字]"/>
      <dgm:spPr/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重複使用</a:t>
          </a:r>
        </a:p>
      </dgm:t>
    </dgm:pt>
    <dgm:pt modelId="{88FA539A-CCE6-451A-94A7-8BFA27B50B7A}" type="parTrans" cxnId="{7EF919A0-B111-4D43-9028-E00BBAC0B75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CD84BED1-9954-4206-AFDB-A3886AB950C8}" type="sibTrans" cxnId="{7EF919A0-B111-4D43-9028-E00BBAC0B75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AF438D17-E796-432F-9E4A-C0FBA0BAA18E}">
      <dgm:prSet phldrT="[文字]" custT="1"/>
      <dgm:spPr/>
      <dgm:t>
        <a:bodyPr/>
        <a:lstStyle/>
        <a:p>
          <a:r>
            <a:rPr lang="zh-TW" altLang="en-US" sz="1400" b="1" dirty="0">
              <a:solidFill>
                <a:srgbClr val="C00000"/>
              </a:solidFill>
            </a:rPr>
            <a:t>環保袋不環保，重要是環保行為</a:t>
          </a:r>
        </a:p>
      </dgm:t>
    </dgm:pt>
    <dgm:pt modelId="{C02E4FE8-D776-4FAF-B1D2-2C0F955E18AC}" type="parTrans" cxnId="{747CC495-17CB-4726-9B30-70F0CD170448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7E9F37A8-D0D1-4C5C-857D-055E7EC603BD}" type="sibTrans" cxnId="{747CC495-17CB-4726-9B30-70F0CD170448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6CC75388-95BA-4328-BB7C-AE931B11C5F7}">
      <dgm:prSet phldrT="[文字]"/>
      <dgm:spPr/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回收利用</a:t>
          </a:r>
        </a:p>
      </dgm:t>
    </dgm:pt>
    <dgm:pt modelId="{D07FB111-4321-490D-8899-A7CD2DAE3203}" type="parTrans" cxnId="{B2AAC17E-DFBC-4541-A282-98B0EF71D63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EB77149A-E722-4608-B38A-FFA3048F3C20}" type="sibTrans" cxnId="{B2AAC17E-DFBC-4541-A282-98B0EF71D63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47FCE080-12FC-4CDA-8A32-A8E9F5DB8EEB}">
      <dgm:prSet phldrT="[文字]" custT="1"/>
      <dgm:spPr/>
      <dgm:t>
        <a:bodyPr/>
        <a:lstStyle/>
        <a:p>
          <a:r>
            <a:rPr lang="zh-TW" altLang="en-US" sz="1400" b="1" dirty="0">
              <a:solidFill>
                <a:srgbClr val="C00000"/>
              </a:solidFill>
            </a:rPr>
            <a:t>廢棄物只是被錯置地方的資源</a:t>
          </a:r>
        </a:p>
      </dgm:t>
    </dgm:pt>
    <dgm:pt modelId="{00C0C94F-EE6F-45F0-9445-DF93C2506808}" type="parTrans" cxnId="{35B52641-81BF-4D9B-904B-D532186EE35D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FC5608DB-EB7C-4D75-BFD8-D941EEA1ECA2}" type="sibTrans" cxnId="{35B52641-81BF-4D9B-904B-D532186EE35D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47741D33-8F25-4F0F-B1C6-1CBD95084B23}">
      <dgm:prSet phldrT="[文字]" custT="1"/>
      <dgm:spPr/>
      <dgm:t>
        <a:bodyPr/>
        <a:lstStyle/>
        <a:p>
          <a:r>
            <a:rPr lang="zh-TW" altLang="en-US" sz="1400" b="1" dirty="0">
              <a:solidFill>
                <a:schemeClr val="tx1"/>
              </a:solidFill>
            </a:rPr>
            <a:t>循環經濟，零廢棄</a:t>
          </a:r>
        </a:p>
      </dgm:t>
    </dgm:pt>
    <dgm:pt modelId="{D075505B-71D5-4CDC-9F8B-2ED81C9D72CA}" type="parTrans" cxnId="{F40B6BF4-4057-41FE-BBBB-3BA9B12EAC4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24891A8D-5D81-49EC-ADEA-FF9EFC1799D7}" type="sibTrans" cxnId="{F40B6BF4-4057-41FE-BBBB-3BA9B12EAC4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07F65A3C-164F-42EA-85D4-759AC823FFDF}">
      <dgm:prSet phldrT="[文字]" custT="1"/>
      <dgm:spPr/>
      <dgm:t>
        <a:bodyPr/>
        <a:lstStyle/>
        <a:p>
          <a:r>
            <a:rPr lang="zh-TW" altLang="en-US" sz="1400" b="1" dirty="0">
              <a:solidFill>
                <a:schemeClr val="tx1"/>
              </a:solidFill>
            </a:rPr>
            <a:t>耐用度、可否維修、更換零件、增加使用壽命</a:t>
          </a:r>
          <a:endParaRPr lang="zh-TW" altLang="en-US" sz="1400" b="1" dirty="0">
            <a:solidFill>
              <a:srgbClr val="C00000"/>
            </a:solidFill>
          </a:endParaRPr>
        </a:p>
      </dgm:t>
    </dgm:pt>
    <dgm:pt modelId="{5A45CCDF-4CB9-4EB1-ACCF-8A82370D21B1}" type="parTrans" cxnId="{C5AFF5D4-5F35-4425-9AEF-D2BE378D74D6}">
      <dgm:prSet/>
      <dgm:spPr/>
      <dgm:t>
        <a:bodyPr/>
        <a:lstStyle/>
        <a:p>
          <a:endParaRPr lang="zh-TW" altLang="en-US"/>
        </a:p>
      </dgm:t>
    </dgm:pt>
    <dgm:pt modelId="{894BF2A7-FA6A-42E2-BE92-7C830698F218}" type="sibTrans" cxnId="{C5AFF5D4-5F35-4425-9AEF-D2BE378D74D6}">
      <dgm:prSet/>
      <dgm:spPr/>
      <dgm:t>
        <a:bodyPr/>
        <a:lstStyle/>
        <a:p>
          <a:endParaRPr lang="zh-TW" altLang="en-US"/>
        </a:p>
      </dgm:t>
    </dgm:pt>
    <dgm:pt modelId="{FE66EF6E-6B74-4AEF-8663-113207431FDD}" type="pres">
      <dgm:prSet presAssocID="{BF4057E5-CC84-4A47-8E1A-433C002901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F24E579-9A77-45DA-9479-9B57C4A16B34}" type="pres">
      <dgm:prSet presAssocID="{D7B1AFA3-F2D0-46CB-B95B-BC98D8C80565}" presName="composite" presStyleCnt="0"/>
      <dgm:spPr/>
    </dgm:pt>
    <dgm:pt modelId="{169A21F4-F73D-48AF-B53F-0F5653AB76A3}" type="pres">
      <dgm:prSet presAssocID="{D7B1AFA3-F2D0-46CB-B95B-BC98D8C8056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2B8223-DED8-454D-B10D-47B7FCE4EC55}" type="pres">
      <dgm:prSet presAssocID="{D7B1AFA3-F2D0-46CB-B95B-BC98D8C8056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2209F1-A1C3-4F93-B9E1-698217F5D552}" type="pres">
      <dgm:prSet presAssocID="{753CFCBA-6A0D-461A-AFBF-8295F006EB09}" presName="sp" presStyleCnt="0"/>
      <dgm:spPr/>
    </dgm:pt>
    <dgm:pt modelId="{23F56F3B-02BA-4D7D-8C78-6FB1A8487480}" type="pres">
      <dgm:prSet presAssocID="{621B9E32-AD15-41B3-A27E-0D2F6CC9A0C7}" presName="composite" presStyleCnt="0"/>
      <dgm:spPr/>
    </dgm:pt>
    <dgm:pt modelId="{65DC1BB9-CCFC-4B92-8AD7-0FA9D218E777}" type="pres">
      <dgm:prSet presAssocID="{621B9E32-AD15-41B3-A27E-0D2F6CC9A0C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203E40-57A3-43E6-9AA9-3B0EC8767B4E}" type="pres">
      <dgm:prSet presAssocID="{621B9E32-AD15-41B3-A27E-0D2F6CC9A0C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EC7040-D6CD-469D-AB0A-B204DA2F7D0B}" type="pres">
      <dgm:prSet presAssocID="{CD84BED1-9954-4206-AFDB-A3886AB950C8}" presName="sp" presStyleCnt="0"/>
      <dgm:spPr/>
    </dgm:pt>
    <dgm:pt modelId="{92C32FB3-80E8-4C10-BE45-88A6E834749D}" type="pres">
      <dgm:prSet presAssocID="{6CC75388-95BA-4328-BB7C-AE931B11C5F7}" presName="composite" presStyleCnt="0"/>
      <dgm:spPr/>
    </dgm:pt>
    <dgm:pt modelId="{CBF933AE-9995-4D76-A921-16A0B7A99A17}" type="pres">
      <dgm:prSet presAssocID="{6CC75388-95BA-4328-BB7C-AE931B11C5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EC0253-2624-4B55-A678-A86B71EC5AD1}" type="pres">
      <dgm:prSet presAssocID="{6CC75388-95BA-4328-BB7C-AE931B11C5F7}" presName="descendantText" presStyleLbl="alignAcc1" presStyleIdx="2" presStyleCnt="3" custLinFactNeighborX="2243" custLinFactNeighborY="18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19677C4-3D0D-49DF-85D8-D56170A002A6}" type="presOf" srcId="{47741D33-8F25-4F0F-B1C6-1CBD95084B23}" destId="{5EEC0253-2624-4B55-A678-A86B71EC5AD1}" srcOrd="0" destOrd="1" presId="urn:microsoft.com/office/officeart/2005/8/layout/chevron2"/>
    <dgm:cxn modelId="{D0D729CC-CA3C-4ED3-9257-BAC5D66CF04C}" type="presOf" srcId="{88EF0AB0-26E2-4A4A-B7DE-1EF0CD8C9A2D}" destId="{032B8223-DED8-454D-B10D-47B7FCE4EC55}" srcOrd="0" destOrd="0" presId="urn:microsoft.com/office/officeart/2005/8/layout/chevron2"/>
    <dgm:cxn modelId="{82F68BFE-2D64-404B-BDF3-F97573F8B419}" srcId="{D7B1AFA3-F2D0-46CB-B95B-BC98D8C80565}" destId="{F3694615-2561-4577-A3B3-A6D694075F2A}" srcOrd="1" destOrd="0" parTransId="{1FAA9B07-7D98-4109-91D8-39D83A040D29}" sibTransId="{081479E9-C614-4412-A985-D3D0CF4D7C55}"/>
    <dgm:cxn modelId="{C5AFF5D4-5F35-4425-9AEF-D2BE378D74D6}" srcId="{621B9E32-AD15-41B3-A27E-0D2F6CC9A0C7}" destId="{07F65A3C-164F-42EA-85D4-759AC823FFDF}" srcOrd="1" destOrd="0" parTransId="{5A45CCDF-4CB9-4EB1-ACCF-8A82370D21B1}" sibTransId="{894BF2A7-FA6A-42E2-BE92-7C830698F218}"/>
    <dgm:cxn modelId="{F6DCE259-57E2-4F97-80F8-33E74084C68B}" srcId="{BF4057E5-CC84-4A47-8E1A-433C002901D5}" destId="{D7B1AFA3-F2D0-46CB-B95B-BC98D8C80565}" srcOrd="0" destOrd="0" parTransId="{959419B4-B060-425C-8B61-3A86FB10B8C2}" sibTransId="{753CFCBA-6A0D-461A-AFBF-8295F006EB09}"/>
    <dgm:cxn modelId="{7EF919A0-B111-4D43-9028-E00BBAC0B759}" srcId="{BF4057E5-CC84-4A47-8E1A-433C002901D5}" destId="{621B9E32-AD15-41B3-A27E-0D2F6CC9A0C7}" srcOrd="1" destOrd="0" parTransId="{88FA539A-CCE6-451A-94A7-8BFA27B50B7A}" sibTransId="{CD84BED1-9954-4206-AFDB-A3886AB950C8}"/>
    <dgm:cxn modelId="{747CC495-17CB-4726-9B30-70F0CD170448}" srcId="{621B9E32-AD15-41B3-A27E-0D2F6CC9A0C7}" destId="{AF438D17-E796-432F-9E4A-C0FBA0BAA18E}" srcOrd="0" destOrd="0" parTransId="{C02E4FE8-D776-4FAF-B1D2-2C0F955E18AC}" sibTransId="{7E9F37A8-D0D1-4C5C-857D-055E7EC603BD}"/>
    <dgm:cxn modelId="{F40B6BF4-4057-41FE-BBBB-3BA9B12EAC49}" srcId="{6CC75388-95BA-4328-BB7C-AE931B11C5F7}" destId="{47741D33-8F25-4F0F-B1C6-1CBD95084B23}" srcOrd="1" destOrd="0" parTransId="{D075505B-71D5-4CDC-9F8B-2ED81C9D72CA}" sibTransId="{24891A8D-5D81-49EC-ADEA-FF9EFC1799D7}"/>
    <dgm:cxn modelId="{BA0CED7B-26B4-4B5C-AC51-E0EB564F5DA0}" type="presOf" srcId="{07F65A3C-164F-42EA-85D4-759AC823FFDF}" destId="{F8203E40-57A3-43E6-9AA9-3B0EC8767B4E}" srcOrd="0" destOrd="1" presId="urn:microsoft.com/office/officeart/2005/8/layout/chevron2"/>
    <dgm:cxn modelId="{2327CB9F-9816-4148-924B-34E94DC5C8D3}" type="presOf" srcId="{621B9E32-AD15-41B3-A27E-0D2F6CC9A0C7}" destId="{65DC1BB9-CCFC-4B92-8AD7-0FA9D218E777}" srcOrd="0" destOrd="0" presId="urn:microsoft.com/office/officeart/2005/8/layout/chevron2"/>
    <dgm:cxn modelId="{82404278-9446-4DFE-947E-3E28620E6752}" type="presOf" srcId="{AF438D17-E796-432F-9E4A-C0FBA0BAA18E}" destId="{F8203E40-57A3-43E6-9AA9-3B0EC8767B4E}" srcOrd="0" destOrd="0" presId="urn:microsoft.com/office/officeart/2005/8/layout/chevron2"/>
    <dgm:cxn modelId="{56C79756-8227-4829-ABBD-32AE3FB627AE}" srcId="{D7B1AFA3-F2D0-46CB-B95B-BC98D8C80565}" destId="{88EF0AB0-26E2-4A4A-B7DE-1EF0CD8C9A2D}" srcOrd="0" destOrd="0" parTransId="{957ED053-8177-491D-8514-6DE0C9379DCB}" sibTransId="{93E55019-3A76-43C6-B1F7-CD58C01570DB}"/>
    <dgm:cxn modelId="{6B2CF97F-04BF-4DDB-84B4-B1E717E785F2}" type="presOf" srcId="{D7B1AFA3-F2D0-46CB-B95B-BC98D8C80565}" destId="{169A21F4-F73D-48AF-B53F-0F5653AB76A3}" srcOrd="0" destOrd="0" presId="urn:microsoft.com/office/officeart/2005/8/layout/chevron2"/>
    <dgm:cxn modelId="{B2AAC17E-DFBC-4541-A282-98B0EF71D63B}" srcId="{BF4057E5-CC84-4A47-8E1A-433C002901D5}" destId="{6CC75388-95BA-4328-BB7C-AE931B11C5F7}" srcOrd="2" destOrd="0" parTransId="{D07FB111-4321-490D-8899-A7CD2DAE3203}" sibTransId="{EB77149A-E722-4608-B38A-FFA3048F3C20}"/>
    <dgm:cxn modelId="{54EEF89E-01A2-4E0B-ACD4-4F18D2F7D839}" type="presOf" srcId="{6CC75388-95BA-4328-BB7C-AE931B11C5F7}" destId="{CBF933AE-9995-4D76-A921-16A0B7A99A17}" srcOrd="0" destOrd="0" presId="urn:microsoft.com/office/officeart/2005/8/layout/chevron2"/>
    <dgm:cxn modelId="{35B52641-81BF-4D9B-904B-D532186EE35D}" srcId="{6CC75388-95BA-4328-BB7C-AE931B11C5F7}" destId="{47FCE080-12FC-4CDA-8A32-A8E9F5DB8EEB}" srcOrd="0" destOrd="0" parTransId="{00C0C94F-EE6F-45F0-9445-DF93C2506808}" sibTransId="{FC5608DB-EB7C-4D75-BFD8-D941EEA1ECA2}"/>
    <dgm:cxn modelId="{6E5706E8-1AFF-427A-A89E-E08C5EA7CF21}" type="presOf" srcId="{47FCE080-12FC-4CDA-8A32-A8E9F5DB8EEB}" destId="{5EEC0253-2624-4B55-A678-A86B71EC5AD1}" srcOrd="0" destOrd="0" presId="urn:microsoft.com/office/officeart/2005/8/layout/chevron2"/>
    <dgm:cxn modelId="{41F050BA-0F73-4D24-A080-867B744A6F06}" type="presOf" srcId="{BF4057E5-CC84-4A47-8E1A-433C002901D5}" destId="{FE66EF6E-6B74-4AEF-8663-113207431FDD}" srcOrd="0" destOrd="0" presId="urn:microsoft.com/office/officeart/2005/8/layout/chevron2"/>
    <dgm:cxn modelId="{7A3D94F9-61F0-41D5-A189-55C1AA7ACFE9}" type="presOf" srcId="{F3694615-2561-4577-A3B3-A6D694075F2A}" destId="{032B8223-DED8-454D-B10D-47B7FCE4EC55}" srcOrd="0" destOrd="1" presId="urn:microsoft.com/office/officeart/2005/8/layout/chevron2"/>
    <dgm:cxn modelId="{E54BAB0B-CEE8-44E2-89B0-21A93FE4937A}" type="presParOf" srcId="{FE66EF6E-6B74-4AEF-8663-113207431FDD}" destId="{DF24E579-9A77-45DA-9479-9B57C4A16B34}" srcOrd="0" destOrd="0" presId="urn:microsoft.com/office/officeart/2005/8/layout/chevron2"/>
    <dgm:cxn modelId="{D1E5F2B4-B156-4389-B7B0-841A6913E4DC}" type="presParOf" srcId="{DF24E579-9A77-45DA-9479-9B57C4A16B34}" destId="{169A21F4-F73D-48AF-B53F-0F5653AB76A3}" srcOrd="0" destOrd="0" presId="urn:microsoft.com/office/officeart/2005/8/layout/chevron2"/>
    <dgm:cxn modelId="{FF22D68C-95B9-4ACB-86F0-9C6350F9B060}" type="presParOf" srcId="{DF24E579-9A77-45DA-9479-9B57C4A16B34}" destId="{032B8223-DED8-454D-B10D-47B7FCE4EC55}" srcOrd="1" destOrd="0" presId="urn:microsoft.com/office/officeart/2005/8/layout/chevron2"/>
    <dgm:cxn modelId="{F241D8CC-C7D3-48F6-9C91-3196D4E1216B}" type="presParOf" srcId="{FE66EF6E-6B74-4AEF-8663-113207431FDD}" destId="{C02209F1-A1C3-4F93-B9E1-698217F5D552}" srcOrd="1" destOrd="0" presId="urn:microsoft.com/office/officeart/2005/8/layout/chevron2"/>
    <dgm:cxn modelId="{E3F801D2-D748-47A4-B49E-16A836F6CB08}" type="presParOf" srcId="{FE66EF6E-6B74-4AEF-8663-113207431FDD}" destId="{23F56F3B-02BA-4D7D-8C78-6FB1A8487480}" srcOrd="2" destOrd="0" presId="urn:microsoft.com/office/officeart/2005/8/layout/chevron2"/>
    <dgm:cxn modelId="{B882027F-4A43-4EB6-B5C3-E97FD5290454}" type="presParOf" srcId="{23F56F3B-02BA-4D7D-8C78-6FB1A8487480}" destId="{65DC1BB9-CCFC-4B92-8AD7-0FA9D218E777}" srcOrd="0" destOrd="0" presId="urn:microsoft.com/office/officeart/2005/8/layout/chevron2"/>
    <dgm:cxn modelId="{318E2F8F-E183-41C4-9CD9-0CCEF8970089}" type="presParOf" srcId="{23F56F3B-02BA-4D7D-8C78-6FB1A8487480}" destId="{F8203E40-57A3-43E6-9AA9-3B0EC8767B4E}" srcOrd="1" destOrd="0" presId="urn:microsoft.com/office/officeart/2005/8/layout/chevron2"/>
    <dgm:cxn modelId="{455FFB1F-80EB-45E0-B0BC-4EAE9A9AC8A9}" type="presParOf" srcId="{FE66EF6E-6B74-4AEF-8663-113207431FDD}" destId="{32EC7040-D6CD-469D-AB0A-B204DA2F7D0B}" srcOrd="3" destOrd="0" presId="urn:microsoft.com/office/officeart/2005/8/layout/chevron2"/>
    <dgm:cxn modelId="{D1E17404-E7B7-4458-ACB1-FCFD33BB3213}" type="presParOf" srcId="{FE66EF6E-6B74-4AEF-8663-113207431FDD}" destId="{92C32FB3-80E8-4C10-BE45-88A6E834749D}" srcOrd="4" destOrd="0" presId="urn:microsoft.com/office/officeart/2005/8/layout/chevron2"/>
    <dgm:cxn modelId="{77ECD852-C7E1-4328-826B-A94F170E263B}" type="presParOf" srcId="{92C32FB3-80E8-4C10-BE45-88A6E834749D}" destId="{CBF933AE-9995-4D76-A921-16A0B7A99A17}" srcOrd="0" destOrd="0" presId="urn:microsoft.com/office/officeart/2005/8/layout/chevron2"/>
    <dgm:cxn modelId="{D947E619-4839-4BFE-823B-B57250989D43}" type="presParOf" srcId="{92C32FB3-80E8-4C10-BE45-88A6E834749D}" destId="{5EEC0253-2624-4B55-A678-A86B71EC5A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4057E5-CC84-4A47-8E1A-433C002901D5}" type="doc">
      <dgm:prSet loTypeId="urn:microsoft.com/office/officeart/2005/8/layout/chevron2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zh-TW" altLang="en-US"/>
        </a:p>
      </dgm:t>
    </dgm:pt>
    <dgm:pt modelId="{D7B1AFA3-F2D0-46CB-B95B-BC98D8C80565}">
      <dgm:prSet phldrT="[文字]"/>
      <dgm:spPr/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經濟環保</a:t>
          </a:r>
        </a:p>
      </dgm:t>
    </dgm:pt>
    <dgm:pt modelId="{959419B4-B060-425C-8B61-3A86FB10B8C2}" type="parTrans" cxnId="{F6DCE259-57E2-4F97-80F8-33E74084C68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753CFCBA-6A0D-461A-AFBF-8295F006EB09}" type="sibTrans" cxnId="{F6DCE259-57E2-4F97-80F8-33E74084C68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88EF0AB0-26E2-4A4A-B7DE-1EF0CD8C9A2D}">
      <dgm:prSet phldrT="[文字]" custT="1"/>
      <dgm:spPr/>
      <dgm:t>
        <a:bodyPr/>
        <a:lstStyle/>
        <a:p>
          <a:r>
            <a:rPr lang="zh-TW" altLang="en-US" sz="1400" b="1" dirty="0">
              <a:solidFill>
                <a:srgbClr val="C00000"/>
              </a:solidFill>
            </a:rPr>
            <a:t>一切從簡單出發</a:t>
          </a:r>
        </a:p>
      </dgm:t>
    </dgm:pt>
    <dgm:pt modelId="{957ED053-8177-491D-8514-6DE0C9379DCB}" type="parTrans" cxnId="{56C79756-8227-4829-ABBD-32AE3FB627AE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93E55019-3A76-43C6-B1F7-CD58C01570DB}" type="sibTrans" cxnId="{56C79756-8227-4829-ABBD-32AE3FB627AE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F3694615-2561-4577-A3B3-A6D694075F2A}">
      <dgm:prSet phldrT="[文字]" custT="1"/>
      <dgm:spPr/>
      <dgm:t>
        <a:bodyPr/>
        <a:lstStyle/>
        <a:p>
          <a:r>
            <a:rPr lang="zh-TW" altLang="zh-TW" sz="1400" b="1" dirty="0">
              <a:solidFill>
                <a:schemeClr val="tx1"/>
              </a:solidFill>
            </a:rPr>
            <a:t>耗用最少原料、製程簡單、不浮誇的包裝，生產過程低耗能</a:t>
          </a:r>
          <a:r>
            <a:rPr lang="zh-TW" altLang="en-US" sz="1400" b="1" dirty="0">
              <a:solidFill>
                <a:schemeClr val="tx1"/>
              </a:solidFill>
            </a:rPr>
            <a:t>水</a:t>
          </a:r>
        </a:p>
      </dgm:t>
    </dgm:pt>
    <dgm:pt modelId="{1FAA9B07-7D98-4109-91D8-39D83A040D29}" type="parTrans" cxnId="{82F68BFE-2D64-404B-BDF3-F97573F8B41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081479E9-C614-4412-A985-D3D0CF4D7C55}" type="sibTrans" cxnId="{82F68BFE-2D64-404B-BDF3-F97573F8B41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621B9E32-AD15-41B3-A27E-0D2F6CC9A0C7}">
      <dgm:prSet phldrT="[文字]"/>
      <dgm:spPr/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生態保育</a:t>
          </a:r>
        </a:p>
      </dgm:t>
    </dgm:pt>
    <dgm:pt modelId="{88FA539A-CCE6-451A-94A7-8BFA27B50B7A}" type="parTrans" cxnId="{7EF919A0-B111-4D43-9028-E00BBAC0B75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CD84BED1-9954-4206-AFDB-A3886AB950C8}" type="sibTrans" cxnId="{7EF919A0-B111-4D43-9028-E00BBAC0B75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AF438D17-E796-432F-9E4A-C0FBA0BAA18E}">
      <dgm:prSet phldrT="[文字]" custT="1"/>
      <dgm:spPr/>
      <dgm:t>
        <a:bodyPr/>
        <a:lstStyle/>
        <a:p>
          <a:r>
            <a:rPr lang="zh-TW" altLang="en-US" sz="1400" b="1" dirty="0">
              <a:solidFill>
                <a:srgbClr val="C00000"/>
              </a:solidFill>
            </a:rPr>
            <a:t>給動物永續的家</a:t>
          </a:r>
        </a:p>
      </dgm:t>
    </dgm:pt>
    <dgm:pt modelId="{C02E4FE8-D776-4FAF-B1D2-2C0F955E18AC}" type="parTrans" cxnId="{747CC495-17CB-4726-9B30-70F0CD170448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7E9F37A8-D0D1-4C5C-857D-055E7EC603BD}" type="sibTrans" cxnId="{747CC495-17CB-4726-9B30-70F0CD170448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6CC75388-95BA-4328-BB7C-AE931B11C5F7}">
      <dgm:prSet phldrT="[文字]"/>
      <dgm:spPr/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公平正義</a:t>
          </a:r>
        </a:p>
      </dgm:t>
    </dgm:pt>
    <dgm:pt modelId="{D07FB111-4321-490D-8899-A7CD2DAE3203}" type="parTrans" cxnId="{B2AAC17E-DFBC-4541-A282-98B0EF71D63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EB77149A-E722-4608-B38A-FFA3048F3C20}" type="sibTrans" cxnId="{B2AAC17E-DFBC-4541-A282-98B0EF71D63B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47FCE080-12FC-4CDA-8A32-A8E9F5DB8EEB}">
      <dgm:prSet phldrT="[文字]" custT="1"/>
      <dgm:spPr/>
      <dgm:t>
        <a:bodyPr/>
        <a:lstStyle/>
        <a:p>
          <a:r>
            <a:rPr lang="zh-TW" altLang="en-US" sz="1400" b="1" dirty="0">
              <a:solidFill>
                <a:srgbClr val="C00000"/>
              </a:solidFill>
            </a:rPr>
            <a:t>選擇善盡企業社會責任的品牌</a:t>
          </a:r>
        </a:p>
      </dgm:t>
    </dgm:pt>
    <dgm:pt modelId="{00C0C94F-EE6F-45F0-9445-DF93C2506808}" type="parTrans" cxnId="{35B52641-81BF-4D9B-904B-D532186EE35D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FC5608DB-EB7C-4D75-BFD8-D941EEA1ECA2}" type="sibTrans" cxnId="{35B52641-81BF-4D9B-904B-D532186EE35D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47741D33-8F25-4F0F-B1C6-1CBD95084B23}">
      <dgm:prSet phldrT="[文字]" custT="1"/>
      <dgm:spPr/>
      <dgm:t>
        <a:bodyPr/>
        <a:lstStyle/>
        <a:p>
          <a:r>
            <a:rPr lang="zh-TW" altLang="en-US" sz="1400" b="1" dirty="0">
              <a:solidFill>
                <a:schemeClr val="tx1"/>
              </a:solidFill>
            </a:rPr>
            <a:t>負起環保責任、維護員工權益、保護消費者權益</a:t>
          </a:r>
        </a:p>
      </dgm:t>
    </dgm:pt>
    <dgm:pt modelId="{D075505B-71D5-4CDC-9F8B-2ED81C9D72CA}" type="parTrans" cxnId="{F40B6BF4-4057-41FE-BBBB-3BA9B12EAC4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24891A8D-5D81-49EC-ADEA-FF9EFC1799D7}" type="sibTrans" cxnId="{F40B6BF4-4057-41FE-BBBB-3BA9B12EAC49}">
      <dgm:prSet/>
      <dgm:spPr/>
      <dgm:t>
        <a:bodyPr/>
        <a:lstStyle/>
        <a:p>
          <a:endParaRPr lang="zh-TW" altLang="en-US" b="1">
            <a:solidFill>
              <a:schemeClr val="tx1"/>
            </a:solidFill>
          </a:endParaRPr>
        </a:p>
      </dgm:t>
    </dgm:pt>
    <dgm:pt modelId="{072D2895-5745-4A89-9D3E-FDA8D818DCCE}">
      <dgm:prSet phldrT="[文字]" custT="1"/>
      <dgm:spPr/>
      <dgm:t>
        <a:bodyPr/>
        <a:lstStyle/>
        <a:p>
          <a:r>
            <a:rPr lang="zh-TW" altLang="en-US" sz="1400" b="1" dirty="0">
              <a:solidFill>
                <a:schemeClr val="tx1"/>
              </a:solidFill>
            </a:rPr>
            <a:t>食在地、吃當季、永續海鮮、順應四季及生物天性</a:t>
          </a:r>
        </a:p>
      </dgm:t>
    </dgm:pt>
    <dgm:pt modelId="{023DEF43-5BC3-4EAE-8A04-CACAD7DCC9E3}" type="parTrans" cxnId="{A6E4C5F0-AB3D-43AE-92B9-6012A4C3EF65}">
      <dgm:prSet/>
      <dgm:spPr/>
      <dgm:t>
        <a:bodyPr/>
        <a:lstStyle/>
        <a:p>
          <a:endParaRPr lang="zh-TW" altLang="en-US"/>
        </a:p>
      </dgm:t>
    </dgm:pt>
    <dgm:pt modelId="{8A818464-258D-4464-9378-069B3CC27EA2}" type="sibTrans" cxnId="{A6E4C5F0-AB3D-43AE-92B9-6012A4C3EF65}">
      <dgm:prSet/>
      <dgm:spPr/>
      <dgm:t>
        <a:bodyPr/>
        <a:lstStyle/>
        <a:p>
          <a:endParaRPr lang="zh-TW" altLang="en-US"/>
        </a:p>
      </dgm:t>
    </dgm:pt>
    <dgm:pt modelId="{FE66EF6E-6B74-4AEF-8663-113207431FDD}" type="pres">
      <dgm:prSet presAssocID="{BF4057E5-CC84-4A47-8E1A-433C002901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F24E579-9A77-45DA-9479-9B57C4A16B34}" type="pres">
      <dgm:prSet presAssocID="{D7B1AFA3-F2D0-46CB-B95B-BC98D8C80565}" presName="composite" presStyleCnt="0"/>
      <dgm:spPr/>
    </dgm:pt>
    <dgm:pt modelId="{169A21F4-F73D-48AF-B53F-0F5653AB76A3}" type="pres">
      <dgm:prSet presAssocID="{D7B1AFA3-F2D0-46CB-B95B-BC98D8C8056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2B8223-DED8-454D-B10D-47B7FCE4EC55}" type="pres">
      <dgm:prSet presAssocID="{D7B1AFA3-F2D0-46CB-B95B-BC98D8C8056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2209F1-A1C3-4F93-B9E1-698217F5D552}" type="pres">
      <dgm:prSet presAssocID="{753CFCBA-6A0D-461A-AFBF-8295F006EB09}" presName="sp" presStyleCnt="0"/>
      <dgm:spPr/>
    </dgm:pt>
    <dgm:pt modelId="{23F56F3B-02BA-4D7D-8C78-6FB1A8487480}" type="pres">
      <dgm:prSet presAssocID="{621B9E32-AD15-41B3-A27E-0D2F6CC9A0C7}" presName="composite" presStyleCnt="0"/>
      <dgm:spPr/>
    </dgm:pt>
    <dgm:pt modelId="{65DC1BB9-CCFC-4B92-8AD7-0FA9D218E777}" type="pres">
      <dgm:prSet presAssocID="{621B9E32-AD15-41B3-A27E-0D2F6CC9A0C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203E40-57A3-43E6-9AA9-3B0EC8767B4E}" type="pres">
      <dgm:prSet presAssocID="{621B9E32-AD15-41B3-A27E-0D2F6CC9A0C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EC7040-D6CD-469D-AB0A-B204DA2F7D0B}" type="pres">
      <dgm:prSet presAssocID="{CD84BED1-9954-4206-AFDB-A3886AB950C8}" presName="sp" presStyleCnt="0"/>
      <dgm:spPr/>
    </dgm:pt>
    <dgm:pt modelId="{92C32FB3-80E8-4C10-BE45-88A6E834749D}" type="pres">
      <dgm:prSet presAssocID="{6CC75388-95BA-4328-BB7C-AE931B11C5F7}" presName="composite" presStyleCnt="0"/>
      <dgm:spPr/>
    </dgm:pt>
    <dgm:pt modelId="{CBF933AE-9995-4D76-A921-16A0B7A99A17}" type="pres">
      <dgm:prSet presAssocID="{6CC75388-95BA-4328-BB7C-AE931B11C5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EC0253-2624-4B55-A678-A86B71EC5AD1}" type="pres">
      <dgm:prSet presAssocID="{6CC75388-95BA-4328-BB7C-AE931B11C5F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19677C4-3D0D-49DF-85D8-D56170A002A6}" type="presOf" srcId="{47741D33-8F25-4F0F-B1C6-1CBD95084B23}" destId="{5EEC0253-2624-4B55-A678-A86B71EC5AD1}" srcOrd="0" destOrd="1" presId="urn:microsoft.com/office/officeart/2005/8/layout/chevron2"/>
    <dgm:cxn modelId="{D0D729CC-CA3C-4ED3-9257-BAC5D66CF04C}" type="presOf" srcId="{88EF0AB0-26E2-4A4A-B7DE-1EF0CD8C9A2D}" destId="{032B8223-DED8-454D-B10D-47B7FCE4EC55}" srcOrd="0" destOrd="0" presId="urn:microsoft.com/office/officeart/2005/8/layout/chevron2"/>
    <dgm:cxn modelId="{82F68BFE-2D64-404B-BDF3-F97573F8B419}" srcId="{D7B1AFA3-F2D0-46CB-B95B-BC98D8C80565}" destId="{F3694615-2561-4577-A3B3-A6D694075F2A}" srcOrd="1" destOrd="0" parTransId="{1FAA9B07-7D98-4109-91D8-39D83A040D29}" sibTransId="{081479E9-C614-4412-A985-D3D0CF4D7C55}"/>
    <dgm:cxn modelId="{F6DCE259-57E2-4F97-80F8-33E74084C68B}" srcId="{BF4057E5-CC84-4A47-8E1A-433C002901D5}" destId="{D7B1AFA3-F2D0-46CB-B95B-BC98D8C80565}" srcOrd="0" destOrd="0" parTransId="{959419B4-B060-425C-8B61-3A86FB10B8C2}" sibTransId="{753CFCBA-6A0D-461A-AFBF-8295F006EB09}"/>
    <dgm:cxn modelId="{7EF919A0-B111-4D43-9028-E00BBAC0B759}" srcId="{BF4057E5-CC84-4A47-8E1A-433C002901D5}" destId="{621B9E32-AD15-41B3-A27E-0D2F6CC9A0C7}" srcOrd="1" destOrd="0" parTransId="{88FA539A-CCE6-451A-94A7-8BFA27B50B7A}" sibTransId="{CD84BED1-9954-4206-AFDB-A3886AB950C8}"/>
    <dgm:cxn modelId="{747CC495-17CB-4726-9B30-70F0CD170448}" srcId="{621B9E32-AD15-41B3-A27E-0D2F6CC9A0C7}" destId="{AF438D17-E796-432F-9E4A-C0FBA0BAA18E}" srcOrd="0" destOrd="0" parTransId="{C02E4FE8-D776-4FAF-B1D2-2C0F955E18AC}" sibTransId="{7E9F37A8-D0D1-4C5C-857D-055E7EC603BD}"/>
    <dgm:cxn modelId="{F40B6BF4-4057-41FE-BBBB-3BA9B12EAC49}" srcId="{6CC75388-95BA-4328-BB7C-AE931B11C5F7}" destId="{47741D33-8F25-4F0F-B1C6-1CBD95084B23}" srcOrd="1" destOrd="0" parTransId="{D075505B-71D5-4CDC-9F8B-2ED81C9D72CA}" sibTransId="{24891A8D-5D81-49EC-ADEA-FF9EFC1799D7}"/>
    <dgm:cxn modelId="{2327CB9F-9816-4148-924B-34E94DC5C8D3}" type="presOf" srcId="{621B9E32-AD15-41B3-A27E-0D2F6CC9A0C7}" destId="{65DC1BB9-CCFC-4B92-8AD7-0FA9D218E777}" srcOrd="0" destOrd="0" presId="urn:microsoft.com/office/officeart/2005/8/layout/chevron2"/>
    <dgm:cxn modelId="{82404278-9446-4DFE-947E-3E28620E6752}" type="presOf" srcId="{AF438D17-E796-432F-9E4A-C0FBA0BAA18E}" destId="{F8203E40-57A3-43E6-9AA9-3B0EC8767B4E}" srcOrd="0" destOrd="0" presId="urn:microsoft.com/office/officeart/2005/8/layout/chevron2"/>
    <dgm:cxn modelId="{56C79756-8227-4829-ABBD-32AE3FB627AE}" srcId="{D7B1AFA3-F2D0-46CB-B95B-BC98D8C80565}" destId="{88EF0AB0-26E2-4A4A-B7DE-1EF0CD8C9A2D}" srcOrd="0" destOrd="0" parTransId="{957ED053-8177-491D-8514-6DE0C9379DCB}" sibTransId="{93E55019-3A76-43C6-B1F7-CD58C01570DB}"/>
    <dgm:cxn modelId="{6B2CF97F-04BF-4DDB-84B4-B1E717E785F2}" type="presOf" srcId="{D7B1AFA3-F2D0-46CB-B95B-BC98D8C80565}" destId="{169A21F4-F73D-48AF-B53F-0F5653AB76A3}" srcOrd="0" destOrd="0" presId="urn:microsoft.com/office/officeart/2005/8/layout/chevron2"/>
    <dgm:cxn modelId="{B2AAC17E-DFBC-4541-A282-98B0EF71D63B}" srcId="{BF4057E5-CC84-4A47-8E1A-433C002901D5}" destId="{6CC75388-95BA-4328-BB7C-AE931B11C5F7}" srcOrd="2" destOrd="0" parTransId="{D07FB111-4321-490D-8899-A7CD2DAE3203}" sibTransId="{EB77149A-E722-4608-B38A-FFA3048F3C20}"/>
    <dgm:cxn modelId="{54EEF89E-01A2-4E0B-ACD4-4F18D2F7D839}" type="presOf" srcId="{6CC75388-95BA-4328-BB7C-AE931B11C5F7}" destId="{CBF933AE-9995-4D76-A921-16A0B7A99A17}" srcOrd="0" destOrd="0" presId="urn:microsoft.com/office/officeart/2005/8/layout/chevron2"/>
    <dgm:cxn modelId="{34144678-5FC8-4DD5-82B6-E12953CD6B87}" type="presOf" srcId="{072D2895-5745-4A89-9D3E-FDA8D818DCCE}" destId="{F8203E40-57A3-43E6-9AA9-3B0EC8767B4E}" srcOrd="0" destOrd="1" presId="urn:microsoft.com/office/officeart/2005/8/layout/chevron2"/>
    <dgm:cxn modelId="{35B52641-81BF-4D9B-904B-D532186EE35D}" srcId="{6CC75388-95BA-4328-BB7C-AE931B11C5F7}" destId="{47FCE080-12FC-4CDA-8A32-A8E9F5DB8EEB}" srcOrd="0" destOrd="0" parTransId="{00C0C94F-EE6F-45F0-9445-DF93C2506808}" sibTransId="{FC5608DB-EB7C-4D75-BFD8-D941EEA1ECA2}"/>
    <dgm:cxn modelId="{6E5706E8-1AFF-427A-A89E-E08C5EA7CF21}" type="presOf" srcId="{47FCE080-12FC-4CDA-8A32-A8E9F5DB8EEB}" destId="{5EEC0253-2624-4B55-A678-A86B71EC5AD1}" srcOrd="0" destOrd="0" presId="urn:microsoft.com/office/officeart/2005/8/layout/chevron2"/>
    <dgm:cxn modelId="{A6E4C5F0-AB3D-43AE-92B9-6012A4C3EF65}" srcId="{621B9E32-AD15-41B3-A27E-0D2F6CC9A0C7}" destId="{072D2895-5745-4A89-9D3E-FDA8D818DCCE}" srcOrd="1" destOrd="0" parTransId="{023DEF43-5BC3-4EAE-8A04-CACAD7DCC9E3}" sibTransId="{8A818464-258D-4464-9378-069B3CC27EA2}"/>
    <dgm:cxn modelId="{41F050BA-0F73-4D24-A080-867B744A6F06}" type="presOf" srcId="{BF4057E5-CC84-4A47-8E1A-433C002901D5}" destId="{FE66EF6E-6B74-4AEF-8663-113207431FDD}" srcOrd="0" destOrd="0" presId="urn:microsoft.com/office/officeart/2005/8/layout/chevron2"/>
    <dgm:cxn modelId="{7A3D94F9-61F0-41D5-A189-55C1AA7ACFE9}" type="presOf" srcId="{F3694615-2561-4577-A3B3-A6D694075F2A}" destId="{032B8223-DED8-454D-B10D-47B7FCE4EC55}" srcOrd="0" destOrd="1" presId="urn:microsoft.com/office/officeart/2005/8/layout/chevron2"/>
    <dgm:cxn modelId="{E54BAB0B-CEE8-44E2-89B0-21A93FE4937A}" type="presParOf" srcId="{FE66EF6E-6B74-4AEF-8663-113207431FDD}" destId="{DF24E579-9A77-45DA-9479-9B57C4A16B34}" srcOrd="0" destOrd="0" presId="urn:microsoft.com/office/officeart/2005/8/layout/chevron2"/>
    <dgm:cxn modelId="{D1E5F2B4-B156-4389-B7B0-841A6913E4DC}" type="presParOf" srcId="{DF24E579-9A77-45DA-9479-9B57C4A16B34}" destId="{169A21F4-F73D-48AF-B53F-0F5653AB76A3}" srcOrd="0" destOrd="0" presId="urn:microsoft.com/office/officeart/2005/8/layout/chevron2"/>
    <dgm:cxn modelId="{FF22D68C-95B9-4ACB-86F0-9C6350F9B060}" type="presParOf" srcId="{DF24E579-9A77-45DA-9479-9B57C4A16B34}" destId="{032B8223-DED8-454D-B10D-47B7FCE4EC55}" srcOrd="1" destOrd="0" presId="urn:microsoft.com/office/officeart/2005/8/layout/chevron2"/>
    <dgm:cxn modelId="{F241D8CC-C7D3-48F6-9C91-3196D4E1216B}" type="presParOf" srcId="{FE66EF6E-6B74-4AEF-8663-113207431FDD}" destId="{C02209F1-A1C3-4F93-B9E1-698217F5D552}" srcOrd="1" destOrd="0" presId="urn:microsoft.com/office/officeart/2005/8/layout/chevron2"/>
    <dgm:cxn modelId="{E3F801D2-D748-47A4-B49E-16A836F6CB08}" type="presParOf" srcId="{FE66EF6E-6B74-4AEF-8663-113207431FDD}" destId="{23F56F3B-02BA-4D7D-8C78-6FB1A8487480}" srcOrd="2" destOrd="0" presId="urn:microsoft.com/office/officeart/2005/8/layout/chevron2"/>
    <dgm:cxn modelId="{B882027F-4A43-4EB6-B5C3-E97FD5290454}" type="presParOf" srcId="{23F56F3B-02BA-4D7D-8C78-6FB1A8487480}" destId="{65DC1BB9-CCFC-4B92-8AD7-0FA9D218E777}" srcOrd="0" destOrd="0" presId="urn:microsoft.com/office/officeart/2005/8/layout/chevron2"/>
    <dgm:cxn modelId="{318E2F8F-E183-41C4-9CD9-0CCEF8970089}" type="presParOf" srcId="{23F56F3B-02BA-4D7D-8C78-6FB1A8487480}" destId="{F8203E40-57A3-43E6-9AA9-3B0EC8767B4E}" srcOrd="1" destOrd="0" presId="urn:microsoft.com/office/officeart/2005/8/layout/chevron2"/>
    <dgm:cxn modelId="{455FFB1F-80EB-45E0-B0BC-4EAE9A9AC8A9}" type="presParOf" srcId="{FE66EF6E-6B74-4AEF-8663-113207431FDD}" destId="{32EC7040-D6CD-469D-AB0A-B204DA2F7D0B}" srcOrd="3" destOrd="0" presId="urn:microsoft.com/office/officeart/2005/8/layout/chevron2"/>
    <dgm:cxn modelId="{D1E17404-E7B7-4458-ACB1-FCFD33BB3213}" type="presParOf" srcId="{FE66EF6E-6B74-4AEF-8663-113207431FDD}" destId="{92C32FB3-80E8-4C10-BE45-88A6E834749D}" srcOrd="4" destOrd="0" presId="urn:microsoft.com/office/officeart/2005/8/layout/chevron2"/>
    <dgm:cxn modelId="{77ECD852-C7E1-4328-826B-A94F170E263B}" type="presParOf" srcId="{92C32FB3-80E8-4C10-BE45-88A6E834749D}" destId="{CBF933AE-9995-4D76-A921-16A0B7A99A17}" srcOrd="0" destOrd="0" presId="urn:microsoft.com/office/officeart/2005/8/layout/chevron2"/>
    <dgm:cxn modelId="{D947E619-4839-4BFE-823B-B57250989D43}" type="presParOf" srcId="{92C32FB3-80E8-4C10-BE45-88A6E834749D}" destId="{5EEC0253-2624-4B55-A678-A86B71EC5A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A21F4-F73D-48AF-B53F-0F5653AB76A3}">
      <dsp:nvSpPr>
        <dsp:cNvPr id="0" name=""/>
        <dsp:cNvSpPr/>
      </dsp:nvSpPr>
      <dsp:spPr>
        <a:xfrm rot="5400000">
          <a:off x="-229461" y="229780"/>
          <a:ext cx="1529742" cy="107081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tx1"/>
              </a:solidFill>
            </a:rPr>
            <a:t>減量消費</a:t>
          </a:r>
        </a:p>
      </dsp:txBody>
      <dsp:txXfrm rot="-5400000">
        <a:off x="1" y="535729"/>
        <a:ext cx="1070819" cy="458923"/>
      </dsp:txXfrm>
    </dsp:sp>
    <dsp:sp modelId="{032B8223-DED8-454D-B10D-47B7FCE4EC55}">
      <dsp:nvSpPr>
        <dsp:cNvPr id="0" name=""/>
        <dsp:cNvSpPr/>
      </dsp:nvSpPr>
      <dsp:spPr>
        <a:xfrm rot="5400000">
          <a:off x="2014527" y="-943388"/>
          <a:ext cx="994332" cy="2881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rgbClr val="C00000"/>
              </a:solidFill>
            </a:rPr>
            <a:t>避免奪取自然資源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chemeClr val="tx1"/>
              </a:solidFill>
            </a:rPr>
            <a:t>真的有需要</a:t>
          </a:r>
          <a:r>
            <a:rPr lang="en-US" altLang="zh-TW" sz="1400" b="1" kern="1200" dirty="0">
              <a:solidFill>
                <a:schemeClr val="tx1"/>
              </a:solidFill>
            </a:rPr>
            <a:t>?</a:t>
          </a:r>
          <a:r>
            <a:rPr lang="zh-TW" altLang="en-US" sz="1400" b="1" kern="1200" dirty="0">
              <a:solidFill>
                <a:schemeClr val="tx1"/>
              </a:solidFill>
            </a:rPr>
            <a:t>一時衝動</a:t>
          </a:r>
          <a:r>
            <a:rPr lang="en-US" altLang="zh-TW" sz="1400" b="1" kern="1200" dirty="0">
              <a:solidFill>
                <a:schemeClr val="tx1"/>
              </a:solidFill>
            </a:rPr>
            <a:t>?</a:t>
          </a:r>
          <a:endParaRPr lang="zh-TW" altLang="en-US" sz="1400" b="1" kern="1200" dirty="0">
            <a:solidFill>
              <a:schemeClr val="tx1"/>
            </a:solidFill>
          </a:endParaRPr>
        </a:p>
      </dsp:txBody>
      <dsp:txXfrm rot="-5400000">
        <a:off x="1070820" y="48858"/>
        <a:ext cx="2833209" cy="897254"/>
      </dsp:txXfrm>
    </dsp:sp>
    <dsp:sp modelId="{65DC1BB9-CCFC-4B92-8AD7-0FA9D218E777}">
      <dsp:nvSpPr>
        <dsp:cNvPr id="0" name=""/>
        <dsp:cNvSpPr/>
      </dsp:nvSpPr>
      <dsp:spPr>
        <a:xfrm rot="5400000">
          <a:off x="-229461" y="1564397"/>
          <a:ext cx="1529742" cy="1070819"/>
        </a:xfrm>
        <a:prstGeom prst="chevron">
          <a:avLst/>
        </a:prstGeom>
        <a:gradFill rotWithShape="0">
          <a:gsLst>
            <a:gs pos="0">
              <a:schemeClr val="accent5">
                <a:hueOff val="668986"/>
                <a:satOff val="7599"/>
                <a:lumOff val="4902"/>
                <a:alphaOff val="0"/>
                <a:tint val="96000"/>
                <a:lumMod val="102000"/>
              </a:schemeClr>
            </a:gs>
            <a:gs pos="100000">
              <a:schemeClr val="accent5">
                <a:hueOff val="668986"/>
                <a:satOff val="7599"/>
                <a:lumOff val="4902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5">
              <a:hueOff val="668986"/>
              <a:satOff val="7599"/>
              <a:lumOff val="490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tx1"/>
              </a:solidFill>
            </a:rPr>
            <a:t>重複使用</a:t>
          </a:r>
        </a:p>
      </dsp:txBody>
      <dsp:txXfrm rot="-5400000">
        <a:off x="1" y="1870346"/>
        <a:ext cx="1070819" cy="458923"/>
      </dsp:txXfrm>
    </dsp:sp>
    <dsp:sp modelId="{F8203E40-57A3-43E6-9AA9-3B0EC8767B4E}">
      <dsp:nvSpPr>
        <dsp:cNvPr id="0" name=""/>
        <dsp:cNvSpPr/>
      </dsp:nvSpPr>
      <dsp:spPr>
        <a:xfrm rot="5400000">
          <a:off x="2014527" y="391228"/>
          <a:ext cx="994332" cy="2881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668986"/>
              <a:satOff val="7599"/>
              <a:lumOff val="4902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rgbClr val="C00000"/>
              </a:solidFill>
            </a:rPr>
            <a:t>環保袋不環保，重要是環保行為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chemeClr val="tx1"/>
              </a:solidFill>
            </a:rPr>
            <a:t>耐用度、可否維修、更換零件、增加使用壽命</a:t>
          </a:r>
          <a:endParaRPr lang="zh-TW" altLang="en-US" sz="1400" b="1" kern="1200" dirty="0">
            <a:solidFill>
              <a:srgbClr val="C00000"/>
            </a:solidFill>
          </a:endParaRPr>
        </a:p>
      </dsp:txBody>
      <dsp:txXfrm rot="-5400000">
        <a:off x="1070820" y="1383475"/>
        <a:ext cx="2833209" cy="897254"/>
      </dsp:txXfrm>
    </dsp:sp>
    <dsp:sp modelId="{CBF933AE-9995-4D76-A921-16A0B7A99A17}">
      <dsp:nvSpPr>
        <dsp:cNvPr id="0" name=""/>
        <dsp:cNvSpPr/>
      </dsp:nvSpPr>
      <dsp:spPr>
        <a:xfrm rot="5400000">
          <a:off x="-229461" y="2899014"/>
          <a:ext cx="1529742" cy="1070819"/>
        </a:xfrm>
        <a:prstGeom prst="chevron">
          <a:avLst/>
        </a:prstGeom>
        <a:gradFill rotWithShape="0">
          <a:gsLst>
            <a:gs pos="0">
              <a:schemeClr val="accent5">
                <a:hueOff val="1337973"/>
                <a:satOff val="15199"/>
                <a:lumOff val="9804"/>
                <a:alphaOff val="0"/>
                <a:tint val="96000"/>
                <a:lumMod val="102000"/>
              </a:schemeClr>
            </a:gs>
            <a:gs pos="100000">
              <a:schemeClr val="accent5">
                <a:hueOff val="1337973"/>
                <a:satOff val="15199"/>
                <a:lumOff val="980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5">
              <a:hueOff val="1337973"/>
              <a:satOff val="15199"/>
              <a:lumOff val="980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tx1"/>
              </a:solidFill>
            </a:rPr>
            <a:t>回收利用</a:t>
          </a:r>
        </a:p>
      </dsp:txBody>
      <dsp:txXfrm rot="-5400000">
        <a:off x="1" y="3204963"/>
        <a:ext cx="1070819" cy="458923"/>
      </dsp:txXfrm>
    </dsp:sp>
    <dsp:sp modelId="{5EEC0253-2624-4B55-A678-A86B71EC5AD1}">
      <dsp:nvSpPr>
        <dsp:cNvPr id="0" name=""/>
        <dsp:cNvSpPr/>
      </dsp:nvSpPr>
      <dsp:spPr>
        <a:xfrm rot="5400000">
          <a:off x="2014527" y="1744339"/>
          <a:ext cx="994332" cy="2881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1337973"/>
              <a:satOff val="15199"/>
              <a:lumOff val="9804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rgbClr val="C00000"/>
              </a:solidFill>
            </a:rPr>
            <a:t>廢棄物只是被錯置地方的資源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chemeClr val="tx1"/>
              </a:solidFill>
            </a:rPr>
            <a:t>循環經濟，零廢棄</a:t>
          </a:r>
        </a:p>
      </dsp:txBody>
      <dsp:txXfrm rot="-5400000">
        <a:off x="1070820" y="2736586"/>
        <a:ext cx="2833209" cy="897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A21F4-F73D-48AF-B53F-0F5653AB76A3}">
      <dsp:nvSpPr>
        <dsp:cNvPr id="0" name=""/>
        <dsp:cNvSpPr/>
      </dsp:nvSpPr>
      <dsp:spPr>
        <a:xfrm rot="5400000">
          <a:off x="-229461" y="229780"/>
          <a:ext cx="1529742" cy="1070819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tx1"/>
              </a:solidFill>
            </a:rPr>
            <a:t>經濟環保</a:t>
          </a:r>
        </a:p>
      </dsp:txBody>
      <dsp:txXfrm rot="-5400000">
        <a:off x="1" y="535729"/>
        <a:ext cx="1070819" cy="458923"/>
      </dsp:txXfrm>
    </dsp:sp>
    <dsp:sp modelId="{032B8223-DED8-454D-B10D-47B7FCE4EC55}">
      <dsp:nvSpPr>
        <dsp:cNvPr id="0" name=""/>
        <dsp:cNvSpPr/>
      </dsp:nvSpPr>
      <dsp:spPr>
        <a:xfrm rot="5400000">
          <a:off x="2014527" y="-943388"/>
          <a:ext cx="994332" cy="2881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rgbClr val="C00000"/>
              </a:solidFill>
            </a:rPr>
            <a:t>一切從簡單出發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1400" b="1" kern="1200" dirty="0">
              <a:solidFill>
                <a:schemeClr val="tx1"/>
              </a:solidFill>
            </a:rPr>
            <a:t>耗用最少原料、製程簡單、不浮誇的包裝，生產過程低耗能</a:t>
          </a:r>
          <a:r>
            <a:rPr lang="zh-TW" altLang="en-US" sz="1400" b="1" kern="1200" dirty="0">
              <a:solidFill>
                <a:schemeClr val="tx1"/>
              </a:solidFill>
            </a:rPr>
            <a:t>水</a:t>
          </a:r>
        </a:p>
      </dsp:txBody>
      <dsp:txXfrm rot="-5400000">
        <a:off x="1070820" y="48858"/>
        <a:ext cx="2833209" cy="897254"/>
      </dsp:txXfrm>
    </dsp:sp>
    <dsp:sp modelId="{65DC1BB9-CCFC-4B92-8AD7-0FA9D218E777}">
      <dsp:nvSpPr>
        <dsp:cNvPr id="0" name=""/>
        <dsp:cNvSpPr/>
      </dsp:nvSpPr>
      <dsp:spPr>
        <a:xfrm rot="5400000">
          <a:off x="-229461" y="1564397"/>
          <a:ext cx="1529742" cy="1070819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96000"/>
                <a:lumMod val="102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tx1"/>
              </a:solidFill>
            </a:rPr>
            <a:t>生態保育</a:t>
          </a:r>
        </a:p>
      </dsp:txBody>
      <dsp:txXfrm rot="-5400000">
        <a:off x="1" y="1870346"/>
        <a:ext cx="1070819" cy="458923"/>
      </dsp:txXfrm>
    </dsp:sp>
    <dsp:sp modelId="{F8203E40-57A3-43E6-9AA9-3B0EC8767B4E}">
      <dsp:nvSpPr>
        <dsp:cNvPr id="0" name=""/>
        <dsp:cNvSpPr/>
      </dsp:nvSpPr>
      <dsp:spPr>
        <a:xfrm rot="5400000">
          <a:off x="2014527" y="391228"/>
          <a:ext cx="994332" cy="2881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rgbClr val="C00000"/>
              </a:solidFill>
            </a:rPr>
            <a:t>給動物永續的家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chemeClr val="tx1"/>
              </a:solidFill>
            </a:rPr>
            <a:t>食在地、吃當季、永續海鮮、順應四季及生物天性</a:t>
          </a:r>
        </a:p>
      </dsp:txBody>
      <dsp:txXfrm rot="-5400000">
        <a:off x="1070820" y="1383475"/>
        <a:ext cx="2833209" cy="897254"/>
      </dsp:txXfrm>
    </dsp:sp>
    <dsp:sp modelId="{CBF933AE-9995-4D76-A921-16A0B7A99A17}">
      <dsp:nvSpPr>
        <dsp:cNvPr id="0" name=""/>
        <dsp:cNvSpPr/>
      </dsp:nvSpPr>
      <dsp:spPr>
        <a:xfrm rot="5400000">
          <a:off x="-229461" y="2899014"/>
          <a:ext cx="1529742" cy="1070819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96000"/>
                <a:lumMod val="102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tx1"/>
              </a:solidFill>
            </a:rPr>
            <a:t>公平正義</a:t>
          </a:r>
        </a:p>
      </dsp:txBody>
      <dsp:txXfrm rot="-5400000">
        <a:off x="1" y="3204963"/>
        <a:ext cx="1070819" cy="458923"/>
      </dsp:txXfrm>
    </dsp:sp>
    <dsp:sp modelId="{5EEC0253-2624-4B55-A678-A86B71EC5AD1}">
      <dsp:nvSpPr>
        <dsp:cNvPr id="0" name=""/>
        <dsp:cNvSpPr/>
      </dsp:nvSpPr>
      <dsp:spPr>
        <a:xfrm rot="5400000">
          <a:off x="2014527" y="1725845"/>
          <a:ext cx="994332" cy="2881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rgbClr val="C00000"/>
              </a:solidFill>
            </a:rPr>
            <a:t>選擇善盡企業社會責任的品牌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b="1" kern="1200" dirty="0">
              <a:solidFill>
                <a:schemeClr val="tx1"/>
              </a:solidFill>
            </a:rPr>
            <a:t>負起環保責任、維護員工權益、保護消費者權益</a:t>
          </a:r>
        </a:p>
      </dsp:txBody>
      <dsp:txXfrm rot="-5400000">
        <a:off x="1070820" y="2718092"/>
        <a:ext cx="2833209" cy="897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FAFE6-1BE8-4722-8014-D2184AE33BDA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E4504-CD22-4C44-AF65-4009DF215D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67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2514CEF-A508-40EA-AF23-FA2A9D4D3B09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5657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99B4-E195-4739-8CE9-7B3EDF9EF4DE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08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6059-F017-49EE-A883-E23870BBA8B4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8199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DAD1-C4E3-4C62-AF48-B91D4644E891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949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23B7-6160-42B8-B6F7-1CCB66B082A0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027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7B55-B4DA-44D8-865B-832AA4384FBA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248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5E6B-C6F9-47CF-ABCA-2E16EFCCF712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432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AF61-FF63-47DA-A875-E6F583778790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063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A48F-16FD-4B39-AD01-FBC0A9862C86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6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1ADB1EA-31D4-45FD-9F68-7B551D489564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73298"/>
            <a:ext cx="427833" cy="365125"/>
          </a:xfrm>
        </p:spPr>
        <p:txBody>
          <a:bodyPr/>
          <a:lstStyle>
            <a:lvl1pPr>
              <a:defRPr sz="1400" b="1"/>
            </a:lvl1pPr>
          </a:lstStyle>
          <a:p>
            <a:fld id="{74486949-5747-48F0-BE6C-F13CABE7F85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507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42F-5B55-4AAF-A5A7-DBABE33134AB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622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632B-92FB-47EC-BF02-87CC8952DF69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76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8E15-E643-476B-B934-631793FDE971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63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93E-F59B-4418-A460-611B104DCDE9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59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B849-4A9A-4CC0-9243-192230CC5B1A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57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437C-E6DF-43EA-9D33-F04127AF1267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8D3-0F04-4763-A87A-8CE684F8426D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42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6550EE3-23BE-4DA0-BAFD-C3B28BDAE2CC}" type="datetime1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486949-5747-48F0-BE6C-F13CABE7F8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16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plan.tainan.gov.tw/ach/page.asp?sfmainid=%7bEDB4CB61-3388-400D-BB93-BF90AA6E3368%7d&amp;tag=%E5%84%AA%E8%B3%AA%E8%BE%B2%E6%A5%A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ccis.epa.gov.tw/media/carbonToo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85393" y="2157985"/>
            <a:ext cx="6947127" cy="3488266"/>
          </a:xfrm>
        </p:spPr>
        <p:txBody>
          <a:bodyPr/>
          <a:lstStyle/>
          <a:p>
            <a:pPr algn="ctr"/>
            <a:r>
              <a:rPr lang="zh-TW" altLang="en-US" b="1" dirty="0"/>
              <a:t>綠色消費與綠色生活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/>
            </a:r>
            <a:br>
              <a:rPr lang="en-US" altLang="zh-TW" b="1" dirty="0"/>
            </a:br>
            <a:endParaRPr lang="zh-TW" altLang="en-US" b="1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FBFE9B7A-103B-4CF4-9141-21B67BE07A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460" y="105683"/>
            <a:ext cx="4255791" cy="55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9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09624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/>
              <a:t>一、</a:t>
            </a:r>
            <a:r>
              <a:rPr lang="zh-TW" altLang="en-US" dirty="0"/>
              <a:t>什麼是綠色消費</a:t>
            </a:r>
            <a:r>
              <a:rPr lang="en-US" altLang="zh-TW" dirty="0"/>
              <a:t>?</a:t>
            </a:r>
            <a:endParaRPr lang="zh-TW" altLang="en-US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982133" y="1562100"/>
            <a:ext cx="7734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綠色消費：</a:t>
            </a:r>
            <a:endParaRPr lang="en-US" altLang="zh-TW" sz="2400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/>
              <a:t>消費者選購產品時，</a:t>
            </a:r>
            <a:r>
              <a:rPr lang="zh-TW" altLang="en-US" sz="2400" b="1" dirty="0">
                <a:solidFill>
                  <a:srgbClr val="C00000"/>
                </a:solidFill>
              </a:rPr>
              <a:t>考量到產品對生態環境的衝擊。</a:t>
            </a:r>
            <a:endParaRPr lang="en-US" altLang="zh-TW" sz="2400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/>
              <a:t>選擇對環境傷害較少、甚至是有利的商品。</a:t>
            </a:r>
            <a:endParaRPr lang="en-US" altLang="zh-TW" sz="2400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/>
              <a:t>範圍涵蓋產品的</a:t>
            </a:r>
            <a:r>
              <a:rPr lang="zh-TW" altLang="en-US" sz="2400" u="sng" dirty="0"/>
              <a:t>生產、運輸、行銷、丟棄過程、回收程度及產品包裝內含物</a:t>
            </a:r>
            <a:r>
              <a:rPr lang="zh-TW" altLang="en-US" sz="2400" dirty="0"/>
              <a:t>。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573161" y="4031226"/>
            <a:ext cx="42278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綠色消費</a:t>
            </a:r>
            <a:endParaRPr lang="en-US" altLang="zh-TW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zh-TW" alt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需要再買</a:t>
            </a:r>
          </a:p>
        </p:txBody>
      </p:sp>
      <p:pic>
        <p:nvPicPr>
          <p:cNvPr id="3" name="圖形 2" descr="購物車">
            <a:extLst>
              <a:ext uri="{FF2B5EF4-FFF2-40B4-BE49-F238E27FC236}">
                <a16:creationId xmlns:a16="http://schemas.microsoft.com/office/drawing/2014/main" xmlns="" id="{D6275A9A-CD02-4F9A-A284-6829E6C2A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91845" y="4675398"/>
            <a:ext cx="2195358" cy="2195358"/>
          </a:xfrm>
          <a:prstGeom prst="rect">
            <a:avLst/>
          </a:prstGeom>
        </p:spPr>
      </p:pic>
      <p:pic>
        <p:nvPicPr>
          <p:cNvPr id="7" name="圖形 6" descr="購物袋">
            <a:extLst>
              <a:ext uri="{FF2B5EF4-FFF2-40B4-BE49-F238E27FC236}">
                <a16:creationId xmlns:a16="http://schemas.microsoft.com/office/drawing/2014/main" xmlns="" id="{55EA6237-E0EE-4A32-964C-6926EE04CF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01902" y="3383817"/>
            <a:ext cx="1938991" cy="193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6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圖說文字 9"/>
          <p:cNvSpPr/>
          <p:nvPr/>
        </p:nvSpPr>
        <p:spPr>
          <a:xfrm>
            <a:off x="1934272" y="5346067"/>
            <a:ext cx="2871020" cy="1307690"/>
          </a:xfrm>
          <a:prstGeom prst="wedgeRectCallout">
            <a:avLst>
              <a:gd name="adj1" fmla="val -29112"/>
              <a:gd name="adj2" fmla="val -394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zh-TW" altLang="en-US" b="1" dirty="0">
                <a:solidFill>
                  <a:schemeClr val="tx1"/>
                </a:solidFill>
              </a:rPr>
              <a:t>生產</a:t>
            </a:r>
            <a:r>
              <a:rPr lang="en-US" altLang="zh-TW" b="1" dirty="0">
                <a:solidFill>
                  <a:schemeClr val="tx1"/>
                </a:solidFill>
              </a:rPr>
              <a:t>1</a:t>
            </a:r>
            <a:r>
              <a:rPr lang="zh-TW" altLang="en-US" b="1" dirty="0">
                <a:solidFill>
                  <a:schemeClr val="tx1"/>
                </a:solidFill>
              </a:rPr>
              <a:t>個棉質環保袋</a:t>
            </a:r>
            <a:r>
              <a:rPr lang="en-US" altLang="zh-TW" b="1" dirty="0">
                <a:solidFill>
                  <a:schemeClr val="tx1"/>
                </a:solidFill>
              </a:rPr>
              <a:t>=</a:t>
            </a:r>
          </a:p>
          <a:p>
            <a:r>
              <a:rPr lang="zh-TW" altLang="en-US" b="1" dirty="0">
                <a:solidFill>
                  <a:schemeClr val="tx1"/>
                </a:solidFill>
              </a:rPr>
              <a:t>      生產</a:t>
            </a:r>
            <a:r>
              <a:rPr lang="en-US" altLang="zh-TW" b="1" dirty="0">
                <a:solidFill>
                  <a:schemeClr val="tx1"/>
                </a:solidFill>
              </a:rPr>
              <a:t>100</a:t>
            </a:r>
            <a:r>
              <a:rPr lang="zh-TW" altLang="en-US" b="1" dirty="0">
                <a:solidFill>
                  <a:schemeClr val="tx1"/>
                </a:solidFill>
              </a:rPr>
              <a:t>個塑膠袋</a:t>
            </a:r>
            <a:endParaRPr lang="en-US" altLang="zh-TW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zh-TW" altLang="en-US" b="1" dirty="0">
                <a:solidFill>
                  <a:schemeClr val="tx1"/>
                </a:solidFill>
              </a:rPr>
              <a:t>錯不在塑膠，是我們把塑膠跟一次性畫上等號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09624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/>
              <a:t>1.</a:t>
            </a:r>
            <a:r>
              <a:rPr lang="zh-TW" altLang="en-US" dirty="0"/>
              <a:t>綠色消費的原則</a:t>
            </a:r>
            <a:endParaRPr lang="zh-TW" altLang="en-US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t>3</a:t>
            </a:fld>
            <a:endParaRPr lang="zh-TW" altLang="en-US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489986564"/>
              </p:ext>
            </p:extLst>
          </p:nvPr>
        </p:nvGraphicFramePr>
        <p:xfrm>
          <a:off x="982133" y="1430070"/>
          <a:ext cx="3952568" cy="4199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xmlns="" id="{2C6F35F2-B560-48F1-9A57-D8ABF3114D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6565059"/>
              </p:ext>
            </p:extLst>
          </p:nvPr>
        </p:nvGraphicFramePr>
        <p:xfrm>
          <a:off x="5053185" y="1430070"/>
          <a:ext cx="3952568" cy="4199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矩形圖說文字 1">
            <a:extLst>
              <a:ext uri="{FF2B5EF4-FFF2-40B4-BE49-F238E27FC236}">
                <a16:creationId xmlns:a16="http://schemas.microsoft.com/office/drawing/2014/main" xmlns="" id="{7457AE6F-33D6-4C81-BA17-262415BBD622}"/>
              </a:ext>
            </a:extLst>
          </p:cNvPr>
          <p:cNvSpPr/>
          <p:nvPr/>
        </p:nvSpPr>
        <p:spPr>
          <a:xfrm>
            <a:off x="6134733" y="5346067"/>
            <a:ext cx="2871020" cy="1307690"/>
          </a:xfrm>
          <a:prstGeom prst="wedgeRectCallout">
            <a:avLst>
              <a:gd name="adj1" fmla="val -20511"/>
              <a:gd name="adj2" fmla="val 46255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zh-TW" altLang="en-US" b="1" dirty="0"/>
              <a:t>地球：節省能源</a:t>
            </a:r>
            <a:endParaRPr lang="en-US" altLang="zh-TW" b="1" dirty="0"/>
          </a:p>
          <a:p>
            <a:pPr marL="342900" indent="-342900">
              <a:buFont typeface="+mj-lt"/>
              <a:buAutoNum type="arabicPeriod"/>
            </a:pPr>
            <a:r>
              <a:rPr lang="zh-TW" altLang="en-US" b="1" dirty="0"/>
              <a:t>廠商：省下的成本回歸到商品本質</a:t>
            </a:r>
            <a:endParaRPr lang="en-US" altLang="zh-TW" b="1" dirty="0"/>
          </a:p>
          <a:p>
            <a:pPr marL="342900" indent="-342900">
              <a:buFont typeface="+mj-lt"/>
              <a:buAutoNum type="arabicPeriod"/>
            </a:pPr>
            <a:r>
              <a:rPr lang="zh-TW" altLang="en-US" b="1" dirty="0"/>
              <a:t>消費者：荷包省錢</a:t>
            </a:r>
          </a:p>
        </p:txBody>
      </p:sp>
    </p:spTree>
    <p:extLst>
      <p:ext uri="{BB962C8B-B14F-4D97-AF65-F5344CB8AC3E}">
        <p14:creationId xmlns:p14="http://schemas.microsoft.com/office/powerpoint/2010/main" val="38459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7" grpId="0">
        <p:bldAsOne/>
      </p:bldGraphic>
      <p:bldGraphic spid="8" grpId="0">
        <p:bldAsOne/>
      </p:bldGraphic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2133" y="1457325"/>
            <a:ext cx="7990417" cy="5015973"/>
          </a:xfrm>
        </p:spPr>
        <p:txBody>
          <a:bodyPr>
            <a:noAutofit/>
          </a:bodyPr>
          <a:lstStyle/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純天然：不含化學合成的人造物質。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純素：不含任何動物性原料。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有機：原料的種植與處理過程符合有機標準，不使用合成殺蟲劑、除草劑、人工肥料、未經基因工程改造等。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低污染：成分未含會危害人體或環境的特定物質或其含量低於其他同級產品。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未經動物測試：製造產品過程中未傷害動物。產品未經動物測試。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使用回收料：產品原料使用回收物質。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具可延長壽命：產品具更佳耐用性或可升級，被設計為可延長使用壽命，以減少使用資源或減少廢棄物。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可拆解設計：其組件與零件可被拆解以便修護、更換、再利用、回收。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可回收：產品其組成成分，不能當一般垃圾處理，需回收分類。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可堆肥化</a:t>
            </a:r>
            <a:r>
              <a:rPr lang="en-US" altLang="zh-TW" sz="1600" dirty="0"/>
              <a:t>/</a:t>
            </a:r>
            <a:r>
              <a:rPr lang="zh-TW" altLang="en-US" sz="1600" dirty="0"/>
              <a:t>可生物分解：材質在特定情況下可被生物分解為類似腐植質之物質。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公平交易：分配給第一線種植或採集原料的採購價格合理。</a:t>
            </a:r>
          </a:p>
          <a:p>
            <a:pPr fontAlgn="base"/>
            <a:r>
              <a:rPr lang="en-US" altLang="zh-TW" sz="1600" dirty="0"/>
              <a:t># </a:t>
            </a:r>
            <a:r>
              <a:rPr lang="zh-TW" altLang="en-US" sz="1600" dirty="0"/>
              <a:t>善盡企業社會責任：提供安全、健康的工作條件，工資合理，尊重員工，關懷環境。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09624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/>
              <a:t>2.</a:t>
            </a:r>
            <a:r>
              <a:rPr lang="zh-TW" altLang="en-US" b="1" dirty="0"/>
              <a:t>環境友善商品</a:t>
            </a:r>
          </a:p>
        </p:txBody>
      </p:sp>
    </p:spTree>
    <p:extLst>
      <p:ext uri="{BB962C8B-B14F-4D97-AF65-F5344CB8AC3E}">
        <p14:creationId xmlns:p14="http://schemas.microsoft.com/office/powerpoint/2010/main" val="70147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09624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/>
              <a:t>3.</a:t>
            </a:r>
            <a:r>
              <a:rPr lang="zh-TW" altLang="en-US" b="1" dirty="0"/>
              <a:t>環保標章</a:t>
            </a:r>
            <a:r>
              <a:rPr lang="en-US" altLang="zh-TW" b="1" dirty="0"/>
              <a:t>-</a:t>
            </a:r>
            <a:r>
              <a:rPr lang="zh-TW" altLang="en-US" b="1" dirty="0"/>
              <a:t>環保標章</a:t>
            </a:r>
          </a:p>
        </p:txBody>
      </p:sp>
      <p:sp>
        <p:nvSpPr>
          <p:cNvPr id="8" name="矩形 7"/>
          <p:cNvSpPr/>
          <p:nvPr/>
        </p:nvSpPr>
        <p:spPr>
          <a:xfrm>
            <a:off x="1050959" y="1266825"/>
            <a:ext cx="7923741" cy="5019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Picture 2" descr="ãç°ä¿æ¨ç« 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33" r="26267"/>
          <a:stretch/>
        </p:blipFill>
        <p:spPr bwMode="auto">
          <a:xfrm>
            <a:off x="1140026" y="2092942"/>
            <a:ext cx="2035793" cy="312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3175819" y="1409699"/>
            <a:ext cx="57988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1F9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設計說明：</a:t>
            </a:r>
            <a:endParaRPr lang="en-US" altLang="zh-TW" sz="2800" b="1" dirty="0">
              <a:solidFill>
                <a:srgbClr val="1F92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dirty="0"/>
              <a:t>一片綠色樹葉包裹著純淨、不受污染的地球， </a:t>
            </a:r>
            <a:br>
              <a:rPr lang="zh-TW" altLang="en-US" sz="1600" dirty="0"/>
            </a:br>
            <a:r>
              <a:rPr lang="zh-TW" altLang="en-US" sz="1600" dirty="0"/>
              <a:t>象徵「</a:t>
            </a:r>
            <a:r>
              <a:rPr lang="zh-TW" altLang="en-US" sz="1600" b="1" dirty="0">
                <a:solidFill>
                  <a:srgbClr val="C00000"/>
                </a:solidFill>
              </a:rPr>
              <a:t>可回收、低污染、省資源</a:t>
            </a:r>
            <a:r>
              <a:rPr lang="zh-TW" altLang="en-US" sz="1600" dirty="0"/>
              <a:t>」的環保理念。</a:t>
            </a:r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dirty="0"/>
              <a:t>鼓勵對於環境造成較少衝擊的產品與服務，透過生產製造、供應及需求之市場機制，驅動環境保護潛力。</a:t>
            </a:r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dirty="0"/>
              <a:t>為達成其效用，我國環保標章只頒發給同一類產品中，</a:t>
            </a:r>
            <a:r>
              <a:rPr lang="zh-TW" altLang="en-US" sz="1600" b="1" dirty="0">
                <a:solidFill>
                  <a:srgbClr val="C00000"/>
                </a:solidFill>
              </a:rPr>
              <a:t>前</a:t>
            </a:r>
            <a:r>
              <a:rPr lang="en-US" altLang="zh-TW" sz="1600" b="1" dirty="0">
                <a:solidFill>
                  <a:srgbClr val="C00000"/>
                </a:solidFill>
              </a:rPr>
              <a:t>20%~30%</a:t>
            </a:r>
            <a:r>
              <a:rPr lang="zh-TW" altLang="en-US" sz="1600" b="1" dirty="0">
                <a:solidFill>
                  <a:srgbClr val="C00000"/>
                </a:solidFill>
              </a:rPr>
              <a:t>環保表現最優良的產品</a:t>
            </a:r>
            <a:r>
              <a:rPr lang="zh-TW" altLang="en-US" sz="1600" dirty="0"/>
              <a:t>。</a:t>
            </a:r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dirty="0"/>
              <a:t>我國目前環保標章已有</a:t>
            </a:r>
            <a:r>
              <a:rPr lang="en-US" altLang="zh-TW" sz="1600" dirty="0"/>
              <a:t>14</a:t>
            </a:r>
            <a:r>
              <a:rPr lang="zh-TW" altLang="en-US" sz="1600" dirty="0"/>
              <a:t>大類產品類別：</a:t>
            </a:r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lang="zh-TW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913536"/>
              </p:ext>
            </p:extLst>
          </p:nvPr>
        </p:nvGraphicFramePr>
        <p:xfrm>
          <a:off x="3558355" y="4237788"/>
          <a:ext cx="458766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064">
                  <a:extLst>
                    <a:ext uri="{9D8B030D-6E8A-4147-A177-3AD203B41FA5}">
                      <a16:colId xmlns:a16="http://schemas.microsoft.com/office/drawing/2014/main" xmlns="" val="3589366878"/>
                    </a:ext>
                  </a:extLst>
                </a:gridCol>
                <a:gridCol w="1307382">
                  <a:extLst>
                    <a:ext uri="{9D8B030D-6E8A-4147-A177-3AD203B41FA5}">
                      <a16:colId xmlns:a16="http://schemas.microsoft.com/office/drawing/2014/main" xmlns="" val="1230313492"/>
                    </a:ext>
                  </a:extLst>
                </a:gridCol>
                <a:gridCol w="1529223">
                  <a:extLst>
                    <a:ext uri="{9D8B030D-6E8A-4147-A177-3AD203B41FA5}">
                      <a16:colId xmlns:a16="http://schemas.microsoft.com/office/drawing/2014/main" xmlns="" val="854895584"/>
                    </a:ext>
                  </a:extLst>
                </a:gridCol>
              </a:tblGrid>
              <a:tr h="211239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</a:rPr>
                        <a:t>環保標章類別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689044"/>
                  </a:ext>
                </a:extLst>
              </a:tr>
              <a:tr h="211239">
                <a:tc>
                  <a:txBody>
                    <a:bodyPr/>
                    <a:lstStyle/>
                    <a:p>
                      <a:r>
                        <a:rPr lang="en-US" altLang="zh-TW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(OA)</a:t>
                      </a:r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辦公室用具產品類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工業類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日常用品類</a:t>
                      </a:r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5561840"/>
                  </a:ext>
                </a:extLst>
              </a:tr>
              <a:tr h="211239"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可分解產品類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有機資材類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利用太陽能資源</a:t>
                      </a:r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2289938"/>
                  </a:ext>
                </a:extLst>
              </a:tr>
              <a:tr h="211239">
                <a:tc>
                  <a:txBody>
                    <a:bodyPr/>
                    <a:lstStyle/>
                    <a:p>
                      <a:r>
                        <a:rPr lang="zh-TW" altLang="en-US" sz="12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服務類</a:t>
                      </a:r>
                      <a:endParaRPr lang="zh-TW" alt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建材類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省水產品類</a:t>
                      </a:r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0784927"/>
                  </a:ext>
                </a:extLst>
              </a:tr>
              <a:tr h="211239"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省電產品類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家電產品類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清潔產品類</a:t>
                      </a:r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486484"/>
                  </a:ext>
                </a:extLst>
              </a:tr>
              <a:tr h="211239"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資訊產品類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資源回收產品類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0381380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219700" y="6469091"/>
            <a:ext cx="41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圖片來源：行政院環境保護署</a:t>
            </a:r>
          </a:p>
        </p:txBody>
      </p:sp>
    </p:spTree>
    <p:extLst>
      <p:ext uri="{BB962C8B-B14F-4D97-AF65-F5344CB8AC3E}">
        <p14:creationId xmlns:p14="http://schemas.microsoft.com/office/powerpoint/2010/main" val="147767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09624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/>
              <a:t>3.</a:t>
            </a:r>
            <a:r>
              <a:rPr lang="zh-TW" altLang="en-US" b="1" dirty="0"/>
              <a:t>環保標章</a:t>
            </a:r>
            <a:r>
              <a:rPr lang="en-US" altLang="zh-TW" b="1" dirty="0"/>
              <a:t>-</a:t>
            </a:r>
            <a:r>
              <a:rPr lang="zh-TW" altLang="en-US" b="1" dirty="0"/>
              <a:t>省水標章</a:t>
            </a:r>
          </a:p>
        </p:txBody>
      </p:sp>
      <p:sp>
        <p:nvSpPr>
          <p:cNvPr id="8" name="矩形 7"/>
          <p:cNvSpPr/>
          <p:nvPr/>
        </p:nvSpPr>
        <p:spPr>
          <a:xfrm>
            <a:off x="1050959" y="1266825"/>
            <a:ext cx="7923741" cy="5019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Picture 4" descr="ãçæ°´æ¨ç« 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3" r="16466"/>
          <a:stretch/>
        </p:blipFill>
        <p:spPr bwMode="auto">
          <a:xfrm>
            <a:off x="1101862" y="1477010"/>
            <a:ext cx="2168456" cy="224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C:\Users\User\AppData\Local\LINE\Cache\tmp\15522720284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862" y="3722453"/>
            <a:ext cx="2313177" cy="234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3175819" y="1409699"/>
            <a:ext cx="579888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1F9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設計說明：</a:t>
            </a:r>
            <a:endParaRPr lang="en-US" altLang="zh-TW" sz="2800" b="1" dirty="0">
              <a:solidFill>
                <a:srgbClr val="1F92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600" dirty="0"/>
              <a:t>箭頭向上，代表將中心的水滴接起，強調回歸再利用，提高用水效率。</a:t>
            </a:r>
            <a:endParaRPr lang="en-US" altLang="zh-TW" sz="1600" dirty="0"/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600" dirty="0"/>
              <a:t>右邊三條水帶，代表「</a:t>
            </a:r>
            <a:r>
              <a:rPr lang="zh-TW" altLang="en-US" sz="1600" b="1" dirty="0">
                <a:solidFill>
                  <a:srgbClr val="C00000"/>
                </a:solidFill>
              </a:rPr>
              <a:t>愛水、親水、節水</a:t>
            </a:r>
            <a:r>
              <a:rPr lang="zh-TW" altLang="en-US" sz="1600" dirty="0"/>
              <a:t>」，鼓勵民眾愛護水資源，親近河川、湖泊、水庫，並共同推動節約用水。</a:t>
            </a:r>
            <a:endParaRPr lang="en-US" altLang="zh-TW" sz="1600" dirty="0"/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600" dirty="0"/>
              <a:t>藍色代表水質純淨清徹，得之不易，務當珍惜。</a:t>
            </a:r>
            <a:endParaRPr lang="en-US" altLang="zh-TW" sz="1600" dirty="0"/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600" dirty="0"/>
              <a:t>水資源如不虞匱乏，大家皆歡喜，故水滴笑臉迎人。</a:t>
            </a:r>
            <a:endParaRPr lang="en-US" altLang="zh-TW" sz="1600" dirty="0"/>
          </a:p>
          <a:p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dirty="0"/>
              <a:t>省水標章規格：</a:t>
            </a:r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lang="zh-TW" altLang="en-US" dirty="0"/>
          </a:p>
        </p:txBody>
      </p:sp>
      <p:pic>
        <p:nvPicPr>
          <p:cNvPr id="14340" name="Picture 4" descr="C:\Users\User\AppData\Local\LINE\Cache\tmp\15522721430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829" y="3314000"/>
            <a:ext cx="3097160" cy="288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5219700" y="6469091"/>
            <a:ext cx="41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圖片來源：經濟部水利署</a:t>
            </a:r>
          </a:p>
        </p:txBody>
      </p:sp>
    </p:spTree>
    <p:extLst>
      <p:ext uri="{BB962C8B-B14F-4D97-AF65-F5344CB8AC3E}">
        <p14:creationId xmlns:p14="http://schemas.microsoft.com/office/powerpoint/2010/main" val="3088340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09624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/>
              <a:t>3.</a:t>
            </a:r>
            <a:r>
              <a:rPr lang="zh-TW" altLang="en-US" b="1" dirty="0"/>
              <a:t>環保標章</a:t>
            </a:r>
            <a:r>
              <a:rPr lang="en-US" altLang="zh-TW" b="1" dirty="0"/>
              <a:t>-</a:t>
            </a:r>
            <a:r>
              <a:rPr lang="zh-TW" altLang="en-US" b="1" dirty="0"/>
              <a:t>節能標章</a:t>
            </a:r>
          </a:p>
        </p:txBody>
      </p:sp>
      <p:sp>
        <p:nvSpPr>
          <p:cNvPr id="8" name="矩形 7"/>
          <p:cNvSpPr/>
          <p:nvPr/>
        </p:nvSpPr>
        <p:spPr>
          <a:xfrm>
            <a:off x="1050959" y="1266825"/>
            <a:ext cx="7923741" cy="5019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Picture 6" descr="ãç¯è½æ¨ç« 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7"/>
          <a:stretch/>
        </p:blipFill>
        <p:spPr bwMode="auto">
          <a:xfrm>
            <a:off x="1142399" y="2681287"/>
            <a:ext cx="2242506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266033" y="1762185"/>
            <a:ext cx="55030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1F9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設計說明：</a:t>
            </a:r>
            <a:endParaRPr lang="en-US" altLang="zh-TW" sz="2800" b="1" dirty="0">
              <a:solidFill>
                <a:srgbClr val="1F92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電源、愛心雙手、生生不息的火苗。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心形及手的圖案意指</a:t>
            </a:r>
            <a:r>
              <a:rPr lang="zh-TW" altLang="en-US" b="1" dirty="0">
                <a:solidFill>
                  <a:srgbClr val="C00000"/>
                </a:solidFill>
              </a:rPr>
              <a:t>用心節約、實踐省油省氣省電</a:t>
            </a:r>
            <a:r>
              <a:rPr lang="zh-TW" altLang="en-US" dirty="0"/>
              <a:t>，紅色火苗代表可燃油氣，電源插座代表生活用電，倡導國人響應節能從生活中的點滴做起。</a:t>
            </a:r>
            <a:endParaRPr lang="en-US" altLang="zh-TW" sz="1600" dirty="0"/>
          </a:p>
          <a:p>
            <a:pPr>
              <a:lnSpc>
                <a:spcPct val="150000"/>
              </a:lnSpc>
            </a:pP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1600" dirty="0"/>
              <a:t>產品代表</a:t>
            </a:r>
            <a:r>
              <a:rPr lang="zh-TW" altLang="en-US" sz="1600" b="1" dirty="0">
                <a:solidFill>
                  <a:srgbClr val="C00000"/>
                </a:solidFill>
              </a:rPr>
              <a:t>能源效率比國家認證標準高</a:t>
            </a:r>
            <a:r>
              <a:rPr lang="en-US" altLang="zh-TW" sz="1600" b="1" dirty="0">
                <a:solidFill>
                  <a:srgbClr val="C00000"/>
                </a:solidFill>
              </a:rPr>
              <a:t>10-50%</a:t>
            </a:r>
            <a:r>
              <a:rPr lang="zh-TW" altLang="en-US" sz="1600" dirty="0"/>
              <a:t>，不但品質有保障，更省能省錢。希望藉由節能標章制度的推廣，鼓勵民眾使用高能源效率產品，以減少能源消耗。</a:t>
            </a:r>
            <a:endParaRPr lang="en-US" altLang="zh-TW" sz="1600" dirty="0"/>
          </a:p>
          <a:p>
            <a:pPr>
              <a:lnSpc>
                <a:spcPct val="150000"/>
              </a:lnSpc>
            </a:pPr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19700" y="6469091"/>
            <a:ext cx="41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圖片來源：經濟部能源局</a:t>
            </a:r>
          </a:p>
        </p:txBody>
      </p:sp>
    </p:spTree>
    <p:extLst>
      <p:ext uri="{BB962C8B-B14F-4D97-AF65-F5344CB8AC3E}">
        <p14:creationId xmlns:p14="http://schemas.microsoft.com/office/powerpoint/2010/main" val="1992102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09624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/>
              <a:t>3.</a:t>
            </a:r>
            <a:r>
              <a:rPr lang="zh-TW" altLang="en-US" b="1" dirty="0"/>
              <a:t>環保標章</a:t>
            </a:r>
            <a:r>
              <a:rPr lang="en-US" altLang="zh-TW" b="1" dirty="0"/>
              <a:t>-</a:t>
            </a:r>
            <a:r>
              <a:rPr lang="zh-TW" altLang="en-US" b="1" dirty="0"/>
              <a:t>碳標籤</a:t>
            </a:r>
          </a:p>
        </p:txBody>
      </p:sp>
      <p:sp>
        <p:nvSpPr>
          <p:cNvPr id="8" name="矩形 7"/>
          <p:cNvSpPr/>
          <p:nvPr/>
        </p:nvSpPr>
        <p:spPr>
          <a:xfrm>
            <a:off x="1050959" y="1266825"/>
            <a:ext cx="7923741" cy="5019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572000" y="1409699"/>
            <a:ext cx="440270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u"/>
            </a:pPr>
            <a:r>
              <a:rPr lang="zh-TW" altLang="en-US" sz="1600" dirty="0"/>
              <a:t>碳足跡</a:t>
            </a:r>
            <a:r>
              <a:rPr lang="en-US" altLang="zh-TW" sz="1600" dirty="0"/>
              <a:t>(Carbon Footprint)</a:t>
            </a:r>
            <a:r>
              <a:rPr lang="zh-TW" altLang="en-US" sz="1600" dirty="0"/>
              <a:t>的定義為一項活動或產品從原料取得、工廠製造、配送、銷售、使用到最後廢棄</a:t>
            </a:r>
            <a:r>
              <a:rPr lang="zh-TW" altLang="en-US" sz="1600" b="1" dirty="0">
                <a:solidFill>
                  <a:srgbClr val="C00000"/>
                </a:solidFill>
              </a:rPr>
              <a:t>整個生命週期過程所直接與間接產生的溫室氣體排放量</a:t>
            </a:r>
            <a:r>
              <a:rPr lang="zh-TW" altLang="en-US" sz="1600" dirty="0"/>
              <a:t>回收等。</a:t>
            </a:r>
            <a:endParaRPr lang="en-US" altLang="zh-TW" sz="1600" dirty="0"/>
          </a:p>
          <a:p>
            <a:pPr marL="285750" indent="-285750" algn="just">
              <a:buFont typeface="Wingdings" panose="05000000000000000000" pitchFamily="2" charset="2"/>
              <a:buChar char="u"/>
            </a:pPr>
            <a:endParaRPr lang="en-US" altLang="zh-TW" sz="1600" dirty="0"/>
          </a:p>
          <a:p>
            <a:pPr marL="285750" indent="-285750" algn="just">
              <a:buFont typeface="Wingdings" panose="05000000000000000000" pitchFamily="2" charset="2"/>
              <a:buChar char="u"/>
            </a:pPr>
            <a:r>
              <a:rPr lang="zh-TW" altLang="en-US" sz="1600" dirty="0"/>
              <a:t>透過碳標籤制度的施行，使產品各階段的碳排放來源透明化：</a:t>
            </a:r>
            <a:endParaRPr lang="en-US" altLang="zh-TW" sz="1600" dirty="0"/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600" dirty="0"/>
              <a:t>促使企業調整其產品碳排放量較大的製程。</a:t>
            </a:r>
            <a:endParaRPr lang="en-US" altLang="zh-TW" sz="1600" dirty="0"/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600" dirty="0"/>
              <a:t>促使消費者正確地使用產品。</a:t>
            </a:r>
            <a:endParaRPr lang="en-US" altLang="zh-TW" sz="1600" dirty="0"/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600" dirty="0"/>
              <a:t>達到減低產品碳排放量的最大效益。</a:t>
            </a:r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dirty="0"/>
              <a:t>臺南市推動產品碳標籤：</a:t>
            </a:r>
            <a:r>
              <a:rPr lang="en-US" altLang="zh-TW" sz="1600" dirty="0">
                <a:hlinkClick r:id="rId2"/>
              </a:rPr>
              <a:t>https://plan.tainan.gov.tw/ach/page.asp?sfmainid={EDB4CB61-3388-400D-BB93-BF90AA6E3368}&amp;tag=%E5%84%AA%E8%B3%AA%E8%BE%B2%E6%A5%AD</a:t>
            </a:r>
            <a:endParaRPr lang="en-US" altLang="zh-TW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TW" sz="16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199535" y="1481792"/>
            <a:ext cx="5798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1F9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設計說明：</a:t>
            </a:r>
            <a:endParaRPr lang="en-US" altLang="zh-TW" sz="2800" b="1" dirty="0">
              <a:solidFill>
                <a:srgbClr val="1F92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2" name="Picture 4" descr="C:\Users\User\AppData\Local\LINE\Cache\tmp\15522741324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46" y="2454197"/>
            <a:ext cx="3432553" cy="313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5219700" y="6469091"/>
            <a:ext cx="41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圖片來源：行政院環境保護署</a:t>
            </a:r>
          </a:p>
        </p:txBody>
      </p:sp>
    </p:spTree>
    <p:extLst>
      <p:ext uri="{BB962C8B-B14F-4D97-AF65-F5344CB8AC3E}">
        <p14:creationId xmlns:p14="http://schemas.microsoft.com/office/powerpoint/2010/main" val="362604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6949-5747-48F0-BE6C-F13CABE7F85A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09624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/>
              <a:t>4.</a:t>
            </a:r>
            <a:r>
              <a:rPr lang="zh-TW" altLang="en-US" b="1" dirty="0"/>
              <a:t>活動：計算你的碳足跡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151068" y="1441525"/>
            <a:ext cx="6841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dirty="0"/>
              <a:t>碳足跡</a:t>
            </a:r>
            <a:r>
              <a:rPr lang="zh-TW" altLang="en-US" dirty="0" smtClean="0"/>
              <a:t>計算器</a:t>
            </a:r>
            <a:r>
              <a:rPr lang="zh-TW" altLang="en-US" dirty="0"/>
              <a:t>：</a:t>
            </a:r>
            <a:endParaRPr lang="en-US" altLang="zh-TW" dirty="0"/>
          </a:p>
          <a:p>
            <a:r>
              <a:rPr lang="en-US" altLang="zh-TW" dirty="0">
                <a:hlinkClick r:id="rId2"/>
              </a:rPr>
              <a:t>https://ccis.epa.gov.tw/media/carbonTool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68" y="2779776"/>
            <a:ext cx="4432409" cy="307039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922" y="3278535"/>
            <a:ext cx="2637854" cy="257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39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微軟正黑體(全)">
      <a:majorFont>
        <a:latin typeface="微軟正黑體"/>
        <a:ea typeface="微軟正黑體"/>
        <a:cs typeface=""/>
      </a:majorFont>
      <a:minorFont>
        <a:latin typeface="微軟正黑體"/>
        <a:ea typeface="微軟正黑體"/>
        <a:cs typeface="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593</TotalTime>
  <Words>946</Words>
  <Application>Microsoft Office PowerPoint</Application>
  <PresentationFormat>如螢幕大小 (4:3)</PresentationFormat>
  <Paragraphs>108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新細明體</vt:lpstr>
      <vt:lpstr>Arial</vt:lpstr>
      <vt:lpstr>Calibri</vt:lpstr>
      <vt:lpstr>Wingdings</vt:lpstr>
      <vt:lpstr>視差</vt:lpstr>
      <vt:lpstr>綠色消費與綠色生活  </vt:lpstr>
      <vt:lpstr>一、什麼是綠色消費?</vt:lpstr>
      <vt:lpstr>1.綠色消費的原則</vt:lpstr>
      <vt:lpstr>2.環境友善商品</vt:lpstr>
      <vt:lpstr>3.環保標章-環保標章</vt:lpstr>
      <vt:lpstr>3.環保標章-省水標章</vt:lpstr>
      <vt:lpstr>3.環保標章-節能標章</vt:lpstr>
      <vt:lpstr>3.環保標章-碳標籤</vt:lpstr>
      <vt:lpstr>4.活動：計算你的碳足跡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MIHC</cp:lastModifiedBy>
  <cp:revision>89</cp:revision>
  <dcterms:created xsi:type="dcterms:W3CDTF">2019-03-11T00:41:52Z</dcterms:created>
  <dcterms:modified xsi:type="dcterms:W3CDTF">2020-01-13T07:47:11Z</dcterms:modified>
</cp:coreProperties>
</file>