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03" r:id="rId3"/>
    <p:sldId id="308" r:id="rId4"/>
    <p:sldId id="448" r:id="rId5"/>
    <p:sldId id="258" r:id="rId6"/>
    <p:sldId id="449" r:id="rId7"/>
    <p:sldId id="272" r:id="rId8"/>
    <p:sldId id="442" r:id="rId9"/>
    <p:sldId id="443" r:id="rId10"/>
    <p:sldId id="444" r:id="rId11"/>
    <p:sldId id="445" r:id="rId12"/>
    <p:sldId id="379" r:id="rId13"/>
    <p:sldId id="274" r:id="rId14"/>
    <p:sldId id="275" r:id="rId15"/>
    <p:sldId id="437" r:id="rId16"/>
    <p:sldId id="276" r:id="rId17"/>
    <p:sldId id="277" r:id="rId18"/>
    <p:sldId id="436" r:id="rId19"/>
    <p:sldId id="403" r:id="rId20"/>
    <p:sldId id="452" r:id="rId21"/>
    <p:sldId id="352" r:id="rId22"/>
    <p:sldId id="312" r:id="rId23"/>
    <p:sldId id="343" r:id="rId24"/>
    <p:sldId id="381" r:id="rId25"/>
    <p:sldId id="404" r:id="rId26"/>
    <p:sldId id="372" r:id="rId27"/>
    <p:sldId id="309" r:id="rId28"/>
    <p:sldId id="310" r:id="rId29"/>
    <p:sldId id="311" r:id="rId30"/>
    <p:sldId id="280" r:id="rId31"/>
    <p:sldId id="278" r:id="rId32"/>
    <p:sldId id="279" r:id="rId33"/>
    <p:sldId id="447" r:id="rId34"/>
    <p:sldId id="446" r:id="rId35"/>
    <p:sldId id="406" r:id="rId36"/>
    <p:sldId id="384" r:id="rId37"/>
    <p:sldId id="385" r:id="rId38"/>
    <p:sldId id="386" r:id="rId39"/>
    <p:sldId id="387" r:id="rId40"/>
    <p:sldId id="388" r:id="rId41"/>
    <p:sldId id="389" r:id="rId42"/>
    <p:sldId id="318" r:id="rId43"/>
    <p:sldId id="319" r:id="rId44"/>
    <p:sldId id="454" r:id="rId45"/>
    <p:sldId id="455" r:id="rId46"/>
    <p:sldId id="438" r:id="rId47"/>
    <p:sldId id="439" r:id="rId48"/>
    <p:sldId id="302" r:id="rId49"/>
    <p:sldId id="375" r:id="rId50"/>
    <p:sldId id="376" r:id="rId51"/>
    <p:sldId id="337" r:id="rId52"/>
    <p:sldId id="378" r:id="rId53"/>
    <p:sldId id="450" r:id="rId54"/>
    <p:sldId id="440" r:id="rId55"/>
    <p:sldId id="441" r:id="rId56"/>
    <p:sldId id="382" r:id="rId57"/>
    <p:sldId id="395" r:id="rId58"/>
    <p:sldId id="383" r:id="rId59"/>
    <p:sldId id="396" r:id="rId60"/>
    <p:sldId id="399" r:id="rId61"/>
    <p:sldId id="457" r:id="rId62"/>
    <p:sldId id="458" r:id="rId63"/>
    <p:sldId id="341" r:id="rId64"/>
    <p:sldId id="306" r:id="rId65"/>
  </p:sldIdLst>
  <p:sldSz cx="9144000" cy="6858000" type="screen4x3"/>
  <p:notesSz cx="6789738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CC99"/>
    <a:srgbClr val="FF9933"/>
    <a:srgbClr val="66FF66"/>
    <a:srgbClr val="FF99FF"/>
    <a:srgbClr val="FFCCCC"/>
    <a:srgbClr val="FFCC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197" autoAdjust="0"/>
  </p:normalViewPr>
  <p:slideViewPr>
    <p:cSldViewPr>
      <p:cViewPr>
        <p:scale>
          <a:sx n="92" d="100"/>
          <a:sy n="92" d="100"/>
        </p:scale>
        <p:origin x="10" y="-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47DFB-4D43-4B64-8889-CD9BFB4F662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6900A26-530A-4440-81F9-8240E347B6F3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實質平等</a:t>
          </a:r>
          <a:endParaRPr lang="zh-TW" altLang="en-US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FC8D2D5-5C12-479B-A4EA-02B89C47A2DE}" type="parTrans" cxnId="{9AD6C0CD-C0EB-41ED-ADFF-4EB09C6E4133}">
      <dgm:prSet/>
      <dgm:spPr/>
      <dgm:t>
        <a:bodyPr/>
        <a:lstStyle/>
        <a:p>
          <a:endParaRPr lang="zh-TW" altLang="en-US"/>
        </a:p>
      </dgm:t>
    </dgm:pt>
    <dgm:pt modelId="{F82ABC56-A1B2-41DC-886E-01E1FEBB710B}" type="sibTrans" cxnId="{9AD6C0CD-C0EB-41ED-ADFF-4EB09C6E4133}">
      <dgm:prSet/>
      <dgm:spPr/>
      <dgm:t>
        <a:bodyPr/>
        <a:lstStyle/>
        <a:p>
          <a:endParaRPr lang="zh-TW" altLang="en-US"/>
        </a:p>
      </dgm:t>
    </dgm:pt>
    <dgm:pt modelId="{A8B6BB3D-5627-4C36-BA54-12308C53F0C7}">
      <dgm:prSet phldrT="[文字]" custT="1"/>
      <dgm:spPr/>
      <dgm:t>
        <a:bodyPr/>
        <a:lstStyle/>
        <a:p>
          <a:r>
            <a:rPr lang="en-US" altLang="zh-TW" sz="2800" dirty="0" smtClean="0"/>
            <a:t>De facto equality</a:t>
          </a:r>
          <a:endParaRPr lang="zh-TW" altLang="en-US" sz="2800" dirty="0"/>
        </a:p>
      </dgm:t>
    </dgm:pt>
    <dgm:pt modelId="{8F3AAE5C-8130-44D1-9D0E-1CD9CCDA992F}" type="parTrans" cxnId="{3D37EB11-85C8-4F2E-8C6A-44D3B06F59C9}">
      <dgm:prSet/>
      <dgm:spPr/>
      <dgm:t>
        <a:bodyPr/>
        <a:lstStyle/>
        <a:p>
          <a:endParaRPr lang="zh-TW" altLang="en-US"/>
        </a:p>
      </dgm:t>
    </dgm:pt>
    <dgm:pt modelId="{DE6995C9-6ECA-4CC0-89DD-E39DD68CBD02}" type="sibTrans" cxnId="{3D37EB11-85C8-4F2E-8C6A-44D3B06F59C9}">
      <dgm:prSet/>
      <dgm:spPr/>
      <dgm:t>
        <a:bodyPr/>
        <a:lstStyle/>
        <a:p>
          <a:endParaRPr lang="zh-TW" altLang="en-US"/>
        </a:p>
      </dgm:t>
    </dgm:pt>
    <dgm:pt modelId="{F99CEAB8-774F-47BE-9586-F5CE7F180581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不歧視</a:t>
          </a:r>
          <a:endParaRPr lang="zh-TW" altLang="en-US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279A397-1348-4D3F-BDEC-1022D2809EF5}" type="parTrans" cxnId="{77F831DE-7A15-4516-A3E1-7E4C207DC3FE}">
      <dgm:prSet/>
      <dgm:spPr/>
      <dgm:t>
        <a:bodyPr/>
        <a:lstStyle/>
        <a:p>
          <a:endParaRPr lang="zh-TW" altLang="en-US"/>
        </a:p>
      </dgm:t>
    </dgm:pt>
    <dgm:pt modelId="{21A7BF36-3B52-47D1-883F-8BCDC7B20121}" type="sibTrans" cxnId="{77F831DE-7A15-4516-A3E1-7E4C207DC3FE}">
      <dgm:prSet/>
      <dgm:spPr/>
      <dgm:t>
        <a:bodyPr/>
        <a:lstStyle/>
        <a:p>
          <a:endParaRPr lang="zh-TW" altLang="en-US"/>
        </a:p>
      </dgm:t>
    </dgm:pt>
    <dgm:pt modelId="{90E6EA2E-5AE6-4337-AECE-F904A7510DC0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直接歧視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2CEED653-343F-4BDD-9382-BA1ADCBAF52B}" type="parTrans" cxnId="{D1D5803B-17C8-4755-8842-F8D61C511446}">
      <dgm:prSet/>
      <dgm:spPr/>
      <dgm:t>
        <a:bodyPr/>
        <a:lstStyle/>
        <a:p>
          <a:endParaRPr lang="zh-TW" altLang="en-US"/>
        </a:p>
      </dgm:t>
    </dgm:pt>
    <dgm:pt modelId="{2BB83543-7521-4025-B6AD-5874DCC21B09}" type="sibTrans" cxnId="{D1D5803B-17C8-4755-8842-F8D61C511446}">
      <dgm:prSet/>
      <dgm:spPr/>
      <dgm:t>
        <a:bodyPr/>
        <a:lstStyle/>
        <a:p>
          <a:endParaRPr lang="zh-TW" altLang="en-US"/>
        </a:p>
      </dgm:t>
    </dgm:pt>
    <dgm:pt modelId="{A6C933CA-C383-4BF2-9305-342EBB67BF0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間接歧視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6FB7913C-7C9E-4EF4-A6BD-188E5BF0326D}" type="parTrans" cxnId="{061E22C9-2133-4A27-AB11-0A88C883371F}">
      <dgm:prSet/>
      <dgm:spPr/>
      <dgm:t>
        <a:bodyPr/>
        <a:lstStyle/>
        <a:p>
          <a:endParaRPr lang="zh-TW" altLang="en-US"/>
        </a:p>
      </dgm:t>
    </dgm:pt>
    <dgm:pt modelId="{7DA3057C-8670-4B6D-9E0F-0E1820582CD2}" type="sibTrans" cxnId="{061E22C9-2133-4A27-AB11-0A88C883371F}">
      <dgm:prSet/>
      <dgm:spPr/>
      <dgm:t>
        <a:bodyPr/>
        <a:lstStyle/>
        <a:p>
          <a:endParaRPr lang="zh-TW" altLang="en-US"/>
        </a:p>
      </dgm:t>
    </dgm:pt>
    <dgm:pt modelId="{F980A0A1-A1E5-48A2-B537-60FA728AB22B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國家義務</a:t>
          </a:r>
          <a:endParaRPr lang="zh-TW" altLang="en-US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8C0F338-8422-490C-81EF-A66C9A716181}" type="parTrans" cxnId="{EF1F93A5-5589-41F0-BDDF-18CB5AD679B1}">
      <dgm:prSet/>
      <dgm:spPr/>
      <dgm:t>
        <a:bodyPr/>
        <a:lstStyle/>
        <a:p>
          <a:endParaRPr lang="zh-TW" altLang="en-US"/>
        </a:p>
      </dgm:t>
    </dgm:pt>
    <dgm:pt modelId="{702BA970-B46C-4E22-A1CD-5B3DED49590A}" type="sibTrans" cxnId="{EF1F93A5-5589-41F0-BDDF-18CB5AD679B1}">
      <dgm:prSet/>
      <dgm:spPr/>
      <dgm:t>
        <a:bodyPr/>
        <a:lstStyle/>
        <a:p>
          <a:endParaRPr lang="zh-TW" altLang="en-US"/>
        </a:p>
      </dgm:t>
    </dgm:pt>
    <dgm:pt modelId="{D560353C-A0E8-4407-8ED1-70F31FBDE4FA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尊重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0241CEA0-7BAC-4A2F-99E5-9F1AE2AC0CD2}" type="parTrans" cxnId="{7594E55B-15E1-4AE1-B260-442A80C51CEA}">
      <dgm:prSet/>
      <dgm:spPr/>
      <dgm:t>
        <a:bodyPr/>
        <a:lstStyle/>
        <a:p>
          <a:endParaRPr lang="zh-TW" altLang="en-US"/>
        </a:p>
      </dgm:t>
    </dgm:pt>
    <dgm:pt modelId="{AEC86D36-F4CA-45DB-B2E5-5200F413C4A6}" type="sibTrans" cxnId="{7594E55B-15E1-4AE1-B260-442A80C51CEA}">
      <dgm:prSet/>
      <dgm:spPr/>
      <dgm:t>
        <a:bodyPr/>
        <a:lstStyle/>
        <a:p>
          <a:endParaRPr lang="zh-TW" altLang="en-US"/>
        </a:p>
      </dgm:t>
    </dgm:pt>
    <dgm:pt modelId="{25255237-342A-45C2-89C1-AC05C97E9001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保護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525AA1BB-411A-4909-B691-F2AFA1BD8AE9}" type="parTrans" cxnId="{FC9955BB-3015-4A84-BF4D-B53BA5350BC5}">
      <dgm:prSet/>
      <dgm:spPr/>
      <dgm:t>
        <a:bodyPr/>
        <a:lstStyle/>
        <a:p>
          <a:endParaRPr lang="zh-TW" altLang="en-US"/>
        </a:p>
      </dgm:t>
    </dgm:pt>
    <dgm:pt modelId="{13825533-83AD-4591-A5C5-0669CE8B301A}" type="sibTrans" cxnId="{FC9955BB-3015-4A84-BF4D-B53BA5350BC5}">
      <dgm:prSet/>
      <dgm:spPr/>
      <dgm:t>
        <a:bodyPr/>
        <a:lstStyle/>
        <a:p>
          <a:endParaRPr lang="zh-TW" altLang="en-US"/>
        </a:p>
      </dgm:t>
    </dgm:pt>
    <dgm:pt modelId="{27360D2F-4711-4242-9E62-70B047ED4B20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多重歧視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45584E6E-8082-4C0E-9B07-6E315040D36F}" type="parTrans" cxnId="{534EE14B-C90C-44D1-A02E-43AC65D40A26}">
      <dgm:prSet/>
      <dgm:spPr/>
      <dgm:t>
        <a:bodyPr/>
        <a:lstStyle/>
        <a:p>
          <a:endParaRPr lang="zh-TW" altLang="en-US"/>
        </a:p>
      </dgm:t>
    </dgm:pt>
    <dgm:pt modelId="{927D9811-DA45-4C1B-882A-34E3AFC91163}" type="sibTrans" cxnId="{534EE14B-C90C-44D1-A02E-43AC65D40A26}">
      <dgm:prSet/>
      <dgm:spPr/>
      <dgm:t>
        <a:bodyPr/>
        <a:lstStyle/>
        <a:p>
          <a:endParaRPr lang="zh-TW" altLang="en-US"/>
        </a:p>
      </dgm:t>
    </dgm:pt>
    <dgm:pt modelId="{B0ACBA6D-D5F7-4BCE-BB1E-8661C8DE6CD8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實現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C9AD72F-A92A-4F7D-AA93-D6E4ED96D88E}" type="parTrans" cxnId="{F802BD1C-4592-4B6B-B322-FB2BD3C48259}">
      <dgm:prSet/>
      <dgm:spPr/>
      <dgm:t>
        <a:bodyPr/>
        <a:lstStyle/>
        <a:p>
          <a:endParaRPr lang="zh-TW" altLang="en-US"/>
        </a:p>
      </dgm:t>
    </dgm:pt>
    <dgm:pt modelId="{F6424221-35C9-4690-A3DE-1EDEF95A492B}" type="sibTrans" cxnId="{F802BD1C-4592-4B6B-B322-FB2BD3C48259}">
      <dgm:prSet/>
      <dgm:spPr/>
      <dgm:t>
        <a:bodyPr/>
        <a:lstStyle/>
        <a:p>
          <a:endParaRPr lang="zh-TW" altLang="en-US"/>
        </a:p>
      </dgm:t>
    </dgm:pt>
    <dgm:pt modelId="{A6624F26-BEC9-4510-B7B5-6BF9C01C5564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促進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789C385A-2D39-4053-9C2F-A3DB544F214A}" type="parTrans" cxnId="{8F13E5B2-2D88-4CEE-86A8-2EEDEBDB141D}">
      <dgm:prSet/>
      <dgm:spPr/>
      <dgm:t>
        <a:bodyPr/>
        <a:lstStyle/>
        <a:p>
          <a:endParaRPr lang="zh-TW" altLang="en-US"/>
        </a:p>
      </dgm:t>
    </dgm:pt>
    <dgm:pt modelId="{35D17F0F-1CB1-4B0B-B398-595C4B1840DD}" type="sibTrans" cxnId="{8F13E5B2-2D88-4CEE-86A8-2EEDEBDB141D}">
      <dgm:prSet/>
      <dgm:spPr/>
      <dgm:t>
        <a:bodyPr/>
        <a:lstStyle/>
        <a:p>
          <a:endParaRPr lang="zh-TW" altLang="en-US"/>
        </a:p>
      </dgm:t>
    </dgm:pt>
    <dgm:pt modelId="{35642E64-6B5C-404F-8694-20D492FF0D12}" type="pres">
      <dgm:prSet presAssocID="{F6047DFB-4D43-4B64-8889-CD9BFB4F66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32F2B2C-C2A7-4819-BD09-856F58F24D68}" type="pres">
      <dgm:prSet presAssocID="{96900A26-530A-4440-81F9-8240E347B6F3}" presName="composite" presStyleCnt="0"/>
      <dgm:spPr/>
    </dgm:pt>
    <dgm:pt modelId="{7FAC9544-D997-45B8-A08D-65CA62E00BC3}" type="pres">
      <dgm:prSet presAssocID="{96900A26-530A-4440-81F9-8240E347B6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7395D6-42B0-4355-9005-9D46DC8F5A6C}" type="pres">
      <dgm:prSet presAssocID="{96900A26-530A-4440-81F9-8240E347B6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9E5C39-7473-42D2-9894-89B409E67E6F}" type="pres">
      <dgm:prSet presAssocID="{F82ABC56-A1B2-41DC-886E-01E1FEBB710B}" presName="sp" presStyleCnt="0"/>
      <dgm:spPr/>
    </dgm:pt>
    <dgm:pt modelId="{D54E37AE-A188-48DD-BEF3-941B153A7968}" type="pres">
      <dgm:prSet presAssocID="{F99CEAB8-774F-47BE-9586-F5CE7F180581}" presName="composite" presStyleCnt="0"/>
      <dgm:spPr/>
    </dgm:pt>
    <dgm:pt modelId="{39C785B0-CCB7-4B3A-9B84-14D9EEBA70B8}" type="pres">
      <dgm:prSet presAssocID="{F99CEAB8-774F-47BE-9586-F5CE7F18058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2D0DD4-FD1D-4831-A6EC-7B9907F0A531}" type="pres">
      <dgm:prSet presAssocID="{F99CEAB8-774F-47BE-9586-F5CE7F180581}" presName="descendantText" presStyleLbl="alignAcc1" presStyleIdx="1" presStyleCnt="3" custScaleY="1203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39C369-6867-406A-8E50-539DD47AF1A4}" type="pres">
      <dgm:prSet presAssocID="{21A7BF36-3B52-47D1-883F-8BCDC7B20121}" presName="sp" presStyleCnt="0"/>
      <dgm:spPr/>
    </dgm:pt>
    <dgm:pt modelId="{409EB3CD-4635-463B-9CF5-AFDB1003DC3E}" type="pres">
      <dgm:prSet presAssocID="{F980A0A1-A1E5-48A2-B537-60FA728AB22B}" presName="composite" presStyleCnt="0"/>
      <dgm:spPr/>
    </dgm:pt>
    <dgm:pt modelId="{9863E516-7727-4D29-A9B5-37A802D47CAB}" type="pres">
      <dgm:prSet presAssocID="{F980A0A1-A1E5-48A2-B537-60FA728AB2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391A18-F0AF-4548-994F-056F273E7536}" type="pres">
      <dgm:prSet presAssocID="{F980A0A1-A1E5-48A2-B537-60FA728AB22B}" presName="descendantText" presStyleLbl="alignAcc1" presStyleIdx="2" presStyleCnt="3" custScaleY="1510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AD6C0CD-C0EB-41ED-ADFF-4EB09C6E4133}" srcId="{F6047DFB-4D43-4B64-8889-CD9BFB4F662E}" destId="{96900A26-530A-4440-81F9-8240E347B6F3}" srcOrd="0" destOrd="0" parTransId="{3FC8D2D5-5C12-479B-A4EA-02B89C47A2DE}" sibTransId="{F82ABC56-A1B2-41DC-886E-01E1FEBB710B}"/>
    <dgm:cxn modelId="{534EE14B-C90C-44D1-A02E-43AC65D40A26}" srcId="{F99CEAB8-774F-47BE-9586-F5CE7F180581}" destId="{27360D2F-4711-4242-9E62-70B047ED4B20}" srcOrd="2" destOrd="0" parTransId="{45584E6E-8082-4C0E-9B07-6E315040D36F}" sibTransId="{927D9811-DA45-4C1B-882A-34E3AFC91163}"/>
    <dgm:cxn modelId="{0BCEE16B-2F49-4BD8-B66A-287AD78B074B}" type="presOf" srcId="{D560353C-A0E8-4407-8ED1-70F31FBDE4FA}" destId="{C6391A18-F0AF-4548-994F-056F273E7536}" srcOrd="0" destOrd="0" presId="urn:microsoft.com/office/officeart/2005/8/layout/chevron2"/>
    <dgm:cxn modelId="{FE5D732F-63B3-4F00-9934-D228E5C03BDE}" type="presOf" srcId="{F980A0A1-A1E5-48A2-B537-60FA728AB22B}" destId="{9863E516-7727-4D29-A9B5-37A802D47CAB}" srcOrd="0" destOrd="0" presId="urn:microsoft.com/office/officeart/2005/8/layout/chevron2"/>
    <dgm:cxn modelId="{601EF215-F505-41B1-8993-08329C18F787}" type="presOf" srcId="{96900A26-530A-4440-81F9-8240E347B6F3}" destId="{7FAC9544-D997-45B8-A08D-65CA62E00BC3}" srcOrd="0" destOrd="0" presId="urn:microsoft.com/office/officeart/2005/8/layout/chevron2"/>
    <dgm:cxn modelId="{FEF20609-54B6-4B45-871B-97D71ED662F8}" type="presOf" srcId="{B0ACBA6D-D5F7-4BCE-BB1E-8661C8DE6CD8}" destId="{C6391A18-F0AF-4548-994F-056F273E7536}" srcOrd="0" destOrd="2" presId="urn:microsoft.com/office/officeart/2005/8/layout/chevron2"/>
    <dgm:cxn modelId="{34750F48-775D-4DA0-87D4-D30B925F32D0}" type="presOf" srcId="{27360D2F-4711-4242-9E62-70B047ED4B20}" destId="{892D0DD4-FD1D-4831-A6EC-7B9907F0A531}" srcOrd="0" destOrd="2" presId="urn:microsoft.com/office/officeart/2005/8/layout/chevron2"/>
    <dgm:cxn modelId="{3D37EB11-85C8-4F2E-8C6A-44D3B06F59C9}" srcId="{96900A26-530A-4440-81F9-8240E347B6F3}" destId="{A8B6BB3D-5627-4C36-BA54-12308C53F0C7}" srcOrd="0" destOrd="0" parTransId="{8F3AAE5C-8130-44D1-9D0E-1CD9CCDA992F}" sibTransId="{DE6995C9-6ECA-4CC0-89DD-E39DD68CBD02}"/>
    <dgm:cxn modelId="{D1D5803B-17C8-4755-8842-F8D61C511446}" srcId="{F99CEAB8-774F-47BE-9586-F5CE7F180581}" destId="{90E6EA2E-5AE6-4337-AECE-F904A7510DC0}" srcOrd="0" destOrd="0" parTransId="{2CEED653-343F-4BDD-9382-BA1ADCBAF52B}" sibTransId="{2BB83543-7521-4025-B6AD-5874DCC21B09}"/>
    <dgm:cxn modelId="{6726F491-A57E-43E1-A890-21E4D957CEEB}" type="presOf" srcId="{F6047DFB-4D43-4B64-8889-CD9BFB4F662E}" destId="{35642E64-6B5C-404F-8694-20D492FF0D12}" srcOrd="0" destOrd="0" presId="urn:microsoft.com/office/officeart/2005/8/layout/chevron2"/>
    <dgm:cxn modelId="{EF1F93A5-5589-41F0-BDDF-18CB5AD679B1}" srcId="{F6047DFB-4D43-4B64-8889-CD9BFB4F662E}" destId="{F980A0A1-A1E5-48A2-B537-60FA728AB22B}" srcOrd="2" destOrd="0" parTransId="{F8C0F338-8422-490C-81EF-A66C9A716181}" sibTransId="{702BA970-B46C-4E22-A1CD-5B3DED49590A}"/>
    <dgm:cxn modelId="{7594E55B-15E1-4AE1-B260-442A80C51CEA}" srcId="{F980A0A1-A1E5-48A2-B537-60FA728AB22B}" destId="{D560353C-A0E8-4407-8ED1-70F31FBDE4FA}" srcOrd="0" destOrd="0" parTransId="{0241CEA0-7BAC-4A2F-99E5-9F1AE2AC0CD2}" sibTransId="{AEC86D36-F4CA-45DB-B2E5-5200F413C4A6}"/>
    <dgm:cxn modelId="{96C26A37-B6C8-4E31-AE79-3EBA1B06C81D}" type="presOf" srcId="{25255237-342A-45C2-89C1-AC05C97E9001}" destId="{C6391A18-F0AF-4548-994F-056F273E7536}" srcOrd="0" destOrd="1" presId="urn:microsoft.com/office/officeart/2005/8/layout/chevron2"/>
    <dgm:cxn modelId="{A7344683-9890-47F1-B75B-691541862D4D}" type="presOf" srcId="{A6624F26-BEC9-4510-B7B5-6BF9C01C5564}" destId="{C6391A18-F0AF-4548-994F-056F273E7536}" srcOrd="0" destOrd="3" presId="urn:microsoft.com/office/officeart/2005/8/layout/chevron2"/>
    <dgm:cxn modelId="{4C8D67BF-AE6E-4E8E-8DD7-DF5E0DEDA746}" type="presOf" srcId="{90E6EA2E-5AE6-4337-AECE-F904A7510DC0}" destId="{892D0DD4-FD1D-4831-A6EC-7B9907F0A531}" srcOrd="0" destOrd="0" presId="urn:microsoft.com/office/officeart/2005/8/layout/chevron2"/>
    <dgm:cxn modelId="{8F13E5B2-2D88-4CEE-86A8-2EEDEBDB141D}" srcId="{F980A0A1-A1E5-48A2-B537-60FA728AB22B}" destId="{A6624F26-BEC9-4510-B7B5-6BF9C01C5564}" srcOrd="3" destOrd="0" parTransId="{789C385A-2D39-4053-9C2F-A3DB544F214A}" sibTransId="{35D17F0F-1CB1-4B0B-B398-595C4B1840DD}"/>
    <dgm:cxn modelId="{F2A7F416-7D9E-473E-8BCB-AC3194DFC7C1}" type="presOf" srcId="{A6C933CA-C383-4BF2-9305-342EBB67BF0F}" destId="{892D0DD4-FD1D-4831-A6EC-7B9907F0A531}" srcOrd="0" destOrd="1" presId="urn:microsoft.com/office/officeart/2005/8/layout/chevron2"/>
    <dgm:cxn modelId="{FC9955BB-3015-4A84-BF4D-B53BA5350BC5}" srcId="{F980A0A1-A1E5-48A2-B537-60FA728AB22B}" destId="{25255237-342A-45C2-89C1-AC05C97E9001}" srcOrd="1" destOrd="0" parTransId="{525AA1BB-411A-4909-B691-F2AFA1BD8AE9}" sibTransId="{13825533-83AD-4591-A5C5-0669CE8B301A}"/>
    <dgm:cxn modelId="{061E22C9-2133-4A27-AB11-0A88C883371F}" srcId="{F99CEAB8-774F-47BE-9586-F5CE7F180581}" destId="{A6C933CA-C383-4BF2-9305-342EBB67BF0F}" srcOrd="1" destOrd="0" parTransId="{6FB7913C-7C9E-4EF4-A6BD-188E5BF0326D}" sibTransId="{7DA3057C-8670-4B6D-9E0F-0E1820582CD2}"/>
    <dgm:cxn modelId="{77F831DE-7A15-4516-A3E1-7E4C207DC3FE}" srcId="{F6047DFB-4D43-4B64-8889-CD9BFB4F662E}" destId="{F99CEAB8-774F-47BE-9586-F5CE7F180581}" srcOrd="1" destOrd="0" parTransId="{5279A397-1348-4D3F-BDEC-1022D2809EF5}" sibTransId="{21A7BF36-3B52-47D1-883F-8BCDC7B20121}"/>
    <dgm:cxn modelId="{6B87E3F7-4C30-415C-9960-DDA42D92A31D}" type="presOf" srcId="{F99CEAB8-774F-47BE-9586-F5CE7F180581}" destId="{39C785B0-CCB7-4B3A-9B84-14D9EEBA70B8}" srcOrd="0" destOrd="0" presId="urn:microsoft.com/office/officeart/2005/8/layout/chevron2"/>
    <dgm:cxn modelId="{F802BD1C-4592-4B6B-B322-FB2BD3C48259}" srcId="{F980A0A1-A1E5-48A2-B537-60FA728AB22B}" destId="{B0ACBA6D-D5F7-4BCE-BB1E-8661C8DE6CD8}" srcOrd="2" destOrd="0" parTransId="{8C9AD72F-A92A-4F7D-AA93-D6E4ED96D88E}" sibTransId="{F6424221-35C9-4690-A3DE-1EDEF95A492B}"/>
    <dgm:cxn modelId="{DCF2A52B-1B21-417A-9A0F-6FDEB575446C}" type="presOf" srcId="{A8B6BB3D-5627-4C36-BA54-12308C53F0C7}" destId="{B47395D6-42B0-4355-9005-9D46DC8F5A6C}" srcOrd="0" destOrd="0" presId="urn:microsoft.com/office/officeart/2005/8/layout/chevron2"/>
    <dgm:cxn modelId="{238F2511-EBC5-4A84-B356-F14DACE165A6}" type="presParOf" srcId="{35642E64-6B5C-404F-8694-20D492FF0D12}" destId="{132F2B2C-C2A7-4819-BD09-856F58F24D68}" srcOrd="0" destOrd="0" presId="urn:microsoft.com/office/officeart/2005/8/layout/chevron2"/>
    <dgm:cxn modelId="{A122438D-5BDC-486D-8AC2-2C5E0F65D740}" type="presParOf" srcId="{132F2B2C-C2A7-4819-BD09-856F58F24D68}" destId="{7FAC9544-D997-45B8-A08D-65CA62E00BC3}" srcOrd="0" destOrd="0" presId="urn:microsoft.com/office/officeart/2005/8/layout/chevron2"/>
    <dgm:cxn modelId="{317D20DD-617F-4CA3-A3AE-3217F77C45DD}" type="presParOf" srcId="{132F2B2C-C2A7-4819-BD09-856F58F24D68}" destId="{B47395D6-42B0-4355-9005-9D46DC8F5A6C}" srcOrd="1" destOrd="0" presId="urn:microsoft.com/office/officeart/2005/8/layout/chevron2"/>
    <dgm:cxn modelId="{3ECE8BD4-4078-4A28-8648-4F4F9064376C}" type="presParOf" srcId="{35642E64-6B5C-404F-8694-20D492FF0D12}" destId="{CA9E5C39-7473-42D2-9894-89B409E67E6F}" srcOrd="1" destOrd="0" presId="urn:microsoft.com/office/officeart/2005/8/layout/chevron2"/>
    <dgm:cxn modelId="{35027C08-39B5-4527-AF79-20DF3D70DCA9}" type="presParOf" srcId="{35642E64-6B5C-404F-8694-20D492FF0D12}" destId="{D54E37AE-A188-48DD-BEF3-941B153A7968}" srcOrd="2" destOrd="0" presId="urn:microsoft.com/office/officeart/2005/8/layout/chevron2"/>
    <dgm:cxn modelId="{BC4A329D-3140-4C38-85D2-D1D1B7EB89BA}" type="presParOf" srcId="{D54E37AE-A188-48DD-BEF3-941B153A7968}" destId="{39C785B0-CCB7-4B3A-9B84-14D9EEBA70B8}" srcOrd="0" destOrd="0" presId="urn:microsoft.com/office/officeart/2005/8/layout/chevron2"/>
    <dgm:cxn modelId="{8421EA57-AED2-4566-BBC7-1C4062E623E6}" type="presParOf" srcId="{D54E37AE-A188-48DD-BEF3-941B153A7968}" destId="{892D0DD4-FD1D-4831-A6EC-7B9907F0A531}" srcOrd="1" destOrd="0" presId="urn:microsoft.com/office/officeart/2005/8/layout/chevron2"/>
    <dgm:cxn modelId="{05C0E48E-0B09-489C-82BF-2441F386EB96}" type="presParOf" srcId="{35642E64-6B5C-404F-8694-20D492FF0D12}" destId="{4A39C369-6867-406A-8E50-539DD47AF1A4}" srcOrd="3" destOrd="0" presId="urn:microsoft.com/office/officeart/2005/8/layout/chevron2"/>
    <dgm:cxn modelId="{13246226-8F1F-4FC1-A2CE-EC8EFF624616}" type="presParOf" srcId="{35642E64-6B5C-404F-8694-20D492FF0D12}" destId="{409EB3CD-4635-463B-9CF5-AFDB1003DC3E}" srcOrd="4" destOrd="0" presId="urn:microsoft.com/office/officeart/2005/8/layout/chevron2"/>
    <dgm:cxn modelId="{C61D9247-51CB-4B61-B02E-7688B6EF58EC}" type="presParOf" srcId="{409EB3CD-4635-463B-9CF5-AFDB1003DC3E}" destId="{9863E516-7727-4D29-A9B5-37A802D47CAB}" srcOrd="0" destOrd="0" presId="urn:microsoft.com/office/officeart/2005/8/layout/chevron2"/>
    <dgm:cxn modelId="{4D990829-801D-4555-870E-B50417384092}" type="presParOf" srcId="{409EB3CD-4635-463B-9CF5-AFDB1003DC3E}" destId="{C6391A18-F0AF-4548-994F-056F273E75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28CA4F-671C-407A-A8C6-D7F1B7B29F5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599F8DF-F137-4DE1-ADAD-10C324CD5878}">
      <dgm:prSet phldrT="[文字]" custT="1"/>
      <dgm:spPr/>
      <dgm:t>
        <a:bodyPr/>
        <a:lstStyle/>
        <a:p>
          <a:r>
            <a:rPr lang="zh-TW" altLang="en-US" sz="2600" b="1" dirty="0" smtClean="0">
              <a:latin typeface="標楷體" pitchFamily="65" charset="-120"/>
              <a:ea typeface="標楷體" pitchFamily="65" charset="-120"/>
            </a:rPr>
            <a:t>資源取得的平等</a:t>
          </a:r>
          <a:r>
            <a:rPr lang="en-US" altLang="zh-TW" sz="2600" b="1" dirty="0" smtClean="0">
              <a:latin typeface="標楷體" pitchFamily="65" charset="-120"/>
              <a:ea typeface="標楷體" pitchFamily="65" charset="-120"/>
            </a:rPr>
            <a:t>(step2</a:t>
          </a:r>
          <a:r>
            <a:rPr lang="zh-TW" altLang="zh-TW" sz="2600" b="1" dirty="0" smtClean="0">
              <a:latin typeface="標楷體" pitchFamily="65" charset="-120"/>
              <a:ea typeface="標楷體" pitchFamily="65" charset="-120"/>
            </a:rPr>
            <a:t>：</a:t>
          </a:r>
          <a:r>
            <a:rPr lang="en-US" altLang="zh-TW" sz="2600" b="1" dirty="0" smtClean="0">
              <a:latin typeface="標楷體" pitchFamily="65" charset="-120"/>
              <a:ea typeface="標楷體" pitchFamily="65" charset="-120"/>
            </a:rPr>
            <a:t>Equality of Access to Opportunity)</a:t>
          </a:r>
          <a:endParaRPr lang="zh-TW" altLang="en-US" sz="2600" b="1" dirty="0">
            <a:latin typeface="標楷體" pitchFamily="65" charset="-120"/>
            <a:ea typeface="標楷體" pitchFamily="65" charset="-120"/>
          </a:endParaRPr>
        </a:p>
      </dgm:t>
    </dgm:pt>
    <dgm:pt modelId="{19621BE0-8410-4D0E-8631-E870BDB784F1}" type="parTrans" cxnId="{BCF26397-6B8C-4507-B6BA-6E190DEBEAC6}">
      <dgm:prSet/>
      <dgm:spPr/>
      <dgm:t>
        <a:bodyPr/>
        <a:lstStyle/>
        <a:p>
          <a:endParaRPr lang="zh-TW" altLang="en-US"/>
        </a:p>
      </dgm:t>
    </dgm:pt>
    <dgm:pt modelId="{49C3D2C6-F3F0-4F47-87C7-DD96E2BFEF9D}" type="sibTrans" cxnId="{BCF26397-6B8C-4507-B6BA-6E190DEBEAC6}">
      <dgm:prSet/>
      <dgm:spPr/>
      <dgm:t>
        <a:bodyPr/>
        <a:lstStyle/>
        <a:p>
          <a:endParaRPr lang="zh-TW" altLang="en-US"/>
        </a:p>
      </dgm:t>
    </dgm:pt>
    <dgm:pt modelId="{ECBF7AEE-05F3-45C3-BA4C-1A71E71A626E}">
      <dgm:prSet phldrT="[文字]" custT="1"/>
      <dgm:spPr/>
      <dgm:t>
        <a:bodyPr/>
        <a:lstStyle/>
        <a:p>
          <a:r>
            <a:rPr lang="zh-TW" altLang="en-US" sz="2600" b="1" dirty="0" smtClean="0">
              <a:latin typeface="標楷體" pitchFamily="65" charset="-120"/>
              <a:ea typeface="標楷體" pitchFamily="65" charset="-120"/>
            </a:rPr>
            <a:t>結果平等</a:t>
          </a:r>
          <a:r>
            <a:rPr lang="en-US" altLang="zh-TW" sz="2600" b="1" dirty="0" smtClean="0">
              <a:latin typeface="標楷體" pitchFamily="65" charset="-120"/>
              <a:ea typeface="標楷體" pitchFamily="65" charset="-120"/>
            </a:rPr>
            <a:t>(step3</a:t>
          </a:r>
          <a:r>
            <a:rPr lang="zh-TW" altLang="zh-TW" sz="2600" b="1" dirty="0" smtClean="0">
              <a:latin typeface="標楷體" pitchFamily="65" charset="-120"/>
              <a:ea typeface="標楷體" pitchFamily="65" charset="-120"/>
            </a:rPr>
            <a:t>：</a:t>
          </a:r>
          <a:r>
            <a:rPr lang="en-US" altLang="zh-TW" sz="2600" b="1" dirty="0" smtClean="0">
              <a:latin typeface="標楷體" pitchFamily="65" charset="-120"/>
              <a:ea typeface="標楷體" pitchFamily="65" charset="-120"/>
            </a:rPr>
            <a:t>Equality of Results</a:t>
          </a:r>
          <a:endParaRPr lang="zh-TW" altLang="en-US" sz="2600" b="1" dirty="0">
            <a:latin typeface="標楷體" pitchFamily="65" charset="-120"/>
            <a:ea typeface="標楷體" pitchFamily="65" charset="-120"/>
          </a:endParaRPr>
        </a:p>
      </dgm:t>
    </dgm:pt>
    <dgm:pt modelId="{9E236AE3-7F68-43DA-BC5B-BDC9BCE7A827}" type="sibTrans" cxnId="{184EBE92-7446-4CDB-A129-2E9C3B602B34}">
      <dgm:prSet/>
      <dgm:spPr/>
      <dgm:t>
        <a:bodyPr/>
        <a:lstStyle/>
        <a:p>
          <a:endParaRPr lang="zh-TW" altLang="en-US"/>
        </a:p>
      </dgm:t>
    </dgm:pt>
    <dgm:pt modelId="{FAAD99D2-36A7-4C99-9EE5-EA418F5871EC}" type="parTrans" cxnId="{184EBE92-7446-4CDB-A129-2E9C3B602B34}">
      <dgm:prSet/>
      <dgm:spPr/>
      <dgm:t>
        <a:bodyPr/>
        <a:lstStyle/>
        <a:p>
          <a:endParaRPr lang="zh-TW" altLang="en-US"/>
        </a:p>
      </dgm:t>
    </dgm:pt>
    <dgm:pt modelId="{A4484092-E43F-48EE-BEBA-715332577E0A}">
      <dgm:prSet phldrT="[文字]" custT="1"/>
      <dgm:spPr/>
      <dgm:t>
        <a:bodyPr/>
        <a:lstStyle/>
        <a:p>
          <a:r>
            <a:rPr lang="zh-TW" altLang="en-US" sz="2600" b="1" dirty="0" smtClean="0">
              <a:latin typeface="標楷體" pitchFamily="65" charset="-120"/>
              <a:ea typeface="標楷體" pitchFamily="65" charset="-120"/>
            </a:rPr>
            <a:t>機會平等</a:t>
          </a:r>
          <a:r>
            <a:rPr lang="en-US" altLang="zh-TW" sz="2600" b="1" dirty="0" smtClean="0">
              <a:latin typeface="標楷體" pitchFamily="65" charset="-120"/>
              <a:ea typeface="標楷體" pitchFamily="65" charset="-120"/>
            </a:rPr>
            <a:t>(step1</a:t>
          </a:r>
          <a:r>
            <a:rPr lang="zh-TW" altLang="zh-TW" sz="2600" b="1" dirty="0" smtClean="0">
              <a:latin typeface="標楷體" pitchFamily="65" charset="-120"/>
              <a:ea typeface="標楷體" pitchFamily="65" charset="-120"/>
            </a:rPr>
            <a:t>：</a:t>
          </a:r>
          <a:r>
            <a:rPr lang="en-US" altLang="zh-TW" sz="2600" b="1" dirty="0" smtClean="0">
              <a:latin typeface="標楷體" pitchFamily="65" charset="-120"/>
              <a:ea typeface="標楷體" pitchFamily="65" charset="-120"/>
            </a:rPr>
            <a:t>Equality of Opportunity)</a:t>
          </a:r>
          <a:endParaRPr lang="zh-TW" altLang="en-US" sz="2600" b="1" dirty="0">
            <a:latin typeface="標楷體" pitchFamily="65" charset="-120"/>
            <a:ea typeface="標楷體" pitchFamily="65" charset="-120"/>
          </a:endParaRPr>
        </a:p>
      </dgm:t>
    </dgm:pt>
    <dgm:pt modelId="{0D43B206-5DA3-4EA0-B6A0-6FF688395EF9}" type="sibTrans" cxnId="{481BCA0C-BE36-4A3D-88A9-6CBF6E98B349}">
      <dgm:prSet/>
      <dgm:spPr/>
      <dgm:t>
        <a:bodyPr/>
        <a:lstStyle/>
        <a:p>
          <a:endParaRPr lang="zh-TW" altLang="en-US"/>
        </a:p>
      </dgm:t>
    </dgm:pt>
    <dgm:pt modelId="{02D0C795-D93D-4B07-B1B0-6D53186D09B6}" type="parTrans" cxnId="{481BCA0C-BE36-4A3D-88A9-6CBF6E98B349}">
      <dgm:prSet/>
      <dgm:spPr/>
      <dgm:t>
        <a:bodyPr/>
        <a:lstStyle/>
        <a:p>
          <a:endParaRPr lang="zh-TW" altLang="en-US"/>
        </a:p>
      </dgm:t>
    </dgm:pt>
    <dgm:pt modelId="{372DAEC1-D1A6-4913-929E-6FFD1BAF610F}" type="pres">
      <dgm:prSet presAssocID="{D128CA4F-671C-407A-A8C6-D7F1B7B29F5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83F2C97-0485-4E58-BCAA-3283F36DE6D5}" type="pres">
      <dgm:prSet presAssocID="{1599F8DF-F137-4DE1-ADAD-10C324CD5878}" presName="dummy" presStyleCnt="0"/>
      <dgm:spPr/>
    </dgm:pt>
    <dgm:pt modelId="{24BFFD2B-97A9-4131-9C11-7EF48B6892C1}" type="pres">
      <dgm:prSet presAssocID="{1599F8DF-F137-4DE1-ADAD-10C324CD5878}" presName="node" presStyleLbl="revTx" presStyleIdx="0" presStyleCnt="3" custScaleX="181193" custRadScaleRad="105135" custRadScaleInc="173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673B2D-6410-43DF-AC84-B766FFEED666}" type="pres">
      <dgm:prSet presAssocID="{49C3D2C6-F3F0-4F47-87C7-DD96E2BFEF9D}" presName="sibTrans" presStyleLbl="node1" presStyleIdx="0" presStyleCnt="3"/>
      <dgm:spPr/>
      <dgm:t>
        <a:bodyPr/>
        <a:lstStyle/>
        <a:p>
          <a:endParaRPr lang="zh-TW" altLang="en-US"/>
        </a:p>
      </dgm:t>
    </dgm:pt>
    <dgm:pt modelId="{0398CD67-D24D-439B-A3C6-D94E3CF3A4FE}" type="pres">
      <dgm:prSet presAssocID="{ECBF7AEE-05F3-45C3-BA4C-1A71E71A626E}" presName="dummy" presStyleCnt="0"/>
      <dgm:spPr/>
    </dgm:pt>
    <dgm:pt modelId="{DF6BF8C8-0769-41A5-86BE-D5711129F9BF}" type="pres">
      <dgm:prSet presAssocID="{ECBF7AEE-05F3-45C3-BA4C-1A71E71A626E}" presName="node" presStyleLbl="revTx" presStyleIdx="1" presStyleCnt="3" custScaleX="1190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830D5A-8652-4654-B185-E6C4970AA371}" type="pres">
      <dgm:prSet presAssocID="{9E236AE3-7F68-43DA-BC5B-BDC9BCE7A827}" presName="sibTrans" presStyleLbl="node1" presStyleIdx="1" presStyleCnt="3" custScaleX="111443" custScaleY="103351" custLinFactNeighborX="-4127" custLinFactNeighborY="163"/>
      <dgm:spPr/>
      <dgm:t>
        <a:bodyPr/>
        <a:lstStyle/>
        <a:p>
          <a:endParaRPr lang="zh-TW" altLang="en-US"/>
        </a:p>
      </dgm:t>
    </dgm:pt>
    <dgm:pt modelId="{054B07C1-31CA-4D34-A0DB-A16F1B2BA222}" type="pres">
      <dgm:prSet presAssocID="{A4484092-E43F-48EE-BEBA-715332577E0A}" presName="dummy" presStyleCnt="0"/>
      <dgm:spPr/>
    </dgm:pt>
    <dgm:pt modelId="{56F0960F-55D9-4A68-8BF0-DF7DE3D862C1}" type="pres">
      <dgm:prSet presAssocID="{A4484092-E43F-48EE-BEBA-715332577E0A}" presName="node" presStyleLbl="revTx" presStyleIdx="2" presStyleCnt="3" custScaleX="142172" custScaleY="98952" custRadScaleRad="125640" custRadScaleInc="-163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7439AE-F59A-425B-97ED-4D59F4DD1B0A}" type="pres">
      <dgm:prSet presAssocID="{0D43B206-5DA3-4EA0-B6A0-6FF688395EF9}" presName="sibTrans" presStyleLbl="node1" presStyleIdx="2" presStyleCnt="3"/>
      <dgm:spPr/>
      <dgm:t>
        <a:bodyPr/>
        <a:lstStyle/>
        <a:p>
          <a:endParaRPr lang="zh-TW" altLang="en-US"/>
        </a:p>
      </dgm:t>
    </dgm:pt>
  </dgm:ptLst>
  <dgm:cxnLst>
    <dgm:cxn modelId="{481BCA0C-BE36-4A3D-88A9-6CBF6E98B349}" srcId="{D128CA4F-671C-407A-A8C6-D7F1B7B29F51}" destId="{A4484092-E43F-48EE-BEBA-715332577E0A}" srcOrd="2" destOrd="0" parTransId="{02D0C795-D93D-4B07-B1B0-6D53186D09B6}" sibTransId="{0D43B206-5DA3-4EA0-B6A0-6FF688395EF9}"/>
    <dgm:cxn modelId="{381B8736-A559-42DF-A261-2F83EB0AEB60}" type="presOf" srcId="{A4484092-E43F-48EE-BEBA-715332577E0A}" destId="{56F0960F-55D9-4A68-8BF0-DF7DE3D862C1}" srcOrd="0" destOrd="0" presId="urn:microsoft.com/office/officeart/2005/8/layout/cycle1"/>
    <dgm:cxn modelId="{03AFDF7C-B198-4B80-BA80-6CDA2628200D}" type="presOf" srcId="{1599F8DF-F137-4DE1-ADAD-10C324CD5878}" destId="{24BFFD2B-97A9-4131-9C11-7EF48B6892C1}" srcOrd="0" destOrd="0" presId="urn:microsoft.com/office/officeart/2005/8/layout/cycle1"/>
    <dgm:cxn modelId="{A2BB05B9-D82C-4F41-A298-436C4B43236E}" type="presOf" srcId="{D128CA4F-671C-407A-A8C6-D7F1B7B29F51}" destId="{372DAEC1-D1A6-4913-929E-6FFD1BAF610F}" srcOrd="0" destOrd="0" presId="urn:microsoft.com/office/officeart/2005/8/layout/cycle1"/>
    <dgm:cxn modelId="{184EBE92-7446-4CDB-A129-2E9C3B602B34}" srcId="{D128CA4F-671C-407A-A8C6-D7F1B7B29F51}" destId="{ECBF7AEE-05F3-45C3-BA4C-1A71E71A626E}" srcOrd="1" destOrd="0" parTransId="{FAAD99D2-36A7-4C99-9EE5-EA418F5871EC}" sibTransId="{9E236AE3-7F68-43DA-BC5B-BDC9BCE7A827}"/>
    <dgm:cxn modelId="{1E883E08-0746-4FF3-B5B8-5F6287E37958}" type="presOf" srcId="{9E236AE3-7F68-43DA-BC5B-BDC9BCE7A827}" destId="{6A830D5A-8652-4654-B185-E6C4970AA371}" srcOrd="0" destOrd="0" presId="urn:microsoft.com/office/officeart/2005/8/layout/cycle1"/>
    <dgm:cxn modelId="{BCF26397-6B8C-4507-B6BA-6E190DEBEAC6}" srcId="{D128CA4F-671C-407A-A8C6-D7F1B7B29F51}" destId="{1599F8DF-F137-4DE1-ADAD-10C324CD5878}" srcOrd="0" destOrd="0" parTransId="{19621BE0-8410-4D0E-8631-E870BDB784F1}" sibTransId="{49C3D2C6-F3F0-4F47-87C7-DD96E2BFEF9D}"/>
    <dgm:cxn modelId="{C11C371C-6D3E-4694-9C87-AE3FACC38131}" type="presOf" srcId="{49C3D2C6-F3F0-4F47-87C7-DD96E2BFEF9D}" destId="{64673B2D-6410-43DF-AC84-B766FFEED666}" srcOrd="0" destOrd="0" presId="urn:microsoft.com/office/officeart/2005/8/layout/cycle1"/>
    <dgm:cxn modelId="{EFEBE3AB-2F5C-45B6-9AE6-7734B6C17A8D}" type="presOf" srcId="{0D43B206-5DA3-4EA0-B6A0-6FF688395EF9}" destId="{B77439AE-F59A-425B-97ED-4D59F4DD1B0A}" srcOrd="0" destOrd="0" presId="urn:microsoft.com/office/officeart/2005/8/layout/cycle1"/>
    <dgm:cxn modelId="{E0B2C8E4-5EED-4765-ACCC-FD0E84C5EA72}" type="presOf" srcId="{ECBF7AEE-05F3-45C3-BA4C-1A71E71A626E}" destId="{DF6BF8C8-0769-41A5-86BE-D5711129F9BF}" srcOrd="0" destOrd="0" presId="urn:microsoft.com/office/officeart/2005/8/layout/cycle1"/>
    <dgm:cxn modelId="{BAC250AF-5C94-4D64-AC9B-088230D57089}" type="presParOf" srcId="{372DAEC1-D1A6-4913-929E-6FFD1BAF610F}" destId="{B83F2C97-0485-4E58-BCAA-3283F36DE6D5}" srcOrd="0" destOrd="0" presId="urn:microsoft.com/office/officeart/2005/8/layout/cycle1"/>
    <dgm:cxn modelId="{CB9F1CC4-0EEB-452E-8498-5282E5C4E4B0}" type="presParOf" srcId="{372DAEC1-D1A6-4913-929E-6FFD1BAF610F}" destId="{24BFFD2B-97A9-4131-9C11-7EF48B6892C1}" srcOrd="1" destOrd="0" presId="urn:microsoft.com/office/officeart/2005/8/layout/cycle1"/>
    <dgm:cxn modelId="{AE7DB12F-595E-475A-B1E7-8F064FFB751F}" type="presParOf" srcId="{372DAEC1-D1A6-4913-929E-6FFD1BAF610F}" destId="{64673B2D-6410-43DF-AC84-B766FFEED666}" srcOrd="2" destOrd="0" presId="urn:microsoft.com/office/officeart/2005/8/layout/cycle1"/>
    <dgm:cxn modelId="{13C0C535-89D3-4B93-BCFD-68C2802824FF}" type="presParOf" srcId="{372DAEC1-D1A6-4913-929E-6FFD1BAF610F}" destId="{0398CD67-D24D-439B-A3C6-D94E3CF3A4FE}" srcOrd="3" destOrd="0" presId="urn:microsoft.com/office/officeart/2005/8/layout/cycle1"/>
    <dgm:cxn modelId="{E4D5A427-6853-4A21-B985-57B95D780A8A}" type="presParOf" srcId="{372DAEC1-D1A6-4913-929E-6FFD1BAF610F}" destId="{DF6BF8C8-0769-41A5-86BE-D5711129F9BF}" srcOrd="4" destOrd="0" presId="urn:microsoft.com/office/officeart/2005/8/layout/cycle1"/>
    <dgm:cxn modelId="{674DF2F7-1C07-46FA-BCDA-5EBC6EF31C72}" type="presParOf" srcId="{372DAEC1-D1A6-4913-929E-6FFD1BAF610F}" destId="{6A830D5A-8652-4654-B185-E6C4970AA371}" srcOrd="5" destOrd="0" presId="urn:microsoft.com/office/officeart/2005/8/layout/cycle1"/>
    <dgm:cxn modelId="{B085D237-2340-4343-8C19-49069E9A8D30}" type="presParOf" srcId="{372DAEC1-D1A6-4913-929E-6FFD1BAF610F}" destId="{054B07C1-31CA-4D34-A0DB-A16F1B2BA222}" srcOrd="6" destOrd="0" presId="urn:microsoft.com/office/officeart/2005/8/layout/cycle1"/>
    <dgm:cxn modelId="{303CC21B-DD1B-4173-8236-43EB692698B2}" type="presParOf" srcId="{372DAEC1-D1A6-4913-929E-6FFD1BAF610F}" destId="{56F0960F-55D9-4A68-8BF0-DF7DE3D862C1}" srcOrd="7" destOrd="0" presId="urn:microsoft.com/office/officeart/2005/8/layout/cycle1"/>
    <dgm:cxn modelId="{9F91287A-4717-423B-9BE7-CCB516871DCB}" type="presParOf" srcId="{372DAEC1-D1A6-4913-929E-6FFD1BAF610F}" destId="{B77439AE-F59A-425B-97ED-4D59F4DD1B0A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CF8867-0891-42A7-A621-9461E0254C0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980A52E-E7A9-4133-B376-D0FA3585F038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殘補式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福利政策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4F5F923D-0036-4194-B02F-2479E252C766}" type="parTrans" cxnId="{28FC96AC-DB7E-4249-81ED-A1CDA09B00C1}">
      <dgm:prSet/>
      <dgm:spPr/>
      <dgm:t>
        <a:bodyPr/>
        <a:lstStyle/>
        <a:p>
          <a:endParaRPr lang="zh-TW" altLang="en-US"/>
        </a:p>
      </dgm:t>
    </dgm:pt>
    <dgm:pt modelId="{43DAB857-7F2E-472C-B73D-2DF2927E4618}" type="sibTrans" cxnId="{28FC96AC-DB7E-4249-81ED-A1CDA09B00C1}">
      <dgm:prSet/>
      <dgm:spPr/>
      <dgm:t>
        <a:bodyPr/>
        <a:lstStyle/>
        <a:p>
          <a:endParaRPr lang="zh-TW" altLang="en-US"/>
        </a:p>
      </dgm:t>
    </dgm:pt>
    <dgm:pt modelId="{CC99CEAC-7B5F-437C-9C03-BE9A65591632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福利國家體制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16488022-366F-4438-9237-B4F19D2B1422}" type="parTrans" cxnId="{5B198905-0025-45AC-B00B-4599C7740FFE}">
      <dgm:prSet/>
      <dgm:spPr/>
      <dgm:t>
        <a:bodyPr/>
        <a:lstStyle/>
        <a:p>
          <a:endParaRPr lang="zh-TW" altLang="en-US"/>
        </a:p>
      </dgm:t>
    </dgm:pt>
    <dgm:pt modelId="{02CCD562-F554-417C-94AB-7DE86909F4DE}" type="sibTrans" cxnId="{5B198905-0025-45AC-B00B-4599C7740FFE}">
      <dgm:prSet/>
      <dgm:spPr/>
      <dgm:t>
        <a:bodyPr/>
        <a:lstStyle/>
        <a:p>
          <a:endParaRPr lang="zh-TW" altLang="en-US"/>
        </a:p>
      </dgm:t>
    </dgm:pt>
    <dgm:pt modelId="{D7C96B94-32AA-4B01-A72D-2F14B70BBBC9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積極性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社會政策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7006CCBB-523E-4484-8325-CDEE95FEC974}" type="parTrans" cxnId="{60F2AFC4-55D3-4EE3-8A2E-D01B058AF459}">
      <dgm:prSet/>
      <dgm:spPr/>
      <dgm:t>
        <a:bodyPr/>
        <a:lstStyle/>
        <a:p>
          <a:endParaRPr lang="zh-TW" altLang="en-US"/>
        </a:p>
      </dgm:t>
    </dgm:pt>
    <dgm:pt modelId="{88D52C8E-F552-40FE-AD29-7B33F2729907}" type="sibTrans" cxnId="{60F2AFC4-55D3-4EE3-8A2E-D01B058AF459}">
      <dgm:prSet/>
      <dgm:spPr/>
      <dgm:t>
        <a:bodyPr/>
        <a:lstStyle/>
        <a:p>
          <a:endParaRPr lang="zh-TW" altLang="en-US"/>
        </a:p>
      </dgm:t>
    </dgm:pt>
    <dgm:pt modelId="{03C5A67B-F4E5-49A5-BE23-DA354D36FCB1}" type="pres">
      <dgm:prSet presAssocID="{95CF8867-0891-42A7-A621-9461E0254C0B}" presName="Name0" presStyleCnt="0">
        <dgm:presLayoutVars>
          <dgm:dir/>
          <dgm:animLvl val="lvl"/>
          <dgm:resizeHandles val="exact"/>
        </dgm:presLayoutVars>
      </dgm:prSet>
      <dgm:spPr/>
    </dgm:pt>
    <dgm:pt modelId="{21025A87-D967-48F9-BD45-0B8CFB13C1C4}" type="pres">
      <dgm:prSet presAssocID="{7980A52E-E7A9-4133-B376-D0FA3585F038}" presName="parTxOnly" presStyleLbl="node1" presStyleIdx="0" presStyleCnt="3" custScaleX="244011" custScaleY="288164" custLinFactY="-200000" custLinFactNeighborX="91775" custLinFactNeighborY="-235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3E975F-851B-4122-9774-AA7B57AF7297}" type="pres">
      <dgm:prSet presAssocID="{43DAB857-7F2E-472C-B73D-2DF2927E4618}" presName="parTxOnlySpace" presStyleCnt="0"/>
      <dgm:spPr/>
    </dgm:pt>
    <dgm:pt modelId="{D33F3300-A08A-49BA-BE7E-8935763F3EC9}" type="pres">
      <dgm:prSet presAssocID="{CC99CEAC-7B5F-437C-9C03-BE9A65591632}" presName="parTxOnly" presStyleLbl="node1" presStyleIdx="1" presStyleCnt="3" custScaleX="299946" custScaleY="303572" custLinFactY="-200000" custLinFactNeighborX="-4800" custLinFactNeighborY="-239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4B879E-013B-4AF6-A97B-0EF6DDAA18BB}" type="pres">
      <dgm:prSet presAssocID="{02CCD562-F554-417C-94AB-7DE86909F4DE}" presName="parTxOnlySpace" presStyleCnt="0"/>
      <dgm:spPr/>
    </dgm:pt>
    <dgm:pt modelId="{E597081F-9260-46AB-B2EA-1131C59E69CA}" type="pres">
      <dgm:prSet presAssocID="{D7C96B94-32AA-4B01-A72D-2F14B70BBBC9}" presName="parTxOnly" presStyleLbl="node1" presStyleIdx="2" presStyleCnt="3" custScaleX="295759" custScaleY="285001" custLinFactY="-200000" custLinFactNeighborX="586" custLinFactNeighborY="-2341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8FC96AC-DB7E-4249-81ED-A1CDA09B00C1}" srcId="{95CF8867-0891-42A7-A621-9461E0254C0B}" destId="{7980A52E-E7A9-4133-B376-D0FA3585F038}" srcOrd="0" destOrd="0" parTransId="{4F5F923D-0036-4194-B02F-2479E252C766}" sibTransId="{43DAB857-7F2E-472C-B73D-2DF2927E4618}"/>
    <dgm:cxn modelId="{5B198905-0025-45AC-B00B-4599C7740FFE}" srcId="{95CF8867-0891-42A7-A621-9461E0254C0B}" destId="{CC99CEAC-7B5F-437C-9C03-BE9A65591632}" srcOrd="1" destOrd="0" parTransId="{16488022-366F-4438-9237-B4F19D2B1422}" sibTransId="{02CCD562-F554-417C-94AB-7DE86909F4DE}"/>
    <dgm:cxn modelId="{335351E7-5D78-464F-B0E1-F08DC16D8489}" type="presOf" srcId="{CC99CEAC-7B5F-437C-9C03-BE9A65591632}" destId="{D33F3300-A08A-49BA-BE7E-8935763F3EC9}" srcOrd="0" destOrd="0" presId="urn:microsoft.com/office/officeart/2005/8/layout/chevron1"/>
    <dgm:cxn modelId="{F33F69E5-8207-4547-BD8A-36E12CE2E7D7}" type="presOf" srcId="{7980A52E-E7A9-4133-B376-D0FA3585F038}" destId="{21025A87-D967-48F9-BD45-0B8CFB13C1C4}" srcOrd="0" destOrd="0" presId="urn:microsoft.com/office/officeart/2005/8/layout/chevron1"/>
    <dgm:cxn modelId="{A3E7FDBA-AF9C-4CEF-949A-9CECC466BCA3}" type="presOf" srcId="{D7C96B94-32AA-4B01-A72D-2F14B70BBBC9}" destId="{E597081F-9260-46AB-B2EA-1131C59E69CA}" srcOrd="0" destOrd="0" presId="urn:microsoft.com/office/officeart/2005/8/layout/chevron1"/>
    <dgm:cxn modelId="{74B766E5-8C36-4AEA-A25C-5F719FFFD44A}" type="presOf" srcId="{95CF8867-0891-42A7-A621-9461E0254C0B}" destId="{03C5A67B-F4E5-49A5-BE23-DA354D36FCB1}" srcOrd="0" destOrd="0" presId="urn:microsoft.com/office/officeart/2005/8/layout/chevron1"/>
    <dgm:cxn modelId="{60F2AFC4-55D3-4EE3-8A2E-D01B058AF459}" srcId="{95CF8867-0891-42A7-A621-9461E0254C0B}" destId="{D7C96B94-32AA-4B01-A72D-2F14B70BBBC9}" srcOrd="2" destOrd="0" parTransId="{7006CCBB-523E-4484-8325-CDEE95FEC974}" sibTransId="{88D52C8E-F552-40FE-AD29-7B33F2729907}"/>
    <dgm:cxn modelId="{11B0C530-6BB3-46F7-B29F-D27E8BF7E37A}" type="presParOf" srcId="{03C5A67B-F4E5-49A5-BE23-DA354D36FCB1}" destId="{21025A87-D967-48F9-BD45-0B8CFB13C1C4}" srcOrd="0" destOrd="0" presId="urn:microsoft.com/office/officeart/2005/8/layout/chevron1"/>
    <dgm:cxn modelId="{A99DC50E-713A-4A71-B138-342099351577}" type="presParOf" srcId="{03C5A67B-F4E5-49A5-BE23-DA354D36FCB1}" destId="{013E975F-851B-4122-9774-AA7B57AF7297}" srcOrd="1" destOrd="0" presId="urn:microsoft.com/office/officeart/2005/8/layout/chevron1"/>
    <dgm:cxn modelId="{E8082E0A-BBB5-4645-B07C-F6AE5958B1C8}" type="presParOf" srcId="{03C5A67B-F4E5-49A5-BE23-DA354D36FCB1}" destId="{D33F3300-A08A-49BA-BE7E-8935763F3EC9}" srcOrd="2" destOrd="0" presId="urn:microsoft.com/office/officeart/2005/8/layout/chevron1"/>
    <dgm:cxn modelId="{374FFEBE-0019-4AEE-B6BA-AC75EF7E2BAC}" type="presParOf" srcId="{03C5A67B-F4E5-49A5-BE23-DA354D36FCB1}" destId="{A14B879E-013B-4AF6-A97B-0EF6DDAA18BB}" srcOrd="3" destOrd="0" presId="urn:microsoft.com/office/officeart/2005/8/layout/chevron1"/>
    <dgm:cxn modelId="{4028B619-F316-4393-8CE1-A921A6ACA67F}" type="presParOf" srcId="{03C5A67B-F4E5-49A5-BE23-DA354D36FCB1}" destId="{E597081F-9260-46AB-B2EA-1131C59E69C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9544-D997-45B8-A08D-65CA62E00BC3}">
      <dsp:nvSpPr>
        <dsp:cNvPr id="0" name=""/>
        <dsp:cNvSpPr/>
      </dsp:nvSpPr>
      <dsp:spPr>
        <a:xfrm rot="5400000">
          <a:off x="-238637" y="256582"/>
          <a:ext cx="1590918" cy="1113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實質平等</a:t>
          </a:r>
          <a:endParaRPr lang="zh-TW" altLang="en-US" sz="21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574767"/>
        <a:ext cx="1113643" cy="477275"/>
      </dsp:txXfrm>
    </dsp:sp>
    <dsp:sp modelId="{B47395D6-42B0-4355-9005-9D46DC8F5A6C}">
      <dsp:nvSpPr>
        <dsp:cNvPr id="0" name=""/>
        <dsp:cNvSpPr/>
      </dsp:nvSpPr>
      <dsp:spPr>
        <a:xfrm rot="5400000">
          <a:off x="3640172" y="-2508585"/>
          <a:ext cx="1034097" cy="6087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kern="1200" dirty="0" smtClean="0"/>
            <a:t>De facto equality</a:t>
          </a:r>
          <a:endParaRPr lang="zh-TW" altLang="en-US" sz="2800" kern="1200" dirty="0"/>
        </a:p>
      </dsp:txBody>
      <dsp:txXfrm rot="-5400000">
        <a:off x="1113643" y="68424"/>
        <a:ext cx="6036676" cy="933137"/>
      </dsp:txXfrm>
    </dsp:sp>
    <dsp:sp modelId="{39C785B0-CCB7-4B3A-9B84-14D9EEBA70B8}">
      <dsp:nvSpPr>
        <dsp:cNvPr id="0" name=""/>
        <dsp:cNvSpPr/>
      </dsp:nvSpPr>
      <dsp:spPr>
        <a:xfrm rot="5400000">
          <a:off x="-238637" y="1776035"/>
          <a:ext cx="1590918" cy="1113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不歧視</a:t>
          </a:r>
          <a:endParaRPr lang="zh-TW" altLang="en-US" sz="21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2094220"/>
        <a:ext cx="1113643" cy="477275"/>
      </dsp:txXfrm>
    </dsp:sp>
    <dsp:sp modelId="{892D0DD4-FD1D-4831-A6EC-7B9907F0A531}">
      <dsp:nvSpPr>
        <dsp:cNvPr id="0" name=""/>
        <dsp:cNvSpPr/>
      </dsp:nvSpPr>
      <dsp:spPr>
        <a:xfrm rot="5400000">
          <a:off x="3534994" y="-989132"/>
          <a:ext cx="1244453" cy="6087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直接歧視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間接歧視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多重歧視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 rot="-5400000">
        <a:off x="1113643" y="1492968"/>
        <a:ext cx="6026407" cy="1122955"/>
      </dsp:txXfrm>
    </dsp:sp>
    <dsp:sp modelId="{9863E516-7727-4D29-A9B5-37A802D47CAB}">
      <dsp:nvSpPr>
        <dsp:cNvPr id="0" name=""/>
        <dsp:cNvSpPr/>
      </dsp:nvSpPr>
      <dsp:spPr>
        <a:xfrm rot="5400000">
          <a:off x="-238637" y="3454310"/>
          <a:ext cx="1590918" cy="1113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國家義務</a:t>
          </a:r>
          <a:endParaRPr lang="zh-TW" altLang="en-US" sz="21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3772495"/>
        <a:ext cx="1113643" cy="477275"/>
      </dsp:txXfrm>
    </dsp:sp>
    <dsp:sp modelId="{C6391A18-F0AF-4548-994F-056F273E7536}">
      <dsp:nvSpPr>
        <dsp:cNvPr id="0" name=""/>
        <dsp:cNvSpPr/>
      </dsp:nvSpPr>
      <dsp:spPr>
        <a:xfrm rot="5400000">
          <a:off x="3376173" y="689142"/>
          <a:ext cx="1562096" cy="6087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尊重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保護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實現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促進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 rot="-5400000">
        <a:off x="1113644" y="3027927"/>
        <a:ext cx="6010901" cy="1409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FFD2B-97A9-4131-9C11-7EF48B6892C1}">
      <dsp:nvSpPr>
        <dsp:cNvPr id="0" name=""/>
        <dsp:cNvSpPr/>
      </dsp:nvSpPr>
      <dsp:spPr>
        <a:xfrm>
          <a:off x="3998819" y="504052"/>
          <a:ext cx="3247319" cy="1792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latin typeface="標楷體" pitchFamily="65" charset="-120"/>
              <a:ea typeface="標楷體" pitchFamily="65" charset="-120"/>
            </a:rPr>
            <a:t>資源取得的平等</a:t>
          </a:r>
          <a:r>
            <a:rPr lang="en-US" altLang="zh-TW" sz="2600" b="1" kern="1200" dirty="0" smtClean="0">
              <a:latin typeface="標楷體" pitchFamily="65" charset="-120"/>
              <a:ea typeface="標楷體" pitchFamily="65" charset="-120"/>
            </a:rPr>
            <a:t>(step2</a:t>
          </a:r>
          <a:r>
            <a:rPr lang="zh-TW" altLang="zh-TW" sz="2600" b="1" kern="1200" dirty="0" smtClean="0">
              <a:latin typeface="標楷體" pitchFamily="65" charset="-120"/>
              <a:ea typeface="標楷體" pitchFamily="65" charset="-120"/>
            </a:rPr>
            <a:t>：</a:t>
          </a:r>
          <a:r>
            <a:rPr lang="en-US" altLang="zh-TW" sz="2600" b="1" kern="1200" dirty="0" smtClean="0">
              <a:latin typeface="標楷體" pitchFamily="65" charset="-120"/>
              <a:ea typeface="標楷體" pitchFamily="65" charset="-120"/>
            </a:rPr>
            <a:t>Equality of Access to Opportunity)</a:t>
          </a:r>
          <a:endParaRPr lang="zh-TW" altLang="en-US" sz="26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3998819" y="504052"/>
        <a:ext cx="3247319" cy="1792188"/>
      </dsp:txXfrm>
    </dsp:sp>
    <dsp:sp modelId="{64673B2D-6410-43DF-AC84-B766FFEED666}">
      <dsp:nvSpPr>
        <dsp:cNvPr id="0" name=""/>
        <dsp:cNvSpPr/>
      </dsp:nvSpPr>
      <dsp:spPr>
        <a:xfrm>
          <a:off x="1920726" y="-72762"/>
          <a:ext cx="4235817" cy="4235817"/>
        </a:xfrm>
        <a:prstGeom prst="circularArrow">
          <a:avLst>
            <a:gd name="adj1" fmla="val 8251"/>
            <a:gd name="adj2" fmla="val 576292"/>
            <a:gd name="adj3" fmla="val 2793988"/>
            <a:gd name="adj4" fmla="val 498027"/>
            <a:gd name="adj5" fmla="val 962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BF8C8-0769-41A5-86BE-D5711129F9BF}">
      <dsp:nvSpPr>
        <dsp:cNvPr id="0" name=""/>
        <dsp:cNvSpPr/>
      </dsp:nvSpPr>
      <dsp:spPr>
        <a:xfrm>
          <a:off x="2873006" y="2959611"/>
          <a:ext cx="2133922" cy="1792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latin typeface="標楷體" pitchFamily="65" charset="-120"/>
              <a:ea typeface="標楷體" pitchFamily="65" charset="-120"/>
            </a:rPr>
            <a:t>結果平等</a:t>
          </a:r>
          <a:r>
            <a:rPr lang="en-US" altLang="zh-TW" sz="2600" b="1" kern="1200" dirty="0" smtClean="0">
              <a:latin typeface="標楷體" pitchFamily="65" charset="-120"/>
              <a:ea typeface="標楷體" pitchFamily="65" charset="-120"/>
            </a:rPr>
            <a:t>(step3</a:t>
          </a:r>
          <a:r>
            <a:rPr lang="zh-TW" altLang="zh-TW" sz="2600" b="1" kern="1200" dirty="0" smtClean="0">
              <a:latin typeface="標楷體" pitchFamily="65" charset="-120"/>
              <a:ea typeface="標楷體" pitchFamily="65" charset="-120"/>
            </a:rPr>
            <a:t>：</a:t>
          </a:r>
          <a:r>
            <a:rPr lang="en-US" altLang="zh-TW" sz="2600" b="1" kern="1200" dirty="0" smtClean="0">
              <a:latin typeface="標楷體" pitchFamily="65" charset="-120"/>
              <a:ea typeface="標楷體" pitchFamily="65" charset="-120"/>
            </a:rPr>
            <a:t>Equality of Results</a:t>
          </a:r>
          <a:endParaRPr lang="zh-TW" altLang="en-US" sz="26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2873006" y="2959611"/>
        <a:ext cx="2133922" cy="1792188"/>
      </dsp:txXfrm>
    </dsp:sp>
    <dsp:sp modelId="{6A830D5A-8652-4654-B185-E6C4970AA371}">
      <dsp:nvSpPr>
        <dsp:cNvPr id="0" name=""/>
        <dsp:cNvSpPr/>
      </dsp:nvSpPr>
      <dsp:spPr>
        <a:xfrm>
          <a:off x="936904" y="-324894"/>
          <a:ext cx="4720522" cy="4377760"/>
        </a:xfrm>
        <a:prstGeom prst="circularArrow">
          <a:avLst>
            <a:gd name="adj1" fmla="val 8251"/>
            <a:gd name="adj2" fmla="val 576292"/>
            <a:gd name="adj3" fmla="val 9675145"/>
            <a:gd name="adj4" fmla="val 6608614"/>
            <a:gd name="adj5" fmla="val 962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0960F-55D9-4A68-8BF0-DF7DE3D862C1}">
      <dsp:nvSpPr>
        <dsp:cNvPr id="0" name=""/>
        <dsp:cNvSpPr/>
      </dsp:nvSpPr>
      <dsp:spPr>
        <a:xfrm>
          <a:off x="661202" y="360041"/>
          <a:ext cx="2547989" cy="1773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latin typeface="標楷體" pitchFamily="65" charset="-120"/>
              <a:ea typeface="標楷體" pitchFamily="65" charset="-120"/>
            </a:rPr>
            <a:t>機會平等</a:t>
          </a:r>
          <a:r>
            <a:rPr lang="en-US" altLang="zh-TW" sz="2600" b="1" kern="1200" dirty="0" smtClean="0">
              <a:latin typeface="標楷體" pitchFamily="65" charset="-120"/>
              <a:ea typeface="標楷體" pitchFamily="65" charset="-120"/>
            </a:rPr>
            <a:t>(step1</a:t>
          </a:r>
          <a:r>
            <a:rPr lang="zh-TW" altLang="zh-TW" sz="2600" b="1" kern="1200" dirty="0" smtClean="0">
              <a:latin typeface="標楷體" pitchFamily="65" charset="-120"/>
              <a:ea typeface="標楷體" pitchFamily="65" charset="-120"/>
            </a:rPr>
            <a:t>：</a:t>
          </a:r>
          <a:r>
            <a:rPr lang="en-US" altLang="zh-TW" sz="2600" b="1" kern="1200" dirty="0" smtClean="0">
              <a:latin typeface="標楷體" pitchFamily="65" charset="-120"/>
              <a:ea typeface="標楷體" pitchFamily="65" charset="-120"/>
            </a:rPr>
            <a:t>Equality of Opportunity)</a:t>
          </a:r>
          <a:endParaRPr lang="zh-TW" altLang="en-US" sz="26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661202" y="360041"/>
        <a:ext cx="2547989" cy="1773406"/>
      </dsp:txXfrm>
    </dsp:sp>
    <dsp:sp modelId="{B77439AE-F59A-425B-97ED-4D59F4DD1B0A}">
      <dsp:nvSpPr>
        <dsp:cNvPr id="0" name=""/>
        <dsp:cNvSpPr/>
      </dsp:nvSpPr>
      <dsp:spPr>
        <a:xfrm>
          <a:off x="1512905" y="-328548"/>
          <a:ext cx="4235817" cy="4235817"/>
        </a:xfrm>
        <a:prstGeom prst="circularArrow">
          <a:avLst>
            <a:gd name="adj1" fmla="val 8251"/>
            <a:gd name="adj2" fmla="val 576292"/>
            <a:gd name="adj3" fmla="val 18165051"/>
            <a:gd name="adj4" fmla="val 14115767"/>
            <a:gd name="adj5" fmla="val 962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25A87-D967-48F9-BD45-0B8CFB13C1C4}">
      <dsp:nvSpPr>
        <dsp:cNvPr id="0" name=""/>
        <dsp:cNvSpPr/>
      </dsp:nvSpPr>
      <dsp:spPr>
        <a:xfrm>
          <a:off x="99969" y="693709"/>
          <a:ext cx="2614675" cy="1235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殘補式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福利政策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717527" y="693709"/>
        <a:ext cx="1379559" cy="1235116"/>
      </dsp:txXfrm>
    </dsp:sp>
    <dsp:sp modelId="{D33F3300-A08A-49BA-BE7E-8935763F3EC9}">
      <dsp:nvSpPr>
        <dsp:cNvPr id="0" name=""/>
        <dsp:cNvSpPr/>
      </dsp:nvSpPr>
      <dsp:spPr>
        <a:xfrm>
          <a:off x="2504006" y="642944"/>
          <a:ext cx="3214041" cy="13011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福利國家體制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154585" y="642944"/>
        <a:ext cx="1912883" cy="1301158"/>
      </dsp:txXfrm>
    </dsp:sp>
    <dsp:sp modelId="{E597081F-9260-46AB-B2EA-1131C59E69CA}">
      <dsp:nvSpPr>
        <dsp:cNvPr id="0" name=""/>
        <dsp:cNvSpPr/>
      </dsp:nvSpPr>
      <dsp:spPr>
        <a:xfrm>
          <a:off x="5616665" y="707268"/>
          <a:ext cx="3169175" cy="12215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積極性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社會政策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6227445" y="707268"/>
        <a:ext cx="1947616" cy="1221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54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>
            <a:lvl1pPr defTabSz="9134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5600" y="1"/>
            <a:ext cx="294254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>
            <a:lvl1pPr algn="r" defTabSz="9134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06"/>
            <a:ext cx="2942540" cy="49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4" rIns="91406" bIns="45704" numCol="1" anchor="b" anchorCtr="0" compatLnSpc="1">
            <a:prstTxWarp prst="textNoShape">
              <a:avLst/>
            </a:prstTxWarp>
          </a:bodyPr>
          <a:lstStyle>
            <a:lvl1pPr defTabSz="9134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5600" y="9431806"/>
            <a:ext cx="2942540" cy="49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4" rIns="91406" bIns="45704" numCol="1" anchor="b" anchorCtr="0" compatLnSpc="1">
            <a:prstTxWarp prst="textNoShape">
              <a:avLst/>
            </a:prstTxWarp>
          </a:bodyPr>
          <a:lstStyle>
            <a:lvl1pPr algn="r" defTabSz="913465">
              <a:defRPr sz="1200">
                <a:latin typeface="Arial" charset="0"/>
              </a:defRPr>
            </a:lvl1pPr>
          </a:lstStyle>
          <a:p>
            <a:pPr>
              <a:defRPr/>
            </a:pPr>
            <a:fld id="{7595ACAC-09A3-49DF-8926-75E93FC51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4335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540" cy="496411"/>
          </a:xfrm>
          <a:prstGeom prst="rect">
            <a:avLst/>
          </a:prstGeom>
        </p:spPr>
        <p:txBody>
          <a:bodyPr vert="horz" lIns="91986" tIns="45992" rIns="91986" bIns="45992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5600" y="1"/>
            <a:ext cx="2942540" cy="496411"/>
          </a:xfrm>
          <a:prstGeom prst="rect">
            <a:avLst/>
          </a:prstGeom>
        </p:spPr>
        <p:txBody>
          <a:bodyPr vert="horz" lIns="91986" tIns="45992" rIns="91986" bIns="45992" rtlCol="0"/>
          <a:lstStyle>
            <a:lvl1pPr algn="r">
              <a:defRPr sz="1200"/>
            </a:lvl1pPr>
          </a:lstStyle>
          <a:p>
            <a:pPr>
              <a:defRPr/>
            </a:pPr>
            <a:fld id="{6C6677E0-1B0C-43FE-B144-BD45C4A54E39}" type="datetimeFigureOut">
              <a:rPr lang="zh-TW" altLang="en-US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6" tIns="45992" rIns="91986" bIns="45992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295" y="4716701"/>
            <a:ext cx="5431151" cy="4467697"/>
          </a:xfrm>
          <a:prstGeom prst="rect">
            <a:avLst/>
          </a:prstGeom>
        </p:spPr>
        <p:txBody>
          <a:bodyPr vert="horz" lIns="91986" tIns="45992" rIns="91986" bIns="45992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806"/>
            <a:ext cx="2942540" cy="496410"/>
          </a:xfrm>
          <a:prstGeom prst="rect">
            <a:avLst/>
          </a:prstGeom>
        </p:spPr>
        <p:txBody>
          <a:bodyPr vert="horz" lIns="91986" tIns="45992" rIns="91986" bIns="459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5600" y="9431806"/>
            <a:ext cx="2942540" cy="496410"/>
          </a:xfrm>
          <a:prstGeom prst="rect">
            <a:avLst/>
          </a:prstGeom>
        </p:spPr>
        <p:txBody>
          <a:bodyPr vert="horz" lIns="91986" tIns="45992" rIns="91986" bIns="45992" rtlCol="0" anchor="b"/>
          <a:lstStyle>
            <a:lvl1pPr algn="r">
              <a:defRPr sz="1200"/>
            </a:lvl1pPr>
          </a:lstStyle>
          <a:p>
            <a:pPr>
              <a:defRPr/>
            </a:pPr>
            <a:fld id="{7C4289A4-6C1F-4CEF-99C9-AFBAA835A4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783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7408" indent="-2874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9858" indent="-22997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9801" indent="-22997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69744" indent="-22997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29688" indent="-2299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89631" indent="-2299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49574" indent="-2299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909517" indent="-2299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CB3C409-B74C-49F3-B93F-406E534C5990}" type="slidenum">
              <a:rPr lang="zh-TW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44</a:t>
            </a:fld>
            <a:endParaRPr lang="zh-TW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群組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BF080AB-31D0-4A23-9A76-B7CF309E8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9BEF-FA10-4B53-8593-DDAFFA18CE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32BA-7903-401C-B281-8F529AA6E2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E15B-BA3C-4756-8DB1-9ECBA78AA7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＞形箭號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69172-0662-457E-8E65-BA8C1B7380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6BB6F5-B6A0-4CC5-9F0E-C7A3E36F81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64C44-A289-4714-BECC-427D05A186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C97782-54B0-4D67-839A-B90EAE0546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857E-B1DE-4247-8C3A-451426F13F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037413-04E6-4AD3-9F23-46950C5558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＞形箭號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DAFC31-CD4A-4F56-89DF-5511CFD1C9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D52761-1728-4FEA-BF27-96973C4AE5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7" r:id="rId2"/>
    <p:sldLayoutId id="2147483942" r:id="rId3"/>
    <p:sldLayoutId id="2147483943" r:id="rId4"/>
    <p:sldLayoutId id="2147483944" r:id="rId5"/>
    <p:sldLayoutId id="2147483945" r:id="rId6"/>
    <p:sldLayoutId id="2147483938" r:id="rId7"/>
    <p:sldLayoutId id="2147483946" r:id="rId8"/>
    <p:sldLayoutId id="2147483947" r:id="rId9"/>
    <p:sldLayoutId id="2147483939" r:id="rId10"/>
    <p:sldLayoutId id="21474839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491880" y="4725144"/>
            <a:ext cx="4857784" cy="1285884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spcBef>
                <a:spcPts val="1800"/>
              </a:spcBef>
            </a:pPr>
            <a:r>
              <a:rPr lang="zh-TW" altLang="en-US" sz="3000" dirty="0" smtClean="0">
                <a:solidFill>
                  <a:schemeClr val="tx1"/>
                </a:solidFill>
                <a:ea typeface="標楷體" pitchFamily="65" charset="-120"/>
              </a:rPr>
              <a:t>台南市女性權益促進會</a:t>
            </a:r>
            <a:endParaRPr lang="en-US" altLang="zh-TW" sz="3000" dirty="0" smtClean="0">
              <a:solidFill>
                <a:schemeClr val="tx1"/>
              </a:solidFill>
              <a:ea typeface="標楷體" pitchFamily="65" charset="-120"/>
            </a:endParaRPr>
          </a:p>
          <a:p>
            <a:pPr marL="109537" marR="0" indent="0" eaLnBrk="1" hangingPunct="1">
              <a:lnSpc>
                <a:spcPct val="60000"/>
              </a:lnSpc>
              <a:spcBef>
                <a:spcPts val="1800"/>
              </a:spcBef>
              <a:buNone/>
            </a:pPr>
            <a:r>
              <a:rPr lang="zh-TW" altLang="en-US" sz="3000" dirty="0" smtClean="0">
                <a:ea typeface="標楷體" pitchFamily="65" charset="-120"/>
              </a:rPr>
              <a:t>  邱美月  秘書長</a:t>
            </a:r>
            <a:endParaRPr lang="zh-TW" altLang="en-US" sz="3000" dirty="0" smtClean="0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736"/>
            <a:ext cx="8229600" cy="18562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 smtClean="0">
                <a:solidFill>
                  <a:srgbClr val="FF0000"/>
                </a:solidFill>
                <a:ea typeface="標楷體" pitchFamily="65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ea typeface="標楷體" pitchFamily="65" charset="-120"/>
              </a:rPr>
            </a:br>
            <a:r>
              <a:rPr lang="en-US" altLang="zh-TW" sz="6000" dirty="0" smtClean="0">
                <a:solidFill>
                  <a:srgbClr val="FF0000"/>
                </a:solidFill>
                <a:ea typeface="標楷體" pitchFamily="65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ea typeface="標楷體" pitchFamily="65" charset="-120"/>
              </a:rPr>
            </a:br>
            <a:r>
              <a:rPr lang="en-US" altLang="zh-TW" sz="6000" u="sng" dirty="0" smtClean="0">
                <a:solidFill>
                  <a:srgbClr val="FF0000"/>
                </a:solidFill>
                <a:ea typeface="標楷體" pitchFamily="65" charset="-120"/>
              </a:rPr>
              <a:t>CEDAW</a:t>
            </a:r>
            <a:r>
              <a:rPr lang="zh-TW" altLang="en-US" sz="6000" u="sng" dirty="0" smtClean="0">
                <a:solidFill>
                  <a:srgbClr val="FF0000"/>
                </a:solidFill>
                <a:ea typeface="標楷體" pitchFamily="65" charset="-120"/>
              </a:rPr>
              <a:t>公約與性別主流化</a:t>
            </a:r>
            <a:r>
              <a:rPr lang="en-US" altLang="zh-TW" sz="6000" u="sng" dirty="0" smtClean="0">
                <a:solidFill>
                  <a:srgbClr val="FF0000"/>
                </a:solidFill>
                <a:ea typeface="標楷體" pitchFamily="65" charset="-120"/>
              </a:rPr>
              <a:t/>
            </a:r>
            <a:br>
              <a:rPr lang="en-US" altLang="zh-TW" sz="6000" u="sng" dirty="0" smtClean="0">
                <a:solidFill>
                  <a:srgbClr val="FF0000"/>
                </a:solidFill>
                <a:ea typeface="標楷體" pitchFamily="65" charset="-120"/>
              </a:rPr>
            </a:br>
            <a:r>
              <a:rPr lang="en-US" altLang="zh-TW" sz="6000" u="sng" dirty="0" smtClean="0">
                <a:solidFill>
                  <a:srgbClr val="FF0000"/>
                </a:solidFill>
                <a:ea typeface="標楷體" pitchFamily="65" charset="-120"/>
              </a:rPr>
              <a:t/>
            </a:r>
            <a:br>
              <a:rPr lang="en-US" altLang="zh-TW" sz="6000" u="sng" dirty="0" smtClean="0">
                <a:solidFill>
                  <a:srgbClr val="FF0000"/>
                </a:solidFill>
                <a:ea typeface="標楷體" pitchFamily="65" charset="-120"/>
              </a:rPr>
            </a:br>
            <a:r>
              <a:rPr lang="zh-TW" altLang="en-US" sz="6000" smtClean="0">
                <a:solidFill>
                  <a:srgbClr val="FF0000"/>
                </a:solidFill>
                <a:ea typeface="標楷體" pitchFamily="65" charset="-120"/>
              </a:rPr>
              <a:t>之認知與實踐</a:t>
            </a:r>
            <a:r>
              <a:rPr lang="zh-TW" altLang="en-US" sz="60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zh-TW" altLang="en-US" sz="60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en-US" altLang="zh-TW" sz="29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2900" dirty="0" smtClean="0">
                <a:solidFill>
                  <a:schemeClr val="tx1"/>
                </a:solidFill>
                <a:ea typeface="標楷體" pitchFamily="65" charset="-120"/>
              </a:rPr>
            </a:br>
            <a:endParaRPr lang="en-US" altLang="zh-TW" sz="2900" dirty="0" smtClean="0">
              <a:solidFill>
                <a:schemeClr val="tx1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十二、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1981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日：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CEDAW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公約正式生效。現有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 187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國簽署。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十三、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1986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年迄今：建置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項「一般性建議」，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委員會就國家報告與替代報告中顯示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出世界各地女性共通面對之困境或新興議題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提出「一般性建議」。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十四、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1995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年：聯合國第四次婦女會議，「北京行動綱領」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所提倡之「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性別主流化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(Gender Mainstreaming)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二項策略，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被視為實踐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加速達成性別平等之願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，希望將性別議題取代婦女議題，並改變社會結構。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目標：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確定以「性別主流化」的策略來達成性別平等的目標。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政府和其部門應在所有改變計畫中，促進一積極的、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  可見的、具性別觀點的主流政策。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轉變：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婦女議題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性別議題。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問題解決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結構改變。</a:t>
            </a:r>
            <a:endParaRPr lang="zh-TW" altLang="en-US" sz="24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285750" y="908050"/>
            <a:ext cx="85725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十五、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年：通過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「任擇議定書（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Optional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Protocol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）」，引進個人申訴權及委員會主動調查權，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作為深化婦女人權保障的進階關鍵。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十六、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日：聯合國大會通過決議，指定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為消除對婦女的暴力國際日。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十七、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年：千禧年發展目標（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MDGS)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第三項目標性別平等，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即以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作為消除各項歧視之指標內涵。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十八、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年：整併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個婦女與性別平等相關組織成立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〝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Unwomen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以強化婦女權益與性別平等之推動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800" b="1" u="sng" dirty="0" smtClean="0">
                <a:latin typeface="標楷體" pitchFamily="65" charset="-120"/>
                <a:ea typeface="標楷體" pitchFamily="65" charset="-120"/>
              </a:rPr>
              <a:t>※CEDAW</a:t>
            </a: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公約被視為婦女人權法典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，為聯合國九大人權公約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(Human Rights Conventions)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之ㄧ。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00010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第一層：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年：「聯合國憲章」：於憲章中強調「兩性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平等」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第二層：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年：「世界人權宣言」：昭示普世人類不分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種族、性別、年齡、階級、地域、國籍，只要生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而為人即應享有的權利。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Universal Declaration of Human Rights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第三層：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一、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1966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年：「公民與政治權力國際公約」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(ICCPR)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 國際人權公約中保障男女公民權及政治權的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 總結。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二、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1966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年：「經濟社會與文化權利公約」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(ICESCR)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以聯合國為中心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發展的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體制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50"/>
            <a:ext cx="9324975" cy="6000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第四層：一些特定領域的基本人權公約，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一、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1965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年：「消除一切形式種族歧視公約」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(CERD)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二、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年：婦女人權憲章「消除對婦女一切形式歧視公約」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(CEDAW)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三、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年：「禁止酷刑和其他殘忍、不人道或有辱人格的待遇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或處罰公約」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(CAT)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四、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1989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年：「兒童權利公約」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(CRC)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五、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1990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年：「保護所有移徒工人及其家庭成員權利國際公約」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(ICRMW)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六、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2006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年：「保護所有人免遭強迫失蹤國際公約」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(CPED)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七、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2006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年：「殘疾人權利公約」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(CRPD)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第三層及第四層統稱為九大人權公約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sz="3200" b="1" dirty="0" smtClean="0"/>
              <a:t>Human Right Convention〉</a:t>
            </a:r>
            <a:endParaRPr lang="zh-TW" altLang="en-US" sz="32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435975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聯合國中婦女事務推動機構：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一、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年：婦女地位委員會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(CSW)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，每年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月舉辦年度會議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二、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年：提昇婦女地位國際研究訓練所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(INSTRAW)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年：婦女發展基金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(UNIFEM)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1946—1978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年：提昇婦女地位司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(DAW)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1981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年：消除歧視婦女委員會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(CEDAW)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年：聯合國性別平等暨女性賦權組織，由聯合國 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副秘書長主導（簡稱為聯合國婦女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UN.Women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之國際位階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820150" cy="645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之法律沿革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「宣言」→「公約」→「議定書」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一、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1967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年：聯合國大會通過「消除所有對婦女歧視宣言」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缺點：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宣言沒有法律的約束力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內容不完善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僅有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條文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年：聯合國大會通過「消除對婦女一切形式歧視公約」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特色：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集國際法律之大成，婦女人權清單及保證書。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超越法律條文進入實質平等的規範。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		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各國用以檢視其婦女人權保障執行情況之最佳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 評估指標。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		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鼓勵締約國採取具體措施促進性別平等，以保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 障婦女在政治、經濟、家庭及個人自主領域的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 人權。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		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直接以女性需求的觀點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來清楚界定女性基本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  人權的內涵，並予以完整保護</a:t>
            </a:r>
            <a:r>
              <a:rPr lang="zh-TW" altLang="en-US" sz="2400" dirty="0" smtClean="0"/>
              <a:t>。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9144000" cy="432045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1981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年：正式生效：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為聯合國九大人權公約之ㄧ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為聯合國體制下第二大人權公約，僅次於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「兒童權利公約」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1981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年：設置「消除對婦女一切形式歧視委員會」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負責監督該公約執行情況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年：通過「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任擇議定書」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特色：提供締約國中任何個人或團體，對該國違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行為提出申訴或調查的管道。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6"/>
          <p:cNvSpPr>
            <a:spLocks noGrp="1"/>
          </p:cNvSpPr>
          <p:nvPr>
            <p:ph idx="1"/>
          </p:nvPr>
        </p:nvSpPr>
        <p:spPr>
          <a:xfrm>
            <a:off x="785786" y="1643050"/>
            <a:ext cx="7901014" cy="4364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堅持國家必須採取措施以改變社會、文化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和習俗等阻礙女性在私人和公共生活的平等狀況。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認知到危害女性權益的狀況在公、私領域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皆存在。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監督範圍涵蓋國家以及其他非國家行為者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(Not-State Actors)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，如個人、組織和企業是否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違反女性權利。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提供暫行特別措施，以加速實現女性實質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上的平等。</a:t>
            </a:r>
          </a:p>
        </p:txBody>
      </p:sp>
      <p:sp>
        <p:nvSpPr>
          <p:cNvPr id="7170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為什麼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如此特殊？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43115"/>
            <a:ext cx="8435975" cy="4298959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一、讓女性享有完整人權。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二、清楚界定歧視女性的定義。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三、政府要承擔消除歧視的責任。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四、鼓勵民間團體參與監督。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主要精神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學歷</a:t>
            </a:r>
          </a:p>
          <a:p>
            <a:pPr lvl="1" eaLnBrk="1" hangingPunct="1"/>
            <a:r>
              <a:rPr lang="zh-TW" altLang="en-US" sz="1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國立成功大學法律研究所畢</a:t>
            </a:r>
          </a:p>
          <a:p>
            <a:pPr lvl="1" eaLnBrk="1" hangingPunct="1"/>
            <a:r>
              <a:rPr lang="zh-TW" altLang="en-US" sz="1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國立高雄師範大學教育研究所畢</a:t>
            </a:r>
          </a:p>
          <a:p>
            <a:pPr lvl="1" eaLnBrk="1" hangingPunct="1"/>
            <a:r>
              <a:rPr lang="zh-TW" altLang="en-US" sz="1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國立成功大學外文系畢</a:t>
            </a: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現任 </a:t>
            </a:r>
          </a:p>
          <a:p>
            <a:pPr lvl="1"/>
            <a:r>
              <a:rPr lang="zh-TW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臺灣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家事專業調解教育學會理事長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台南女性權益促進會秘書長 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司法院程序監理人</a:t>
            </a:r>
            <a:endParaRPr lang="zh-TW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行政院性別主流化與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台灣高等法院台南分院調解委員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台灣高等法院台南分院檢察署性騷擾調查委員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法務部臺南地檢署修復促進者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台南地方法院家事調解委員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高雄少年家事法院調解委員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嘉義地方法院調解委員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台東地方法院調解委員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台灣防暴聯盟理事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科技部南部科工區性別平等會暨就業歧視評議委員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台灣防暴聯盟申訴專線評議委員</a:t>
            </a:r>
          </a:p>
          <a:p>
            <a:pPr lvl="1"/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台南大學性騷擾申訴評議委員</a:t>
            </a:r>
          </a:p>
          <a:p>
            <a:pPr lvl="1"/>
            <a:r>
              <a:rPr lang="zh-TW" altLang="zh-TW" sz="1400" dirty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台南市中西區公所調解委員</a:t>
            </a:r>
          </a:p>
          <a:p>
            <a:pPr lvl="1"/>
            <a:r>
              <a:rPr lang="zh-TW" altLang="zh-TW" sz="1400" dirty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台南市性別平等教育委員會</a:t>
            </a:r>
            <a:r>
              <a:rPr lang="zh-TW" altLang="zh-TW" sz="1400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委員</a:t>
            </a:r>
            <a:endParaRPr lang="en-US" altLang="zh-TW" sz="1400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400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台南市</a:t>
            </a:r>
            <a:r>
              <a:rPr lang="zh-TW" altLang="zh-TW" sz="1400" dirty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家暴性侵害暨性騷擾委員會委員</a:t>
            </a:r>
            <a:endParaRPr lang="en-US" altLang="zh-TW" sz="1400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zh-TW" altLang="en-US" sz="19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>
                <a:ea typeface="標楷體" pitchFamily="65" charset="-120"/>
              </a:rPr>
              <a:t>講師介紹</a:t>
            </a:r>
          </a:p>
        </p:txBody>
      </p:sp>
      <p:sp>
        <p:nvSpPr>
          <p:cNvPr id="10244" name="文字方塊 3"/>
          <p:cNvSpPr txBox="1">
            <a:spLocks noChangeArrowheads="1"/>
          </p:cNvSpPr>
          <p:nvPr/>
        </p:nvSpPr>
        <p:spPr bwMode="auto">
          <a:xfrm>
            <a:off x="4286248" y="5572140"/>
            <a:ext cx="4357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zh-TW" altLang="en-US" sz="1400" dirty="0">
                <a:ea typeface="標楷體" pitchFamily="65" charset="-120"/>
              </a:rPr>
              <a:t> </a:t>
            </a:r>
          </a:p>
          <a:p>
            <a:endParaRPr lang="en-US" altLang="zh-TW" dirty="0">
              <a:ea typeface="標楷體" pitchFamily="65" charset="-120"/>
            </a:endParaRPr>
          </a:p>
        </p:txBody>
      </p:sp>
      <p:sp>
        <p:nvSpPr>
          <p:cNvPr id="4102" name="文字方塊 5"/>
          <p:cNvSpPr txBox="1">
            <a:spLocks noChangeArrowheads="1"/>
          </p:cNvSpPr>
          <p:nvPr/>
        </p:nvSpPr>
        <p:spPr bwMode="auto">
          <a:xfrm>
            <a:off x="4572000" y="714356"/>
            <a:ext cx="35004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專長 </a:t>
            </a:r>
            <a:endParaRPr lang="en-US" altLang="zh-TW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性別與法律</a:t>
            </a: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性別與教育</a:t>
            </a: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性別平等與家事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調解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人際關係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輔導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家庭法律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法律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生活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lvl="1" indent="-285750" eaLnBrk="0" hangingPunct="0">
              <a:spcBef>
                <a:spcPts val="0"/>
              </a:spcBef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性別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平等與婚姻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法規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/>
          <p:cNvSpPr>
            <a:spLocks noGrp="1"/>
          </p:cNvSpPr>
          <p:nvPr>
            <p:ph idx="1"/>
          </p:nvPr>
        </p:nvSpPr>
        <p:spPr>
          <a:xfrm>
            <a:off x="500063" y="1484313"/>
            <a:ext cx="8286750" cy="5373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規範面向之重要性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是全面性有機發展的國際法體制。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是國際共建之性別人權對話平台。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改革面向之重要性：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確立：婦女人權低落不彰，肇因於政經、社會、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文化行為模式之歧視，應積極消除之。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明訂：消除歧視與保障婦女人權之實踐為國家義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務。</a:t>
            </a:r>
          </a:p>
        </p:txBody>
      </p:sp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之重要性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428625" y="2357430"/>
            <a:ext cx="8229600" cy="4168783"/>
          </a:xfrm>
        </p:spPr>
        <p:txBody>
          <a:bodyPr/>
          <a:lstStyle/>
          <a:p>
            <a:pPr eaLnBrk="1" hangingPunct="1"/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本公約締約各國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注意到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聯合國憲章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重申對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基本人權、人身尊嚴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和價值以及男女平等權利的信念，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注意到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世界人權宣言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申明不容歧視的原則，並宣布人人生而自由，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在尊嚴和權利上一律平等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，且人人都有資格享受該宣言所載的一切權利和自由，不得有任何區別，包括男女的區別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64575" cy="15700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消除對婦女一切歧視公約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Convention on the Elimination of All Forms of Discrimination against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Women,CEDAW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內容版面配置區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67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</a:t>
            </a:r>
          </a:p>
        </p:txBody>
      </p:sp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三大主要原則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4000" dirty="0" smtClean="0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331640" y="1700808"/>
          <a:ext cx="72008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內容版面配置區 2"/>
          <p:cNvSpPr>
            <a:spLocks noGrp="1"/>
          </p:cNvSpPr>
          <p:nvPr>
            <p:ph idx="1"/>
          </p:nvPr>
        </p:nvSpPr>
        <p:spPr>
          <a:xfrm>
            <a:off x="457200" y="893763"/>
            <a:ext cx="8229600" cy="59642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一、實質平等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三核心概念</a:t>
            </a:r>
            <a:endParaRPr lang="zh-TW" altLang="en-US" sz="4000" dirty="0" smtClean="0"/>
          </a:p>
        </p:txBody>
      </p:sp>
      <p:graphicFrame>
        <p:nvGraphicFramePr>
          <p:cNvPr id="4" name="內容版面配置區 6"/>
          <p:cNvGraphicFramePr>
            <a:graphicFrameLocks/>
          </p:cNvGraphicFramePr>
          <p:nvPr/>
        </p:nvGraphicFramePr>
        <p:xfrm>
          <a:off x="357158" y="1916832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2"/>
          <p:cNvSpPr>
            <a:spLocks noGrp="1"/>
          </p:cNvSpPr>
          <p:nvPr>
            <p:ph idx="1"/>
          </p:nvPr>
        </p:nvSpPr>
        <p:spPr>
          <a:xfrm>
            <a:off x="428625" y="1981200"/>
            <a:ext cx="8215313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、實質平等指提供與取得機會的平等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、實質平等指以質與量來評估影響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結果的平等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以「矯正式」取徑（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Corrective Approach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促進平等：制訂暫行特別措施作為矯正式積極作法。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▲永久性特別措施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暫行特別措施。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▲公共場所母乳哺育條例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▲委員任一性別不少於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1/3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2"/>
          <p:cNvSpPr>
            <a:spLocks noGrp="1"/>
          </p:cNvSpPr>
          <p:nvPr>
            <p:ph idx="1"/>
          </p:nvPr>
        </p:nvSpPr>
        <p:spPr>
          <a:xfrm>
            <a:off x="428625" y="1981200"/>
            <a:ext cx="8215313" cy="4091006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三個趨向平等的方法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、形式上的平等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、保護主義的平等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、矯正式的平等</a:t>
            </a:r>
          </a:p>
        </p:txBody>
      </p:sp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內容版面配置區 2"/>
          <p:cNvSpPr>
            <a:spLocks noGrp="1"/>
          </p:cNvSpPr>
          <p:nvPr>
            <p:ph idx="1"/>
          </p:nvPr>
        </p:nvSpPr>
        <p:spPr>
          <a:xfrm>
            <a:off x="500034" y="692150"/>
            <a:ext cx="8286808" cy="530861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二、不歧視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（一）不歧視原則適用在：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有意的歧視與無意的歧視，直接、間接或多重之歧視。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法律上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(de jure)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之歧視與實際上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(de facto)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之歧視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政府行為和私人行為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非政府組織、機構、個人、企業等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之歧視：包含作為或不作為。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（二）不歧視策略：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譴責（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Condemn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立即（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Without delay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一切適當辦法（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appropriate means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）或適當措施（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Appropriate measures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內容版面配置區 2"/>
          <p:cNvSpPr>
            <a:spLocks noGrp="1"/>
          </p:cNvSpPr>
          <p:nvPr>
            <p:ph idx="1"/>
          </p:nvPr>
        </p:nvSpPr>
        <p:spPr>
          <a:xfrm>
            <a:off x="0" y="1714500"/>
            <a:ext cx="9144000" cy="4929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（一）尊重義務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：締約國不准許任何政策在法律、服務、資源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與機會中違背女性權益，並確保沒有直接或間接歧視女性。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、國家應禁止會歧視女性或影響邊緣團體女性的法律。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、重新制訂與此公約不一致的法律條文。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、廢除對不歧視與平等原則不一致之任何政策、行政程序與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方案設計等。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、拒絕執行會影響婦女受僱權，尤其最易受責難或邊緣的婦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女權益的政策。</a:t>
            </a:r>
          </a:p>
        </p:txBody>
      </p:sp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三、國家義務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內容版面配置區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（二）保護義務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：締約國應對妨礙婦女權利的第三者採取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預防與禁止措施，並提供救濟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、必須有足夠之法律，來規範與監督第三者。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、有效的抱怨機制，適當的補救及完整的政策。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、一致的行動計畫，持續的監控與提昇意識。</a:t>
            </a:r>
          </a:p>
        </p:txBody>
      </p:sp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內容版面配置區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（三）實現的義務：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締約國應創造有利之環境，以積極的立法、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政策和有效之方案來實現婦女權利，改善婦女的狀況。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、協助：國家要有正向機制協助個人享受婦女的人權。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、提供：國家有責任在女性因極度貧窮或危機時，要直接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提供服務、方案來滿足婦女的基本需求。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、提昇：國家有責任提昇相關婦女國際人權標準，並對第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三國家提供經濟支援，及透過國際組織行動。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、支持：國家應支持國際合作政策與方案來實現婦女的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人權。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（四）促進義務：締約國有責任須宣傳和提倡</a:t>
            </a:r>
            <a:r>
              <a:rPr lang="en-US" altLang="zh-TW" sz="2400" b="1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之原則。</a:t>
            </a:r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6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24909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 threat to justice anywhere is a threat to justice everywhere.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By Martin Luther king Jr. 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0" name="標題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是什麼？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solidFill>
                  <a:schemeClr val="tx1"/>
                </a:solidFill>
                <a:ea typeface="標楷體" pitchFamily="65" charset="-120"/>
              </a:rPr>
              <a:t>消除對婦女一切形式歧視公約</a:t>
            </a:r>
            <a:r>
              <a:rPr lang="en-US" altLang="zh-TW" sz="3600" dirty="0" smtClean="0">
                <a:solidFill>
                  <a:schemeClr val="tx1"/>
                </a:solidFill>
                <a:ea typeface="標楷體" pitchFamily="65" charset="-120"/>
              </a:rPr>
              <a:t>)</a:t>
            </a:r>
            <a:br>
              <a:rPr lang="en-US" altLang="zh-TW" sz="36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en-US" altLang="zh-TW" sz="54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54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en-US" altLang="zh-TW" sz="3100" u="heavy" dirty="0" smtClean="0">
                <a:ea typeface="標楷體" pitchFamily="65" charset="-120"/>
              </a:rPr>
              <a:t>C</a:t>
            </a:r>
            <a:r>
              <a:rPr lang="en-US" altLang="zh-TW" sz="3100" dirty="0" smtClean="0">
                <a:ea typeface="標楷體" pitchFamily="65" charset="-120"/>
              </a:rPr>
              <a:t>onvention on the </a:t>
            </a:r>
            <a:r>
              <a:rPr lang="en-US" altLang="zh-TW" sz="3100" u="heavy" dirty="0" smtClean="0">
                <a:ea typeface="標楷體" pitchFamily="65" charset="-120"/>
              </a:rPr>
              <a:t>E</a:t>
            </a:r>
            <a:r>
              <a:rPr lang="en-US" altLang="zh-TW" sz="3100" dirty="0" smtClean="0">
                <a:ea typeface="標楷體" pitchFamily="65" charset="-120"/>
              </a:rPr>
              <a:t>limination of all Forms of </a:t>
            </a:r>
            <a:r>
              <a:rPr lang="en-US" altLang="zh-TW" sz="3100" u="heavy" dirty="0" smtClean="0">
                <a:ea typeface="標楷體" pitchFamily="65" charset="-120"/>
              </a:rPr>
              <a:t>D</a:t>
            </a:r>
            <a:r>
              <a:rPr lang="en-US" altLang="zh-TW" sz="3100" dirty="0" smtClean="0">
                <a:ea typeface="標楷體" pitchFamily="65" charset="-120"/>
              </a:rPr>
              <a:t>iscrimination </a:t>
            </a:r>
            <a:r>
              <a:rPr lang="en-US" altLang="zh-TW" sz="3100" u="heavy" dirty="0" smtClean="0">
                <a:ea typeface="標楷體" pitchFamily="65" charset="-120"/>
              </a:rPr>
              <a:t>A</a:t>
            </a:r>
            <a:r>
              <a:rPr lang="en-US" altLang="zh-TW" sz="3100" dirty="0" smtClean="0">
                <a:ea typeface="標楷體" pitchFamily="65" charset="-120"/>
              </a:rPr>
              <a:t>gainst</a:t>
            </a:r>
            <a:r>
              <a:rPr lang="zh-TW" altLang="en-US" sz="3100" dirty="0" smtClean="0">
                <a:ea typeface="標楷體" pitchFamily="65" charset="-120"/>
              </a:rPr>
              <a:t> </a:t>
            </a:r>
            <a:r>
              <a:rPr lang="en-US" altLang="zh-TW" sz="3100" u="heavy" dirty="0" smtClean="0">
                <a:ea typeface="標楷體" pitchFamily="65" charset="-120"/>
              </a:rPr>
              <a:t>W</a:t>
            </a:r>
            <a:r>
              <a:rPr lang="en-US" altLang="zh-TW" sz="3100" dirty="0" smtClean="0">
                <a:ea typeface="標楷體" pitchFamily="65" charset="-120"/>
              </a:rPr>
              <a:t>omen</a:t>
            </a:r>
            <a:r>
              <a:rPr lang="zh-TW" altLang="en-US" sz="4400" dirty="0" smtClean="0"/>
              <a:t/>
            </a:r>
            <a:br>
              <a:rPr lang="zh-TW" altLang="en-US" sz="4400" dirty="0" smtClean="0"/>
            </a:b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507412" cy="5360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締約國的當然義務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在締約國內實踐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CDEAW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的義務：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締約國必須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採取一切適當措施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，於該國推動消除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婦女歧視的政策。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採取積極作為，於憲法中落實，保障性別平等原則。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修改現行相關法律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，如民法、刑法、勞動法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等，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從根本消除歧視婦女的法律基礎。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建立對婦女歧視的制裁措施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，於法院設置提出上訴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的制度。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採取積極作為的事項，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不分公共及私人領域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351837" cy="6092825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之締約程序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一、簽署→批准→存放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參加締約簽署，表示該國願意遵守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公約之條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文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締約國批准前，應努力調整該國法律及政策，以符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合公約規範。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該公約經批准後，存放於聯合國秘書長處。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二、加入→存放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沒有正式簽署批准，僅為聲明加入。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國家聲明加入後，將公約加入書存放於聯合國秘書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長處。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三、繼承→存放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繼承國同意先前國之參與行為。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繼承國向秘書長交存繼承書。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簽署、加入與繼承皆具同等效力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620713"/>
            <a:ext cx="8229600" cy="5534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之運作機制</a:t>
            </a: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軟性執行機制</a:t>
            </a: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771" name="Oval 4"/>
          <p:cNvSpPr>
            <a:spLocks noChangeArrowheads="1"/>
          </p:cNvSpPr>
          <p:nvPr/>
        </p:nvSpPr>
        <p:spPr bwMode="auto">
          <a:xfrm>
            <a:off x="2195513" y="1844675"/>
            <a:ext cx="4032250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>
                <a:ea typeface="標楷體" pitchFamily="65" charset="-120"/>
              </a:rPr>
              <a:t>四、</a:t>
            </a:r>
            <a:r>
              <a:rPr lang="en-US" altLang="zh-TW" sz="2400">
                <a:ea typeface="標楷體" pitchFamily="65" charset="-120"/>
              </a:rPr>
              <a:t>CEDAW</a:t>
            </a:r>
            <a:r>
              <a:rPr lang="zh-TW" altLang="en-US" sz="2400">
                <a:ea typeface="標楷體" pitchFamily="65" charset="-120"/>
              </a:rPr>
              <a:t>執行機構</a:t>
            </a:r>
          </a:p>
          <a:p>
            <a:pPr algn="ctr"/>
            <a:r>
              <a:rPr lang="zh-TW" altLang="en-US" sz="2400">
                <a:ea typeface="標楷體" pitchFamily="65" charset="-120"/>
              </a:rPr>
              <a:t>消除婦女歧視委員會</a:t>
            </a:r>
          </a:p>
        </p:txBody>
      </p:sp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36513" y="4221163"/>
            <a:ext cx="22320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000">
                <a:ea typeface="標楷體" pitchFamily="65" charset="-120"/>
              </a:rPr>
              <a:t>一、在締約國內</a:t>
            </a:r>
          </a:p>
          <a:p>
            <a:pPr algn="ctr"/>
            <a:r>
              <a:rPr lang="zh-TW" altLang="en-US" sz="2000">
                <a:ea typeface="標楷體" pitchFamily="65" charset="-120"/>
              </a:rPr>
              <a:t>實踐</a:t>
            </a:r>
            <a:r>
              <a:rPr lang="en-US" altLang="zh-TW" sz="2000">
                <a:ea typeface="標楷體" pitchFamily="65" charset="-120"/>
              </a:rPr>
              <a:t>CEDAW</a:t>
            </a:r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2627313" y="3933825"/>
            <a:ext cx="2879725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000">
                <a:ea typeface="標楷體" pitchFamily="65" charset="-120"/>
              </a:rPr>
              <a:t>二、向聯合國提交</a:t>
            </a:r>
          </a:p>
          <a:p>
            <a:pPr algn="ctr"/>
            <a:r>
              <a:rPr lang="zh-TW" altLang="en-US" sz="2000">
                <a:ea typeface="標楷體" pitchFamily="65" charset="-120"/>
              </a:rPr>
              <a:t>國家報告書，包括</a:t>
            </a:r>
          </a:p>
          <a:p>
            <a:pPr algn="ctr"/>
            <a:r>
              <a:rPr lang="zh-TW" altLang="en-US" sz="2000">
                <a:ea typeface="標楷體" pitchFamily="65" charset="-120"/>
              </a:rPr>
              <a:t>國家背景說明描述</a:t>
            </a:r>
          </a:p>
          <a:p>
            <a:pPr algn="ctr"/>
            <a:r>
              <a:rPr lang="zh-TW" altLang="en-US" sz="2000">
                <a:ea typeface="標楷體" pitchFamily="65" charset="-120"/>
              </a:rPr>
              <a:t>及如何落實具體說明</a:t>
            </a:r>
          </a:p>
        </p:txBody>
      </p:sp>
      <p:sp>
        <p:nvSpPr>
          <p:cNvPr id="32774" name="Oval 7"/>
          <p:cNvSpPr>
            <a:spLocks noChangeArrowheads="1"/>
          </p:cNvSpPr>
          <p:nvPr/>
        </p:nvSpPr>
        <p:spPr bwMode="auto">
          <a:xfrm>
            <a:off x="5940425" y="3860800"/>
            <a:ext cx="3095625" cy="21605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三、提出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CEDAW</a:t>
            </a:r>
          </a:p>
          <a:p>
            <a:pPr algn="ctr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任擇議定書</a:t>
            </a:r>
          </a:p>
          <a:p>
            <a:pPr algn="ctr"/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願意接受公約的審議</a:t>
            </a:r>
          </a:p>
          <a:p>
            <a:pPr algn="ctr"/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及必要的制裁</a:t>
            </a:r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1187450" y="3141663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 flipV="1">
            <a:off x="4211638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H="1" flipV="1">
            <a:off x="6011863" y="2997200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2268538" y="4652963"/>
            <a:ext cx="3603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/>
              <a:t>+</a:t>
            </a:r>
          </a:p>
        </p:txBody>
      </p:sp>
      <p:sp>
        <p:nvSpPr>
          <p:cNvPr id="32779" name="Rectangle 12"/>
          <p:cNvSpPr>
            <a:spLocks noChangeArrowheads="1"/>
          </p:cNvSpPr>
          <p:nvPr/>
        </p:nvSpPr>
        <p:spPr bwMode="auto">
          <a:xfrm>
            <a:off x="5508625" y="479742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議定書之運作機制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軟性機制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92275" y="2060575"/>
            <a:ext cx="5327650" cy="3673475"/>
            <a:chOff x="1202" y="1434"/>
            <a:chExt cx="3356" cy="2314"/>
          </a:xfrm>
        </p:grpSpPr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>
              <a:off x="1247" y="1434"/>
              <a:ext cx="3311" cy="99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ea typeface="標楷體" pitchFamily="65" charset="-120"/>
                </a:rPr>
                <a:t>消除婦女歧視委員會</a:t>
              </a:r>
            </a:p>
            <a:p>
              <a:pPr algn="ctr"/>
              <a:r>
                <a:rPr lang="zh-TW" altLang="en-US" sz="2400">
                  <a:ea typeface="標楷體" pitchFamily="65" charset="-120"/>
                </a:rPr>
                <a:t>審議</a:t>
              </a:r>
              <a:r>
                <a:rPr lang="en-US" altLang="zh-TW" sz="2400">
                  <a:ea typeface="標楷體" pitchFamily="65" charset="-120"/>
                </a:rPr>
                <a:t>(</a:t>
              </a:r>
              <a:r>
                <a:rPr lang="zh-TW" altLang="en-US" sz="2400">
                  <a:ea typeface="標楷體" pitchFamily="65" charset="-120"/>
                </a:rPr>
                <a:t>審議報告</a:t>
              </a:r>
              <a:r>
                <a:rPr lang="en-US" altLang="zh-TW" sz="2400">
                  <a:ea typeface="標楷體" pitchFamily="65" charset="-120"/>
                </a:rPr>
                <a:t>)</a:t>
              </a:r>
            </a:p>
            <a:p>
              <a:pPr algn="ctr"/>
              <a:r>
                <a:rPr lang="zh-TW" altLang="en-US" sz="2400">
                  <a:ea typeface="標楷體" pitchFamily="65" charset="-120"/>
                </a:rPr>
                <a:t>受理→主動調查→作出認定</a:t>
              </a: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2154" y="3158"/>
              <a:ext cx="1679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ea typeface="標楷體" pitchFamily="65" charset="-120"/>
                </a:rPr>
                <a:t>締約國</a:t>
              </a:r>
            </a:p>
            <a:p>
              <a:pPr algn="ctr"/>
              <a:r>
                <a:rPr lang="zh-TW" altLang="en-US" sz="2400">
                  <a:ea typeface="標楷體" pitchFamily="65" charset="-120"/>
                </a:rPr>
                <a:t>個人、團體</a:t>
              </a:r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 flipH="1" flipV="1">
              <a:off x="2245" y="2432"/>
              <a:ext cx="272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H="1">
              <a:off x="3152" y="2478"/>
              <a:ext cx="46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3288" y="2432"/>
              <a:ext cx="46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1202" y="2614"/>
              <a:ext cx="998" cy="49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ea typeface="標楷體" pitchFamily="65" charset="-120"/>
                </a:rPr>
                <a:t>提出報告</a:t>
              </a:r>
            </a:p>
            <a:p>
              <a:pPr algn="ctr"/>
              <a:r>
                <a:rPr lang="zh-TW" altLang="en-US" sz="2400">
                  <a:ea typeface="標楷體" pitchFamily="65" charset="-120"/>
                </a:rPr>
                <a:t>提出申訴</a:t>
              </a: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3515" y="2614"/>
              <a:ext cx="998" cy="49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>
                  <a:ea typeface="標楷體" pitchFamily="65" charset="-120"/>
                </a:rPr>
                <a:t>展開對話</a:t>
              </a:r>
            </a:p>
            <a:p>
              <a:pPr algn="ctr"/>
              <a:r>
                <a:rPr lang="zh-TW" altLang="en-US" sz="2400">
                  <a:ea typeface="標楷體" pitchFamily="65" charset="-120"/>
                </a:rPr>
                <a:t>展開對話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351837" cy="609282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結構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一、公約內容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二、一般性建議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(General recommendation)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三、總結意見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(Concluding Comments)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四、國家報告和影子報告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(Country Reports and Shadow 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Reports)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42910" y="2071678"/>
            <a:ext cx="3929090" cy="3929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/>
              </a:rPr>
              <a:t>國家報告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應於公約生效一年後完成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針對公約內容紀錄婦女實況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3.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說明可能阻礙的法治習俗，並提供婦女有關資料與統計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4.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描述非政府組織參與情形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/>
              </a:rPr>
              <a:t>後續報告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紀錄前次報告後之進展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特別注意回應先前報告所受建議以及落實國際重要共識的具體做法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政府與民間的工作定位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910" y="1571612"/>
            <a:ext cx="39290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政府部門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57752" y="1571612"/>
            <a:ext cx="39290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非政府組織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1"/>
          <p:cNvSpPr txBox="1">
            <a:spLocks/>
          </p:cNvSpPr>
          <p:nvPr/>
        </p:nvSpPr>
        <p:spPr bwMode="auto">
          <a:xfrm>
            <a:off x="4857752" y="2143116"/>
            <a:ext cx="3929090" cy="3929090"/>
          </a:xfrm>
          <a:prstGeom prst="rect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影子報告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   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Shadow report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向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CEDAW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委員會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提供，由該國婦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女團體以監督立場，觀察政府推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動公約情形所撰寫之報告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替代報告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Wingdings 2"/>
              </a:rPr>
              <a:t>   Alternative report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000" dirty="0">
                <a:latin typeface="標楷體" pitchFamily="65" charset="-120"/>
                <a:ea typeface="標楷體" pitchFamily="65" charset="-120"/>
                <a:sym typeface="Wingdings 2"/>
              </a:rPr>
              <a:t>婦女團體或專家學者針對特定</a:t>
            </a:r>
            <a:r>
              <a:rPr kumimoji="0"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性</a:t>
            </a:r>
            <a:endParaRPr kumimoji="0" lang="en-US" altLang="zh-TW" sz="2000" dirty="0" smtClean="0">
              <a:latin typeface="標楷體" pitchFamily="65" charset="-120"/>
              <a:ea typeface="標楷體" pitchFamily="65" charset="-120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zh-TW" altLang="en-US" sz="2000" dirty="0" smtClean="0">
                <a:latin typeface="標楷體" pitchFamily="65" charset="-120"/>
                <a:ea typeface="標楷體" pitchFamily="65" charset="-120"/>
                <a:sym typeface="Wingdings 2"/>
              </a:rPr>
              <a:t>別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  <a:sym typeface="Wingdings 2"/>
              </a:rPr>
              <a:t>議題撰寫之專題報告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Wingdings 2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2875" y="1214438"/>
          <a:ext cx="8715436" cy="516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841"/>
                <a:gridCol w="1423365"/>
                <a:gridCol w="6072230"/>
              </a:tblGrid>
              <a:tr h="57388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前言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dirty="0" smtClean="0">
                          <a:solidFill>
                            <a:schemeClr val="tx1"/>
                          </a:solidFill>
                          <a:ea typeface="標楷體" pitchFamily="65" charset="-120"/>
                        </a:rPr>
                        <a:t>確認不平等現象之存在，重申性別平等之必要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388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二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ea typeface="標楷體" pitchFamily="65" charset="-120"/>
                        </a:rPr>
                        <a:t>條文</a:t>
                      </a:r>
                      <a:endParaRPr lang="en-US" altLang="zh-TW" sz="1800" dirty="0" smtClean="0"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分六部份，共</a:t>
                      </a:r>
                      <a:r>
                        <a:rPr lang="en-US" altLang="zh-TW" sz="1800" dirty="0" smtClean="0">
                          <a:ea typeface="標楷體" pitchFamily="65" charset="-120"/>
                        </a:rPr>
                        <a:t>30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條文</a:t>
                      </a:r>
                      <a:r>
                        <a:rPr lang="en-US" altLang="zh-TW" sz="1800" dirty="0" smtClean="0">
                          <a:ea typeface="標楷體" pitchFamily="65" charset="-120"/>
                        </a:rPr>
                        <a:t>)</a:t>
                      </a: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altLang="zh-TW" sz="1800" dirty="0" smtClean="0">
                          <a:ea typeface="標楷體" pitchFamily="65" charset="-120"/>
                        </a:rPr>
                        <a:t>※ 1-16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為實質條款，</a:t>
                      </a:r>
                      <a:r>
                        <a:rPr lang="en-US" altLang="zh-TW" sz="1800" dirty="0" smtClean="0">
                          <a:ea typeface="標楷體" pitchFamily="65" charset="-120"/>
                        </a:rPr>
                        <a:t>17-22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為監督機制，</a:t>
                      </a:r>
                      <a:r>
                        <a:rPr lang="en-US" altLang="zh-TW" sz="1800" dirty="0" smtClean="0">
                          <a:ea typeface="標楷體" pitchFamily="65" charset="-120"/>
                        </a:rPr>
                        <a:t>23-30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為一般條款</a:t>
                      </a: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78832">
                <a:tc rowSpan="4"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質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條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款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第一部分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zh-TW" altLang="en-US" sz="1800" dirty="0" smtClean="0"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§1 - §6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：定義何謂婦女歧視，規定國家有消除婦女歧視的義務。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（改變社會文化模式，禁止剝削婦女）</a:t>
                      </a:r>
                      <a:endParaRPr lang="zh-TW" altLang="en-US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3884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第二部分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§7 - §9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：規範婦女政治及公共參與平等之權利。</a:t>
                      </a:r>
                      <a:endParaRPr lang="en-US" altLang="zh-TW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zh-TW" altLang="en-US" sz="1800" dirty="0" smtClean="0">
                          <a:ea typeface="標楷體" pitchFamily="65" charset="-120"/>
                        </a:rPr>
                        <a:t>（國際上代表權及國籍權之平等）</a:t>
                      </a:r>
                      <a:endParaRPr lang="zh-TW" altLang="en-US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3884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第三部分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§10-§14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：規範婦女在教育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、經濟、社會、文化、醫療、保健上平等之保障。（尤其是農村婦女之權利）</a:t>
                      </a:r>
                      <a:endParaRPr lang="zh-TW" altLang="en-US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3884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第四部分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§15-§16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：明定婦女在法律平等的內涵。</a:t>
                      </a:r>
                      <a:endParaRPr lang="en-US" altLang="zh-TW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zh-TW" altLang="en-US" sz="1800" dirty="0" smtClean="0">
                          <a:ea typeface="標楷體" pitchFamily="65" charset="-120"/>
                        </a:rPr>
                        <a:t>（法律、民事及家庭法的平等）</a:t>
                      </a:r>
                      <a:endParaRPr lang="zh-TW" altLang="en-US" sz="1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388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監督機制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第五部分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§17-§22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：規範委員會組織及執行運作。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388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一般條款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第六部分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§23-§30</a:t>
                      </a: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：規範公約效力及範圍</a:t>
                      </a:r>
                      <a:r>
                        <a:rPr lang="zh-TW" altLang="en-US" sz="1800" dirty="0" smtClean="0">
                          <a:ea typeface="標楷體" pitchFamily="65" charset="-120"/>
                        </a:rPr>
                        <a:t>、開放對象及生效條件。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>
                <a:ea typeface="標楷體" pitchFamily="65" charset="-120"/>
              </a:rPr>
              <a:t>CEDAW</a:t>
            </a:r>
            <a:r>
              <a:rPr lang="zh-TW" altLang="en-US" smtClean="0">
                <a:ea typeface="標楷體" pitchFamily="65" charset="-120"/>
              </a:rPr>
              <a:t>之條文結構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內容版面配置區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57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條：定義歧視：定義對婦女的歧視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條：消除義務：要求締約國推行消除對婦女歧視的政策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條：推動婦女享有人權和基本自由：要求締約國在所有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領域採取一切適當措施，保證婦女條例充分發展和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進步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條：暫行特別措施：指出為加速實現男女事實上的平等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而採取暫時的特別措施，以及為保護女性而採取的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特別措施不得視為歧視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條：社會文化之改變與母性之保障：締約國應採取一切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適當措施改變男女的社會和文化行為模式。以消除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基於性別而分尊卑觀念或基於男女任務定型所產生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的偏見、習俗和一切其他作法</a:t>
            </a:r>
          </a:p>
        </p:txBody>
      </p:sp>
      <p:sp>
        <p:nvSpPr>
          <p:cNvPr id="36866" name="標題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542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條文精義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內容版面配置區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5857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條：禁止販賣婦女與使婦女賣淫：締約國應採取一切適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當措施，禁止一切形式販賣婦女及意圖營利使婦女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賣淫的行為。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條：政治和公共生活：締約國應消除在本國政治和公共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生活中對婦女的歧視，保證選舉權及被選舉權，擔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任公職和參加協會等。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條：國際參與：應保證婦女在與男子平等不受任何歧視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的條件下，有機會在國際上代表本國政府和參加各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國際組織工作。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條：國籍：締約國應給予婦女與男子有取得、改變或保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留國籍的同等權利。並有關於子女的國籍方面，應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給予婦女與男子平等的權利。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內容版面配置區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條：教育：保證婦女在教育上和男子平等的權利。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條：工作：保證婦女在就業上和男子平等的權利。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條：健康：保證婦女在健康、保健服務上和男子平等的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權利。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條：經濟與社會福利：保證婦女在經濟和社會生活方面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　　　和男子平等的權利。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條：農村婦女：保證農村婦女有參與農業發展並受益的權利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　　　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條：法律之前的平等：應給予男女在法律面前平等的權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　　　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條：婚姻和家庭生活：消除有關婚姻和家庭關係的一切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　　　事務之對婦女的歧視，如自由選擇配偶等權益。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一、全球人權民主運動之公約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二、聯合國人權標準架構之公約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三、國際人權公約內國法化之公約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四、婦女人權法案與完整清單之公約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五、告別父權、落實性別正義、保障性別人權之公約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內容版面配置區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條：規範委員會組織及執行運作：設立消除對婦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女歧視委員會，要求各國向聯合國秘書長提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出其在立法、司法、行政或其他措施等進展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的報告。委員會可提出意見和建議，亦可要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求對公約的執行提出報告。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條：規範公約效力範圍，開放對象及生效條件。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內容版面配置區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號：締約國的報告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號：締約國的報告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號：教育和宣傳運動（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號：保留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號：暫行特別措施（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§7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§8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號：有效的國家機制和宣傳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號：資源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公約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第八條的執行狀況（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§8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號：有關婦女狀況的統計資料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消除對婦女的一切形式歧視公約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通過十周年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mtClean="0"/>
          </a:p>
        </p:txBody>
      </p:sp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179388" y="620713"/>
            <a:ext cx="8856662" cy="8112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一般性建議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(GeneralRecommendations)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內容版面配置區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號：履行報告義務的技術諮詢服務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號：對婦女的暴力行為（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§16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號：同工同酬（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號：女性割禮（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號：在各國防治後天免疫缺乏症候群（愛滋病）策略避免對婦女的歧視（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號：城鄉家庭企業中的無酬女工（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號：婦女無償家務活動的衡量與量化及其在國民生產總值中的確認（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Clr>
                <a:srgbClr val="00007D"/>
              </a:buClr>
            </a:pP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號：身心障礙婦女（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§3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§13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§14</a:t>
            </a:r>
            <a:r>
              <a:rPr lang="zh-TW" altLang="en-US" sz="2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794" name="標題 1"/>
          <p:cNvSpPr>
            <a:spLocks noGrp="1"/>
          </p:cNvSpPr>
          <p:nvPr>
            <p:ph type="title"/>
          </p:nvPr>
        </p:nvSpPr>
        <p:spPr>
          <a:xfrm>
            <a:off x="179388" y="457200"/>
            <a:ext cx="8507412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一般性建議</a:t>
            </a:r>
            <a:r>
              <a:rPr lang="en-US" altLang="zh-TW" sz="32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(General Recommendations)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內容版面配置區 2"/>
          <p:cNvSpPr>
            <a:spLocks noGrp="1"/>
          </p:cNvSpPr>
          <p:nvPr>
            <p:ph idx="1"/>
          </p:nvPr>
        </p:nvSpPr>
        <p:spPr>
          <a:xfrm>
            <a:off x="323850" y="1500188"/>
            <a:ext cx="8677275" cy="4876800"/>
          </a:xfrm>
        </p:spPr>
        <p:txBody>
          <a:bodyPr/>
          <a:lstStyle/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號：對婦女的暴力行為 </a:t>
            </a:r>
            <a:endParaRPr lang="en-US" altLang="zh-TW" sz="2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(§1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§6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§16)</a:t>
            </a:r>
            <a:endParaRPr lang="zh-TW" altLang="en-US" sz="2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號：對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公約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的保留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號：婚姻和家庭關係中的平等（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§9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§16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號：對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公約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第二十條的修正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號：政治和公共生活（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§7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§8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公約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第十二條（婦女和保健）</a:t>
            </a:r>
            <a:endParaRPr lang="en-US" altLang="zh-TW" sz="2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         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公約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第四條第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款（暫行特別措施）（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號：關於女性移工問題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號：關於老年婦女及其人權（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§7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§10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§11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§13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§14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號：關於締約國在公約第二條之下的核心義務（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§2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一般性建議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(General Recommendations)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7" name="Group 29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248400"/>
        </p:xfrm>
        <a:graphic>
          <a:graphicData uri="http://schemas.openxmlformats.org/drawingml/2006/table">
            <a:tbl>
              <a:tblPr/>
              <a:tblGrid>
                <a:gridCol w="2623718"/>
                <a:gridCol w="2472538"/>
                <a:gridCol w="4047744"/>
              </a:tblGrid>
              <a:tr h="382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E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理念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E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具體目標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E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相關法規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4709">
                <a:tc rowSpan="5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性別平等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禁止歧視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u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禁止對婦女一切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形式歧視公約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CEDAW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u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性別主流化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/>
                      </a:r>
                      <a:b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</a:b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Gender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   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Mainstreaming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u"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尊重人類個體對性 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   別認同的選擇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憲法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民法親屬篇之修正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刑法妨害性自主章之增訂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防暴三法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800100" marR="0" lvl="1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(1)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性侵害犯罪防治法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性侵法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</a:p>
                    <a:p>
                      <a:pPr marL="800100" marR="0" lvl="1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(2)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家庭暴力防治法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家暴法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</a:p>
                    <a:p>
                      <a:pPr marL="800100" marR="0" lvl="1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(3)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性騷擾防治法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性騷法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性平三法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800100" marR="0" lvl="1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(1)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性別平等教育法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性教法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</a:p>
                    <a:p>
                      <a:pPr marL="800100" marR="0" lvl="1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(2)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性別工作平等法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性工法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</a:p>
                    <a:p>
                      <a:pPr marL="800100" marR="0" lvl="1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(3)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性騷擾防治法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性騷法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社會秩序維護法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兒童少年福利暨權益保障法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老人福利法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兒童及少年性剝削防制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身心障礙者權益保障法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家庭教育法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人口販運防治法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家事事件法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生育保健法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修法中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)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華康中黑體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047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維持性別之間的平等相處與待遇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181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保障各種性別在社會中正常發展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181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改善當今既存性別歧視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057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華康中黑體" pitchFamily="49" charset="-120"/>
                        </a:rPr>
                        <a:t>制定及修正有關性別平等法規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8" name="標題 1"/>
          <p:cNvSpPr>
            <a:spLocks noGrp="1"/>
          </p:cNvSpPr>
          <p:nvPr>
            <p:ph type="title"/>
          </p:nvPr>
        </p:nvSpPr>
        <p:spPr>
          <a:xfrm>
            <a:off x="465138" y="0"/>
            <a:ext cx="8229600" cy="642938"/>
          </a:xfrm>
        </p:spPr>
        <p:txBody>
          <a:bodyPr lIns="0" tIns="0" rIns="0" bIns="0"/>
          <a:lstStyle/>
          <a:p>
            <a:pPr algn="ctr" eaLnBrk="1" hangingPunct="1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理念、目標與相關法規</a:t>
            </a:r>
          </a:p>
        </p:txBody>
      </p:sp>
    </p:spTree>
    <p:extLst>
      <p:ext uri="{BB962C8B-B14F-4D97-AF65-F5344CB8AC3E}">
        <p14:creationId xmlns:p14="http://schemas.microsoft.com/office/powerpoint/2010/main" val="39590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144000" cy="46910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 dirty="0" smtClean="0">
                <a:ea typeface="標楷體" pitchFamily="65" charset="-120"/>
              </a:rPr>
              <a:t>   1</a:t>
            </a:r>
            <a:r>
              <a:rPr lang="en-US" altLang="zh-TW" sz="2400" dirty="0">
                <a:ea typeface="標楷體" pitchFamily="65" charset="-120"/>
              </a:rPr>
              <a:t>.</a:t>
            </a:r>
            <a:r>
              <a:rPr lang="zh-TW" altLang="en-US" sz="2400" dirty="0">
                <a:ea typeface="標楷體" pitchFamily="65" charset="-120"/>
              </a:rPr>
              <a:t>性別意識</a:t>
            </a:r>
            <a:r>
              <a:rPr lang="en-US" altLang="zh-TW" sz="2400" dirty="0">
                <a:latin typeface="標楷體"/>
                <a:ea typeface="標楷體" pitchFamily="65" charset="-120"/>
              </a:rPr>
              <a:t>—</a:t>
            </a:r>
            <a:r>
              <a:rPr lang="zh-TW" altLang="en-US" sz="2400" dirty="0">
                <a:ea typeface="標楷體" pitchFamily="65" charset="-120"/>
              </a:rPr>
              <a:t>性別盲、性別敏感度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</a:t>
            </a:r>
            <a:r>
              <a:rPr lang="en-US" altLang="zh-TW" sz="2400" dirty="0">
                <a:ea typeface="標楷體" pitchFamily="65" charset="-120"/>
              </a:rPr>
              <a:t>2.</a:t>
            </a:r>
            <a:r>
              <a:rPr lang="zh-TW" altLang="en-US" sz="2400" dirty="0">
                <a:ea typeface="標楷體" pitchFamily="65" charset="-120"/>
              </a:rPr>
              <a:t>性別統計</a:t>
            </a:r>
            <a:r>
              <a:rPr lang="en-US" altLang="zh-TW" sz="2400" dirty="0">
                <a:latin typeface="標楷體"/>
                <a:ea typeface="標楷體" pitchFamily="65" charset="-120"/>
              </a:rPr>
              <a:t>—</a:t>
            </a:r>
            <a:r>
              <a:rPr lang="zh-TW" altLang="en-US" sz="2400" dirty="0">
                <a:ea typeface="標楷體" pitchFamily="65" charset="-120"/>
              </a:rPr>
              <a:t>族群、年齡、階級、地域、教育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</a:t>
            </a:r>
            <a:r>
              <a:rPr lang="en-US" altLang="zh-TW" sz="2400" dirty="0">
                <a:ea typeface="標楷體" pitchFamily="65" charset="-120"/>
              </a:rPr>
              <a:t>3.</a:t>
            </a:r>
            <a:r>
              <a:rPr lang="zh-TW" altLang="en-US" sz="2400" dirty="0">
                <a:ea typeface="標楷體" pitchFamily="65" charset="-120"/>
              </a:rPr>
              <a:t>性別分析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</a:t>
            </a:r>
            <a:r>
              <a:rPr lang="en-US" altLang="zh-TW" sz="2400" dirty="0">
                <a:ea typeface="標楷體" pitchFamily="65" charset="-120"/>
              </a:rPr>
              <a:t>4.</a:t>
            </a:r>
            <a:r>
              <a:rPr lang="zh-TW" altLang="en-US" sz="2400" dirty="0">
                <a:ea typeface="標楷體" pitchFamily="65" charset="-120"/>
              </a:rPr>
              <a:t>性別影響評估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</a:t>
            </a:r>
            <a:r>
              <a:rPr lang="en-US" altLang="zh-TW" sz="2400" dirty="0">
                <a:ea typeface="標楷體" pitchFamily="65" charset="-120"/>
              </a:rPr>
              <a:t>5.</a:t>
            </a:r>
            <a:r>
              <a:rPr lang="zh-TW" altLang="en-US" sz="2400" dirty="0">
                <a:ea typeface="標楷體" pitchFamily="65" charset="-120"/>
              </a:rPr>
              <a:t>性別預算</a:t>
            </a:r>
            <a:r>
              <a:rPr lang="en-US" altLang="zh-TW" sz="2400" dirty="0">
                <a:latin typeface="標楷體"/>
                <a:ea typeface="標楷體" pitchFamily="65" charset="-120"/>
              </a:rPr>
              <a:t>—</a:t>
            </a:r>
            <a:r>
              <a:rPr lang="zh-TW" altLang="en-US" sz="2400" dirty="0">
                <a:ea typeface="標楷體" pitchFamily="65" charset="-120"/>
              </a:rPr>
              <a:t>性別預算分析、性別回應預算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</a:t>
            </a:r>
            <a:r>
              <a:rPr lang="en-US" altLang="zh-TW" sz="2400" dirty="0">
                <a:ea typeface="標楷體" pitchFamily="65" charset="-120"/>
              </a:rPr>
              <a:t>6.</a:t>
            </a:r>
            <a:r>
              <a:rPr lang="zh-TW" altLang="en-US" sz="2400" dirty="0">
                <a:ea typeface="標楷體" pitchFamily="65" charset="-120"/>
              </a:rPr>
              <a:t>性別機制</a:t>
            </a:r>
            <a:r>
              <a:rPr lang="en-US" altLang="zh-TW" sz="2400" dirty="0">
                <a:latin typeface="標楷體"/>
                <a:ea typeface="標楷體" pitchFamily="65" charset="-120"/>
              </a:rPr>
              <a:t>—</a:t>
            </a:r>
            <a:r>
              <a:rPr lang="zh-TW" altLang="en-US" sz="2400" dirty="0">
                <a:ea typeface="標楷體" pitchFamily="65" charset="-120"/>
              </a:rPr>
              <a:t>專責的規劃與行政執行單位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   </a:t>
            </a:r>
            <a:endParaRPr lang="en-US" altLang="zh-TW" sz="2400" dirty="0" smtClean="0"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800" b="1" dirty="0" smtClean="0">
                <a:ea typeface="標楷體" pitchFamily="65" charset="-120"/>
              </a:rPr>
              <a:t>透過</a:t>
            </a:r>
            <a:r>
              <a:rPr lang="zh-TW" altLang="en-US" sz="2800" b="1" dirty="0">
                <a:ea typeface="標楷體" pitchFamily="65" charset="-120"/>
              </a:rPr>
              <a:t>性別主流化，讓婦女問題經由</a:t>
            </a:r>
            <a:r>
              <a:rPr lang="zh-TW" altLang="en-US" sz="2800" b="1" dirty="0" smtClean="0">
                <a:ea typeface="標楷體" pitchFamily="65" charset="-120"/>
              </a:rPr>
              <a:t>：</a:t>
            </a:r>
            <a:endParaRPr lang="en-US" altLang="zh-TW" sz="2800" b="1" dirty="0" smtClean="0"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800" b="1" dirty="0" smtClean="0">
                <a:ea typeface="標楷體" pitchFamily="65" charset="-120"/>
              </a:rPr>
              <a:t>感受</a:t>
            </a:r>
            <a:r>
              <a:rPr lang="zh-TW" altLang="en-US" sz="2800" b="1" dirty="0">
                <a:ea typeface="標楷體" pitchFamily="65" charset="-120"/>
              </a:rPr>
              <a:t>→看見→</a:t>
            </a:r>
            <a:r>
              <a:rPr lang="zh-TW" altLang="en-US" sz="2800" b="1" dirty="0" smtClean="0">
                <a:ea typeface="標楷體" pitchFamily="65" charset="-120"/>
              </a:rPr>
              <a:t>分析</a:t>
            </a:r>
            <a:r>
              <a:rPr lang="zh-TW" altLang="en-US" sz="2800" b="1" dirty="0">
                <a:ea typeface="標楷體" pitchFamily="65" charset="-120"/>
              </a:rPr>
              <a:t>→解決問題→預防問題</a:t>
            </a:r>
            <a:r>
              <a:rPr lang="en-US" altLang="zh-TW" sz="2800" b="1" dirty="0">
                <a:ea typeface="標楷體" pitchFamily="65" charset="-120"/>
              </a:rPr>
              <a:t>(</a:t>
            </a:r>
            <a:r>
              <a:rPr lang="zh-TW" altLang="en-US" sz="2800" b="1" dirty="0">
                <a:ea typeface="標楷體" pitchFamily="65" charset="-120"/>
              </a:rPr>
              <a:t>結構改變</a:t>
            </a:r>
            <a:r>
              <a:rPr lang="en-US" altLang="zh-TW" sz="2800" b="1" dirty="0">
                <a:ea typeface="標楷體" pitchFamily="65" charset="-120"/>
              </a:rPr>
              <a:t>)</a:t>
            </a:r>
            <a:r>
              <a:rPr lang="zh-TW" altLang="en-US" sz="2800" b="1" dirty="0">
                <a:ea typeface="標楷體" pitchFamily="65" charset="-120"/>
              </a:rPr>
              <a:t>，而實踐</a:t>
            </a:r>
            <a:r>
              <a:rPr lang="en-US" altLang="zh-TW" sz="2800" b="1" dirty="0" smtClean="0">
                <a:ea typeface="標楷體" pitchFamily="65" charset="-120"/>
              </a:rPr>
              <a:t>CEDAW</a:t>
            </a:r>
            <a:r>
              <a:rPr lang="zh-TW" altLang="en-US" sz="2800" b="1" dirty="0" smtClean="0">
                <a:ea typeface="標楷體" pitchFamily="65" charset="-120"/>
              </a:rPr>
              <a:t>公約</a:t>
            </a:r>
            <a:r>
              <a:rPr lang="zh-TW" altLang="en-US" sz="2800" b="1" dirty="0">
                <a:ea typeface="標楷體" pitchFamily="65" charset="-120"/>
              </a:rPr>
              <a:t>之內容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ea typeface="標楷體" pitchFamily="65" charset="-120"/>
              </a:rPr>
              <a:t>六大</a:t>
            </a:r>
            <a:r>
              <a:rPr lang="zh-TW" altLang="en-US" dirty="0" smtClean="0">
                <a:ea typeface="標楷體" pitchFamily="65" charset="-120"/>
              </a:rPr>
              <a:t>工具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9511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下婦女問題之轉變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000101" y="1571625"/>
          <a:ext cx="7945462" cy="496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714"/>
                <a:gridCol w="3359318"/>
                <a:gridCol w="3156430"/>
              </a:tblGrid>
              <a:tr h="374115"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過去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性別平等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813017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分析方法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女性是被忽略、隱藏的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女性普遍缺乏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＊教育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＊訓練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＊自信、自尊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社會結構與過程重塑兩性不平等，在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＊資源方面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＊機會方面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＊自我決策方面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7007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問題歸因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個人歸因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＊婦女本身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結構歸因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＊男女之間的不平等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822194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改變策略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個人導向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＊婦女必須改變自己的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  屬性使能融入社會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整體結構面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＊社會與制度改變想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  法與作法，以促進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  平等的選擇與機會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2000232" y="357166"/>
            <a:ext cx="5715000" cy="714375"/>
          </a:xfrm>
        </p:spPr>
        <p:txBody>
          <a:bodyPr/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下之社會福利進展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786842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500021" y="2489204"/>
            <a:ext cx="2428905" cy="40116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救助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處於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生存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標準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以下的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民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眾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婦女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因其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弱勢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情形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得到救濟</a:t>
            </a:r>
          </a:p>
        </p:txBody>
      </p:sp>
      <p:sp>
        <p:nvSpPr>
          <p:cNvPr id="25605" name="矩形 5"/>
          <p:cNvSpPr>
            <a:spLocks noChangeArrowheads="1"/>
          </p:cNvSpPr>
          <p:nvPr/>
        </p:nvSpPr>
        <p:spPr bwMode="auto">
          <a:xfrm>
            <a:off x="1500188" y="3000375"/>
            <a:ext cx="1643062" cy="27860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3000384" y="2536829"/>
            <a:ext cx="2857500" cy="39640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國民提供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普及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式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制度化的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福利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措施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女性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因其國民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身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分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獲得保障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然而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女性因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結構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造成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的弱勢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情形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被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認為是社會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問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題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的根源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5949950" y="2571754"/>
            <a:ext cx="3071813" cy="3929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經濟政策與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制度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之間建立正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向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積極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的關連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女性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弱勢實為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性別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關係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之不平等是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會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共同的問題，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因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此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必須在所有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面向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上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引入性別觀點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mtClean="0">
                <a:ea typeface="標楷體" pitchFamily="65" charset="-120"/>
              </a:rPr>
              <a:t>CEDAW</a:t>
            </a:r>
            <a:r>
              <a:rPr lang="zh-TW" altLang="en-US" smtClean="0">
                <a:ea typeface="標楷體" pitchFamily="65" charset="-120"/>
              </a:rPr>
              <a:t>之在地檢視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一、以</a:t>
            </a:r>
            <a:r>
              <a:rPr lang="en-US" altLang="zh-TW" sz="2400" smtClean="0">
                <a:ea typeface="標楷體" pitchFamily="65" charset="-120"/>
              </a:rPr>
              <a:t>CEDAW</a:t>
            </a:r>
            <a:r>
              <a:rPr lang="zh-TW" altLang="en-US" sz="2400" smtClean="0">
                <a:ea typeface="標楷體" pitchFamily="65" charset="-120"/>
              </a:rPr>
              <a:t>做為檢視國內法律之主標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1.</a:t>
            </a:r>
            <a:r>
              <a:rPr lang="zh-TW" altLang="en-US" sz="2400" smtClean="0">
                <a:ea typeface="標楷體" pitchFamily="65" charset="-120"/>
              </a:rPr>
              <a:t>政治公民權利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2.</a:t>
            </a:r>
            <a:r>
              <a:rPr lang="zh-TW" altLang="en-US" sz="2400" smtClean="0">
                <a:ea typeface="標楷體" pitchFamily="65" charset="-120"/>
              </a:rPr>
              <a:t>教育平等權利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3.</a:t>
            </a:r>
            <a:r>
              <a:rPr lang="zh-TW" altLang="en-US" sz="2400" smtClean="0">
                <a:ea typeface="標楷體" pitchFamily="65" charset="-120"/>
              </a:rPr>
              <a:t>工作權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4.</a:t>
            </a:r>
            <a:r>
              <a:rPr lang="zh-TW" altLang="en-US" sz="2400" smtClean="0">
                <a:ea typeface="標楷體" pitchFamily="65" charset="-120"/>
              </a:rPr>
              <a:t>健康權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5.</a:t>
            </a:r>
            <a:r>
              <a:rPr lang="zh-TW" altLang="en-US" sz="2400" smtClean="0">
                <a:ea typeface="標楷體" pitchFamily="65" charset="-120"/>
              </a:rPr>
              <a:t>經濟社會福利權利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6.</a:t>
            </a:r>
            <a:r>
              <a:rPr lang="zh-TW" altLang="en-US" sz="2400" smtClean="0">
                <a:ea typeface="標楷體" pitchFamily="65" charset="-120"/>
              </a:rPr>
              <a:t>婚姻家庭權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7.</a:t>
            </a:r>
            <a:r>
              <a:rPr lang="zh-TW" altLang="en-US" sz="2400" smtClean="0">
                <a:ea typeface="標楷體" pitchFamily="65" charset="-120"/>
              </a:rPr>
              <a:t>農村婦女發展</a:t>
            </a:r>
            <a:endParaRPr lang="en-US" altLang="zh-TW" sz="240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內容版面配置區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5786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二、以</a:t>
            </a:r>
            <a:r>
              <a:rPr lang="en-US" altLang="zh-TW" sz="2400" smtClean="0">
                <a:ea typeface="標楷體" pitchFamily="65" charset="-120"/>
              </a:rPr>
              <a:t>CEDAW</a:t>
            </a:r>
            <a:r>
              <a:rPr lang="zh-TW" altLang="en-US" sz="2400" smtClean="0">
                <a:ea typeface="標楷體" pitchFamily="65" charset="-120"/>
              </a:rPr>
              <a:t>來檢視十大歧視女性習俗文化之合理性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1.</a:t>
            </a:r>
            <a:r>
              <a:rPr lang="zh-TW" altLang="en-US" sz="2400" smtClean="0">
                <a:ea typeface="標楷體" pitchFamily="65" charset="-120"/>
              </a:rPr>
              <a:t>女性不管已婚未婚，名字都不會被列入族譜。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2.</a:t>
            </a:r>
            <a:r>
              <a:rPr lang="zh-TW" altLang="en-US" sz="2400" smtClean="0">
                <a:ea typeface="標楷體" pitchFamily="65" charset="-120"/>
              </a:rPr>
              <a:t>未婚女性若往生，只能住到姑娘廟。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3.</a:t>
            </a:r>
            <a:r>
              <a:rPr lang="zh-TW" altLang="en-US" sz="2400" smtClean="0">
                <a:ea typeface="標楷體" pitchFamily="65" charset="-120"/>
              </a:rPr>
              <a:t>女生結婚時娘家要往外潑水，因為嫁出去的女兒就像潑出去</a:t>
            </a:r>
            <a:endParaRPr lang="en-US" altLang="zh-TW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   的水。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4.</a:t>
            </a:r>
            <a:r>
              <a:rPr lang="zh-TW" altLang="en-US" sz="2400" smtClean="0">
                <a:ea typeface="標楷體" pitchFamily="65" charset="-120"/>
              </a:rPr>
              <a:t>已婚的女兒，大年初一不能回娘家，大娘初二才能回娘家。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5.</a:t>
            </a:r>
            <a:r>
              <a:rPr lang="zh-TW" altLang="en-US" sz="2400" smtClean="0">
                <a:ea typeface="標楷體" pitchFamily="65" charset="-120"/>
              </a:rPr>
              <a:t>親人過世時，只能由男生執幡、由男生主祭。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6.</a:t>
            </a:r>
            <a:r>
              <a:rPr lang="zh-TW" altLang="en-US" sz="2400" smtClean="0">
                <a:ea typeface="標楷體" pitchFamily="65" charset="-120"/>
              </a:rPr>
              <a:t>第一胎生女兒的話，坐月子時不能吃麵線。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7.</a:t>
            </a:r>
            <a:r>
              <a:rPr lang="zh-TW" altLang="en-US" sz="2400" smtClean="0">
                <a:ea typeface="標楷體" pitchFamily="65" charset="-120"/>
              </a:rPr>
              <a:t>生兒子「弄璋誌喜」，生女兒「弄瓦誌喜」。</a:t>
            </a:r>
            <a:endParaRPr lang="en-US" altLang="zh-TW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8.</a:t>
            </a:r>
            <a:r>
              <a:rPr lang="zh-TW" altLang="en-US" sz="2400" smtClean="0">
                <a:ea typeface="標楷體" pitchFamily="65" charset="-120"/>
              </a:rPr>
              <a:t>結婚時，新娘要過火爐、踩瓦片、丟紙扇。</a:t>
            </a:r>
            <a:endParaRPr lang="en-US" altLang="zh-TW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9.</a:t>
            </a:r>
            <a:r>
              <a:rPr lang="zh-TW" altLang="en-US" sz="2400" smtClean="0">
                <a:ea typeface="標楷體" pitchFamily="65" charset="-120"/>
              </a:rPr>
              <a:t>生男孩可以送油飯，生女兒只能送蛋糕。</a:t>
            </a:r>
            <a:endParaRPr lang="en-US" altLang="zh-TW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      </a:t>
            </a:r>
            <a:r>
              <a:rPr lang="en-US" altLang="zh-TW" sz="2400" smtClean="0">
                <a:ea typeface="標楷體" pitchFamily="65" charset="-120"/>
              </a:rPr>
              <a:t>10.</a:t>
            </a:r>
            <a:r>
              <a:rPr lang="zh-TW" altLang="en-US" sz="2400" smtClean="0">
                <a:ea typeface="標楷體" pitchFamily="65" charset="-120"/>
              </a:rPr>
              <a:t>生理期時，不能持香拜拜。</a:t>
            </a:r>
            <a:endParaRPr lang="en-US" altLang="zh-TW" sz="240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76872"/>
            <a:ext cx="8534400" cy="37964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年：聯合國成立，憲章中強調「兩性平等」。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年：聯合國設立婦女地位委員會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CSW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The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Commission on The Status of Women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）。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年：通過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世界人權宣言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，並定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日為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國際人 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權日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，宣示人人在法律前享有人權及自由，更明文支持婦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女權益，明言對女性婚姻權及母職之保護。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1949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1959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年十年期間：婦女地位委員會訂立了「婦女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政治權利公約」和「已婚婦女國籍公約」，但並未全面處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理對婦女歧視問題。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婦女人權發展歷程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idx="1"/>
          </p:nvPr>
        </p:nvSpPr>
        <p:spPr>
          <a:xfrm>
            <a:off x="214313" y="571500"/>
            <a:ext cx="8643937" cy="5295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三、以</a:t>
            </a:r>
            <a:r>
              <a:rPr lang="en-US" altLang="zh-TW" sz="2400" dirty="0" smtClean="0">
                <a:ea typeface="標楷體" pitchFamily="65" charset="-120"/>
              </a:rPr>
              <a:t>CEDAW</a:t>
            </a:r>
            <a:r>
              <a:rPr lang="zh-TW" altLang="en-US" sz="2400" dirty="0" smtClean="0">
                <a:ea typeface="標楷體" pitchFamily="65" charset="-120"/>
              </a:rPr>
              <a:t>來檢視目前法規、政策及規定之合理性：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1.</a:t>
            </a:r>
            <a:r>
              <a:rPr lang="zh-TW" altLang="en-US" sz="2400" dirty="0" smtClean="0">
                <a:ea typeface="標楷體" pitchFamily="65" charset="-120"/>
              </a:rPr>
              <a:t>娼嫖罰不罰？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2.</a:t>
            </a:r>
            <a:r>
              <a:rPr lang="zh-TW" altLang="en-US" sz="2400" dirty="0" smtClean="0">
                <a:ea typeface="標楷體" pitchFamily="65" charset="-120"/>
              </a:rPr>
              <a:t>通姦除不除罪化？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3. </a:t>
            </a:r>
            <a:r>
              <a:rPr lang="zh-TW" altLang="en-US" sz="2400" dirty="0" smtClean="0">
                <a:ea typeface="標楷體" pitchFamily="65" charset="-120"/>
              </a:rPr>
              <a:t>外籍配偶之姓名及國籍歸化問題？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4. </a:t>
            </a:r>
            <a:r>
              <a:rPr lang="zh-TW" altLang="en-US" sz="2400" dirty="0" smtClean="0">
                <a:ea typeface="標楷體" pitchFamily="65" charset="-120"/>
              </a:rPr>
              <a:t>生育補助限婚生問題？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5.</a:t>
            </a:r>
            <a:r>
              <a:rPr lang="zh-TW" altLang="en-US" sz="2400" dirty="0" smtClean="0">
                <a:ea typeface="標楷體" pitchFamily="65" charset="-120"/>
              </a:rPr>
              <a:t> 男女生合法婚齡（男大女小）問題？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6.</a:t>
            </a:r>
            <a:r>
              <a:rPr lang="zh-TW" altLang="en-US" sz="2400" dirty="0" smtClean="0">
                <a:ea typeface="標楷體" pitchFamily="65" charset="-120"/>
              </a:rPr>
              <a:t>游泳池收年費不分男女之問題？</a:t>
            </a:r>
            <a:endParaRPr lang="en-US" altLang="zh-TW" sz="2400" dirty="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7.</a:t>
            </a:r>
            <a:r>
              <a:rPr lang="zh-TW" altLang="en-US" sz="2400" dirty="0" smtClean="0">
                <a:ea typeface="標楷體" pitchFamily="65" charset="-120"/>
              </a:rPr>
              <a:t>女性放生裡假問題？</a:t>
            </a:r>
            <a:endParaRPr lang="en-US" altLang="zh-TW" sz="2400" dirty="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8.</a:t>
            </a:r>
            <a:r>
              <a:rPr lang="zh-TW" altLang="en-US" sz="2400" dirty="0" smtClean="0">
                <a:ea typeface="標楷體" pitchFamily="65" charset="-120"/>
              </a:rPr>
              <a:t>男女工作之同工不同酬問題？</a:t>
            </a:r>
            <a:endParaRPr lang="en-US" altLang="zh-TW" sz="2400" dirty="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  </a:t>
            </a:r>
            <a:r>
              <a:rPr lang="en-US" altLang="zh-TW" sz="2400" dirty="0" smtClean="0">
                <a:ea typeface="標楷體" pitchFamily="65" charset="-120"/>
              </a:rPr>
              <a:t>9.</a:t>
            </a:r>
            <a:r>
              <a:rPr lang="zh-TW" altLang="en-US" sz="2400" dirty="0" smtClean="0">
                <a:ea typeface="標楷體" pitchFamily="65" charset="-120"/>
              </a:rPr>
              <a:t>無性別空間廁所之設置問題？</a:t>
            </a:r>
            <a:endParaRPr lang="en-US" altLang="zh-TW" sz="2400" dirty="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ea typeface="標楷體" pitchFamily="65" charset="-120"/>
              </a:rPr>
              <a:t>    </a:t>
            </a:r>
            <a:r>
              <a:rPr lang="en-US" altLang="zh-TW" sz="2400" dirty="0" smtClean="0">
                <a:ea typeface="標楷體" pitchFamily="65" charset="-120"/>
              </a:rPr>
              <a:t>10.</a:t>
            </a:r>
            <a:r>
              <a:rPr lang="zh-TW" altLang="en-US" sz="2400" dirty="0" smtClean="0">
                <a:ea typeface="標楷體" pitchFamily="65" charset="-120"/>
              </a:rPr>
              <a:t>胎兒性別篩檢問題？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內容版面配置區 2"/>
          <p:cNvSpPr>
            <a:spLocks noGrp="1"/>
          </p:cNvSpPr>
          <p:nvPr>
            <p:ph idx="1"/>
          </p:nvPr>
        </p:nvSpPr>
        <p:spPr>
          <a:xfrm>
            <a:off x="468313" y="620713"/>
            <a:ext cx="8496300" cy="6121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我國</a:t>
            </a: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之行動</a:t>
            </a:r>
            <a:endParaRPr lang="en-US" altLang="zh-TW" sz="36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一、民間推動公約行動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1.2003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年開始討論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，展開推動事宜。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2.2005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年成立「民間推動台灣落實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聯盟」召集人：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尤美女律師，召集團體：台灣婦全會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二、國家加入公約行動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1.1995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年提出加入聯合國「兒童權利公約」。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2.2007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日立法院通過加入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公約。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3.2007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日獲總統批准並頒發加入書，完成國內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法定程序。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4.2007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月向聯合國秘書長送存加入書。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5.2008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年遭聯合國秘書長引用第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2758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號決議文拒絕台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灣存放，但我國仍不斷推動加入並落實此公約。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6.2009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年：國家報告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/NGO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替代報告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內容版面配置區 2"/>
          <p:cNvSpPr>
            <a:spLocks noGrp="1"/>
          </p:cNvSpPr>
          <p:nvPr>
            <p:ph idx="1"/>
          </p:nvPr>
        </p:nvSpPr>
        <p:spPr>
          <a:xfrm>
            <a:off x="457200" y="1981200"/>
            <a:ext cx="8362950" cy="4184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日：通過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公約國內施行法。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簡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  稱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施行法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日總統令公布。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日：頒布「性別平等政策綱領」為我  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  國未來性別平等政策施政藍圖。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1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三大基本理念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性別平等是保障社會公平正義的核心價值。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婦女權益的提升是促進性別平等的首要任務。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性別主流化是實現施政以人為本的有效途徑。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性別平等政策綱領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七大核心議題：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權利、決策與影響力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環境、能源與科技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人口、婚姻與家庭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健康、醫療與照顧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人身安全與方法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教育、文化與媒體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就業、經濟與福利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性別平等政策綱領</a:t>
            </a:r>
            <a:endParaRPr lang="zh-TW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日：我國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施行法正式實施，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為落實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之新里程碑，我國之「性別元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年」。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年行政院設「性別平等處」及「性別平等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會」。兩大主軸任務：落實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和性別主流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化。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內容版面配置區 2"/>
          <p:cNvSpPr>
            <a:spLocks noGrp="1"/>
          </p:cNvSpPr>
          <p:nvPr>
            <p:ph idx="1"/>
          </p:nvPr>
        </p:nvSpPr>
        <p:spPr>
          <a:xfrm>
            <a:off x="714375" y="2286000"/>
            <a:ext cx="7929563" cy="4071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一、制法目的：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(§1)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消除對婦女一切形式歧視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健全婦女發展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落實保障性別人權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促進性別平等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我國「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施行法」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全文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條暨附帶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項決議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二、四個目標：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3" pitchFamily="18" charset="2"/>
              <a:buNone/>
            </a:pPr>
            <a:endParaRPr lang="zh-TW" altLang="en-US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4675" y="2214563"/>
          <a:ext cx="8211792" cy="3563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147"/>
                <a:gridCol w="690067"/>
                <a:gridCol w="1104107"/>
                <a:gridCol w="1173113"/>
                <a:gridCol w="3726358"/>
              </a:tblGrid>
              <a:tr h="502221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立法目的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範圍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條文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正向性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實質意涵（引自行政院立法說明）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66848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消除對婦女一切形式歧視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女性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第二條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消極除障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消除對婦女基於性或性別的歧視、暴力、不公義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02221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健全婦女發展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女性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第四條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積極成就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培育經、社、文、政、教、勞、健之自主能力，實現多元潛能發展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66848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落實保障性別人權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性別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第四、五、七條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基本保障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不同性別者的各種人全維護無有差別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02221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促進性別平等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性別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第四條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主動促進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不同性別者皆得實質平等之國家機會、對待、影響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內容版面配置區 2"/>
          <p:cNvSpPr>
            <a:spLocks noGrp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三、內國法化之效力與位階：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§2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：公約所揭示保障性別人權及促進性別平等之規定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，具有國內法律之效力。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§8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600" u="sng" smtClean="0">
                <a:latin typeface="標楷體" pitchFamily="65" charset="-120"/>
                <a:ea typeface="標楷體" pitchFamily="65" charset="-120"/>
              </a:rPr>
              <a:t>各級政府機關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應依公約規定之內容，檢討所主管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 之法規及行政措施，有不符公約規定者，應於本法施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 行後三年內完成法規之制（訂）定，修正或廢止及行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 政措施之改進。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§7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：經費，</a:t>
            </a:r>
            <a:r>
              <a:rPr lang="zh-TW" altLang="en-US" sz="2600" u="sng" smtClean="0">
                <a:latin typeface="標楷體" pitchFamily="65" charset="-120"/>
                <a:ea typeface="標楷體" pitchFamily="65" charset="-120"/>
              </a:rPr>
              <a:t>各級政府機關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執行公約保障各項性別人權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需之經費，應依財政狀況，優先編制，逐步實施。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600" smtClean="0">
                <a:latin typeface="標楷體" pitchFamily="65" charset="-120"/>
                <a:ea typeface="標楷體" pitchFamily="65" charset="-120"/>
              </a:rPr>
              <a:t>§5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：考核，</a:t>
            </a:r>
            <a:r>
              <a:rPr lang="zh-TW" altLang="en-US" sz="2600" u="sng" smtClean="0">
                <a:latin typeface="標楷體" pitchFamily="65" charset="-120"/>
                <a:ea typeface="標楷體" pitchFamily="65" charset="-120"/>
              </a:rPr>
              <a:t>各級政府機關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應確實依現行法規規定之業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務職掌，負責籌劃，推動及執行公約規定事項，並實</a:t>
            </a:r>
            <a:endParaRPr lang="en-US" altLang="zh-TW" sz="26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>      施考核。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四、立法院附帶決議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成立消除對婦女一切形式歧視監督機制。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國家報告之單位應包括行政院、立法院、司法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院、監察院、考試院及各級政府地方機關。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每四年需提出國家報告，並邀請相關專家學者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3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審閱，政府並做成結論性意見及追蹤實行工作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1966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年：聯合國制定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公民政治權利國際公約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經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濟社會文化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合稱兩公約，進一步闡明且具體化執行宣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言之各項人權精神。人權宣言與兩公約合稱「國際人權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憲章」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(International Bill of Human Rights 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際間最重要的人權典章。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1967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年：發表了消除對婦女歧視的宣言，僅為宣言，無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法律效力。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七、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年：聯合國地位委員會議上，將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年定為「國際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婦女年」。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施行法之架構</a:t>
            </a:r>
            <a:endParaRPr lang="zh-TW" altLang="en-US" sz="3600" dirty="0" smtClean="0"/>
          </a:p>
        </p:txBody>
      </p:sp>
      <p:sp>
        <p:nvSpPr>
          <p:cNvPr id="563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一、確認法律中之性別歧視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二、聚焦於特定法律領域中之國家義務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三、揭示法律中的缺口或弱點，以實現性別平等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四、提點出需要有的改變，落實性別敏感度和法律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效能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五、提供可以解決歧視的具體建議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820150" cy="1143000"/>
          </a:xfrm>
        </p:spPr>
        <p:txBody>
          <a:bodyPr/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未來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展望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16913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一、依照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公約與性別主流化各項策略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之各項條文原則，重新檢視並修正整合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公私部門體系中既有之各項法規、政策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及行政命令、補助規定、升遷考評等，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要求中央與地方各縣市執行標準要一致。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二、參考依照每次「國家報告」提出之內容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，不斷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update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，與時俱進，將國際公約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國內法化，進行活路外交。</a:t>
            </a:r>
          </a:p>
        </p:txBody>
      </p:sp>
    </p:spTree>
    <p:extLst>
      <p:ext uri="{BB962C8B-B14F-4D97-AF65-F5344CB8AC3E}">
        <p14:creationId xmlns:p14="http://schemas.microsoft.com/office/powerpoint/2010/main" val="10329204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362950" cy="503872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三、加強落實「性別法律」等法律之規範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	   有關性別平等之法律有不合時宜的之法律要透過不斷地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   </a:t>
            </a:r>
            <a:r>
              <a:rPr lang="zh-TW" altLang="en-US" sz="2400" dirty="0" smtClean="0">
                <a:ea typeface="標楷體" pitchFamily="65" charset="-120"/>
              </a:rPr>
              <a:t>檢視</a:t>
            </a:r>
            <a:r>
              <a:rPr lang="zh-TW" altLang="en-US" sz="2400" dirty="0">
                <a:ea typeface="標楷體" pitchFamily="65" charset="-120"/>
              </a:rPr>
              <a:t>修法，國際之先進法律要透過立法來使國家法律有</a:t>
            </a:r>
          </a:p>
          <a:p>
            <a:pPr>
              <a:buFontTx/>
              <a:buNone/>
            </a:pPr>
            <a:r>
              <a:rPr lang="zh-TW" altLang="en-US" sz="2400" dirty="0">
                <a:ea typeface="標楷體" pitchFamily="65" charset="-120"/>
              </a:rPr>
              <a:t>      </a:t>
            </a:r>
            <a:r>
              <a:rPr lang="zh-TW" altLang="en-US" sz="2400" dirty="0" smtClean="0">
                <a:ea typeface="標楷體" pitchFamily="65" charset="-120"/>
              </a:rPr>
              <a:t>國際</a:t>
            </a:r>
            <a:r>
              <a:rPr lang="zh-TW" altLang="en-US" sz="2400" dirty="0">
                <a:ea typeface="標楷體" pitchFamily="65" charset="-120"/>
              </a:rPr>
              <a:t>人權之水準。</a:t>
            </a:r>
          </a:p>
          <a:p>
            <a:pPr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四、培植具國際視野及系統性的性別人權法治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人才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聯合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之重要人權公約法案內容及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精神宣導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教育人民，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人民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之民主法治之人權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素養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五、各種政策及公共建築須有性別影響評估之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性別檢視清單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以落實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之性別平等精神。</a:t>
            </a:r>
          </a:p>
          <a:p>
            <a:pPr>
              <a:buFontTx/>
              <a:buNone/>
            </a:pPr>
            <a:endParaRPr lang="en-US" altLang="zh-TW" sz="3100" dirty="0">
              <a:ea typeface="標楷體" pitchFamily="65" charset="-12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820150" cy="1143000"/>
          </a:xfrm>
        </p:spPr>
        <p:txBody>
          <a:bodyPr/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未來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展望</a:t>
            </a:r>
          </a:p>
        </p:txBody>
      </p:sp>
    </p:spTree>
    <p:extLst>
      <p:ext uri="{BB962C8B-B14F-4D97-AF65-F5344CB8AC3E}">
        <p14:creationId xmlns:p14="http://schemas.microsoft.com/office/powerpoint/2010/main" val="23667075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內容版面配置區 2"/>
          <p:cNvSpPr>
            <a:spLocks noGrp="1"/>
          </p:cNvSpPr>
          <p:nvPr>
            <p:ph idx="1"/>
          </p:nvPr>
        </p:nvSpPr>
        <p:spPr>
          <a:xfrm>
            <a:off x="255913" y="1052736"/>
            <a:ext cx="8921080" cy="558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一、性別主流化是用女人的眼睛看世界，是落實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性別平等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基本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策略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，也是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公約檢視婦女人權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憲章之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最佳通路。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性別主流化與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公約只會「往前移，永不回頭」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，是跨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性之民主運動。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(Moving Forward and No Turning back)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性別主流化與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公約不只是為了女人爭權益，更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是為了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社會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中每個人之利益。聯合國前秘書長安南曾說：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>
                <a:latin typeface="Arial"/>
                <a:ea typeface="標楷體" pitchFamily="65" charset="-120"/>
              </a:rPr>
              <a:t>“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Empowering women means not only better lives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for women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, but better lives for all.</a:t>
            </a:r>
            <a:r>
              <a:rPr lang="en-US" altLang="zh-TW" sz="2400" dirty="0">
                <a:latin typeface="Arial"/>
                <a:ea typeface="標楷體" pitchFamily="65" charset="-120"/>
              </a:rPr>
              <a:t>”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四、對公部門而言，機關首長及全體同仁之積極參與與全力推動，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才是落實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施行法、打造性別友善職場之關鍵因素。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五、讓我們一起手拉手，向前走。向國際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舞台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邁步，與國際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公約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接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軌。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Tx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Tx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600" dirty="0" smtClean="0"/>
          </a:p>
        </p:txBody>
      </p:sp>
      <p:sp>
        <p:nvSpPr>
          <p:cNvPr id="59394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397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ea typeface="標楷體" pitchFamily="65" charset="-120"/>
              </a:rPr>
              <a:t>結語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85938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3600" smtClean="0">
                <a:ea typeface="標楷體" pitchFamily="65" charset="-120"/>
              </a:rPr>
              <a:t>謝謝聆聽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600" smtClean="0">
                <a:ea typeface="標楷體" pitchFamily="65" charset="-120"/>
              </a:rPr>
              <a:t>敬請指教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zh-TW" dirty="0" smtClean="0"/>
          </a:p>
        </p:txBody>
      </p:sp>
      <p:pic>
        <p:nvPicPr>
          <p:cNvPr id="66564" name="Picture 4" descr="MC90044187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714500"/>
            <a:ext cx="400367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908050"/>
            <a:ext cx="8643937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八、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年：第一屆世界婦女會議，宣佈未來十年為「婦女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十年(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Decade for Women)」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全力推動婦女權益。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目標：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消除所有的性別歧視。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整合婦女在人類發展過程中的參與。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3.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強化婦女在促進世界和平中的貢獻。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轉變：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從支持與救助的被接受者到男性的夥伴具同等權利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獲得資源與機會。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從發展女性進步到沒有女性參與發展是不可能的。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九、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日：聯合國第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34180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號決議通過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公約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30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條文。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1980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年：丹麥哥本哈根舉行「第二次世界婦女大會」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重新思考「保障婦女權益」和「促進婦女行使權利」之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間的差距。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目標：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確保女性財產的擁有與控制。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     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婦女的繼承權、子女監護權與國籍。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     3.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中止對婦女的刻版印象。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轉變：重新思考「保障婦女權利」和「促進婦女行使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   權利」間的差距。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十一、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1985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年肯亞奈洛比舉行「第三次世界婦女大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會」中提出「性別盲」，將婦女議題視為全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人類的問題。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  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目標：修正女性不平等之狀態→找出新的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解決方案。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  轉變：婦女議題不只是婦女的議題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而是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 2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   全人類的問題。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 2" pitchFamily="18" charset="2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2597</TotalTime>
  <Words>6395</Words>
  <Application>Microsoft Office PowerPoint</Application>
  <PresentationFormat>如螢幕大小 (4:3)</PresentationFormat>
  <Paragraphs>742</Paragraphs>
  <Slides>64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64</vt:i4>
      </vt:variant>
    </vt:vector>
  </HeadingPairs>
  <TitlesOfParts>
    <vt:vector size="65" baseType="lpstr">
      <vt:lpstr>匯合</vt:lpstr>
      <vt:lpstr>  CEDAW公約與性別主流化  之認知與實踐    </vt:lpstr>
      <vt:lpstr>講師介紹</vt:lpstr>
      <vt:lpstr>CEDAW是什麼？ (消除對婦女一切形式歧視公約)  Convention on the Elimination of all Forms of Discrimination Against Women </vt:lpstr>
      <vt:lpstr>CEDAW是…</vt:lpstr>
      <vt:lpstr>婦女人權發展歷程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以聯合國為中心發展的人權體制</vt:lpstr>
      <vt:lpstr>PowerPoint 簡報</vt:lpstr>
      <vt:lpstr>CEDAW之國際位階</vt:lpstr>
      <vt:lpstr>PowerPoint 簡報</vt:lpstr>
      <vt:lpstr>PowerPoint 簡報</vt:lpstr>
      <vt:lpstr>為什麼CEDAW如此特殊？</vt:lpstr>
      <vt:lpstr>CEDAW主要精神</vt:lpstr>
      <vt:lpstr>CEDAW之重要性</vt:lpstr>
      <vt:lpstr>《消除對婦女一切歧視公約》 （Convention on the Elimination of All Forms of Discrimination against Women,CEDAW）</vt:lpstr>
      <vt:lpstr> CEDAW三大主要原則 </vt:lpstr>
      <vt:lpstr>CEDAW三核心概念</vt:lpstr>
      <vt:lpstr>PowerPoint 簡報</vt:lpstr>
      <vt:lpstr>PowerPoint 簡報</vt:lpstr>
      <vt:lpstr>PowerPoint 簡報</vt:lpstr>
      <vt:lpstr>三、國家義務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CEDAW政府與民間的工作定位</vt:lpstr>
      <vt:lpstr>CEDAW之條文結構</vt:lpstr>
      <vt:lpstr>條文精義</vt:lpstr>
      <vt:lpstr>PowerPoint 簡報</vt:lpstr>
      <vt:lpstr>PowerPoint 簡報</vt:lpstr>
      <vt:lpstr>PowerPoint 簡報</vt:lpstr>
      <vt:lpstr>一般性建議(GeneralRecommendations)</vt:lpstr>
      <vt:lpstr>一般性建議(General Recommendations)</vt:lpstr>
      <vt:lpstr>一般性建議(General Recommendations)</vt:lpstr>
      <vt:lpstr>理念、目標與相關法規</vt:lpstr>
      <vt:lpstr>六大工具</vt:lpstr>
      <vt:lpstr>CEDAW下婦女問題之轉變</vt:lpstr>
      <vt:lpstr>CEDAW下之社會福利進展</vt:lpstr>
      <vt:lpstr>PowerPoint 簡報</vt:lpstr>
      <vt:lpstr>PowerPoint 簡報</vt:lpstr>
      <vt:lpstr>PowerPoint 簡報</vt:lpstr>
      <vt:lpstr>PowerPoint 簡報</vt:lpstr>
      <vt:lpstr>PowerPoint 簡報</vt:lpstr>
      <vt:lpstr>性別平等政策綱領 </vt:lpstr>
      <vt:lpstr>性別平等政策綱領</vt:lpstr>
      <vt:lpstr>PowerPoint 簡報</vt:lpstr>
      <vt:lpstr>我國「CEDAW施行法」   全文9條暨附帶2項決議</vt:lpstr>
      <vt:lpstr>PowerPoint 簡報</vt:lpstr>
      <vt:lpstr>PowerPoint 簡報</vt:lpstr>
      <vt:lpstr>PowerPoint 簡報</vt:lpstr>
      <vt:lpstr>CEDAW施行法之架構</vt:lpstr>
      <vt:lpstr>未來展望</vt:lpstr>
      <vt:lpstr>未來展望</vt:lpstr>
      <vt:lpstr>結語</vt:lpstr>
      <vt:lpstr>PowerPoint 簡報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在地紮根之女權運動</dc:title>
  <dc:creator>USER</dc:creator>
  <cp:lastModifiedBy>USER</cp:lastModifiedBy>
  <cp:revision>303</cp:revision>
  <cp:lastPrinted>2016-05-31T07:50:34Z</cp:lastPrinted>
  <dcterms:created xsi:type="dcterms:W3CDTF">2009-03-17T03:08:46Z</dcterms:created>
  <dcterms:modified xsi:type="dcterms:W3CDTF">2018-03-29T08:41:20Z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TC011270951028</vt:lpwstr>
  </property>
</Properties>
</file>