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907" r:id="rId2"/>
  </p:sldMasterIdLst>
  <p:notesMasterIdLst>
    <p:notesMasterId r:id="rId34"/>
  </p:notesMasterIdLst>
  <p:handoutMasterIdLst>
    <p:handoutMasterId r:id="rId35"/>
  </p:handoutMasterIdLst>
  <p:sldIdLst>
    <p:sldId id="312" r:id="rId3"/>
    <p:sldId id="262" r:id="rId4"/>
    <p:sldId id="409" r:id="rId5"/>
    <p:sldId id="314" r:id="rId6"/>
    <p:sldId id="316" r:id="rId7"/>
    <p:sldId id="329" r:id="rId8"/>
    <p:sldId id="331" r:id="rId9"/>
    <p:sldId id="332" r:id="rId10"/>
    <p:sldId id="324" r:id="rId11"/>
    <p:sldId id="325" r:id="rId12"/>
    <p:sldId id="334" r:id="rId13"/>
    <p:sldId id="336" r:id="rId14"/>
    <p:sldId id="338" r:id="rId15"/>
    <p:sldId id="339" r:id="rId16"/>
    <p:sldId id="282" r:id="rId17"/>
    <p:sldId id="283" r:id="rId18"/>
    <p:sldId id="413" r:id="rId19"/>
    <p:sldId id="414" r:id="rId20"/>
    <p:sldId id="292" r:id="rId21"/>
    <p:sldId id="298" r:id="rId22"/>
    <p:sldId id="412" r:id="rId23"/>
    <p:sldId id="423" r:id="rId24"/>
    <p:sldId id="335" r:id="rId25"/>
    <p:sldId id="419" r:id="rId26"/>
    <p:sldId id="410" r:id="rId27"/>
    <p:sldId id="424" r:id="rId28"/>
    <p:sldId id="420" r:id="rId29"/>
    <p:sldId id="421" r:id="rId30"/>
    <p:sldId id="337" r:id="rId31"/>
    <p:sldId id="422" r:id="rId32"/>
    <p:sldId id="368" r:id="rId33"/>
  </p:sldIdLst>
  <p:sldSz cx="12192000" cy="6858000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88" autoAdjust="0"/>
  </p:normalViewPr>
  <p:slideViewPr>
    <p:cSldViewPr snapToGrid="0" snapToObjects="1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FA18A1-81C4-4296-9EE3-2BDF415FB16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2022/9/2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9989A6-19DF-4DCB-BB90-524C1FDD1EE5}" type="datetime1">
              <a:rPr lang="zh-TW" altLang="en-US" noProof="0" smtClean="0"/>
              <a:t>2022/9/2</a:t>
            </a:fld>
            <a:endParaRPr 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17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9171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683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76656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46641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09695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054F-9EC0-4FF9-BE0B-E7D14170D6C5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58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8553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8078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52052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57233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290592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60014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63035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56565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42459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44193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4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23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68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：圖案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8" name="直線接點​​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內容預留位置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EF11EFD-9841-42A3-B4A3-6FBC4F11D4C1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像和標題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：圖案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1" name="圖片版面配置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259054F-9EC0-4FF9-BE0B-E7D14170D6C5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4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6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677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  <p:sldLayoutId id="2147483694" r:id="rId7"/>
    <p:sldLayoutId id="2147483695" r:id="rId8"/>
    <p:sldLayoutId id="2147483696" r:id="rId9"/>
    <p:sldLayoutId id="214748369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499227-A77C-46B9-8C77-E9B6F0EF6D7E}" type="datetime1">
              <a:rPr lang="zh-TW" altLang="en-US" smtClean="0"/>
              <a:t>2022/9/2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D88F895-6ABE-45C6-B147-E045440D0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521" y="1706592"/>
            <a:ext cx="10593237" cy="1463613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公職人員利益衝突迴避法</a:t>
            </a:r>
            <a:endParaRPr lang="zh-TW" altLang="en-US" sz="7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BC555238-B4CF-FE4A-D81E-FD62B1897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200" y="5835617"/>
            <a:ext cx="8689976" cy="1371599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99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  許華欣</a:t>
            </a:r>
          </a:p>
        </p:txBody>
      </p:sp>
    </p:spTree>
    <p:extLst>
      <p:ext uri="{BB962C8B-B14F-4D97-AF65-F5344CB8AC3E}">
        <p14:creationId xmlns:p14="http://schemas.microsoft.com/office/powerpoint/2010/main" val="2759746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536825" cy="555625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r>
              <a:rPr lang="zh-TW" altLang="en-US" dirty="0">
                <a:solidFill>
                  <a:schemeClr val="tx1"/>
                </a:solidFill>
                <a:latin typeface="華康隸書體W5(P)" pitchFamily="66" charset="-120"/>
                <a:ea typeface="華康隸書體W5(P)" pitchFamily="66" charset="-120"/>
              </a:rPr>
              <a:t>迴避義務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33" y="649828"/>
            <a:ext cx="93440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F4E054B-FFCD-7493-B4EE-40A279F66082}"/>
              </a:ext>
            </a:extLst>
          </p:cNvPr>
          <p:cNvSpPr/>
          <p:nvPr/>
        </p:nvSpPr>
        <p:spPr>
          <a:xfrm>
            <a:off x="2438400" y="2605176"/>
            <a:ext cx="1130061" cy="4658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C1C5573-AABD-F923-DF72-7A37D69EDF3A}"/>
              </a:ext>
            </a:extLst>
          </p:cNvPr>
          <p:cNvSpPr/>
          <p:nvPr/>
        </p:nvSpPr>
        <p:spPr>
          <a:xfrm>
            <a:off x="5210355" y="2605177"/>
            <a:ext cx="1388853" cy="4658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48D8386-B2D4-3F8A-72F1-F1AFD738F988}"/>
              </a:ext>
            </a:extLst>
          </p:cNvPr>
          <p:cNvSpPr/>
          <p:nvPr/>
        </p:nvSpPr>
        <p:spPr>
          <a:xfrm>
            <a:off x="8005312" y="3035810"/>
            <a:ext cx="1224952" cy="4658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58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69888"/>
            <a:ext cx="2000250" cy="50482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/>
              <a:t>迴避</a:t>
            </a:r>
            <a:r>
              <a:rPr sz="3200" spc="-15" dirty="0"/>
              <a:t>義</a:t>
            </a:r>
            <a:r>
              <a:rPr sz="3200" dirty="0"/>
              <a:t>務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618289"/>
              </p:ext>
            </p:extLst>
          </p:nvPr>
        </p:nvGraphicFramePr>
        <p:xfrm>
          <a:off x="2222984" y="370354"/>
          <a:ext cx="8454959" cy="5922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4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024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自行迴避</a:t>
                      </a: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C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646">
                <a:tc>
                  <a:txBody>
                    <a:bodyPr/>
                    <a:lstStyle/>
                    <a:p>
                      <a:pPr marL="325120" indent="-227329">
                        <a:lnSpc>
                          <a:spcPts val="2350"/>
                        </a:lnSpc>
                        <a:spcBef>
                          <a:spcPts val="185"/>
                        </a:spcBef>
                        <a:buSzPct val="95000"/>
                        <a:buFont typeface="Wingdings"/>
                        <a:buChar char=""/>
                        <a:tabLst>
                          <a:tab pos="325755" algn="l"/>
                        </a:tabLst>
                      </a:pP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民意代</a:t>
                      </a:r>
                      <a:r>
                        <a:rPr sz="2000" spc="-15" dirty="0" err="1">
                          <a:latin typeface="Noto Sans CJK JP Regular"/>
                          <a:cs typeface="Noto Sans CJK JP Regular"/>
                        </a:rPr>
                        <a:t>表</a:t>
                      </a:r>
                      <a:r>
                        <a:rPr lang="zh-TW" altLang="en-US" sz="2000" spc="-15" dirty="0">
                          <a:latin typeface="Noto Sans CJK JP Regular"/>
                          <a:cs typeface="Noto Sans CJK JP Regular"/>
                        </a:rPr>
                        <a:t>：應</a:t>
                      </a: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通</a:t>
                      </a:r>
                      <a:r>
                        <a:rPr sz="2000" spc="-15" dirty="0" err="1">
                          <a:latin typeface="Noto Sans CJK JP Regular"/>
                          <a:cs typeface="Noto Sans CJK JP Regular"/>
                        </a:rPr>
                        <a:t>知</a:t>
                      </a: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民意機關</a:t>
                      </a:r>
                      <a:endParaRPr sz="2000" dirty="0">
                        <a:latin typeface="Noto Sans CJK JP Regular"/>
                        <a:cs typeface="Noto Sans CJK JP Regular"/>
                      </a:endParaRPr>
                    </a:p>
                    <a:p>
                      <a:pPr marL="325120" indent="-227329">
                        <a:lnSpc>
                          <a:spcPts val="2300"/>
                        </a:lnSpc>
                        <a:buSzPct val="95000"/>
                        <a:buFont typeface="Wingdings"/>
                        <a:buChar char=""/>
                        <a:tabLst>
                          <a:tab pos="325755" algn="l"/>
                        </a:tabLst>
                      </a:pP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公股董</a:t>
                      </a:r>
                      <a:r>
                        <a:rPr sz="2000" spc="-15" dirty="0" err="1">
                          <a:latin typeface="Noto Sans CJK JP Regular"/>
                          <a:cs typeface="Noto Sans CJK JP Regular"/>
                        </a:rPr>
                        <a:t>事</a:t>
                      </a: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、</a:t>
                      </a:r>
                      <a:r>
                        <a:rPr sz="2000" spc="-15" dirty="0" err="1">
                          <a:latin typeface="Noto Sans CJK JP Regular"/>
                          <a:cs typeface="Noto Sans CJK JP Regular"/>
                        </a:rPr>
                        <a:t>監</a:t>
                      </a: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察人</a:t>
                      </a:r>
                      <a:r>
                        <a:rPr lang="zh-TW" altLang="en-US" sz="2000" dirty="0">
                          <a:latin typeface="Noto Sans CJK JP Regular"/>
                          <a:cs typeface="Noto Sans CJK JP Regular"/>
                        </a:rPr>
                        <a:t>：應通知指派、遴聘或聘任機關。</a:t>
                      </a:r>
                      <a:endParaRPr lang="en-US" altLang="zh-TW" sz="2000" dirty="0">
                        <a:latin typeface="Noto Sans CJK JP Regular"/>
                        <a:cs typeface="Noto Sans CJK JP Regular"/>
                      </a:endParaRPr>
                    </a:p>
                    <a:p>
                      <a:pPr marL="325120" indent="-227329">
                        <a:lnSpc>
                          <a:spcPts val="2300"/>
                        </a:lnSpc>
                        <a:buSzPct val="95000"/>
                        <a:buFont typeface="Wingdings"/>
                        <a:buChar char=""/>
                        <a:tabLst>
                          <a:tab pos="325755" algn="l"/>
                        </a:tabLst>
                      </a:pPr>
                      <a:r>
                        <a:rPr sz="2000" spc="-15" dirty="0" err="1">
                          <a:latin typeface="Noto Sans CJK JP Regular"/>
                          <a:cs typeface="Noto Sans CJK JP Regular"/>
                        </a:rPr>
                        <a:t>公</a:t>
                      </a: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法</a:t>
                      </a:r>
                      <a:r>
                        <a:rPr sz="2000" spc="-15" dirty="0" err="1">
                          <a:latin typeface="Noto Sans CJK JP Regular"/>
                          <a:cs typeface="Noto Sans CJK JP Regular"/>
                        </a:rPr>
                        <a:t>人</a:t>
                      </a:r>
                      <a:r>
                        <a:rPr lang="zh-TW" altLang="en-US" sz="2000" spc="-15" dirty="0">
                          <a:latin typeface="Noto Sans CJK JP Regular"/>
                          <a:cs typeface="Noto Sans CJK JP Regular"/>
                        </a:rPr>
                        <a:t>之</a:t>
                      </a: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董事</a:t>
                      </a:r>
                      <a:r>
                        <a:rPr lang="zh-TW" altLang="en-US" sz="2000" dirty="0">
                          <a:latin typeface="Noto Sans CJK JP Regular"/>
                          <a:cs typeface="Noto Sans CJK JP Regular"/>
                        </a:rPr>
                        <a:t>、</a:t>
                      </a: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監</a:t>
                      </a:r>
                      <a:r>
                        <a:rPr sz="2000" spc="-15" dirty="0" err="1">
                          <a:latin typeface="Noto Sans CJK JP Regular"/>
                          <a:cs typeface="Noto Sans CJK JP Regular"/>
                        </a:rPr>
                        <a:t>察</a:t>
                      </a: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人</a:t>
                      </a:r>
                      <a:r>
                        <a:rPr sz="2000" spc="-15" dirty="0" err="1">
                          <a:latin typeface="Noto Sans CJK JP Regular"/>
                          <a:cs typeface="Noto Sans CJK JP Regular"/>
                        </a:rPr>
                        <a:t>、</a:t>
                      </a:r>
                      <a:r>
                        <a:rPr sz="2000" dirty="0" err="1">
                          <a:latin typeface="Noto Sans CJK JP Regular"/>
                          <a:cs typeface="Noto Sans CJK JP Regular"/>
                        </a:rPr>
                        <a:t>首長、執</a:t>
                      </a:r>
                      <a:r>
                        <a:rPr sz="2000" spc="5" dirty="0" err="1">
                          <a:latin typeface="Noto Sans CJK JP Regular"/>
                          <a:cs typeface="Noto Sans CJK JP Regular"/>
                        </a:rPr>
                        <a:t>行長</a:t>
                      </a:r>
                      <a:r>
                        <a:rPr lang="zh-TW" altLang="en-US" sz="2000" spc="5" dirty="0">
                          <a:latin typeface="Noto Sans CJK JP Regular"/>
                          <a:cs typeface="Noto Sans CJK JP Regular"/>
                        </a:rPr>
                        <a:t>：應</a:t>
                      </a:r>
                      <a:r>
                        <a:rPr sz="2000" spc="-5" dirty="0" err="1">
                          <a:latin typeface="Noto Sans CJK JP Regular"/>
                          <a:cs typeface="Noto Sans CJK JP Regular"/>
                        </a:rPr>
                        <a:t>通</a:t>
                      </a:r>
                      <a:r>
                        <a:rPr sz="2000" spc="-10" dirty="0" err="1">
                          <a:latin typeface="Noto Sans CJK JP Regular"/>
                          <a:cs typeface="Noto Sans CJK JP Regular"/>
                        </a:rPr>
                        <a:t>知</a:t>
                      </a:r>
                      <a:r>
                        <a:rPr sz="2000" spc="5" dirty="0" err="1">
                          <a:latin typeface="Noto Sans CJK JP Regular"/>
                          <a:cs typeface="Noto Sans CJK JP Regular"/>
                        </a:rPr>
                        <a:t>指</a:t>
                      </a:r>
                      <a:r>
                        <a:rPr sz="2000" spc="-15" dirty="0" err="1">
                          <a:latin typeface="Noto Sans CJK JP Regular"/>
                          <a:cs typeface="Noto Sans CJK JP Regular"/>
                        </a:rPr>
                        <a:t>派</a:t>
                      </a:r>
                      <a:r>
                        <a:rPr sz="2000" spc="5" dirty="0" err="1">
                          <a:latin typeface="Noto Sans CJK JP Regular"/>
                          <a:cs typeface="Noto Sans CJK JP Regular"/>
                        </a:rPr>
                        <a:t>、遴</a:t>
                      </a:r>
                      <a:r>
                        <a:rPr sz="2000" spc="-5" dirty="0" err="1">
                          <a:latin typeface="Noto Sans CJK JP Regular"/>
                          <a:cs typeface="Noto Sans CJK JP Regular"/>
                        </a:rPr>
                        <a:t>聘</a:t>
                      </a:r>
                      <a:r>
                        <a:rPr sz="2000" spc="-10" dirty="0" err="1">
                          <a:latin typeface="Noto Sans CJK JP Regular"/>
                          <a:cs typeface="Noto Sans CJK JP Regular"/>
                        </a:rPr>
                        <a:t>或</a:t>
                      </a:r>
                      <a:r>
                        <a:rPr sz="2000" spc="5" dirty="0" err="1">
                          <a:latin typeface="Noto Sans CJK JP Regular"/>
                          <a:cs typeface="Noto Sans CJK JP Regular"/>
                        </a:rPr>
                        <a:t>聘</a:t>
                      </a:r>
                      <a:r>
                        <a:rPr sz="2000" spc="-15" dirty="0" err="1">
                          <a:latin typeface="Noto Sans CJK JP Regular"/>
                          <a:cs typeface="Noto Sans CJK JP Regular"/>
                        </a:rPr>
                        <a:t>任</a:t>
                      </a:r>
                      <a:r>
                        <a:rPr sz="2000" spc="5" dirty="0" err="1">
                          <a:latin typeface="Noto Sans CJK JP Regular"/>
                          <a:cs typeface="Noto Sans CJK JP Regular"/>
                        </a:rPr>
                        <a:t>機關</a:t>
                      </a:r>
                      <a:endParaRPr sz="2000" dirty="0">
                        <a:latin typeface="Noto Sans CJK JP Regular"/>
                        <a:cs typeface="Noto Sans CJK JP Regular"/>
                      </a:endParaRPr>
                    </a:p>
                    <a:p>
                      <a:pPr marL="325120" indent="-227329">
                        <a:lnSpc>
                          <a:spcPts val="2355"/>
                        </a:lnSpc>
                        <a:buSzPct val="95000"/>
                        <a:buFont typeface="Wingdings"/>
                        <a:buChar char=""/>
                        <a:tabLst>
                          <a:tab pos="325755" algn="l"/>
                        </a:tabLst>
                      </a:pPr>
                      <a:r>
                        <a:rPr sz="2000" u="sng" dirty="0" err="1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其他公</a:t>
                      </a:r>
                      <a:r>
                        <a:rPr sz="2000" u="sng" spc="-15" dirty="0" err="1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職</a:t>
                      </a:r>
                      <a:r>
                        <a:rPr sz="2000" u="sng" dirty="0" err="1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人</a:t>
                      </a:r>
                      <a:r>
                        <a:rPr sz="2000" u="sng" spc="-15" dirty="0" err="1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員</a:t>
                      </a:r>
                      <a:r>
                        <a:rPr lang="zh-TW" altLang="en-US" sz="2000" u="sng" spc="-15" dirty="0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：</a:t>
                      </a:r>
                      <a:r>
                        <a:rPr sz="2000" u="sng" dirty="0" err="1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通知服</a:t>
                      </a:r>
                      <a:r>
                        <a:rPr sz="2000" u="sng" spc="-15" dirty="0" err="1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務</a:t>
                      </a:r>
                      <a:r>
                        <a:rPr sz="2000" u="sng" dirty="0" err="1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機</a:t>
                      </a:r>
                      <a:r>
                        <a:rPr sz="2000" u="sng" spc="-15" dirty="0" err="1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關</a:t>
                      </a:r>
                      <a:r>
                        <a:rPr sz="2000" u="sng" dirty="0" err="1">
                          <a:solidFill>
                            <a:srgbClr val="FF0000"/>
                          </a:solidFill>
                          <a:latin typeface="Noto Sans CJK JP Regular"/>
                          <a:cs typeface="Noto Sans CJK JP Regular"/>
                        </a:rPr>
                        <a:t>團體</a:t>
                      </a:r>
                      <a:endParaRPr sz="2000" u="sng" dirty="0">
                        <a:solidFill>
                          <a:srgbClr val="FF0000"/>
                        </a:solidFill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申請迴避</a:t>
                      </a:r>
                      <a:endParaRPr sz="20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C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7287">
                <a:tc>
                  <a:txBody>
                    <a:bodyPr/>
                    <a:lstStyle/>
                    <a:p>
                      <a:pPr marL="97790">
                        <a:lnSpc>
                          <a:spcPts val="2350"/>
                        </a:lnSpc>
                        <a:spcBef>
                          <a:spcPts val="190"/>
                        </a:spcBef>
                        <a:buSzPct val="95000"/>
                        <a:buFont typeface="Wingdings"/>
                        <a:buChar char=""/>
                        <a:tabLst>
                          <a:tab pos="325755" algn="l"/>
                        </a:tabLst>
                      </a:pPr>
                      <a:r>
                        <a:rPr sz="2000" spc="10" dirty="0">
                          <a:latin typeface="Noto Sans CJK JP Regular"/>
                          <a:cs typeface="Noto Sans CJK JP Regular"/>
                        </a:rPr>
                        <a:t>民意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機</a:t>
                      </a:r>
                      <a:r>
                        <a:rPr sz="2000" spc="5" dirty="0">
                          <a:latin typeface="Noto Sans CJK JP Regular"/>
                          <a:cs typeface="Noto Sans CJK JP Regular"/>
                        </a:rPr>
                        <a:t>關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民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意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代表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  <a:p>
                      <a:pPr marL="97790" marR="291465">
                        <a:lnSpc>
                          <a:spcPts val="2290"/>
                        </a:lnSpc>
                        <a:spcBef>
                          <a:spcPts val="120"/>
                        </a:spcBef>
                        <a:buSzPct val="95000"/>
                        <a:buFont typeface="Wingdings"/>
                        <a:buChar char=""/>
                        <a:tabLst>
                          <a:tab pos="325755" algn="l"/>
                        </a:tabLst>
                      </a:pPr>
                      <a:r>
                        <a:rPr sz="2000" spc="10" dirty="0">
                          <a:latin typeface="Noto Sans CJK JP Regular"/>
                          <a:cs typeface="Noto Sans CJK JP Regular"/>
                        </a:rPr>
                        <a:t>指派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、遴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聘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或聘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任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機</a:t>
                      </a:r>
                      <a:r>
                        <a:rPr sz="2000" spc="5" dirty="0">
                          <a:latin typeface="Noto Sans CJK JP Regular"/>
                          <a:cs typeface="Noto Sans CJK JP Regular"/>
                        </a:rPr>
                        <a:t>關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公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股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董事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、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監察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人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；公法 </a:t>
                      </a:r>
                      <a:r>
                        <a:rPr sz="2000" spc="10" dirty="0">
                          <a:latin typeface="Noto Sans CJK JP Regular"/>
                          <a:cs typeface="Noto Sans CJK JP Regular"/>
                        </a:rPr>
                        <a:t>人董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事監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察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人、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首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長、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執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行</a:t>
                      </a:r>
                      <a:r>
                        <a:rPr sz="2000" spc="5" dirty="0">
                          <a:latin typeface="Noto Sans CJK JP Regular"/>
                          <a:cs typeface="Noto Sans CJK JP Regular"/>
                        </a:rPr>
                        <a:t>長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  <a:p>
                      <a:pPr marL="325120" indent="-227329">
                        <a:lnSpc>
                          <a:spcPts val="2250"/>
                        </a:lnSpc>
                        <a:buSzPct val="95000"/>
                        <a:buFont typeface="Wingdings"/>
                        <a:buChar char=""/>
                        <a:tabLst>
                          <a:tab pos="325755" algn="l"/>
                        </a:tabLst>
                      </a:pPr>
                      <a:r>
                        <a:rPr sz="2000" spc="10" dirty="0">
                          <a:latin typeface="Noto Sans CJK JP Regular"/>
                          <a:cs typeface="Noto Sans CJK JP Regular"/>
                        </a:rPr>
                        <a:t>服務</a:t>
                      </a:r>
                      <a:r>
                        <a:rPr sz="2000" spc="5" dirty="0">
                          <a:latin typeface="Noto Sans CJK JP Regular"/>
                          <a:cs typeface="Noto Sans CJK JP Regular"/>
                        </a:rPr>
                        <a:t>機關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spc="5" dirty="0">
                          <a:latin typeface="Noto Sans CJK JP Regular"/>
                          <a:cs typeface="Noto Sans CJK JP Regular"/>
                        </a:rPr>
                        <a:t>其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他</a:t>
                      </a:r>
                      <a:r>
                        <a:rPr sz="2000" spc="5" dirty="0">
                          <a:latin typeface="Noto Sans CJK JP Regular"/>
                          <a:cs typeface="Noto Sans CJK JP Regular"/>
                        </a:rPr>
                        <a:t>公職</a:t>
                      </a:r>
                      <a:r>
                        <a:rPr sz="2000" spc="-20" dirty="0">
                          <a:latin typeface="Noto Sans CJK JP Regular"/>
                          <a:cs typeface="Noto Sans CJK JP Regular"/>
                        </a:rPr>
                        <a:t>人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員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4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職權迴避</a:t>
                      </a:r>
                      <a:endParaRPr sz="20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C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4031">
                <a:tc>
                  <a:txBody>
                    <a:bodyPr/>
                    <a:lstStyle/>
                    <a:p>
                      <a:pPr marL="97790" marR="99695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服務</a:t>
                      </a:r>
                      <a:r>
                        <a:rPr sz="2000" spc="-10" dirty="0">
                          <a:latin typeface="Noto Sans CJK JP Regular"/>
                          <a:cs typeface="Noto Sans CJK JP Regular"/>
                        </a:rPr>
                        <a:t>機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關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、</a:t>
                      </a:r>
                      <a:r>
                        <a:rPr sz="2000" spc="-20" dirty="0">
                          <a:latin typeface="Noto Sans CJK JP Regular"/>
                          <a:cs typeface="Noto Sans CJK JP Regular"/>
                        </a:rPr>
                        <a:t>指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派、</a:t>
                      </a:r>
                      <a:r>
                        <a:rPr sz="2000" spc="-10" dirty="0">
                          <a:latin typeface="Noto Sans CJK JP Regular"/>
                          <a:cs typeface="Noto Sans CJK JP Regular"/>
                        </a:rPr>
                        <a:t>遴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聘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或</a:t>
                      </a:r>
                      <a:r>
                        <a:rPr sz="2000" spc="-20" dirty="0">
                          <a:latin typeface="Noto Sans CJK JP Regular"/>
                          <a:cs typeface="Noto Sans CJK JP Regular"/>
                        </a:rPr>
                        <a:t>聘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任機</a:t>
                      </a:r>
                      <a:r>
                        <a:rPr sz="2000" spc="-10" dirty="0">
                          <a:latin typeface="Noto Sans CJK JP Regular"/>
                          <a:cs typeface="Noto Sans CJK JP Regular"/>
                        </a:rPr>
                        <a:t>關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、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上</a:t>
                      </a:r>
                      <a:r>
                        <a:rPr sz="2000" spc="-20" dirty="0">
                          <a:latin typeface="Noto Sans CJK JP Regular"/>
                          <a:cs typeface="Noto Sans CJK JP Regular"/>
                        </a:rPr>
                        <a:t>級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機關</a:t>
                      </a:r>
                      <a:r>
                        <a:rPr sz="2000" spc="-10" dirty="0">
                          <a:latin typeface="Noto Sans CJK JP Regular"/>
                          <a:cs typeface="Noto Sans CJK JP Regular"/>
                        </a:rPr>
                        <a:t>知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公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職 人員有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應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自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行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迴避而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未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迴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避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知情事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者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，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應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依職權</a:t>
                      </a:r>
                      <a:r>
                        <a:rPr sz="2000" spc="-15" dirty="0">
                          <a:latin typeface="Noto Sans CJK JP Regular"/>
                          <a:cs typeface="Noto Sans CJK JP Regular"/>
                        </a:rPr>
                        <a:t>令</a:t>
                      </a:r>
                      <a:r>
                        <a:rPr sz="2000" dirty="0">
                          <a:latin typeface="Noto Sans CJK JP Regular"/>
                          <a:cs typeface="Noto Sans CJK JP Regular"/>
                        </a:rPr>
                        <a:t>其 迴避</a:t>
                      </a: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2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595" y="589725"/>
            <a:ext cx="3277871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/>
              <a:t>假借</a:t>
            </a:r>
            <a:r>
              <a:rPr sz="3200" spc="-15" dirty="0"/>
              <a:t>職</a:t>
            </a:r>
            <a:r>
              <a:rPr sz="3200" dirty="0"/>
              <a:t>權圖</a:t>
            </a:r>
            <a:r>
              <a:rPr sz="3200" spc="-15" dirty="0"/>
              <a:t>利</a:t>
            </a:r>
            <a:r>
              <a:rPr sz="3200" dirty="0"/>
              <a:t>禁止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7961" y="1234468"/>
            <a:ext cx="10518522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3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公</a:t>
            </a:r>
            <a:r>
              <a:rPr sz="2400" spc="1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職人員不得</a:t>
            </a:r>
            <a:r>
              <a:rPr sz="2400" spc="3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假</a:t>
            </a:r>
            <a:r>
              <a:rPr sz="2400" spc="1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借職務上</a:t>
            </a:r>
            <a:r>
              <a:rPr sz="2400" spc="3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之</a:t>
            </a:r>
            <a:r>
              <a:rPr sz="2400" spc="1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權</a:t>
            </a:r>
            <a:r>
              <a:rPr sz="2400" spc="5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力</a:t>
            </a:r>
            <a:r>
              <a:rPr sz="2400" spc="2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、</a:t>
            </a:r>
            <a:r>
              <a:rPr sz="2400" spc="1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機</a:t>
            </a:r>
            <a:r>
              <a:rPr sz="2400" spc="3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會</a:t>
            </a:r>
            <a:r>
              <a:rPr sz="2400" spc="1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或方</a:t>
            </a:r>
            <a:r>
              <a:rPr sz="2400" spc="3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法</a:t>
            </a:r>
            <a:r>
              <a:rPr sz="2400" spc="2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，</a:t>
            </a:r>
            <a:r>
              <a:rPr sz="2400" spc="3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圖</a:t>
            </a:r>
            <a:r>
              <a:rPr sz="2400" spc="1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其本</a:t>
            </a:r>
            <a:r>
              <a:rPr sz="240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人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4965" algn="just"/>
            <a:r>
              <a:rPr sz="240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或關係人之利益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10" dirty="0">
                <a:latin typeface="Noto Sans CJK JP Regular"/>
                <a:cs typeface="Noto Sans CJK JP Regular"/>
              </a:rPr>
              <a:t>法政字</a:t>
            </a:r>
            <a:r>
              <a:rPr sz="2400" dirty="0">
                <a:latin typeface="Noto Sans CJK JP Regular"/>
                <a:cs typeface="Noto Sans CJK JP Regular"/>
              </a:rPr>
              <a:t>第</a:t>
            </a:r>
            <a:r>
              <a:rPr sz="2400" b="1" dirty="0">
                <a:latin typeface="Times New Roman"/>
                <a:cs typeface="Times New Roman"/>
              </a:rPr>
              <a:t>0980033195</a:t>
            </a:r>
            <a:r>
              <a:rPr sz="2400" dirty="0">
                <a:latin typeface="Noto Sans CJK JP Regular"/>
                <a:cs typeface="Noto Sans CJK JP Regular"/>
              </a:rPr>
              <a:t>號</a:t>
            </a:r>
          </a:p>
          <a:p>
            <a:pPr marL="12700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latin typeface="Noto Sans CJK JP Regular"/>
                <a:cs typeface="Noto Sans CJK JP Regular"/>
              </a:rPr>
              <a:t>     </a:t>
            </a:r>
            <a:r>
              <a:rPr sz="2400" dirty="0" err="1">
                <a:latin typeface="Noto Sans CJK JP Regular"/>
                <a:cs typeface="Noto Sans CJK JP Regular"/>
              </a:rPr>
              <a:t>本法第</a:t>
            </a:r>
            <a:r>
              <a:rPr sz="2400" spc="290" dirty="0">
                <a:latin typeface="Noto Sans CJK JP Regular"/>
                <a:cs typeface="Noto Sans CJK JP Regular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</a:t>
            </a:r>
            <a:r>
              <a:rPr sz="2400" dirty="0">
                <a:latin typeface="Noto Sans CJK JP Regular"/>
                <a:cs typeface="Noto Sans CJK JP Regular"/>
              </a:rPr>
              <a:t>條法條文字並未如貪污治罪條例第</a:t>
            </a:r>
            <a:r>
              <a:rPr sz="2400" spc="300" dirty="0">
                <a:latin typeface="Noto Sans CJK JP Regular"/>
                <a:cs typeface="Noto Sans CJK JP Regular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Noto Sans CJK JP Regular"/>
                <a:cs typeface="Noto Sans CJK JP Regular"/>
              </a:rPr>
              <a:t>條第</a:t>
            </a:r>
            <a:r>
              <a:rPr sz="2400" spc="295" dirty="0">
                <a:latin typeface="Noto Sans CJK JP Regular"/>
                <a:cs typeface="Noto Sans CJK JP Regular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Noto Sans CJK JP Regular"/>
                <a:cs typeface="Noto Sans CJK JP Regular"/>
              </a:rPr>
              <a:t>項第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4965" marR="5080" algn="just"/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spc="20" dirty="0" err="1">
                <a:latin typeface="Noto Sans CJK JP Regular"/>
                <a:cs typeface="Noto Sans CJK JP Regular"/>
              </a:rPr>
              <a:t>款規定</a:t>
            </a:r>
            <a:r>
              <a:rPr sz="2400" spc="35" dirty="0" err="1">
                <a:latin typeface="Noto Sans CJK JP Regular"/>
                <a:cs typeface="Noto Sans CJK JP Regular"/>
              </a:rPr>
              <a:t>有</a:t>
            </a:r>
            <a:r>
              <a:rPr sz="2400" spc="20" dirty="0" err="1">
                <a:latin typeface="Noto Sans CJK JP Regular"/>
                <a:cs typeface="Noto Sans CJK JP Regular"/>
              </a:rPr>
              <a:t>『因而獲</a:t>
            </a:r>
            <a:r>
              <a:rPr sz="2400" spc="30" dirty="0" err="1">
                <a:latin typeface="Noto Sans CJK JP Regular"/>
                <a:cs typeface="Noto Sans CJK JP Regular"/>
              </a:rPr>
              <a:t>得</a:t>
            </a:r>
            <a:r>
              <a:rPr sz="2400" spc="20" dirty="0" err="1">
                <a:latin typeface="Noto Sans CJK JP Regular"/>
                <a:cs typeface="Noto Sans CJK JP Regular"/>
              </a:rPr>
              <a:t>利益</a:t>
            </a:r>
            <a:r>
              <a:rPr sz="2400" spc="40" dirty="0" err="1">
                <a:latin typeface="Noto Sans CJK JP Regular"/>
                <a:cs typeface="Noto Sans CJK JP Regular"/>
              </a:rPr>
              <a:t>者</a:t>
            </a:r>
            <a:r>
              <a:rPr sz="2400" spc="20" dirty="0" err="1">
                <a:latin typeface="Noto Sans CJK JP Regular"/>
                <a:cs typeface="Noto Sans CJK JP Regular"/>
              </a:rPr>
              <a:t>』</a:t>
            </a:r>
            <a:r>
              <a:rPr sz="2400" spc="30" dirty="0" err="1">
                <a:latin typeface="Noto Sans CJK JP Regular"/>
                <a:cs typeface="Noto Sans CJK JP Regular"/>
              </a:rPr>
              <a:t>等</a:t>
            </a:r>
            <a:r>
              <a:rPr sz="2400" spc="20" dirty="0" err="1">
                <a:latin typeface="Noto Sans CJK JP Regular"/>
                <a:cs typeface="Noto Sans CJK JP Regular"/>
              </a:rPr>
              <a:t>結果犯文</a:t>
            </a:r>
            <a:r>
              <a:rPr sz="2400" spc="30" dirty="0" err="1">
                <a:latin typeface="Noto Sans CJK JP Regular"/>
                <a:cs typeface="Noto Sans CJK JP Regular"/>
              </a:rPr>
              <a:t>字</a:t>
            </a:r>
            <a:r>
              <a:rPr sz="2400" spc="20" dirty="0" err="1">
                <a:latin typeface="Noto Sans CJK JP Regular"/>
                <a:cs typeface="Noto Sans CJK JP Regular"/>
              </a:rPr>
              <a:t>之明</a:t>
            </a:r>
            <a:r>
              <a:rPr sz="2400" spc="45" dirty="0" err="1">
                <a:latin typeface="Noto Sans CJK JP Regular"/>
                <a:cs typeface="Noto Sans CJK JP Regular"/>
              </a:rPr>
              <a:t>文</a:t>
            </a:r>
            <a:r>
              <a:rPr sz="2400" spc="20" dirty="0" err="1">
                <a:latin typeface="Noto Sans CJK JP Regular"/>
                <a:cs typeface="Noto Sans CJK JP Regular"/>
              </a:rPr>
              <a:t>，</a:t>
            </a:r>
            <a:r>
              <a:rPr sz="2400" dirty="0" err="1">
                <a:latin typeface="Noto Sans CJK JP Regular"/>
                <a:cs typeface="Noto Sans CJK JP Regular"/>
              </a:rPr>
              <a:t>是應認只要公職人員利用其職務上之權</a:t>
            </a:r>
            <a:r>
              <a:rPr sz="2400" spc="5" dirty="0" err="1">
                <a:latin typeface="Noto Sans CJK JP Regular"/>
                <a:cs typeface="Noto Sans CJK JP Regular"/>
              </a:rPr>
              <a:t>力</a:t>
            </a:r>
            <a:r>
              <a:rPr sz="2400" dirty="0" err="1">
                <a:latin typeface="Noto Sans CJK JP Regular"/>
                <a:cs typeface="Noto Sans CJK JP Regular"/>
              </a:rPr>
              <a:t>、機會或方法</a:t>
            </a:r>
            <a:r>
              <a:rPr sz="2400" dirty="0">
                <a:latin typeface="Noto Sans CJK JP Regular"/>
                <a:cs typeface="Noto Sans CJK JP Regular"/>
              </a:rPr>
              <a:t>，</a:t>
            </a:r>
            <a:r>
              <a:rPr lang="zh-TW" altLang="en-US" sz="2400" dirty="0">
                <a:latin typeface="Noto Sans CJK JP Regular"/>
                <a:cs typeface="Noto Sans CJK JP Regular"/>
              </a:rPr>
              <a:t>圖</a:t>
            </a:r>
            <a:r>
              <a:rPr sz="2400" spc="20" dirty="0" err="1">
                <a:latin typeface="Noto Sans CJK JP Regular"/>
                <a:cs typeface="Noto Sans CJK JP Regular"/>
              </a:rPr>
              <a:t>本人或關</a:t>
            </a:r>
            <a:r>
              <a:rPr sz="2400" spc="30" dirty="0" err="1">
                <a:latin typeface="Noto Sans CJK JP Regular"/>
                <a:cs typeface="Noto Sans CJK JP Regular"/>
              </a:rPr>
              <a:t>係</a:t>
            </a:r>
            <a:r>
              <a:rPr sz="2400" spc="20" dirty="0" err="1">
                <a:latin typeface="Noto Sans CJK JP Regular"/>
                <a:cs typeface="Noto Sans CJK JP Regular"/>
              </a:rPr>
              <a:t>人之利</a:t>
            </a:r>
            <a:r>
              <a:rPr sz="2400" spc="45" dirty="0" err="1">
                <a:latin typeface="Noto Sans CJK JP Regular"/>
                <a:cs typeface="Noto Sans CJK JP Regular"/>
              </a:rPr>
              <a:t>益</a:t>
            </a:r>
            <a:r>
              <a:rPr sz="2400" spc="35" dirty="0" err="1">
                <a:latin typeface="Noto Sans CJK JP Regular"/>
                <a:cs typeface="Noto Sans CJK JP Regular"/>
              </a:rPr>
              <a:t>，</a:t>
            </a:r>
            <a:r>
              <a:rPr sz="2400" spc="2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不</a:t>
            </a:r>
            <a:r>
              <a:rPr sz="2400" spc="3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以</a:t>
            </a:r>
            <a:r>
              <a:rPr sz="2400" spc="2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發生圖利</a:t>
            </a:r>
            <a:r>
              <a:rPr sz="2400" spc="3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之</a:t>
            </a:r>
            <a:r>
              <a:rPr sz="2400" spc="2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結果為必</a:t>
            </a:r>
            <a:r>
              <a:rPr sz="2400" spc="65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要</a:t>
            </a:r>
            <a:r>
              <a:rPr sz="2400" spc="20" dirty="0" err="1">
                <a:latin typeface="Noto Sans CJK JP Regular"/>
                <a:cs typeface="Noto Sans CJK JP Regular"/>
              </a:rPr>
              <a:t>，即屬</a:t>
            </a:r>
            <a:r>
              <a:rPr sz="2400" spc="20" dirty="0">
                <a:latin typeface="Noto Sans CJK JP Regular"/>
                <a:cs typeface="Noto Sans CJK JP Regular"/>
              </a:rPr>
              <a:t> </a:t>
            </a:r>
            <a:r>
              <a:rPr sz="2400" spc="-5" dirty="0">
                <a:latin typeface="Noto Sans CJK JP Regular"/>
                <a:cs typeface="Noto Sans CJK JP Regular"/>
              </a:rPr>
              <a:t>違犯本法</a:t>
            </a:r>
            <a:r>
              <a:rPr sz="2400" dirty="0">
                <a:latin typeface="Noto Sans CJK JP Regular"/>
                <a:cs typeface="Noto Sans CJK JP Regular"/>
              </a:rPr>
              <a:t>第</a:t>
            </a:r>
            <a:r>
              <a:rPr sz="2400" spc="45" dirty="0">
                <a:latin typeface="Noto Sans CJK JP Regular"/>
                <a:cs typeface="Noto Sans CJK JP Regular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7</a:t>
            </a:r>
            <a:r>
              <a:rPr sz="2400" spc="-5" dirty="0">
                <a:latin typeface="Noto Sans CJK JP Regular"/>
                <a:cs typeface="Noto Sans CJK JP Regular"/>
              </a:rPr>
              <a:t>條規定</a:t>
            </a:r>
            <a:r>
              <a:rPr sz="2400" dirty="0">
                <a:latin typeface="Noto Sans CJK JP Regular"/>
                <a:cs typeface="Noto Sans CJK JP Regular"/>
              </a:rPr>
              <a:t>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61881" y="6440526"/>
            <a:ext cx="205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029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787" y="513211"/>
            <a:ext cx="2159000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/>
              <a:t>請</a:t>
            </a:r>
            <a:r>
              <a:rPr sz="2800" spc="-5" dirty="0"/>
              <a:t>託關說禁止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803741" y="1067845"/>
            <a:ext cx="10600379" cy="256275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5" dirty="0" err="1">
                <a:latin typeface="Noto Sans CJK JP Regular"/>
                <a:cs typeface="Noto Sans CJK JP Regular"/>
              </a:rPr>
              <a:t>公職</a:t>
            </a:r>
            <a:r>
              <a:rPr sz="2400" dirty="0" err="1">
                <a:latin typeface="Noto Sans CJK JP Regular"/>
                <a:cs typeface="Noto Sans CJK JP Regular"/>
              </a:rPr>
              <a:t>人員之</a:t>
            </a:r>
            <a:r>
              <a:rPr sz="2400" spc="10" dirty="0" err="1">
                <a:latin typeface="Noto Sans CJK JP Regular"/>
                <a:cs typeface="Noto Sans CJK JP Regular"/>
              </a:rPr>
              <a:t>關</a:t>
            </a:r>
            <a:r>
              <a:rPr sz="2400" dirty="0" err="1">
                <a:latin typeface="Noto Sans CJK JP Regular"/>
                <a:cs typeface="Noto Sans CJK JP Regular"/>
              </a:rPr>
              <a:t>係</a:t>
            </a:r>
            <a:r>
              <a:rPr sz="2400" spc="15" dirty="0" err="1">
                <a:latin typeface="Noto Sans CJK JP Regular"/>
                <a:cs typeface="Noto Sans CJK JP Regular"/>
              </a:rPr>
              <a:t>人</a:t>
            </a:r>
            <a:r>
              <a:rPr sz="2400" dirty="0" err="1">
                <a:latin typeface="Noto Sans CJK JP Regular"/>
                <a:cs typeface="Noto Sans CJK JP Regular"/>
              </a:rPr>
              <a:t>不得向</a:t>
            </a:r>
            <a:r>
              <a:rPr sz="2400" spc="-10" dirty="0" err="1">
                <a:latin typeface="Noto Sans CJK JP Regular"/>
                <a:cs typeface="Noto Sans CJK JP Regular"/>
              </a:rPr>
              <a:t>公</a:t>
            </a:r>
            <a:r>
              <a:rPr sz="2400" spc="5" dirty="0" err="1">
                <a:latin typeface="Noto Sans CJK JP Regular"/>
                <a:cs typeface="Noto Sans CJK JP Regular"/>
              </a:rPr>
              <a:t>職</a:t>
            </a:r>
            <a:r>
              <a:rPr sz="2400" dirty="0" err="1">
                <a:latin typeface="Noto Sans CJK JP Regular"/>
                <a:cs typeface="Noto Sans CJK JP Regular"/>
              </a:rPr>
              <a:t>人員服務</a:t>
            </a:r>
            <a:r>
              <a:rPr sz="2400" spc="5" dirty="0" err="1">
                <a:latin typeface="Noto Sans CJK JP Regular"/>
                <a:cs typeface="Noto Sans CJK JP Regular"/>
              </a:rPr>
              <a:t>或</a:t>
            </a:r>
            <a:r>
              <a:rPr sz="2400" dirty="0" err="1">
                <a:latin typeface="Noto Sans CJK JP Regular"/>
                <a:cs typeface="Noto Sans CJK JP Regular"/>
              </a:rPr>
              <a:t>受其監督</a:t>
            </a:r>
            <a:r>
              <a:rPr sz="2400" spc="5" dirty="0" err="1">
                <a:latin typeface="Noto Sans CJK JP Regular"/>
                <a:cs typeface="Noto Sans CJK JP Regular"/>
              </a:rPr>
              <a:t>之</a:t>
            </a:r>
            <a:r>
              <a:rPr sz="2400" dirty="0" err="1">
                <a:latin typeface="Noto Sans CJK JP Regular"/>
                <a:cs typeface="Noto Sans CJK JP Regular"/>
              </a:rPr>
              <a:t>機</a:t>
            </a:r>
            <a:r>
              <a:rPr sz="2400" spc="5" dirty="0" err="1">
                <a:latin typeface="Noto Sans CJK JP Regular"/>
                <a:cs typeface="Noto Sans CJK JP Regular"/>
              </a:rPr>
              <a:t>關團</a:t>
            </a:r>
            <a:r>
              <a:rPr sz="2400" dirty="0" err="1">
                <a:latin typeface="Noto Sans CJK JP Regular"/>
                <a:cs typeface="Noto Sans CJK JP Regular"/>
              </a:rPr>
              <a:t>體</a:t>
            </a:r>
            <a:r>
              <a:rPr sz="2400" spc="5" dirty="0" err="1">
                <a:latin typeface="Noto Sans CJK JP Regular"/>
                <a:cs typeface="Noto Sans CJK JP Regular"/>
              </a:rPr>
              <a:t>人</a:t>
            </a:r>
            <a:r>
              <a:rPr sz="2400" dirty="0" err="1">
                <a:latin typeface="Noto Sans CJK JP Regular"/>
                <a:cs typeface="Noto Sans CJK JP Regular"/>
              </a:rPr>
              <a:t>員請託</a:t>
            </a:r>
            <a:r>
              <a:rPr sz="2400" spc="5" dirty="0" err="1">
                <a:latin typeface="Noto Sans CJK JP Regular"/>
                <a:cs typeface="Noto Sans CJK JP Regular"/>
              </a:rPr>
              <a:t>關</a:t>
            </a:r>
            <a:r>
              <a:rPr sz="2400" dirty="0" err="1">
                <a:latin typeface="Noto Sans CJK JP Regular"/>
                <a:cs typeface="Noto Sans CJK JP Regular"/>
              </a:rPr>
              <a:t>說</a:t>
            </a:r>
            <a:r>
              <a:rPr sz="2400" spc="5" dirty="0" err="1">
                <a:latin typeface="Noto Sans CJK JP Regular"/>
                <a:cs typeface="Noto Sans CJK JP Regular"/>
              </a:rPr>
              <a:t>或</a:t>
            </a:r>
            <a:r>
              <a:rPr sz="2400" dirty="0" err="1">
                <a:latin typeface="Noto Sans CJK JP Regular"/>
                <a:cs typeface="Noto Sans CJK JP Regular"/>
              </a:rPr>
              <a:t>以其</a:t>
            </a:r>
            <a:r>
              <a:rPr sz="2400" spc="5" dirty="0" err="1">
                <a:latin typeface="Noto Sans CJK JP Regular"/>
                <a:cs typeface="Noto Sans CJK JP Regular"/>
              </a:rPr>
              <a:t>他</a:t>
            </a:r>
            <a:r>
              <a:rPr sz="2400" dirty="0" err="1">
                <a:latin typeface="Noto Sans CJK JP Regular"/>
                <a:cs typeface="Noto Sans CJK JP Regular"/>
              </a:rPr>
              <a:t>不</a:t>
            </a:r>
            <a:r>
              <a:rPr sz="2400" spc="5" dirty="0" err="1">
                <a:latin typeface="Noto Sans CJK JP Regular"/>
                <a:cs typeface="Noto Sans CJK JP Regular"/>
              </a:rPr>
              <a:t>當</a:t>
            </a:r>
            <a:r>
              <a:rPr sz="2400" dirty="0" err="1">
                <a:latin typeface="Noto Sans CJK JP Regular"/>
                <a:cs typeface="Noto Sans CJK JP Regular"/>
              </a:rPr>
              <a:t>方</a:t>
            </a:r>
            <a:r>
              <a:rPr sz="2400" spc="25" dirty="0" err="1">
                <a:latin typeface="Noto Sans CJK JP Regular"/>
                <a:cs typeface="Noto Sans CJK JP Regular"/>
              </a:rPr>
              <a:t>法</a:t>
            </a:r>
            <a:r>
              <a:rPr sz="2400" spc="10" dirty="0" err="1">
                <a:latin typeface="Noto Sans CJK JP Regular"/>
                <a:cs typeface="Noto Sans CJK JP Regular"/>
              </a:rPr>
              <a:t>，</a:t>
            </a:r>
            <a:r>
              <a:rPr sz="2400" dirty="0" err="1">
                <a:latin typeface="Noto Sans CJK JP Regular"/>
                <a:cs typeface="Noto Sans CJK JP Regular"/>
              </a:rPr>
              <a:t>圖其</a:t>
            </a:r>
            <a:r>
              <a:rPr sz="2400" u="heavy" spc="-535" dirty="0">
                <a:uFill>
                  <a:solidFill>
                    <a:srgbClr val="000000"/>
                  </a:solidFill>
                </a:uFill>
                <a:latin typeface="Noto Sans CJK JP Regular"/>
                <a:cs typeface="Noto Sans CJK JP Regular"/>
              </a:rPr>
              <a:t> </a:t>
            </a:r>
            <a:r>
              <a:rPr sz="2400" u="sng" spc="10" dirty="0" err="1">
                <a:uFill>
                  <a:solidFill>
                    <a:srgbClr val="000000"/>
                  </a:solidFill>
                </a:uFill>
                <a:latin typeface="Noto Sans CJK JP Regular"/>
                <a:cs typeface="Noto Sans CJK JP Regular"/>
              </a:rPr>
              <a:t>本人</a:t>
            </a:r>
            <a:r>
              <a:rPr sz="2400" u="sng" dirty="0" err="1">
                <a:latin typeface="Noto Sans CJK JP Regular"/>
                <a:cs typeface="Noto Sans CJK JP Regular"/>
              </a:rPr>
              <a:t>或公</a:t>
            </a:r>
            <a:r>
              <a:rPr sz="2400" u="sng" dirty="0" err="1">
                <a:uFill>
                  <a:solidFill>
                    <a:srgbClr val="000000"/>
                  </a:solidFill>
                </a:uFill>
                <a:latin typeface="Noto Sans CJK JP Regular"/>
                <a:cs typeface="Noto Sans CJK JP Regular"/>
              </a:rPr>
              <a:t>職人</a:t>
            </a:r>
            <a:r>
              <a:rPr sz="2400" u="sng" spc="10" dirty="0" err="1">
                <a:uFill>
                  <a:solidFill>
                    <a:srgbClr val="000000"/>
                  </a:solidFill>
                </a:uFill>
                <a:latin typeface="Noto Sans CJK JP Regular"/>
                <a:cs typeface="Noto Sans CJK JP Regular"/>
              </a:rPr>
              <a:t>員</a:t>
            </a:r>
            <a:r>
              <a:rPr sz="2400" dirty="0" err="1">
                <a:latin typeface="Noto Sans CJK JP Regular"/>
                <a:cs typeface="Noto Sans CJK JP Regular"/>
              </a:rPr>
              <a:t>之</a:t>
            </a:r>
            <a:r>
              <a:rPr sz="2400" spc="-15" dirty="0" err="1">
                <a:latin typeface="Noto Sans CJK JP Regular"/>
                <a:cs typeface="Noto Sans CJK JP Regular"/>
              </a:rPr>
              <a:t>利</a:t>
            </a:r>
            <a:r>
              <a:rPr sz="2400" dirty="0" err="1">
                <a:latin typeface="Noto Sans CJK JP Regular"/>
                <a:cs typeface="Noto Sans CJK JP Regular"/>
              </a:rPr>
              <a:t>益</a:t>
            </a:r>
            <a:endParaRPr lang="en-US" sz="2400" dirty="0">
              <a:latin typeface="Noto Sans CJK JP Regular"/>
              <a:cs typeface="Noto Sans CJK JP Regular"/>
            </a:endParaRPr>
          </a:p>
          <a:p>
            <a:pPr marL="355600" indent="-342900"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Noto Sans CJK JP Regular"/>
              <a:cs typeface="Noto Sans CJK JP Regular"/>
            </a:endParaRPr>
          </a:p>
          <a:p>
            <a:pPr marL="355600" marR="22860" indent="-342900" algn="just">
              <a:lnSpc>
                <a:spcPct val="114599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Noto Sans CJK JP Regular"/>
                <a:cs typeface="Noto Sans CJK JP Regular"/>
              </a:rPr>
              <a:t>所稱</a:t>
            </a:r>
            <a:r>
              <a:rPr sz="2400" u="sng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請託關說</a:t>
            </a:r>
            <a:r>
              <a:rPr sz="2400" spc="-5" dirty="0">
                <a:latin typeface="Noto Sans CJK JP Regular"/>
                <a:cs typeface="Noto Sans CJK JP Regular"/>
              </a:rPr>
              <a:t>，指不循法定程序，而向前項機關團體人</a:t>
            </a:r>
            <a:r>
              <a:rPr sz="2400" dirty="0">
                <a:latin typeface="Noto Sans CJK JP Regular"/>
                <a:cs typeface="Noto Sans CJK JP Regular"/>
              </a:rPr>
              <a:t>員提出請求，其內容涉及該機關團體業務具體事項之決定、執行或不執行，且因該事項之決定、執行或不執行</a:t>
            </a:r>
            <a:r>
              <a:rPr sz="2400" spc="-5" dirty="0">
                <a:latin typeface="Noto Sans CJK JP Regular"/>
                <a:cs typeface="Noto Sans CJK JP Regular"/>
              </a:rPr>
              <a:t>致有違法或不當而影響特定權利義務之虞者</a:t>
            </a:r>
            <a:endParaRPr sz="240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5887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4304" y="236487"/>
            <a:ext cx="5123435" cy="3999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 err="1"/>
              <a:t>交</a:t>
            </a:r>
            <a:r>
              <a:rPr sz="2800" spc="-5" dirty="0" err="1"/>
              <a:t>易或補</a:t>
            </a:r>
            <a:r>
              <a:rPr sz="2800" dirty="0" err="1"/>
              <a:t>助</a:t>
            </a:r>
            <a:r>
              <a:rPr sz="2800" spc="-5" dirty="0" err="1"/>
              <a:t>行為禁止</a:t>
            </a:r>
            <a:r>
              <a:rPr lang="zh-TW" altLang="en-US" sz="2800" spc="-5" dirty="0"/>
              <a:t>及例外排除</a:t>
            </a:r>
            <a:endParaRPr sz="2800" dirty="0"/>
          </a:p>
        </p:txBody>
      </p:sp>
      <p:sp>
        <p:nvSpPr>
          <p:cNvPr id="19" name="object 19"/>
          <p:cNvSpPr txBox="1"/>
          <p:nvPr/>
        </p:nvSpPr>
        <p:spPr>
          <a:xfrm>
            <a:off x="2023669" y="841070"/>
            <a:ext cx="231584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5" dirty="0">
                <a:latin typeface="Noto Sans CJK JP Regular"/>
                <a:cs typeface="Noto Sans CJK JP Regular"/>
              </a:rPr>
              <a:t>公職人</a:t>
            </a:r>
            <a:r>
              <a:rPr sz="2000" spc="-10" dirty="0">
                <a:latin typeface="Noto Sans CJK JP Regular"/>
                <a:cs typeface="Noto Sans CJK JP Regular"/>
              </a:rPr>
              <a:t>員</a:t>
            </a:r>
            <a:r>
              <a:rPr sz="2000" spc="5" dirty="0">
                <a:latin typeface="Noto Sans CJK JP Regular"/>
                <a:cs typeface="Noto Sans CJK JP Regular"/>
              </a:rPr>
              <a:t>或</a:t>
            </a:r>
            <a:r>
              <a:rPr sz="2000" spc="-10" dirty="0">
                <a:latin typeface="Noto Sans CJK JP Regular"/>
                <a:cs typeface="Noto Sans CJK JP Regular"/>
              </a:rPr>
              <a:t>其</a:t>
            </a:r>
            <a:r>
              <a:rPr sz="2000" spc="5" dirty="0">
                <a:latin typeface="Noto Sans CJK JP Regular"/>
                <a:cs typeface="Noto Sans CJK JP Regular"/>
              </a:rPr>
              <a:t>關係人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67422" y="796799"/>
            <a:ext cx="282067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Noto Sans CJK JP Regular"/>
                <a:cs typeface="Noto Sans CJK JP Regular"/>
              </a:rPr>
              <a:t>公職人</a:t>
            </a:r>
            <a:r>
              <a:rPr sz="2000" spc="-15" dirty="0">
                <a:latin typeface="Noto Sans CJK JP Regular"/>
                <a:cs typeface="Noto Sans CJK JP Regular"/>
              </a:rPr>
              <a:t>員</a:t>
            </a:r>
            <a:r>
              <a:rPr sz="2000" dirty="0">
                <a:latin typeface="Noto Sans CJK JP Regular"/>
                <a:cs typeface="Noto Sans CJK JP Regular"/>
              </a:rPr>
              <a:t>服</a:t>
            </a:r>
            <a:r>
              <a:rPr sz="2000" spc="-15" dirty="0">
                <a:latin typeface="Noto Sans CJK JP Regular"/>
                <a:cs typeface="Noto Sans CJK JP Regular"/>
              </a:rPr>
              <a:t>務</a:t>
            </a:r>
            <a:r>
              <a:rPr sz="2000" dirty="0">
                <a:latin typeface="Noto Sans CJK JP Regular"/>
                <a:cs typeface="Noto Sans CJK JP Regular"/>
              </a:rPr>
              <a:t>或受其</a:t>
            </a:r>
            <a:r>
              <a:rPr sz="2000" spc="-15" dirty="0">
                <a:latin typeface="Noto Sans CJK JP Regular"/>
                <a:cs typeface="Noto Sans CJK JP Regular"/>
              </a:rPr>
              <a:t>監</a:t>
            </a:r>
            <a:r>
              <a:rPr sz="2000" dirty="0">
                <a:latin typeface="Noto Sans CJK JP Regular"/>
                <a:cs typeface="Noto Sans CJK JP Regular"/>
              </a:rPr>
              <a:t>督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39794" y="836676"/>
            <a:ext cx="2808605" cy="360045"/>
          </a:xfrm>
          <a:custGeom>
            <a:avLst/>
            <a:gdLst/>
            <a:ahLst/>
            <a:cxnLst/>
            <a:rect l="l" t="t" r="r" b="b"/>
            <a:pathLst>
              <a:path w="2808604" h="360044">
                <a:moveTo>
                  <a:pt x="180086" y="0"/>
                </a:moveTo>
                <a:lnTo>
                  <a:pt x="0" y="180086"/>
                </a:lnTo>
                <a:lnTo>
                  <a:pt x="180086" y="360045"/>
                </a:lnTo>
                <a:lnTo>
                  <a:pt x="180086" y="270128"/>
                </a:lnTo>
                <a:lnTo>
                  <a:pt x="2718244" y="270128"/>
                </a:lnTo>
                <a:lnTo>
                  <a:pt x="2808351" y="180086"/>
                </a:lnTo>
                <a:lnTo>
                  <a:pt x="2718308" y="90043"/>
                </a:lnTo>
                <a:lnTo>
                  <a:pt x="180086" y="90043"/>
                </a:lnTo>
                <a:lnTo>
                  <a:pt x="180086" y="0"/>
                </a:lnTo>
                <a:close/>
              </a:path>
              <a:path w="2808604" h="360044">
                <a:moveTo>
                  <a:pt x="2718244" y="270128"/>
                </a:moveTo>
                <a:lnTo>
                  <a:pt x="2628265" y="270128"/>
                </a:lnTo>
                <a:lnTo>
                  <a:pt x="2628265" y="360045"/>
                </a:lnTo>
                <a:lnTo>
                  <a:pt x="2718244" y="270128"/>
                </a:lnTo>
                <a:close/>
              </a:path>
              <a:path w="2808604" h="360044">
                <a:moveTo>
                  <a:pt x="2628265" y="0"/>
                </a:moveTo>
                <a:lnTo>
                  <a:pt x="2628265" y="90043"/>
                </a:lnTo>
                <a:lnTo>
                  <a:pt x="2718308" y="90043"/>
                </a:lnTo>
                <a:lnTo>
                  <a:pt x="2628265" y="0"/>
                </a:lnTo>
                <a:close/>
              </a:path>
            </a:pathLst>
          </a:custGeom>
          <a:solidFill>
            <a:srgbClr val="C0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39794" y="836676"/>
            <a:ext cx="2808605" cy="360045"/>
          </a:xfrm>
          <a:custGeom>
            <a:avLst/>
            <a:gdLst/>
            <a:ahLst/>
            <a:cxnLst/>
            <a:rect l="l" t="t" r="r" b="b"/>
            <a:pathLst>
              <a:path w="2808604" h="360044">
                <a:moveTo>
                  <a:pt x="0" y="180086"/>
                </a:moveTo>
                <a:lnTo>
                  <a:pt x="180086" y="0"/>
                </a:lnTo>
                <a:lnTo>
                  <a:pt x="180086" y="90043"/>
                </a:lnTo>
                <a:lnTo>
                  <a:pt x="2628265" y="90043"/>
                </a:lnTo>
                <a:lnTo>
                  <a:pt x="2628265" y="0"/>
                </a:lnTo>
                <a:lnTo>
                  <a:pt x="2808351" y="180086"/>
                </a:lnTo>
                <a:lnTo>
                  <a:pt x="2628265" y="360045"/>
                </a:lnTo>
                <a:lnTo>
                  <a:pt x="2628265" y="270128"/>
                </a:lnTo>
                <a:lnTo>
                  <a:pt x="180086" y="270128"/>
                </a:lnTo>
                <a:lnTo>
                  <a:pt x="180086" y="360045"/>
                </a:lnTo>
                <a:lnTo>
                  <a:pt x="0" y="180086"/>
                </a:lnTo>
                <a:close/>
              </a:path>
            </a:pathLst>
          </a:custGeom>
          <a:ln w="25399">
            <a:solidFill>
              <a:srgbClr val="D4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1937" y="764666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288036" y="0"/>
                </a:moveTo>
                <a:lnTo>
                  <a:pt x="241302" y="3771"/>
                </a:lnTo>
                <a:lnTo>
                  <a:pt x="196973" y="14691"/>
                </a:lnTo>
                <a:lnTo>
                  <a:pt x="155643" y="32164"/>
                </a:lnTo>
                <a:lnTo>
                  <a:pt x="117902" y="55595"/>
                </a:lnTo>
                <a:lnTo>
                  <a:pt x="84343" y="84391"/>
                </a:lnTo>
                <a:lnTo>
                  <a:pt x="55558" y="117957"/>
                </a:lnTo>
                <a:lnTo>
                  <a:pt x="32140" y="155699"/>
                </a:lnTo>
                <a:lnTo>
                  <a:pt x="14679" y="197022"/>
                </a:lnTo>
                <a:lnTo>
                  <a:pt x="3768" y="241333"/>
                </a:lnTo>
                <a:lnTo>
                  <a:pt x="0" y="288036"/>
                </a:lnTo>
                <a:lnTo>
                  <a:pt x="3768" y="334769"/>
                </a:lnTo>
                <a:lnTo>
                  <a:pt x="14679" y="379098"/>
                </a:lnTo>
                <a:lnTo>
                  <a:pt x="32140" y="420428"/>
                </a:lnTo>
                <a:lnTo>
                  <a:pt x="55558" y="458169"/>
                </a:lnTo>
                <a:lnTo>
                  <a:pt x="84343" y="491728"/>
                </a:lnTo>
                <a:lnTo>
                  <a:pt x="117902" y="520513"/>
                </a:lnTo>
                <a:lnTo>
                  <a:pt x="155643" y="543931"/>
                </a:lnTo>
                <a:lnTo>
                  <a:pt x="196973" y="561392"/>
                </a:lnTo>
                <a:lnTo>
                  <a:pt x="241302" y="572303"/>
                </a:lnTo>
                <a:lnTo>
                  <a:pt x="288036" y="576072"/>
                </a:lnTo>
                <a:lnTo>
                  <a:pt x="334769" y="572303"/>
                </a:lnTo>
                <a:lnTo>
                  <a:pt x="379098" y="561392"/>
                </a:lnTo>
                <a:lnTo>
                  <a:pt x="420428" y="543931"/>
                </a:lnTo>
                <a:lnTo>
                  <a:pt x="458169" y="520513"/>
                </a:lnTo>
                <a:lnTo>
                  <a:pt x="491728" y="491728"/>
                </a:lnTo>
                <a:lnTo>
                  <a:pt x="512030" y="468058"/>
                </a:lnTo>
                <a:lnTo>
                  <a:pt x="288083" y="468058"/>
                </a:lnTo>
                <a:lnTo>
                  <a:pt x="244381" y="462676"/>
                </a:lnTo>
                <a:lnTo>
                  <a:pt x="202691" y="446532"/>
                </a:lnTo>
                <a:lnTo>
                  <a:pt x="163618" y="418195"/>
                </a:lnTo>
                <a:lnTo>
                  <a:pt x="134365" y="381846"/>
                </a:lnTo>
                <a:lnTo>
                  <a:pt x="115633" y="339804"/>
                </a:lnTo>
                <a:lnTo>
                  <a:pt x="108119" y="294386"/>
                </a:lnTo>
                <a:lnTo>
                  <a:pt x="112522" y="247909"/>
                </a:lnTo>
                <a:lnTo>
                  <a:pt x="129539" y="202692"/>
                </a:lnTo>
                <a:lnTo>
                  <a:pt x="275843" y="202692"/>
                </a:lnTo>
                <a:lnTo>
                  <a:pt x="202691" y="129540"/>
                </a:lnTo>
                <a:lnTo>
                  <a:pt x="244381" y="113395"/>
                </a:lnTo>
                <a:lnTo>
                  <a:pt x="288083" y="108013"/>
                </a:lnTo>
                <a:lnTo>
                  <a:pt x="511985" y="108013"/>
                </a:lnTo>
                <a:lnTo>
                  <a:pt x="491728" y="84391"/>
                </a:lnTo>
                <a:lnTo>
                  <a:pt x="458169" y="55595"/>
                </a:lnTo>
                <a:lnTo>
                  <a:pt x="420428" y="32164"/>
                </a:lnTo>
                <a:lnTo>
                  <a:pt x="379098" y="14691"/>
                </a:lnTo>
                <a:lnTo>
                  <a:pt x="334769" y="3771"/>
                </a:lnTo>
                <a:lnTo>
                  <a:pt x="288036" y="0"/>
                </a:lnTo>
                <a:close/>
              </a:path>
              <a:path w="576579" h="576580">
                <a:moveTo>
                  <a:pt x="275843" y="202692"/>
                </a:moveTo>
                <a:lnTo>
                  <a:pt x="129539" y="202692"/>
                </a:lnTo>
                <a:lnTo>
                  <a:pt x="373379" y="446532"/>
                </a:lnTo>
                <a:lnTo>
                  <a:pt x="331761" y="462676"/>
                </a:lnTo>
                <a:lnTo>
                  <a:pt x="288083" y="468058"/>
                </a:lnTo>
                <a:lnTo>
                  <a:pt x="512030" y="468058"/>
                </a:lnTo>
                <a:lnTo>
                  <a:pt x="520513" y="458169"/>
                </a:lnTo>
                <a:lnTo>
                  <a:pt x="543931" y="420428"/>
                </a:lnTo>
                <a:lnTo>
                  <a:pt x="561392" y="379098"/>
                </a:lnTo>
                <a:lnTo>
                  <a:pt x="562800" y="373380"/>
                </a:lnTo>
                <a:lnTo>
                  <a:pt x="446532" y="373380"/>
                </a:lnTo>
                <a:lnTo>
                  <a:pt x="275843" y="202692"/>
                </a:lnTo>
                <a:close/>
              </a:path>
              <a:path w="576579" h="576580">
                <a:moveTo>
                  <a:pt x="511985" y="108013"/>
                </a:moveTo>
                <a:lnTo>
                  <a:pt x="288083" y="108013"/>
                </a:lnTo>
                <a:lnTo>
                  <a:pt x="331761" y="113395"/>
                </a:lnTo>
                <a:lnTo>
                  <a:pt x="373379" y="129540"/>
                </a:lnTo>
                <a:lnTo>
                  <a:pt x="412453" y="157885"/>
                </a:lnTo>
                <a:lnTo>
                  <a:pt x="441705" y="194253"/>
                </a:lnTo>
                <a:lnTo>
                  <a:pt x="460438" y="236315"/>
                </a:lnTo>
                <a:lnTo>
                  <a:pt x="467952" y="281742"/>
                </a:lnTo>
                <a:lnTo>
                  <a:pt x="463550" y="328206"/>
                </a:lnTo>
                <a:lnTo>
                  <a:pt x="446532" y="373380"/>
                </a:lnTo>
                <a:lnTo>
                  <a:pt x="562800" y="373380"/>
                </a:lnTo>
                <a:lnTo>
                  <a:pt x="572303" y="334769"/>
                </a:lnTo>
                <a:lnTo>
                  <a:pt x="576072" y="288036"/>
                </a:lnTo>
                <a:lnTo>
                  <a:pt x="572303" y="241333"/>
                </a:lnTo>
                <a:lnTo>
                  <a:pt x="561392" y="197022"/>
                </a:lnTo>
                <a:lnTo>
                  <a:pt x="543931" y="155699"/>
                </a:lnTo>
                <a:lnTo>
                  <a:pt x="520513" y="117957"/>
                </a:lnTo>
                <a:lnTo>
                  <a:pt x="511985" y="1080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91937" y="764666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0" y="288036"/>
                </a:moveTo>
                <a:lnTo>
                  <a:pt x="3768" y="241333"/>
                </a:lnTo>
                <a:lnTo>
                  <a:pt x="14679" y="197022"/>
                </a:lnTo>
                <a:lnTo>
                  <a:pt x="32140" y="155699"/>
                </a:lnTo>
                <a:lnTo>
                  <a:pt x="55558" y="117957"/>
                </a:lnTo>
                <a:lnTo>
                  <a:pt x="84343" y="84391"/>
                </a:lnTo>
                <a:lnTo>
                  <a:pt x="117902" y="55595"/>
                </a:lnTo>
                <a:lnTo>
                  <a:pt x="155643" y="32164"/>
                </a:lnTo>
                <a:lnTo>
                  <a:pt x="196973" y="14691"/>
                </a:lnTo>
                <a:lnTo>
                  <a:pt x="241302" y="3771"/>
                </a:lnTo>
                <a:lnTo>
                  <a:pt x="288036" y="0"/>
                </a:lnTo>
                <a:lnTo>
                  <a:pt x="334769" y="3771"/>
                </a:lnTo>
                <a:lnTo>
                  <a:pt x="379098" y="14691"/>
                </a:lnTo>
                <a:lnTo>
                  <a:pt x="420428" y="32164"/>
                </a:lnTo>
                <a:lnTo>
                  <a:pt x="458169" y="55595"/>
                </a:lnTo>
                <a:lnTo>
                  <a:pt x="491728" y="84391"/>
                </a:lnTo>
                <a:lnTo>
                  <a:pt x="520513" y="117957"/>
                </a:lnTo>
                <a:lnTo>
                  <a:pt x="543931" y="155699"/>
                </a:lnTo>
                <a:lnTo>
                  <a:pt x="561392" y="197022"/>
                </a:lnTo>
                <a:lnTo>
                  <a:pt x="572303" y="241333"/>
                </a:lnTo>
                <a:lnTo>
                  <a:pt x="576072" y="288036"/>
                </a:lnTo>
                <a:lnTo>
                  <a:pt x="572303" y="334769"/>
                </a:lnTo>
                <a:lnTo>
                  <a:pt x="561392" y="379098"/>
                </a:lnTo>
                <a:lnTo>
                  <a:pt x="543931" y="420428"/>
                </a:lnTo>
                <a:lnTo>
                  <a:pt x="520513" y="458169"/>
                </a:lnTo>
                <a:lnTo>
                  <a:pt x="491728" y="491728"/>
                </a:lnTo>
                <a:lnTo>
                  <a:pt x="458169" y="520513"/>
                </a:lnTo>
                <a:lnTo>
                  <a:pt x="420428" y="543931"/>
                </a:lnTo>
                <a:lnTo>
                  <a:pt x="379098" y="561392"/>
                </a:lnTo>
                <a:lnTo>
                  <a:pt x="334769" y="572303"/>
                </a:lnTo>
                <a:lnTo>
                  <a:pt x="288036" y="576072"/>
                </a:lnTo>
                <a:lnTo>
                  <a:pt x="241302" y="572303"/>
                </a:lnTo>
                <a:lnTo>
                  <a:pt x="196973" y="561392"/>
                </a:lnTo>
                <a:lnTo>
                  <a:pt x="155643" y="543931"/>
                </a:lnTo>
                <a:lnTo>
                  <a:pt x="117902" y="520513"/>
                </a:lnTo>
                <a:lnTo>
                  <a:pt x="84343" y="491728"/>
                </a:lnTo>
                <a:lnTo>
                  <a:pt x="55558" y="458169"/>
                </a:lnTo>
                <a:lnTo>
                  <a:pt x="32140" y="420428"/>
                </a:lnTo>
                <a:lnTo>
                  <a:pt x="14679" y="379098"/>
                </a:lnTo>
                <a:lnTo>
                  <a:pt x="3768" y="334769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4629" y="872680"/>
            <a:ext cx="265431" cy="265430"/>
          </a:xfrm>
          <a:custGeom>
            <a:avLst/>
            <a:gdLst/>
            <a:ahLst/>
            <a:cxnLst/>
            <a:rect l="l" t="t" r="r" b="b"/>
            <a:pathLst>
              <a:path w="265429" h="265430">
                <a:moveTo>
                  <a:pt x="243840" y="265366"/>
                </a:moveTo>
                <a:lnTo>
                  <a:pt x="260858" y="220193"/>
                </a:lnTo>
                <a:lnTo>
                  <a:pt x="265260" y="173728"/>
                </a:lnTo>
                <a:lnTo>
                  <a:pt x="257746" y="128301"/>
                </a:lnTo>
                <a:lnTo>
                  <a:pt x="239013" y="86240"/>
                </a:lnTo>
                <a:lnTo>
                  <a:pt x="209761" y="49872"/>
                </a:lnTo>
                <a:lnTo>
                  <a:pt x="170687" y="21526"/>
                </a:lnTo>
                <a:lnTo>
                  <a:pt x="129069" y="5381"/>
                </a:lnTo>
                <a:lnTo>
                  <a:pt x="85391" y="0"/>
                </a:lnTo>
                <a:lnTo>
                  <a:pt x="41689" y="5381"/>
                </a:lnTo>
                <a:lnTo>
                  <a:pt x="0" y="21526"/>
                </a:lnTo>
                <a:lnTo>
                  <a:pt x="243840" y="265366"/>
                </a:lnTo>
                <a:close/>
              </a:path>
            </a:pathLst>
          </a:custGeom>
          <a:ln w="2540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0057" y="967358"/>
            <a:ext cx="265431" cy="265430"/>
          </a:xfrm>
          <a:custGeom>
            <a:avLst/>
            <a:gdLst/>
            <a:ahLst/>
            <a:cxnLst/>
            <a:rect l="l" t="t" r="r" b="b"/>
            <a:pathLst>
              <a:path w="265429" h="265430">
                <a:moveTo>
                  <a:pt x="21420" y="0"/>
                </a:moveTo>
                <a:lnTo>
                  <a:pt x="4402" y="45217"/>
                </a:lnTo>
                <a:lnTo>
                  <a:pt x="0" y="91693"/>
                </a:lnTo>
                <a:lnTo>
                  <a:pt x="7514" y="137112"/>
                </a:lnTo>
                <a:lnTo>
                  <a:pt x="26246" y="179154"/>
                </a:lnTo>
                <a:lnTo>
                  <a:pt x="55499" y="215503"/>
                </a:lnTo>
                <a:lnTo>
                  <a:pt x="94572" y="243839"/>
                </a:lnTo>
                <a:lnTo>
                  <a:pt x="136262" y="259984"/>
                </a:lnTo>
                <a:lnTo>
                  <a:pt x="179964" y="265366"/>
                </a:lnTo>
                <a:lnTo>
                  <a:pt x="223642" y="259984"/>
                </a:lnTo>
                <a:lnTo>
                  <a:pt x="265260" y="243839"/>
                </a:lnTo>
                <a:lnTo>
                  <a:pt x="21420" y="0"/>
                </a:lnTo>
                <a:close/>
              </a:path>
            </a:pathLst>
          </a:custGeom>
          <a:ln w="2540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2694" y="1988821"/>
            <a:ext cx="6094095" cy="108585"/>
          </a:xfrm>
          <a:custGeom>
            <a:avLst/>
            <a:gdLst/>
            <a:ahLst/>
            <a:cxnLst/>
            <a:rect l="l" t="t" r="r" b="b"/>
            <a:pathLst>
              <a:path w="6094095" h="108585">
                <a:moveTo>
                  <a:pt x="20954" y="67563"/>
                </a:moveTo>
                <a:lnTo>
                  <a:pt x="6095" y="67563"/>
                </a:lnTo>
                <a:lnTo>
                  <a:pt x="0" y="73532"/>
                </a:lnTo>
                <a:lnTo>
                  <a:pt x="0" y="108076"/>
                </a:lnTo>
                <a:lnTo>
                  <a:pt x="10495" y="105939"/>
                </a:lnTo>
                <a:lnTo>
                  <a:pt x="19097" y="100123"/>
                </a:lnTo>
                <a:lnTo>
                  <a:pt x="24913" y="91521"/>
                </a:lnTo>
                <a:lnTo>
                  <a:pt x="27050" y="81025"/>
                </a:lnTo>
                <a:lnTo>
                  <a:pt x="27050" y="73532"/>
                </a:lnTo>
                <a:lnTo>
                  <a:pt x="20954" y="67563"/>
                </a:lnTo>
                <a:close/>
              </a:path>
              <a:path w="6094095" h="108585">
                <a:moveTo>
                  <a:pt x="6093713" y="27050"/>
                </a:moveTo>
                <a:lnTo>
                  <a:pt x="6066662" y="27050"/>
                </a:lnTo>
                <a:lnTo>
                  <a:pt x="6066662" y="53975"/>
                </a:lnTo>
                <a:lnTo>
                  <a:pt x="6077158" y="51857"/>
                </a:lnTo>
                <a:lnTo>
                  <a:pt x="6085760" y="46085"/>
                </a:lnTo>
                <a:lnTo>
                  <a:pt x="6091576" y="37526"/>
                </a:lnTo>
                <a:lnTo>
                  <a:pt x="6093713" y="27050"/>
                </a:lnTo>
                <a:close/>
              </a:path>
              <a:path w="6094095" h="108585">
                <a:moveTo>
                  <a:pt x="6066662" y="0"/>
                </a:moveTo>
                <a:lnTo>
                  <a:pt x="6056167" y="2119"/>
                </a:lnTo>
                <a:lnTo>
                  <a:pt x="6047565" y="7905"/>
                </a:lnTo>
                <a:lnTo>
                  <a:pt x="6041749" y="16502"/>
                </a:lnTo>
                <a:lnTo>
                  <a:pt x="6039611" y="27050"/>
                </a:lnTo>
                <a:lnTo>
                  <a:pt x="6039611" y="34416"/>
                </a:lnTo>
                <a:lnTo>
                  <a:pt x="6045708" y="40512"/>
                </a:lnTo>
                <a:lnTo>
                  <a:pt x="6060566" y="40512"/>
                </a:lnTo>
                <a:lnTo>
                  <a:pt x="6066662" y="34416"/>
                </a:lnTo>
                <a:lnTo>
                  <a:pt x="6066662" y="27050"/>
                </a:lnTo>
                <a:lnTo>
                  <a:pt x="6093713" y="27050"/>
                </a:lnTo>
                <a:lnTo>
                  <a:pt x="6091576" y="16502"/>
                </a:lnTo>
                <a:lnTo>
                  <a:pt x="6085760" y="7905"/>
                </a:lnTo>
                <a:lnTo>
                  <a:pt x="6077158" y="2119"/>
                </a:lnTo>
                <a:lnTo>
                  <a:pt x="6066662" y="0"/>
                </a:lnTo>
                <a:close/>
              </a:path>
            </a:pathLst>
          </a:custGeom>
          <a:solidFill>
            <a:srgbClr val="BB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82303" y="2015873"/>
            <a:ext cx="54611" cy="27305"/>
          </a:xfrm>
          <a:custGeom>
            <a:avLst/>
            <a:gdLst/>
            <a:ahLst/>
            <a:cxnLst/>
            <a:rect l="l" t="t" r="r" b="b"/>
            <a:pathLst>
              <a:path w="54609" h="27305">
                <a:moveTo>
                  <a:pt x="0" y="26924"/>
                </a:moveTo>
                <a:lnTo>
                  <a:pt x="27050" y="26924"/>
                </a:lnTo>
                <a:lnTo>
                  <a:pt x="37546" y="24806"/>
                </a:lnTo>
                <a:lnTo>
                  <a:pt x="46148" y="19034"/>
                </a:lnTo>
                <a:lnTo>
                  <a:pt x="51964" y="10475"/>
                </a:lnTo>
                <a:lnTo>
                  <a:pt x="54101" y="0"/>
                </a:lnTo>
              </a:path>
            </a:pathLst>
          </a:custGeom>
          <a:ln w="2540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439794" y="1246425"/>
            <a:ext cx="5281295" cy="80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2110"/>
              </a:lnSpc>
              <a:spcBef>
                <a:spcPts val="105"/>
              </a:spcBef>
            </a:pPr>
            <a:r>
              <a:rPr sz="2000" dirty="0">
                <a:latin typeface="Noto Sans CJK JP Regular"/>
                <a:cs typeface="Noto Sans CJK JP Regular"/>
              </a:rPr>
              <a:t>機關團體</a:t>
            </a:r>
          </a:p>
          <a:p>
            <a:pPr marL="12700">
              <a:lnSpc>
                <a:spcPts val="1870"/>
              </a:lnSpc>
            </a:pPr>
            <a:r>
              <a:rPr dirty="0">
                <a:latin typeface="Noto Sans CJK JP Regular"/>
                <a:cs typeface="Noto Sans CJK JP Regular"/>
              </a:rPr>
              <a:t>補</a:t>
            </a:r>
            <a:r>
              <a:rPr spc="10" dirty="0">
                <a:latin typeface="Noto Sans CJK JP Regular"/>
                <a:cs typeface="Noto Sans CJK JP Regular"/>
              </a:rPr>
              <a:t>助</a:t>
            </a:r>
            <a:r>
              <a:rPr spc="-15" dirty="0">
                <a:latin typeface="Noto Sans CJK JP Regular"/>
                <a:cs typeface="Noto Sans CJK JP Regular"/>
              </a:rPr>
              <a:t>、</a:t>
            </a:r>
            <a:r>
              <a:rPr dirty="0">
                <a:latin typeface="Noto Sans CJK JP Regular"/>
                <a:cs typeface="Noto Sans CJK JP Regular"/>
              </a:rPr>
              <a:t>買賣、租賃、承攬或其他具有</a:t>
            </a:r>
          </a:p>
          <a:p>
            <a:pPr marR="1590040" algn="ctr"/>
            <a:r>
              <a:rPr dirty="0" err="1">
                <a:latin typeface="Noto Sans CJK JP Regular"/>
                <a:cs typeface="Noto Sans CJK JP Regular"/>
              </a:rPr>
              <a:t>對價之交易行為</a:t>
            </a:r>
            <a:endParaRPr dirty="0">
              <a:latin typeface="Noto Sans CJK JP Regular"/>
              <a:cs typeface="Noto Sans CJK JP Regular"/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9D4E3363-A6A8-F5EA-7FCC-92C722E0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506" y="2133346"/>
            <a:ext cx="8371542" cy="4406826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AC233027-A131-9B88-B68A-A8B5C7D878CC}"/>
              </a:ext>
            </a:extLst>
          </p:cNvPr>
          <p:cNvSpPr/>
          <p:nvPr/>
        </p:nvSpPr>
        <p:spPr>
          <a:xfrm>
            <a:off x="2363638" y="2691442"/>
            <a:ext cx="258792" cy="2501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DA20598-A304-079E-038C-522FD6013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38" y="3893451"/>
            <a:ext cx="323116" cy="31092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ABE2156-CD66-0F18-0385-96F92778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476" y="3098130"/>
            <a:ext cx="323116" cy="31092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0337F0C-A9FD-A5E3-A2FA-DDE4F3E0E55B}"/>
              </a:ext>
            </a:extLst>
          </p:cNvPr>
          <p:cNvSpPr/>
          <p:nvPr/>
        </p:nvSpPr>
        <p:spPr>
          <a:xfrm>
            <a:off x="351263" y="1360916"/>
            <a:ext cx="2954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endParaRPr lang="zh-TW" altLang="en-US" sz="1800" b="0" i="0" u="none" strike="noStrike" baseline="0" dirty="0">
              <a:solidFill>
                <a:srgbClr val="000000"/>
              </a:solidFill>
              <a:latin typeface="DFPZongYiW5-B5"/>
            </a:endParaRPr>
          </a:p>
          <a:p>
            <a:r>
              <a:rPr lang="zh-TW" altLang="en-US" sz="1800" b="0" i="0" u="none" strike="noStrike" baseline="0" dirty="0">
                <a:solidFill>
                  <a:srgbClr val="FF0000"/>
                </a:solidFill>
                <a:latin typeface="DFPZongYiW5-B5"/>
              </a:rPr>
              <a:t>紅色星星另有身分揭露義務</a:t>
            </a:r>
          </a:p>
        </p:txBody>
      </p:sp>
    </p:spTree>
    <p:extLst>
      <p:ext uri="{BB962C8B-B14F-4D97-AF65-F5344CB8AC3E}">
        <p14:creationId xmlns:p14="http://schemas.microsoft.com/office/powerpoint/2010/main" val="36699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7898" y="422528"/>
            <a:ext cx="3111500" cy="43688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dirty="0"/>
              <a:t>交易或補助行為禁止</a:t>
            </a:r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2063547" y="1784870"/>
            <a:ext cx="399415" cy="4231640"/>
          </a:xfrm>
          <a:custGeom>
            <a:avLst/>
            <a:gdLst/>
            <a:ahLst/>
            <a:cxnLst/>
            <a:rect l="l" t="t" r="r" b="b"/>
            <a:pathLst>
              <a:path w="399415" h="4231640">
                <a:moveTo>
                  <a:pt x="399376" y="0"/>
                </a:moveTo>
                <a:lnTo>
                  <a:pt x="0" y="0"/>
                </a:lnTo>
                <a:lnTo>
                  <a:pt x="0" y="4231640"/>
                </a:lnTo>
                <a:lnTo>
                  <a:pt x="399376" y="4231640"/>
                </a:lnTo>
                <a:lnTo>
                  <a:pt x="399376" y="0"/>
                </a:lnTo>
                <a:close/>
              </a:path>
            </a:pathLst>
          </a:custGeom>
          <a:solidFill>
            <a:srgbClr val="F5CD2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63547" y="947096"/>
          <a:ext cx="9070618" cy="5310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2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一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依政府採購法以公告程</a:t>
                      </a:r>
                      <a:r>
                        <a:rPr sz="2000" b="0" spc="-15" dirty="0">
                          <a:latin typeface="Noto Sans CJK JP Medium"/>
                          <a:cs typeface="Noto Sans CJK JP Medium"/>
                        </a:rPr>
                        <a:t>序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或同</a:t>
                      </a:r>
                      <a:r>
                        <a:rPr sz="2000" b="0" spc="-15" dirty="0">
                          <a:latin typeface="Noto Sans CJK JP Medium"/>
                          <a:cs typeface="Noto Sans CJK JP Medium"/>
                        </a:rPr>
                        <a:t>法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第一</a:t>
                      </a:r>
                      <a:r>
                        <a:rPr sz="2000" b="0" spc="-15" dirty="0">
                          <a:latin typeface="Noto Sans CJK JP Medium"/>
                          <a:cs typeface="Noto Sans CJK JP Medium"/>
                        </a:rPr>
                        <a:t>百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零五</a:t>
                      </a:r>
                      <a:r>
                        <a:rPr sz="2000" b="0" spc="-15" dirty="0">
                          <a:latin typeface="Noto Sans CJK JP Medium"/>
                          <a:cs typeface="Noto Sans CJK JP Medium"/>
                        </a:rPr>
                        <a:t>條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辦理</a:t>
                      </a:r>
                      <a:r>
                        <a:rPr sz="2000" b="0" spc="-15" dirty="0">
                          <a:latin typeface="Noto Sans CJK JP Medium"/>
                          <a:cs typeface="Noto Sans CJK JP Medium"/>
                        </a:rPr>
                        <a:t>之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採購</a:t>
                      </a:r>
                      <a:endParaRPr sz="20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spc="60" dirty="0">
                          <a:latin typeface="Noto Sans CJK JP Black"/>
                          <a:cs typeface="Noto Sans CJK JP Black"/>
                        </a:rPr>
                        <a:t>依</a:t>
                      </a:r>
                      <a:r>
                        <a:rPr sz="2000" spc="45" dirty="0">
                          <a:latin typeface="Noto Sans CJK JP Black"/>
                          <a:cs typeface="Noto Sans CJK JP Black"/>
                        </a:rPr>
                        <a:t>政府採購</a:t>
                      </a:r>
                      <a:r>
                        <a:rPr sz="2000" spc="60" dirty="0">
                          <a:latin typeface="Noto Sans CJK JP Black"/>
                          <a:cs typeface="Noto Sans CJK JP Black"/>
                        </a:rPr>
                        <a:t>法</a:t>
                      </a:r>
                      <a:r>
                        <a:rPr sz="2000" spc="45" dirty="0">
                          <a:latin typeface="Noto Sans CJK JP Black"/>
                          <a:cs typeface="Noto Sans CJK JP Black"/>
                        </a:rPr>
                        <a:t>經由公告</a:t>
                      </a:r>
                      <a:r>
                        <a:rPr sz="2000" spc="60" dirty="0">
                          <a:latin typeface="Noto Sans CJK JP Black"/>
                          <a:cs typeface="Noto Sans CJK JP Black"/>
                        </a:rPr>
                        <a:t>程</a:t>
                      </a:r>
                      <a:r>
                        <a:rPr sz="2000" spc="45" dirty="0">
                          <a:latin typeface="Noto Sans CJK JP Black"/>
                          <a:cs typeface="Noto Sans CJK JP Black"/>
                        </a:rPr>
                        <a:t>序進行之</a:t>
                      </a:r>
                      <a:r>
                        <a:rPr sz="2000" spc="60" dirty="0">
                          <a:latin typeface="Noto Sans CJK JP Black"/>
                          <a:cs typeface="Noto Sans CJK JP Black"/>
                        </a:rPr>
                        <a:t>採</a:t>
                      </a:r>
                      <a:r>
                        <a:rPr sz="2000" spc="80" dirty="0">
                          <a:latin typeface="Noto Sans CJK JP Black"/>
                          <a:cs typeface="Noto Sans CJK JP Black"/>
                        </a:rPr>
                        <a:t>購</a:t>
                      </a:r>
                      <a:r>
                        <a:rPr sz="2000" spc="5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000" spc="45" dirty="0">
                          <a:latin typeface="Noto Sans CJK JP Black"/>
                          <a:cs typeface="Noto Sans CJK JP Black"/>
                        </a:rPr>
                        <a:t>包含公</a:t>
                      </a:r>
                      <a:r>
                        <a:rPr sz="2000" spc="60" dirty="0">
                          <a:latin typeface="Noto Sans CJK JP Black"/>
                          <a:cs typeface="Noto Sans CJK JP Black"/>
                        </a:rPr>
                        <a:t>開</a:t>
                      </a:r>
                      <a:r>
                        <a:rPr sz="2000" spc="45" dirty="0">
                          <a:latin typeface="Noto Sans CJK JP Black"/>
                          <a:cs typeface="Noto Sans CJK JP Black"/>
                        </a:rPr>
                        <a:t>招</a:t>
                      </a:r>
                      <a:r>
                        <a:rPr sz="2000" spc="55" dirty="0">
                          <a:latin typeface="Noto Sans CJK JP Black"/>
                          <a:cs typeface="Noto Sans CJK JP Black"/>
                        </a:rPr>
                        <a:t>標</a:t>
                      </a:r>
                      <a:r>
                        <a:rPr sz="2000" spc="50" dirty="0">
                          <a:latin typeface="Noto Sans CJK JP Black"/>
                          <a:cs typeface="Noto Sans CJK JP Black"/>
                        </a:rPr>
                        <a:t>、</a:t>
                      </a:r>
                      <a:r>
                        <a:rPr sz="2000" spc="45" dirty="0">
                          <a:latin typeface="Noto Sans CJK JP Black"/>
                          <a:cs typeface="Noto Sans CJK JP Black"/>
                        </a:rPr>
                        <a:t>選擇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性</a:t>
                      </a:r>
                      <a:r>
                        <a:rPr sz="2000" spc="5" dirty="0">
                          <a:latin typeface="Noto Sans CJK JP Black"/>
                          <a:cs typeface="Noto Sans CJK JP Black"/>
                        </a:rPr>
                        <a:t>招</a:t>
                      </a:r>
                      <a:endParaRPr sz="2000" dirty="0">
                        <a:latin typeface="Noto Sans CJK JP Black"/>
                        <a:cs typeface="Noto Sans CJK JP Black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標及經公告辦理之限制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性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招標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349250" marR="781685" indent="-277495">
                        <a:lnSpc>
                          <a:spcPct val="108000"/>
                        </a:lnSpc>
                        <a:spcBef>
                          <a:spcPts val="2215"/>
                        </a:spcBef>
                        <a:buSzPct val="95000"/>
                        <a:buFont typeface="Wingdings"/>
                        <a:buChar char=""/>
                        <a:tabLst>
                          <a:tab pos="300355" algn="l"/>
                        </a:tabLst>
                      </a:pP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依政府採購法第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條</a:t>
                      </a:r>
                      <a:r>
                        <a:rPr sz="2000" spc="-10" dirty="0">
                          <a:latin typeface="Noto Sans CJK JP Black"/>
                          <a:cs typeface="Noto Sans CJK JP Black"/>
                        </a:rPr>
                        <a:t>第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項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第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款辦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理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後續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擴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充契</a:t>
                      </a:r>
                      <a:r>
                        <a:rPr sz="2000" spc="-10" dirty="0">
                          <a:latin typeface="Noto Sans CJK JP Black"/>
                          <a:cs typeface="Noto Sans CJK JP Black"/>
                        </a:rPr>
                        <a:t>約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：原採 購案已經公告程序辦理者</a:t>
                      </a: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10"/>
                        </a:spcBef>
                        <a:buSzPct val="95000"/>
                        <a:buFont typeface="Wingdings"/>
                        <a:buChar char=""/>
                        <a:tabLst>
                          <a:tab pos="300355" algn="l"/>
                        </a:tabLst>
                      </a:pP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共同供應契約：訂約機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關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係以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公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告程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序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辦理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招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標</a:t>
                      </a:r>
                    </a:p>
                    <a:p>
                      <a:pPr marL="349250" marR="852169" indent="-277495">
                        <a:lnSpc>
                          <a:spcPct val="108000"/>
                        </a:lnSpc>
                        <a:spcBef>
                          <a:spcPts val="10"/>
                        </a:spcBef>
                        <a:buSzPct val="95000"/>
                        <a:buFont typeface="Wingdings"/>
                        <a:buChar char=""/>
                        <a:tabLst>
                          <a:tab pos="368300" algn="l"/>
                        </a:tabLst>
                      </a:pP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依政府採購法第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條第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項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辦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理限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制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性招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標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之契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約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變</a:t>
                      </a:r>
                      <a:r>
                        <a:rPr sz="2000" spc="5" dirty="0">
                          <a:latin typeface="Noto Sans CJK JP Black"/>
                          <a:cs typeface="Noto Sans CJK JP Black"/>
                        </a:rPr>
                        <a:t>更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：  原採購案已依公告程序辦理並簽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訂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契約</a:t>
                      </a: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04"/>
                        </a:spcBef>
                        <a:buSzPct val="95000"/>
                        <a:buFont typeface="Wingdings"/>
                        <a:buChar char=""/>
                        <a:tabLst>
                          <a:tab pos="300355" algn="l"/>
                        </a:tabLst>
                      </a:pP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促進民間參與公共建設</a:t>
                      </a:r>
                      <a:r>
                        <a:rPr sz="2000" spc="-10" dirty="0">
                          <a:latin typeface="Noto Sans CJK JP Black"/>
                          <a:cs typeface="Noto Sans CJK JP Black"/>
                        </a:rPr>
                        <a:t>法</a:t>
                      </a:r>
                      <a:r>
                        <a:rPr sz="2000" spc="5" dirty="0">
                          <a:latin typeface="Noto Sans CJK JP Black"/>
                          <a:cs typeface="Noto Sans CJK JP Black"/>
                        </a:rPr>
                        <a:t>第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條</a:t>
                      </a:r>
                      <a:r>
                        <a:rPr sz="2000" spc="5" dirty="0">
                          <a:latin typeface="Noto Sans CJK JP Black"/>
                          <a:cs typeface="Noto Sans CJK JP Black"/>
                        </a:rPr>
                        <a:t>之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第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spc="5" dirty="0">
                          <a:latin typeface="Noto Sans CJK JP Black"/>
                          <a:cs typeface="Noto Sans CJK JP Black"/>
                        </a:rPr>
                        <a:t>項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，</a:t>
                      </a:r>
                      <a:r>
                        <a:rPr sz="2000" spc="5" dirty="0">
                          <a:latin typeface="Noto Sans CJK JP Black"/>
                          <a:cs typeface="Noto Sans CJK JP Black"/>
                        </a:rPr>
                        <a:t>若原</a:t>
                      </a:r>
                      <a:r>
                        <a:rPr sz="2000" spc="-20" dirty="0">
                          <a:latin typeface="Noto Sans CJK JP Black"/>
                          <a:cs typeface="Noto Sans CJK JP Black"/>
                        </a:rPr>
                        <a:t>投</a:t>
                      </a:r>
                      <a:r>
                        <a:rPr sz="2000" spc="5" dirty="0">
                          <a:latin typeface="Noto Sans CJK JP Black"/>
                          <a:cs typeface="Noto Sans CJK JP Black"/>
                        </a:rPr>
                        <a:t>資契</a:t>
                      </a:r>
                      <a:r>
                        <a:rPr sz="2000" spc="-20" dirty="0">
                          <a:latin typeface="Noto Sans CJK JP Black"/>
                          <a:cs typeface="Noto Sans CJK JP Black"/>
                        </a:rPr>
                        <a:t>約</a:t>
                      </a:r>
                      <a:r>
                        <a:rPr sz="2000" spc="5" dirty="0">
                          <a:latin typeface="Noto Sans CJK JP Black"/>
                          <a:cs typeface="Noto Sans CJK JP Black"/>
                        </a:rPr>
                        <a:t>係以</a:t>
                      </a:r>
                      <a:endParaRPr sz="2000" dirty="0">
                        <a:latin typeface="Noto Sans CJK JP Black"/>
                        <a:cs typeface="Noto Sans CJK JP Black"/>
                      </a:endParaRPr>
                    </a:p>
                    <a:p>
                      <a:pPr marL="3492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公告程序辦理：後續與該民間機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構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優先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以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一次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為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限之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訂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約</a:t>
                      </a:r>
                    </a:p>
                  </a:txBody>
                  <a:tcPr marL="0" marR="0" marT="39369" marB="0"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DF5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6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5935" y="422528"/>
            <a:ext cx="3114675" cy="43688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dirty="0"/>
              <a:t>交易或補助行為禁止</a:t>
            </a:r>
            <a:endParaRPr sz="2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8074"/>
              </p:ext>
            </p:extLst>
          </p:nvPr>
        </p:nvGraphicFramePr>
        <p:xfrm>
          <a:off x="2055850" y="988006"/>
          <a:ext cx="8151493" cy="144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3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200" b="0" dirty="0">
                          <a:latin typeface="Noto Sans CJK JP Medium"/>
                          <a:cs typeface="Noto Sans CJK JP Medium"/>
                        </a:rPr>
                        <a:t>二</a:t>
                      </a:r>
                      <a:endParaRPr sz="22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985" marB="0"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2520"/>
                        </a:lnSpc>
                        <a:spcBef>
                          <a:spcPts val="55"/>
                        </a:spcBef>
                      </a:pPr>
                      <a:r>
                        <a:rPr sz="2200" b="0" spc="-5" dirty="0">
                          <a:latin typeface="Noto Sans CJK JP Medium"/>
                          <a:cs typeface="Noto Sans CJK JP Medium"/>
                        </a:rPr>
                        <a:t>依法令規定經由公平競爭方式，以</a:t>
                      </a:r>
                      <a:r>
                        <a:rPr sz="2200" b="0" dirty="0">
                          <a:latin typeface="Noto Sans CJK JP Medium"/>
                          <a:cs typeface="Noto Sans CJK JP Medium"/>
                        </a:rPr>
                        <a:t>公</a:t>
                      </a:r>
                      <a:r>
                        <a:rPr sz="2200" b="0" spc="-5" dirty="0">
                          <a:latin typeface="Noto Sans CJK JP Medium"/>
                          <a:cs typeface="Noto Sans CJK JP Medium"/>
                        </a:rPr>
                        <a:t>告程</a:t>
                      </a:r>
                      <a:r>
                        <a:rPr sz="2200" b="0" dirty="0">
                          <a:latin typeface="Noto Sans CJK JP Medium"/>
                          <a:cs typeface="Noto Sans CJK JP Medium"/>
                        </a:rPr>
                        <a:t>序</a:t>
                      </a:r>
                      <a:r>
                        <a:rPr sz="2200" b="0" spc="-5" dirty="0">
                          <a:latin typeface="Noto Sans CJK JP Medium"/>
                          <a:cs typeface="Noto Sans CJK JP Medium"/>
                        </a:rPr>
                        <a:t>辦理</a:t>
                      </a:r>
                      <a:r>
                        <a:rPr sz="2200" b="0" dirty="0">
                          <a:latin typeface="Noto Sans CJK JP Medium"/>
                          <a:cs typeface="Noto Sans CJK JP Medium"/>
                        </a:rPr>
                        <a:t>之</a:t>
                      </a:r>
                      <a:r>
                        <a:rPr sz="2200" b="0" spc="-5" dirty="0">
                          <a:latin typeface="Noto Sans CJK JP Medium"/>
                          <a:cs typeface="Noto Sans CJK JP Medium"/>
                        </a:rPr>
                        <a:t>採購</a:t>
                      </a:r>
                      <a:r>
                        <a:rPr sz="2200" b="0" dirty="0">
                          <a:latin typeface="Noto Sans CJK JP Medium"/>
                          <a:cs typeface="Noto Sans CJK JP Medium"/>
                        </a:rPr>
                        <a:t>、</a:t>
                      </a:r>
                      <a:r>
                        <a:rPr sz="2200" b="0" spc="-5" dirty="0">
                          <a:latin typeface="Noto Sans CJK JP Medium"/>
                          <a:cs typeface="Noto Sans CJK JP Medium"/>
                        </a:rPr>
                        <a:t>標</a:t>
                      </a:r>
                      <a:endParaRPr sz="2200" dirty="0">
                        <a:latin typeface="Noto Sans CJK JP Medium"/>
                        <a:cs typeface="Noto Sans CJK JP Medium"/>
                      </a:endParaRPr>
                    </a:p>
                    <a:p>
                      <a:pPr marL="61594">
                        <a:lnSpc>
                          <a:spcPts val="2520"/>
                        </a:lnSpc>
                      </a:pPr>
                      <a:r>
                        <a:rPr sz="2200" b="0" spc="-10" dirty="0">
                          <a:latin typeface="Noto Sans CJK JP Medium"/>
                          <a:cs typeface="Noto Sans CJK JP Medium"/>
                        </a:rPr>
                        <a:t>售、標租或招標設定用益物權</a:t>
                      </a:r>
                      <a:endParaRPr sz="22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6985" marB="0"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DF5D4"/>
                    </a:solidFill>
                  </a:tcPr>
                </a:tc>
                <a:tc>
                  <a:txBody>
                    <a:bodyPr/>
                    <a:lstStyle/>
                    <a:p>
                      <a:pPr marL="61594" marR="29845">
                        <a:lnSpc>
                          <a:spcPts val="2400"/>
                        </a:lnSpc>
                        <a:spcBef>
                          <a:spcPts val="340"/>
                        </a:spcBef>
                      </a:pPr>
                      <a:r>
                        <a:rPr sz="2200" spc="55" dirty="0">
                          <a:latin typeface="Noto Sans CJK JP Black"/>
                          <a:cs typeface="Noto Sans CJK JP Black"/>
                        </a:rPr>
                        <a:t>例如</a:t>
                      </a:r>
                      <a:r>
                        <a:rPr sz="2200" spc="70" dirty="0">
                          <a:latin typeface="Noto Sans CJK JP Black"/>
                          <a:cs typeface="Noto Sans CJK JP Black"/>
                        </a:rPr>
                        <a:t>依</a:t>
                      </a:r>
                      <a:r>
                        <a:rPr sz="2200" spc="55" dirty="0">
                          <a:latin typeface="Noto Sans CJK JP Black"/>
                          <a:cs typeface="Noto Sans CJK JP Black"/>
                        </a:rPr>
                        <a:t>科</a:t>
                      </a:r>
                      <a:r>
                        <a:rPr sz="2200" spc="70" dirty="0">
                          <a:latin typeface="Noto Sans CJK JP Black"/>
                          <a:cs typeface="Noto Sans CJK JP Black"/>
                        </a:rPr>
                        <a:t>學</a:t>
                      </a:r>
                      <a:r>
                        <a:rPr sz="2200" spc="55" dirty="0">
                          <a:latin typeface="Noto Sans CJK JP Black"/>
                          <a:cs typeface="Noto Sans CJK JP Black"/>
                        </a:rPr>
                        <a:t>技術</a:t>
                      </a:r>
                      <a:r>
                        <a:rPr sz="2200" spc="70" dirty="0">
                          <a:latin typeface="Noto Sans CJK JP Black"/>
                          <a:cs typeface="Noto Sans CJK JP Black"/>
                        </a:rPr>
                        <a:t>基</a:t>
                      </a:r>
                      <a:r>
                        <a:rPr sz="2200" spc="55" dirty="0">
                          <a:latin typeface="Noto Sans CJK JP Black"/>
                          <a:cs typeface="Noto Sans CJK JP Black"/>
                        </a:rPr>
                        <a:t>本</a:t>
                      </a:r>
                      <a:r>
                        <a:rPr sz="2200" spc="70" dirty="0">
                          <a:latin typeface="Noto Sans CJK JP Black"/>
                          <a:cs typeface="Noto Sans CJK JP Black"/>
                        </a:rPr>
                        <a:t>法</a:t>
                      </a:r>
                      <a:r>
                        <a:rPr sz="2200" spc="55" dirty="0">
                          <a:latin typeface="Noto Sans CJK JP Black"/>
                          <a:cs typeface="Noto Sans CJK JP Black"/>
                        </a:rPr>
                        <a:t>以公</a:t>
                      </a:r>
                      <a:r>
                        <a:rPr sz="2200" spc="70" dirty="0">
                          <a:latin typeface="Noto Sans CJK JP Black"/>
                          <a:cs typeface="Noto Sans CJK JP Black"/>
                        </a:rPr>
                        <a:t>告</a:t>
                      </a:r>
                      <a:r>
                        <a:rPr sz="2200" spc="55" dirty="0">
                          <a:latin typeface="Noto Sans CJK JP Black"/>
                          <a:cs typeface="Noto Sans CJK JP Black"/>
                        </a:rPr>
                        <a:t>方</a:t>
                      </a:r>
                      <a:r>
                        <a:rPr sz="2200" spc="70" dirty="0">
                          <a:latin typeface="Noto Sans CJK JP Black"/>
                          <a:cs typeface="Noto Sans CJK JP Black"/>
                        </a:rPr>
                        <a:t>式</a:t>
                      </a:r>
                      <a:r>
                        <a:rPr sz="2200" spc="55" dirty="0">
                          <a:latin typeface="Noto Sans CJK JP Black"/>
                          <a:cs typeface="Noto Sans CJK JP Black"/>
                        </a:rPr>
                        <a:t>辦理</a:t>
                      </a:r>
                      <a:r>
                        <a:rPr sz="2200" spc="70" dirty="0">
                          <a:latin typeface="Noto Sans CJK JP Black"/>
                          <a:cs typeface="Noto Sans CJK JP Black"/>
                        </a:rPr>
                        <a:t>之</a:t>
                      </a:r>
                      <a:r>
                        <a:rPr sz="2200" spc="55" dirty="0">
                          <a:latin typeface="Noto Sans CJK JP Black"/>
                          <a:cs typeface="Noto Sans CJK JP Black"/>
                        </a:rPr>
                        <a:t>採</a:t>
                      </a:r>
                      <a:r>
                        <a:rPr sz="2200" spc="125" dirty="0">
                          <a:latin typeface="Noto Sans CJK JP Black"/>
                          <a:cs typeface="Noto Sans CJK JP Black"/>
                        </a:rPr>
                        <a:t>購</a:t>
                      </a:r>
                      <a:r>
                        <a:rPr sz="2200" spc="60" dirty="0">
                          <a:latin typeface="Noto Sans CJK JP Black"/>
                          <a:cs typeface="Noto Sans CJK JP Black"/>
                        </a:rPr>
                        <a:t>、依</a:t>
                      </a:r>
                      <a:r>
                        <a:rPr sz="2200" spc="70" dirty="0">
                          <a:latin typeface="Noto Sans CJK JP Black"/>
                          <a:cs typeface="Noto Sans CJK JP Black"/>
                        </a:rPr>
                        <a:t>國有</a:t>
                      </a:r>
                      <a:r>
                        <a:rPr sz="2200" spc="80" dirty="0">
                          <a:latin typeface="Noto Sans CJK JP Black"/>
                          <a:cs typeface="Noto Sans CJK JP Black"/>
                        </a:rPr>
                        <a:t>財</a:t>
                      </a:r>
                      <a:r>
                        <a:rPr sz="2200" dirty="0">
                          <a:latin typeface="Noto Sans CJK JP Black"/>
                          <a:cs typeface="Noto Sans CJK JP Black"/>
                        </a:rPr>
                        <a:t>產 </a:t>
                      </a:r>
                      <a:r>
                        <a:rPr sz="2200" spc="-5" dirty="0">
                          <a:latin typeface="Noto Sans CJK JP Black"/>
                          <a:cs typeface="Noto Sans CJK JP Black"/>
                        </a:rPr>
                        <a:t>法以公告方式辦理標售標租</a:t>
                      </a:r>
                      <a:endParaRPr sz="2200">
                        <a:latin typeface="Noto Sans CJK JP Black"/>
                        <a:cs typeface="Noto Sans CJK JP Black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DF5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952220" y="2789872"/>
            <a:ext cx="2662555" cy="3200400"/>
            <a:chOff x="1153566" y="2993008"/>
            <a:chExt cx="2662555" cy="3200400"/>
          </a:xfrm>
        </p:grpSpPr>
        <p:sp>
          <p:nvSpPr>
            <p:cNvPr id="5" name="object 5"/>
            <p:cNvSpPr/>
            <p:nvPr/>
          </p:nvSpPr>
          <p:spPr>
            <a:xfrm>
              <a:off x="1153566" y="2993008"/>
              <a:ext cx="2048510" cy="1536065"/>
            </a:xfrm>
            <a:custGeom>
              <a:avLst/>
              <a:gdLst/>
              <a:ahLst/>
              <a:cxnLst/>
              <a:rect l="l" t="t" r="r" b="b"/>
              <a:pathLst>
                <a:path w="2048510" h="1536064">
                  <a:moveTo>
                    <a:pt x="1023975" y="0"/>
                  </a:moveTo>
                  <a:lnTo>
                    <a:pt x="0" y="768095"/>
                  </a:lnTo>
                  <a:lnTo>
                    <a:pt x="512038" y="768095"/>
                  </a:lnTo>
                  <a:lnTo>
                    <a:pt x="512038" y="1536064"/>
                  </a:lnTo>
                  <a:lnTo>
                    <a:pt x="1535912" y="1536064"/>
                  </a:lnTo>
                  <a:lnTo>
                    <a:pt x="1535912" y="768095"/>
                  </a:lnTo>
                  <a:lnTo>
                    <a:pt x="2047976" y="768095"/>
                  </a:lnTo>
                  <a:lnTo>
                    <a:pt x="1023975" y="0"/>
                  </a:lnTo>
                  <a:close/>
                </a:path>
              </a:pathLst>
            </a:custGeom>
            <a:solidFill>
              <a:srgbClr val="7597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7966" y="4656963"/>
              <a:ext cx="2047875" cy="1536065"/>
            </a:xfrm>
            <a:custGeom>
              <a:avLst/>
              <a:gdLst/>
              <a:ahLst/>
              <a:cxnLst/>
              <a:rect l="l" t="t" r="r" b="b"/>
              <a:pathLst>
                <a:path w="2047875" h="1536064">
                  <a:moveTo>
                    <a:pt x="1535937" y="0"/>
                  </a:moveTo>
                  <a:lnTo>
                    <a:pt x="511937" y="0"/>
                  </a:lnTo>
                  <a:lnTo>
                    <a:pt x="511937" y="767969"/>
                  </a:lnTo>
                  <a:lnTo>
                    <a:pt x="0" y="767969"/>
                  </a:lnTo>
                  <a:lnTo>
                    <a:pt x="1024001" y="1536001"/>
                  </a:lnTo>
                  <a:lnTo>
                    <a:pt x="2047874" y="767969"/>
                  </a:lnTo>
                  <a:lnTo>
                    <a:pt x="1535937" y="767969"/>
                  </a:lnTo>
                  <a:lnTo>
                    <a:pt x="1535937" y="0"/>
                  </a:lnTo>
                  <a:close/>
                </a:path>
              </a:pathLst>
            </a:custGeom>
            <a:solidFill>
              <a:srgbClr val="7597D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79675" y="4221111"/>
              <a:ext cx="1440180" cy="792480"/>
            </a:xfrm>
            <a:custGeom>
              <a:avLst/>
              <a:gdLst/>
              <a:ahLst/>
              <a:cxnLst/>
              <a:rect l="l" t="t" r="r" b="b"/>
              <a:pathLst>
                <a:path w="1440179" h="792479">
                  <a:moveTo>
                    <a:pt x="1440179" y="0"/>
                  </a:moveTo>
                  <a:lnTo>
                    <a:pt x="0" y="0"/>
                  </a:lnTo>
                  <a:lnTo>
                    <a:pt x="0" y="792086"/>
                  </a:lnTo>
                  <a:lnTo>
                    <a:pt x="1440179" y="792086"/>
                  </a:lnTo>
                  <a:lnTo>
                    <a:pt x="1440179" y="0"/>
                  </a:lnTo>
                  <a:close/>
                </a:path>
              </a:pathLst>
            </a:custGeom>
            <a:solidFill>
              <a:srgbClr val="FFE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41219" y="2650197"/>
            <a:ext cx="3840479" cy="778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政府機關</a:t>
            </a:r>
            <a:r>
              <a:rPr sz="2000" dirty="0">
                <a:latin typeface="Noto Sans CJK JP Black"/>
                <a:cs typeface="Noto Sans CJK JP Black"/>
              </a:rPr>
              <a:t>係指依法律、</a:t>
            </a:r>
            <a:r>
              <a:rPr sz="2000" spc="-15" dirty="0">
                <a:latin typeface="Noto Sans CJK JP Black"/>
                <a:cs typeface="Noto Sans CJK JP Black"/>
              </a:rPr>
              <a:t>法</a:t>
            </a:r>
            <a:r>
              <a:rPr sz="2000" dirty="0">
                <a:latin typeface="Noto Sans CJK JP Black"/>
                <a:cs typeface="Noto Sans CJK JP Black"/>
              </a:rPr>
              <a:t>規命</a:t>
            </a:r>
            <a:r>
              <a:rPr sz="2000" spc="-15" dirty="0">
                <a:latin typeface="Noto Sans CJK JP Black"/>
                <a:cs typeface="Noto Sans CJK JP Black"/>
              </a:rPr>
              <a:t>令</a:t>
            </a:r>
            <a:r>
              <a:rPr sz="2000" dirty="0">
                <a:latin typeface="Noto Sans CJK JP Black"/>
                <a:cs typeface="Noto Sans CJK JP Black"/>
              </a:rPr>
              <a:t>、 行政規則、地方自治法規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55449" y="3429000"/>
            <a:ext cx="4088129" cy="192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1600" spc="-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行</a:t>
            </a:r>
            <a:r>
              <a:rPr sz="1600" spc="-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政</a:t>
            </a:r>
            <a:r>
              <a:rPr sz="1600" spc="-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法</a:t>
            </a:r>
            <a:r>
              <a:rPr sz="160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人</a:t>
            </a:r>
            <a:r>
              <a:rPr sz="1600" spc="-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、</a:t>
            </a:r>
            <a:r>
              <a:rPr sz="1600" spc="-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公</a:t>
            </a:r>
            <a:r>
              <a:rPr sz="160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營</a:t>
            </a:r>
            <a:r>
              <a:rPr sz="1600" spc="-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事</a:t>
            </a:r>
            <a:r>
              <a:rPr sz="1600" spc="-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業</a:t>
            </a:r>
            <a:r>
              <a:rPr sz="1600" spc="-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、</a:t>
            </a:r>
            <a:r>
              <a:rPr sz="160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政</a:t>
            </a:r>
            <a:r>
              <a:rPr sz="1600" spc="-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府</a:t>
            </a:r>
            <a:r>
              <a:rPr sz="1600" spc="-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捐</a:t>
            </a:r>
            <a:r>
              <a:rPr sz="160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助</a:t>
            </a:r>
            <a:r>
              <a:rPr sz="1600" spc="-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之</a:t>
            </a:r>
            <a:r>
              <a:rPr sz="1600" spc="-1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財</a:t>
            </a:r>
            <a:r>
              <a:rPr sz="1600" spc="-5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團</a:t>
            </a:r>
            <a:r>
              <a:rPr sz="1600" dirty="0">
                <a:solidFill>
                  <a:srgbClr val="C00000"/>
                </a:solidFill>
                <a:latin typeface="Noto Sans CJK JP Medium"/>
                <a:cs typeface="Noto Sans CJK JP Medium"/>
              </a:rPr>
              <a:t>法人</a:t>
            </a:r>
            <a:r>
              <a:rPr sz="1600" spc="-5" dirty="0">
                <a:latin typeface="Noto Sans CJK JP Medium"/>
                <a:cs typeface="Noto Sans CJK JP Medium"/>
              </a:rPr>
              <a:t>， </a:t>
            </a:r>
            <a:r>
              <a:rPr sz="1600" spc="-5" dirty="0">
                <a:latin typeface="Noto Sans CJK JP Black"/>
                <a:cs typeface="Noto Sans CJK JP Black"/>
              </a:rPr>
              <a:t>係指依該行政法人、公營事業、政</a:t>
            </a:r>
            <a:r>
              <a:rPr sz="1600" spc="5" dirty="0">
                <a:latin typeface="Noto Sans CJK JP Black"/>
                <a:cs typeface="Noto Sans CJK JP Black"/>
              </a:rPr>
              <a:t>府</a:t>
            </a:r>
            <a:r>
              <a:rPr sz="1600" spc="-5" dirty="0">
                <a:latin typeface="Noto Sans CJK JP Black"/>
                <a:cs typeface="Noto Sans CJK JP Black"/>
              </a:rPr>
              <a:t>捐助之 財團法人已於設置法規、設立或捐</a:t>
            </a:r>
            <a:r>
              <a:rPr sz="1600" spc="5" dirty="0">
                <a:latin typeface="Noto Sans CJK JP Black"/>
                <a:cs typeface="Noto Sans CJK JP Black"/>
              </a:rPr>
              <a:t>助</a:t>
            </a:r>
            <a:r>
              <a:rPr sz="1600" spc="-5" dirty="0">
                <a:latin typeface="Noto Sans CJK JP Black"/>
                <a:cs typeface="Noto Sans CJK JP Black"/>
              </a:rPr>
              <a:t>章程所 明定；或另訂有關於補助或交易之</a:t>
            </a:r>
            <a:r>
              <a:rPr sz="1600" spc="5" dirty="0">
                <a:latin typeface="Noto Sans CJK JP Black"/>
                <a:cs typeface="Noto Sans CJK JP Black"/>
              </a:rPr>
              <a:t>規</a:t>
            </a:r>
            <a:r>
              <a:rPr sz="1600" dirty="0">
                <a:latin typeface="Noto Sans CJK JP Black"/>
                <a:cs typeface="Noto Sans CJK JP Black"/>
              </a:rPr>
              <a:t>定</a:t>
            </a:r>
            <a:r>
              <a:rPr sz="1600" spc="-5" dirty="0">
                <a:latin typeface="Noto Sans CJK JP Black"/>
                <a:cs typeface="Noto Sans CJK JP Black"/>
              </a:rPr>
              <a:t>，該 </a:t>
            </a:r>
            <a:r>
              <a:rPr sz="1600" spc="-10" dirty="0">
                <a:latin typeface="Noto Sans CJK JP Black"/>
                <a:cs typeface="Noto Sans CJK JP Black"/>
              </a:rPr>
              <a:t>規定並經報請目的事業主管機關核</a:t>
            </a:r>
            <a:r>
              <a:rPr sz="1600" dirty="0">
                <a:latin typeface="Noto Sans CJK JP Black"/>
                <a:cs typeface="Noto Sans CJK JP Black"/>
              </a:rPr>
              <a:t>定</a:t>
            </a:r>
            <a:r>
              <a:rPr sz="1600" spc="-10" dirty="0">
                <a:latin typeface="Noto Sans CJK JP Black"/>
                <a:cs typeface="Noto Sans CJK JP Black"/>
              </a:rPr>
              <a:t>或備查 </a:t>
            </a:r>
            <a:r>
              <a:rPr sz="1600" spc="-5" dirty="0">
                <a:latin typeface="Noto Sans CJK JP Black"/>
                <a:cs typeface="Noto Sans CJK JP Black"/>
              </a:rPr>
              <a:t>者</a:t>
            </a:r>
            <a:endParaRPr sz="1600" dirty="0">
              <a:latin typeface="Noto Sans CJK JP Black"/>
              <a:cs typeface="Noto Sans CJK JP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2382" y="4021892"/>
            <a:ext cx="1440180" cy="533479"/>
          </a:xfrm>
          <a:prstGeom prst="rect">
            <a:avLst/>
          </a:prstGeom>
          <a:ln w="11428">
            <a:solidFill>
              <a:srgbClr val="BA6025"/>
            </a:solidFill>
          </a:ln>
        </p:spPr>
        <p:txBody>
          <a:bodyPr vert="horz" wrap="square" lIns="0" tIns="254000" rIns="0" bIns="0" rtlCol="0">
            <a:spAutoFit/>
          </a:bodyPr>
          <a:lstStyle/>
          <a:p>
            <a:pPr marL="148590">
              <a:spcBef>
                <a:spcPts val="2000"/>
              </a:spcBef>
            </a:pPr>
            <a:r>
              <a:rPr dirty="0">
                <a:latin typeface="Noto Sans CJK JP Medium"/>
                <a:cs typeface="Noto Sans CJK JP Medium"/>
              </a:rPr>
              <a:t>依法令規定</a:t>
            </a:r>
          </a:p>
        </p:txBody>
      </p:sp>
      <p:sp>
        <p:nvSpPr>
          <p:cNvPr id="11" name="object 11"/>
          <p:cNvSpPr/>
          <p:nvPr/>
        </p:nvSpPr>
        <p:spPr>
          <a:xfrm>
            <a:off x="2487989" y="3775004"/>
            <a:ext cx="690676" cy="8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635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8154" y="278638"/>
            <a:ext cx="3114675" cy="43688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dirty="0"/>
              <a:t>交易或補助行為禁止</a:t>
            </a:r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3331337" y="3279903"/>
            <a:ext cx="6033770" cy="3086735"/>
            <a:chOff x="1807337" y="3279902"/>
            <a:chExt cx="6033770" cy="3086735"/>
          </a:xfrm>
        </p:grpSpPr>
        <p:sp>
          <p:nvSpPr>
            <p:cNvPr id="4" name="object 4"/>
            <p:cNvSpPr/>
            <p:nvPr/>
          </p:nvSpPr>
          <p:spPr>
            <a:xfrm>
              <a:off x="6007735" y="5137276"/>
              <a:ext cx="0" cy="345440"/>
            </a:xfrm>
            <a:custGeom>
              <a:avLst/>
              <a:gdLst/>
              <a:ahLst/>
              <a:cxnLst/>
              <a:rect l="l" t="t" r="r" b="b"/>
              <a:pathLst>
                <a:path h="345439">
                  <a:moveTo>
                    <a:pt x="0" y="0"/>
                  </a:moveTo>
                  <a:lnTo>
                    <a:pt x="0" y="345059"/>
                  </a:lnTo>
                </a:path>
              </a:pathLst>
            </a:custGeom>
            <a:ln w="11428">
              <a:solidFill>
                <a:srgbClr val="E6793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0906" y="4038980"/>
              <a:ext cx="3077210" cy="345440"/>
            </a:xfrm>
            <a:custGeom>
              <a:avLst/>
              <a:gdLst/>
              <a:ahLst/>
              <a:cxnLst/>
              <a:rect l="l" t="t" r="r" b="b"/>
              <a:pathLst>
                <a:path w="3077210" h="345439">
                  <a:moveTo>
                    <a:pt x="1827276" y="0"/>
                  </a:moveTo>
                  <a:lnTo>
                    <a:pt x="1827276" y="235077"/>
                  </a:lnTo>
                  <a:lnTo>
                    <a:pt x="3076829" y="235077"/>
                  </a:lnTo>
                  <a:lnTo>
                    <a:pt x="3076829" y="345059"/>
                  </a:lnTo>
                </a:path>
                <a:path w="3077210" h="345439">
                  <a:moveTo>
                    <a:pt x="1827276" y="0"/>
                  </a:moveTo>
                  <a:lnTo>
                    <a:pt x="1827276" y="235077"/>
                  </a:lnTo>
                  <a:lnTo>
                    <a:pt x="0" y="235077"/>
                  </a:lnTo>
                  <a:lnTo>
                    <a:pt x="0" y="345059"/>
                  </a:lnTo>
                </a:path>
              </a:pathLst>
            </a:custGeom>
            <a:ln w="11428">
              <a:solidFill>
                <a:srgbClr val="CA6A2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4964" y="3285617"/>
              <a:ext cx="1186815" cy="753745"/>
            </a:xfrm>
            <a:custGeom>
              <a:avLst/>
              <a:gdLst/>
              <a:ahLst/>
              <a:cxnLst/>
              <a:rect l="l" t="t" r="r" b="b"/>
              <a:pathLst>
                <a:path w="1186814" h="753745">
                  <a:moveTo>
                    <a:pt x="1110996" y="0"/>
                  </a:moveTo>
                  <a:lnTo>
                    <a:pt x="75311" y="0"/>
                  </a:lnTo>
                  <a:lnTo>
                    <a:pt x="45970" y="5927"/>
                  </a:lnTo>
                  <a:lnTo>
                    <a:pt x="22034" y="22082"/>
                  </a:lnTo>
                  <a:lnTo>
                    <a:pt x="5909" y="46023"/>
                  </a:lnTo>
                  <a:lnTo>
                    <a:pt x="0" y="75311"/>
                  </a:lnTo>
                  <a:lnTo>
                    <a:pt x="0" y="678053"/>
                  </a:lnTo>
                  <a:lnTo>
                    <a:pt x="5909" y="707340"/>
                  </a:lnTo>
                  <a:lnTo>
                    <a:pt x="22034" y="731281"/>
                  </a:lnTo>
                  <a:lnTo>
                    <a:pt x="45970" y="747436"/>
                  </a:lnTo>
                  <a:lnTo>
                    <a:pt x="75311" y="753364"/>
                  </a:lnTo>
                  <a:lnTo>
                    <a:pt x="1110996" y="753364"/>
                  </a:lnTo>
                  <a:lnTo>
                    <a:pt x="1140336" y="747436"/>
                  </a:lnTo>
                  <a:lnTo>
                    <a:pt x="1164272" y="731281"/>
                  </a:lnTo>
                  <a:lnTo>
                    <a:pt x="1180397" y="707340"/>
                  </a:lnTo>
                  <a:lnTo>
                    <a:pt x="1186307" y="678053"/>
                  </a:lnTo>
                  <a:lnTo>
                    <a:pt x="1186307" y="75311"/>
                  </a:lnTo>
                  <a:lnTo>
                    <a:pt x="1180397" y="46023"/>
                  </a:lnTo>
                  <a:lnTo>
                    <a:pt x="1164272" y="22082"/>
                  </a:lnTo>
                  <a:lnTo>
                    <a:pt x="1140336" y="5927"/>
                  </a:lnTo>
                  <a:lnTo>
                    <a:pt x="1110996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4964" y="3285617"/>
              <a:ext cx="1186815" cy="753745"/>
            </a:xfrm>
            <a:custGeom>
              <a:avLst/>
              <a:gdLst/>
              <a:ahLst/>
              <a:cxnLst/>
              <a:rect l="l" t="t" r="r" b="b"/>
              <a:pathLst>
                <a:path w="1186814" h="753745">
                  <a:moveTo>
                    <a:pt x="0" y="75311"/>
                  </a:moveTo>
                  <a:lnTo>
                    <a:pt x="5909" y="46023"/>
                  </a:lnTo>
                  <a:lnTo>
                    <a:pt x="22034" y="22082"/>
                  </a:lnTo>
                  <a:lnTo>
                    <a:pt x="45970" y="5927"/>
                  </a:lnTo>
                  <a:lnTo>
                    <a:pt x="75311" y="0"/>
                  </a:lnTo>
                  <a:lnTo>
                    <a:pt x="1110996" y="0"/>
                  </a:lnTo>
                  <a:lnTo>
                    <a:pt x="1140336" y="5927"/>
                  </a:lnTo>
                  <a:lnTo>
                    <a:pt x="1164272" y="22082"/>
                  </a:lnTo>
                  <a:lnTo>
                    <a:pt x="1180397" y="46023"/>
                  </a:lnTo>
                  <a:lnTo>
                    <a:pt x="1186307" y="75311"/>
                  </a:lnTo>
                  <a:lnTo>
                    <a:pt x="1186307" y="678053"/>
                  </a:lnTo>
                  <a:lnTo>
                    <a:pt x="1180397" y="707340"/>
                  </a:lnTo>
                  <a:lnTo>
                    <a:pt x="1164272" y="731281"/>
                  </a:lnTo>
                  <a:lnTo>
                    <a:pt x="1140336" y="747436"/>
                  </a:lnTo>
                  <a:lnTo>
                    <a:pt x="1110996" y="753364"/>
                  </a:lnTo>
                  <a:lnTo>
                    <a:pt x="75311" y="753364"/>
                  </a:lnTo>
                  <a:lnTo>
                    <a:pt x="45970" y="747436"/>
                  </a:lnTo>
                  <a:lnTo>
                    <a:pt x="22034" y="731281"/>
                  </a:lnTo>
                  <a:lnTo>
                    <a:pt x="5909" y="707340"/>
                  </a:lnTo>
                  <a:lnTo>
                    <a:pt x="0" y="678053"/>
                  </a:lnTo>
                  <a:lnTo>
                    <a:pt x="0" y="75311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96791" y="3410839"/>
              <a:ext cx="1186815" cy="753745"/>
            </a:xfrm>
            <a:custGeom>
              <a:avLst/>
              <a:gdLst/>
              <a:ahLst/>
              <a:cxnLst/>
              <a:rect l="l" t="t" r="r" b="b"/>
              <a:pathLst>
                <a:path w="1186814" h="753745">
                  <a:moveTo>
                    <a:pt x="1110996" y="0"/>
                  </a:moveTo>
                  <a:lnTo>
                    <a:pt x="75311" y="0"/>
                  </a:lnTo>
                  <a:lnTo>
                    <a:pt x="45970" y="5927"/>
                  </a:lnTo>
                  <a:lnTo>
                    <a:pt x="22034" y="22082"/>
                  </a:lnTo>
                  <a:lnTo>
                    <a:pt x="5909" y="46023"/>
                  </a:lnTo>
                  <a:lnTo>
                    <a:pt x="0" y="75311"/>
                  </a:lnTo>
                  <a:lnTo>
                    <a:pt x="0" y="678053"/>
                  </a:lnTo>
                  <a:lnTo>
                    <a:pt x="5909" y="707340"/>
                  </a:lnTo>
                  <a:lnTo>
                    <a:pt x="22034" y="731281"/>
                  </a:lnTo>
                  <a:lnTo>
                    <a:pt x="45970" y="747436"/>
                  </a:lnTo>
                  <a:lnTo>
                    <a:pt x="75311" y="753363"/>
                  </a:lnTo>
                  <a:lnTo>
                    <a:pt x="1110996" y="753363"/>
                  </a:lnTo>
                  <a:lnTo>
                    <a:pt x="1140336" y="747436"/>
                  </a:lnTo>
                  <a:lnTo>
                    <a:pt x="1164272" y="731281"/>
                  </a:lnTo>
                  <a:lnTo>
                    <a:pt x="1180397" y="707340"/>
                  </a:lnTo>
                  <a:lnTo>
                    <a:pt x="1186307" y="678053"/>
                  </a:lnTo>
                  <a:lnTo>
                    <a:pt x="1186307" y="75311"/>
                  </a:lnTo>
                  <a:lnTo>
                    <a:pt x="1180397" y="46023"/>
                  </a:lnTo>
                  <a:lnTo>
                    <a:pt x="1164272" y="22082"/>
                  </a:lnTo>
                  <a:lnTo>
                    <a:pt x="1140336" y="5927"/>
                  </a:lnTo>
                  <a:lnTo>
                    <a:pt x="111099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96791" y="3410839"/>
              <a:ext cx="1186815" cy="753745"/>
            </a:xfrm>
            <a:custGeom>
              <a:avLst/>
              <a:gdLst/>
              <a:ahLst/>
              <a:cxnLst/>
              <a:rect l="l" t="t" r="r" b="b"/>
              <a:pathLst>
                <a:path w="1186814" h="753745">
                  <a:moveTo>
                    <a:pt x="0" y="75311"/>
                  </a:moveTo>
                  <a:lnTo>
                    <a:pt x="5909" y="46023"/>
                  </a:lnTo>
                  <a:lnTo>
                    <a:pt x="22034" y="22082"/>
                  </a:lnTo>
                  <a:lnTo>
                    <a:pt x="45970" y="5927"/>
                  </a:lnTo>
                  <a:lnTo>
                    <a:pt x="75311" y="0"/>
                  </a:lnTo>
                  <a:lnTo>
                    <a:pt x="1110996" y="0"/>
                  </a:lnTo>
                  <a:lnTo>
                    <a:pt x="1140336" y="5927"/>
                  </a:lnTo>
                  <a:lnTo>
                    <a:pt x="1164272" y="22082"/>
                  </a:lnTo>
                  <a:lnTo>
                    <a:pt x="1180397" y="46023"/>
                  </a:lnTo>
                  <a:lnTo>
                    <a:pt x="1186307" y="75311"/>
                  </a:lnTo>
                  <a:lnTo>
                    <a:pt x="1186307" y="678053"/>
                  </a:lnTo>
                  <a:lnTo>
                    <a:pt x="1180397" y="707340"/>
                  </a:lnTo>
                  <a:lnTo>
                    <a:pt x="1164272" y="731281"/>
                  </a:lnTo>
                  <a:lnTo>
                    <a:pt x="1140336" y="747436"/>
                  </a:lnTo>
                  <a:lnTo>
                    <a:pt x="1110996" y="753363"/>
                  </a:lnTo>
                  <a:lnTo>
                    <a:pt x="75311" y="753363"/>
                  </a:lnTo>
                  <a:lnTo>
                    <a:pt x="45970" y="747436"/>
                  </a:lnTo>
                  <a:lnTo>
                    <a:pt x="22034" y="731281"/>
                  </a:lnTo>
                  <a:lnTo>
                    <a:pt x="5909" y="707340"/>
                  </a:lnTo>
                  <a:lnTo>
                    <a:pt x="0" y="678053"/>
                  </a:lnTo>
                  <a:lnTo>
                    <a:pt x="0" y="75311"/>
                  </a:lnTo>
                  <a:close/>
                </a:path>
              </a:pathLst>
            </a:custGeom>
            <a:ln w="11428">
              <a:solidFill>
                <a:srgbClr val="FD85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3052" y="4384039"/>
              <a:ext cx="2235835" cy="753745"/>
            </a:xfrm>
            <a:custGeom>
              <a:avLst/>
              <a:gdLst/>
              <a:ahLst/>
              <a:cxnLst/>
              <a:rect l="l" t="t" r="r" b="b"/>
              <a:pathLst>
                <a:path w="2235835" h="753745">
                  <a:moveTo>
                    <a:pt x="2160397" y="0"/>
                  </a:moveTo>
                  <a:lnTo>
                    <a:pt x="75311" y="0"/>
                  </a:lnTo>
                  <a:lnTo>
                    <a:pt x="46023" y="5909"/>
                  </a:lnTo>
                  <a:lnTo>
                    <a:pt x="22082" y="22034"/>
                  </a:lnTo>
                  <a:lnTo>
                    <a:pt x="5927" y="45970"/>
                  </a:lnTo>
                  <a:lnTo>
                    <a:pt x="0" y="75311"/>
                  </a:lnTo>
                  <a:lnTo>
                    <a:pt x="0" y="677926"/>
                  </a:lnTo>
                  <a:lnTo>
                    <a:pt x="5927" y="707266"/>
                  </a:lnTo>
                  <a:lnTo>
                    <a:pt x="22082" y="731202"/>
                  </a:lnTo>
                  <a:lnTo>
                    <a:pt x="46023" y="747327"/>
                  </a:lnTo>
                  <a:lnTo>
                    <a:pt x="75311" y="753237"/>
                  </a:lnTo>
                  <a:lnTo>
                    <a:pt x="2160397" y="753237"/>
                  </a:lnTo>
                  <a:lnTo>
                    <a:pt x="2189684" y="747327"/>
                  </a:lnTo>
                  <a:lnTo>
                    <a:pt x="2213625" y="731202"/>
                  </a:lnTo>
                  <a:lnTo>
                    <a:pt x="2229780" y="707266"/>
                  </a:lnTo>
                  <a:lnTo>
                    <a:pt x="2235708" y="677926"/>
                  </a:lnTo>
                  <a:lnTo>
                    <a:pt x="2235708" y="75311"/>
                  </a:lnTo>
                  <a:lnTo>
                    <a:pt x="2229780" y="45970"/>
                  </a:lnTo>
                  <a:lnTo>
                    <a:pt x="2213625" y="22034"/>
                  </a:lnTo>
                  <a:lnTo>
                    <a:pt x="2189684" y="5909"/>
                  </a:lnTo>
                  <a:lnTo>
                    <a:pt x="2160397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3052" y="4384039"/>
              <a:ext cx="2235835" cy="753745"/>
            </a:xfrm>
            <a:custGeom>
              <a:avLst/>
              <a:gdLst/>
              <a:ahLst/>
              <a:cxnLst/>
              <a:rect l="l" t="t" r="r" b="b"/>
              <a:pathLst>
                <a:path w="2235835" h="753745">
                  <a:moveTo>
                    <a:pt x="0" y="75311"/>
                  </a:moveTo>
                  <a:lnTo>
                    <a:pt x="5927" y="45970"/>
                  </a:lnTo>
                  <a:lnTo>
                    <a:pt x="22082" y="22034"/>
                  </a:lnTo>
                  <a:lnTo>
                    <a:pt x="46023" y="5909"/>
                  </a:lnTo>
                  <a:lnTo>
                    <a:pt x="75311" y="0"/>
                  </a:lnTo>
                  <a:lnTo>
                    <a:pt x="2160397" y="0"/>
                  </a:lnTo>
                  <a:lnTo>
                    <a:pt x="2189684" y="5909"/>
                  </a:lnTo>
                  <a:lnTo>
                    <a:pt x="2213625" y="22034"/>
                  </a:lnTo>
                  <a:lnTo>
                    <a:pt x="2229780" y="45970"/>
                  </a:lnTo>
                  <a:lnTo>
                    <a:pt x="2235708" y="75311"/>
                  </a:lnTo>
                  <a:lnTo>
                    <a:pt x="2235708" y="677926"/>
                  </a:lnTo>
                  <a:lnTo>
                    <a:pt x="2229780" y="707266"/>
                  </a:lnTo>
                  <a:lnTo>
                    <a:pt x="2213625" y="731202"/>
                  </a:lnTo>
                  <a:lnTo>
                    <a:pt x="2189684" y="747327"/>
                  </a:lnTo>
                  <a:lnTo>
                    <a:pt x="2160397" y="753237"/>
                  </a:lnTo>
                  <a:lnTo>
                    <a:pt x="75311" y="753237"/>
                  </a:lnTo>
                  <a:lnTo>
                    <a:pt x="46023" y="747327"/>
                  </a:lnTo>
                  <a:lnTo>
                    <a:pt x="22082" y="731202"/>
                  </a:lnTo>
                  <a:lnTo>
                    <a:pt x="5927" y="707266"/>
                  </a:lnTo>
                  <a:lnTo>
                    <a:pt x="0" y="677926"/>
                  </a:lnTo>
                  <a:lnTo>
                    <a:pt x="0" y="75311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4878" y="4509261"/>
              <a:ext cx="2235835" cy="753745"/>
            </a:xfrm>
            <a:custGeom>
              <a:avLst/>
              <a:gdLst/>
              <a:ahLst/>
              <a:cxnLst/>
              <a:rect l="l" t="t" r="r" b="b"/>
              <a:pathLst>
                <a:path w="2235835" h="753745">
                  <a:moveTo>
                    <a:pt x="2160397" y="0"/>
                  </a:moveTo>
                  <a:lnTo>
                    <a:pt x="75311" y="0"/>
                  </a:lnTo>
                  <a:lnTo>
                    <a:pt x="46023" y="5909"/>
                  </a:lnTo>
                  <a:lnTo>
                    <a:pt x="22082" y="22034"/>
                  </a:lnTo>
                  <a:lnTo>
                    <a:pt x="5927" y="45970"/>
                  </a:lnTo>
                  <a:lnTo>
                    <a:pt x="0" y="75311"/>
                  </a:lnTo>
                  <a:lnTo>
                    <a:pt x="0" y="677926"/>
                  </a:lnTo>
                  <a:lnTo>
                    <a:pt x="5927" y="707266"/>
                  </a:lnTo>
                  <a:lnTo>
                    <a:pt x="22082" y="731202"/>
                  </a:lnTo>
                  <a:lnTo>
                    <a:pt x="46023" y="747327"/>
                  </a:lnTo>
                  <a:lnTo>
                    <a:pt x="75311" y="753237"/>
                  </a:lnTo>
                  <a:lnTo>
                    <a:pt x="2160397" y="753237"/>
                  </a:lnTo>
                  <a:lnTo>
                    <a:pt x="2189684" y="747327"/>
                  </a:lnTo>
                  <a:lnTo>
                    <a:pt x="2213625" y="731202"/>
                  </a:lnTo>
                  <a:lnTo>
                    <a:pt x="2229780" y="707266"/>
                  </a:lnTo>
                  <a:lnTo>
                    <a:pt x="2235708" y="677926"/>
                  </a:lnTo>
                  <a:lnTo>
                    <a:pt x="2235708" y="75311"/>
                  </a:lnTo>
                  <a:lnTo>
                    <a:pt x="2229780" y="45970"/>
                  </a:lnTo>
                  <a:lnTo>
                    <a:pt x="2213625" y="22034"/>
                  </a:lnTo>
                  <a:lnTo>
                    <a:pt x="2189684" y="5909"/>
                  </a:lnTo>
                  <a:lnTo>
                    <a:pt x="21603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44878" y="4509261"/>
              <a:ext cx="2235835" cy="753745"/>
            </a:xfrm>
            <a:custGeom>
              <a:avLst/>
              <a:gdLst/>
              <a:ahLst/>
              <a:cxnLst/>
              <a:rect l="l" t="t" r="r" b="b"/>
              <a:pathLst>
                <a:path w="2235835" h="753745">
                  <a:moveTo>
                    <a:pt x="0" y="75311"/>
                  </a:moveTo>
                  <a:lnTo>
                    <a:pt x="5927" y="45970"/>
                  </a:lnTo>
                  <a:lnTo>
                    <a:pt x="22082" y="22034"/>
                  </a:lnTo>
                  <a:lnTo>
                    <a:pt x="46023" y="5909"/>
                  </a:lnTo>
                  <a:lnTo>
                    <a:pt x="75311" y="0"/>
                  </a:lnTo>
                  <a:lnTo>
                    <a:pt x="2160397" y="0"/>
                  </a:lnTo>
                  <a:lnTo>
                    <a:pt x="2189684" y="5909"/>
                  </a:lnTo>
                  <a:lnTo>
                    <a:pt x="2213625" y="22034"/>
                  </a:lnTo>
                  <a:lnTo>
                    <a:pt x="2229780" y="45970"/>
                  </a:lnTo>
                  <a:lnTo>
                    <a:pt x="2235708" y="75311"/>
                  </a:lnTo>
                  <a:lnTo>
                    <a:pt x="2235708" y="677926"/>
                  </a:lnTo>
                  <a:lnTo>
                    <a:pt x="2229780" y="707266"/>
                  </a:lnTo>
                  <a:lnTo>
                    <a:pt x="2213625" y="731202"/>
                  </a:lnTo>
                  <a:lnTo>
                    <a:pt x="2189684" y="747327"/>
                  </a:lnTo>
                  <a:lnTo>
                    <a:pt x="2160397" y="753237"/>
                  </a:lnTo>
                  <a:lnTo>
                    <a:pt x="75311" y="753237"/>
                  </a:lnTo>
                  <a:lnTo>
                    <a:pt x="46023" y="747327"/>
                  </a:lnTo>
                  <a:lnTo>
                    <a:pt x="22082" y="731202"/>
                  </a:lnTo>
                  <a:lnTo>
                    <a:pt x="5927" y="707266"/>
                  </a:lnTo>
                  <a:lnTo>
                    <a:pt x="0" y="677926"/>
                  </a:lnTo>
                  <a:lnTo>
                    <a:pt x="0" y="75311"/>
                  </a:lnTo>
                  <a:close/>
                </a:path>
              </a:pathLst>
            </a:custGeom>
            <a:ln w="11428">
              <a:solidFill>
                <a:srgbClr val="FD85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2411" y="4384039"/>
              <a:ext cx="3390900" cy="753745"/>
            </a:xfrm>
            <a:custGeom>
              <a:avLst/>
              <a:gdLst/>
              <a:ahLst/>
              <a:cxnLst/>
              <a:rect l="l" t="t" r="r" b="b"/>
              <a:pathLst>
                <a:path w="3390900" h="753745">
                  <a:moveTo>
                    <a:pt x="3315462" y="0"/>
                  </a:moveTo>
                  <a:lnTo>
                    <a:pt x="75311" y="0"/>
                  </a:lnTo>
                  <a:lnTo>
                    <a:pt x="45970" y="5909"/>
                  </a:lnTo>
                  <a:lnTo>
                    <a:pt x="22034" y="22034"/>
                  </a:lnTo>
                  <a:lnTo>
                    <a:pt x="5909" y="45970"/>
                  </a:lnTo>
                  <a:lnTo>
                    <a:pt x="0" y="75311"/>
                  </a:lnTo>
                  <a:lnTo>
                    <a:pt x="0" y="677926"/>
                  </a:lnTo>
                  <a:lnTo>
                    <a:pt x="5909" y="707266"/>
                  </a:lnTo>
                  <a:lnTo>
                    <a:pt x="22034" y="731202"/>
                  </a:lnTo>
                  <a:lnTo>
                    <a:pt x="45970" y="747327"/>
                  </a:lnTo>
                  <a:lnTo>
                    <a:pt x="75311" y="753237"/>
                  </a:lnTo>
                  <a:lnTo>
                    <a:pt x="3315462" y="753237"/>
                  </a:lnTo>
                  <a:lnTo>
                    <a:pt x="3344749" y="747327"/>
                  </a:lnTo>
                  <a:lnTo>
                    <a:pt x="3368690" y="731202"/>
                  </a:lnTo>
                  <a:lnTo>
                    <a:pt x="3384845" y="707266"/>
                  </a:lnTo>
                  <a:lnTo>
                    <a:pt x="3390772" y="677926"/>
                  </a:lnTo>
                  <a:lnTo>
                    <a:pt x="3390772" y="75311"/>
                  </a:lnTo>
                  <a:lnTo>
                    <a:pt x="3384845" y="45970"/>
                  </a:lnTo>
                  <a:lnTo>
                    <a:pt x="3368690" y="22034"/>
                  </a:lnTo>
                  <a:lnTo>
                    <a:pt x="3344749" y="5909"/>
                  </a:lnTo>
                  <a:lnTo>
                    <a:pt x="3315462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2411" y="4384039"/>
              <a:ext cx="3390900" cy="753745"/>
            </a:xfrm>
            <a:custGeom>
              <a:avLst/>
              <a:gdLst/>
              <a:ahLst/>
              <a:cxnLst/>
              <a:rect l="l" t="t" r="r" b="b"/>
              <a:pathLst>
                <a:path w="3390900" h="753745">
                  <a:moveTo>
                    <a:pt x="0" y="75311"/>
                  </a:moveTo>
                  <a:lnTo>
                    <a:pt x="5909" y="45970"/>
                  </a:lnTo>
                  <a:lnTo>
                    <a:pt x="22034" y="22034"/>
                  </a:lnTo>
                  <a:lnTo>
                    <a:pt x="45970" y="5909"/>
                  </a:lnTo>
                  <a:lnTo>
                    <a:pt x="75311" y="0"/>
                  </a:lnTo>
                  <a:lnTo>
                    <a:pt x="3315462" y="0"/>
                  </a:lnTo>
                  <a:lnTo>
                    <a:pt x="3344749" y="5909"/>
                  </a:lnTo>
                  <a:lnTo>
                    <a:pt x="3368690" y="22034"/>
                  </a:lnTo>
                  <a:lnTo>
                    <a:pt x="3384845" y="45970"/>
                  </a:lnTo>
                  <a:lnTo>
                    <a:pt x="3390772" y="75311"/>
                  </a:lnTo>
                  <a:lnTo>
                    <a:pt x="3390772" y="677926"/>
                  </a:lnTo>
                  <a:lnTo>
                    <a:pt x="3384845" y="707266"/>
                  </a:lnTo>
                  <a:lnTo>
                    <a:pt x="3368690" y="731202"/>
                  </a:lnTo>
                  <a:lnTo>
                    <a:pt x="3344749" y="747327"/>
                  </a:lnTo>
                  <a:lnTo>
                    <a:pt x="3315462" y="753237"/>
                  </a:lnTo>
                  <a:lnTo>
                    <a:pt x="75311" y="753237"/>
                  </a:lnTo>
                  <a:lnTo>
                    <a:pt x="45970" y="747327"/>
                  </a:lnTo>
                  <a:lnTo>
                    <a:pt x="22034" y="731202"/>
                  </a:lnTo>
                  <a:lnTo>
                    <a:pt x="5909" y="707266"/>
                  </a:lnTo>
                  <a:lnTo>
                    <a:pt x="0" y="677926"/>
                  </a:lnTo>
                  <a:lnTo>
                    <a:pt x="0" y="75311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44238" y="4509261"/>
              <a:ext cx="3390900" cy="753745"/>
            </a:xfrm>
            <a:custGeom>
              <a:avLst/>
              <a:gdLst/>
              <a:ahLst/>
              <a:cxnLst/>
              <a:rect l="l" t="t" r="r" b="b"/>
              <a:pathLst>
                <a:path w="3390900" h="753745">
                  <a:moveTo>
                    <a:pt x="3315462" y="0"/>
                  </a:moveTo>
                  <a:lnTo>
                    <a:pt x="75311" y="0"/>
                  </a:lnTo>
                  <a:lnTo>
                    <a:pt x="45970" y="5909"/>
                  </a:lnTo>
                  <a:lnTo>
                    <a:pt x="22034" y="22034"/>
                  </a:lnTo>
                  <a:lnTo>
                    <a:pt x="5909" y="45970"/>
                  </a:lnTo>
                  <a:lnTo>
                    <a:pt x="0" y="75311"/>
                  </a:lnTo>
                  <a:lnTo>
                    <a:pt x="0" y="677926"/>
                  </a:lnTo>
                  <a:lnTo>
                    <a:pt x="5909" y="707266"/>
                  </a:lnTo>
                  <a:lnTo>
                    <a:pt x="22034" y="731202"/>
                  </a:lnTo>
                  <a:lnTo>
                    <a:pt x="45970" y="747327"/>
                  </a:lnTo>
                  <a:lnTo>
                    <a:pt x="75311" y="753237"/>
                  </a:lnTo>
                  <a:lnTo>
                    <a:pt x="3315462" y="753237"/>
                  </a:lnTo>
                  <a:lnTo>
                    <a:pt x="3344749" y="747327"/>
                  </a:lnTo>
                  <a:lnTo>
                    <a:pt x="3368690" y="731202"/>
                  </a:lnTo>
                  <a:lnTo>
                    <a:pt x="3384845" y="707266"/>
                  </a:lnTo>
                  <a:lnTo>
                    <a:pt x="3390772" y="677926"/>
                  </a:lnTo>
                  <a:lnTo>
                    <a:pt x="3390772" y="75311"/>
                  </a:lnTo>
                  <a:lnTo>
                    <a:pt x="3384845" y="45970"/>
                  </a:lnTo>
                  <a:lnTo>
                    <a:pt x="3368690" y="22034"/>
                  </a:lnTo>
                  <a:lnTo>
                    <a:pt x="3344749" y="5909"/>
                  </a:lnTo>
                  <a:lnTo>
                    <a:pt x="33154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44238" y="4509261"/>
              <a:ext cx="3390900" cy="753745"/>
            </a:xfrm>
            <a:custGeom>
              <a:avLst/>
              <a:gdLst/>
              <a:ahLst/>
              <a:cxnLst/>
              <a:rect l="l" t="t" r="r" b="b"/>
              <a:pathLst>
                <a:path w="3390900" h="753745">
                  <a:moveTo>
                    <a:pt x="0" y="75311"/>
                  </a:moveTo>
                  <a:lnTo>
                    <a:pt x="5909" y="45970"/>
                  </a:lnTo>
                  <a:lnTo>
                    <a:pt x="22034" y="22034"/>
                  </a:lnTo>
                  <a:lnTo>
                    <a:pt x="45970" y="5909"/>
                  </a:lnTo>
                  <a:lnTo>
                    <a:pt x="75311" y="0"/>
                  </a:lnTo>
                  <a:lnTo>
                    <a:pt x="3315462" y="0"/>
                  </a:lnTo>
                  <a:lnTo>
                    <a:pt x="3344749" y="5909"/>
                  </a:lnTo>
                  <a:lnTo>
                    <a:pt x="3368690" y="22034"/>
                  </a:lnTo>
                  <a:lnTo>
                    <a:pt x="3384845" y="45970"/>
                  </a:lnTo>
                  <a:lnTo>
                    <a:pt x="3390772" y="75311"/>
                  </a:lnTo>
                  <a:lnTo>
                    <a:pt x="3390772" y="677926"/>
                  </a:lnTo>
                  <a:lnTo>
                    <a:pt x="3384845" y="707266"/>
                  </a:lnTo>
                  <a:lnTo>
                    <a:pt x="3368690" y="731202"/>
                  </a:lnTo>
                  <a:lnTo>
                    <a:pt x="3344749" y="747327"/>
                  </a:lnTo>
                  <a:lnTo>
                    <a:pt x="3315462" y="753237"/>
                  </a:lnTo>
                  <a:lnTo>
                    <a:pt x="75311" y="753237"/>
                  </a:lnTo>
                  <a:lnTo>
                    <a:pt x="45970" y="747327"/>
                  </a:lnTo>
                  <a:lnTo>
                    <a:pt x="22034" y="731202"/>
                  </a:lnTo>
                  <a:lnTo>
                    <a:pt x="5909" y="707266"/>
                  </a:lnTo>
                  <a:lnTo>
                    <a:pt x="0" y="677926"/>
                  </a:lnTo>
                  <a:lnTo>
                    <a:pt x="0" y="75311"/>
                  </a:lnTo>
                  <a:close/>
                </a:path>
              </a:pathLst>
            </a:custGeom>
            <a:ln w="11428">
              <a:solidFill>
                <a:srgbClr val="FD85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41570" y="5482335"/>
              <a:ext cx="3132455" cy="753745"/>
            </a:xfrm>
            <a:custGeom>
              <a:avLst/>
              <a:gdLst/>
              <a:ahLst/>
              <a:cxnLst/>
              <a:rect l="l" t="t" r="r" b="b"/>
              <a:pathLst>
                <a:path w="3132454" h="753745">
                  <a:moveTo>
                    <a:pt x="3057017" y="0"/>
                  </a:moveTo>
                  <a:lnTo>
                    <a:pt x="75311" y="0"/>
                  </a:lnTo>
                  <a:lnTo>
                    <a:pt x="46023" y="5927"/>
                  </a:lnTo>
                  <a:lnTo>
                    <a:pt x="22082" y="22082"/>
                  </a:lnTo>
                  <a:lnTo>
                    <a:pt x="5927" y="46023"/>
                  </a:lnTo>
                  <a:lnTo>
                    <a:pt x="0" y="75310"/>
                  </a:lnTo>
                  <a:lnTo>
                    <a:pt x="0" y="678027"/>
                  </a:lnTo>
                  <a:lnTo>
                    <a:pt x="5927" y="707349"/>
                  </a:lnTo>
                  <a:lnTo>
                    <a:pt x="22082" y="731291"/>
                  </a:lnTo>
                  <a:lnTo>
                    <a:pt x="46023" y="747432"/>
                  </a:lnTo>
                  <a:lnTo>
                    <a:pt x="75311" y="753351"/>
                  </a:lnTo>
                  <a:lnTo>
                    <a:pt x="3057017" y="753351"/>
                  </a:lnTo>
                  <a:lnTo>
                    <a:pt x="3086357" y="747432"/>
                  </a:lnTo>
                  <a:lnTo>
                    <a:pt x="3110293" y="731291"/>
                  </a:lnTo>
                  <a:lnTo>
                    <a:pt x="3126418" y="707349"/>
                  </a:lnTo>
                  <a:lnTo>
                    <a:pt x="3132328" y="678027"/>
                  </a:lnTo>
                  <a:lnTo>
                    <a:pt x="3132328" y="75310"/>
                  </a:lnTo>
                  <a:lnTo>
                    <a:pt x="3126418" y="46023"/>
                  </a:lnTo>
                  <a:lnTo>
                    <a:pt x="3110293" y="22082"/>
                  </a:lnTo>
                  <a:lnTo>
                    <a:pt x="3086357" y="5927"/>
                  </a:lnTo>
                  <a:lnTo>
                    <a:pt x="3057017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41570" y="5482335"/>
              <a:ext cx="3132455" cy="753745"/>
            </a:xfrm>
            <a:custGeom>
              <a:avLst/>
              <a:gdLst/>
              <a:ahLst/>
              <a:cxnLst/>
              <a:rect l="l" t="t" r="r" b="b"/>
              <a:pathLst>
                <a:path w="3132454" h="753745">
                  <a:moveTo>
                    <a:pt x="0" y="75310"/>
                  </a:moveTo>
                  <a:lnTo>
                    <a:pt x="5927" y="46023"/>
                  </a:lnTo>
                  <a:lnTo>
                    <a:pt x="22082" y="22082"/>
                  </a:lnTo>
                  <a:lnTo>
                    <a:pt x="46023" y="5927"/>
                  </a:lnTo>
                  <a:lnTo>
                    <a:pt x="75311" y="0"/>
                  </a:lnTo>
                  <a:lnTo>
                    <a:pt x="3057017" y="0"/>
                  </a:lnTo>
                  <a:lnTo>
                    <a:pt x="3086357" y="5927"/>
                  </a:lnTo>
                  <a:lnTo>
                    <a:pt x="3110293" y="22082"/>
                  </a:lnTo>
                  <a:lnTo>
                    <a:pt x="3126418" y="46023"/>
                  </a:lnTo>
                  <a:lnTo>
                    <a:pt x="3132328" y="75310"/>
                  </a:lnTo>
                  <a:lnTo>
                    <a:pt x="3132328" y="678027"/>
                  </a:lnTo>
                  <a:lnTo>
                    <a:pt x="3126418" y="707349"/>
                  </a:lnTo>
                  <a:lnTo>
                    <a:pt x="3110293" y="731291"/>
                  </a:lnTo>
                  <a:lnTo>
                    <a:pt x="3086357" y="747432"/>
                  </a:lnTo>
                  <a:lnTo>
                    <a:pt x="3057017" y="753351"/>
                  </a:lnTo>
                  <a:lnTo>
                    <a:pt x="75311" y="753351"/>
                  </a:lnTo>
                  <a:lnTo>
                    <a:pt x="46023" y="747432"/>
                  </a:lnTo>
                  <a:lnTo>
                    <a:pt x="22082" y="731291"/>
                  </a:lnTo>
                  <a:lnTo>
                    <a:pt x="5927" y="707349"/>
                  </a:lnTo>
                  <a:lnTo>
                    <a:pt x="0" y="678027"/>
                  </a:lnTo>
                  <a:lnTo>
                    <a:pt x="0" y="75310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3397" y="5607583"/>
              <a:ext cx="3132455" cy="753745"/>
            </a:xfrm>
            <a:custGeom>
              <a:avLst/>
              <a:gdLst/>
              <a:ahLst/>
              <a:cxnLst/>
              <a:rect l="l" t="t" r="r" b="b"/>
              <a:pathLst>
                <a:path w="3132454" h="753745">
                  <a:moveTo>
                    <a:pt x="3057017" y="0"/>
                  </a:moveTo>
                  <a:lnTo>
                    <a:pt x="75311" y="0"/>
                  </a:lnTo>
                  <a:lnTo>
                    <a:pt x="46023" y="5920"/>
                  </a:lnTo>
                  <a:lnTo>
                    <a:pt x="22082" y="22066"/>
                  </a:lnTo>
                  <a:lnTo>
                    <a:pt x="5927" y="46012"/>
                  </a:lnTo>
                  <a:lnTo>
                    <a:pt x="0" y="75336"/>
                  </a:lnTo>
                  <a:lnTo>
                    <a:pt x="0" y="678002"/>
                  </a:lnTo>
                  <a:lnTo>
                    <a:pt x="5927" y="707325"/>
                  </a:lnTo>
                  <a:lnTo>
                    <a:pt x="22082" y="731272"/>
                  </a:lnTo>
                  <a:lnTo>
                    <a:pt x="46023" y="747418"/>
                  </a:lnTo>
                  <a:lnTo>
                    <a:pt x="75311" y="753338"/>
                  </a:lnTo>
                  <a:lnTo>
                    <a:pt x="3057017" y="753338"/>
                  </a:lnTo>
                  <a:lnTo>
                    <a:pt x="3086357" y="747418"/>
                  </a:lnTo>
                  <a:lnTo>
                    <a:pt x="3110293" y="731272"/>
                  </a:lnTo>
                  <a:lnTo>
                    <a:pt x="3126418" y="707325"/>
                  </a:lnTo>
                  <a:lnTo>
                    <a:pt x="3132328" y="678002"/>
                  </a:lnTo>
                  <a:lnTo>
                    <a:pt x="3132328" y="75336"/>
                  </a:lnTo>
                  <a:lnTo>
                    <a:pt x="3126418" y="46012"/>
                  </a:lnTo>
                  <a:lnTo>
                    <a:pt x="3110293" y="22066"/>
                  </a:lnTo>
                  <a:lnTo>
                    <a:pt x="3086357" y="5920"/>
                  </a:lnTo>
                  <a:lnTo>
                    <a:pt x="30570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3397" y="5607583"/>
              <a:ext cx="3132455" cy="753745"/>
            </a:xfrm>
            <a:custGeom>
              <a:avLst/>
              <a:gdLst/>
              <a:ahLst/>
              <a:cxnLst/>
              <a:rect l="l" t="t" r="r" b="b"/>
              <a:pathLst>
                <a:path w="3132454" h="753745">
                  <a:moveTo>
                    <a:pt x="0" y="75336"/>
                  </a:moveTo>
                  <a:lnTo>
                    <a:pt x="5927" y="46012"/>
                  </a:lnTo>
                  <a:lnTo>
                    <a:pt x="22082" y="22066"/>
                  </a:lnTo>
                  <a:lnTo>
                    <a:pt x="46023" y="5920"/>
                  </a:lnTo>
                  <a:lnTo>
                    <a:pt x="75311" y="0"/>
                  </a:lnTo>
                  <a:lnTo>
                    <a:pt x="3057017" y="0"/>
                  </a:lnTo>
                  <a:lnTo>
                    <a:pt x="3086357" y="5920"/>
                  </a:lnTo>
                  <a:lnTo>
                    <a:pt x="3110293" y="22066"/>
                  </a:lnTo>
                  <a:lnTo>
                    <a:pt x="3126418" y="46012"/>
                  </a:lnTo>
                  <a:lnTo>
                    <a:pt x="3132328" y="75336"/>
                  </a:lnTo>
                  <a:lnTo>
                    <a:pt x="3132328" y="678002"/>
                  </a:lnTo>
                  <a:lnTo>
                    <a:pt x="3126418" y="707325"/>
                  </a:lnTo>
                  <a:lnTo>
                    <a:pt x="3110293" y="731272"/>
                  </a:lnTo>
                  <a:lnTo>
                    <a:pt x="3086357" y="747418"/>
                  </a:lnTo>
                  <a:lnTo>
                    <a:pt x="3057017" y="753338"/>
                  </a:lnTo>
                  <a:lnTo>
                    <a:pt x="75311" y="753338"/>
                  </a:lnTo>
                  <a:lnTo>
                    <a:pt x="46023" y="747418"/>
                  </a:lnTo>
                  <a:lnTo>
                    <a:pt x="22082" y="731272"/>
                  </a:lnTo>
                  <a:lnTo>
                    <a:pt x="5927" y="707325"/>
                  </a:lnTo>
                  <a:lnTo>
                    <a:pt x="0" y="678002"/>
                  </a:lnTo>
                  <a:lnTo>
                    <a:pt x="0" y="75336"/>
                  </a:lnTo>
                  <a:close/>
                </a:path>
              </a:pathLst>
            </a:custGeom>
            <a:ln w="11428">
              <a:solidFill>
                <a:srgbClr val="FD85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60767"/>
              </p:ext>
            </p:extLst>
          </p:nvPr>
        </p:nvGraphicFramePr>
        <p:xfrm>
          <a:off x="2129206" y="830326"/>
          <a:ext cx="7992745" cy="5616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4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98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三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28575">
                      <a:solidFill>
                        <a:srgbClr val="F5CD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7940" algn="just">
                        <a:lnSpc>
                          <a:spcPts val="2300"/>
                        </a:lnSpc>
                        <a:spcBef>
                          <a:spcPts val="355"/>
                        </a:spcBef>
                      </a:pP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基</a:t>
                      </a:r>
                      <a:r>
                        <a:rPr sz="2000" b="0" spc="55" dirty="0">
                          <a:latin typeface="Noto Sans CJK JP Medium"/>
                          <a:cs typeface="Noto Sans CJK JP Medium"/>
                        </a:rPr>
                        <a:t>於</a:t>
                      </a: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法</a:t>
                      </a:r>
                      <a:r>
                        <a:rPr sz="2000" b="0" spc="55" dirty="0">
                          <a:latin typeface="Noto Sans CJK JP Medium"/>
                          <a:cs typeface="Noto Sans CJK JP Medium"/>
                        </a:rPr>
                        <a:t>定身</a:t>
                      </a: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分</a:t>
                      </a:r>
                      <a:r>
                        <a:rPr sz="2000" b="0" spc="55" dirty="0">
                          <a:latin typeface="Noto Sans CJK JP Medium"/>
                          <a:cs typeface="Noto Sans CJK JP Medium"/>
                        </a:rPr>
                        <a:t>依</a:t>
                      </a: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法</a:t>
                      </a:r>
                      <a:r>
                        <a:rPr sz="2000" b="0" spc="55" dirty="0">
                          <a:latin typeface="Noto Sans CJK JP Medium"/>
                          <a:cs typeface="Noto Sans CJK JP Medium"/>
                        </a:rPr>
                        <a:t>令規</a:t>
                      </a: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定</a:t>
                      </a:r>
                      <a:r>
                        <a:rPr sz="2000" b="0" spc="55" dirty="0">
                          <a:latin typeface="Noto Sans CJK JP Medium"/>
                          <a:cs typeface="Noto Sans CJK JP Medium"/>
                        </a:rPr>
                        <a:t>申</a:t>
                      </a: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請</a:t>
                      </a:r>
                      <a:r>
                        <a:rPr sz="2000" b="0" spc="55" dirty="0">
                          <a:latin typeface="Noto Sans CJK JP Medium"/>
                          <a:cs typeface="Noto Sans CJK JP Medium"/>
                        </a:rPr>
                        <a:t>之補</a:t>
                      </a: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助</a:t>
                      </a:r>
                      <a:r>
                        <a:rPr sz="2000" b="0" spc="55" dirty="0">
                          <a:latin typeface="Noto Sans CJK JP Medium"/>
                          <a:cs typeface="Noto Sans CJK JP Medium"/>
                        </a:rPr>
                        <a:t>；</a:t>
                      </a: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或</a:t>
                      </a:r>
                      <a:r>
                        <a:rPr sz="2000" b="0" spc="55" dirty="0">
                          <a:latin typeface="Noto Sans CJK JP Medium"/>
                          <a:cs typeface="Noto Sans CJK JP Medium"/>
                        </a:rPr>
                        <a:t>對公</a:t>
                      </a: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職</a:t>
                      </a:r>
                      <a:r>
                        <a:rPr sz="2000" b="0" spc="55" dirty="0">
                          <a:latin typeface="Noto Sans CJK JP Medium"/>
                          <a:cs typeface="Noto Sans CJK JP Medium"/>
                        </a:rPr>
                        <a:t>人</a:t>
                      </a: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員</a:t>
                      </a:r>
                      <a:r>
                        <a:rPr sz="2000" b="0" spc="55" dirty="0">
                          <a:latin typeface="Noto Sans CJK JP Medium"/>
                          <a:cs typeface="Noto Sans CJK JP Medium"/>
                        </a:rPr>
                        <a:t>之關</a:t>
                      </a:r>
                      <a:r>
                        <a:rPr sz="2000" b="0" spc="70" dirty="0">
                          <a:latin typeface="Noto Sans CJK JP Medium"/>
                          <a:cs typeface="Noto Sans CJK JP Medium"/>
                        </a:rPr>
                        <a:t>係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人 </a:t>
                      </a:r>
                      <a:r>
                        <a:rPr sz="2000" b="0" spc="20" dirty="0">
                          <a:latin typeface="Noto Sans CJK JP Medium"/>
                          <a:cs typeface="Noto Sans CJK JP Medium"/>
                        </a:rPr>
                        <a:t>依法令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規</a:t>
                      </a:r>
                      <a:r>
                        <a:rPr sz="2000" b="0" spc="160" dirty="0">
                          <a:latin typeface="Noto Sans CJK JP Medium"/>
                          <a:cs typeface="Noto Sans CJK JP Medium"/>
                        </a:rPr>
                        <a:t> </a:t>
                      </a:r>
                      <a:r>
                        <a:rPr sz="2000" b="0" spc="30" dirty="0">
                          <a:latin typeface="Noto Sans CJK JP Medium"/>
                          <a:cs typeface="Noto Sans CJK JP Medium"/>
                        </a:rPr>
                        <a:t>定</a:t>
                      </a:r>
                      <a:r>
                        <a:rPr sz="2000" b="0" spc="20" dirty="0">
                          <a:latin typeface="Noto Sans CJK JP Medium"/>
                          <a:cs typeface="Noto Sans CJK JP Medium"/>
                        </a:rPr>
                        <a:t>以公開公平</a:t>
                      </a:r>
                      <a:r>
                        <a:rPr sz="2000" b="0" spc="30" dirty="0">
                          <a:latin typeface="Noto Sans CJK JP Medium"/>
                          <a:cs typeface="Noto Sans CJK JP Medium"/>
                        </a:rPr>
                        <a:t>方</a:t>
                      </a:r>
                      <a:r>
                        <a:rPr sz="2000" b="0" spc="20" dirty="0">
                          <a:latin typeface="Noto Sans CJK JP Medium"/>
                          <a:cs typeface="Noto Sans CJK JP Medium"/>
                        </a:rPr>
                        <a:t>式辦理之補</a:t>
                      </a:r>
                      <a:r>
                        <a:rPr sz="2000" b="0" spc="60" dirty="0">
                          <a:latin typeface="Noto Sans CJK JP Medium"/>
                          <a:cs typeface="Noto Sans CJK JP Medium"/>
                        </a:rPr>
                        <a:t>助</a:t>
                      </a:r>
                      <a:r>
                        <a:rPr sz="2000" b="0" spc="20" dirty="0">
                          <a:latin typeface="Noto Sans CJK JP Medium"/>
                          <a:cs typeface="Noto Sans CJK JP Medium"/>
                        </a:rPr>
                        <a:t>，或禁止其</a:t>
                      </a:r>
                      <a:r>
                        <a:rPr sz="2000" b="0" spc="30" dirty="0">
                          <a:latin typeface="Noto Sans CJK JP Medium"/>
                          <a:cs typeface="Noto Sans CJK JP Medium"/>
                        </a:rPr>
                        <a:t>補</a:t>
                      </a:r>
                      <a:r>
                        <a:rPr sz="2000" b="0" spc="20" dirty="0">
                          <a:latin typeface="Noto Sans CJK JP Medium"/>
                          <a:cs typeface="Noto Sans CJK JP Medium"/>
                        </a:rPr>
                        <a:t>助反不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利 於公共利益且經補助法</a:t>
                      </a:r>
                      <a:r>
                        <a:rPr sz="2000" b="0" spc="-15" dirty="0">
                          <a:latin typeface="Noto Sans CJK JP Medium"/>
                          <a:cs typeface="Noto Sans CJK JP Medium"/>
                        </a:rPr>
                        <a:t>令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主管</a:t>
                      </a:r>
                      <a:r>
                        <a:rPr sz="2000" b="0" spc="-15" dirty="0">
                          <a:latin typeface="Noto Sans CJK JP Medium"/>
                          <a:cs typeface="Noto Sans CJK JP Medium"/>
                        </a:rPr>
                        <a:t>機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關核</a:t>
                      </a:r>
                      <a:r>
                        <a:rPr sz="2000" b="0" spc="-15" dirty="0">
                          <a:latin typeface="Noto Sans CJK JP Medium"/>
                          <a:cs typeface="Noto Sans CJK JP Medium"/>
                        </a:rPr>
                        <a:t>定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同意</a:t>
                      </a:r>
                      <a:r>
                        <a:rPr sz="2000" b="0" spc="-15" dirty="0">
                          <a:latin typeface="Noto Sans CJK JP Medium"/>
                          <a:cs typeface="Noto Sans CJK JP Medium"/>
                        </a:rPr>
                        <a:t>之</a:t>
                      </a:r>
                      <a:r>
                        <a:rPr sz="2000" b="0" dirty="0">
                          <a:latin typeface="Noto Sans CJK JP Medium"/>
                          <a:cs typeface="Noto Sans CJK JP Medium"/>
                        </a:rPr>
                        <a:t>補助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28575">
                      <a:solidFill>
                        <a:srgbClr val="F5CD2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826">
                <a:tc>
                  <a:txBody>
                    <a:bodyPr/>
                    <a:lstStyle/>
                    <a:p>
                      <a:pPr marL="91440">
                        <a:lnSpc>
                          <a:spcPts val="2790"/>
                        </a:lnSpc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4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28575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DF5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50"/>
                        </a:lnSpc>
                        <a:spcBef>
                          <a:spcPts val="200"/>
                        </a:spcBef>
                      </a:pPr>
                      <a:r>
                        <a:rPr sz="2000" b="0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基於法定身分依法令規</a:t>
                      </a:r>
                      <a:r>
                        <a:rPr sz="2000" b="0" spc="-15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定</a:t>
                      </a:r>
                      <a:r>
                        <a:rPr sz="2000" b="0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申請</a:t>
                      </a:r>
                      <a:r>
                        <a:rPr sz="2000" b="0" spc="-15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之</a:t>
                      </a:r>
                      <a:r>
                        <a:rPr sz="2000" b="0" dirty="0">
                          <a:solidFill>
                            <a:srgbClr val="C00000"/>
                          </a:solidFill>
                          <a:latin typeface="Noto Sans CJK JP Medium"/>
                          <a:cs typeface="Noto Sans CJK JP Medium"/>
                        </a:rPr>
                        <a:t>補助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  <a:p>
                      <a:pPr marL="91440" marR="29209">
                        <a:lnSpc>
                          <a:spcPts val="2300"/>
                        </a:lnSpc>
                        <a:spcBef>
                          <a:spcPts val="110"/>
                        </a:spcBef>
                      </a:pP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指</a:t>
                      </a:r>
                      <a:r>
                        <a:rPr sz="2000" spc="55" dirty="0">
                          <a:latin typeface="Noto Sans CJK JP Black"/>
                          <a:cs typeface="Noto Sans CJK JP Black"/>
                        </a:rPr>
                        <a:t>公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職</a:t>
                      </a:r>
                      <a:r>
                        <a:rPr sz="2000" spc="55" dirty="0">
                          <a:latin typeface="Noto Sans CJK JP Black"/>
                          <a:cs typeface="Noto Sans CJK JP Black"/>
                        </a:rPr>
                        <a:t>人員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或</a:t>
                      </a:r>
                      <a:r>
                        <a:rPr sz="2000" spc="55" dirty="0">
                          <a:latin typeface="Noto Sans CJK JP Black"/>
                          <a:cs typeface="Noto Sans CJK JP Black"/>
                        </a:rPr>
                        <a:t>其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關</a:t>
                      </a:r>
                      <a:r>
                        <a:rPr sz="2000" spc="55" dirty="0">
                          <a:latin typeface="Noto Sans CJK JP Black"/>
                          <a:cs typeface="Noto Sans CJK JP Black"/>
                        </a:rPr>
                        <a:t>係人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基</a:t>
                      </a:r>
                      <a:r>
                        <a:rPr sz="2000" spc="55" dirty="0">
                          <a:latin typeface="Noto Sans CJK JP Black"/>
                          <a:cs typeface="Noto Sans CJK JP Black"/>
                        </a:rPr>
                        <a:t>於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法</a:t>
                      </a:r>
                      <a:r>
                        <a:rPr sz="2000" spc="55" dirty="0">
                          <a:latin typeface="Noto Sans CJK JP Black"/>
                          <a:cs typeface="Noto Sans CJK JP Black"/>
                        </a:rPr>
                        <a:t>定之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身</a:t>
                      </a:r>
                      <a:r>
                        <a:rPr sz="2000" spc="55" dirty="0">
                          <a:latin typeface="Noto Sans CJK JP Black"/>
                          <a:cs typeface="Noto Sans CJK JP Black"/>
                        </a:rPr>
                        <a:t>分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關</a:t>
                      </a:r>
                      <a:r>
                        <a:rPr sz="2000" spc="100" dirty="0">
                          <a:latin typeface="Noto Sans CJK JP Black"/>
                          <a:cs typeface="Noto Sans CJK JP Black"/>
                        </a:rPr>
                        <a:t>係</a:t>
                      </a:r>
                      <a:r>
                        <a:rPr sz="2000" spc="60" dirty="0">
                          <a:latin typeface="Noto Sans CJK JP Black"/>
                          <a:cs typeface="Noto Sans CJK JP Black"/>
                        </a:rPr>
                        <a:t>，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依</a:t>
                      </a:r>
                      <a:r>
                        <a:rPr sz="2000" spc="55" dirty="0">
                          <a:latin typeface="Noto Sans CJK JP Black"/>
                          <a:cs typeface="Noto Sans CJK JP Black"/>
                        </a:rPr>
                        <a:t>法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令</a:t>
                      </a:r>
                      <a:r>
                        <a:rPr sz="2000" spc="55" dirty="0">
                          <a:latin typeface="Noto Sans CJK JP Black"/>
                          <a:cs typeface="Noto Sans CJK JP Black"/>
                        </a:rPr>
                        <a:t>規定</a:t>
                      </a:r>
                      <a:r>
                        <a:rPr sz="2000" spc="70" dirty="0">
                          <a:latin typeface="Noto Sans CJK JP Black"/>
                          <a:cs typeface="Noto Sans CJK JP Black"/>
                        </a:rPr>
                        <a:t>機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關 團體對符合資格條件者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受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理其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申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請應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予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發給</a:t>
                      </a:r>
                      <a:r>
                        <a:rPr sz="2000" spc="-15" dirty="0">
                          <a:latin typeface="Noto Sans CJK JP Black"/>
                          <a:cs typeface="Noto Sans CJK JP Black"/>
                        </a:rPr>
                        <a:t>之</a:t>
                      </a:r>
                      <a:r>
                        <a:rPr sz="2000" dirty="0">
                          <a:latin typeface="Noto Sans CJK JP Black"/>
                          <a:cs typeface="Noto Sans CJK JP Black"/>
                        </a:rPr>
                        <a:t>補助</a:t>
                      </a:r>
                      <a:endParaRPr sz="2000">
                        <a:latin typeface="Noto Sans CJK JP Black"/>
                        <a:cs typeface="Noto Sans CJK JP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28575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DF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9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4190" marR="3248025" algn="ctr">
                        <a:lnSpc>
                          <a:spcPct val="129400"/>
                        </a:lnSpc>
                        <a:spcBef>
                          <a:spcPts val="1345"/>
                        </a:spcBef>
                      </a:pPr>
                      <a:r>
                        <a:rPr sz="1800" dirty="0">
                          <a:latin typeface="Noto Sans CJK JP Black"/>
                          <a:cs typeface="Noto Sans CJK JP Black"/>
                        </a:rPr>
                        <a:t>公職人員 之關係人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50" dirty="0">
                        <a:latin typeface="Times New Roman"/>
                        <a:cs typeface="Times New Roman"/>
                      </a:endParaRPr>
                    </a:p>
                    <a:p>
                      <a:pPr marL="659765" marR="936625">
                        <a:lnSpc>
                          <a:spcPct val="129400"/>
                        </a:lnSpc>
                        <a:tabLst>
                          <a:tab pos="3229610" algn="l"/>
                        </a:tabLst>
                      </a:pPr>
                      <a:r>
                        <a:rPr sz="1600" b="0" dirty="0">
                          <a:latin typeface="Noto Sans CJK JP Medium"/>
                          <a:cs typeface="Noto Sans CJK JP Medium"/>
                        </a:rPr>
                        <a:t>補助行為係依法令規定	禁止其補助反不利於公共利益且經 以公開公平方式辦理者	補助法令主管機關核定同意之補助</a:t>
                      </a:r>
                      <a:endParaRPr sz="1600" dirty="0">
                        <a:latin typeface="Noto Sans CJK JP Medium"/>
                        <a:cs typeface="Noto Sans CJK JP Medium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3239135" marR="945515" indent="-41275" algn="ctr">
                        <a:lnSpc>
                          <a:spcPct val="83200"/>
                        </a:lnSpc>
                      </a:pPr>
                      <a:r>
                        <a:rPr sz="1400" b="0" dirty="0" err="1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補助法令主管機關依本</a:t>
                      </a:r>
                      <a:r>
                        <a:rPr sz="1400" b="0" spc="-15" dirty="0" err="1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法</a:t>
                      </a:r>
                      <a:r>
                        <a:rPr sz="1400" b="0" dirty="0" err="1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第十</a:t>
                      </a:r>
                      <a:r>
                        <a:rPr sz="1400" b="0" spc="-15" dirty="0" err="1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四</a:t>
                      </a:r>
                      <a:r>
                        <a:rPr sz="1400" b="0" dirty="0" err="1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條第</a:t>
                      </a:r>
                      <a:r>
                        <a:rPr sz="1400" b="0" dirty="0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 一項但</a:t>
                      </a:r>
                      <a:r>
                        <a:rPr sz="1400" b="0" spc="-15" dirty="0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書</a:t>
                      </a:r>
                      <a:r>
                        <a:rPr sz="1400" b="0" dirty="0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第三</a:t>
                      </a:r>
                      <a:r>
                        <a:rPr sz="1400" b="0" spc="-15" dirty="0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款規</a:t>
                      </a:r>
                      <a:r>
                        <a:rPr sz="1400" b="0" dirty="0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定核定</a:t>
                      </a:r>
                      <a:r>
                        <a:rPr sz="1400" b="0" spc="-15" dirty="0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同</a:t>
                      </a:r>
                      <a:r>
                        <a:rPr sz="1400" b="0" dirty="0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意補</a:t>
                      </a:r>
                      <a:r>
                        <a:rPr sz="1400" b="0" spc="-15" dirty="0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助時</a:t>
                      </a:r>
                      <a:r>
                        <a:rPr sz="1400" b="0" dirty="0">
                          <a:solidFill>
                            <a:srgbClr val="E75C00"/>
                          </a:solidFill>
                          <a:latin typeface="Noto Sans CJK JP Medium"/>
                          <a:cs typeface="Noto Sans CJK JP Medium"/>
                        </a:rPr>
                        <a:t>， 應即副知監察院</a:t>
                      </a:r>
                      <a:endParaRPr sz="14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70815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013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4092" y="494488"/>
            <a:ext cx="3111500" cy="43751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spc="-5" dirty="0"/>
              <a:t>交易或補助行為禁止</a:t>
            </a:r>
            <a:endParaRPr sz="2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62306" y="1026470"/>
          <a:ext cx="8064499" cy="4968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5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643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四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CF6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845">
                        <a:lnSpc>
                          <a:spcPct val="116199"/>
                        </a:lnSpc>
                        <a:spcBef>
                          <a:spcPts val="85"/>
                        </a:spcBef>
                      </a:pP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交易標的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為公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職人員服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務或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受其監督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之機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關團體所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提</a:t>
                      </a:r>
                      <a:r>
                        <a:rPr sz="1800" b="0" spc="100" dirty="0">
                          <a:latin typeface="Noto Sans CJK JP Medium"/>
                          <a:cs typeface="Noto Sans CJK JP Medium"/>
                        </a:rPr>
                        <a:t>供</a:t>
                      </a:r>
                      <a:r>
                        <a:rPr sz="1800" b="0" spc="60" dirty="0">
                          <a:latin typeface="Noto Sans CJK JP Medium"/>
                          <a:cs typeface="Noto Sans CJK JP Medium"/>
                        </a:rPr>
                        <a:t>，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並以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公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定</a:t>
                      </a:r>
                      <a:r>
                        <a:rPr sz="1800" b="0" spc="45" dirty="0">
                          <a:latin typeface="Noto Sans CJK JP Medium"/>
                          <a:cs typeface="Noto Sans CJK JP Medium"/>
                        </a:rPr>
                        <a:t>價</a:t>
                      </a:r>
                      <a:r>
                        <a:rPr sz="1800" b="0" spc="55" dirty="0">
                          <a:latin typeface="Noto Sans CJK JP Medium"/>
                          <a:cs typeface="Noto Sans CJK JP Medium"/>
                        </a:rPr>
                        <a:t>格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交 易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C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AEC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209">
                        <a:lnSpc>
                          <a:spcPct val="116300"/>
                        </a:lnSpc>
                        <a:spcBef>
                          <a:spcPts val="80"/>
                        </a:spcBef>
                      </a:pP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由機關團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體擔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任出賣</a:t>
                      </a:r>
                      <a:r>
                        <a:rPr sz="1800" spc="80" dirty="0">
                          <a:latin typeface="Noto Sans CJK JP Black"/>
                          <a:cs typeface="Noto Sans CJK JP Black"/>
                        </a:rPr>
                        <a:t>人</a:t>
                      </a:r>
                      <a:r>
                        <a:rPr sz="1800" spc="50" dirty="0">
                          <a:latin typeface="Noto Sans CJK JP Black"/>
                          <a:cs typeface="Noto Sans CJK JP Black"/>
                        </a:rPr>
                        <a:t>，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且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出售產品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之價</a:t>
                      </a:r>
                      <a:r>
                        <a:rPr sz="1800" spc="75" dirty="0">
                          <a:latin typeface="Noto Sans CJK JP Black"/>
                          <a:cs typeface="Noto Sans CJK JP Black"/>
                        </a:rPr>
                        <a:t>格</a:t>
                      </a:r>
                      <a:r>
                        <a:rPr sz="1800" spc="60" dirty="0">
                          <a:latin typeface="Noto Sans CJK JP Black"/>
                          <a:cs typeface="Noto Sans CJK JP Black"/>
                        </a:rPr>
                        <a:t>（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包括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員工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優惠</a:t>
                      </a:r>
                      <a:r>
                        <a:rPr sz="1800" spc="70" dirty="0">
                          <a:latin typeface="Noto Sans CJK JP Black"/>
                          <a:cs typeface="Noto Sans CJK JP Black"/>
                        </a:rPr>
                        <a:t>價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）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係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具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有</a:t>
                      </a:r>
                      <a:r>
                        <a:rPr sz="1800" dirty="0">
                          <a:latin typeface="Noto Sans CJK JP Black"/>
                          <a:cs typeface="Noto Sans CJK JP Black"/>
                        </a:rPr>
                        <a:t>普 遍性、一致性之公定價格，無不當利益輸送之疑慮</a:t>
                      </a:r>
                      <a:endParaRPr sz="1800">
                        <a:latin typeface="Noto Sans CJK JP Black"/>
                        <a:cs typeface="Noto Sans CJK JP Black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AE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75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五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CF6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公營事業機構執行國家建設、公共政策或為公益用途申請承租、承購、委</a:t>
                      </a:r>
                      <a:endParaRPr sz="1800" dirty="0">
                        <a:latin typeface="Noto Sans CJK JP Medium"/>
                        <a:cs typeface="Noto Sans CJK JP Medium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託經營、改良利用國有非公用不動產</a:t>
                      </a:r>
                      <a:endParaRPr sz="18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C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AEC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7940" algn="just">
                        <a:lnSpc>
                          <a:spcPct val="115799"/>
                        </a:lnSpc>
                        <a:spcBef>
                          <a:spcPts val="95"/>
                        </a:spcBef>
                      </a:pP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公營事業</a:t>
                      </a:r>
                      <a:r>
                        <a:rPr sz="1800" spc="40" dirty="0">
                          <a:latin typeface="Noto Sans CJK JP Black"/>
                          <a:cs typeface="Noto Sans CJK JP Black"/>
                        </a:rPr>
                        <a:t>機構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為執行國</a:t>
                      </a:r>
                      <a:r>
                        <a:rPr sz="1800" spc="40" dirty="0">
                          <a:latin typeface="Noto Sans CJK JP Black"/>
                          <a:cs typeface="Noto Sans CJK JP Black"/>
                        </a:rPr>
                        <a:t>家建</a:t>
                      </a:r>
                      <a:r>
                        <a:rPr sz="1800" spc="85" dirty="0">
                          <a:latin typeface="Noto Sans CJK JP Black"/>
                          <a:cs typeface="Noto Sans CJK JP Black"/>
                        </a:rPr>
                        <a:t>設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、公共</a:t>
                      </a:r>
                      <a:r>
                        <a:rPr sz="1800" spc="40" dirty="0">
                          <a:latin typeface="Noto Sans CJK JP Black"/>
                          <a:cs typeface="Noto Sans CJK JP Black"/>
                        </a:rPr>
                        <a:t>政策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或為公益</a:t>
                      </a:r>
                      <a:r>
                        <a:rPr sz="1800" spc="40" dirty="0">
                          <a:latin typeface="Noto Sans CJK JP Black"/>
                          <a:cs typeface="Noto Sans CJK JP Black"/>
                        </a:rPr>
                        <a:t>用途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申請承</a:t>
                      </a:r>
                      <a:r>
                        <a:rPr sz="1800" spc="70" dirty="0">
                          <a:latin typeface="Noto Sans CJK JP Black"/>
                          <a:cs typeface="Noto Sans CJK JP Black"/>
                        </a:rPr>
                        <a:t>租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、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承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購</a:t>
                      </a:r>
                      <a:r>
                        <a:rPr sz="1800" dirty="0">
                          <a:latin typeface="Noto Sans CJK JP Black"/>
                          <a:cs typeface="Noto Sans CJK JP Black"/>
                        </a:rPr>
                        <a:t>、 </a:t>
                      </a:r>
                      <a:r>
                        <a:rPr sz="1800" spc="60" dirty="0">
                          <a:latin typeface="Noto Sans CJK JP Black"/>
                          <a:cs typeface="Noto Sans CJK JP Black"/>
                        </a:rPr>
                        <a:t>委託經營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、改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良利用國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有非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公用不動</a:t>
                      </a:r>
                      <a:r>
                        <a:rPr sz="1800" spc="70" dirty="0">
                          <a:latin typeface="Noto Sans CJK JP Black"/>
                          <a:cs typeface="Noto Sans CJK JP Black"/>
                        </a:rPr>
                        <a:t>產</a:t>
                      </a:r>
                      <a:r>
                        <a:rPr sz="1800" spc="50" dirty="0">
                          <a:latin typeface="Noto Sans CJK JP Black"/>
                          <a:cs typeface="Noto Sans CJK JP Black"/>
                        </a:rPr>
                        <a:t>，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因係配合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執行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政府機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關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公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益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政</a:t>
                      </a:r>
                      <a:r>
                        <a:rPr sz="1800" dirty="0">
                          <a:latin typeface="Noto Sans CJK JP Black"/>
                          <a:cs typeface="Noto Sans CJK JP Black"/>
                        </a:rPr>
                        <a:t>策 或與公務之推行密切相關</a:t>
                      </a:r>
                      <a:endParaRPr sz="1800">
                        <a:latin typeface="Noto Sans CJK JP Black"/>
                        <a:cs typeface="Noto Sans CJK JP Black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AE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六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CF6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一定金額以下之補助及交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易</a:t>
                      </a:r>
                      <a:r>
                        <a:rPr sz="1800" b="0" spc="-10" dirty="0">
                          <a:latin typeface="Noto Sans CJK JP Medium"/>
                          <a:cs typeface="Noto Sans CJK JP Medium"/>
                        </a:rPr>
                        <a:t>（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107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年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月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800" b="0" spc="-5" dirty="0">
                          <a:latin typeface="Noto Sans CJK JP Medium"/>
                          <a:cs typeface="Noto Sans CJK JP Medium"/>
                        </a:rPr>
                        <a:t>日行政院會同監察院公告</a:t>
                      </a:r>
                      <a:r>
                        <a:rPr sz="1800" b="0" dirty="0">
                          <a:latin typeface="Noto Sans CJK JP Medium"/>
                          <a:cs typeface="Noto Sans CJK JP Medium"/>
                        </a:rPr>
                        <a:t>）</a:t>
                      </a:r>
                      <a:endParaRPr sz="18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C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4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AEC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所稱一定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金</a:t>
                      </a:r>
                      <a:r>
                        <a:rPr sz="1800" spc="60" dirty="0">
                          <a:latin typeface="Noto Sans CJK JP Black"/>
                          <a:cs typeface="Noto Sans CJK JP Black"/>
                        </a:rPr>
                        <a:t>額，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指每筆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新臺</a:t>
                      </a:r>
                      <a:r>
                        <a:rPr sz="1800" spc="70" dirty="0">
                          <a:latin typeface="Noto Sans CJK JP Black"/>
                          <a:cs typeface="Noto Sans CJK JP Black"/>
                        </a:rPr>
                        <a:t>幣</a:t>
                      </a:r>
                      <a:r>
                        <a:rPr sz="1800" spc="60" dirty="0">
                          <a:latin typeface="Noto Sans CJK JP Black"/>
                          <a:cs typeface="Noto Sans CJK JP Black"/>
                        </a:rPr>
                        <a:t>（下同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）一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萬</a:t>
                      </a:r>
                      <a:r>
                        <a:rPr sz="1800" spc="65" dirty="0">
                          <a:latin typeface="Noto Sans CJK JP Black"/>
                          <a:cs typeface="Noto Sans CJK JP Black"/>
                        </a:rPr>
                        <a:t>元</a:t>
                      </a:r>
                      <a:r>
                        <a:rPr sz="1800" spc="60" dirty="0">
                          <a:latin typeface="Noto Sans CJK JP Black"/>
                          <a:cs typeface="Noto Sans CJK JP Black"/>
                        </a:rPr>
                        <a:t>。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同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一年</a:t>
                      </a:r>
                      <a:r>
                        <a:rPr sz="1800" spc="65" dirty="0">
                          <a:latin typeface="Noto Sans CJK JP Black"/>
                          <a:cs typeface="Noto Sans CJK JP Black"/>
                        </a:rPr>
                        <a:t>度</a:t>
                      </a:r>
                      <a:r>
                        <a:rPr sz="1800" spc="60" dirty="0">
                          <a:latin typeface="Noto Sans CJK JP Black"/>
                          <a:cs typeface="Noto Sans CJK JP Black"/>
                        </a:rPr>
                        <a:t>（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每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年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一</a:t>
                      </a:r>
                      <a:r>
                        <a:rPr sz="1800" spc="45" dirty="0">
                          <a:latin typeface="Noto Sans CJK JP Black"/>
                          <a:cs typeface="Noto Sans CJK JP Black"/>
                        </a:rPr>
                        <a:t>月</a:t>
                      </a:r>
                      <a:r>
                        <a:rPr sz="1800" spc="55" dirty="0">
                          <a:latin typeface="Noto Sans CJK JP Black"/>
                          <a:cs typeface="Noto Sans CJK JP Black"/>
                        </a:rPr>
                        <a:t>一</a:t>
                      </a:r>
                      <a:r>
                        <a:rPr sz="1800" dirty="0">
                          <a:latin typeface="Noto Sans CJK JP Black"/>
                          <a:cs typeface="Noto Sans CJK JP Black"/>
                        </a:rPr>
                        <a:t>日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Noto Sans CJK JP Black"/>
                          <a:cs typeface="Noto Sans CJK JP Black"/>
                        </a:rPr>
                        <a:t>起至十二月三十一日止）同一補助或交易對象合計不逾十萬</a:t>
                      </a:r>
                      <a:r>
                        <a:rPr sz="1800" dirty="0">
                          <a:latin typeface="Noto Sans CJK JP Black"/>
                          <a:cs typeface="Noto Sans CJK JP Black"/>
                        </a:rPr>
                        <a:t>元。</a:t>
                      </a:r>
                    </a:p>
                  </a:txBody>
                  <a:tcPr marL="0" marR="0" marT="55880" marB="0">
                    <a:lnL w="12700">
                      <a:solidFill>
                        <a:srgbClr val="F5CD2C"/>
                      </a:solidFill>
                      <a:prstDash val="solid"/>
                    </a:lnL>
                    <a:lnR w="12700">
                      <a:solidFill>
                        <a:srgbClr val="F5CD2C"/>
                      </a:solidFill>
                      <a:prstDash val="solid"/>
                    </a:lnR>
                    <a:lnT w="12700">
                      <a:solidFill>
                        <a:srgbClr val="F5CD2C"/>
                      </a:solidFill>
                      <a:prstDash val="solid"/>
                    </a:lnT>
                    <a:lnB w="12700">
                      <a:solidFill>
                        <a:srgbClr val="F5CD2C"/>
                      </a:solidFill>
                      <a:prstDash val="solid"/>
                    </a:lnB>
                    <a:solidFill>
                      <a:srgbClr val="FAE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23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554747" y="477838"/>
            <a:ext cx="4090988" cy="50482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5" dirty="0"/>
              <a:t>受調</a:t>
            </a:r>
            <a:r>
              <a:rPr sz="3200" spc="-15" dirty="0"/>
              <a:t>查</a:t>
            </a:r>
            <a:r>
              <a:rPr sz="3200" spc="5" dirty="0"/>
              <a:t>機關</a:t>
            </a:r>
            <a:r>
              <a:rPr sz="3200" spc="-15" dirty="0"/>
              <a:t>之</a:t>
            </a:r>
            <a:r>
              <a:rPr sz="3200" spc="5" dirty="0"/>
              <a:t>配合</a:t>
            </a:r>
            <a:r>
              <a:rPr sz="3200" spc="-15" dirty="0"/>
              <a:t>義</a:t>
            </a:r>
            <a:r>
              <a:rPr sz="3200" spc="5" dirty="0"/>
              <a:t>務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2082977" y="2131695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2977" y="3923919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9203" y="1196976"/>
            <a:ext cx="10388397" cy="3207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890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增</a:t>
            </a:r>
            <a:r>
              <a:rPr sz="2800" spc="-5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訂受調</a:t>
            </a:r>
            <a:r>
              <a:rPr sz="280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查</a:t>
            </a:r>
            <a:r>
              <a:rPr sz="2800" spc="-5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機關之</a:t>
            </a:r>
            <a:r>
              <a:rPr sz="280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配</a:t>
            </a:r>
            <a:r>
              <a:rPr sz="2800" spc="-5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合義務</a:t>
            </a:r>
            <a:r>
              <a:rPr sz="280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及</a:t>
            </a:r>
            <a:r>
              <a:rPr sz="2800" spc="-5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違反受</a:t>
            </a:r>
            <a:r>
              <a:rPr sz="280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查</a:t>
            </a:r>
            <a:r>
              <a:rPr sz="2800" spc="-5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核義務者</a:t>
            </a:r>
            <a:r>
              <a:rPr sz="280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之</a:t>
            </a:r>
            <a:r>
              <a:rPr sz="2800" spc="-5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裁罰</a:t>
            </a:r>
            <a:endParaRPr sz="2800" dirty="0">
              <a:latin typeface="Noto Sans CJK JP Regular"/>
              <a:cs typeface="Noto Sans CJK JP Regular"/>
            </a:endParaRPr>
          </a:p>
          <a:p>
            <a:pPr marL="355600" marR="5080" algn="just">
              <a:spcBef>
                <a:spcPts val="675"/>
              </a:spcBef>
            </a:pPr>
            <a:r>
              <a:rPr sz="2800" dirty="0" err="1">
                <a:latin typeface="Noto Sans CJK JP Regular"/>
                <a:cs typeface="Noto Sans CJK JP Regular"/>
              </a:rPr>
              <a:t>監</a:t>
            </a:r>
            <a:r>
              <a:rPr sz="2800" spc="-5" dirty="0" err="1">
                <a:latin typeface="Noto Sans CJK JP Regular"/>
                <a:cs typeface="Noto Sans CJK JP Regular"/>
              </a:rPr>
              <a:t>察院、法務部及政風機構，為調查</a:t>
            </a:r>
            <a:r>
              <a:rPr sz="2800" dirty="0" err="1">
                <a:latin typeface="Noto Sans CJK JP Regular"/>
                <a:cs typeface="Noto Sans CJK JP Regular"/>
              </a:rPr>
              <a:t>公</a:t>
            </a:r>
            <a:r>
              <a:rPr sz="2800" spc="-5" dirty="0" err="1">
                <a:latin typeface="Noto Sans CJK JP Regular"/>
                <a:cs typeface="Noto Sans CJK JP Regular"/>
              </a:rPr>
              <a:t>職人員及</a:t>
            </a:r>
            <a:r>
              <a:rPr sz="2800" dirty="0" err="1">
                <a:latin typeface="Noto Sans CJK JP Regular"/>
                <a:cs typeface="Noto Sans CJK JP Regular"/>
              </a:rPr>
              <a:t>其</a:t>
            </a:r>
            <a:r>
              <a:rPr sz="2800" spc="-5" dirty="0" err="1">
                <a:latin typeface="Noto Sans CJK JP Regular"/>
                <a:cs typeface="Noto Sans CJK JP Regular"/>
              </a:rPr>
              <a:t>關係人</a:t>
            </a:r>
            <a:r>
              <a:rPr sz="2800" dirty="0" err="1">
                <a:latin typeface="Noto Sans CJK JP Regular"/>
                <a:cs typeface="Noto Sans CJK JP Regular"/>
              </a:rPr>
              <a:t>違</a:t>
            </a:r>
            <a:r>
              <a:rPr sz="2800" spc="-5" dirty="0" err="1">
                <a:latin typeface="Noto Sans CJK JP Regular"/>
                <a:cs typeface="Noto Sans CJK JP Regular"/>
              </a:rPr>
              <a:t>反本法</a:t>
            </a:r>
            <a:r>
              <a:rPr sz="2800" dirty="0" err="1">
                <a:latin typeface="Noto Sans CJK JP Regular"/>
                <a:cs typeface="Noto Sans CJK JP Regular"/>
              </a:rPr>
              <a:t>情</a:t>
            </a:r>
            <a:r>
              <a:rPr sz="2800" spc="-5" dirty="0" err="1">
                <a:latin typeface="Noto Sans CJK JP Regular"/>
                <a:cs typeface="Noto Sans CJK JP Regular"/>
              </a:rPr>
              <a:t>事</a:t>
            </a:r>
            <a:r>
              <a:rPr lang="zh-TW" altLang="en-US" sz="2800" spc="-5" dirty="0">
                <a:latin typeface="Noto Sans CJK JP Regular"/>
                <a:cs typeface="Noto Sans CJK JP Regular"/>
              </a:rPr>
              <a:t>，</a:t>
            </a:r>
            <a:r>
              <a:rPr sz="2800" spc="-5" dirty="0" err="1">
                <a:latin typeface="Noto Sans CJK JP Regular"/>
                <a:cs typeface="Noto Sans CJK JP Regular"/>
              </a:rPr>
              <a:t>得</a:t>
            </a:r>
            <a:r>
              <a:rPr sz="2800" dirty="0" err="1">
                <a:latin typeface="Noto Sans CJK JP Regular"/>
                <a:cs typeface="Noto Sans CJK JP Regular"/>
              </a:rPr>
              <a:t>向</a:t>
            </a:r>
            <a:r>
              <a:rPr sz="2800" spc="-5" dirty="0" err="1">
                <a:latin typeface="Noto Sans CJK JP Regular"/>
                <a:cs typeface="Noto Sans CJK JP Regular"/>
              </a:rPr>
              <a:t>有關之</a:t>
            </a:r>
            <a:r>
              <a:rPr sz="2800" dirty="0" err="1">
                <a:latin typeface="Noto Sans CJK JP Regular"/>
                <a:cs typeface="Noto Sans CJK JP Regular"/>
              </a:rPr>
              <a:t>機</a:t>
            </a:r>
            <a:r>
              <a:rPr sz="2800" spc="20" dirty="0" err="1">
                <a:latin typeface="Noto Sans CJK JP Regular"/>
                <a:cs typeface="Noto Sans CJK JP Regular"/>
              </a:rPr>
              <a:t>關</a:t>
            </a:r>
            <a:r>
              <a:rPr sz="2800" dirty="0">
                <a:latin typeface="Noto Sans Mono CJK JP Regular"/>
                <a:cs typeface="Noto Sans Mono CJK JP Regular"/>
              </a:rPr>
              <a:t>(</a:t>
            </a:r>
            <a:r>
              <a:rPr sz="2800" spc="-5" dirty="0">
                <a:latin typeface="Noto Sans CJK JP Regular"/>
                <a:cs typeface="Noto Sans CJK JP Regular"/>
              </a:rPr>
              <a:t>構</a:t>
            </a:r>
            <a:r>
              <a:rPr sz="2800" spc="-15" dirty="0">
                <a:latin typeface="Noto Sans Mono CJK JP Regular"/>
                <a:cs typeface="Noto Sans Mono CJK JP Regular"/>
              </a:rPr>
              <a:t>)</a:t>
            </a:r>
            <a:r>
              <a:rPr sz="2800" spc="-5" dirty="0">
                <a:latin typeface="Noto Sans CJK JP Regular"/>
                <a:cs typeface="Noto Sans CJK JP Regular"/>
              </a:rPr>
              <a:t>、</a:t>
            </a:r>
            <a:r>
              <a:rPr sz="2800" dirty="0" err="1">
                <a:latin typeface="Noto Sans CJK JP Regular"/>
                <a:cs typeface="Noto Sans CJK JP Regular"/>
              </a:rPr>
              <a:t>法</a:t>
            </a:r>
            <a:r>
              <a:rPr sz="2800" spc="-5" dirty="0" err="1">
                <a:latin typeface="Noto Sans CJK JP Regular"/>
                <a:cs typeface="Noto Sans CJK JP Regular"/>
              </a:rPr>
              <a:t>人、團</a:t>
            </a:r>
            <a:r>
              <a:rPr sz="2800" dirty="0" err="1">
                <a:latin typeface="Noto Sans CJK JP Regular"/>
                <a:cs typeface="Noto Sans CJK JP Regular"/>
              </a:rPr>
              <a:t>體</a:t>
            </a:r>
            <a:r>
              <a:rPr sz="2800" spc="-5" dirty="0" err="1">
                <a:latin typeface="Noto Sans CJK JP Regular"/>
                <a:cs typeface="Noto Sans CJK JP Regular"/>
              </a:rPr>
              <a:t>或個人</a:t>
            </a:r>
            <a:r>
              <a:rPr sz="2800" dirty="0" err="1">
                <a:latin typeface="Noto Sans CJK JP Regular"/>
                <a:cs typeface="Noto Sans CJK JP Regular"/>
              </a:rPr>
              <a:t>查</a:t>
            </a:r>
            <a:r>
              <a:rPr sz="2800" spc="-5" dirty="0" err="1">
                <a:latin typeface="Noto Sans CJK JP Regular"/>
                <a:cs typeface="Noto Sans CJK JP Regular"/>
              </a:rPr>
              <a:t>詢，受</a:t>
            </a:r>
            <a:r>
              <a:rPr sz="2800" dirty="0" err="1">
                <a:latin typeface="Noto Sans CJK JP Regular"/>
                <a:cs typeface="Noto Sans CJK JP Regular"/>
              </a:rPr>
              <a:t>查</a:t>
            </a:r>
            <a:r>
              <a:rPr sz="2800" spc="-5" dirty="0" err="1">
                <a:latin typeface="Noto Sans CJK JP Regular"/>
                <a:cs typeface="Noto Sans CJK JP Regular"/>
              </a:rPr>
              <a:t>詢者有</a:t>
            </a:r>
            <a:r>
              <a:rPr sz="2800" dirty="0" err="1">
                <a:latin typeface="Noto Sans CJK JP Regular"/>
                <a:cs typeface="Noto Sans CJK JP Regular"/>
              </a:rPr>
              <a:t>據</a:t>
            </a:r>
            <a:r>
              <a:rPr sz="2800" spc="-5" dirty="0" err="1">
                <a:latin typeface="Noto Sans CJK JP Regular"/>
                <a:cs typeface="Noto Sans CJK JP Regular"/>
              </a:rPr>
              <a:t>實說明之</a:t>
            </a:r>
            <a:r>
              <a:rPr sz="2800" dirty="0" err="1">
                <a:latin typeface="Noto Sans CJK JP Regular"/>
                <a:cs typeface="Noto Sans CJK JP Regular"/>
              </a:rPr>
              <a:t>義</a:t>
            </a:r>
            <a:r>
              <a:rPr sz="2800" spc="-5" dirty="0" err="1">
                <a:latin typeface="Noto Sans CJK JP Regular"/>
                <a:cs typeface="Noto Sans CJK JP Regular"/>
              </a:rPr>
              <a:t>務</a:t>
            </a:r>
            <a:r>
              <a:rPr sz="2800" spc="-5" dirty="0">
                <a:latin typeface="Noto Sans CJK JP Regular"/>
                <a:cs typeface="Noto Sans CJK JP Regular"/>
              </a:rPr>
              <a:t>。</a:t>
            </a:r>
            <a:endParaRPr sz="2800" dirty="0">
              <a:latin typeface="Noto Sans CJK JP Regular"/>
              <a:cs typeface="Noto Sans CJK JP Regular"/>
            </a:endParaRPr>
          </a:p>
          <a:p>
            <a:pPr marL="355600" marR="6350" algn="just">
              <a:spcBef>
                <a:spcPts val="675"/>
              </a:spcBef>
            </a:pPr>
            <a:r>
              <a:rPr sz="2800" dirty="0">
                <a:latin typeface="Noto Sans CJK JP Regular"/>
                <a:cs typeface="Noto Sans CJK JP Regular"/>
              </a:rPr>
              <a:t>受</a:t>
            </a:r>
            <a:r>
              <a:rPr sz="2800" spc="-5" dirty="0">
                <a:latin typeface="Noto Sans CJK JP Regular"/>
                <a:cs typeface="Noto Sans CJK JP Regular"/>
              </a:rPr>
              <a:t>查詢而</a:t>
            </a:r>
            <a:r>
              <a:rPr sz="2800" dirty="0">
                <a:latin typeface="Noto Sans CJK JP Regular"/>
                <a:cs typeface="Noto Sans CJK JP Regular"/>
              </a:rPr>
              <a:t>無</a:t>
            </a:r>
            <a:r>
              <a:rPr sz="2800" spc="-5" dirty="0">
                <a:latin typeface="Noto Sans CJK JP Regular"/>
                <a:cs typeface="Noto Sans CJK JP Regular"/>
              </a:rPr>
              <a:t>正當理</a:t>
            </a:r>
            <a:r>
              <a:rPr sz="2800" dirty="0">
                <a:latin typeface="Noto Sans CJK JP Regular"/>
                <a:cs typeface="Noto Sans CJK JP Regular"/>
              </a:rPr>
              <a:t>由</a:t>
            </a:r>
            <a:r>
              <a:rPr sz="2800" spc="-5" dirty="0">
                <a:latin typeface="Noto Sans CJK JP Regular"/>
                <a:cs typeface="Noto Sans CJK JP Regular"/>
              </a:rPr>
              <a:t>拒絕或</a:t>
            </a:r>
            <a:r>
              <a:rPr sz="2800" dirty="0">
                <a:latin typeface="Noto Sans CJK JP Regular"/>
                <a:cs typeface="Noto Sans CJK JP Regular"/>
              </a:rPr>
              <a:t>為</a:t>
            </a:r>
            <a:r>
              <a:rPr sz="2800" spc="-5" dirty="0">
                <a:latin typeface="Noto Sans CJK JP Regular"/>
                <a:cs typeface="Noto Sans CJK JP Regular"/>
              </a:rPr>
              <a:t>不實之</a:t>
            </a:r>
            <a:r>
              <a:rPr sz="2800" dirty="0">
                <a:latin typeface="Noto Sans CJK JP Regular"/>
                <a:cs typeface="Noto Sans CJK JP Regular"/>
              </a:rPr>
              <a:t>說</a:t>
            </a:r>
            <a:r>
              <a:rPr sz="2800" spc="-5" dirty="0">
                <a:latin typeface="Noto Sans CJK JP Regular"/>
                <a:cs typeface="Noto Sans CJK JP Regular"/>
              </a:rPr>
              <a:t>明、提供</a:t>
            </a:r>
            <a:r>
              <a:rPr sz="2800" dirty="0">
                <a:latin typeface="Noto Sans CJK JP Regular"/>
                <a:cs typeface="Noto Sans CJK JP Regular"/>
              </a:rPr>
              <a:t>者</a:t>
            </a:r>
            <a:r>
              <a:rPr sz="2800" spc="-5" dirty="0">
                <a:latin typeface="Noto Sans CJK JP Regular"/>
                <a:cs typeface="Noto Sans CJK JP Regular"/>
              </a:rPr>
              <a:t>，處新</a:t>
            </a:r>
            <a:r>
              <a:rPr sz="2800" dirty="0">
                <a:latin typeface="Noto Sans CJK JP Regular"/>
                <a:cs typeface="Noto Sans CJK JP Regular"/>
              </a:rPr>
              <a:t>臺</a:t>
            </a:r>
            <a:r>
              <a:rPr sz="2800" spc="5" dirty="0">
                <a:latin typeface="Noto Sans CJK JP Regular"/>
                <a:cs typeface="Noto Sans CJK JP Regular"/>
              </a:rPr>
              <a:t>幣</a:t>
            </a:r>
            <a:r>
              <a:rPr sz="2800" spc="-5" dirty="0">
                <a:latin typeface="Noto Sans CJK JP Regular"/>
                <a:cs typeface="Noto Sans CJK JP Regular"/>
              </a:rPr>
              <a:t>二萬</a:t>
            </a:r>
            <a:r>
              <a:rPr sz="2800" dirty="0">
                <a:latin typeface="Noto Sans CJK JP Regular"/>
                <a:cs typeface="Noto Sans CJK JP Regular"/>
              </a:rPr>
              <a:t>元</a:t>
            </a:r>
            <a:r>
              <a:rPr sz="2800" spc="-5" dirty="0">
                <a:latin typeface="Noto Sans CJK JP Regular"/>
                <a:cs typeface="Noto Sans CJK JP Regular"/>
              </a:rPr>
              <a:t>以</a:t>
            </a:r>
            <a:r>
              <a:rPr sz="2800" dirty="0">
                <a:latin typeface="Noto Sans CJK JP Regular"/>
                <a:cs typeface="Noto Sans CJK JP Regular"/>
              </a:rPr>
              <a:t>上</a:t>
            </a:r>
            <a:r>
              <a:rPr sz="2800" spc="-5" dirty="0">
                <a:latin typeface="Noto Sans CJK JP Regular"/>
                <a:cs typeface="Noto Sans CJK JP Regular"/>
              </a:rPr>
              <a:t>二</a:t>
            </a:r>
            <a:r>
              <a:rPr sz="2800" dirty="0">
                <a:latin typeface="Noto Sans CJK JP Regular"/>
                <a:cs typeface="Noto Sans CJK JP Regular"/>
              </a:rPr>
              <a:t>十</a:t>
            </a:r>
            <a:r>
              <a:rPr sz="2800" spc="-5" dirty="0">
                <a:latin typeface="Noto Sans CJK JP Regular"/>
                <a:cs typeface="Noto Sans CJK JP Regular"/>
              </a:rPr>
              <a:t>萬元以</a:t>
            </a:r>
            <a:r>
              <a:rPr sz="2800" dirty="0">
                <a:latin typeface="Noto Sans CJK JP Regular"/>
                <a:cs typeface="Noto Sans CJK JP Regular"/>
              </a:rPr>
              <a:t>下</a:t>
            </a:r>
            <a:r>
              <a:rPr sz="2800" spc="-5" dirty="0">
                <a:latin typeface="Noto Sans CJK JP Regular"/>
                <a:cs typeface="Noto Sans CJK JP Regular"/>
              </a:rPr>
              <a:t>罰鍰；經</a:t>
            </a:r>
            <a:r>
              <a:rPr sz="2800" dirty="0">
                <a:latin typeface="Noto Sans CJK JP Regular"/>
                <a:cs typeface="Noto Sans CJK JP Regular"/>
              </a:rPr>
              <a:t>限</a:t>
            </a:r>
            <a:r>
              <a:rPr sz="2800" spc="-5" dirty="0">
                <a:latin typeface="Noto Sans CJK JP Regular"/>
                <a:cs typeface="Noto Sans CJK JP Regular"/>
              </a:rPr>
              <a:t>期通知</a:t>
            </a:r>
            <a:r>
              <a:rPr sz="2800" dirty="0">
                <a:latin typeface="Noto Sans CJK JP Regular"/>
                <a:cs typeface="Noto Sans CJK JP Regular"/>
              </a:rPr>
              <a:t>配</a:t>
            </a:r>
            <a:r>
              <a:rPr sz="2800" spc="-5" dirty="0">
                <a:latin typeface="Noto Sans CJK JP Regular"/>
                <a:cs typeface="Noto Sans CJK JP Regular"/>
              </a:rPr>
              <a:t>合，屆</a:t>
            </a:r>
            <a:r>
              <a:rPr sz="2800" dirty="0">
                <a:latin typeface="Noto Sans CJK JP Regular"/>
                <a:cs typeface="Noto Sans CJK JP Regular"/>
              </a:rPr>
              <a:t>期</a:t>
            </a:r>
            <a:r>
              <a:rPr sz="2800" spc="-5" dirty="0">
                <a:latin typeface="Noto Sans CJK JP Regular"/>
                <a:cs typeface="Noto Sans CJK JP Regular"/>
              </a:rPr>
              <a:t>仍拒絕</a:t>
            </a:r>
            <a:r>
              <a:rPr sz="2800" dirty="0">
                <a:latin typeface="Noto Sans CJK JP Regular"/>
                <a:cs typeface="Noto Sans CJK JP Regular"/>
              </a:rPr>
              <a:t>或</a:t>
            </a:r>
            <a:r>
              <a:rPr sz="2800" spc="-5" dirty="0">
                <a:latin typeface="Noto Sans CJK JP Regular"/>
                <a:cs typeface="Noto Sans CJK JP Regular"/>
              </a:rPr>
              <a:t>為不實</a:t>
            </a:r>
            <a:r>
              <a:rPr sz="2800" dirty="0">
                <a:latin typeface="Noto Sans CJK JP Regular"/>
                <a:cs typeface="Noto Sans CJK JP Regular"/>
              </a:rPr>
              <a:t>之</a:t>
            </a:r>
            <a:r>
              <a:rPr sz="2800" spc="-5" dirty="0">
                <a:latin typeface="Noto Sans CJK JP Regular"/>
                <a:cs typeface="Noto Sans CJK JP Regular"/>
              </a:rPr>
              <a:t>說明、提</a:t>
            </a:r>
            <a:r>
              <a:rPr sz="2800" dirty="0">
                <a:latin typeface="Noto Sans CJK JP Regular"/>
                <a:cs typeface="Noto Sans CJK JP Regular"/>
              </a:rPr>
              <a:t>供</a:t>
            </a:r>
            <a:r>
              <a:rPr sz="2800" spc="-5" dirty="0">
                <a:latin typeface="Noto Sans CJK JP Regular"/>
                <a:cs typeface="Noto Sans CJK JP Regular"/>
              </a:rPr>
              <a:t>者，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得</a:t>
            </a: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按</a:t>
            </a:r>
            <a:r>
              <a:rPr sz="2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次處罰</a:t>
            </a:r>
            <a:endParaRPr sz="2800" dirty="0">
              <a:solidFill>
                <a:srgbClr val="FF0000"/>
              </a:solidFill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3748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zh-TW" altLang="en-US" dirty="0"/>
            </a:br>
            <a:r>
              <a:rPr lang="zh-TW" altLang="en-US" sz="4000" dirty="0">
                <a:solidFill>
                  <a:schemeClr val="tx1"/>
                </a:solidFill>
                <a:latin typeface="華康隸書體W5(P)" pitchFamily="66" charset="-120"/>
                <a:ea typeface="華康隸書體W5(P)" pitchFamily="66" charset="-120"/>
              </a:rPr>
              <a:t>公職人員利益衝突迴避法之立法歷程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44416"/>
            <a:ext cx="10857940" cy="633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CF9BEE6-23A7-4AE3-B13D-689693A8399B}"/>
              </a:ext>
            </a:extLst>
          </p:cNvPr>
          <p:cNvSpPr/>
          <p:nvPr/>
        </p:nvSpPr>
        <p:spPr>
          <a:xfrm>
            <a:off x="7609524" y="495253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立法歷程</a:t>
            </a:r>
          </a:p>
        </p:txBody>
      </p:sp>
    </p:spTree>
    <p:extLst>
      <p:ext uri="{BB962C8B-B14F-4D97-AF65-F5344CB8AC3E}">
        <p14:creationId xmlns:p14="http://schemas.microsoft.com/office/powerpoint/2010/main" val="147451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442" y="175971"/>
            <a:ext cx="7397750" cy="468630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/>
          <a:p>
            <a:pPr marL="12700">
              <a:spcBef>
                <a:spcPts val="105"/>
              </a:spcBef>
            </a:pPr>
            <a:r>
              <a:rPr sz="2900" dirty="0"/>
              <a:t>依據不同違法行為之態</a:t>
            </a:r>
            <a:r>
              <a:rPr sz="2900" spc="-10" dirty="0"/>
              <a:t>樣</a:t>
            </a:r>
            <a:r>
              <a:rPr sz="2900" dirty="0"/>
              <a:t>，修</a:t>
            </a:r>
            <a:r>
              <a:rPr sz="2900" spc="-10" dirty="0"/>
              <a:t>正</a:t>
            </a:r>
            <a:r>
              <a:rPr sz="2900" dirty="0"/>
              <a:t>處罰</a:t>
            </a:r>
            <a:r>
              <a:rPr sz="2900" spc="-10" dirty="0"/>
              <a:t>鍰</a:t>
            </a:r>
            <a:r>
              <a:rPr sz="2900" dirty="0"/>
              <a:t>之金額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6600063" y="836676"/>
            <a:ext cx="1296670" cy="936625"/>
          </a:xfrm>
          <a:custGeom>
            <a:avLst/>
            <a:gdLst/>
            <a:ahLst/>
            <a:cxnLst/>
            <a:rect l="l" t="t" r="r" b="b"/>
            <a:pathLst>
              <a:path w="1296670" h="936625">
                <a:moveTo>
                  <a:pt x="0" y="156083"/>
                </a:moveTo>
                <a:lnTo>
                  <a:pt x="7953" y="106736"/>
                </a:lnTo>
                <a:lnTo>
                  <a:pt x="30097" y="63889"/>
                </a:lnTo>
                <a:lnTo>
                  <a:pt x="63861" y="30106"/>
                </a:lnTo>
                <a:lnTo>
                  <a:pt x="106671" y="7954"/>
                </a:lnTo>
                <a:lnTo>
                  <a:pt x="155956" y="0"/>
                </a:lnTo>
                <a:lnTo>
                  <a:pt x="1140078" y="0"/>
                </a:lnTo>
                <a:lnTo>
                  <a:pt x="1189425" y="7954"/>
                </a:lnTo>
                <a:lnTo>
                  <a:pt x="1232272" y="30106"/>
                </a:lnTo>
                <a:lnTo>
                  <a:pt x="1266055" y="63889"/>
                </a:lnTo>
                <a:lnTo>
                  <a:pt x="1288207" y="106736"/>
                </a:lnTo>
                <a:lnTo>
                  <a:pt x="1296162" y="156083"/>
                </a:lnTo>
                <a:lnTo>
                  <a:pt x="1296162" y="780161"/>
                </a:lnTo>
                <a:lnTo>
                  <a:pt x="1288207" y="829445"/>
                </a:lnTo>
                <a:lnTo>
                  <a:pt x="1266055" y="872255"/>
                </a:lnTo>
                <a:lnTo>
                  <a:pt x="1232272" y="906019"/>
                </a:lnTo>
                <a:lnTo>
                  <a:pt x="1189425" y="928163"/>
                </a:lnTo>
                <a:lnTo>
                  <a:pt x="1140078" y="936116"/>
                </a:lnTo>
                <a:lnTo>
                  <a:pt x="155956" y="936116"/>
                </a:lnTo>
                <a:lnTo>
                  <a:pt x="106671" y="928163"/>
                </a:lnTo>
                <a:lnTo>
                  <a:pt x="63861" y="906019"/>
                </a:lnTo>
                <a:lnTo>
                  <a:pt x="30097" y="872255"/>
                </a:lnTo>
                <a:lnTo>
                  <a:pt x="7953" y="829445"/>
                </a:lnTo>
                <a:lnTo>
                  <a:pt x="0" y="780161"/>
                </a:lnTo>
                <a:lnTo>
                  <a:pt x="0" y="156083"/>
                </a:lnTo>
                <a:close/>
              </a:path>
            </a:pathLst>
          </a:custGeom>
          <a:ln w="11428">
            <a:solidFill>
              <a:srgbClr val="BA602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18758" y="920318"/>
            <a:ext cx="8591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0" dirty="0">
                <a:latin typeface="Noto Sans CJK JP Black"/>
                <a:cs typeface="Noto Sans CJK JP Black"/>
              </a:rPr>
              <a:t>處</a:t>
            </a:r>
            <a:r>
              <a:rPr sz="1600" spc="-10" dirty="0">
                <a:latin typeface="Arial"/>
                <a:cs typeface="Arial"/>
              </a:rPr>
              <a:t>10</a:t>
            </a:r>
            <a:r>
              <a:rPr sz="1600" spc="-10" dirty="0">
                <a:latin typeface="Noto Sans CJK JP Black"/>
                <a:cs typeface="Noto Sans CJK JP Black"/>
              </a:rPr>
              <a:t>萬元</a:t>
            </a:r>
            <a:endParaRPr sz="1600">
              <a:latin typeface="Noto Sans CJK JP Black"/>
              <a:cs typeface="Noto Sans CJK JP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8840" y="1164462"/>
            <a:ext cx="10388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">
              <a:spcBef>
                <a:spcPts val="95"/>
              </a:spcBef>
            </a:pPr>
            <a:r>
              <a:rPr sz="1600" spc="-5" dirty="0">
                <a:latin typeface="Noto Sans CJK JP Black"/>
                <a:cs typeface="Noto Sans CJK JP Black"/>
              </a:rPr>
              <a:t>以上</a:t>
            </a:r>
            <a:r>
              <a:rPr sz="1600" spc="-5" dirty="0">
                <a:latin typeface="Arial"/>
                <a:cs typeface="Arial"/>
              </a:rPr>
              <a:t>200</a:t>
            </a:r>
            <a:r>
              <a:rPr sz="1600" spc="-5" dirty="0">
                <a:latin typeface="Noto Sans CJK JP Black"/>
                <a:cs typeface="Noto Sans CJK JP Black"/>
              </a:rPr>
              <a:t>萬 元以下罰鍰</a:t>
            </a:r>
            <a:endParaRPr sz="1600">
              <a:latin typeface="Noto Sans CJK JP Black"/>
              <a:cs typeface="Noto Sans CJK JP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96225" y="2348864"/>
            <a:ext cx="1440180" cy="1008380"/>
          </a:xfrm>
          <a:custGeom>
            <a:avLst/>
            <a:gdLst/>
            <a:ahLst/>
            <a:cxnLst/>
            <a:rect l="l" t="t" r="r" b="b"/>
            <a:pathLst>
              <a:path w="1440179" h="1008379">
                <a:moveTo>
                  <a:pt x="0" y="168021"/>
                </a:moveTo>
                <a:lnTo>
                  <a:pt x="5998" y="123339"/>
                </a:lnTo>
                <a:lnTo>
                  <a:pt x="22930" y="83199"/>
                </a:lnTo>
                <a:lnTo>
                  <a:pt x="49196" y="49196"/>
                </a:lnTo>
                <a:lnTo>
                  <a:pt x="83199" y="22930"/>
                </a:lnTo>
                <a:lnTo>
                  <a:pt x="123339" y="5998"/>
                </a:lnTo>
                <a:lnTo>
                  <a:pt x="168021" y="0"/>
                </a:lnTo>
                <a:lnTo>
                  <a:pt x="1272158" y="0"/>
                </a:lnTo>
                <a:lnTo>
                  <a:pt x="1316795" y="5998"/>
                </a:lnTo>
                <a:lnTo>
                  <a:pt x="1356924" y="22930"/>
                </a:lnTo>
                <a:lnTo>
                  <a:pt x="1390935" y="49196"/>
                </a:lnTo>
                <a:lnTo>
                  <a:pt x="1417221" y="83199"/>
                </a:lnTo>
                <a:lnTo>
                  <a:pt x="1434172" y="123339"/>
                </a:lnTo>
                <a:lnTo>
                  <a:pt x="1440179" y="168021"/>
                </a:lnTo>
                <a:lnTo>
                  <a:pt x="1440179" y="840105"/>
                </a:lnTo>
                <a:lnTo>
                  <a:pt x="1434172" y="884786"/>
                </a:lnTo>
                <a:lnTo>
                  <a:pt x="1417221" y="924926"/>
                </a:lnTo>
                <a:lnTo>
                  <a:pt x="1390935" y="958929"/>
                </a:lnTo>
                <a:lnTo>
                  <a:pt x="1356924" y="985195"/>
                </a:lnTo>
                <a:lnTo>
                  <a:pt x="1316795" y="1002127"/>
                </a:lnTo>
                <a:lnTo>
                  <a:pt x="1272158" y="1008126"/>
                </a:lnTo>
                <a:lnTo>
                  <a:pt x="168021" y="1008126"/>
                </a:lnTo>
                <a:lnTo>
                  <a:pt x="123339" y="1002127"/>
                </a:lnTo>
                <a:lnTo>
                  <a:pt x="83199" y="985195"/>
                </a:lnTo>
                <a:lnTo>
                  <a:pt x="49196" y="958929"/>
                </a:lnTo>
                <a:lnTo>
                  <a:pt x="22930" y="924926"/>
                </a:lnTo>
                <a:lnTo>
                  <a:pt x="5998" y="884786"/>
                </a:lnTo>
                <a:lnTo>
                  <a:pt x="0" y="840105"/>
                </a:lnTo>
                <a:lnTo>
                  <a:pt x="0" y="168021"/>
                </a:lnTo>
                <a:close/>
              </a:path>
            </a:pathLst>
          </a:custGeom>
          <a:ln w="11428">
            <a:solidFill>
              <a:srgbClr val="BA602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30718" y="2347086"/>
            <a:ext cx="11747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1600" spc="-5" dirty="0">
                <a:latin typeface="Noto Sans CJK JP Black"/>
                <a:cs typeface="Noto Sans CJK JP Black"/>
              </a:rPr>
              <a:t>處</a:t>
            </a:r>
            <a:r>
              <a:rPr sz="1600" spc="-5" dirty="0">
                <a:latin typeface="Arial"/>
                <a:cs typeface="Arial"/>
              </a:rPr>
              <a:t>15</a:t>
            </a:r>
            <a:r>
              <a:rPr sz="1600" spc="-5" dirty="0">
                <a:latin typeface="Noto Sans CJK JP Black"/>
                <a:cs typeface="Noto Sans CJK JP Black"/>
              </a:rPr>
              <a:t>萬元以 上</a:t>
            </a:r>
            <a:r>
              <a:rPr sz="1600" spc="-5" dirty="0">
                <a:latin typeface="Arial"/>
                <a:cs typeface="Arial"/>
              </a:rPr>
              <a:t>300</a:t>
            </a:r>
            <a:r>
              <a:rPr sz="1600" spc="-5" dirty="0">
                <a:latin typeface="Noto Sans CJK JP Black"/>
                <a:cs typeface="Noto Sans CJK JP Black"/>
              </a:rPr>
              <a:t>萬元以 下罰鍰，並 </a:t>
            </a:r>
            <a:r>
              <a:rPr sz="1600" spc="-10" dirty="0">
                <a:latin typeface="Noto Sans CJK JP Black"/>
                <a:cs typeface="Noto Sans CJK JP Black"/>
              </a:rPr>
              <a:t>得</a:t>
            </a:r>
            <a:r>
              <a:rPr sz="160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按次處罰</a:t>
            </a:r>
            <a:endParaRPr sz="160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0197" y="4509135"/>
            <a:ext cx="1296670" cy="864235"/>
          </a:xfrm>
          <a:custGeom>
            <a:avLst/>
            <a:gdLst/>
            <a:ahLst/>
            <a:cxnLst/>
            <a:rect l="l" t="t" r="r" b="b"/>
            <a:pathLst>
              <a:path w="1296670" h="864235">
                <a:moveTo>
                  <a:pt x="0" y="144017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7" y="0"/>
                </a:lnTo>
                <a:lnTo>
                  <a:pt x="1152144" y="0"/>
                </a:lnTo>
                <a:lnTo>
                  <a:pt x="1197650" y="7345"/>
                </a:lnTo>
                <a:lnTo>
                  <a:pt x="1237183" y="27797"/>
                </a:lnTo>
                <a:lnTo>
                  <a:pt x="1268364" y="58978"/>
                </a:lnTo>
                <a:lnTo>
                  <a:pt x="1288816" y="98511"/>
                </a:lnTo>
                <a:lnTo>
                  <a:pt x="1296161" y="144017"/>
                </a:lnTo>
                <a:lnTo>
                  <a:pt x="1296161" y="720089"/>
                </a:lnTo>
                <a:lnTo>
                  <a:pt x="1288816" y="765596"/>
                </a:lnTo>
                <a:lnTo>
                  <a:pt x="1268364" y="805129"/>
                </a:lnTo>
                <a:lnTo>
                  <a:pt x="1237183" y="836310"/>
                </a:lnTo>
                <a:lnTo>
                  <a:pt x="1197650" y="856762"/>
                </a:lnTo>
                <a:lnTo>
                  <a:pt x="1152144" y="864107"/>
                </a:lnTo>
                <a:lnTo>
                  <a:pt x="144017" y="864107"/>
                </a:lnTo>
                <a:lnTo>
                  <a:pt x="98511" y="856762"/>
                </a:lnTo>
                <a:lnTo>
                  <a:pt x="58978" y="836310"/>
                </a:lnTo>
                <a:lnTo>
                  <a:pt x="27797" y="805129"/>
                </a:lnTo>
                <a:lnTo>
                  <a:pt x="7345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11428">
            <a:solidFill>
              <a:srgbClr val="BA602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09991" y="4557776"/>
            <a:ext cx="10388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9535" algn="just">
              <a:spcBef>
                <a:spcPts val="95"/>
              </a:spcBef>
            </a:pPr>
            <a:r>
              <a:rPr sz="1600" spc="-5" dirty="0">
                <a:latin typeface="Noto Sans CJK JP Black"/>
                <a:cs typeface="Noto Sans CJK JP Black"/>
              </a:rPr>
              <a:t>處</a:t>
            </a:r>
            <a:r>
              <a:rPr sz="1600" spc="-5" dirty="0">
                <a:latin typeface="Arial"/>
                <a:cs typeface="Arial"/>
              </a:rPr>
              <a:t>30</a:t>
            </a:r>
            <a:r>
              <a:rPr sz="1600" spc="-5" dirty="0">
                <a:latin typeface="Noto Sans CJK JP Black"/>
                <a:cs typeface="Noto Sans CJK JP Black"/>
              </a:rPr>
              <a:t>萬元 以上</a:t>
            </a:r>
            <a:r>
              <a:rPr sz="1600" spc="-5" dirty="0">
                <a:latin typeface="Arial"/>
                <a:cs typeface="Arial"/>
              </a:rPr>
              <a:t>600</a:t>
            </a:r>
            <a:r>
              <a:rPr sz="1600" spc="-5" dirty="0">
                <a:latin typeface="Noto Sans CJK JP Black"/>
                <a:cs typeface="Noto Sans CJK JP Black"/>
              </a:rPr>
              <a:t>萬 元以下罰鍰</a:t>
            </a:r>
            <a:endParaRPr sz="1600">
              <a:latin typeface="Noto Sans CJK JP Black"/>
              <a:cs typeface="Noto Sans CJK JP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78020" y="4868114"/>
            <a:ext cx="3816985" cy="1584325"/>
          </a:xfrm>
          <a:custGeom>
            <a:avLst/>
            <a:gdLst/>
            <a:ahLst/>
            <a:cxnLst/>
            <a:rect l="l" t="t" r="r" b="b"/>
            <a:pathLst>
              <a:path w="3816985" h="1584325">
                <a:moveTo>
                  <a:pt x="2520315" y="864082"/>
                </a:moveTo>
                <a:lnTo>
                  <a:pt x="2527660" y="818561"/>
                </a:lnTo>
                <a:lnTo>
                  <a:pt x="2548112" y="779026"/>
                </a:lnTo>
                <a:lnTo>
                  <a:pt x="2579293" y="747851"/>
                </a:lnTo>
                <a:lnTo>
                  <a:pt x="2618826" y="727406"/>
                </a:lnTo>
                <a:lnTo>
                  <a:pt x="2664333" y="720064"/>
                </a:lnTo>
                <a:lnTo>
                  <a:pt x="3672459" y="720064"/>
                </a:lnTo>
                <a:lnTo>
                  <a:pt x="3717965" y="727406"/>
                </a:lnTo>
                <a:lnTo>
                  <a:pt x="3757498" y="747851"/>
                </a:lnTo>
                <a:lnTo>
                  <a:pt x="3788679" y="779026"/>
                </a:lnTo>
                <a:lnTo>
                  <a:pt x="3809131" y="818561"/>
                </a:lnTo>
                <a:lnTo>
                  <a:pt x="3816477" y="864082"/>
                </a:lnTo>
                <a:lnTo>
                  <a:pt x="3816477" y="1440141"/>
                </a:lnTo>
                <a:lnTo>
                  <a:pt x="3809131" y="1485663"/>
                </a:lnTo>
                <a:lnTo>
                  <a:pt x="3788679" y="1525197"/>
                </a:lnTo>
                <a:lnTo>
                  <a:pt x="3757498" y="1556373"/>
                </a:lnTo>
                <a:lnTo>
                  <a:pt x="3717965" y="1576817"/>
                </a:lnTo>
                <a:lnTo>
                  <a:pt x="3672459" y="1584159"/>
                </a:lnTo>
                <a:lnTo>
                  <a:pt x="2664333" y="1584159"/>
                </a:lnTo>
                <a:lnTo>
                  <a:pt x="2618826" y="1576817"/>
                </a:lnTo>
                <a:lnTo>
                  <a:pt x="2579293" y="1556373"/>
                </a:lnTo>
                <a:lnTo>
                  <a:pt x="2548112" y="1525197"/>
                </a:lnTo>
                <a:lnTo>
                  <a:pt x="2527660" y="1485663"/>
                </a:lnTo>
                <a:lnTo>
                  <a:pt x="2520315" y="1440141"/>
                </a:lnTo>
                <a:lnTo>
                  <a:pt x="2520315" y="864082"/>
                </a:lnTo>
                <a:close/>
              </a:path>
              <a:path w="3816985" h="1584325">
                <a:moveTo>
                  <a:pt x="0" y="144018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8" y="0"/>
                </a:lnTo>
                <a:lnTo>
                  <a:pt x="1152144" y="0"/>
                </a:lnTo>
                <a:lnTo>
                  <a:pt x="1197650" y="7345"/>
                </a:lnTo>
                <a:lnTo>
                  <a:pt x="1237183" y="27797"/>
                </a:lnTo>
                <a:lnTo>
                  <a:pt x="1268364" y="58978"/>
                </a:lnTo>
                <a:lnTo>
                  <a:pt x="1288816" y="98511"/>
                </a:lnTo>
                <a:lnTo>
                  <a:pt x="1296162" y="144018"/>
                </a:lnTo>
                <a:lnTo>
                  <a:pt x="1296162" y="720051"/>
                </a:lnTo>
                <a:lnTo>
                  <a:pt x="1288816" y="765573"/>
                </a:lnTo>
                <a:lnTo>
                  <a:pt x="1268364" y="805107"/>
                </a:lnTo>
                <a:lnTo>
                  <a:pt x="1237183" y="836283"/>
                </a:lnTo>
                <a:lnTo>
                  <a:pt x="1197650" y="856727"/>
                </a:lnTo>
                <a:lnTo>
                  <a:pt x="1152144" y="864069"/>
                </a:lnTo>
                <a:lnTo>
                  <a:pt x="144018" y="864069"/>
                </a:lnTo>
                <a:lnTo>
                  <a:pt x="98511" y="856727"/>
                </a:lnTo>
                <a:lnTo>
                  <a:pt x="58978" y="836283"/>
                </a:lnTo>
                <a:lnTo>
                  <a:pt x="27797" y="805107"/>
                </a:lnTo>
                <a:lnTo>
                  <a:pt x="7345" y="765573"/>
                </a:lnTo>
                <a:lnTo>
                  <a:pt x="0" y="720051"/>
                </a:lnTo>
                <a:lnTo>
                  <a:pt x="0" y="144018"/>
                </a:lnTo>
                <a:close/>
              </a:path>
            </a:pathLst>
          </a:custGeom>
          <a:ln w="11428">
            <a:solidFill>
              <a:srgbClr val="BA602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16554" y="4917694"/>
            <a:ext cx="10388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1600" spc="-5" dirty="0">
                <a:latin typeface="Noto Sans CJK JP Black"/>
                <a:cs typeface="Noto Sans CJK JP Black"/>
              </a:rPr>
              <a:t>依其補助或 </a:t>
            </a:r>
            <a:r>
              <a:rPr sz="1600" spc="-10" dirty="0">
                <a:latin typeface="Noto Sans CJK JP Black"/>
                <a:cs typeface="Noto Sans CJK JP Black"/>
              </a:rPr>
              <a:t>交易金額級 </a:t>
            </a:r>
            <a:r>
              <a:rPr sz="1600" spc="-5" dirty="0">
                <a:latin typeface="Noto Sans CJK JP Black"/>
                <a:cs typeface="Noto Sans CJK JP Black"/>
              </a:rPr>
              <a:t>距處罰</a:t>
            </a:r>
            <a:endParaRPr sz="1600">
              <a:latin typeface="Noto Sans CJK JP Black"/>
              <a:cs typeface="Noto Sans CJK JP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49823" y="2791465"/>
            <a:ext cx="1368425" cy="936625"/>
          </a:xfrm>
          <a:custGeom>
            <a:avLst/>
            <a:gdLst/>
            <a:ahLst/>
            <a:cxnLst/>
            <a:rect l="l" t="t" r="r" b="b"/>
            <a:pathLst>
              <a:path w="1368425" h="936625">
                <a:moveTo>
                  <a:pt x="0" y="156083"/>
                </a:moveTo>
                <a:lnTo>
                  <a:pt x="7953" y="106736"/>
                </a:lnTo>
                <a:lnTo>
                  <a:pt x="30102" y="63889"/>
                </a:lnTo>
                <a:lnTo>
                  <a:pt x="63875" y="30106"/>
                </a:lnTo>
                <a:lnTo>
                  <a:pt x="106704" y="7954"/>
                </a:lnTo>
                <a:lnTo>
                  <a:pt x="156019" y="0"/>
                </a:lnTo>
                <a:lnTo>
                  <a:pt x="1212164" y="0"/>
                </a:lnTo>
                <a:lnTo>
                  <a:pt x="1261448" y="7954"/>
                </a:lnTo>
                <a:lnTo>
                  <a:pt x="1304258" y="30106"/>
                </a:lnTo>
                <a:lnTo>
                  <a:pt x="1338022" y="63889"/>
                </a:lnTo>
                <a:lnTo>
                  <a:pt x="1360166" y="106736"/>
                </a:lnTo>
                <a:lnTo>
                  <a:pt x="1368120" y="156083"/>
                </a:lnTo>
                <a:lnTo>
                  <a:pt x="1368120" y="780033"/>
                </a:lnTo>
                <a:lnTo>
                  <a:pt x="1360166" y="829380"/>
                </a:lnTo>
                <a:lnTo>
                  <a:pt x="1338022" y="872227"/>
                </a:lnTo>
                <a:lnTo>
                  <a:pt x="1304258" y="906010"/>
                </a:lnTo>
                <a:lnTo>
                  <a:pt x="1261448" y="928162"/>
                </a:lnTo>
                <a:lnTo>
                  <a:pt x="1212164" y="936117"/>
                </a:lnTo>
                <a:lnTo>
                  <a:pt x="156019" y="936117"/>
                </a:lnTo>
                <a:lnTo>
                  <a:pt x="106704" y="928162"/>
                </a:lnTo>
                <a:lnTo>
                  <a:pt x="63875" y="906010"/>
                </a:lnTo>
                <a:lnTo>
                  <a:pt x="30102" y="872227"/>
                </a:lnTo>
                <a:lnTo>
                  <a:pt x="7953" y="829380"/>
                </a:lnTo>
                <a:lnTo>
                  <a:pt x="0" y="780033"/>
                </a:lnTo>
                <a:lnTo>
                  <a:pt x="0" y="156083"/>
                </a:lnTo>
                <a:close/>
              </a:path>
            </a:pathLst>
          </a:custGeom>
          <a:ln w="11428">
            <a:solidFill>
              <a:srgbClr val="BA6025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2736475" y="2777617"/>
            <a:ext cx="10623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" algn="just">
              <a:spcBef>
                <a:spcPts val="95"/>
              </a:spcBef>
            </a:pPr>
            <a:r>
              <a:rPr sz="1600" spc="-5" dirty="0">
                <a:latin typeface="Noto Sans CJK JP Black"/>
                <a:cs typeface="Noto Sans CJK JP Black"/>
              </a:rPr>
              <a:t>處</a:t>
            </a:r>
            <a:r>
              <a:rPr sz="1600" spc="-5" dirty="0">
                <a:latin typeface="Arial"/>
                <a:cs typeface="Arial"/>
              </a:rPr>
              <a:t>5</a:t>
            </a:r>
            <a:r>
              <a:rPr sz="1600" spc="-5" dirty="0">
                <a:latin typeface="Noto Sans CJK JP Black"/>
                <a:cs typeface="Noto Sans CJK JP Black"/>
              </a:rPr>
              <a:t>萬元以 上</a:t>
            </a:r>
            <a:r>
              <a:rPr sz="1600" spc="-5" dirty="0">
                <a:latin typeface="Arial"/>
                <a:cs typeface="Arial"/>
              </a:rPr>
              <a:t>50</a:t>
            </a:r>
            <a:r>
              <a:rPr sz="1600" spc="-5" dirty="0">
                <a:latin typeface="Noto Sans CJK JP Black"/>
                <a:cs typeface="Noto Sans CJK JP Black"/>
              </a:rPr>
              <a:t>萬元以 下罰鍰，並 得</a:t>
            </a:r>
            <a:r>
              <a:rPr sz="1600" spc="-5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按次處罰</a:t>
            </a:r>
            <a:endParaRPr sz="1600">
              <a:latin typeface="Noto Sans CJK JP Medium"/>
              <a:cs typeface="Noto Sans CJK JP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03677" y="1052703"/>
            <a:ext cx="1368425" cy="936625"/>
          </a:xfrm>
          <a:custGeom>
            <a:avLst/>
            <a:gdLst/>
            <a:ahLst/>
            <a:cxnLst/>
            <a:rect l="l" t="t" r="r" b="b"/>
            <a:pathLst>
              <a:path w="1368425" h="936625">
                <a:moveTo>
                  <a:pt x="0" y="156083"/>
                </a:moveTo>
                <a:lnTo>
                  <a:pt x="7954" y="106736"/>
                </a:lnTo>
                <a:lnTo>
                  <a:pt x="30106" y="63889"/>
                </a:lnTo>
                <a:lnTo>
                  <a:pt x="63889" y="30106"/>
                </a:lnTo>
                <a:lnTo>
                  <a:pt x="106736" y="7954"/>
                </a:lnTo>
                <a:lnTo>
                  <a:pt x="156082" y="0"/>
                </a:lnTo>
                <a:lnTo>
                  <a:pt x="1212215" y="0"/>
                </a:lnTo>
                <a:lnTo>
                  <a:pt x="1261499" y="7954"/>
                </a:lnTo>
                <a:lnTo>
                  <a:pt x="1304309" y="30106"/>
                </a:lnTo>
                <a:lnTo>
                  <a:pt x="1338073" y="63889"/>
                </a:lnTo>
                <a:lnTo>
                  <a:pt x="1360217" y="106736"/>
                </a:lnTo>
                <a:lnTo>
                  <a:pt x="1368171" y="156083"/>
                </a:lnTo>
                <a:lnTo>
                  <a:pt x="1368171" y="780161"/>
                </a:lnTo>
                <a:lnTo>
                  <a:pt x="1360217" y="829445"/>
                </a:lnTo>
                <a:lnTo>
                  <a:pt x="1338073" y="872255"/>
                </a:lnTo>
                <a:lnTo>
                  <a:pt x="1304309" y="906019"/>
                </a:lnTo>
                <a:lnTo>
                  <a:pt x="1261499" y="928163"/>
                </a:lnTo>
                <a:lnTo>
                  <a:pt x="1212215" y="936117"/>
                </a:lnTo>
                <a:lnTo>
                  <a:pt x="156082" y="936117"/>
                </a:lnTo>
                <a:lnTo>
                  <a:pt x="106736" y="928163"/>
                </a:lnTo>
                <a:lnTo>
                  <a:pt x="63889" y="906019"/>
                </a:lnTo>
                <a:lnTo>
                  <a:pt x="30106" y="872255"/>
                </a:lnTo>
                <a:lnTo>
                  <a:pt x="7954" y="829445"/>
                </a:lnTo>
                <a:lnTo>
                  <a:pt x="0" y="780161"/>
                </a:lnTo>
                <a:lnTo>
                  <a:pt x="0" y="156083"/>
                </a:lnTo>
                <a:close/>
              </a:path>
            </a:pathLst>
          </a:custGeom>
          <a:ln w="11428">
            <a:solidFill>
              <a:srgbClr val="BA602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57345" y="1014475"/>
            <a:ext cx="10617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" algn="just">
              <a:spcBef>
                <a:spcPts val="95"/>
              </a:spcBef>
            </a:pPr>
            <a:r>
              <a:rPr sz="1600" spc="-5" dirty="0">
                <a:latin typeface="Noto Sans CJK JP Black"/>
                <a:cs typeface="Noto Sans CJK JP Black"/>
              </a:rPr>
              <a:t>處</a:t>
            </a:r>
            <a:r>
              <a:rPr sz="1600" spc="-5" dirty="0">
                <a:latin typeface="Arial"/>
                <a:cs typeface="Arial"/>
              </a:rPr>
              <a:t>2</a:t>
            </a:r>
            <a:r>
              <a:rPr sz="1600" spc="-5" dirty="0">
                <a:latin typeface="Noto Sans CJK JP Black"/>
                <a:cs typeface="Noto Sans CJK JP Black"/>
              </a:rPr>
              <a:t>萬元以 </a:t>
            </a:r>
            <a:r>
              <a:rPr sz="1600" spc="-10" dirty="0">
                <a:latin typeface="Noto Sans CJK JP Black"/>
                <a:cs typeface="Noto Sans CJK JP Black"/>
              </a:rPr>
              <a:t>上</a:t>
            </a:r>
            <a:r>
              <a:rPr sz="1600" spc="-10" dirty="0">
                <a:latin typeface="Arial"/>
                <a:cs typeface="Arial"/>
              </a:rPr>
              <a:t>20</a:t>
            </a:r>
            <a:r>
              <a:rPr sz="1600" spc="-10" dirty="0">
                <a:latin typeface="Noto Sans CJK JP Black"/>
                <a:cs typeface="Noto Sans CJK JP Black"/>
              </a:rPr>
              <a:t>萬元以 </a:t>
            </a:r>
            <a:r>
              <a:rPr sz="1600" spc="-5" dirty="0">
                <a:latin typeface="Noto Sans CJK JP Black"/>
                <a:cs typeface="Noto Sans CJK JP Black"/>
              </a:rPr>
              <a:t>下罰鍰，並 得按次處罰</a:t>
            </a:r>
            <a:endParaRPr sz="1600">
              <a:latin typeface="Noto Sans CJK JP Black"/>
              <a:cs typeface="Noto Sans CJK JP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21704" y="1611757"/>
            <a:ext cx="1501140" cy="1917064"/>
            <a:chOff x="4497704" y="1611757"/>
            <a:chExt cx="1501140" cy="1917064"/>
          </a:xfrm>
        </p:grpSpPr>
        <p:sp>
          <p:nvSpPr>
            <p:cNvPr id="17" name="object 17"/>
            <p:cNvSpPr/>
            <p:nvPr/>
          </p:nvSpPr>
          <p:spPr>
            <a:xfrm>
              <a:off x="4503419" y="1617472"/>
              <a:ext cx="1489710" cy="1905635"/>
            </a:xfrm>
            <a:custGeom>
              <a:avLst/>
              <a:gdLst/>
              <a:ahLst/>
              <a:cxnLst/>
              <a:rect l="l" t="t" r="r" b="b"/>
              <a:pathLst>
                <a:path w="1489710" h="1905635">
                  <a:moveTo>
                    <a:pt x="0" y="0"/>
                  </a:moveTo>
                  <a:lnTo>
                    <a:pt x="0" y="1905380"/>
                  </a:lnTo>
                  <a:lnTo>
                    <a:pt x="1489709" y="717423"/>
                  </a:lnTo>
                  <a:lnTo>
                    <a:pt x="1458264" y="679026"/>
                  </a:lnTo>
                  <a:lnTo>
                    <a:pt x="1425926" y="641567"/>
                  </a:lnTo>
                  <a:lnTo>
                    <a:pt x="1392717" y="605057"/>
                  </a:lnTo>
                  <a:lnTo>
                    <a:pt x="1358659" y="569506"/>
                  </a:lnTo>
                  <a:lnTo>
                    <a:pt x="1323773" y="534924"/>
                  </a:lnTo>
                  <a:lnTo>
                    <a:pt x="1288082" y="501321"/>
                  </a:lnTo>
                  <a:lnTo>
                    <a:pt x="1251606" y="468709"/>
                  </a:lnTo>
                  <a:lnTo>
                    <a:pt x="1214367" y="437097"/>
                  </a:lnTo>
                  <a:lnTo>
                    <a:pt x="1176388" y="406496"/>
                  </a:lnTo>
                  <a:lnTo>
                    <a:pt x="1137690" y="376917"/>
                  </a:lnTo>
                  <a:lnTo>
                    <a:pt x="1098294" y="348370"/>
                  </a:lnTo>
                  <a:lnTo>
                    <a:pt x="1058223" y="320866"/>
                  </a:lnTo>
                  <a:lnTo>
                    <a:pt x="1017497" y="294414"/>
                  </a:lnTo>
                  <a:lnTo>
                    <a:pt x="976140" y="269025"/>
                  </a:lnTo>
                  <a:lnTo>
                    <a:pt x="934172" y="244710"/>
                  </a:lnTo>
                  <a:lnTo>
                    <a:pt x="891614" y="221480"/>
                  </a:lnTo>
                  <a:lnTo>
                    <a:pt x="848490" y="199344"/>
                  </a:lnTo>
                  <a:lnTo>
                    <a:pt x="804820" y="178313"/>
                  </a:lnTo>
                  <a:lnTo>
                    <a:pt x="760626" y="158398"/>
                  </a:lnTo>
                  <a:lnTo>
                    <a:pt x="715931" y="139609"/>
                  </a:lnTo>
                  <a:lnTo>
                    <a:pt x="670755" y="121956"/>
                  </a:lnTo>
                  <a:lnTo>
                    <a:pt x="625120" y="105450"/>
                  </a:lnTo>
                  <a:lnTo>
                    <a:pt x="579048" y="90102"/>
                  </a:lnTo>
                  <a:lnTo>
                    <a:pt x="532561" y="75921"/>
                  </a:lnTo>
                  <a:lnTo>
                    <a:pt x="485680" y="62919"/>
                  </a:lnTo>
                  <a:lnTo>
                    <a:pt x="438427" y="51105"/>
                  </a:lnTo>
                  <a:lnTo>
                    <a:pt x="390825" y="40491"/>
                  </a:lnTo>
                  <a:lnTo>
                    <a:pt x="342893" y="31086"/>
                  </a:lnTo>
                  <a:lnTo>
                    <a:pt x="294655" y="22901"/>
                  </a:lnTo>
                  <a:lnTo>
                    <a:pt x="246132" y="15947"/>
                  </a:lnTo>
                  <a:lnTo>
                    <a:pt x="197346" y="10234"/>
                  </a:lnTo>
                  <a:lnTo>
                    <a:pt x="148317" y="5772"/>
                  </a:lnTo>
                  <a:lnTo>
                    <a:pt x="99069" y="2572"/>
                  </a:lnTo>
                  <a:lnTo>
                    <a:pt x="49623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03419" y="1617472"/>
              <a:ext cx="1489710" cy="1905635"/>
            </a:xfrm>
            <a:custGeom>
              <a:avLst/>
              <a:gdLst/>
              <a:ahLst/>
              <a:cxnLst/>
              <a:rect l="l" t="t" r="r" b="b"/>
              <a:pathLst>
                <a:path w="1489710" h="1905635">
                  <a:moveTo>
                    <a:pt x="0" y="0"/>
                  </a:moveTo>
                  <a:lnTo>
                    <a:pt x="49623" y="644"/>
                  </a:lnTo>
                  <a:lnTo>
                    <a:pt x="99069" y="2572"/>
                  </a:lnTo>
                  <a:lnTo>
                    <a:pt x="148317" y="5772"/>
                  </a:lnTo>
                  <a:lnTo>
                    <a:pt x="197346" y="10234"/>
                  </a:lnTo>
                  <a:lnTo>
                    <a:pt x="246132" y="15947"/>
                  </a:lnTo>
                  <a:lnTo>
                    <a:pt x="294655" y="22901"/>
                  </a:lnTo>
                  <a:lnTo>
                    <a:pt x="342893" y="31086"/>
                  </a:lnTo>
                  <a:lnTo>
                    <a:pt x="390825" y="40491"/>
                  </a:lnTo>
                  <a:lnTo>
                    <a:pt x="438427" y="51105"/>
                  </a:lnTo>
                  <a:lnTo>
                    <a:pt x="485680" y="62919"/>
                  </a:lnTo>
                  <a:lnTo>
                    <a:pt x="532561" y="75921"/>
                  </a:lnTo>
                  <a:lnTo>
                    <a:pt x="579048" y="90102"/>
                  </a:lnTo>
                  <a:lnTo>
                    <a:pt x="625120" y="105450"/>
                  </a:lnTo>
                  <a:lnTo>
                    <a:pt x="670755" y="121956"/>
                  </a:lnTo>
                  <a:lnTo>
                    <a:pt x="715931" y="139609"/>
                  </a:lnTo>
                  <a:lnTo>
                    <a:pt x="760626" y="158398"/>
                  </a:lnTo>
                  <a:lnTo>
                    <a:pt x="804820" y="178313"/>
                  </a:lnTo>
                  <a:lnTo>
                    <a:pt x="848490" y="199344"/>
                  </a:lnTo>
                  <a:lnTo>
                    <a:pt x="891614" y="221480"/>
                  </a:lnTo>
                  <a:lnTo>
                    <a:pt x="934172" y="244710"/>
                  </a:lnTo>
                  <a:lnTo>
                    <a:pt x="976140" y="269025"/>
                  </a:lnTo>
                  <a:lnTo>
                    <a:pt x="1017497" y="294414"/>
                  </a:lnTo>
                  <a:lnTo>
                    <a:pt x="1058223" y="320866"/>
                  </a:lnTo>
                  <a:lnTo>
                    <a:pt x="1098294" y="348370"/>
                  </a:lnTo>
                  <a:lnTo>
                    <a:pt x="1137690" y="376917"/>
                  </a:lnTo>
                  <a:lnTo>
                    <a:pt x="1176388" y="406496"/>
                  </a:lnTo>
                  <a:lnTo>
                    <a:pt x="1214367" y="437097"/>
                  </a:lnTo>
                  <a:lnTo>
                    <a:pt x="1251606" y="468709"/>
                  </a:lnTo>
                  <a:lnTo>
                    <a:pt x="1288082" y="501321"/>
                  </a:lnTo>
                  <a:lnTo>
                    <a:pt x="1323773" y="534924"/>
                  </a:lnTo>
                  <a:lnTo>
                    <a:pt x="1358659" y="569506"/>
                  </a:lnTo>
                  <a:lnTo>
                    <a:pt x="1392717" y="605057"/>
                  </a:lnTo>
                  <a:lnTo>
                    <a:pt x="1425926" y="641567"/>
                  </a:lnTo>
                  <a:lnTo>
                    <a:pt x="1458264" y="679026"/>
                  </a:lnTo>
                  <a:lnTo>
                    <a:pt x="1489709" y="717423"/>
                  </a:lnTo>
                  <a:lnTo>
                    <a:pt x="0" y="1905380"/>
                  </a:lnTo>
                  <a:lnTo>
                    <a:pt x="0" y="0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21984" y="1919097"/>
            <a:ext cx="711200" cy="69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94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自行迴 避</a:t>
            </a:r>
            <a:endParaRPr>
              <a:latin typeface="Noto Sans CJK JP Medium"/>
              <a:cs typeface="Noto Sans CJK JP Mediu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70727" y="2390395"/>
            <a:ext cx="1917064" cy="1623695"/>
            <a:chOff x="4546727" y="2390394"/>
            <a:chExt cx="1917064" cy="1623695"/>
          </a:xfrm>
        </p:grpSpPr>
        <p:sp>
          <p:nvSpPr>
            <p:cNvPr id="21" name="object 21"/>
            <p:cNvSpPr/>
            <p:nvPr/>
          </p:nvSpPr>
          <p:spPr>
            <a:xfrm>
              <a:off x="4552442" y="2396109"/>
              <a:ext cx="1905635" cy="1612265"/>
            </a:xfrm>
            <a:custGeom>
              <a:avLst/>
              <a:gdLst/>
              <a:ahLst/>
              <a:cxnLst/>
              <a:rect l="l" t="t" r="r" b="b"/>
              <a:pathLst>
                <a:path w="1905635" h="1612264">
                  <a:moveTo>
                    <a:pt x="1489710" y="0"/>
                  </a:moveTo>
                  <a:lnTo>
                    <a:pt x="0" y="1187957"/>
                  </a:lnTo>
                  <a:lnTo>
                    <a:pt x="1857629" y="1611883"/>
                  </a:lnTo>
                  <a:lnTo>
                    <a:pt x="1868031" y="1563367"/>
                  </a:lnTo>
                  <a:lnTo>
                    <a:pt x="1877145" y="1514736"/>
                  </a:lnTo>
                  <a:lnTo>
                    <a:pt x="1884974" y="1466016"/>
                  </a:lnTo>
                  <a:lnTo>
                    <a:pt x="1891526" y="1417230"/>
                  </a:lnTo>
                  <a:lnTo>
                    <a:pt x="1896804" y="1368400"/>
                  </a:lnTo>
                  <a:lnTo>
                    <a:pt x="1900815" y="1319552"/>
                  </a:lnTo>
                  <a:lnTo>
                    <a:pt x="1903563" y="1270707"/>
                  </a:lnTo>
                  <a:lnTo>
                    <a:pt x="1905054" y="1221889"/>
                  </a:lnTo>
                  <a:lnTo>
                    <a:pt x="1905294" y="1173123"/>
                  </a:lnTo>
                  <a:lnTo>
                    <a:pt x="1904287" y="1124431"/>
                  </a:lnTo>
                  <a:lnTo>
                    <a:pt x="1902039" y="1075837"/>
                  </a:lnTo>
                  <a:lnTo>
                    <a:pt x="1898556" y="1027364"/>
                  </a:lnTo>
                  <a:lnTo>
                    <a:pt x="1893842" y="979036"/>
                  </a:lnTo>
                  <a:lnTo>
                    <a:pt x="1887903" y="930877"/>
                  </a:lnTo>
                  <a:lnTo>
                    <a:pt x="1880745" y="882909"/>
                  </a:lnTo>
                  <a:lnTo>
                    <a:pt x="1872373" y="835157"/>
                  </a:lnTo>
                  <a:lnTo>
                    <a:pt x="1862791" y="787644"/>
                  </a:lnTo>
                  <a:lnTo>
                    <a:pt x="1852007" y="740393"/>
                  </a:lnTo>
                  <a:lnTo>
                    <a:pt x="1840024" y="693427"/>
                  </a:lnTo>
                  <a:lnTo>
                    <a:pt x="1826848" y="646771"/>
                  </a:lnTo>
                  <a:lnTo>
                    <a:pt x="1812485" y="600447"/>
                  </a:lnTo>
                  <a:lnTo>
                    <a:pt x="1796939" y="554480"/>
                  </a:lnTo>
                  <a:lnTo>
                    <a:pt x="1780217" y="508892"/>
                  </a:lnTo>
                  <a:lnTo>
                    <a:pt x="1762323" y="463708"/>
                  </a:lnTo>
                  <a:lnTo>
                    <a:pt x="1743264" y="418950"/>
                  </a:lnTo>
                  <a:lnTo>
                    <a:pt x="1723043" y="374642"/>
                  </a:lnTo>
                  <a:lnTo>
                    <a:pt x="1701668" y="330808"/>
                  </a:lnTo>
                  <a:lnTo>
                    <a:pt x="1679142" y="287471"/>
                  </a:lnTo>
                  <a:lnTo>
                    <a:pt x="1655471" y="244654"/>
                  </a:lnTo>
                  <a:lnTo>
                    <a:pt x="1630661" y="202381"/>
                  </a:lnTo>
                  <a:lnTo>
                    <a:pt x="1604718" y="160676"/>
                  </a:lnTo>
                  <a:lnTo>
                    <a:pt x="1577645" y="119562"/>
                  </a:lnTo>
                  <a:lnTo>
                    <a:pt x="1549449" y="79062"/>
                  </a:lnTo>
                  <a:lnTo>
                    <a:pt x="1520136" y="39200"/>
                  </a:lnTo>
                  <a:lnTo>
                    <a:pt x="1489710" y="0"/>
                  </a:lnTo>
                  <a:close/>
                </a:path>
              </a:pathLst>
            </a:custGeom>
            <a:solidFill>
              <a:srgbClr val="B3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52442" y="2396109"/>
              <a:ext cx="1905635" cy="1612265"/>
            </a:xfrm>
            <a:custGeom>
              <a:avLst/>
              <a:gdLst/>
              <a:ahLst/>
              <a:cxnLst/>
              <a:rect l="l" t="t" r="r" b="b"/>
              <a:pathLst>
                <a:path w="1905635" h="1612264">
                  <a:moveTo>
                    <a:pt x="1489710" y="0"/>
                  </a:moveTo>
                  <a:lnTo>
                    <a:pt x="1520136" y="39200"/>
                  </a:lnTo>
                  <a:lnTo>
                    <a:pt x="1549449" y="79062"/>
                  </a:lnTo>
                  <a:lnTo>
                    <a:pt x="1577645" y="119562"/>
                  </a:lnTo>
                  <a:lnTo>
                    <a:pt x="1604718" y="160676"/>
                  </a:lnTo>
                  <a:lnTo>
                    <a:pt x="1630661" y="202381"/>
                  </a:lnTo>
                  <a:lnTo>
                    <a:pt x="1655471" y="244654"/>
                  </a:lnTo>
                  <a:lnTo>
                    <a:pt x="1679142" y="287471"/>
                  </a:lnTo>
                  <a:lnTo>
                    <a:pt x="1701668" y="330808"/>
                  </a:lnTo>
                  <a:lnTo>
                    <a:pt x="1723043" y="374642"/>
                  </a:lnTo>
                  <a:lnTo>
                    <a:pt x="1743264" y="418950"/>
                  </a:lnTo>
                  <a:lnTo>
                    <a:pt x="1762323" y="463708"/>
                  </a:lnTo>
                  <a:lnTo>
                    <a:pt x="1780217" y="508892"/>
                  </a:lnTo>
                  <a:lnTo>
                    <a:pt x="1796939" y="554480"/>
                  </a:lnTo>
                  <a:lnTo>
                    <a:pt x="1812485" y="600447"/>
                  </a:lnTo>
                  <a:lnTo>
                    <a:pt x="1826848" y="646771"/>
                  </a:lnTo>
                  <a:lnTo>
                    <a:pt x="1840024" y="693427"/>
                  </a:lnTo>
                  <a:lnTo>
                    <a:pt x="1852007" y="740393"/>
                  </a:lnTo>
                  <a:lnTo>
                    <a:pt x="1862791" y="787644"/>
                  </a:lnTo>
                  <a:lnTo>
                    <a:pt x="1872373" y="835157"/>
                  </a:lnTo>
                  <a:lnTo>
                    <a:pt x="1880745" y="882909"/>
                  </a:lnTo>
                  <a:lnTo>
                    <a:pt x="1887903" y="930877"/>
                  </a:lnTo>
                  <a:lnTo>
                    <a:pt x="1893842" y="979036"/>
                  </a:lnTo>
                  <a:lnTo>
                    <a:pt x="1898556" y="1027364"/>
                  </a:lnTo>
                  <a:lnTo>
                    <a:pt x="1902039" y="1075837"/>
                  </a:lnTo>
                  <a:lnTo>
                    <a:pt x="1904287" y="1124431"/>
                  </a:lnTo>
                  <a:lnTo>
                    <a:pt x="1905294" y="1173123"/>
                  </a:lnTo>
                  <a:lnTo>
                    <a:pt x="1905054" y="1221889"/>
                  </a:lnTo>
                  <a:lnTo>
                    <a:pt x="1903563" y="1270707"/>
                  </a:lnTo>
                  <a:lnTo>
                    <a:pt x="1900815" y="1319552"/>
                  </a:lnTo>
                  <a:lnTo>
                    <a:pt x="1896804" y="1368400"/>
                  </a:lnTo>
                  <a:lnTo>
                    <a:pt x="1891526" y="1417230"/>
                  </a:lnTo>
                  <a:lnTo>
                    <a:pt x="1884974" y="1466016"/>
                  </a:lnTo>
                  <a:lnTo>
                    <a:pt x="1877145" y="1514736"/>
                  </a:lnTo>
                  <a:lnTo>
                    <a:pt x="1868031" y="1563367"/>
                  </a:lnTo>
                  <a:lnTo>
                    <a:pt x="1857629" y="1611883"/>
                  </a:lnTo>
                  <a:lnTo>
                    <a:pt x="0" y="1187957"/>
                  </a:lnTo>
                  <a:lnTo>
                    <a:pt x="1489710" y="0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811517" y="322148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職權迴避</a:t>
            </a:r>
            <a:endParaRPr>
              <a:latin typeface="Noto Sans CJK JP Medium"/>
              <a:cs typeface="Noto Sans CJK JP Mediu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53074" y="3655440"/>
            <a:ext cx="1869439" cy="1728470"/>
            <a:chOff x="4529073" y="3655440"/>
            <a:chExt cx="1869439" cy="1728470"/>
          </a:xfrm>
        </p:grpSpPr>
        <p:sp>
          <p:nvSpPr>
            <p:cNvPr id="25" name="object 25"/>
            <p:cNvSpPr/>
            <p:nvPr/>
          </p:nvSpPr>
          <p:spPr>
            <a:xfrm>
              <a:off x="4534788" y="3661155"/>
              <a:ext cx="1858010" cy="1717039"/>
            </a:xfrm>
            <a:custGeom>
              <a:avLst/>
              <a:gdLst/>
              <a:ahLst/>
              <a:cxnLst/>
              <a:rect l="l" t="t" r="r" b="b"/>
              <a:pathLst>
                <a:path w="1858010" h="1717039">
                  <a:moveTo>
                    <a:pt x="0" y="0"/>
                  </a:moveTo>
                  <a:lnTo>
                    <a:pt x="826643" y="1716659"/>
                  </a:lnTo>
                  <a:lnTo>
                    <a:pt x="871073" y="1694548"/>
                  </a:lnTo>
                  <a:lnTo>
                    <a:pt x="914788" y="1671359"/>
                  </a:lnTo>
                  <a:lnTo>
                    <a:pt x="957772" y="1647109"/>
                  </a:lnTo>
                  <a:lnTo>
                    <a:pt x="1000009" y="1621818"/>
                  </a:lnTo>
                  <a:lnTo>
                    <a:pt x="1041486" y="1595504"/>
                  </a:lnTo>
                  <a:lnTo>
                    <a:pt x="1082187" y="1568187"/>
                  </a:lnTo>
                  <a:lnTo>
                    <a:pt x="1122096" y="1539885"/>
                  </a:lnTo>
                  <a:lnTo>
                    <a:pt x="1161200" y="1510616"/>
                  </a:lnTo>
                  <a:lnTo>
                    <a:pt x="1199482" y="1480401"/>
                  </a:lnTo>
                  <a:lnTo>
                    <a:pt x="1236929" y="1449257"/>
                  </a:lnTo>
                  <a:lnTo>
                    <a:pt x="1273524" y="1417204"/>
                  </a:lnTo>
                  <a:lnTo>
                    <a:pt x="1309254" y="1384260"/>
                  </a:lnTo>
                  <a:lnTo>
                    <a:pt x="1344102" y="1350444"/>
                  </a:lnTo>
                  <a:lnTo>
                    <a:pt x="1378054" y="1315775"/>
                  </a:lnTo>
                  <a:lnTo>
                    <a:pt x="1411095" y="1280272"/>
                  </a:lnTo>
                  <a:lnTo>
                    <a:pt x="1443211" y="1243954"/>
                  </a:lnTo>
                  <a:lnTo>
                    <a:pt x="1474385" y="1206839"/>
                  </a:lnTo>
                  <a:lnTo>
                    <a:pt x="1504603" y="1168947"/>
                  </a:lnTo>
                  <a:lnTo>
                    <a:pt x="1533850" y="1130296"/>
                  </a:lnTo>
                  <a:lnTo>
                    <a:pt x="1562111" y="1090905"/>
                  </a:lnTo>
                  <a:lnTo>
                    <a:pt x="1589371" y="1050792"/>
                  </a:lnTo>
                  <a:lnTo>
                    <a:pt x="1615615" y="1009978"/>
                  </a:lnTo>
                  <a:lnTo>
                    <a:pt x="1640828" y="968480"/>
                  </a:lnTo>
                  <a:lnTo>
                    <a:pt x="1664995" y="926317"/>
                  </a:lnTo>
                  <a:lnTo>
                    <a:pt x="1688101" y="883509"/>
                  </a:lnTo>
                  <a:lnTo>
                    <a:pt x="1710130" y="840074"/>
                  </a:lnTo>
                  <a:lnTo>
                    <a:pt x="1731069" y="796030"/>
                  </a:lnTo>
                  <a:lnTo>
                    <a:pt x="1750902" y="751398"/>
                  </a:lnTo>
                  <a:lnTo>
                    <a:pt x="1769613" y="706194"/>
                  </a:lnTo>
                  <a:lnTo>
                    <a:pt x="1787189" y="660440"/>
                  </a:lnTo>
                  <a:lnTo>
                    <a:pt x="1803614" y="614152"/>
                  </a:lnTo>
                  <a:lnTo>
                    <a:pt x="1818872" y="567351"/>
                  </a:lnTo>
                  <a:lnTo>
                    <a:pt x="1832950" y="520055"/>
                  </a:lnTo>
                  <a:lnTo>
                    <a:pt x="1845831" y="472282"/>
                  </a:lnTo>
                  <a:lnTo>
                    <a:pt x="1857502" y="424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34788" y="3661155"/>
              <a:ext cx="1858010" cy="1717039"/>
            </a:xfrm>
            <a:custGeom>
              <a:avLst/>
              <a:gdLst/>
              <a:ahLst/>
              <a:cxnLst/>
              <a:rect l="l" t="t" r="r" b="b"/>
              <a:pathLst>
                <a:path w="1858010" h="1717039">
                  <a:moveTo>
                    <a:pt x="1857502" y="424053"/>
                  </a:moveTo>
                  <a:lnTo>
                    <a:pt x="1845831" y="472282"/>
                  </a:lnTo>
                  <a:lnTo>
                    <a:pt x="1832950" y="520055"/>
                  </a:lnTo>
                  <a:lnTo>
                    <a:pt x="1818872" y="567351"/>
                  </a:lnTo>
                  <a:lnTo>
                    <a:pt x="1803614" y="614152"/>
                  </a:lnTo>
                  <a:lnTo>
                    <a:pt x="1787189" y="660440"/>
                  </a:lnTo>
                  <a:lnTo>
                    <a:pt x="1769613" y="706194"/>
                  </a:lnTo>
                  <a:lnTo>
                    <a:pt x="1750902" y="751398"/>
                  </a:lnTo>
                  <a:lnTo>
                    <a:pt x="1731069" y="796030"/>
                  </a:lnTo>
                  <a:lnTo>
                    <a:pt x="1710130" y="840074"/>
                  </a:lnTo>
                  <a:lnTo>
                    <a:pt x="1688101" y="883509"/>
                  </a:lnTo>
                  <a:lnTo>
                    <a:pt x="1664995" y="926317"/>
                  </a:lnTo>
                  <a:lnTo>
                    <a:pt x="1640828" y="968480"/>
                  </a:lnTo>
                  <a:lnTo>
                    <a:pt x="1615615" y="1009978"/>
                  </a:lnTo>
                  <a:lnTo>
                    <a:pt x="1589371" y="1050792"/>
                  </a:lnTo>
                  <a:lnTo>
                    <a:pt x="1562111" y="1090905"/>
                  </a:lnTo>
                  <a:lnTo>
                    <a:pt x="1533850" y="1130296"/>
                  </a:lnTo>
                  <a:lnTo>
                    <a:pt x="1504603" y="1168947"/>
                  </a:lnTo>
                  <a:lnTo>
                    <a:pt x="1474385" y="1206839"/>
                  </a:lnTo>
                  <a:lnTo>
                    <a:pt x="1443211" y="1243954"/>
                  </a:lnTo>
                  <a:lnTo>
                    <a:pt x="1411095" y="1280272"/>
                  </a:lnTo>
                  <a:lnTo>
                    <a:pt x="1378054" y="1315775"/>
                  </a:lnTo>
                  <a:lnTo>
                    <a:pt x="1344102" y="1350444"/>
                  </a:lnTo>
                  <a:lnTo>
                    <a:pt x="1309254" y="1384260"/>
                  </a:lnTo>
                  <a:lnTo>
                    <a:pt x="1273524" y="1417204"/>
                  </a:lnTo>
                  <a:lnTo>
                    <a:pt x="1236929" y="1449257"/>
                  </a:lnTo>
                  <a:lnTo>
                    <a:pt x="1199482" y="1480401"/>
                  </a:lnTo>
                  <a:lnTo>
                    <a:pt x="1161200" y="1510616"/>
                  </a:lnTo>
                  <a:lnTo>
                    <a:pt x="1122096" y="1539885"/>
                  </a:lnTo>
                  <a:lnTo>
                    <a:pt x="1082187" y="1568187"/>
                  </a:lnTo>
                  <a:lnTo>
                    <a:pt x="1041486" y="1595504"/>
                  </a:lnTo>
                  <a:lnTo>
                    <a:pt x="1000009" y="1621818"/>
                  </a:lnTo>
                  <a:lnTo>
                    <a:pt x="957772" y="1647109"/>
                  </a:lnTo>
                  <a:lnTo>
                    <a:pt x="914788" y="1671359"/>
                  </a:lnTo>
                  <a:lnTo>
                    <a:pt x="871073" y="1694548"/>
                  </a:lnTo>
                  <a:lnTo>
                    <a:pt x="826643" y="1716659"/>
                  </a:lnTo>
                  <a:lnTo>
                    <a:pt x="0" y="0"/>
                  </a:lnTo>
                  <a:lnTo>
                    <a:pt x="1857502" y="424053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698360" y="3949700"/>
            <a:ext cx="711200" cy="69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</a:pPr>
            <a:r>
              <a:rPr dirty="0">
                <a:latin typeface="Noto Sans CJK JP Medium"/>
                <a:cs typeface="Noto Sans CJK JP Medium"/>
              </a:rPr>
              <a:t>假借職 權圖利</a:t>
            </a:r>
            <a:endParaRPr>
              <a:latin typeface="Noto Sans CJK JP Medium"/>
              <a:cs typeface="Noto Sans CJK JP Medium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131562" y="3650526"/>
            <a:ext cx="1664970" cy="1917064"/>
            <a:chOff x="3631565" y="3689477"/>
            <a:chExt cx="1664970" cy="1917064"/>
          </a:xfrm>
        </p:grpSpPr>
        <p:sp>
          <p:nvSpPr>
            <p:cNvPr id="29" name="object 29"/>
            <p:cNvSpPr/>
            <p:nvPr/>
          </p:nvSpPr>
          <p:spPr>
            <a:xfrm>
              <a:off x="3637280" y="3695192"/>
              <a:ext cx="1653539" cy="1905635"/>
            </a:xfrm>
            <a:custGeom>
              <a:avLst/>
              <a:gdLst/>
              <a:ahLst/>
              <a:cxnLst/>
              <a:rect l="l" t="t" r="r" b="b"/>
              <a:pathLst>
                <a:path w="1653539" h="1905635">
                  <a:moveTo>
                    <a:pt x="826770" y="0"/>
                  </a:moveTo>
                  <a:lnTo>
                    <a:pt x="0" y="1716658"/>
                  </a:lnTo>
                  <a:lnTo>
                    <a:pt x="44992" y="1737607"/>
                  </a:lnTo>
                  <a:lnTo>
                    <a:pt x="90382" y="1757323"/>
                  </a:lnTo>
                  <a:lnTo>
                    <a:pt x="136144" y="1775807"/>
                  </a:lnTo>
                  <a:lnTo>
                    <a:pt x="182256" y="1793058"/>
                  </a:lnTo>
                  <a:lnTo>
                    <a:pt x="228692" y="1809078"/>
                  </a:lnTo>
                  <a:lnTo>
                    <a:pt x="275429" y="1823864"/>
                  </a:lnTo>
                  <a:lnTo>
                    <a:pt x="322442" y="1837419"/>
                  </a:lnTo>
                  <a:lnTo>
                    <a:pt x="369708" y="1849741"/>
                  </a:lnTo>
                  <a:lnTo>
                    <a:pt x="417203" y="1860831"/>
                  </a:lnTo>
                  <a:lnTo>
                    <a:pt x="464902" y="1870689"/>
                  </a:lnTo>
                  <a:lnTo>
                    <a:pt x="512781" y="1879315"/>
                  </a:lnTo>
                  <a:lnTo>
                    <a:pt x="560817" y="1886708"/>
                  </a:lnTo>
                  <a:lnTo>
                    <a:pt x="608985" y="1892869"/>
                  </a:lnTo>
                  <a:lnTo>
                    <a:pt x="657262" y="1897797"/>
                  </a:lnTo>
                  <a:lnTo>
                    <a:pt x="705623" y="1901494"/>
                  </a:lnTo>
                  <a:lnTo>
                    <a:pt x="754048" y="1903958"/>
                  </a:lnTo>
                  <a:lnTo>
                    <a:pt x="802472" y="1905190"/>
                  </a:lnTo>
                  <a:lnTo>
                    <a:pt x="850951" y="1905190"/>
                  </a:lnTo>
                  <a:lnTo>
                    <a:pt x="899411" y="1903957"/>
                  </a:lnTo>
                  <a:lnTo>
                    <a:pt x="947832" y="1901493"/>
                  </a:lnTo>
                  <a:lnTo>
                    <a:pt x="996192" y="1897796"/>
                  </a:lnTo>
                  <a:lnTo>
                    <a:pt x="1044467" y="1892866"/>
                  </a:lnTo>
                  <a:lnTo>
                    <a:pt x="1092634" y="1886705"/>
                  </a:lnTo>
                  <a:lnTo>
                    <a:pt x="1140668" y="1879312"/>
                  </a:lnTo>
                  <a:lnTo>
                    <a:pt x="1188545" y="1870686"/>
                  </a:lnTo>
                  <a:lnTo>
                    <a:pt x="1236242" y="1860828"/>
                  </a:lnTo>
                  <a:lnTo>
                    <a:pt x="1283733" y="1849738"/>
                  </a:lnTo>
                  <a:lnTo>
                    <a:pt x="1330997" y="1837415"/>
                  </a:lnTo>
                  <a:lnTo>
                    <a:pt x="1378007" y="1823861"/>
                  </a:lnTo>
                  <a:lnTo>
                    <a:pt x="1424740" y="1809074"/>
                  </a:lnTo>
                  <a:lnTo>
                    <a:pt x="1471173" y="1793055"/>
                  </a:lnTo>
                  <a:lnTo>
                    <a:pt x="1517280" y="1775804"/>
                  </a:lnTo>
                  <a:lnTo>
                    <a:pt x="1563039" y="1757321"/>
                  </a:lnTo>
                  <a:lnTo>
                    <a:pt x="1608424" y="1737606"/>
                  </a:lnTo>
                  <a:lnTo>
                    <a:pt x="1653413" y="1716658"/>
                  </a:lnTo>
                  <a:lnTo>
                    <a:pt x="826770" y="0"/>
                  </a:lnTo>
                  <a:close/>
                </a:path>
              </a:pathLst>
            </a:custGeom>
            <a:solidFill>
              <a:srgbClr val="ADB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37280" y="3695192"/>
              <a:ext cx="1653539" cy="1905635"/>
            </a:xfrm>
            <a:custGeom>
              <a:avLst/>
              <a:gdLst/>
              <a:ahLst/>
              <a:cxnLst/>
              <a:rect l="l" t="t" r="r" b="b"/>
              <a:pathLst>
                <a:path w="1653539" h="1905635">
                  <a:moveTo>
                    <a:pt x="1653413" y="1716658"/>
                  </a:moveTo>
                  <a:lnTo>
                    <a:pt x="1608422" y="1737607"/>
                  </a:lnTo>
                  <a:lnTo>
                    <a:pt x="1563035" y="1757323"/>
                  </a:lnTo>
                  <a:lnTo>
                    <a:pt x="1517274" y="1775807"/>
                  </a:lnTo>
                  <a:lnTo>
                    <a:pt x="1471165" y="1793058"/>
                  </a:lnTo>
                  <a:lnTo>
                    <a:pt x="1424731" y="1809078"/>
                  </a:lnTo>
                  <a:lnTo>
                    <a:pt x="1377996" y="1823864"/>
                  </a:lnTo>
                  <a:lnTo>
                    <a:pt x="1330984" y="1837419"/>
                  </a:lnTo>
                  <a:lnTo>
                    <a:pt x="1283719" y="1849741"/>
                  </a:lnTo>
                  <a:lnTo>
                    <a:pt x="1236226" y="1860831"/>
                  </a:lnTo>
                  <a:lnTo>
                    <a:pt x="1188529" y="1870689"/>
                  </a:lnTo>
                  <a:lnTo>
                    <a:pt x="1140651" y="1879315"/>
                  </a:lnTo>
                  <a:lnTo>
                    <a:pt x="1092616" y="1886708"/>
                  </a:lnTo>
                  <a:lnTo>
                    <a:pt x="1044449" y="1892869"/>
                  </a:lnTo>
                  <a:lnTo>
                    <a:pt x="996174" y="1897797"/>
                  </a:lnTo>
                  <a:lnTo>
                    <a:pt x="947815" y="1901494"/>
                  </a:lnTo>
                  <a:lnTo>
                    <a:pt x="899395" y="1903958"/>
                  </a:lnTo>
                  <a:lnTo>
                    <a:pt x="850940" y="1905190"/>
                  </a:lnTo>
                  <a:lnTo>
                    <a:pt x="802472" y="1905190"/>
                  </a:lnTo>
                  <a:lnTo>
                    <a:pt x="754017" y="1903957"/>
                  </a:lnTo>
                  <a:lnTo>
                    <a:pt x="705597" y="1901493"/>
                  </a:lnTo>
                  <a:lnTo>
                    <a:pt x="657238" y="1897796"/>
                  </a:lnTo>
                  <a:lnTo>
                    <a:pt x="608963" y="1892866"/>
                  </a:lnTo>
                  <a:lnTo>
                    <a:pt x="560796" y="1886705"/>
                  </a:lnTo>
                  <a:lnTo>
                    <a:pt x="512761" y="1879312"/>
                  </a:lnTo>
                  <a:lnTo>
                    <a:pt x="464883" y="1870686"/>
                  </a:lnTo>
                  <a:lnTo>
                    <a:pt x="417186" y="1860828"/>
                  </a:lnTo>
                  <a:lnTo>
                    <a:pt x="369693" y="1849738"/>
                  </a:lnTo>
                  <a:lnTo>
                    <a:pt x="322428" y="1837415"/>
                  </a:lnTo>
                  <a:lnTo>
                    <a:pt x="275416" y="1823861"/>
                  </a:lnTo>
                  <a:lnTo>
                    <a:pt x="228681" y="1809074"/>
                  </a:lnTo>
                  <a:lnTo>
                    <a:pt x="182247" y="1793055"/>
                  </a:lnTo>
                  <a:lnTo>
                    <a:pt x="136138" y="1775804"/>
                  </a:lnTo>
                  <a:lnTo>
                    <a:pt x="90377" y="1757321"/>
                  </a:lnTo>
                  <a:lnTo>
                    <a:pt x="44990" y="1737606"/>
                  </a:lnTo>
                  <a:lnTo>
                    <a:pt x="0" y="1716658"/>
                  </a:lnTo>
                  <a:lnTo>
                    <a:pt x="826770" y="0"/>
                  </a:lnTo>
                  <a:lnTo>
                    <a:pt x="1653413" y="1716658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632830" y="4687061"/>
            <a:ext cx="1344930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8175" indent="-228600">
              <a:lnSpc>
                <a:spcPct val="129400"/>
              </a:lnSpc>
              <a:spcBef>
                <a:spcPts val="100"/>
              </a:spcBef>
            </a:pPr>
            <a:r>
              <a:rPr dirty="0">
                <a:latin typeface="Noto Sans CJK JP Medium"/>
                <a:cs typeface="Noto Sans CJK JP Medium"/>
              </a:rPr>
              <a:t>請託關 說</a:t>
            </a:r>
          </a:p>
          <a:p>
            <a:pPr marL="316865" marR="5080" indent="89535" algn="just">
              <a:spcBef>
                <a:spcPts val="1889"/>
              </a:spcBef>
            </a:pPr>
            <a:r>
              <a:rPr sz="1600" spc="-5" dirty="0">
                <a:latin typeface="Noto Sans CJK JP Black"/>
                <a:cs typeface="Noto Sans CJK JP Black"/>
              </a:rPr>
              <a:t>處</a:t>
            </a:r>
            <a:r>
              <a:rPr sz="1600" spc="-5" dirty="0">
                <a:latin typeface="Arial"/>
                <a:cs typeface="Arial"/>
              </a:rPr>
              <a:t>30</a:t>
            </a:r>
            <a:r>
              <a:rPr sz="1600" spc="-5" dirty="0">
                <a:latin typeface="Noto Sans CJK JP Black"/>
                <a:cs typeface="Noto Sans CJK JP Black"/>
              </a:rPr>
              <a:t>萬元 以上</a:t>
            </a:r>
            <a:r>
              <a:rPr sz="1600" spc="-5" dirty="0">
                <a:latin typeface="Arial"/>
                <a:cs typeface="Arial"/>
              </a:rPr>
              <a:t>600</a:t>
            </a:r>
            <a:r>
              <a:rPr sz="1600" spc="-5" dirty="0">
                <a:latin typeface="Noto Sans CJK JP Black"/>
                <a:cs typeface="Noto Sans CJK JP Black"/>
              </a:rPr>
              <a:t>萬 元以下罰鍰</a:t>
            </a:r>
            <a:endParaRPr sz="1600" dirty="0">
              <a:latin typeface="Noto Sans CJK JP Black"/>
              <a:cs typeface="Noto Sans CJK JP Blac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970101" y="2287079"/>
            <a:ext cx="1934845" cy="2993390"/>
            <a:chOff x="2464521" y="2390394"/>
            <a:chExt cx="1934845" cy="2993390"/>
          </a:xfrm>
        </p:grpSpPr>
        <p:sp>
          <p:nvSpPr>
            <p:cNvPr id="33" name="object 33"/>
            <p:cNvSpPr/>
            <p:nvPr/>
          </p:nvSpPr>
          <p:spPr>
            <a:xfrm>
              <a:off x="2535681" y="3661155"/>
              <a:ext cx="1858010" cy="1717039"/>
            </a:xfrm>
            <a:custGeom>
              <a:avLst/>
              <a:gdLst/>
              <a:ahLst/>
              <a:cxnLst/>
              <a:rect l="l" t="t" r="r" b="b"/>
              <a:pathLst>
                <a:path w="1858010" h="1717039">
                  <a:moveTo>
                    <a:pt x="1857502" y="0"/>
                  </a:moveTo>
                  <a:lnTo>
                    <a:pt x="0" y="424053"/>
                  </a:lnTo>
                  <a:lnTo>
                    <a:pt x="11670" y="472282"/>
                  </a:lnTo>
                  <a:lnTo>
                    <a:pt x="24551" y="520055"/>
                  </a:lnTo>
                  <a:lnTo>
                    <a:pt x="38629" y="567351"/>
                  </a:lnTo>
                  <a:lnTo>
                    <a:pt x="53887" y="614152"/>
                  </a:lnTo>
                  <a:lnTo>
                    <a:pt x="70312" y="660440"/>
                  </a:lnTo>
                  <a:lnTo>
                    <a:pt x="87888" y="706194"/>
                  </a:lnTo>
                  <a:lnTo>
                    <a:pt x="106599" y="751398"/>
                  </a:lnTo>
                  <a:lnTo>
                    <a:pt x="126432" y="796030"/>
                  </a:lnTo>
                  <a:lnTo>
                    <a:pt x="147371" y="840074"/>
                  </a:lnTo>
                  <a:lnTo>
                    <a:pt x="169400" y="883509"/>
                  </a:lnTo>
                  <a:lnTo>
                    <a:pt x="192506" y="926317"/>
                  </a:lnTo>
                  <a:lnTo>
                    <a:pt x="216673" y="968480"/>
                  </a:lnTo>
                  <a:lnTo>
                    <a:pt x="241886" y="1009978"/>
                  </a:lnTo>
                  <a:lnTo>
                    <a:pt x="268130" y="1050792"/>
                  </a:lnTo>
                  <a:lnTo>
                    <a:pt x="295390" y="1090905"/>
                  </a:lnTo>
                  <a:lnTo>
                    <a:pt x="323651" y="1130296"/>
                  </a:lnTo>
                  <a:lnTo>
                    <a:pt x="352898" y="1168947"/>
                  </a:lnTo>
                  <a:lnTo>
                    <a:pt x="383116" y="1206839"/>
                  </a:lnTo>
                  <a:lnTo>
                    <a:pt x="414290" y="1243954"/>
                  </a:lnTo>
                  <a:lnTo>
                    <a:pt x="446406" y="1280272"/>
                  </a:lnTo>
                  <a:lnTo>
                    <a:pt x="479447" y="1315775"/>
                  </a:lnTo>
                  <a:lnTo>
                    <a:pt x="513399" y="1350444"/>
                  </a:lnTo>
                  <a:lnTo>
                    <a:pt x="548247" y="1384260"/>
                  </a:lnTo>
                  <a:lnTo>
                    <a:pt x="583977" y="1417204"/>
                  </a:lnTo>
                  <a:lnTo>
                    <a:pt x="620572" y="1449257"/>
                  </a:lnTo>
                  <a:lnTo>
                    <a:pt x="658019" y="1480401"/>
                  </a:lnTo>
                  <a:lnTo>
                    <a:pt x="696301" y="1510616"/>
                  </a:lnTo>
                  <a:lnTo>
                    <a:pt x="735405" y="1539885"/>
                  </a:lnTo>
                  <a:lnTo>
                    <a:pt x="775314" y="1568187"/>
                  </a:lnTo>
                  <a:lnTo>
                    <a:pt x="816015" y="1595504"/>
                  </a:lnTo>
                  <a:lnTo>
                    <a:pt x="857492" y="1621818"/>
                  </a:lnTo>
                  <a:lnTo>
                    <a:pt x="899729" y="1647109"/>
                  </a:lnTo>
                  <a:lnTo>
                    <a:pt x="942713" y="1671359"/>
                  </a:lnTo>
                  <a:lnTo>
                    <a:pt x="986428" y="1694548"/>
                  </a:lnTo>
                  <a:lnTo>
                    <a:pt x="1030858" y="1716659"/>
                  </a:lnTo>
                  <a:lnTo>
                    <a:pt x="1857502" y="0"/>
                  </a:lnTo>
                  <a:close/>
                </a:path>
              </a:pathLst>
            </a:custGeom>
            <a:solidFill>
              <a:srgbClr val="777B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35681" y="3661155"/>
              <a:ext cx="1858010" cy="1717039"/>
            </a:xfrm>
            <a:custGeom>
              <a:avLst/>
              <a:gdLst/>
              <a:ahLst/>
              <a:cxnLst/>
              <a:rect l="l" t="t" r="r" b="b"/>
              <a:pathLst>
                <a:path w="1858010" h="1717039">
                  <a:moveTo>
                    <a:pt x="1030858" y="1716659"/>
                  </a:moveTo>
                  <a:lnTo>
                    <a:pt x="986428" y="1694548"/>
                  </a:lnTo>
                  <a:lnTo>
                    <a:pt x="942713" y="1671359"/>
                  </a:lnTo>
                  <a:lnTo>
                    <a:pt x="899729" y="1647109"/>
                  </a:lnTo>
                  <a:lnTo>
                    <a:pt x="857492" y="1621818"/>
                  </a:lnTo>
                  <a:lnTo>
                    <a:pt x="816015" y="1595504"/>
                  </a:lnTo>
                  <a:lnTo>
                    <a:pt x="775314" y="1568187"/>
                  </a:lnTo>
                  <a:lnTo>
                    <a:pt x="735405" y="1539885"/>
                  </a:lnTo>
                  <a:lnTo>
                    <a:pt x="696301" y="1510616"/>
                  </a:lnTo>
                  <a:lnTo>
                    <a:pt x="658019" y="1480401"/>
                  </a:lnTo>
                  <a:lnTo>
                    <a:pt x="620572" y="1449257"/>
                  </a:lnTo>
                  <a:lnTo>
                    <a:pt x="583977" y="1417204"/>
                  </a:lnTo>
                  <a:lnTo>
                    <a:pt x="548247" y="1384260"/>
                  </a:lnTo>
                  <a:lnTo>
                    <a:pt x="513399" y="1350444"/>
                  </a:lnTo>
                  <a:lnTo>
                    <a:pt x="479447" y="1315775"/>
                  </a:lnTo>
                  <a:lnTo>
                    <a:pt x="446406" y="1280272"/>
                  </a:lnTo>
                  <a:lnTo>
                    <a:pt x="414290" y="1243954"/>
                  </a:lnTo>
                  <a:lnTo>
                    <a:pt x="383116" y="1206839"/>
                  </a:lnTo>
                  <a:lnTo>
                    <a:pt x="352898" y="1168947"/>
                  </a:lnTo>
                  <a:lnTo>
                    <a:pt x="323651" y="1130296"/>
                  </a:lnTo>
                  <a:lnTo>
                    <a:pt x="295390" y="1090905"/>
                  </a:lnTo>
                  <a:lnTo>
                    <a:pt x="268130" y="1050792"/>
                  </a:lnTo>
                  <a:lnTo>
                    <a:pt x="241886" y="1009978"/>
                  </a:lnTo>
                  <a:lnTo>
                    <a:pt x="216673" y="968480"/>
                  </a:lnTo>
                  <a:lnTo>
                    <a:pt x="192506" y="926317"/>
                  </a:lnTo>
                  <a:lnTo>
                    <a:pt x="169400" y="883509"/>
                  </a:lnTo>
                  <a:lnTo>
                    <a:pt x="147371" y="840074"/>
                  </a:lnTo>
                  <a:lnTo>
                    <a:pt x="126432" y="796030"/>
                  </a:lnTo>
                  <a:lnTo>
                    <a:pt x="106599" y="751398"/>
                  </a:lnTo>
                  <a:lnTo>
                    <a:pt x="87888" y="706194"/>
                  </a:lnTo>
                  <a:lnTo>
                    <a:pt x="70312" y="660440"/>
                  </a:lnTo>
                  <a:lnTo>
                    <a:pt x="53887" y="614152"/>
                  </a:lnTo>
                  <a:lnTo>
                    <a:pt x="38629" y="567351"/>
                  </a:lnTo>
                  <a:lnTo>
                    <a:pt x="24551" y="520055"/>
                  </a:lnTo>
                  <a:lnTo>
                    <a:pt x="11670" y="472282"/>
                  </a:lnTo>
                  <a:lnTo>
                    <a:pt x="0" y="424053"/>
                  </a:lnTo>
                  <a:lnTo>
                    <a:pt x="1857502" y="0"/>
                  </a:lnTo>
                  <a:lnTo>
                    <a:pt x="1030858" y="1716659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70236" y="2396109"/>
              <a:ext cx="1905635" cy="1612265"/>
            </a:xfrm>
            <a:custGeom>
              <a:avLst/>
              <a:gdLst/>
              <a:ahLst/>
              <a:cxnLst/>
              <a:rect l="l" t="t" r="r" b="b"/>
              <a:pathLst>
                <a:path w="1905635" h="1612264">
                  <a:moveTo>
                    <a:pt x="415584" y="0"/>
                  </a:moveTo>
                  <a:lnTo>
                    <a:pt x="385157" y="39200"/>
                  </a:lnTo>
                  <a:lnTo>
                    <a:pt x="355844" y="79062"/>
                  </a:lnTo>
                  <a:lnTo>
                    <a:pt x="327648" y="119562"/>
                  </a:lnTo>
                  <a:lnTo>
                    <a:pt x="300576" y="160676"/>
                  </a:lnTo>
                  <a:lnTo>
                    <a:pt x="274632" y="202381"/>
                  </a:lnTo>
                  <a:lnTo>
                    <a:pt x="249822" y="244654"/>
                  </a:lnTo>
                  <a:lnTo>
                    <a:pt x="226151" y="287471"/>
                  </a:lnTo>
                  <a:lnTo>
                    <a:pt x="203626" y="330808"/>
                  </a:lnTo>
                  <a:lnTo>
                    <a:pt x="182250" y="374642"/>
                  </a:lnTo>
                  <a:lnTo>
                    <a:pt x="162029" y="418950"/>
                  </a:lnTo>
                  <a:lnTo>
                    <a:pt x="142970" y="463708"/>
                  </a:lnTo>
                  <a:lnTo>
                    <a:pt x="125076" y="508892"/>
                  </a:lnTo>
                  <a:lnTo>
                    <a:pt x="108354" y="554480"/>
                  </a:lnTo>
                  <a:lnTo>
                    <a:pt x="92808" y="600447"/>
                  </a:lnTo>
                  <a:lnTo>
                    <a:pt x="78445" y="646771"/>
                  </a:lnTo>
                  <a:lnTo>
                    <a:pt x="65269" y="693427"/>
                  </a:lnTo>
                  <a:lnTo>
                    <a:pt x="53286" y="740393"/>
                  </a:lnTo>
                  <a:lnTo>
                    <a:pt x="42502" y="787644"/>
                  </a:lnTo>
                  <a:lnTo>
                    <a:pt x="32920" y="835157"/>
                  </a:lnTo>
                  <a:lnTo>
                    <a:pt x="24548" y="882909"/>
                  </a:lnTo>
                  <a:lnTo>
                    <a:pt x="17390" y="930877"/>
                  </a:lnTo>
                  <a:lnTo>
                    <a:pt x="11451" y="979036"/>
                  </a:lnTo>
                  <a:lnTo>
                    <a:pt x="6738" y="1027364"/>
                  </a:lnTo>
                  <a:lnTo>
                    <a:pt x="3254" y="1075837"/>
                  </a:lnTo>
                  <a:lnTo>
                    <a:pt x="1006" y="1124431"/>
                  </a:lnTo>
                  <a:lnTo>
                    <a:pt x="0" y="1173123"/>
                  </a:lnTo>
                  <a:lnTo>
                    <a:pt x="239" y="1221889"/>
                  </a:lnTo>
                  <a:lnTo>
                    <a:pt x="1730" y="1270707"/>
                  </a:lnTo>
                  <a:lnTo>
                    <a:pt x="4478" y="1319552"/>
                  </a:lnTo>
                  <a:lnTo>
                    <a:pt x="8489" y="1368400"/>
                  </a:lnTo>
                  <a:lnTo>
                    <a:pt x="13767" y="1417230"/>
                  </a:lnTo>
                  <a:lnTo>
                    <a:pt x="20319" y="1466016"/>
                  </a:lnTo>
                  <a:lnTo>
                    <a:pt x="28148" y="1514736"/>
                  </a:lnTo>
                  <a:lnTo>
                    <a:pt x="37262" y="1563367"/>
                  </a:lnTo>
                  <a:lnTo>
                    <a:pt x="47665" y="1611883"/>
                  </a:lnTo>
                  <a:lnTo>
                    <a:pt x="1905294" y="1187957"/>
                  </a:lnTo>
                  <a:lnTo>
                    <a:pt x="415584" y="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70236" y="2396109"/>
              <a:ext cx="1905635" cy="1612265"/>
            </a:xfrm>
            <a:custGeom>
              <a:avLst/>
              <a:gdLst/>
              <a:ahLst/>
              <a:cxnLst/>
              <a:rect l="l" t="t" r="r" b="b"/>
              <a:pathLst>
                <a:path w="1905635" h="1612264">
                  <a:moveTo>
                    <a:pt x="47665" y="1611883"/>
                  </a:moveTo>
                  <a:lnTo>
                    <a:pt x="37262" y="1563367"/>
                  </a:lnTo>
                  <a:lnTo>
                    <a:pt x="28148" y="1514736"/>
                  </a:lnTo>
                  <a:lnTo>
                    <a:pt x="20319" y="1466016"/>
                  </a:lnTo>
                  <a:lnTo>
                    <a:pt x="13767" y="1417230"/>
                  </a:lnTo>
                  <a:lnTo>
                    <a:pt x="8489" y="1368400"/>
                  </a:lnTo>
                  <a:lnTo>
                    <a:pt x="4478" y="1319552"/>
                  </a:lnTo>
                  <a:lnTo>
                    <a:pt x="1730" y="1270707"/>
                  </a:lnTo>
                  <a:lnTo>
                    <a:pt x="239" y="1221889"/>
                  </a:lnTo>
                  <a:lnTo>
                    <a:pt x="0" y="1173123"/>
                  </a:lnTo>
                  <a:lnTo>
                    <a:pt x="1006" y="1124431"/>
                  </a:lnTo>
                  <a:lnTo>
                    <a:pt x="3254" y="1075837"/>
                  </a:lnTo>
                  <a:lnTo>
                    <a:pt x="6738" y="1027364"/>
                  </a:lnTo>
                  <a:lnTo>
                    <a:pt x="11451" y="979036"/>
                  </a:lnTo>
                  <a:lnTo>
                    <a:pt x="17390" y="930877"/>
                  </a:lnTo>
                  <a:lnTo>
                    <a:pt x="24548" y="882909"/>
                  </a:lnTo>
                  <a:lnTo>
                    <a:pt x="32920" y="835157"/>
                  </a:lnTo>
                  <a:lnTo>
                    <a:pt x="42502" y="787644"/>
                  </a:lnTo>
                  <a:lnTo>
                    <a:pt x="53286" y="740393"/>
                  </a:lnTo>
                  <a:lnTo>
                    <a:pt x="65269" y="693427"/>
                  </a:lnTo>
                  <a:lnTo>
                    <a:pt x="78445" y="646771"/>
                  </a:lnTo>
                  <a:lnTo>
                    <a:pt x="92808" y="600447"/>
                  </a:lnTo>
                  <a:lnTo>
                    <a:pt x="108354" y="554480"/>
                  </a:lnTo>
                  <a:lnTo>
                    <a:pt x="125076" y="508892"/>
                  </a:lnTo>
                  <a:lnTo>
                    <a:pt x="142970" y="463708"/>
                  </a:lnTo>
                  <a:lnTo>
                    <a:pt x="162029" y="418950"/>
                  </a:lnTo>
                  <a:lnTo>
                    <a:pt x="182250" y="374642"/>
                  </a:lnTo>
                  <a:lnTo>
                    <a:pt x="203626" y="330808"/>
                  </a:lnTo>
                  <a:lnTo>
                    <a:pt x="226151" y="287471"/>
                  </a:lnTo>
                  <a:lnTo>
                    <a:pt x="249822" y="244654"/>
                  </a:lnTo>
                  <a:lnTo>
                    <a:pt x="274632" y="202381"/>
                  </a:lnTo>
                  <a:lnTo>
                    <a:pt x="300576" y="160676"/>
                  </a:lnTo>
                  <a:lnTo>
                    <a:pt x="327648" y="119562"/>
                  </a:lnTo>
                  <a:lnTo>
                    <a:pt x="355844" y="79062"/>
                  </a:lnTo>
                  <a:lnTo>
                    <a:pt x="385157" y="39200"/>
                  </a:lnTo>
                  <a:lnTo>
                    <a:pt x="415584" y="0"/>
                  </a:lnTo>
                  <a:lnTo>
                    <a:pt x="1905294" y="1187957"/>
                  </a:lnTo>
                  <a:lnTo>
                    <a:pt x="47665" y="1611883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318431" y="3072668"/>
            <a:ext cx="1051560" cy="1601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7475" indent="-228600">
              <a:lnSpc>
                <a:spcPct val="1294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身分揭露 義務</a:t>
            </a:r>
            <a:endParaRPr dirty="0">
              <a:latin typeface="Noto Sans CJK JP Medium"/>
              <a:cs typeface="Noto Sans CJK JP Medium"/>
            </a:endParaRPr>
          </a:p>
          <a:p>
            <a:pPr>
              <a:spcBef>
                <a:spcPts val="70"/>
              </a:spcBef>
            </a:pPr>
            <a:endParaRPr sz="1100" dirty="0">
              <a:latin typeface="Noto Sans CJK JP Medium"/>
              <a:cs typeface="Noto Sans CJK JP Medium"/>
            </a:endParaRPr>
          </a:p>
          <a:p>
            <a:pPr marL="353060" marR="5080" algn="ctr">
              <a:lnSpc>
                <a:spcPct val="8340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補助或 交易行 為</a:t>
            </a:r>
            <a:endParaRPr dirty="0">
              <a:latin typeface="Noto Sans CJK JP Medium"/>
              <a:cs typeface="Noto Sans CJK JP Medium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53127" y="1611757"/>
            <a:ext cx="1501140" cy="1917064"/>
            <a:chOff x="2929127" y="1611757"/>
            <a:chExt cx="1501140" cy="1917064"/>
          </a:xfrm>
        </p:grpSpPr>
        <p:sp>
          <p:nvSpPr>
            <p:cNvPr id="39" name="object 39"/>
            <p:cNvSpPr/>
            <p:nvPr/>
          </p:nvSpPr>
          <p:spPr>
            <a:xfrm>
              <a:off x="2934842" y="1617472"/>
              <a:ext cx="1489710" cy="1905635"/>
            </a:xfrm>
            <a:custGeom>
              <a:avLst/>
              <a:gdLst/>
              <a:ahLst/>
              <a:cxnLst/>
              <a:rect l="l" t="t" r="r" b="b"/>
              <a:pathLst>
                <a:path w="1489710" h="1905635">
                  <a:moveTo>
                    <a:pt x="1489709" y="0"/>
                  </a:moveTo>
                  <a:lnTo>
                    <a:pt x="1440086" y="644"/>
                  </a:lnTo>
                  <a:lnTo>
                    <a:pt x="1390640" y="2572"/>
                  </a:lnTo>
                  <a:lnTo>
                    <a:pt x="1341392" y="5772"/>
                  </a:lnTo>
                  <a:lnTo>
                    <a:pt x="1292363" y="10234"/>
                  </a:lnTo>
                  <a:lnTo>
                    <a:pt x="1243577" y="15947"/>
                  </a:lnTo>
                  <a:lnTo>
                    <a:pt x="1195054" y="22901"/>
                  </a:lnTo>
                  <a:lnTo>
                    <a:pt x="1146816" y="31086"/>
                  </a:lnTo>
                  <a:lnTo>
                    <a:pt x="1098884" y="40491"/>
                  </a:lnTo>
                  <a:lnTo>
                    <a:pt x="1051282" y="51105"/>
                  </a:lnTo>
                  <a:lnTo>
                    <a:pt x="1004029" y="62919"/>
                  </a:lnTo>
                  <a:lnTo>
                    <a:pt x="957148" y="75921"/>
                  </a:lnTo>
                  <a:lnTo>
                    <a:pt x="910661" y="90102"/>
                  </a:lnTo>
                  <a:lnTo>
                    <a:pt x="864589" y="105450"/>
                  </a:lnTo>
                  <a:lnTo>
                    <a:pt x="818954" y="121956"/>
                  </a:lnTo>
                  <a:lnTo>
                    <a:pt x="773778" y="139609"/>
                  </a:lnTo>
                  <a:lnTo>
                    <a:pt x="729083" y="158398"/>
                  </a:lnTo>
                  <a:lnTo>
                    <a:pt x="684889" y="178313"/>
                  </a:lnTo>
                  <a:lnTo>
                    <a:pt x="641219" y="199344"/>
                  </a:lnTo>
                  <a:lnTo>
                    <a:pt x="598095" y="221480"/>
                  </a:lnTo>
                  <a:lnTo>
                    <a:pt x="555537" y="244710"/>
                  </a:lnTo>
                  <a:lnTo>
                    <a:pt x="513569" y="269025"/>
                  </a:lnTo>
                  <a:lnTo>
                    <a:pt x="472212" y="294414"/>
                  </a:lnTo>
                  <a:lnTo>
                    <a:pt x="431486" y="320866"/>
                  </a:lnTo>
                  <a:lnTo>
                    <a:pt x="391415" y="348370"/>
                  </a:lnTo>
                  <a:lnTo>
                    <a:pt x="352019" y="376917"/>
                  </a:lnTo>
                  <a:lnTo>
                    <a:pt x="313321" y="406496"/>
                  </a:lnTo>
                  <a:lnTo>
                    <a:pt x="275342" y="437097"/>
                  </a:lnTo>
                  <a:lnTo>
                    <a:pt x="238103" y="468709"/>
                  </a:lnTo>
                  <a:lnTo>
                    <a:pt x="201627" y="501321"/>
                  </a:lnTo>
                  <a:lnTo>
                    <a:pt x="165936" y="534924"/>
                  </a:lnTo>
                  <a:lnTo>
                    <a:pt x="131050" y="569506"/>
                  </a:lnTo>
                  <a:lnTo>
                    <a:pt x="96992" y="605057"/>
                  </a:lnTo>
                  <a:lnTo>
                    <a:pt x="63783" y="641567"/>
                  </a:lnTo>
                  <a:lnTo>
                    <a:pt x="31445" y="679026"/>
                  </a:lnTo>
                  <a:lnTo>
                    <a:pt x="0" y="717423"/>
                  </a:lnTo>
                  <a:lnTo>
                    <a:pt x="1489709" y="1905380"/>
                  </a:lnTo>
                  <a:lnTo>
                    <a:pt x="1489709" y="0"/>
                  </a:lnTo>
                  <a:close/>
                </a:path>
              </a:pathLst>
            </a:custGeom>
            <a:solidFill>
              <a:srgbClr val="B3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34842" y="1617472"/>
              <a:ext cx="1489710" cy="1905635"/>
            </a:xfrm>
            <a:custGeom>
              <a:avLst/>
              <a:gdLst/>
              <a:ahLst/>
              <a:cxnLst/>
              <a:rect l="l" t="t" r="r" b="b"/>
              <a:pathLst>
                <a:path w="1489710" h="1905635">
                  <a:moveTo>
                    <a:pt x="0" y="717423"/>
                  </a:moveTo>
                  <a:lnTo>
                    <a:pt x="31445" y="679026"/>
                  </a:lnTo>
                  <a:lnTo>
                    <a:pt x="63783" y="641567"/>
                  </a:lnTo>
                  <a:lnTo>
                    <a:pt x="96992" y="605057"/>
                  </a:lnTo>
                  <a:lnTo>
                    <a:pt x="131050" y="569506"/>
                  </a:lnTo>
                  <a:lnTo>
                    <a:pt x="165936" y="534924"/>
                  </a:lnTo>
                  <a:lnTo>
                    <a:pt x="201627" y="501321"/>
                  </a:lnTo>
                  <a:lnTo>
                    <a:pt x="238103" y="468709"/>
                  </a:lnTo>
                  <a:lnTo>
                    <a:pt x="275342" y="437097"/>
                  </a:lnTo>
                  <a:lnTo>
                    <a:pt x="313321" y="406496"/>
                  </a:lnTo>
                  <a:lnTo>
                    <a:pt x="352019" y="376917"/>
                  </a:lnTo>
                  <a:lnTo>
                    <a:pt x="391415" y="348370"/>
                  </a:lnTo>
                  <a:lnTo>
                    <a:pt x="431486" y="320866"/>
                  </a:lnTo>
                  <a:lnTo>
                    <a:pt x="472212" y="294414"/>
                  </a:lnTo>
                  <a:lnTo>
                    <a:pt x="513569" y="269025"/>
                  </a:lnTo>
                  <a:lnTo>
                    <a:pt x="555537" y="244710"/>
                  </a:lnTo>
                  <a:lnTo>
                    <a:pt x="598095" y="221480"/>
                  </a:lnTo>
                  <a:lnTo>
                    <a:pt x="641219" y="199344"/>
                  </a:lnTo>
                  <a:lnTo>
                    <a:pt x="684889" y="178313"/>
                  </a:lnTo>
                  <a:lnTo>
                    <a:pt x="729083" y="158398"/>
                  </a:lnTo>
                  <a:lnTo>
                    <a:pt x="773778" y="139609"/>
                  </a:lnTo>
                  <a:lnTo>
                    <a:pt x="818954" y="121956"/>
                  </a:lnTo>
                  <a:lnTo>
                    <a:pt x="864589" y="105450"/>
                  </a:lnTo>
                  <a:lnTo>
                    <a:pt x="910661" y="90102"/>
                  </a:lnTo>
                  <a:lnTo>
                    <a:pt x="957148" y="75921"/>
                  </a:lnTo>
                  <a:lnTo>
                    <a:pt x="1004029" y="62919"/>
                  </a:lnTo>
                  <a:lnTo>
                    <a:pt x="1051282" y="51105"/>
                  </a:lnTo>
                  <a:lnTo>
                    <a:pt x="1098884" y="40491"/>
                  </a:lnTo>
                  <a:lnTo>
                    <a:pt x="1146816" y="31086"/>
                  </a:lnTo>
                  <a:lnTo>
                    <a:pt x="1195054" y="22901"/>
                  </a:lnTo>
                  <a:lnTo>
                    <a:pt x="1243577" y="15947"/>
                  </a:lnTo>
                  <a:lnTo>
                    <a:pt x="1292363" y="10234"/>
                  </a:lnTo>
                  <a:lnTo>
                    <a:pt x="1341392" y="5772"/>
                  </a:lnTo>
                  <a:lnTo>
                    <a:pt x="1390640" y="2572"/>
                  </a:lnTo>
                  <a:lnTo>
                    <a:pt x="1440086" y="644"/>
                  </a:lnTo>
                  <a:lnTo>
                    <a:pt x="1489709" y="0"/>
                  </a:lnTo>
                  <a:lnTo>
                    <a:pt x="1489709" y="1905380"/>
                  </a:lnTo>
                  <a:lnTo>
                    <a:pt x="0" y="717423"/>
                  </a:lnTo>
                  <a:close/>
                </a:path>
              </a:pathLst>
            </a:custGeom>
            <a:ln w="1142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042153" y="1919097"/>
            <a:ext cx="711200" cy="69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294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受調查 義務</a:t>
            </a:r>
            <a:endParaRPr>
              <a:latin typeface="Noto Sans CJK JP Medium"/>
              <a:cs typeface="Noto Sans CJK JP Medium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77817" y="1390142"/>
            <a:ext cx="4318000" cy="4304665"/>
            <a:chOff x="2353817" y="1390141"/>
            <a:chExt cx="4318000" cy="4304665"/>
          </a:xfrm>
        </p:grpSpPr>
        <p:sp>
          <p:nvSpPr>
            <p:cNvPr id="43" name="object 43"/>
            <p:cNvSpPr/>
            <p:nvPr/>
          </p:nvSpPr>
          <p:spPr>
            <a:xfrm>
              <a:off x="5353938" y="4056634"/>
              <a:ext cx="1127125" cy="1448435"/>
            </a:xfrm>
            <a:custGeom>
              <a:avLst/>
              <a:gdLst/>
              <a:ahLst/>
              <a:cxnLst/>
              <a:rect l="l" t="t" r="r" b="b"/>
              <a:pathLst>
                <a:path w="1127125" h="1448435">
                  <a:moveTo>
                    <a:pt x="47751" y="990346"/>
                  </a:moveTo>
                  <a:lnTo>
                    <a:pt x="0" y="1304798"/>
                  </a:lnTo>
                  <a:lnTo>
                    <a:pt x="268224" y="1448054"/>
                  </a:lnTo>
                  <a:lnTo>
                    <a:pt x="205486" y="1317752"/>
                  </a:lnTo>
                  <a:lnTo>
                    <a:pt x="247611" y="1291838"/>
                  </a:lnTo>
                  <a:lnTo>
                    <a:pt x="288983" y="1264957"/>
                  </a:lnTo>
                  <a:lnTo>
                    <a:pt x="329586" y="1237126"/>
                  </a:lnTo>
                  <a:lnTo>
                    <a:pt x="369410" y="1208361"/>
                  </a:lnTo>
                  <a:lnTo>
                    <a:pt x="408440" y="1178682"/>
                  </a:lnTo>
                  <a:lnTo>
                    <a:pt x="446664" y="1148106"/>
                  </a:lnTo>
                  <a:lnTo>
                    <a:pt x="479317" y="1120648"/>
                  </a:lnTo>
                  <a:lnTo>
                    <a:pt x="110489" y="1120648"/>
                  </a:lnTo>
                  <a:lnTo>
                    <a:pt x="47751" y="990346"/>
                  </a:lnTo>
                  <a:close/>
                </a:path>
                <a:path w="1127125" h="1448435">
                  <a:moveTo>
                    <a:pt x="914653" y="0"/>
                  </a:moveTo>
                  <a:lnTo>
                    <a:pt x="902898" y="48387"/>
                  </a:lnTo>
                  <a:lnTo>
                    <a:pt x="890039" y="95612"/>
                  </a:lnTo>
                  <a:lnTo>
                    <a:pt x="875809" y="142691"/>
                  </a:lnTo>
                  <a:lnTo>
                    <a:pt x="860320" y="189255"/>
                  </a:lnTo>
                  <a:lnTo>
                    <a:pt x="843586" y="235282"/>
                  </a:lnTo>
                  <a:lnTo>
                    <a:pt x="825624" y="280750"/>
                  </a:lnTo>
                  <a:lnTo>
                    <a:pt x="806450" y="325636"/>
                  </a:lnTo>
                  <a:lnTo>
                    <a:pt x="786080" y="369918"/>
                  </a:lnTo>
                  <a:lnTo>
                    <a:pt x="764530" y="413573"/>
                  </a:lnTo>
                  <a:lnTo>
                    <a:pt x="741816" y="456579"/>
                  </a:lnTo>
                  <a:lnTo>
                    <a:pt x="717955" y="498914"/>
                  </a:lnTo>
                  <a:lnTo>
                    <a:pt x="692962" y="540555"/>
                  </a:lnTo>
                  <a:lnTo>
                    <a:pt x="666853" y="581480"/>
                  </a:lnTo>
                  <a:lnTo>
                    <a:pt x="639645" y="621667"/>
                  </a:lnTo>
                  <a:lnTo>
                    <a:pt x="611353" y="661093"/>
                  </a:lnTo>
                  <a:lnTo>
                    <a:pt x="581994" y="699736"/>
                  </a:lnTo>
                  <a:lnTo>
                    <a:pt x="551583" y="737573"/>
                  </a:lnTo>
                  <a:lnTo>
                    <a:pt x="520137" y="774583"/>
                  </a:lnTo>
                  <a:lnTo>
                    <a:pt x="487671" y="810742"/>
                  </a:lnTo>
                  <a:lnTo>
                    <a:pt x="454203" y="846028"/>
                  </a:lnTo>
                  <a:lnTo>
                    <a:pt x="419747" y="880420"/>
                  </a:lnTo>
                  <a:lnTo>
                    <a:pt x="384320" y="913894"/>
                  </a:lnTo>
                  <a:lnTo>
                    <a:pt x="347938" y="946428"/>
                  </a:lnTo>
                  <a:lnTo>
                    <a:pt x="310617" y="978001"/>
                  </a:lnTo>
                  <a:lnTo>
                    <a:pt x="272373" y="1008589"/>
                  </a:lnTo>
                  <a:lnTo>
                    <a:pt x="233222" y="1038169"/>
                  </a:lnTo>
                  <a:lnTo>
                    <a:pt x="193181" y="1066721"/>
                  </a:lnTo>
                  <a:lnTo>
                    <a:pt x="152265" y="1094221"/>
                  </a:lnTo>
                  <a:lnTo>
                    <a:pt x="110489" y="1120648"/>
                  </a:lnTo>
                  <a:lnTo>
                    <a:pt x="479317" y="1120648"/>
                  </a:lnTo>
                  <a:lnTo>
                    <a:pt x="520643" y="1084334"/>
                  </a:lnTo>
                  <a:lnTo>
                    <a:pt x="556372" y="1051173"/>
                  </a:lnTo>
                  <a:lnTo>
                    <a:pt x="591243" y="1017186"/>
                  </a:lnTo>
                  <a:lnTo>
                    <a:pt x="625244" y="982392"/>
                  </a:lnTo>
                  <a:lnTo>
                    <a:pt x="658362" y="946806"/>
                  </a:lnTo>
                  <a:lnTo>
                    <a:pt x="690583" y="910448"/>
                  </a:lnTo>
                  <a:lnTo>
                    <a:pt x="721895" y="873335"/>
                  </a:lnTo>
                  <a:lnTo>
                    <a:pt x="752286" y="835485"/>
                  </a:lnTo>
                  <a:lnTo>
                    <a:pt x="781742" y="796915"/>
                  </a:lnTo>
                  <a:lnTo>
                    <a:pt x="810250" y="757644"/>
                  </a:lnTo>
                  <a:lnTo>
                    <a:pt x="837797" y="717689"/>
                  </a:lnTo>
                  <a:lnTo>
                    <a:pt x="864371" y="677068"/>
                  </a:lnTo>
                  <a:lnTo>
                    <a:pt x="889959" y="635799"/>
                  </a:lnTo>
                  <a:lnTo>
                    <a:pt x="914548" y="593899"/>
                  </a:lnTo>
                  <a:lnTo>
                    <a:pt x="938125" y="551386"/>
                  </a:lnTo>
                  <a:lnTo>
                    <a:pt x="960677" y="508279"/>
                  </a:lnTo>
                  <a:lnTo>
                    <a:pt x="982191" y="464594"/>
                  </a:lnTo>
                  <a:lnTo>
                    <a:pt x="1002655" y="420350"/>
                  </a:lnTo>
                  <a:lnTo>
                    <a:pt x="1022055" y="375564"/>
                  </a:lnTo>
                  <a:lnTo>
                    <a:pt x="1040379" y="330254"/>
                  </a:lnTo>
                  <a:lnTo>
                    <a:pt x="1057613" y="284437"/>
                  </a:lnTo>
                  <a:lnTo>
                    <a:pt x="1073746" y="238133"/>
                  </a:lnTo>
                  <a:lnTo>
                    <a:pt x="1088763" y="191358"/>
                  </a:lnTo>
                  <a:lnTo>
                    <a:pt x="1102653" y="144130"/>
                  </a:lnTo>
                  <a:lnTo>
                    <a:pt x="1115402" y="96467"/>
                  </a:lnTo>
                  <a:lnTo>
                    <a:pt x="1126998" y="48387"/>
                  </a:lnTo>
                  <a:lnTo>
                    <a:pt x="914653" y="0"/>
                  </a:lnTo>
                  <a:close/>
                </a:path>
              </a:pathLst>
            </a:custGeom>
            <a:solidFill>
              <a:srgbClr val="F5C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45280" y="5236718"/>
              <a:ext cx="1684655" cy="457834"/>
            </a:xfrm>
            <a:custGeom>
              <a:avLst/>
              <a:gdLst/>
              <a:ahLst/>
              <a:cxnLst/>
              <a:rect l="l" t="t" r="r" b="b"/>
              <a:pathLst>
                <a:path w="1684654" h="457835">
                  <a:moveTo>
                    <a:pt x="275717" y="0"/>
                  </a:moveTo>
                  <a:lnTo>
                    <a:pt x="0" y="158749"/>
                  </a:lnTo>
                  <a:lnTo>
                    <a:pt x="55245" y="457822"/>
                  </a:lnTo>
                  <a:lnTo>
                    <a:pt x="118110" y="327405"/>
                  </a:lnTo>
                  <a:lnTo>
                    <a:pt x="1519252" y="327405"/>
                  </a:lnTo>
                  <a:lnTo>
                    <a:pt x="1549054" y="316112"/>
                  </a:lnTo>
                  <a:lnTo>
                    <a:pt x="1594632" y="297544"/>
                  </a:lnTo>
                  <a:lnTo>
                    <a:pt x="1639839" y="277813"/>
                  </a:lnTo>
                  <a:lnTo>
                    <a:pt x="1684655" y="256920"/>
                  </a:lnTo>
                  <a:lnTo>
                    <a:pt x="1674873" y="236609"/>
                  </a:lnTo>
                  <a:lnTo>
                    <a:pt x="835830" y="236609"/>
                  </a:lnTo>
                  <a:lnTo>
                    <a:pt x="787297" y="236410"/>
                  </a:lnTo>
                  <a:lnTo>
                    <a:pt x="738767" y="234886"/>
                  </a:lnTo>
                  <a:lnTo>
                    <a:pt x="690266" y="232036"/>
                  </a:lnTo>
                  <a:lnTo>
                    <a:pt x="641823" y="227859"/>
                  </a:lnTo>
                  <a:lnTo>
                    <a:pt x="593465" y="222353"/>
                  </a:lnTo>
                  <a:lnTo>
                    <a:pt x="545220" y="215516"/>
                  </a:lnTo>
                  <a:lnTo>
                    <a:pt x="497116" y="207348"/>
                  </a:lnTo>
                  <a:lnTo>
                    <a:pt x="449179" y="197847"/>
                  </a:lnTo>
                  <a:lnTo>
                    <a:pt x="401437" y="187012"/>
                  </a:lnTo>
                  <a:lnTo>
                    <a:pt x="353919" y="174841"/>
                  </a:lnTo>
                  <a:lnTo>
                    <a:pt x="306651" y="161333"/>
                  </a:lnTo>
                  <a:lnTo>
                    <a:pt x="259662" y="146487"/>
                  </a:lnTo>
                  <a:lnTo>
                    <a:pt x="212979" y="130301"/>
                  </a:lnTo>
                  <a:lnTo>
                    <a:pt x="275717" y="0"/>
                  </a:lnTo>
                  <a:close/>
                </a:path>
                <a:path w="1684654" h="457835">
                  <a:moveTo>
                    <a:pt x="1519252" y="327405"/>
                  </a:moveTo>
                  <a:lnTo>
                    <a:pt x="118110" y="327405"/>
                  </a:lnTo>
                  <a:lnTo>
                    <a:pt x="164615" y="344193"/>
                  </a:lnTo>
                  <a:lnTo>
                    <a:pt x="211407" y="359787"/>
                  </a:lnTo>
                  <a:lnTo>
                    <a:pt x="258465" y="374189"/>
                  </a:lnTo>
                  <a:lnTo>
                    <a:pt x="305764" y="387400"/>
                  </a:lnTo>
                  <a:lnTo>
                    <a:pt x="353285" y="399420"/>
                  </a:lnTo>
                  <a:lnTo>
                    <a:pt x="401005" y="410252"/>
                  </a:lnTo>
                  <a:lnTo>
                    <a:pt x="448903" y="419896"/>
                  </a:lnTo>
                  <a:lnTo>
                    <a:pt x="496955" y="428353"/>
                  </a:lnTo>
                  <a:lnTo>
                    <a:pt x="545141" y="435623"/>
                  </a:lnTo>
                  <a:lnTo>
                    <a:pt x="593438" y="441709"/>
                  </a:lnTo>
                  <a:lnTo>
                    <a:pt x="641825" y="446611"/>
                  </a:lnTo>
                  <a:lnTo>
                    <a:pt x="690279" y="450329"/>
                  </a:lnTo>
                  <a:lnTo>
                    <a:pt x="738779" y="452866"/>
                  </a:lnTo>
                  <a:lnTo>
                    <a:pt x="787303" y="454221"/>
                  </a:lnTo>
                  <a:lnTo>
                    <a:pt x="835829" y="454397"/>
                  </a:lnTo>
                  <a:lnTo>
                    <a:pt x="884335" y="453393"/>
                  </a:lnTo>
                  <a:lnTo>
                    <a:pt x="932799" y="451212"/>
                  </a:lnTo>
                  <a:lnTo>
                    <a:pt x="981199" y="447853"/>
                  </a:lnTo>
                  <a:lnTo>
                    <a:pt x="1029514" y="443319"/>
                  </a:lnTo>
                  <a:lnTo>
                    <a:pt x="1077721" y="437609"/>
                  </a:lnTo>
                  <a:lnTo>
                    <a:pt x="1125798" y="430726"/>
                  </a:lnTo>
                  <a:lnTo>
                    <a:pt x="1173724" y="422670"/>
                  </a:lnTo>
                  <a:lnTo>
                    <a:pt x="1221477" y="413441"/>
                  </a:lnTo>
                  <a:lnTo>
                    <a:pt x="1269034" y="403042"/>
                  </a:lnTo>
                  <a:lnTo>
                    <a:pt x="1316375" y="391473"/>
                  </a:lnTo>
                  <a:lnTo>
                    <a:pt x="1363476" y="378734"/>
                  </a:lnTo>
                  <a:lnTo>
                    <a:pt x="1410317" y="364828"/>
                  </a:lnTo>
                  <a:lnTo>
                    <a:pt x="1456875" y="349755"/>
                  </a:lnTo>
                  <a:lnTo>
                    <a:pt x="1503128" y="333516"/>
                  </a:lnTo>
                  <a:lnTo>
                    <a:pt x="1519252" y="327405"/>
                  </a:lnTo>
                  <a:close/>
                </a:path>
                <a:path w="1684654" h="457835">
                  <a:moveTo>
                    <a:pt x="1590167" y="60705"/>
                  </a:moveTo>
                  <a:lnTo>
                    <a:pt x="1545348" y="81522"/>
                  </a:lnTo>
                  <a:lnTo>
                    <a:pt x="1500090" y="101034"/>
                  </a:lnTo>
                  <a:lnTo>
                    <a:pt x="1454420" y="119243"/>
                  </a:lnTo>
                  <a:lnTo>
                    <a:pt x="1408367" y="136145"/>
                  </a:lnTo>
                  <a:lnTo>
                    <a:pt x="1361958" y="151739"/>
                  </a:lnTo>
                  <a:lnTo>
                    <a:pt x="1315220" y="166025"/>
                  </a:lnTo>
                  <a:lnTo>
                    <a:pt x="1268180" y="179001"/>
                  </a:lnTo>
                  <a:lnTo>
                    <a:pt x="1220868" y="190665"/>
                  </a:lnTo>
                  <a:lnTo>
                    <a:pt x="1173309" y="201017"/>
                  </a:lnTo>
                  <a:lnTo>
                    <a:pt x="1125532" y="210055"/>
                  </a:lnTo>
                  <a:lnTo>
                    <a:pt x="1077564" y="217777"/>
                  </a:lnTo>
                  <a:lnTo>
                    <a:pt x="1029433" y="224182"/>
                  </a:lnTo>
                  <a:lnTo>
                    <a:pt x="981167" y="229269"/>
                  </a:lnTo>
                  <a:lnTo>
                    <a:pt x="932792" y="233037"/>
                  </a:lnTo>
                  <a:lnTo>
                    <a:pt x="884338" y="235484"/>
                  </a:lnTo>
                  <a:lnTo>
                    <a:pt x="835830" y="236609"/>
                  </a:lnTo>
                  <a:lnTo>
                    <a:pt x="1674873" y="236609"/>
                  </a:lnTo>
                  <a:lnTo>
                    <a:pt x="1590167" y="60705"/>
                  </a:lnTo>
                  <a:close/>
                </a:path>
              </a:pathLst>
            </a:custGeom>
            <a:solidFill>
              <a:srgbClr val="ADB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53817" y="4080890"/>
              <a:ext cx="1268095" cy="1379220"/>
            </a:xfrm>
            <a:custGeom>
              <a:avLst/>
              <a:gdLst/>
              <a:ahLst/>
              <a:cxnLst/>
              <a:rect l="l" t="t" r="r" b="b"/>
              <a:pathLst>
                <a:path w="1268095" h="1379220">
                  <a:moveTo>
                    <a:pt x="371505" y="197357"/>
                  </a:moveTo>
                  <a:lnTo>
                    <a:pt x="140969" y="197357"/>
                  </a:lnTo>
                  <a:lnTo>
                    <a:pt x="156840" y="244208"/>
                  </a:lnTo>
                  <a:lnTo>
                    <a:pt x="173822" y="290539"/>
                  </a:lnTo>
                  <a:lnTo>
                    <a:pt x="191902" y="336333"/>
                  </a:lnTo>
                  <a:lnTo>
                    <a:pt x="211065" y="381573"/>
                  </a:lnTo>
                  <a:lnTo>
                    <a:pt x="231297" y="426244"/>
                  </a:lnTo>
                  <a:lnTo>
                    <a:pt x="252583" y="470328"/>
                  </a:lnTo>
                  <a:lnTo>
                    <a:pt x="274908" y="513809"/>
                  </a:lnTo>
                  <a:lnTo>
                    <a:pt x="298259" y="556672"/>
                  </a:lnTo>
                  <a:lnTo>
                    <a:pt x="322621" y="598898"/>
                  </a:lnTo>
                  <a:lnTo>
                    <a:pt x="347980" y="640473"/>
                  </a:lnTo>
                  <a:lnTo>
                    <a:pt x="374320" y="681378"/>
                  </a:lnTo>
                  <a:lnTo>
                    <a:pt x="401628" y="721598"/>
                  </a:lnTo>
                  <a:lnTo>
                    <a:pt x="429889" y="761117"/>
                  </a:lnTo>
                  <a:lnTo>
                    <a:pt x="459088" y="799917"/>
                  </a:lnTo>
                  <a:lnTo>
                    <a:pt x="489212" y="837982"/>
                  </a:lnTo>
                  <a:lnTo>
                    <a:pt x="520245" y="875297"/>
                  </a:lnTo>
                  <a:lnTo>
                    <a:pt x="552173" y="911843"/>
                  </a:lnTo>
                  <a:lnTo>
                    <a:pt x="584982" y="947605"/>
                  </a:lnTo>
                  <a:lnTo>
                    <a:pt x="618658" y="982567"/>
                  </a:lnTo>
                  <a:lnTo>
                    <a:pt x="653185" y="1016711"/>
                  </a:lnTo>
                  <a:lnTo>
                    <a:pt x="688549" y="1050021"/>
                  </a:lnTo>
                  <a:lnTo>
                    <a:pt x="724737" y="1082482"/>
                  </a:lnTo>
                  <a:lnTo>
                    <a:pt x="761733" y="1114075"/>
                  </a:lnTo>
                  <a:lnTo>
                    <a:pt x="799522" y="1144786"/>
                  </a:lnTo>
                  <a:lnTo>
                    <a:pt x="838091" y="1174596"/>
                  </a:lnTo>
                  <a:lnTo>
                    <a:pt x="877426" y="1203491"/>
                  </a:lnTo>
                  <a:lnTo>
                    <a:pt x="917510" y="1231452"/>
                  </a:lnTo>
                  <a:lnTo>
                    <a:pt x="958331" y="1258465"/>
                  </a:lnTo>
                  <a:lnTo>
                    <a:pt x="999874" y="1284511"/>
                  </a:lnTo>
                  <a:lnTo>
                    <a:pt x="1042124" y="1309576"/>
                  </a:lnTo>
                  <a:lnTo>
                    <a:pt x="1085066" y="1333642"/>
                  </a:lnTo>
                  <a:lnTo>
                    <a:pt x="1128687" y="1356693"/>
                  </a:lnTo>
                  <a:lnTo>
                    <a:pt x="1172971" y="1378711"/>
                  </a:lnTo>
                  <a:lnTo>
                    <a:pt x="1267586" y="1182496"/>
                  </a:lnTo>
                  <a:lnTo>
                    <a:pt x="1223350" y="1160431"/>
                  </a:lnTo>
                  <a:lnTo>
                    <a:pt x="1179859" y="1137209"/>
                  </a:lnTo>
                  <a:lnTo>
                    <a:pt x="1137133" y="1112852"/>
                  </a:lnTo>
                  <a:lnTo>
                    <a:pt x="1095189" y="1087380"/>
                  </a:lnTo>
                  <a:lnTo>
                    <a:pt x="1054046" y="1060813"/>
                  </a:lnTo>
                  <a:lnTo>
                    <a:pt x="1013721" y="1033174"/>
                  </a:lnTo>
                  <a:lnTo>
                    <a:pt x="974234" y="1004481"/>
                  </a:lnTo>
                  <a:lnTo>
                    <a:pt x="935602" y="974757"/>
                  </a:lnTo>
                  <a:lnTo>
                    <a:pt x="897844" y="944021"/>
                  </a:lnTo>
                  <a:lnTo>
                    <a:pt x="860978" y="912295"/>
                  </a:lnTo>
                  <a:lnTo>
                    <a:pt x="825023" y="879599"/>
                  </a:lnTo>
                  <a:lnTo>
                    <a:pt x="789996" y="845954"/>
                  </a:lnTo>
                  <a:lnTo>
                    <a:pt x="755916" y="811380"/>
                  </a:lnTo>
                  <a:lnTo>
                    <a:pt x="722801" y="775899"/>
                  </a:lnTo>
                  <a:lnTo>
                    <a:pt x="690670" y="739531"/>
                  </a:lnTo>
                  <a:lnTo>
                    <a:pt x="659540" y="702296"/>
                  </a:lnTo>
                  <a:lnTo>
                    <a:pt x="629431" y="664216"/>
                  </a:lnTo>
                  <a:lnTo>
                    <a:pt x="600360" y="625311"/>
                  </a:lnTo>
                  <a:lnTo>
                    <a:pt x="572345" y="585602"/>
                  </a:lnTo>
                  <a:lnTo>
                    <a:pt x="545405" y="545110"/>
                  </a:lnTo>
                  <a:lnTo>
                    <a:pt x="519558" y="503855"/>
                  </a:lnTo>
                  <a:lnTo>
                    <a:pt x="494823" y="461858"/>
                  </a:lnTo>
                  <a:lnTo>
                    <a:pt x="471217" y="419140"/>
                  </a:lnTo>
                  <a:lnTo>
                    <a:pt x="448759" y="375721"/>
                  </a:lnTo>
                  <a:lnTo>
                    <a:pt x="427468" y="331622"/>
                  </a:lnTo>
                  <a:lnTo>
                    <a:pt x="407361" y="286864"/>
                  </a:lnTo>
                  <a:lnTo>
                    <a:pt x="388457" y="241468"/>
                  </a:lnTo>
                  <a:lnTo>
                    <a:pt x="371505" y="197357"/>
                  </a:lnTo>
                  <a:close/>
                </a:path>
                <a:path w="1268095" h="1379220">
                  <a:moveTo>
                    <a:pt x="199389" y="0"/>
                  </a:moveTo>
                  <a:lnTo>
                    <a:pt x="0" y="229615"/>
                  </a:lnTo>
                  <a:lnTo>
                    <a:pt x="140969" y="197357"/>
                  </a:lnTo>
                  <a:lnTo>
                    <a:pt x="371505" y="197357"/>
                  </a:lnTo>
                  <a:lnTo>
                    <a:pt x="370773" y="195454"/>
                  </a:lnTo>
                  <a:lnTo>
                    <a:pt x="354330" y="148843"/>
                  </a:lnTo>
                  <a:lnTo>
                    <a:pt x="495300" y="116585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777B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79370" y="1526793"/>
              <a:ext cx="3679190" cy="2501900"/>
            </a:xfrm>
            <a:custGeom>
              <a:avLst/>
              <a:gdLst/>
              <a:ahLst/>
              <a:cxnLst/>
              <a:rect l="l" t="t" r="r" b="b"/>
              <a:pathLst>
                <a:path w="3679190" h="2501900">
                  <a:moveTo>
                    <a:pt x="613892" y="1185037"/>
                  </a:moveTo>
                  <a:lnTo>
                    <a:pt x="586219" y="1094867"/>
                  </a:lnTo>
                  <a:lnTo>
                    <a:pt x="520547" y="880872"/>
                  </a:lnTo>
                  <a:lnTo>
                    <a:pt x="216636" y="868299"/>
                  </a:lnTo>
                  <a:lnTo>
                    <a:pt x="329793" y="958469"/>
                  </a:lnTo>
                  <a:lnTo>
                    <a:pt x="303072" y="1000086"/>
                  </a:lnTo>
                  <a:lnTo>
                    <a:pt x="277469" y="1042250"/>
                  </a:lnTo>
                  <a:lnTo>
                    <a:pt x="252958" y="1084922"/>
                  </a:lnTo>
                  <a:lnTo>
                    <a:pt x="229552" y="1128115"/>
                  </a:lnTo>
                  <a:lnTo>
                    <a:pt x="207264" y="1171778"/>
                  </a:lnTo>
                  <a:lnTo>
                    <a:pt x="186093" y="1215898"/>
                  </a:lnTo>
                  <a:lnTo>
                    <a:pt x="166027" y="1260449"/>
                  </a:lnTo>
                  <a:lnTo>
                    <a:pt x="147091" y="1305433"/>
                  </a:lnTo>
                  <a:lnTo>
                    <a:pt x="129286" y="1350797"/>
                  </a:lnTo>
                  <a:lnTo>
                    <a:pt x="112610" y="1396542"/>
                  </a:lnTo>
                  <a:lnTo>
                    <a:pt x="97066" y="1442631"/>
                  </a:lnTo>
                  <a:lnTo>
                    <a:pt x="82651" y="1489049"/>
                  </a:lnTo>
                  <a:lnTo>
                    <a:pt x="69392" y="1535785"/>
                  </a:lnTo>
                  <a:lnTo>
                    <a:pt x="57277" y="1582801"/>
                  </a:lnTo>
                  <a:lnTo>
                    <a:pt x="46304" y="1630070"/>
                  </a:lnTo>
                  <a:lnTo>
                    <a:pt x="36487" y="1677593"/>
                  </a:lnTo>
                  <a:lnTo>
                    <a:pt x="27838" y="1725333"/>
                  </a:lnTo>
                  <a:lnTo>
                    <a:pt x="20345" y="1773275"/>
                  </a:lnTo>
                  <a:lnTo>
                    <a:pt x="13957" y="1821891"/>
                  </a:lnTo>
                  <a:lnTo>
                    <a:pt x="8826" y="1870075"/>
                  </a:lnTo>
                  <a:lnTo>
                    <a:pt x="4851" y="1918436"/>
                  </a:lnTo>
                  <a:lnTo>
                    <a:pt x="2044" y="1966925"/>
                  </a:lnTo>
                  <a:lnTo>
                    <a:pt x="431" y="2015515"/>
                  </a:lnTo>
                  <a:lnTo>
                    <a:pt x="0" y="2064194"/>
                  </a:lnTo>
                  <a:lnTo>
                    <a:pt x="749" y="2112911"/>
                  </a:lnTo>
                  <a:lnTo>
                    <a:pt x="2705" y="2161667"/>
                  </a:lnTo>
                  <a:lnTo>
                    <a:pt x="5842" y="2210409"/>
                  </a:lnTo>
                  <a:lnTo>
                    <a:pt x="10185" y="2259126"/>
                  </a:lnTo>
                  <a:lnTo>
                    <a:pt x="15722" y="2307780"/>
                  </a:lnTo>
                  <a:lnTo>
                    <a:pt x="22466" y="2356358"/>
                  </a:lnTo>
                  <a:lnTo>
                    <a:pt x="30416" y="2404846"/>
                  </a:lnTo>
                  <a:lnTo>
                    <a:pt x="39598" y="2453309"/>
                  </a:lnTo>
                  <a:lnTo>
                    <a:pt x="50012" y="2501646"/>
                  </a:lnTo>
                  <a:lnTo>
                    <a:pt x="262229" y="2453132"/>
                  </a:lnTo>
                  <a:lnTo>
                    <a:pt x="251904" y="2404821"/>
                  </a:lnTo>
                  <a:lnTo>
                    <a:pt x="242925" y="2356281"/>
                  </a:lnTo>
                  <a:lnTo>
                    <a:pt x="235331" y="2307628"/>
                  </a:lnTo>
                  <a:lnTo>
                    <a:pt x="229095" y="2258911"/>
                  </a:lnTo>
                  <a:lnTo>
                    <a:pt x="224218" y="2210168"/>
                  </a:lnTo>
                  <a:lnTo>
                    <a:pt x="220687" y="2161400"/>
                  </a:lnTo>
                  <a:lnTo>
                    <a:pt x="218516" y="2112645"/>
                  </a:lnTo>
                  <a:lnTo>
                    <a:pt x="217665" y="2063915"/>
                  </a:lnTo>
                  <a:lnTo>
                    <a:pt x="218160" y="2015223"/>
                  </a:lnTo>
                  <a:lnTo>
                    <a:pt x="219989" y="1966607"/>
                  </a:lnTo>
                  <a:lnTo>
                    <a:pt x="223139" y="1918081"/>
                  </a:lnTo>
                  <a:lnTo>
                    <a:pt x="227622" y="1869681"/>
                  </a:lnTo>
                  <a:lnTo>
                    <a:pt x="233349" y="1821891"/>
                  </a:lnTo>
                  <a:lnTo>
                    <a:pt x="240436" y="1773885"/>
                  </a:lnTo>
                  <a:lnTo>
                    <a:pt x="248831" y="1726082"/>
                  </a:lnTo>
                  <a:lnTo>
                    <a:pt x="258533" y="1678533"/>
                  </a:lnTo>
                  <a:lnTo>
                    <a:pt x="269519" y="1631264"/>
                  </a:lnTo>
                  <a:lnTo>
                    <a:pt x="281813" y="1584274"/>
                  </a:lnTo>
                  <a:lnTo>
                    <a:pt x="295376" y="1537614"/>
                  </a:lnTo>
                  <a:lnTo>
                    <a:pt x="310235" y="1491310"/>
                  </a:lnTo>
                  <a:lnTo>
                    <a:pt x="326364" y="1445387"/>
                  </a:lnTo>
                  <a:lnTo>
                    <a:pt x="343776" y="1399857"/>
                  </a:lnTo>
                  <a:lnTo>
                    <a:pt x="362445" y="1354772"/>
                  </a:lnTo>
                  <a:lnTo>
                    <a:pt x="382384" y="1310144"/>
                  </a:lnTo>
                  <a:lnTo>
                    <a:pt x="403580" y="1266012"/>
                  </a:lnTo>
                  <a:lnTo>
                    <a:pt x="426034" y="1222387"/>
                  </a:lnTo>
                  <a:lnTo>
                    <a:pt x="449732" y="1179296"/>
                  </a:lnTo>
                  <a:lnTo>
                    <a:pt x="474675" y="1136789"/>
                  </a:lnTo>
                  <a:lnTo>
                    <a:pt x="500862" y="1094867"/>
                  </a:lnTo>
                  <a:lnTo>
                    <a:pt x="613892" y="1185037"/>
                  </a:lnTo>
                  <a:close/>
                </a:path>
                <a:path w="3679190" h="2501900">
                  <a:moveTo>
                    <a:pt x="3679164" y="525780"/>
                  </a:moveTo>
                  <a:lnTo>
                    <a:pt x="3566134" y="616077"/>
                  </a:lnTo>
                  <a:lnTo>
                    <a:pt x="3531501" y="580771"/>
                  </a:lnTo>
                  <a:lnTo>
                    <a:pt x="3496094" y="546417"/>
                  </a:lnTo>
                  <a:lnTo>
                    <a:pt x="3459937" y="513029"/>
                  </a:lnTo>
                  <a:lnTo>
                    <a:pt x="3423043" y="480593"/>
                  </a:lnTo>
                  <a:lnTo>
                    <a:pt x="3385439" y="449148"/>
                  </a:lnTo>
                  <a:lnTo>
                    <a:pt x="3347135" y="418680"/>
                  </a:lnTo>
                  <a:lnTo>
                    <a:pt x="3308159" y="389216"/>
                  </a:lnTo>
                  <a:lnTo>
                    <a:pt x="3268535" y="360743"/>
                  </a:lnTo>
                  <a:lnTo>
                    <a:pt x="3228263" y="333286"/>
                  </a:lnTo>
                  <a:lnTo>
                    <a:pt x="3187382" y="306844"/>
                  </a:lnTo>
                  <a:lnTo>
                    <a:pt x="3145917" y="281432"/>
                  </a:lnTo>
                  <a:lnTo>
                    <a:pt x="3103867" y="257060"/>
                  </a:lnTo>
                  <a:lnTo>
                    <a:pt x="3061271" y="233743"/>
                  </a:lnTo>
                  <a:lnTo>
                    <a:pt x="3018129" y="211467"/>
                  </a:lnTo>
                  <a:lnTo>
                    <a:pt x="2974479" y="190258"/>
                  </a:lnTo>
                  <a:lnTo>
                    <a:pt x="2930347" y="170116"/>
                  </a:lnTo>
                  <a:lnTo>
                    <a:pt x="2885732" y="151066"/>
                  </a:lnTo>
                  <a:lnTo>
                    <a:pt x="2840659" y="133096"/>
                  </a:lnTo>
                  <a:lnTo>
                    <a:pt x="2795168" y="116217"/>
                  </a:lnTo>
                  <a:lnTo>
                    <a:pt x="2749258" y="100457"/>
                  </a:lnTo>
                  <a:lnTo>
                    <a:pt x="2702953" y="85801"/>
                  </a:lnTo>
                  <a:lnTo>
                    <a:pt x="2656268" y="72263"/>
                  </a:lnTo>
                  <a:lnTo>
                    <a:pt x="2609240" y="59867"/>
                  </a:lnTo>
                  <a:lnTo>
                    <a:pt x="2561882" y="48615"/>
                  </a:lnTo>
                  <a:lnTo>
                    <a:pt x="2514219" y="38506"/>
                  </a:lnTo>
                  <a:lnTo>
                    <a:pt x="2466251" y="29552"/>
                  </a:lnTo>
                  <a:lnTo>
                    <a:pt x="2418016" y="21767"/>
                  </a:lnTo>
                  <a:lnTo>
                    <a:pt x="2369528" y="15151"/>
                  </a:lnTo>
                  <a:lnTo>
                    <a:pt x="2320810" y="9728"/>
                  </a:lnTo>
                  <a:lnTo>
                    <a:pt x="2271890" y="5486"/>
                  </a:lnTo>
                  <a:lnTo>
                    <a:pt x="2222766" y="2451"/>
                  </a:lnTo>
                  <a:lnTo>
                    <a:pt x="2173478" y="622"/>
                  </a:lnTo>
                  <a:lnTo>
                    <a:pt x="2124049" y="0"/>
                  </a:lnTo>
                  <a:lnTo>
                    <a:pt x="2124049" y="217678"/>
                  </a:lnTo>
                  <a:lnTo>
                    <a:pt x="2173452" y="218376"/>
                  </a:lnTo>
                  <a:lnTo>
                    <a:pt x="2222703" y="220446"/>
                  </a:lnTo>
                  <a:lnTo>
                    <a:pt x="2271750" y="223862"/>
                  </a:lnTo>
                  <a:lnTo>
                    <a:pt x="2320569" y="228612"/>
                  </a:lnTo>
                  <a:lnTo>
                    <a:pt x="2369159" y="234696"/>
                  </a:lnTo>
                  <a:lnTo>
                    <a:pt x="2417457" y="242100"/>
                  </a:lnTo>
                  <a:lnTo>
                    <a:pt x="2465476" y="250825"/>
                  </a:lnTo>
                  <a:lnTo>
                    <a:pt x="2513165" y="260832"/>
                  </a:lnTo>
                  <a:lnTo>
                    <a:pt x="2560497" y="272148"/>
                  </a:lnTo>
                  <a:lnTo>
                    <a:pt x="2607462" y="284721"/>
                  </a:lnTo>
                  <a:lnTo>
                    <a:pt x="2654033" y="298577"/>
                  </a:lnTo>
                  <a:lnTo>
                    <a:pt x="2700172" y="313677"/>
                  </a:lnTo>
                  <a:lnTo>
                    <a:pt x="2745867" y="330034"/>
                  </a:lnTo>
                  <a:lnTo>
                    <a:pt x="2791091" y="347624"/>
                  </a:lnTo>
                  <a:lnTo>
                    <a:pt x="2835808" y="366433"/>
                  </a:lnTo>
                  <a:lnTo>
                    <a:pt x="2879991" y="386461"/>
                  </a:lnTo>
                  <a:lnTo>
                    <a:pt x="2923641" y="407695"/>
                  </a:lnTo>
                  <a:lnTo>
                    <a:pt x="2966694" y="430123"/>
                  </a:lnTo>
                  <a:lnTo>
                    <a:pt x="3009163" y="453720"/>
                  </a:lnTo>
                  <a:lnTo>
                    <a:pt x="3050997" y="478497"/>
                  </a:lnTo>
                  <a:lnTo>
                    <a:pt x="3092170" y="504444"/>
                  </a:lnTo>
                  <a:lnTo>
                    <a:pt x="3132671" y="531533"/>
                  </a:lnTo>
                  <a:lnTo>
                    <a:pt x="3172472" y="559765"/>
                  </a:lnTo>
                  <a:lnTo>
                    <a:pt x="3211538" y="589114"/>
                  </a:lnTo>
                  <a:lnTo>
                    <a:pt x="3249853" y="619594"/>
                  </a:lnTo>
                  <a:lnTo>
                    <a:pt x="3287395" y="651179"/>
                  </a:lnTo>
                  <a:lnTo>
                    <a:pt x="3324123" y="683869"/>
                  </a:lnTo>
                  <a:lnTo>
                    <a:pt x="3360013" y="717638"/>
                  </a:lnTo>
                  <a:lnTo>
                    <a:pt x="3395065" y="752475"/>
                  </a:lnTo>
                  <a:lnTo>
                    <a:pt x="3282035" y="842645"/>
                  </a:lnTo>
                  <a:lnTo>
                    <a:pt x="3599281" y="819277"/>
                  </a:lnTo>
                  <a:lnTo>
                    <a:pt x="3654577" y="616077"/>
                  </a:lnTo>
                  <a:lnTo>
                    <a:pt x="3679164" y="52578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64231" y="1390141"/>
              <a:ext cx="3807460" cy="2614295"/>
            </a:xfrm>
            <a:custGeom>
              <a:avLst/>
              <a:gdLst/>
              <a:ahLst/>
              <a:cxnLst/>
              <a:rect l="l" t="t" r="r" b="b"/>
              <a:pathLst>
                <a:path w="3807459" h="2614295">
                  <a:moveTo>
                    <a:pt x="1560322" y="245491"/>
                  </a:moveTo>
                  <a:lnTo>
                    <a:pt x="1380744" y="0"/>
                  </a:lnTo>
                  <a:lnTo>
                    <a:pt x="1380744" y="144653"/>
                  </a:lnTo>
                  <a:lnTo>
                    <a:pt x="1331556" y="149733"/>
                  </a:lnTo>
                  <a:lnTo>
                    <a:pt x="1282623" y="155994"/>
                  </a:lnTo>
                  <a:lnTo>
                    <a:pt x="1233970" y="163449"/>
                  </a:lnTo>
                  <a:lnTo>
                    <a:pt x="1185621" y="172085"/>
                  </a:lnTo>
                  <a:lnTo>
                    <a:pt x="1137589" y="181889"/>
                  </a:lnTo>
                  <a:lnTo>
                    <a:pt x="1089901" y="192849"/>
                  </a:lnTo>
                  <a:lnTo>
                    <a:pt x="1042568" y="204952"/>
                  </a:lnTo>
                  <a:lnTo>
                    <a:pt x="995603" y="218186"/>
                  </a:lnTo>
                  <a:lnTo>
                    <a:pt x="949032" y="232549"/>
                  </a:lnTo>
                  <a:lnTo>
                    <a:pt x="902881" y="248031"/>
                  </a:lnTo>
                  <a:lnTo>
                    <a:pt x="857161" y="264617"/>
                  </a:lnTo>
                  <a:lnTo>
                    <a:pt x="811885" y="282295"/>
                  </a:lnTo>
                  <a:lnTo>
                    <a:pt x="767092" y="301053"/>
                  </a:lnTo>
                  <a:lnTo>
                    <a:pt x="722795" y="320890"/>
                  </a:lnTo>
                  <a:lnTo>
                    <a:pt x="679005" y="341795"/>
                  </a:lnTo>
                  <a:lnTo>
                    <a:pt x="635736" y="363753"/>
                  </a:lnTo>
                  <a:lnTo>
                    <a:pt x="593026" y="386740"/>
                  </a:lnTo>
                  <a:lnTo>
                    <a:pt x="550875" y="410768"/>
                  </a:lnTo>
                  <a:lnTo>
                    <a:pt x="509320" y="435825"/>
                  </a:lnTo>
                  <a:lnTo>
                    <a:pt x="468363" y="461886"/>
                  </a:lnTo>
                  <a:lnTo>
                    <a:pt x="428040" y="488937"/>
                  </a:lnTo>
                  <a:lnTo>
                    <a:pt x="388366" y="516991"/>
                  </a:lnTo>
                  <a:lnTo>
                    <a:pt x="349338" y="546023"/>
                  </a:lnTo>
                  <a:lnTo>
                    <a:pt x="311010" y="576033"/>
                  </a:lnTo>
                  <a:lnTo>
                    <a:pt x="273380" y="606996"/>
                  </a:lnTo>
                  <a:lnTo>
                    <a:pt x="236474" y="638898"/>
                  </a:lnTo>
                  <a:lnTo>
                    <a:pt x="200317" y="671753"/>
                  </a:lnTo>
                  <a:lnTo>
                    <a:pt x="164909" y="705535"/>
                  </a:lnTo>
                  <a:lnTo>
                    <a:pt x="130289" y="740232"/>
                  </a:lnTo>
                  <a:lnTo>
                    <a:pt x="96469" y="775830"/>
                  </a:lnTo>
                  <a:lnTo>
                    <a:pt x="63461" y="812330"/>
                  </a:lnTo>
                  <a:lnTo>
                    <a:pt x="31305" y="849718"/>
                  </a:lnTo>
                  <a:lnTo>
                    <a:pt x="0" y="887984"/>
                  </a:lnTo>
                  <a:lnTo>
                    <a:pt x="170307" y="1023747"/>
                  </a:lnTo>
                  <a:lnTo>
                    <a:pt x="201637" y="985558"/>
                  </a:lnTo>
                  <a:lnTo>
                    <a:pt x="233934" y="948359"/>
                  </a:lnTo>
                  <a:lnTo>
                    <a:pt x="267169" y="912139"/>
                  </a:lnTo>
                  <a:lnTo>
                    <a:pt x="301320" y="876935"/>
                  </a:lnTo>
                  <a:lnTo>
                    <a:pt x="336359" y="842759"/>
                  </a:lnTo>
                  <a:lnTo>
                    <a:pt x="372262" y="809612"/>
                  </a:lnTo>
                  <a:lnTo>
                    <a:pt x="409003" y="777519"/>
                  </a:lnTo>
                  <a:lnTo>
                    <a:pt x="446557" y="746480"/>
                  </a:lnTo>
                  <a:lnTo>
                    <a:pt x="484911" y="716521"/>
                  </a:lnTo>
                  <a:lnTo>
                    <a:pt x="524027" y="687654"/>
                  </a:lnTo>
                  <a:lnTo>
                    <a:pt x="563880" y="659879"/>
                  </a:lnTo>
                  <a:lnTo>
                    <a:pt x="604456" y="633222"/>
                  </a:lnTo>
                  <a:lnTo>
                    <a:pt x="645731" y="607695"/>
                  </a:lnTo>
                  <a:lnTo>
                    <a:pt x="687679" y="583311"/>
                  </a:lnTo>
                  <a:lnTo>
                    <a:pt x="730262" y="560082"/>
                  </a:lnTo>
                  <a:lnTo>
                    <a:pt x="773480" y="538022"/>
                  </a:lnTo>
                  <a:lnTo>
                    <a:pt x="817283" y="517144"/>
                  </a:lnTo>
                  <a:lnTo>
                    <a:pt x="861669" y="497446"/>
                  </a:lnTo>
                  <a:lnTo>
                    <a:pt x="906589" y="478967"/>
                  </a:lnTo>
                  <a:lnTo>
                    <a:pt x="952042" y="461708"/>
                  </a:lnTo>
                  <a:lnTo>
                    <a:pt x="998004" y="445681"/>
                  </a:lnTo>
                  <a:lnTo>
                    <a:pt x="1044435" y="430911"/>
                  </a:lnTo>
                  <a:lnTo>
                    <a:pt x="1091311" y="417385"/>
                  </a:lnTo>
                  <a:lnTo>
                    <a:pt x="1138631" y="405142"/>
                  </a:lnTo>
                  <a:lnTo>
                    <a:pt x="1186345" y="394182"/>
                  </a:lnTo>
                  <a:lnTo>
                    <a:pt x="1234427" y="384530"/>
                  </a:lnTo>
                  <a:lnTo>
                    <a:pt x="1282877" y="376174"/>
                  </a:lnTo>
                  <a:lnTo>
                    <a:pt x="1331658" y="369163"/>
                  </a:lnTo>
                  <a:lnTo>
                    <a:pt x="1380744" y="363474"/>
                  </a:lnTo>
                  <a:lnTo>
                    <a:pt x="1380744" y="508127"/>
                  </a:lnTo>
                  <a:lnTo>
                    <a:pt x="1479638" y="363474"/>
                  </a:lnTo>
                  <a:lnTo>
                    <a:pt x="1560322" y="245491"/>
                  </a:lnTo>
                  <a:close/>
                </a:path>
                <a:path w="3807459" h="2614295">
                  <a:moveTo>
                    <a:pt x="3807460" y="2493645"/>
                  </a:moveTo>
                  <a:lnTo>
                    <a:pt x="3666490" y="2461514"/>
                  </a:lnTo>
                  <a:lnTo>
                    <a:pt x="3672459" y="2412746"/>
                  </a:lnTo>
                  <a:lnTo>
                    <a:pt x="3677285" y="2363317"/>
                  </a:lnTo>
                  <a:lnTo>
                    <a:pt x="3680841" y="2314219"/>
                  </a:lnTo>
                  <a:lnTo>
                    <a:pt x="3683190" y="2265146"/>
                  </a:lnTo>
                  <a:lnTo>
                    <a:pt x="3684320" y="2216378"/>
                  </a:lnTo>
                  <a:lnTo>
                    <a:pt x="3684270" y="2167178"/>
                  </a:lnTo>
                  <a:lnTo>
                    <a:pt x="3683000" y="2118334"/>
                  </a:lnTo>
                  <a:lnTo>
                    <a:pt x="3680549" y="2069592"/>
                  </a:lnTo>
                  <a:lnTo>
                    <a:pt x="3676904" y="2020976"/>
                  </a:lnTo>
                  <a:lnTo>
                    <a:pt x="3672078" y="1972525"/>
                  </a:lnTo>
                  <a:lnTo>
                    <a:pt x="3666083" y="1924253"/>
                  </a:lnTo>
                  <a:lnTo>
                    <a:pt x="3658920" y="1876171"/>
                  </a:lnTo>
                  <a:lnTo>
                    <a:pt x="3650602" y="1828317"/>
                  </a:lnTo>
                  <a:lnTo>
                    <a:pt x="3641115" y="1780705"/>
                  </a:lnTo>
                  <a:lnTo>
                    <a:pt x="3630472" y="1733346"/>
                  </a:lnTo>
                  <a:lnTo>
                    <a:pt x="3618700" y="1686267"/>
                  </a:lnTo>
                  <a:lnTo>
                    <a:pt x="3605784" y="1639506"/>
                  </a:lnTo>
                  <a:lnTo>
                    <a:pt x="3591725" y="1593062"/>
                  </a:lnTo>
                  <a:lnTo>
                    <a:pt x="3576548" y="1546961"/>
                  </a:lnTo>
                  <a:lnTo>
                    <a:pt x="3560241" y="1501228"/>
                  </a:lnTo>
                  <a:lnTo>
                    <a:pt x="3542830" y="1455877"/>
                  </a:lnTo>
                  <a:lnTo>
                    <a:pt x="3524300" y="1410944"/>
                  </a:lnTo>
                  <a:lnTo>
                    <a:pt x="3504666" y="1366443"/>
                  </a:lnTo>
                  <a:lnTo>
                    <a:pt x="3483940" y="1322387"/>
                  </a:lnTo>
                  <a:lnTo>
                    <a:pt x="3462121" y="1278813"/>
                  </a:lnTo>
                  <a:lnTo>
                    <a:pt x="3439210" y="1235722"/>
                  </a:lnTo>
                  <a:lnTo>
                    <a:pt x="3415220" y="1193152"/>
                  </a:lnTo>
                  <a:lnTo>
                    <a:pt x="3390150" y="1151115"/>
                  </a:lnTo>
                  <a:lnTo>
                    <a:pt x="3364014" y="1109637"/>
                  </a:lnTo>
                  <a:lnTo>
                    <a:pt x="3336823" y="1068730"/>
                  </a:lnTo>
                  <a:lnTo>
                    <a:pt x="3308566" y="1028433"/>
                  </a:lnTo>
                  <a:lnTo>
                    <a:pt x="3279254" y="988745"/>
                  </a:lnTo>
                  <a:lnTo>
                    <a:pt x="3248914" y="949706"/>
                  </a:lnTo>
                  <a:lnTo>
                    <a:pt x="3078734" y="1085469"/>
                  </a:lnTo>
                  <a:lnTo>
                    <a:pt x="3108998" y="1124534"/>
                  </a:lnTo>
                  <a:lnTo>
                    <a:pt x="3138081" y="1164310"/>
                  </a:lnTo>
                  <a:lnTo>
                    <a:pt x="3165995" y="1204785"/>
                  </a:lnTo>
                  <a:lnTo>
                    <a:pt x="3192729" y="1245920"/>
                  </a:lnTo>
                  <a:lnTo>
                    <a:pt x="3218256" y="1287691"/>
                  </a:lnTo>
                  <a:lnTo>
                    <a:pt x="3242589" y="1330083"/>
                  </a:lnTo>
                  <a:lnTo>
                    <a:pt x="3265703" y="1373060"/>
                  </a:lnTo>
                  <a:lnTo>
                    <a:pt x="3287611" y="1416596"/>
                  </a:lnTo>
                  <a:lnTo>
                    <a:pt x="3308286" y="1460652"/>
                  </a:lnTo>
                  <a:lnTo>
                    <a:pt x="3327743" y="1505229"/>
                  </a:lnTo>
                  <a:lnTo>
                    <a:pt x="3345942" y="1550276"/>
                  </a:lnTo>
                  <a:lnTo>
                    <a:pt x="3362909" y="1595780"/>
                  </a:lnTo>
                  <a:lnTo>
                    <a:pt x="3378606" y="1641716"/>
                  </a:lnTo>
                  <a:lnTo>
                    <a:pt x="3393059" y="1688045"/>
                  </a:lnTo>
                  <a:lnTo>
                    <a:pt x="3406229" y="1734743"/>
                  </a:lnTo>
                  <a:lnTo>
                    <a:pt x="3418128" y="1781784"/>
                  </a:lnTo>
                  <a:lnTo>
                    <a:pt x="3428733" y="1829155"/>
                  </a:lnTo>
                  <a:lnTo>
                    <a:pt x="3438055" y="1876818"/>
                  </a:lnTo>
                  <a:lnTo>
                    <a:pt x="3446068" y="1924735"/>
                  </a:lnTo>
                  <a:lnTo>
                    <a:pt x="3452787" y="1972906"/>
                  </a:lnTo>
                  <a:lnTo>
                    <a:pt x="3458184" y="2021281"/>
                  </a:lnTo>
                  <a:lnTo>
                    <a:pt x="3462261" y="2069846"/>
                  </a:lnTo>
                  <a:lnTo>
                    <a:pt x="3465004" y="2118563"/>
                  </a:lnTo>
                  <a:lnTo>
                    <a:pt x="3466401" y="2167178"/>
                  </a:lnTo>
                  <a:lnTo>
                    <a:pt x="3466477" y="2216378"/>
                  </a:lnTo>
                  <a:lnTo>
                    <a:pt x="3465182" y="2265426"/>
                  </a:lnTo>
                  <a:lnTo>
                    <a:pt x="3462528" y="2314511"/>
                  </a:lnTo>
                  <a:lnTo>
                    <a:pt x="3458514" y="2363635"/>
                  </a:lnTo>
                  <a:lnTo>
                    <a:pt x="3453130" y="2412746"/>
                  </a:lnTo>
                  <a:lnTo>
                    <a:pt x="3312160" y="2380615"/>
                  </a:lnTo>
                  <a:lnTo>
                    <a:pt x="3528187" y="2614041"/>
                  </a:lnTo>
                  <a:lnTo>
                    <a:pt x="3807460" y="2493645"/>
                  </a:lnTo>
                  <a:close/>
                </a:path>
              </a:pathLst>
            </a:custGeom>
            <a:solidFill>
              <a:srgbClr val="B3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519929" y="3140951"/>
            <a:ext cx="878205" cy="605790"/>
            <a:chOff x="3995928" y="3140951"/>
            <a:chExt cx="878205" cy="605790"/>
          </a:xfrm>
        </p:grpSpPr>
        <p:sp>
          <p:nvSpPr>
            <p:cNvPr id="49" name="object 49"/>
            <p:cNvSpPr/>
            <p:nvPr/>
          </p:nvSpPr>
          <p:spPr>
            <a:xfrm>
              <a:off x="3995928" y="3140951"/>
              <a:ext cx="500265" cy="5002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99991" y="3356965"/>
              <a:ext cx="373519" cy="3894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4382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150" y="540797"/>
            <a:ext cx="7179309" cy="40640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/>
              <a:t>公職人員利益衝突迴避法</a:t>
            </a:r>
            <a:r>
              <a:rPr sz="2500" dirty="0"/>
              <a:t>第</a:t>
            </a:r>
            <a:r>
              <a:rPr sz="2500" spc="-5" dirty="0">
                <a:latin typeface="Arial"/>
                <a:cs typeface="Arial"/>
              </a:rPr>
              <a:t>6</a:t>
            </a:r>
            <a:r>
              <a:rPr sz="2500" spc="-5" dirty="0"/>
              <a:t>條書面通</a:t>
            </a:r>
            <a:r>
              <a:rPr sz="2500" spc="5" dirty="0"/>
              <a:t>知</a:t>
            </a:r>
            <a:r>
              <a:rPr sz="2500" spc="-5" dirty="0"/>
              <a:t>應記</a:t>
            </a:r>
            <a:r>
              <a:rPr sz="2500" spc="5" dirty="0"/>
              <a:t>載</a:t>
            </a:r>
            <a:r>
              <a:rPr sz="2500" spc="-5" dirty="0"/>
              <a:t>事項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936" y="1016095"/>
            <a:ext cx="10604822" cy="325986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3220" indent="-350520">
              <a:spcBef>
                <a:spcPts val="70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362585" algn="l"/>
                <a:tab pos="363220" algn="l"/>
              </a:tabLst>
            </a:pPr>
            <a:r>
              <a:rPr sz="2200" spc="-10" dirty="0">
                <a:latin typeface="Noto Sans CJK JP Black"/>
                <a:cs typeface="Noto Sans CJK JP Black"/>
              </a:rPr>
              <a:t>本法第六條第二項</a:t>
            </a:r>
            <a:r>
              <a:rPr sz="2200" spc="-5" dirty="0">
                <a:latin typeface="Noto Sans CJK JP Black"/>
                <a:cs typeface="Noto Sans CJK JP Black"/>
              </a:rPr>
              <a:t>之</a:t>
            </a:r>
            <a:r>
              <a:rPr sz="2200" spc="-10" dirty="0">
                <a:solidFill>
                  <a:srgbClr val="FF0000"/>
                </a:solidFill>
                <a:latin typeface="Noto Sans CJK JP Medium"/>
                <a:cs typeface="Noto Sans CJK JP Medium"/>
              </a:rPr>
              <a:t>書面</a:t>
            </a:r>
            <a:r>
              <a:rPr sz="2200" spc="-5" dirty="0">
                <a:latin typeface="Noto Sans CJK JP Black"/>
                <a:cs typeface="Noto Sans CJK JP Black"/>
              </a:rPr>
              <a:t>，應記載下列事</a:t>
            </a:r>
            <a:r>
              <a:rPr sz="2200" dirty="0">
                <a:latin typeface="Noto Sans CJK JP Black"/>
                <a:cs typeface="Noto Sans CJK JP Black"/>
              </a:rPr>
              <a:t>項</a:t>
            </a:r>
            <a:r>
              <a:rPr sz="2200" spc="-5" dirty="0">
                <a:latin typeface="Noto Sans CJK JP Black"/>
                <a:cs typeface="Noto Sans CJK JP Black"/>
              </a:rPr>
              <a:t>：</a:t>
            </a:r>
            <a:endParaRPr sz="2200" dirty="0">
              <a:latin typeface="Noto Sans CJK JP Black"/>
              <a:cs typeface="Noto Sans CJK JP Black"/>
            </a:endParaRPr>
          </a:p>
          <a:p>
            <a:pPr marL="12700" marR="5080">
              <a:spcBef>
                <a:spcPts val="600"/>
              </a:spcBef>
              <a:buClr>
                <a:srgbClr val="FD8537"/>
              </a:buClr>
              <a:buSzPct val="68181"/>
              <a:tabLst>
                <a:tab pos="440690" algn="l"/>
                <a:tab pos="441325" algn="l"/>
              </a:tabLst>
            </a:pPr>
            <a:r>
              <a:rPr sz="2200" spc="-5" dirty="0" err="1">
                <a:latin typeface="Noto Sans CJK JP Black"/>
                <a:cs typeface="Noto Sans CJK JP Black"/>
              </a:rPr>
              <a:t>一、應迴避公職人員之姓名</a:t>
            </a:r>
            <a:r>
              <a:rPr sz="2200" dirty="0" err="1">
                <a:latin typeface="Noto Sans CJK JP Black"/>
                <a:cs typeface="Noto Sans CJK JP Black"/>
              </a:rPr>
              <a:t>、</a:t>
            </a:r>
            <a:r>
              <a:rPr sz="2200" spc="-5" dirty="0" err="1">
                <a:latin typeface="Noto Sans CJK JP Black"/>
                <a:cs typeface="Noto Sans CJK JP Black"/>
              </a:rPr>
              <a:t>出生</a:t>
            </a:r>
            <a:r>
              <a:rPr sz="2200" dirty="0" err="1">
                <a:latin typeface="Noto Sans CJK JP Black"/>
                <a:cs typeface="Noto Sans CJK JP Black"/>
              </a:rPr>
              <a:t>年</a:t>
            </a:r>
            <a:r>
              <a:rPr sz="2200" spc="-5" dirty="0" err="1">
                <a:latin typeface="Noto Sans CJK JP Black"/>
                <a:cs typeface="Noto Sans CJK JP Black"/>
              </a:rPr>
              <a:t>月日</a:t>
            </a:r>
            <a:r>
              <a:rPr sz="2200" dirty="0" err="1">
                <a:latin typeface="Noto Sans CJK JP Black"/>
                <a:cs typeface="Noto Sans CJK JP Black"/>
              </a:rPr>
              <a:t>、</a:t>
            </a:r>
            <a:r>
              <a:rPr sz="2200" spc="-5" dirty="0" err="1">
                <a:latin typeface="Noto Sans CJK JP Black"/>
                <a:cs typeface="Noto Sans CJK JP Black"/>
              </a:rPr>
              <a:t>服務</a:t>
            </a:r>
            <a:r>
              <a:rPr sz="2200" dirty="0" err="1">
                <a:latin typeface="Noto Sans CJK JP Black"/>
                <a:cs typeface="Noto Sans CJK JP Black"/>
              </a:rPr>
              <a:t>之</a:t>
            </a:r>
            <a:r>
              <a:rPr sz="2200" spc="-5" dirty="0" err="1">
                <a:latin typeface="Noto Sans CJK JP Black"/>
                <a:cs typeface="Noto Sans CJK JP Black"/>
              </a:rPr>
              <a:t>機關</a:t>
            </a:r>
            <a:r>
              <a:rPr sz="2200" dirty="0" err="1">
                <a:latin typeface="Noto Sans CJK JP Black"/>
                <a:cs typeface="Noto Sans CJK JP Black"/>
              </a:rPr>
              <a:t>團</a:t>
            </a:r>
            <a:r>
              <a:rPr sz="2200" spc="-5" dirty="0" err="1">
                <a:latin typeface="Noto Sans CJK JP Black"/>
                <a:cs typeface="Noto Sans CJK JP Black"/>
              </a:rPr>
              <a:t>體及</a:t>
            </a:r>
            <a:r>
              <a:rPr sz="2200" spc="-5" dirty="0">
                <a:latin typeface="Noto Sans CJK JP Black"/>
                <a:cs typeface="Noto Sans CJK JP Black"/>
              </a:rPr>
              <a:t> </a:t>
            </a:r>
            <a:r>
              <a:rPr sz="2200" spc="-5" dirty="0" err="1">
                <a:latin typeface="Noto Sans CJK JP Black"/>
                <a:cs typeface="Noto Sans CJK JP Black"/>
              </a:rPr>
              <a:t>職稱</a:t>
            </a:r>
            <a:r>
              <a:rPr sz="2200" spc="-5" dirty="0">
                <a:latin typeface="Noto Sans CJK JP Black"/>
                <a:cs typeface="Noto Sans CJK JP Black"/>
              </a:rPr>
              <a:t>。</a:t>
            </a:r>
            <a:endParaRPr lang="en-US" sz="2200" dirty="0">
              <a:latin typeface="Noto Sans CJK JP Black"/>
              <a:cs typeface="Noto Sans CJK JP Black"/>
            </a:endParaRPr>
          </a:p>
          <a:p>
            <a:pPr marL="12700" marR="5080">
              <a:spcBef>
                <a:spcPts val="600"/>
              </a:spcBef>
              <a:buClr>
                <a:srgbClr val="FD8537"/>
              </a:buClr>
              <a:buSzPct val="68181"/>
              <a:tabLst>
                <a:tab pos="440690" algn="l"/>
                <a:tab pos="441325" algn="l"/>
              </a:tabLst>
            </a:pPr>
            <a:r>
              <a:rPr sz="2200" spc="-5" dirty="0" err="1">
                <a:latin typeface="Noto Sans CJK JP Black"/>
                <a:cs typeface="Noto Sans CJK JP Black"/>
              </a:rPr>
              <a:t>二、應迴避之事項及理由</a:t>
            </a:r>
            <a:r>
              <a:rPr sz="2200" spc="-5" dirty="0">
                <a:latin typeface="Noto Sans CJK JP Black"/>
                <a:cs typeface="Noto Sans CJK JP Black"/>
              </a:rPr>
              <a:t>。</a:t>
            </a:r>
            <a:endParaRPr sz="2200" dirty="0">
              <a:latin typeface="Noto Sans CJK JP Black"/>
              <a:cs typeface="Noto Sans CJK JP Black"/>
            </a:endParaRPr>
          </a:p>
          <a:p>
            <a:pPr marL="12065">
              <a:spcBef>
                <a:spcPts val="605"/>
              </a:spcBef>
              <a:buClr>
                <a:srgbClr val="FD8537"/>
              </a:buClr>
              <a:buSzPct val="68181"/>
              <a:tabLst>
                <a:tab pos="440690" algn="l"/>
                <a:tab pos="441325" algn="l"/>
              </a:tabLst>
            </a:pPr>
            <a:r>
              <a:rPr sz="2200" spc="-5" dirty="0">
                <a:latin typeface="Noto Sans CJK JP Black"/>
                <a:cs typeface="Noto Sans CJK JP Black"/>
              </a:rPr>
              <a:t>三、受通知之機關團體。</a:t>
            </a:r>
            <a:endParaRPr sz="2200" dirty="0">
              <a:latin typeface="Noto Sans CJK JP Black"/>
              <a:cs typeface="Noto Sans CJK JP Black"/>
            </a:endParaRPr>
          </a:p>
          <a:p>
            <a:pPr marL="12065">
              <a:spcBef>
                <a:spcPts val="600"/>
              </a:spcBef>
              <a:buClr>
                <a:srgbClr val="FD8537"/>
              </a:buClr>
              <a:buSzPct val="68181"/>
              <a:tabLst>
                <a:tab pos="440690" algn="l"/>
                <a:tab pos="441325" algn="l"/>
              </a:tabLst>
            </a:pPr>
            <a:r>
              <a:rPr sz="2200" spc="-5" dirty="0">
                <a:latin typeface="Noto Sans CJK JP Black"/>
                <a:cs typeface="Noto Sans CJK JP Black"/>
              </a:rPr>
              <a:t>四、通知日期。</a:t>
            </a:r>
            <a:endParaRPr sz="2200" dirty="0">
              <a:latin typeface="Noto Sans CJK JP Black"/>
              <a:cs typeface="Noto Sans CJK JP Black"/>
            </a:endParaRPr>
          </a:p>
          <a:p>
            <a:pPr marL="12700" marR="82550" algn="just">
              <a:spcBef>
                <a:spcPts val="600"/>
              </a:spcBef>
              <a:buClr>
                <a:srgbClr val="FD8537"/>
              </a:buClr>
              <a:buSzPct val="68181"/>
              <a:tabLst>
                <a:tab pos="363220" algn="l"/>
              </a:tabLst>
            </a:pPr>
            <a:endParaRPr lang="en-US" sz="2200" spc="-5" dirty="0">
              <a:latin typeface="Noto Sans CJK JP Black"/>
              <a:cs typeface="Noto Sans CJK JP Black"/>
            </a:endParaRPr>
          </a:p>
          <a:p>
            <a:pPr marL="12700" marR="82550" algn="just">
              <a:spcBef>
                <a:spcPts val="600"/>
              </a:spcBef>
              <a:buClr>
                <a:srgbClr val="FD8537"/>
              </a:buClr>
              <a:buSzPct val="68181"/>
              <a:tabLst>
                <a:tab pos="363220" algn="l"/>
              </a:tabLst>
            </a:pPr>
            <a:r>
              <a:rPr sz="2200" spc="-5" dirty="0" err="1">
                <a:latin typeface="Noto Sans CJK JP Black"/>
                <a:cs typeface="Noto Sans CJK JP Black"/>
              </a:rPr>
              <a:t>已依本法第六條第一項規定</a:t>
            </a:r>
            <a:r>
              <a:rPr sz="2200" dirty="0" err="1">
                <a:latin typeface="Noto Sans CJK JP Black"/>
                <a:cs typeface="Noto Sans CJK JP Black"/>
              </a:rPr>
              <a:t>迴</a:t>
            </a:r>
            <a:r>
              <a:rPr sz="2200" spc="-5" dirty="0" err="1">
                <a:latin typeface="Noto Sans CJK JP Black"/>
                <a:cs typeface="Noto Sans CJK JP Black"/>
              </a:rPr>
              <a:t>避之</a:t>
            </a:r>
            <a:r>
              <a:rPr sz="2200" dirty="0" err="1">
                <a:latin typeface="Noto Sans CJK JP Black"/>
                <a:cs typeface="Noto Sans CJK JP Black"/>
              </a:rPr>
              <a:t>公</a:t>
            </a:r>
            <a:r>
              <a:rPr sz="2200" spc="-5" dirty="0" err="1">
                <a:latin typeface="Noto Sans CJK JP Black"/>
                <a:cs typeface="Noto Sans CJK JP Black"/>
              </a:rPr>
              <a:t>職人</a:t>
            </a:r>
            <a:r>
              <a:rPr sz="2200" dirty="0" err="1">
                <a:latin typeface="Noto Sans CJK JP Black"/>
                <a:cs typeface="Noto Sans CJK JP Black"/>
              </a:rPr>
              <a:t>員</a:t>
            </a:r>
            <a:r>
              <a:rPr sz="2200" spc="-5" dirty="0" err="1">
                <a:latin typeface="Noto Sans CJK JP Black"/>
                <a:cs typeface="Noto Sans CJK JP Black"/>
              </a:rPr>
              <a:t>，未</a:t>
            </a:r>
            <a:r>
              <a:rPr sz="2200" dirty="0" err="1">
                <a:latin typeface="Noto Sans CJK JP Black"/>
                <a:cs typeface="Noto Sans CJK JP Black"/>
              </a:rPr>
              <a:t>依</a:t>
            </a:r>
            <a:r>
              <a:rPr sz="2200" spc="-5" dirty="0" err="1">
                <a:latin typeface="Noto Sans CJK JP Black"/>
                <a:cs typeface="Noto Sans CJK JP Black"/>
              </a:rPr>
              <a:t>同條</a:t>
            </a:r>
            <a:r>
              <a:rPr sz="2200" dirty="0" err="1">
                <a:latin typeface="Noto Sans CJK JP Black"/>
                <a:cs typeface="Noto Sans CJK JP Black"/>
              </a:rPr>
              <a:t>第</a:t>
            </a:r>
            <a:r>
              <a:rPr sz="2200" spc="-5" dirty="0" err="1">
                <a:latin typeface="Noto Sans CJK JP Black"/>
                <a:cs typeface="Noto Sans CJK JP Black"/>
              </a:rPr>
              <a:t>二項</a:t>
            </a:r>
            <a:r>
              <a:rPr sz="2200" spc="-5" dirty="0">
                <a:latin typeface="Noto Sans CJK JP Black"/>
                <a:cs typeface="Noto Sans CJK JP Black"/>
              </a:rPr>
              <a:t> </a:t>
            </a:r>
            <a:r>
              <a:rPr sz="2200" spc="-10" dirty="0">
                <a:latin typeface="Noto Sans CJK JP Black"/>
                <a:cs typeface="Noto Sans CJK JP Black"/>
              </a:rPr>
              <a:t>規定通知者，各該民意機關、指派</a:t>
            </a:r>
            <a:r>
              <a:rPr sz="2200" dirty="0">
                <a:latin typeface="Noto Sans CJK JP Black"/>
                <a:cs typeface="Noto Sans CJK JP Black"/>
              </a:rPr>
              <a:t>、</a:t>
            </a:r>
            <a:r>
              <a:rPr sz="2200" spc="-10" dirty="0">
                <a:latin typeface="Noto Sans CJK JP Black"/>
                <a:cs typeface="Noto Sans CJK JP Black"/>
              </a:rPr>
              <a:t>遴聘</a:t>
            </a:r>
            <a:r>
              <a:rPr sz="2200" dirty="0">
                <a:latin typeface="Noto Sans CJK JP Black"/>
                <a:cs typeface="Noto Sans CJK JP Black"/>
              </a:rPr>
              <a:t>或</a:t>
            </a:r>
            <a:r>
              <a:rPr sz="2200" spc="-10" dirty="0">
                <a:latin typeface="Noto Sans CJK JP Black"/>
                <a:cs typeface="Noto Sans CJK JP Black"/>
              </a:rPr>
              <a:t>聘任</a:t>
            </a:r>
            <a:r>
              <a:rPr sz="2200" dirty="0">
                <a:latin typeface="Noto Sans CJK JP Black"/>
                <a:cs typeface="Noto Sans CJK JP Black"/>
              </a:rPr>
              <a:t>機</a:t>
            </a:r>
            <a:r>
              <a:rPr sz="2200" spc="-10" dirty="0">
                <a:latin typeface="Noto Sans CJK JP Black"/>
                <a:cs typeface="Noto Sans CJK JP Black"/>
              </a:rPr>
              <a:t>關、</a:t>
            </a:r>
            <a:r>
              <a:rPr sz="2200" dirty="0">
                <a:latin typeface="Noto Sans CJK JP Black"/>
                <a:cs typeface="Noto Sans CJK JP Black"/>
              </a:rPr>
              <a:t>服</a:t>
            </a:r>
            <a:r>
              <a:rPr sz="2200" spc="-10" dirty="0">
                <a:latin typeface="Noto Sans CJK JP Black"/>
                <a:cs typeface="Noto Sans CJK JP Black"/>
              </a:rPr>
              <a:t>務之 </a:t>
            </a:r>
            <a:r>
              <a:rPr sz="2200" spc="-5" dirty="0">
                <a:latin typeface="Noto Sans CJK JP Black"/>
                <a:cs typeface="Noto Sans CJK JP Black"/>
              </a:rPr>
              <a:t>機關團體或上級機關應命其補正。</a:t>
            </a:r>
            <a:endParaRPr sz="2200" dirty="0">
              <a:latin typeface="Noto Sans CJK JP Black"/>
              <a:cs typeface="Noto Sans CJK JP Black"/>
            </a:endParaRPr>
          </a:p>
        </p:txBody>
      </p:sp>
    </p:spTree>
    <p:extLst>
      <p:ext uri="{BB962C8B-B14F-4D97-AF65-F5344CB8AC3E}">
        <p14:creationId xmlns:p14="http://schemas.microsoft.com/office/powerpoint/2010/main" val="312647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47EE3FA-325E-938A-32D1-8FCEC44D1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414" y="129307"/>
            <a:ext cx="6024312" cy="65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76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031" y="566394"/>
            <a:ext cx="2466340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5" dirty="0"/>
              <a:t>迴避</a:t>
            </a:r>
            <a:r>
              <a:rPr sz="3200" spc="-15" dirty="0"/>
              <a:t>彙</a:t>
            </a:r>
            <a:r>
              <a:rPr sz="3200" spc="5" dirty="0"/>
              <a:t>報通知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82868" y="1225322"/>
            <a:ext cx="10504000" cy="1613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35" dirty="0">
                <a:latin typeface="Noto Sans CJK JP Regular"/>
                <a:cs typeface="Noto Sans CJK JP Regular"/>
              </a:rPr>
              <a:t>公職人員服務之機關團</a:t>
            </a:r>
            <a:r>
              <a:rPr sz="2600" spc="40" dirty="0">
                <a:latin typeface="Noto Sans CJK JP Regular"/>
                <a:cs typeface="Noto Sans CJK JP Regular"/>
              </a:rPr>
              <a:t>體</a:t>
            </a:r>
            <a:r>
              <a:rPr sz="2600" spc="25" dirty="0">
                <a:latin typeface="Noto Sans CJK JP Regular"/>
                <a:cs typeface="Noto Sans CJK JP Regular"/>
              </a:rPr>
              <a:t>、</a:t>
            </a:r>
            <a:r>
              <a:rPr sz="2600" spc="35" dirty="0">
                <a:latin typeface="Noto Sans CJK JP Regular"/>
                <a:cs typeface="Noto Sans CJK JP Regular"/>
              </a:rPr>
              <a:t>上級機</a:t>
            </a:r>
            <a:r>
              <a:rPr sz="2600" spc="20" dirty="0">
                <a:latin typeface="Noto Sans CJK JP Regular"/>
                <a:cs typeface="Noto Sans CJK JP Regular"/>
              </a:rPr>
              <a:t>關</a:t>
            </a:r>
            <a:r>
              <a:rPr sz="2600" spc="35" dirty="0">
                <a:latin typeface="Noto Sans CJK JP Regular"/>
                <a:cs typeface="Noto Sans CJK JP Regular"/>
              </a:rPr>
              <a:t>、指派</a:t>
            </a:r>
            <a:r>
              <a:rPr sz="2600" spc="20" dirty="0">
                <a:latin typeface="Noto Sans CJK JP Regular"/>
                <a:cs typeface="Noto Sans CJK JP Regular"/>
              </a:rPr>
              <a:t>、</a:t>
            </a:r>
            <a:r>
              <a:rPr sz="2600" spc="35" dirty="0">
                <a:latin typeface="Noto Sans CJK JP Regular"/>
                <a:cs typeface="Noto Sans CJK JP Regular"/>
              </a:rPr>
              <a:t>遴聘或 聘任機關應</a:t>
            </a:r>
            <a:r>
              <a:rPr sz="2600" spc="40" dirty="0">
                <a:latin typeface="Noto Sans CJK JP Regular"/>
                <a:cs typeface="Noto Sans CJK JP Regular"/>
              </a:rPr>
              <a:t>於</a:t>
            </a:r>
            <a:r>
              <a:rPr sz="2600" spc="3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每年度結束</a:t>
            </a:r>
            <a:r>
              <a:rPr sz="2600" spc="2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後</a:t>
            </a:r>
            <a:r>
              <a:rPr sz="2600" spc="3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三十日</a:t>
            </a:r>
            <a:r>
              <a:rPr sz="2600" spc="5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內</a:t>
            </a:r>
            <a:r>
              <a:rPr sz="2600" spc="40" dirty="0">
                <a:latin typeface="Noto Sans CJK JP Regular"/>
                <a:cs typeface="Noto Sans CJK JP Regular"/>
              </a:rPr>
              <a:t>，</a:t>
            </a:r>
            <a:r>
              <a:rPr sz="2600" spc="35" dirty="0">
                <a:latin typeface="Noto Sans CJK JP Regular"/>
                <a:cs typeface="Noto Sans CJK JP Regular"/>
              </a:rPr>
              <a:t>將前</a:t>
            </a:r>
            <a:r>
              <a:rPr sz="2600" spc="20" dirty="0">
                <a:latin typeface="Noto Sans CJK JP Regular"/>
                <a:cs typeface="Noto Sans CJK JP Regular"/>
              </a:rPr>
              <a:t>一</a:t>
            </a:r>
            <a:r>
              <a:rPr sz="2600" spc="35" dirty="0">
                <a:latin typeface="Noto Sans CJK JP Regular"/>
                <a:cs typeface="Noto Sans CJK JP Regular"/>
              </a:rPr>
              <a:t>年度</a:t>
            </a:r>
            <a:r>
              <a:rPr sz="2600" spc="5" dirty="0">
                <a:latin typeface="Noto Sans CJK JP Regular"/>
                <a:cs typeface="Noto Sans CJK JP Regular"/>
              </a:rPr>
              <a:t>公 </a:t>
            </a:r>
            <a:r>
              <a:rPr sz="2600" spc="35" dirty="0">
                <a:latin typeface="Noto Sans CJK JP Regular"/>
                <a:cs typeface="Noto Sans CJK JP Regular"/>
              </a:rPr>
              <a:t>職人員自行迴</a:t>
            </a:r>
            <a:r>
              <a:rPr sz="2600" spc="40" dirty="0">
                <a:latin typeface="Noto Sans CJK JP Regular"/>
                <a:cs typeface="Noto Sans CJK JP Regular"/>
              </a:rPr>
              <a:t>避</a:t>
            </a:r>
            <a:r>
              <a:rPr sz="2600" spc="35" dirty="0">
                <a:latin typeface="Noto Sans CJK JP Regular"/>
                <a:cs typeface="Noto Sans CJK JP Regular"/>
              </a:rPr>
              <a:t>、申請迴</a:t>
            </a:r>
            <a:r>
              <a:rPr sz="2600" spc="25" dirty="0">
                <a:latin typeface="Noto Sans CJK JP Regular"/>
                <a:cs typeface="Noto Sans CJK JP Regular"/>
              </a:rPr>
              <a:t>避</a:t>
            </a:r>
            <a:r>
              <a:rPr sz="2600" spc="35" dirty="0">
                <a:latin typeface="Noto Sans CJK JP Regular"/>
                <a:cs typeface="Noto Sans CJK JP Regular"/>
              </a:rPr>
              <a:t>、</a:t>
            </a:r>
            <a:r>
              <a:rPr sz="2600" spc="30" dirty="0">
                <a:latin typeface="Noto Sans CJK JP Regular"/>
                <a:cs typeface="Noto Sans CJK JP Regular"/>
              </a:rPr>
              <a:t>職權</a:t>
            </a:r>
            <a:r>
              <a:rPr sz="2600" spc="20" dirty="0">
                <a:latin typeface="Noto Sans CJK JP Regular"/>
                <a:cs typeface="Noto Sans CJK JP Regular"/>
              </a:rPr>
              <a:t>迴</a:t>
            </a:r>
            <a:r>
              <a:rPr sz="2600" spc="30" dirty="0">
                <a:latin typeface="Noto Sans CJK JP Regular"/>
                <a:cs typeface="Noto Sans CJK JP Regular"/>
              </a:rPr>
              <a:t>避情</a:t>
            </a:r>
            <a:r>
              <a:rPr sz="2600" spc="50" dirty="0">
                <a:latin typeface="Noto Sans CJK JP Regular"/>
                <a:cs typeface="Noto Sans CJK JP Regular"/>
              </a:rPr>
              <a:t>形</a:t>
            </a:r>
            <a:r>
              <a:rPr sz="2600" spc="20" dirty="0">
                <a:latin typeface="Noto Sans CJK JP Regular"/>
                <a:cs typeface="Noto Sans CJK JP Regular"/>
              </a:rPr>
              <a:t>，</a:t>
            </a:r>
            <a:r>
              <a:rPr sz="2600" spc="35" dirty="0">
                <a:latin typeface="Noto Sans CJK JP Regular"/>
                <a:cs typeface="Noto Sans CJK JP Regular"/>
              </a:rPr>
              <a:t>依第二 十條所定裁罰管轄機</a:t>
            </a:r>
            <a:r>
              <a:rPr sz="2600" spc="40" dirty="0">
                <a:latin typeface="Noto Sans CJK JP Regular"/>
                <a:cs typeface="Noto Sans CJK JP Regular"/>
              </a:rPr>
              <a:t>關</a:t>
            </a:r>
            <a:r>
              <a:rPr sz="2600" spc="35" dirty="0">
                <a:latin typeface="Noto Sans CJK JP Regular"/>
                <a:cs typeface="Noto Sans CJK JP Regular"/>
              </a:rPr>
              <a:t>，</a:t>
            </a:r>
            <a:r>
              <a:rPr sz="2600" spc="20" dirty="0">
                <a:latin typeface="Noto Sans CJK JP Regular"/>
                <a:cs typeface="Noto Sans CJK JP Regular"/>
              </a:rPr>
              <a:t>彙</a:t>
            </a:r>
            <a:r>
              <a:rPr sz="2600" spc="30" dirty="0">
                <a:latin typeface="Noto Sans CJK JP Regular"/>
                <a:cs typeface="Noto Sans CJK JP Regular"/>
              </a:rPr>
              <a:t>報予監</a:t>
            </a:r>
            <a:r>
              <a:rPr sz="2600" spc="20" dirty="0">
                <a:latin typeface="Noto Sans CJK JP Regular"/>
                <a:cs typeface="Noto Sans CJK JP Regular"/>
              </a:rPr>
              <a:t>察</a:t>
            </a:r>
            <a:r>
              <a:rPr sz="2600" spc="30" dirty="0">
                <a:latin typeface="Noto Sans CJK JP Regular"/>
                <a:cs typeface="Noto Sans CJK JP Regular"/>
              </a:rPr>
              <a:t>院或法</a:t>
            </a:r>
            <a:r>
              <a:rPr sz="2600" spc="20" dirty="0">
                <a:latin typeface="Noto Sans CJK JP Regular"/>
                <a:cs typeface="Noto Sans CJK JP Regular"/>
              </a:rPr>
              <a:t>務</a:t>
            </a:r>
            <a:r>
              <a:rPr sz="2600" spc="30" dirty="0">
                <a:latin typeface="Noto Sans CJK JP Regular"/>
                <a:cs typeface="Noto Sans CJK JP Regular"/>
              </a:rPr>
              <a:t>部指</a:t>
            </a:r>
            <a:r>
              <a:rPr sz="2600" dirty="0">
                <a:latin typeface="Noto Sans CJK JP Regular"/>
                <a:cs typeface="Noto Sans CJK JP Regular"/>
              </a:rPr>
              <a:t>定 之機</a:t>
            </a:r>
            <a:r>
              <a:rPr sz="2600" spc="5" dirty="0">
                <a:latin typeface="Noto Sans CJK JP Regular"/>
                <a:cs typeface="Noto Sans CJK JP Regular"/>
              </a:rPr>
              <a:t>關</a:t>
            </a:r>
            <a:r>
              <a:rPr sz="2600" spc="-10" dirty="0">
                <a:latin typeface="Noto Sans CJK JP Regular"/>
                <a:cs typeface="Noto Sans CJK JP Regular"/>
              </a:rPr>
              <a:t>（</a:t>
            </a:r>
            <a:r>
              <a:rPr sz="2600" dirty="0">
                <a:latin typeface="Noto Sans CJK JP Regular"/>
                <a:cs typeface="Noto Sans CJK JP Regular"/>
              </a:rPr>
              <a:t>構）</a:t>
            </a:r>
            <a:r>
              <a:rPr sz="2600" spc="5" dirty="0">
                <a:latin typeface="Noto Sans CJK JP Regular"/>
                <a:cs typeface="Noto Sans CJK JP Regular"/>
              </a:rPr>
              <a:t>或</a:t>
            </a:r>
            <a:r>
              <a:rPr sz="2600" spc="-15" dirty="0">
                <a:latin typeface="Noto Sans CJK JP Regular"/>
                <a:cs typeface="Noto Sans CJK JP Regular"/>
              </a:rPr>
              <a:t>單</a:t>
            </a:r>
            <a:r>
              <a:rPr sz="2600" spc="5" dirty="0">
                <a:latin typeface="Noto Sans CJK JP Regular"/>
                <a:cs typeface="Noto Sans CJK JP Regular"/>
              </a:rPr>
              <a:t>位</a:t>
            </a:r>
            <a:endParaRPr sz="260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9822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642A6B9-F81A-81EB-6A8A-F5EC8161B459}"/>
              </a:ext>
            </a:extLst>
          </p:cNvPr>
          <p:cNvSpPr/>
          <p:nvPr/>
        </p:nvSpPr>
        <p:spPr>
          <a:xfrm>
            <a:off x="2511894" y="2346233"/>
            <a:ext cx="6968574" cy="2367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2700">
              <a:spcBef>
                <a:spcPts val="700"/>
              </a:spcBef>
              <a:buClr>
                <a:srgbClr val="FD8537"/>
              </a:buClr>
              <a:buSzPct val="68750"/>
              <a:tabLst>
                <a:tab pos="287020" algn="l"/>
              </a:tabLst>
            </a:pPr>
            <a:r>
              <a:rPr lang="zh-TW" altLang="zh-TW" sz="8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案例分享討論</a:t>
            </a:r>
          </a:p>
          <a:p>
            <a:pPr marL="12700">
              <a:spcBef>
                <a:spcPts val="700"/>
              </a:spcBef>
              <a:buClr>
                <a:srgbClr val="FD8537"/>
              </a:buClr>
              <a:buSzPct val="68750"/>
              <a:tabLst>
                <a:tab pos="287020" algn="l"/>
              </a:tabLst>
            </a:pPr>
            <a:endParaRPr lang="zh-TW" altLang="en-US" sz="5400" dirty="0">
              <a:latin typeface="Noto Sans CJK JP Medium"/>
              <a:cs typeface="Noto Sans CJK JP Medium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5DBD119-2A4B-45A3-92A2-C7C01CB399CE}"/>
              </a:ext>
            </a:extLst>
          </p:cNvPr>
          <p:cNvSpPr txBox="1"/>
          <p:nvPr/>
        </p:nvSpPr>
        <p:spPr>
          <a:xfrm>
            <a:off x="8082951" y="5494376"/>
            <a:ext cx="35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部分案例參採法務部廉政署「公職人員利益衝突迴避法案例彙編」</a:t>
            </a:r>
          </a:p>
        </p:txBody>
      </p:sp>
    </p:spTree>
    <p:extLst>
      <p:ext uri="{BB962C8B-B14F-4D97-AF65-F5344CB8AC3E}">
        <p14:creationId xmlns:p14="http://schemas.microsoft.com/office/powerpoint/2010/main" val="3674249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1685" y="495152"/>
            <a:ext cx="7200588" cy="51078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TW" altLang="zh-TW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未自行迴避關係人之人事進用態樣</a:t>
            </a:r>
            <a:r>
              <a:rPr lang="en-US" spc="-5" dirty="0"/>
              <a:t>    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18308" y="1287785"/>
            <a:ext cx="10168560" cy="335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Noto Sans CJK JP Medium"/>
                <a:cs typeface="Noto Sans CJK JP Medium"/>
              </a:rPr>
              <a:t>案例</a:t>
            </a:r>
            <a:endParaRPr sz="2400" dirty="0">
              <a:latin typeface="Noto Sans CJK JP Medium"/>
              <a:cs typeface="Noto Sans CJK JP Medium"/>
            </a:endParaRPr>
          </a:p>
          <a:p>
            <a:pPr marL="12700" marR="5080" algn="just">
              <a:spcBef>
                <a:spcPts val="600"/>
              </a:spcBef>
              <a:buClr>
                <a:srgbClr val="FD8537"/>
              </a:buClr>
              <a:buSzPct val="68750"/>
              <a:tabLst>
                <a:tab pos="287020" algn="l"/>
              </a:tabLst>
            </a:pPr>
            <a:r>
              <a:rPr sz="2400" spc="30" dirty="0" err="1">
                <a:latin typeface="Arial"/>
                <a:cs typeface="Arial"/>
              </a:rPr>
              <a:t>A</a:t>
            </a:r>
            <a:r>
              <a:rPr sz="2400" spc="35" dirty="0" err="1">
                <a:latin typeface="Noto Sans CJK JP Black"/>
                <a:cs typeface="Noto Sans CJK JP Black"/>
              </a:rPr>
              <a:t>為某國民小學校長該國小辦理「教學樂器設備更新</a:t>
            </a:r>
            <a:r>
              <a:rPr sz="2400" dirty="0" err="1">
                <a:latin typeface="Noto Sans CJK JP Black"/>
                <a:cs typeface="Noto Sans CJK JP Black"/>
              </a:rPr>
              <a:t>採購」案</a:t>
            </a:r>
            <a:r>
              <a:rPr sz="2400" spc="10" dirty="0" err="1">
                <a:latin typeface="Noto Sans CJK JP Black"/>
                <a:cs typeface="Noto Sans CJK JP Black"/>
              </a:rPr>
              <a:t>，</a:t>
            </a:r>
            <a:r>
              <a:rPr sz="2400" dirty="0" err="1">
                <a:latin typeface="Noto Sans CJK JP Black"/>
                <a:cs typeface="Noto Sans CJK JP Black"/>
              </a:rPr>
              <a:t>該採購案</a:t>
            </a:r>
            <a:r>
              <a:rPr sz="2400" spc="5" dirty="0" err="1">
                <a:latin typeface="Noto Sans CJK JP Black"/>
                <a:cs typeface="Noto Sans CJK JP Black"/>
              </a:rPr>
              <a:t>採</a:t>
            </a:r>
            <a:r>
              <a:rPr sz="2400" dirty="0" err="1">
                <a:latin typeface="Noto Sans CJK JP Black"/>
                <a:cs typeface="Noto Sans CJK JP Black"/>
              </a:rPr>
              <a:t>異質採購</a:t>
            </a:r>
            <a:r>
              <a:rPr sz="2400" spc="5" dirty="0" err="1">
                <a:latin typeface="Noto Sans CJK JP Black"/>
                <a:cs typeface="Noto Sans CJK JP Black"/>
              </a:rPr>
              <a:t>最</a:t>
            </a:r>
            <a:r>
              <a:rPr sz="2400" dirty="0" err="1">
                <a:latin typeface="Noto Sans CJK JP Black"/>
                <a:cs typeface="Noto Sans CJK JP Black"/>
              </a:rPr>
              <a:t>低標方式辦</a:t>
            </a:r>
            <a:r>
              <a:rPr sz="2400" spc="10" dirty="0" err="1">
                <a:latin typeface="Noto Sans CJK JP Black"/>
                <a:cs typeface="Noto Sans CJK JP Black"/>
              </a:rPr>
              <a:t>理</a:t>
            </a:r>
            <a:r>
              <a:rPr sz="2400" dirty="0" err="1">
                <a:latin typeface="Noto Sans CJK JP Medium"/>
                <a:cs typeface="Noto Sans CJK JP Medium"/>
              </a:rPr>
              <a:t>，</a:t>
            </a:r>
            <a:r>
              <a:rPr sz="2400" dirty="0" err="1">
                <a:latin typeface="Noto Sans CJK JP Black"/>
                <a:cs typeface="Noto Sans CJK JP Black"/>
              </a:rPr>
              <a:t>須成</a:t>
            </a:r>
            <a:r>
              <a:rPr sz="2400" spc="35" dirty="0" err="1">
                <a:latin typeface="Noto Sans CJK JP Black"/>
                <a:cs typeface="Noto Sans CJK JP Black"/>
              </a:rPr>
              <a:t>立審查委員會</a:t>
            </a:r>
            <a:endParaRPr lang="en-US" sz="2400" spc="35" dirty="0">
              <a:latin typeface="Noto Sans CJK JP Black"/>
              <a:cs typeface="Noto Sans CJK JP Black"/>
            </a:endParaRPr>
          </a:p>
          <a:p>
            <a:pPr marL="12700" marR="5080" algn="just">
              <a:spcBef>
                <a:spcPts val="600"/>
              </a:spcBef>
              <a:buClr>
                <a:srgbClr val="FD8537"/>
              </a:buClr>
              <a:buSzPct val="68750"/>
              <a:tabLst>
                <a:tab pos="287020" algn="l"/>
              </a:tabLst>
            </a:pPr>
            <a:r>
              <a:rPr sz="2400" spc="30" dirty="0">
                <a:latin typeface="Arial"/>
                <a:cs typeface="Arial"/>
              </a:rPr>
              <a:t>A</a:t>
            </a:r>
            <a:r>
              <a:rPr sz="2400" spc="35" dirty="0">
                <a:latin typeface="Noto Sans CJK JP Black"/>
                <a:cs typeface="Noto Sans CJK JP Black"/>
              </a:rPr>
              <a:t>校長於勾選專家學者及家長代表項下</a:t>
            </a:r>
            <a:r>
              <a:rPr sz="2400" dirty="0">
                <a:latin typeface="Noto Sans CJK JP Black"/>
                <a:cs typeface="Noto Sans CJK JP Black"/>
              </a:rPr>
              <a:t>審查委員</a:t>
            </a:r>
            <a:r>
              <a:rPr sz="2400" spc="10" dirty="0">
                <a:latin typeface="Noto Sans CJK JP Black"/>
                <a:cs typeface="Noto Sans CJK JP Black"/>
              </a:rPr>
              <a:t>時</a:t>
            </a:r>
            <a:r>
              <a:rPr sz="2400" dirty="0">
                <a:latin typeface="Noto Sans CJK JP Black"/>
                <a:cs typeface="Noto Sans CJK JP Black"/>
              </a:rPr>
              <a:t>，</a:t>
            </a:r>
            <a:r>
              <a:rPr sz="2400" dirty="0">
                <a:solidFill>
                  <a:srgbClr val="FF0000"/>
                </a:solidFill>
                <a:latin typeface="Noto Sans CJK JP Black"/>
                <a:cs typeface="Noto Sans CJK JP Black"/>
              </a:rPr>
              <a:t>明知其</a:t>
            </a:r>
            <a:r>
              <a:rPr sz="2400" spc="5" dirty="0">
                <a:solidFill>
                  <a:srgbClr val="FF0000"/>
                </a:solidFill>
                <a:latin typeface="Noto Sans CJK JP Black"/>
                <a:cs typeface="Noto Sans CJK JP Black"/>
              </a:rPr>
              <a:t>配</a:t>
            </a:r>
            <a:r>
              <a:rPr sz="2400" dirty="0">
                <a:solidFill>
                  <a:srgbClr val="FF0000"/>
                </a:solidFill>
                <a:latin typeface="Noto Sans CJK JP Black"/>
                <a:cs typeface="Noto Sans CJK JP Black"/>
              </a:rPr>
              <a:t>偶在審查</a:t>
            </a:r>
            <a:r>
              <a:rPr sz="2400" spc="5" dirty="0">
                <a:solidFill>
                  <a:srgbClr val="FF0000"/>
                </a:solidFill>
                <a:latin typeface="Noto Sans CJK JP Black"/>
                <a:cs typeface="Noto Sans CJK JP Black"/>
              </a:rPr>
              <a:t>委</a:t>
            </a:r>
            <a:r>
              <a:rPr sz="2400" dirty="0">
                <a:solidFill>
                  <a:srgbClr val="FF0000"/>
                </a:solidFill>
                <a:latin typeface="Noto Sans CJK JP Black"/>
                <a:cs typeface="Noto Sans CJK JP Black"/>
              </a:rPr>
              <a:t>員建議名單</a:t>
            </a:r>
            <a:r>
              <a:rPr sz="2400" spc="10" dirty="0">
                <a:solidFill>
                  <a:srgbClr val="FF0000"/>
                </a:solidFill>
                <a:latin typeface="Noto Sans CJK JP Black"/>
                <a:cs typeface="Noto Sans CJK JP Black"/>
              </a:rPr>
              <a:t>上</a:t>
            </a:r>
            <a:r>
              <a:rPr sz="2400" dirty="0">
                <a:latin typeface="Noto Sans CJK JP Black"/>
                <a:cs typeface="Noto Sans CJK JP Black"/>
              </a:rPr>
              <a:t>，應即自行迴避</a:t>
            </a:r>
            <a:r>
              <a:rPr sz="2400" spc="10" dirty="0">
                <a:latin typeface="Noto Sans CJK JP Black"/>
                <a:cs typeface="Noto Sans CJK JP Black"/>
              </a:rPr>
              <a:t>，</a:t>
            </a:r>
            <a:r>
              <a:rPr sz="2400" dirty="0">
                <a:latin typeface="Noto Sans CJK JP Black"/>
                <a:cs typeface="Noto Sans CJK JP Black"/>
              </a:rPr>
              <a:t>停止執行</a:t>
            </a:r>
            <a:r>
              <a:rPr sz="2400" spc="5" dirty="0">
                <a:latin typeface="Noto Sans CJK JP Black"/>
                <a:cs typeface="Noto Sans CJK JP Black"/>
              </a:rPr>
              <a:t>該</a:t>
            </a:r>
            <a:r>
              <a:rPr sz="2400" dirty="0">
                <a:latin typeface="Noto Sans CJK JP Black"/>
                <a:cs typeface="Noto Sans CJK JP Black"/>
              </a:rPr>
              <a:t>項職</a:t>
            </a:r>
            <a:r>
              <a:rPr sz="2400" spc="5" dirty="0">
                <a:latin typeface="Noto Sans CJK JP Black"/>
                <a:cs typeface="Noto Sans CJK JP Black"/>
              </a:rPr>
              <a:t>務</a:t>
            </a:r>
            <a:r>
              <a:rPr sz="2400" dirty="0">
                <a:latin typeface="Noto Sans CJK JP Black"/>
                <a:cs typeface="Noto Sans CJK JP Black"/>
              </a:rPr>
              <a:t>，</a:t>
            </a:r>
            <a:r>
              <a:rPr sz="2400" spc="5" dirty="0">
                <a:latin typeface="Noto Sans CJK JP Black"/>
                <a:cs typeface="Noto Sans CJK JP Black"/>
              </a:rPr>
              <a:t>卻</a:t>
            </a:r>
            <a:r>
              <a:rPr sz="2400" dirty="0">
                <a:latin typeface="Noto Sans CJK JP Black"/>
                <a:cs typeface="Noto Sans CJK JP Black"/>
              </a:rPr>
              <a:t>未自行迴避，</a:t>
            </a:r>
            <a:r>
              <a:rPr sz="2400" dirty="0">
                <a:solidFill>
                  <a:srgbClr val="FF0000"/>
                </a:solidFill>
                <a:latin typeface="Noto Sans CJK JP Black"/>
                <a:cs typeface="Noto Sans CJK JP Black"/>
              </a:rPr>
              <a:t>仍勾選其配偶</a:t>
            </a:r>
            <a:r>
              <a:rPr sz="2400" dirty="0">
                <a:latin typeface="Noto Sans CJK JP Black"/>
                <a:cs typeface="Noto Sans CJK JP Black"/>
              </a:rPr>
              <a:t>，</a:t>
            </a:r>
            <a:r>
              <a:rPr sz="2400" spc="5" dirty="0">
                <a:latin typeface="Noto Sans CJK JP Black"/>
                <a:cs typeface="Noto Sans CJK JP Black"/>
              </a:rPr>
              <a:t>使</a:t>
            </a:r>
            <a:r>
              <a:rPr sz="2400" dirty="0">
                <a:latin typeface="Noto Sans CJK JP Black"/>
                <a:cs typeface="Noto Sans CJK JP Black"/>
              </a:rPr>
              <a:t>其配偶獲</a:t>
            </a:r>
            <a:r>
              <a:rPr sz="2400" spc="5" dirty="0">
                <a:latin typeface="Noto Sans CJK JP Black"/>
                <a:cs typeface="Noto Sans CJK JP Black"/>
              </a:rPr>
              <a:t>得</a:t>
            </a:r>
            <a:r>
              <a:rPr sz="2400" dirty="0">
                <a:latin typeface="Noto Sans CJK JP Black"/>
                <a:cs typeface="Noto Sans CJK JP Black"/>
              </a:rPr>
              <a:t>擔任審查</a:t>
            </a:r>
            <a:r>
              <a:rPr sz="2400" spc="5" dirty="0">
                <a:latin typeface="Noto Sans CJK JP Black"/>
                <a:cs typeface="Noto Sans CJK JP Black"/>
              </a:rPr>
              <a:t>委</a:t>
            </a:r>
            <a:r>
              <a:rPr sz="2400" dirty="0">
                <a:latin typeface="Noto Sans CJK JP Black"/>
                <a:cs typeface="Noto Sans CJK JP Black"/>
              </a:rPr>
              <a:t>員之利</a:t>
            </a:r>
            <a:r>
              <a:rPr sz="2400" spc="10" dirty="0">
                <a:latin typeface="Noto Sans CJK JP Black"/>
                <a:cs typeface="Noto Sans CJK JP Black"/>
              </a:rPr>
              <a:t>益</a:t>
            </a:r>
            <a:endParaRPr lang="en-US" sz="2400" spc="10" dirty="0">
              <a:latin typeface="Noto Sans CJK JP Black"/>
              <a:cs typeface="Noto Sans CJK JP Black"/>
            </a:endParaRPr>
          </a:p>
          <a:p>
            <a:pPr marL="12700" marR="5080" algn="just">
              <a:spcBef>
                <a:spcPts val="600"/>
              </a:spcBef>
              <a:buClr>
                <a:srgbClr val="FD8537"/>
              </a:buClr>
              <a:buSzPct val="68750"/>
              <a:tabLst>
                <a:tab pos="287020" algn="l"/>
              </a:tabLst>
            </a:pPr>
            <a:endParaRPr lang="en-US" sz="2400" dirty="0">
              <a:latin typeface="Noto Sans CJK JP Black"/>
              <a:cs typeface="Noto Sans CJK JP Black"/>
            </a:endParaRPr>
          </a:p>
          <a:p>
            <a:pPr marL="12700" marR="5080" algn="just">
              <a:spcBef>
                <a:spcPts val="600"/>
              </a:spcBef>
              <a:buClr>
                <a:srgbClr val="FD8537"/>
              </a:buClr>
              <a:buSzPct val="68750"/>
              <a:tabLst>
                <a:tab pos="287020" algn="l"/>
              </a:tabLst>
            </a:pPr>
            <a:r>
              <a:rPr sz="2400" dirty="0">
                <a:latin typeface="Noto Sans CJK JP Black"/>
                <a:cs typeface="Noto Sans CJK JP Black"/>
              </a:rPr>
              <a:t>違反本法</a:t>
            </a:r>
            <a:r>
              <a:rPr sz="2400" spc="-5" dirty="0">
                <a:latin typeface="Noto Sans CJK JP Black"/>
                <a:cs typeface="Noto Sans CJK JP Black"/>
              </a:rPr>
              <a:t>第</a:t>
            </a:r>
            <a:r>
              <a:rPr sz="2400" spc="-5" dirty="0">
                <a:latin typeface="Arial"/>
                <a:cs typeface="Arial"/>
              </a:rPr>
              <a:t>6</a:t>
            </a:r>
            <a:r>
              <a:rPr sz="2400" spc="-5" dirty="0">
                <a:latin typeface="Noto Sans CJK JP Black"/>
                <a:cs typeface="Noto Sans CJK JP Black"/>
              </a:rPr>
              <a:t>條第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-5" dirty="0">
                <a:latin typeface="Noto Sans CJK JP Black"/>
                <a:cs typeface="Noto Sans CJK JP Black"/>
              </a:rPr>
              <a:t>項規定</a:t>
            </a:r>
            <a:r>
              <a:rPr sz="2400" dirty="0">
                <a:latin typeface="Noto Sans CJK JP Black"/>
                <a:cs typeface="Noto Sans CJK JP Black"/>
              </a:rPr>
              <a:t>，</a:t>
            </a:r>
            <a:r>
              <a:rPr sz="2400" spc="105" dirty="0">
                <a:latin typeface="Noto Sans CJK JP Black"/>
                <a:cs typeface="Noto Sans CJK JP Black"/>
              </a:rPr>
              <a:t> </a:t>
            </a:r>
            <a:r>
              <a:rPr sz="2400" spc="-5" dirty="0">
                <a:latin typeface="Noto Sans CJK JP Black"/>
                <a:cs typeface="Noto Sans CJK JP Black"/>
              </a:rPr>
              <a:t>裁處罰鍰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5" dirty="0">
                <a:latin typeface="Noto Sans CJK JP Black"/>
                <a:cs typeface="Noto Sans CJK JP Black"/>
              </a:rPr>
              <a:t>萬元</a:t>
            </a:r>
            <a:r>
              <a:rPr sz="2400" dirty="0">
                <a:latin typeface="Noto Sans CJK JP Black"/>
                <a:cs typeface="Noto Sans CJK JP Black"/>
              </a:rPr>
              <a:t>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E400C3F-3B99-F939-D401-0B663D13EE01}"/>
              </a:ext>
            </a:extLst>
          </p:cNvPr>
          <p:cNvSpPr txBox="1"/>
          <p:nvPr/>
        </p:nvSpPr>
        <p:spPr>
          <a:xfrm>
            <a:off x="5684807" y="5329755"/>
            <a:ext cx="5469147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TW" altLang="zh-TW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用自己人 實在毋妥當</a:t>
            </a:r>
            <a:endParaRPr lang="zh-TW" altLang="zh-TW" sz="4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F59F409-5A1C-36B1-3AFB-6898A1FBB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73" y="135732"/>
            <a:ext cx="6773220" cy="95263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D201734-5D80-C8EC-78C6-77ECCF1E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73" y="1164360"/>
            <a:ext cx="7756608" cy="5486606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6A8EA09-3D20-8935-7714-FE4E5989CC21}"/>
              </a:ext>
            </a:extLst>
          </p:cNvPr>
          <p:cNvCxnSpPr/>
          <p:nvPr/>
        </p:nvCxnSpPr>
        <p:spPr>
          <a:xfrm>
            <a:off x="1794294" y="1552755"/>
            <a:ext cx="53224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FA4C8AE-9A52-6930-319C-737549601864}"/>
              </a:ext>
            </a:extLst>
          </p:cNvPr>
          <p:cNvCxnSpPr/>
          <p:nvPr/>
        </p:nvCxnSpPr>
        <p:spPr>
          <a:xfrm>
            <a:off x="3036498" y="4183811"/>
            <a:ext cx="62110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1E6256A5-7779-45EC-501E-1007DC01EDFD}"/>
              </a:ext>
            </a:extLst>
          </p:cNvPr>
          <p:cNvCxnSpPr/>
          <p:nvPr/>
        </p:nvCxnSpPr>
        <p:spPr>
          <a:xfrm>
            <a:off x="1854679" y="4554747"/>
            <a:ext cx="42413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980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2E44693-194D-98CD-4A16-7F94D013A9EB}"/>
              </a:ext>
            </a:extLst>
          </p:cNvPr>
          <p:cNvSpPr txBox="1">
            <a:spLocks/>
          </p:cNvSpPr>
          <p:nvPr/>
        </p:nvSpPr>
        <p:spPr>
          <a:xfrm>
            <a:off x="2031685" y="495152"/>
            <a:ext cx="7200588" cy="51078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未自行迴避關係人之人事進用態樣</a:t>
            </a:r>
            <a:r>
              <a:rPr lang="zh-TW" altLang="en-US" spc="-5" dirty="0"/>
              <a:t>   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1298C9B-9D94-4963-0878-CE181C52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2552700"/>
            <a:ext cx="5419725" cy="17526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46E48D2-5CBD-52B6-1294-D720FDD6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81" y="1201024"/>
            <a:ext cx="9599636" cy="310427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F78C2CE-A134-613C-4D03-CA28FDD9D025}"/>
              </a:ext>
            </a:extLst>
          </p:cNvPr>
          <p:cNvSpPr txBox="1"/>
          <p:nvPr/>
        </p:nvSpPr>
        <p:spPr>
          <a:xfrm>
            <a:off x="3731826" y="4588534"/>
            <a:ext cx="47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有關係 真的有關係</a:t>
            </a:r>
            <a:r>
              <a:rPr lang="en-US" altLang="zh-TW" sz="4000" dirty="0">
                <a:solidFill>
                  <a:srgbClr val="FF0000"/>
                </a:solidFill>
              </a:rPr>
              <a:t>!!!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E233E4F-7109-9E61-A673-E7229FBD8E6E}"/>
              </a:ext>
            </a:extLst>
          </p:cNvPr>
          <p:cNvSpPr txBox="1"/>
          <p:nvPr/>
        </p:nvSpPr>
        <p:spPr>
          <a:xfrm>
            <a:off x="2771235" y="345858"/>
            <a:ext cx="7209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假借職務上之權力圖利態樣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0B595C8-730D-37C5-1385-E027E2B8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13" y="954400"/>
            <a:ext cx="9109494" cy="47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18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975913C6-8697-4596-843C-D44B2B3A08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69998"/>
            <a:ext cx="11771313" cy="4157663"/>
          </a:xfrm>
        </p:spPr>
        <p:txBody>
          <a:bodyPr>
            <a:normAutofit lnSpcReduction="10000"/>
          </a:bodyPr>
          <a:lstStyle/>
          <a:p>
            <a:pPr marL="126365" indent="0">
              <a:spcBef>
                <a:spcPts val="605"/>
              </a:spcBef>
              <a:buNone/>
            </a:pPr>
            <a:endParaRPr lang="zh-TW" altLang="en-US" dirty="0">
              <a:latin typeface="Noto Sans CJK JP Regular"/>
              <a:cs typeface="Noto Sans CJK JP Regular"/>
            </a:endParaRPr>
          </a:p>
          <a:p>
            <a:pPr marL="354965" marR="5080" algn="just">
              <a:spcBef>
                <a:spcPts val="505"/>
              </a:spcBef>
            </a:pPr>
            <a:r>
              <a:rPr lang="en-US" altLang="zh-TW" spc="50" dirty="0">
                <a:latin typeface="Times New Roman"/>
                <a:cs typeface="Times New Roman"/>
              </a:rPr>
              <a:t>A</a:t>
            </a:r>
            <a:r>
              <a:rPr lang="zh-TW" altLang="en-US" spc="55" dirty="0">
                <a:latin typeface="Noto Sans CJK JP Regular"/>
                <a:cs typeface="Noto Sans CJK JP Regular"/>
              </a:rPr>
              <a:t>擔任新</a:t>
            </a:r>
            <a:r>
              <a:rPr lang="zh-TW" altLang="en-US" spc="45" dirty="0">
                <a:latin typeface="Noto Sans CJK JP Regular"/>
                <a:cs typeface="Noto Sans CJK JP Regular"/>
              </a:rPr>
              <a:t>竹</a:t>
            </a:r>
            <a:r>
              <a:rPr lang="zh-TW" altLang="en-US" spc="55" dirty="0">
                <a:latin typeface="Noto Sans CJK JP Regular"/>
                <a:cs typeface="Noto Sans CJK JP Regular"/>
              </a:rPr>
              <a:t>縣某鄉鄉</a:t>
            </a:r>
            <a:r>
              <a:rPr lang="zh-TW" altLang="en-US" spc="45" dirty="0">
                <a:latin typeface="Noto Sans CJK JP Regular"/>
                <a:cs typeface="Noto Sans CJK JP Regular"/>
              </a:rPr>
              <a:t>民</a:t>
            </a:r>
            <a:r>
              <a:rPr lang="zh-TW" altLang="en-US" spc="55" dirty="0">
                <a:latin typeface="Noto Sans CJK JP Regular"/>
                <a:cs typeface="Noto Sans CJK JP Regular"/>
              </a:rPr>
              <a:t>代</a:t>
            </a:r>
            <a:r>
              <a:rPr lang="zh-TW" altLang="en-US" spc="75" dirty="0">
                <a:latin typeface="Noto Sans CJK JP Regular"/>
                <a:cs typeface="Noto Sans CJK JP Regular"/>
              </a:rPr>
              <a:t>表</a:t>
            </a:r>
            <a:r>
              <a:rPr lang="zh-TW" altLang="en-US" spc="60" dirty="0">
                <a:latin typeface="Noto Sans CJK JP Regular"/>
                <a:cs typeface="Noto Sans CJK JP Regular"/>
              </a:rPr>
              <a:t>，</a:t>
            </a:r>
            <a:r>
              <a:rPr lang="zh-TW" altLang="en-US" spc="55" dirty="0">
                <a:latin typeface="Noto Sans CJK JP Regular"/>
                <a:cs typeface="Noto Sans CJK JP Regular"/>
              </a:rPr>
              <a:t>係</a:t>
            </a:r>
            <a:r>
              <a:rPr lang="zh-TW" altLang="en-US" spc="45" dirty="0">
                <a:latin typeface="Noto Sans CJK JP Regular"/>
                <a:cs typeface="Noto Sans CJK JP Regular"/>
              </a:rPr>
              <a:t>本</a:t>
            </a:r>
            <a:r>
              <a:rPr lang="zh-TW" altLang="en-US" spc="55" dirty="0">
                <a:latin typeface="Noto Sans CJK JP Regular"/>
                <a:cs typeface="Noto Sans CJK JP Regular"/>
              </a:rPr>
              <a:t>法</a:t>
            </a:r>
            <a:r>
              <a:rPr lang="zh-TW" altLang="en-US" spc="65" dirty="0">
                <a:latin typeface="Noto Sans CJK JP Regular"/>
                <a:cs typeface="Noto Sans CJK JP Regular"/>
              </a:rPr>
              <a:t>第</a:t>
            </a:r>
            <a:r>
              <a:rPr lang="en-US" altLang="zh-TW" spc="50" dirty="0">
                <a:latin typeface="Times New Roman"/>
                <a:cs typeface="Times New Roman"/>
              </a:rPr>
              <a:t>2</a:t>
            </a:r>
            <a:r>
              <a:rPr lang="zh-TW" altLang="en-US" spc="55" dirty="0">
                <a:latin typeface="Noto Sans CJK JP Regular"/>
                <a:cs typeface="Noto Sans CJK JP Regular"/>
              </a:rPr>
              <a:t>條之</a:t>
            </a:r>
            <a:r>
              <a:rPr lang="zh-TW" altLang="en-US" spc="45" dirty="0">
                <a:latin typeface="Noto Sans CJK JP Regular"/>
                <a:cs typeface="Noto Sans CJK JP Regular"/>
              </a:rPr>
              <a:t>公</a:t>
            </a:r>
            <a:r>
              <a:rPr lang="zh-TW" altLang="en-US" spc="55" dirty="0">
                <a:latin typeface="Noto Sans CJK JP Regular"/>
                <a:cs typeface="Noto Sans CJK JP Regular"/>
              </a:rPr>
              <a:t>職人</a:t>
            </a:r>
            <a:r>
              <a:rPr lang="zh-TW" altLang="en-US" spc="65" dirty="0">
                <a:latin typeface="Noto Sans CJK JP Regular"/>
                <a:cs typeface="Noto Sans CJK JP Regular"/>
              </a:rPr>
              <a:t>員</a:t>
            </a:r>
            <a:r>
              <a:rPr lang="zh-TW" altLang="en-US" spc="60" dirty="0">
                <a:latin typeface="Noto Sans CJK JP Regular"/>
                <a:cs typeface="Noto Sans CJK JP Regular"/>
              </a:rPr>
              <a:t>。</a:t>
            </a:r>
            <a:r>
              <a:rPr lang="en-US" altLang="zh-TW" spc="50" dirty="0">
                <a:latin typeface="Times New Roman"/>
                <a:cs typeface="Times New Roman"/>
              </a:rPr>
              <a:t>B</a:t>
            </a:r>
            <a:r>
              <a:rPr lang="zh-TW" altLang="en-US" spc="45" dirty="0">
                <a:latin typeface="Noto Sans CJK JP Regular"/>
                <a:cs typeface="Noto Sans CJK JP Regular"/>
              </a:rPr>
              <a:t>係</a:t>
            </a:r>
            <a:r>
              <a:rPr lang="en-US" altLang="zh-TW" spc="40" dirty="0">
                <a:latin typeface="Times New Roman"/>
                <a:cs typeface="Times New Roman"/>
              </a:rPr>
              <a:t>A</a:t>
            </a:r>
            <a:r>
              <a:rPr lang="zh-TW" altLang="en-US" spc="60" dirty="0">
                <a:latin typeface="Noto Sans CJK JP Regular"/>
                <a:cs typeface="Noto Sans CJK JP Regular"/>
              </a:rPr>
              <a:t>之女</a:t>
            </a:r>
            <a:r>
              <a:rPr lang="zh-TW" altLang="en-US" spc="45" dirty="0">
                <a:latin typeface="Noto Sans CJK JP Regular"/>
                <a:cs typeface="Noto Sans CJK JP Regular"/>
              </a:rPr>
              <a:t>婿</a:t>
            </a:r>
            <a:r>
              <a:rPr lang="zh-TW" altLang="en-US" spc="60" dirty="0">
                <a:latin typeface="Noto Sans CJK JP Regular"/>
                <a:cs typeface="Noto Sans CJK JP Regular"/>
              </a:rPr>
              <a:t>，</a:t>
            </a:r>
            <a:r>
              <a:rPr lang="zh-TW" altLang="en-US" spc="45" dirty="0">
                <a:latin typeface="Noto Sans CJK JP Regular"/>
                <a:cs typeface="Noto Sans CJK JP Regular"/>
              </a:rPr>
              <a:t>並擔任甲土</a:t>
            </a:r>
            <a:r>
              <a:rPr lang="zh-TW" altLang="en-US" spc="55" dirty="0">
                <a:latin typeface="Noto Sans CJK JP Regular"/>
                <a:cs typeface="Noto Sans CJK JP Regular"/>
              </a:rPr>
              <a:t>木</a:t>
            </a:r>
            <a:r>
              <a:rPr lang="zh-TW" altLang="en-US" spc="45" dirty="0">
                <a:latin typeface="Noto Sans CJK JP Regular"/>
                <a:cs typeface="Noto Sans CJK JP Regular"/>
              </a:rPr>
              <a:t>包工業之</a:t>
            </a:r>
            <a:r>
              <a:rPr lang="zh-TW" altLang="en-US" spc="55" dirty="0">
                <a:latin typeface="Noto Sans CJK JP Regular"/>
                <a:cs typeface="Noto Sans CJK JP Regular"/>
              </a:rPr>
              <a:t>負</a:t>
            </a:r>
            <a:r>
              <a:rPr lang="zh-TW" altLang="en-US" spc="45" dirty="0">
                <a:latin typeface="Noto Sans CJK JP Regular"/>
                <a:cs typeface="Noto Sans CJK JP Regular"/>
              </a:rPr>
              <a:t>責</a:t>
            </a:r>
            <a:r>
              <a:rPr lang="zh-TW" altLang="en-US" spc="75" dirty="0">
                <a:latin typeface="Noto Sans CJK JP Regular"/>
                <a:cs typeface="Noto Sans CJK JP Regular"/>
              </a:rPr>
              <a:t>人</a:t>
            </a:r>
            <a:r>
              <a:rPr lang="zh-TW" altLang="en-US" spc="60" dirty="0">
                <a:latin typeface="Noto Sans CJK JP Regular"/>
                <a:cs typeface="Noto Sans CJK JP Regular"/>
              </a:rPr>
              <a:t>。</a:t>
            </a:r>
            <a:r>
              <a:rPr lang="en-US" altLang="zh-TW" b="1" spc="25" dirty="0">
                <a:latin typeface="Times New Roman"/>
                <a:cs typeface="Times New Roman"/>
              </a:rPr>
              <a:t>A</a:t>
            </a:r>
            <a:r>
              <a:rPr lang="zh-TW" altLang="en-US" spc="55" dirty="0">
                <a:latin typeface="Noto Sans CJK JP Regular"/>
                <a:cs typeface="Noto Sans CJK JP Regular"/>
              </a:rPr>
              <a:t>於</a:t>
            </a:r>
            <a:r>
              <a:rPr lang="zh-TW" altLang="en-US" spc="45" dirty="0">
                <a:latin typeface="Noto Sans CJK JP Regular"/>
                <a:cs typeface="Noto Sans CJK JP Regular"/>
              </a:rPr>
              <a:t>鄉公所複</a:t>
            </a:r>
            <a:r>
              <a:rPr lang="zh-TW" altLang="en-US" spc="55" dirty="0">
                <a:latin typeface="Noto Sans CJK JP Regular"/>
                <a:cs typeface="Noto Sans CJK JP Regular"/>
              </a:rPr>
              <a:t>驗</a:t>
            </a:r>
            <a:r>
              <a:rPr lang="zh-TW" altLang="en-US" spc="45" dirty="0">
                <a:latin typeface="Noto Sans CJK JP Regular"/>
                <a:cs typeface="Noto Sans CJK JP Regular"/>
              </a:rPr>
              <a:t>其關係人甲</a:t>
            </a:r>
            <a:r>
              <a:rPr lang="zh-TW" altLang="en-US" dirty="0">
                <a:latin typeface="Noto Sans CJK JP Regular"/>
                <a:cs typeface="Noto Sans CJK JP Regular"/>
              </a:rPr>
              <a:t>土 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木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包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工</a:t>
            </a:r>
            <a:r>
              <a:rPr lang="zh-TW" altLang="en-US" spc="20" dirty="0">
                <a:latin typeface="Noto Sans CJK JP Regular"/>
                <a:cs typeface="Noto Sans CJK JP Regular"/>
              </a:rPr>
              <a:t>業所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承</a:t>
            </a:r>
            <a:r>
              <a:rPr lang="zh-TW" altLang="en-US" spc="20" dirty="0">
                <a:latin typeface="Noto Sans CJK JP Regular"/>
                <a:cs typeface="Noto Sans CJK JP Regular"/>
              </a:rPr>
              <a:t>攬</a:t>
            </a:r>
            <a:r>
              <a:rPr lang="zh-TW" altLang="en-US" spc="30" dirty="0">
                <a:latin typeface="Noto Sans CJK JP Regular"/>
                <a:cs typeface="Noto Sans CJK JP Regular"/>
              </a:rPr>
              <a:t>之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工程</a:t>
            </a:r>
            <a:r>
              <a:rPr lang="zh-TW" altLang="en-US" spc="65" dirty="0">
                <a:latin typeface="Noto Sans CJK JP Regular"/>
                <a:cs typeface="Noto Sans CJK JP Regular"/>
              </a:rPr>
              <a:t>時</a:t>
            </a:r>
            <a:r>
              <a:rPr lang="zh-TW" altLang="en-US" spc="20" dirty="0">
                <a:latin typeface="Noto Sans CJK JP Regular"/>
                <a:cs typeface="Noto Sans CJK JP Regular"/>
              </a:rPr>
              <a:t>，</a:t>
            </a:r>
            <a:r>
              <a:rPr lang="zh-TW" altLang="en-US" spc="30" dirty="0">
                <a:latin typeface="Noto Sans CJK JP Regular"/>
                <a:cs typeface="Noto Sans CJK JP Regular"/>
              </a:rPr>
              <a:t>以</a:t>
            </a:r>
            <a:r>
              <a:rPr lang="zh-TW" altLang="en-US" spc="20" dirty="0">
                <a:latin typeface="Noto Sans CJK JP Regular"/>
                <a:cs typeface="Noto Sans CJK JP Regular"/>
              </a:rPr>
              <a:t>承包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廠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商</a:t>
            </a:r>
            <a:r>
              <a:rPr lang="zh-TW" altLang="en-US" spc="30" dirty="0">
                <a:latin typeface="Noto Sans CJK JP Regular"/>
                <a:cs typeface="Noto Sans CJK JP Regular"/>
              </a:rPr>
              <a:t>代</a:t>
            </a:r>
            <a:r>
              <a:rPr lang="zh-TW" altLang="en-US" spc="20" dirty="0">
                <a:latin typeface="Noto Sans CJK JP Regular"/>
                <a:cs typeface="Noto Sans CJK JP Regular"/>
              </a:rPr>
              <a:t>表之</a:t>
            </a:r>
            <a:r>
              <a:rPr lang="zh-TW" altLang="en-US" spc="30" dirty="0">
                <a:latin typeface="Noto Sans CJK JP Regular"/>
                <a:cs typeface="Noto Sans CJK JP Regular"/>
              </a:rPr>
              <a:t>身</a:t>
            </a:r>
            <a:r>
              <a:rPr lang="zh-TW" altLang="en-US" spc="50" dirty="0">
                <a:latin typeface="Noto Sans CJK JP Regular"/>
                <a:cs typeface="Noto Sans CJK JP Regular"/>
              </a:rPr>
              <a:t>分</a:t>
            </a:r>
            <a:r>
              <a:rPr lang="zh-TW" altLang="en-US" spc="35" dirty="0">
                <a:latin typeface="Noto Sans CJK JP Regular"/>
                <a:cs typeface="Noto Sans CJK JP Regular"/>
              </a:rPr>
              <a:t>，</a:t>
            </a:r>
            <a:r>
              <a:rPr lang="zh-TW" altLang="en-US" spc="20" dirty="0">
                <a:latin typeface="Noto Sans CJK JP Regular"/>
                <a:cs typeface="Noto Sans CJK JP Regular"/>
              </a:rPr>
              <a:t>親自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到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場參</a:t>
            </a:r>
            <a:r>
              <a:rPr lang="zh-TW" altLang="en-US" dirty="0">
                <a:latin typeface="Noto Sans CJK JP Regular"/>
                <a:cs typeface="Noto Sans CJK JP Regular"/>
              </a:rPr>
              <a:t>與系爭工程之複驗，並在驗收紀錄「承包廠商代表」欄位上簽</a:t>
            </a:r>
            <a:r>
              <a:rPr lang="zh-TW" altLang="en-US" spc="10" dirty="0">
                <a:latin typeface="Noto Sans CJK JP Regular"/>
                <a:cs typeface="Noto Sans CJK JP Regular"/>
              </a:rPr>
              <a:t>名</a:t>
            </a:r>
            <a:r>
              <a:rPr lang="zh-TW" altLang="en-US" dirty="0">
                <a:latin typeface="Noto Sans CJK JP Regular"/>
                <a:cs typeface="Noto Sans CJK JP Regular"/>
              </a:rPr>
              <a:t>。</a:t>
            </a:r>
          </a:p>
          <a:p>
            <a:pPr marL="355600" marR="8255" indent="-342900" algn="just">
              <a:spcBef>
                <a:spcPts val="509"/>
              </a:spcBef>
              <a:tabLst>
                <a:tab pos="355600" algn="l"/>
              </a:tabLst>
            </a:pPr>
            <a:r>
              <a:rPr lang="en-US" altLang="zh-TW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zh-TW" altLang="en-US" spc="5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既知</a:t>
            </a:r>
            <a:r>
              <a:rPr lang="zh-TW" altLang="en-US" spc="4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悉其為民</a:t>
            </a:r>
            <a:r>
              <a:rPr lang="zh-TW" altLang="en-US" spc="5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意</a:t>
            </a:r>
            <a:r>
              <a:rPr lang="zh-TW" altLang="en-US" spc="4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代</a:t>
            </a:r>
            <a:r>
              <a:rPr lang="zh-TW" altLang="en-US" spc="6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表</a:t>
            </a:r>
            <a:r>
              <a:rPr lang="zh-TW" altLang="en-US" spc="45" dirty="0">
                <a:latin typeface="Noto Sans CJK JP Regular"/>
                <a:cs typeface="Noto Sans CJK JP Regular"/>
              </a:rPr>
              <a:t>，</a:t>
            </a:r>
            <a:r>
              <a:rPr lang="zh-TW" altLang="en-US" spc="40" dirty="0">
                <a:latin typeface="Noto Sans CJK JP Regular"/>
                <a:cs typeface="Noto Sans CJK JP Regular"/>
              </a:rPr>
              <a:t>甲</a:t>
            </a:r>
            <a:r>
              <a:rPr lang="zh-TW" altLang="en-US" spc="50" dirty="0">
                <a:latin typeface="Noto Sans CJK JP Regular"/>
                <a:cs typeface="Noto Sans CJK JP Regular"/>
              </a:rPr>
              <a:t>土</a:t>
            </a:r>
            <a:r>
              <a:rPr lang="zh-TW" altLang="en-US" spc="40" dirty="0">
                <a:latin typeface="Noto Sans CJK JP Regular"/>
                <a:cs typeface="Noto Sans CJK JP Regular"/>
              </a:rPr>
              <a:t>木包工業</a:t>
            </a:r>
            <a:r>
              <a:rPr lang="zh-TW" altLang="en-US" spc="50" dirty="0">
                <a:latin typeface="Noto Sans CJK JP Regular"/>
                <a:cs typeface="Noto Sans CJK JP Regular"/>
              </a:rPr>
              <a:t>為</a:t>
            </a:r>
            <a:r>
              <a:rPr lang="zh-TW" altLang="en-US" spc="40" dirty="0">
                <a:latin typeface="Noto Sans CJK JP Regular"/>
                <a:cs typeface="Noto Sans CJK JP Regular"/>
              </a:rPr>
              <a:t>其關係</a:t>
            </a:r>
            <a:r>
              <a:rPr lang="zh-TW" altLang="en-US" spc="65" dirty="0">
                <a:latin typeface="Noto Sans CJK JP Regular"/>
                <a:cs typeface="Noto Sans CJK JP Regular"/>
              </a:rPr>
              <a:t>人</a:t>
            </a:r>
            <a:r>
              <a:rPr lang="zh-TW" altLang="en-US" spc="55" dirty="0">
                <a:latin typeface="Noto Sans CJK JP Regular"/>
                <a:cs typeface="Noto Sans CJK JP Regular"/>
              </a:rPr>
              <a:t>，</a:t>
            </a:r>
            <a:r>
              <a:rPr lang="zh-TW" altLang="en-US" spc="45" dirty="0">
                <a:latin typeface="Noto Sans CJK JP Regular"/>
                <a:cs typeface="Noto Sans CJK JP Regular"/>
              </a:rPr>
              <a:t>亦知其與鄉公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所</a:t>
            </a:r>
            <a:r>
              <a:rPr lang="zh-TW" altLang="en-US" spc="20" dirty="0">
                <a:latin typeface="Noto Sans CJK JP Regular"/>
                <a:cs typeface="Noto Sans CJK JP Regular"/>
              </a:rPr>
              <a:t>暨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所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屬官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員</a:t>
            </a:r>
            <a:r>
              <a:rPr lang="zh-TW" altLang="en-US" spc="20" dirty="0">
                <a:latin typeface="Noto Sans CJK JP Regular"/>
                <a:cs typeface="Noto Sans CJK JP Regular"/>
              </a:rPr>
              <a:t>之</a:t>
            </a:r>
            <a:r>
              <a:rPr lang="zh-TW" altLang="en-US" spc="30" dirty="0">
                <a:latin typeface="Noto Sans CJK JP Regular"/>
                <a:cs typeface="Noto Sans CJK JP Regular"/>
              </a:rPr>
              <a:t>職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務監</a:t>
            </a:r>
            <a:r>
              <a:rPr lang="zh-TW" altLang="en-US" spc="30" dirty="0">
                <a:latin typeface="Noto Sans CJK JP Regular"/>
                <a:cs typeface="Noto Sans CJK JP Regular"/>
              </a:rPr>
              <a:t>督</a:t>
            </a:r>
            <a:r>
              <a:rPr lang="zh-TW" altLang="en-US" spc="20" dirty="0">
                <a:latin typeface="Noto Sans CJK JP Regular"/>
                <a:cs typeface="Noto Sans CJK JP Regular"/>
              </a:rPr>
              <a:t>關</a:t>
            </a:r>
            <a:r>
              <a:rPr lang="zh-TW" altLang="en-US" spc="30" dirty="0">
                <a:latin typeface="Noto Sans CJK JP Regular"/>
                <a:cs typeface="Noto Sans CJK JP Regular"/>
              </a:rPr>
              <a:t>係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對相</a:t>
            </a:r>
            <a:r>
              <a:rPr lang="zh-TW" altLang="en-US" spc="30" dirty="0">
                <a:latin typeface="Noto Sans CJK JP Regular"/>
                <a:cs typeface="Noto Sans CJK JP Regular"/>
              </a:rPr>
              <a:t>關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官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員</a:t>
            </a:r>
            <a:r>
              <a:rPr lang="zh-TW" altLang="en-US" spc="20" dirty="0">
                <a:latin typeface="Noto Sans CJK JP Regular"/>
                <a:cs typeface="Noto Sans CJK JP Regular"/>
              </a:rPr>
              <a:t>之影</a:t>
            </a:r>
            <a:r>
              <a:rPr lang="zh-TW" altLang="en-US" spc="30" dirty="0">
                <a:latin typeface="Noto Sans CJK JP Regular"/>
                <a:cs typeface="Noto Sans CJK JP Regular"/>
              </a:rPr>
              <a:t>響</a:t>
            </a:r>
            <a:r>
              <a:rPr lang="zh-TW" altLang="en-US" spc="90" dirty="0">
                <a:latin typeface="Noto Sans CJK JP Regular"/>
                <a:cs typeface="Noto Sans CJK JP Regular"/>
              </a:rPr>
              <a:t>力</a:t>
            </a:r>
            <a:r>
              <a:rPr lang="zh-TW" altLang="en-US" spc="20" dirty="0">
                <a:latin typeface="Noto Sans CJK JP Regular"/>
                <a:cs typeface="Noto Sans CJK JP Regular"/>
              </a:rPr>
              <a:t>，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更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明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白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其以</a:t>
            </a:r>
            <a:r>
              <a:rPr lang="zh-TW" altLang="en-US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民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意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代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表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身分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兼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廠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商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代表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參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與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系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爭工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程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複</a:t>
            </a:r>
            <a:r>
              <a:rPr lang="zh-TW" altLang="en-US" spc="9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驗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，足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以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影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響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人民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對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公職</a:t>
            </a:r>
            <a:r>
              <a:rPr lang="zh-TW" altLang="en-US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人 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員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廉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潔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操守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及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政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府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決策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過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程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之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信</a:t>
            </a:r>
            <a:r>
              <a:rPr lang="zh-TW" altLang="en-US" spc="6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賴</a:t>
            </a:r>
            <a:r>
              <a:rPr lang="zh-TW" altLang="en-US" spc="3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，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仍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決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意在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驗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收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紀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錄上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簽</a:t>
            </a:r>
            <a:r>
              <a:rPr lang="zh-TW" altLang="en-US" spc="5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名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以 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使</a:t>
            </a:r>
            <a:r>
              <a:rPr lang="zh-TW" altLang="en-US" spc="1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其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關</a:t>
            </a:r>
            <a:r>
              <a:rPr lang="zh-TW" altLang="en-US" spc="1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係人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完</a:t>
            </a:r>
            <a:r>
              <a:rPr lang="zh-TW" altLang="en-US" spc="1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成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驗</a:t>
            </a:r>
            <a:r>
              <a:rPr lang="zh-TW" altLang="en-US" spc="5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收</a:t>
            </a:r>
            <a:r>
              <a:rPr lang="zh-TW" altLang="en-US" spc="5" dirty="0">
                <a:latin typeface="Noto Sans CJK JP Regular"/>
                <a:cs typeface="Noto Sans CJK JP Regular"/>
              </a:rPr>
              <a:t>，</a:t>
            </a:r>
            <a:r>
              <a:rPr lang="zh-TW" altLang="en-US" spc="30" dirty="0">
                <a:latin typeface="Noto Sans CJK JP Regular"/>
                <a:cs typeface="Noto Sans CJK JP Regular"/>
              </a:rPr>
              <a:t>以</a:t>
            </a:r>
            <a:r>
              <a:rPr lang="zh-TW" altLang="en-US" spc="15" dirty="0">
                <a:latin typeface="Noto Sans CJK JP Regular"/>
                <a:cs typeface="Noto Sans CJK JP Regular"/>
              </a:rPr>
              <a:t>圖</a:t>
            </a:r>
            <a:r>
              <a:rPr lang="zh-TW" altLang="en-US" spc="30" dirty="0">
                <a:latin typeface="Noto Sans CJK JP Regular"/>
                <a:cs typeface="Noto Sans CJK JP Regular"/>
              </a:rPr>
              <a:t>甲</a:t>
            </a:r>
            <a:r>
              <a:rPr lang="zh-TW" altLang="en-US" spc="15" dirty="0">
                <a:latin typeface="Noto Sans CJK JP Regular"/>
                <a:cs typeface="Noto Sans CJK JP Regular"/>
              </a:rPr>
              <a:t>土木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包</a:t>
            </a:r>
            <a:r>
              <a:rPr lang="zh-TW" altLang="en-US" spc="15" dirty="0">
                <a:latin typeface="Noto Sans CJK JP Regular"/>
                <a:cs typeface="Noto Sans CJK JP Regular"/>
              </a:rPr>
              <a:t>工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業</a:t>
            </a:r>
            <a:r>
              <a:rPr lang="zh-TW" altLang="en-US" spc="15" dirty="0">
                <a:latin typeface="Noto Sans CJK JP Regular"/>
                <a:cs typeface="Noto Sans CJK JP Regular"/>
              </a:rPr>
              <a:t>受財</a:t>
            </a:r>
            <a:r>
              <a:rPr lang="zh-TW" altLang="en-US" spc="30" dirty="0">
                <a:latin typeface="Noto Sans CJK JP Regular"/>
                <a:cs typeface="Noto Sans CJK JP Regular"/>
              </a:rPr>
              <a:t>產</a:t>
            </a:r>
            <a:r>
              <a:rPr lang="zh-TW" altLang="en-US" spc="15" dirty="0">
                <a:latin typeface="Noto Sans CJK JP Regular"/>
                <a:cs typeface="Noto Sans CJK JP Regular"/>
              </a:rPr>
              <a:t>上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利</a:t>
            </a:r>
            <a:r>
              <a:rPr lang="zh-TW" altLang="en-US" spc="55" dirty="0">
                <a:latin typeface="Noto Sans CJK JP Regular"/>
                <a:cs typeface="Noto Sans CJK JP Regular"/>
              </a:rPr>
              <a:t>益</a:t>
            </a:r>
            <a:r>
              <a:rPr lang="zh-TW" altLang="en-US" spc="20" dirty="0">
                <a:latin typeface="Noto Sans CJK JP Regular"/>
                <a:cs typeface="Noto Sans CJK JP Regular"/>
              </a:rPr>
              <a:t>，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實</a:t>
            </a:r>
            <a:r>
              <a:rPr lang="zh-TW" altLang="en-US" spc="1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已具</a:t>
            </a:r>
            <a:r>
              <a:rPr lang="zh-TW" altLang="en-US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有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對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於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假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借職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務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上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之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權</a:t>
            </a:r>
            <a:r>
              <a:rPr lang="zh-TW" altLang="en-US" spc="5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力</a:t>
            </a:r>
            <a:r>
              <a:rPr lang="zh-TW" altLang="en-US" spc="3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、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機</a:t>
            </a:r>
            <a:r>
              <a:rPr lang="zh-TW" altLang="en-US" spc="3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會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、方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法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圖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關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係人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利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益</a:t>
            </a:r>
            <a:r>
              <a:rPr lang="zh-TW" altLang="en-US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之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認</a:t>
            </a:r>
            <a:r>
              <a:rPr lang="zh-TW" altLang="en-US" spc="5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知</a:t>
            </a:r>
            <a:r>
              <a:rPr lang="zh-TW" altLang="en-US" spc="35" dirty="0">
                <a:latin typeface="Noto Sans CJK JP Regular"/>
                <a:cs typeface="Noto Sans CJK JP Regular"/>
              </a:rPr>
              <a:t>。</a:t>
            </a:r>
            <a:r>
              <a:rPr lang="zh-TW" altLang="en-US" spc="20" dirty="0">
                <a:latin typeface="Noto Sans CJK JP Regular"/>
                <a:cs typeface="Noto Sans CJK JP Regular"/>
              </a:rPr>
              <a:t>縱使鄉</a:t>
            </a:r>
            <a:r>
              <a:rPr lang="zh-TW" altLang="en-US" spc="45" dirty="0">
                <a:latin typeface="Noto Sans CJK JP Regular"/>
                <a:cs typeface="Noto Sans CJK JP Regular"/>
              </a:rPr>
              <a:t>公</a:t>
            </a:r>
            <a:r>
              <a:rPr lang="zh-TW" altLang="en-US" spc="55" dirty="0">
                <a:latin typeface="Noto Sans CJK JP Regular"/>
                <a:cs typeface="Noto Sans CJK JP Regular"/>
              </a:rPr>
              <a:t>所</a:t>
            </a:r>
            <a:r>
              <a:rPr lang="zh-TW" altLang="en-US" spc="45" dirty="0">
                <a:latin typeface="Noto Sans CJK JP Regular"/>
                <a:cs typeface="Noto Sans CJK JP Regular"/>
              </a:rPr>
              <a:t>技士確未</a:t>
            </a:r>
            <a:r>
              <a:rPr lang="zh-TW" altLang="en-US" spc="70" dirty="0">
                <a:latin typeface="Noto Sans CJK JP Regular"/>
                <a:cs typeface="Noto Sans CJK JP Regular"/>
              </a:rPr>
              <a:t>因</a:t>
            </a:r>
            <a:r>
              <a:rPr lang="en-US" altLang="zh-TW" spc="35" dirty="0">
                <a:latin typeface="Times New Roman"/>
                <a:cs typeface="Times New Roman"/>
              </a:rPr>
              <a:t>A</a:t>
            </a:r>
            <a:r>
              <a:rPr lang="zh-TW" altLang="en-US" spc="45" dirty="0">
                <a:latin typeface="Noto Sans CJK JP Regular"/>
                <a:cs typeface="Noto Sans CJK JP Regular"/>
              </a:rPr>
              <a:t>身分而影</a:t>
            </a:r>
            <a:r>
              <a:rPr lang="zh-TW" altLang="en-US" spc="55" dirty="0">
                <a:latin typeface="Noto Sans CJK JP Regular"/>
                <a:cs typeface="Noto Sans CJK JP Regular"/>
              </a:rPr>
              <a:t>響</a:t>
            </a:r>
            <a:r>
              <a:rPr lang="zh-TW" altLang="en-US" spc="45" dirty="0">
                <a:latin typeface="Noto Sans CJK JP Regular"/>
                <a:cs typeface="Noto Sans CJK JP Regular"/>
              </a:rPr>
              <a:t>其依法行</a:t>
            </a:r>
            <a:r>
              <a:rPr lang="zh-TW" altLang="en-US" spc="80" dirty="0">
                <a:latin typeface="Noto Sans CJK JP Regular"/>
                <a:cs typeface="Noto Sans CJK JP Regular"/>
              </a:rPr>
              <a:t>政</a:t>
            </a:r>
            <a:r>
              <a:rPr lang="zh-TW" altLang="en-US" spc="45" dirty="0">
                <a:latin typeface="Noto Sans CJK JP Regular"/>
                <a:cs typeface="Noto Sans CJK JP Regular"/>
              </a:rPr>
              <a:t>，惟仍難</a:t>
            </a:r>
            <a:r>
              <a:rPr lang="zh-TW" altLang="en-US" spc="55" dirty="0">
                <a:latin typeface="Noto Sans CJK JP Regular"/>
                <a:cs typeface="Noto Sans CJK JP Regular"/>
              </a:rPr>
              <a:t>確</a:t>
            </a:r>
            <a:r>
              <a:rPr lang="zh-TW" altLang="en-US" spc="45" dirty="0">
                <a:latin typeface="Noto Sans CJK JP Regular"/>
                <a:cs typeface="Noto Sans CJK JP Regular"/>
              </a:rPr>
              <a:t>保後續承辦</a:t>
            </a:r>
            <a:r>
              <a:rPr lang="zh-TW" altLang="en-US" dirty="0">
                <a:latin typeface="Noto Sans CJK JP Regular"/>
                <a:cs typeface="Noto Sans CJK JP Regular"/>
              </a:rPr>
              <a:t>系</a:t>
            </a:r>
            <a:r>
              <a:rPr lang="zh-TW" altLang="en-US" spc="30" dirty="0">
                <a:latin typeface="Noto Sans CJK JP Regular"/>
                <a:cs typeface="Noto Sans CJK JP Regular"/>
              </a:rPr>
              <a:t>爭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工</a:t>
            </a:r>
            <a:r>
              <a:rPr lang="zh-TW" altLang="en-US" spc="30" dirty="0">
                <a:latin typeface="Noto Sans CJK JP Regular"/>
                <a:cs typeface="Noto Sans CJK JP Regular"/>
              </a:rPr>
              <a:t>程</a:t>
            </a:r>
            <a:r>
              <a:rPr lang="zh-TW" altLang="en-US" spc="20" dirty="0">
                <a:latin typeface="Noto Sans CJK JP Regular"/>
                <a:cs typeface="Noto Sans CJK JP Regular"/>
              </a:rPr>
              <a:t>結</a:t>
            </a:r>
            <a:r>
              <a:rPr lang="zh-TW" altLang="en-US" spc="35" dirty="0">
                <a:latin typeface="Noto Sans CJK JP Regular"/>
                <a:cs typeface="Noto Sans CJK JP Regular"/>
              </a:rPr>
              <a:t>算、</a:t>
            </a:r>
            <a:r>
              <a:rPr lang="zh-TW" altLang="en-US" spc="20" dirty="0">
                <a:latin typeface="Noto Sans CJK JP Regular"/>
                <a:cs typeface="Noto Sans CJK JP Regular"/>
              </a:rPr>
              <a:t>請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款</a:t>
            </a:r>
            <a:r>
              <a:rPr lang="zh-TW" altLang="en-US" spc="20" dirty="0">
                <a:latin typeface="Noto Sans CJK JP Regular"/>
                <a:cs typeface="Noto Sans CJK JP Regular"/>
              </a:rPr>
              <a:t>或履</a:t>
            </a:r>
            <a:r>
              <a:rPr lang="zh-TW" altLang="en-US" spc="30" dirty="0">
                <a:latin typeface="Noto Sans CJK JP Regular"/>
                <a:cs typeface="Noto Sans CJK JP Regular"/>
              </a:rPr>
              <a:t>約</a:t>
            </a:r>
            <a:r>
              <a:rPr lang="zh-TW" altLang="en-US" spc="20" dirty="0">
                <a:latin typeface="Noto Sans CJK JP Regular"/>
                <a:cs typeface="Noto Sans CJK JP Regular"/>
              </a:rPr>
              <a:t>保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固</a:t>
            </a:r>
            <a:r>
              <a:rPr lang="zh-TW" altLang="en-US" spc="20" dirty="0">
                <a:latin typeface="Noto Sans CJK JP Regular"/>
                <a:cs typeface="Noto Sans CJK JP Regular"/>
              </a:rPr>
              <a:t>程序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業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務</a:t>
            </a:r>
            <a:r>
              <a:rPr lang="zh-TW" altLang="en-US" spc="30" dirty="0">
                <a:latin typeface="Noto Sans CJK JP Regular"/>
                <a:cs typeface="Noto Sans CJK JP Regular"/>
              </a:rPr>
              <a:t>之</a:t>
            </a:r>
            <a:r>
              <a:rPr lang="zh-TW" altLang="en-US" spc="20" dirty="0">
                <a:latin typeface="Noto Sans CJK JP Regular"/>
                <a:cs typeface="Noto Sans CJK JP Regular"/>
              </a:rPr>
              <a:t>其他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公</a:t>
            </a:r>
            <a:r>
              <a:rPr lang="zh-TW" altLang="en-US" spc="20" dirty="0">
                <a:latin typeface="Noto Sans CJK JP Regular"/>
                <a:cs typeface="Noto Sans CJK JP Regular"/>
              </a:rPr>
              <a:t>職</a:t>
            </a:r>
            <a:r>
              <a:rPr lang="zh-TW" altLang="en-US" spc="30" dirty="0">
                <a:latin typeface="Noto Sans CJK JP Regular"/>
                <a:cs typeface="Noto Sans CJK JP Regular"/>
              </a:rPr>
              <a:t>人</a:t>
            </a:r>
            <a:r>
              <a:rPr lang="zh-TW" altLang="en-US" spc="75" dirty="0">
                <a:latin typeface="Noto Sans CJK JP Regular"/>
                <a:cs typeface="Noto Sans CJK JP Regular"/>
              </a:rPr>
              <a:t>員</a:t>
            </a:r>
            <a:r>
              <a:rPr lang="zh-TW" altLang="en-US" spc="20" dirty="0">
                <a:latin typeface="Noto Sans CJK JP Regular"/>
                <a:cs typeface="Noto Sans CJK JP Regular"/>
              </a:rPr>
              <a:t>，</a:t>
            </a:r>
            <a:r>
              <a:rPr lang="zh-TW" altLang="en-US" spc="30" dirty="0">
                <a:latin typeface="Noto Sans CJK JP Regular"/>
                <a:cs typeface="Noto Sans CJK JP Regular"/>
              </a:rPr>
              <a:t>見</a:t>
            </a:r>
            <a:r>
              <a:rPr lang="zh-TW" altLang="en-US" spc="20" dirty="0">
                <a:latin typeface="Noto Sans CJK JP Regular"/>
                <a:cs typeface="Noto Sans CJK JP Regular"/>
              </a:rPr>
              <a:t>聞上</a:t>
            </a:r>
            <a:r>
              <a:rPr lang="zh-TW" altLang="en-US" dirty="0">
                <a:latin typeface="Noto Sans CJK JP Regular"/>
                <a:cs typeface="Noto Sans CJK JP Regular"/>
              </a:rPr>
              <a:t>開</a:t>
            </a:r>
            <a:r>
              <a:rPr lang="zh-TW" altLang="en-US" spc="30" dirty="0">
                <a:latin typeface="Noto Sans CJK JP Regular"/>
                <a:cs typeface="Noto Sans CJK JP Regular"/>
              </a:rPr>
              <a:t>驗</a:t>
            </a:r>
            <a:r>
              <a:rPr lang="zh-TW" altLang="en-US" spc="15" dirty="0">
                <a:latin typeface="Noto Sans CJK JP Regular"/>
                <a:cs typeface="Noto Sans CJK JP Regular"/>
              </a:rPr>
              <a:t>收</a:t>
            </a:r>
            <a:r>
              <a:rPr lang="zh-TW" altLang="en-US" spc="30" dirty="0">
                <a:latin typeface="Noto Sans CJK JP Regular"/>
                <a:cs typeface="Noto Sans CJK JP Regular"/>
              </a:rPr>
              <a:t>紀</a:t>
            </a:r>
            <a:r>
              <a:rPr lang="zh-TW" altLang="en-US" spc="15" dirty="0">
                <a:latin typeface="Noto Sans CJK JP Regular"/>
                <a:cs typeface="Noto Sans CJK JP Regular"/>
              </a:rPr>
              <a:t>錄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後，</a:t>
            </a:r>
            <a:r>
              <a:rPr lang="zh-TW" altLang="en-US" spc="15" dirty="0">
                <a:latin typeface="Noto Sans CJK JP Regular"/>
                <a:cs typeface="Noto Sans CJK JP Regular"/>
              </a:rPr>
              <a:t>亦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未</a:t>
            </a:r>
            <a:r>
              <a:rPr lang="zh-TW" altLang="en-US" spc="15" dirty="0">
                <a:latin typeface="Noto Sans CJK JP Regular"/>
                <a:cs typeface="Noto Sans CJK JP Regular"/>
              </a:rPr>
              <a:t>震懾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於</a:t>
            </a:r>
            <a:r>
              <a:rPr lang="zh-TW" altLang="en-US" spc="15" dirty="0">
                <a:latin typeface="Noto Sans CJK JP Regular"/>
                <a:cs typeface="Noto Sans CJK JP Regular"/>
              </a:rPr>
              <a:t>民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意</a:t>
            </a:r>
            <a:r>
              <a:rPr lang="zh-TW" altLang="en-US" spc="15" dirty="0">
                <a:latin typeface="Noto Sans CJK JP Regular"/>
                <a:cs typeface="Noto Sans CJK JP Regular"/>
              </a:rPr>
              <a:t>代表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有</a:t>
            </a:r>
            <a:r>
              <a:rPr lang="zh-TW" altLang="en-US" spc="15" dirty="0">
                <a:latin typeface="Noto Sans CJK JP Regular"/>
                <a:cs typeface="Noto Sans CJK JP Regular"/>
              </a:rPr>
              <a:t>業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務</a:t>
            </a:r>
            <a:r>
              <a:rPr lang="zh-TW" altLang="en-US" spc="15" dirty="0">
                <a:latin typeface="Noto Sans CJK JP Regular"/>
                <a:cs typeface="Noto Sans CJK JP Regular"/>
              </a:rPr>
              <a:t>監督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權</a:t>
            </a:r>
            <a:r>
              <a:rPr lang="zh-TW" altLang="en-US" spc="15" dirty="0">
                <a:latin typeface="Noto Sans CJK JP Regular"/>
                <a:cs typeface="Noto Sans CJK JP Regular"/>
              </a:rPr>
              <a:t>之</a:t>
            </a:r>
            <a:r>
              <a:rPr lang="zh-TW" altLang="en-US" spc="30" dirty="0">
                <a:latin typeface="Noto Sans CJK JP Regular"/>
                <a:cs typeface="Noto Sans CJK JP Regular"/>
              </a:rPr>
              <a:t>影</a:t>
            </a:r>
            <a:r>
              <a:rPr lang="zh-TW" altLang="en-US" spc="15" dirty="0">
                <a:latin typeface="Noto Sans CJK JP Regular"/>
                <a:cs typeface="Noto Sans CJK JP Regular"/>
              </a:rPr>
              <a:t>響而</a:t>
            </a:r>
            <a:r>
              <a:rPr lang="zh-TW" altLang="en-US" spc="30" dirty="0">
                <a:latin typeface="Noto Sans CJK JP Regular"/>
                <a:cs typeface="Noto Sans CJK JP Regular"/>
              </a:rPr>
              <a:t>洵</a:t>
            </a:r>
            <a:r>
              <a:rPr lang="zh-TW" altLang="en-US" spc="15" dirty="0">
                <a:latin typeface="Noto Sans CJK JP Regular"/>
                <a:cs typeface="Noto Sans CJK JP Regular"/>
              </a:rPr>
              <a:t>私抑</a:t>
            </a:r>
            <a:r>
              <a:rPr lang="zh-TW" altLang="en-US" dirty="0">
                <a:latin typeface="Noto Sans CJK JP Regular"/>
                <a:cs typeface="Noto Sans CJK JP Regular"/>
              </a:rPr>
              <a:t>或 </a:t>
            </a:r>
            <a:r>
              <a:rPr lang="zh-TW" altLang="en-US" spc="10" dirty="0">
                <a:latin typeface="Noto Sans CJK JP Regular"/>
                <a:cs typeface="Noto Sans CJK JP Regular"/>
              </a:rPr>
              <a:t>儘速辦</a:t>
            </a:r>
            <a:r>
              <a:rPr lang="zh-TW" altLang="en-US" dirty="0">
                <a:latin typeface="Noto Sans CJK JP Regular"/>
                <a:cs typeface="Noto Sans CJK JP Regular"/>
              </a:rPr>
              <a:t>理，</a:t>
            </a:r>
            <a:r>
              <a:rPr lang="zh-TW" altLang="en-US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處</a:t>
            </a:r>
            <a:r>
              <a:rPr lang="zh-TW" altLang="en-US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罰</a:t>
            </a:r>
            <a:r>
              <a:rPr lang="zh-TW" altLang="en-US" spc="1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鍰</a:t>
            </a:r>
            <a:r>
              <a:rPr lang="en-US" altLang="zh-TW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lang="zh-TW" altLang="en-US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萬元</a:t>
            </a:r>
            <a:r>
              <a:rPr lang="en-US" altLang="zh-TW" b="1" spc="-5" dirty="0">
                <a:latin typeface="Times New Roman"/>
                <a:cs typeface="Times New Roman"/>
              </a:rPr>
              <a:t>(</a:t>
            </a:r>
            <a:r>
              <a:rPr lang="zh-TW" altLang="en-US" spc="10" dirty="0">
                <a:latin typeface="Noto Sans CJK JP Regular"/>
                <a:cs typeface="Noto Sans CJK JP Regular"/>
              </a:rPr>
              <a:t>舊</a:t>
            </a:r>
            <a:r>
              <a:rPr lang="zh-TW" altLang="en-US" dirty="0">
                <a:latin typeface="Noto Sans CJK JP Regular"/>
                <a:cs typeface="Noto Sans CJK JP Regular"/>
              </a:rPr>
              <a:t>法裁罰金額</a:t>
            </a:r>
            <a:r>
              <a:rPr lang="en-US" altLang="zh-TW" b="1" spc="-5" dirty="0">
                <a:latin typeface="Times New Roman"/>
                <a:cs typeface="Times New Roman"/>
              </a:rPr>
              <a:t>)</a:t>
            </a:r>
            <a:r>
              <a:rPr lang="zh-TW" altLang="en-US" dirty="0">
                <a:latin typeface="Noto Sans CJK JP Regular"/>
                <a:cs typeface="Noto Sans CJK JP Regular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9961881" y="6440526"/>
            <a:ext cx="205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151BB17-C0F0-8725-9B99-0DC724A09D86}"/>
              </a:ext>
            </a:extLst>
          </p:cNvPr>
          <p:cNvSpPr txBox="1"/>
          <p:nvPr/>
        </p:nvSpPr>
        <p:spPr>
          <a:xfrm>
            <a:off x="3185303" y="541100"/>
            <a:ext cx="7209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假借職務上之權力圖利態樣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8113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9848" y="152145"/>
            <a:ext cx="4749165" cy="1935480"/>
            <a:chOff x="0" y="0"/>
            <a:chExt cx="4749165" cy="19354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748974" cy="1628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8824" y="643127"/>
              <a:ext cx="2529840" cy="12923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5875" y="669162"/>
              <a:ext cx="2422525" cy="1186815"/>
            </a:xfrm>
            <a:custGeom>
              <a:avLst/>
              <a:gdLst/>
              <a:ahLst/>
              <a:cxnLst/>
              <a:rect l="l" t="t" r="r" b="b"/>
              <a:pathLst>
                <a:path w="2422525" h="1186814">
                  <a:moveTo>
                    <a:pt x="2277491" y="0"/>
                  </a:moveTo>
                  <a:lnTo>
                    <a:pt x="0" y="442722"/>
                  </a:lnTo>
                  <a:lnTo>
                    <a:pt x="144525" y="1186307"/>
                  </a:lnTo>
                  <a:lnTo>
                    <a:pt x="2422016" y="743585"/>
                  </a:lnTo>
                  <a:lnTo>
                    <a:pt x="2277491" y="0"/>
                  </a:lnTo>
                  <a:close/>
                </a:path>
              </a:pathLst>
            </a:custGeom>
            <a:solidFill>
              <a:srgbClr val="FFED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5111" y="1054480"/>
              <a:ext cx="1208405" cy="504190"/>
            </a:xfrm>
            <a:custGeom>
              <a:avLst/>
              <a:gdLst/>
              <a:ahLst/>
              <a:cxnLst/>
              <a:rect l="l" t="t" r="r" b="b"/>
              <a:pathLst>
                <a:path w="1208405" h="504190">
                  <a:moveTo>
                    <a:pt x="69930" y="377189"/>
                  </a:moveTo>
                  <a:lnTo>
                    <a:pt x="33527" y="377189"/>
                  </a:lnTo>
                  <a:lnTo>
                    <a:pt x="58419" y="504189"/>
                  </a:lnTo>
                  <a:lnTo>
                    <a:pt x="93471" y="497839"/>
                  </a:lnTo>
                  <a:lnTo>
                    <a:pt x="69930" y="377189"/>
                  </a:lnTo>
                  <a:close/>
                </a:path>
                <a:path w="1208405" h="504190">
                  <a:moveTo>
                    <a:pt x="284352" y="367029"/>
                  </a:moveTo>
                  <a:lnTo>
                    <a:pt x="253446" y="394969"/>
                  </a:lnTo>
                  <a:lnTo>
                    <a:pt x="217122" y="419100"/>
                  </a:lnTo>
                  <a:lnTo>
                    <a:pt x="175392" y="440689"/>
                  </a:lnTo>
                  <a:lnTo>
                    <a:pt x="128269" y="459739"/>
                  </a:lnTo>
                  <a:lnTo>
                    <a:pt x="133725" y="466089"/>
                  </a:lnTo>
                  <a:lnTo>
                    <a:pt x="139239" y="473710"/>
                  </a:lnTo>
                  <a:lnTo>
                    <a:pt x="144825" y="480060"/>
                  </a:lnTo>
                  <a:lnTo>
                    <a:pt x="150494" y="488950"/>
                  </a:lnTo>
                  <a:lnTo>
                    <a:pt x="200382" y="467360"/>
                  </a:lnTo>
                  <a:lnTo>
                    <a:pt x="243554" y="443229"/>
                  </a:lnTo>
                  <a:lnTo>
                    <a:pt x="280011" y="416560"/>
                  </a:lnTo>
                  <a:lnTo>
                    <a:pt x="309752" y="386079"/>
                  </a:lnTo>
                  <a:lnTo>
                    <a:pt x="284352" y="367029"/>
                  </a:lnTo>
                  <a:close/>
                </a:path>
                <a:path w="1208405" h="504190">
                  <a:moveTo>
                    <a:pt x="93344" y="247650"/>
                  </a:moveTo>
                  <a:lnTo>
                    <a:pt x="61721" y="254000"/>
                  </a:lnTo>
                  <a:lnTo>
                    <a:pt x="99949" y="449579"/>
                  </a:lnTo>
                  <a:lnTo>
                    <a:pt x="131444" y="443229"/>
                  </a:lnTo>
                  <a:lnTo>
                    <a:pt x="107568" y="321310"/>
                  </a:lnTo>
                  <a:lnTo>
                    <a:pt x="176327" y="321310"/>
                  </a:lnTo>
                  <a:lnTo>
                    <a:pt x="185173" y="316229"/>
                  </a:lnTo>
                  <a:lnTo>
                    <a:pt x="186786" y="314960"/>
                  </a:lnTo>
                  <a:lnTo>
                    <a:pt x="106425" y="314960"/>
                  </a:lnTo>
                  <a:lnTo>
                    <a:pt x="98551" y="274319"/>
                  </a:lnTo>
                  <a:lnTo>
                    <a:pt x="135153" y="274319"/>
                  </a:lnTo>
                  <a:lnTo>
                    <a:pt x="136525" y="271779"/>
                  </a:lnTo>
                  <a:lnTo>
                    <a:pt x="98043" y="271779"/>
                  </a:lnTo>
                  <a:lnTo>
                    <a:pt x="93344" y="247650"/>
                  </a:lnTo>
                  <a:close/>
                </a:path>
                <a:path w="1208405" h="504190">
                  <a:moveTo>
                    <a:pt x="379856" y="236219"/>
                  </a:moveTo>
                  <a:lnTo>
                    <a:pt x="336550" y="245110"/>
                  </a:lnTo>
                  <a:lnTo>
                    <a:pt x="364617" y="389889"/>
                  </a:lnTo>
                  <a:lnTo>
                    <a:pt x="322071" y="397510"/>
                  </a:lnTo>
                  <a:lnTo>
                    <a:pt x="329819" y="438150"/>
                  </a:lnTo>
                  <a:lnTo>
                    <a:pt x="616076" y="382269"/>
                  </a:lnTo>
                  <a:lnTo>
                    <a:pt x="615834" y="381000"/>
                  </a:lnTo>
                  <a:lnTo>
                    <a:pt x="407924" y="381000"/>
                  </a:lnTo>
                  <a:lnTo>
                    <a:pt x="379856" y="236219"/>
                  </a:lnTo>
                  <a:close/>
                </a:path>
                <a:path w="1208405" h="504190">
                  <a:moveTo>
                    <a:pt x="253745" y="332739"/>
                  </a:moveTo>
                  <a:lnTo>
                    <a:pt x="232221" y="353060"/>
                  </a:lnTo>
                  <a:lnTo>
                    <a:pt x="205374" y="370839"/>
                  </a:lnTo>
                  <a:lnTo>
                    <a:pt x="173218" y="389889"/>
                  </a:lnTo>
                  <a:lnTo>
                    <a:pt x="135762" y="407669"/>
                  </a:lnTo>
                  <a:lnTo>
                    <a:pt x="143075" y="415289"/>
                  </a:lnTo>
                  <a:lnTo>
                    <a:pt x="149590" y="421639"/>
                  </a:lnTo>
                  <a:lnTo>
                    <a:pt x="155319" y="427989"/>
                  </a:lnTo>
                  <a:lnTo>
                    <a:pt x="160274" y="433069"/>
                  </a:lnTo>
                  <a:lnTo>
                    <a:pt x="198112" y="412750"/>
                  </a:lnTo>
                  <a:lnTo>
                    <a:pt x="230282" y="392429"/>
                  </a:lnTo>
                  <a:lnTo>
                    <a:pt x="256786" y="372110"/>
                  </a:lnTo>
                  <a:lnTo>
                    <a:pt x="277621" y="351789"/>
                  </a:lnTo>
                  <a:lnTo>
                    <a:pt x="253745" y="332739"/>
                  </a:lnTo>
                  <a:close/>
                </a:path>
                <a:path w="1208405" h="504190">
                  <a:moveTo>
                    <a:pt x="61594" y="212089"/>
                  </a:moveTo>
                  <a:lnTo>
                    <a:pt x="23494" y="213360"/>
                  </a:lnTo>
                  <a:lnTo>
                    <a:pt x="20163" y="254000"/>
                  </a:lnTo>
                  <a:lnTo>
                    <a:pt x="15128" y="290829"/>
                  </a:lnTo>
                  <a:lnTo>
                    <a:pt x="8403" y="325119"/>
                  </a:lnTo>
                  <a:lnTo>
                    <a:pt x="0" y="355600"/>
                  </a:lnTo>
                  <a:lnTo>
                    <a:pt x="5740" y="369569"/>
                  </a:lnTo>
                  <a:lnTo>
                    <a:pt x="11350" y="383539"/>
                  </a:lnTo>
                  <a:lnTo>
                    <a:pt x="16841" y="396239"/>
                  </a:lnTo>
                  <a:lnTo>
                    <a:pt x="22225" y="410210"/>
                  </a:lnTo>
                  <a:lnTo>
                    <a:pt x="25205" y="402589"/>
                  </a:lnTo>
                  <a:lnTo>
                    <a:pt x="28066" y="393700"/>
                  </a:lnTo>
                  <a:lnTo>
                    <a:pt x="30833" y="386079"/>
                  </a:lnTo>
                  <a:lnTo>
                    <a:pt x="33527" y="377189"/>
                  </a:lnTo>
                  <a:lnTo>
                    <a:pt x="69930" y="377189"/>
                  </a:lnTo>
                  <a:lnTo>
                    <a:pt x="52831" y="289560"/>
                  </a:lnTo>
                  <a:lnTo>
                    <a:pt x="55522" y="270510"/>
                  </a:lnTo>
                  <a:lnTo>
                    <a:pt x="57880" y="251460"/>
                  </a:lnTo>
                  <a:lnTo>
                    <a:pt x="59904" y="232410"/>
                  </a:lnTo>
                  <a:lnTo>
                    <a:pt x="61594" y="212089"/>
                  </a:lnTo>
                  <a:close/>
                </a:path>
                <a:path w="1208405" h="504190">
                  <a:moveTo>
                    <a:pt x="282206" y="303529"/>
                  </a:moveTo>
                  <a:lnTo>
                    <a:pt x="201294" y="303529"/>
                  </a:lnTo>
                  <a:lnTo>
                    <a:pt x="208025" y="306069"/>
                  </a:lnTo>
                  <a:lnTo>
                    <a:pt x="221995" y="308610"/>
                  </a:lnTo>
                  <a:lnTo>
                    <a:pt x="204114" y="322579"/>
                  </a:lnTo>
                  <a:lnTo>
                    <a:pt x="182673" y="336550"/>
                  </a:lnTo>
                  <a:lnTo>
                    <a:pt x="157684" y="350519"/>
                  </a:lnTo>
                  <a:lnTo>
                    <a:pt x="129158" y="364489"/>
                  </a:lnTo>
                  <a:lnTo>
                    <a:pt x="136253" y="372110"/>
                  </a:lnTo>
                  <a:lnTo>
                    <a:pt x="142287" y="377189"/>
                  </a:lnTo>
                  <a:lnTo>
                    <a:pt x="147250" y="383539"/>
                  </a:lnTo>
                  <a:lnTo>
                    <a:pt x="151130" y="387350"/>
                  </a:lnTo>
                  <a:lnTo>
                    <a:pt x="181157" y="370839"/>
                  </a:lnTo>
                  <a:lnTo>
                    <a:pt x="207041" y="354329"/>
                  </a:lnTo>
                  <a:lnTo>
                    <a:pt x="228782" y="339089"/>
                  </a:lnTo>
                  <a:lnTo>
                    <a:pt x="246380" y="323850"/>
                  </a:lnTo>
                  <a:lnTo>
                    <a:pt x="225806" y="308610"/>
                  </a:lnTo>
                  <a:lnTo>
                    <a:pt x="281605" y="308610"/>
                  </a:lnTo>
                  <a:lnTo>
                    <a:pt x="282206" y="303529"/>
                  </a:lnTo>
                  <a:close/>
                </a:path>
                <a:path w="1208405" h="504190">
                  <a:moveTo>
                    <a:pt x="781160" y="287019"/>
                  </a:moveTo>
                  <a:lnTo>
                    <a:pt x="704088" y="287019"/>
                  </a:lnTo>
                  <a:lnTo>
                    <a:pt x="686681" y="306069"/>
                  </a:lnTo>
                  <a:lnTo>
                    <a:pt x="667226" y="325119"/>
                  </a:lnTo>
                  <a:lnTo>
                    <a:pt x="645723" y="341629"/>
                  </a:lnTo>
                  <a:lnTo>
                    <a:pt x="622173" y="356869"/>
                  </a:lnTo>
                  <a:lnTo>
                    <a:pt x="628769" y="363219"/>
                  </a:lnTo>
                  <a:lnTo>
                    <a:pt x="635222" y="370839"/>
                  </a:lnTo>
                  <a:lnTo>
                    <a:pt x="641532" y="377189"/>
                  </a:lnTo>
                  <a:lnTo>
                    <a:pt x="647700" y="386079"/>
                  </a:lnTo>
                  <a:lnTo>
                    <a:pt x="676919" y="364489"/>
                  </a:lnTo>
                  <a:lnTo>
                    <a:pt x="701913" y="341629"/>
                  </a:lnTo>
                  <a:lnTo>
                    <a:pt x="722691" y="317500"/>
                  </a:lnTo>
                  <a:lnTo>
                    <a:pt x="739267" y="293369"/>
                  </a:lnTo>
                  <a:lnTo>
                    <a:pt x="782388" y="293369"/>
                  </a:lnTo>
                  <a:lnTo>
                    <a:pt x="781160" y="287019"/>
                  </a:lnTo>
                  <a:close/>
                </a:path>
                <a:path w="1208405" h="504190">
                  <a:moveTo>
                    <a:pt x="469742" y="194310"/>
                  </a:moveTo>
                  <a:lnTo>
                    <a:pt x="424180" y="194310"/>
                  </a:lnTo>
                  <a:lnTo>
                    <a:pt x="458469" y="370839"/>
                  </a:lnTo>
                  <a:lnTo>
                    <a:pt x="407924" y="381000"/>
                  </a:lnTo>
                  <a:lnTo>
                    <a:pt x="615834" y="381000"/>
                  </a:lnTo>
                  <a:lnTo>
                    <a:pt x="612445" y="363219"/>
                  </a:lnTo>
                  <a:lnTo>
                    <a:pt x="502538" y="363219"/>
                  </a:lnTo>
                  <a:lnTo>
                    <a:pt x="488442" y="289560"/>
                  </a:lnTo>
                  <a:lnTo>
                    <a:pt x="574294" y="273050"/>
                  </a:lnTo>
                  <a:lnTo>
                    <a:pt x="569869" y="250189"/>
                  </a:lnTo>
                  <a:lnTo>
                    <a:pt x="480694" y="250189"/>
                  </a:lnTo>
                  <a:lnTo>
                    <a:pt x="469742" y="194310"/>
                  </a:lnTo>
                  <a:close/>
                </a:path>
                <a:path w="1208405" h="504190">
                  <a:moveTo>
                    <a:pt x="782388" y="293369"/>
                  </a:moveTo>
                  <a:lnTo>
                    <a:pt x="739267" y="293369"/>
                  </a:lnTo>
                  <a:lnTo>
                    <a:pt x="754252" y="369569"/>
                  </a:lnTo>
                  <a:lnTo>
                    <a:pt x="795655" y="361950"/>
                  </a:lnTo>
                  <a:lnTo>
                    <a:pt x="782388" y="293369"/>
                  </a:lnTo>
                  <a:close/>
                </a:path>
                <a:path w="1208405" h="504190">
                  <a:moveTo>
                    <a:pt x="608330" y="341629"/>
                  </a:moveTo>
                  <a:lnTo>
                    <a:pt x="502538" y="363219"/>
                  </a:lnTo>
                  <a:lnTo>
                    <a:pt x="612445" y="363219"/>
                  </a:lnTo>
                  <a:lnTo>
                    <a:pt x="608330" y="341629"/>
                  </a:lnTo>
                  <a:close/>
                </a:path>
                <a:path w="1208405" h="504190">
                  <a:moveTo>
                    <a:pt x="176327" y="321310"/>
                  </a:moveTo>
                  <a:lnTo>
                    <a:pt x="107568" y="321310"/>
                  </a:lnTo>
                  <a:lnTo>
                    <a:pt x="114450" y="328929"/>
                  </a:lnTo>
                  <a:lnTo>
                    <a:pt x="120046" y="336550"/>
                  </a:lnTo>
                  <a:lnTo>
                    <a:pt x="124356" y="341629"/>
                  </a:lnTo>
                  <a:lnTo>
                    <a:pt x="127381" y="346710"/>
                  </a:lnTo>
                  <a:lnTo>
                    <a:pt x="148216" y="336550"/>
                  </a:lnTo>
                  <a:lnTo>
                    <a:pt x="167481" y="326389"/>
                  </a:lnTo>
                  <a:lnTo>
                    <a:pt x="176327" y="321310"/>
                  </a:lnTo>
                  <a:close/>
                </a:path>
                <a:path w="1208405" h="504190">
                  <a:moveTo>
                    <a:pt x="851250" y="284479"/>
                  </a:moveTo>
                  <a:lnTo>
                    <a:pt x="780669" y="284479"/>
                  </a:lnTo>
                  <a:lnTo>
                    <a:pt x="806624" y="303529"/>
                  </a:lnTo>
                  <a:lnTo>
                    <a:pt x="835342" y="318769"/>
                  </a:lnTo>
                  <a:lnTo>
                    <a:pt x="866822" y="330200"/>
                  </a:lnTo>
                  <a:lnTo>
                    <a:pt x="901064" y="337819"/>
                  </a:lnTo>
                  <a:lnTo>
                    <a:pt x="903184" y="327660"/>
                  </a:lnTo>
                  <a:lnTo>
                    <a:pt x="905732" y="317500"/>
                  </a:lnTo>
                  <a:lnTo>
                    <a:pt x="908708" y="307339"/>
                  </a:lnTo>
                  <a:lnTo>
                    <a:pt x="912113" y="297179"/>
                  </a:lnTo>
                  <a:lnTo>
                    <a:pt x="882209" y="292100"/>
                  </a:lnTo>
                  <a:lnTo>
                    <a:pt x="854805" y="285750"/>
                  </a:lnTo>
                  <a:lnTo>
                    <a:pt x="851250" y="284479"/>
                  </a:lnTo>
                  <a:close/>
                </a:path>
                <a:path w="1208405" h="504190">
                  <a:moveTo>
                    <a:pt x="974339" y="212089"/>
                  </a:moveTo>
                  <a:lnTo>
                    <a:pt x="937894" y="212089"/>
                  </a:lnTo>
                  <a:lnTo>
                    <a:pt x="960501" y="328929"/>
                  </a:lnTo>
                  <a:lnTo>
                    <a:pt x="995552" y="321310"/>
                  </a:lnTo>
                  <a:lnTo>
                    <a:pt x="974339" y="212089"/>
                  </a:lnTo>
                  <a:close/>
                </a:path>
                <a:path w="1208405" h="504190">
                  <a:moveTo>
                    <a:pt x="176656" y="182879"/>
                  </a:moveTo>
                  <a:lnTo>
                    <a:pt x="134874" y="191769"/>
                  </a:lnTo>
                  <a:lnTo>
                    <a:pt x="129851" y="209550"/>
                  </a:lnTo>
                  <a:lnTo>
                    <a:pt x="122031" y="229869"/>
                  </a:lnTo>
                  <a:lnTo>
                    <a:pt x="111424" y="250189"/>
                  </a:lnTo>
                  <a:lnTo>
                    <a:pt x="98043" y="271779"/>
                  </a:lnTo>
                  <a:lnTo>
                    <a:pt x="136525" y="271779"/>
                  </a:lnTo>
                  <a:lnTo>
                    <a:pt x="142640" y="276860"/>
                  </a:lnTo>
                  <a:lnTo>
                    <a:pt x="148970" y="280669"/>
                  </a:lnTo>
                  <a:lnTo>
                    <a:pt x="155491" y="284479"/>
                  </a:lnTo>
                  <a:lnTo>
                    <a:pt x="162179" y="288289"/>
                  </a:lnTo>
                  <a:lnTo>
                    <a:pt x="149627" y="295910"/>
                  </a:lnTo>
                  <a:lnTo>
                    <a:pt x="136159" y="302260"/>
                  </a:lnTo>
                  <a:lnTo>
                    <a:pt x="121763" y="308610"/>
                  </a:lnTo>
                  <a:lnTo>
                    <a:pt x="106425" y="314960"/>
                  </a:lnTo>
                  <a:lnTo>
                    <a:pt x="186786" y="314960"/>
                  </a:lnTo>
                  <a:lnTo>
                    <a:pt x="201294" y="303529"/>
                  </a:lnTo>
                  <a:lnTo>
                    <a:pt x="282206" y="303529"/>
                  </a:lnTo>
                  <a:lnTo>
                    <a:pt x="282356" y="302260"/>
                  </a:lnTo>
                  <a:lnTo>
                    <a:pt x="283622" y="293369"/>
                  </a:lnTo>
                  <a:lnTo>
                    <a:pt x="285126" y="284479"/>
                  </a:lnTo>
                  <a:lnTo>
                    <a:pt x="286672" y="275589"/>
                  </a:lnTo>
                  <a:lnTo>
                    <a:pt x="245941" y="275589"/>
                  </a:lnTo>
                  <a:lnTo>
                    <a:pt x="233299" y="274319"/>
                  </a:lnTo>
                  <a:lnTo>
                    <a:pt x="239268" y="266700"/>
                  </a:lnTo>
                  <a:lnTo>
                    <a:pt x="194690" y="266700"/>
                  </a:lnTo>
                  <a:lnTo>
                    <a:pt x="183713" y="261619"/>
                  </a:lnTo>
                  <a:lnTo>
                    <a:pt x="173259" y="257810"/>
                  </a:lnTo>
                  <a:lnTo>
                    <a:pt x="163329" y="251460"/>
                  </a:lnTo>
                  <a:lnTo>
                    <a:pt x="153924" y="245110"/>
                  </a:lnTo>
                  <a:lnTo>
                    <a:pt x="224662" y="232410"/>
                  </a:lnTo>
                  <a:lnTo>
                    <a:pt x="260999" y="232410"/>
                  </a:lnTo>
                  <a:lnTo>
                    <a:pt x="265430" y="222250"/>
                  </a:lnTo>
                  <a:lnTo>
                    <a:pt x="262942" y="209550"/>
                  </a:lnTo>
                  <a:lnTo>
                    <a:pt x="167258" y="209550"/>
                  </a:lnTo>
                  <a:lnTo>
                    <a:pt x="169709" y="203200"/>
                  </a:lnTo>
                  <a:lnTo>
                    <a:pt x="172100" y="196850"/>
                  </a:lnTo>
                  <a:lnTo>
                    <a:pt x="174420" y="190500"/>
                  </a:lnTo>
                  <a:lnTo>
                    <a:pt x="176656" y="182879"/>
                  </a:lnTo>
                  <a:close/>
                </a:path>
                <a:path w="1208405" h="504190">
                  <a:moveTo>
                    <a:pt x="1056581" y="265429"/>
                  </a:moveTo>
                  <a:lnTo>
                    <a:pt x="1020063" y="265429"/>
                  </a:lnTo>
                  <a:lnTo>
                    <a:pt x="1029588" y="314960"/>
                  </a:lnTo>
                  <a:lnTo>
                    <a:pt x="1064640" y="307339"/>
                  </a:lnTo>
                  <a:lnTo>
                    <a:pt x="1056581" y="265429"/>
                  </a:lnTo>
                  <a:close/>
                </a:path>
                <a:path w="1208405" h="504190">
                  <a:moveTo>
                    <a:pt x="281605" y="308610"/>
                  </a:moveTo>
                  <a:lnTo>
                    <a:pt x="225806" y="308610"/>
                  </a:lnTo>
                  <a:lnTo>
                    <a:pt x="238996" y="311150"/>
                  </a:lnTo>
                  <a:lnTo>
                    <a:pt x="252650" y="312419"/>
                  </a:lnTo>
                  <a:lnTo>
                    <a:pt x="266757" y="312419"/>
                  </a:lnTo>
                  <a:lnTo>
                    <a:pt x="281305" y="311150"/>
                  </a:lnTo>
                  <a:lnTo>
                    <a:pt x="281605" y="308610"/>
                  </a:lnTo>
                  <a:close/>
                </a:path>
                <a:path w="1208405" h="504190">
                  <a:moveTo>
                    <a:pt x="767461" y="215900"/>
                  </a:moveTo>
                  <a:lnTo>
                    <a:pt x="725932" y="224789"/>
                  </a:lnTo>
                  <a:lnTo>
                    <a:pt x="730250" y="246379"/>
                  </a:lnTo>
                  <a:lnTo>
                    <a:pt x="610743" y="270510"/>
                  </a:lnTo>
                  <a:lnTo>
                    <a:pt x="617219" y="303529"/>
                  </a:lnTo>
                  <a:lnTo>
                    <a:pt x="704088" y="287019"/>
                  </a:lnTo>
                  <a:lnTo>
                    <a:pt x="781160" y="287019"/>
                  </a:lnTo>
                  <a:lnTo>
                    <a:pt x="780669" y="284479"/>
                  </a:lnTo>
                  <a:lnTo>
                    <a:pt x="851250" y="284479"/>
                  </a:lnTo>
                  <a:lnTo>
                    <a:pt x="829925" y="276860"/>
                  </a:lnTo>
                  <a:lnTo>
                    <a:pt x="807593" y="266700"/>
                  </a:lnTo>
                  <a:lnTo>
                    <a:pt x="898906" y="248919"/>
                  </a:lnTo>
                  <a:lnTo>
                    <a:pt x="896986" y="238760"/>
                  </a:lnTo>
                  <a:lnTo>
                    <a:pt x="771779" y="238760"/>
                  </a:lnTo>
                  <a:lnTo>
                    <a:pt x="767461" y="215900"/>
                  </a:lnTo>
                  <a:close/>
                </a:path>
                <a:path w="1208405" h="504190">
                  <a:moveTo>
                    <a:pt x="1195641" y="237489"/>
                  </a:moveTo>
                  <a:lnTo>
                    <a:pt x="1160018" y="237489"/>
                  </a:lnTo>
                  <a:lnTo>
                    <a:pt x="1160652" y="241300"/>
                  </a:lnTo>
                  <a:lnTo>
                    <a:pt x="1162304" y="248919"/>
                  </a:lnTo>
                  <a:lnTo>
                    <a:pt x="1158239" y="254000"/>
                  </a:lnTo>
                  <a:lnTo>
                    <a:pt x="1148461" y="256539"/>
                  </a:lnTo>
                  <a:lnTo>
                    <a:pt x="1140128" y="257810"/>
                  </a:lnTo>
                  <a:lnTo>
                    <a:pt x="1131141" y="259079"/>
                  </a:lnTo>
                  <a:lnTo>
                    <a:pt x="1111250" y="261619"/>
                  </a:lnTo>
                  <a:lnTo>
                    <a:pt x="1115036" y="271779"/>
                  </a:lnTo>
                  <a:lnTo>
                    <a:pt x="1118393" y="280669"/>
                  </a:lnTo>
                  <a:lnTo>
                    <a:pt x="1121322" y="288289"/>
                  </a:lnTo>
                  <a:lnTo>
                    <a:pt x="1123823" y="297179"/>
                  </a:lnTo>
                  <a:lnTo>
                    <a:pt x="1136015" y="294639"/>
                  </a:lnTo>
                  <a:lnTo>
                    <a:pt x="1146873" y="292100"/>
                  </a:lnTo>
                  <a:lnTo>
                    <a:pt x="1156398" y="289560"/>
                  </a:lnTo>
                  <a:lnTo>
                    <a:pt x="1164589" y="288289"/>
                  </a:lnTo>
                  <a:lnTo>
                    <a:pt x="1181328" y="281939"/>
                  </a:lnTo>
                  <a:lnTo>
                    <a:pt x="1192291" y="273050"/>
                  </a:lnTo>
                  <a:lnTo>
                    <a:pt x="1197469" y="260350"/>
                  </a:lnTo>
                  <a:lnTo>
                    <a:pt x="1196848" y="243839"/>
                  </a:lnTo>
                  <a:lnTo>
                    <a:pt x="1195641" y="237489"/>
                  </a:lnTo>
                  <a:close/>
                </a:path>
                <a:path w="1208405" h="504190">
                  <a:moveTo>
                    <a:pt x="135153" y="274319"/>
                  </a:moveTo>
                  <a:lnTo>
                    <a:pt x="98551" y="274319"/>
                  </a:lnTo>
                  <a:lnTo>
                    <a:pt x="104407" y="276860"/>
                  </a:lnTo>
                  <a:lnTo>
                    <a:pt x="110918" y="280669"/>
                  </a:lnTo>
                  <a:lnTo>
                    <a:pt x="118072" y="284479"/>
                  </a:lnTo>
                  <a:lnTo>
                    <a:pt x="125856" y="288289"/>
                  </a:lnTo>
                  <a:lnTo>
                    <a:pt x="129539" y="283210"/>
                  </a:lnTo>
                  <a:lnTo>
                    <a:pt x="133095" y="278129"/>
                  </a:lnTo>
                  <a:lnTo>
                    <a:pt x="135153" y="274319"/>
                  </a:lnTo>
                  <a:close/>
                </a:path>
                <a:path w="1208405" h="504190">
                  <a:moveTo>
                    <a:pt x="286893" y="274319"/>
                  </a:moveTo>
                  <a:lnTo>
                    <a:pt x="272750" y="275589"/>
                  </a:lnTo>
                  <a:lnTo>
                    <a:pt x="286672" y="275589"/>
                  </a:lnTo>
                  <a:lnTo>
                    <a:pt x="286893" y="274319"/>
                  </a:lnTo>
                  <a:close/>
                </a:path>
                <a:path w="1208405" h="504190">
                  <a:moveTo>
                    <a:pt x="1103191" y="134619"/>
                  </a:moveTo>
                  <a:lnTo>
                    <a:pt x="1067815" y="134619"/>
                  </a:lnTo>
                  <a:lnTo>
                    <a:pt x="1070483" y="148589"/>
                  </a:lnTo>
                  <a:lnTo>
                    <a:pt x="1000125" y="162560"/>
                  </a:lnTo>
                  <a:lnTo>
                    <a:pt x="1014602" y="237489"/>
                  </a:lnTo>
                  <a:lnTo>
                    <a:pt x="997965" y="240029"/>
                  </a:lnTo>
                  <a:lnTo>
                    <a:pt x="1003426" y="267969"/>
                  </a:lnTo>
                  <a:lnTo>
                    <a:pt x="1020063" y="265429"/>
                  </a:lnTo>
                  <a:lnTo>
                    <a:pt x="1056581" y="265429"/>
                  </a:lnTo>
                  <a:lnTo>
                    <a:pt x="1055115" y="257810"/>
                  </a:lnTo>
                  <a:lnTo>
                    <a:pt x="1160018" y="237489"/>
                  </a:lnTo>
                  <a:lnTo>
                    <a:pt x="1195641" y="237489"/>
                  </a:lnTo>
                  <a:lnTo>
                    <a:pt x="1194435" y="231139"/>
                  </a:lnTo>
                  <a:lnTo>
                    <a:pt x="1201166" y="229869"/>
                  </a:lnTo>
                  <a:lnTo>
                    <a:pt x="1049655" y="229869"/>
                  </a:lnTo>
                  <a:lnTo>
                    <a:pt x="1047242" y="218439"/>
                  </a:lnTo>
                  <a:lnTo>
                    <a:pt x="1082548" y="210819"/>
                  </a:lnTo>
                  <a:lnTo>
                    <a:pt x="1118044" y="210819"/>
                  </a:lnTo>
                  <a:lnTo>
                    <a:pt x="1116838" y="204469"/>
                  </a:lnTo>
                  <a:lnTo>
                    <a:pt x="1152144" y="198119"/>
                  </a:lnTo>
                  <a:lnTo>
                    <a:pt x="1188110" y="198119"/>
                  </a:lnTo>
                  <a:lnTo>
                    <a:pt x="1187615" y="195579"/>
                  </a:lnTo>
                  <a:lnTo>
                    <a:pt x="1042796" y="195579"/>
                  </a:lnTo>
                  <a:lnTo>
                    <a:pt x="1040383" y="182879"/>
                  </a:lnTo>
                  <a:lnTo>
                    <a:pt x="1075689" y="175260"/>
                  </a:lnTo>
                  <a:lnTo>
                    <a:pt x="1111186" y="175260"/>
                  </a:lnTo>
                  <a:lnTo>
                    <a:pt x="1109980" y="168910"/>
                  </a:lnTo>
                  <a:lnTo>
                    <a:pt x="1145286" y="162560"/>
                  </a:lnTo>
                  <a:lnTo>
                    <a:pt x="1181179" y="162560"/>
                  </a:lnTo>
                  <a:lnTo>
                    <a:pt x="1177218" y="142239"/>
                  </a:lnTo>
                  <a:lnTo>
                    <a:pt x="1104645" y="142239"/>
                  </a:lnTo>
                  <a:lnTo>
                    <a:pt x="1103191" y="134619"/>
                  </a:lnTo>
                  <a:close/>
                </a:path>
                <a:path w="1208405" h="504190">
                  <a:moveTo>
                    <a:pt x="260999" y="232410"/>
                  </a:moveTo>
                  <a:lnTo>
                    <a:pt x="224662" y="232410"/>
                  </a:lnTo>
                  <a:lnTo>
                    <a:pt x="218658" y="241300"/>
                  </a:lnTo>
                  <a:lnTo>
                    <a:pt x="211677" y="250189"/>
                  </a:lnTo>
                  <a:lnTo>
                    <a:pt x="203696" y="257810"/>
                  </a:lnTo>
                  <a:lnTo>
                    <a:pt x="194690" y="266700"/>
                  </a:lnTo>
                  <a:lnTo>
                    <a:pt x="239268" y="266700"/>
                  </a:lnTo>
                  <a:lnTo>
                    <a:pt x="243248" y="261619"/>
                  </a:lnTo>
                  <a:lnTo>
                    <a:pt x="251936" y="248919"/>
                  </a:lnTo>
                  <a:lnTo>
                    <a:pt x="259337" y="236219"/>
                  </a:lnTo>
                  <a:lnTo>
                    <a:pt x="260999" y="232410"/>
                  </a:lnTo>
                  <a:close/>
                </a:path>
                <a:path w="1208405" h="504190">
                  <a:moveTo>
                    <a:pt x="958242" y="129539"/>
                  </a:moveTo>
                  <a:lnTo>
                    <a:pt x="921131" y="129539"/>
                  </a:lnTo>
                  <a:lnTo>
                    <a:pt x="918747" y="153669"/>
                  </a:lnTo>
                  <a:lnTo>
                    <a:pt x="915209" y="176529"/>
                  </a:lnTo>
                  <a:lnTo>
                    <a:pt x="910504" y="198119"/>
                  </a:lnTo>
                  <a:lnTo>
                    <a:pt x="904620" y="218439"/>
                  </a:lnTo>
                  <a:lnTo>
                    <a:pt x="916241" y="245110"/>
                  </a:lnTo>
                  <a:lnTo>
                    <a:pt x="925576" y="266700"/>
                  </a:lnTo>
                  <a:lnTo>
                    <a:pt x="929286" y="255269"/>
                  </a:lnTo>
                  <a:lnTo>
                    <a:pt x="932592" y="241300"/>
                  </a:lnTo>
                  <a:lnTo>
                    <a:pt x="935470" y="227329"/>
                  </a:lnTo>
                  <a:lnTo>
                    <a:pt x="937894" y="212089"/>
                  </a:lnTo>
                  <a:lnTo>
                    <a:pt x="974339" y="212089"/>
                  </a:lnTo>
                  <a:lnTo>
                    <a:pt x="969899" y="189229"/>
                  </a:lnTo>
                  <a:lnTo>
                    <a:pt x="993927" y="189229"/>
                  </a:lnTo>
                  <a:lnTo>
                    <a:pt x="999870" y="166369"/>
                  </a:lnTo>
                  <a:lnTo>
                    <a:pt x="971903" y="154939"/>
                  </a:lnTo>
                  <a:lnTo>
                    <a:pt x="962279" y="151129"/>
                  </a:lnTo>
                  <a:lnTo>
                    <a:pt x="958242" y="129539"/>
                  </a:lnTo>
                  <a:close/>
                </a:path>
                <a:path w="1208405" h="504190">
                  <a:moveTo>
                    <a:pt x="661798" y="154939"/>
                  </a:moveTo>
                  <a:lnTo>
                    <a:pt x="626237" y="154939"/>
                  </a:lnTo>
                  <a:lnTo>
                    <a:pt x="626094" y="176529"/>
                  </a:lnTo>
                  <a:lnTo>
                    <a:pt x="621474" y="196850"/>
                  </a:lnTo>
                  <a:lnTo>
                    <a:pt x="612378" y="217169"/>
                  </a:lnTo>
                  <a:lnTo>
                    <a:pt x="598805" y="236219"/>
                  </a:lnTo>
                  <a:lnTo>
                    <a:pt x="607976" y="241300"/>
                  </a:lnTo>
                  <a:lnTo>
                    <a:pt x="616267" y="246379"/>
                  </a:lnTo>
                  <a:lnTo>
                    <a:pt x="623700" y="251460"/>
                  </a:lnTo>
                  <a:lnTo>
                    <a:pt x="630301" y="255269"/>
                  </a:lnTo>
                  <a:lnTo>
                    <a:pt x="638946" y="245110"/>
                  </a:lnTo>
                  <a:lnTo>
                    <a:pt x="646223" y="232410"/>
                  </a:lnTo>
                  <a:lnTo>
                    <a:pt x="652143" y="220979"/>
                  </a:lnTo>
                  <a:lnTo>
                    <a:pt x="656717" y="208279"/>
                  </a:lnTo>
                  <a:lnTo>
                    <a:pt x="733044" y="208279"/>
                  </a:lnTo>
                  <a:lnTo>
                    <a:pt x="733552" y="205739"/>
                  </a:lnTo>
                  <a:lnTo>
                    <a:pt x="657351" y="205739"/>
                  </a:lnTo>
                  <a:lnTo>
                    <a:pt x="660042" y="194310"/>
                  </a:lnTo>
                  <a:lnTo>
                    <a:pt x="661638" y="180339"/>
                  </a:lnTo>
                  <a:lnTo>
                    <a:pt x="662013" y="168910"/>
                  </a:lnTo>
                  <a:lnTo>
                    <a:pt x="661925" y="158750"/>
                  </a:lnTo>
                  <a:lnTo>
                    <a:pt x="661798" y="154939"/>
                  </a:lnTo>
                  <a:close/>
                </a:path>
                <a:path w="1208405" h="504190">
                  <a:moveTo>
                    <a:pt x="566674" y="233679"/>
                  </a:moveTo>
                  <a:lnTo>
                    <a:pt x="480694" y="250189"/>
                  </a:lnTo>
                  <a:lnTo>
                    <a:pt x="569869" y="250189"/>
                  </a:lnTo>
                  <a:lnTo>
                    <a:pt x="566674" y="233679"/>
                  </a:lnTo>
                  <a:close/>
                </a:path>
                <a:path w="1208405" h="504190">
                  <a:moveTo>
                    <a:pt x="892429" y="214629"/>
                  </a:moveTo>
                  <a:lnTo>
                    <a:pt x="771779" y="238760"/>
                  </a:lnTo>
                  <a:lnTo>
                    <a:pt x="896986" y="238760"/>
                  </a:lnTo>
                  <a:lnTo>
                    <a:pt x="892429" y="214629"/>
                  </a:lnTo>
                  <a:close/>
                </a:path>
                <a:path w="1208405" h="504190">
                  <a:moveTo>
                    <a:pt x="733044" y="208279"/>
                  </a:moveTo>
                  <a:lnTo>
                    <a:pt x="656717" y="208279"/>
                  </a:lnTo>
                  <a:lnTo>
                    <a:pt x="661904" y="217169"/>
                  </a:lnTo>
                  <a:lnTo>
                    <a:pt x="666210" y="224789"/>
                  </a:lnTo>
                  <a:lnTo>
                    <a:pt x="669611" y="232410"/>
                  </a:lnTo>
                  <a:lnTo>
                    <a:pt x="672083" y="237489"/>
                  </a:lnTo>
                  <a:lnTo>
                    <a:pt x="692824" y="233679"/>
                  </a:lnTo>
                  <a:lnTo>
                    <a:pt x="729488" y="217169"/>
                  </a:lnTo>
                  <a:lnTo>
                    <a:pt x="732536" y="210819"/>
                  </a:lnTo>
                  <a:lnTo>
                    <a:pt x="733044" y="208279"/>
                  </a:lnTo>
                  <a:close/>
                </a:path>
                <a:path w="1208405" h="504190">
                  <a:moveTo>
                    <a:pt x="1118044" y="210819"/>
                  </a:moveTo>
                  <a:lnTo>
                    <a:pt x="1082548" y="210819"/>
                  </a:lnTo>
                  <a:lnTo>
                    <a:pt x="1085088" y="223519"/>
                  </a:lnTo>
                  <a:lnTo>
                    <a:pt x="1049655" y="229869"/>
                  </a:lnTo>
                  <a:lnTo>
                    <a:pt x="1201166" y="229869"/>
                  </a:lnTo>
                  <a:lnTo>
                    <a:pt x="1207896" y="228600"/>
                  </a:lnTo>
                  <a:lnTo>
                    <a:pt x="1205714" y="217169"/>
                  </a:lnTo>
                  <a:lnTo>
                    <a:pt x="1119251" y="217169"/>
                  </a:lnTo>
                  <a:lnTo>
                    <a:pt x="1118044" y="210819"/>
                  </a:lnTo>
                  <a:close/>
                </a:path>
                <a:path w="1208405" h="504190">
                  <a:moveTo>
                    <a:pt x="556640" y="127000"/>
                  </a:moveTo>
                  <a:lnTo>
                    <a:pt x="291592" y="179069"/>
                  </a:lnTo>
                  <a:lnTo>
                    <a:pt x="299338" y="218439"/>
                  </a:lnTo>
                  <a:lnTo>
                    <a:pt x="424180" y="194310"/>
                  </a:lnTo>
                  <a:lnTo>
                    <a:pt x="469742" y="194310"/>
                  </a:lnTo>
                  <a:lnTo>
                    <a:pt x="468249" y="186689"/>
                  </a:lnTo>
                  <a:lnTo>
                    <a:pt x="564388" y="167639"/>
                  </a:lnTo>
                  <a:lnTo>
                    <a:pt x="556640" y="127000"/>
                  </a:lnTo>
                  <a:close/>
                </a:path>
                <a:path w="1208405" h="504190">
                  <a:moveTo>
                    <a:pt x="1188110" y="198119"/>
                  </a:moveTo>
                  <a:lnTo>
                    <a:pt x="1152144" y="198119"/>
                  </a:lnTo>
                  <a:lnTo>
                    <a:pt x="1154557" y="209550"/>
                  </a:lnTo>
                  <a:lnTo>
                    <a:pt x="1119251" y="217169"/>
                  </a:lnTo>
                  <a:lnTo>
                    <a:pt x="1205714" y="217169"/>
                  </a:lnTo>
                  <a:lnTo>
                    <a:pt x="1203047" y="203200"/>
                  </a:lnTo>
                  <a:lnTo>
                    <a:pt x="1189101" y="203200"/>
                  </a:lnTo>
                  <a:lnTo>
                    <a:pt x="1188110" y="198119"/>
                  </a:lnTo>
                  <a:close/>
                </a:path>
                <a:path w="1208405" h="504190">
                  <a:moveTo>
                    <a:pt x="259461" y="191769"/>
                  </a:moveTo>
                  <a:lnTo>
                    <a:pt x="167258" y="209550"/>
                  </a:lnTo>
                  <a:lnTo>
                    <a:pt x="262942" y="209550"/>
                  </a:lnTo>
                  <a:lnTo>
                    <a:pt x="259461" y="191769"/>
                  </a:lnTo>
                  <a:close/>
                </a:path>
                <a:path w="1208405" h="504190">
                  <a:moveTo>
                    <a:pt x="850011" y="71119"/>
                  </a:moveTo>
                  <a:lnTo>
                    <a:pt x="737488" y="92710"/>
                  </a:lnTo>
                  <a:lnTo>
                    <a:pt x="760349" y="209550"/>
                  </a:lnTo>
                  <a:lnTo>
                    <a:pt x="872870" y="187960"/>
                  </a:lnTo>
                  <a:lnTo>
                    <a:pt x="869392" y="170179"/>
                  </a:lnTo>
                  <a:lnTo>
                    <a:pt x="792226" y="170179"/>
                  </a:lnTo>
                  <a:lnTo>
                    <a:pt x="781685" y="116839"/>
                  </a:lnTo>
                  <a:lnTo>
                    <a:pt x="818133" y="109219"/>
                  </a:lnTo>
                  <a:lnTo>
                    <a:pt x="857465" y="109219"/>
                  </a:lnTo>
                  <a:lnTo>
                    <a:pt x="850011" y="71119"/>
                  </a:lnTo>
                  <a:close/>
                </a:path>
                <a:path w="1208405" h="504190">
                  <a:moveTo>
                    <a:pt x="727541" y="142239"/>
                  </a:moveTo>
                  <a:lnTo>
                    <a:pt x="689356" y="142239"/>
                  </a:lnTo>
                  <a:lnTo>
                    <a:pt x="692451" y="161289"/>
                  </a:lnTo>
                  <a:lnTo>
                    <a:pt x="694499" y="176529"/>
                  </a:lnTo>
                  <a:lnTo>
                    <a:pt x="695499" y="186689"/>
                  </a:lnTo>
                  <a:lnTo>
                    <a:pt x="695451" y="193039"/>
                  </a:lnTo>
                  <a:lnTo>
                    <a:pt x="694563" y="196850"/>
                  </a:lnTo>
                  <a:lnTo>
                    <a:pt x="691261" y="200660"/>
                  </a:lnTo>
                  <a:lnTo>
                    <a:pt x="685292" y="200660"/>
                  </a:lnTo>
                  <a:lnTo>
                    <a:pt x="679479" y="201929"/>
                  </a:lnTo>
                  <a:lnTo>
                    <a:pt x="672893" y="203200"/>
                  </a:lnTo>
                  <a:lnTo>
                    <a:pt x="665521" y="204469"/>
                  </a:lnTo>
                  <a:lnTo>
                    <a:pt x="657351" y="205739"/>
                  </a:lnTo>
                  <a:lnTo>
                    <a:pt x="733552" y="205739"/>
                  </a:lnTo>
                  <a:lnTo>
                    <a:pt x="734060" y="203200"/>
                  </a:lnTo>
                  <a:lnTo>
                    <a:pt x="734157" y="193039"/>
                  </a:lnTo>
                  <a:lnTo>
                    <a:pt x="731980" y="172719"/>
                  </a:lnTo>
                  <a:lnTo>
                    <a:pt x="727541" y="142239"/>
                  </a:lnTo>
                  <a:close/>
                </a:path>
                <a:path w="1208405" h="504190">
                  <a:moveTo>
                    <a:pt x="993927" y="189229"/>
                  </a:moveTo>
                  <a:lnTo>
                    <a:pt x="969899" y="189229"/>
                  </a:lnTo>
                  <a:lnTo>
                    <a:pt x="976883" y="194310"/>
                  </a:lnTo>
                  <a:lnTo>
                    <a:pt x="983488" y="199389"/>
                  </a:lnTo>
                  <a:lnTo>
                    <a:pt x="989964" y="204469"/>
                  </a:lnTo>
                  <a:lnTo>
                    <a:pt x="993927" y="189229"/>
                  </a:lnTo>
                  <a:close/>
                </a:path>
                <a:path w="1208405" h="504190">
                  <a:moveTo>
                    <a:pt x="1202563" y="200660"/>
                  </a:moveTo>
                  <a:lnTo>
                    <a:pt x="1189101" y="203200"/>
                  </a:lnTo>
                  <a:lnTo>
                    <a:pt x="1203047" y="203200"/>
                  </a:lnTo>
                  <a:lnTo>
                    <a:pt x="1202563" y="200660"/>
                  </a:lnTo>
                  <a:close/>
                </a:path>
                <a:path w="1208405" h="504190">
                  <a:moveTo>
                    <a:pt x="1111186" y="175260"/>
                  </a:moveTo>
                  <a:lnTo>
                    <a:pt x="1075689" y="175260"/>
                  </a:lnTo>
                  <a:lnTo>
                    <a:pt x="1078230" y="187960"/>
                  </a:lnTo>
                  <a:lnTo>
                    <a:pt x="1042796" y="195579"/>
                  </a:lnTo>
                  <a:lnTo>
                    <a:pt x="1187615" y="195579"/>
                  </a:lnTo>
                  <a:lnTo>
                    <a:pt x="1184892" y="181610"/>
                  </a:lnTo>
                  <a:lnTo>
                    <a:pt x="1112393" y="181610"/>
                  </a:lnTo>
                  <a:lnTo>
                    <a:pt x="1111186" y="175260"/>
                  </a:lnTo>
                  <a:close/>
                </a:path>
                <a:path w="1208405" h="504190">
                  <a:moveTo>
                    <a:pt x="1181179" y="162560"/>
                  </a:moveTo>
                  <a:lnTo>
                    <a:pt x="1145286" y="162560"/>
                  </a:lnTo>
                  <a:lnTo>
                    <a:pt x="1147699" y="175260"/>
                  </a:lnTo>
                  <a:lnTo>
                    <a:pt x="1112393" y="181610"/>
                  </a:lnTo>
                  <a:lnTo>
                    <a:pt x="1184892" y="181610"/>
                  </a:lnTo>
                  <a:lnTo>
                    <a:pt x="1181179" y="162560"/>
                  </a:lnTo>
                  <a:close/>
                </a:path>
                <a:path w="1208405" h="504190">
                  <a:moveTo>
                    <a:pt x="857465" y="109219"/>
                  </a:moveTo>
                  <a:lnTo>
                    <a:pt x="818133" y="109219"/>
                  </a:lnTo>
                  <a:lnTo>
                    <a:pt x="828675" y="163829"/>
                  </a:lnTo>
                  <a:lnTo>
                    <a:pt x="792226" y="170179"/>
                  </a:lnTo>
                  <a:lnTo>
                    <a:pt x="869392" y="170179"/>
                  </a:lnTo>
                  <a:lnTo>
                    <a:pt x="857465" y="109219"/>
                  </a:lnTo>
                  <a:close/>
                </a:path>
                <a:path w="1208405" h="504190">
                  <a:moveTo>
                    <a:pt x="653669" y="90169"/>
                  </a:moveTo>
                  <a:lnTo>
                    <a:pt x="618363" y="96519"/>
                  </a:lnTo>
                  <a:lnTo>
                    <a:pt x="619573" y="104139"/>
                  </a:lnTo>
                  <a:lnTo>
                    <a:pt x="620712" y="110489"/>
                  </a:lnTo>
                  <a:lnTo>
                    <a:pt x="621756" y="115569"/>
                  </a:lnTo>
                  <a:lnTo>
                    <a:pt x="622681" y="121919"/>
                  </a:lnTo>
                  <a:lnTo>
                    <a:pt x="588137" y="128269"/>
                  </a:lnTo>
                  <a:lnTo>
                    <a:pt x="594360" y="161289"/>
                  </a:lnTo>
                  <a:lnTo>
                    <a:pt x="626237" y="154939"/>
                  </a:lnTo>
                  <a:lnTo>
                    <a:pt x="661798" y="154939"/>
                  </a:lnTo>
                  <a:lnTo>
                    <a:pt x="661543" y="147319"/>
                  </a:lnTo>
                  <a:lnTo>
                    <a:pt x="689356" y="142239"/>
                  </a:lnTo>
                  <a:lnTo>
                    <a:pt x="727541" y="142239"/>
                  </a:lnTo>
                  <a:lnTo>
                    <a:pt x="723009" y="115569"/>
                  </a:lnTo>
                  <a:lnTo>
                    <a:pt x="657987" y="115569"/>
                  </a:lnTo>
                  <a:lnTo>
                    <a:pt x="657062" y="109219"/>
                  </a:lnTo>
                  <a:lnTo>
                    <a:pt x="656018" y="102869"/>
                  </a:lnTo>
                  <a:lnTo>
                    <a:pt x="654879" y="96519"/>
                  </a:lnTo>
                  <a:lnTo>
                    <a:pt x="653669" y="90169"/>
                  </a:lnTo>
                  <a:close/>
                </a:path>
                <a:path w="1208405" h="504190">
                  <a:moveTo>
                    <a:pt x="1057345" y="102869"/>
                  </a:moveTo>
                  <a:lnTo>
                    <a:pt x="1020063" y="102869"/>
                  </a:lnTo>
                  <a:lnTo>
                    <a:pt x="1022476" y="115569"/>
                  </a:lnTo>
                  <a:lnTo>
                    <a:pt x="980313" y="123189"/>
                  </a:lnTo>
                  <a:lnTo>
                    <a:pt x="985646" y="151129"/>
                  </a:lnTo>
                  <a:lnTo>
                    <a:pt x="1067815" y="134619"/>
                  </a:lnTo>
                  <a:lnTo>
                    <a:pt x="1103191" y="134619"/>
                  </a:lnTo>
                  <a:lnTo>
                    <a:pt x="1101979" y="128269"/>
                  </a:lnTo>
                  <a:lnTo>
                    <a:pt x="1182370" y="113029"/>
                  </a:lnTo>
                  <a:lnTo>
                    <a:pt x="1181400" y="107950"/>
                  </a:lnTo>
                  <a:lnTo>
                    <a:pt x="1058418" y="107950"/>
                  </a:lnTo>
                  <a:lnTo>
                    <a:pt x="1057345" y="102869"/>
                  </a:lnTo>
                  <a:close/>
                </a:path>
                <a:path w="1208405" h="504190">
                  <a:moveTo>
                    <a:pt x="1174495" y="128269"/>
                  </a:moveTo>
                  <a:lnTo>
                    <a:pt x="1104645" y="142239"/>
                  </a:lnTo>
                  <a:lnTo>
                    <a:pt x="1177218" y="142239"/>
                  </a:lnTo>
                  <a:lnTo>
                    <a:pt x="1174495" y="128269"/>
                  </a:lnTo>
                  <a:close/>
                </a:path>
                <a:path w="1208405" h="504190">
                  <a:moveTo>
                    <a:pt x="939800" y="34289"/>
                  </a:moveTo>
                  <a:lnTo>
                    <a:pt x="904748" y="41910"/>
                  </a:lnTo>
                  <a:lnTo>
                    <a:pt x="914907" y="93979"/>
                  </a:lnTo>
                  <a:lnTo>
                    <a:pt x="886840" y="99060"/>
                  </a:lnTo>
                  <a:lnTo>
                    <a:pt x="893699" y="134619"/>
                  </a:lnTo>
                  <a:lnTo>
                    <a:pt x="921131" y="129539"/>
                  </a:lnTo>
                  <a:lnTo>
                    <a:pt x="958242" y="129539"/>
                  </a:lnTo>
                  <a:lnTo>
                    <a:pt x="956818" y="121919"/>
                  </a:lnTo>
                  <a:lnTo>
                    <a:pt x="984250" y="116839"/>
                  </a:lnTo>
                  <a:lnTo>
                    <a:pt x="978616" y="87629"/>
                  </a:lnTo>
                  <a:lnTo>
                    <a:pt x="949960" y="87629"/>
                  </a:lnTo>
                  <a:lnTo>
                    <a:pt x="939800" y="34289"/>
                  </a:lnTo>
                  <a:close/>
                </a:path>
                <a:path w="1208405" h="504190">
                  <a:moveTo>
                    <a:pt x="720851" y="102869"/>
                  </a:moveTo>
                  <a:lnTo>
                    <a:pt x="657987" y="115569"/>
                  </a:lnTo>
                  <a:lnTo>
                    <a:pt x="723009" y="115569"/>
                  </a:lnTo>
                  <a:lnTo>
                    <a:pt x="720851" y="102869"/>
                  </a:lnTo>
                  <a:close/>
                </a:path>
                <a:path w="1208405" h="504190">
                  <a:moveTo>
                    <a:pt x="1050391" y="67310"/>
                  </a:moveTo>
                  <a:lnTo>
                    <a:pt x="1013079" y="67310"/>
                  </a:lnTo>
                  <a:lnTo>
                    <a:pt x="1015364" y="78739"/>
                  </a:lnTo>
                  <a:lnTo>
                    <a:pt x="989076" y="83819"/>
                  </a:lnTo>
                  <a:lnTo>
                    <a:pt x="993775" y="107950"/>
                  </a:lnTo>
                  <a:lnTo>
                    <a:pt x="1020063" y="102869"/>
                  </a:lnTo>
                  <a:lnTo>
                    <a:pt x="1057345" y="102869"/>
                  </a:lnTo>
                  <a:lnTo>
                    <a:pt x="1056005" y="96519"/>
                  </a:lnTo>
                  <a:lnTo>
                    <a:pt x="1098423" y="87629"/>
                  </a:lnTo>
                  <a:lnTo>
                    <a:pt x="1135633" y="87629"/>
                  </a:lnTo>
                  <a:lnTo>
                    <a:pt x="1134364" y="81279"/>
                  </a:lnTo>
                  <a:lnTo>
                    <a:pt x="1156843" y="76200"/>
                  </a:lnTo>
                  <a:lnTo>
                    <a:pt x="1156101" y="72389"/>
                  </a:lnTo>
                  <a:lnTo>
                    <a:pt x="1051306" y="72389"/>
                  </a:lnTo>
                  <a:lnTo>
                    <a:pt x="1050391" y="67310"/>
                  </a:lnTo>
                  <a:close/>
                </a:path>
                <a:path w="1208405" h="504190">
                  <a:moveTo>
                    <a:pt x="1135633" y="87629"/>
                  </a:moveTo>
                  <a:lnTo>
                    <a:pt x="1098423" y="87629"/>
                  </a:lnTo>
                  <a:lnTo>
                    <a:pt x="1100708" y="100329"/>
                  </a:lnTo>
                  <a:lnTo>
                    <a:pt x="1058418" y="107950"/>
                  </a:lnTo>
                  <a:lnTo>
                    <a:pt x="1181400" y="107950"/>
                  </a:lnTo>
                  <a:lnTo>
                    <a:pt x="1178490" y="92710"/>
                  </a:lnTo>
                  <a:lnTo>
                    <a:pt x="1136650" y="92710"/>
                  </a:lnTo>
                  <a:lnTo>
                    <a:pt x="1135633" y="87629"/>
                  </a:lnTo>
                  <a:close/>
                </a:path>
                <a:path w="1208405" h="504190">
                  <a:moveTo>
                    <a:pt x="1177036" y="85089"/>
                  </a:moveTo>
                  <a:lnTo>
                    <a:pt x="1136650" y="92710"/>
                  </a:lnTo>
                  <a:lnTo>
                    <a:pt x="1178490" y="92710"/>
                  </a:lnTo>
                  <a:lnTo>
                    <a:pt x="1177036" y="85089"/>
                  </a:lnTo>
                  <a:close/>
                </a:path>
                <a:path w="1208405" h="504190">
                  <a:moveTo>
                    <a:pt x="977392" y="81279"/>
                  </a:moveTo>
                  <a:lnTo>
                    <a:pt x="949960" y="87629"/>
                  </a:lnTo>
                  <a:lnTo>
                    <a:pt x="978616" y="87629"/>
                  </a:lnTo>
                  <a:lnTo>
                    <a:pt x="977392" y="81279"/>
                  </a:lnTo>
                  <a:close/>
                </a:path>
                <a:path w="1208405" h="504190">
                  <a:moveTo>
                    <a:pt x="1040257" y="15239"/>
                  </a:moveTo>
                  <a:lnTo>
                    <a:pt x="1004315" y="21589"/>
                  </a:lnTo>
                  <a:lnTo>
                    <a:pt x="1007744" y="39369"/>
                  </a:lnTo>
                  <a:lnTo>
                    <a:pt x="974089" y="45719"/>
                  </a:lnTo>
                  <a:lnTo>
                    <a:pt x="979424" y="73660"/>
                  </a:lnTo>
                  <a:lnTo>
                    <a:pt x="1013079" y="67310"/>
                  </a:lnTo>
                  <a:lnTo>
                    <a:pt x="1050391" y="67310"/>
                  </a:lnTo>
                  <a:lnTo>
                    <a:pt x="1049020" y="59689"/>
                  </a:lnTo>
                  <a:lnTo>
                    <a:pt x="1091311" y="52069"/>
                  </a:lnTo>
                  <a:lnTo>
                    <a:pt x="1128699" y="52069"/>
                  </a:lnTo>
                  <a:lnTo>
                    <a:pt x="1127252" y="44450"/>
                  </a:lnTo>
                  <a:lnTo>
                    <a:pt x="1157351" y="39369"/>
                  </a:lnTo>
                  <a:lnTo>
                    <a:pt x="1156138" y="33019"/>
                  </a:lnTo>
                  <a:lnTo>
                    <a:pt x="1043686" y="33019"/>
                  </a:lnTo>
                  <a:lnTo>
                    <a:pt x="1040257" y="15239"/>
                  </a:lnTo>
                  <a:close/>
                </a:path>
                <a:path w="1208405" h="504190">
                  <a:moveTo>
                    <a:pt x="1128699" y="52069"/>
                  </a:moveTo>
                  <a:lnTo>
                    <a:pt x="1091311" y="52069"/>
                  </a:lnTo>
                  <a:lnTo>
                    <a:pt x="1093724" y="63500"/>
                  </a:lnTo>
                  <a:lnTo>
                    <a:pt x="1051306" y="72389"/>
                  </a:lnTo>
                  <a:lnTo>
                    <a:pt x="1156101" y="72389"/>
                  </a:lnTo>
                  <a:lnTo>
                    <a:pt x="1153133" y="57150"/>
                  </a:lnTo>
                  <a:lnTo>
                    <a:pt x="1129664" y="57150"/>
                  </a:lnTo>
                  <a:lnTo>
                    <a:pt x="1128699" y="52069"/>
                  </a:lnTo>
                  <a:close/>
                </a:path>
                <a:path w="1208405" h="504190">
                  <a:moveTo>
                    <a:pt x="1152144" y="52069"/>
                  </a:moveTo>
                  <a:lnTo>
                    <a:pt x="1129664" y="57150"/>
                  </a:lnTo>
                  <a:lnTo>
                    <a:pt x="1153133" y="57150"/>
                  </a:lnTo>
                  <a:lnTo>
                    <a:pt x="1152144" y="52069"/>
                  </a:lnTo>
                  <a:close/>
                </a:path>
                <a:path w="1208405" h="504190">
                  <a:moveTo>
                    <a:pt x="1118489" y="0"/>
                  </a:moveTo>
                  <a:lnTo>
                    <a:pt x="1082548" y="6350"/>
                  </a:lnTo>
                  <a:lnTo>
                    <a:pt x="1085977" y="24129"/>
                  </a:lnTo>
                  <a:lnTo>
                    <a:pt x="1043686" y="33019"/>
                  </a:lnTo>
                  <a:lnTo>
                    <a:pt x="1156138" y="33019"/>
                  </a:lnTo>
                  <a:lnTo>
                    <a:pt x="1153229" y="17779"/>
                  </a:lnTo>
                  <a:lnTo>
                    <a:pt x="1121918" y="17779"/>
                  </a:lnTo>
                  <a:lnTo>
                    <a:pt x="1118489" y="0"/>
                  </a:lnTo>
                  <a:close/>
                </a:path>
                <a:path w="1208405" h="504190">
                  <a:moveTo>
                    <a:pt x="1152017" y="11429"/>
                  </a:moveTo>
                  <a:lnTo>
                    <a:pt x="1121918" y="17779"/>
                  </a:lnTo>
                  <a:lnTo>
                    <a:pt x="1153229" y="17779"/>
                  </a:lnTo>
                  <a:lnTo>
                    <a:pt x="1152017" y="1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30576" y="2448559"/>
            <a:ext cx="1625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E75C00"/>
                </a:solidFill>
                <a:latin typeface="Noto Sans CJK JP Medium"/>
                <a:cs typeface="Noto Sans CJK JP Medium"/>
              </a:rPr>
              <a:t>適用對象</a:t>
            </a:r>
            <a:endParaRPr dirty="0">
              <a:latin typeface="Noto Sans CJK JP Medium"/>
              <a:cs typeface="Noto Sans CJK JP Medium"/>
            </a:endParaRPr>
          </a:p>
          <a:p>
            <a:pPr marL="12700" marR="5080"/>
            <a:r>
              <a:rPr dirty="0">
                <a:latin typeface="Noto Sans CJK JP Black"/>
                <a:cs typeface="Noto Sans CJK JP Black"/>
              </a:rPr>
              <a:t>修正公職人員、 公職人員之關 係人之範圍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79340" y="2448559"/>
            <a:ext cx="1168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E75C00"/>
                </a:solidFill>
                <a:latin typeface="Noto Sans CJK JP Medium"/>
                <a:cs typeface="Noto Sans CJK JP Medium"/>
              </a:rPr>
              <a:t>利益</a:t>
            </a:r>
            <a:endParaRPr>
              <a:latin typeface="Noto Sans CJK JP Medium"/>
              <a:cs typeface="Noto Sans CJK JP Medium"/>
            </a:endParaRPr>
          </a:p>
          <a:p>
            <a:pPr marL="12700" marR="5080" algn="just"/>
            <a:r>
              <a:rPr dirty="0">
                <a:latin typeface="Noto Sans CJK JP Black"/>
                <a:cs typeface="Noto Sans CJK JP Black"/>
              </a:rPr>
              <a:t>財產上及非 財產上之利 益</a:t>
            </a:r>
            <a:endParaRPr>
              <a:latin typeface="Noto Sans CJK JP Black"/>
              <a:cs typeface="Noto Sans CJK JP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9819" y="2520441"/>
            <a:ext cx="939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dirty="0">
                <a:solidFill>
                  <a:srgbClr val="E75C00"/>
                </a:solidFill>
                <a:latin typeface="Noto Sans CJK JP Medium"/>
                <a:cs typeface="Noto Sans CJK JP Medium"/>
              </a:rPr>
              <a:t>利益衝突 </a:t>
            </a:r>
            <a:r>
              <a:rPr dirty="0">
                <a:latin typeface="Noto Sans CJK JP Black"/>
                <a:cs typeface="Noto Sans CJK JP Black"/>
              </a:rPr>
              <a:t>利益衝突 之定義</a:t>
            </a:r>
            <a:endParaRPr>
              <a:latin typeface="Noto Sans CJK JP Black"/>
              <a:cs typeface="Noto Sans CJK JP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6108" y="2520442"/>
            <a:ext cx="2214880" cy="273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>
              <a:spcBef>
                <a:spcPts val="100"/>
              </a:spcBef>
            </a:pPr>
            <a:r>
              <a:rPr dirty="0">
                <a:solidFill>
                  <a:srgbClr val="E75C00"/>
                </a:solidFill>
                <a:latin typeface="Noto Sans CJK JP Medium"/>
                <a:cs typeface="Noto Sans CJK JP Medium"/>
              </a:rPr>
              <a:t>行為規範</a:t>
            </a:r>
            <a:endParaRPr>
              <a:latin typeface="Noto Sans CJK JP Medium"/>
              <a:cs typeface="Noto Sans CJK JP Medium"/>
            </a:endParaRPr>
          </a:p>
          <a:p>
            <a:pPr marL="372745" marR="5080" algn="just"/>
            <a:r>
              <a:rPr dirty="0">
                <a:latin typeface="Noto Sans CJK JP Black"/>
                <a:cs typeface="Noto Sans CJK JP Black"/>
              </a:rPr>
              <a:t>迴避規範、假借職 權圖利禁止、請託 </a:t>
            </a:r>
            <a:r>
              <a:rPr spc="-5" dirty="0">
                <a:latin typeface="Noto Sans CJK JP Black"/>
                <a:cs typeface="Noto Sans CJK JP Black"/>
              </a:rPr>
              <a:t>關說禁止、交易或 </a:t>
            </a:r>
            <a:r>
              <a:rPr dirty="0">
                <a:latin typeface="Noto Sans CJK JP Black"/>
                <a:cs typeface="Noto Sans CJK JP Black"/>
              </a:rPr>
              <a:t>補助行為禁止、事 前揭露及事後公開 義務</a:t>
            </a:r>
            <a:endParaRPr>
              <a:latin typeface="Noto Sans CJK JP Black"/>
              <a:cs typeface="Noto Sans CJK JP Black"/>
            </a:endParaRPr>
          </a:p>
          <a:p>
            <a:pPr marL="12700">
              <a:spcBef>
                <a:spcPts val="1895"/>
              </a:spcBef>
            </a:pPr>
            <a:r>
              <a:rPr dirty="0">
                <a:solidFill>
                  <a:srgbClr val="E75C00"/>
                </a:solidFill>
                <a:latin typeface="Noto Sans CJK JP Medium"/>
                <a:cs typeface="Noto Sans CJK JP Medium"/>
              </a:rPr>
              <a:t>裁罰機關</a:t>
            </a:r>
            <a:endParaRPr>
              <a:latin typeface="Noto Sans CJK JP Medium"/>
              <a:cs typeface="Noto Sans CJK JP Medium"/>
            </a:endParaRPr>
          </a:p>
          <a:p>
            <a:pPr marL="12700"/>
            <a:r>
              <a:rPr dirty="0">
                <a:latin typeface="Noto Sans CJK JP Black"/>
                <a:cs typeface="Noto Sans CJK JP Black"/>
              </a:rPr>
              <a:t>裁罰受理機關修正</a:t>
            </a:r>
            <a:endParaRPr>
              <a:latin typeface="Noto Sans CJK JP Black"/>
              <a:cs typeface="Noto Sans CJK JP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6597" y="4465067"/>
            <a:ext cx="16256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E75C00"/>
                </a:solidFill>
                <a:latin typeface="Noto Sans CJK JP Medium"/>
                <a:cs typeface="Noto Sans CJK JP Medium"/>
              </a:rPr>
              <a:t>行政調查</a:t>
            </a:r>
            <a:endParaRPr>
              <a:latin typeface="Noto Sans CJK JP Medium"/>
              <a:cs typeface="Noto Sans CJK JP Medium"/>
            </a:endParaRPr>
          </a:p>
          <a:p>
            <a:pPr marL="12700" marR="5080" algn="just"/>
            <a:r>
              <a:rPr dirty="0">
                <a:latin typeface="Noto Sans CJK JP Black"/>
                <a:cs typeface="Noto Sans CJK JP Black"/>
              </a:rPr>
              <a:t>增訂受調查機關 </a:t>
            </a:r>
            <a:r>
              <a:rPr spc="-5" dirty="0">
                <a:latin typeface="Noto Sans CJK JP Black"/>
                <a:cs typeface="Noto Sans CJK JP Black"/>
              </a:rPr>
              <a:t>之配合義務及違 </a:t>
            </a:r>
            <a:r>
              <a:rPr dirty="0">
                <a:latin typeface="Noto Sans CJK JP Black"/>
                <a:cs typeface="Noto Sans CJK JP Black"/>
              </a:rPr>
              <a:t>反受查核義務者 之裁罰</a:t>
            </a:r>
            <a:endParaRPr>
              <a:latin typeface="Noto Sans CJK JP Black"/>
              <a:cs typeface="Noto Sans CJK JP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99557" y="4537076"/>
            <a:ext cx="1625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E75C00"/>
                </a:solidFill>
                <a:latin typeface="Noto Sans CJK JP Medium"/>
                <a:cs typeface="Noto Sans CJK JP Medium"/>
              </a:rPr>
              <a:t>違法罰鍰</a:t>
            </a:r>
            <a:endParaRPr>
              <a:latin typeface="Noto Sans CJK JP Medium"/>
              <a:cs typeface="Noto Sans CJK JP Medium"/>
            </a:endParaRPr>
          </a:p>
          <a:p>
            <a:pPr marL="12700" marR="5080" algn="just"/>
            <a:r>
              <a:rPr dirty="0">
                <a:latin typeface="Noto Sans CJK JP Black"/>
                <a:cs typeface="Noto Sans CJK JP Black"/>
              </a:rPr>
              <a:t>依據不同違法行 為之態樣，修正 處罰鍰之金額</a:t>
            </a:r>
            <a:endParaRPr>
              <a:latin typeface="Noto Sans CJK JP Black"/>
              <a:cs typeface="Noto Sans CJK JP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19541" y="2420873"/>
            <a:ext cx="462280" cy="516890"/>
          </a:xfrm>
          <a:custGeom>
            <a:avLst/>
            <a:gdLst/>
            <a:ahLst/>
            <a:cxnLst/>
            <a:rect l="l" t="t" r="r" b="b"/>
            <a:pathLst>
              <a:path w="462280" h="516889">
                <a:moveTo>
                  <a:pt x="92125" y="447039"/>
                </a:moveTo>
                <a:lnTo>
                  <a:pt x="59220" y="447039"/>
                </a:lnTo>
                <a:lnTo>
                  <a:pt x="59220" y="516889"/>
                </a:lnTo>
                <a:lnTo>
                  <a:pt x="431012" y="516889"/>
                </a:lnTo>
                <a:lnTo>
                  <a:pt x="444182" y="513206"/>
                </a:lnTo>
                <a:lnTo>
                  <a:pt x="452399" y="505840"/>
                </a:lnTo>
                <a:lnTo>
                  <a:pt x="458978" y="496697"/>
                </a:lnTo>
                <a:lnTo>
                  <a:pt x="461549" y="483742"/>
                </a:lnTo>
                <a:lnTo>
                  <a:pt x="92125" y="483742"/>
                </a:lnTo>
                <a:lnTo>
                  <a:pt x="92125" y="447039"/>
                </a:lnTo>
                <a:close/>
              </a:path>
              <a:path w="462280" h="516889">
                <a:moveTo>
                  <a:pt x="462280" y="33147"/>
                </a:moveTo>
                <a:lnTo>
                  <a:pt x="151345" y="33147"/>
                </a:lnTo>
                <a:lnTo>
                  <a:pt x="151345" y="483742"/>
                </a:lnTo>
                <a:lnTo>
                  <a:pt x="461549" y="483742"/>
                </a:lnTo>
                <a:lnTo>
                  <a:pt x="462280" y="480060"/>
                </a:lnTo>
                <a:lnTo>
                  <a:pt x="462280" y="33147"/>
                </a:lnTo>
                <a:close/>
              </a:path>
              <a:path w="462280" h="516889">
                <a:moveTo>
                  <a:pt x="113512" y="378967"/>
                </a:moveTo>
                <a:lnTo>
                  <a:pt x="8216" y="378967"/>
                </a:lnTo>
                <a:lnTo>
                  <a:pt x="1638" y="382650"/>
                </a:lnTo>
                <a:lnTo>
                  <a:pt x="0" y="390016"/>
                </a:lnTo>
                <a:lnTo>
                  <a:pt x="0" y="435990"/>
                </a:lnTo>
                <a:lnTo>
                  <a:pt x="1638" y="443356"/>
                </a:lnTo>
                <a:lnTo>
                  <a:pt x="8216" y="447039"/>
                </a:lnTo>
                <a:lnTo>
                  <a:pt x="113512" y="447039"/>
                </a:lnTo>
                <a:lnTo>
                  <a:pt x="118440" y="443356"/>
                </a:lnTo>
                <a:lnTo>
                  <a:pt x="121729" y="435990"/>
                </a:lnTo>
                <a:lnTo>
                  <a:pt x="121729" y="390016"/>
                </a:lnTo>
                <a:lnTo>
                  <a:pt x="118440" y="382650"/>
                </a:lnTo>
                <a:lnTo>
                  <a:pt x="113512" y="378967"/>
                </a:lnTo>
                <a:close/>
              </a:path>
              <a:path w="462280" h="516889">
                <a:moveTo>
                  <a:pt x="92125" y="342138"/>
                </a:moveTo>
                <a:lnTo>
                  <a:pt x="59220" y="342138"/>
                </a:lnTo>
                <a:lnTo>
                  <a:pt x="59220" y="378967"/>
                </a:lnTo>
                <a:lnTo>
                  <a:pt x="92125" y="378967"/>
                </a:lnTo>
                <a:lnTo>
                  <a:pt x="92125" y="342138"/>
                </a:lnTo>
                <a:close/>
              </a:path>
              <a:path w="462280" h="516889">
                <a:moveTo>
                  <a:pt x="113512" y="275971"/>
                </a:moveTo>
                <a:lnTo>
                  <a:pt x="8216" y="275971"/>
                </a:lnTo>
                <a:lnTo>
                  <a:pt x="1638" y="279653"/>
                </a:lnTo>
                <a:lnTo>
                  <a:pt x="0" y="287020"/>
                </a:lnTo>
                <a:lnTo>
                  <a:pt x="0" y="332993"/>
                </a:lnTo>
                <a:lnTo>
                  <a:pt x="1638" y="340360"/>
                </a:lnTo>
                <a:lnTo>
                  <a:pt x="8216" y="342138"/>
                </a:lnTo>
                <a:lnTo>
                  <a:pt x="113512" y="342138"/>
                </a:lnTo>
                <a:lnTo>
                  <a:pt x="118440" y="340360"/>
                </a:lnTo>
                <a:lnTo>
                  <a:pt x="121729" y="332993"/>
                </a:lnTo>
                <a:lnTo>
                  <a:pt x="121729" y="287020"/>
                </a:lnTo>
                <a:lnTo>
                  <a:pt x="118440" y="279653"/>
                </a:lnTo>
                <a:lnTo>
                  <a:pt x="113512" y="275971"/>
                </a:lnTo>
                <a:close/>
              </a:path>
              <a:path w="462280" h="516889">
                <a:moveTo>
                  <a:pt x="92125" y="239140"/>
                </a:moveTo>
                <a:lnTo>
                  <a:pt x="59220" y="239140"/>
                </a:lnTo>
                <a:lnTo>
                  <a:pt x="59220" y="275971"/>
                </a:lnTo>
                <a:lnTo>
                  <a:pt x="92125" y="275971"/>
                </a:lnTo>
                <a:lnTo>
                  <a:pt x="92125" y="239140"/>
                </a:lnTo>
                <a:close/>
              </a:path>
              <a:path w="462280" h="516889">
                <a:moveTo>
                  <a:pt x="113512" y="172974"/>
                </a:moveTo>
                <a:lnTo>
                  <a:pt x="8216" y="172974"/>
                </a:lnTo>
                <a:lnTo>
                  <a:pt x="1638" y="176656"/>
                </a:lnTo>
                <a:lnTo>
                  <a:pt x="0" y="182117"/>
                </a:lnTo>
                <a:lnTo>
                  <a:pt x="0" y="229997"/>
                </a:lnTo>
                <a:lnTo>
                  <a:pt x="1638" y="235458"/>
                </a:lnTo>
                <a:lnTo>
                  <a:pt x="8216" y="239140"/>
                </a:lnTo>
                <a:lnTo>
                  <a:pt x="113512" y="239140"/>
                </a:lnTo>
                <a:lnTo>
                  <a:pt x="118440" y="235458"/>
                </a:lnTo>
                <a:lnTo>
                  <a:pt x="121729" y="229997"/>
                </a:lnTo>
                <a:lnTo>
                  <a:pt x="121729" y="182117"/>
                </a:lnTo>
                <a:lnTo>
                  <a:pt x="118440" y="176656"/>
                </a:lnTo>
                <a:lnTo>
                  <a:pt x="113512" y="172974"/>
                </a:lnTo>
                <a:close/>
              </a:path>
              <a:path w="462280" h="516889">
                <a:moveTo>
                  <a:pt x="92125" y="136143"/>
                </a:moveTo>
                <a:lnTo>
                  <a:pt x="59220" y="136143"/>
                </a:lnTo>
                <a:lnTo>
                  <a:pt x="59220" y="172974"/>
                </a:lnTo>
                <a:lnTo>
                  <a:pt x="92125" y="172974"/>
                </a:lnTo>
                <a:lnTo>
                  <a:pt x="92125" y="136143"/>
                </a:lnTo>
                <a:close/>
              </a:path>
              <a:path w="462280" h="516889">
                <a:moveTo>
                  <a:pt x="113512" y="69850"/>
                </a:moveTo>
                <a:lnTo>
                  <a:pt x="8216" y="69850"/>
                </a:lnTo>
                <a:lnTo>
                  <a:pt x="1638" y="73533"/>
                </a:lnTo>
                <a:lnTo>
                  <a:pt x="0" y="75437"/>
                </a:lnTo>
                <a:lnTo>
                  <a:pt x="0" y="127000"/>
                </a:lnTo>
                <a:lnTo>
                  <a:pt x="1638" y="132461"/>
                </a:lnTo>
                <a:lnTo>
                  <a:pt x="8216" y="136143"/>
                </a:lnTo>
                <a:lnTo>
                  <a:pt x="113512" y="136143"/>
                </a:lnTo>
                <a:lnTo>
                  <a:pt x="118440" y="132461"/>
                </a:lnTo>
                <a:lnTo>
                  <a:pt x="121729" y="127000"/>
                </a:lnTo>
                <a:lnTo>
                  <a:pt x="121729" y="75437"/>
                </a:lnTo>
                <a:lnTo>
                  <a:pt x="118440" y="73533"/>
                </a:lnTo>
                <a:lnTo>
                  <a:pt x="113512" y="69850"/>
                </a:lnTo>
                <a:close/>
              </a:path>
              <a:path w="462280" h="516889">
                <a:moveTo>
                  <a:pt x="431012" y="0"/>
                </a:moveTo>
                <a:lnTo>
                  <a:pt x="59220" y="0"/>
                </a:lnTo>
                <a:lnTo>
                  <a:pt x="59220" y="69850"/>
                </a:lnTo>
                <a:lnTo>
                  <a:pt x="92125" y="69850"/>
                </a:lnTo>
                <a:lnTo>
                  <a:pt x="92125" y="33147"/>
                </a:lnTo>
                <a:lnTo>
                  <a:pt x="462280" y="33147"/>
                </a:lnTo>
                <a:lnTo>
                  <a:pt x="458978" y="20192"/>
                </a:lnTo>
                <a:lnTo>
                  <a:pt x="452399" y="9271"/>
                </a:lnTo>
                <a:lnTo>
                  <a:pt x="444182" y="1904"/>
                </a:lnTo>
                <a:lnTo>
                  <a:pt x="431012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5775" y="2420873"/>
            <a:ext cx="462280" cy="516890"/>
          </a:xfrm>
          <a:custGeom>
            <a:avLst/>
            <a:gdLst/>
            <a:ahLst/>
            <a:cxnLst/>
            <a:rect l="l" t="t" r="r" b="b"/>
            <a:pathLst>
              <a:path w="462280" h="516889">
                <a:moveTo>
                  <a:pt x="92201" y="447039"/>
                </a:moveTo>
                <a:lnTo>
                  <a:pt x="59308" y="447039"/>
                </a:lnTo>
                <a:lnTo>
                  <a:pt x="59308" y="516889"/>
                </a:lnTo>
                <a:lnTo>
                  <a:pt x="431038" y="516889"/>
                </a:lnTo>
                <a:lnTo>
                  <a:pt x="444245" y="513206"/>
                </a:lnTo>
                <a:lnTo>
                  <a:pt x="452374" y="505840"/>
                </a:lnTo>
                <a:lnTo>
                  <a:pt x="458977" y="496697"/>
                </a:lnTo>
                <a:lnTo>
                  <a:pt x="461549" y="483742"/>
                </a:lnTo>
                <a:lnTo>
                  <a:pt x="92201" y="483742"/>
                </a:lnTo>
                <a:lnTo>
                  <a:pt x="92201" y="447039"/>
                </a:lnTo>
                <a:close/>
              </a:path>
              <a:path w="462280" h="516889">
                <a:moveTo>
                  <a:pt x="462280" y="33147"/>
                </a:moveTo>
                <a:lnTo>
                  <a:pt x="151383" y="33147"/>
                </a:lnTo>
                <a:lnTo>
                  <a:pt x="151383" y="483742"/>
                </a:lnTo>
                <a:lnTo>
                  <a:pt x="461549" y="483742"/>
                </a:lnTo>
                <a:lnTo>
                  <a:pt x="462280" y="480060"/>
                </a:lnTo>
                <a:lnTo>
                  <a:pt x="462280" y="33147"/>
                </a:lnTo>
                <a:close/>
              </a:path>
              <a:path w="462280" h="516889">
                <a:moveTo>
                  <a:pt x="113537" y="378967"/>
                </a:moveTo>
                <a:lnTo>
                  <a:pt x="8255" y="378967"/>
                </a:lnTo>
                <a:lnTo>
                  <a:pt x="1650" y="382650"/>
                </a:lnTo>
                <a:lnTo>
                  <a:pt x="0" y="390016"/>
                </a:lnTo>
                <a:lnTo>
                  <a:pt x="0" y="435990"/>
                </a:lnTo>
                <a:lnTo>
                  <a:pt x="1650" y="443356"/>
                </a:lnTo>
                <a:lnTo>
                  <a:pt x="8255" y="447039"/>
                </a:lnTo>
                <a:lnTo>
                  <a:pt x="113537" y="447039"/>
                </a:lnTo>
                <a:lnTo>
                  <a:pt x="118491" y="443356"/>
                </a:lnTo>
                <a:lnTo>
                  <a:pt x="121793" y="435990"/>
                </a:lnTo>
                <a:lnTo>
                  <a:pt x="121793" y="390016"/>
                </a:lnTo>
                <a:lnTo>
                  <a:pt x="118491" y="382650"/>
                </a:lnTo>
                <a:lnTo>
                  <a:pt x="113537" y="378967"/>
                </a:lnTo>
                <a:close/>
              </a:path>
              <a:path w="462280" h="516889">
                <a:moveTo>
                  <a:pt x="92201" y="342138"/>
                </a:moveTo>
                <a:lnTo>
                  <a:pt x="59308" y="342138"/>
                </a:lnTo>
                <a:lnTo>
                  <a:pt x="59308" y="378967"/>
                </a:lnTo>
                <a:lnTo>
                  <a:pt x="92201" y="378967"/>
                </a:lnTo>
                <a:lnTo>
                  <a:pt x="92201" y="342138"/>
                </a:lnTo>
                <a:close/>
              </a:path>
              <a:path w="462280" h="516889">
                <a:moveTo>
                  <a:pt x="113537" y="275971"/>
                </a:moveTo>
                <a:lnTo>
                  <a:pt x="8255" y="275971"/>
                </a:lnTo>
                <a:lnTo>
                  <a:pt x="1650" y="279653"/>
                </a:lnTo>
                <a:lnTo>
                  <a:pt x="0" y="287020"/>
                </a:lnTo>
                <a:lnTo>
                  <a:pt x="0" y="332993"/>
                </a:lnTo>
                <a:lnTo>
                  <a:pt x="1650" y="340360"/>
                </a:lnTo>
                <a:lnTo>
                  <a:pt x="8255" y="342138"/>
                </a:lnTo>
                <a:lnTo>
                  <a:pt x="113537" y="342138"/>
                </a:lnTo>
                <a:lnTo>
                  <a:pt x="118491" y="340360"/>
                </a:lnTo>
                <a:lnTo>
                  <a:pt x="121793" y="332993"/>
                </a:lnTo>
                <a:lnTo>
                  <a:pt x="121793" y="287020"/>
                </a:lnTo>
                <a:lnTo>
                  <a:pt x="118491" y="279653"/>
                </a:lnTo>
                <a:lnTo>
                  <a:pt x="113537" y="275971"/>
                </a:lnTo>
                <a:close/>
              </a:path>
              <a:path w="462280" h="516889">
                <a:moveTo>
                  <a:pt x="92201" y="239140"/>
                </a:moveTo>
                <a:lnTo>
                  <a:pt x="59308" y="239140"/>
                </a:lnTo>
                <a:lnTo>
                  <a:pt x="59308" y="275971"/>
                </a:lnTo>
                <a:lnTo>
                  <a:pt x="92201" y="275971"/>
                </a:lnTo>
                <a:lnTo>
                  <a:pt x="92201" y="239140"/>
                </a:lnTo>
                <a:close/>
              </a:path>
              <a:path w="462280" h="516889">
                <a:moveTo>
                  <a:pt x="113537" y="172974"/>
                </a:moveTo>
                <a:lnTo>
                  <a:pt x="8255" y="172974"/>
                </a:lnTo>
                <a:lnTo>
                  <a:pt x="1650" y="176656"/>
                </a:lnTo>
                <a:lnTo>
                  <a:pt x="0" y="182117"/>
                </a:lnTo>
                <a:lnTo>
                  <a:pt x="0" y="229997"/>
                </a:lnTo>
                <a:lnTo>
                  <a:pt x="1650" y="235458"/>
                </a:lnTo>
                <a:lnTo>
                  <a:pt x="8255" y="239140"/>
                </a:lnTo>
                <a:lnTo>
                  <a:pt x="113537" y="239140"/>
                </a:lnTo>
                <a:lnTo>
                  <a:pt x="118491" y="235458"/>
                </a:lnTo>
                <a:lnTo>
                  <a:pt x="121793" y="229997"/>
                </a:lnTo>
                <a:lnTo>
                  <a:pt x="121793" y="182117"/>
                </a:lnTo>
                <a:lnTo>
                  <a:pt x="118491" y="176656"/>
                </a:lnTo>
                <a:lnTo>
                  <a:pt x="113537" y="172974"/>
                </a:lnTo>
                <a:close/>
              </a:path>
              <a:path w="462280" h="516889">
                <a:moveTo>
                  <a:pt x="92201" y="136143"/>
                </a:moveTo>
                <a:lnTo>
                  <a:pt x="59308" y="136143"/>
                </a:lnTo>
                <a:lnTo>
                  <a:pt x="59308" y="172974"/>
                </a:lnTo>
                <a:lnTo>
                  <a:pt x="92201" y="172974"/>
                </a:lnTo>
                <a:lnTo>
                  <a:pt x="92201" y="136143"/>
                </a:lnTo>
                <a:close/>
              </a:path>
              <a:path w="462280" h="516889">
                <a:moveTo>
                  <a:pt x="113537" y="69850"/>
                </a:moveTo>
                <a:lnTo>
                  <a:pt x="8255" y="69850"/>
                </a:lnTo>
                <a:lnTo>
                  <a:pt x="1650" y="73533"/>
                </a:lnTo>
                <a:lnTo>
                  <a:pt x="0" y="75437"/>
                </a:lnTo>
                <a:lnTo>
                  <a:pt x="0" y="127000"/>
                </a:lnTo>
                <a:lnTo>
                  <a:pt x="1650" y="132461"/>
                </a:lnTo>
                <a:lnTo>
                  <a:pt x="8255" y="136143"/>
                </a:lnTo>
                <a:lnTo>
                  <a:pt x="113537" y="136143"/>
                </a:lnTo>
                <a:lnTo>
                  <a:pt x="118491" y="132461"/>
                </a:lnTo>
                <a:lnTo>
                  <a:pt x="121793" y="127000"/>
                </a:lnTo>
                <a:lnTo>
                  <a:pt x="121793" y="75437"/>
                </a:lnTo>
                <a:lnTo>
                  <a:pt x="118491" y="73533"/>
                </a:lnTo>
                <a:lnTo>
                  <a:pt x="113537" y="69850"/>
                </a:lnTo>
                <a:close/>
              </a:path>
              <a:path w="462280" h="516889">
                <a:moveTo>
                  <a:pt x="431038" y="0"/>
                </a:moveTo>
                <a:lnTo>
                  <a:pt x="59308" y="0"/>
                </a:lnTo>
                <a:lnTo>
                  <a:pt x="59308" y="69850"/>
                </a:lnTo>
                <a:lnTo>
                  <a:pt x="92201" y="69850"/>
                </a:lnTo>
                <a:lnTo>
                  <a:pt x="92201" y="33147"/>
                </a:lnTo>
                <a:lnTo>
                  <a:pt x="462280" y="33147"/>
                </a:lnTo>
                <a:lnTo>
                  <a:pt x="458977" y="20192"/>
                </a:lnTo>
                <a:lnTo>
                  <a:pt x="452374" y="9271"/>
                </a:lnTo>
                <a:lnTo>
                  <a:pt x="444245" y="1904"/>
                </a:lnTo>
                <a:lnTo>
                  <a:pt x="43103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68009" y="2420873"/>
            <a:ext cx="462280" cy="516890"/>
          </a:xfrm>
          <a:custGeom>
            <a:avLst/>
            <a:gdLst/>
            <a:ahLst/>
            <a:cxnLst/>
            <a:rect l="l" t="t" r="r" b="b"/>
            <a:pathLst>
              <a:path w="462279" h="516889">
                <a:moveTo>
                  <a:pt x="92075" y="447039"/>
                </a:moveTo>
                <a:lnTo>
                  <a:pt x="59181" y="447039"/>
                </a:lnTo>
                <a:lnTo>
                  <a:pt x="59181" y="516889"/>
                </a:lnTo>
                <a:lnTo>
                  <a:pt x="431038" y="516889"/>
                </a:lnTo>
                <a:lnTo>
                  <a:pt x="444118" y="513206"/>
                </a:lnTo>
                <a:lnTo>
                  <a:pt x="452374" y="505840"/>
                </a:lnTo>
                <a:lnTo>
                  <a:pt x="458977" y="496697"/>
                </a:lnTo>
                <a:lnTo>
                  <a:pt x="461549" y="483742"/>
                </a:lnTo>
                <a:lnTo>
                  <a:pt x="92075" y="483742"/>
                </a:lnTo>
                <a:lnTo>
                  <a:pt x="92075" y="447039"/>
                </a:lnTo>
                <a:close/>
              </a:path>
              <a:path w="462279" h="516889">
                <a:moveTo>
                  <a:pt x="462279" y="33147"/>
                </a:moveTo>
                <a:lnTo>
                  <a:pt x="151383" y="33147"/>
                </a:lnTo>
                <a:lnTo>
                  <a:pt x="151383" y="483742"/>
                </a:lnTo>
                <a:lnTo>
                  <a:pt x="461549" y="483742"/>
                </a:lnTo>
                <a:lnTo>
                  <a:pt x="462279" y="480060"/>
                </a:lnTo>
                <a:lnTo>
                  <a:pt x="462279" y="33147"/>
                </a:lnTo>
                <a:close/>
              </a:path>
              <a:path w="462279" h="516889">
                <a:moveTo>
                  <a:pt x="113537" y="378967"/>
                </a:moveTo>
                <a:lnTo>
                  <a:pt x="8254" y="378967"/>
                </a:lnTo>
                <a:lnTo>
                  <a:pt x="1650" y="382650"/>
                </a:lnTo>
                <a:lnTo>
                  <a:pt x="0" y="390016"/>
                </a:lnTo>
                <a:lnTo>
                  <a:pt x="0" y="435990"/>
                </a:lnTo>
                <a:lnTo>
                  <a:pt x="1650" y="443356"/>
                </a:lnTo>
                <a:lnTo>
                  <a:pt x="8254" y="447039"/>
                </a:lnTo>
                <a:lnTo>
                  <a:pt x="113537" y="447039"/>
                </a:lnTo>
                <a:lnTo>
                  <a:pt x="118490" y="443356"/>
                </a:lnTo>
                <a:lnTo>
                  <a:pt x="121792" y="435990"/>
                </a:lnTo>
                <a:lnTo>
                  <a:pt x="121792" y="390016"/>
                </a:lnTo>
                <a:lnTo>
                  <a:pt x="118490" y="382650"/>
                </a:lnTo>
                <a:lnTo>
                  <a:pt x="113537" y="378967"/>
                </a:lnTo>
                <a:close/>
              </a:path>
              <a:path w="462279" h="516889">
                <a:moveTo>
                  <a:pt x="92075" y="342138"/>
                </a:moveTo>
                <a:lnTo>
                  <a:pt x="59181" y="342138"/>
                </a:lnTo>
                <a:lnTo>
                  <a:pt x="59181" y="378967"/>
                </a:lnTo>
                <a:lnTo>
                  <a:pt x="92075" y="378967"/>
                </a:lnTo>
                <a:lnTo>
                  <a:pt x="92075" y="342138"/>
                </a:lnTo>
                <a:close/>
              </a:path>
              <a:path w="462279" h="516889">
                <a:moveTo>
                  <a:pt x="113537" y="275971"/>
                </a:moveTo>
                <a:lnTo>
                  <a:pt x="8254" y="275971"/>
                </a:lnTo>
                <a:lnTo>
                  <a:pt x="1650" y="279653"/>
                </a:lnTo>
                <a:lnTo>
                  <a:pt x="0" y="287020"/>
                </a:lnTo>
                <a:lnTo>
                  <a:pt x="0" y="332993"/>
                </a:lnTo>
                <a:lnTo>
                  <a:pt x="1650" y="340360"/>
                </a:lnTo>
                <a:lnTo>
                  <a:pt x="8254" y="342138"/>
                </a:lnTo>
                <a:lnTo>
                  <a:pt x="113537" y="342138"/>
                </a:lnTo>
                <a:lnTo>
                  <a:pt x="118490" y="340360"/>
                </a:lnTo>
                <a:lnTo>
                  <a:pt x="121792" y="332993"/>
                </a:lnTo>
                <a:lnTo>
                  <a:pt x="121792" y="287020"/>
                </a:lnTo>
                <a:lnTo>
                  <a:pt x="118490" y="279653"/>
                </a:lnTo>
                <a:lnTo>
                  <a:pt x="113537" y="275971"/>
                </a:lnTo>
                <a:close/>
              </a:path>
              <a:path w="462279" h="516889">
                <a:moveTo>
                  <a:pt x="92075" y="239140"/>
                </a:moveTo>
                <a:lnTo>
                  <a:pt x="59181" y="239140"/>
                </a:lnTo>
                <a:lnTo>
                  <a:pt x="59181" y="275971"/>
                </a:lnTo>
                <a:lnTo>
                  <a:pt x="92075" y="275971"/>
                </a:lnTo>
                <a:lnTo>
                  <a:pt x="92075" y="239140"/>
                </a:lnTo>
                <a:close/>
              </a:path>
              <a:path w="462279" h="516889">
                <a:moveTo>
                  <a:pt x="113537" y="172974"/>
                </a:moveTo>
                <a:lnTo>
                  <a:pt x="8254" y="172974"/>
                </a:lnTo>
                <a:lnTo>
                  <a:pt x="1650" y="176656"/>
                </a:lnTo>
                <a:lnTo>
                  <a:pt x="0" y="182117"/>
                </a:lnTo>
                <a:lnTo>
                  <a:pt x="0" y="229997"/>
                </a:lnTo>
                <a:lnTo>
                  <a:pt x="1650" y="235458"/>
                </a:lnTo>
                <a:lnTo>
                  <a:pt x="8254" y="239140"/>
                </a:lnTo>
                <a:lnTo>
                  <a:pt x="113537" y="239140"/>
                </a:lnTo>
                <a:lnTo>
                  <a:pt x="118490" y="235458"/>
                </a:lnTo>
                <a:lnTo>
                  <a:pt x="121792" y="229997"/>
                </a:lnTo>
                <a:lnTo>
                  <a:pt x="121792" y="182117"/>
                </a:lnTo>
                <a:lnTo>
                  <a:pt x="118490" y="176656"/>
                </a:lnTo>
                <a:lnTo>
                  <a:pt x="113537" y="172974"/>
                </a:lnTo>
                <a:close/>
              </a:path>
              <a:path w="462279" h="516889">
                <a:moveTo>
                  <a:pt x="92075" y="136143"/>
                </a:moveTo>
                <a:lnTo>
                  <a:pt x="59181" y="136143"/>
                </a:lnTo>
                <a:lnTo>
                  <a:pt x="59181" y="172974"/>
                </a:lnTo>
                <a:lnTo>
                  <a:pt x="92075" y="172974"/>
                </a:lnTo>
                <a:lnTo>
                  <a:pt x="92075" y="136143"/>
                </a:lnTo>
                <a:close/>
              </a:path>
              <a:path w="462279" h="516889">
                <a:moveTo>
                  <a:pt x="113537" y="69850"/>
                </a:moveTo>
                <a:lnTo>
                  <a:pt x="8254" y="69850"/>
                </a:lnTo>
                <a:lnTo>
                  <a:pt x="1650" y="73533"/>
                </a:lnTo>
                <a:lnTo>
                  <a:pt x="0" y="75437"/>
                </a:lnTo>
                <a:lnTo>
                  <a:pt x="0" y="127000"/>
                </a:lnTo>
                <a:lnTo>
                  <a:pt x="1650" y="132461"/>
                </a:lnTo>
                <a:lnTo>
                  <a:pt x="8254" y="136143"/>
                </a:lnTo>
                <a:lnTo>
                  <a:pt x="113537" y="136143"/>
                </a:lnTo>
                <a:lnTo>
                  <a:pt x="118490" y="132461"/>
                </a:lnTo>
                <a:lnTo>
                  <a:pt x="121792" y="127000"/>
                </a:lnTo>
                <a:lnTo>
                  <a:pt x="121792" y="75437"/>
                </a:lnTo>
                <a:lnTo>
                  <a:pt x="118490" y="73533"/>
                </a:lnTo>
                <a:lnTo>
                  <a:pt x="113537" y="69850"/>
                </a:lnTo>
                <a:close/>
              </a:path>
              <a:path w="462279" h="516889">
                <a:moveTo>
                  <a:pt x="431038" y="0"/>
                </a:moveTo>
                <a:lnTo>
                  <a:pt x="59181" y="0"/>
                </a:lnTo>
                <a:lnTo>
                  <a:pt x="59181" y="69850"/>
                </a:lnTo>
                <a:lnTo>
                  <a:pt x="92075" y="69850"/>
                </a:lnTo>
                <a:lnTo>
                  <a:pt x="92075" y="33147"/>
                </a:lnTo>
                <a:lnTo>
                  <a:pt x="462279" y="33147"/>
                </a:lnTo>
                <a:lnTo>
                  <a:pt x="458977" y="20192"/>
                </a:lnTo>
                <a:lnTo>
                  <a:pt x="452374" y="9271"/>
                </a:lnTo>
                <a:lnTo>
                  <a:pt x="444118" y="1904"/>
                </a:lnTo>
                <a:lnTo>
                  <a:pt x="43103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52207" y="2420873"/>
            <a:ext cx="462280" cy="516890"/>
          </a:xfrm>
          <a:custGeom>
            <a:avLst/>
            <a:gdLst/>
            <a:ahLst/>
            <a:cxnLst/>
            <a:rect l="l" t="t" r="r" b="b"/>
            <a:pathLst>
              <a:path w="462279" h="516889">
                <a:moveTo>
                  <a:pt x="92075" y="447039"/>
                </a:moveTo>
                <a:lnTo>
                  <a:pt x="59181" y="447039"/>
                </a:lnTo>
                <a:lnTo>
                  <a:pt x="59181" y="516889"/>
                </a:lnTo>
                <a:lnTo>
                  <a:pt x="431038" y="516889"/>
                </a:lnTo>
                <a:lnTo>
                  <a:pt x="444118" y="513206"/>
                </a:lnTo>
                <a:lnTo>
                  <a:pt x="452373" y="505840"/>
                </a:lnTo>
                <a:lnTo>
                  <a:pt x="458977" y="496697"/>
                </a:lnTo>
                <a:lnTo>
                  <a:pt x="461549" y="483742"/>
                </a:lnTo>
                <a:lnTo>
                  <a:pt x="92075" y="483742"/>
                </a:lnTo>
                <a:lnTo>
                  <a:pt x="92075" y="447039"/>
                </a:lnTo>
                <a:close/>
              </a:path>
              <a:path w="462279" h="516889">
                <a:moveTo>
                  <a:pt x="462279" y="33147"/>
                </a:moveTo>
                <a:lnTo>
                  <a:pt x="151383" y="33147"/>
                </a:lnTo>
                <a:lnTo>
                  <a:pt x="151383" y="483742"/>
                </a:lnTo>
                <a:lnTo>
                  <a:pt x="461549" y="483742"/>
                </a:lnTo>
                <a:lnTo>
                  <a:pt x="462279" y="480060"/>
                </a:lnTo>
                <a:lnTo>
                  <a:pt x="462279" y="33147"/>
                </a:lnTo>
                <a:close/>
              </a:path>
              <a:path w="462279" h="516889">
                <a:moveTo>
                  <a:pt x="113537" y="378967"/>
                </a:moveTo>
                <a:lnTo>
                  <a:pt x="8254" y="378967"/>
                </a:lnTo>
                <a:lnTo>
                  <a:pt x="1650" y="382650"/>
                </a:lnTo>
                <a:lnTo>
                  <a:pt x="0" y="390016"/>
                </a:lnTo>
                <a:lnTo>
                  <a:pt x="0" y="435990"/>
                </a:lnTo>
                <a:lnTo>
                  <a:pt x="1650" y="443356"/>
                </a:lnTo>
                <a:lnTo>
                  <a:pt x="8254" y="447039"/>
                </a:lnTo>
                <a:lnTo>
                  <a:pt x="113537" y="447039"/>
                </a:lnTo>
                <a:lnTo>
                  <a:pt x="118363" y="443356"/>
                </a:lnTo>
                <a:lnTo>
                  <a:pt x="121665" y="435990"/>
                </a:lnTo>
                <a:lnTo>
                  <a:pt x="121665" y="390016"/>
                </a:lnTo>
                <a:lnTo>
                  <a:pt x="118363" y="382650"/>
                </a:lnTo>
                <a:lnTo>
                  <a:pt x="113537" y="378967"/>
                </a:lnTo>
                <a:close/>
              </a:path>
              <a:path w="462279" h="516889">
                <a:moveTo>
                  <a:pt x="92075" y="342138"/>
                </a:moveTo>
                <a:lnTo>
                  <a:pt x="59181" y="342138"/>
                </a:lnTo>
                <a:lnTo>
                  <a:pt x="59181" y="378967"/>
                </a:lnTo>
                <a:lnTo>
                  <a:pt x="92075" y="378967"/>
                </a:lnTo>
                <a:lnTo>
                  <a:pt x="92075" y="342138"/>
                </a:lnTo>
                <a:close/>
              </a:path>
              <a:path w="462279" h="516889">
                <a:moveTo>
                  <a:pt x="113537" y="275971"/>
                </a:moveTo>
                <a:lnTo>
                  <a:pt x="8254" y="275971"/>
                </a:lnTo>
                <a:lnTo>
                  <a:pt x="1650" y="279653"/>
                </a:lnTo>
                <a:lnTo>
                  <a:pt x="0" y="287020"/>
                </a:lnTo>
                <a:lnTo>
                  <a:pt x="0" y="332993"/>
                </a:lnTo>
                <a:lnTo>
                  <a:pt x="1650" y="340360"/>
                </a:lnTo>
                <a:lnTo>
                  <a:pt x="8254" y="342138"/>
                </a:lnTo>
                <a:lnTo>
                  <a:pt x="113537" y="342138"/>
                </a:lnTo>
                <a:lnTo>
                  <a:pt x="118363" y="340360"/>
                </a:lnTo>
                <a:lnTo>
                  <a:pt x="121665" y="332993"/>
                </a:lnTo>
                <a:lnTo>
                  <a:pt x="121665" y="287020"/>
                </a:lnTo>
                <a:lnTo>
                  <a:pt x="118363" y="279653"/>
                </a:lnTo>
                <a:lnTo>
                  <a:pt x="113537" y="275971"/>
                </a:lnTo>
                <a:close/>
              </a:path>
              <a:path w="462279" h="516889">
                <a:moveTo>
                  <a:pt x="92075" y="239140"/>
                </a:moveTo>
                <a:lnTo>
                  <a:pt x="59181" y="239140"/>
                </a:lnTo>
                <a:lnTo>
                  <a:pt x="59181" y="275971"/>
                </a:lnTo>
                <a:lnTo>
                  <a:pt x="92075" y="275971"/>
                </a:lnTo>
                <a:lnTo>
                  <a:pt x="92075" y="239140"/>
                </a:lnTo>
                <a:close/>
              </a:path>
              <a:path w="462279" h="516889">
                <a:moveTo>
                  <a:pt x="113537" y="172974"/>
                </a:moveTo>
                <a:lnTo>
                  <a:pt x="8254" y="172974"/>
                </a:lnTo>
                <a:lnTo>
                  <a:pt x="1650" y="176656"/>
                </a:lnTo>
                <a:lnTo>
                  <a:pt x="0" y="182117"/>
                </a:lnTo>
                <a:lnTo>
                  <a:pt x="0" y="229997"/>
                </a:lnTo>
                <a:lnTo>
                  <a:pt x="1650" y="235458"/>
                </a:lnTo>
                <a:lnTo>
                  <a:pt x="8254" y="239140"/>
                </a:lnTo>
                <a:lnTo>
                  <a:pt x="113537" y="239140"/>
                </a:lnTo>
                <a:lnTo>
                  <a:pt x="118363" y="235458"/>
                </a:lnTo>
                <a:lnTo>
                  <a:pt x="121665" y="229997"/>
                </a:lnTo>
                <a:lnTo>
                  <a:pt x="121665" y="182117"/>
                </a:lnTo>
                <a:lnTo>
                  <a:pt x="118363" y="176656"/>
                </a:lnTo>
                <a:lnTo>
                  <a:pt x="113537" y="172974"/>
                </a:lnTo>
                <a:close/>
              </a:path>
              <a:path w="462279" h="516889">
                <a:moveTo>
                  <a:pt x="92075" y="136143"/>
                </a:moveTo>
                <a:lnTo>
                  <a:pt x="59181" y="136143"/>
                </a:lnTo>
                <a:lnTo>
                  <a:pt x="59181" y="172974"/>
                </a:lnTo>
                <a:lnTo>
                  <a:pt x="92075" y="172974"/>
                </a:lnTo>
                <a:lnTo>
                  <a:pt x="92075" y="136143"/>
                </a:lnTo>
                <a:close/>
              </a:path>
              <a:path w="462279" h="516889">
                <a:moveTo>
                  <a:pt x="113537" y="69850"/>
                </a:moveTo>
                <a:lnTo>
                  <a:pt x="8254" y="69850"/>
                </a:lnTo>
                <a:lnTo>
                  <a:pt x="1650" y="73533"/>
                </a:lnTo>
                <a:lnTo>
                  <a:pt x="0" y="75437"/>
                </a:lnTo>
                <a:lnTo>
                  <a:pt x="0" y="127000"/>
                </a:lnTo>
                <a:lnTo>
                  <a:pt x="1650" y="132461"/>
                </a:lnTo>
                <a:lnTo>
                  <a:pt x="8254" y="136143"/>
                </a:lnTo>
                <a:lnTo>
                  <a:pt x="113537" y="136143"/>
                </a:lnTo>
                <a:lnTo>
                  <a:pt x="118363" y="132461"/>
                </a:lnTo>
                <a:lnTo>
                  <a:pt x="121665" y="127000"/>
                </a:lnTo>
                <a:lnTo>
                  <a:pt x="121665" y="75437"/>
                </a:lnTo>
                <a:lnTo>
                  <a:pt x="118363" y="73533"/>
                </a:lnTo>
                <a:lnTo>
                  <a:pt x="113537" y="69850"/>
                </a:lnTo>
                <a:close/>
              </a:path>
              <a:path w="462279" h="516889">
                <a:moveTo>
                  <a:pt x="431038" y="0"/>
                </a:moveTo>
                <a:lnTo>
                  <a:pt x="59181" y="0"/>
                </a:lnTo>
                <a:lnTo>
                  <a:pt x="59181" y="69850"/>
                </a:lnTo>
                <a:lnTo>
                  <a:pt x="92075" y="69850"/>
                </a:lnTo>
                <a:lnTo>
                  <a:pt x="92075" y="33147"/>
                </a:lnTo>
                <a:lnTo>
                  <a:pt x="462279" y="33147"/>
                </a:lnTo>
                <a:lnTo>
                  <a:pt x="458977" y="20192"/>
                </a:lnTo>
                <a:lnTo>
                  <a:pt x="452373" y="9271"/>
                </a:lnTo>
                <a:lnTo>
                  <a:pt x="444118" y="1904"/>
                </a:lnTo>
                <a:lnTo>
                  <a:pt x="43103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95600" y="4293108"/>
            <a:ext cx="462280" cy="516890"/>
          </a:xfrm>
          <a:custGeom>
            <a:avLst/>
            <a:gdLst/>
            <a:ahLst/>
            <a:cxnLst/>
            <a:rect l="l" t="t" r="r" b="b"/>
            <a:pathLst>
              <a:path w="462280" h="516889">
                <a:moveTo>
                  <a:pt x="92125" y="447040"/>
                </a:moveTo>
                <a:lnTo>
                  <a:pt x="59220" y="447040"/>
                </a:lnTo>
                <a:lnTo>
                  <a:pt x="59220" y="516890"/>
                </a:lnTo>
                <a:lnTo>
                  <a:pt x="430987" y="516890"/>
                </a:lnTo>
                <a:lnTo>
                  <a:pt x="444195" y="513207"/>
                </a:lnTo>
                <a:lnTo>
                  <a:pt x="452450" y="505841"/>
                </a:lnTo>
                <a:lnTo>
                  <a:pt x="458927" y="496697"/>
                </a:lnTo>
                <a:lnTo>
                  <a:pt x="461498" y="483743"/>
                </a:lnTo>
                <a:lnTo>
                  <a:pt x="92125" y="483743"/>
                </a:lnTo>
                <a:lnTo>
                  <a:pt x="92125" y="447040"/>
                </a:lnTo>
                <a:close/>
              </a:path>
              <a:path w="462280" h="516889">
                <a:moveTo>
                  <a:pt x="462229" y="33147"/>
                </a:moveTo>
                <a:lnTo>
                  <a:pt x="151345" y="33147"/>
                </a:lnTo>
                <a:lnTo>
                  <a:pt x="151345" y="483743"/>
                </a:lnTo>
                <a:lnTo>
                  <a:pt x="461498" y="483743"/>
                </a:lnTo>
                <a:lnTo>
                  <a:pt x="462229" y="480060"/>
                </a:lnTo>
                <a:lnTo>
                  <a:pt x="462229" y="33147"/>
                </a:lnTo>
                <a:close/>
              </a:path>
              <a:path w="462280" h="516889">
                <a:moveTo>
                  <a:pt x="113512" y="378968"/>
                </a:moveTo>
                <a:lnTo>
                  <a:pt x="8229" y="378968"/>
                </a:lnTo>
                <a:lnTo>
                  <a:pt x="1638" y="382651"/>
                </a:lnTo>
                <a:lnTo>
                  <a:pt x="0" y="390017"/>
                </a:lnTo>
                <a:lnTo>
                  <a:pt x="0" y="435991"/>
                </a:lnTo>
                <a:lnTo>
                  <a:pt x="1638" y="443357"/>
                </a:lnTo>
                <a:lnTo>
                  <a:pt x="8229" y="447040"/>
                </a:lnTo>
                <a:lnTo>
                  <a:pt x="113512" y="447040"/>
                </a:lnTo>
                <a:lnTo>
                  <a:pt x="118452" y="443357"/>
                </a:lnTo>
                <a:lnTo>
                  <a:pt x="121742" y="435991"/>
                </a:lnTo>
                <a:lnTo>
                  <a:pt x="121742" y="390017"/>
                </a:lnTo>
                <a:lnTo>
                  <a:pt x="118452" y="382651"/>
                </a:lnTo>
                <a:lnTo>
                  <a:pt x="113512" y="378968"/>
                </a:lnTo>
                <a:close/>
              </a:path>
              <a:path w="462280" h="516889">
                <a:moveTo>
                  <a:pt x="92125" y="342138"/>
                </a:moveTo>
                <a:lnTo>
                  <a:pt x="59220" y="342138"/>
                </a:lnTo>
                <a:lnTo>
                  <a:pt x="59220" y="378968"/>
                </a:lnTo>
                <a:lnTo>
                  <a:pt x="92125" y="378968"/>
                </a:lnTo>
                <a:lnTo>
                  <a:pt x="92125" y="342138"/>
                </a:lnTo>
                <a:close/>
              </a:path>
              <a:path w="462280" h="516889">
                <a:moveTo>
                  <a:pt x="113512" y="275971"/>
                </a:moveTo>
                <a:lnTo>
                  <a:pt x="8229" y="275971"/>
                </a:lnTo>
                <a:lnTo>
                  <a:pt x="1638" y="279527"/>
                </a:lnTo>
                <a:lnTo>
                  <a:pt x="0" y="286893"/>
                </a:lnTo>
                <a:lnTo>
                  <a:pt x="0" y="332994"/>
                </a:lnTo>
                <a:lnTo>
                  <a:pt x="1638" y="340233"/>
                </a:lnTo>
                <a:lnTo>
                  <a:pt x="8229" y="342138"/>
                </a:lnTo>
                <a:lnTo>
                  <a:pt x="113512" y="342138"/>
                </a:lnTo>
                <a:lnTo>
                  <a:pt x="118452" y="340233"/>
                </a:lnTo>
                <a:lnTo>
                  <a:pt x="121742" y="332994"/>
                </a:lnTo>
                <a:lnTo>
                  <a:pt x="121742" y="286893"/>
                </a:lnTo>
                <a:lnTo>
                  <a:pt x="118452" y="279527"/>
                </a:lnTo>
                <a:lnTo>
                  <a:pt x="113512" y="275971"/>
                </a:lnTo>
                <a:close/>
              </a:path>
              <a:path w="462280" h="516889">
                <a:moveTo>
                  <a:pt x="92125" y="239141"/>
                </a:moveTo>
                <a:lnTo>
                  <a:pt x="59220" y="239141"/>
                </a:lnTo>
                <a:lnTo>
                  <a:pt x="59220" y="275971"/>
                </a:lnTo>
                <a:lnTo>
                  <a:pt x="92125" y="275971"/>
                </a:lnTo>
                <a:lnTo>
                  <a:pt x="92125" y="239141"/>
                </a:lnTo>
                <a:close/>
              </a:path>
              <a:path w="462280" h="516889">
                <a:moveTo>
                  <a:pt x="113512" y="172847"/>
                </a:moveTo>
                <a:lnTo>
                  <a:pt x="8229" y="172847"/>
                </a:lnTo>
                <a:lnTo>
                  <a:pt x="1638" y="176530"/>
                </a:lnTo>
                <a:lnTo>
                  <a:pt x="0" y="182118"/>
                </a:lnTo>
                <a:lnTo>
                  <a:pt x="0" y="229870"/>
                </a:lnTo>
                <a:lnTo>
                  <a:pt x="1638" y="235458"/>
                </a:lnTo>
                <a:lnTo>
                  <a:pt x="8229" y="239141"/>
                </a:lnTo>
                <a:lnTo>
                  <a:pt x="113512" y="239141"/>
                </a:lnTo>
                <a:lnTo>
                  <a:pt x="118452" y="235458"/>
                </a:lnTo>
                <a:lnTo>
                  <a:pt x="121742" y="229870"/>
                </a:lnTo>
                <a:lnTo>
                  <a:pt x="121742" y="182118"/>
                </a:lnTo>
                <a:lnTo>
                  <a:pt x="118452" y="176530"/>
                </a:lnTo>
                <a:lnTo>
                  <a:pt x="113512" y="172847"/>
                </a:lnTo>
                <a:close/>
              </a:path>
              <a:path w="462280" h="516889">
                <a:moveTo>
                  <a:pt x="92125" y="136144"/>
                </a:moveTo>
                <a:lnTo>
                  <a:pt x="59220" y="136144"/>
                </a:lnTo>
                <a:lnTo>
                  <a:pt x="59220" y="172847"/>
                </a:lnTo>
                <a:lnTo>
                  <a:pt x="92125" y="172847"/>
                </a:lnTo>
                <a:lnTo>
                  <a:pt x="92125" y="136144"/>
                </a:lnTo>
                <a:close/>
              </a:path>
              <a:path w="462280" h="516889">
                <a:moveTo>
                  <a:pt x="113512" y="69850"/>
                </a:moveTo>
                <a:lnTo>
                  <a:pt x="8229" y="69850"/>
                </a:lnTo>
                <a:lnTo>
                  <a:pt x="1638" y="73533"/>
                </a:lnTo>
                <a:lnTo>
                  <a:pt x="0" y="75438"/>
                </a:lnTo>
                <a:lnTo>
                  <a:pt x="0" y="126873"/>
                </a:lnTo>
                <a:lnTo>
                  <a:pt x="1638" y="132461"/>
                </a:lnTo>
                <a:lnTo>
                  <a:pt x="8229" y="136144"/>
                </a:lnTo>
                <a:lnTo>
                  <a:pt x="113512" y="136144"/>
                </a:lnTo>
                <a:lnTo>
                  <a:pt x="118452" y="132461"/>
                </a:lnTo>
                <a:lnTo>
                  <a:pt x="121742" y="126873"/>
                </a:lnTo>
                <a:lnTo>
                  <a:pt x="121742" y="75438"/>
                </a:lnTo>
                <a:lnTo>
                  <a:pt x="118452" y="73533"/>
                </a:lnTo>
                <a:lnTo>
                  <a:pt x="113512" y="69850"/>
                </a:lnTo>
                <a:close/>
              </a:path>
              <a:path w="462280" h="516889">
                <a:moveTo>
                  <a:pt x="430987" y="0"/>
                </a:moveTo>
                <a:lnTo>
                  <a:pt x="59220" y="0"/>
                </a:lnTo>
                <a:lnTo>
                  <a:pt x="59220" y="69850"/>
                </a:lnTo>
                <a:lnTo>
                  <a:pt x="92125" y="69850"/>
                </a:lnTo>
                <a:lnTo>
                  <a:pt x="92125" y="33147"/>
                </a:lnTo>
                <a:lnTo>
                  <a:pt x="462229" y="33147"/>
                </a:lnTo>
                <a:lnTo>
                  <a:pt x="458927" y="20193"/>
                </a:lnTo>
                <a:lnTo>
                  <a:pt x="452450" y="9144"/>
                </a:lnTo>
                <a:lnTo>
                  <a:pt x="444195" y="1778"/>
                </a:lnTo>
                <a:lnTo>
                  <a:pt x="430987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7873" y="4365116"/>
            <a:ext cx="462280" cy="516890"/>
          </a:xfrm>
          <a:custGeom>
            <a:avLst/>
            <a:gdLst/>
            <a:ahLst/>
            <a:cxnLst/>
            <a:rect l="l" t="t" r="r" b="b"/>
            <a:pathLst>
              <a:path w="462279" h="516889">
                <a:moveTo>
                  <a:pt x="92201" y="447039"/>
                </a:moveTo>
                <a:lnTo>
                  <a:pt x="59181" y="447039"/>
                </a:lnTo>
                <a:lnTo>
                  <a:pt x="59181" y="516889"/>
                </a:lnTo>
                <a:lnTo>
                  <a:pt x="431038" y="516889"/>
                </a:lnTo>
                <a:lnTo>
                  <a:pt x="444246" y="513206"/>
                </a:lnTo>
                <a:lnTo>
                  <a:pt x="452374" y="505840"/>
                </a:lnTo>
                <a:lnTo>
                  <a:pt x="458977" y="496696"/>
                </a:lnTo>
                <a:lnTo>
                  <a:pt x="461549" y="483742"/>
                </a:lnTo>
                <a:lnTo>
                  <a:pt x="92201" y="483742"/>
                </a:lnTo>
                <a:lnTo>
                  <a:pt x="92201" y="447039"/>
                </a:lnTo>
                <a:close/>
              </a:path>
              <a:path w="462279" h="516889">
                <a:moveTo>
                  <a:pt x="462279" y="33146"/>
                </a:moveTo>
                <a:lnTo>
                  <a:pt x="151384" y="33146"/>
                </a:lnTo>
                <a:lnTo>
                  <a:pt x="151384" y="483742"/>
                </a:lnTo>
                <a:lnTo>
                  <a:pt x="461549" y="483742"/>
                </a:lnTo>
                <a:lnTo>
                  <a:pt x="462279" y="480059"/>
                </a:lnTo>
                <a:lnTo>
                  <a:pt x="462279" y="33146"/>
                </a:lnTo>
                <a:close/>
              </a:path>
              <a:path w="462279" h="516889">
                <a:moveTo>
                  <a:pt x="113537" y="378967"/>
                </a:moveTo>
                <a:lnTo>
                  <a:pt x="8254" y="378967"/>
                </a:lnTo>
                <a:lnTo>
                  <a:pt x="1650" y="382650"/>
                </a:lnTo>
                <a:lnTo>
                  <a:pt x="0" y="390016"/>
                </a:lnTo>
                <a:lnTo>
                  <a:pt x="0" y="435990"/>
                </a:lnTo>
                <a:lnTo>
                  <a:pt x="1650" y="443356"/>
                </a:lnTo>
                <a:lnTo>
                  <a:pt x="8254" y="447039"/>
                </a:lnTo>
                <a:lnTo>
                  <a:pt x="113537" y="447039"/>
                </a:lnTo>
                <a:lnTo>
                  <a:pt x="118490" y="443356"/>
                </a:lnTo>
                <a:lnTo>
                  <a:pt x="121792" y="435990"/>
                </a:lnTo>
                <a:lnTo>
                  <a:pt x="121792" y="390016"/>
                </a:lnTo>
                <a:lnTo>
                  <a:pt x="118490" y="382650"/>
                </a:lnTo>
                <a:lnTo>
                  <a:pt x="113537" y="378967"/>
                </a:lnTo>
                <a:close/>
              </a:path>
              <a:path w="462279" h="516889">
                <a:moveTo>
                  <a:pt x="92201" y="342137"/>
                </a:moveTo>
                <a:lnTo>
                  <a:pt x="59181" y="342137"/>
                </a:lnTo>
                <a:lnTo>
                  <a:pt x="59181" y="378967"/>
                </a:lnTo>
                <a:lnTo>
                  <a:pt x="92201" y="378967"/>
                </a:lnTo>
                <a:lnTo>
                  <a:pt x="92201" y="342137"/>
                </a:lnTo>
                <a:close/>
              </a:path>
              <a:path w="462279" h="516889">
                <a:moveTo>
                  <a:pt x="113537" y="275843"/>
                </a:moveTo>
                <a:lnTo>
                  <a:pt x="8254" y="275843"/>
                </a:lnTo>
                <a:lnTo>
                  <a:pt x="1650" y="279526"/>
                </a:lnTo>
                <a:lnTo>
                  <a:pt x="0" y="286892"/>
                </a:lnTo>
                <a:lnTo>
                  <a:pt x="0" y="332866"/>
                </a:lnTo>
                <a:lnTo>
                  <a:pt x="1650" y="340232"/>
                </a:lnTo>
                <a:lnTo>
                  <a:pt x="8254" y="342137"/>
                </a:lnTo>
                <a:lnTo>
                  <a:pt x="113537" y="342137"/>
                </a:lnTo>
                <a:lnTo>
                  <a:pt x="118490" y="340232"/>
                </a:lnTo>
                <a:lnTo>
                  <a:pt x="121792" y="332866"/>
                </a:lnTo>
                <a:lnTo>
                  <a:pt x="121792" y="286892"/>
                </a:lnTo>
                <a:lnTo>
                  <a:pt x="118490" y="279526"/>
                </a:lnTo>
                <a:lnTo>
                  <a:pt x="113537" y="275843"/>
                </a:lnTo>
                <a:close/>
              </a:path>
              <a:path w="462279" h="516889">
                <a:moveTo>
                  <a:pt x="92201" y="239140"/>
                </a:moveTo>
                <a:lnTo>
                  <a:pt x="59181" y="239140"/>
                </a:lnTo>
                <a:lnTo>
                  <a:pt x="59181" y="275843"/>
                </a:lnTo>
                <a:lnTo>
                  <a:pt x="92201" y="275843"/>
                </a:lnTo>
                <a:lnTo>
                  <a:pt x="92201" y="239140"/>
                </a:lnTo>
                <a:close/>
              </a:path>
              <a:path w="462279" h="516889">
                <a:moveTo>
                  <a:pt x="113537" y="172846"/>
                </a:moveTo>
                <a:lnTo>
                  <a:pt x="8254" y="172846"/>
                </a:lnTo>
                <a:lnTo>
                  <a:pt x="1650" y="176529"/>
                </a:lnTo>
                <a:lnTo>
                  <a:pt x="0" y="182117"/>
                </a:lnTo>
                <a:lnTo>
                  <a:pt x="0" y="229869"/>
                </a:lnTo>
                <a:lnTo>
                  <a:pt x="1650" y="235457"/>
                </a:lnTo>
                <a:lnTo>
                  <a:pt x="8254" y="239140"/>
                </a:lnTo>
                <a:lnTo>
                  <a:pt x="113537" y="239140"/>
                </a:lnTo>
                <a:lnTo>
                  <a:pt x="118490" y="235457"/>
                </a:lnTo>
                <a:lnTo>
                  <a:pt x="121792" y="229869"/>
                </a:lnTo>
                <a:lnTo>
                  <a:pt x="121792" y="182117"/>
                </a:lnTo>
                <a:lnTo>
                  <a:pt x="118490" y="176529"/>
                </a:lnTo>
                <a:lnTo>
                  <a:pt x="113537" y="172846"/>
                </a:lnTo>
                <a:close/>
              </a:path>
              <a:path w="462279" h="516889">
                <a:moveTo>
                  <a:pt x="92201" y="136143"/>
                </a:moveTo>
                <a:lnTo>
                  <a:pt x="59181" y="136143"/>
                </a:lnTo>
                <a:lnTo>
                  <a:pt x="59181" y="172846"/>
                </a:lnTo>
                <a:lnTo>
                  <a:pt x="92201" y="172846"/>
                </a:lnTo>
                <a:lnTo>
                  <a:pt x="92201" y="136143"/>
                </a:lnTo>
                <a:close/>
              </a:path>
              <a:path w="462279" h="516889">
                <a:moveTo>
                  <a:pt x="113537" y="69849"/>
                </a:moveTo>
                <a:lnTo>
                  <a:pt x="8254" y="69849"/>
                </a:lnTo>
                <a:lnTo>
                  <a:pt x="1650" y="73532"/>
                </a:lnTo>
                <a:lnTo>
                  <a:pt x="0" y="75437"/>
                </a:lnTo>
                <a:lnTo>
                  <a:pt x="0" y="126872"/>
                </a:lnTo>
                <a:lnTo>
                  <a:pt x="1650" y="132460"/>
                </a:lnTo>
                <a:lnTo>
                  <a:pt x="8254" y="136143"/>
                </a:lnTo>
                <a:lnTo>
                  <a:pt x="113537" y="136143"/>
                </a:lnTo>
                <a:lnTo>
                  <a:pt x="118490" y="132460"/>
                </a:lnTo>
                <a:lnTo>
                  <a:pt x="121792" y="126872"/>
                </a:lnTo>
                <a:lnTo>
                  <a:pt x="121792" y="75437"/>
                </a:lnTo>
                <a:lnTo>
                  <a:pt x="118490" y="73532"/>
                </a:lnTo>
                <a:lnTo>
                  <a:pt x="113537" y="69849"/>
                </a:lnTo>
                <a:close/>
              </a:path>
              <a:path w="462279" h="516889">
                <a:moveTo>
                  <a:pt x="431038" y="0"/>
                </a:moveTo>
                <a:lnTo>
                  <a:pt x="59181" y="0"/>
                </a:lnTo>
                <a:lnTo>
                  <a:pt x="59181" y="69849"/>
                </a:lnTo>
                <a:lnTo>
                  <a:pt x="92201" y="69849"/>
                </a:lnTo>
                <a:lnTo>
                  <a:pt x="92201" y="33146"/>
                </a:lnTo>
                <a:lnTo>
                  <a:pt x="462279" y="33146"/>
                </a:lnTo>
                <a:lnTo>
                  <a:pt x="458977" y="20192"/>
                </a:lnTo>
                <a:lnTo>
                  <a:pt x="452374" y="9143"/>
                </a:lnTo>
                <a:lnTo>
                  <a:pt x="444246" y="1777"/>
                </a:lnTo>
                <a:lnTo>
                  <a:pt x="43103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4171" y="4437126"/>
            <a:ext cx="462280" cy="516890"/>
          </a:xfrm>
          <a:custGeom>
            <a:avLst/>
            <a:gdLst/>
            <a:ahLst/>
            <a:cxnLst/>
            <a:rect l="l" t="t" r="r" b="b"/>
            <a:pathLst>
              <a:path w="462279" h="516889">
                <a:moveTo>
                  <a:pt x="92075" y="446913"/>
                </a:moveTo>
                <a:lnTo>
                  <a:pt x="59181" y="446913"/>
                </a:lnTo>
                <a:lnTo>
                  <a:pt x="59181" y="516890"/>
                </a:lnTo>
                <a:lnTo>
                  <a:pt x="431038" y="516890"/>
                </a:lnTo>
                <a:lnTo>
                  <a:pt x="444118" y="513206"/>
                </a:lnTo>
                <a:lnTo>
                  <a:pt x="452374" y="505841"/>
                </a:lnTo>
                <a:lnTo>
                  <a:pt x="458977" y="496697"/>
                </a:lnTo>
                <a:lnTo>
                  <a:pt x="461549" y="483743"/>
                </a:lnTo>
                <a:lnTo>
                  <a:pt x="92075" y="483743"/>
                </a:lnTo>
                <a:lnTo>
                  <a:pt x="92075" y="446913"/>
                </a:lnTo>
                <a:close/>
              </a:path>
              <a:path w="462279" h="516889">
                <a:moveTo>
                  <a:pt x="462279" y="33147"/>
                </a:moveTo>
                <a:lnTo>
                  <a:pt x="151383" y="33147"/>
                </a:lnTo>
                <a:lnTo>
                  <a:pt x="151383" y="483743"/>
                </a:lnTo>
                <a:lnTo>
                  <a:pt x="461549" y="483743"/>
                </a:lnTo>
                <a:lnTo>
                  <a:pt x="462279" y="480060"/>
                </a:lnTo>
                <a:lnTo>
                  <a:pt x="462279" y="33147"/>
                </a:lnTo>
                <a:close/>
              </a:path>
              <a:path w="462279" h="516889">
                <a:moveTo>
                  <a:pt x="113537" y="378968"/>
                </a:moveTo>
                <a:lnTo>
                  <a:pt x="8254" y="378968"/>
                </a:lnTo>
                <a:lnTo>
                  <a:pt x="1650" y="382650"/>
                </a:lnTo>
                <a:lnTo>
                  <a:pt x="0" y="389890"/>
                </a:lnTo>
                <a:lnTo>
                  <a:pt x="0" y="435991"/>
                </a:lnTo>
                <a:lnTo>
                  <a:pt x="1650" y="443356"/>
                </a:lnTo>
                <a:lnTo>
                  <a:pt x="8254" y="446913"/>
                </a:lnTo>
                <a:lnTo>
                  <a:pt x="113537" y="446913"/>
                </a:lnTo>
                <a:lnTo>
                  <a:pt x="118490" y="443356"/>
                </a:lnTo>
                <a:lnTo>
                  <a:pt x="121665" y="435991"/>
                </a:lnTo>
                <a:lnTo>
                  <a:pt x="121665" y="389890"/>
                </a:lnTo>
                <a:lnTo>
                  <a:pt x="118490" y="382650"/>
                </a:lnTo>
                <a:lnTo>
                  <a:pt x="113537" y="378968"/>
                </a:lnTo>
                <a:close/>
              </a:path>
              <a:path w="462279" h="516889">
                <a:moveTo>
                  <a:pt x="92075" y="342138"/>
                </a:moveTo>
                <a:lnTo>
                  <a:pt x="59181" y="342138"/>
                </a:lnTo>
                <a:lnTo>
                  <a:pt x="59181" y="378968"/>
                </a:lnTo>
                <a:lnTo>
                  <a:pt x="92075" y="378968"/>
                </a:lnTo>
                <a:lnTo>
                  <a:pt x="92075" y="342138"/>
                </a:lnTo>
                <a:close/>
              </a:path>
              <a:path w="462279" h="516889">
                <a:moveTo>
                  <a:pt x="113537" y="275844"/>
                </a:moveTo>
                <a:lnTo>
                  <a:pt x="8254" y="275844"/>
                </a:lnTo>
                <a:lnTo>
                  <a:pt x="1650" y="279526"/>
                </a:lnTo>
                <a:lnTo>
                  <a:pt x="0" y="286893"/>
                </a:lnTo>
                <a:lnTo>
                  <a:pt x="0" y="332867"/>
                </a:lnTo>
                <a:lnTo>
                  <a:pt x="1650" y="340232"/>
                </a:lnTo>
                <a:lnTo>
                  <a:pt x="8254" y="342138"/>
                </a:lnTo>
                <a:lnTo>
                  <a:pt x="113537" y="342138"/>
                </a:lnTo>
                <a:lnTo>
                  <a:pt x="118490" y="340232"/>
                </a:lnTo>
                <a:lnTo>
                  <a:pt x="121665" y="332867"/>
                </a:lnTo>
                <a:lnTo>
                  <a:pt x="121665" y="286893"/>
                </a:lnTo>
                <a:lnTo>
                  <a:pt x="118490" y="279526"/>
                </a:lnTo>
                <a:lnTo>
                  <a:pt x="113537" y="275844"/>
                </a:lnTo>
                <a:close/>
              </a:path>
              <a:path w="462279" h="516889">
                <a:moveTo>
                  <a:pt x="92075" y="239141"/>
                </a:moveTo>
                <a:lnTo>
                  <a:pt x="59181" y="239141"/>
                </a:lnTo>
                <a:lnTo>
                  <a:pt x="59181" y="275844"/>
                </a:lnTo>
                <a:lnTo>
                  <a:pt x="92075" y="275844"/>
                </a:lnTo>
                <a:lnTo>
                  <a:pt x="92075" y="239141"/>
                </a:lnTo>
                <a:close/>
              </a:path>
              <a:path w="462279" h="516889">
                <a:moveTo>
                  <a:pt x="113537" y="172847"/>
                </a:moveTo>
                <a:lnTo>
                  <a:pt x="8254" y="172847"/>
                </a:lnTo>
                <a:lnTo>
                  <a:pt x="1650" y="176530"/>
                </a:lnTo>
                <a:lnTo>
                  <a:pt x="0" y="182118"/>
                </a:lnTo>
                <a:lnTo>
                  <a:pt x="0" y="229869"/>
                </a:lnTo>
                <a:lnTo>
                  <a:pt x="1650" y="235457"/>
                </a:lnTo>
                <a:lnTo>
                  <a:pt x="8254" y="239141"/>
                </a:lnTo>
                <a:lnTo>
                  <a:pt x="113537" y="239141"/>
                </a:lnTo>
                <a:lnTo>
                  <a:pt x="118490" y="235457"/>
                </a:lnTo>
                <a:lnTo>
                  <a:pt x="121665" y="229869"/>
                </a:lnTo>
                <a:lnTo>
                  <a:pt x="121665" y="182118"/>
                </a:lnTo>
                <a:lnTo>
                  <a:pt x="118490" y="176530"/>
                </a:lnTo>
                <a:lnTo>
                  <a:pt x="113537" y="172847"/>
                </a:lnTo>
                <a:close/>
              </a:path>
              <a:path w="462279" h="516889">
                <a:moveTo>
                  <a:pt x="92075" y="136144"/>
                </a:moveTo>
                <a:lnTo>
                  <a:pt x="59181" y="136144"/>
                </a:lnTo>
                <a:lnTo>
                  <a:pt x="59181" y="172847"/>
                </a:lnTo>
                <a:lnTo>
                  <a:pt x="92075" y="172847"/>
                </a:lnTo>
                <a:lnTo>
                  <a:pt x="92075" y="136144"/>
                </a:lnTo>
                <a:close/>
              </a:path>
              <a:path w="462279" h="516889">
                <a:moveTo>
                  <a:pt x="113537" y="69850"/>
                </a:moveTo>
                <a:lnTo>
                  <a:pt x="8254" y="69850"/>
                </a:lnTo>
                <a:lnTo>
                  <a:pt x="1650" y="73532"/>
                </a:lnTo>
                <a:lnTo>
                  <a:pt x="0" y="75437"/>
                </a:lnTo>
                <a:lnTo>
                  <a:pt x="0" y="126873"/>
                </a:lnTo>
                <a:lnTo>
                  <a:pt x="1650" y="132461"/>
                </a:lnTo>
                <a:lnTo>
                  <a:pt x="8254" y="136144"/>
                </a:lnTo>
                <a:lnTo>
                  <a:pt x="113537" y="136144"/>
                </a:lnTo>
                <a:lnTo>
                  <a:pt x="118490" y="132461"/>
                </a:lnTo>
                <a:lnTo>
                  <a:pt x="121665" y="126873"/>
                </a:lnTo>
                <a:lnTo>
                  <a:pt x="121665" y="75437"/>
                </a:lnTo>
                <a:lnTo>
                  <a:pt x="118490" y="73532"/>
                </a:lnTo>
                <a:lnTo>
                  <a:pt x="113537" y="69850"/>
                </a:lnTo>
                <a:close/>
              </a:path>
              <a:path w="462279" h="516889">
                <a:moveTo>
                  <a:pt x="431038" y="0"/>
                </a:moveTo>
                <a:lnTo>
                  <a:pt x="59181" y="0"/>
                </a:lnTo>
                <a:lnTo>
                  <a:pt x="59181" y="69850"/>
                </a:lnTo>
                <a:lnTo>
                  <a:pt x="92075" y="69850"/>
                </a:lnTo>
                <a:lnTo>
                  <a:pt x="92075" y="33147"/>
                </a:lnTo>
                <a:lnTo>
                  <a:pt x="462279" y="33147"/>
                </a:lnTo>
                <a:lnTo>
                  <a:pt x="458977" y="20193"/>
                </a:lnTo>
                <a:lnTo>
                  <a:pt x="452374" y="9143"/>
                </a:lnTo>
                <a:lnTo>
                  <a:pt x="444118" y="1778"/>
                </a:lnTo>
                <a:lnTo>
                  <a:pt x="43103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085AF85-77D7-DF73-956D-A50204F880A6}"/>
              </a:ext>
            </a:extLst>
          </p:cNvPr>
          <p:cNvSpPr txBox="1"/>
          <p:nvPr/>
        </p:nvSpPr>
        <p:spPr>
          <a:xfrm>
            <a:off x="2676344" y="286434"/>
            <a:ext cx="7425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zh-TW" altLang="en-US" sz="3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未自行迴避考績態樣</a:t>
            </a:r>
            <a:r>
              <a:rPr lang="zh-TW" altLang="en-US" sz="3600" spc="-5" dirty="0"/>
              <a:t> 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FD3F47C-8346-6E3F-EAB5-CC90FCB0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51" y="967629"/>
            <a:ext cx="6634186" cy="291536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56DE52C-9143-0B9D-7C8D-4A8409175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582" y="4202022"/>
            <a:ext cx="6262418" cy="18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31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92755" y="2532495"/>
            <a:ext cx="87153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200" spc="5" dirty="0" err="1">
                <a:solidFill>
                  <a:srgbClr val="97470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簡報完畢</a:t>
            </a:r>
            <a:r>
              <a:rPr lang="en-US" altLang="zh-TW" sz="7200" spc="5" dirty="0">
                <a:solidFill>
                  <a:srgbClr val="97470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lang="zh-TW" altLang="en-US" sz="7200" spc="5" dirty="0">
                <a:solidFill>
                  <a:srgbClr val="97470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感謝聆聽</a:t>
            </a:r>
            <a:endParaRPr sz="72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895350"/>
            <a:ext cx="9601200" cy="133350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r>
              <a:rPr lang="zh-TW" altLang="en-US" dirty="0"/>
              <a:t>    </a:t>
            </a:r>
            <a:r>
              <a:rPr lang="zh-TW" altLang="en-US" dirty="0">
                <a:solidFill>
                  <a:schemeClr val="tx1"/>
                </a:solidFill>
                <a:latin typeface="華康隸書體W5(P)" pitchFamily="66" charset="-120"/>
                <a:ea typeface="華康隸書體W5(P)" pitchFamily="66" charset="-120"/>
              </a:rPr>
              <a:t>公職人員利益衝突迴避法規範架構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623" y="1614577"/>
            <a:ext cx="9305925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25" y="923569"/>
            <a:ext cx="87052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6e51aa9d11c9d57e6dc372c888ee8d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2145" y="726604"/>
            <a:ext cx="1440160" cy="14456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91B53-E6E7-4568-ADAF-328F1BFBA0A9}"/>
              </a:ext>
            </a:extLst>
          </p:cNvPr>
          <p:cNvSpPr/>
          <p:nvPr/>
        </p:nvSpPr>
        <p:spPr>
          <a:xfrm>
            <a:off x="185877" y="179888"/>
            <a:ext cx="55494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適用對象</a:t>
            </a:r>
            <a:r>
              <a:rPr lang="en-US" altLang="zh-TW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公職人員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E352E6-7F92-49F3-A24B-F7789711C2D9}"/>
              </a:ext>
            </a:extLst>
          </p:cNvPr>
          <p:cNvSpPr/>
          <p:nvPr/>
        </p:nvSpPr>
        <p:spPr>
          <a:xfrm rot="10800000" flipV="1">
            <a:off x="9427488" y="2626718"/>
            <a:ext cx="2314087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600" spc="-1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所稱專責承辦採購業務，指日常公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務</a:t>
            </a:r>
            <a:r>
              <a:rPr lang="zh-TW" altLang="en-US" sz="1600" spc="-1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係以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辦</a:t>
            </a:r>
            <a:r>
              <a:rPr lang="zh-TW" altLang="en-US" sz="1600" spc="-1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理政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府</a:t>
            </a:r>
            <a:r>
              <a:rPr lang="zh-TW" altLang="en-US" sz="1600" spc="-1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採購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法</a:t>
            </a:r>
            <a:r>
              <a:rPr lang="zh-TW" altLang="en-US" sz="1600" spc="-1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所定 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招標、審標、決標、訂約、履約管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理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、驗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收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或爭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議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處理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業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務為主之股、課、科、室、組、處、中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心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或其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他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相當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單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位之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業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務。</a:t>
            </a:r>
            <a:endParaRPr lang="en-US" altLang="zh-TW" sz="1600" spc="-5" dirty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Droid Sans Fallback"/>
            </a:endParaRPr>
          </a:p>
          <a:p>
            <a:pPr algn="ctr"/>
            <a:endParaRPr lang="en-US" altLang="zh-TW" sz="1600" spc="-5" dirty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Droid Sans Fallback"/>
            </a:endParaRPr>
          </a:p>
          <a:p>
            <a:pPr algn="ctr"/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其法定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職掌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項目如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非以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採購為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主，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或承辦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採購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業務係</a:t>
            </a:r>
            <a:r>
              <a:rPr lang="zh-TW" altLang="en-US" sz="1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偶一</a:t>
            </a:r>
            <a:r>
              <a:rPr lang="zh-TW" altLang="en-US" sz="1600" spc="-5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roid Sans Fallback"/>
              </a:rPr>
              <a:t>為之， 則非屬專責承辦採購業務</a:t>
            </a:r>
            <a:endParaRPr lang="zh-TW" altLang="en-US" sz="1600" b="0" cap="none" spc="0" dirty="0">
              <a:ln w="0"/>
              <a:solidFill>
                <a:srgbClr val="FF33CC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B4183B9-AF6C-43AF-A90F-E4D1A7532F41}"/>
              </a:ext>
            </a:extLst>
          </p:cNvPr>
          <p:cNvSpPr/>
          <p:nvPr/>
        </p:nvSpPr>
        <p:spPr>
          <a:xfrm>
            <a:off x="1656229" y="5601554"/>
            <a:ext cx="1066800" cy="390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爆炸: 八角 5">
            <a:extLst>
              <a:ext uri="{FF2B5EF4-FFF2-40B4-BE49-F238E27FC236}">
                <a16:creationId xmlns:a16="http://schemas.microsoft.com/office/drawing/2014/main" id="{FE27C448-F583-E883-AF54-5653F68A6F52}"/>
              </a:ext>
            </a:extLst>
          </p:cNvPr>
          <p:cNvSpPr/>
          <p:nvPr/>
        </p:nvSpPr>
        <p:spPr>
          <a:xfrm>
            <a:off x="450425" y="1180760"/>
            <a:ext cx="621102" cy="537385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爆炸: 八角 7">
            <a:extLst>
              <a:ext uri="{FF2B5EF4-FFF2-40B4-BE49-F238E27FC236}">
                <a16:creationId xmlns:a16="http://schemas.microsoft.com/office/drawing/2014/main" id="{5480CC78-0192-56A6-D987-07C8E4F7973B}"/>
              </a:ext>
            </a:extLst>
          </p:cNvPr>
          <p:cNvSpPr/>
          <p:nvPr/>
        </p:nvSpPr>
        <p:spPr>
          <a:xfrm>
            <a:off x="560717" y="4960046"/>
            <a:ext cx="621102" cy="537385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279400"/>
            <a:ext cx="5310188" cy="50641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/>
              <a:t>適用</a:t>
            </a:r>
            <a:r>
              <a:rPr sz="3200" spc="-15" dirty="0"/>
              <a:t>對</a:t>
            </a:r>
            <a:r>
              <a:rPr sz="3200" dirty="0"/>
              <a:t>象－</a:t>
            </a:r>
            <a:r>
              <a:rPr sz="3200" spc="-15" dirty="0"/>
              <a:t>公</a:t>
            </a:r>
            <a:r>
              <a:rPr sz="3200" dirty="0"/>
              <a:t>職人</a:t>
            </a:r>
            <a:r>
              <a:rPr sz="3200" spc="-15" dirty="0"/>
              <a:t>員</a:t>
            </a:r>
            <a:r>
              <a:rPr sz="3200" dirty="0"/>
              <a:t>之關</a:t>
            </a:r>
            <a:r>
              <a:rPr sz="3200" spc="-15" dirty="0"/>
              <a:t>係</a:t>
            </a:r>
            <a:r>
              <a:rPr sz="3200" dirty="0"/>
              <a:t>人</a:t>
            </a:r>
          </a:p>
        </p:txBody>
      </p:sp>
      <p:sp>
        <p:nvSpPr>
          <p:cNvPr id="3" name="object 3"/>
          <p:cNvSpPr/>
          <p:nvPr/>
        </p:nvSpPr>
        <p:spPr>
          <a:xfrm>
            <a:off x="2421758" y="688036"/>
            <a:ext cx="7833183" cy="602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06236" y="3029155"/>
            <a:ext cx="63500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45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關係</a:t>
            </a:r>
            <a:endParaRPr sz="2400">
              <a:latin typeface="Noto Sans CJK JP Regular"/>
              <a:cs typeface="Noto Sans CJK JP Regular"/>
            </a:endParaRPr>
          </a:p>
          <a:p>
            <a:pPr algn="ctr">
              <a:lnSpc>
                <a:spcPts val="2845"/>
              </a:lnSpc>
            </a:pPr>
            <a:r>
              <a:rPr sz="240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人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5107" y="1113486"/>
            <a:ext cx="939800" cy="7775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just">
              <a:lnSpc>
                <a:spcPct val="88100"/>
              </a:lnSpc>
              <a:spcBef>
                <a:spcPts val="359"/>
              </a:spcBef>
            </a:pPr>
            <a:r>
              <a:rPr spc="-5" dirty="0">
                <a:latin typeface="Noto Sans CJK JP Regular"/>
                <a:cs typeface="Noto Sans CJK JP Regular"/>
              </a:rPr>
              <a:t>公職人員 </a:t>
            </a:r>
            <a:r>
              <a:rPr dirty="0">
                <a:latin typeface="Noto Sans CJK JP Regular"/>
                <a:cs typeface="Noto Sans CJK JP Regular"/>
              </a:rPr>
              <a:t>之二親等 以內親屬</a:t>
            </a:r>
            <a:endParaRPr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6540" y="1812798"/>
            <a:ext cx="939800" cy="978088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just">
              <a:lnSpc>
                <a:spcPct val="83400"/>
              </a:lnSpc>
              <a:spcBef>
                <a:spcPts val="455"/>
              </a:spcBef>
            </a:pPr>
            <a:r>
              <a:rPr dirty="0">
                <a:latin typeface="Noto Sans CJK JP Regular"/>
                <a:cs typeface="Noto Sans CJK JP Regular"/>
              </a:rPr>
              <a:t>公職人員 </a:t>
            </a:r>
            <a:r>
              <a:rPr spc="-5" dirty="0">
                <a:latin typeface="Noto Sans CJK JP Regular"/>
                <a:cs typeface="Noto Sans CJK JP Regular"/>
              </a:rPr>
              <a:t>之配偶或 </a:t>
            </a:r>
            <a:r>
              <a:rPr dirty="0">
                <a:latin typeface="Noto Sans CJK JP Regular"/>
                <a:cs typeface="Noto Sans CJK JP Regular"/>
              </a:rPr>
              <a:t>共同生活 之家屬</a:t>
            </a:r>
            <a:endParaRPr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0685" y="3701924"/>
            <a:ext cx="939800" cy="94718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algn="just">
              <a:lnSpc>
                <a:spcPct val="78700"/>
              </a:lnSpc>
              <a:spcBef>
                <a:spcPts val="560"/>
              </a:spcBef>
            </a:pPr>
            <a:r>
              <a:rPr dirty="0">
                <a:latin typeface="Noto Sans CJK JP Regular"/>
                <a:cs typeface="Noto Sans CJK JP Regular"/>
              </a:rPr>
              <a:t>公職人員 或其配偶 信託財產 之受託人</a:t>
            </a:r>
            <a:endParaRPr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7221" y="4769611"/>
            <a:ext cx="1859915" cy="1696426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3000"/>
              </a:lnSpc>
              <a:spcBef>
                <a:spcPts val="615"/>
              </a:spcBef>
            </a:pPr>
            <a:r>
              <a:rPr sz="1600" spc="5" dirty="0">
                <a:latin typeface="Noto Sans CJK JP Regular"/>
                <a:cs typeface="Noto Sans CJK JP Regular"/>
              </a:rPr>
              <a:t>公職人</a:t>
            </a:r>
            <a:r>
              <a:rPr sz="1600" spc="-5" dirty="0">
                <a:latin typeface="Noto Sans CJK JP Regular"/>
                <a:cs typeface="Noto Sans CJK JP Regular"/>
              </a:rPr>
              <a:t>員</a:t>
            </a:r>
            <a:r>
              <a:rPr sz="1600" spc="5" dirty="0">
                <a:latin typeface="Noto Sans CJK JP Regular"/>
                <a:cs typeface="Noto Sans CJK JP Regular"/>
              </a:rPr>
              <a:t>、其</a:t>
            </a:r>
            <a:r>
              <a:rPr sz="1600" spc="-5" dirty="0">
                <a:latin typeface="Noto Sans CJK JP Regular"/>
                <a:cs typeface="Noto Sans CJK JP Regular"/>
              </a:rPr>
              <a:t>配偶 </a:t>
            </a:r>
            <a:r>
              <a:rPr sz="1600" spc="5" dirty="0">
                <a:latin typeface="Noto Sans CJK JP Regular"/>
                <a:cs typeface="Noto Sans CJK JP Regular"/>
              </a:rPr>
              <a:t>或共同</a:t>
            </a:r>
            <a:r>
              <a:rPr sz="1600" spc="-5" dirty="0">
                <a:latin typeface="Noto Sans CJK JP Regular"/>
                <a:cs typeface="Noto Sans CJK JP Regular"/>
              </a:rPr>
              <a:t>生</a:t>
            </a:r>
            <a:r>
              <a:rPr sz="1600" spc="5" dirty="0">
                <a:latin typeface="Noto Sans CJK JP Regular"/>
                <a:cs typeface="Noto Sans CJK JP Regular"/>
              </a:rPr>
              <a:t>活之</a:t>
            </a:r>
            <a:r>
              <a:rPr sz="1600" spc="-5" dirty="0">
                <a:latin typeface="Noto Sans CJK JP Regular"/>
                <a:cs typeface="Noto Sans CJK JP Regular"/>
              </a:rPr>
              <a:t>家</a:t>
            </a:r>
            <a:r>
              <a:rPr sz="1600" spc="10" dirty="0">
                <a:latin typeface="Noto Sans CJK JP Regular"/>
                <a:cs typeface="Noto Sans CJK JP Regular"/>
              </a:rPr>
              <a:t>屬</a:t>
            </a:r>
            <a:r>
              <a:rPr sz="1600" spc="-5" dirty="0">
                <a:latin typeface="Noto Sans CJK JP Regular"/>
                <a:cs typeface="Noto Sans CJK JP Regular"/>
              </a:rPr>
              <a:t>、 </a:t>
            </a:r>
            <a:r>
              <a:rPr sz="1600" spc="5" dirty="0">
                <a:latin typeface="Noto Sans CJK JP Regular"/>
                <a:cs typeface="Noto Sans CJK JP Regular"/>
              </a:rPr>
              <a:t>其二親</a:t>
            </a:r>
            <a:r>
              <a:rPr sz="1600" spc="-5" dirty="0">
                <a:latin typeface="Noto Sans CJK JP Regular"/>
                <a:cs typeface="Noto Sans CJK JP Regular"/>
              </a:rPr>
              <a:t>等</a:t>
            </a:r>
            <a:r>
              <a:rPr sz="1600" spc="5" dirty="0">
                <a:latin typeface="Noto Sans CJK JP Regular"/>
                <a:cs typeface="Noto Sans CJK JP Regular"/>
              </a:rPr>
              <a:t>以內</a:t>
            </a:r>
            <a:r>
              <a:rPr sz="1600" spc="-5" dirty="0">
                <a:latin typeface="Noto Sans CJK JP Regular"/>
                <a:cs typeface="Noto Sans CJK JP Regular"/>
              </a:rPr>
              <a:t>親屬 </a:t>
            </a:r>
            <a:r>
              <a:rPr sz="1600" dirty="0">
                <a:latin typeface="Noto Sans CJK JP Regular"/>
                <a:cs typeface="Noto Sans CJK JP Regular"/>
              </a:rPr>
              <a:t>擔任負</a:t>
            </a:r>
            <a:r>
              <a:rPr sz="1600" spc="-5" dirty="0">
                <a:latin typeface="Noto Sans CJK JP Regular"/>
                <a:cs typeface="Noto Sans CJK JP Regular"/>
              </a:rPr>
              <a:t>責</a:t>
            </a:r>
            <a:r>
              <a:rPr sz="1600" spc="10" dirty="0">
                <a:latin typeface="Noto Sans CJK JP Regular"/>
                <a:cs typeface="Noto Sans CJK JP Regular"/>
              </a:rPr>
              <a:t>人</a:t>
            </a:r>
            <a:r>
              <a:rPr sz="1600" dirty="0">
                <a:latin typeface="Noto Sans CJK JP Regular"/>
                <a:cs typeface="Noto Sans CJK JP Regular"/>
              </a:rPr>
              <a:t>、</a:t>
            </a:r>
            <a:r>
              <a:rPr sz="1600" spc="-10" dirty="0">
                <a:latin typeface="Noto Sans CJK JP Regular"/>
                <a:cs typeface="Noto Sans CJK JP Regular"/>
              </a:rPr>
              <a:t>董</a:t>
            </a:r>
            <a:r>
              <a:rPr sz="1600" dirty="0">
                <a:latin typeface="Noto Sans CJK JP Regular"/>
                <a:cs typeface="Noto Sans CJK JP Regular"/>
              </a:rPr>
              <a:t>事</a:t>
            </a:r>
            <a:r>
              <a:rPr sz="1600" spc="-5" dirty="0">
                <a:latin typeface="Noto Sans CJK JP Regular"/>
                <a:cs typeface="Noto Sans CJK JP Regular"/>
              </a:rPr>
              <a:t>、 </a:t>
            </a:r>
            <a:r>
              <a:rPr sz="1600" spc="5" dirty="0">
                <a:latin typeface="Noto Sans CJK JP Regular"/>
                <a:cs typeface="Noto Sans CJK JP Regular"/>
              </a:rPr>
              <a:t>獨立董</a:t>
            </a:r>
            <a:r>
              <a:rPr sz="1600" spc="-5" dirty="0">
                <a:latin typeface="Noto Sans CJK JP Regular"/>
                <a:cs typeface="Noto Sans CJK JP Regular"/>
              </a:rPr>
              <a:t>事</a:t>
            </a:r>
            <a:r>
              <a:rPr sz="1600" spc="5" dirty="0">
                <a:latin typeface="Noto Sans CJK JP Regular"/>
                <a:cs typeface="Noto Sans CJK JP Regular"/>
              </a:rPr>
              <a:t>、監</a:t>
            </a:r>
            <a:r>
              <a:rPr sz="1600" spc="-5" dirty="0">
                <a:latin typeface="Noto Sans CJK JP Regular"/>
                <a:cs typeface="Noto Sans CJK JP Regular"/>
              </a:rPr>
              <a:t>察</a:t>
            </a:r>
            <a:r>
              <a:rPr sz="1600" spc="5" dirty="0">
                <a:latin typeface="Noto Sans CJK JP Regular"/>
                <a:cs typeface="Noto Sans CJK JP Regular"/>
              </a:rPr>
              <a:t>人</a:t>
            </a:r>
            <a:r>
              <a:rPr sz="1600" spc="-5" dirty="0">
                <a:latin typeface="Noto Sans CJK JP Regular"/>
                <a:cs typeface="Noto Sans CJK JP Regular"/>
              </a:rPr>
              <a:t>、 </a:t>
            </a:r>
            <a:r>
              <a:rPr sz="1600" spc="5" dirty="0">
                <a:latin typeface="Noto Sans CJK JP Regular"/>
                <a:cs typeface="Noto Sans CJK JP Regular"/>
              </a:rPr>
              <a:t>經理人</a:t>
            </a:r>
            <a:r>
              <a:rPr sz="1600" spc="-5" dirty="0">
                <a:latin typeface="Noto Sans CJK JP Regular"/>
                <a:cs typeface="Noto Sans CJK JP Regular"/>
              </a:rPr>
              <a:t>或</a:t>
            </a:r>
            <a:r>
              <a:rPr sz="1600" spc="5" dirty="0">
                <a:latin typeface="Noto Sans CJK JP Regular"/>
                <a:cs typeface="Noto Sans CJK JP Regular"/>
              </a:rPr>
              <a:t>相類</a:t>
            </a:r>
            <a:r>
              <a:rPr sz="1600" spc="-5" dirty="0">
                <a:latin typeface="Noto Sans CJK JP Regular"/>
                <a:cs typeface="Noto Sans CJK JP Regular"/>
              </a:rPr>
              <a:t>似職 </a:t>
            </a:r>
            <a:r>
              <a:rPr sz="1600" spc="5" dirty="0">
                <a:latin typeface="Noto Sans CJK JP Regular"/>
                <a:cs typeface="Noto Sans CJK JP Regular"/>
              </a:rPr>
              <a:t>務</a:t>
            </a:r>
            <a:r>
              <a:rPr sz="1600" spc="-5" dirty="0">
                <a:latin typeface="Noto Sans CJK JP Regular"/>
                <a:cs typeface="Noto Sans CJK JP Regular"/>
              </a:rPr>
              <a:t>之</a:t>
            </a:r>
            <a:r>
              <a:rPr sz="1600" spc="5" dirty="0">
                <a:solidFill>
                  <a:srgbClr val="FB3912"/>
                </a:solidFill>
                <a:latin typeface="Noto Sans CJK JP Regular"/>
                <a:cs typeface="Noto Sans CJK JP Regular"/>
              </a:rPr>
              <a:t>營利事</a:t>
            </a:r>
            <a:r>
              <a:rPr sz="1600" spc="10" dirty="0">
                <a:solidFill>
                  <a:srgbClr val="FB3912"/>
                </a:solidFill>
                <a:latin typeface="Noto Sans CJK JP Regular"/>
                <a:cs typeface="Noto Sans CJK JP Regular"/>
              </a:rPr>
              <a:t>業</a:t>
            </a:r>
            <a:r>
              <a:rPr sz="1600" spc="-5" dirty="0">
                <a:solidFill>
                  <a:srgbClr val="FB3912"/>
                </a:solidFill>
                <a:latin typeface="Noto Sans CJK JP Regular"/>
                <a:cs typeface="Noto Sans CJK JP Regular"/>
              </a:rPr>
              <a:t>、非 </a:t>
            </a:r>
            <a:r>
              <a:rPr sz="1600" spc="5" dirty="0">
                <a:solidFill>
                  <a:srgbClr val="FB3912"/>
                </a:solidFill>
                <a:latin typeface="Noto Sans CJK JP Regular"/>
                <a:cs typeface="Noto Sans CJK JP Regular"/>
              </a:rPr>
              <a:t>營利之</a:t>
            </a:r>
            <a:r>
              <a:rPr sz="1600" spc="-5" dirty="0">
                <a:solidFill>
                  <a:srgbClr val="FB3912"/>
                </a:solidFill>
                <a:latin typeface="Noto Sans CJK JP Regular"/>
                <a:cs typeface="Noto Sans CJK JP Regular"/>
              </a:rPr>
              <a:t>法</a:t>
            </a:r>
            <a:r>
              <a:rPr sz="1600" spc="5" dirty="0">
                <a:solidFill>
                  <a:srgbClr val="FB3912"/>
                </a:solidFill>
                <a:latin typeface="Noto Sans CJK JP Regular"/>
                <a:cs typeface="Noto Sans CJK JP Regular"/>
              </a:rPr>
              <a:t>人及</a:t>
            </a:r>
            <a:r>
              <a:rPr sz="1600" spc="-5" dirty="0">
                <a:solidFill>
                  <a:srgbClr val="FB3912"/>
                </a:solidFill>
                <a:latin typeface="Noto Sans CJK JP Regular"/>
                <a:cs typeface="Noto Sans CJK JP Regular"/>
              </a:rPr>
              <a:t>非法 </a:t>
            </a:r>
            <a:r>
              <a:rPr sz="1600" spc="5" dirty="0">
                <a:solidFill>
                  <a:srgbClr val="FB3912"/>
                </a:solidFill>
                <a:latin typeface="Noto Sans CJK JP Regular"/>
                <a:cs typeface="Noto Sans CJK JP Regular"/>
              </a:rPr>
              <a:t>人</a:t>
            </a:r>
            <a:r>
              <a:rPr sz="1600" spc="-5" dirty="0">
                <a:solidFill>
                  <a:srgbClr val="FB3912"/>
                </a:solidFill>
                <a:latin typeface="Noto Sans CJK JP Regular"/>
                <a:cs typeface="Noto Sans CJK JP Regular"/>
              </a:rPr>
              <a:t>團體</a:t>
            </a:r>
            <a:endParaRPr sz="1600" dirty="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9727" y="3515360"/>
            <a:ext cx="904240" cy="114390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 algn="just">
              <a:lnSpc>
                <a:spcPct val="72500"/>
              </a:lnSpc>
              <a:spcBef>
                <a:spcPts val="860"/>
              </a:spcBef>
            </a:pPr>
            <a:r>
              <a:rPr sz="2300" dirty="0">
                <a:solidFill>
                  <a:srgbClr val="FF5050"/>
                </a:solidFill>
                <a:latin typeface="Noto Sans CJK JP Regular"/>
                <a:cs typeface="Noto Sans CJK JP Regular"/>
              </a:rPr>
              <a:t>公職人 </a:t>
            </a:r>
            <a:r>
              <a:rPr sz="2300" spc="5" dirty="0">
                <a:solidFill>
                  <a:srgbClr val="FF5050"/>
                </a:solidFill>
                <a:latin typeface="Noto Sans CJK JP Regular"/>
                <a:cs typeface="Noto Sans CJK JP Regular"/>
              </a:rPr>
              <a:t>員</a:t>
            </a:r>
            <a:r>
              <a:rPr sz="2300" dirty="0">
                <a:latin typeface="Noto Sans CJK JP Regular"/>
                <a:cs typeface="Noto Sans CJK JP Regular"/>
              </a:rPr>
              <a:t>進用 </a:t>
            </a:r>
            <a:r>
              <a:rPr sz="2300" spc="-10" dirty="0">
                <a:latin typeface="Noto Sans CJK JP Regular"/>
                <a:cs typeface="Noto Sans CJK JP Regular"/>
              </a:rPr>
              <a:t>之</a:t>
            </a:r>
            <a:r>
              <a:rPr sz="2300" dirty="0">
                <a:solidFill>
                  <a:srgbClr val="FF5050"/>
                </a:solidFill>
                <a:latin typeface="Noto Sans CJK JP Regular"/>
                <a:cs typeface="Noto Sans CJK JP Regular"/>
              </a:rPr>
              <a:t>機要 人員</a:t>
            </a:r>
            <a:endParaRPr sz="23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4695" y="1681354"/>
            <a:ext cx="939800" cy="10971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ct val="97300"/>
              </a:lnSpc>
              <a:spcBef>
                <a:spcPts val="175"/>
              </a:spcBef>
            </a:pPr>
            <a:r>
              <a:rPr sz="2400" dirty="0">
                <a:latin typeface="Noto Sans CJK JP Regular"/>
                <a:cs typeface="Noto Sans CJK JP Regular"/>
              </a:rPr>
              <a:t>各級民 意代表 之助理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84184" y="5361179"/>
            <a:ext cx="14522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latin typeface="Droid Sans Fallback"/>
                <a:cs typeface="Droid Sans Fallback"/>
              </a:rPr>
              <a:t>但依法辦理強制信 託時，不在此限</a:t>
            </a:r>
            <a:endParaRPr sz="1400">
              <a:latin typeface="Droid Sans Fallback"/>
              <a:cs typeface="Droid Sans Fallb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9289" y="5944311"/>
            <a:ext cx="1805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spc="5" dirty="0">
                <a:latin typeface="Droid Sans Fallback"/>
                <a:cs typeface="Droid Sans Fallback"/>
              </a:rPr>
              <a:t>但</a:t>
            </a:r>
            <a:r>
              <a:rPr sz="1400" dirty="0">
                <a:latin typeface="Droid Sans Fallback"/>
                <a:cs typeface="Droid Sans Fallback"/>
              </a:rPr>
              <a:t>屬</a:t>
            </a:r>
            <a:r>
              <a:rPr sz="1400" spc="5" dirty="0">
                <a:latin typeface="Droid Sans Fallback"/>
                <a:cs typeface="Droid Sans Fallback"/>
              </a:rPr>
              <a:t>政</a:t>
            </a:r>
            <a:r>
              <a:rPr sz="1400" spc="-15" dirty="0">
                <a:latin typeface="Droid Sans Fallback"/>
                <a:cs typeface="Droid Sans Fallback"/>
              </a:rPr>
              <a:t>府</a:t>
            </a:r>
            <a:r>
              <a:rPr sz="1400" spc="5" dirty="0">
                <a:latin typeface="Droid Sans Fallback"/>
                <a:cs typeface="Droid Sans Fallback"/>
              </a:rPr>
              <a:t>或</a:t>
            </a:r>
            <a:r>
              <a:rPr sz="1400" dirty="0">
                <a:latin typeface="Droid Sans Fallback"/>
                <a:cs typeface="Droid Sans Fallback"/>
              </a:rPr>
              <a:t>公</a:t>
            </a:r>
            <a:r>
              <a:rPr sz="1400" spc="-10" dirty="0">
                <a:latin typeface="Droid Sans Fallback"/>
                <a:cs typeface="Droid Sans Fallback"/>
              </a:rPr>
              <a:t>股指</a:t>
            </a:r>
            <a:r>
              <a:rPr sz="1400" dirty="0">
                <a:latin typeface="Droid Sans Fallback"/>
                <a:cs typeface="Droid Sans Fallback"/>
              </a:rPr>
              <a:t>派、 遴聘代表或由政府聘 任者，不包括之</a:t>
            </a:r>
            <a:endParaRPr sz="1400">
              <a:latin typeface="Droid Sans Fallback"/>
              <a:cs typeface="Droid Sans Fallb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68009" y="3789098"/>
            <a:ext cx="504203" cy="438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599BBE9-603E-9AA3-AD1C-5B0408814606}"/>
              </a:ext>
            </a:extLst>
          </p:cNvPr>
          <p:cNvSpPr txBox="1"/>
          <p:nvPr/>
        </p:nvSpPr>
        <p:spPr>
          <a:xfrm>
            <a:off x="261257" y="1567543"/>
            <a:ext cx="293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各級民意代表之公費助理、其加入工會之助理及其他受其指揮監督之助理</a:t>
            </a:r>
          </a:p>
        </p:txBody>
      </p:sp>
      <p:sp>
        <p:nvSpPr>
          <p:cNvPr id="16" name="流程圖: 循序存取儲存裝置 15">
            <a:extLst>
              <a:ext uri="{FF2B5EF4-FFF2-40B4-BE49-F238E27FC236}">
                <a16:creationId xmlns:a16="http://schemas.microsoft.com/office/drawing/2014/main" id="{B8883491-CBA6-887E-C3DD-2CA35169E488}"/>
              </a:ext>
            </a:extLst>
          </p:cNvPr>
          <p:cNvSpPr/>
          <p:nvPr/>
        </p:nvSpPr>
        <p:spPr>
          <a:xfrm>
            <a:off x="230029" y="5081138"/>
            <a:ext cx="2120113" cy="144750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例如</a:t>
            </a:r>
            <a:endParaRPr lang="en-US" altLang="zh-TW" sz="1600" dirty="0"/>
          </a:p>
          <a:p>
            <a:pPr algn="ctr"/>
            <a:r>
              <a:rPr lang="zh-TW" altLang="en-US" sz="1600" dirty="0"/>
              <a:t>公司、獨資商號、 基金會、農漁會、 協會、宮廟等。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0800" y="676955"/>
            <a:ext cx="1930400" cy="47448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利益之定義</a:t>
            </a:r>
          </a:p>
        </p:txBody>
      </p:sp>
      <p:sp>
        <p:nvSpPr>
          <p:cNvPr id="3" name="object 3"/>
          <p:cNvSpPr/>
          <p:nvPr/>
        </p:nvSpPr>
        <p:spPr>
          <a:xfrm>
            <a:off x="1944623" y="1246635"/>
            <a:ext cx="3930396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1589" y="1274028"/>
            <a:ext cx="3835908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1589" y="1274025"/>
            <a:ext cx="3836035" cy="482824"/>
          </a:xfrm>
          <a:prstGeom prst="rect">
            <a:avLst/>
          </a:prstGeom>
          <a:ln w="9525">
            <a:solidFill>
              <a:srgbClr val="DD8046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1270" algn="ctr">
              <a:spcBef>
                <a:spcPts val="1365"/>
              </a:spcBef>
            </a:pPr>
            <a:r>
              <a:rPr sz="2000" dirty="0">
                <a:latin typeface="Noto Sans CJK JP Regular"/>
                <a:cs typeface="Noto Sans CJK JP Regular"/>
              </a:rPr>
              <a:t>財產上利益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1589" y="1993900"/>
            <a:ext cx="3836035" cy="2654300"/>
          </a:xfrm>
          <a:custGeom>
            <a:avLst/>
            <a:gdLst/>
            <a:ahLst/>
            <a:cxnLst/>
            <a:rect l="l" t="t" r="r" b="b"/>
            <a:pathLst>
              <a:path w="3836035" h="2654300">
                <a:moveTo>
                  <a:pt x="0" y="2653919"/>
                </a:moveTo>
                <a:lnTo>
                  <a:pt x="3835908" y="2653919"/>
                </a:lnTo>
                <a:lnTo>
                  <a:pt x="3835908" y="0"/>
                </a:lnTo>
                <a:lnTo>
                  <a:pt x="0" y="0"/>
                </a:lnTo>
                <a:lnTo>
                  <a:pt x="0" y="2653919"/>
                </a:lnTo>
                <a:close/>
              </a:path>
            </a:pathLst>
          </a:custGeom>
          <a:solidFill>
            <a:srgbClr val="F1D7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1589" y="1993900"/>
            <a:ext cx="3836035" cy="2654300"/>
          </a:xfrm>
          <a:custGeom>
            <a:avLst/>
            <a:gdLst/>
            <a:ahLst/>
            <a:cxnLst/>
            <a:rect l="l" t="t" r="r" b="b"/>
            <a:pathLst>
              <a:path w="3836035" h="2654300">
                <a:moveTo>
                  <a:pt x="0" y="2653919"/>
                </a:moveTo>
                <a:lnTo>
                  <a:pt x="3835908" y="2653919"/>
                </a:lnTo>
                <a:lnTo>
                  <a:pt x="3835908" y="0"/>
                </a:lnTo>
                <a:lnTo>
                  <a:pt x="0" y="0"/>
                </a:lnTo>
                <a:lnTo>
                  <a:pt x="0" y="2653919"/>
                </a:lnTo>
                <a:close/>
              </a:path>
            </a:pathLst>
          </a:custGeom>
          <a:ln w="9525">
            <a:solidFill>
              <a:srgbClr val="F1D7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91588" y="2011528"/>
            <a:ext cx="3962400" cy="170367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35280" indent="-229235">
              <a:spcBef>
                <a:spcPts val="385"/>
              </a:spcBef>
              <a:buSzPct val="95000"/>
              <a:buChar char="•"/>
              <a:tabLst>
                <a:tab pos="361950" algn="l"/>
              </a:tabLst>
            </a:pPr>
            <a:r>
              <a:rPr sz="2000" dirty="0">
                <a:latin typeface="Noto Sans CJK JP Regular"/>
                <a:cs typeface="Noto Sans CJK JP Regular"/>
              </a:rPr>
              <a:t>動</a:t>
            </a:r>
            <a:r>
              <a:rPr sz="2000" spc="-5" dirty="0">
                <a:latin typeface="Noto Sans CJK JP Regular"/>
                <a:cs typeface="Noto Sans CJK JP Regular"/>
              </a:rPr>
              <a:t>產</a:t>
            </a:r>
            <a:r>
              <a:rPr sz="2000" dirty="0">
                <a:latin typeface="Noto Sans CJK JP Regular"/>
                <a:cs typeface="Noto Sans CJK JP Regular"/>
              </a:rPr>
              <a:t>、</a:t>
            </a:r>
            <a:r>
              <a:rPr sz="2000" spc="-10" dirty="0">
                <a:latin typeface="Noto Sans CJK JP Regular"/>
                <a:cs typeface="Noto Sans CJK JP Regular"/>
              </a:rPr>
              <a:t>不</a:t>
            </a:r>
            <a:r>
              <a:rPr sz="2000" dirty="0">
                <a:latin typeface="Noto Sans CJK JP Regular"/>
                <a:cs typeface="Noto Sans CJK JP Regular"/>
              </a:rPr>
              <a:t>動</a:t>
            </a:r>
            <a:r>
              <a:rPr sz="2000" spc="-15" dirty="0">
                <a:latin typeface="Noto Sans CJK JP Regular"/>
                <a:cs typeface="Noto Sans CJK JP Regular"/>
              </a:rPr>
              <a:t>產</a:t>
            </a:r>
            <a:r>
              <a:rPr sz="2000" dirty="0">
                <a:latin typeface="Noto Sans CJK JP Regular"/>
                <a:cs typeface="Noto Sans CJK JP Regular"/>
              </a:rPr>
              <a:t>。</a:t>
            </a:r>
          </a:p>
          <a:p>
            <a:pPr marL="335280" indent="-229235">
              <a:spcBef>
                <a:spcPts val="290"/>
              </a:spcBef>
              <a:buSzPct val="95000"/>
              <a:buChar char="•"/>
              <a:tabLst>
                <a:tab pos="361950" algn="l"/>
              </a:tabLst>
            </a:pPr>
            <a:r>
              <a:rPr sz="2000" spc="10" dirty="0">
                <a:latin typeface="Noto Sans CJK JP Regular"/>
                <a:cs typeface="Noto Sans CJK JP Regular"/>
              </a:rPr>
              <a:t>現</a:t>
            </a:r>
            <a:r>
              <a:rPr sz="2000" spc="20" dirty="0">
                <a:latin typeface="Noto Sans CJK JP Regular"/>
                <a:cs typeface="Noto Sans CJK JP Regular"/>
              </a:rPr>
              <a:t>金</a:t>
            </a:r>
            <a:r>
              <a:rPr sz="2000" spc="10" dirty="0">
                <a:latin typeface="Noto Sans CJK JP Regular"/>
                <a:cs typeface="Noto Sans CJK JP Regular"/>
              </a:rPr>
              <a:t>、存</a:t>
            </a:r>
            <a:r>
              <a:rPr sz="2000" spc="5" dirty="0">
                <a:latin typeface="Noto Sans CJK JP Regular"/>
                <a:cs typeface="Noto Sans CJK JP Regular"/>
              </a:rPr>
              <a:t>款</a:t>
            </a:r>
            <a:r>
              <a:rPr sz="2000" spc="10" dirty="0">
                <a:latin typeface="Noto Sans CJK JP Regular"/>
                <a:cs typeface="Noto Sans CJK JP Regular"/>
              </a:rPr>
              <a:t>、外</a:t>
            </a:r>
            <a:r>
              <a:rPr sz="2000" spc="20" dirty="0">
                <a:latin typeface="Noto Sans CJK JP Regular"/>
                <a:cs typeface="Noto Sans CJK JP Regular"/>
              </a:rPr>
              <a:t>幣</a:t>
            </a:r>
            <a:r>
              <a:rPr sz="2000" spc="10" dirty="0">
                <a:latin typeface="Noto Sans CJK JP Regular"/>
                <a:cs typeface="Noto Sans CJK JP Regular"/>
              </a:rPr>
              <a:t>、有價證</a:t>
            </a:r>
            <a:r>
              <a:rPr sz="2000" spc="15" dirty="0">
                <a:latin typeface="Noto Sans CJK JP Regular"/>
                <a:cs typeface="Noto Sans CJK JP Regular"/>
              </a:rPr>
              <a:t>券</a:t>
            </a:r>
            <a:r>
              <a:rPr sz="2000" dirty="0">
                <a:latin typeface="Noto Sans CJK JP Regular"/>
                <a:cs typeface="Noto Sans CJK JP Regular"/>
              </a:rPr>
              <a:t>。</a:t>
            </a:r>
          </a:p>
          <a:p>
            <a:pPr marL="335280" indent="-229235">
              <a:spcBef>
                <a:spcPts val="285"/>
              </a:spcBef>
              <a:buSzPct val="95000"/>
              <a:buChar char="•"/>
              <a:tabLst>
                <a:tab pos="361950" algn="l"/>
              </a:tabLst>
            </a:pPr>
            <a:r>
              <a:rPr sz="2000" dirty="0">
                <a:latin typeface="Noto Sans CJK JP Regular"/>
                <a:cs typeface="Noto Sans CJK JP Regular"/>
              </a:rPr>
              <a:t>債權</a:t>
            </a:r>
            <a:r>
              <a:rPr sz="2000" spc="5" dirty="0">
                <a:latin typeface="Noto Sans CJK JP Regular"/>
                <a:cs typeface="Noto Sans CJK JP Regular"/>
              </a:rPr>
              <a:t>或</a:t>
            </a:r>
            <a:r>
              <a:rPr sz="2000" spc="-10" dirty="0">
                <a:latin typeface="Noto Sans CJK JP Regular"/>
                <a:cs typeface="Noto Sans CJK JP Regular"/>
              </a:rPr>
              <a:t>其</a:t>
            </a:r>
            <a:r>
              <a:rPr sz="2000" dirty="0">
                <a:latin typeface="Noto Sans CJK JP Regular"/>
                <a:cs typeface="Noto Sans CJK JP Regular"/>
              </a:rPr>
              <a:t>他</a:t>
            </a:r>
            <a:r>
              <a:rPr sz="2000" spc="-10" dirty="0">
                <a:latin typeface="Noto Sans CJK JP Regular"/>
                <a:cs typeface="Noto Sans CJK JP Regular"/>
              </a:rPr>
              <a:t>財</a:t>
            </a:r>
            <a:r>
              <a:rPr sz="2000" dirty="0">
                <a:latin typeface="Noto Sans CJK JP Regular"/>
                <a:cs typeface="Noto Sans CJK JP Regular"/>
              </a:rPr>
              <a:t>產上</a:t>
            </a:r>
            <a:r>
              <a:rPr sz="2000" spc="5" dirty="0">
                <a:latin typeface="Noto Sans CJK JP Regular"/>
                <a:cs typeface="Noto Sans CJK JP Regular"/>
              </a:rPr>
              <a:t>權</a:t>
            </a:r>
            <a:r>
              <a:rPr sz="2000" spc="-30" dirty="0">
                <a:latin typeface="Noto Sans CJK JP Regular"/>
                <a:cs typeface="Noto Sans CJK JP Regular"/>
              </a:rPr>
              <a:t>利</a:t>
            </a:r>
            <a:r>
              <a:rPr sz="2000" dirty="0">
                <a:latin typeface="Noto Sans CJK JP Regular"/>
                <a:cs typeface="Noto Sans CJK JP Regular"/>
              </a:rPr>
              <a:t>。</a:t>
            </a:r>
          </a:p>
          <a:p>
            <a:pPr marL="335280" marR="259715" indent="-229235">
              <a:lnSpc>
                <a:spcPts val="2300"/>
              </a:lnSpc>
              <a:spcBef>
                <a:spcPts val="450"/>
              </a:spcBef>
              <a:buSzPct val="95000"/>
              <a:buChar char="•"/>
              <a:tabLst>
                <a:tab pos="361950" algn="l"/>
              </a:tabLst>
            </a:pPr>
            <a:r>
              <a:rPr sz="2000" spc="20" dirty="0">
                <a:latin typeface="Noto Sans CJK JP Regular"/>
                <a:cs typeface="Noto Sans CJK JP Regular"/>
              </a:rPr>
              <a:t>其</a:t>
            </a:r>
            <a:r>
              <a:rPr sz="2000" spc="10" dirty="0">
                <a:latin typeface="Noto Sans CJK JP Regular"/>
                <a:cs typeface="Noto Sans CJK JP Regular"/>
              </a:rPr>
              <a:t>他具</a:t>
            </a:r>
            <a:r>
              <a:rPr sz="2000" spc="20" dirty="0">
                <a:latin typeface="Noto Sans CJK JP Regular"/>
                <a:cs typeface="Noto Sans CJK JP Regular"/>
              </a:rPr>
              <a:t>有</a:t>
            </a:r>
            <a:r>
              <a:rPr sz="2000" spc="10" dirty="0">
                <a:latin typeface="Noto Sans CJK JP Regular"/>
                <a:cs typeface="Noto Sans CJK JP Regular"/>
              </a:rPr>
              <a:t>經濟</a:t>
            </a:r>
            <a:r>
              <a:rPr sz="2000" spc="20" dirty="0">
                <a:latin typeface="Noto Sans CJK JP Regular"/>
                <a:cs typeface="Noto Sans CJK JP Regular"/>
              </a:rPr>
              <a:t>價</a:t>
            </a:r>
            <a:r>
              <a:rPr sz="2000" spc="10" dirty="0">
                <a:latin typeface="Noto Sans CJK JP Regular"/>
                <a:cs typeface="Noto Sans CJK JP Regular"/>
              </a:rPr>
              <a:t>值或</a:t>
            </a:r>
            <a:r>
              <a:rPr sz="2000" spc="20" dirty="0">
                <a:latin typeface="Noto Sans CJK JP Regular"/>
                <a:cs typeface="Noto Sans CJK JP Regular"/>
              </a:rPr>
              <a:t>得</a:t>
            </a:r>
            <a:r>
              <a:rPr sz="2000" spc="10" dirty="0">
                <a:latin typeface="Noto Sans CJK JP Regular"/>
                <a:cs typeface="Noto Sans CJK JP Regular"/>
              </a:rPr>
              <a:t>以金</a:t>
            </a:r>
            <a:r>
              <a:rPr sz="2000" dirty="0">
                <a:latin typeface="Noto Sans CJK JP Regular"/>
                <a:cs typeface="Noto Sans CJK JP Regular"/>
              </a:rPr>
              <a:t>錢 交易</a:t>
            </a:r>
            <a:r>
              <a:rPr sz="2000" spc="5" dirty="0">
                <a:latin typeface="Noto Sans CJK JP Regular"/>
                <a:cs typeface="Noto Sans CJK JP Regular"/>
              </a:rPr>
              <a:t>取</a:t>
            </a:r>
            <a:r>
              <a:rPr sz="2000" spc="-10" dirty="0">
                <a:latin typeface="Noto Sans CJK JP Regular"/>
                <a:cs typeface="Noto Sans CJK JP Regular"/>
              </a:rPr>
              <a:t>得</a:t>
            </a:r>
            <a:r>
              <a:rPr sz="2000" dirty="0">
                <a:latin typeface="Noto Sans CJK JP Regular"/>
                <a:cs typeface="Noto Sans CJK JP Regular"/>
              </a:rPr>
              <a:t>之</a:t>
            </a:r>
            <a:r>
              <a:rPr sz="2000" spc="-10" dirty="0">
                <a:latin typeface="Noto Sans CJK JP Regular"/>
                <a:cs typeface="Noto Sans CJK JP Regular"/>
              </a:rPr>
              <a:t>利益</a:t>
            </a:r>
            <a:r>
              <a:rPr sz="2000" dirty="0">
                <a:latin typeface="Noto Sans CJK JP Regular"/>
                <a:cs typeface="Noto Sans CJK JP Regular"/>
              </a:rPr>
              <a:t>。</a:t>
            </a:r>
          </a:p>
        </p:txBody>
      </p:sp>
      <p:sp>
        <p:nvSpPr>
          <p:cNvPr id="9" name="object 9"/>
          <p:cNvSpPr/>
          <p:nvPr/>
        </p:nvSpPr>
        <p:spPr>
          <a:xfrm>
            <a:off x="6316979" y="1246635"/>
            <a:ext cx="3930396" cy="8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4479" y="1274028"/>
            <a:ext cx="3835908" cy="720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64480" y="1274025"/>
            <a:ext cx="3836035" cy="482824"/>
          </a:xfrm>
          <a:prstGeom prst="rect">
            <a:avLst/>
          </a:prstGeom>
          <a:ln w="9525">
            <a:solidFill>
              <a:srgbClr val="A4AB81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1028700">
              <a:spcBef>
                <a:spcPts val="1365"/>
              </a:spcBef>
            </a:pPr>
            <a:r>
              <a:rPr sz="2000" dirty="0">
                <a:latin typeface="Noto Sans CJK JP Regular"/>
                <a:cs typeface="Noto Sans CJK JP Regular"/>
              </a:rPr>
              <a:t>非財</a:t>
            </a:r>
            <a:r>
              <a:rPr sz="2000" spc="5" dirty="0">
                <a:latin typeface="Noto Sans CJK JP Regular"/>
                <a:cs typeface="Noto Sans CJK JP Regular"/>
              </a:rPr>
              <a:t>產</a:t>
            </a:r>
            <a:r>
              <a:rPr sz="2000" dirty="0">
                <a:latin typeface="Noto Sans CJK JP Regular"/>
                <a:cs typeface="Noto Sans CJK JP Regular"/>
              </a:rPr>
              <a:t>上之利益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64480" y="1993900"/>
            <a:ext cx="3836035" cy="2654300"/>
          </a:xfrm>
          <a:custGeom>
            <a:avLst/>
            <a:gdLst/>
            <a:ahLst/>
            <a:cxnLst/>
            <a:rect l="l" t="t" r="r" b="b"/>
            <a:pathLst>
              <a:path w="3836034" h="2654300">
                <a:moveTo>
                  <a:pt x="0" y="2653919"/>
                </a:moveTo>
                <a:lnTo>
                  <a:pt x="3835908" y="2653919"/>
                </a:lnTo>
                <a:lnTo>
                  <a:pt x="3835908" y="0"/>
                </a:lnTo>
                <a:lnTo>
                  <a:pt x="0" y="0"/>
                </a:lnTo>
                <a:lnTo>
                  <a:pt x="0" y="2653919"/>
                </a:lnTo>
                <a:close/>
              </a:path>
            </a:pathLst>
          </a:custGeom>
          <a:solidFill>
            <a:srgbClr val="E0E1D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64480" y="1993900"/>
            <a:ext cx="3836035" cy="2654300"/>
          </a:xfrm>
          <a:custGeom>
            <a:avLst/>
            <a:gdLst/>
            <a:ahLst/>
            <a:cxnLst/>
            <a:rect l="l" t="t" r="r" b="b"/>
            <a:pathLst>
              <a:path w="3836034" h="2654300">
                <a:moveTo>
                  <a:pt x="0" y="2653919"/>
                </a:moveTo>
                <a:lnTo>
                  <a:pt x="3835908" y="2653919"/>
                </a:lnTo>
                <a:lnTo>
                  <a:pt x="3835908" y="0"/>
                </a:lnTo>
                <a:lnTo>
                  <a:pt x="0" y="0"/>
                </a:lnTo>
                <a:lnTo>
                  <a:pt x="0" y="2653919"/>
                </a:lnTo>
                <a:close/>
              </a:path>
            </a:pathLst>
          </a:custGeom>
          <a:ln w="9524">
            <a:solidFill>
              <a:srgbClr val="E0E1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64480" y="2047495"/>
            <a:ext cx="3963035" cy="239001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35915" marR="5080" indent="-228600">
              <a:lnSpc>
                <a:spcPct val="95800"/>
              </a:lnSpc>
              <a:spcBef>
                <a:spcPts val="204"/>
              </a:spcBef>
              <a:buSzPct val="95000"/>
              <a:buChar char="•"/>
              <a:tabLst>
                <a:tab pos="363220" algn="l"/>
              </a:tabLst>
            </a:pPr>
            <a:r>
              <a:rPr sz="2000" spc="20" dirty="0">
                <a:latin typeface="Noto Sans CJK JP Regular"/>
                <a:cs typeface="Noto Sans CJK JP Regular"/>
              </a:rPr>
              <a:t>有</a:t>
            </a:r>
            <a:r>
              <a:rPr sz="2000" spc="10" dirty="0">
                <a:latin typeface="Noto Sans CJK JP Regular"/>
                <a:cs typeface="Noto Sans CJK JP Regular"/>
              </a:rPr>
              <a:t>利公</a:t>
            </a:r>
            <a:r>
              <a:rPr sz="2000" spc="20" dirty="0">
                <a:latin typeface="Noto Sans CJK JP Regular"/>
                <a:cs typeface="Noto Sans CJK JP Regular"/>
              </a:rPr>
              <a:t>職</a:t>
            </a:r>
            <a:r>
              <a:rPr sz="2000" spc="10" dirty="0">
                <a:latin typeface="Noto Sans CJK JP Regular"/>
                <a:cs typeface="Noto Sans CJK JP Regular"/>
              </a:rPr>
              <a:t>人員</a:t>
            </a:r>
            <a:r>
              <a:rPr sz="2000" spc="20" dirty="0">
                <a:latin typeface="Noto Sans CJK JP Regular"/>
                <a:cs typeface="Noto Sans CJK JP Regular"/>
              </a:rPr>
              <a:t>或</a:t>
            </a:r>
            <a:r>
              <a:rPr sz="2000" spc="10" dirty="0">
                <a:latin typeface="Noto Sans CJK JP Regular"/>
                <a:cs typeface="Noto Sans CJK JP Regular"/>
              </a:rPr>
              <a:t>其關</a:t>
            </a:r>
            <a:r>
              <a:rPr sz="2000" spc="20" dirty="0">
                <a:latin typeface="Noto Sans CJK JP Regular"/>
                <a:cs typeface="Noto Sans CJK JP Regular"/>
              </a:rPr>
              <a:t>係</a:t>
            </a:r>
            <a:r>
              <a:rPr sz="2000" spc="10" dirty="0">
                <a:latin typeface="Noto Sans CJK JP Regular"/>
                <a:cs typeface="Noto Sans CJK JP Regular"/>
              </a:rPr>
              <a:t>人在</a:t>
            </a:r>
            <a:r>
              <a:rPr sz="2000" dirty="0">
                <a:latin typeface="Noto Sans CJK JP Regular"/>
                <a:cs typeface="Noto Sans CJK JP Regular"/>
              </a:rPr>
              <a:t>第 </a:t>
            </a:r>
            <a:r>
              <a:rPr sz="2000" spc="30" dirty="0">
                <a:latin typeface="Noto Sans CJK JP Regular"/>
                <a:cs typeface="Noto Sans CJK JP Regular"/>
              </a:rPr>
              <a:t>二條第一項</a:t>
            </a:r>
            <a:r>
              <a:rPr sz="2000" spc="20" dirty="0">
                <a:latin typeface="Noto Sans CJK JP Regular"/>
                <a:cs typeface="Noto Sans CJK JP Regular"/>
              </a:rPr>
              <a:t>所</a:t>
            </a:r>
            <a:r>
              <a:rPr sz="2000" spc="30" dirty="0">
                <a:latin typeface="Noto Sans CJK JP Regular"/>
                <a:cs typeface="Noto Sans CJK JP Regular"/>
              </a:rPr>
              <a:t>列之機</a:t>
            </a:r>
            <a:r>
              <a:rPr sz="2000" spc="55" dirty="0">
                <a:latin typeface="Noto Sans CJK JP Regular"/>
                <a:cs typeface="Noto Sans CJK JP Regular"/>
              </a:rPr>
              <a:t>關</a:t>
            </a:r>
            <a:r>
              <a:rPr sz="2000" spc="20" dirty="0">
                <a:latin typeface="Noto Sans CJK JP Regular"/>
                <a:cs typeface="Noto Sans CJK JP Regular"/>
              </a:rPr>
              <a:t>（構</a:t>
            </a:r>
            <a:r>
              <a:rPr sz="2000" dirty="0">
                <a:latin typeface="Noto Sans CJK JP Regular"/>
                <a:cs typeface="Noto Sans CJK JP Regular"/>
              </a:rPr>
              <a:t>）  </a:t>
            </a:r>
            <a:r>
              <a:rPr sz="2000" spc="35" dirty="0">
                <a:latin typeface="Noto Sans CJK JP Regular"/>
                <a:cs typeface="Noto Sans CJK JP Regular"/>
              </a:rPr>
              <a:t>團體</a:t>
            </a:r>
            <a:r>
              <a:rPr sz="2000" spc="25" dirty="0">
                <a:latin typeface="Noto Sans CJK JP Regular"/>
                <a:cs typeface="Noto Sans CJK JP Regular"/>
              </a:rPr>
              <a:t>、</a:t>
            </a:r>
            <a:r>
              <a:rPr sz="2000" spc="35" dirty="0">
                <a:latin typeface="Noto Sans CJK JP Regular"/>
                <a:cs typeface="Noto Sans CJK JP Regular"/>
              </a:rPr>
              <a:t>學</a:t>
            </a:r>
            <a:r>
              <a:rPr sz="2000" spc="20" dirty="0">
                <a:latin typeface="Noto Sans CJK JP Regular"/>
                <a:cs typeface="Noto Sans CJK JP Regular"/>
              </a:rPr>
              <a:t>校、</a:t>
            </a:r>
            <a:r>
              <a:rPr sz="2000" spc="35" dirty="0">
                <a:latin typeface="Noto Sans CJK JP Regular"/>
                <a:cs typeface="Noto Sans CJK JP Regular"/>
              </a:rPr>
              <a:t>法</a:t>
            </a:r>
            <a:r>
              <a:rPr sz="2000" spc="20" dirty="0">
                <a:latin typeface="Noto Sans CJK JP Regular"/>
                <a:cs typeface="Noto Sans CJK JP Regular"/>
              </a:rPr>
              <a:t>人</a:t>
            </a:r>
            <a:r>
              <a:rPr sz="2000" spc="35" dirty="0">
                <a:latin typeface="Noto Sans CJK JP Regular"/>
                <a:cs typeface="Noto Sans CJK JP Regular"/>
              </a:rPr>
              <a:t>、</a:t>
            </a:r>
            <a:r>
              <a:rPr sz="2000" spc="20" dirty="0">
                <a:latin typeface="Noto Sans CJK JP Regular"/>
                <a:cs typeface="Noto Sans CJK JP Regular"/>
              </a:rPr>
              <a:t>事</a:t>
            </a:r>
            <a:r>
              <a:rPr sz="2000" spc="30" dirty="0">
                <a:latin typeface="Noto Sans CJK JP Regular"/>
                <a:cs typeface="Noto Sans CJK JP Regular"/>
              </a:rPr>
              <a:t>業</a:t>
            </a:r>
            <a:r>
              <a:rPr sz="2000" spc="20" dirty="0">
                <a:latin typeface="Noto Sans CJK JP Regular"/>
                <a:cs typeface="Noto Sans CJK JP Regular"/>
              </a:rPr>
              <a:t>機</a:t>
            </a:r>
            <a:r>
              <a:rPr sz="2000" spc="40" dirty="0">
                <a:latin typeface="Noto Sans CJK JP Regular"/>
                <a:cs typeface="Noto Sans CJK JP Regular"/>
              </a:rPr>
              <a:t>構</a:t>
            </a:r>
            <a:r>
              <a:rPr sz="2000" dirty="0">
                <a:latin typeface="Noto Sans CJK JP Regular"/>
                <a:cs typeface="Noto Sans CJK JP Regular"/>
              </a:rPr>
              <a:t>、 </a:t>
            </a:r>
            <a:r>
              <a:rPr sz="2000" spc="35" dirty="0">
                <a:latin typeface="Noto Sans CJK JP Regular"/>
                <a:cs typeface="Noto Sans CJK JP Regular"/>
              </a:rPr>
              <a:t>部隊</a:t>
            </a:r>
            <a:r>
              <a:rPr sz="2000" spc="40" dirty="0">
                <a:latin typeface="Noto Sans CJK JP Regular"/>
                <a:cs typeface="Noto Sans CJK JP Regular"/>
              </a:rPr>
              <a:t>（</a:t>
            </a:r>
            <a:r>
              <a:rPr sz="2000" spc="35" dirty="0">
                <a:latin typeface="Noto Sans CJK JP Regular"/>
                <a:cs typeface="Noto Sans CJK JP Regular"/>
              </a:rPr>
              <a:t>以下</a:t>
            </a:r>
            <a:r>
              <a:rPr sz="2000" spc="25" dirty="0">
                <a:latin typeface="Noto Sans CJK JP Regular"/>
                <a:cs typeface="Noto Sans CJK JP Regular"/>
              </a:rPr>
              <a:t>簡</a:t>
            </a:r>
            <a:r>
              <a:rPr sz="2000" spc="35" dirty="0">
                <a:latin typeface="Noto Sans CJK JP Regular"/>
                <a:cs typeface="Noto Sans CJK JP Regular"/>
              </a:rPr>
              <a:t>稱機關團體</a:t>
            </a:r>
            <a:r>
              <a:rPr sz="2000" spc="25" dirty="0">
                <a:latin typeface="Noto Sans CJK JP Regular"/>
                <a:cs typeface="Noto Sans CJK JP Regular"/>
              </a:rPr>
              <a:t>）</a:t>
            </a:r>
            <a:r>
              <a:rPr sz="2000" spc="5" dirty="0">
                <a:latin typeface="Noto Sans CJK JP Regular"/>
                <a:cs typeface="Noto Sans CJK JP Regular"/>
              </a:rPr>
              <a:t>之 </a:t>
            </a:r>
            <a:r>
              <a:rPr sz="2000" spc="3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任用、聘</a:t>
            </a:r>
            <a:r>
              <a:rPr sz="2000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任、</a:t>
            </a:r>
            <a:r>
              <a:rPr sz="2000" spc="3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聘用、約</a:t>
            </a:r>
            <a:r>
              <a:rPr sz="2000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僱、</a:t>
            </a:r>
            <a:r>
              <a:rPr sz="20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臨 </a:t>
            </a:r>
            <a:r>
              <a:rPr sz="2000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時人員之</a:t>
            </a:r>
            <a:r>
              <a:rPr sz="2000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進</a:t>
            </a:r>
            <a:r>
              <a:rPr sz="2000" spc="3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用、勞動派</a:t>
            </a:r>
            <a:r>
              <a:rPr sz="2000" spc="2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遣</a:t>
            </a:r>
            <a:r>
              <a:rPr sz="2000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、</a:t>
            </a:r>
            <a:r>
              <a:rPr sz="20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陞 </a:t>
            </a:r>
            <a:r>
              <a:rPr sz="2000" spc="3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遷、調動</a:t>
            </a:r>
            <a:r>
              <a:rPr sz="2000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、考</a:t>
            </a:r>
            <a:r>
              <a:rPr sz="2000" spc="3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績及其他</a:t>
            </a:r>
            <a:r>
              <a:rPr sz="2000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相類</a:t>
            </a:r>
            <a:r>
              <a:rPr sz="20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似 之人事措施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7602538" cy="67786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5" dirty="0" err="1"/>
              <a:t>利益之</a:t>
            </a:r>
            <a:r>
              <a:rPr dirty="0" err="1"/>
              <a:t>定</a:t>
            </a:r>
            <a:r>
              <a:rPr spc="5" dirty="0" err="1"/>
              <a:t>義</a:t>
            </a:r>
            <a:r>
              <a:rPr b="1" spc="-5" dirty="0" err="1">
                <a:latin typeface="Times New Roman"/>
                <a:cs typeface="Times New Roman"/>
              </a:rPr>
              <a:t>-</a:t>
            </a:r>
            <a:r>
              <a:rPr spc="-5" dirty="0" err="1"/>
              <a:t>非財產上</a:t>
            </a:r>
            <a:r>
              <a:rPr lang="zh-TW" altLang="en-US" spc="-5" dirty="0"/>
              <a:t>利益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661662" y="1024127"/>
            <a:ext cx="1005839" cy="690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52235" y="1190625"/>
            <a:ext cx="434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5" dirty="0">
                <a:latin typeface="Noto Sans CJK JP Regular"/>
                <a:cs typeface="Noto Sans CJK JP Regular"/>
              </a:rPr>
              <a:t>任用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3939" y="1393955"/>
            <a:ext cx="521971" cy="161925"/>
          </a:xfrm>
          <a:custGeom>
            <a:avLst/>
            <a:gdLst/>
            <a:ahLst/>
            <a:cxnLst/>
            <a:rect l="l" t="t" r="r" b="b"/>
            <a:pathLst>
              <a:path w="521970" h="161925">
                <a:moveTo>
                  <a:pt x="0" y="0"/>
                </a:moveTo>
                <a:lnTo>
                  <a:pt x="48825" y="9782"/>
                </a:lnTo>
                <a:lnTo>
                  <a:pt x="97410" y="20560"/>
                </a:lnTo>
                <a:lnTo>
                  <a:pt x="145741" y="32327"/>
                </a:lnTo>
                <a:lnTo>
                  <a:pt x="193804" y="45079"/>
                </a:lnTo>
                <a:lnTo>
                  <a:pt x="241585" y="58809"/>
                </a:lnTo>
                <a:lnTo>
                  <a:pt x="289071" y="73512"/>
                </a:lnTo>
                <a:lnTo>
                  <a:pt x="336248" y="89182"/>
                </a:lnTo>
                <a:lnTo>
                  <a:pt x="383102" y="105813"/>
                </a:lnTo>
                <a:lnTo>
                  <a:pt x="429619" y="123400"/>
                </a:lnTo>
                <a:lnTo>
                  <a:pt x="475786" y="141936"/>
                </a:lnTo>
                <a:lnTo>
                  <a:pt x="521588" y="161417"/>
                </a:lnTo>
              </a:path>
            </a:pathLst>
          </a:custGeom>
          <a:ln w="9525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7269" y="1490475"/>
            <a:ext cx="1001267" cy="681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85431" y="1656334"/>
            <a:ext cx="434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5" dirty="0">
                <a:latin typeface="Noto Sans CJK JP Regular"/>
                <a:cs typeface="Noto Sans CJK JP Regular"/>
              </a:rPr>
              <a:t>聘任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40547" y="2114930"/>
            <a:ext cx="426720" cy="621030"/>
          </a:xfrm>
          <a:custGeom>
            <a:avLst/>
            <a:gdLst/>
            <a:ahLst/>
            <a:cxnLst/>
            <a:rect l="l" t="t" r="r" b="b"/>
            <a:pathLst>
              <a:path w="426720" h="621030">
                <a:moveTo>
                  <a:pt x="0" y="0"/>
                </a:moveTo>
                <a:lnTo>
                  <a:pt x="34298" y="37069"/>
                </a:lnTo>
                <a:lnTo>
                  <a:pt x="67796" y="74814"/>
                </a:lnTo>
                <a:lnTo>
                  <a:pt x="100484" y="113219"/>
                </a:lnTo>
                <a:lnTo>
                  <a:pt x="132354" y="152273"/>
                </a:lnTo>
                <a:lnTo>
                  <a:pt x="163397" y="191962"/>
                </a:lnTo>
                <a:lnTo>
                  <a:pt x="193604" y="232273"/>
                </a:lnTo>
                <a:lnTo>
                  <a:pt x="222968" y="273193"/>
                </a:lnTo>
                <a:lnTo>
                  <a:pt x="251479" y="314709"/>
                </a:lnTo>
                <a:lnTo>
                  <a:pt x="279129" y="356808"/>
                </a:lnTo>
                <a:lnTo>
                  <a:pt x="305910" y="399476"/>
                </a:lnTo>
                <a:lnTo>
                  <a:pt x="331812" y="442700"/>
                </a:lnTo>
                <a:lnTo>
                  <a:pt x="356827" y="486468"/>
                </a:lnTo>
                <a:lnTo>
                  <a:pt x="380947" y="530767"/>
                </a:lnTo>
                <a:lnTo>
                  <a:pt x="404162" y="575583"/>
                </a:lnTo>
                <a:lnTo>
                  <a:pt x="426466" y="620903"/>
                </a:lnTo>
              </a:path>
            </a:pathLst>
          </a:custGeom>
          <a:ln w="9525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4237" y="2711198"/>
            <a:ext cx="1001267" cy="681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71510" y="2875915"/>
            <a:ext cx="434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5" dirty="0">
                <a:latin typeface="Noto Sans CJK JP Regular"/>
                <a:cs typeface="Noto Sans CJK JP Regular"/>
              </a:rPr>
              <a:t>聘用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63993" y="3337436"/>
            <a:ext cx="42545" cy="903605"/>
          </a:xfrm>
          <a:custGeom>
            <a:avLst/>
            <a:gdLst/>
            <a:ahLst/>
            <a:cxnLst/>
            <a:rect l="l" t="t" r="r" b="b"/>
            <a:pathLst>
              <a:path w="42545" h="903604">
                <a:moveTo>
                  <a:pt x="0" y="0"/>
                </a:moveTo>
                <a:lnTo>
                  <a:pt x="8855" y="49811"/>
                </a:lnTo>
                <a:lnTo>
                  <a:pt x="16669" y="99753"/>
                </a:lnTo>
                <a:lnTo>
                  <a:pt x="23442" y="149807"/>
                </a:lnTo>
                <a:lnTo>
                  <a:pt x="29172" y="199958"/>
                </a:lnTo>
                <a:lnTo>
                  <a:pt x="33860" y="250190"/>
                </a:lnTo>
                <a:lnTo>
                  <a:pt x="37507" y="300486"/>
                </a:lnTo>
                <a:lnTo>
                  <a:pt x="40112" y="350830"/>
                </a:lnTo>
                <a:lnTo>
                  <a:pt x="41674" y="401205"/>
                </a:lnTo>
                <a:lnTo>
                  <a:pt x="42195" y="451596"/>
                </a:lnTo>
                <a:lnTo>
                  <a:pt x="41674" y="501985"/>
                </a:lnTo>
                <a:lnTo>
                  <a:pt x="40112" y="552357"/>
                </a:lnTo>
                <a:lnTo>
                  <a:pt x="37507" y="602694"/>
                </a:lnTo>
                <a:lnTo>
                  <a:pt x="33860" y="652982"/>
                </a:lnTo>
                <a:lnTo>
                  <a:pt x="29172" y="703203"/>
                </a:lnTo>
                <a:lnTo>
                  <a:pt x="23442" y="753342"/>
                </a:lnTo>
                <a:lnTo>
                  <a:pt x="16669" y="803381"/>
                </a:lnTo>
                <a:lnTo>
                  <a:pt x="8855" y="853305"/>
                </a:lnTo>
                <a:lnTo>
                  <a:pt x="0" y="903096"/>
                </a:lnTo>
              </a:path>
            </a:pathLst>
          </a:custGeom>
          <a:ln w="9525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4237" y="4215387"/>
            <a:ext cx="1001267" cy="690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71510" y="4383152"/>
            <a:ext cx="434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5" dirty="0">
                <a:latin typeface="Noto Sans CJK JP Regular"/>
                <a:cs typeface="Noto Sans CJK JP Regular"/>
              </a:rPr>
              <a:t>約僱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40547" y="4842255"/>
            <a:ext cx="426720" cy="621030"/>
          </a:xfrm>
          <a:custGeom>
            <a:avLst/>
            <a:gdLst/>
            <a:ahLst/>
            <a:cxnLst/>
            <a:rect l="l" t="t" r="r" b="b"/>
            <a:pathLst>
              <a:path w="426720" h="621029">
                <a:moveTo>
                  <a:pt x="426466" y="0"/>
                </a:moveTo>
                <a:lnTo>
                  <a:pt x="404162" y="45319"/>
                </a:lnTo>
                <a:lnTo>
                  <a:pt x="380947" y="90135"/>
                </a:lnTo>
                <a:lnTo>
                  <a:pt x="356827" y="134434"/>
                </a:lnTo>
                <a:lnTo>
                  <a:pt x="331812" y="178202"/>
                </a:lnTo>
                <a:lnTo>
                  <a:pt x="305910" y="221426"/>
                </a:lnTo>
                <a:lnTo>
                  <a:pt x="279129" y="264094"/>
                </a:lnTo>
                <a:lnTo>
                  <a:pt x="251479" y="306193"/>
                </a:lnTo>
                <a:lnTo>
                  <a:pt x="222968" y="347709"/>
                </a:lnTo>
                <a:lnTo>
                  <a:pt x="193604" y="388629"/>
                </a:lnTo>
                <a:lnTo>
                  <a:pt x="163397" y="428940"/>
                </a:lnTo>
                <a:lnTo>
                  <a:pt x="132354" y="468629"/>
                </a:lnTo>
                <a:lnTo>
                  <a:pt x="100484" y="507683"/>
                </a:lnTo>
                <a:lnTo>
                  <a:pt x="67796" y="546088"/>
                </a:lnTo>
                <a:lnTo>
                  <a:pt x="34298" y="583833"/>
                </a:lnTo>
                <a:lnTo>
                  <a:pt x="0" y="620903"/>
                </a:lnTo>
              </a:path>
            </a:pathLst>
          </a:custGeom>
          <a:ln w="9525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97269" y="5404103"/>
            <a:ext cx="1001267" cy="717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84847" y="5483456"/>
            <a:ext cx="635000" cy="51296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15265" marR="5080" indent="-203200">
              <a:lnSpc>
                <a:spcPts val="1870"/>
              </a:lnSpc>
              <a:spcBef>
                <a:spcPts val="200"/>
              </a:spcBef>
            </a:pPr>
            <a:r>
              <a:rPr sz="1600" spc="5" dirty="0">
                <a:latin typeface="Noto Sans CJK JP Regular"/>
                <a:cs typeface="Noto Sans CJK JP Regular"/>
              </a:rPr>
              <a:t>臨</a:t>
            </a:r>
            <a:r>
              <a:rPr sz="1600" spc="-5" dirty="0">
                <a:latin typeface="Noto Sans CJK JP Regular"/>
                <a:cs typeface="Noto Sans CJK JP Regular"/>
              </a:rPr>
              <a:t>時人 員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24065" y="6022673"/>
            <a:ext cx="521971" cy="161925"/>
          </a:xfrm>
          <a:custGeom>
            <a:avLst/>
            <a:gdLst/>
            <a:ahLst/>
            <a:cxnLst/>
            <a:rect l="l" t="t" r="r" b="b"/>
            <a:pathLst>
              <a:path w="521970" h="161925">
                <a:moveTo>
                  <a:pt x="521462" y="0"/>
                </a:moveTo>
                <a:lnTo>
                  <a:pt x="475659" y="19488"/>
                </a:lnTo>
                <a:lnTo>
                  <a:pt x="429493" y="38030"/>
                </a:lnTo>
                <a:lnTo>
                  <a:pt x="382977" y="55619"/>
                </a:lnTo>
                <a:lnTo>
                  <a:pt x="336127" y="72252"/>
                </a:lnTo>
                <a:lnTo>
                  <a:pt x="288956" y="87923"/>
                </a:lnTo>
                <a:lnTo>
                  <a:pt x="241479" y="102629"/>
                </a:lnTo>
                <a:lnTo>
                  <a:pt x="193710" y="116364"/>
                </a:lnTo>
                <a:lnTo>
                  <a:pt x="145663" y="129124"/>
                </a:lnTo>
                <a:lnTo>
                  <a:pt x="97353" y="140904"/>
                </a:lnTo>
                <a:lnTo>
                  <a:pt x="48793" y="151699"/>
                </a:lnTo>
                <a:lnTo>
                  <a:pt x="0" y="161505"/>
                </a:lnTo>
              </a:path>
            </a:pathLst>
          </a:custGeom>
          <a:ln w="9525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61662" y="5870450"/>
            <a:ext cx="1005839" cy="713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51652" y="5949191"/>
            <a:ext cx="635000" cy="51296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15265" marR="5080" indent="-203200">
              <a:lnSpc>
                <a:spcPts val="1870"/>
              </a:lnSpc>
              <a:spcBef>
                <a:spcPts val="200"/>
              </a:spcBef>
            </a:pPr>
            <a:r>
              <a:rPr sz="1600" spc="5" dirty="0">
                <a:latin typeface="Noto Sans CJK JP Regular"/>
                <a:cs typeface="Noto Sans CJK JP Regular"/>
              </a:rPr>
              <a:t>勞</a:t>
            </a:r>
            <a:r>
              <a:rPr sz="1600" spc="-5" dirty="0">
                <a:latin typeface="Noto Sans CJK JP Regular"/>
                <a:cs typeface="Noto Sans CJK JP Regular"/>
              </a:rPr>
              <a:t>動派 遣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90489" y="6022673"/>
            <a:ext cx="521971" cy="161925"/>
          </a:xfrm>
          <a:custGeom>
            <a:avLst/>
            <a:gdLst/>
            <a:ahLst/>
            <a:cxnLst/>
            <a:rect l="l" t="t" r="r" b="b"/>
            <a:pathLst>
              <a:path w="521970" h="161925">
                <a:moveTo>
                  <a:pt x="521462" y="161505"/>
                </a:moveTo>
                <a:lnTo>
                  <a:pt x="472668" y="151699"/>
                </a:lnTo>
                <a:lnTo>
                  <a:pt x="424108" y="140904"/>
                </a:lnTo>
                <a:lnTo>
                  <a:pt x="375798" y="129124"/>
                </a:lnTo>
                <a:lnTo>
                  <a:pt x="327751" y="116364"/>
                </a:lnTo>
                <a:lnTo>
                  <a:pt x="279982" y="102629"/>
                </a:lnTo>
                <a:lnTo>
                  <a:pt x="232505" y="87923"/>
                </a:lnTo>
                <a:lnTo>
                  <a:pt x="185334" y="72252"/>
                </a:lnTo>
                <a:lnTo>
                  <a:pt x="138484" y="55619"/>
                </a:lnTo>
                <a:lnTo>
                  <a:pt x="91968" y="38030"/>
                </a:lnTo>
                <a:lnTo>
                  <a:pt x="45802" y="19488"/>
                </a:lnTo>
                <a:lnTo>
                  <a:pt x="0" y="0"/>
                </a:lnTo>
              </a:path>
            </a:pathLst>
          </a:custGeom>
          <a:ln w="9525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0626" y="5436108"/>
            <a:ext cx="1005839" cy="68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18787" y="5602326"/>
            <a:ext cx="434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5" dirty="0">
                <a:latin typeface="Noto Sans CJK JP Regular"/>
                <a:cs typeface="Noto Sans CJK JP Regular"/>
              </a:rPr>
              <a:t>陞遷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69004" y="4842255"/>
            <a:ext cx="426720" cy="621030"/>
          </a:xfrm>
          <a:custGeom>
            <a:avLst/>
            <a:gdLst/>
            <a:ahLst/>
            <a:cxnLst/>
            <a:rect l="l" t="t" r="r" b="b"/>
            <a:pathLst>
              <a:path w="426719" h="621029">
                <a:moveTo>
                  <a:pt x="426465" y="620903"/>
                </a:moveTo>
                <a:lnTo>
                  <a:pt x="392167" y="583833"/>
                </a:lnTo>
                <a:lnTo>
                  <a:pt x="358669" y="546088"/>
                </a:lnTo>
                <a:lnTo>
                  <a:pt x="325981" y="507683"/>
                </a:lnTo>
                <a:lnTo>
                  <a:pt x="294111" y="468629"/>
                </a:lnTo>
                <a:lnTo>
                  <a:pt x="263068" y="428940"/>
                </a:lnTo>
                <a:lnTo>
                  <a:pt x="232861" y="388629"/>
                </a:lnTo>
                <a:lnTo>
                  <a:pt x="203497" y="347709"/>
                </a:lnTo>
                <a:lnTo>
                  <a:pt x="174986" y="306193"/>
                </a:lnTo>
                <a:lnTo>
                  <a:pt x="147336" y="264094"/>
                </a:lnTo>
                <a:lnTo>
                  <a:pt x="120555" y="221426"/>
                </a:lnTo>
                <a:lnTo>
                  <a:pt x="94653" y="178202"/>
                </a:lnTo>
                <a:lnTo>
                  <a:pt x="69638" y="134434"/>
                </a:lnTo>
                <a:lnTo>
                  <a:pt x="45518" y="90135"/>
                </a:lnTo>
                <a:lnTo>
                  <a:pt x="22303" y="45319"/>
                </a:lnTo>
                <a:lnTo>
                  <a:pt x="0" y="0"/>
                </a:lnTo>
              </a:path>
            </a:pathLst>
          </a:custGeom>
          <a:ln w="9525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43655" y="4215387"/>
            <a:ext cx="1005840" cy="6903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32707" y="4383152"/>
            <a:ext cx="434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5" dirty="0">
                <a:latin typeface="Noto Sans CJK JP Regular"/>
                <a:cs typeface="Noto Sans CJK JP Regular"/>
              </a:rPr>
              <a:t>調動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29833" y="3337562"/>
            <a:ext cx="42545" cy="902969"/>
          </a:xfrm>
          <a:custGeom>
            <a:avLst/>
            <a:gdLst/>
            <a:ahLst/>
            <a:cxnLst/>
            <a:rect l="l" t="t" r="r" b="b"/>
            <a:pathLst>
              <a:path w="42544" h="902970">
                <a:moveTo>
                  <a:pt x="42195" y="902969"/>
                </a:moveTo>
                <a:lnTo>
                  <a:pt x="33339" y="853178"/>
                </a:lnTo>
                <a:lnTo>
                  <a:pt x="25525" y="803254"/>
                </a:lnTo>
                <a:lnTo>
                  <a:pt x="18753" y="753215"/>
                </a:lnTo>
                <a:lnTo>
                  <a:pt x="13023" y="703078"/>
                </a:lnTo>
                <a:lnTo>
                  <a:pt x="8334" y="652858"/>
                </a:lnTo>
                <a:lnTo>
                  <a:pt x="4688" y="602572"/>
                </a:lnTo>
                <a:lnTo>
                  <a:pt x="2083" y="552237"/>
                </a:lnTo>
                <a:lnTo>
                  <a:pt x="520" y="501869"/>
                </a:lnTo>
                <a:lnTo>
                  <a:pt x="0" y="451485"/>
                </a:lnTo>
                <a:lnTo>
                  <a:pt x="520" y="401100"/>
                </a:lnTo>
                <a:lnTo>
                  <a:pt x="2083" y="350732"/>
                </a:lnTo>
                <a:lnTo>
                  <a:pt x="4688" y="300397"/>
                </a:lnTo>
                <a:lnTo>
                  <a:pt x="8334" y="250111"/>
                </a:lnTo>
                <a:lnTo>
                  <a:pt x="13023" y="199891"/>
                </a:lnTo>
                <a:lnTo>
                  <a:pt x="18753" y="149754"/>
                </a:lnTo>
                <a:lnTo>
                  <a:pt x="25525" y="99715"/>
                </a:lnTo>
                <a:lnTo>
                  <a:pt x="33339" y="49791"/>
                </a:lnTo>
                <a:lnTo>
                  <a:pt x="42195" y="0"/>
                </a:lnTo>
              </a:path>
            </a:pathLst>
          </a:custGeom>
          <a:ln w="9525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3655" y="2711198"/>
            <a:ext cx="1005840" cy="681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632707" y="2875915"/>
            <a:ext cx="434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5" dirty="0">
                <a:latin typeface="Noto Sans CJK JP Regular"/>
                <a:cs typeface="Noto Sans CJK JP Regular"/>
              </a:rPr>
              <a:t>考績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69004" y="2114930"/>
            <a:ext cx="426720" cy="621030"/>
          </a:xfrm>
          <a:custGeom>
            <a:avLst/>
            <a:gdLst/>
            <a:ahLst/>
            <a:cxnLst/>
            <a:rect l="l" t="t" r="r" b="b"/>
            <a:pathLst>
              <a:path w="426719" h="621030">
                <a:moveTo>
                  <a:pt x="0" y="620903"/>
                </a:moveTo>
                <a:lnTo>
                  <a:pt x="22303" y="575583"/>
                </a:lnTo>
                <a:lnTo>
                  <a:pt x="45518" y="530767"/>
                </a:lnTo>
                <a:lnTo>
                  <a:pt x="69638" y="486468"/>
                </a:lnTo>
                <a:lnTo>
                  <a:pt x="94653" y="442700"/>
                </a:lnTo>
                <a:lnTo>
                  <a:pt x="120555" y="399476"/>
                </a:lnTo>
                <a:lnTo>
                  <a:pt x="147336" y="356808"/>
                </a:lnTo>
                <a:lnTo>
                  <a:pt x="174986" y="314709"/>
                </a:lnTo>
                <a:lnTo>
                  <a:pt x="203497" y="273193"/>
                </a:lnTo>
                <a:lnTo>
                  <a:pt x="232861" y="232273"/>
                </a:lnTo>
                <a:lnTo>
                  <a:pt x="263068" y="191962"/>
                </a:lnTo>
                <a:lnTo>
                  <a:pt x="294111" y="152273"/>
                </a:lnTo>
                <a:lnTo>
                  <a:pt x="325981" y="113219"/>
                </a:lnTo>
                <a:lnTo>
                  <a:pt x="358669" y="74814"/>
                </a:lnTo>
                <a:lnTo>
                  <a:pt x="392167" y="37069"/>
                </a:lnTo>
                <a:lnTo>
                  <a:pt x="426465" y="0"/>
                </a:lnTo>
              </a:path>
            </a:pathLst>
          </a:custGeom>
          <a:ln w="9525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0626" y="1458470"/>
            <a:ext cx="1024127" cy="7178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18203" y="1537463"/>
            <a:ext cx="635000" cy="51296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870"/>
              </a:lnSpc>
              <a:spcBef>
                <a:spcPts val="200"/>
              </a:spcBef>
            </a:pPr>
            <a:r>
              <a:rPr sz="1600" spc="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其</a:t>
            </a:r>
            <a:r>
              <a:rPr sz="1600" spc="-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他人 </a:t>
            </a:r>
            <a:r>
              <a:rPr sz="1600" spc="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事</a:t>
            </a:r>
            <a:r>
              <a:rPr sz="1600" spc="-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措施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90489" y="1393955"/>
            <a:ext cx="521971" cy="161925"/>
          </a:xfrm>
          <a:custGeom>
            <a:avLst/>
            <a:gdLst/>
            <a:ahLst/>
            <a:cxnLst/>
            <a:rect l="l" t="t" r="r" b="b"/>
            <a:pathLst>
              <a:path w="521970" h="161925">
                <a:moveTo>
                  <a:pt x="0" y="161417"/>
                </a:moveTo>
                <a:lnTo>
                  <a:pt x="45802" y="141936"/>
                </a:lnTo>
                <a:lnTo>
                  <a:pt x="91968" y="123400"/>
                </a:lnTo>
                <a:lnTo>
                  <a:pt x="138484" y="105813"/>
                </a:lnTo>
                <a:lnTo>
                  <a:pt x="185334" y="89182"/>
                </a:lnTo>
                <a:lnTo>
                  <a:pt x="232505" y="73512"/>
                </a:lnTo>
                <a:lnTo>
                  <a:pt x="279982" y="58809"/>
                </a:lnTo>
                <a:lnTo>
                  <a:pt x="327751" y="45079"/>
                </a:lnTo>
                <a:lnTo>
                  <a:pt x="375798" y="32327"/>
                </a:lnTo>
                <a:lnTo>
                  <a:pt x="424108" y="20560"/>
                </a:lnTo>
                <a:lnTo>
                  <a:pt x="472668" y="9782"/>
                </a:lnTo>
                <a:lnTo>
                  <a:pt x="521462" y="0"/>
                </a:lnTo>
              </a:path>
            </a:pathLst>
          </a:custGeom>
          <a:ln w="9525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55822" y="2276855"/>
            <a:ext cx="3024505" cy="2952750"/>
          </a:xfrm>
          <a:custGeom>
            <a:avLst/>
            <a:gdLst/>
            <a:ahLst/>
            <a:cxnLst/>
            <a:rect l="l" t="t" r="r" b="b"/>
            <a:pathLst>
              <a:path w="3024504" h="2952750">
                <a:moveTo>
                  <a:pt x="1512189" y="0"/>
                </a:moveTo>
                <a:lnTo>
                  <a:pt x="1463248" y="758"/>
                </a:lnTo>
                <a:lnTo>
                  <a:pt x="1414696" y="3018"/>
                </a:lnTo>
                <a:lnTo>
                  <a:pt x="1366556" y="6757"/>
                </a:lnTo>
                <a:lnTo>
                  <a:pt x="1318850" y="11952"/>
                </a:lnTo>
                <a:lnTo>
                  <a:pt x="1271604" y="18579"/>
                </a:lnTo>
                <a:lnTo>
                  <a:pt x="1224839" y="26617"/>
                </a:lnTo>
                <a:lnTo>
                  <a:pt x="1178580" y="36042"/>
                </a:lnTo>
                <a:lnTo>
                  <a:pt x="1132850" y="46831"/>
                </a:lnTo>
                <a:lnTo>
                  <a:pt x="1087673" y="58961"/>
                </a:lnTo>
                <a:lnTo>
                  <a:pt x="1043072" y="72410"/>
                </a:lnTo>
                <a:lnTo>
                  <a:pt x="999070" y="87154"/>
                </a:lnTo>
                <a:lnTo>
                  <a:pt x="955691" y="103170"/>
                </a:lnTo>
                <a:lnTo>
                  <a:pt x="912958" y="120437"/>
                </a:lnTo>
                <a:lnTo>
                  <a:pt x="870895" y="138929"/>
                </a:lnTo>
                <a:lnTo>
                  <a:pt x="829526" y="158626"/>
                </a:lnTo>
                <a:lnTo>
                  <a:pt x="788873" y="179504"/>
                </a:lnTo>
                <a:lnTo>
                  <a:pt x="748961" y="201539"/>
                </a:lnTo>
                <a:lnTo>
                  <a:pt x="709812" y="224710"/>
                </a:lnTo>
                <a:lnTo>
                  <a:pt x="671451" y="248992"/>
                </a:lnTo>
                <a:lnTo>
                  <a:pt x="633900" y="274364"/>
                </a:lnTo>
                <a:lnTo>
                  <a:pt x="597184" y="300802"/>
                </a:lnTo>
                <a:lnTo>
                  <a:pt x="561325" y="328284"/>
                </a:lnTo>
                <a:lnTo>
                  <a:pt x="526347" y="356786"/>
                </a:lnTo>
                <a:lnTo>
                  <a:pt x="492274" y="386285"/>
                </a:lnTo>
                <a:lnTo>
                  <a:pt x="459129" y="416760"/>
                </a:lnTo>
                <a:lnTo>
                  <a:pt x="426936" y="448186"/>
                </a:lnTo>
                <a:lnTo>
                  <a:pt x="395717" y="480540"/>
                </a:lnTo>
                <a:lnTo>
                  <a:pt x="365497" y="513801"/>
                </a:lnTo>
                <a:lnTo>
                  <a:pt x="336299" y="547945"/>
                </a:lnTo>
                <a:lnTo>
                  <a:pt x="308146" y="582948"/>
                </a:lnTo>
                <a:lnTo>
                  <a:pt x="281063" y="618789"/>
                </a:lnTo>
                <a:lnTo>
                  <a:pt x="255071" y="655444"/>
                </a:lnTo>
                <a:lnTo>
                  <a:pt x="230195" y="692891"/>
                </a:lnTo>
                <a:lnTo>
                  <a:pt x="206459" y="731106"/>
                </a:lnTo>
                <a:lnTo>
                  <a:pt x="183886" y="770066"/>
                </a:lnTo>
                <a:lnTo>
                  <a:pt x="162498" y="809749"/>
                </a:lnTo>
                <a:lnTo>
                  <a:pt x="142321" y="850131"/>
                </a:lnTo>
                <a:lnTo>
                  <a:pt x="123376" y="891191"/>
                </a:lnTo>
                <a:lnTo>
                  <a:pt x="105689" y="932904"/>
                </a:lnTo>
                <a:lnTo>
                  <a:pt x="89281" y="975248"/>
                </a:lnTo>
                <a:lnTo>
                  <a:pt x="74177" y="1018200"/>
                </a:lnTo>
                <a:lnTo>
                  <a:pt x="60400" y="1061737"/>
                </a:lnTo>
                <a:lnTo>
                  <a:pt x="47974" y="1105837"/>
                </a:lnTo>
                <a:lnTo>
                  <a:pt x="36922" y="1150475"/>
                </a:lnTo>
                <a:lnTo>
                  <a:pt x="27267" y="1195630"/>
                </a:lnTo>
                <a:lnTo>
                  <a:pt x="19033" y="1241279"/>
                </a:lnTo>
                <a:lnTo>
                  <a:pt x="12243" y="1287398"/>
                </a:lnTo>
                <a:lnTo>
                  <a:pt x="6922" y="1333964"/>
                </a:lnTo>
                <a:lnTo>
                  <a:pt x="3092" y="1380956"/>
                </a:lnTo>
                <a:lnTo>
                  <a:pt x="776" y="1428349"/>
                </a:lnTo>
                <a:lnTo>
                  <a:pt x="0" y="1476121"/>
                </a:lnTo>
                <a:lnTo>
                  <a:pt x="776" y="1523900"/>
                </a:lnTo>
                <a:lnTo>
                  <a:pt x="3092" y="1571300"/>
                </a:lnTo>
                <a:lnTo>
                  <a:pt x="6922" y="1618298"/>
                </a:lnTo>
                <a:lnTo>
                  <a:pt x="12243" y="1664871"/>
                </a:lnTo>
                <a:lnTo>
                  <a:pt x="19033" y="1710996"/>
                </a:lnTo>
                <a:lnTo>
                  <a:pt x="27267" y="1756650"/>
                </a:lnTo>
                <a:lnTo>
                  <a:pt x="36922" y="1801811"/>
                </a:lnTo>
                <a:lnTo>
                  <a:pt x="47974" y="1846455"/>
                </a:lnTo>
                <a:lnTo>
                  <a:pt x="60400" y="1890560"/>
                </a:lnTo>
                <a:lnTo>
                  <a:pt x="74177" y="1934102"/>
                </a:lnTo>
                <a:lnTo>
                  <a:pt x="89281" y="1977059"/>
                </a:lnTo>
                <a:lnTo>
                  <a:pt x="105689" y="2019407"/>
                </a:lnTo>
                <a:lnTo>
                  <a:pt x="123376" y="2061125"/>
                </a:lnTo>
                <a:lnTo>
                  <a:pt x="142321" y="2102188"/>
                </a:lnTo>
                <a:lnTo>
                  <a:pt x="162498" y="2142575"/>
                </a:lnTo>
                <a:lnTo>
                  <a:pt x="183886" y="2182261"/>
                </a:lnTo>
                <a:lnTo>
                  <a:pt x="206459" y="2221225"/>
                </a:lnTo>
                <a:lnTo>
                  <a:pt x="230195" y="2259443"/>
                </a:lnTo>
                <a:lnTo>
                  <a:pt x="255071" y="2296892"/>
                </a:lnTo>
                <a:lnTo>
                  <a:pt x="281063" y="2333550"/>
                </a:lnTo>
                <a:lnTo>
                  <a:pt x="308146" y="2369394"/>
                </a:lnTo>
                <a:lnTo>
                  <a:pt x="336299" y="2404400"/>
                </a:lnTo>
                <a:lnTo>
                  <a:pt x="365497" y="2438546"/>
                </a:lnTo>
                <a:lnTo>
                  <a:pt x="395717" y="2471809"/>
                </a:lnTo>
                <a:lnTo>
                  <a:pt x="426936" y="2504166"/>
                </a:lnTo>
                <a:lnTo>
                  <a:pt x="459129" y="2535593"/>
                </a:lnTo>
                <a:lnTo>
                  <a:pt x="492274" y="2566069"/>
                </a:lnTo>
                <a:lnTo>
                  <a:pt x="526347" y="2595570"/>
                </a:lnTo>
                <a:lnTo>
                  <a:pt x="561325" y="2624074"/>
                </a:lnTo>
                <a:lnTo>
                  <a:pt x="597184" y="2651557"/>
                </a:lnTo>
                <a:lnTo>
                  <a:pt x="633900" y="2677996"/>
                </a:lnTo>
                <a:lnTo>
                  <a:pt x="671451" y="2703369"/>
                </a:lnTo>
                <a:lnTo>
                  <a:pt x="709812" y="2727653"/>
                </a:lnTo>
                <a:lnTo>
                  <a:pt x="748961" y="2750824"/>
                </a:lnTo>
                <a:lnTo>
                  <a:pt x="788873" y="2772860"/>
                </a:lnTo>
                <a:lnTo>
                  <a:pt x="829526" y="2793739"/>
                </a:lnTo>
                <a:lnTo>
                  <a:pt x="870895" y="2813436"/>
                </a:lnTo>
                <a:lnTo>
                  <a:pt x="912958" y="2831929"/>
                </a:lnTo>
                <a:lnTo>
                  <a:pt x="955691" y="2849196"/>
                </a:lnTo>
                <a:lnTo>
                  <a:pt x="999070" y="2865213"/>
                </a:lnTo>
                <a:lnTo>
                  <a:pt x="1043072" y="2879957"/>
                </a:lnTo>
                <a:lnTo>
                  <a:pt x="1087673" y="2893406"/>
                </a:lnTo>
                <a:lnTo>
                  <a:pt x="1132850" y="2905537"/>
                </a:lnTo>
                <a:lnTo>
                  <a:pt x="1178580" y="2916326"/>
                </a:lnTo>
                <a:lnTo>
                  <a:pt x="1224839" y="2925751"/>
                </a:lnTo>
                <a:lnTo>
                  <a:pt x="1271604" y="2933788"/>
                </a:lnTo>
                <a:lnTo>
                  <a:pt x="1318850" y="2940416"/>
                </a:lnTo>
                <a:lnTo>
                  <a:pt x="1366556" y="2945611"/>
                </a:lnTo>
                <a:lnTo>
                  <a:pt x="1414696" y="2949350"/>
                </a:lnTo>
                <a:lnTo>
                  <a:pt x="1463248" y="2951610"/>
                </a:lnTo>
                <a:lnTo>
                  <a:pt x="1512189" y="2952369"/>
                </a:lnTo>
                <a:lnTo>
                  <a:pt x="1561129" y="2951610"/>
                </a:lnTo>
                <a:lnTo>
                  <a:pt x="1609681" y="2949350"/>
                </a:lnTo>
                <a:lnTo>
                  <a:pt x="1657821" y="2945611"/>
                </a:lnTo>
                <a:lnTo>
                  <a:pt x="1705527" y="2940416"/>
                </a:lnTo>
                <a:lnTo>
                  <a:pt x="1752773" y="2933788"/>
                </a:lnTo>
                <a:lnTo>
                  <a:pt x="1799538" y="2925751"/>
                </a:lnTo>
                <a:lnTo>
                  <a:pt x="1845797" y="2916326"/>
                </a:lnTo>
                <a:lnTo>
                  <a:pt x="1891527" y="2905537"/>
                </a:lnTo>
                <a:lnTo>
                  <a:pt x="1936704" y="2893406"/>
                </a:lnTo>
                <a:lnTo>
                  <a:pt x="1981305" y="2879957"/>
                </a:lnTo>
                <a:lnTo>
                  <a:pt x="2025307" y="2865213"/>
                </a:lnTo>
                <a:lnTo>
                  <a:pt x="2068686" y="2849196"/>
                </a:lnTo>
                <a:lnTo>
                  <a:pt x="2111419" y="2831929"/>
                </a:lnTo>
                <a:lnTo>
                  <a:pt x="2153482" y="2813436"/>
                </a:lnTo>
                <a:lnTo>
                  <a:pt x="2194851" y="2793739"/>
                </a:lnTo>
                <a:lnTo>
                  <a:pt x="2235504" y="2772860"/>
                </a:lnTo>
                <a:lnTo>
                  <a:pt x="2275416" y="2750824"/>
                </a:lnTo>
                <a:lnTo>
                  <a:pt x="2314565" y="2727653"/>
                </a:lnTo>
                <a:lnTo>
                  <a:pt x="2352926" y="2703369"/>
                </a:lnTo>
                <a:lnTo>
                  <a:pt x="2390477" y="2677996"/>
                </a:lnTo>
                <a:lnTo>
                  <a:pt x="2427193" y="2651557"/>
                </a:lnTo>
                <a:lnTo>
                  <a:pt x="2463052" y="2624074"/>
                </a:lnTo>
                <a:lnTo>
                  <a:pt x="2498030" y="2595570"/>
                </a:lnTo>
                <a:lnTo>
                  <a:pt x="2532103" y="2566069"/>
                </a:lnTo>
                <a:lnTo>
                  <a:pt x="2565248" y="2535593"/>
                </a:lnTo>
                <a:lnTo>
                  <a:pt x="2597441" y="2504166"/>
                </a:lnTo>
                <a:lnTo>
                  <a:pt x="2628660" y="2471809"/>
                </a:lnTo>
                <a:lnTo>
                  <a:pt x="2658880" y="2438546"/>
                </a:lnTo>
                <a:lnTo>
                  <a:pt x="2688078" y="2404400"/>
                </a:lnTo>
                <a:lnTo>
                  <a:pt x="2716231" y="2369394"/>
                </a:lnTo>
                <a:lnTo>
                  <a:pt x="2743314" y="2333550"/>
                </a:lnTo>
                <a:lnTo>
                  <a:pt x="2769306" y="2296892"/>
                </a:lnTo>
                <a:lnTo>
                  <a:pt x="2794182" y="2259443"/>
                </a:lnTo>
                <a:lnTo>
                  <a:pt x="2817918" y="2221225"/>
                </a:lnTo>
                <a:lnTo>
                  <a:pt x="2840491" y="2182261"/>
                </a:lnTo>
                <a:lnTo>
                  <a:pt x="2861879" y="2142575"/>
                </a:lnTo>
                <a:lnTo>
                  <a:pt x="2882056" y="2102188"/>
                </a:lnTo>
                <a:lnTo>
                  <a:pt x="2901001" y="2061125"/>
                </a:lnTo>
                <a:lnTo>
                  <a:pt x="2918688" y="2019407"/>
                </a:lnTo>
                <a:lnTo>
                  <a:pt x="2935096" y="1977059"/>
                </a:lnTo>
                <a:lnTo>
                  <a:pt x="2950200" y="1934102"/>
                </a:lnTo>
                <a:lnTo>
                  <a:pt x="2963977" y="1890560"/>
                </a:lnTo>
                <a:lnTo>
                  <a:pt x="2976403" y="1846455"/>
                </a:lnTo>
                <a:lnTo>
                  <a:pt x="2987455" y="1801811"/>
                </a:lnTo>
                <a:lnTo>
                  <a:pt x="2997110" y="1756650"/>
                </a:lnTo>
                <a:lnTo>
                  <a:pt x="3005344" y="1710996"/>
                </a:lnTo>
                <a:lnTo>
                  <a:pt x="3012134" y="1664871"/>
                </a:lnTo>
                <a:lnTo>
                  <a:pt x="3017455" y="1618298"/>
                </a:lnTo>
                <a:lnTo>
                  <a:pt x="3021285" y="1571300"/>
                </a:lnTo>
                <a:lnTo>
                  <a:pt x="3023601" y="1523900"/>
                </a:lnTo>
                <a:lnTo>
                  <a:pt x="3024378" y="1476121"/>
                </a:lnTo>
                <a:lnTo>
                  <a:pt x="3023601" y="1428349"/>
                </a:lnTo>
                <a:lnTo>
                  <a:pt x="3021285" y="1380956"/>
                </a:lnTo>
                <a:lnTo>
                  <a:pt x="3017455" y="1333964"/>
                </a:lnTo>
                <a:lnTo>
                  <a:pt x="3012134" y="1287398"/>
                </a:lnTo>
                <a:lnTo>
                  <a:pt x="3005344" y="1241279"/>
                </a:lnTo>
                <a:lnTo>
                  <a:pt x="2997110" y="1195630"/>
                </a:lnTo>
                <a:lnTo>
                  <a:pt x="2987455" y="1150475"/>
                </a:lnTo>
                <a:lnTo>
                  <a:pt x="2976403" y="1105837"/>
                </a:lnTo>
                <a:lnTo>
                  <a:pt x="2963977" y="1061737"/>
                </a:lnTo>
                <a:lnTo>
                  <a:pt x="2950200" y="1018200"/>
                </a:lnTo>
                <a:lnTo>
                  <a:pt x="2935096" y="975248"/>
                </a:lnTo>
                <a:lnTo>
                  <a:pt x="2918688" y="932904"/>
                </a:lnTo>
                <a:lnTo>
                  <a:pt x="2901001" y="891191"/>
                </a:lnTo>
                <a:lnTo>
                  <a:pt x="2882056" y="850131"/>
                </a:lnTo>
                <a:lnTo>
                  <a:pt x="2861879" y="809749"/>
                </a:lnTo>
                <a:lnTo>
                  <a:pt x="2840491" y="770066"/>
                </a:lnTo>
                <a:lnTo>
                  <a:pt x="2817918" y="731106"/>
                </a:lnTo>
                <a:lnTo>
                  <a:pt x="2794182" y="692891"/>
                </a:lnTo>
                <a:lnTo>
                  <a:pt x="2769306" y="655444"/>
                </a:lnTo>
                <a:lnTo>
                  <a:pt x="2743314" y="618789"/>
                </a:lnTo>
                <a:lnTo>
                  <a:pt x="2716231" y="582948"/>
                </a:lnTo>
                <a:lnTo>
                  <a:pt x="2688078" y="547945"/>
                </a:lnTo>
                <a:lnTo>
                  <a:pt x="2658880" y="513801"/>
                </a:lnTo>
                <a:lnTo>
                  <a:pt x="2628660" y="480540"/>
                </a:lnTo>
                <a:lnTo>
                  <a:pt x="2597441" y="448186"/>
                </a:lnTo>
                <a:lnTo>
                  <a:pt x="2565248" y="416760"/>
                </a:lnTo>
                <a:lnTo>
                  <a:pt x="2532103" y="386285"/>
                </a:lnTo>
                <a:lnTo>
                  <a:pt x="2498030" y="356786"/>
                </a:lnTo>
                <a:lnTo>
                  <a:pt x="2463052" y="328284"/>
                </a:lnTo>
                <a:lnTo>
                  <a:pt x="2427193" y="300802"/>
                </a:lnTo>
                <a:lnTo>
                  <a:pt x="2390477" y="274364"/>
                </a:lnTo>
                <a:lnTo>
                  <a:pt x="2352926" y="248992"/>
                </a:lnTo>
                <a:lnTo>
                  <a:pt x="2314565" y="224710"/>
                </a:lnTo>
                <a:lnTo>
                  <a:pt x="2275416" y="201539"/>
                </a:lnTo>
                <a:lnTo>
                  <a:pt x="2235504" y="179504"/>
                </a:lnTo>
                <a:lnTo>
                  <a:pt x="2194851" y="158626"/>
                </a:lnTo>
                <a:lnTo>
                  <a:pt x="2153482" y="138929"/>
                </a:lnTo>
                <a:lnTo>
                  <a:pt x="2111419" y="120437"/>
                </a:lnTo>
                <a:lnTo>
                  <a:pt x="2068686" y="103170"/>
                </a:lnTo>
                <a:lnTo>
                  <a:pt x="2025307" y="87154"/>
                </a:lnTo>
                <a:lnTo>
                  <a:pt x="1981305" y="72410"/>
                </a:lnTo>
                <a:lnTo>
                  <a:pt x="1936704" y="58961"/>
                </a:lnTo>
                <a:lnTo>
                  <a:pt x="1891527" y="46831"/>
                </a:lnTo>
                <a:lnTo>
                  <a:pt x="1845797" y="36042"/>
                </a:lnTo>
                <a:lnTo>
                  <a:pt x="1799538" y="26617"/>
                </a:lnTo>
                <a:lnTo>
                  <a:pt x="1752773" y="18579"/>
                </a:lnTo>
                <a:lnTo>
                  <a:pt x="1705527" y="11952"/>
                </a:lnTo>
                <a:lnTo>
                  <a:pt x="1657821" y="6757"/>
                </a:lnTo>
                <a:lnTo>
                  <a:pt x="1609681" y="3018"/>
                </a:lnTo>
                <a:lnTo>
                  <a:pt x="1561129" y="758"/>
                </a:lnTo>
                <a:lnTo>
                  <a:pt x="1512189" y="0"/>
                </a:lnTo>
                <a:close/>
              </a:path>
            </a:pathLst>
          </a:custGeom>
          <a:solidFill>
            <a:srgbClr val="DFCA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55822" y="2276855"/>
            <a:ext cx="3024505" cy="2952750"/>
          </a:xfrm>
          <a:custGeom>
            <a:avLst/>
            <a:gdLst/>
            <a:ahLst/>
            <a:cxnLst/>
            <a:rect l="l" t="t" r="r" b="b"/>
            <a:pathLst>
              <a:path w="3024504" h="2952750">
                <a:moveTo>
                  <a:pt x="0" y="1476121"/>
                </a:moveTo>
                <a:lnTo>
                  <a:pt x="776" y="1428349"/>
                </a:lnTo>
                <a:lnTo>
                  <a:pt x="3092" y="1380956"/>
                </a:lnTo>
                <a:lnTo>
                  <a:pt x="6922" y="1333964"/>
                </a:lnTo>
                <a:lnTo>
                  <a:pt x="12243" y="1287398"/>
                </a:lnTo>
                <a:lnTo>
                  <a:pt x="19033" y="1241279"/>
                </a:lnTo>
                <a:lnTo>
                  <a:pt x="27267" y="1195630"/>
                </a:lnTo>
                <a:lnTo>
                  <a:pt x="36922" y="1150475"/>
                </a:lnTo>
                <a:lnTo>
                  <a:pt x="47974" y="1105837"/>
                </a:lnTo>
                <a:lnTo>
                  <a:pt x="60400" y="1061737"/>
                </a:lnTo>
                <a:lnTo>
                  <a:pt x="74177" y="1018200"/>
                </a:lnTo>
                <a:lnTo>
                  <a:pt x="89281" y="975248"/>
                </a:lnTo>
                <a:lnTo>
                  <a:pt x="105689" y="932904"/>
                </a:lnTo>
                <a:lnTo>
                  <a:pt x="123376" y="891191"/>
                </a:lnTo>
                <a:lnTo>
                  <a:pt x="142321" y="850131"/>
                </a:lnTo>
                <a:lnTo>
                  <a:pt x="162498" y="809749"/>
                </a:lnTo>
                <a:lnTo>
                  <a:pt x="183886" y="770066"/>
                </a:lnTo>
                <a:lnTo>
                  <a:pt x="206459" y="731106"/>
                </a:lnTo>
                <a:lnTo>
                  <a:pt x="230195" y="692891"/>
                </a:lnTo>
                <a:lnTo>
                  <a:pt x="255071" y="655444"/>
                </a:lnTo>
                <a:lnTo>
                  <a:pt x="281063" y="618789"/>
                </a:lnTo>
                <a:lnTo>
                  <a:pt x="308146" y="582948"/>
                </a:lnTo>
                <a:lnTo>
                  <a:pt x="336299" y="547945"/>
                </a:lnTo>
                <a:lnTo>
                  <a:pt x="365497" y="513801"/>
                </a:lnTo>
                <a:lnTo>
                  <a:pt x="395717" y="480540"/>
                </a:lnTo>
                <a:lnTo>
                  <a:pt x="426936" y="448186"/>
                </a:lnTo>
                <a:lnTo>
                  <a:pt x="459129" y="416760"/>
                </a:lnTo>
                <a:lnTo>
                  <a:pt x="492274" y="386285"/>
                </a:lnTo>
                <a:lnTo>
                  <a:pt x="526347" y="356786"/>
                </a:lnTo>
                <a:lnTo>
                  <a:pt x="561325" y="328284"/>
                </a:lnTo>
                <a:lnTo>
                  <a:pt x="597184" y="300802"/>
                </a:lnTo>
                <a:lnTo>
                  <a:pt x="633900" y="274364"/>
                </a:lnTo>
                <a:lnTo>
                  <a:pt x="671451" y="248992"/>
                </a:lnTo>
                <a:lnTo>
                  <a:pt x="709812" y="224710"/>
                </a:lnTo>
                <a:lnTo>
                  <a:pt x="748961" y="201539"/>
                </a:lnTo>
                <a:lnTo>
                  <a:pt x="788873" y="179504"/>
                </a:lnTo>
                <a:lnTo>
                  <a:pt x="829526" y="158626"/>
                </a:lnTo>
                <a:lnTo>
                  <a:pt x="870895" y="138929"/>
                </a:lnTo>
                <a:lnTo>
                  <a:pt x="912958" y="120437"/>
                </a:lnTo>
                <a:lnTo>
                  <a:pt x="955691" y="103170"/>
                </a:lnTo>
                <a:lnTo>
                  <a:pt x="999070" y="87154"/>
                </a:lnTo>
                <a:lnTo>
                  <a:pt x="1043072" y="72410"/>
                </a:lnTo>
                <a:lnTo>
                  <a:pt x="1087673" y="58961"/>
                </a:lnTo>
                <a:lnTo>
                  <a:pt x="1132850" y="46831"/>
                </a:lnTo>
                <a:lnTo>
                  <a:pt x="1178580" y="36042"/>
                </a:lnTo>
                <a:lnTo>
                  <a:pt x="1224839" y="26617"/>
                </a:lnTo>
                <a:lnTo>
                  <a:pt x="1271604" y="18579"/>
                </a:lnTo>
                <a:lnTo>
                  <a:pt x="1318850" y="11952"/>
                </a:lnTo>
                <a:lnTo>
                  <a:pt x="1366556" y="6757"/>
                </a:lnTo>
                <a:lnTo>
                  <a:pt x="1414696" y="3018"/>
                </a:lnTo>
                <a:lnTo>
                  <a:pt x="1463248" y="758"/>
                </a:lnTo>
                <a:lnTo>
                  <a:pt x="1512189" y="0"/>
                </a:lnTo>
                <a:lnTo>
                  <a:pt x="1561129" y="758"/>
                </a:lnTo>
                <a:lnTo>
                  <a:pt x="1609681" y="3018"/>
                </a:lnTo>
                <a:lnTo>
                  <a:pt x="1657821" y="6757"/>
                </a:lnTo>
                <a:lnTo>
                  <a:pt x="1705527" y="11952"/>
                </a:lnTo>
                <a:lnTo>
                  <a:pt x="1752773" y="18579"/>
                </a:lnTo>
                <a:lnTo>
                  <a:pt x="1799538" y="26617"/>
                </a:lnTo>
                <a:lnTo>
                  <a:pt x="1845797" y="36042"/>
                </a:lnTo>
                <a:lnTo>
                  <a:pt x="1891527" y="46831"/>
                </a:lnTo>
                <a:lnTo>
                  <a:pt x="1936704" y="58961"/>
                </a:lnTo>
                <a:lnTo>
                  <a:pt x="1981305" y="72410"/>
                </a:lnTo>
                <a:lnTo>
                  <a:pt x="2025307" y="87154"/>
                </a:lnTo>
                <a:lnTo>
                  <a:pt x="2068686" y="103170"/>
                </a:lnTo>
                <a:lnTo>
                  <a:pt x="2111419" y="120437"/>
                </a:lnTo>
                <a:lnTo>
                  <a:pt x="2153482" y="138929"/>
                </a:lnTo>
                <a:lnTo>
                  <a:pt x="2194851" y="158626"/>
                </a:lnTo>
                <a:lnTo>
                  <a:pt x="2235504" y="179504"/>
                </a:lnTo>
                <a:lnTo>
                  <a:pt x="2275416" y="201539"/>
                </a:lnTo>
                <a:lnTo>
                  <a:pt x="2314565" y="224710"/>
                </a:lnTo>
                <a:lnTo>
                  <a:pt x="2352926" y="248992"/>
                </a:lnTo>
                <a:lnTo>
                  <a:pt x="2390477" y="274364"/>
                </a:lnTo>
                <a:lnTo>
                  <a:pt x="2427193" y="300802"/>
                </a:lnTo>
                <a:lnTo>
                  <a:pt x="2463052" y="328284"/>
                </a:lnTo>
                <a:lnTo>
                  <a:pt x="2498030" y="356786"/>
                </a:lnTo>
                <a:lnTo>
                  <a:pt x="2532103" y="386285"/>
                </a:lnTo>
                <a:lnTo>
                  <a:pt x="2565248" y="416760"/>
                </a:lnTo>
                <a:lnTo>
                  <a:pt x="2597441" y="448186"/>
                </a:lnTo>
                <a:lnTo>
                  <a:pt x="2628660" y="480540"/>
                </a:lnTo>
                <a:lnTo>
                  <a:pt x="2658880" y="513801"/>
                </a:lnTo>
                <a:lnTo>
                  <a:pt x="2688078" y="547945"/>
                </a:lnTo>
                <a:lnTo>
                  <a:pt x="2716231" y="582948"/>
                </a:lnTo>
                <a:lnTo>
                  <a:pt x="2743314" y="618789"/>
                </a:lnTo>
                <a:lnTo>
                  <a:pt x="2769306" y="655444"/>
                </a:lnTo>
                <a:lnTo>
                  <a:pt x="2794182" y="692891"/>
                </a:lnTo>
                <a:lnTo>
                  <a:pt x="2817918" y="731106"/>
                </a:lnTo>
                <a:lnTo>
                  <a:pt x="2840491" y="770066"/>
                </a:lnTo>
                <a:lnTo>
                  <a:pt x="2861879" y="809749"/>
                </a:lnTo>
                <a:lnTo>
                  <a:pt x="2882056" y="850131"/>
                </a:lnTo>
                <a:lnTo>
                  <a:pt x="2901001" y="891191"/>
                </a:lnTo>
                <a:lnTo>
                  <a:pt x="2918688" y="932904"/>
                </a:lnTo>
                <a:lnTo>
                  <a:pt x="2935096" y="975248"/>
                </a:lnTo>
                <a:lnTo>
                  <a:pt x="2950200" y="1018200"/>
                </a:lnTo>
                <a:lnTo>
                  <a:pt x="2963977" y="1061737"/>
                </a:lnTo>
                <a:lnTo>
                  <a:pt x="2976403" y="1105837"/>
                </a:lnTo>
                <a:lnTo>
                  <a:pt x="2987455" y="1150475"/>
                </a:lnTo>
                <a:lnTo>
                  <a:pt x="2997110" y="1195630"/>
                </a:lnTo>
                <a:lnTo>
                  <a:pt x="3005344" y="1241279"/>
                </a:lnTo>
                <a:lnTo>
                  <a:pt x="3012134" y="1287398"/>
                </a:lnTo>
                <a:lnTo>
                  <a:pt x="3017455" y="1333964"/>
                </a:lnTo>
                <a:lnTo>
                  <a:pt x="3021285" y="1380956"/>
                </a:lnTo>
                <a:lnTo>
                  <a:pt x="3023601" y="1428349"/>
                </a:lnTo>
                <a:lnTo>
                  <a:pt x="3024378" y="1476121"/>
                </a:lnTo>
                <a:lnTo>
                  <a:pt x="3023601" y="1523900"/>
                </a:lnTo>
                <a:lnTo>
                  <a:pt x="3021285" y="1571300"/>
                </a:lnTo>
                <a:lnTo>
                  <a:pt x="3017455" y="1618298"/>
                </a:lnTo>
                <a:lnTo>
                  <a:pt x="3012134" y="1664871"/>
                </a:lnTo>
                <a:lnTo>
                  <a:pt x="3005344" y="1710996"/>
                </a:lnTo>
                <a:lnTo>
                  <a:pt x="2997110" y="1756650"/>
                </a:lnTo>
                <a:lnTo>
                  <a:pt x="2987455" y="1801811"/>
                </a:lnTo>
                <a:lnTo>
                  <a:pt x="2976403" y="1846455"/>
                </a:lnTo>
                <a:lnTo>
                  <a:pt x="2963977" y="1890560"/>
                </a:lnTo>
                <a:lnTo>
                  <a:pt x="2950200" y="1934102"/>
                </a:lnTo>
                <a:lnTo>
                  <a:pt x="2935096" y="1977059"/>
                </a:lnTo>
                <a:lnTo>
                  <a:pt x="2918688" y="2019407"/>
                </a:lnTo>
                <a:lnTo>
                  <a:pt x="2901001" y="2061125"/>
                </a:lnTo>
                <a:lnTo>
                  <a:pt x="2882056" y="2102188"/>
                </a:lnTo>
                <a:lnTo>
                  <a:pt x="2861879" y="2142575"/>
                </a:lnTo>
                <a:lnTo>
                  <a:pt x="2840491" y="2182261"/>
                </a:lnTo>
                <a:lnTo>
                  <a:pt x="2817918" y="2221225"/>
                </a:lnTo>
                <a:lnTo>
                  <a:pt x="2794182" y="2259443"/>
                </a:lnTo>
                <a:lnTo>
                  <a:pt x="2769306" y="2296892"/>
                </a:lnTo>
                <a:lnTo>
                  <a:pt x="2743314" y="2333550"/>
                </a:lnTo>
                <a:lnTo>
                  <a:pt x="2716231" y="2369394"/>
                </a:lnTo>
                <a:lnTo>
                  <a:pt x="2688078" y="2404400"/>
                </a:lnTo>
                <a:lnTo>
                  <a:pt x="2658880" y="2438546"/>
                </a:lnTo>
                <a:lnTo>
                  <a:pt x="2628660" y="2471809"/>
                </a:lnTo>
                <a:lnTo>
                  <a:pt x="2597441" y="2504166"/>
                </a:lnTo>
                <a:lnTo>
                  <a:pt x="2565248" y="2535593"/>
                </a:lnTo>
                <a:lnTo>
                  <a:pt x="2532103" y="2566069"/>
                </a:lnTo>
                <a:lnTo>
                  <a:pt x="2498030" y="2595570"/>
                </a:lnTo>
                <a:lnTo>
                  <a:pt x="2463052" y="2624074"/>
                </a:lnTo>
                <a:lnTo>
                  <a:pt x="2427193" y="2651557"/>
                </a:lnTo>
                <a:lnTo>
                  <a:pt x="2390477" y="2677996"/>
                </a:lnTo>
                <a:lnTo>
                  <a:pt x="2352926" y="2703369"/>
                </a:lnTo>
                <a:lnTo>
                  <a:pt x="2314565" y="2727653"/>
                </a:lnTo>
                <a:lnTo>
                  <a:pt x="2275416" y="2750824"/>
                </a:lnTo>
                <a:lnTo>
                  <a:pt x="2235504" y="2772860"/>
                </a:lnTo>
                <a:lnTo>
                  <a:pt x="2194851" y="2793739"/>
                </a:lnTo>
                <a:lnTo>
                  <a:pt x="2153482" y="2813436"/>
                </a:lnTo>
                <a:lnTo>
                  <a:pt x="2111419" y="2831929"/>
                </a:lnTo>
                <a:lnTo>
                  <a:pt x="2068686" y="2849196"/>
                </a:lnTo>
                <a:lnTo>
                  <a:pt x="2025307" y="2865213"/>
                </a:lnTo>
                <a:lnTo>
                  <a:pt x="1981305" y="2879957"/>
                </a:lnTo>
                <a:lnTo>
                  <a:pt x="1936704" y="2893406"/>
                </a:lnTo>
                <a:lnTo>
                  <a:pt x="1891527" y="2905537"/>
                </a:lnTo>
                <a:lnTo>
                  <a:pt x="1845797" y="2916326"/>
                </a:lnTo>
                <a:lnTo>
                  <a:pt x="1799538" y="2925751"/>
                </a:lnTo>
                <a:lnTo>
                  <a:pt x="1752773" y="2933788"/>
                </a:lnTo>
                <a:lnTo>
                  <a:pt x="1705527" y="2940416"/>
                </a:lnTo>
                <a:lnTo>
                  <a:pt x="1657821" y="2945611"/>
                </a:lnTo>
                <a:lnTo>
                  <a:pt x="1609681" y="2949350"/>
                </a:lnTo>
                <a:lnTo>
                  <a:pt x="1561129" y="2951610"/>
                </a:lnTo>
                <a:lnTo>
                  <a:pt x="1512189" y="2952369"/>
                </a:lnTo>
                <a:lnTo>
                  <a:pt x="1463248" y="2951610"/>
                </a:lnTo>
                <a:lnTo>
                  <a:pt x="1414696" y="2949350"/>
                </a:lnTo>
                <a:lnTo>
                  <a:pt x="1366556" y="2945611"/>
                </a:lnTo>
                <a:lnTo>
                  <a:pt x="1318850" y="2940416"/>
                </a:lnTo>
                <a:lnTo>
                  <a:pt x="1271604" y="2933788"/>
                </a:lnTo>
                <a:lnTo>
                  <a:pt x="1224839" y="2925751"/>
                </a:lnTo>
                <a:lnTo>
                  <a:pt x="1178580" y="2916326"/>
                </a:lnTo>
                <a:lnTo>
                  <a:pt x="1132850" y="2905537"/>
                </a:lnTo>
                <a:lnTo>
                  <a:pt x="1087673" y="2893406"/>
                </a:lnTo>
                <a:lnTo>
                  <a:pt x="1043072" y="2879957"/>
                </a:lnTo>
                <a:lnTo>
                  <a:pt x="999070" y="2865213"/>
                </a:lnTo>
                <a:lnTo>
                  <a:pt x="955691" y="2849196"/>
                </a:lnTo>
                <a:lnTo>
                  <a:pt x="912958" y="2831929"/>
                </a:lnTo>
                <a:lnTo>
                  <a:pt x="870895" y="2813436"/>
                </a:lnTo>
                <a:lnTo>
                  <a:pt x="829526" y="2793739"/>
                </a:lnTo>
                <a:lnTo>
                  <a:pt x="788873" y="2772860"/>
                </a:lnTo>
                <a:lnTo>
                  <a:pt x="748961" y="2750824"/>
                </a:lnTo>
                <a:lnTo>
                  <a:pt x="709812" y="2727653"/>
                </a:lnTo>
                <a:lnTo>
                  <a:pt x="671451" y="2703369"/>
                </a:lnTo>
                <a:lnTo>
                  <a:pt x="633900" y="2677996"/>
                </a:lnTo>
                <a:lnTo>
                  <a:pt x="597184" y="2651557"/>
                </a:lnTo>
                <a:lnTo>
                  <a:pt x="561325" y="2624074"/>
                </a:lnTo>
                <a:lnTo>
                  <a:pt x="526347" y="2595570"/>
                </a:lnTo>
                <a:lnTo>
                  <a:pt x="492274" y="2566069"/>
                </a:lnTo>
                <a:lnTo>
                  <a:pt x="459129" y="2535593"/>
                </a:lnTo>
                <a:lnTo>
                  <a:pt x="426936" y="2504166"/>
                </a:lnTo>
                <a:lnTo>
                  <a:pt x="395717" y="2471809"/>
                </a:lnTo>
                <a:lnTo>
                  <a:pt x="365497" y="2438546"/>
                </a:lnTo>
                <a:lnTo>
                  <a:pt x="336299" y="2404400"/>
                </a:lnTo>
                <a:lnTo>
                  <a:pt x="308146" y="2369394"/>
                </a:lnTo>
                <a:lnTo>
                  <a:pt x="281063" y="2333550"/>
                </a:lnTo>
                <a:lnTo>
                  <a:pt x="255071" y="2296892"/>
                </a:lnTo>
                <a:lnTo>
                  <a:pt x="230195" y="2259443"/>
                </a:lnTo>
                <a:lnTo>
                  <a:pt x="206459" y="2221225"/>
                </a:lnTo>
                <a:lnTo>
                  <a:pt x="183886" y="2182261"/>
                </a:lnTo>
                <a:lnTo>
                  <a:pt x="162498" y="2142575"/>
                </a:lnTo>
                <a:lnTo>
                  <a:pt x="142321" y="2102188"/>
                </a:lnTo>
                <a:lnTo>
                  <a:pt x="123376" y="2061125"/>
                </a:lnTo>
                <a:lnTo>
                  <a:pt x="105689" y="2019407"/>
                </a:lnTo>
                <a:lnTo>
                  <a:pt x="89281" y="1977059"/>
                </a:lnTo>
                <a:lnTo>
                  <a:pt x="74177" y="1934102"/>
                </a:lnTo>
                <a:lnTo>
                  <a:pt x="60400" y="1890560"/>
                </a:lnTo>
                <a:lnTo>
                  <a:pt x="47974" y="1846455"/>
                </a:lnTo>
                <a:lnTo>
                  <a:pt x="36922" y="1801811"/>
                </a:lnTo>
                <a:lnTo>
                  <a:pt x="27267" y="1756650"/>
                </a:lnTo>
                <a:lnTo>
                  <a:pt x="19033" y="1710996"/>
                </a:lnTo>
                <a:lnTo>
                  <a:pt x="12243" y="1664871"/>
                </a:lnTo>
                <a:lnTo>
                  <a:pt x="6922" y="1618298"/>
                </a:lnTo>
                <a:lnTo>
                  <a:pt x="3092" y="1571300"/>
                </a:lnTo>
                <a:lnTo>
                  <a:pt x="776" y="1523900"/>
                </a:lnTo>
                <a:lnTo>
                  <a:pt x="0" y="1476121"/>
                </a:lnTo>
                <a:close/>
              </a:path>
            </a:pathLst>
          </a:custGeom>
          <a:ln w="25400">
            <a:solidFill>
              <a:srgbClr val="DFC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178046" y="2771650"/>
            <a:ext cx="208597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latin typeface="Noto Sans CJK JP Regular"/>
                <a:cs typeface="Noto Sans CJK JP Regular"/>
              </a:rPr>
              <a:t>公職人員或其關係 人在第二條第一項 所列之機關（構）  團體、學校、法人、 事業機構、部隊</a:t>
            </a:r>
            <a:endParaRPr>
              <a:latin typeface="Noto Sans CJK JP Regular"/>
              <a:cs typeface="Noto Sans CJK JP Regular"/>
            </a:endParaRPr>
          </a:p>
          <a:p>
            <a:pPr marL="12700">
              <a:spcBef>
                <a:spcPts val="5"/>
              </a:spcBef>
            </a:pPr>
            <a:r>
              <a:rPr dirty="0">
                <a:latin typeface="Noto Sans CJK JP Regular"/>
                <a:cs typeface="Noto Sans CJK JP Regular"/>
              </a:rPr>
              <a:t>（以下簡稱機關團</a:t>
            </a:r>
            <a:endParaRPr>
              <a:latin typeface="Noto Sans CJK JP Regular"/>
              <a:cs typeface="Noto Sans CJK JP Regular"/>
            </a:endParaRPr>
          </a:p>
          <a:p>
            <a:pPr marL="12700"/>
            <a:r>
              <a:rPr dirty="0">
                <a:latin typeface="Noto Sans CJK JP Regular"/>
                <a:cs typeface="Noto Sans CJK JP Regular"/>
              </a:rPr>
              <a:t>體）</a:t>
            </a:r>
            <a:endParaRPr>
              <a:latin typeface="Noto Sans CJK JP Regular"/>
              <a:cs typeface="Noto Sans CJK JP Regular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42327" y="1037720"/>
            <a:ext cx="1871345" cy="905510"/>
          </a:xfrm>
          <a:custGeom>
            <a:avLst/>
            <a:gdLst/>
            <a:ahLst/>
            <a:cxnLst/>
            <a:rect l="l" t="t" r="r" b="b"/>
            <a:pathLst>
              <a:path w="1871345" h="905510">
                <a:moveTo>
                  <a:pt x="1638923" y="720089"/>
                </a:moveTo>
                <a:lnTo>
                  <a:pt x="1368120" y="720089"/>
                </a:lnTo>
                <a:lnTo>
                  <a:pt x="1871040" y="905256"/>
                </a:lnTo>
                <a:lnTo>
                  <a:pt x="1638923" y="720089"/>
                </a:lnTo>
                <a:close/>
              </a:path>
              <a:path w="1871345" h="905510">
                <a:moveTo>
                  <a:pt x="1224102" y="0"/>
                </a:moveTo>
                <a:lnTo>
                  <a:pt x="144017" y="0"/>
                </a:lnTo>
                <a:lnTo>
                  <a:pt x="98501" y="7345"/>
                </a:lnTo>
                <a:lnTo>
                  <a:pt x="58967" y="27797"/>
                </a:lnTo>
                <a:lnTo>
                  <a:pt x="27790" y="58978"/>
                </a:lnTo>
                <a:lnTo>
                  <a:pt x="7343" y="98511"/>
                </a:lnTo>
                <a:lnTo>
                  <a:pt x="0" y="144018"/>
                </a:lnTo>
                <a:lnTo>
                  <a:pt x="0" y="720089"/>
                </a:lnTo>
                <a:lnTo>
                  <a:pt x="7343" y="765596"/>
                </a:lnTo>
                <a:lnTo>
                  <a:pt x="27790" y="805129"/>
                </a:lnTo>
                <a:lnTo>
                  <a:pt x="58967" y="836310"/>
                </a:lnTo>
                <a:lnTo>
                  <a:pt x="98501" y="856762"/>
                </a:lnTo>
                <a:lnTo>
                  <a:pt x="144017" y="864108"/>
                </a:lnTo>
                <a:lnTo>
                  <a:pt x="1224102" y="864108"/>
                </a:lnTo>
                <a:lnTo>
                  <a:pt x="1269657" y="856762"/>
                </a:lnTo>
                <a:lnTo>
                  <a:pt x="1309196" y="836310"/>
                </a:lnTo>
                <a:lnTo>
                  <a:pt x="1340359" y="805129"/>
                </a:lnTo>
                <a:lnTo>
                  <a:pt x="1360786" y="765596"/>
                </a:lnTo>
                <a:lnTo>
                  <a:pt x="1368120" y="720089"/>
                </a:lnTo>
                <a:lnTo>
                  <a:pt x="1638923" y="720089"/>
                </a:lnTo>
                <a:lnTo>
                  <a:pt x="1368120" y="504063"/>
                </a:lnTo>
                <a:lnTo>
                  <a:pt x="1368120" y="144018"/>
                </a:lnTo>
                <a:lnTo>
                  <a:pt x="1360786" y="98511"/>
                </a:lnTo>
                <a:lnTo>
                  <a:pt x="1340359" y="58978"/>
                </a:lnTo>
                <a:lnTo>
                  <a:pt x="1309196" y="27797"/>
                </a:lnTo>
                <a:lnTo>
                  <a:pt x="1269657" y="7345"/>
                </a:lnTo>
                <a:lnTo>
                  <a:pt x="1224102" y="0"/>
                </a:lnTo>
                <a:close/>
              </a:path>
            </a:pathLst>
          </a:custGeom>
          <a:solidFill>
            <a:srgbClr val="FF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50643" y="1034850"/>
            <a:ext cx="1871345" cy="905510"/>
          </a:xfrm>
          <a:custGeom>
            <a:avLst/>
            <a:gdLst/>
            <a:ahLst/>
            <a:cxnLst/>
            <a:rect l="l" t="t" r="r" b="b"/>
            <a:pathLst>
              <a:path w="1871345" h="905510">
                <a:moveTo>
                  <a:pt x="0" y="144018"/>
                </a:moveTo>
                <a:lnTo>
                  <a:pt x="7343" y="98511"/>
                </a:lnTo>
                <a:lnTo>
                  <a:pt x="27790" y="58978"/>
                </a:lnTo>
                <a:lnTo>
                  <a:pt x="58967" y="27797"/>
                </a:lnTo>
                <a:lnTo>
                  <a:pt x="98501" y="7345"/>
                </a:lnTo>
                <a:lnTo>
                  <a:pt x="144017" y="0"/>
                </a:lnTo>
                <a:lnTo>
                  <a:pt x="798144" y="0"/>
                </a:lnTo>
                <a:lnTo>
                  <a:pt x="1140155" y="0"/>
                </a:lnTo>
                <a:lnTo>
                  <a:pt x="1224102" y="0"/>
                </a:lnTo>
                <a:lnTo>
                  <a:pt x="1269657" y="7345"/>
                </a:lnTo>
                <a:lnTo>
                  <a:pt x="1309196" y="27797"/>
                </a:lnTo>
                <a:lnTo>
                  <a:pt x="1340359" y="58978"/>
                </a:lnTo>
                <a:lnTo>
                  <a:pt x="1360786" y="98511"/>
                </a:lnTo>
                <a:lnTo>
                  <a:pt x="1368120" y="144018"/>
                </a:lnTo>
                <a:lnTo>
                  <a:pt x="1368120" y="504063"/>
                </a:lnTo>
                <a:lnTo>
                  <a:pt x="1871040" y="905256"/>
                </a:lnTo>
                <a:lnTo>
                  <a:pt x="1368120" y="720089"/>
                </a:lnTo>
                <a:lnTo>
                  <a:pt x="1360786" y="765596"/>
                </a:lnTo>
                <a:lnTo>
                  <a:pt x="1340359" y="805129"/>
                </a:lnTo>
                <a:lnTo>
                  <a:pt x="1309196" y="836310"/>
                </a:lnTo>
                <a:lnTo>
                  <a:pt x="1269657" y="856762"/>
                </a:lnTo>
                <a:lnTo>
                  <a:pt x="1224102" y="864108"/>
                </a:lnTo>
                <a:lnTo>
                  <a:pt x="1140155" y="864108"/>
                </a:lnTo>
                <a:lnTo>
                  <a:pt x="798144" y="864108"/>
                </a:lnTo>
                <a:lnTo>
                  <a:pt x="144017" y="864108"/>
                </a:lnTo>
                <a:lnTo>
                  <a:pt x="98501" y="856762"/>
                </a:lnTo>
                <a:lnTo>
                  <a:pt x="58967" y="836310"/>
                </a:lnTo>
                <a:lnTo>
                  <a:pt x="27790" y="805129"/>
                </a:lnTo>
                <a:lnTo>
                  <a:pt x="7343" y="765596"/>
                </a:lnTo>
                <a:lnTo>
                  <a:pt x="0" y="720089"/>
                </a:lnTo>
                <a:lnTo>
                  <a:pt x="0" y="504063"/>
                </a:lnTo>
                <a:lnTo>
                  <a:pt x="0" y="144018"/>
                </a:lnTo>
                <a:close/>
              </a:path>
            </a:pathLst>
          </a:custGeom>
          <a:ln w="2540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24253" y="1180293"/>
            <a:ext cx="939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latin typeface="Noto Sans CJK JP Regular"/>
                <a:cs typeface="Noto Sans CJK JP Regular"/>
              </a:rPr>
              <a:t>何謂其他 人事措施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B7C0F20A-1673-AF25-CC20-F3DBE9114A40}"/>
              </a:ext>
            </a:extLst>
          </p:cNvPr>
          <p:cNvSpPr txBox="1"/>
          <p:nvPr/>
        </p:nvSpPr>
        <p:spPr>
          <a:xfrm>
            <a:off x="595223" y="2622430"/>
            <a:ext cx="24882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i="0" dirty="0"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舉凡有利公職人員或其關係人之任用、陞遷、調動等相類之人事行政作為，均屬該條所稱之「其他人事措施」，實際適用宜依具體個案斟酌認定之。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685" y="1057277"/>
            <a:ext cx="9601196" cy="95249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r>
              <a:rPr lang="zh-TW" altLang="en-US" dirty="0">
                <a:solidFill>
                  <a:schemeClr val="tx1"/>
                </a:solidFill>
                <a:latin typeface="華康隸書體W5(P)" pitchFamily="66" charset="-120"/>
                <a:ea typeface="華康隸書體W5(P)" pitchFamily="66" charset="-120"/>
              </a:rPr>
              <a:t>利益衝突之定義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4685" y="1806916"/>
            <a:ext cx="10678062" cy="426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dirty="0">
                <a:latin typeface="華康隸書體W5(P)" pitchFamily="66" charset="-120"/>
                <a:ea typeface="華康隸書體W5(P)" pitchFamily="66" charset="-120"/>
              </a:rPr>
              <a:t>公職人員執行職務時，得因其作為或不作為，直接或間接使本人或其關係人獲取利益者 </a:t>
            </a:r>
            <a:endParaRPr lang="en-US" altLang="zh-TW" sz="3200" dirty="0">
              <a:latin typeface="華康隸書體W5(P)" pitchFamily="66" charset="-120"/>
              <a:ea typeface="華康隸書體W5(P)" pitchFamily="66" charset="-120"/>
            </a:endParaRPr>
          </a:p>
          <a:p>
            <a:pPr marL="0" indent="0">
              <a:buNone/>
            </a:pPr>
            <a:endParaRPr lang="zh-TW" altLang="en-US" sz="3200" dirty="0">
              <a:latin typeface="華康隸書體W5(P)" pitchFamily="66" charset="-120"/>
              <a:ea typeface="華康隸書體W5(P)" pitchFamily="66" charset="-120"/>
            </a:endParaRPr>
          </a:p>
          <a:p>
            <a:r>
              <a:rPr lang="zh-TW" altLang="en-US" sz="3200" dirty="0">
                <a:latin typeface="華康隸書體W5(P)" pitchFamily="66" charset="-120"/>
                <a:ea typeface="華康隸書體W5(P)" pitchFamily="66" charset="-120"/>
              </a:rPr>
              <a:t>「獲取利益」：指獲取具體、私人之財產上或非財產上利益，如期行為明顯涉及抽象公共政策之決定，縱然因該政策有使本人或關係人間接獲得利益之可能，因屬「公共利益」範疇，尚非本法所稱之利益衝突。</a:t>
            </a:r>
            <a:endParaRPr lang="zh-TW" altLang="en-US" sz="3200" dirty="0">
              <a:solidFill>
                <a:srgbClr val="FF0000"/>
              </a:solidFill>
              <a:latin typeface="華康隸書體W5(P)" pitchFamily="66" charset="-120"/>
              <a:ea typeface="華康隸書體W5(P)" pitchFamily="66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3053501"/>
      </p:ext>
    </p:extLst>
  </p:cSld>
  <p:clrMapOvr>
    <a:masterClrMapping/>
  </p:clrMapOvr>
</p:sld>
</file>

<file path=ppt/theme/theme1.xml><?xml version="1.0" encoding="utf-8"?>
<a:theme xmlns:a="http://schemas.openxmlformats.org/drawingml/2006/main" name="創意漸層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96_TF11176810" id="{EF04A79C-2BCF-427A-85E9-F71AACB5DC59}" vid="{31B94385-8DC9-4872-80F6-EB85CA175858}"/>
    </a:ext>
  </a:extLst>
</a:theme>
</file>

<file path=ppt/theme/theme2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{764E8CB5-AE48-432C-BF36-009C11010290}tf11176810_win32</Template>
  <TotalTime>185</TotalTime>
  <Words>1373</Words>
  <Application>Microsoft Office PowerPoint</Application>
  <PresentationFormat>寬螢幕</PresentationFormat>
  <Paragraphs>188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7" baseType="lpstr">
      <vt:lpstr>DFPZongYiW5-B5</vt:lpstr>
      <vt:lpstr>Droid Sans Fallback</vt:lpstr>
      <vt:lpstr>Microsoft JhengHei UI</vt:lpstr>
      <vt:lpstr>Noto Sans CJK JP Black</vt:lpstr>
      <vt:lpstr>Noto Sans CJK JP Medium</vt:lpstr>
      <vt:lpstr>Noto Sans CJK JP Regular</vt:lpstr>
      <vt:lpstr>Noto Sans Mono CJK JP Regular</vt:lpstr>
      <vt:lpstr>華康隸書體W5(P)</vt:lpstr>
      <vt:lpstr>標楷體</vt:lpstr>
      <vt:lpstr>Arial</vt:lpstr>
      <vt:lpstr>Calibri</vt:lpstr>
      <vt:lpstr>Times New Roman</vt:lpstr>
      <vt:lpstr>Tw Cen MT</vt:lpstr>
      <vt:lpstr>Wingdings</vt:lpstr>
      <vt:lpstr>創意漸層 </vt:lpstr>
      <vt:lpstr>小水滴</vt:lpstr>
      <vt:lpstr>公職人員利益衝突迴避法</vt:lpstr>
      <vt:lpstr> 公職人員利益衝突迴避法之立法歷程 </vt:lpstr>
      <vt:lpstr>PowerPoint 簡報</vt:lpstr>
      <vt:lpstr>     公職人員利益衝突迴避法規範架構 </vt:lpstr>
      <vt:lpstr>PowerPoint 簡報</vt:lpstr>
      <vt:lpstr>適用對象－公職人員之關係人</vt:lpstr>
      <vt:lpstr>利益之定義</vt:lpstr>
      <vt:lpstr>利益之定義-非財產上利益</vt:lpstr>
      <vt:lpstr> 利益衝突之定義 </vt:lpstr>
      <vt:lpstr> 迴避義務 </vt:lpstr>
      <vt:lpstr>迴避義務</vt:lpstr>
      <vt:lpstr>假借職權圖利禁止</vt:lpstr>
      <vt:lpstr>請託關說禁止</vt:lpstr>
      <vt:lpstr>交易或補助行為禁止及例外排除</vt:lpstr>
      <vt:lpstr>交易或補助行為禁止</vt:lpstr>
      <vt:lpstr>交易或補助行為禁止</vt:lpstr>
      <vt:lpstr>交易或補助行為禁止</vt:lpstr>
      <vt:lpstr>交易或補助行為禁止</vt:lpstr>
      <vt:lpstr>受調查機關之配合義務</vt:lpstr>
      <vt:lpstr>依據不同違法行為之態樣，修正處罰鍰之金額</vt:lpstr>
      <vt:lpstr>公職人員利益衝突迴避法第6條書面通知應記載事項</vt:lpstr>
      <vt:lpstr>PowerPoint 簡報</vt:lpstr>
      <vt:lpstr>迴避彙報通知</vt:lpstr>
      <vt:lpstr>PowerPoint 簡報</vt:lpstr>
      <vt:lpstr>未自行迴避關係人之人事進用態樣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公職人員利益衝突迴避法</dc:title>
  <dc:creator>許華欣</dc:creator>
  <cp:lastModifiedBy>許華欣</cp:lastModifiedBy>
  <cp:revision>15</cp:revision>
  <dcterms:created xsi:type="dcterms:W3CDTF">2022-08-18T03:29:08Z</dcterms:created>
  <dcterms:modified xsi:type="dcterms:W3CDTF">2022-09-02T01:31:23Z</dcterms:modified>
</cp:coreProperties>
</file>