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4" r:id="rId9"/>
    <p:sldId id="263" r:id="rId10"/>
    <p:sldId id="265" r:id="rId1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6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AF15A2-6EF5-4E6E-90B9-5CE8451AB396}" v="411" dt="2024-04-13T13:37:25.057"/>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79" autoAdjust="0"/>
    <p:restoredTop sz="94149" autoAdjust="0"/>
  </p:normalViewPr>
  <p:slideViewPr>
    <p:cSldViewPr snapToGrid="0">
      <p:cViewPr varScale="1">
        <p:scale>
          <a:sx n="83" d="100"/>
          <a:sy n="83" d="100"/>
        </p:scale>
        <p:origin x="793"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58FF3C-5C33-478D-871A-80CDD24E65E7}"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zh-TW" altLang="en-US"/>
        </a:p>
      </dgm:t>
    </dgm:pt>
    <dgm:pt modelId="{806F475D-4C9C-430B-BFD3-D130E1B9E4BE}">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創新、活力的教育機構</a:t>
          </a:r>
        </a:p>
      </dgm:t>
    </dgm:pt>
    <dgm:pt modelId="{97A7AFEA-D2AF-4508-A9D8-2765BB3C5194}" type="parTrans" cxnId="{E06A18E2-6EE1-4A0C-BDB0-F4FB43929BD4}">
      <dgm:prSet/>
      <dgm:spPr/>
      <dgm:t>
        <a:bodyPr/>
        <a:lstStyle/>
        <a:p>
          <a:endParaRPr lang="zh-TW" altLang="en-US"/>
        </a:p>
      </dgm:t>
    </dgm:pt>
    <dgm:pt modelId="{72CF59A9-A54D-4B4B-AE2D-3FD3CDBB781C}" type="sibTrans" cxnId="{E06A18E2-6EE1-4A0C-BDB0-F4FB43929BD4}">
      <dgm:prSet/>
      <dgm:spPr/>
      <dgm:t>
        <a:bodyPr/>
        <a:lstStyle/>
        <a:p>
          <a:endParaRPr lang="zh-TW" altLang="en-US"/>
        </a:p>
      </dgm:t>
    </dgm:pt>
    <dgm:pt modelId="{546AD3AE-7443-44BA-8A78-2E88B74A8F88}">
      <dgm:prSet phldrT="[文字]" custT="1"/>
      <dgm:spPr/>
      <dgm:t>
        <a:bodyPr/>
        <a:lstStyle/>
        <a:p>
          <a:r>
            <a:rPr lang="en-US" altLang="zh-TW" sz="2400" b="1" dirty="0">
              <a:solidFill>
                <a:schemeClr val="tx1"/>
              </a:solidFill>
              <a:latin typeface="微軟正黑體" panose="020B0604030504040204" pitchFamily="34" charset="-120"/>
              <a:ea typeface="微軟正黑體" panose="020B0604030504040204" pitchFamily="34" charset="-120"/>
            </a:rPr>
            <a:t>518</a:t>
          </a:r>
          <a:r>
            <a:rPr lang="zh-TW" altLang="en-US" sz="2400" b="1" dirty="0">
              <a:solidFill>
                <a:schemeClr val="tx1"/>
              </a:solidFill>
              <a:latin typeface="微軟正黑體" panose="020B0604030504040204" pitchFamily="34" charset="-120"/>
              <a:ea typeface="微軟正黑體" panose="020B0604030504040204" pitchFamily="34" charset="-120"/>
            </a:rPr>
            <a:t>    國際博物館日</a:t>
          </a:r>
        </a:p>
      </dgm:t>
    </dgm:pt>
    <dgm:pt modelId="{3F853C35-3143-469E-868D-036033C233DA}" type="parTrans" cxnId="{49E357D6-476B-44B9-8008-A33335BA10A8}">
      <dgm:prSet/>
      <dgm:spPr/>
      <dgm:t>
        <a:bodyPr/>
        <a:lstStyle/>
        <a:p>
          <a:endParaRPr lang="zh-TW" altLang="en-US"/>
        </a:p>
      </dgm:t>
    </dgm:pt>
    <dgm:pt modelId="{9D6ABF4E-615E-4296-A8E6-25C20782D867}" type="sibTrans" cxnId="{49E357D6-476B-44B9-8008-A33335BA10A8}">
      <dgm:prSet/>
      <dgm:spPr/>
      <dgm:t>
        <a:bodyPr/>
        <a:lstStyle/>
        <a:p>
          <a:endParaRPr lang="zh-TW" altLang="en-US"/>
        </a:p>
      </dgm:t>
    </dgm:pt>
    <dgm:pt modelId="{B8F68EB7-2293-4BE3-BE6B-A38E757B1BB7}">
      <dgm:prSet phldrT="[文字]" custT="1"/>
      <dgm:spPr/>
      <dgm:t>
        <a:bodyPr/>
        <a:lstStyle/>
        <a:p>
          <a:pPr algn="l"/>
          <a:r>
            <a:rPr lang="zh-TW" altLang="en-US" sz="3200" b="1" dirty="0">
              <a:solidFill>
                <a:schemeClr val="accent5">
                  <a:lumMod val="50000"/>
                </a:schemeClr>
              </a:solidFill>
              <a:latin typeface="微軟正黑體" pitchFamily="34" charset="-120"/>
              <a:ea typeface="微軟正黑體" pitchFamily="34" charset="-120"/>
            </a:rPr>
            <a:t>博物館致力於</a:t>
          </a:r>
          <a:endParaRPr lang="en-US" altLang="zh-TW" sz="3200" b="1" dirty="0">
            <a:solidFill>
              <a:schemeClr val="accent5">
                <a:lumMod val="50000"/>
              </a:schemeClr>
            </a:solidFill>
            <a:latin typeface="微軟正黑體" pitchFamily="34" charset="-120"/>
            <a:ea typeface="微軟正黑體" pitchFamily="34" charset="-120"/>
          </a:endParaRPr>
        </a:p>
        <a:p>
          <a:pPr algn="l"/>
          <a:r>
            <a:rPr lang="zh-TW" altLang="en-US" sz="3200" b="1" dirty="0">
              <a:solidFill>
                <a:schemeClr val="accent5">
                  <a:lumMod val="50000"/>
                </a:schemeClr>
              </a:solidFill>
              <a:latin typeface="微軟正黑體" pitchFamily="34" charset="-120"/>
              <a:ea typeface="微軟正黑體" pitchFamily="34" charset="-120"/>
            </a:rPr>
            <a:t>教育和研究</a:t>
          </a:r>
          <a:endParaRPr lang="zh-TW" altLang="en-US" sz="3200" b="1" dirty="0"/>
        </a:p>
      </dgm:t>
    </dgm:pt>
    <dgm:pt modelId="{EFE8371C-6511-43B2-86EA-1AC1B3BA9BB3}" type="parTrans" cxnId="{42E9ECC2-15B7-43B4-BAAB-B55532871297}">
      <dgm:prSet/>
      <dgm:spPr/>
      <dgm:t>
        <a:bodyPr/>
        <a:lstStyle/>
        <a:p>
          <a:endParaRPr lang="zh-TW" altLang="en-US"/>
        </a:p>
      </dgm:t>
    </dgm:pt>
    <dgm:pt modelId="{D81123C1-8273-4610-8651-01D16BEE66E8}" type="sibTrans" cxnId="{42E9ECC2-15B7-43B4-BAAB-B55532871297}">
      <dgm:prSet/>
      <dgm:spPr/>
      <dgm:t>
        <a:bodyPr/>
        <a:lstStyle/>
        <a:p>
          <a:endParaRPr lang="zh-TW" altLang="en-US"/>
        </a:p>
      </dgm:t>
    </dgm:pt>
    <dgm:pt modelId="{C85170AE-CA75-4A83-AA58-26892DD4B1EA}">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培養民眾好奇心、創造力</a:t>
          </a:r>
        </a:p>
      </dgm:t>
    </dgm:pt>
    <dgm:pt modelId="{BAFA70F7-4B99-417B-A5CA-99878564975A}" type="parTrans" cxnId="{D38804FA-CD5E-4499-8427-6134AA1C05FC}">
      <dgm:prSet/>
      <dgm:spPr/>
      <dgm:t>
        <a:bodyPr/>
        <a:lstStyle/>
        <a:p>
          <a:endParaRPr lang="zh-TW" altLang="en-US"/>
        </a:p>
      </dgm:t>
    </dgm:pt>
    <dgm:pt modelId="{CEB96926-DDAD-472D-A40D-A17095AB4CDB}" type="sibTrans" cxnId="{D38804FA-CD5E-4499-8427-6134AA1C05FC}">
      <dgm:prSet custT="1"/>
      <dgm:spPr/>
      <dgm:t>
        <a:bodyPr/>
        <a:lstStyle/>
        <a:p>
          <a:pPr algn="l"/>
          <a:r>
            <a:rPr lang="zh-TW" altLang="en-US" sz="2000" b="1" dirty="0">
              <a:latin typeface="微軟正黑體" panose="020B0604030504040204" pitchFamily="34" charset="-120"/>
              <a:ea typeface="微軟正黑體" panose="020B0604030504040204" pitchFamily="34" charset="-120"/>
            </a:rPr>
            <a:t>藝術、歷史、科學、技術等議題</a:t>
          </a:r>
        </a:p>
      </dgm:t>
    </dgm:pt>
    <dgm:pt modelId="{796AD6B0-F542-401D-9E0A-72A8D28F796A}" type="pres">
      <dgm:prSet presAssocID="{1C58FF3C-5C33-478D-871A-80CDD24E65E7}" presName="Name0" presStyleCnt="0">
        <dgm:presLayoutVars>
          <dgm:chMax/>
          <dgm:chPref/>
          <dgm:dir/>
          <dgm:animLvl val="lvl"/>
        </dgm:presLayoutVars>
      </dgm:prSet>
      <dgm:spPr/>
    </dgm:pt>
    <dgm:pt modelId="{F113E248-34B3-4861-8306-2199BDBC19D8}" type="pres">
      <dgm:prSet presAssocID="{806F475D-4C9C-430B-BFD3-D130E1B9E4BE}" presName="composite" presStyleCnt="0"/>
      <dgm:spPr/>
    </dgm:pt>
    <dgm:pt modelId="{8A69E4A3-B671-490B-8459-0AEF99364DE3}" type="pres">
      <dgm:prSet presAssocID="{806F475D-4C9C-430B-BFD3-D130E1B9E4BE}" presName="Parent1" presStyleLbl="node1" presStyleIdx="0" presStyleCnt="6" custLinFactNeighborX="9707">
        <dgm:presLayoutVars>
          <dgm:chMax val="1"/>
          <dgm:chPref val="1"/>
          <dgm:bulletEnabled val="1"/>
        </dgm:presLayoutVars>
      </dgm:prSet>
      <dgm:spPr/>
    </dgm:pt>
    <dgm:pt modelId="{173F5D79-C220-44B1-A971-C18E0859E1D6}" type="pres">
      <dgm:prSet presAssocID="{806F475D-4C9C-430B-BFD3-D130E1B9E4BE}" presName="Childtext1" presStyleLbl="revTx" presStyleIdx="0" presStyleCnt="3">
        <dgm:presLayoutVars>
          <dgm:chMax val="0"/>
          <dgm:chPref val="0"/>
          <dgm:bulletEnabled val="1"/>
        </dgm:presLayoutVars>
      </dgm:prSet>
      <dgm:spPr/>
    </dgm:pt>
    <dgm:pt modelId="{D4900765-2F38-4FC8-A312-DD3FA7C456F9}" type="pres">
      <dgm:prSet presAssocID="{806F475D-4C9C-430B-BFD3-D130E1B9E4BE}" presName="BalanceSpacing" presStyleCnt="0"/>
      <dgm:spPr/>
    </dgm:pt>
    <dgm:pt modelId="{FC68B458-C330-470F-84BB-7A88752A6531}" type="pres">
      <dgm:prSet presAssocID="{806F475D-4C9C-430B-BFD3-D130E1B9E4BE}" presName="BalanceSpacing1" presStyleCnt="0"/>
      <dgm:spPr/>
    </dgm:pt>
    <dgm:pt modelId="{EAE6F7EA-32BC-415C-8E4E-447A35748F32}" type="pres">
      <dgm:prSet presAssocID="{72CF59A9-A54D-4B4B-AE2D-3FD3CDBB781C}" presName="Accent1Text" presStyleLbl="node1" presStyleIdx="1" presStyleCnt="6" custLinFactNeighborX="9707"/>
      <dgm:spPr/>
    </dgm:pt>
    <dgm:pt modelId="{DB85C0C3-539F-44AF-A0F4-76526729F51F}" type="pres">
      <dgm:prSet presAssocID="{72CF59A9-A54D-4B4B-AE2D-3FD3CDBB781C}" presName="spaceBetweenRectangles" presStyleCnt="0"/>
      <dgm:spPr/>
    </dgm:pt>
    <dgm:pt modelId="{58FAAF64-0EE4-4E4E-A1B2-C3391DCB9C84}" type="pres">
      <dgm:prSet presAssocID="{546AD3AE-7443-44BA-8A78-2E88B74A8F88}" presName="composite" presStyleCnt="0"/>
      <dgm:spPr/>
    </dgm:pt>
    <dgm:pt modelId="{680B96F5-2158-4585-A3B4-CF636B9E9BAA}" type="pres">
      <dgm:prSet presAssocID="{546AD3AE-7443-44BA-8A78-2E88B74A8F88}" presName="Parent1" presStyleLbl="node1" presStyleIdx="2" presStyleCnt="6">
        <dgm:presLayoutVars>
          <dgm:chMax val="1"/>
          <dgm:chPref val="1"/>
          <dgm:bulletEnabled val="1"/>
        </dgm:presLayoutVars>
      </dgm:prSet>
      <dgm:spPr/>
    </dgm:pt>
    <dgm:pt modelId="{7A9E884C-2FCD-4655-8931-2B63AB2164E4}" type="pres">
      <dgm:prSet presAssocID="{546AD3AE-7443-44BA-8A78-2E88B74A8F88}" presName="Childtext1" presStyleLbl="revTx" presStyleIdx="1" presStyleCnt="3" custScaleX="136399" custLinFactNeighborX="-12530" custLinFactNeighborY="3553">
        <dgm:presLayoutVars>
          <dgm:chMax val="0"/>
          <dgm:chPref val="0"/>
          <dgm:bulletEnabled val="1"/>
        </dgm:presLayoutVars>
      </dgm:prSet>
      <dgm:spPr/>
    </dgm:pt>
    <dgm:pt modelId="{DF176487-9749-4D83-9191-C6B3BDAAAD5D}" type="pres">
      <dgm:prSet presAssocID="{546AD3AE-7443-44BA-8A78-2E88B74A8F88}" presName="BalanceSpacing" presStyleCnt="0"/>
      <dgm:spPr/>
    </dgm:pt>
    <dgm:pt modelId="{4900D8E1-9DD6-4061-87EE-88278161F1E2}" type="pres">
      <dgm:prSet presAssocID="{546AD3AE-7443-44BA-8A78-2E88B74A8F88}" presName="BalanceSpacing1" presStyleCnt="0"/>
      <dgm:spPr/>
    </dgm:pt>
    <dgm:pt modelId="{451AEA9E-2C33-448A-AEB9-31DA158E55F2}" type="pres">
      <dgm:prSet presAssocID="{9D6ABF4E-615E-4296-A8E6-25C20782D867}" presName="Accent1Text" presStyleLbl="node1" presStyleIdx="3" presStyleCnt="6"/>
      <dgm:spPr/>
    </dgm:pt>
    <dgm:pt modelId="{6D285E98-854B-460F-807B-EB3BB4E84290}" type="pres">
      <dgm:prSet presAssocID="{9D6ABF4E-615E-4296-A8E6-25C20782D867}" presName="spaceBetweenRectangles" presStyleCnt="0"/>
      <dgm:spPr/>
    </dgm:pt>
    <dgm:pt modelId="{E7D2A661-C18F-4E87-A4CC-229AA956F7ED}" type="pres">
      <dgm:prSet presAssocID="{C85170AE-CA75-4A83-AA58-26892DD4B1EA}" presName="composite" presStyleCnt="0"/>
      <dgm:spPr/>
    </dgm:pt>
    <dgm:pt modelId="{34D5D73E-9577-4E7B-AD3A-4BEC23C1A379}" type="pres">
      <dgm:prSet presAssocID="{C85170AE-CA75-4A83-AA58-26892DD4B1EA}" presName="Parent1" presStyleLbl="node1" presStyleIdx="4" presStyleCnt="6" custLinFactNeighborX="9707">
        <dgm:presLayoutVars>
          <dgm:chMax val="1"/>
          <dgm:chPref val="1"/>
          <dgm:bulletEnabled val="1"/>
        </dgm:presLayoutVars>
      </dgm:prSet>
      <dgm:spPr/>
    </dgm:pt>
    <dgm:pt modelId="{D8664A0F-2F6B-4F74-AE5D-56E6B18858F9}" type="pres">
      <dgm:prSet presAssocID="{C85170AE-CA75-4A83-AA58-26892DD4B1EA}" presName="Childtext1" presStyleLbl="revTx" presStyleIdx="2" presStyleCnt="3">
        <dgm:presLayoutVars>
          <dgm:chMax val="0"/>
          <dgm:chPref val="0"/>
          <dgm:bulletEnabled val="1"/>
        </dgm:presLayoutVars>
      </dgm:prSet>
      <dgm:spPr/>
    </dgm:pt>
    <dgm:pt modelId="{CCB2DDB4-D892-4064-82DC-A122176514D1}" type="pres">
      <dgm:prSet presAssocID="{C85170AE-CA75-4A83-AA58-26892DD4B1EA}" presName="BalanceSpacing" presStyleCnt="0"/>
      <dgm:spPr/>
    </dgm:pt>
    <dgm:pt modelId="{C3ED0E1C-6153-46E1-A0C9-D012E592F88C}" type="pres">
      <dgm:prSet presAssocID="{C85170AE-CA75-4A83-AA58-26892DD4B1EA}" presName="BalanceSpacing1" presStyleCnt="0"/>
      <dgm:spPr/>
    </dgm:pt>
    <dgm:pt modelId="{BDE807B5-A8E1-45BF-904E-3622D364017D}" type="pres">
      <dgm:prSet presAssocID="{CEB96926-DDAD-472D-A40D-A17095AB4CDB}" presName="Accent1Text" presStyleLbl="node1" presStyleIdx="5" presStyleCnt="6" custLinFactNeighborX="9707"/>
      <dgm:spPr/>
    </dgm:pt>
  </dgm:ptLst>
  <dgm:cxnLst>
    <dgm:cxn modelId="{5653B50D-6125-44B6-9E62-416D9393AF2C}" type="presOf" srcId="{546AD3AE-7443-44BA-8A78-2E88B74A8F88}" destId="{680B96F5-2158-4585-A3B4-CF636B9E9BAA}" srcOrd="0" destOrd="0" presId="urn:microsoft.com/office/officeart/2008/layout/AlternatingHexagons"/>
    <dgm:cxn modelId="{098F6411-64F0-499D-81DF-FCD314F808C0}" type="presOf" srcId="{CEB96926-DDAD-472D-A40D-A17095AB4CDB}" destId="{BDE807B5-A8E1-45BF-904E-3622D364017D}" srcOrd="0" destOrd="0" presId="urn:microsoft.com/office/officeart/2008/layout/AlternatingHexagons"/>
    <dgm:cxn modelId="{12097616-6B9E-4B58-A82E-07E1B5D6BC07}" type="presOf" srcId="{72CF59A9-A54D-4B4B-AE2D-3FD3CDBB781C}" destId="{EAE6F7EA-32BC-415C-8E4E-447A35748F32}" srcOrd="0" destOrd="0" presId="urn:microsoft.com/office/officeart/2008/layout/AlternatingHexagons"/>
    <dgm:cxn modelId="{F4252D65-F1D4-432D-9E03-A1484A3B6B9F}" type="presOf" srcId="{B8F68EB7-2293-4BE3-BE6B-A38E757B1BB7}" destId="{7A9E884C-2FCD-4655-8931-2B63AB2164E4}" srcOrd="0" destOrd="0" presId="urn:microsoft.com/office/officeart/2008/layout/AlternatingHexagons"/>
    <dgm:cxn modelId="{48180488-F6D8-45DA-9A7E-BCB03DABDDB9}" type="presOf" srcId="{1C58FF3C-5C33-478D-871A-80CDD24E65E7}" destId="{796AD6B0-F542-401D-9E0A-72A8D28F796A}" srcOrd="0" destOrd="0" presId="urn:microsoft.com/office/officeart/2008/layout/AlternatingHexagons"/>
    <dgm:cxn modelId="{6C43758D-DB19-4D4D-8E30-82E4F03EE538}" type="presOf" srcId="{9D6ABF4E-615E-4296-A8E6-25C20782D867}" destId="{451AEA9E-2C33-448A-AEB9-31DA158E55F2}" srcOrd="0" destOrd="0" presId="urn:microsoft.com/office/officeart/2008/layout/AlternatingHexagons"/>
    <dgm:cxn modelId="{42E9ECC2-15B7-43B4-BAAB-B55532871297}" srcId="{546AD3AE-7443-44BA-8A78-2E88B74A8F88}" destId="{B8F68EB7-2293-4BE3-BE6B-A38E757B1BB7}" srcOrd="0" destOrd="0" parTransId="{EFE8371C-6511-43B2-86EA-1AC1B3BA9BB3}" sibTransId="{D81123C1-8273-4610-8651-01D16BEE66E8}"/>
    <dgm:cxn modelId="{4B62C9C3-1097-4D8C-BEE6-B1AE4E452198}" type="presOf" srcId="{806F475D-4C9C-430B-BFD3-D130E1B9E4BE}" destId="{8A69E4A3-B671-490B-8459-0AEF99364DE3}" srcOrd="0" destOrd="0" presId="urn:microsoft.com/office/officeart/2008/layout/AlternatingHexagons"/>
    <dgm:cxn modelId="{49E357D6-476B-44B9-8008-A33335BA10A8}" srcId="{1C58FF3C-5C33-478D-871A-80CDD24E65E7}" destId="{546AD3AE-7443-44BA-8A78-2E88B74A8F88}" srcOrd="1" destOrd="0" parTransId="{3F853C35-3143-469E-868D-036033C233DA}" sibTransId="{9D6ABF4E-615E-4296-A8E6-25C20782D867}"/>
    <dgm:cxn modelId="{E06A18E2-6EE1-4A0C-BDB0-F4FB43929BD4}" srcId="{1C58FF3C-5C33-478D-871A-80CDD24E65E7}" destId="{806F475D-4C9C-430B-BFD3-D130E1B9E4BE}" srcOrd="0" destOrd="0" parTransId="{97A7AFEA-D2AF-4508-A9D8-2765BB3C5194}" sibTransId="{72CF59A9-A54D-4B4B-AE2D-3FD3CDBB781C}"/>
    <dgm:cxn modelId="{44F51AE3-A226-4D2D-98A1-504738728A2A}" type="presOf" srcId="{C85170AE-CA75-4A83-AA58-26892DD4B1EA}" destId="{34D5D73E-9577-4E7B-AD3A-4BEC23C1A379}" srcOrd="0" destOrd="0" presId="urn:microsoft.com/office/officeart/2008/layout/AlternatingHexagons"/>
    <dgm:cxn modelId="{D38804FA-CD5E-4499-8427-6134AA1C05FC}" srcId="{1C58FF3C-5C33-478D-871A-80CDD24E65E7}" destId="{C85170AE-CA75-4A83-AA58-26892DD4B1EA}" srcOrd="2" destOrd="0" parTransId="{BAFA70F7-4B99-417B-A5CA-99878564975A}" sibTransId="{CEB96926-DDAD-472D-A40D-A17095AB4CDB}"/>
    <dgm:cxn modelId="{DD42DE29-9839-4D5D-9727-0BB07E01E619}" type="presParOf" srcId="{796AD6B0-F542-401D-9E0A-72A8D28F796A}" destId="{F113E248-34B3-4861-8306-2199BDBC19D8}" srcOrd="0" destOrd="0" presId="urn:microsoft.com/office/officeart/2008/layout/AlternatingHexagons"/>
    <dgm:cxn modelId="{7181E630-5778-4CFB-9765-F12F805B118E}" type="presParOf" srcId="{F113E248-34B3-4861-8306-2199BDBC19D8}" destId="{8A69E4A3-B671-490B-8459-0AEF99364DE3}" srcOrd="0" destOrd="0" presId="urn:microsoft.com/office/officeart/2008/layout/AlternatingHexagons"/>
    <dgm:cxn modelId="{A15F5ABB-E1EC-4ACC-8F0A-9F73B99D8ABF}" type="presParOf" srcId="{F113E248-34B3-4861-8306-2199BDBC19D8}" destId="{173F5D79-C220-44B1-A971-C18E0859E1D6}" srcOrd="1" destOrd="0" presId="urn:microsoft.com/office/officeart/2008/layout/AlternatingHexagons"/>
    <dgm:cxn modelId="{8D03211F-E65F-47D4-8C01-918F6526A6C4}" type="presParOf" srcId="{F113E248-34B3-4861-8306-2199BDBC19D8}" destId="{D4900765-2F38-4FC8-A312-DD3FA7C456F9}" srcOrd="2" destOrd="0" presId="urn:microsoft.com/office/officeart/2008/layout/AlternatingHexagons"/>
    <dgm:cxn modelId="{995F7D5C-9912-48CD-88C5-C269F25CD665}" type="presParOf" srcId="{F113E248-34B3-4861-8306-2199BDBC19D8}" destId="{FC68B458-C330-470F-84BB-7A88752A6531}" srcOrd="3" destOrd="0" presId="urn:microsoft.com/office/officeart/2008/layout/AlternatingHexagons"/>
    <dgm:cxn modelId="{19B77199-F838-424F-8C1B-3DFE209F7761}" type="presParOf" srcId="{F113E248-34B3-4861-8306-2199BDBC19D8}" destId="{EAE6F7EA-32BC-415C-8E4E-447A35748F32}" srcOrd="4" destOrd="0" presId="urn:microsoft.com/office/officeart/2008/layout/AlternatingHexagons"/>
    <dgm:cxn modelId="{197972C5-8DA0-4600-860C-7F2928187D84}" type="presParOf" srcId="{796AD6B0-F542-401D-9E0A-72A8D28F796A}" destId="{DB85C0C3-539F-44AF-A0F4-76526729F51F}" srcOrd="1" destOrd="0" presId="urn:microsoft.com/office/officeart/2008/layout/AlternatingHexagons"/>
    <dgm:cxn modelId="{3F971E43-D356-4E67-B8E0-6E5023093B73}" type="presParOf" srcId="{796AD6B0-F542-401D-9E0A-72A8D28F796A}" destId="{58FAAF64-0EE4-4E4E-A1B2-C3391DCB9C84}" srcOrd="2" destOrd="0" presId="urn:microsoft.com/office/officeart/2008/layout/AlternatingHexagons"/>
    <dgm:cxn modelId="{0F78232C-31BC-41AC-BA11-DE508AA5760A}" type="presParOf" srcId="{58FAAF64-0EE4-4E4E-A1B2-C3391DCB9C84}" destId="{680B96F5-2158-4585-A3B4-CF636B9E9BAA}" srcOrd="0" destOrd="0" presId="urn:microsoft.com/office/officeart/2008/layout/AlternatingHexagons"/>
    <dgm:cxn modelId="{E2E2F54A-9814-4BFC-9C57-DA0CD880CCF1}" type="presParOf" srcId="{58FAAF64-0EE4-4E4E-A1B2-C3391DCB9C84}" destId="{7A9E884C-2FCD-4655-8931-2B63AB2164E4}" srcOrd="1" destOrd="0" presId="urn:microsoft.com/office/officeart/2008/layout/AlternatingHexagons"/>
    <dgm:cxn modelId="{B808CDF9-AE5F-4FEF-89E3-B6F0DC2C4E62}" type="presParOf" srcId="{58FAAF64-0EE4-4E4E-A1B2-C3391DCB9C84}" destId="{DF176487-9749-4D83-9191-C6B3BDAAAD5D}" srcOrd="2" destOrd="0" presId="urn:microsoft.com/office/officeart/2008/layout/AlternatingHexagons"/>
    <dgm:cxn modelId="{407FB132-D445-4B83-B37B-8DEFA010CFF4}" type="presParOf" srcId="{58FAAF64-0EE4-4E4E-A1B2-C3391DCB9C84}" destId="{4900D8E1-9DD6-4061-87EE-88278161F1E2}" srcOrd="3" destOrd="0" presId="urn:microsoft.com/office/officeart/2008/layout/AlternatingHexagons"/>
    <dgm:cxn modelId="{4F19B970-5480-4F93-82F1-9472A343A8DD}" type="presParOf" srcId="{58FAAF64-0EE4-4E4E-A1B2-C3391DCB9C84}" destId="{451AEA9E-2C33-448A-AEB9-31DA158E55F2}" srcOrd="4" destOrd="0" presId="urn:microsoft.com/office/officeart/2008/layout/AlternatingHexagons"/>
    <dgm:cxn modelId="{468D4F9B-1F2B-4950-BA81-98F5EB27535B}" type="presParOf" srcId="{796AD6B0-F542-401D-9E0A-72A8D28F796A}" destId="{6D285E98-854B-460F-807B-EB3BB4E84290}" srcOrd="3" destOrd="0" presId="urn:microsoft.com/office/officeart/2008/layout/AlternatingHexagons"/>
    <dgm:cxn modelId="{0448E3DE-B2FD-4242-8129-5696CB39CFA7}" type="presParOf" srcId="{796AD6B0-F542-401D-9E0A-72A8D28F796A}" destId="{E7D2A661-C18F-4E87-A4CC-229AA956F7ED}" srcOrd="4" destOrd="0" presId="urn:microsoft.com/office/officeart/2008/layout/AlternatingHexagons"/>
    <dgm:cxn modelId="{3D12F5B6-CA00-409F-B6C2-8BB3CB103536}" type="presParOf" srcId="{E7D2A661-C18F-4E87-A4CC-229AA956F7ED}" destId="{34D5D73E-9577-4E7B-AD3A-4BEC23C1A379}" srcOrd="0" destOrd="0" presId="urn:microsoft.com/office/officeart/2008/layout/AlternatingHexagons"/>
    <dgm:cxn modelId="{8D016D90-B020-44A8-9A64-0FD0B472BAE3}" type="presParOf" srcId="{E7D2A661-C18F-4E87-A4CC-229AA956F7ED}" destId="{D8664A0F-2F6B-4F74-AE5D-56E6B18858F9}" srcOrd="1" destOrd="0" presId="urn:microsoft.com/office/officeart/2008/layout/AlternatingHexagons"/>
    <dgm:cxn modelId="{3DBAD806-BF07-4E64-978B-65BB3D9A9472}" type="presParOf" srcId="{E7D2A661-C18F-4E87-A4CC-229AA956F7ED}" destId="{CCB2DDB4-D892-4064-82DC-A122176514D1}" srcOrd="2" destOrd="0" presId="urn:microsoft.com/office/officeart/2008/layout/AlternatingHexagons"/>
    <dgm:cxn modelId="{9CEC30DF-2C1F-4B4A-A111-FCAFB8409536}" type="presParOf" srcId="{E7D2A661-C18F-4E87-A4CC-229AA956F7ED}" destId="{C3ED0E1C-6153-46E1-A0C9-D012E592F88C}" srcOrd="3" destOrd="0" presId="urn:microsoft.com/office/officeart/2008/layout/AlternatingHexagons"/>
    <dgm:cxn modelId="{2ECD1D25-5044-4433-A6AF-6ECECEBC14A3}" type="presParOf" srcId="{E7D2A661-C18F-4E87-A4CC-229AA956F7ED}" destId="{BDE807B5-A8E1-45BF-904E-3622D364017D}"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69E4A3-B671-490B-8459-0AEF99364DE3}">
      <dsp:nvSpPr>
        <dsp:cNvPr id="0" name=""/>
        <dsp:cNvSpPr/>
      </dsp:nvSpPr>
      <dsp:spPr>
        <a:xfrm rot="5400000">
          <a:off x="4123769" y="143329"/>
          <a:ext cx="2165869" cy="1884306"/>
        </a:xfrm>
        <a:prstGeom prst="hexagon">
          <a:avLst>
            <a:gd name="adj" fmla="val 25000"/>
            <a:gd name="vf" fmla="val 1154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創新、活力的教育機構</a:t>
          </a:r>
        </a:p>
      </dsp:txBody>
      <dsp:txXfrm rot="-5400000">
        <a:off x="4558188" y="340063"/>
        <a:ext cx="1297030" cy="1490839"/>
      </dsp:txXfrm>
    </dsp:sp>
    <dsp:sp modelId="{173F5D79-C220-44B1-A971-C18E0859E1D6}">
      <dsp:nvSpPr>
        <dsp:cNvPr id="0" name=""/>
        <dsp:cNvSpPr/>
      </dsp:nvSpPr>
      <dsp:spPr>
        <a:xfrm>
          <a:off x="6023127" y="435721"/>
          <a:ext cx="2417110" cy="1299521"/>
        </a:xfrm>
        <a:prstGeom prst="rect">
          <a:avLst/>
        </a:prstGeom>
        <a:noFill/>
        <a:ln>
          <a:noFill/>
        </a:ln>
        <a:effectLst/>
      </dsp:spPr>
      <dsp:style>
        <a:lnRef idx="0">
          <a:scrgbClr r="0" g="0" b="0"/>
        </a:lnRef>
        <a:fillRef idx="0">
          <a:scrgbClr r="0" g="0" b="0"/>
        </a:fillRef>
        <a:effectRef idx="0">
          <a:scrgbClr r="0" g="0" b="0"/>
        </a:effectRef>
        <a:fontRef idx="minor"/>
      </dsp:style>
    </dsp:sp>
    <dsp:sp modelId="{EAE6F7EA-32BC-415C-8E4E-447A35748F32}">
      <dsp:nvSpPr>
        <dsp:cNvPr id="0" name=""/>
        <dsp:cNvSpPr/>
      </dsp:nvSpPr>
      <dsp:spPr>
        <a:xfrm rot="5400000">
          <a:off x="2088719" y="143329"/>
          <a:ext cx="2165869" cy="1884306"/>
        </a:xfrm>
        <a:prstGeom prst="hexagon">
          <a:avLst>
            <a:gd name="adj" fmla="val 25000"/>
            <a:gd name="vf" fmla="val 115470"/>
          </a:avLst>
        </a:prstGeom>
        <a:solidFill>
          <a:schemeClr val="accent2">
            <a:hueOff val="1288723"/>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TW" altLang="en-US" sz="3600" kern="1200"/>
        </a:p>
      </dsp:txBody>
      <dsp:txXfrm rot="-5400000">
        <a:off x="2523138" y="340063"/>
        <a:ext cx="1297030" cy="1490839"/>
      </dsp:txXfrm>
    </dsp:sp>
    <dsp:sp modelId="{680B96F5-2158-4585-A3B4-CF636B9E9BAA}">
      <dsp:nvSpPr>
        <dsp:cNvPr id="0" name=""/>
        <dsp:cNvSpPr/>
      </dsp:nvSpPr>
      <dsp:spPr>
        <a:xfrm rot="5400000">
          <a:off x="3132292" y="1981718"/>
          <a:ext cx="2165869" cy="1884306"/>
        </a:xfrm>
        <a:prstGeom prst="hexagon">
          <a:avLst>
            <a:gd name="adj" fmla="val 25000"/>
            <a:gd name="vf" fmla="val 115470"/>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altLang="zh-TW" sz="2400" b="1" kern="1200" dirty="0">
              <a:solidFill>
                <a:schemeClr val="tx1"/>
              </a:solidFill>
              <a:latin typeface="微軟正黑體" panose="020B0604030504040204" pitchFamily="34" charset="-120"/>
              <a:ea typeface="微軟正黑體" panose="020B0604030504040204" pitchFamily="34" charset="-120"/>
            </a:rPr>
            <a:t>518</a:t>
          </a:r>
          <a:r>
            <a:rPr lang="zh-TW" altLang="en-US" sz="2400" b="1" kern="1200" dirty="0">
              <a:solidFill>
                <a:schemeClr val="tx1"/>
              </a:solidFill>
              <a:latin typeface="微軟正黑體" panose="020B0604030504040204" pitchFamily="34" charset="-120"/>
              <a:ea typeface="微軟正黑體" panose="020B0604030504040204" pitchFamily="34" charset="-120"/>
            </a:rPr>
            <a:t>    國際博物館日</a:t>
          </a:r>
        </a:p>
      </dsp:txBody>
      <dsp:txXfrm rot="-5400000">
        <a:off x="3566711" y="2178452"/>
        <a:ext cx="1297030" cy="1490839"/>
      </dsp:txXfrm>
    </dsp:sp>
    <dsp:sp modelId="{7A9E884C-2FCD-4655-8931-2B63AB2164E4}">
      <dsp:nvSpPr>
        <dsp:cNvPr id="0" name=""/>
        <dsp:cNvSpPr/>
      </dsp:nvSpPr>
      <dsp:spPr>
        <a:xfrm>
          <a:off x="137158" y="2320283"/>
          <a:ext cx="3190561" cy="1299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zh-TW" altLang="en-US" sz="3200" b="1" kern="1200" dirty="0">
              <a:solidFill>
                <a:schemeClr val="accent5">
                  <a:lumMod val="50000"/>
                </a:schemeClr>
              </a:solidFill>
              <a:latin typeface="微軟正黑體" pitchFamily="34" charset="-120"/>
              <a:ea typeface="微軟正黑體" pitchFamily="34" charset="-120"/>
            </a:rPr>
            <a:t>博物館致力於</a:t>
          </a:r>
          <a:endParaRPr lang="en-US" altLang="zh-TW" sz="3200" b="1" kern="1200" dirty="0">
            <a:solidFill>
              <a:schemeClr val="accent5">
                <a:lumMod val="50000"/>
              </a:schemeClr>
            </a:solidFill>
            <a:latin typeface="微軟正黑體" pitchFamily="34" charset="-120"/>
            <a:ea typeface="微軟正黑體" pitchFamily="34" charset="-120"/>
          </a:endParaRPr>
        </a:p>
        <a:p>
          <a:pPr marL="0" lvl="0" indent="0" algn="l" defTabSz="1422400">
            <a:lnSpc>
              <a:spcPct val="90000"/>
            </a:lnSpc>
            <a:spcBef>
              <a:spcPct val="0"/>
            </a:spcBef>
            <a:spcAft>
              <a:spcPct val="35000"/>
            </a:spcAft>
            <a:buNone/>
          </a:pPr>
          <a:r>
            <a:rPr lang="zh-TW" altLang="en-US" sz="3200" b="1" kern="1200" dirty="0">
              <a:solidFill>
                <a:schemeClr val="accent5">
                  <a:lumMod val="50000"/>
                </a:schemeClr>
              </a:solidFill>
              <a:latin typeface="微軟正黑體" pitchFamily="34" charset="-120"/>
              <a:ea typeface="微軟正黑體" pitchFamily="34" charset="-120"/>
            </a:rPr>
            <a:t>教育和研究</a:t>
          </a:r>
          <a:endParaRPr lang="zh-TW" altLang="en-US" sz="3200" b="1" kern="1200" dirty="0"/>
        </a:p>
      </dsp:txBody>
      <dsp:txXfrm>
        <a:off x="137158" y="2320283"/>
        <a:ext cx="3190561" cy="1299521"/>
      </dsp:txXfrm>
    </dsp:sp>
    <dsp:sp modelId="{451AEA9E-2C33-448A-AEB9-31DA158E55F2}">
      <dsp:nvSpPr>
        <dsp:cNvPr id="0" name=""/>
        <dsp:cNvSpPr/>
      </dsp:nvSpPr>
      <dsp:spPr>
        <a:xfrm rot="5400000">
          <a:off x="5167342" y="1981718"/>
          <a:ext cx="2165869" cy="1884306"/>
        </a:xfrm>
        <a:prstGeom prst="hexagon">
          <a:avLst>
            <a:gd name="adj" fmla="val 25000"/>
            <a:gd name="vf" fmla="val 115470"/>
          </a:avLst>
        </a:prstGeom>
        <a:solidFill>
          <a:schemeClr val="accent2">
            <a:hueOff val="3866169"/>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zh-TW" altLang="en-US" sz="3600" kern="1200"/>
        </a:p>
      </dsp:txBody>
      <dsp:txXfrm rot="-5400000">
        <a:off x="5601761" y="2178452"/>
        <a:ext cx="1297030" cy="1490839"/>
      </dsp:txXfrm>
    </dsp:sp>
    <dsp:sp modelId="{34D5D73E-9577-4E7B-AD3A-4BEC23C1A379}">
      <dsp:nvSpPr>
        <dsp:cNvPr id="0" name=""/>
        <dsp:cNvSpPr/>
      </dsp:nvSpPr>
      <dsp:spPr>
        <a:xfrm rot="5400000">
          <a:off x="4123769" y="3820108"/>
          <a:ext cx="2165869" cy="1884306"/>
        </a:xfrm>
        <a:prstGeom prst="hexagon">
          <a:avLst>
            <a:gd name="adj" fmla="val 25000"/>
            <a:gd name="vf" fmla="val 115470"/>
          </a:avLst>
        </a:prstGeom>
        <a:solidFill>
          <a:schemeClr val="accent2">
            <a:hueOff val="5154891"/>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培養民眾好奇心、創造力</a:t>
          </a:r>
        </a:p>
      </dsp:txBody>
      <dsp:txXfrm rot="-5400000">
        <a:off x="4558188" y="4016842"/>
        <a:ext cx="1297030" cy="1490839"/>
      </dsp:txXfrm>
    </dsp:sp>
    <dsp:sp modelId="{D8664A0F-2F6B-4F74-AE5D-56E6B18858F9}">
      <dsp:nvSpPr>
        <dsp:cNvPr id="0" name=""/>
        <dsp:cNvSpPr/>
      </dsp:nvSpPr>
      <dsp:spPr>
        <a:xfrm>
          <a:off x="6023127" y="4112501"/>
          <a:ext cx="2417110" cy="1299521"/>
        </a:xfrm>
        <a:prstGeom prst="rect">
          <a:avLst/>
        </a:prstGeom>
        <a:noFill/>
        <a:ln>
          <a:noFill/>
        </a:ln>
        <a:effectLst/>
      </dsp:spPr>
      <dsp:style>
        <a:lnRef idx="0">
          <a:scrgbClr r="0" g="0" b="0"/>
        </a:lnRef>
        <a:fillRef idx="0">
          <a:scrgbClr r="0" g="0" b="0"/>
        </a:fillRef>
        <a:effectRef idx="0">
          <a:scrgbClr r="0" g="0" b="0"/>
        </a:effectRef>
        <a:fontRef idx="minor"/>
      </dsp:style>
    </dsp:sp>
    <dsp:sp modelId="{BDE807B5-A8E1-45BF-904E-3622D364017D}">
      <dsp:nvSpPr>
        <dsp:cNvPr id="0" name=""/>
        <dsp:cNvSpPr/>
      </dsp:nvSpPr>
      <dsp:spPr>
        <a:xfrm rot="5400000">
          <a:off x="2088719" y="3820108"/>
          <a:ext cx="2165869" cy="1884306"/>
        </a:xfrm>
        <a:prstGeom prst="hexagon">
          <a:avLst>
            <a:gd name="adj" fmla="val 25000"/>
            <a:gd name="vf" fmla="val 115470"/>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zh-TW" altLang="en-US" sz="2000" b="1" kern="1200" dirty="0">
              <a:latin typeface="微軟正黑體" panose="020B0604030504040204" pitchFamily="34" charset="-120"/>
              <a:ea typeface="微軟正黑體" panose="020B0604030504040204" pitchFamily="34" charset="-120"/>
            </a:rPr>
            <a:t>藝術、歷史、科學、技術等議題</a:t>
          </a:r>
        </a:p>
      </dsp:txBody>
      <dsp:txXfrm rot="-5400000">
        <a:off x="2523138" y="4016842"/>
        <a:ext cx="1297030" cy="1490839"/>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9E975-9D88-4341-9266-1C60EEED314B}" type="datetimeFigureOut">
              <a:rPr lang="zh-TW" altLang="en-US" smtClean="0"/>
              <a:t>2024/5/15</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13C8F-E635-42BE-B98B-B65F534331D1}" type="slidenum">
              <a:rPr lang="zh-TW" altLang="en-US" smtClean="0"/>
              <a:t>‹#›</a:t>
            </a:fld>
            <a:endParaRPr lang="zh-TW" altLang="en-US"/>
          </a:p>
        </p:txBody>
      </p:sp>
    </p:spTree>
    <p:extLst>
      <p:ext uri="{BB962C8B-B14F-4D97-AF65-F5344CB8AC3E}">
        <p14:creationId xmlns:p14="http://schemas.microsoft.com/office/powerpoint/2010/main" val="2288156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dirty="0">
                <a:solidFill>
                  <a:schemeClr val="accent5">
                    <a:lumMod val="50000"/>
                  </a:schemeClr>
                </a:solidFill>
                <a:latin typeface="微軟正黑體" pitchFamily="34" charset="-120"/>
                <a:ea typeface="微軟正黑體" pitchFamily="34" charset="-120"/>
              </a:rPr>
              <a:t>呼應</a:t>
            </a:r>
            <a:r>
              <a:rPr lang="en-US" altLang="zh-TW" sz="1200" dirty="0">
                <a:solidFill>
                  <a:schemeClr val="accent5">
                    <a:lumMod val="50000"/>
                  </a:schemeClr>
                </a:solidFill>
                <a:latin typeface="微軟正黑體" pitchFamily="34" charset="-120"/>
                <a:ea typeface="微軟正黑體" pitchFamily="34" charset="-120"/>
              </a:rPr>
              <a:t>2024</a:t>
            </a:r>
            <a:r>
              <a:rPr lang="zh-TW" altLang="zh-TW" sz="1200" dirty="0">
                <a:solidFill>
                  <a:schemeClr val="accent5">
                    <a:lumMod val="50000"/>
                  </a:schemeClr>
                </a:solidFill>
                <a:latin typeface="微軟正黑體" pitchFamily="34" charset="-120"/>
                <a:ea typeface="微軟正黑體" pitchFamily="34" charset="-120"/>
              </a:rPr>
              <a:t>年</a:t>
            </a:r>
            <a:r>
              <a:rPr lang="en-US" altLang="zh-TW" sz="1200" dirty="0">
                <a:solidFill>
                  <a:schemeClr val="accent5">
                    <a:lumMod val="50000"/>
                  </a:schemeClr>
                </a:solidFill>
                <a:latin typeface="微軟正黑體" pitchFamily="34" charset="-120"/>
                <a:ea typeface="微軟正黑體" pitchFamily="34" charset="-120"/>
              </a:rPr>
              <a:t>518</a:t>
            </a:r>
            <a:r>
              <a:rPr lang="zh-TW" altLang="zh-TW" sz="1200" dirty="0">
                <a:solidFill>
                  <a:schemeClr val="accent5">
                    <a:lumMod val="50000"/>
                  </a:schemeClr>
                </a:solidFill>
                <a:latin typeface="微軟正黑體" pitchFamily="34" charset="-120"/>
                <a:ea typeface="微軟正黑體" pitchFamily="34" charset="-120"/>
              </a:rPr>
              <a:t>國際博物館日主題「博物館、教育和研究」，博物館係為充滿創新活力的專業機構、教育中心，在此可培養民眾好奇心、創造力，甚至可以是具批判性思維的討論空間，因此博物館作為促進學習、發現和文化理解的平台，從藝術和歷史到科學和技術，匯聚民眾對於世界的理解，因此希冀透過各式博物館節系列活動，邀請民眾重新思考博物館之於教育的功用及意義，想像一個知識共享、超越障礙、創新與傳統結合的未來</a:t>
            </a:r>
            <a:endParaRPr lang="en-US" altLang="zh-TW" sz="1200" dirty="0">
              <a:solidFill>
                <a:schemeClr val="accent5">
                  <a:lumMod val="50000"/>
                </a:schemeClr>
              </a:solidFill>
              <a:latin typeface="微軟正黑體" pitchFamily="34" charset="-120"/>
              <a:ea typeface="微軟正黑體" pitchFamily="34" charset="-120"/>
            </a:endParaRPr>
          </a:p>
          <a:p>
            <a:endParaRPr lang="zh-TW" altLang="en-US" dirty="0"/>
          </a:p>
        </p:txBody>
      </p:sp>
      <p:sp>
        <p:nvSpPr>
          <p:cNvPr id="4" name="投影片編號版面配置區 3"/>
          <p:cNvSpPr>
            <a:spLocks noGrp="1"/>
          </p:cNvSpPr>
          <p:nvPr>
            <p:ph type="sldNum" sz="quarter" idx="5"/>
          </p:nvPr>
        </p:nvSpPr>
        <p:spPr/>
        <p:txBody>
          <a:bodyPr/>
          <a:lstStyle/>
          <a:p>
            <a:fld id="{8CB13C8F-E635-42BE-B98B-B65F534331D1}" type="slidenum">
              <a:rPr lang="zh-TW" altLang="en-US" smtClean="0"/>
              <a:t>2</a:t>
            </a:fld>
            <a:endParaRPr lang="zh-TW" altLang="en-US"/>
          </a:p>
        </p:txBody>
      </p:sp>
    </p:spTree>
    <p:extLst>
      <p:ext uri="{BB962C8B-B14F-4D97-AF65-F5344CB8AC3E}">
        <p14:creationId xmlns:p14="http://schemas.microsoft.com/office/powerpoint/2010/main" val="316906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solidFill>
                  <a:schemeClr val="accent5">
                    <a:lumMod val="50000"/>
                  </a:schemeClr>
                </a:solidFill>
                <a:latin typeface="微軟正黑體" pitchFamily="34" charset="-120"/>
                <a:ea typeface="微軟正黑體" pitchFamily="34" charset="-120"/>
              </a:rPr>
              <a:t>發想元素：以「小朋友和家長一起去博物館」形象為主體，搭配博物館裡常見展示形式和使用博物館的方法，參觀者們在這場域中自由探索、體驗，沉浸在學習的快樂氛圍，同時表現博物館空間的多功能</a:t>
            </a:r>
            <a:endParaRPr lang="en-US" altLang="zh-TW" sz="1200" dirty="0">
              <a:solidFill>
                <a:schemeClr val="accent5">
                  <a:lumMod val="50000"/>
                </a:schemeClr>
              </a:solidFill>
              <a:latin typeface="微軟正黑體" pitchFamily="34" charset="-120"/>
              <a:ea typeface="微軟正黑體" pitchFamily="34" charset="-120"/>
            </a:endParaRPr>
          </a:p>
          <a:p>
            <a:endParaRPr lang="zh-TW" altLang="en-US" dirty="0"/>
          </a:p>
        </p:txBody>
      </p:sp>
      <p:sp>
        <p:nvSpPr>
          <p:cNvPr id="4" name="投影片編號版面配置區 3"/>
          <p:cNvSpPr>
            <a:spLocks noGrp="1"/>
          </p:cNvSpPr>
          <p:nvPr>
            <p:ph type="sldNum" sz="quarter" idx="5"/>
          </p:nvPr>
        </p:nvSpPr>
        <p:spPr/>
        <p:txBody>
          <a:bodyPr/>
          <a:lstStyle/>
          <a:p>
            <a:fld id="{8CB13C8F-E635-42BE-B98B-B65F534331D1}" type="slidenum">
              <a:rPr lang="zh-TW" altLang="en-US" smtClean="0"/>
              <a:t>3</a:t>
            </a:fld>
            <a:endParaRPr lang="zh-TW" altLang="en-US"/>
          </a:p>
        </p:txBody>
      </p:sp>
    </p:spTree>
    <p:extLst>
      <p:ext uri="{BB962C8B-B14F-4D97-AF65-F5344CB8AC3E}">
        <p14:creationId xmlns:p14="http://schemas.microsoft.com/office/powerpoint/2010/main" val="2533003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2000" dirty="0">
                <a:solidFill>
                  <a:schemeClr val="accent5">
                    <a:lumMod val="50000"/>
                  </a:schemeClr>
                </a:solidFill>
                <a:latin typeface="微軟正黑體" pitchFamily="34" charset="-120"/>
                <a:ea typeface="微軟正黑體" pitchFamily="34" charset="-120"/>
              </a:rPr>
              <a:t>熱鬧有趣的行動攤車及微型展示箱，</a:t>
            </a:r>
            <a:r>
              <a:rPr lang="zh-TW" altLang="en-US" sz="1200" kern="2000" dirty="0">
                <a:solidFill>
                  <a:schemeClr val="accent5">
                    <a:lumMod val="50000"/>
                  </a:schemeClr>
                </a:solidFill>
                <a:latin typeface="微軟正黑體" pitchFamily="34" charset="-120"/>
                <a:ea typeface="微軟正黑體" pitchFamily="34" charset="-120"/>
              </a:rPr>
              <a:t>搭配</a:t>
            </a:r>
            <a:r>
              <a:rPr lang="zh-TW" altLang="en-US" sz="1200" kern="2000" dirty="0">
                <a:solidFill>
                  <a:srgbClr val="FF0000"/>
                </a:solidFill>
                <a:latin typeface="微軟正黑體" pitchFamily="34" charset="-120"/>
                <a:ea typeface="微軟正黑體" pitchFamily="34" charset="-120"/>
              </a:rPr>
              <a:t>「驚奇博物館列車」</a:t>
            </a:r>
            <a:r>
              <a:rPr lang="zh-TW" altLang="en-US" sz="1200" kern="2000" dirty="0">
                <a:solidFill>
                  <a:schemeClr val="accent5">
                    <a:lumMod val="50000"/>
                  </a:schemeClr>
                </a:solidFill>
                <a:latin typeface="微軟正黑體" pitchFamily="34" charset="-120"/>
                <a:ea typeface="微軟正黑體" pitchFamily="34" charset="-120"/>
              </a:rPr>
              <a:t>與</a:t>
            </a:r>
            <a:r>
              <a:rPr lang="zh-TW" altLang="en-US" sz="1200" kern="2000" dirty="0">
                <a:solidFill>
                  <a:srgbClr val="FF0000"/>
                </a:solidFill>
                <a:latin typeface="微軟正黑體" pitchFamily="34" charset="-120"/>
                <a:ea typeface="微軟正黑體" pitchFamily="34" charset="-120"/>
              </a:rPr>
              <a:t>「臺南女中」走出原路館校合作特展</a:t>
            </a:r>
            <a:r>
              <a:rPr lang="zh-TW" altLang="en-US" sz="1200" kern="2000" dirty="0">
                <a:solidFill>
                  <a:schemeClr val="accent5">
                    <a:lumMod val="50000"/>
                  </a:schemeClr>
                </a:solidFill>
                <a:latin typeface="微軟正黑體" pitchFamily="34" charset="-120"/>
                <a:ea typeface="微軟正黑體" pitchFamily="34" charset="-120"/>
              </a:rPr>
              <a:t>，讓民眾在短時間參觀各</a:t>
            </a:r>
            <a:r>
              <a:rPr lang="zh-TW" altLang="zh-TW" sz="1200" kern="2000" dirty="0">
                <a:solidFill>
                  <a:schemeClr val="accent5">
                    <a:lumMod val="50000"/>
                  </a:schemeClr>
                </a:solidFill>
                <a:latin typeface="微軟正黑體" pitchFamily="34" charset="-120"/>
                <a:ea typeface="微軟正黑體" pitchFamily="34" charset="-120"/>
              </a:rPr>
              <a:t>博物館</a:t>
            </a:r>
            <a:r>
              <a:rPr lang="zh-TW" altLang="en-US" sz="1200" kern="2000" dirty="0">
                <a:solidFill>
                  <a:schemeClr val="accent5">
                    <a:lumMod val="50000"/>
                  </a:schemeClr>
                </a:solidFill>
                <a:latin typeface="微軟正黑體" pitchFamily="34" charset="-120"/>
                <a:ea typeface="微軟正黑體" pitchFamily="34" charset="-120"/>
              </a:rPr>
              <a:t>，認識本市博物館特色，同時推出</a:t>
            </a:r>
            <a:r>
              <a:rPr lang="zh-TW" altLang="zh-TW" sz="1200" b="1" kern="2000" dirty="0">
                <a:solidFill>
                  <a:schemeClr val="accent5">
                    <a:lumMod val="50000"/>
                  </a:schemeClr>
                </a:solidFill>
                <a:latin typeface="微軟正黑體" pitchFamily="34" charset="-120"/>
                <a:ea typeface="微軟正黑體" pitchFamily="34" charset="-120"/>
              </a:rPr>
              <a:t>「博物館</a:t>
            </a:r>
            <a:r>
              <a:rPr lang="en-US" altLang="zh-TW" sz="1200" b="1" kern="2000" dirty="0">
                <a:solidFill>
                  <a:schemeClr val="accent5">
                    <a:lumMod val="50000"/>
                  </a:schemeClr>
                </a:solidFill>
                <a:latin typeface="微軟正黑體" pitchFamily="34" charset="-120"/>
                <a:ea typeface="微軟正黑體" pitchFamily="34" charset="-120"/>
              </a:rPr>
              <a:t>bingo</a:t>
            </a:r>
            <a:r>
              <a:rPr lang="zh-TW" altLang="zh-TW" sz="1200" b="1" kern="2000" dirty="0">
                <a:solidFill>
                  <a:schemeClr val="accent5">
                    <a:lumMod val="50000"/>
                  </a:schemeClr>
                </a:solidFill>
                <a:latin typeface="微軟正黑體" pitchFamily="34" charset="-120"/>
                <a:ea typeface="微軟正黑體" pitchFamily="34" charset="-120"/>
              </a:rPr>
              <a:t>連線」</a:t>
            </a:r>
            <a:r>
              <a:rPr lang="zh-TW" altLang="zh-TW" sz="1200" kern="2000" dirty="0">
                <a:solidFill>
                  <a:schemeClr val="accent5">
                    <a:lumMod val="50000"/>
                  </a:schemeClr>
                </a:solidFill>
                <a:latin typeface="微軟正黑體" pitchFamily="34" charset="-120"/>
                <a:ea typeface="微軟正黑體" pitchFamily="34" charset="-120"/>
              </a:rPr>
              <a:t>遊戲，成功連線兌換小禮</a:t>
            </a:r>
            <a:endParaRPr lang="en-US" altLang="zh-TW" sz="1200" kern="2000" dirty="0">
              <a:solidFill>
                <a:schemeClr val="accent5">
                  <a:lumMod val="50000"/>
                </a:schemeClr>
              </a:solidFill>
              <a:latin typeface="微軟正黑體" pitchFamily="34" charset="-120"/>
              <a:ea typeface="微軟正黑體" pitchFamily="34" charset="-120"/>
            </a:endParaRPr>
          </a:p>
          <a:p>
            <a:endParaRPr lang="zh-TW" altLang="en-US" dirty="0"/>
          </a:p>
        </p:txBody>
      </p:sp>
      <p:sp>
        <p:nvSpPr>
          <p:cNvPr id="4" name="投影片編號版面配置區 3"/>
          <p:cNvSpPr>
            <a:spLocks noGrp="1"/>
          </p:cNvSpPr>
          <p:nvPr>
            <p:ph type="sldNum" sz="quarter" idx="5"/>
          </p:nvPr>
        </p:nvSpPr>
        <p:spPr/>
        <p:txBody>
          <a:bodyPr/>
          <a:lstStyle/>
          <a:p>
            <a:fld id="{8CB13C8F-E635-42BE-B98B-B65F534331D1}" type="slidenum">
              <a:rPr lang="zh-TW" altLang="en-US" smtClean="0"/>
              <a:t>4</a:t>
            </a:fld>
            <a:endParaRPr lang="zh-TW" altLang="en-US"/>
          </a:p>
        </p:txBody>
      </p:sp>
    </p:spTree>
    <p:extLst>
      <p:ext uri="{BB962C8B-B14F-4D97-AF65-F5344CB8AC3E}">
        <p14:creationId xmlns:p14="http://schemas.microsoft.com/office/powerpoint/2010/main" val="1871975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以臺南市立博物館建築為主體，講述這棟建物的前世今生，同時也傳達出博物館作為一公共空間，其所能提供多元功能</a:t>
            </a:r>
          </a:p>
          <a:p>
            <a:r>
              <a:rPr lang="zh-TW" altLang="en-US" dirty="0"/>
              <a:t>從科學檢測角度出發，透過科學方式，以非破壞性檢測博物館藏品，認識各時代文物皆有其特色，發掘隱於文物背後，不同時空背景的歷史，凸顯博物館功能中研究之於博物館重要性</a:t>
            </a:r>
          </a:p>
          <a:p>
            <a:r>
              <a:rPr lang="zh-TW" altLang="en-US" dirty="0"/>
              <a:t>以國外博物館為例，回應當代博物館已非傳統四大功能，而是更加多元與開放，分享藉由博物館教育及活動，讓民眾主動參與博物館事務的策略</a:t>
            </a:r>
          </a:p>
          <a:p>
            <a:r>
              <a:rPr lang="zh-TW" altLang="en-US" dirty="0"/>
              <a:t>博物館不僅保存有形文化資產，更是無形文化資產創作與傳承的載體，更甚博物館本身即是珍貴文化資產，藉由教育與研究將傳統工藝、技藝傳承於下一代</a:t>
            </a:r>
          </a:p>
          <a:p>
            <a:endParaRPr lang="zh-TW" altLang="en-US" dirty="0"/>
          </a:p>
        </p:txBody>
      </p:sp>
      <p:sp>
        <p:nvSpPr>
          <p:cNvPr id="4" name="投影片編號版面配置區 3"/>
          <p:cNvSpPr>
            <a:spLocks noGrp="1"/>
          </p:cNvSpPr>
          <p:nvPr>
            <p:ph type="sldNum" sz="quarter" idx="5"/>
          </p:nvPr>
        </p:nvSpPr>
        <p:spPr/>
        <p:txBody>
          <a:bodyPr/>
          <a:lstStyle/>
          <a:p>
            <a:fld id="{8CB13C8F-E635-42BE-B98B-B65F534331D1}" type="slidenum">
              <a:rPr lang="zh-TW" altLang="en-US" smtClean="0"/>
              <a:t>5</a:t>
            </a:fld>
            <a:endParaRPr lang="zh-TW" altLang="en-US"/>
          </a:p>
        </p:txBody>
      </p:sp>
    </p:spTree>
    <p:extLst>
      <p:ext uri="{BB962C8B-B14F-4D97-AF65-F5344CB8AC3E}">
        <p14:creationId xmlns:p14="http://schemas.microsoft.com/office/powerpoint/2010/main" val="4032163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以圖書館行動書車，進入校園宣傳博物館在地人文故事，以主動出擊至校園的巡演方式，讓無法實際到館的學童，藉由圖書館行動書車所裝載琳瑯滿目的博物館相關書籍及館所特色文物，進而觸發到館參觀之興趣</a:t>
            </a:r>
          </a:p>
          <a:p>
            <a:endParaRPr lang="zh-TW" altLang="en-US" dirty="0"/>
          </a:p>
          <a:p>
            <a:r>
              <a:rPr lang="zh-TW" altLang="en-US" dirty="0"/>
              <a:t>配合圖書館行動書車出車時間僅週三及週六，故場次規劃中</a:t>
            </a:r>
          </a:p>
          <a:p>
            <a:endParaRPr lang="zh-TW" altLang="en-US" dirty="0"/>
          </a:p>
        </p:txBody>
      </p:sp>
      <p:sp>
        <p:nvSpPr>
          <p:cNvPr id="4" name="投影片編號版面配置區 3"/>
          <p:cNvSpPr>
            <a:spLocks noGrp="1"/>
          </p:cNvSpPr>
          <p:nvPr>
            <p:ph type="sldNum" sz="quarter" idx="5"/>
          </p:nvPr>
        </p:nvSpPr>
        <p:spPr/>
        <p:txBody>
          <a:bodyPr/>
          <a:lstStyle/>
          <a:p>
            <a:fld id="{8CB13C8F-E635-42BE-B98B-B65F534331D1}" type="slidenum">
              <a:rPr lang="zh-TW" altLang="en-US" smtClean="0"/>
              <a:t>6</a:t>
            </a:fld>
            <a:endParaRPr lang="zh-TW" altLang="en-US"/>
          </a:p>
        </p:txBody>
      </p:sp>
    </p:spTree>
    <p:extLst>
      <p:ext uri="{BB962C8B-B14F-4D97-AF65-F5344CB8AC3E}">
        <p14:creationId xmlns:p14="http://schemas.microsoft.com/office/powerpoint/2010/main" val="539259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志工往往是博物館的教育活動的重要推廣者與實際執行者，南市博成立後，也積極讓志工參與館內教育活動。預計透過全新題型的設計，讓志工擔任常設展與特展的時空遊戲家，由志工擔任關主，將展覽轉化為與民眾互動的答題方式進行闖關。以不同的角度觀看常設展與特展</a:t>
            </a:r>
            <a:r>
              <a:rPr lang="en-US" altLang="zh-TW" dirty="0"/>
              <a:t>!</a:t>
            </a:r>
            <a:r>
              <a:rPr lang="zh-TW" altLang="en-US" dirty="0"/>
              <a:t>透過博物館節的機會，培訓志工積極參與館內教育活動。</a:t>
            </a:r>
          </a:p>
        </p:txBody>
      </p:sp>
      <p:sp>
        <p:nvSpPr>
          <p:cNvPr id="4" name="投影片編號版面配置區 3"/>
          <p:cNvSpPr>
            <a:spLocks noGrp="1"/>
          </p:cNvSpPr>
          <p:nvPr>
            <p:ph type="sldNum" sz="quarter" idx="5"/>
          </p:nvPr>
        </p:nvSpPr>
        <p:spPr/>
        <p:txBody>
          <a:bodyPr/>
          <a:lstStyle/>
          <a:p>
            <a:fld id="{8CB13C8F-E635-42BE-B98B-B65F534331D1}" type="slidenum">
              <a:rPr lang="zh-TW" altLang="en-US" smtClean="0"/>
              <a:t>7</a:t>
            </a:fld>
            <a:endParaRPr lang="zh-TW" altLang="en-US"/>
          </a:p>
        </p:txBody>
      </p:sp>
    </p:spTree>
    <p:extLst>
      <p:ext uri="{BB962C8B-B14F-4D97-AF65-F5344CB8AC3E}">
        <p14:creationId xmlns:p14="http://schemas.microsoft.com/office/powerpoint/2010/main" val="875304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C47150D-2EC8-627E-A947-12A9E6C47DFA}"/>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1254A54B-4F08-F0A9-D742-FC9CCA13D1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B766AFD6-8412-1DF0-FA8E-84D783173A85}"/>
              </a:ext>
            </a:extLst>
          </p:cNvPr>
          <p:cNvSpPr>
            <a:spLocks noGrp="1"/>
          </p:cNvSpPr>
          <p:nvPr>
            <p:ph type="dt" sz="half" idx="10"/>
          </p:nvPr>
        </p:nvSpPr>
        <p:spPr/>
        <p:txBody>
          <a:bodyPr/>
          <a:lstStyle/>
          <a:p>
            <a:fld id="{E6E7B3C1-1968-463A-98C4-B5D70DFABD19}" type="datetimeFigureOut">
              <a:rPr lang="zh-TW" altLang="en-US" smtClean="0"/>
              <a:t>2024/5/15</a:t>
            </a:fld>
            <a:endParaRPr lang="zh-TW" altLang="en-US"/>
          </a:p>
        </p:txBody>
      </p:sp>
      <p:sp>
        <p:nvSpPr>
          <p:cNvPr id="5" name="頁尾版面配置區 4">
            <a:extLst>
              <a:ext uri="{FF2B5EF4-FFF2-40B4-BE49-F238E27FC236}">
                <a16:creationId xmlns:a16="http://schemas.microsoft.com/office/drawing/2014/main" id="{D768A493-5930-77A0-EEC0-24B7B869C37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A22E96C-E56E-1D2F-C2E7-F5F665A096C0}"/>
              </a:ext>
            </a:extLst>
          </p:cNvPr>
          <p:cNvSpPr>
            <a:spLocks noGrp="1"/>
          </p:cNvSpPr>
          <p:nvPr>
            <p:ph type="sldNum" sz="quarter" idx="12"/>
          </p:nvPr>
        </p:nvSpPr>
        <p:spPr/>
        <p:txBody>
          <a:bodyPr/>
          <a:lstStyle/>
          <a:p>
            <a:fld id="{477CAAC4-981F-441C-8572-A3D0BB155690}" type="slidenum">
              <a:rPr lang="zh-TW" altLang="en-US" smtClean="0"/>
              <a:t>‹#›</a:t>
            </a:fld>
            <a:endParaRPr lang="zh-TW" altLang="en-US"/>
          </a:p>
        </p:txBody>
      </p:sp>
    </p:spTree>
    <p:extLst>
      <p:ext uri="{BB962C8B-B14F-4D97-AF65-F5344CB8AC3E}">
        <p14:creationId xmlns:p14="http://schemas.microsoft.com/office/powerpoint/2010/main" val="1776616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EE5D84-4CBB-3B7F-7C44-406B5A1C2878}"/>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F073DF1F-3871-62D0-0E93-B7177D29932D}"/>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7BA4E8C-5D65-E290-2A42-84EE829DF4D5}"/>
              </a:ext>
            </a:extLst>
          </p:cNvPr>
          <p:cNvSpPr>
            <a:spLocks noGrp="1"/>
          </p:cNvSpPr>
          <p:nvPr>
            <p:ph type="dt" sz="half" idx="10"/>
          </p:nvPr>
        </p:nvSpPr>
        <p:spPr/>
        <p:txBody>
          <a:bodyPr/>
          <a:lstStyle/>
          <a:p>
            <a:fld id="{E6E7B3C1-1968-463A-98C4-B5D70DFABD19}" type="datetimeFigureOut">
              <a:rPr lang="zh-TW" altLang="en-US" smtClean="0"/>
              <a:t>2024/5/15</a:t>
            </a:fld>
            <a:endParaRPr lang="zh-TW" altLang="en-US"/>
          </a:p>
        </p:txBody>
      </p:sp>
      <p:sp>
        <p:nvSpPr>
          <p:cNvPr id="5" name="頁尾版面配置區 4">
            <a:extLst>
              <a:ext uri="{FF2B5EF4-FFF2-40B4-BE49-F238E27FC236}">
                <a16:creationId xmlns:a16="http://schemas.microsoft.com/office/drawing/2014/main" id="{37C48EA7-4D27-0F63-B1E0-C65FFA89F1A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313D7C9-8773-6396-CB80-0A59383C395B}"/>
              </a:ext>
            </a:extLst>
          </p:cNvPr>
          <p:cNvSpPr>
            <a:spLocks noGrp="1"/>
          </p:cNvSpPr>
          <p:nvPr>
            <p:ph type="sldNum" sz="quarter" idx="12"/>
          </p:nvPr>
        </p:nvSpPr>
        <p:spPr/>
        <p:txBody>
          <a:bodyPr/>
          <a:lstStyle/>
          <a:p>
            <a:fld id="{477CAAC4-981F-441C-8572-A3D0BB155690}" type="slidenum">
              <a:rPr lang="zh-TW" altLang="en-US" smtClean="0"/>
              <a:t>‹#›</a:t>
            </a:fld>
            <a:endParaRPr lang="zh-TW" altLang="en-US"/>
          </a:p>
        </p:txBody>
      </p:sp>
    </p:spTree>
    <p:extLst>
      <p:ext uri="{BB962C8B-B14F-4D97-AF65-F5344CB8AC3E}">
        <p14:creationId xmlns:p14="http://schemas.microsoft.com/office/powerpoint/2010/main" val="2716967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38C00A5F-499E-B956-D86A-1D76D7F17D8C}"/>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2ED0FD0A-5473-CDAF-BC89-0DF1D4818A9C}"/>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72370E0-57E9-7D2E-96FB-5F78BA772B2F}"/>
              </a:ext>
            </a:extLst>
          </p:cNvPr>
          <p:cNvSpPr>
            <a:spLocks noGrp="1"/>
          </p:cNvSpPr>
          <p:nvPr>
            <p:ph type="dt" sz="half" idx="10"/>
          </p:nvPr>
        </p:nvSpPr>
        <p:spPr/>
        <p:txBody>
          <a:bodyPr/>
          <a:lstStyle/>
          <a:p>
            <a:fld id="{E6E7B3C1-1968-463A-98C4-B5D70DFABD19}" type="datetimeFigureOut">
              <a:rPr lang="zh-TW" altLang="en-US" smtClean="0"/>
              <a:t>2024/5/15</a:t>
            </a:fld>
            <a:endParaRPr lang="zh-TW" altLang="en-US"/>
          </a:p>
        </p:txBody>
      </p:sp>
      <p:sp>
        <p:nvSpPr>
          <p:cNvPr id="5" name="頁尾版面配置區 4">
            <a:extLst>
              <a:ext uri="{FF2B5EF4-FFF2-40B4-BE49-F238E27FC236}">
                <a16:creationId xmlns:a16="http://schemas.microsoft.com/office/drawing/2014/main" id="{53992E21-4A69-F3C0-8F1F-8F0F4FBB51A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06DF5CE-8797-9B24-7295-B7B4DFC2B909}"/>
              </a:ext>
            </a:extLst>
          </p:cNvPr>
          <p:cNvSpPr>
            <a:spLocks noGrp="1"/>
          </p:cNvSpPr>
          <p:nvPr>
            <p:ph type="sldNum" sz="quarter" idx="12"/>
          </p:nvPr>
        </p:nvSpPr>
        <p:spPr/>
        <p:txBody>
          <a:bodyPr/>
          <a:lstStyle/>
          <a:p>
            <a:fld id="{477CAAC4-981F-441C-8572-A3D0BB155690}" type="slidenum">
              <a:rPr lang="zh-TW" altLang="en-US" smtClean="0"/>
              <a:t>‹#›</a:t>
            </a:fld>
            <a:endParaRPr lang="zh-TW" altLang="en-US"/>
          </a:p>
        </p:txBody>
      </p:sp>
    </p:spTree>
    <p:extLst>
      <p:ext uri="{BB962C8B-B14F-4D97-AF65-F5344CB8AC3E}">
        <p14:creationId xmlns:p14="http://schemas.microsoft.com/office/powerpoint/2010/main" val="2748292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96727AB-6C4B-3BAE-21AF-A1D8CC121C58}"/>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26BB868-5466-4FBA-EA8B-768E4D87BF46}"/>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AD7F5CD-AD99-F447-643A-9B0128EF17BA}"/>
              </a:ext>
            </a:extLst>
          </p:cNvPr>
          <p:cNvSpPr>
            <a:spLocks noGrp="1"/>
          </p:cNvSpPr>
          <p:nvPr>
            <p:ph type="dt" sz="half" idx="10"/>
          </p:nvPr>
        </p:nvSpPr>
        <p:spPr/>
        <p:txBody>
          <a:bodyPr/>
          <a:lstStyle/>
          <a:p>
            <a:fld id="{E6E7B3C1-1968-463A-98C4-B5D70DFABD19}" type="datetimeFigureOut">
              <a:rPr lang="zh-TW" altLang="en-US" smtClean="0"/>
              <a:t>2024/5/15</a:t>
            </a:fld>
            <a:endParaRPr lang="zh-TW" altLang="en-US"/>
          </a:p>
        </p:txBody>
      </p:sp>
      <p:sp>
        <p:nvSpPr>
          <p:cNvPr id="5" name="頁尾版面配置區 4">
            <a:extLst>
              <a:ext uri="{FF2B5EF4-FFF2-40B4-BE49-F238E27FC236}">
                <a16:creationId xmlns:a16="http://schemas.microsoft.com/office/drawing/2014/main" id="{EAF5B2E9-A3DA-D9B7-82E5-4FC5419E4C0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CCED1B6-F381-B0F9-6425-11241D427A7F}"/>
              </a:ext>
            </a:extLst>
          </p:cNvPr>
          <p:cNvSpPr>
            <a:spLocks noGrp="1"/>
          </p:cNvSpPr>
          <p:nvPr>
            <p:ph type="sldNum" sz="quarter" idx="12"/>
          </p:nvPr>
        </p:nvSpPr>
        <p:spPr/>
        <p:txBody>
          <a:bodyPr/>
          <a:lstStyle/>
          <a:p>
            <a:fld id="{477CAAC4-981F-441C-8572-A3D0BB155690}" type="slidenum">
              <a:rPr lang="zh-TW" altLang="en-US" smtClean="0"/>
              <a:t>‹#›</a:t>
            </a:fld>
            <a:endParaRPr lang="zh-TW" altLang="en-US"/>
          </a:p>
        </p:txBody>
      </p:sp>
    </p:spTree>
    <p:extLst>
      <p:ext uri="{BB962C8B-B14F-4D97-AF65-F5344CB8AC3E}">
        <p14:creationId xmlns:p14="http://schemas.microsoft.com/office/powerpoint/2010/main" val="807302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6B4142-1103-5198-757C-22D8AC698C76}"/>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07B75F33-FF3C-846D-AE7F-C587B2E5A82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B8FBE90F-B027-4FD0-1C48-D3263C70BDB6}"/>
              </a:ext>
            </a:extLst>
          </p:cNvPr>
          <p:cNvSpPr>
            <a:spLocks noGrp="1"/>
          </p:cNvSpPr>
          <p:nvPr>
            <p:ph type="dt" sz="half" idx="10"/>
          </p:nvPr>
        </p:nvSpPr>
        <p:spPr/>
        <p:txBody>
          <a:bodyPr/>
          <a:lstStyle/>
          <a:p>
            <a:fld id="{E6E7B3C1-1968-463A-98C4-B5D70DFABD19}" type="datetimeFigureOut">
              <a:rPr lang="zh-TW" altLang="en-US" smtClean="0"/>
              <a:t>2024/5/15</a:t>
            </a:fld>
            <a:endParaRPr lang="zh-TW" altLang="en-US"/>
          </a:p>
        </p:txBody>
      </p:sp>
      <p:sp>
        <p:nvSpPr>
          <p:cNvPr id="5" name="頁尾版面配置區 4">
            <a:extLst>
              <a:ext uri="{FF2B5EF4-FFF2-40B4-BE49-F238E27FC236}">
                <a16:creationId xmlns:a16="http://schemas.microsoft.com/office/drawing/2014/main" id="{1F13A250-8A9C-1E01-D86E-4132E27AA753}"/>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228A266-9ADB-4EB2-31DA-A10BB84059F8}"/>
              </a:ext>
            </a:extLst>
          </p:cNvPr>
          <p:cNvSpPr>
            <a:spLocks noGrp="1"/>
          </p:cNvSpPr>
          <p:nvPr>
            <p:ph type="sldNum" sz="quarter" idx="12"/>
          </p:nvPr>
        </p:nvSpPr>
        <p:spPr/>
        <p:txBody>
          <a:bodyPr/>
          <a:lstStyle/>
          <a:p>
            <a:fld id="{477CAAC4-981F-441C-8572-A3D0BB155690}" type="slidenum">
              <a:rPr lang="zh-TW" altLang="en-US" smtClean="0"/>
              <a:t>‹#›</a:t>
            </a:fld>
            <a:endParaRPr lang="zh-TW" altLang="en-US"/>
          </a:p>
        </p:txBody>
      </p:sp>
    </p:spTree>
    <p:extLst>
      <p:ext uri="{BB962C8B-B14F-4D97-AF65-F5344CB8AC3E}">
        <p14:creationId xmlns:p14="http://schemas.microsoft.com/office/powerpoint/2010/main" val="3750951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7D1688-C4D8-1755-D298-5CE49072D5D6}"/>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DAC23C1-B978-D594-A4F4-93B40CD821F5}"/>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1A55961A-A771-B54D-A592-0C58B95807EF}"/>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DCFD57E4-7A45-3FAB-62FC-6113BCA40B25}"/>
              </a:ext>
            </a:extLst>
          </p:cNvPr>
          <p:cNvSpPr>
            <a:spLocks noGrp="1"/>
          </p:cNvSpPr>
          <p:nvPr>
            <p:ph type="dt" sz="half" idx="10"/>
          </p:nvPr>
        </p:nvSpPr>
        <p:spPr/>
        <p:txBody>
          <a:bodyPr/>
          <a:lstStyle/>
          <a:p>
            <a:fld id="{E6E7B3C1-1968-463A-98C4-B5D70DFABD19}" type="datetimeFigureOut">
              <a:rPr lang="zh-TW" altLang="en-US" smtClean="0"/>
              <a:t>2024/5/15</a:t>
            </a:fld>
            <a:endParaRPr lang="zh-TW" altLang="en-US"/>
          </a:p>
        </p:txBody>
      </p:sp>
      <p:sp>
        <p:nvSpPr>
          <p:cNvPr id="6" name="頁尾版面配置區 5">
            <a:extLst>
              <a:ext uri="{FF2B5EF4-FFF2-40B4-BE49-F238E27FC236}">
                <a16:creationId xmlns:a16="http://schemas.microsoft.com/office/drawing/2014/main" id="{4EC4FD07-DAB9-BAE5-CC4A-31CC57A71CD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AE21364-7C8A-1C6A-457A-A8727897C377}"/>
              </a:ext>
            </a:extLst>
          </p:cNvPr>
          <p:cNvSpPr>
            <a:spLocks noGrp="1"/>
          </p:cNvSpPr>
          <p:nvPr>
            <p:ph type="sldNum" sz="quarter" idx="12"/>
          </p:nvPr>
        </p:nvSpPr>
        <p:spPr/>
        <p:txBody>
          <a:bodyPr/>
          <a:lstStyle/>
          <a:p>
            <a:fld id="{477CAAC4-981F-441C-8572-A3D0BB155690}" type="slidenum">
              <a:rPr lang="zh-TW" altLang="en-US" smtClean="0"/>
              <a:t>‹#›</a:t>
            </a:fld>
            <a:endParaRPr lang="zh-TW" altLang="en-US"/>
          </a:p>
        </p:txBody>
      </p:sp>
    </p:spTree>
    <p:extLst>
      <p:ext uri="{BB962C8B-B14F-4D97-AF65-F5344CB8AC3E}">
        <p14:creationId xmlns:p14="http://schemas.microsoft.com/office/powerpoint/2010/main" val="2882180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EEFA63-0B79-4885-01BE-227B62DF3AB7}"/>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D689DEF9-5B6F-0A20-EE6B-8BEC8C740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0420AC1B-97E4-7D71-78C7-149D601F4415}"/>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B7205C4F-2435-5681-6294-96B6593105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99566A14-8970-7DBD-6A4C-89C8D9BBD40E}"/>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6E7D8F4D-6DC1-91FD-56AF-0453DE1EE0BC}"/>
              </a:ext>
            </a:extLst>
          </p:cNvPr>
          <p:cNvSpPr>
            <a:spLocks noGrp="1"/>
          </p:cNvSpPr>
          <p:nvPr>
            <p:ph type="dt" sz="half" idx="10"/>
          </p:nvPr>
        </p:nvSpPr>
        <p:spPr/>
        <p:txBody>
          <a:bodyPr/>
          <a:lstStyle/>
          <a:p>
            <a:fld id="{E6E7B3C1-1968-463A-98C4-B5D70DFABD19}" type="datetimeFigureOut">
              <a:rPr lang="zh-TW" altLang="en-US" smtClean="0"/>
              <a:t>2024/5/15</a:t>
            </a:fld>
            <a:endParaRPr lang="zh-TW" altLang="en-US"/>
          </a:p>
        </p:txBody>
      </p:sp>
      <p:sp>
        <p:nvSpPr>
          <p:cNvPr id="8" name="頁尾版面配置區 7">
            <a:extLst>
              <a:ext uri="{FF2B5EF4-FFF2-40B4-BE49-F238E27FC236}">
                <a16:creationId xmlns:a16="http://schemas.microsoft.com/office/drawing/2014/main" id="{A46DECC9-AB7A-7A5E-3E05-B79857051D0C}"/>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99D8BF80-4786-064D-CF46-B52F5FB6C291}"/>
              </a:ext>
            </a:extLst>
          </p:cNvPr>
          <p:cNvSpPr>
            <a:spLocks noGrp="1"/>
          </p:cNvSpPr>
          <p:nvPr>
            <p:ph type="sldNum" sz="quarter" idx="12"/>
          </p:nvPr>
        </p:nvSpPr>
        <p:spPr/>
        <p:txBody>
          <a:bodyPr/>
          <a:lstStyle/>
          <a:p>
            <a:fld id="{477CAAC4-981F-441C-8572-A3D0BB155690}" type="slidenum">
              <a:rPr lang="zh-TW" altLang="en-US" smtClean="0"/>
              <a:t>‹#›</a:t>
            </a:fld>
            <a:endParaRPr lang="zh-TW" altLang="en-US"/>
          </a:p>
        </p:txBody>
      </p:sp>
    </p:spTree>
    <p:extLst>
      <p:ext uri="{BB962C8B-B14F-4D97-AF65-F5344CB8AC3E}">
        <p14:creationId xmlns:p14="http://schemas.microsoft.com/office/powerpoint/2010/main" val="2413539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13014E-FEC2-7285-A668-64D9977C9DD8}"/>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634CB758-00AE-D1B5-CB78-D106A134936C}"/>
              </a:ext>
            </a:extLst>
          </p:cNvPr>
          <p:cNvSpPr>
            <a:spLocks noGrp="1"/>
          </p:cNvSpPr>
          <p:nvPr>
            <p:ph type="dt" sz="half" idx="10"/>
          </p:nvPr>
        </p:nvSpPr>
        <p:spPr/>
        <p:txBody>
          <a:bodyPr/>
          <a:lstStyle/>
          <a:p>
            <a:fld id="{E6E7B3C1-1968-463A-98C4-B5D70DFABD19}" type="datetimeFigureOut">
              <a:rPr lang="zh-TW" altLang="en-US" smtClean="0"/>
              <a:t>2024/5/15</a:t>
            </a:fld>
            <a:endParaRPr lang="zh-TW" altLang="en-US"/>
          </a:p>
        </p:txBody>
      </p:sp>
      <p:sp>
        <p:nvSpPr>
          <p:cNvPr id="4" name="頁尾版面配置區 3">
            <a:extLst>
              <a:ext uri="{FF2B5EF4-FFF2-40B4-BE49-F238E27FC236}">
                <a16:creationId xmlns:a16="http://schemas.microsoft.com/office/drawing/2014/main" id="{52CB0E04-3B3D-8A93-E7B1-4A0C9A5E1D1F}"/>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AE56A7FA-8325-661A-345D-5882D1BAF0A4}"/>
              </a:ext>
            </a:extLst>
          </p:cNvPr>
          <p:cNvSpPr>
            <a:spLocks noGrp="1"/>
          </p:cNvSpPr>
          <p:nvPr>
            <p:ph type="sldNum" sz="quarter" idx="12"/>
          </p:nvPr>
        </p:nvSpPr>
        <p:spPr/>
        <p:txBody>
          <a:bodyPr/>
          <a:lstStyle/>
          <a:p>
            <a:fld id="{477CAAC4-981F-441C-8572-A3D0BB155690}" type="slidenum">
              <a:rPr lang="zh-TW" altLang="en-US" smtClean="0"/>
              <a:t>‹#›</a:t>
            </a:fld>
            <a:endParaRPr lang="zh-TW" altLang="en-US"/>
          </a:p>
        </p:txBody>
      </p:sp>
    </p:spTree>
    <p:extLst>
      <p:ext uri="{BB962C8B-B14F-4D97-AF65-F5344CB8AC3E}">
        <p14:creationId xmlns:p14="http://schemas.microsoft.com/office/powerpoint/2010/main" val="1744306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58358E0D-D858-5687-8DA1-7CB43FDA73B2}"/>
              </a:ext>
            </a:extLst>
          </p:cNvPr>
          <p:cNvSpPr>
            <a:spLocks noGrp="1"/>
          </p:cNvSpPr>
          <p:nvPr>
            <p:ph type="dt" sz="half" idx="10"/>
          </p:nvPr>
        </p:nvSpPr>
        <p:spPr/>
        <p:txBody>
          <a:bodyPr/>
          <a:lstStyle/>
          <a:p>
            <a:fld id="{E6E7B3C1-1968-463A-98C4-B5D70DFABD19}" type="datetimeFigureOut">
              <a:rPr lang="zh-TW" altLang="en-US" smtClean="0"/>
              <a:t>2024/5/15</a:t>
            </a:fld>
            <a:endParaRPr lang="zh-TW" altLang="en-US"/>
          </a:p>
        </p:txBody>
      </p:sp>
      <p:sp>
        <p:nvSpPr>
          <p:cNvPr id="3" name="頁尾版面配置區 2">
            <a:extLst>
              <a:ext uri="{FF2B5EF4-FFF2-40B4-BE49-F238E27FC236}">
                <a16:creationId xmlns:a16="http://schemas.microsoft.com/office/drawing/2014/main" id="{8E370059-0060-6F6B-6FF7-D46F8526C4A1}"/>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4E8C1026-2607-EF9D-CAB9-024A8A170D46}"/>
              </a:ext>
            </a:extLst>
          </p:cNvPr>
          <p:cNvSpPr>
            <a:spLocks noGrp="1"/>
          </p:cNvSpPr>
          <p:nvPr>
            <p:ph type="sldNum" sz="quarter" idx="12"/>
          </p:nvPr>
        </p:nvSpPr>
        <p:spPr/>
        <p:txBody>
          <a:bodyPr/>
          <a:lstStyle/>
          <a:p>
            <a:fld id="{477CAAC4-981F-441C-8572-A3D0BB155690}" type="slidenum">
              <a:rPr lang="zh-TW" altLang="en-US" smtClean="0"/>
              <a:t>‹#›</a:t>
            </a:fld>
            <a:endParaRPr lang="zh-TW" altLang="en-US"/>
          </a:p>
        </p:txBody>
      </p:sp>
    </p:spTree>
    <p:extLst>
      <p:ext uri="{BB962C8B-B14F-4D97-AF65-F5344CB8AC3E}">
        <p14:creationId xmlns:p14="http://schemas.microsoft.com/office/powerpoint/2010/main" val="175203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66B9E7-8470-7BCC-2BF2-F58B21D9A5A4}"/>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AB0AE8C1-7B34-69F5-79C9-E542E587B3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EE89A498-6E56-D322-A1D4-7C0971741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57BD3855-FD8B-FEE1-36FF-2DDA988EABF1}"/>
              </a:ext>
            </a:extLst>
          </p:cNvPr>
          <p:cNvSpPr>
            <a:spLocks noGrp="1"/>
          </p:cNvSpPr>
          <p:nvPr>
            <p:ph type="dt" sz="half" idx="10"/>
          </p:nvPr>
        </p:nvSpPr>
        <p:spPr/>
        <p:txBody>
          <a:bodyPr/>
          <a:lstStyle/>
          <a:p>
            <a:fld id="{E6E7B3C1-1968-463A-98C4-B5D70DFABD19}" type="datetimeFigureOut">
              <a:rPr lang="zh-TW" altLang="en-US" smtClean="0"/>
              <a:t>2024/5/15</a:t>
            </a:fld>
            <a:endParaRPr lang="zh-TW" altLang="en-US"/>
          </a:p>
        </p:txBody>
      </p:sp>
      <p:sp>
        <p:nvSpPr>
          <p:cNvPr id="6" name="頁尾版面配置區 5">
            <a:extLst>
              <a:ext uri="{FF2B5EF4-FFF2-40B4-BE49-F238E27FC236}">
                <a16:creationId xmlns:a16="http://schemas.microsoft.com/office/drawing/2014/main" id="{F5878070-032F-0E8A-090E-1FEC6CAAC9D7}"/>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EA47EE49-D405-21AC-C517-F3BD9B3AFA77}"/>
              </a:ext>
            </a:extLst>
          </p:cNvPr>
          <p:cNvSpPr>
            <a:spLocks noGrp="1"/>
          </p:cNvSpPr>
          <p:nvPr>
            <p:ph type="sldNum" sz="quarter" idx="12"/>
          </p:nvPr>
        </p:nvSpPr>
        <p:spPr/>
        <p:txBody>
          <a:bodyPr/>
          <a:lstStyle/>
          <a:p>
            <a:fld id="{477CAAC4-981F-441C-8572-A3D0BB155690}" type="slidenum">
              <a:rPr lang="zh-TW" altLang="en-US" smtClean="0"/>
              <a:t>‹#›</a:t>
            </a:fld>
            <a:endParaRPr lang="zh-TW" altLang="en-US"/>
          </a:p>
        </p:txBody>
      </p:sp>
    </p:spTree>
    <p:extLst>
      <p:ext uri="{BB962C8B-B14F-4D97-AF65-F5344CB8AC3E}">
        <p14:creationId xmlns:p14="http://schemas.microsoft.com/office/powerpoint/2010/main" val="1541417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A7E8BE-259D-1B93-7726-70839CDECC27}"/>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0D8E7357-6750-DF3E-7F85-C39EB9C0E7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D3EAD3A0-550E-77D0-7EB5-8C3F6C183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95942354-10E4-5A9F-B40E-369986FD758B}"/>
              </a:ext>
            </a:extLst>
          </p:cNvPr>
          <p:cNvSpPr>
            <a:spLocks noGrp="1"/>
          </p:cNvSpPr>
          <p:nvPr>
            <p:ph type="dt" sz="half" idx="10"/>
          </p:nvPr>
        </p:nvSpPr>
        <p:spPr/>
        <p:txBody>
          <a:bodyPr/>
          <a:lstStyle/>
          <a:p>
            <a:fld id="{E6E7B3C1-1968-463A-98C4-B5D70DFABD19}" type="datetimeFigureOut">
              <a:rPr lang="zh-TW" altLang="en-US" smtClean="0"/>
              <a:t>2024/5/15</a:t>
            </a:fld>
            <a:endParaRPr lang="zh-TW" altLang="en-US"/>
          </a:p>
        </p:txBody>
      </p:sp>
      <p:sp>
        <p:nvSpPr>
          <p:cNvPr id="6" name="頁尾版面配置區 5">
            <a:extLst>
              <a:ext uri="{FF2B5EF4-FFF2-40B4-BE49-F238E27FC236}">
                <a16:creationId xmlns:a16="http://schemas.microsoft.com/office/drawing/2014/main" id="{D10FC9F2-89E0-E347-E3A7-E42F43CF9EC4}"/>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6318EDBC-C11F-EEAE-ADD3-2FF0417BBB4B}"/>
              </a:ext>
            </a:extLst>
          </p:cNvPr>
          <p:cNvSpPr>
            <a:spLocks noGrp="1"/>
          </p:cNvSpPr>
          <p:nvPr>
            <p:ph type="sldNum" sz="quarter" idx="12"/>
          </p:nvPr>
        </p:nvSpPr>
        <p:spPr/>
        <p:txBody>
          <a:bodyPr/>
          <a:lstStyle/>
          <a:p>
            <a:fld id="{477CAAC4-981F-441C-8572-A3D0BB155690}" type="slidenum">
              <a:rPr lang="zh-TW" altLang="en-US" smtClean="0"/>
              <a:t>‹#›</a:t>
            </a:fld>
            <a:endParaRPr lang="zh-TW" altLang="en-US"/>
          </a:p>
        </p:txBody>
      </p:sp>
    </p:spTree>
    <p:extLst>
      <p:ext uri="{BB962C8B-B14F-4D97-AF65-F5344CB8AC3E}">
        <p14:creationId xmlns:p14="http://schemas.microsoft.com/office/powerpoint/2010/main" val="408839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FD9BA81D-D105-633B-74D1-1C1FB3F3A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85EE0A87-1A50-6360-8DBD-7923A47D8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A4B97E1-7713-5DB7-D862-577489A431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E7B3C1-1968-463A-98C4-B5D70DFABD19}" type="datetimeFigureOut">
              <a:rPr lang="zh-TW" altLang="en-US" smtClean="0"/>
              <a:t>2024/5/15</a:t>
            </a:fld>
            <a:endParaRPr lang="zh-TW" altLang="en-US"/>
          </a:p>
        </p:txBody>
      </p:sp>
      <p:sp>
        <p:nvSpPr>
          <p:cNvPr id="5" name="頁尾版面配置區 4">
            <a:extLst>
              <a:ext uri="{FF2B5EF4-FFF2-40B4-BE49-F238E27FC236}">
                <a16:creationId xmlns:a16="http://schemas.microsoft.com/office/drawing/2014/main" id="{C025AC00-6D8F-A791-F3D6-4A6773B989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F476FEF5-EF66-0F5E-D17D-CB03FE20E5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77CAAC4-981F-441C-8572-A3D0BB155690}" type="slidenum">
              <a:rPr lang="zh-TW" altLang="en-US" smtClean="0"/>
              <a:t>‹#›</a:t>
            </a:fld>
            <a:endParaRPr lang="zh-TW" altLang="en-US"/>
          </a:p>
        </p:txBody>
      </p:sp>
    </p:spTree>
    <p:extLst>
      <p:ext uri="{BB962C8B-B14F-4D97-AF65-F5344CB8AC3E}">
        <p14:creationId xmlns:p14="http://schemas.microsoft.com/office/powerpoint/2010/main" val="1210715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AD20A5-B9BF-4C29-B1C0-882CF36B4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283847B-B7B4-4D47-875A-C45ADEF4C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8300" y="685800"/>
            <a:ext cx="6057900"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4E673EEE-5F87-44C9-0408-1EDF7843DB58}"/>
              </a:ext>
            </a:extLst>
          </p:cNvPr>
          <p:cNvSpPr>
            <a:spLocks noGrp="1"/>
          </p:cNvSpPr>
          <p:nvPr>
            <p:ph type="ctrTitle"/>
          </p:nvPr>
        </p:nvSpPr>
        <p:spPr>
          <a:xfrm>
            <a:off x="5663711" y="1117523"/>
            <a:ext cx="5627077" cy="2466143"/>
          </a:xfrm>
        </p:spPr>
        <p:txBody>
          <a:bodyPr anchor="b">
            <a:normAutofit/>
          </a:bodyPr>
          <a:lstStyle/>
          <a:p>
            <a:pPr algn="l"/>
            <a:r>
              <a:rPr lang="zh-TW" altLang="zh-TW" sz="4000" b="1" dirty="0">
                <a:solidFill>
                  <a:schemeClr val="accent3">
                    <a:lumMod val="75000"/>
                  </a:schemeClr>
                </a:solidFill>
                <a:latin typeface="微軟正黑體" panose="020B0604030504040204" pitchFamily="34" charset="-120"/>
                <a:ea typeface="微軟正黑體" panose="020B0604030504040204" pitchFamily="34" charset="-120"/>
                <a:cs typeface="+mn-cs"/>
              </a:rPr>
              <a:t>『域』教於樂</a:t>
            </a:r>
            <a:r>
              <a:rPr lang="zh-TW" altLang="en-US" sz="4000" b="1" dirty="0">
                <a:solidFill>
                  <a:schemeClr val="accent3">
                    <a:lumMod val="75000"/>
                  </a:schemeClr>
                </a:solidFill>
                <a:latin typeface="微軟正黑體" panose="020B0604030504040204" pitchFamily="34" charset="-120"/>
                <a:ea typeface="微軟正黑體" panose="020B0604030504040204" pitchFamily="34" charset="-120"/>
                <a:cs typeface="+mn-cs"/>
              </a:rPr>
              <a:t>：</a:t>
            </a:r>
            <a:br>
              <a:rPr lang="en-US" altLang="zh-TW" sz="4000" b="1" dirty="0">
                <a:solidFill>
                  <a:schemeClr val="accent3">
                    <a:lumMod val="75000"/>
                  </a:schemeClr>
                </a:solidFill>
                <a:latin typeface="微軟正黑體" panose="020B0604030504040204" pitchFamily="34" charset="-120"/>
                <a:ea typeface="微軟正黑體" panose="020B0604030504040204" pitchFamily="34" charset="-120"/>
                <a:cs typeface="+mn-cs"/>
              </a:rPr>
            </a:br>
            <a:r>
              <a:rPr lang="zh-TW" altLang="en-US" sz="4000" b="1" dirty="0">
                <a:solidFill>
                  <a:schemeClr val="accent3">
                    <a:lumMod val="75000"/>
                  </a:schemeClr>
                </a:solidFill>
                <a:latin typeface="微軟正黑體" panose="020B0604030504040204" pitchFamily="34" charset="-120"/>
                <a:ea typeface="微軟正黑體" panose="020B0604030504040204" pitchFamily="34" charset="-120"/>
                <a:cs typeface="+mn-cs"/>
              </a:rPr>
              <a:t>                   趣遊博物館</a:t>
            </a:r>
            <a:br>
              <a:rPr lang="en-US" altLang="zh-TW" sz="4400" b="1" dirty="0">
                <a:solidFill>
                  <a:schemeClr val="accent3">
                    <a:lumMod val="75000"/>
                  </a:schemeClr>
                </a:solidFill>
                <a:latin typeface="微軟正黑體" panose="020B0604030504040204" pitchFamily="34" charset="-120"/>
                <a:ea typeface="微軟正黑體" panose="020B0604030504040204" pitchFamily="34" charset="-120"/>
                <a:cs typeface="+mn-cs"/>
              </a:rPr>
            </a:br>
            <a:endParaRPr lang="zh-TW" altLang="en-US" sz="4400" dirty="0">
              <a:solidFill>
                <a:srgbClr val="595959"/>
              </a:solidFill>
            </a:endParaRPr>
          </a:p>
        </p:txBody>
      </p:sp>
      <p:sp>
        <p:nvSpPr>
          <p:cNvPr id="3" name="副標題 2">
            <a:extLst>
              <a:ext uri="{FF2B5EF4-FFF2-40B4-BE49-F238E27FC236}">
                <a16:creationId xmlns:a16="http://schemas.microsoft.com/office/drawing/2014/main" id="{E7A3622C-2126-3602-B6FC-78B6299404DA}"/>
              </a:ext>
            </a:extLst>
          </p:cNvPr>
          <p:cNvSpPr>
            <a:spLocks noGrp="1"/>
          </p:cNvSpPr>
          <p:nvPr>
            <p:ph type="subTitle" idx="1"/>
          </p:nvPr>
        </p:nvSpPr>
        <p:spPr>
          <a:xfrm>
            <a:off x="5841402" y="3583666"/>
            <a:ext cx="5303520" cy="1463284"/>
          </a:xfrm>
        </p:spPr>
        <p:txBody>
          <a:bodyPr anchor="t">
            <a:noAutofit/>
          </a:bodyPr>
          <a:lstStyle/>
          <a:p>
            <a:pPr algn="l"/>
            <a:r>
              <a:rPr lang="en-US" altLang="zh-TW" sz="2800" dirty="0">
                <a:solidFill>
                  <a:schemeClr val="bg2">
                    <a:lumMod val="10000"/>
                  </a:schemeClr>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2024 </a:t>
            </a:r>
            <a:r>
              <a:rPr lang="zh-TW" altLang="en-US" sz="2800" dirty="0">
                <a:solidFill>
                  <a:schemeClr val="bg2">
                    <a:lumMod val="10000"/>
                  </a:schemeClr>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臺南博物館節</a:t>
            </a:r>
            <a:br>
              <a:rPr lang="en-US" altLang="zh-TW" sz="2800" dirty="0">
                <a:solidFill>
                  <a:schemeClr val="bg2">
                    <a:lumMod val="10000"/>
                  </a:schemeClr>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br>
            <a:r>
              <a:rPr lang="en-US" altLang="zh-TW" sz="2800" dirty="0">
                <a:solidFill>
                  <a:schemeClr val="bg2">
                    <a:lumMod val="10000"/>
                  </a:schemeClr>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2024 Tainan Museums Festival</a:t>
            </a:r>
            <a:r>
              <a:rPr lang="zh-TW" altLang="en-US" sz="2800" dirty="0">
                <a:solidFill>
                  <a:schemeClr val="bg2">
                    <a:lumMod val="10000"/>
                  </a:schemeClr>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 </a:t>
            </a:r>
            <a:endParaRPr lang="en-US" altLang="zh-TW" sz="2800" dirty="0">
              <a:solidFill>
                <a:schemeClr val="bg2">
                  <a:lumMod val="10000"/>
                </a:schemeClr>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endParaRPr>
          </a:p>
          <a:p>
            <a:pPr algn="l"/>
            <a:r>
              <a:rPr lang="zh-TW" altLang="en-US" sz="2800" dirty="0">
                <a:solidFill>
                  <a:schemeClr val="bg2">
                    <a:lumMod val="10000"/>
                  </a:schemeClr>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市政會議報告</a:t>
            </a:r>
            <a:endParaRPr lang="zh-TW" altLang="en-US" sz="2800" dirty="0">
              <a:solidFill>
                <a:srgbClr val="595959"/>
              </a:solidFill>
            </a:endParaRPr>
          </a:p>
        </p:txBody>
      </p:sp>
      <p:sp>
        <p:nvSpPr>
          <p:cNvPr id="5" name="副標題 2">
            <a:extLst>
              <a:ext uri="{FF2B5EF4-FFF2-40B4-BE49-F238E27FC236}">
                <a16:creationId xmlns:a16="http://schemas.microsoft.com/office/drawing/2014/main" id="{C37CBE7A-B5F0-FFC7-8EDD-31E58BD7677B}"/>
              </a:ext>
            </a:extLst>
          </p:cNvPr>
          <p:cNvSpPr txBox="1">
            <a:spLocks/>
          </p:cNvSpPr>
          <p:nvPr/>
        </p:nvSpPr>
        <p:spPr>
          <a:xfrm>
            <a:off x="7654280" y="5616891"/>
            <a:ext cx="3851920" cy="648073"/>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zh-TW" altLang="en-US" b="1" i="1" dirty="0">
                <a:solidFill>
                  <a:schemeClr val="tx1">
                    <a:lumMod val="95000"/>
                    <a:lumOff val="5000"/>
                  </a:schemeClr>
                </a:solidFill>
                <a:latin typeface="微軟正黑體" panose="020B0604030504040204" pitchFamily="34" charset="-120"/>
                <a:ea typeface="微軟正黑體" panose="020B0604030504040204" pitchFamily="34" charset="-120"/>
              </a:rPr>
              <a:t>報告：臺南政府文化局</a:t>
            </a:r>
            <a:endParaRPr lang="en-US" altLang="zh-TW" b="1" i="1" dirty="0">
              <a:solidFill>
                <a:schemeClr val="tx1">
                  <a:lumMod val="95000"/>
                  <a:lumOff val="5000"/>
                </a:schemeClr>
              </a:solidFill>
              <a:latin typeface="微軟正黑體" panose="020B0604030504040204" pitchFamily="34" charset="-120"/>
              <a:ea typeface="微軟正黑體" panose="020B0604030504040204" pitchFamily="34" charset="-120"/>
            </a:endParaRPr>
          </a:p>
          <a:p>
            <a:pPr algn="r"/>
            <a:r>
              <a:rPr lang="zh-TW" altLang="en-US" b="1" i="1" dirty="0">
                <a:solidFill>
                  <a:schemeClr val="tx1">
                    <a:lumMod val="95000"/>
                    <a:lumOff val="5000"/>
                  </a:schemeClr>
                </a:solidFill>
                <a:latin typeface="微軟正黑體" panose="020B0604030504040204" pitchFamily="34" charset="-120"/>
                <a:ea typeface="微軟正黑體" panose="020B0604030504040204" pitchFamily="34" charset="-120"/>
              </a:rPr>
              <a:t>日期： </a:t>
            </a:r>
            <a:r>
              <a:rPr lang="en-US" altLang="zh-TW" b="1" i="1" dirty="0">
                <a:solidFill>
                  <a:schemeClr val="tx1">
                    <a:lumMod val="95000"/>
                    <a:lumOff val="5000"/>
                  </a:schemeClr>
                </a:solidFill>
                <a:latin typeface="微軟正黑體" panose="020B0604030504040204" pitchFamily="34" charset="-120"/>
                <a:ea typeface="微軟正黑體" panose="020B0604030504040204" pitchFamily="34" charset="-120"/>
              </a:rPr>
              <a:t>113</a:t>
            </a:r>
            <a:r>
              <a:rPr lang="zh-TW" altLang="en-US" b="1" i="1" dirty="0">
                <a:solidFill>
                  <a:schemeClr val="tx1">
                    <a:lumMod val="95000"/>
                    <a:lumOff val="5000"/>
                  </a:schemeClr>
                </a:solidFill>
                <a:latin typeface="微軟正黑體" panose="020B0604030504040204" pitchFamily="34" charset="-120"/>
                <a:ea typeface="微軟正黑體" panose="020B0604030504040204" pitchFamily="34" charset="-120"/>
              </a:rPr>
              <a:t>年</a:t>
            </a:r>
            <a:r>
              <a:rPr lang="en-US" altLang="zh-TW" b="1" i="1" dirty="0">
                <a:solidFill>
                  <a:schemeClr val="tx1">
                    <a:lumMod val="95000"/>
                    <a:lumOff val="5000"/>
                  </a:schemeClr>
                </a:solidFill>
                <a:latin typeface="微軟正黑體" panose="020B0604030504040204" pitchFamily="34" charset="-120"/>
                <a:ea typeface="微軟正黑體" panose="020B0604030504040204" pitchFamily="34" charset="-120"/>
              </a:rPr>
              <a:t>5</a:t>
            </a:r>
            <a:r>
              <a:rPr lang="zh-TW" altLang="en-US" b="1" i="1" dirty="0">
                <a:solidFill>
                  <a:schemeClr val="tx1">
                    <a:lumMod val="95000"/>
                    <a:lumOff val="5000"/>
                  </a:schemeClr>
                </a:solidFill>
                <a:latin typeface="微軟正黑體" panose="020B0604030504040204" pitchFamily="34" charset="-120"/>
                <a:ea typeface="微軟正黑體" panose="020B0604030504040204" pitchFamily="34" charset="-120"/>
              </a:rPr>
              <a:t>月</a:t>
            </a:r>
            <a:r>
              <a:rPr lang="en-US" altLang="zh-TW" b="1" i="1">
                <a:solidFill>
                  <a:schemeClr val="tx1">
                    <a:lumMod val="95000"/>
                    <a:lumOff val="5000"/>
                  </a:schemeClr>
                </a:solidFill>
                <a:latin typeface="微軟正黑體" panose="020B0604030504040204" pitchFamily="34" charset="-120"/>
                <a:ea typeface="微軟正黑體" panose="020B0604030504040204" pitchFamily="34" charset="-120"/>
              </a:rPr>
              <a:t>14</a:t>
            </a:r>
            <a:r>
              <a:rPr lang="zh-TW" altLang="en-US" b="1" i="1">
                <a:solidFill>
                  <a:schemeClr val="tx1">
                    <a:lumMod val="95000"/>
                    <a:lumOff val="5000"/>
                  </a:schemeClr>
                </a:solidFill>
                <a:latin typeface="微軟正黑體" panose="020B0604030504040204" pitchFamily="34" charset="-120"/>
                <a:ea typeface="微軟正黑體" panose="020B0604030504040204" pitchFamily="34" charset="-120"/>
              </a:rPr>
              <a:t>日</a:t>
            </a:r>
            <a:endParaRPr lang="zh-TW" altLang="en-US" b="1" i="1" dirty="0">
              <a:solidFill>
                <a:schemeClr val="tx1">
                  <a:lumMod val="95000"/>
                  <a:lumOff val="5000"/>
                </a:schemeClr>
              </a:solidFill>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A5189D64-5FDA-E6C7-24B9-8C9E19756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55" y="-934"/>
            <a:ext cx="4853590" cy="6858000"/>
          </a:xfrm>
          <a:prstGeom prst="rect">
            <a:avLst/>
          </a:prstGeom>
        </p:spPr>
      </p:pic>
    </p:spTree>
    <p:extLst>
      <p:ext uri="{BB962C8B-B14F-4D97-AF65-F5344CB8AC3E}">
        <p14:creationId xmlns:p14="http://schemas.microsoft.com/office/powerpoint/2010/main" val="970744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6D9"/>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6AEA42-8A0F-E5D5-F1F9-D37E422E6DF8}"/>
              </a:ext>
            </a:extLst>
          </p:cNvPr>
          <p:cNvSpPr>
            <a:spLocks noGrp="1"/>
          </p:cNvSpPr>
          <p:nvPr>
            <p:ph type="title"/>
          </p:nvPr>
        </p:nvSpPr>
        <p:spPr>
          <a:xfrm>
            <a:off x="767080" y="2766218"/>
            <a:ext cx="10515600" cy="1325563"/>
          </a:xfrm>
        </p:spPr>
        <p:txBody>
          <a:bodyPr/>
          <a:lstStyle/>
          <a:p>
            <a:pPr algn="ctr"/>
            <a:r>
              <a:rPr lang="zh-TW" altLang="en-US" b="1" dirty="0">
                <a:latin typeface="微軟正黑體" panose="020B0604030504040204" pitchFamily="34" charset="-120"/>
                <a:ea typeface="微軟正黑體" panose="020B0604030504040204" pitchFamily="34" charset="-120"/>
              </a:rPr>
              <a:t>簡報結束，謝謝聆聽</a:t>
            </a:r>
          </a:p>
        </p:txBody>
      </p:sp>
    </p:spTree>
    <p:extLst>
      <p:ext uri="{BB962C8B-B14F-4D97-AF65-F5344CB8AC3E}">
        <p14:creationId xmlns:p14="http://schemas.microsoft.com/office/powerpoint/2010/main" val="2426398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6D9"/>
        </a:solidFill>
        <a:effectLst/>
      </p:bgPr>
    </p:bg>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846ED19-9FFB-F53F-9B3C-216A352851C2}"/>
              </a:ext>
            </a:extLst>
          </p:cNvPr>
          <p:cNvPicPr>
            <a:picLocks noChangeAspect="1"/>
          </p:cNvPicPr>
          <p:nvPr/>
        </p:nvPicPr>
        <p:blipFill>
          <a:blip r:embed="rId3"/>
          <a:stretch>
            <a:fillRect/>
          </a:stretch>
        </p:blipFill>
        <p:spPr>
          <a:xfrm>
            <a:off x="838200" y="1792615"/>
            <a:ext cx="2031325" cy="167993"/>
          </a:xfrm>
          <a:prstGeom prst="rect">
            <a:avLst/>
          </a:prstGeom>
        </p:spPr>
      </p:pic>
      <p:sp>
        <p:nvSpPr>
          <p:cNvPr id="9" name="文字方塊 8">
            <a:extLst>
              <a:ext uri="{FF2B5EF4-FFF2-40B4-BE49-F238E27FC236}">
                <a16:creationId xmlns:a16="http://schemas.microsoft.com/office/drawing/2014/main" id="{C85FEF20-6A29-591D-0CCA-676569FF441C}"/>
              </a:ext>
            </a:extLst>
          </p:cNvPr>
          <p:cNvSpPr txBox="1"/>
          <p:nvPr/>
        </p:nvSpPr>
        <p:spPr>
          <a:xfrm>
            <a:off x="725841" y="1084729"/>
            <a:ext cx="2236510" cy="707886"/>
          </a:xfrm>
          <a:prstGeom prst="rect">
            <a:avLst/>
          </a:prstGeom>
          <a:noFill/>
        </p:spPr>
        <p:txBody>
          <a:bodyPr wrap="none" rtlCol="0">
            <a:spAutoFit/>
          </a:bodyPr>
          <a:lstStyle/>
          <a:p>
            <a:r>
              <a:rPr lang="zh-TW" altLang="en-US" sz="4000" b="1" dirty="0">
                <a:latin typeface="微軟正黑體" panose="020B0604030504040204" pitchFamily="34" charset="-120"/>
                <a:ea typeface="微軟正黑體" panose="020B0604030504040204" pitchFamily="34" charset="-120"/>
              </a:rPr>
              <a:t>主題說明</a:t>
            </a:r>
          </a:p>
        </p:txBody>
      </p:sp>
      <p:graphicFrame>
        <p:nvGraphicFramePr>
          <p:cNvPr id="2" name="內容版面配置區 1">
            <a:extLst>
              <a:ext uri="{FF2B5EF4-FFF2-40B4-BE49-F238E27FC236}">
                <a16:creationId xmlns:a16="http://schemas.microsoft.com/office/drawing/2014/main" id="{2655B0D8-9DAC-40EC-FE77-7BF93C045613}"/>
              </a:ext>
            </a:extLst>
          </p:cNvPr>
          <p:cNvGraphicFramePr>
            <a:graphicFrameLocks noGrp="1"/>
          </p:cNvGraphicFramePr>
          <p:nvPr>
            <p:ph idx="1"/>
            <p:extLst>
              <p:ext uri="{D42A27DB-BD31-4B8C-83A1-F6EECF244321}">
                <p14:modId xmlns:p14="http://schemas.microsoft.com/office/powerpoint/2010/main" val="1313365318"/>
              </p:ext>
            </p:extLst>
          </p:nvPr>
        </p:nvGraphicFramePr>
        <p:xfrm>
          <a:off x="2962350" y="902208"/>
          <a:ext cx="9083345" cy="58477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文字方塊 2">
            <a:extLst>
              <a:ext uri="{FF2B5EF4-FFF2-40B4-BE49-F238E27FC236}">
                <a16:creationId xmlns:a16="http://schemas.microsoft.com/office/drawing/2014/main" id="{B6D2BEFB-8809-6984-9D27-EF393D20F7DA}"/>
              </a:ext>
            </a:extLst>
          </p:cNvPr>
          <p:cNvSpPr txBox="1"/>
          <p:nvPr/>
        </p:nvSpPr>
        <p:spPr>
          <a:xfrm>
            <a:off x="8476134" y="3318248"/>
            <a:ext cx="1597152" cy="1015663"/>
          </a:xfrm>
          <a:prstGeom prst="rect">
            <a:avLst/>
          </a:prstGeom>
          <a:noFill/>
        </p:spPr>
        <p:txBody>
          <a:bodyPr wrap="square" rtlCol="0">
            <a:spAutoFit/>
          </a:bodyPr>
          <a:lstStyle/>
          <a:p>
            <a:r>
              <a:rPr lang="zh-TW" altLang="en-US" sz="2000" b="1" dirty="0">
                <a:solidFill>
                  <a:schemeClr val="bg1"/>
                </a:solidFill>
                <a:latin typeface="微軟正黑體" panose="020B0604030504040204" pitchFamily="34" charset="-120"/>
                <a:ea typeface="微軟正黑體" panose="020B0604030504040204" pitchFamily="34" charset="-120"/>
              </a:rPr>
              <a:t>促進學習、發現和文化理解的平台</a:t>
            </a:r>
          </a:p>
        </p:txBody>
      </p:sp>
      <p:sp>
        <p:nvSpPr>
          <p:cNvPr id="4" name="文字方塊 3">
            <a:extLst>
              <a:ext uri="{FF2B5EF4-FFF2-40B4-BE49-F238E27FC236}">
                <a16:creationId xmlns:a16="http://schemas.microsoft.com/office/drawing/2014/main" id="{33EACBB8-D11F-60B5-E423-B6E67EC9BEEA}"/>
              </a:ext>
            </a:extLst>
          </p:cNvPr>
          <p:cNvSpPr txBox="1"/>
          <p:nvPr/>
        </p:nvSpPr>
        <p:spPr>
          <a:xfrm>
            <a:off x="5376165" y="1460303"/>
            <a:ext cx="1511808" cy="1015663"/>
          </a:xfrm>
          <a:prstGeom prst="rect">
            <a:avLst/>
          </a:prstGeom>
          <a:noFill/>
        </p:spPr>
        <p:txBody>
          <a:bodyPr wrap="square" rtlCol="0">
            <a:spAutoFit/>
          </a:bodyPr>
          <a:lstStyle/>
          <a:p>
            <a:r>
              <a:rPr lang="zh-TW" altLang="en-US" sz="2000" b="1" dirty="0">
                <a:solidFill>
                  <a:schemeClr val="bg1"/>
                </a:solidFill>
                <a:latin typeface="微軟正黑體" panose="020B0604030504040204" pitchFamily="34" charset="-120"/>
                <a:ea typeface="微軟正黑體" panose="020B0604030504040204" pitchFamily="34" charset="-120"/>
              </a:rPr>
              <a:t>具多元議題、批判性思維的討論空間</a:t>
            </a:r>
          </a:p>
        </p:txBody>
      </p:sp>
      <p:sp>
        <p:nvSpPr>
          <p:cNvPr id="6" name="文字方塊 5">
            <a:extLst>
              <a:ext uri="{FF2B5EF4-FFF2-40B4-BE49-F238E27FC236}">
                <a16:creationId xmlns:a16="http://schemas.microsoft.com/office/drawing/2014/main" id="{BB84A2B9-7A7F-CDA9-C094-F92ADC047562}"/>
              </a:ext>
            </a:extLst>
          </p:cNvPr>
          <p:cNvSpPr txBox="1"/>
          <p:nvPr/>
        </p:nvSpPr>
        <p:spPr>
          <a:xfrm>
            <a:off x="6230113" y="5065386"/>
            <a:ext cx="184731" cy="369332"/>
          </a:xfrm>
          <a:prstGeom prst="rect">
            <a:avLst/>
          </a:prstGeom>
          <a:noFill/>
        </p:spPr>
        <p:txBody>
          <a:bodyPr wrap="none" rtlCol="0">
            <a:spAutoFit/>
          </a:bodyPr>
          <a:lstStyle/>
          <a:p>
            <a:endParaRPr lang="zh-TW" altLang="en-US" dirty="0"/>
          </a:p>
        </p:txBody>
      </p:sp>
    </p:spTree>
    <p:extLst>
      <p:ext uri="{BB962C8B-B14F-4D97-AF65-F5344CB8AC3E}">
        <p14:creationId xmlns:p14="http://schemas.microsoft.com/office/powerpoint/2010/main" val="2033549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6D9"/>
        </a:solidFill>
        <a:effectLst/>
      </p:bgPr>
    </p:bg>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C1DD6F5-7606-8304-E4B2-DFB978649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1221" y="629714"/>
            <a:ext cx="3824719" cy="5404231"/>
          </a:xfrm>
          <a:prstGeom prst="rect">
            <a:avLst/>
          </a:prstGeom>
        </p:spPr>
      </p:pic>
      <p:sp>
        <p:nvSpPr>
          <p:cNvPr id="5" name="文字方塊 4">
            <a:extLst>
              <a:ext uri="{FF2B5EF4-FFF2-40B4-BE49-F238E27FC236}">
                <a16:creationId xmlns:a16="http://schemas.microsoft.com/office/drawing/2014/main" id="{1459B0CA-172B-7909-5D13-F9AB2116A6A8}"/>
              </a:ext>
            </a:extLst>
          </p:cNvPr>
          <p:cNvSpPr txBox="1"/>
          <p:nvPr/>
        </p:nvSpPr>
        <p:spPr>
          <a:xfrm>
            <a:off x="992087" y="1084729"/>
            <a:ext cx="1723549" cy="707886"/>
          </a:xfrm>
          <a:prstGeom prst="rect">
            <a:avLst/>
          </a:prstGeom>
          <a:noFill/>
        </p:spPr>
        <p:txBody>
          <a:bodyPr wrap="none" rtlCol="0">
            <a:spAutoFit/>
          </a:bodyPr>
          <a:lstStyle/>
          <a:p>
            <a:r>
              <a:rPr lang="zh-TW" altLang="en-US" sz="4000" b="1" dirty="0">
                <a:latin typeface="微軟正黑體" panose="020B0604030504040204" pitchFamily="34" charset="-120"/>
                <a:ea typeface="微軟正黑體" panose="020B0604030504040204" pitchFamily="34" charset="-120"/>
              </a:rPr>
              <a:t>主視覺</a:t>
            </a:r>
          </a:p>
        </p:txBody>
      </p:sp>
      <p:pic>
        <p:nvPicPr>
          <p:cNvPr id="6" name="圖片 5">
            <a:extLst>
              <a:ext uri="{FF2B5EF4-FFF2-40B4-BE49-F238E27FC236}">
                <a16:creationId xmlns:a16="http://schemas.microsoft.com/office/drawing/2014/main" id="{A97F20B0-C017-E5DA-1D4C-C1AF5A778C70}"/>
              </a:ext>
            </a:extLst>
          </p:cNvPr>
          <p:cNvPicPr>
            <a:picLocks noChangeAspect="1"/>
          </p:cNvPicPr>
          <p:nvPr/>
        </p:nvPicPr>
        <p:blipFill>
          <a:blip r:embed="rId4"/>
          <a:stretch>
            <a:fillRect/>
          </a:stretch>
        </p:blipFill>
        <p:spPr>
          <a:xfrm>
            <a:off x="838200" y="1792615"/>
            <a:ext cx="2031325" cy="167993"/>
          </a:xfrm>
          <a:prstGeom prst="rect">
            <a:avLst/>
          </a:prstGeom>
        </p:spPr>
      </p:pic>
      <p:sp>
        <p:nvSpPr>
          <p:cNvPr id="12" name="矩形: 圓角 11">
            <a:extLst>
              <a:ext uri="{FF2B5EF4-FFF2-40B4-BE49-F238E27FC236}">
                <a16:creationId xmlns:a16="http://schemas.microsoft.com/office/drawing/2014/main" id="{FB2C897A-0000-E569-75F8-ABB75F2557BA}"/>
              </a:ext>
            </a:extLst>
          </p:cNvPr>
          <p:cNvSpPr/>
          <p:nvPr/>
        </p:nvSpPr>
        <p:spPr>
          <a:xfrm>
            <a:off x="706280" y="2249831"/>
            <a:ext cx="2293398" cy="3630108"/>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itchFamily="34" charset="-120"/>
                <a:ea typeface="微軟正黑體" pitchFamily="34" charset="-120"/>
              </a:rPr>
              <a:t>小朋友和家長一起去博物館的形象為主體</a:t>
            </a:r>
            <a:endParaRPr lang="en-US" altLang="zh-TW" sz="2400" b="1" dirty="0">
              <a:solidFill>
                <a:schemeClr val="tx1"/>
              </a:solidFill>
              <a:latin typeface="微軟正黑體" pitchFamily="34" charset="-120"/>
              <a:ea typeface="微軟正黑體" pitchFamily="34" charset="-120"/>
            </a:endParaRPr>
          </a:p>
          <a:p>
            <a:pPr algn="ctr"/>
            <a:endParaRPr lang="en-US" altLang="zh-TW" sz="2400" b="1" dirty="0">
              <a:solidFill>
                <a:schemeClr val="tx1"/>
              </a:solidFill>
              <a:latin typeface="微軟正黑體" pitchFamily="34" charset="-120"/>
              <a:ea typeface="微軟正黑體" pitchFamily="34" charset="-120"/>
            </a:endParaRPr>
          </a:p>
          <a:p>
            <a:r>
              <a:rPr lang="zh-TW" altLang="en-US" sz="2400" b="1" dirty="0">
                <a:solidFill>
                  <a:schemeClr val="tx1"/>
                </a:solidFill>
                <a:latin typeface="微軟正黑體" pitchFamily="34" charset="-120"/>
                <a:ea typeface="微軟正黑體" pitchFamily="34" charset="-120"/>
              </a:rPr>
              <a:t>呈現使用博物館的方法及多功能性</a:t>
            </a:r>
            <a:endParaRPr lang="en-US" altLang="zh-TW" sz="2400" b="1" dirty="0">
              <a:solidFill>
                <a:schemeClr val="tx1"/>
              </a:solidFill>
              <a:latin typeface="微軟正黑體" pitchFamily="34" charset="-120"/>
              <a:ea typeface="微軟正黑體" pitchFamily="34" charset="-120"/>
            </a:endParaRPr>
          </a:p>
        </p:txBody>
      </p:sp>
      <p:sp>
        <p:nvSpPr>
          <p:cNvPr id="13" name="矩形: 圓角 12">
            <a:extLst>
              <a:ext uri="{FF2B5EF4-FFF2-40B4-BE49-F238E27FC236}">
                <a16:creationId xmlns:a16="http://schemas.microsoft.com/office/drawing/2014/main" id="{0BF505C1-2C70-B847-BDF1-08DB97B822D0}"/>
              </a:ext>
            </a:extLst>
          </p:cNvPr>
          <p:cNvSpPr/>
          <p:nvPr/>
        </p:nvSpPr>
        <p:spPr>
          <a:xfrm>
            <a:off x="8992681" y="4445933"/>
            <a:ext cx="897669" cy="73969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itchFamily="34" charset="-120"/>
                <a:ea typeface="微軟正黑體" pitchFamily="34" charset="-120"/>
              </a:rPr>
              <a:t>探索</a:t>
            </a:r>
            <a:endParaRPr lang="zh-TW" altLang="en-US" sz="2400" b="1" dirty="0">
              <a:solidFill>
                <a:schemeClr val="tx1"/>
              </a:solidFill>
            </a:endParaRPr>
          </a:p>
        </p:txBody>
      </p:sp>
      <p:sp>
        <p:nvSpPr>
          <p:cNvPr id="14" name="矩形: 圓角 13">
            <a:extLst>
              <a:ext uri="{FF2B5EF4-FFF2-40B4-BE49-F238E27FC236}">
                <a16:creationId xmlns:a16="http://schemas.microsoft.com/office/drawing/2014/main" id="{28728CFC-1941-2D9C-FA1A-DFEAA8CF4C70}"/>
              </a:ext>
            </a:extLst>
          </p:cNvPr>
          <p:cNvSpPr/>
          <p:nvPr/>
        </p:nvSpPr>
        <p:spPr>
          <a:xfrm>
            <a:off x="9650442" y="1259978"/>
            <a:ext cx="897669" cy="73969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itchFamily="34" charset="-120"/>
                <a:ea typeface="微軟正黑體" pitchFamily="34" charset="-120"/>
              </a:rPr>
              <a:t>參觀</a:t>
            </a:r>
            <a:endParaRPr lang="zh-TW" altLang="en-US" sz="2400" b="1" dirty="0">
              <a:solidFill>
                <a:schemeClr val="tx1"/>
              </a:solidFill>
            </a:endParaRPr>
          </a:p>
        </p:txBody>
      </p:sp>
      <p:sp>
        <p:nvSpPr>
          <p:cNvPr id="15" name="矩形: 圓角 14">
            <a:extLst>
              <a:ext uri="{FF2B5EF4-FFF2-40B4-BE49-F238E27FC236}">
                <a16:creationId xmlns:a16="http://schemas.microsoft.com/office/drawing/2014/main" id="{29490E37-E378-BD43-C3F9-2F2F94A548B7}"/>
              </a:ext>
            </a:extLst>
          </p:cNvPr>
          <p:cNvSpPr/>
          <p:nvPr/>
        </p:nvSpPr>
        <p:spPr>
          <a:xfrm>
            <a:off x="3856151" y="4904678"/>
            <a:ext cx="897669" cy="73969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itchFamily="34" charset="-120"/>
                <a:ea typeface="微軟正黑體" pitchFamily="34" charset="-120"/>
              </a:rPr>
              <a:t>體驗</a:t>
            </a:r>
            <a:endParaRPr lang="zh-TW" altLang="en-US" sz="2400" b="1" dirty="0">
              <a:solidFill>
                <a:schemeClr val="tx1"/>
              </a:solidFill>
            </a:endParaRPr>
          </a:p>
        </p:txBody>
      </p:sp>
      <p:sp>
        <p:nvSpPr>
          <p:cNvPr id="16" name="矩形: 圓角 15">
            <a:extLst>
              <a:ext uri="{FF2B5EF4-FFF2-40B4-BE49-F238E27FC236}">
                <a16:creationId xmlns:a16="http://schemas.microsoft.com/office/drawing/2014/main" id="{079A1866-617B-8C9E-4007-C7BB39B1C50F}"/>
              </a:ext>
            </a:extLst>
          </p:cNvPr>
          <p:cNvSpPr/>
          <p:nvPr/>
        </p:nvSpPr>
        <p:spPr>
          <a:xfrm>
            <a:off x="3428775" y="2615149"/>
            <a:ext cx="897669" cy="73969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itchFamily="34" charset="-120"/>
                <a:ea typeface="微軟正黑體" pitchFamily="34" charset="-120"/>
              </a:rPr>
              <a:t>學習</a:t>
            </a:r>
            <a:endParaRPr lang="zh-TW" altLang="en-US" sz="2400" b="1" dirty="0">
              <a:solidFill>
                <a:schemeClr val="tx1"/>
              </a:solidFill>
            </a:endParaRPr>
          </a:p>
        </p:txBody>
      </p:sp>
      <p:sp>
        <p:nvSpPr>
          <p:cNvPr id="17" name="矩形: 圓角 16">
            <a:extLst>
              <a:ext uri="{FF2B5EF4-FFF2-40B4-BE49-F238E27FC236}">
                <a16:creationId xmlns:a16="http://schemas.microsoft.com/office/drawing/2014/main" id="{4F475024-3427-F9DF-A1B5-12886D7A5BFF}"/>
              </a:ext>
            </a:extLst>
          </p:cNvPr>
          <p:cNvSpPr/>
          <p:nvPr/>
        </p:nvSpPr>
        <p:spPr>
          <a:xfrm>
            <a:off x="9920587" y="2907267"/>
            <a:ext cx="897669" cy="73969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itchFamily="34" charset="-120"/>
                <a:ea typeface="微軟正黑體" pitchFamily="34" charset="-120"/>
              </a:rPr>
              <a:t>研究</a:t>
            </a:r>
            <a:endParaRPr lang="zh-TW" altLang="en-US" sz="2400" b="1" dirty="0">
              <a:solidFill>
                <a:schemeClr val="tx1"/>
              </a:solidFill>
            </a:endParaRPr>
          </a:p>
        </p:txBody>
      </p:sp>
      <p:cxnSp>
        <p:nvCxnSpPr>
          <p:cNvPr id="19" name="接點: 弧形 18">
            <a:extLst>
              <a:ext uri="{FF2B5EF4-FFF2-40B4-BE49-F238E27FC236}">
                <a16:creationId xmlns:a16="http://schemas.microsoft.com/office/drawing/2014/main" id="{115C1506-6C06-96ED-0022-429C0CAA2C90}"/>
              </a:ext>
            </a:extLst>
          </p:cNvPr>
          <p:cNvCxnSpPr>
            <a:cxnSpLocks/>
          </p:cNvCxnSpPr>
          <p:nvPr/>
        </p:nvCxnSpPr>
        <p:spPr>
          <a:xfrm>
            <a:off x="3877611" y="3368070"/>
            <a:ext cx="1483763" cy="905633"/>
          </a:xfrm>
          <a:prstGeom prst="curvedConnector3">
            <a:avLst>
              <a:gd name="adj1" fmla="val 50000"/>
            </a:avLst>
          </a:prstGeom>
          <a:ln w="38100">
            <a:tailEnd type="triangle"/>
          </a:ln>
        </p:spPr>
        <p:style>
          <a:lnRef idx="2">
            <a:schemeClr val="dk1"/>
          </a:lnRef>
          <a:fillRef idx="0">
            <a:schemeClr val="dk1"/>
          </a:fillRef>
          <a:effectRef idx="1">
            <a:schemeClr val="dk1"/>
          </a:effectRef>
          <a:fontRef idx="minor">
            <a:schemeClr val="tx1"/>
          </a:fontRef>
        </p:style>
      </p:cxnSp>
      <p:cxnSp>
        <p:nvCxnSpPr>
          <p:cNvPr id="23" name="接點: 弧形 22">
            <a:extLst>
              <a:ext uri="{FF2B5EF4-FFF2-40B4-BE49-F238E27FC236}">
                <a16:creationId xmlns:a16="http://schemas.microsoft.com/office/drawing/2014/main" id="{B6BD3A38-86E5-2926-E13C-282C87AFDA98}"/>
              </a:ext>
            </a:extLst>
          </p:cNvPr>
          <p:cNvCxnSpPr>
            <a:cxnSpLocks/>
            <a:stCxn id="15" idx="2"/>
          </p:cNvCxnSpPr>
          <p:nvPr/>
        </p:nvCxnSpPr>
        <p:spPr>
          <a:xfrm rot="16200000" flipH="1">
            <a:off x="4784195" y="5165162"/>
            <a:ext cx="85098" cy="1043517"/>
          </a:xfrm>
          <a:prstGeom prst="curvedConnector2">
            <a:avLst/>
          </a:prstGeom>
          <a:ln w="38100">
            <a:tailEnd type="triangle"/>
          </a:ln>
        </p:spPr>
        <p:style>
          <a:lnRef idx="2">
            <a:schemeClr val="dk1"/>
          </a:lnRef>
          <a:fillRef idx="0">
            <a:schemeClr val="dk1"/>
          </a:fillRef>
          <a:effectRef idx="1">
            <a:schemeClr val="dk1"/>
          </a:effectRef>
          <a:fontRef idx="minor">
            <a:schemeClr val="tx1"/>
          </a:fontRef>
        </p:style>
      </p:cxnSp>
      <p:cxnSp>
        <p:nvCxnSpPr>
          <p:cNvPr id="28" name="接點: 弧形 27">
            <a:extLst>
              <a:ext uri="{FF2B5EF4-FFF2-40B4-BE49-F238E27FC236}">
                <a16:creationId xmlns:a16="http://schemas.microsoft.com/office/drawing/2014/main" id="{305F052E-76C7-FEBD-24AD-FD356C7E2EE5}"/>
              </a:ext>
            </a:extLst>
          </p:cNvPr>
          <p:cNvCxnSpPr>
            <a:cxnSpLocks/>
          </p:cNvCxnSpPr>
          <p:nvPr/>
        </p:nvCxnSpPr>
        <p:spPr>
          <a:xfrm rot="10800000">
            <a:off x="7410447" y="707329"/>
            <a:ext cx="2289735" cy="552648"/>
          </a:xfrm>
          <a:prstGeom prst="curvedConnector4">
            <a:avLst>
              <a:gd name="adj1" fmla="val 8496"/>
              <a:gd name="adj2" fmla="val 141364"/>
            </a:avLst>
          </a:prstGeom>
          <a:ln w="38100">
            <a:tailEnd type="triangle"/>
          </a:ln>
        </p:spPr>
        <p:style>
          <a:lnRef idx="2">
            <a:schemeClr val="dk1"/>
          </a:lnRef>
          <a:fillRef idx="0">
            <a:schemeClr val="dk1"/>
          </a:fillRef>
          <a:effectRef idx="1">
            <a:schemeClr val="dk1"/>
          </a:effectRef>
          <a:fontRef idx="minor">
            <a:schemeClr val="tx1"/>
          </a:fontRef>
        </p:style>
      </p:cxnSp>
      <p:cxnSp>
        <p:nvCxnSpPr>
          <p:cNvPr id="30" name="接點: 弧形 29">
            <a:extLst>
              <a:ext uri="{FF2B5EF4-FFF2-40B4-BE49-F238E27FC236}">
                <a16:creationId xmlns:a16="http://schemas.microsoft.com/office/drawing/2014/main" id="{D94B4D21-CFF3-F0C7-5BA1-E2F7352F5034}"/>
              </a:ext>
            </a:extLst>
          </p:cNvPr>
          <p:cNvCxnSpPr>
            <a:stCxn id="17" idx="1"/>
          </p:cNvCxnSpPr>
          <p:nvPr/>
        </p:nvCxnSpPr>
        <p:spPr>
          <a:xfrm rot="10800000" flipV="1">
            <a:off x="8817381" y="3277113"/>
            <a:ext cx="1103207" cy="369847"/>
          </a:xfrm>
          <a:prstGeom prst="curvedConnector3">
            <a:avLst>
              <a:gd name="adj1" fmla="val 36361"/>
            </a:avLst>
          </a:prstGeom>
          <a:ln w="38100">
            <a:tailEnd type="triangle"/>
          </a:ln>
        </p:spPr>
        <p:style>
          <a:lnRef idx="2">
            <a:schemeClr val="dk1"/>
          </a:lnRef>
          <a:fillRef idx="0">
            <a:schemeClr val="dk1"/>
          </a:fillRef>
          <a:effectRef idx="1">
            <a:schemeClr val="dk1"/>
          </a:effectRef>
          <a:fontRef idx="minor">
            <a:schemeClr val="tx1"/>
          </a:fontRef>
        </p:style>
      </p:cxnSp>
      <p:cxnSp>
        <p:nvCxnSpPr>
          <p:cNvPr id="33" name="接點: 弧形 32">
            <a:extLst>
              <a:ext uri="{FF2B5EF4-FFF2-40B4-BE49-F238E27FC236}">
                <a16:creationId xmlns:a16="http://schemas.microsoft.com/office/drawing/2014/main" id="{C99DFB93-6D7D-07E3-7CE8-508D44E8609D}"/>
              </a:ext>
            </a:extLst>
          </p:cNvPr>
          <p:cNvCxnSpPr>
            <a:stCxn id="13" idx="2"/>
          </p:cNvCxnSpPr>
          <p:nvPr/>
        </p:nvCxnSpPr>
        <p:spPr>
          <a:xfrm rot="5400000">
            <a:off x="8491009" y="4647514"/>
            <a:ext cx="412395" cy="1488620"/>
          </a:xfrm>
          <a:prstGeom prst="curvedConnector2">
            <a:avLst/>
          </a:prstGeom>
          <a:ln w="381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02143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6D9"/>
        </a:solid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2CC00BA7-6724-7835-CD3B-8AEE929DC21A}"/>
              </a:ext>
            </a:extLst>
          </p:cNvPr>
          <p:cNvSpPr txBox="1"/>
          <p:nvPr/>
        </p:nvSpPr>
        <p:spPr>
          <a:xfrm>
            <a:off x="735607" y="1084729"/>
            <a:ext cx="2492990" cy="646331"/>
          </a:xfrm>
          <a:prstGeom prst="rect">
            <a:avLst/>
          </a:prstGeom>
          <a:solidFill>
            <a:srgbClr val="FBF6D9"/>
          </a:solidFill>
        </p:spPr>
        <p:txBody>
          <a:bodyPr wrap="none" rtlCol="0">
            <a:spAutoFit/>
          </a:bodyPr>
          <a:lstStyle/>
          <a:p>
            <a:r>
              <a:rPr lang="zh-TW" altLang="en-US" sz="3600" b="1" dirty="0">
                <a:latin typeface="微軟正黑體" panose="020B0604030504040204" pitchFamily="34" charset="-120"/>
                <a:ea typeface="微軟正黑體" panose="020B0604030504040204" pitchFamily="34" charset="-120"/>
              </a:rPr>
              <a:t>主題活動</a:t>
            </a:r>
            <a:r>
              <a:rPr lang="zh-TW" altLang="en-US" sz="3600" b="1" dirty="0">
                <a:latin typeface="新細明體" panose="02020500000000000000" pitchFamily="18" charset="-120"/>
                <a:ea typeface="新細明體" panose="02020500000000000000" pitchFamily="18" charset="-120"/>
              </a:rPr>
              <a:t>①</a:t>
            </a:r>
            <a:endParaRPr lang="zh-TW" altLang="en-US" sz="3600" b="1"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D93B48AF-22F6-A252-3583-D69C265F41E0}"/>
              </a:ext>
            </a:extLst>
          </p:cNvPr>
          <p:cNvPicPr>
            <a:picLocks noChangeAspect="1"/>
          </p:cNvPicPr>
          <p:nvPr/>
        </p:nvPicPr>
        <p:blipFill>
          <a:blip r:embed="rId3"/>
          <a:stretch>
            <a:fillRect/>
          </a:stretch>
        </p:blipFill>
        <p:spPr>
          <a:xfrm>
            <a:off x="838200" y="1792616"/>
            <a:ext cx="2031325" cy="164004"/>
          </a:xfrm>
          <a:prstGeom prst="rect">
            <a:avLst/>
          </a:prstGeom>
        </p:spPr>
      </p:pic>
      <p:sp>
        <p:nvSpPr>
          <p:cNvPr id="6" name="矩形: 圓角 5">
            <a:extLst>
              <a:ext uri="{FF2B5EF4-FFF2-40B4-BE49-F238E27FC236}">
                <a16:creationId xmlns:a16="http://schemas.microsoft.com/office/drawing/2014/main" id="{BE0257F3-BB87-A487-72DB-E1F1237BD7D8}"/>
              </a:ext>
            </a:extLst>
          </p:cNvPr>
          <p:cNvSpPr/>
          <p:nvPr/>
        </p:nvSpPr>
        <p:spPr>
          <a:xfrm>
            <a:off x="685225" y="2155371"/>
            <a:ext cx="2293398" cy="298118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u="sng" dirty="0">
                <a:solidFill>
                  <a:schemeClr val="tx1"/>
                </a:solidFill>
                <a:latin typeface="微軟正黑體" pitchFamily="34" charset="-120"/>
                <a:ea typeface="微軟正黑體" pitchFamily="34" charset="-120"/>
              </a:rPr>
              <a:t>博物館逛大街</a:t>
            </a:r>
            <a:endParaRPr lang="en-US" altLang="zh-TW" sz="2400" b="1" u="sng" dirty="0">
              <a:solidFill>
                <a:schemeClr val="tx1"/>
              </a:solidFill>
              <a:latin typeface="微軟正黑體" pitchFamily="34" charset="-120"/>
              <a:ea typeface="微軟正黑體" pitchFamily="34" charset="-120"/>
            </a:endParaRPr>
          </a:p>
          <a:p>
            <a:pPr algn="ctr"/>
            <a:endParaRPr lang="en-US" altLang="zh-TW" sz="2400" b="1" dirty="0">
              <a:solidFill>
                <a:schemeClr val="tx1"/>
              </a:solidFill>
              <a:latin typeface="微軟正黑體" pitchFamily="34" charset="-120"/>
              <a:ea typeface="微軟正黑體" pitchFamily="34" charset="-120"/>
            </a:endParaRPr>
          </a:p>
          <a:p>
            <a:pPr algn="ctr"/>
            <a:r>
              <a:rPr lang="en-US" altLang="zh-TW" sz="2400" b="1" dirty="0">
                <a:solidFill>
                  <a:schemeClr val="tx1"/>
                </a:solidFill>
                <a:latin typeface="微軟正黑體" pitchFamily="34" charset="-120"/>
                <a:ea typeface="微軟正黑體" pitchFamily="34" charset="-120"/>
              </a:rPr>
              <a:t>5/18(</a:t>
            </a:r>
            <a:r>
              <a:rPr lang="zh-TW" altLang="en-US" sz="2400" b="1" dirty="0">
                <a:solidFill>
                  <a:schemeClr val="tx1"/>
                </a:solidFill>
                <a:latin typeface="微軟正黑體" pitchFamily="34" charset="-120"/>
                <a:ea typeface="微軟正黑體" pitchFamily="34" charset="-120"/>
              </a:rPr>
              <a:t>六</a:t>
            </a:r>
            <a:r>
              <a:rPr lang="en-US" altLang="zh-TW" sz="2400" b="1" dirty="0">
                <a:solidFill>
                  <a:schemeClr val="tx1"/>
                </a:solidFill>
                <a:latin typeface="微軟正黑體" pitchFamily="34" charset="-120"/>
                <a:ea typeface="微軟正黑體" pitchFamily="34" charset="-120"/>
              </a:rPr>
              <a:t>)-5/19(</a:t>
            </a:r>
            <a:r>
              <a:rPr lang="zh-TW" altLang="en-US" sz="2400" b="1" dirty="0">
                <a:solidFill>
                  <a:schemeClr val="tx1"/>
                </a:solidFill>
                <a:latin typeface="微軟正黑體" pitchFamily="34" charset="-120"/>
                <a:ea typeface="微軟正黑體" pitchFamily="34" charset="-120"/>
              </a:rPr>
              <a:t>日</a:t>
            </a:r>
            <a:r>
              <a:rPr lang="en-US" altLang="zh-TW" sz="2400" b="1" dirty="0">
                <a:solidFill>
                  <a:schemeClr val="tx1"/>
                </a:solidFill>
                <a:latin typeface="微軟正黑體" pitchFamily="34" charset="-120"/>
                <a:ea typeface="微軟正黑體" pitchFamily="34" charset="-120"/>
              </a:rPr>
              <a:t>)</a:t>
            </a:r>
          </a:p>
          <a:p>
            <a:pPr algn="ct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南市博</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戶外廣場</a:t>
            </a:r>
            <a:endParaRPr lang="zh-TW" altLang="en-US" sz="2400" b="1" dirty="0">
              <a:solidFill>
                <a:schemeClr val="tx1"/>
              </a:solidFill>
            </a:endParaRPr>
          </a:p>
        </p:txBody>
      </p:sp>
      <p:pic>
        <p:nvPicPr>
          <p:cNvPr id="7" name="圖片 6">
            <a:extLst>
              <a:ext uri="{FF2B5EF4-FFF2-40B4-BE49-F238E27FC236}">
                <a16:creationId xmlns:a16="http://schemas.microsoft.com/office/drawing/2014/main" id="{F46CA68F-31D8-2D0F-8224-6C7E953910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3122" y="1084729"/>
            <a:ext cx="3960104" cy="2970078"/>
          </a:xfrm>
          <a:prstGeom prst="rect">
            <a:avLst/>
          </a:prstGeom>
          <a:ln>
            <a:noFill/>
          </a:ln>
          <a:effectLst>
            <a:outerShdw blurRad="292100" dist="139700" dir="2700000" algn="tl" rotWithShape="0">
              <a:srgbClr val="333333">
                <a:alpha val="65000"/>
              </a:srgbClr>
            </a:outerShdw>
          </a:effectLst>
        </p:spPr>
      </p:pic>
      <p:pic>
        <p:nvPicPr>
          <p:cNvPr id="8" name="圖片 7">
            <a:extLst>
              <a:ext uri="{FF2B5EF4-FFF2-40B4-BE49-F238E27FC236}">
                <a16:creationId xmlns:a16="http://schemas.microsoft.com/office/drawing/2014/main" id="{B15B1BEE-C245-F938-EF83-8152AE0581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6671" y="1084730"/>
            <a:ext cx="3960104" cy="2970078"/>
          </a:xfrm>
          <a:prstGeom prst="rect">
            <a:avLst/>
          </a:prstGeom>
          <a:ln>
            <a:noFill/>
          </a:ln>
          <a:effectLst>
            <a:outerShdw blurRad="292100" dist="139700" dir="2700000" algn="tl" rotWithShape="0">
              <a:srgbClr val="333333">
                <a:alpha val="65000"/>
              </a:srgbClr>
            </a:outerShdw>
          </a:effectLst>
        </p:spPr>
      </p:pic>
      <p:sp>
        <p:nvSpPr>
          <p:cNvPr id="10" name="文字方塊 9">
            <a:extLst>
              <a:ext uri="{FF2B5EF4-FFF2-40B4-BE49-F238E27FC236}">
                <a16:creationId xmlns:a16="http://schemas.microsoft.com/office/drawing/2014/main" id="{8233E84F-0857-F9A7-2641-51CF41E8C710}"/>
              </a:ext>
            </a:extLst>
          </p:cNvPr>
          <p:cNvSpPr txBox="1"/>
          <p:nvPr/>
        </p:nvSpPr>
        <p:spPr>
          <a:xfrm>
            <a:off x="2985522" y="4288435"/>
            <a:ext cx="9133165" cy="461665"/>
          </a:xfrm>
          <a:prstGeom prst="rect">
            <a:avLst/>
          </a:prstGeom>
          <a:noFill/>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行動攤車 </a:t>
            </a:r>
            <a:r>
              <a:rPr lang="en-US" altLang="zh-TW" sz="2400" b="1" dirty="0">
                <a:latin typeface="微軟正黑體" panose="020B0604030504040204" pitchFamily="34" charset="-120"/>
                <a:ea typeface="微軟正黑體" panose="020B0604030504040204" pitchFamily="34" charset="-120"/>
              </a:rPr>
              <a:t>X</a:t>
            </a:r>
            <a:r>
              <a:rPr lang="zh-TW" altLang="en-US" sz="2400" b="1" dirty="0">
                <a:latin typeface="微軟正黑體" panose="020B0604030504040204" pitchFamily="34" charset="-120"/>
                <a:ea typeface="微軟正黑體" panose="020B0604030504040204" pitchFamily="34" charset="-120"/>
              </a:rPr>
              <a:t> 驚奇博物館列車 </a:t>
            </a:r>
            <a:r>
              <a:rPr lang="en-US" altLang="zh-TW" sz="2400" b="1" dirty="0">
                <a:latin typeface="微軟正黑體" panose="020B0604030504040204" pitchFamily="34" charset="-120"/>
                <a:ea typeface="微軟正黑體" panose="020B0604030504040204" pitchFamily="34" charset="-120"/>
              </a:rPr>
              <a:t>X</a:t>
            </a:r>
            <a:r>
              <a:rPr lang="zh-TW" altLang="en-US" sz="2400" b="1" dirty="0">
                <a:latin typeface="微軟正黑體" panose="020B0604030504040204" pitchFamily="34" charset="-120"/>
                <a:ea typeface="微軟正黑體" panose="020B0604030504040204" pitchFamily="34" charset="-120"/>
              </a:rPr>
              <a:t> 微型展示箱 </a:t>
            </a:r>
            <a:r>
              <a:rPr lang="en-US" altLang="zh-TW" sz="2400" b="1" dirty="0">
                <a:latin typeface="微軟正黑體" panose="020B0604030504040204" pitchFamily="34" charset="-120"/>
                <a:ea typeface="微軟正黑體" panose="020B0604030504040204" pitchFamily="34" charset="-120"/>
              </a:rPr>
              <a:t>X</a:t>
            </a:r>
            <a:r>
              <a:rPr lang="zh-TW" altLang="en-US" sz="2400" b="1" dirty="0">
                <a:latin typeface="微軟正黑體" panose="020B0604030504040204" pitchFamily="34" charset="-120"/>
                <a:ea typeface="微軟正黑體" panose="020B0604030504040204" pitchFamily="34" charset="-120"/>
              </a:rPr>
              <a:t> 館校合作特展 </a:t>
            </a:r>
            <a:r>
              <a:rPr lang="en-US" altLang="zh-TW" sz="2400" b="1" dirty="0">
                <a:latin typeface="微軟正黑體" panose="020B0604030504040204" pitchFamily="34" charset="-120"/>
                <a:ea typeface="微軟正黑體" panose="020B0604030504040204" pitchFamily="34" charset="-120"/>
              </a:rPr>
              <a:t>X </a:t>
            </a:r>
            <a:r>
              <a:rPr lang="zh-TW" altLang="en-US" sz="2400" b="1" dirty="0">
                <a:latin typeface="微軟正黑體" panose="020B0604030504040204" pitchFamily="34" charset="-120"/>
                <a:ea typeface="微軟正黑體" panose="020B0604030504040204" pitchFamily="34" charset="-120"/>
              </a:rPr>
              <a:t>市集</a:t>
            </a:r>
          </a:p>
        </p:txBody>
      </p:sp>
      <p:sp>
        <p:nvSpPr>
          <p:cNvPr id="3" name="文字方塊 2">
            <a:extLst>
              <a:ext uri="{FF2B5EF4-FFF2-40B4-BE49-F238E27FC236}">
                <a16:creationId xmlns:a16="http://schemas.microsoft.com/office/drawing/2014/main" id="{65C27380-772D-A81B-BF3A-736ECF0D4CA0}"/>
              </a:ext>
            </a:extLst>
          </p:cNvPr>
          <p:cNvSpPr txBox="1"/>
          <p:nvPr/>
        </p:nvSpPr>
        <p:spPr>
          <a:xfrm>
            <a:off x="6330092" y="5083006"/>
            <a:ext cx="2127491" cy="461665"/>
          </a:xfrm>
          <a:prstGeom prst="rect">
            <a:avLst/>
          </a:prstGeom>
          <a:noFill/>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賓果連線闖關</a:t>
            </a:r>
          </a:p>
        </p:txBody>
      </p:sp>
      <p:sp>
        <p:nvSpPr>
          <p:cNvPr id="9" name="文字方塊 8">
            <a:extLst>
              <a:ext uri="{FF2B5EF4-FFF2-40B4-BE49-F238E27FC236}">
                <a16:creationId xmlns:a16="http://schemas.microsoft.com/office/drawing/2014/main" id="{57D23A37-0BE0-0E85-5D47-2FA6CB6D498F}"/>
              </a:ext>
            </a:extLst>
          </p:cNvPr>
          <p:cNvSpPr txBox="1"/>
          <p:nvPr/>
        </p:nvSpPr>
        <p:spPr>
          <a:xfrm>
            <a:off x="5061611" y="5872096"/>
            <a:ext cx="5031288" cy="461665"/>
          </a:xfrm>
          <a:prstGeom prst="rect">
            <a:avLst/>
          </a:prstGeom>
          <a:noFill/>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從遊戲及教育體驗活動認識博物館</a:t>
            </a:r>
          </a:p>
        </p:txBody>
      </p:sp>
      <p:sp>
        <p:nvSpPr>
          <p:cNvPr id="11" name="箭號: 向下 10">
            <a:extLst>
              <a:ext uri="{FF2B5EF4-FFF2-40B4-BE49-F238E27FC236}">
                <a16:creationId xmlns:a16="http://schemas.microsoft.com/office/drawing/2014/main" id="{4941B791-B042-0977-C7BB-8C17A8FE772A}"/>
              </a:ext>
            </a:extLst>
          </p:cNvPr>
          <p:cNvSpPr/>
          <p:nvPr/>
        </p:nvSpPr>
        <p:spPr>
          <a:xfrm>
            <a:off x="7253226" y="4750100"/>
            <a:ext cx="293445" cy="3505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箭號: 向下 11">
            <a:extLst>
              <a:ext uri="{FF2B5EF4-FFF2-40B4-BE49-F238E27FC236}">
                <a16:creationId xmlns:a16="http://schemas.microsoft.com/office/drawing/2014/main" id="{A3390186-1360-7B40-60DC-264B01EC051C}"/>
              </a:ext>
            </a:extLst>
          </p:cNvPr>
          <p:cNvSpPr/>
          <p:nvPr/>
        </p:nvSpPr>
        <p:spPr>
          <a:xfrm>
            <a:off x="7262038" y="5527076"/>
            <a:ext cx="293445" cy="3505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橢圓 14">
            <a:extLst>
              <a:ext uri="{FF2B5EF4-FFF2-40B4-BE49-F238E27FC236}">
                <a16:creationId xmlns:a16="http://schemas.microsoft.com/office/drawing/2014/main" id="{5E325465-1BA7-6C8A-9C38-7889D48B3064}"/>
              </a:ext>
            </a:extLst>
          </p:cNvPr>
          <p:cNvSpPr/>
          <p:nvPr/>
        </p:nvSpPr>
        <p:spPr>
          <a:xfrm>
            <a:off x="701067" y="5335306"/>
            <a:ext cx="1130857" cy="1122644"/>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探索</a:t>
            </a:r>
          </a:p>
        </p:txBody>
      </p:sp>
      <p:sp>
        <p:nvSpPr>
          <p:cNvPr id="18" name="橢圓 17">
            <a:extLst>
              <a:ext uri="{FF2B5EF4-FFF2-40B4-BE49-F238E27FC236}">
                <a16:creationId xmlns:a16="http://schemas.microsoft.com/office/drawing/2014/main" id="{6923ECFF-43D7-DF7F-46E3-DF7DABA2CB43}"/>
              </a:ext>
            </a:extLst>
          </p:cNvPr>
          <p:cNvSpPr/>
          <p:nvPr/>
        </p:nvSpPr>
        <p:spPr>
          <a:xfrm>
            <a:off x="1945340" y="5335306"/>
            <a:ext cx="1130857" cy="1122644"/>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體驗</a:t>
            </a:r>
          </a:p>
        </p:txBody>
      </p:sp>
    </p:spTree>
    <p:extLst>
      <p:ext uri="{BB962C8B-B14F-4D97-AF65-F5344CB8AC3E}">
        <p14:creationId xmlns:p14="http://schemas.microsoft.com/office/powerpoint/2010/main" val="2179336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6D9"/>
        </a:solid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77E4B3E-BAB3-7726-7EF1-C123B5BA94EC}"/>
              </a:ext>
            </a:extLst>
          </p:cNvPr>
          <p:cNvSpPr txBox="1"/>
          <p:nvPr/>
        </p:nvSpPr>
        <p:spPr>
          <a:xfrm>
            <a:off x="735607" y="1084729"/>
            <a:ext cx="2492990" cy="646331"/>
          </a:xfrm>
          <a:prstGeom prst="rect">
            <a:avLst/>
          </a:prstGeom>
          <a:solidFill>
            <a:srgbClr val="FBF6D9"/>
          </a:solidFill>
        </p:spPr>
        <p:txBody>
          <a:bodyPr wrap="none" rtlCol="0">
            <a:spAutoFit/>
          </a:bodyPr>
          <a:lstStyle/>
          <a:p>
            <a:r>
              <a:rPr lang="zh-TW" altLang="en-US" sz="3600" b="1" dirty="0">
                <a:latin typeface="微軟正黑體" panose="020B0604030504040204" pitchFamily="34" charset="-120"/>
                <a:ea typeface="微軟正黑體" panose="020B0604030504040204" pitchFamily="34" charset="-120"/>
              </a:rPr>
              <a:t>主題活動</a:t>
            </a:r>
            <a:r>
              <a:rPr lang="zh-TW" altLang="en-US" sz="3600" b="1" dirty="0">
                <a:latin typeface="新細明體" panose="02020500000000000000" pitchFamily="18" charset="-120"/>
                <a:ea typeface="新細明體" panose="02020500000000000000" pitchFamily="18" charset="-120"/>
              </a:rPr>
              <a:t>②</a:t>
            </a:r>
            <a:endParaRPr lang="zh-TW" altLang="en-US" sz="3600" b="1"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22689738-28F2-879D-D3F6-DBE834A2FEF5}"/>
              </a:ext>
            </a:extLst>
          </p:cNvPr>
          <p:cNvPicPr>
            <a:picLocks noChangeAspect="1"/>
          </p:cNvPicPr>
          <p:nvPr/>
        </p:nvPicPr>
        <p:blipFill>
          <a:blip r:embed="rId3"/>
          <a:stretch>
            <a:fillRect/>
          </a:stretch>
        </p:blipFill>
        <p:spPr>
          <a:xfrm>
            <a:off x="838200" y="1792615"/>
            <a:ext cx="2031325" cy="167993"/>
          </a:xfrm>
          <a:prstGeom prst="rect">
            <a:avLst/>
          </a:prstGeom>
        </p:spPr>
      </p:pic>
      <p:sp>
        <p:nvSpPr>
          <p:cNvPr id="6" name="矩形: 圓角 5">
            <a:extLst>
              <a:ext uri="{FF2B5EF4-FFF2-40B4-BE49-F238E27FC236}">
                <a16:creationId xmlns:a16="http://schemas.microsoft.com/office/drawing/2014/main" id="{E5FE0A3D-BACA-DD9D-FC35-4FC90F6AD417}"/>
              </a:ext>
            </a:extLst>
          </p:cNvPr>
          <p:cNvSpPr/>
          <p:nvPr/>
        </p:nvSpPr>
        <p:spPr>
          <a:xfrm>
            <a:off x="706280" y="2078381"/>
            <a:ext cx="2293398" cy="3122269"/>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zh-TW" sz="2400" b="1" u="sng" dirty="0">
                <a:solidFill>
                  <a:schemeClr val="bg2">
                    <a:lumMod val="25000"/>
                  </a:schemeClr>
                </a:solidFill>
                <a:latin typeface="微軟正黑體" pitchFamily="34" charset="-120"/>
                <a:ea typeface="微軟正黑體" pitchFamily="34" charset="-120"/>
              </a:rPr>
              <a:t>【物語·吾語】講堂</a:t>
            </a:r>
            <a:endParaRPr lang="en-US" altLang="zh-TW" sz="2400" b="1" u="sng" dirty="0">
              <a:solidFill>
                <a:schemeClr val="bg2">
                  <a:lumMod val="25000"/>
                </a:schemeClr>
              </a:solidFill>
              <a:latin typeface="微軟正黑體" pitchFamily="34" charset="-120"/>
              <a:ea typeface="微軟正黑體" pitchFamily="34" charset="-120"/>
            </a:endParaRPr>
          </a:p>
          <a:p>
            <a:pPr algn="ctr"/>
            <a:endParaRPr lang="en-US" altLang="zh-TW" sz="800" b="1" u="sng" dirty="0">
              <a:solidFill>
                <a:schemeClr val="tx1"/>
              </a:solidFill>
              <a:latin typeface="微軟正黑體" pitchFamily="34" charset="-120"/>
              <a:ea typeface="微軟正黑體" pitchFamily="34" charset="-120"/>
            </a:endParaRPr>
          </a:p>
          <a:p>
            <a:pPr algn="ctr"/>
            <a:r>
              <a:rPr lang="en-US" altLang="zh-TW" sz="2400" b="1" dirty="0">
                <a:solidFill>
                  <a:schemeClr val="tx1"/>
                </a:solidFill>
                <a:latin typeface="微軟正黑體" pitchFamily="34" charset="-120"/>
                <a:ea typeface="微軟正黑體" pitchFamily="34" charset="-120"/>
              </a:rPr>
              <a:t>5/11</a:t>
            </a:r>
            <a:r>
              <a:rPr lang="zh-TW" altLang="en-US" sz="2400" b="1" dirty="0">
                <a:solidFill>
                  <a:schemeClr val="tx1"/>
                </a:solidFill>
                <a:latin typeface="微軟正黑體" pitchFamily="34" charset="-120"/>
                <a:ea typeface="微軟正黑體" pitchFamily="34" charset="-120"/>
              </a:rPr>
              <a:t>、</a:t>
            </a:r>
            <a:r>
              <a:rPr lang="en-US" altLang="zh-TW" sz="2400" b="1" dirty="0">
                <a:solidFill>
                  <a:schemeClr val="tx1"/>
                </a:solidFill>
                <a:latin typeface="微軟正黑體" pitchFamily="34" charset="-120"/>
                <a:ea typeface="微軟正黑體" pitchFamily="34" charset="-120"/>
              </a:rPr>
              <a:t>5/18</a:t>
            </a:r>
            <a:r>
              <a:rPr lang="zh-TW" altLang="en-US" sz="2400" b="1" dirty="0">
                <a:solidFill>
                  <a:schemeClr val="tx1"/>
                </a:solidFill>
                <a:latin typeface="微軟正黑體" pitchFamily="34" charset="-120"/>
                <a:ea typeface="微軟正黑體" pitchFamily="34" charset="-120"/>
              </a:rPr>
              <a:t>、</a:t>
            </a:r>
            <a:endParaRPr lang="en-US" altLang="zh-TW" sz="2400" b="1" dirty="0">
              <a:solidFill>
                <a:schemeClr val="tx1"/>
              </a:solidFill>
              <a:latin typeface="微軟正黑體" pitchFamily="34" charset="-120"/>
              <a:ea typeface="微軟正黑體" pitchFamily="34" charset="-120"/>
            </a:endParaRPr>
          </a:p>
          <a:p>
            <a:pPr algn="ctr"/>
            <a:r>
              <a:rPr lang="en-US" altLang="zh-TW" sz="2400" b="1" dirty="0">
                <a:solidFill>
                  <a:schemeClr val="tx1"/>
                </a:solidFill>
                <a:latin typeface="微軟正黑體" pitchFamily="34" charset="-120"/>
                <a:ea typeface="微軟正黑體" pitchFamily="34" charset="-120"/>
              </a:rPr>
              <a:t>5/19</a:t>
            </a:r>
            <a:r>
              <a:rPr lang="zh-TW" altLang="en-US" sz="2400" b="1" dirty="0">
                <a:solidFill>
                  <a:schemeClr val="tx1"/>
                </a:solidFill>
                <a:latin typeface="微軟正黑體" pitchFamily="34" charset="-120"/>
                <a:ea typeface="微軟正黑體" pitchFamily="34" charset="-120"/>
              </a:rPr>
              <a:t>、</a:t>
            </a:r>
            <a:r>
              <a:rPr lang="en-US" altLang="zh-TW" sz="2400" b="1" dirty="0">
                <a:solidFill>
                  <a:schemeClr val="tx1"/>
                </a:solidFill>
                <a:latin typeface="微軟正黑體" pitchFamily="34" charset="-120"/>
                <a:ea typeface="微軟正黑體" pitchFamily="34" charset="-120"/>
              </a:rPr>
              <a:t>5/26</a:t>
            </a:r>
          </a:p>
          <a:p>
            <a:pPr algn="ctr"/>
            <a:endParaRPr lang="en-US" altLang="zh-TW" sz="9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南市博</a:t>
            </a:r>
            <a:endParaRPr lang="en-US" altLang="zh-TW" sz="2400" b="1" dirty="0">
              <a:solidFill>
                <a:schemeClr val="tx1"/>
              </a:solidFill>
              <a:latin typeface="微軟正黑體" pitchFamily="34" charset="-120"/>
              <a:ea typeface="微軟正黑體" pitchFamily="34" charset="-120"/>
            </a:endParaRPr>
          </a:p>
        </p:txBody>
      </p:sp>
      <p:pic>
        <p:nvPicPr>
          <p:cNvPr id="11" name="圖片 10">
            <a:extLst>
              <a:ext uri="{FF2B5EF4-FFF2-40B4-BE49-F238E27FC236}">
                <a16:creationId xmlns:a16="http://schemas.microsoft.com/office/drawing/2014/main" id="{FAA47E56-CB7A-0310-0558-9E7BE06F75AC}"/>
              </a:ext>
            </a:extLst>
          </p:cNvPr>
          <p:cNvPicPr>
            <a:picLocks noChangeAspect="1"/>
          </p:cNvPicPr>
          <p:nvPr/>
        </p:nvPicPr>
        <p:blipFill>
          <a:blip r:embed="rId4"/>
          <a:stretch>
            <a:fillRect/>
          </a:stretch>
        </p:blipFill>
        <p:spPr>
          <a:xfrm>
            <a:off x="3519281" y="-64646"/>
            <a:ext cx="8954421" cy="6987292"/>
          </a:xfrm>
          <a:prstGeom prst="rect">
            <a:avLst/>
          </a:prstGeom>
        </p:spPr>
      </p:pic>
      <p:pic>
        <p:nvPicPr>
          <p:cNvPr id="8" name="圖片 7">
            <a:extLst>
              <a:ext uri="{FF2B5EF4-FFF2-40B4-BE49-F238E27FC236}">
                <a16:creationId xmlns:a16="http://schemas.microsoft.com/office/drawing/2014/main" id="{C8468D33-604E-8FFF-1226-06A422C9BB12}"/>
              </a:ext>
            </a:extLst>
          </p:cNvPr>
          <p:cNvPicPr>
            <a:picLocks noChangeAspect="1"/>
          </p:cNvPicPr>
          <p:nvPr/>
        </p:nvPicPr>
        <p:blipFill>
          <a:blip r:embed="rId5"/>
          <a:stretch>
            <a:fillRect/>
          </a:stretch>
        </p:blipFill>
        <p:spPr>
          <a:xfrm>
            <a:off x="4499872" y="3489868"/>
            <a:ext cx="3164012" cy="2373009"/>
          </a:xfrm>
          <a:prstGeom prst="rect">
            <a:avLst/>
          </a:prstGeom>
        </p:spPr>
      </p:pic>
      <p:pic>
        <p:nvPicPr>
          <p:cNvPr id="10" name="圖片 9">
            <a:extLst>
              <a:ext uri="{FF2B5EF4-FFF2-40B4-BE49-F238E27FC236}">
                <a16:creationId xmlns:a16="http://schemas.microsoft.com/office/drawing/2014/main" id="{122D0E49-1282-B0E3-EBFF-6E302B64F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6558" y="985454"/>
            <a:ext cx="3355690" cy="2517335"/>
          </a:xfrm>
          <a:prstGeom prst="rect">
            <a:avLst/>
          </a:prstGeom>
        </p:spPr>
      </p:pic>
      <p:sp>
        <p:nvSpPr>
          <p:cNvPr id="12" name="文字方塊 11">
            <a:extLst>
              <a:ext uri="{FF2B5EF4-FFF2-40B4-BE49-F238E27FC236}">
                <a16:creationId xmlns:a16="http://schemas.microsoft.com/office/drawing/2014/main" id="{230B71A9-5B24-DB1A-0195-0BF6AC59F1A6}"/>
              </a:ext>
            </a:extLst>
          </p:cNvPr>
          <p:cNvSpPr txBox="1"/>
          <p:nvPr/>
        </p:nvSpPr>
        <p:spPr>
          <a:xfrm>
            <a:off x="4338788" y="908830"/>
            <a:ext cx="2994902" cy="2339102"/>
          </a:xfrm>
          <a:prstGeom prst="rect">
            <a:avLst/>
          </a:prstGeom>
          <a:noFill/>
        </p:spPr>
        <p:txBody>
          <a:bodyPr wrap="square" rtlCol="0">
            <a:spAutoFit/>
          </a:bodyPr>
          <a:lstStyle/>
          <a:p>
            <a:pPr marL="342900" indent="-342900">
              <a:buFont typeface="Wingdings" panose="05000000000000000000" pitchFamily="2" charset="2"/>
              <a:buChar char="ü"/>
            </a:pPr>
            <a:r>
              <a:rPr lang="zh-TW" altLang="en-US" sz="2400" b="1" dirty="0">
                <a:latin typeface="微軟正黑體" panose="020B0604030504040204" pitchFamily="34" charset="-120"/>
                <a:ea typeface="微軟正黑體" panose="020B0604030504040204" pitchFamily="34" charset="-120"/>
              </a:rPr>
              <a:t>王子碩</a:t>
            </a:r>
            <a:r>
              <a:rPr lang="en-US" altLang="zh-TW" sz="2400" b="1"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從臺南市立博物館穿越 </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日本時代開山神社及周遭的散步小旅行</a:t>
            </a:r>
            <a:endParaRPr lang="en-US" altLang="zh-TW" sz="24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ü"/>
            </a:pPr>
            <a:endParaRPr lang="en-US" altLang="zh-TW" sz="24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ü"/>
            </a:pPr>
            <a:r>
              <a:rPr lang="zh-TW" altLang="en-US" sz="2400" b="1" dirty="0">
                <a:latin typeface="微軟正黑體" panose="020B0604030504040204" pitchFamily="34" charset="-120"/>
                <a:ea typeface="微軟正黑體" panose="020B0604030504040204" pitchFamily="34" charset="-120"/>
              </a:rPr>
              <a:t>黃翠梅</a:t>
            </a:r>
            <a:r>
              <a:rPr lang="en-US" altLang="zh-TW" sz="2400" b="1"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妙相奪天真，針針巧入神</a:t>
            </a:r>
            <a:endParaRPr lang="zh-TW" altLang="en-US" sz="2400" dirty="0">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0121724A-C0DC-7A0E-A6B9-6EED6CA02BDF}"/>
              </a:ext>
            </a:extLst>
          </p:cNvPr>
          <p:cNvSpPr txBox="1"/>
          <p:nvPr/>
        </p:nvSpPr>
        <p:spPr>
          <a:xfrm>
            <a:off x="7878158" y="3827067"/>
            <a:ext cx="3164012" cy="2369880"/>
          </a:xfrm>
          <a:prstGeom prst="rect">
            <a:avLst/>
          </a:prstGeom>
          <a:noFill/>
        </p:spPr>
        <p:txBody>
          <a:bodyPr wrap="square" rtlCol="0">
            <a:spAutoFit/>
          </a:bodyPr>
          <a:lstStyle/>
          <a:p>
            <a:pPr marL="342900" indent="-342900">
              <a:buFont typeface="Wingdings" panose="05000000000000000000" pitchFamily="2" charset="2"/>
              <a:buChar char="ü"/>
            </a:pPr>
            <a:r>
              <a:rPr lang="zh-TW" altLang="en-US" sz="2400" b="1" dirty="0">
                <a:latin typeface="微軟正黑體" panose="020B0604030504040204" pitchFamily="34" charset="-120"/>
                <a:ea typeface="微軟正黑體" panose="020B0604030504040204" pitchFamily="34" charset="-120"/>
              </a:rPr>
              <a:t>蔡韻慈 </a:t>
            </a:r>
            <a:r>
              <a:rPr lang="en-US" altLang="zh-TW" sz="2400" b="1" dirty="0">
                <a:latin typeface="微軟正黑體" panose="020B0604030504040204" pitchFamily="34" charset="-120"/>
                <a:ea typeface="微軟正黑體" panose="020B0604030504040204" pitchFamily="34" charset="-120"/>
              </a:rPr>
              <a:t>ft.</a:t>
            </a:r>
            <a:r>
              <a:rPr lang="zh-TW" altLang="en-US" sz="2400" b="1" dirty="0">
                <a:latin typeface="微軟正黑體" panose="020B0604030504040204" pitchFamily="34" charset="-120"/>
                <a:ea typeface="微軟正黑體" panose="020B0604030504040204" pitchFamily="34" charset="-120"/>
              </a:rPr>
              <a:t> 曾信傑</a:t>
            </a:r>
            <a:r>
              <a:rPr lang="en-US" altLang="zh-TW" sz="2400" b="1"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不容小看的被動者</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博物館「物」的力量</a:t>
            </a:r>
            <a:endParaRPr lang="en-US" altLang="zh-TW"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ü"/>
            </a:pPr>
            <a:endParaRPr lang="en-US" altLang="zh-TW" sz="24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ü"/>
            </a:pPr>
            <a:r>
              <a:rPr lang="zh-TW" altLang="en-US" sz="2400" b="1" dirty="0">
                <a:latin typeface="微軟正黑體" panose="020B0604030504040204" pitchFamily="34" charset="-120"/>
                <a:ea typeface="微軟正黑體" panose="020B0604030504040204" pitchFamily="34" charset="-120"/>
              </a:rPr>
              <a:t>謝金魚</a:t>
            </a:r>
            <a:r>
              <a:rPr lang="en-US" altLang="zh-TW" sz="2400" b="1"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傳奇商人盧芹齋：文物大盜、收藏家與博物館供貨商</a:t>
            </a:r>
            <a:endParaRPr lang="zh-TW" altLang="en-US" sz="2400" dirty="0">
              <a:latin typeface="微軟正黑體" panose="020B0604030504040204" pitchFamily="34" charset="-120"/>
              <a:ea typeface="微軟正黑體" panose="020B0604030504040204" pitchFamily="34" charset="-120"/>
            </a:endParaRPr>
          </a:p>
        </p:txBody>
      </p:sp>
      <p:sp>
        <p:nvSpPr>
          <p:cNvPr id="2" name="橢圓 1">
            <a:extLst>
              <a:ext uri="{FF2B5EF4-FFF2-40B4-BE49-F238E27FC236}">
                <a16:creationId xmlns:a16="http://schemas.microsoft.com/office/drawing/2014/main" id="{101AB7C9-4ECD-3DD5-5E85-A9ED5FFC41D2}"/>
              </a:ext>
            </a:extLst>
          </p:cNvPr>
          <p:cNvSpPr/>
          <p:nvPr/>
        </p:nvSpPr>
        <p:spPr>
          <a:xfrm>
            <a:off x="701067" y="5335306"/>
            <a:ext cx="1130857" cy="1122644"/>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學習</a:t>
            </a:r>
          </a:p>
        </p:txBody>
      </p:sp>
      <p:sp>
        <p:nvSpPr>
          <p:cNvPr id="3" name="橢圓 2">
            <a:extLst>
              <a:ext uri="{FF2B5EF4-FFF2-40B4-BE49-F238E27FC236}">
                <a16:creationId xmlns:a16="http://schemas.microsoft.com/office/drawing/2014/main" id="{52DBF3DF-A340-EBC2-EFB0-58078ABB488D}"/>
              </a:ext>
            </a:extLst>
          </p:cNvPr>
          <p:cNvSpPr/>
          <p:nvPr/>
        </p:nvSpPr>
        <p:spPr>
          <a:xfrm>
            <a:off x="1916446" y="5335306"/>
            <a:ext cx="1130857" cy="1122644"/>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研究</a:t>
            </a:r>
          </a:p>
        </p:txBody>
      </p:sp>
    </p:spTree>
    <p:extLst>
      <p:ext uri="{BB962C8B-B14F-4D97-AF65-F5344CB8AC3E}">
        <p14:creationId xmlns:p14="http://schemas.microsoft.com/office/powerpoint/2010/main" val="291419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6D9"/>
        </a:solid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24A0600D-6348-FAFD-6737-DEE33D30E09B}"/>
              </a:ext>
            </a:extLst>
          </p:cNvPr>
          <p:cNvSpPr txBox="1"/>
          <p:nvPr/>
        </p:nvSpPr>
        <p:spPr>
          <a:xfrm>
            <a:off x="735607" y="1084729"/>
            <a:ext cx="2492990" cy="646331"/>
          </a:xfrm>
          <a:prstGeom prst="rect">
            <a:avLst/>
          </a:prstGeom>
          <a:solidFill>
            <a:srgbClr val="FBF6D9"/>
          </a:solidFill>
        </p:spPr>
        <p:txBody>
          <a:bodyPr wrap="none" rtlCol="0">
            <a:spAutoFit/>
          </a:bodyPr>
          <a:lstStyle/>
          <a:p>
            <a:r>
              <a:rPr lang="zh-TW" altLang="en-US" sz="3600" b="1" dirty="0">
                <a:latin typeface="微軟正黑體" panose="020B0604030504040204" pitchFamily="34" charset="-120"/>
                <a:ea typeface="微軟正黑體" panose="020B0604030504040204" pitchFamily="34" charset="-120"/>
              </a:rPr>
              <a:t>主題活動</a:t>
            </a:r>
            <a:r>
              <a:rPr lang="zh-TW" altLang="en-US" sz="3600" b="1" dirty="0">
                <a:latin typeface="新細明體" panose="02020500000000000000" pitchFamily="18" charset="-120"/>
                <a:ea typeface="新細明體" panose="02020500000000000000" pitchFamily="18" charset="-120"/>
              </a:rPr>
              <a:t>③</a:t>
            </a:r>
            <a:endParaRPr lang="zh-TW" altLang="en-US" sz="3600" b="1" dirty="0">
              <a:latin typeface="微軟正黑體" panose="020B0604030504040204" pitchFamily="34" charset="-120"/>
              <a:ea typeface="微軟正黑體" panose="020B0604030504040204" pitchFamily="34" charset="-120"/>
            </a:endParaRPr>
          </a:p>
        </p:txBody>
      </p:sp>
      <p:pic>
        <p:nvPicPr>
          <p:cNvPr id="5" name="圖片 4">
            <a:extLst>
              <a:ext uri="{FF2B5EF4-FFF2-40B4-BE49-F238E27FC236}">
                <a16:creationId xmlns:a16="http://schemas.microsoft.com/office/drawing/2014/main" id="{3B2B2AC9-EBC9-19DE-FB7B-E9256C972B44}"/>
              </a:ext>
            </a:extLst>
          </p:cNvPr>
          <p:cNvPicPr>
            <a:picLocks noChangeAspect="1"/>
          </p:cNvPicPr>
          <p:nvPr/>
        </p:nvPicPr>
        <p:blipFill>
          <a:blip r:embed="rId3"/>
          <a:stretch>
            <a:fillRect/>
          </a:stretch>
        </p:blipFill>
        <p:spPr>
          <a:xfrm>
            <a:off x="838200" y="1792615"/>
            <a:ext cx="2031325" cy="167993"/>
          </a:xfrm>
          <a:prstGeom prst="rect">
            <a:avLst/>
          </a:prstGeom>
        </p:spPr>
      </p:pic>
      <p:sp>
        <p:nvSpPr>
          <p:cNvPr id="6" name="矩形: 圓角 5">
            <a:extLst>
              <a:ext uri="{FF2B5EF4-FFF2-40B4-BE49-F238E27FC236}">
                <a16:creationId xmlns:a16="http://schemas.microsoft.com/office/drawing/2014/main" id="{93A4651F-EA17-09BB-F741-E4AC0F0B46C1}"/>
              </a:ext>
            </a:extLst>
          </p:cNvPr>
          <p:cNvSpPr/>
          <p:nvPr/>
        </p:nvSpPr>
        <p:spPr>
          <a:xfrm>
            <a:off x="706280" y="2126006"/>
            <a:ext cx="2293398" cy="2979752"/>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u="sng" dirty="0">
                <a:solidFill>
                  <a:schemeClr val="tx1"/>
                </a:solidFill>
                <a:latin typeface="微軟正黑體" pitchFamily="34" charset="-120"/>
                <a:ea typeface="微軟正黑體" pitchFamily="34" charset="-120"/>
              </a:rPr>
              <a:t>書的行動</a:t>
            </a:r>
            <a:endParaRPr lang="en-US" altLang="zh-TW" sz="2400" b="1" u="sng" dirty="0">
              <a:solidFill>
                <a:schemeClr val="tx1"/>
              </a:solidFill>
              <a:latin typeface="微軟正黑體" pitchFamily="34" charset="-120"/>
              <a:ea typeface="微軟正黑體" pitchFamily="34" charset="-120"/>
            </a:endParaRPr>
          </a:p>
          <a:p>
            <a:pPr algn="ctr"/>
            <a:r>
              <a:rPr lang="zh-TW" altLang="en-US" sz="2400" b="1" u="sng" dirty="0">
                <a:solidFill>
                  <a:schemeClr val="tx1"/>
                </a:solidFill>
                <a:latin typeface="微軟正黑體" pitchFamily="34" charset="-120"/>
                <a:ea typeface="微軟正黑體" pitchFamily="34" charset="-120"/>
              </a:rPr>
              <a:t>博物館</a:t>
            </a:r>
            <a:endParaRPr lang="en-US" altLang="zh-TW" sz="2400" b="1" u="sng" dirty="0">
              <a:solidFill>
                <a:schemeClr val="tx1"/>
              </a:solidFill>
              <a:latin typeface="微軟正黑體" pitchFamily="34" charset="-120"/>
              <a:ea typeface="微軟正黑體" pitchFamily="34" charset="-120"/>
            </a:endParaRPr>
          </a:p>
          <a:p>
            <a:pPr algn="ctr"/>
            <a:endParaRPr lang="en-US" altLang="zh-TW" sz="2400" b="1" dirty="0">
              <a:solidFill>
                <a:schemeClr val="tx1"/>
              </a:solidFill>
              <a:latin typeface="微軟正黑體" pitchFamily="34" charset="-120"/>
              <a:ea typeface="微軟正黑體" pitchFamily="34" charset="-120"/>
            </a:endParaRPr>
          </a:p>
          <a:p>
            <a:pPr algn="ctr"/>
            <a:r>
              <a:rPr lang="en-US" altLang="zh-TW" sz="2400" b="1" dirty="0">
                <a:solidFill>
                  <a:schemeClr val="tx1"/>
                </a:solidFill>
                <a:latin typeface="微軟正黑體" pitchFamily="34" charset="-120"/>
                <a:ea typeface="微軟正黑體" pitchFamily="34" charset="-120"/>
              </a:rPr>
              <a:t>5/18(</a:t>
            </a:r>
            <a:r>
              <a:rPr lang="zh-TW" altLang="en-US" sz="2400" b="1" dirty="0">
                <a:solidFill>
                  <a:schemeClr val="tx1"/>
                </a:solidFill>
                <a:latin typeface="微軟正黑體" pitchFamily="34" charset="-120"/>
                <a:ea typeface="微軟正黑體" pitchFamily="34" charset="-120"/>
              </a:rPr>
              <a:t>六</a:t>
            </a:r>
            <a:r>
              <a:rPr lang="en-US" altLang="zh-TW" sz="2400" b="1" dirty="0">
                <a:solidFill>
                  <a:schemeClr val="tx1"/>
                </a:solidFill>
                <a:latin typeface="微軟正黑體" pitchFamily="34" charset="-120"/>
                <a:ea typeface="微軟正黑體" pitchFamily="34" charset="-120"/>
              </a:rPr>
              <a:t>)-5/19(</a:t>
            </a:r>
            <a:r>
              <a:rPr lang="zh-TW" altLang="en-US" sz="2400" b="1" dirty="0">
                <a:solidFill>
                  <a:schemeClr val="tx1"/>
                </a:solidFill>
                <a:latin typeface="微軟正黑體" pitchFamily="34" charset="-120"/>
                <a:ea typeface="微軟正黑體" pitchFamily="34" charset="-120"/>
              </a:rPr>
              <a:t>日</a:t>
            </a:r>
            <a:r>
              <a:rPr lang="en-US" altLang="zh-TW" sz="2400" b="1" dirty="0">
                <a:solidFill>
                  <a:schemeClr val="tx1"/>
                </a:solidFill>
                <a:latin typeface="微軟正黑體" pitchFamily="34" charset="-120"/>
                <a:ea typeface="微軟正黑體" pitchFamily="34" charset="-120"/>
              </a:rPr>
              <a:t>)</a:t>
            </a:r>
          </a:p>
          <a:p>
            <a:pPr algn="ct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南市博</a:t>
            </a: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戶外廣場</a:t>
            </a:r>
            <a:endParaRPr lang="zh-TW" altLang="en-US" sz="2400" b="1" dirty="0">
              <a:solidFill>
                <a:schemeClr val="tx1"/>
              </a:solidFill>
            </a:endParaRPr>
          </a:p>
        </p:txBody>
      </p:sp>
      <p:pic>
        <p:nvPicPr>
          <p:cNvPr id="7" name="圖片 6">
            <a:extLst>
              <a:ext uri="{FF2B5EF4-FFF2-40B4-BE49-F238E27FC236}">
                <a16:creationId xmlns:a16="http://schemas.microsoft.com/office/drawing/2014/main" id="{C78269BF-CD52-4DE3-54DD-AECA079067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5876" y="1124744"/>
            <a:ext cx="3847356" cy="2564904"/>
          </a:xfrm>
          <a:prstGeom prst="rect">
            <a:avLst/>
          </a:prstGeom>
        </p:spPr>
      </p:pic>
      <p:pic>
        <p:nvPicPr>
          <p:cNvPr id="8" name="圖片 7">
            <a:extLst>
              <a:ext uri="{FF2B5EF4-FFF2-40B4-BE49-F238E27FC236}">
                <a16:creationId xmlns:a16="http://schemas.microsoft.com/office/drawing/2014/main" id="{BAF5E556-E0CD-FF1E-F43E-5D3AE9D7D1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6814" y="3816424"/>
            <a:ext cx="3847356" cy="2564904"/>
          </a:xfrm>
          <a:prstGeom prst="rect">
            <a:avLst/>
          </a:prstGeom>
        </p:spPr>
      </p:pic>
      <p:sp>
        <p:nvSpPr>
          <p:cNvPr id="10" name="文字方塊 9">
            <a:extLst>
              <a:ext uri="{FF2B5EF4-FFF2-40B4-BE49-F238E27FC236}">
                <a16:creationId xmlns:a16="http://schemas.microsoft.com/office/drawing/2014/main" id="{D8C819A6-669A-F256-45D9-346752880318}"/>
              </a:ext>
            </a:extLst>
          </p:cNvPr>
          <p:cNvSpPr txBox="1"/>
          <p:nvPr/>
        </p:nvSpPr>
        <p:spPr>
          <a:xfrm>
            <a:off x="3474551" y="2535486"/>
            <a:ext cx="3847356" cy="2308324"/>
          </a:xfrm>
          <a:prstGeom prst="rect">
            <a:avLst/>
          </a:prstGeom>
          <a:noFill/>
        </p:spPr>
        <p:txBody>
          <a:bodyPr wrap="square">
            <a:spAutoFit/>
          </a:bodyPr>
          <a:lstStyle/>
          <a:p>
            <a:pPr marL="342900" indent="-342900">
              <a:buFont typeface="Wingdings" panose="05000000000000000000" pitchFamily="2" charset="2"/>
              <a:buChar char="ü"/>
            </a:pPr>
            <a:r>
              <a:rPr lang="zh-TW" altLang="en-US" sz="2400" b="1" dirty="0">
                <a:latin typeface="微軟正黑體" panose="020B0604030504040204" pitchFamily="34" charset="-120"/>
                <a:ea typeface="微軟正黑體" panose="020B0604030504040204" pitchFamily="34" charset="-120"/>
              </a:rPr>
              <a:t>圖書館行動書車，化身書的行動博物館</a:t>
            </a:r>
            <a:endParaRPr lang="en-US" altLang="zh-TW" sz="24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ü"/>
            </a:pPr>
            <a:endParaRPr lang="en-US" altLang="zh-TW" sz="24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ü"/>
            </a:pPr>
            <a:r>
              <a:rPr lang="zh-TW" altLang="en-US" sz="2400" b="1" dirty="0">
                <a:latin typeface="微軟正黑體" panose="020B0604030504040204" pitchFamily="34" charset="-120"/>
                <a:ea typeface="微軟正黑體" panose="020B0604030504040204" pitchFamily="34" charset="-120"/>
              </a:rPr>
              <a:t>展出博物館相關書籍</a:t>
            </a:r>
            <a:endParaRPr lang="en-US" altLang="zh-TW" sz="2400" b="1" dirty="0">
              <a:latin typeface="微軟正黑體" panose="020B0604030504040204" pitchFamily="34" charset="-120"/>
              <a:ea typeface="微軟正黑體" panose="020B0604030504040204" pitchFamily="34" charset="-120"/>
            </a:endParaRPr>
          </a:p>
          <a:p>
            <a:endParaRPr lang="en-US" altLang="zh-TW" sz="24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ü"/>
            </a:pPr>
            <a:endParaRPr lang="zh-TW" altLang="en-US" sz="2400" b="1" dirty="0">
              <a:latin typeface="微軟正黑體" panose="020B0604030504040204" pitchFamily="34" charset="-120"/>
              <a:ea typeface="微軟正黑體" panose="020B0604030504040204" pitchFamily="34" charset="-120"/>
            </a:endParaRPr>
          </a:p>
        </p:txBody>
      </p:sp>
      <p:sp>
        <p:nvSpPr>
          <p:cNvPr id="2" name="橢圓 1">
            <a:extLst>
              <a:ext uri="{FF2B5EF4-FFF2-40B4-BE49-F238E27FC236}">
                <a16:creationId xmlns:a16="http://schemas.microsoft.com/office/drawing/2014/main" id="{FF88D0CF-E931-2F20-5093-458896F0EC5F}"/>
              </a:ext>
            </a:extLst>
          </p:cNvPr>
          <p:cNvSpPr/>
          <p:nvPr/>
        </p:nvSpPr>
        <p:spPr>
          <a:xfrm>
            <a:off x="701067" y="5335306"/>
            <a:ext cx="1130857" cy="1122644"/>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學習</a:t>
            </a:r>
          </a:p>
        </p:txBody>
      </p:sp>
      <p:sp>
        <p:nvSpPr>
          <p:cNvPr id="3" name="橢圓 2">
            <a:extLst>
              <a:ext uri="{FF2B5EF4-FFF2-40B4-BE49-F238E27FC236}">
                <a16:creationId xmlns:a16="http://schemas.microsoft.com/office/drawing/2014/main" id="{C8D944AC-21FB-ECF0-D8B3-858B6801A01D}"/>
              </a:ext>
            </a:extLst>
          </p:cNvPr>
          <p:cNvSpPr/>
          <p:nvPr/>
        </p:nvSpPr>
        <p:spPr>
          <a:xfrm>
            <a:off x="1903728" y="5335306"/>
            <a:ext cx="1130857" cy="1122644"/>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體驗</a:t>
            </a:r>
          </a:p>
        </p:txBody>
      </p:sp>
      <p:sp>
        <p:nvSpPr>
          <p:cNvPr id="9" name="橢圓 8">
            <a:extLst>
              <a:ext uri="{FF2B5EF4-FFF2-40B4-BE49-F238E27FC236}">
                <a16:creationId xmlns:a16="http://schemas.microsoft.com/office/drawing/2014/main" id="{2B593E48-120C-7BEB-EE2E-BCFA4E8F8B9B}"/>
              </a:ext>
            </a:extLst>
          </p:cNvPr>
          <p:cNvSpPr/>
          <p:nvPr/>
        </p:nvSpPr>
        <p:spPr>
          <a:xfrm>
            <a:off x="3113780" y="5335306"/>
            <a:ext cx="1130857" cy="1122644"/>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參觀</a:t>
            </a:r>
          </a:p>
        </p:txBody>
      </p:sp>
    </p:spTree>
    <p:extLst>
      <p:ext uri="{BB962C8B-B14F-4D97-AF65-F5344CB8AC3E}">
        <p14:creationId xmlns:p14="http://schemas.microsoft.com/office/powerpoint/2010/main" val="572341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6D9"/>
        </a:solidFill>
        <a:effectLst/>
      </p:bgPr>
    </p:bg>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552C485B-38DD-94D2-4172-93C22D2035E4}"/>
              </a:ext>
            </a:extLst>
          </p:cNvPr>
          <p:cNvSpPr txBox="1"/>
          <p:nvPr/>
        </p:nvSpPr>
        <p:spPr>
          <a:xfrm>
            <a:off x="735607" y="1084729"/>
            <a:ext cx="2492990" cy="646331"/>
          </a:xfrm>
          <a:prstGeom prst="rect">
            <a:avLst/>
          </a:prstGeom>
          <a:solidFill>
            <a:srgbClr val="FBF6D9"/>
          </a:solidFill>
        </p:spPr>
        <p:txBody>
          <a:bodyPr wrap="none" rtlCol="0">
            <a:spAutoFit/>
          </a:bodyPr>
          <a:lstStyle/>
          <a:p>
            <a:r>
              <a:rPr lang="zh-TW" altLang="en-US" sz="3600" b="1" dirty="0">
                <a:latin typeface="微軟正黑體" panose="020B0604030504040204" pitchFamily="34" charset="-120"/>
                <a:ea typeface="微軟正黑體" panose="020B0604030504040204" pitchFamily="34" charset="-120"/>
              </a:rPr>
              <a:t>主題活動</a:t>
            </a:r>
            <a:r>
              <a:rPr lang="zh-TW" altLang="en-US" sz="3600" b="1" dirty="0">
                <a:latin typeface="新細明體" panose="02020500000000000000" pitchFamily="18" charset="-120"/>
                <a:ea typeface="新細明體" panose="02020500000000000000" pitchFamily="18" charset="-120"/>
              </a:rPr>
              <a:t>④</a:t>
            </a:r>
            <a:endParaRPr lang="zh-TW" altLang="en-US" sz="3600" b="1" dirty="0">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73D6B664-0B12-B177-63D7-95E8BB46FE9F}"/>
              </a:ext>
            </a:extLst>
          </p:cNvPr>
          <p:cNvPicPr>
            <a:picLocks noChangeAspect="1"/>
          </p:cNvPicPr>
          <p:nvPr/>
        </p:nvPicPr>
        <p:blipFill>
          <a:blip r:embed="rId3"/>
          <a:stretch>
            <a:fillRect/>
          </a:stretch>
        </p:blipFill>
        <p:spPr>
          <a:xfrm>
            <a:off x="838200" y="1792615"/>
            <a:ext cx="2031325" cy="167993"/>
          </a:xfrm>
          <a:prstGeom prst="rect">
            <a:avLst/>
          </a:prstGeom>
        </p:spPr>
      </p:pic>
      <p:sp>
        <p:nvSpPr>
          <p:cNvPr id="4" name="矩形: 圓角 3">
            <a:extLst>
              <a:ext uri="{FF2B5EF4-FFF2-40B4-BE49-F238E27FC236}">
                <a16:creationId xmlns:a16="http://schemas.microsoft.com/office/drawing/2014/main" id="{58A94A5F-9E33-2A9D-35ED-97616BAF8F4C}"/>
              </a:ext>
            </a:extLst>
          </p:cNvPr>
          <p:cNvSpPr/>
          <p:nvPr/>
        </p:nvSpPr>
        <p:spPr>
          <a:xfrm>
            <a:off x="706280" y="2145056"/>
            <a:ext cx="2293398" cy="301940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u="sng" dirty="0">
                <a:solidFill>
                  <a:schemeClr val="tx1"/>
                </a:solidFill>
                <a:latin typeface="微軟正黑體" pitchFamily="34" charset="-120"/>
                <a:ea typeface="微軟正黑體" pitchFamily="34" charset="-120"/>
              </a:rPr>
              <a:t>全館解謎中</a:t>
            </a:r>
            <a:r>
              <a:rPr lang="en-US" altLang="zh-TW" sz="2400" b="1" u="sng" dirty="0">
                <a:solidFill>
                  <a:schemeClr val="tx1"/>
                </a:solidFill>
                <a:latin typeface="微軟正黑體" pitchFamily="34" charset="-120"/>
                <a:ea typeface="微軟正黑體" pitchFamily="34" charset="-120"/>
              </a:rPr>
              <a:t>!</a:t>
            </a:r>
          </a:p>
          <a:p>
            <a:pPr algn="ctr"/>
            <a:endParaRPr lang="en-US" altLang="zh-TW" sz="2400" b="1" dirty="0">
              <a:solidFill>
                <a:schemeClr val="tx1"/>
              </a:solidFill>
              <a:latin typeface="微軟正黑體" pitchFamily="34" charset="-120"/>
              <a:ea typeface="微軟正黑體" pitchFamily="34" charset="-120"/>
            </a:endParaRPr>
          </a:p>
          <a:p>
            <a:pPr algn="ctr"/>
            <a:r>
              <a:rPr lang="en-US" altLang="zh-TW" sz="2400" b="1" dirty="0">
                <a:solidFill>
                  <a:schemeClr val="tx1"/>
                </a:solidFill>
                <a:latin typeface="微軟正黑體" pitchFamily="34" charset="-120"/>
                <a:ea typeface="微軟正黑體" pitchFamily="34" charset="-120"/>
              </a:rPr>
              <a:t>5/18</a:t>
            </a:r>
            <a:r>
              <a:rPr lang="zh-TW" altLang="en-US" sz="2400" b="1" dirty="0">
                <a:solidFill>
                  <a:schemeClr val="tx1"/>
                </a:solidFill>
                <a:latin typeface="微軟正黑體" pitchFamily="34" charset="-120"/>
                <a:ea typeface="微軟正黑體" pitchFamily="34" charset="-120"/>
              </a:rPr>
              <a:t>、</a:t>
            </a:r>
            <a:r>
              <a:rPr lang="en-US" altLang="zh-TW" sz="2400" b="1" dirty="0">
                <a:solidFill>
                  <a:schemeClr val="tx1"/>
                </a:solidFill>
                <a:latin typeface="微軟正黑體" pitchFamily="34" charset="-120"/>
                <a:ea typeface="微軟正黑體" pitchFamily="34" charset="-120"/>
              </a:rPr>
              <a:t>5/19</a:t>
            </a:r>
          </a:p>
          <a:p>
            <a:pPr algn="ctr"/>
            <a:endParaRPr lang="en-US" altLang="zh-TW" sz="2400" b="1" dirty="0">
              <a:solidFill>
                <a:schemeClr val="tx1"/>
              </a:solidFill>
              <a:latin typeface="微軟正黑體" pitchFamily="34" charset="-120"/>
              <a:ea typeface="微軟正黑體" pitchFamily="34" charset="-120"/>
            </a:endParaRPr>
          </a:p>
          <a:p>
            <a:pPr algn="ctr"/>
            <a:r>
              <a:rPr lang="zh-TW" altLang="en-US" sz="2400" b="1" dirty="0">
                <a:solidFill>
                  <a:schemeClr val="tx1"/>
                </a:solidFill>
                <a:latin typeface="微軟正黑體" pitchFamily="34" charset="-120"/>
                <a:ea typeface="微軟正黑體" pitchFamily="34" charset="-120"/>
              </a:rPr>
              <a:t>南市博</a:t>
            </a:r>
            <a:endParaRPr lang="en-US" altLang="zh-TW" sz="2400" b="1" dirty="0">
              <a:solidFill>
                <a:schemeClr val="tx1"/>
              </a:solidFill>
              <a:latin typeface="微軟正黑體" pitchFamily="34" charset="-120"/>
              <a:ea typeface="微軟正黑體" pitchFamily="34" charset="-120"/>
            </a:endParaRPr>
          </a:p>
          <a:p>
            <a:pPr algn="ctr"/>
            <a:r>
              <a:rPr lang="en-US" altLang="zh-TW" sz="2400" b="1" dirty="0">
                <a:solidFill>
                  <a:schemeClr val="tx1"/>
                </a:solidFill>
                <a:latin typeface="微軟正黑體" pitchFamily="34" charset="-120"/>
                <a:ea typeface="微軟正黑體" pitchFamily="34" charset="-120"/>
              </a:rPr>
              <a:t>1.</a:t>
            </a:r>
            <a:r>
              <a:rPr lang="zh-TW" altLang="en-US" sz="2400" b="1" dirty="0">
                <a:solidFill>
                  <a:schemeClr val="tx1"/>
                </a:solidFill>
                <a:latin typeface="微軟正黑體" pitchFamily="34" charset="-120"/>
                <a:ea typeface="微軟正黑體" pitchFamily="34" charset="-120"/>
              </a:rPr>
              <a:t>常設展</a:t>
            </a:r>
            <a:endParaRPr lang="en-US" altLang="zh-TW" sz="2400" b="1" dirty="0">
              <a:solidFill>
                <a:schemeClr val="tx1"/>
              </a:solidFill>
              <a:latin typeface="微軟正黑體" pitchFamily="34" charset="-120"/>
              <a:ea typeface="微軟正黑體" pitchFamily="34" charset="-120"/>
            </a:endParaRPr>
          </a:p>
          <a:p>
            <a:pPr algn="ctr"/>
            <a:r>
              <a:rPr lang="en-US" altLang="zh-TW" sz="2400" b="1" dirty="0">
                <a:solidFill>
                  <a:schemeClr val="tx1"/>
                </a:solidFill>
                <a:latin typeface="微軟正黑體" pitchFamily="34" charset="-120"/>
                <a:ea typeface="微軟正黑體" pitchFamily="34" charset="-120"/>
              </a:rPr>
              <a:t>2.</a:t>
            </a:r>
            <a:r>
              <a:rPr lang="zh-TW" altLang="en-US" sz="2400" b="1" dirty="0">
                <a:solidFill>
                  <a:schemeClr val="tx1"/>
                </a:solidFill>
                <a:latin typeface="微軟正黑體" pitchFamily="34" charset="-120"/>
                <a:ea typeface="微軟正黑體" pitchFamily="34" charset="-120"/>
              </a:rPr>
              <a:t>特展</a:t>
            </a:r>
            <a:endParaRPr lang="zh-TW" altLang="en-US" sz="2400" b="1" dirty="0">
              <a:solidFill>
                <a:schemeClr val="tx1"/>
              </a:solidFill>
            </a:endParaRPr>
          </a:p>
        </p:txBody>
      </p:sp>
      <p:pic>
        <p:nvPicPr>
          <p:cNvPr id="5" name="圖片 4">
            <a:extLst>
              <a:ext uri="{FF2B5EF4-FFF2-40B4-BE49-F238E27FC236}">
                <a16:creationId xmlns:a16="http://schemas.microsoft.com/office/drawing/2014/main" id="{A589CC66-FBD8-3761-355E-1596AE720EC8}"/>
              </a:ext>
            </a:extLst>
          </p:cNvPr>
          <p:cNvPicPr>
            <a:picLocks noChangeAspect="1"/>
          </p:cNvPicPr>
          <p:nvPr/>
        </p:nvPicPr>
        <p:blipFill>
          <a:blip r:embed="rId4"/>
          <a:stretch>
            <a:fillRect/>
          </a:stretch>
        </p:blipFill>
        <p:spPr>
          <a:xfrm>
            <a:off x="3483758" y="0"/>
            <a:ext cx="8954421" cy="6987292"/>
          </a:xfrm>
          <a:prstGeom prst="rect">
            <a:avLst/>
          </a:prstGeom>
        </p:spPr>
      </p:pic>
      <p:pic>
        <p:nvPicPr>
          <p:cNvPr id="7" name="圖片 6">
            <a:extLst>
              <a:ext uri="{FF2B5EF4-FFF2-40B4-BE49-F238E27FC236}">
                <a16:creationId xmlns:a16="http://schemas.microsoft.com/office/drawing/2014/main" id="{999513F3-855E-093D-890C-34AABDBA6774}"/>
              </a:ext>
            </a:extLst>
          </p:cNvPr>
          <p:cNvPicPr>
            <a:picLocks noChangeAspect="1"/>
          </p:cNvPicPr>
          <p:nvPr/>
        </p:nvPicPr>
        <p:blipFill>
          <a:blip r:embed="rId5"/>
          <a:stretch>
            <a:fillRect/>
          </a:stretch>
        </p:blipFill>
        <p:spPr>
          <a:xfrm>
            <a:off x="5938002" y="2379407"/>
            <a:ext cx="3130832" cy="2348124"/>
          </a:xfrm>
          <a:prstGeom prst="rect">
            <a:avLst/>
          </a:prstGeom>
        </p:spPr>
      </p:pic>
      <p:sp>
        <p:nvSpPr>
          <p:cNvPr id="8" name="文字方塊 7">
            <a:extLst>
              <a:ext uri="{FF2B5EF4-FFF2-40B4-BE49-F238E27FC236}">
                <a16:creationId xmlns:a16="http://schemas.microsoft.com/office/drawing/2014/main" id="{451D4E81-2F98-D1DC-B4FC-A3A698E9F2FE}"/>
              </a:ext>
            </a:extLst>
          </p:cNvPr>
          <p:cNvSpPr txBox="1"/>
          <p:nvPr/>
        </p:nvSpPr>
        <p:spPr>
          <a:xfrm>
            <a:off x="4611329" y="1582994"/>
            <a:ext cx="2076448" cy="461665"/>
          </a:xfrm>
          <a:prstGeom prst="rect">
            <a:avLst/>
          </a:prstGeom>
          <a:noFill/>
          <a:ln w="28575">
            <a:solidFill>
              <a:schemeClr val="tx1"/>
            </a:solidFill>
          </a:ln>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志工擔任關主</a:t>
            </a:r>
            <a:endParaRPr lang="en-US" altLang="zh-TW" sz="2400" b="1" dirty="0">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D7EEB70A-BEFD-75BA-67FB-1D71BEB070AB}"/>
              </a:ext>
            </a:extLst>
          </p:cNvPr>
          <p:cNvSpPr txBox="1"/>
          <p:nvPr/>
        </p:nvSpPr>
        <p:spPr>
          <a:xfrm>
            <a:off x="3927132" y="3553469"/>
            <a:ext cx="1567496" cy="461665"/>
          </a:xfrm>
          <a:prstGeom prst="rect">
            <a:avLst/>
          </a:prstGeom>
          <a:noFill/>
          <a:ln w="28575">
            <a:solidFill>
              <a:schemeClr val="tx1"/>
            </a:solidFill>
          </a:ln>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實際操作</a:t>
            </a:r>
            <a:endParaRPr lang="en-US" altLang="zh-TW" sz="2400" b="1" dirty="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50797BB6-91E8-E1A4-4812-47BF95D5DD72}"/>
              </a:ext>
            </a:extLst>
          </p:cNvPr>
          <p:cNvSpPr txBox="1"/>
          <p:nvPr/>
        </p:nvSpPr>
        <p:spPr>
          <a:xfrm>
            <a:off x="8635535" y="5269231"/>
            <a:ext cx="1567496" cy="830997"/>
          </a:xfrm>
          <a:prstGeom prst="rect">
            <a:avLst/>
          </a:prstGeom>
          <a:noFill/>
          <a:ln w="28575">
            <a:solidFill>
              <a:schemeClr val="tx1"/>
            </a:solidFill>
          </a:ln>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答案就在展覽中</a:t>
            </a:r>
            <a:r>
              <a:rPr lang="en-US" altLang="zh-TW" sz="2400" b="1" dirty="0">
                <a:latin typeface="微軟正黑體" panose="020B0604030504040204" pitchFamily="34" charset="-120"/>
                <a:ea typeface="微軟正黑體" panose="020B0604030504040204" pitchFamily="34" charset="-120"/>
              </a:rPr>
              <a:t>!</a:t>
            </a:r>
          </a:p>
        </p:txBody>
      </p:sp>
      <p:sp>
        <p:nvSpPr>
          <p:cNvPr id="11" name="文字方塊 10">
            <a:extLst>
              <a:ext uri="{FF2B5EF4-FFF2-40B4-BE49-F238E27FC236}">
                <a16:creationId xmlns:a16="http://schemas.microsoft.com/office/drawing/2014/main" id="{3875F1C3-2508-B67F-B7BA-741D54301275}"/>
              </a:ext>
            </a:extLst>
          </p:cNvPr>
          <p:cNvSpPr txBox="1"/>
          <p:nvPr/>
        </p:nvSpPr>
        <p:spPr>
          <a:xfrm>
            <a:off x="8981768" y="1094976"/>
            <a:ext cx="1528916" cy="461665"/>
          </a:xfrm>
          <a:prstGeom prst="rect">
            <a:avLst/>
          </a:prstGeom>
          <a:noFill/>
          <a:ln w="28575">
            <a:solidFill>
              <a:schemeClr val="tx1"/>
            </a:solidFill>
          </a:ln>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自造臺南</a:t>
            </a:r>
            <a:endParaRPr lang="en-US" altLang="zh-TW" sz="2400" b="1" dirty="0">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0E471351-CAD3-162F-1996-D2A533255F45}"/>
              </a:ext>
            </a:extLst>
          </p:cNvPr>
          <p:cNvSpPr txBox="1"/>
          <p:nvPr/>
        </p:nvSpPr>
        <p:spPr>
          <a:xfrm>
            <a:off x="9683067" y="3137970"/>
            <a:ext cx="1359022" cy="830997"/>
          </a:xfrm>
          <a:prstGeom prst="rect">
            <a:avLst/>
          </a:prstGeom>
          <a:noFill/>
          <a:ln w="28575">
            <a:solidFill>
              <a:schemeClr val="tx1"/>
            </a:solidFill>
          </a:ln>
        </p:spPr>
        <p:txBody>
          <a:bodyPr wrap="square" rtlCol="0">
            <a:spAutoFit/>
          </a:bodyPr>
          <a:lstStyle/>
          <a:p>
            <a:pPr algn="ctr"/>
            <a:r>
              <a:rPr lang="zh-TW" altLang="zh-TW" sz="2400" b="1" kern="2000" dirty="0">
                <a:latin typeface="微軟正黑體" pitchFamily="34" charset="-120"/>
                <a:ea typeface="微軟正黑體" pitchFamily="34" charset="-120"/>
              </a:rPr>
              <a:t>雜貨店</a:t>
            </a:r>
            <a:endParaRPr lang="en-US" altLang="zh-TW" sz="2400" b="1" kern="2000" dirty="0">
              <a:latin typeface="微軟正黑體" pitchFamily="34" charset="-120"/>
              <a:ea typeface="微軟正黑體" pitchFamily="34" charset="-120"/>
            </a:endParaRPr>
          </a:p>
          <a:p>
            <a:pPr algn="ctr"/>
            <a:r>
              <a:rPr lang="en-US" altLang="zh-TW" sz="2400" b="1" kern="2000" dirty="0">
                <a:latin typeface="微軟正黑體" pitchFamily="34" charset="-120"/>
                <a:ea typeface="微軟正黑體" pitchFamily="34" charset="-120"/>
              </a:rPr>
              <a:t>(</a:t>
            </a:r>
            <a:r>
              <a:rPr lang="zh-TW" altLang="zh-TW" sz="2400" b="1" kern="2000" dirty="0">
                <a:latin typeface="微軟正黑體" pitchFamily="34" charset="-120"/>
                <a:ea typeface="微軟正黑體" pitchFamily="34" charset="-120"/>
              </a:rPr>
              <a:t>𥴊仔店</a:t>
            </a:r>
            <a:r>
              <a:rPr lang="en-US" altLang="zh-TW" sz="2400" b="1" kern="2000" dirty="0">
                <a:latin typeface="微軟正黑體" pitchFamily="34" charset="-120"/>
                <a:ea typeface="微軟正黑體" pitchFamily="34" charset="-120"/>
              </a:rPr>
              <a:t>)</a:t>
            </a:r>
            <a:endParaRPr lang="en-US" altLang="zh-TW" sz="2400" b="1" dirty="0">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D717DE20-219B-1B85-868D-D0671DF3B7A2}"/>
              </a:ext>
            </a:extLst>
          </p:cNvPr>
          <p:cNvSpPr txBox="1"/>
          <p:nvPr/>
        </p:nvSpPr>
        <p:spPr>
          <a:xfrm>
            <a:off x="5003765" y="5136463"/>
            <a:ext cx="1567496" cy="461665"/>
          </a:xfrm>
          <a:prstGeom prst="rect">
            <a:avLst/>
          </a:prstGeom>
          <a:noFill/>
          <a:ln w="28575">
            <a:solidFill>
              <a:schemeClr val="tx1"/>
            </a:solidFill>
          </a:ln>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互動答題</a:t>
            </a:r>
            <a:endParaRPr lang="en-US" altLang="zh-TW" sz="2400" b="1" dirty="0">
              <a:latin typeface="微軟正黑體" panose="020B0604030504040204" pitchFamily="34" charset="-120"/>
              <a:ea typeface="微軟正黑體" panose="020B0604030504040204" pitchFamily="34" charset="-120"/>
            </a:endParaRPr>
          </a:p>
        </p:txBody>
      </p:sp>
      <p:sp>
        <p:nvSpPr>
          <p:cNvPr id="6" name="橢圓 5">
            <a:extLst>
              <a:ext uri="{FF2B5EF4-FFF2-40B4-BE49-F238E27FC236}">
                <a16:creationId xmlns:a16="http://schemas.microsoft.com/office/drawing/2014/main" id="{3F5E122F-CE25-C7E4-7C05-DD78789DB14F}"/>
              </a:ext>
            </a:extLst>
          </p:cNvPr>
          <p:cNvSpPr/>
          <p:nvPr/>
        </p:nvSpPr>
        <p:spPr>
          <a:xfrm>
            <a:off x="648752" y="5345673"/>
            <a:ext cx="1130857" cy="1122644"/>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參觀</a:t>
            </a:r>
          </a:p>
        </p:txBody>
      </p:sp>
      <p:sp>
        <p:nvSpPr>
          <p:cNvPr id="13" name="橢圓 12">
            <a:extLst>
              <a:ext uri="{FF2B5EF4-FFF2-40B4-BE49-F238E27FC236}">
                <a16:creationId xmlns:a16="http://schemas.microsoft.com/office/drawing/2014/main" id="{95136B0D-6488-8460-8F1C-8A8961DC8118}"/>
              </a:ext>
            </a:extLst>
          </p:cNvPr>
          <p:cNvSpPr/>
          <p:nvPr/>
        </p:nvSpPr>
        <p:spPr>
          <a:xfrm>
            <a:off x="1875670" y="5367295"/>
            <a:ext cx="1130857" cy="1122644"/>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b="1" dirty="0">
                <a:solidFill>
                  <a:schemeClr val="tx1"/>
                </a:solidFill>
                <a:latin typeface="微軟正黑體" panose="020B0604030504040204" pitchFamily="34" charset="-120"/>
                <a:ea typeface="微軟正黑體" panose="020B0604030504040204" pitchFamily="34" charset="-120"/>
              </a:rPr>
              <a:t>探索</a:t>
            </a:r>
          </a:p>
        </p:txBody>
      </p:sp>
    </p:spTree>
    <p:extLst>
      <p:ext uri="{BB962C8B-B14F-4D97-AF65-F5344CB8AC3E}">
        <p14:creationId xmlns:p14="http://schemas.microsoft.com/office/powerpoint/2010/main" val="3363550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6D9"/>
        </a:solidFill>
        <a:effectLst/>
      </p:bgPr>
    </p:bg>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B54D90D7-05D9-CFD6-32CA-03C873CAA8B5}"/>
              </a:ext>
            </a:extLst>
          </p:cNvPr>
          <p:cNvSpPr txBox="1"/>
          <p:nvPr/>
        </p:nvSpPr>
        <p:spPr>
          <a:xfrm>
            <a:off x="912167" y="592286"/>
            <a:ext cx="2031325" cy="1200329"/>
          </a:xfrm>
          <a:prstGeom prst="rect">
            <a:avLst/>
          </a:prstGeom>
          <a:solidFill>
            <a:srgbClr val="FBF6D9"/>
          </a:solidFill>
        </p:spPr>
        <p:txBody>
          <a:bodyPr wrap="none" rtlCol="0">
            <a:spAutoFit/>
          </a:bodyPr>
          <a:lstStyle/>
          <a:p>
            <a:pPr algn="ctr"/>
            <a:r>
              <a:rPr lang="zh-TW" altLang="en-US" sz="3600" b="1" dirty="0">
                <a:latin typeface="微軟正黑體" panose="020B0604030504040204" pitchFamily="34" charset="-120"/>
                <a:ea typeface="微軟正黑體" panose="020B0604030504040204" pitchFamily="34" charset="-120"/>
              </a:rPr>
              <a:t>行銷宣傳</a:t>
            </a:r>
            <a:endParaRPr lang="en-US" altLang="zh-TW" sz="3600" b="1" dirty="0">
              <a:latin typeface="微軟正黑體" panose="020B0604030504040204" pitchFamily="34" charset="-120"/>
              <a:ea typeface="微軟正黑體" panose="020B0604030504040204" pitchFamily="34" charset="-120"/>
            </a:endParaRPr>
          </a:p>
          <a:p>
            <a:pPr algn="ctr"/>
            <a:r>
              <a:rPr lang="zh-TW" altLang="en-US" sz="3600" b="1" dirty="0">
                <a:latin typeface="微軟正黑體" panose="020B0604030504040204" pitchFamily="34" charset="-120"/>
                <a:ea typeface="微軟正黑體" panose="020B0604030504040204" pitchFamily="34" charset="-120"/>
              </a:rPr>
              <a:t>策略</a:t>
            </a:r>
          </a:p>
        </p:txBody>
      </p:sp>
      <p:pic>
        <p:nvPicPr>
          <p:cNvPr id="7" name="圖片 6">
            <a:extLst>
              <a:ext uri="{FF2B5EF4-FFF2-40B4-BE49-F238E27FC236}">
                <a16:creationId xmlns:a16="http://schemas.microsoft.com/office/drawing/2014/main" id="{A71D807A-AF32-9ED0-9E8B-C51653E769BA}"/>
              </a:ext>
            </a:extLst>
          </p:cNvPr>
          <p:cNvPicPr>
            <a:picLocks noChangeAspect="1"/>
          </p:cNvPicPr>
          <p:nvPr/>
        </p:nvPicPr>
        <p:blipFill>
          <a:blip r:embed="rId2"/>
          <a:stretch>
            <a:fillRect/>
          </a:stretch>
        </p:blipFill>
        <p:spPr>
          <a:xfrm>
            <a:off x="838200" y="1792615"/>
            <a:ext cx="2031325" cy="167993"/>
          </a:xfrm>
          <a:prstGeom prst="rect">
            <a:avLst/>
          </a:prstGeom>
        </p:spPr>
      </p:pic>
      <p:grpSp>
        <p:nvGrpSpPr>
          <p:cNvPr id="11" name="群組 10">
            <a:extLst>
              <a:ext uri="{FF2B5EF4-FFF2-40B4-BE49-F238E27FC236}">
                <a16:creationId xmlns:a16="http://schemas.microsoft.com/office/drawing/2014/main" id="{E0752DCD-3512-5404-7B8D-2B59F802A95A}"/>
              </a:ext>
            </a:extLst>
          </p:cNvPr>
          <p:cNvGrpSpPr/>
          <p:nvPr/>
        </p:nvGrpSpPr>
        <p:grpSpPr>
          <a:xfrm>
            <a:off x="3084618" y="1332202"/>
            <a:ext cx="2147781" cy="5003932"/>
            <a:chOff x="3807539" y="763825"/>
            <a:chExt cx="1752013" cy="4559105"/>
          </a:xfrm>
        </p:grpSpPr>
        <p:sp>
          <p:nvSpPr>
            <p:cNvPr id="8" name="矩形 7">
              <a:extLst>
                <a:ext uri="{FF2B5EF4-FFF2-40B4-BE49-F238E27FC236}">
                  <a16:creationId xmlns:a16="http://schemas.microsoft.com/office/drawing/2014/main" id="{2D13B9F8-E137-C697-1D10-CAED03F9D7E5}"/>
                </a:ext>
              </a:extLst>
            </p:cNvPr>
            <p:cNvSpPr/>
            <p:nvPr/>
          </p:nvSpPr>
          <p:spPr>
            <a:xfrm>
              <a:off x="3807542" y="763825"/>
              <a:ext cx="1752010" cy="1564847"/>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文宣品</a:t>
              </a:r>
              <a:endParaRPr lang="en-US" altLang="zh-TW" sz="2800" b="1" dirty="0">
                <a:solidFill>
                  <a:schemeClr val="tx1"/>
                </a:solidFill>
                <a:latin typeface="微軟正黑體" panose="020B0604030504040204" pitchFamily="34" charset="-120"/>
                <a:ea typeface="微軟正黑體" panose="020B0604030504040204" pitchFamily="34" charset="-120"/>
              </a:endParaRPr>
            </a:p>
            <a:p>
              <a:pPr algn="ctr"/>
              <a:r>
                <a:rPr lang="zh-TW" altLang="en-US" sz="2800" b="1" dirty="0">
                  <a:solidFill>
                    <a:schemeClr val="tx1"/>
                  </a:solidFill>
                  <a:latin typeface="微軟正黑體" panose="020B0604030504040204" pitchFamily="34" charset="-120"/>
                  <a:ea typeface="微軟正黑體" panose="020B0604030504040204" pitchFamily="34" charset="-120"/>
                </a:rPr>
                <a:t>編印</a:t>
              </a:r>
            </a:p>
          </p:txBody>
        </p:sp>
        <p:sp>
          <p:nvSpPr>
            <p:cNvPr id="9" name="矩形 8">
              <a:extLst>
                <a:ext uri="{FF2B5EF4-FFF2-40B4-BE49-F238E27FC236}">
                  <a16:creationId xmlns:a16="http://schemas.microsoft.com/office/drawing/2014/main" id="{E9527EE7-5C4E-F388-E980-E2257B38EB6D}"/>
                </a:ext>
              </a:extLst>
            </p:cNvPr>
            <p:cNvSpPr/>
            <p:nvPr/>
          </p:nvSpPr>
          <p:spPr>
            <a:xfrm>
              <a:off x="3807541" y="2328672"/>
              <a:ext cx="1752009" cy="1429412"/>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媒體廣告</a:t>
              </a:r>
            </a:p>
          </p:txBody>
        </p:sp>
        <p:sp>
          <p:nvSpPr>
            <p:cNvPr id="10" name="矩形 9">
              <a:extLst>
                <a:ext uri="{FF2B5EF4-FFF2-40B4-BE49-F238E27FC236}">
                  <a16:creationId xmlns:a16="http://schemas.microsoft.com/office/drawing/2014/main" id="{E30C21CD-715F-3526-2A4F-67E79569ED28}"/>
                </a:ext>
              </a:extLst>
            </p:cNvPr>
            <p:cNvSpPr/>
            <p:nvPr/>
          </p:nvSpPr>
          <p:spPr>
            <a:xfrm>
              <a:off x="3807539" y="3758084"/>
              <a:ext cx="1752009" cy="1564846"/>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微軟正黑體" panose="020B0604030504040204" pitchFamily="34" charset="-120"/>
                  <a:ea typeface="微軟正黑體" panose="020B0604030504040204" pitchFamily="34" charset="-120"/>
                </a:rPr>
                <a:t>網路宣傳</a:t>
              </a:r>
            </a:p>
          </p:txBody>
        </p:sp>
      </p:grpSp>
      <p:sp>
        <p:nvSpPr>
          <p:cNvPr id="12" name="文字方塊 11">
            <a:extLst>
              <a:ext uri="{FF2B5EF4-FFF2-40B4-BE49-F238E27FC236}">
                <a16:creationId xmlns:a16="http://schemas.microsoft.com/office/drawing/2014/main" id="{AE40A815-A0EB-8FB2-CBD9-338B8218B7DF}"/>
              </a:ext>
            </a:extLst>
          </p:cNvPr>
          <p:cNvSpPr txBox="1"/>
          <p:nvPr/>
        </p:nvSpPr>
        <p:spPr>
          <a:xfrm>
            <a:off x="5416057" y="1332202"/>
            <a:ext cx="6160477" cy="4893647"/>
          </a:xfrm>
          <a:prstGeom prst="rect">
            <a:avLst/>
          </a:prstGeom>
          <a:noFill/>
        </p:spPr>
        <p:txBody>
          <a:bodyPr wrap="square" rtlCol="0">
            <a:spAutoFit/>
          </a:bodyPr>
          <a:lstStyle/>
          <a:p>
            <a:pPr marL="285750" indent="-285750">
              <a:buFont typeface="Wingdings" panose="05000000000000000000" pitchFamily="2" charset="2"/>
              <a:buChar char="ü"/>
            </a:pPr>
            <a:r>
              <a:rPr lang="zh-TW" altLang="en-US" sz="2400" dirty="0">
                <a:latin typeface="微軟正黑體" panose="020B0604030504040204" pitchFamily="34" charset="-120"/>
                <a:ea typeface="微軟正黑體" panose="020B0604030504040204" pitchFamily="34" charset="-120"/>
              </a:rPr>
              <a:t>活動摺頁：彙整臺南博物館及地方文化館博物館節期間主要活動，寄送各館、藝文空間宣傳</a:t>
            </a:r>
            <a:endParaRPr lang="en-US" altLang="zh-TW" sz="2400"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ü"/>
            </a:pPr>
            <a:r>
              <a:rPr lang="zh-TW" altLang="en-US" sz="2400" dirty="0">
                <a:latin typeface="微軟正黑體" panose="020B0604030504040204" pitchFamily="34" charset="-120"/>
                <a:ea typeface="微軟正黑體" panose="020B0604030504040204" pitchFamily="34" charset="-120"/>
              </a:rPr>
              <a:t>活動周邊：主視覺延伸文宣品，逛大街期間兌獎發送</a:t>
            </a:r>
            <a:endParaRPr lang="en-US" altLang="zh-TW" sz="2400"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ü"/>
            </a:pPr>
            <a:endParaRPr lang="en-US" altLang="zh-TW" sz="2400"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ü"/>
            </a:pPr>
            <a:r>
              <a:rPr lang="zh-TW" altLang="en-US" sz="2400" dirty="0">
                <a:latin typeface="微軟正黑體" panose="020B0604030504040204" pitchFamily="34" charset="-120"/>
                <a:ea typeface="微軟正黑體" panose="020B0604030504040204" pitchFamily="34" charset="-120"/>
              </a:rPr>
              <a:t>公務信箱：布告欄及公務信箱宣傳發送</a:t>
            </a:r>
            <a:endParaRPr lang="en-US" altLang="zh-TW" sz="2400"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ü"/>
            </a:pPr>
            <a:r>
              <a:rPr lang="zh-TW" altLang="en-US" sz="2400" dirty="0">
                <a:latin typeface="微軟正黑體" panose="020B0604030504040204" pitchFamily="34" charset="-120"/>
                <a:ea typeface="微軟正黑體" panose="020B0604030504040204" pitchFamily="34" charset="-120"/>
              </a:rPr>
              <a:t>新聞稿：以記者會、講座及系列活動為主題</a:t>
            </a:r>
            <a:endParaRPr lang="en-US" altLang="zh-TW" sz="2400"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ü"/>
            </a:pPr>
            <a:endParaRPr lang="en-US" altLang="zh-TW" sz="2400"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ü"/>
            </a:pPr>
            <a:r>
              <a:rPr lang="zh-TW" altLang="en-US" sz="2400" dirty="0">
                <a:latin typeface="微軟正黑體" panose="020B0604030504040204" pitchFamily="34" charset="-120"/>
                <a:ea typeface="微軟正黑體" panose="020B0604030504040204" pitchFamily="34" charset="-120"/>
              </a:rPr>
              <a:t>市府</a:t>
            </a:r>
            <a:r>
              <a:rPr lang="en-US" altLang="zh-TW" sz="2400" dirty="0">
                <a:latin typeface="微軟正黑體" panose="020B0604030504040204" pitchFamily="34" charset="-120"/>
                <a:ea typeface="微軟正黑體" panose="020B0604030504040204" pitchFamily="34" charset="-120"/>
              </a:rPr>
              <a:t>LINE</a:t>
            </a:r>
            <a:r>
              <a:rPr lang="zh-TW" altLang="en-US" sz="2400" dirty="0">
                <a:latin typeface="微軟正黑體" panose="020B0604030504040204" pitchFamily="34" charset="-120"/>
                <a:ea typeface="微軟正黑體" panose="020B0604030504040204" pitchFamily="34" charset="-120"/>
              </a:rPr>
              <a:t>推播：活動總介紹</a:t>
            </a:r>
            <a:endParaRPr lang="en-US" altLang="zh-TW" sz="2400"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ü"/>
            </a:pPr>
            <a:r>
              <a:rPr lang="en-US" altLang="zh-TW" sz="2400" dirty="0">
                <a:latin typeface="微軟正黑體" panose="020B0604030504040204" pitchFamily="34" charset="-120"/>
                <a:ea typeface="微軟正黑體" panose="020B0604030504040204" pitchFamily="34" charset="-120"/>
              </a:rPr>
              <a:t>FB</a:t>
            </a:r>
            <a:r>
              <a:rPr lang="zh-TW" altLang="en-US" sz="2400" dirty="0">
                <a:latin typeface="微軟正黑體" panose="020B0604030504040204" pitchFamily="34" charset="-120"/>
                <a:ea typeface="微軟正黑體" panose="020B0604030504040204" pitchFamily="34" charset="-120"/>
              </a:rPr>
              <a:t>貼文：文物調查成果、活動預告及後記</a:t>
            </a:r>
            <a:endParaRPr lang="en-US" altLang="zh-TW" sz="2400" dirty="0">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ü"/>
            </a:pPr>
            <a:r>
              <a:rPr lang="zh-TW" altLang="en-US" sz="2400" dirty="0">
                <a:latin typeface="微軟正黑體" panose="020B0604030504040204" pitchFamily="34" charset="-120"/>
                <a:ea typeface="微軟正黑體" panose="020B0604030504040204" pitchFamily="34" charset="-120"/>
              </a:rPr>
              <a:t>南市博官方網站訊息露出</a:t>
            </a:r>
            <a:endParaRPr lang="en-US" altLang="zh-TW"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9533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6D9"/>
        </a:solidFill>
        <a:effectLst/>
      </p:bgPr>
    </p:bg>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DE345D1-7BBC-EAF4-0A96-3D1488E82BBD}"/>
              </a:ext>
            </a:extLst>
          </p:cNvPr>
          <p:cNvSpPr txBox="1"/>
          <p:nvPr/>
        </p:nvSpPr>
        <p:spPr>
          <a:xfrm>
            <a:off x="667726" y="293528"/>
            <a:ext cx="2031325" cy="1200329"/>
          </a:xfrm>
          <a:prstGeom prst="rect">
            <a:avLst/>
          </a:prstGeom>
          <a:solidFill>
            <a:srgbClr val="FBF6D9"/>
          </a:solidFill>
        </p:spPr>
        <p:txBody>
          <a:bodyPr wrap="none" rtlCol="0">
            <a:spAutoFit/>
          </a:bodyPr>
          <a:lstStyle/>
          <a:p>
            <a:pPr algn="ctr"/>
            <a:r>
              <a:rPr lang="zh-TW" altLang="en-US" sz="3600" b="1" dirty="0">
                <a:latin typeface="微軟正黑體" panose="020B0604030504040204" pitchFamily="34" charset="-120"/>
                <a:ea typeface="微軟正黑體" panose="020B0604030504040204" pitchFamily="34" charset="-120"/>
              </a:rPr>
              <a:t>行銷宣傳</a:t>
            </a:r>
            <a:endParaRPr lang="en-US" altLang="zh-TW" sz="3600" b="1" dirty="0">
              <a:latin typeface="微軟正黑體" panose="020B0604030504040204" pitchFamily="34" charset="-120"/>
              <a:ea typeface="微軟正黑體" panose="020B0604030504040204" pitchFamily="34" charset="-120"/>
            </a:endParaRPr>
          </a:p>
          <a:p>
            <a:pPr algn="ctr"/>
            <a:r>
              <a:rPr lang="zh-TW" altLang="en-US" sz="3600" b="1" dirty="0">
                <a:latin typeface="微軟正黑體" panose="020B0604030504040204" pitchFamily="34" charset="-120"/>
                <a:ea typeface="微軟正黑體" panose="020B0604030504040204" pitchFamily="34" charset="-120"/>
              </a:rPr>
              <a:t>規劃表</a:t>
            </a:r>
          </a:p>
        </p:txBody>
      </p:sp>
      <p:pic>
        <p:nvPicPr>
          <p:cNvPr id="5" name="圖片 4">
            <a:extLst>
              <a:ext uri="{FF2B5EF4-FFF2-40B4-BE49-F238E27FC236}">
                <a16:creationId xmlns:a16="http://schemas.microsoft.com/office/drawing/2014/main" id="{FF746ACB-A573-9B8A-B5F6-5C9BFAB76D1C}"/>
              </a:ext>
            </a:extLst>
          </p:cNvPr>
          <p:cNvPicPr>
            <a:picLocks noChangeAspect="1"/>
          </p:cNvPicPr>
          <p:nvPr/>
        </p:nvPicPr>
        <p:blipFill>
          <a:blip r:embed="rId2"/>
          <a:stretch>
            <a:fillRect/>
          </a:stretch>
        </p:blipFill>
        <p:spPr>
          <a:xfrm>
            <a:off x="593759" y="1493857"/>
            <a:ext cx="2031325" cy="167993"/>
          </a:xfrm>
          <a:prstGeom prst="rect">
            <a:avLst/>
          </a:prstGeom>
        </p:spPr>
      </p:pic>
      <p:graphicFrame>
        <p:nvGraphicFramePr>
          <p:cNvPr id="6" name="表格 5">
            <a:extLst>
              <a:ext uri="{FF2B5EF4-FFF2-40B4-BE49-F238E27FC236}">
                <a16:creationId xmlns:a16="http://schemas.microsoft.com/office/drawing/2014/main" id="{65B89D4F-0D0C-9117-0A68-29DAAC80715B}"/>
              </a:ext>
            </a:extLst>
          </p:cNvPr>
          <p:cNvGraphicFramePr>
            <a:graphicFrameLocks noGrp="1"/>
          </p:cNvGraphicFramePr>
          <p:nvPr>
            <p:extLst>
              <p:ext uri="{D42A27DB-BD31-4B8C-83A1-F6EECF244321}">
                <p14:modId xmlns:p14="http://schemas.microsoft.com/office/powerpoint/2010/main" val="4288838335"/>
              </p:ext>
            </p:extLst>
          </p:nvPr>
        </p:nvGraphicFramePr>
        <p:xfrm>
          <a:off x="3151832" y="468627"/>
          <a:ext cx="8447985" cy="6205828"/>
        </p:xfrm>
        <a:graphic>
          <a:graphicData uri="http://schemas.openxmlformats.org/drawingml/2006/table">
            <a:tbl>
              <a:tblPr firstRow="1" bandRow="1">
                <a:tableStyleId>{69CF1AB2-1976-4502-BF36-3FF5EA218861}</a:tableStyleId>
              </a:tblPr>
              <a:tblGrid>
                <a:gridCol w="1206855">
                  <a:extLst>
                    <a:ext uri="{9D8B030D-6E8A-4147-A177-3AD203B41FA5}">
                      <a16:colId xmlns:a16="http://schemas.microsoft.com/office/drawing/2014/main" val="3327301995"/>
                    </a:ext>
                  </a:extLst>
                </a:gridCol>
                <a:gridCol w="1206855">
                  <a:extLst>
                    <a:ext uri="{9D8B030D-6E8A-4147-A177-3AD203B41FA5}">
                      <a16:colId xmlns:a16="http://schemas.microsoft.com/office/drawing/2014/main" val="3431927382"/>
                    </a:ext>
                  </a:extLst>
                </a:gridCol>
                <a:gridCol w="1206855">
                  <a:extLst>
                    <a:ext uri="{9D8B030D-6E8A-4147-A177-3AD203B41FA5}">
                      <a16:colId xmlns:a16="http://schemas.microsoft.com/office/drawing/2014/main" val="824667415"/>
                    </a:ext>
                  </a:extLst>
                </a:gridCol>
                <a:gridCol w="1206855">
                  <a:extLst>
                    <a:ext uri="{9D8B030D-6E8A-4147-A177-3AD203B41FA5}">
                      <a16:colId xmlns:a16="http://schemas.microsoft.com/office/drawing/2014/main" val="1716669795"/>
                    </a:ext>
                  </a:extLst>
                </a:gridCol>
                <a:gridCol w="1206855">
                  <a:extLst>
                    <a:ext uri="{9D8B030D-6E8A-4147-A177-3AD203B41FA5}">
                      <a16:colId xmlns:a16="http://schemas.microsoft.com/office/drawing/2014/main" val="3673694524"/>
                    </a:ext>
                  </a:extLst>
                </a:gridCol>
                <a:gridCol w="1206855">
                  <a:extLst>
                    <a:ext uri="{9D8B030D-6E8A-4147-A177-3AD203B41FA5}">
                      <a16:colId xmlns:a16="http://schemas.microsoft.com/office/drawing/2014/main" val="2447895401"/>
                    </a:ext>
                  </a:extLst>
                </a:gridCol>
                <a:gridCol w="1206855">
                  <a:extLst>
                    <a:ext uri="{9D8B030D-6E8A-4147-A177-3AD203B41FA5}">
                      <a16:colId xmlns:a16="http://schemas.microsoft.com/office/drawing/2014/main" val="3973089468"/>
                    </a:ext>
                  </a:extLst>
                </a:gridCol>
              </a:tblGrid>
              <a:tr h="11774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latin typeface="微軟正黑體" panose="020B0604030504040204" pitchFamily="34" charset="-120"/>
                          <a:ea typeface="微軟正黑體" panose="020B0604030504040204" pitchFamily="34" charset="-120"/>
                        </a:rPr>
                        <a:t>4/28(</a:t>
                      </a:r>
                      <a:r>
                        <a:rPr lang="zh-TW" altLang="en-US" sz="1400" b="1" dirty="0">
                          <a:latin typeface="微軟正黑體" panose="020B0604030504040204" pitchFamily="34" charset="-120"/>
                          <a:ea typeface="微軟正黑體" panose="020B0604030504040204" pitchFamily="34" charset="-120"/>
                        </a:rPr>
                        <a:t>日</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p>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latin typeface="微軟正黑體" panose="020B0604030504040204" pitchFamily="34" charset="-120"/>
                          <a:ea typeface="微軟正黑體" panose="020B0604030504040204" pitchFamily="34" charset="-120"/>
                        </a:rPr>
                        <a:t>4/29(</a:t>
                      </a:r>
                      <a:r>
                        <a:rPr lang="zh-TW" altLang="en-US" sz="1400" b="1" dirty="0">
                          <a:latin typeface="微軟正黑體" panose="020B0604030504040204" pitchFamily="34" charset="-120"/>
                          <a:ea typeface="微軟正黑體" panose="020B0604030504040204" pitchFamily="34" charset="-120"/>
                        </a:rPr>
                        <a:t>一</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p>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latin typeface="微軟正黑體" panose="020B0604030504040204" pitchFamily="34" charset="-120"/>
                          <a:ea typeface="微軟正黑體" panose="020B0604030504040204" pitchFamily="34" charset="-120"/>
                        </a:rPr>
                        <a:t>4/30(</a:t>
                      </a:r>
                      <a:r>
                        <a:rPr lang="zh-TW" altLang="en-US" sz="1400" b="1" dirty="0">
                          <a:latin typeface="微軟正黑體" panose="020B0604030504040204" pitchFamily="34" charset="-120"/>
                          <a:ea typeface="微軟正黑體" panose="020B0604030504040204" pitchFamily="34" charset="-120"/>
                        </a:rPr>
                        <a:t>二</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p>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5/1(</a:t>
                      </a:r>
                      <a:r>
                        <a:rPr lang="zh-TW" altLang="en-US" sz="1400" b="1" dirty="0">
                          <a:latin typeface="微軟正黑體" panose="020B0604030504040204" pitchFamily="34" charset="-120"/>
                          <a:ea typeface="微軟正黑體" panose="020B0604030504040204" pitchFamily="34" charset="-120"/>
                        </a:rPr>
                        <a:t>三</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5/2(</a:t>
                      </a:r>
                      <a:r>
                        <a:rPr lang="zh-TW" altLang="en-US" sz="1400" b="1" dirty="0">
                          <a:latin typeface="微軟正黑體" panose="020B0604030504040204" pitchFamily="34" charset="-120"/>
                          <a:ea typeface="微軟正黑體" panose="020B0604030504040204" pitchFamily="34" charset="-120"/>
                        </a:rPr>
                        <a:t>四</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5/3(</a:t>
                      </a:r>
                      <a:r>
                        <a:rPr lang="zh-TW" altLang="en-US" sz="1400" b="1" dirty="0">
                          <a:latin typeface="微軟正黑體" panose="020B0604030504040204" pitchFamily="34" charset="-120"/>
                          <a:ea typeface="微軟正黑體" panose="020B0604030504040204" pitchFamily="34" charset="-120"/>
                        </a:rPr>
                        <a:t>五</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5/4(</a:t>
                      </a:r>
                      <a:r>
                        <a:rPr lang="zh-TW" altLang="en-US" sz="1400" b="1" dirty="0">
                          <a:latin typeface="微軟正黑體" panose="020B0604030504040204" pitchFamily="34" charset="-120"/>
                          <a:ea typeface="微軟正黑體" panose="020B0604030504040204" pitchFamily="34" charset="-120"/>
                        </a:rPr>
                        <a:t>六</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567438994"/>
                  </a:ext>
                </a:extLst>
              </a:tr>
              <a:tr h="1177439">
                <a:tc>
                  <a:txBody>
                    <a:bodyPr/>
                    <a:lstStyle/>
                    <a:p>
                      <a:r>
                        <a:rPr lang="en-US" altLang="zh-TW" sz="1400" b="1" dirty="0">
                          <a:latin typeface="微軟正黑體" panose="020B0604030504040204" pitchFamily="34" charset="-120"/>
                          <a:ea typeface="微軟正黑體" panose="020B0604030504040204" pitchFamily="34" charset="-120"/>
                        </a:rPr>
                        <a:t>5/5(</a:t>
                      </a:r>
                      <a:r>
                        <a:rPr lang="zh-TW" altLang="en-US" sz="1400" b="1" dirty="0">
                          <a:latin typeface="微軟正黑體" panose="020B0604030504040204" pitchFamily="34" charset="-120"/>
                          <a:ea typeface="微軟正黑體" panose="020B0604030504040204" pitchFamily="34" charset="-120"/>
                        </a:rPr>
                        <a:t>日</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5/6(</a:t>
                      </a:r>
                      <a:r>
                        <a:rPr lang="zh-TW" altLang="en-US" sz="1400" b="1" dirty="0">
                          <a:latin typeface="微軟正黑體" panose="020B0604030504040204" pitchFamily="34" charset="-120"/>
                          <a:ea typeface="微軟正黑體" panose="020B0604030504040204" pitchFamily="34" charset="-120"/>
                        </a:rPr>
                        <a:t>一</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5/7(</a:t>
                      </a:r>
                      <a:r>
                        <a:rPr lang="zh-TW" altLang="en-US" sz="1400" b="1" dirty="0">
                          <a:latin typeface="微軟正黑體" panose="020B0604030504040204" pitchFamily="34" charset="-120"/>
                          <a:ea typeface="微軟正黑體" panose="020B0604030504040204" pitchFamily="34" charset="-120"/>
                        </a:rPr>
                        <a:t>二</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5/8(</a:t>
                      </a:r>
                      <a:r>
                        <a:rPr lang="zh-TW" altLang="en-US" sz="1400" b="1" dirty="0">
                          <a:latin typeface="微軟正黑體" panose="020B0604030504040204" pitchFamily="34" charset="-120"/>
                          <a:ea typeface="微軟正黑體" panose="020B0604030504040204" pitchFamily="34" charset="-120"/>
                        </a:rPr>
                        <a:t>三</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5/9(</a:t>
                      </a:r>
                      <a:r>
                        <a:rPr lang="zh-TW" altLang="en-US" sz="1400" b="1" dirty="0">
                          <a:latin typeface="微軟正黑體" panose="020B0604030504040204" pitchFamily="34" charset="-120"/>
                          <a:ea typeface="微軟正黑體" panose="020B0604030504040204" pitchFamily="34" charset="-120"/>
                        </a:rPr>
                        <a:t>四</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5/10(</a:t>
                      </a:r>
                      <a:r>
                        <a:rPr lang="zh-TW" altLang="en-US" sz="1400" b="1" dirty="0">
                          <a:latin typeface="微軟正黑體" panose="020B0604030504040204" pitchFamily="34" charset="-120"/>
                          <a:ea typeface="微軟正黑體" panose="020B0604030504040204" pitchFamily="34" charset="-120"/>
                        </a:rPr>
                        <a:t>五</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5/11(</a:t>
                      </a:r>
                      <a:r>
                        <a:rPr lang="zh-TW" altLang="en-US" sz="1400" b="1" dirty="0">
                          <a:latin typeface="微軟正黑體" panose="020B0604030504040204" pitchFamily="34" charset="-120"/>
                          <a:ea typeface="微軟正黑體" panose="020B0604030504040204" pitchFamily="34" charset="-120"/>
                        </a:rPr>
                        <a:t>六</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783535072"/>
                  </a:ext>
                </a:extLst>
              </a:tr>
              <a:tr h="1361220">
                <a:tc>
                  <a:txBody>
                    <a:bodyPr/>
                    <a:lstStyle/>
                    <a:p>
                      <a:r>
                        <a:rPr lang="en-US" altLang="zh-TW" sz="1400" b="1" dirty="0">
                          <a:latin typeface="微軟正黑體" panose="020B0604030504040204" pitchFamily="34" charset="-120"/>
                          <a:ea typeface="微軟正黑體" panose="020B0604030504040204" pitchFamily="34" charset="-120"/>
                        </a:rPr>
                        <a:t>5/12(</a:t>
                      </a:r>
                      <a:r>
                        <a:rPr lang="zh-TW" altLang="en-US" sz="1400" b="1" dirty="0">
                          <a:latin typeface="微軟正黑體" panose="020B0604030504040204" pitchFamily="34" charset="-120"/>
                          <a:ea typeface="微軟正黑體" panose="020B0604030504040204" pitchFamily="34" charset="-120"/>
                        </a:rPr>
                        <a:t>日</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5/13(</a:t>
                      </a:r>
                      <a:r>
                        <a:rPr lang="zh-TW" altLang="en-US" sz="1400" b="1" dirty="0">
                          <a:latin typeface="微軟正黑體" panose="020B0604030504040204" pitchFamily="34" charset="-120"/>
                          <a:ea typeface="微軟正黑體" panose="020B0604030504040204" pitchFamily="34" charset="-120"/>
                        </a:rPr>
                        <a:t>一</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5/14(</a:t>
                      </a:r>
                      <a:r>
                        <a:rPr lang="zh-TW" altLang="en-US" sz="1400" b="1" dirty="0">
                          <a:latin typeface="微軟正黑體" panose="020B0604030504040204" pitchFamily="34" charset="-120"/>
                          <a:ea typeface="微軟正黑體" panose="020B0604030504040204" pitchFamily="34" charset="-120"/>
                        </a:rPr>
                        <a:t>二</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5/15(</a:t>
                      </a:r>
                      <a:r>
                        <a:rPr lang="zh-TW" altLang="en-US" sz="1400" b="1" dirty="0">
                          <a:latin typeface="微軟正黑體" panose="020B0604030504040204" pitchFamily="34" charset="-120"/>
                          <a:ea typeface="微軟正黑體" panose="020B0604030504040204" pitchFamily="34" charset="-120"/>
                        </a:rPr>
                        <a:t>三</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5/16(</a:t>
                      </a:r>
                      <a:r>
                        <a:rPr lang="zh-TW" altLang="en-US" sz="1400" b="1" dirty="0">
                          <a:latin typeface="微軟正黑體" panose="020B0604030504040204" pitchFamily="34" charset="-120"/>
                          <a:ea typeface="微軟正黑體" panose="020B0604030504040204" pitchFamily="34" charset="-120"/>
                        </a:rPr>
                        <a:t>四</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5/17(</a:t>
                      </a:r>
                      <a:r>
                        <a:rPr lang="zh-TW" altLang="en-US" sz="1400" b="1" dirty="0">
                          <a:latin typeface="微軟正黑體" panose="020B0604030504040204" pitchFamily="34" charset="-120"/>
                          <a:ea typeface="微軟正黑體" panose="020B0604030504040204" pitchFamily="34" charset="-120"/>
                        </a:rPr>
                        <a:t>五</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5/18(</a:t>
                      </a:r>
                      <a:r>
                        <a:rPr lang="zh-TW" altLang="en-US" sz="1400" b="1" dirty="0">
                          <a:latin typeface="微軟正黑體" panose="020B0604030504040204" pitchFamily="34" charset="-120"/>
                          <a:ea typeface="微軟正黑體" panose="020B0604030504040204" pitchFamily="34" charset="-120"/>
                        </a:rPr>
                        <a:t>六</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323429832"/>
                  </a:ext>
                </a:extLst>
              </a:tr>
              <a:tr h="1312291">
                <a:tc>
                  <a:txBody>
                    <a:bodyPr/>
                    <a:lstStyle/>
                    <a:p>
                      <a:r>
                        <a:rPr lang="en-US" altLang="zh-TW" sz="1400" b="1" dirty="0">
                          <a:latin typeface="微軟正黑體" panose="020B0604030504040204" pitchFamily="34" charset="-120"/>
                          <a:ea typeface="微軟正黑體" panose="020B0604030504040204" pitchFamily="34" charset="-120"/>
                        </a:rPr>
                        <a:t>5/19(</a:t>
                      </a:r>
                      <a:r>
                        <a:rPr lang="zh-TW" altLang="en-US" sz="1400" b="1" dirty="0">
                          <a:latin typeface="微軟正黑體" panose="020B0604030504040204" pitchFamily="34" charset="-120"/>
                          <a:ea typeface="微軟正黑體" panose="020B0604030504040204" pitchFamily="34" charset="-120"/>
                        </a:rPr>
                        <a:t>日</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5/20(</a:t>
                      </a:r>
                      <a:r>
                        <a:rPr lang="zh-TW" altLang="en-US" sz="1400" b="1" dirty="0">
                          <a:latin typeface="微軟正黑體" panose="020B0604030504040204" pitchFamily="34" charset="-120"/>
                          <a:ea typeface="微軟正黑體" panose="020B0604030504040204" pitchFamily="34" charset="-120"/>
                        </a:rPr>
                        <a:t>一</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5/21(</a:t>
                      </a:r>
                      <a:r>
                        <a:rPr lang="zh-TW" altLang="en-US" sz="1400" b="1" dirty="0">
                          <a:latin typeface="微軟正黑體" panose="020B0604030504040204" pitchFamily="34" charset="-120"/>
                          <a:ea typeface="微軟正黑體" panose="020B0604030504040204" pitchFamily="34" charset="-120"/>
                        </a:rPr>
                        <a:t>二</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5/22(</a:t>
                      </a:r>
                      <a:r>
                        <a:rPr lang="zh-TW" altLang="en-US" sz="1400" b="1" dirty="0">
                          <a:latin typeface="微軟正黑體" panose="020B0604030504040204" pitchFamily="34" charset="-120"/>
                          <a:ea typeface="微軟正黑體" panose="020B0604030504040204" pitchFamily="34" charset="-120"/>
                        </a:rPr>
                        <a:t>三</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5/23(</a:t>
                      </a:r>
                      <a:r>
                        <a:rPr lang="zh-TW" altLang="en-US" sz="1400" b="1" dirty="0">
                          <a:latin typeface="微軟正黑體" panose="020B0604030504040204" pitchFamily="34" charset="-120"/>
                          <a:ea typeface="微軟正黑體" panose="020B0604030504040204" pitchFamily="34" charset="-120"/>
                        </a:rPr>
                        <a:t>四</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5/24(</a:t>
                      </a:r>
                      <a:r>
                        <a:rPr lang="zh-TW" altLang="en-US" sz="1400" b="1" dirty="0">
                          <a:latin typeface="微軟正黑體" panose="020B0604030504040204" pitchFamily="34" charset="-120"/>
                          <a:ea typeface="微軟正黑體" panose="020B0604030504040204" pitchFamily="34" charset="-120"/>
                        </a:rPr>
                        <a:t>五</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5/25(</a:t>
                      </a:r>
                      <a:r>
                        <a:rPr lang="zh-TW" altLang="en-US" sz="1400" b="1" dirty="0">
                          <a:latin typeface="微軟正黑體" panose="020B0604030504040204" pitchFamily="34" charset="-120"/>
                          <a:ea typeface="微軟正黑體" panose="020B0604030504040204" pitchFamily="34" charset="-120"/>
                        </a:rPr>
                        <a:t>六</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583333661"/>
                  </a:ext>
                </a:extLst>
              </a:tr>
              <a:tr h="1177439">
                <a:tc>
                  <a:txBody>
                    <a:bodyPr/>
                    <a:lstStyle/>
                    <a:p>
                      <a:r>
                        <a:rPr lang="en-US" altLang="zh-TW" sz="1400" b="1" dirty="0">
                          <a:latin typeface="微軟正黑體" panose="020B0604030504040204" pitchFamily="34" charset="-120"/>
                          <a:ea typeface="微軟正黑體" panose="020B0604030504040204" pitchFamily="34" charset="-120"/>
                        </a:rPr>
                        <a:t>5/26(</a:t>
                      </a:r>
                      <a:r>
                        <a:rPr lang="zh-TW" altLang="en-US" sz="1400" b="1" dirty="0">
                          <a:latin typeface="微軟正黑體" panose="020B0604030504040204" pitchFamily="34" charset="-120"/>
                          <a:ea typeface="微軟正黑體" panose="020B0604030504040204" pitchFamily="34" charset="-120"/>
                        </a:rPr>
                        <a:t>日</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5/27(</a:t>
                      </a:r>
                      <a:r>
                        <a:rPr lang="zh-TW" altLang="en-US" sz="1400" b="1" dirty="0">
                          <a:latin typeface="微軟正黑體" panose="020B0604030504040204" pitchFamily="34" charset="-120"/>
                          <a:ea typeface="微軟正黑體" panose="020B0604030504040204" pitchFamily="34" charset="-120"/>
                        </a:rPr>
                        <a:t>一</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5/28(</a:t>
                      </a:r>
                      <a:r>
                        <a:rPr lang="zh-TW" altLang="en-US" sz="1400" b="1" dirty="0">
                          <a:latin typeface="微軟正黑體" panose="020B0604030504040204" pitchFamily="34" charset="-120"/>
                          <a:ea typeface="微軟正黑體" panose="020B0604030504040204" pitchFamily="34" charset="-120"/>
                        </a:rPr>
                        <a:t>二</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5/29(</a:t>
                      </a:r>
                      <a:r>
                        <a:rPr lang="zh-TW" altLang="en-US" sz="1400" b="1" dirty="0">
                          <a:latin typeface="微軟正黑體" panose="020B0604030504040204" pitchFamily="34" charset="-120"/>
                          <a:ea typeface="微軟正黑體" panose="020B0604030504040204" pitchFamily="34" charset="-120"/>
                        </a:rPr>
                        <a:t>三</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5/30(</a:t>
                      </a:r>
                      <a:r>
                        <a:rPr lang="zh-TW" altLang="en-US" sz="1400" b="1" dirty="0">
                          <a:latin typeface="微軟正黑體" panose="020B0604030504040204" pitchFamily="34" charset="-120"/>
                          <a:ea typeface="微軟正黑體" panose="020B0604030504040204" pitchFamily="34" charset="-120"/>
                        </a:rPr>
                        <a:t>四</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r>
                        <a:rPr lang="en-US" altLang="zh-TW" sz="1400" b="1" dirty="0">
                          <a:latin typeface="微軟正黑體" panose="020B0604030504040204" pitchFamily="34" charset="-120"/>
                          <a:ea typeface="微軟正黑體" panose="020B0604030504040204" pitchFamily="34" charset="-120"/>
                        </a:rPr>
                        <a:t>5/31(</a:t>
                      </a:r>
                      <a:r>
                        <a:rPr lang="zh-TW" altLang="en-US" sz="1400" b="1" dirty="0">
                          <a:latin typeface="微軟正黑體" panose="020B0604030504040204" pitchFamily="34" charset="-120"/>
                          <a:ea typeface="微軟正黑體" panose="020B0604030504040204" pitchFamily="34" charset="-120"/>
                        </a:rPr>
                        <a:t>五</a:t>
                      </a:r>
                      <a:r>
                        <a:rPr lang="en-US" altLang="zh-TW" sz="1400" b="1" dirty="0">
                          <a:latin typeface="微軟正黑體" panose="020B0604030504040204" pitchFamily="34" charset="-120"/>
                          <a:ea typeface="微軟正黑體" panose="020B0604030504040204" pitchFamily="34" charset="-120"/>
                        </a:rPr>
                        <a:t>)</a:t>
                      </a:r>
                      <a:endParaRPr lang="zh-TW" altLang="en-US" sz="1400" b="1" dirty="0">
                        <a:latin typeface="微軟正黑體" panose="020B0604030504040204" pitchFamily="34" charset="-120"/>
                        <a:ea typeface="微軟正黑體" panose="020B0604030504040204" pitchFamily="34" charset="-120"/>
                      </a:endParaRPr>
                    </a:p>
                  </a:txBody>
                  <a:tcPr/>
                </a:tc>
                <a:tc>
                  <a:txBody>
                    <a:bodyPr/>
                    <a:lstStyle/>
                    <a:p>
                      <a:endParaRPr lang="zh-TW" altLang="en-US" sz="14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583318678"/>
                  </a:ext>
                </a:extLst>
              </a:tr>
            </a:tbl>
          </a:graphicData>
        </a:graphic>
      </p:graphicFrame>
      <p:sp>
        <p:nvSpPr>
          <p:cNvPr id="8" name="矩形 7">
            <a:extLst>
              <a:ext uri="{FF2B5EF4-FFF2-40B4-BE49-F238E27FC236}">
                <a16:creationId xmlns:a16="http://schemas.microsoft.com/office/drawing/2014/main" id="{AB7DC0B0-B188-74B8-E69D-D9BBE3FB5BFF}"/>
              </a:ext>
            </a:extLst>
          </p:cNvPr>
          <p:cNvSpPr/>
          <p:nvPr/>
        </p:nvSpPr>
        <p:spPr>
          <a:xfrm>
            <a:off x="10391775" y="3107277"/>
            <a:ext cx="1208042" cy="257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博物館逛大街</a:t>
            </a:r>
          </a:p>
        </p:txBody>
      </p:sp>
      <p:sp>
        <p:nvSpPr>
          <p:cNvPr id="9" name="矩形 8">
            <a:extLst>
              <a:ext uri="{FF2B5EF4-FFF2-40B4-BE49-F238E27FC236}">
                <a16:creationId xmlns:a16="http://schemas.microsoft.com/office/drawing/2014/main" id="{88A3210C-67CE-D93F-6987-B370FDE8FE17}"/>
              </a:ext>
            </a:extLst>
          </p:cNvPr>
          <p:cNvSpPr/>
          <p:nvPr/>
        </p:nvSpPr>
        <p:spPr>
          <a:xfrm>
            <a:off x="3168241" y="4457898"/>
            <a:ext cx="1208042" cy="257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博物館逛大街</a:t>
            </a:r>
          </a:p>
        </p:txBody>
      </p:sp>
      <p:sp>
        <p:nvSpPr>
          <p:cNvPr id="10" name="矩形 9">
            <a:extLst>
              <a:ext uri="{FF2B5EF4-FFF2-40B4-BE49-F238E27FC236}">
                <a16:creationId xmlns:a16="http://schemas.microsoft.com/office/drawing/2014/main" id="{81461A39-71B8-43EF-CC84-6BCFE6FCDD85}"/>
              </a:ext>
            </a:extLst>
          </p:cNvPr>
          <p:cNvSpPr/>
          <p:nvPr/>
        </p:nvSpPr>
        <p:spPr>
          <a:xfrm>
            <a:off x="666187" y="1828996"/>
            <a:ext cx="447675" cy="4286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C3F61690-5D38-A393-2878-0CEB392C5C17}"/>
              </a:ext>
            </a:extLst>
          </p:cNvPr>
          <p:cNvSpPr txBox="1"/>
          <p:nvPr/>
        </p:nvSpPr>
        <p:spPr>
          <a:xfrm>
            <a:off x="1201819" y="1858642"/>
            <a:ext cx="1569660" cy="369332"/>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辦理活動主題</a:t>
            </a:r>
          </a:p>
        </p:txBody>
      </p:sp>
      <p:sp>
        <p:nvSpPr>
          <p:cNvPr id="12" name="矩形 11">
            <a:extLst>
              <a:ext uri="{FF2B5EF4-FFF2-40B4-BE49-F238E27FC236}">
                <a16:creationId xmlns:a16="http://schemas.microsoft.com/office/drawing/2014/main" id="{195EE6C6-9291-7E38-2A63-BD666A30A581}"/>
              </a:ext>
            </a:extLst>
          </p:cNvPr>
          <p:cNvSpPr/>
          <p:nvPr/>
        </p:nvSpPr>
        <p:spPr>
          <a:xfrm>
            <a:off x="3142860" y="4738564"/>
            <a:ext cx="1208042" cy="257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全館解謎中</a:t>
            </a:r>
          </a:p>
        </p:txBody>
      </p:sp>
      <p:sp>
        <p:nvSpPr>
          <p:cNvPr id="13" name="矩形 12">
            <a:extLst>
              <a:ext uri="{FF2B5EF4-FFF2-40B4-BE49-F238E27FC236}">
                <a16:creationId xmlns:a16="http://schemas.microsoft.com/office/drawing/2014/main" id="{B62F6045-083B-050F-2F77-A4E718A5BA3F}"/>
              </a:ext>
            </a:extLst>
          </p:cNvPr>
          <p:cNvSpPr/>
          <p:nvPr/>
        </p:nvSpPr>
        <p:spPr>
          <a:xfrm>
            <a:off x="10391775" y="3345573"/>
            <a:ext cx="1208042" cy="257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全館解謎中</a:t>
            </a:r>
          </a:p>
        </p:txBody>
      </p:sp>
      <p:sp>
        <p:nvSpPr>
          <p:cNvPr id="15" name="矩形 14">
            <a:extLst>
              <a:ext uri="{FF2B5EF4-FFF2-40B4-BE49-F238E27FC236}">
                <a16:creationId xmlns:a16="http://schemas.microsoft.com/office/drawing/2014/main" id="{8F04EC13-D5E3-0718-7B5F-DB5A7CD091AA}"/>
              </a:ext>
            </a:extLst>
          </p:cNvPr>
          <p:cNvSpPr/>
          <p:nvPr/>
        </p:nvSpPr>
        <p:spPr>
          <a:xfrm>
            <a:off x="10391775" y="2005173"/>
            <a:ext cx="1208042" cy="257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zh-TW" sz="1200" b="1" dirty="0">
                <a:solidFill>
                  <a:schemeClr val="bg1"/>
                </a:solidFill>
                <a:latin typeface="微軟正黑體" pitchFamily="34" charset="-120"/>
                <a:ea typeface="微軟正黑體" pitchFamily="34" charset="-120"/>
              </a:rPr>
              <a:t>物語·吾語</a:t>
            </a:r>
            <a:r>
              <a:rPr lang="zh-TW" altLang="en-US" sz="1200" b="1" dirty="0">
                <a:solidFill>
                  <a:schemeClr val="bg1"/>
                </a:solidFill>
                <a:latin typeface="微軟正黑體" pitchFamily="34" charset="-120"/>
                <a:ea typeface="微軟正黑體" pitchFamily="34" charset="-120"/>
              </a:rPr>
              <a:t>講堂</a:t>
            </a:r>
          </a:p>
        </p:txBody>
      </p:sp>
      <p:sp>
        <p:nvSpPr>
          <p:cNvPr id="16" name="矩形 15">
            <a:extLst>
              <a:ext uri="{FF2B5EF4-FFF2-40B4-BE49-F238E27FC236}">
                <a16:creationId xmlns:a16="http://schemas.microsoft.com/office/drawing/2014/main" id="{8092C5E6-DCF1-E4F3-FF6B-087B6E1A9EDD}"/>
              </a:ext>
            </a:extLst>
          </p:cNvPr>
          <p:cNvSpPr/>
          <p:nvPr/>
        </p:nvSpPr>
        <p:spPr>
          <a:xfrm>
            <a:off x="10398683" y="3639856"/>
            <a:ext cx="1208042" cy="257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zh-TW" sz="1200" b="1" dirty="0">
                <a:solidFill>
                  <a:schemeClr val="bg1"/>
                </a:solidFill>
                <a:latin typeface="微軟正黑體" pitchFamily="34" charset="-120"/>
                <a:ea typeface="微軟正黑體" pitchFamily="34" charset="-120"/>
              </a:rPr>
              <a:t>物語·吾語</a:t>
            </a:r>
            <a:r>
              <a:rPr lang="zh-TW" altLang="en-US" sz="1200" b="1" dirty="0">
                <a:solidFill>
                  <a:schemeClr val="bg1"/>
                </a:solidFill>
                <a:latin typeface="微軟正黑體" pitchFamily="34" charset="-120"/>
                <a:ea typeface="微軟正黑體" pitchFamily="34" charset="-120"/>
              </a:rPr>
              <a:t>講堂</a:t>
            </a:r>
          </a:p>
        </p:txBody>
      </p:sp>
      <p:sp>
        <p:nvSpPr>
          <p:cNvPr id="18" name="矩形 17">
            <a:extLst>
              <a:ext uri="{FF2B5EF4-FFF2-40B4-BE49-F238E27FC236}">
                <a16:creationId xmlns:a16="http://schemas.microsoft.com/office/drawing/2014/main" id="{85041B3E-82BA-BD03-C078-53116D29201F}"/>
              </a:ext>
            </a:extLst>
          </p:cNvPr>
          <p:cNvSpPr/>
          <p:nvPr/>
        </p:nvSpPr>
        <p:spPr>
          <a:xfrm>
            <a:off x="3142860" y="5271424"/>
            <a:ext cx="1208042" cy="257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書車巡迴展</a:t>
            </a:r>
          </a:p>
        </p:txBody>
      </p:sp>
      <p:sp>
        <p:nvSpPr>
          <p:cNvPr id="19" name="矩形 18">
            <a:extLst>
              <a:ext uri="{FF2B5EF4-FFF2-40B4-BE49-F238E27FC236}">
                <a16:creationId xmlns:a16="http://schemas.microsoft.com/office/drawing/2014/main" id="{D0A4D3D7-2240-76F9-480C-B731722D118A}"/>
              </a:ext>
            </a:extLst>
          </p:cNvPr>
          <p:cNvSpPr/>
          <p:nvPr/>
        </p:nvSpPr>
        <p:spPr>
          <a:xfrm>
            <a:off x="10398683" y="3921230"/>
            <a:ext cx="1208042" cy="257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200" b="1" dirty="0">
                <a:latin typeface="微軟正黑體" panose="020B0604030504040204" pitchFamily="34" charset="-120"/>
                <a:ea typeface="微軟正黑體" panose="020B0604030504040204" pitchFamily="34" charset="-120"/>
              </a:rPr>
              <a:t>書車巡迴展</a:t>
            </a:r>
          </a:p>
        </p:txBody>
      </p:sp>
      <p:sp>
        <p:nvSpPr>
          <p:cNvPr id="22" name="矩形 21">
            <a:extLst>
              <a:ext uri="{FF2B5EF4-FFF2-40B4-BE49-F238E27FC236}">
                <a16:creationId xmlns:a16="http://schemas.microsoft.com/office/drawing/2014/main" id="{F16B794D-FAC4-26FA-AC7C-B840877525F4}"/>
              </a:ext>
            </a:extLst>
          </p:cNvPr>
          <p:cNvSpPr/>
          <p:nvPr/>
        </p:nvSpPr>
        <p:spPr>
          <a:xfrm>
            <a:off x="4373690" y="3234939"/>
            <a:ext cx="1163791" cy="358996"/>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摺頁、海報</a:t>
            </a:r>
            <a:endParaRPr lang="en-US" altLang="zh-TW" sz="1200" b="1" dirty="0">
              <a:solidFill>
                <a:schemeClr val="tx1"/>
              </a:solidFill>
              <a:latin typeface="微軟正黑體" panose="020B0604030504040204" pitchFamily="34" charset="-120"/>
              <a:ea typeface="微軟正黑體" panose="020B0604030504040204" pitchFamily="34" charset="-120"/>
            </a:endParaRPr>
          </a:p>
          <a:p>
            <a:pPr algn="ctr"/>
            <a:r>
              <a:rPr lang="zh-TW" altLang="en-US" sz="1200" b="1" dirty="0">
                <a:solidFill>
                  <a:schemeClr val="tx1"/>
                </a:solidFill>
                <a:latin typeface="微軟正黑體" panose="020B0604030504040204" pitchFamily="34" charset="-120"/>
                <a:ea typeface="微軟正黑體" panose="020B0604030504040204" pitchFamily="34" charset="-120"/>
              </a:rPr>
              <a:t>寄送</a:t>
            </a:r>
          </a:p>
        </p:txBody>
      </p:sp>
      <p:sp>
        <p:nvSpPr>
          <p:cNvPr id="30" name="矩形 29">
            <a:extLst>
              <a:ext uri="{FF2B5EF4-FFF2-40B4-BE49-F238E27FC236}">
                <a16:creationId xmlns:a16="http://schemas.microsoft.com/office/drawing/2014/main" id="{2F4F2FF6-1397-1877-67D5-7982D18496E4}"/>
              </a:ext>
            </a:extLst>
          </p:cNvPr>
          <p:cNvSpPr/>
          <p:nvPr/>
        </p:nvSpPr>
        <p:spPr>
          <a:xfrm>
            <a:off x="666187" y="2409771"/>
            <a:ext cx="447675" cy="428625"/>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10AA4ED5-4017-2502-0DB1-87E941DE345D}"/>
              </a:ext>
            </a:extLst>
          </p:cNvPr>
          <p:cNvSpPr/>
          <p:nvPr/>
        </p:nvSpPr>
        <p:spPr>
          <a:xfrm>
            <a:off x="6756586" y="3205090"/>
            <a:ext cx="1208042" cy="257175"/>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公務信箱</a:t>
            </a:r>
            <a:r>
              <a:rPr lang="en-US" altLang="zh-TW" sz="1200" b="1" dirty="0">
                <a:solidFill>
                  <a:schemeClr val="tx1"/>
                </a:solidFill>
                <a:latin typeface="微軟正黑體" panose="020B0604030504040204" pitchFamily="34" charset="-120"/>
                <a:ea typeface="微軟正黑體" panose="020B0604030504040204" pitchFamily="34" charset="-120"/>
              </a:rPr>
              <a:t>(518)</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33" name="文字方塊 32">
            <a:extLst>
              <a:ext uri="{FF2B5EF4-FFF2-40B4-BE49-F238E27FC236}">
                <a16:creationId xmlns:a16="http://schemas.microsoft.com/office/drawing/2014/main" id="{B93EFF9C-9E40-BB8E-113D-B28F6E0FCF9E}"/>
              </a:ext>
            </a:extLst>
          </p:cNvPr>
          <p:cNvSpPr txBox="1"/>
          <p:nvPr/>
        </p:nvSpPr>
        <p:spPr>
          <a:xfrm>
            <a:off x="1201819" y="2424439"/>
            <a:ext cx="1107996" cy="369332"/>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媒體廣告</a:t>
            </a:r>
          </a:p>
        </p:txBody>
      </p:sp>
      <p:sp>
        <p:nvSpPr>
          <p:cNvPr id="35" name="矩形 34">
            <a:extLst>
              <a:ext uri="{FF2B5EF4-FFF2-40B4-BE49-F238E27FC236}">
                <a16:creationId xmlns:a16="http://schemas.microsoft.com/office/drawing/2014/main" id="{59E69EB9-E80A-F5B7-366D-5FA67CDCC62D}"/>
              </a:ext>
            </a:extLst>
          </p:cNvPr>
          <p:cNvSpPr/>
          <p:nvPr/>
        </p:nvSpPr>
        <p:spPr>
          <a:xfrm>
            <a:off x="6771803" y="725802"/>
            <a:ext cx="1196980" cy="248254"/>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跑馬燈開始</a:t>
            </a:r>
          </a:p>
        </p:txBody>
      </p:sp>
      <p:sp>
        <p:nvSpPr>
          <p:cNvPr id="37" name="星形: 六角 36">
            <a:extLst>
              <a:ext uri="{FF2B5EF4-FFF2-40B4-BE49-F238E27FC236}">
                <a16:creationId xmlns:a16="http://schemas.microsoft.com/office/drawing/2014/main" id="{7A7E3754-02D2-BEBE-BF8E-08DDCF92D18E}"/>
              </a:ext>
            </a:extLst>
          </p:cNvPr>
          <p:cNvSpPr/>
          <p:nvPr/>
        </p:nvSpPr>
        <p:spPr>
          <a:xfrm>
            <a:off x="640290" y="3593935"/>
            <a:ext cx="499467" cy="625191"/>
          </a:xfrm>
          <a:prstGeom prst="star6">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8EADA66E-A61D-2F47-63EB-4774157D1F97}"/>
              </a:ext>
            </a:extLst>
          </p:cNvPr>
          <p:cNvSpPr/>
          <p:nvPr/>
        </p:nvSpPr>
        <p:spPr>
          <a:xfrm>
            <a:off x="666187" y="3037269"/>
            <a:ext cx="447675" cy="428625"/>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a:extLst>
              <a:ext uri="{FF2B5EF4-FFF2-40B4-BE49-F238E27FC236}">
                <a16:creationId xmlns:a16="http://schemas.microsoft.com/office/drawing/2014/main" id="{19A8855C-CA07-4C92-8975-9B04B7060B94}"/>
              </a:ext>
            </a:extLst>
          </p:cNvPr>
          <p:cNvSpPr txBox="1"/>
          <p:nvPr/>
        </p:nvSpPr>
        <p:spPr>
          <a:xfrm>
            <a:off x="1211830" y="3057466"/>
            <a:ext cx="1107996" cy="369332"/>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網路宣傳</a:t>
            </a:r>
          </a:p>
        </p:txBody>
      </p:sp>
      <p:sp>
        <p:nvSpPr>
          <p:cNvPr id="40" name="文字方塊 39">
            <a:extLst>
              <a:ext uri="{FF2B5EF4-FFF2-40B4-BE49-F238E27FC236}">
                <a16:creationId xmlns:a16="http://schemas.microsoft.com/office/drawing/2014/main" id="{F5183028-B022-CA52-9477-FC7929809461}"/>
              </a:ext>
            </a:extLst>
          </p:cNvPr>
          <p:cNvSpPr txBox="1"/>
          <p:nvPr/>
        </p:nvSpPr>
        <p:spPr>
          <a:xfrm>
            <a:off x="1232150" y="3660904"/>
            <a:ext cx="877163" cy="369332"/>
          </a:xfrm>
          <a:prstGeom prst="rect">
            <a:avLst/>
          </a:prstGeom>
          <a:noFill/>
        </p:spPr>
        <p:txBody>
          <a:bodyPr wrap="none" rtlCol="0">
            <a:spAutoFit/>
          </a:bodyPr>
          <a:lstStyle/>
          <a:p>
            <a:r>
              <a:rPr lang="zh-TW" altLang="en-US" b="1" dirty="0">
                <a:latin typeface="微軟正黑體" panose="020B0604030504040204" pitchFamily="34" charset="-120"/>
                <a:ea typeface="微軟正黑體" panose="020B0604030504040204" pitchFamily="34" charset="-120"/>
              </a:rPr>
              <a:t>記者會</a:t>
            </a:r>
          </a:p>
        </p:txBody>
      </p:sp>
      <p:sp>
        <p:nvSpPr>
          <p:cNvPr id="41" name="矩形 40">
            <a:extLst>
              <a:ext uri="{FF2B5EF4-FFF2-40B4-BE49-F238E27FC236}">
                <a16:creationId xmlns:a16="http://schemas.microsoft.com/office/drawing/2014/main" id="{B6E03500-77E8-E578-710F-666200B46ED0}"/>
              </a:ext>
            </a:extLst>
          </p:cNvPr>
          <p:cNvSpPr/>
          <p:nvPr/>
        </p:nvSpPr>
        <p:spPr>
          <a:xfrm>
            <a:off x="9183733" y="3316961"/>
            <a:ext cx="1208042" cy="257175"/>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新聞稿</a:t>
            </a: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記者會</a:t>
            </a:r>
            <a:r>
              <a:rPr lang="en-US" altLang="zh-TW" sz="1200" b="1" dirty="0">
                <a:solidFill>
                  <a:schemeClr val="tx1"/>
                </a:solidFill>
                <a:latin typeface="微軟正黑體" panose="020B0604030504040204" pitchFamily="34" charset="-120"/>
                <a:ea typeface="微軟正黑體" panose="020B0604030504040204" pitchFamily="34" charset="-120"/>
              </a:rPr>
              <a:t>)</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43" name="矩形 42">
            <a:extLst>
              <a:ext uri="{FF2B5EF4-FFF2-40B4-BE49-F238E27FC236}">
                <a16:creationId xmlns:a16="http://schemas.microsoft.com/office/drawing/2014/main" id="{6FAF5BAB-3E3A-7DA8-6803-8CF7B3BA3D36}"/>
              </a:ext>
            </a:extLst>
          </p:cNvPr>
          <p:cNvSpPr/>
          <p:nvPr/>
        </p:nvSpPr>
        <p:spPr>
          <a:xfrm>
            <a:off x="9183733" y="802706"/>
            <a:ext cx="1208042" cy="257175"/>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新聞稿</a:t>
            </a: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講座</a:t>
            </a:r>
            <a:r>
              <a:rPr lang="en-US" altLang="zh-TW" sz="1200" b="1" dirty="0">
                <a:solidFill>
                  <a:schemeClr val="tx1"/>
                </a:solidFill>
                <a:latin typeface="微軟正黑體" panose="020B0604030504040204" pitchFamily="34" charset="-120"/>
                <a:ea typeface="微軟正黑體" panose="020B0604030504040204" pitchFamily="34" charset="-120"/>
              </a:rPr>
              <a:t>)</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44" name="矩形 43">
            <a:extLst>
              <a:ext uri="{FF2B5EF4-FFF2-40B4-BE49-F238E27FC236}">
                <a16:creationId xmlns:a16="http://schemas.microsoft.com/office/drawing/2014/main" id="{A4DC484E-0925-055D-706C-F7D3ABDBC0F0}"/>
              </a:ext>
            </a:extLst>
          </p:cNvPr>
          <p:cNvSpPr/>
          <p:nvPr/>
        </p:nvSpPr>
        <p:spPr>
          <a:xfrm>
            <a:off x="7977768" y="3186091"/>
            <a:ext cx="1208042" cy="25717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市府</a:t>
            </a:r>
            <a:r>
              <a:rPr lang="en-US" altLang="zh-TW" sz="1200" b="1" dirty="0">
                <a:solidFill>
                  <a:schemeClr val="tx1"/>
                </a:solidFill>
                <a:latin typeface="微軟正黑體" panose="020B0604030504040204" pitchFamily="34" charset="-120"/>
                <a:ea typeface="微軟正黑體" panose="020B0604030504040204" pitchFamily="34" charset="-120"/>
              </a:rPr>
              <a:t>line</a:t>
            </a:r>
            <a:r>
              <a:rPr lang="zh-TW" altLang="en-US" sz="1200" b="1" dirty="0">
                <a:solidFill>
                  <a:schemeClr val="tx1"/>
                </a:solidFill>
                <a:latin typeface="微軟正黑體" panose="020B0604030504040204" pitchFamily="34" charset="-120"/>
                <a:ea typeface="微軟正黑體" panose="020B0604030504040204" pitchFamily="34" charset="-120"/>
              </a:rPr>
              <a:t>推播</a:t>
            </a:r>
          </a:p>
        </p:txBody>
      </p:sp>
      <p:sp>
        <p:nvSpPr>
          <p:cNvPr id="45" name="矩形 44">
            <a:extLst>
              <a:ext uri="{FF2B5EF4-FFF2-40B4-BE49-F238E27FC236}">
                <a16:creationId xmlns:a16="http://schemas.microsoft.com/office/drawing/2014/main" id="{243BB443-3F74-36FE-6409-7BDFB5916D22}"/>
              </a:ext>
            </a:extLst>
          </p:cNvPr>
          <p:cNvSpPr/>
          <p:nvPr/>
        </p:nvSpPr>
        <p:spPr>
          <a:xfrm>
            <a:off x="6767649" y="1063862"/>
            <a:ext cx="1208042" cy="257175"/>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市府</a:t>
            </a:r>
            <a:r>
              <a:rPr lang="en-US" altLang="zh-TW" sz="1200" b="1" dirty="0">
                <a:solidFill>
                  <a:schemeClr val="tx1"/>
                </a:solidFill>
                <a:latin typeface="微軟正黑體" panose="020B0604030504040204" pitchFamily="34" charset="-120"/>
                <a:ea typeface="微軟正黑體" panose="020B0604030504040204" pitchFamily="34" charset="-120"/>
              </a:rPr>
              <a:t>line</a:t>
            </a:r>
            <a:r>
              <a:rPr lang="zh-TW" altLang="en-US" sz="1200" b="1" dirty="0">
                <a:solidFill>
                  <a:schemeClr val="tx1"/>
                </a:solidFill>
                <a:latin typeface="微軟正黑體" panose="020B0604030504040204" pitchFamily="34" charset="-120"/>
                <a:ea typeface="微軟正黑體" panose="020B0604030504040204" pitchFamily="34" charset="-120"/>
              </a:rPr>
              <a:t>推播</a:t>
            </a:r>
          </a:p>
        </p:txBody>
      </p:sp>
      <p:sp>
        <p:nvSpPr>
          <p:cNvPr id="46" name="矩形 45">
            <a:extLst>
              <a:ext uri="{FF2B5EF4-FFF2-40B4-BE49-F238E27FC236}">
                <a16:creationId xmlns:a16="http://schemas.microsoft.com/office/drawing/2014/main" id="{FA5A2412-6EE3-4086-4B97-6CBEA5BB11D2}"/>
              </a:ext>
            </a:extLst>
          </p:cNvPr>
          <p:cNvSpPr/>
          <p:nvPr/>
        </p:nvSpPr>
        <p:spPr>
          <a:xfrm>
            <a:off x="3143523" y="725801"/>
            <a:ext cx="1214274" cy="496509"/>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FB【</a:t>
            </a:r>
            <a:r>
              <a:rPr lang="zh-TW" altLang="en-US" sz="1200" b="1" dirty="0">
                <a:solidFill>
                  <a:schemeClr val="tx1"/>
                </a:solidFill>
                <a:latin typeface="微軟正黑體" panose="020B0604030504040204" pitchFamily="34" charset="-120"/>
                <a:ea typeface="微軟正黑體" panose="020B0604030504040204" pitchFamily="34" charset="-120"/>
              </a:rPr>
              <a:t>物語．吾語</a:t>
            </a: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講座報名貼文</a:t>
            </a:r>
          </a:p>
        </p:txBody>
      </p:sp>
      <p:sp>
        <p:nvSpPr>
          <p:cNvPr id="47" name="矩形 46">
            <a:extLst>
              <a:ext uri="{FF2B5EF4-FFF2-40B4-BE49-F238E27FC236}">
                <a16:creationId xmlns:a16="http://schemas.microsoft.com/office/drawing/2014/main" id="{77FFF4BE-502E-3B47-7163-0F66B4833B9E}"/>
              </a:ext>
            </a:extLst>
          </p:cNvPr>
          <p:cNvSpPr/>
          <p:nvPr/>
        </p:nvSpPr>
        <p:spPr>
          <a:xfrm>
            <a:off x="3150173" y="3199664"/>
            <a:ext cx="1208042" cy="369332"/>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FB</a:t>
            </a:r>
            <a:r>
              <a:rPr lang="zh-TW" altLang="en-US" sz="1200" b="1" dirty="0">
                <a:solidFill>
                  <a:schemeClr val="tx1"/>
                </a:solidFill>
                <a:latin typeface="微軟正黑體" panose="020B0604030504040204" pitchFamily="34" charset="-120"/>
                <a:ea typeface="微軟正黑體" panose="020B0604030504040204" pitchFamily="34" charset="-120"/>
              </a:rPr>
              <a:t>第</a:t>
            </a:r>
            <a:r>
              <a:rPr lang="en-US" altLang="zh-TW" sz="1200" b="1" dirty="0">
                <a:solidFill>
                  <a:schemeClr val="tx1"/>
                </a:solidFill>
                <a:latin typeface="微軟正黑體" panose="020B0604030504040204" pitchFamily="34" charset="-120"/>
                <a:ea typeface="微軟正黑體" panose="020B0604030504040204" pitchFamily="34" charset="-120"/>
              </a:rPr>
              <a:t>1</a:t>
            </a:r>
            <a:r>
              <a:rPr lang="zh-TW" altLang="en-US" sz="1200" b="1" dirty="0">
                <a:solidFill>
                  <a:schemeClr val="tx1"/>
                </a:solidFill>
                <a:latin typeface="微軟正黑體" panose="020B0604030504040204" pitchFamily="34" charset="-120"/>
                <a:ea typeface="微軟正黑體" panose="020B0604030504040204" pitchFamily="34" charset="-120"/>
              </a:rPr>
              <a:t>場講座後記貼文</a:t>
            </a:r>
          </a:p>
        </p:txBody>
      </p:sp>
      <p:sp>
        <p:nvSpPr>
          <p:cNvPr id="48" name="矩形 47">
            <a:extLst>
              <a:ext uri="{FF2B5EF4-FFF2-40B4-BE49-F238E27FC236}">
                <a16:creationId xmlns:a16="http://schemas.microsoft.com/office/drawing/2014/main" id="{DB0E7AC1-C336-D959-384F-38F6CF19ACEE}"/>
              </a:ext>
            </a:extLst>
          </p:cNvPr>
          <p:cNvSpPr/>
          <p:nvPr/>
        </p:nvSpPr>
        <p:spPr>
          <a:xfrm>
            <a:off x="4368555" y="4476959"/>
            <a:ext cx="1208042" cy="369332"/>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FB</a:t>
            </a:r>
            <a:r>
              <a:rPr lang="zh-TW" altLang="en-US" sz="1200" b="1" dirty="0">
                <a:solidFill>
                  <a:schemeClr val="tx1"/>
                </a:solidFill>
                <a:latin typeface="微軟正黑體" panose="020B0604030504040204" pitchFamily="34" charset="-120"/>
                <a:ea typeface="微軟正黑體" panose="020B0604030504040204" pitchFamily="34" charset="-120"/>
              </a:rPr>
              <a:t>第</a:t>
            </a:r>
            <a:r>
              <a:rPr lang="en-US" altLang="zh-TW" sz="1200" b="1" dirty="0">
                <a:solidFill>
                  <a:schemeClr val="tx1"/>
                </a:solidFill>
                <a:latin typeface="微軟正黑體" panose="020B0604030504040204" pitchFamily="34" charset="-120"/>
                <a:ea typeface="微軟正黑體" panose="020B0604030504040204" pitchFamily="34" charset="-120"/>
              </a:rPr>
              <a:t>2</a:t>
            </a:r>
            <a:r>
              <a:rPr lang="zh-TW" altLang="en-US" sz="1200" b="1" dirty="0">
                <a:solidFill>
                  <a:schemeClr val="tx1"/>
                </a:solidFill>
                <a:latin typeface="微軟正黑體" panose="020B0604030504040204" pitchFamily="34" charset="-120"/>
                <a:ea typeface="微軟正黑體" panose="020B0604030504040204" pitchFamily="34" charset="-120"/>
              </a:rPr>
              <a:t>場講座後記貼文</a:t>
            </a:r>
          </a:p>
        </p:txBody>
      </p:sp>
      <p:sp>
        <p:nvSpPr>
          <p:cNvPr id="49" name="矩形 48">
            <a:extLst>
              <a:ext uri="{FF2B5EF4-FFF2-40B4-BE49-F238E27FC236}">
                <a16:creationId xmlns:a16="http://schemas.microsoft.com/office/drawing/2014/main" id="{95E70881-5B39-8352-C135-196544335C61}"/>
              </a:ext>
            </a:extLst>
          </p:cNvPr>
          <p:cNvSpPr/>
          <p:nvPr/>
        </p:nvSpPr>
        <p:spPr>
          <a:xfrm>
            <a:off x="5570239" y="4493501"/>
            <a:ext cx="1208042" cy="369332"/>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FB</a:t>
            </a:r>
            <a:r>
              <a:rPr lang="zh-TW" altLang="en-US" sz="1200" b="1" dirty="0">
                <a:solidFill>
                  <a:schemeClr val="tx1"/>
                </a:solidFill>
                <a:latin typeface="微軟正黑體" panose="020B0604030504040204" pitchFamily="34" charset="-120"/>
                <a:ea typeface="微軟正黑體" panose="020B0604030504040204" pitchFamily="34" charset="-120"/>
              </a:rPr>
              <a:t>第</a:t>
            </a:r>
            <a:r>
              <a:rPr lang="en-US" altLang="zh-TW" sz="1200" b="1" dirty="0">
                <a:solidFill>
                  <a:schemeClr val="tx1"/>
                </a:solidFill>
                <a:latin typeface="微軟正黑體" panose="020B0604030504040204" pitchFamily="34" charset="-120"/>
                <a:ea typeface="微軟正黑體" panose="020B0604030504040204" pitchFamily="34" charset="-120"/>
              </a:rPr>
              <a:t>3</a:t>
            </a:r>
            <a:r>
              <a:rPr lang="zh-TW" altLang="en-US" sz="1200" b="1" dirty="0">
                <a:solidFill>
                  <a:schemeClr val="tx1"/>
                </a:solidFill>
                <a:latin typeface="微軟正黑體" panose="020B0604030504040204" pitchFamily="34" charset="-120"/>
                <a:ea typeface="微軟正黑體" panose="020B0604030504040204" pitchFamily="34" charset="-120"/>
              </a:rPr>
              <a:t>場講座後記貼文</a:t>
            </a:r>
          </a:p>
        </p:txBody>
      </p:sp>
      <p:sp>
        <p:nvSpPr>
          <p:cNvPr id="54" name="矩形 53">
            <a:extLst>
              <a:ext uri="{FF2B5EF4-FFF2-40B4-BE49-F238E27FC236}">
                <a16:creationId xmlns:a16="http://schemas.microsoft.com/office/drawing/2014/main" id="{60FDDEEC-D738-9C02-FAEB-BA66ADAE5CE2}"/>
              </a:ext>
            </a:extLst>
          </p:cNvPr>
          <p:cNvSpPr/>
          <p:nvPr/>
        </p:nvSpPr>
        <p:spPr>
          <a:xfrm>
            <a:off x="4337749" y="5923938"/>
            <a:ext cx="1208042" cy="369332"/>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FB</a:t>
            </a:r>
            <a:r>
              <a:rPr lang="zh-TW" altLang="en-US" sz="1200" b="1" dirty="0">
                <a:solidFill>
                  <a:schemeClr val="tx1"/>
                </a:solidFill>
                <a:latin typeface="微軟正黑體" panose="020B0604030504040204" pitchFamily="34" charset="-120"/>
                <a:ea typeface="微軟正黑體" panose="020B0604030504040204" pitchFamily="34" charset="-120"/>
              </a:rPr>
              <a:t>第</a:t>
            </a:r>
            <a:r>
              <a:rPr lang="en-US" altLang="zh-TW" sz="1200" b="1" dirty="0">
                <a:solidFill>
                  <a:schemeClr val="tx1"/>
                </a:solidFill>
                <a:latin typeface="微軟正黑體" panose="020B0604030504040204" pitchFamily="34" charset="-120"/>
                <a:ea typeface="微軟正黑體" panose="020B0604030504040204" pitchFamily="34" charset="-120"/>
              </a:rPr>
              <a:t>4</a:t>
            </a:r>
            <a:r>
              <a:rPr lang="zh-TW" altLang="en-US" sz="1200" b="1" dirty="0">
                <a:solidFill>
                  <a:schemeClr val="tx1"/>
                </a:solidFill>
                <a:latin typeface="微軟正黑體" panose="020B0604030504040204" pitchFamily="34" charset="-120"/>
                <a:ea typeface="微軟正黑體" panose="020B0604030504040204" pitchFamily="34" charset="-120"/>
              </a:rPr>
              <a:t>場講座後記貼文</a:t>
            </a:r>
          </a:p>
        </p:txBody>
      </p:sp>
      <p:sp>
        <p:nvSpPr>
          <p:cNvPr id="64" name="矩形 63">
            <a:extLst>
              <a:ext uri="{FF2B5EF4-FFF2-40B4-BE49-F238E27FC236}">
                <a16:creationId xmlns:a16="http://schemas.microsoft.com/office/drawing/2014/main" id="{1BA67CC3-E5A7-3E6D-66CB-27F583FD3AEF}"/>
              </a:ext>
            </a:extLst>
          </p:cNvPr>
          <p:cNvSpPr/>
          <p:nvPr/>
        </p:nvSpPr>
        <p:spPr>
          <a:xfrm>
            <a:off x="9183733" y="5998639"/>
            <a:ext cx="1208042" cy="418891"/>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FB</a:t>
            </a:r>
            <a:r>
              <a:rPr lang="zh-TW" altLang="en-US" sz="1200" b="1" dirty="0">
                <a:solidFill>
                  <a:schemeClr val="tx1"/>
                </a:solidFill>
                <a:latin typeface="微軟正黑體" panose="020B0604030504040204" pitchFamily="34" charset="-120"/>
                <a:ea typeface="微軟正黑體" panose="020B0604030504040204" pitchFamily="34" charset="-120"/>
              </a:rPr>
              <a:t>總活動</a:t>
            </a:r>
            <a:r>
              <a:rPr lang="en-US" altLang="zh-TW" sz="1200" b="1" dirty="0">
                <a:solidFill>
                  <a:schemeClr val="tx1"/>
                </a:solidFill>
                <a:latin typeface="微軟正黑體" panose="020B0604030504040204" pitchFamily="34" charset="-120"/>
                <a:ea typeface="微軟正黑體" panose="020B0604030504040204" pitchFamily="34" charset="-120"/>
              </a:rPr>
              <a:t>ending</a:t>
            </a:r>
            <a:r>
              <a:rPr lang="zh-TW" altLang="en-US" sz="1200" b="1" dirty="0">
                <a:solidFill>
                  <a:schemeClr val="tx1"/>
                </a:solidFill>
                <a:latin typeface="微軟正黑體" panose="020B0604030504040204" pitchFamily="34" charset="-120"/>
                <a:ea typeface="微軟正黑體" panose="020B0604030504040204" pitchFamily="34" charset="-120"/>
              </a:rPr>
              <a:t>貼文</a:t>
            </a:r>
          </a:p>
        </p:txBody>
      </p:sp>
      <p:sp>
        <p:nvSpPr>
          <p:cNvPr id="65" name="矩形 64">
            <a:extLst>
              <a:ext uri="{FF2B5EF4-FFF2-40B4-BE49-F238E27FC236}">
                <a16:creationId xmlns:a16="http://schemas.microsoft.com/office/drawing/2014/main" id="{03964A98-FA44-248B-01BC-6AAC4B1ED3CA}"/>
              </a:ext>
            </a:extLst>
          </p:cNvPr>
          <p:cNvSpPr/>
          <p:nvPr/>
        </p:nvSpPr>
        <p:spPr>
          <a:xfrm>
            <a:off x="3175080" y="1934849"/>
            <a:ext cx="1170699" cy="606487"/>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FB</a:t>
            </a:r>
            <a:r>
              <a:rPr lang="zh-TW" altLang="en-US" sz="1200" b="1" dirty="0">
                <a:solidFill>
                  <a:schemeClr val="tx1"/>
                </a:solidFill>
                <a:latin typeface="微軟正黑體" panose="020B0604030504040204" pitchFamily="34" charset="-120"/>
                <a:ea typeface="微軟正黑體" panose="020B0604030504040204" pitchFamily="34" charset="-120"/>
              </a:rPr>
              <a:t>大臺南博物館優免活動貼文</a:t>
            </a:r>
          </a:p>
        </p:txBody>
      </p:sp>
      <p:sp>
        <p:nvSpPr>
          <p:cNvPr id="2" name="矩形 1">
            <a:extLst>
              <a:ext uri="{FF2B5EF4-FFF2-40B4-BE49-F238E27FC236}">
                <a16:creationId xmlns:a16="http://schemas.microsoft.com/office/drawing/2014/main" id="{AEA51E36-F0D7-F68B-3101-BD3F84FCCCD1}"/>
              </a:ext>
            </a:extLst>
          </p:cNvPr>
          <p:cNvSpPr/>
          <p:nvPr/>
        </p:nvSpPr>
        <p:spPr>
          <a:xfrm>
            <a:off x="7968783" y="1952390"/>
            <a:ext cx="1208042" cy="59426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FB</a:t>
            </a:r>
            <a:r>
              <a:rPr lang="zh-TW" altLang="en-US" sz="1200" b="1" dirty="0">
                <a:solidFill>
                  <a:schemeClr val="tx1"/>
                </a:solidFill>
                <a:latin typeface="微軟正黑體" panose="020B0604030504040204" pitchFamily="34" charset="-120"/>
                <a:ea typeface="微軟正黑體" panose="020B0604030504040204" pitchFamily="34" charset="-120"/>
              </a:rPr>
              <a:t>特色文物研究發表介紹貼文</a:t>
            </a:r>
            <a:r>
              <a:rPr lang="en-US" altLang="zh-TW" sz="1200" b="1" dirty="0">
                <a:solidFill>
                  <a:schemeClr val="tx1"/>
                </a:solidFill>
                <a:latin typeface="微軟正黑體" panose="020B0604030504040204" pitchFamily="34" charset="-120"/>
                <a:ea typeface="微軟正黑體" panose="020B0604030504040204" pitchFamily="34" charset="-120"/>
              </a:rPr>
              <a:t>1</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93FC1475-85AD-D30E-B84E-3723007DB6B0}"/>
              </a:ext>
            </a:extLst>
          </p:cNvPr>
          <p:cNvSpPr/>
          <p:nvPr/>
        </p:nvSpPr>
        <p:spPr>
          <a:xfrm>
            <a:off x="7974032" y="3528705"/>
            <a:ext cx="1208042" cy="59426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FB</a:t>
            </a:r>
            <a:r>
              <a:rPr lang="zh-TW" altLang="en-US" sz="1200" b="1" dirty="0">
                <a:solidFill>
                  <a:schemeClr val="tx1"/>
                </a:solidFill>
                <a:latin typeface="微軟正黑體" panose="020B0604030504040204" pitchFamily="34" charset="-120"/>
                <a:ea typeface="微軟正黑體" panose="020B0604030504040204" pitchFamily="34" charset="-120"/>
              </a:rPr>
              <a:t>特色文物研究發表介紹貼文</a:t>
            </a:r>
            <a:r>
              <a:rPr lang="en-US" altLang="zh-TW" sz="1200" b="1" dirty="0">
                <a:solidFill>
                  <a:schemeClr val="tx1"/>
                </a:solidFill>
                <a:latin typeface="微軟正黑體" panose="020B0604030504040204" pitchFamily="34" charset="-120"/>
                <a:ea typeface="微軟正黑體" panose="020B0604030504040204" pitchFamily="34" charset="-120"/>
              </a:rPr>
              <a:t>2</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16758A39-91B8-91AE-A65F-B5CCA3752267}"/>
              </a:ext>
            </a:extLst>
          </p:cNvPr>
          <p:cNvSpPr/>
          <p:nvPr/>
        </p:nvSpPr>
        <p:spPr>
          <a:xfrm>
            <a:off x="7972237" y="4704928"/>
            <a:ext cx="1208042" cy="59426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FB</a:t>
            </a:r>
            <a:r>
              <a:rPr lang="zh-TW" altLang="en-US" sz="1200" b="1" dirty="0">
                <a:solidFill>
                  <a:schemeClr val="tx1"/>
                </a:solidFill>
                <a:latin typeface="微軟正黑體" panose="020B0604030504040204" pitchFamily="34" charset="-120"/>
                <a:ea typeface="微軟正黑體" panose="020B0604030504040204" pitchFamily="34" charset="-120"/>
              </a:rPr>
              <a:t>特色文物研究發表介紹貼文</a:t>
            </a:r>
            <a:r>
              <a:rPr lang="en-US" altLang="zh-TW" sz="1200" b="1" dirty="0">
                <a:solidFill>
                  <a:schemeClr val="tx1"/>
                </a:solidFill>
                <a:latin typeface="微軟正黑體" panose="020B0604030504040204" pitchFamily="34" charset="-120"/>
                <a:ea typeface="微軟正黑體" panose="020B0604030504040204" pitchFamily="34" charset="-120"/>
              </a:rPr>
              <a:t>3</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23" name="矩形 22">
            <a:extLst>
              <a:ext uri="{FF2B5EF4-FFF2-40B4-BE49-F238E27FC236}">
                <a16:creationId xmlns:a16="http://schemas.microsoft.com/office/drawing/2014/main" id="{49FDC5EC-9562-5089-E584-BC55704E98FE}"/>
              </a:ext>
            </a:extLst>
          </p:cNvPr>
          <p:cNvSpPr/>
          <p:nvPr/>
        </p:nvSpPr>
        <p:spPr>
          <a:xfrm>
            <a:off x="7968783" y="6006330"/>
            <a:ext cx="1208042" cy="594264"/>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b="1" dirty="0">
                <a:solidFill>
                  <a:schemeClr val="tx1"/>
                </a:solidFill>
                <a:latin typeface="微軟正黑體" panose="020B0604030504040204" pitchFamily="34" charset="-120"/>
                <a:ea typeface="微軟正黑體" panose="020B0604030504040204" pitchFamily="34" charset="-120"/>
              </a:rPr>
              <a:t>FB</a:t>
            </a:r>
            <a:r>
              <a:rPr lang="zh-TW" altLang="en-US" sz="1200" b="1" dirty="0">
                <a:solidFill>
                  <a:schemeClr val="tx1"/>
                </a:solidFill>
                <a:latin typeface="微軟正黑體" panose="020B0604030504040204" pitchFamily="34" charset="-120"/>
                <a:ea typeface="微軟正黑體" panose="020B0604030504040204" pitchFamily="34" charset="-120"/>
              </a:rPr>
              <a:t>特色文物研究發表介紹貼文</a:t>
            </a:r>
            <a:r>
              <a:rPr lang="en-US" altLang="zh-TW" sz="1200" b="1" dirty="0">
                <a:solidFill>
                  <a:schemeClr val="tx1"/>
                </a:solidFill>
                <a:latin typeface="微軟正黑體" panose="020B0604030504040204" pitchFamily="34" charset="-120"/>
                <a:ea typeface="微軟正黑體" panose="020B0604030504040204" pitchFamily="34" charset="-120"/>
              </a:rPr>
              <a:t>4</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25" name="矩形 24">
            <a:extLst>
              <a:ext uri="{FF2B5EF4-FFF2-40B4-BE49-F238E27FC236}">
                <a16:creationId xmlns:a16="http://schemas.microsoft.com/office/drawing/2014/main" id="{2654AC79-B5CF-41A2-46B9-FB73C49E8C3B}"/>
              </a:ext>
            </a:extLst>
          </p:cNvPr>
          <p:cNvSpPr/>
          <p:nvPr/>
        </p:nvSpPr>
        <p:spPr>
          <a:xfrm>
            <a:off x="4359874" y="4852321"/>
            <a:ext cx="1177607" cy="559555"/>
          </a:xfrm>
          <a:prstGeom prst="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1200" b="1" dirty="0">
                <a:solidFill>
                  <a:schemeClr val="tx1"/>
                </a:solidFill>
                <a:latin typeface="微軟正黑體" panose="020B0604030504040204" pitchFamily="34" charset="-120"/>
                <a:ea typeface="微軟正黑體" panose="020B0604030504040204" pitchFamily="34" charset="-120"/>
              </a:rPr>
              <a:t>新聞稿</a:t>
            </a: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臺南女中博物館節</a:t>
            </a:r>
            <a:r>
              <a:rPr lang="en-US" altLang="zh-TW" sz="1200" b="1" dirty="0">
                <a:solidFill>
                  <a:schemeClr val="tx1"/>
                </a:solidFill>
                <a:latin typeface="微軟正黑體" panose="020B0604030504040204" pitchFamily="34" charset="-120"/>
                <a:ea typeface="微軟正黑體" panose="020B0604030504040204" pitchFamily="34" charset="-120"/>
              </a:rPr>
              <a:t>-</a:t>
            </a:r>
            <a:r>
              <a:rPr lang="zh-TW" altLang="en-US" sz="1200" b="1" dirty="0">
                <a:solidFill>
                  <a:schemeClr val="tx1"/>
                </a:solidFill>
                <a:latin typeface="微軟正黑體" panose="020B0604030504040204" pitchFamily="34" charset="-120"/>
                <a:ea typeface="微軟正黑體" panose="020B0604030504040204" pitchFamily="34" charset="-120"/>
              </a:rPr>
              <a:t>館校合作成發</a:t>
            </a:r>
            <a:r>
              <a:rPr lang="en-US" altLang="zh-TW" sz="1200" b="1" dirty="0">
                <a:solidFill>
                  <a:schemeClr val="tx1"/>
                </a:solidFill>
                <a:latin typeface="微軟正黑體" panose="020B0604030504040204" pitchFamily="34" charset="-120"/>
                <a:ea typeface="微軟正黑體" panose="020B0604030504040204" pitchFamily="34" charset="-120"/>
              </a:rPr>
              <a:t>)</a:t>
            </a:r>
            <a:endParaRPr lang="zh-TW" altLang="en-US" sz="1200" b="1" dirty="0">
              <a:solidFill>
                <a:schemeClr val="tx1"/>
              </a:solidFill>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4476184A-8B89-8E6A-0849-90DFCD803C1C}"/>
              </a:ext>
            </a:extLst>
          </p:cNvPr>
          <p:cNvSpPr/>
          <p:nvPr/>
        </p:nvSpPr>
        <p:spPr>
          <a:xfrm>
            <a:off x="3143523" y="440371"/>
            <a:ext cx="8463202" cy="2306418"/>
          </a:xfrm>
          <a:prstGeom prst="rect">
            <a:avLst/>
          </a:prstGeom>
          <a:no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n w="57150">
                <a:solidFill>
                  <a:schemeClr val="tx1"/>
                </a:solidFill>
              </a:ln>
            </a:endParaRPr>
          </a:p>
        </p:txBody>
      </p:sp>
      <p:sp>
        <p:nvSpPr>
          <p:cNvPr id="20" name="矩形 19">
            <a:extLst>
              <a:ext uri="{FF2B5EF4-FFF2-40B4-BE49-F238E27FC236}">
                <a16:creationId xmlns:a16="http://schemas.microsoft.com/office/drawing/2014/main" id="{BDE0C88A-2033-AD51-32C0-AEF4223DFD51}"/>
              </a:ext>
            </a:extLst>
          </p:cNvPr>
          <p:cNvSpPr/>
          <p:nvPr/>
        </p:nvSpPr>
        <p:spPr>
          <a:xfrm>
            <a:off x="3146314" y="4975618"/>
            <a:ext cx="1208042" cy="257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zh-TW" sz="1200" b="1" dirty="0">
                <a:solidFill>
                  <a:schemeClr val="bg1"/>
                </a:solidFill>
                <a:latin typeface="微軟正黑體" pitchFamily="34" charset="-120"/>
                <a:ea typeface="微軟正黑體" pitchFamily="34" charset="-120"/>
              </a:rPr>
              <a:t>物語·吾語</a:t>
            </a:r>
            <a:r>
              <a:rPr lang="zh-TW" altLang="en-US" sz="1200" b="1" dirty="0">
                <a:solidFill>
                  <a:schemeClr val="bg1"/>
                </a:solidFill>
                <a:latin typeface="微軟正黑體" pitchFamily="34" charset="-120"/>
                <a:ea typeface="微軟正黑體" pitchFamily="34" charset="-120"/>
              </a:rPr>
              <a:t>講堂</a:t>
            </a:r>
          </a:p>
        </p:txBody>
      </p:sp>
      <p:sp>
        <p:nvSpPr>
          <p:cNvPr id="36" name="星形: 六角 35">
            <a:extLst>
              <a:ext uri="{FF2B5EF4-FFF2-40B4-BE49-F238E27FC236}">
                <a16:creationId xmlns:a16="http://schemas.microsoft.com/office/drawing/2014/main" id="{A4B1C00A-7DA5-8C31-B193-8E737821F80E}"/>
              </a:ext>
            </a:extLst>
          </p:cNvPr>
          <p:cNvSpPr/>
          <p:nvPr/>
        </p:nvSpPr>
        <p:spPr>
          <a:xfrm>
            <a:off x="9999024" y="2902963"/>
            <a:ext cx="292735" cy="398949"/>
          </a:xfrm>
          <a:prstGeom prst="star6">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213FBAF3-2D96-CC7F-9803-0C84EECA802F}"/>
              </a:ext>
            </a:extLst>
          </p:cNvPr>
          <p:cNvSpPr/>
          <p:nvPr/>
        </p:nvSpPr>
        <p:spPr>
          <a:xfrm>
            <a:off x="3142860" y="2801882"/>
            <a:ext cx="8463202" cy="2669770"/>
          </a:xfrm>
          <a:prstGeom prst="rect">
            <a:avLst/>
          </a:prstGeom>
          <a:noFill/>
          <a:ln w="762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n w="57150">
                <a:solidFill>
                  <a:schemeClr val="tx1"/>
                </a:solidFill>
              </a:ln>
            </a:endParaRPr>
          </a:p>
        </p:txBody>
      </p:sp>
      <p:sp>
        <p:nvSpPr>
          <p:cNvPr id="42" name="矩形 41">
            <a:extLst>
              <a:ext uri="{FF2B5EF4-FFF2-40B4-BE49-F238E27FC236}">
                <a16:creationId xmlns:a16="http://schemas.microsoft.com/office/drawing/2014/main" id="{76DB1376-1F0F-820B-AAB9-47D51282CA1F}"/>
              </a:ext>
            </a:extLst>
          </p:cNvPr>
          <p:cNvSpPr/>
          <p:nvPr/>
        </p:nvSpPr>
        <p:spPr>
          <a:xfrm>
            <a:off x="406956" y="4482962"/>
            <a:ext cx="927295" cy="375235"/>
          </a:xfrm>
          <a:prstGeom prst="rect">
            <a:avLst/>
          </a:prstGeom>
          <a:no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n w="57150">
                <a:solidFill>
                  <a:schemeClr val="tx1"/>
                </a:solidFill>
              </a:ln>
            </a:endParaRPr>
          </a:p>
        </p:txBody>
      </p:sp>
      <p:sp>
        <p:nvSpPr>
          <p:cNvPr id="50" name="文字方塊 49">
            <a:extLst>
              <a:ext uri="{FF2B5EF4-FFF2-40B4-BE49-F238E27FC236}">
                <a16:creationId xmlns:a16="http://schemas.microsoft.com/office/drawing/2014/main" id="{ACB5871D-57CB-1928-87FF-2A0126284AF6}"/>
              </a:ext>
            </a:extLst>
          </p:cNvPr>
          <p:cNvSpPr txBox="1"/>
          <p:nvPr/>
        </p:nvSpPr>
        <p:spPr>
          <a:xfrm>
            <a:off x="1415280" y="4343924"/>
            <a:ext cx="1454245" cy="1015663"/>
          </a:xfrm>
          <a:prstGeom prst="rect">
            <a:avLst/>
          </a:prstGeom>
          <a:noFill/>
        </p:spPr>
        <p:txBody>
          <a:bodyPr wrap="square" rtlCol="0">
            <a:spAutoFit/>
          </a:bodyPr>
          <a:lstStyle/>
          <a:p>
            <a:r>
              <a:rPr lang="zh-TW" altLang="en-US" sz="1200" b="1" dirty="0">
                <a:solidFill>
                  <a:schemeClr val="accent5">
                    <a:lumMod val="60000"/>
                    <a:lumOff val="40000"/>
                  </a:schemeClr>
                </a:solidFill>
                <a:latin typeface="微軟正黑體" panose="020B0604030504040204" pitchFamily="34" charset="-120"/>
                <a:ea typeface="微軟正黑體" panose="020B0604030504040204" pitchFamily="34" charset="-120"/>
              </a:rPr>
              <a:t>宣傳暖身期：</a:t>
            </a:r>
            <a:r>
              <a:rPr lang="zh-TW" altLang="en-US" sz="1200" b="1" dirty="0">
                <a:latin typeface="微軟正黑體" panose="020B0604030504040204" pitchFamily="34" charset="-120"/>
                <a:ea typeface="微軟正黑體" panose="020B0604030504040204" pitchFamily="34" charset="-120"/>
              </a:rPr>
              <a:t>針對今年博物館系列活動先行鋪排，提升大眾對於</a:t>
            </a:r>
            <a:r>
              <a:rPr lang="en-US" altLang="zh-TW" sz="1200" b="1" dirty="0">
                <a:latin typeface="微軟正黑體" panose="020B0604030504040204" pitchFamily="34" charset="-120"/>
                <a:ea typeface="微軟正黑體" panose="020B0604030504040204" pitchFamily="34" charset="-120"/>
              </a:rPr>
              <a:t>5</a:t>
            </a:r>
            <a:r>
              <a:rPr lang="zh-TW" altLang="en-US" sz="1200" b="1" dirty="0">
                <a:latin typeface="微軟正黑體" panose="020B0604030504040204" pitchFamily="34" charset="-120"/>
                <a:ea typeface="微軟正黑體" panose="020B0604030504040204" pitchFamily="34" charset="-120"/>
              </a:rPr>
              <a:t>月就是博物館月份的認知</a:t>
            </a:r>
          </a:p>
        </p:txBody>
      </p:sp>
      <p:sp>
        <p:nvSpPr>
          <p:cNvPr id="56" name="矩形 55">
            <a:extLst>
              <a:ext uri="{FF2B5EF4-FFF2-40B4-BE49-F238E27FC236}">
                <a16:creationId xmlns:a16="http://schemas.microsoft.com/office/drawing/2014/main" id="{685FC5AE-46AC-0D78-5EC1-8FC6C9FAC82A}"/>
              </a:ext>
            </a:extLst>
          </p:cNvPr>
          <p:cNvSpPr/>
          <p:nvPr/>
        </p:nvSpPr>
        <p:spPr>
          <a:xfrm>
            <a:off x="406956" y="5791998"/>
            <a:ext cx="936267" cy="345990"/>
          </a:xfrm>
          <a:prstGeom prst="rect">
            <a:avLst/>
          </a:prstGeom>
          <a:noFill/>
          <a:ln w="762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n w="57150">
                <a:solidFill>
                  <a:schemeClr val="tx1"/>
                </a:solidFill>
              </a:ln>
            </a:endParaRPr>
          </a:p>
        </p:txBody>
      </p:sp>
      <p:sp>
        <p:nvSpPr>
          <p:cNvPr id="57" name="文字方塊 56">
            <a:extLst>
              <a:ext uri="{FF2B5EF4-FFF2-40B4-BE49-F238E27FC236}">
                <a16:creationId xmlns:a16="http://schemas.microsoft.com/office/drawing/2014/main" id="{1610EE7B-1263-D046-456C-3C2BEE76BB2D}"/>
              </a:ext>
            </a:extLst>
          </p:cNvPr>
          <p:cNvSpPr txBox="1"/>
          <p:nvPr/>
        </p:nvSpPr>
        <p:spPr>
          <a:xfrm>
            <a:off x="1427909" y="5727969"/>
            <a:ext cx="1441616" cy="1015663"/>
          </a:xfrm>
          <a:prstGeom prst="rect">
            <a:avLst/>
          </a:prstGeom>
          <a:noFill/>
        </p:spPr>
        <p:txBody>
          <a:bodyPr wrap="square" rtlCol="0">
            <a:spAutoFit/>
          </a:bodyPr>
          <a:lstStyle/>
          <a:p>
            <a:r>
              <a:rPr lang="zh-TW" altLang="en-US" sz="1200" b="1" dirty="0">
                <a:solidFill>
                  <a:schemeClr val="accent6">
                    <a:lumMod val="75000"/>
                  </a:schemeClr>
                </a:solidFill>
                <a:latin typeface="微軟正黑體" panose="020B0604030504040204" pitchFamily="34" charset="-120"/>
                <a:ea typeface="微軟正黑體" panose="020B0604030504040204" pitchFamily="34" charset="-120"/>
              </a:rPr>
              <a:t>活動期：</a:t>
            </a:r>
            <a:r>
              <a:rPr lang="zh-TW" altLang="en-US" sz="1200" b="1" dirty="0">
                <a:latin typeface="微軟正黑體" panose="020B0604030504040204" pitchFamily="34" charset="-120"/>
                <a:ea typeface="微軟正黑體" panose="020B0604030504040204" pitchFamily="34" charset="-120"/>
              </a:rPr>
              <a:t>針對</a:t>
            </a:r>
            <a:r>
              <a:rPr lang="en-US" altLang="zh-TW" sz="1200" b="1" dirty="0">
                <a:latin typeface="微軟正黑體" panose="020B0604030504040204" pitchFamily="34" charset="-120"/>
                <a:ea typeface="微軟正黑體" panose="020B0604030504040204" pitchFamily="34" charset="-120"/>
              </a:rPr>
              <a:t>5/18-19</a:t>
            </a:r>
            <a:r>
              <a:rPr lang="zh-TW" altLang="en-US" sz="1200" b="1" dirty="0">
                <a:latin typeface="微軟正黑體" panose="020B0604030504040204" pitchFamily="34" charset="-120"/>
                <a:ea typeface="微軟正黑體" panose="020B0604030504040204" pitchFamily="34" charset="-120"/>
              </a:rPr>
              <a:t>兩天博物館節主活動進行推播，集中火力辦理相關活動</a:t>
            </a:r>
          </a:p>
        </p:txBody>
      </p:sp>
      <p:sp>
        <p:nvSpPr>
          <p:cNvPr id="17" name="矩形 16">
            <a:extLst>
              <a:ext uri="{FF2B5EF4-FFF2-40B4-BE49-F238E27FC236}">
                <a16:creationId xmlns:a16="http://schemas.microsoft.com/office/drawing/2014/main" id="{756BDA57-4599-217A-DFD1-E02BE3123A1A}"/>
              </a:ext>
            </a:extLst>
          </p:cNvPr>
          <p:cNvSpPr/>
          <p:nvPr/>
        </p:nvSpPr>
        <p:spPr>
          <a:xfrm>
            <a:off x="3142860" y="5964993"/>
            <a:ext cx="1208042" cy="257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zh-TW" sz="1200" b="1" dirty="0">
                <a:solidFill>
                  <a:schemeClr val="bg1"/>
                </a:solidFill>
                <a:latin typeface="微軟正黑體" pitchFamily="34" charset="-120"/>
                <a:ea typeface="微軟正黑體" pitchFamily="34" charset="-120"/>
              </a:rPr>
              <a:t>物語·吾語</a:t>
            </a:r>
            <a:r>
              <a:rPr lang="zh-TW" altLang="en-US" sz="1200" b="1" dirty="0">
                <a:solidFill>
                  <a:schemeClr val="bg1"/>
                </a:solidFill>
                <a:latin typeface="微軟正黑體" pitchFamily="34" charset="-120"/>
                <a:ea typeface="微軟正黑體" pitchFamily="34" charset="-120"/>
              </a:rPr>
              <a:t>講堂</a:t>
            </a:r>
          </a:p>
        </p:txBody>
      </p:sp>
    </p:spTree>
    <p:extLst>
      <p:ext uri="{BB962C8B-B14F-4D97-AF65-F5344CB8AC3E}">
        <p14:creationId xmlns:p14="http://schemas.microsoft.com/office/powerpoint/2010/main" val="1956508955"/>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2045</TotalTime>
  <Words>1394</Words>
  <Application>Microsoft Office PowerPoint</Application>
  <PresentationFormat>寬螢幕</PresentationFormat>
  <Paragraphs>186</Paragraphs>
  <Slides>10</Slides>
  <Notes>6</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10</vt:i4>
      </vt:variant>
    </vt:vector>
  </HeadingPairs>
  <TitlesOfParts>
    <vt:vector size="18" baseType="lpstr">
      <vt:lpstr>微軟正黑體</vt:lpstr>
      <vt:lpstr>新細明體</vt:lpstr>
      <vt:lpstr>Aptos</vt:lpstr>
      <vt:lpstr>Aptos Display</vt:lpstr>
      <vt:lpstr>Arial</vt:lpstr>
      <vt:lpstr>Calibri</vt:lpstr>
      <vt:lpstr>Wingdings</vt:lpstr>
      <vt:lpstr>Office 佈景主題</vt:lpstr>
      <vt:lpstr>『域』教於樂：                    趣遊博物館 </vt:lpstr>
      <vt:lpstr>PowerPoint 簡報</vt:lpstr>
      <vt:lpstr>PowerPoint 簡報</vt:lpstr>
      <vt:lpstr>PowerPoint 簡報</vt:lpstr>
      <vt:lpstr>PowerPoint 簡報</vt:lpstr>
      <vt:lpstr>PowerPoint 簡報</vt:lpstr>
      <vt:lpstr>PowerPoint 簡報</vt:lpstr>
      <vt:lpstr>PowerPoint 簡報</vt:lpstr>
      <vt:lpstr>PowerPoint 簡報</vt:lpstr>
      <vt:lpstr>簡報結束，謝謝聆聽</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『域』教於樂： 博物館之於教育及研究</dc:title>
  <dc:creator>文化局鄭成功文物館</dc:creator>
  <cp:lastModifiedBy>文化局-臺南市立博物館</cp:lastModifiedBy>
  <cp:revision>32</cp:revision>
  <dcterms:created xsi:type="dcterms:W3CDTF">2024-04-12T08:30:53Z</dcterms:created>
  <dcterms:modified xsi:type="dcterms:W3CDTF">2024-05-15T09:00:03Z</dcterms:modified>
</cp:coreProperties>
</file>