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801600" cy="9601200" type="A3"/>
  <p:notesSz cx="6808788" cy="9942513"/>
  <p:defaultTextStyle>
    <a:defPPr>
      <a:defRPr lang="zh-TW"/>
    </a:defPPr>
    <a:lvl1pPr marL="0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1pPr>
    <a:lvl2pPr marL="639911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2pPr>
    <a:lvl3pPr marL="1279823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3pPr>
    <a:lvl4pPr marL="1919734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4pPr>
    <a:lvl5pPr marL="2559645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5pPr>
    <a:lvl6pPr marL="3199557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6pPr>
    <a:lvl7pPr marL="383946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7pPr>
    <a:lvl8pPr marL="447937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8pPr>
    <a:lvl9pPr marL="5119289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4C00"/>
    <a:srgbClr val="FF5500"/>
    <a:srgbClr val="732600"/>
    <a:srgbClr val="005CE6"/>
    <a:srgbClr val="004DA8"/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33" autoAdjust="0"/>
    <p:restoredTop sz="99875" autoAdjust="0"/>
  </p:normalViewPr>
  <p:slideViewPr>
    <p:cSldViewPr>
      <p:cViewPr varScale="1">
        <p:scale>
          <a:sx n="82" d="100"/>
          <a:sy n="82" d="100"/>
        </p:scale>
        <p:origin x="2070" y="108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740" y="2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/>
          <a:lstStyle>
            <a:lvl1pPr algn="r">
              <a:defRPr sz="1200"/>
            </a:lvl1pPr>
          </a:lstStyle>
          <a:p>
            <a:fld id="{CFE03170-CA57-4CAD-A0F2-4C61E8AA8850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98" tIns="47849" rIns="95698" bIns="4784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879" y="4722694"/>
            <a:ext cx="5447030" cy="4474131"/>
          </a:xfrm>
          <a:prstGeom prst="rect">
            <a:avLst/>
          </a:prstGeom>
        </p:spPr>
        <p:txBody>
          <a:bodyPr vert="horz" lIns="95698" tIns="47849" rIns="95698" bIns="47849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43664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740" y="9443664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 anchor="b"/>
          <a:lstStyle>
            <a:lvl1pPr algn="r">
              <a:defRPr sz="1200"/>
            </a:lvl1pPr>
          </a:lstStyle>
          <a:p>
            <a:fld id="{165E5D15-72F5-42AC-BC06-68DD41D99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1pPr>
    <a:lvl2pPr marL="198195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2pPr>
    <a:lvl3pPr marL="39638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3pPr>
    <a:lvl4pPr marL="594584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4pPr>
    <a:lvl5pPr marL="79277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5pPr>
    <a:lvl6pPr marL="99097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6pPr>
    <a:lvl7pPr marL="1189168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7pPr>
    <a:lvl8pPr marL="138736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8pPr>
    <a:lvl9pPr marL="1585557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D15-72F5-42AC-BC06-68DD41D99B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49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6572">
                <a:solidFill>
                  <a:schemeClr val="tx1">
                    <a:tint val="75000"/>
                  </a:schemeClr>
                </a:solidFill>
              </a:defRPr>
            </a:lvl1pPr>
            <a:lvl2pPr marL="1491586" indent="0">
              <a:buNone/>
              <a:defRPr sz="5857">
                <a:solidFill>
                  <a:schemeClr val="tx1">
                    <a:tint val="75000"/>
                  </a:schemeClr>
                </a:solidFill>
              </a:defRPr>
            </a:lvl2pPr>
            <a:lvl3pPr marL="2983171" indent="0">
              <a:buNone/>
              <a:defRPr sz="5286">
                <a:solidFill>
                  <a:schemeClr val="tx1">
                    <a:tint val="75000"/>
                  </a:schemeClr>
                </a:solidFill>
              </a:defRPr>
            </a:lvl3pPr>
            <a:lvl4pPr marL="4474757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4pPr>
            <a:lvl5pPr marL="5966344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5pPr>
            <a:lvl6pPr marL="7457928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6pPr>
            <a:lvl7pPr marL="8949515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10429"/>
            </a:lvl1pPr>
            <a:lvl2pPr>
              <a:defRPr sz="9072"/>
            </a:lvl2pPr>
            <a:lvl3pPr>
              <a:defRPr sz="7786"/>
            </a:lvl3pPr>
            <a:lvl4pPr>
              <a:defRPr sz="6572"/>
            </a:lvl4pPr>
            <a:lvl5pPr>
              <a:defRPr sz="6572"/>
            </a:lvl5pPr>
            <a:lvl6pPr>
              <a:defRPr sz="6572"/>
            </a:lvl6pPr>
            <a:lvl7pPr>
              <a:defRPr sz="6572"/>
            </a:lvl7pPr>
            <a:lvl8pPr>
              <a:defRPr sz="6572"/>
            </a:lvl8pPr>
            <a:lvl9pPr>
              <a:defRPr sz="65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10429"/>
            </a:lvl1pPr>
            <a:lvl2pPr marL="1491586" indent="0">
              <a:buNone/>
              <a:defRPr sz="9072"/>
            </a:lvl2pPr>
            <a:lvl3pPr marL="2983171" indent="0">
              <a:buNone/>
              <a:defRPr sz="7786"/>
            </a:lvl3pPr>
            <a:lvl4pPr marL="4474757" indent="0">
              <a:buNone/>
              <a:defRPr sz="6572"/>
            </a:lvl4pPr>
            <a:lvl5pPr marL="5966344" indent="0">
              <a:buNone/>
              <a:defRPr sz="6572"/>
            </a:lvl5pPr>
            <a:lvl6pPr marL="7457928" indent="0">
              <a:buNone/>
              <a:defRPr sz="6572"/>
            </a:lvl6pPr>
            <a:lvl7pPr marL="8949515" indent="0">
              <a:buNone/>
              <a:defRPr sz="6572"/>
            </a:lvl7pPr>
            <a:lvl8pPr marL="10441100" indent="0">
              <a:buNone/>
              <a:defRPr sz="6572"/>
            </a:lvl8pPr>
            <a:lvl9pPr marL="11932686" indent="0">
              <a:buNone/>
              <a:defRPr sz="6572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171" rtl="0" eaLnBrk="1" latinLnBrk="0" hangingPunct="1">
        <a:spcBef>
          <a:spcPct val="0"/>
        </a:spcBef>
        <a:buNone/>
        <a:defRPr sz="1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689" indent="-1118689" algn="l" defTabSz="2983171" rtl="0" eaLnBrk="1" latinLnBrk="0" hangingPunct="1">
        <a:spcBef>
          <a:spcPct val="20000"/>
        </a:spcBef>
        <a:buFont typeface="Arial" pitchFamily="34" charset="0"/>
        <a:buChar char="•"/>
        <a:defRPr sz="10429" kern="1200">
          <a:solidFill>
            <a:schemeClr val="tx1"/>
          </a:solidFill>
          <a:latin typeface="+mn-lt"/>
          <a:ea typeface="+mn-ea"/>
          <a:cs typeface="+mn-cs"/>
        </a:defRPr>
      </a:lvl1pPr>
      <a:lvl2pPr marL="2423827" indent="-932241" algn="l" defTabSz="2983171" rtl="0" eaLnBrk="1" latinLnBrk="0" hangingPunct="1">
        <a:spcBef>
          <a:spcPct val="20000"/>
        </a:spcBef>
        <a:buFont typeface="Arial" pitchFamily="34" charset="0"/>
        <a:buChar char="–"/>
        <a:defRPr sz="9072" kern="1200">
          <a:solidFill>
            <a:schemeClr val="tx1"/>
          </a:solidFill>
          <a:latin typeface="+mn-lt"/>
          <a:ea typeface="+mn-ea"/>
          <a:cs typeface="+mn-cs"/>
        </a:defRPr>
      </a:lvl2pPr>
      <a:lvl3pPr marL="3728964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7786" kern="1200">
          <a:solidFill>
            <a:schemeClr val="tx1"/>
          </a:solidFill>
          <a:latin typeface="+mn-lt"/>
          <a:ea typeface="+mn-ea"/>
          <a:cs typeface="+mn-cs"/>
        </a:defRPr>
      </a:lvl3pPr>
      <a:lvl4pPr marL="5220550" indent="-745793" algn="l" defTabSz="2983171" rtl="0" eaLnBrk="1" latinLnBrk="0" hangingPunct="1">
        <a:spcBef>
          <a:spcPct val="20000"/>
        </a:spcBef>
        <a:buFont typeface="Arial" pitchFamily="34" charset="0"/>
        <a:buChar char="–"/>
        <a:defRPr sz="6572" kern="1200">
          <a:solidFill>
            <a:schemeClr val="tx1"/>
          </a:solidFill>
          <a:latin typeface="+mn-lt"/>
          <a:ea typeface="+mn-ea"/>
          <a:cs typeface="+mn-cs"/>
        </a:defRPr>
      </a:lvl4pPr>
      <a:lvl5pPr marL="6712136" indent="-745793" algn="l" defTabSz="2983171" rtl="0" eaLnBrk="1" latinLnBrk="0" hangingPunct="1">
        <a:spcBef>
          <a:spcPct val="20000"/>
        </a:spcBef>
        <a:buFont typeface="Arial" pitchFamily="34" charset="0"/>
        <a:buChar char="»"/>
        <a:defRPr sz="6572" kern="1200">
          <a:solidFill>
            <a:schemeClr val="tx1"/>
          </a:solidFill>
          <a:latin typeface="+mn-lt"/>
          <a:ea typeface="+mn-ea"/>
          <a:cs typeface="+mn-cs"/>
        </a:defRPr>
      </a:lvl5pPr>
      <a:lvl6pPr marL="8203721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6pPr>
      <a:lvl7pPr marL="9695307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7pPr>
      <a:lvl8pPr marL="11186892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8pPr>
      <a:lvl9pPr marL="12678479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915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2pPr>
      <a:lvl3pPr marL="2983171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3pPr>
      <a:lvl4pPr marL="4474757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4pPr>
      <a:lvl5pPr marL="5966344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5pPr>
      <a:lvl6pPr marL="7457928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6pPr>
      <a:lvl7pPr marL="8949515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7pPr>
      <a:lvl8pPr marL="1044110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8pPr>
      <a:lvl9pPr marL="119326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oleObject" Target="../embeddings/oleObject1.bin"/><Relationship Id="rId29" Type="http://schemas.openxmlformats.org/officeDocument/2006/relationships/image" Target="../media/image26.jpe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19.jpeg"/><Relationship Id="rId27" Type="http://schemas.openxmlformats.org/officeDocument/2006/relationships/image" Target="../media/image24.png"/><Relationship Id="rId30" Type="http://schemas.openxmlformats.org/officeDocument/2006/relationships/image" Target="../media/image27.jpeg"/><Relationship Id="rId35" Type="http://schemas.openxmlformats.org/officeDocument/2006/relationships/image" Target="../media/image32.pn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33" Type="http://schemas.openxmlformats.org/officeDocument/2006/relationships/image" Target="../media/image30.jpeg"/><Relationship Id="rId38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36"/>
          <p:cNvPicPr>
            <a:picLocks noChangeAspect="1" noChangeArrowheads="1"/>
          </p:cNvPicPr>
          <p:nvPr/>
        </p:nvPicPr>
        <p:blipFill>
          <a:blip r:embed="rId3" cstate="print"/>
          <a:srcRect l="23126" t="14759" r="12239" b="8285"/>
          <a:stretch>
            <a:fillRect/>
          </a:stretch>
        </p:blipFill>
        <p:spPr bwMode="auto">
          <a:xfrm>
            <a:off x="2584377" y="768896"/>
            <a:ext cx="9944367" cy="66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" name="矩形 155"/>
          <p:cNvSpPr/>
          <p:nvPr/>
        </p:nvSpPr>
        <p:spPr>
          <a:xfrm>
            <a:off x="136104" y="1271926"/>
            <a:ext cx="2149257" cy="806517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343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0985" y="72653"/>
            <a:ext cx="12529391" cy="66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2394" tIns="46197" rIns="92394" bIns="46197" rtlCol="0">
            <a:spAutoFit/>
          </a:bodyPr>
          <a:lstStyle/>
          <a:p>
            <a:pPr algn="ctr"/>
            <a:endParaRPr lang="zh-TW" altLang="en-US" sz="1343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985" y="173516"/>
            <a:ext cx="12529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臺南市新化區山脚里防災地圖</a:t>
            </a:r>
          </a:p>
        </p:txBody>
      </p:sp>
      <p:sp>
        <p:nvSpPr>
          <p:cNvPr id="138" name="矩形 137"/>
          <p:cNvSpPr/>
          <p:nvPr/>
        </p:nvSpPr>
        <p:spPr>
          <a:xfrm>
            <a:off x="136104" y="768152"/>
            <a:ext cx="2149259" cy="297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防災資訊表</a:t>
            </a:r>
          </a:p>
        </p:txBody>
      </p:sp>
      <p:sp>
        <p:nvSpPr>
          <p:cNvPr id="139" name="矩形 138"/>
          <p:cNvSpPr/>
          <p:nvPr/>
        </p:nvSpPr>
        <p:spPr>
          <a:xfrm>
            <a:off x="136104" y="2064296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災情通報單位</a:t>
            </a:r>
          </a:p>
        </p:txBody>
      </p:sp>
      <p:sp>
        <p:nvSpPr>
          <p:cNvPr id="140" name="矩形 139"/>
          <p:cNvSpPr/>
          <p:nvPr/>
        </p:nvSpPr>
        <p:spPr>
          <a:xfrm>
            <a:off x="136104" y="4152528"/>
            <a:ext cx="2112195" cy="260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緊急聯絡人</a:t>
            </a:r>
          </a:p>
        </p:txBody>
      </p:sp>
      <p:sp>
        <p:nvSpPr>
          <p:cNvPr id="141" name="矩形 140"/>
          <p:cNvSpPr/>
          <p:nvPr/>
        </p:nvSpPr>
        <p:spPr>
          <a:xfrm>
            <a:off x="136104" y="5160640"/>
            <a:ext cx="2121609" cy="289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防災資訊網站</a:t>
            </a:r>
          </a:p>
        </p:txBody>
      </p:sp>
      <p:sp>
        <p:nvSpPr>
          <p:cNvPr id="142" name="矩形 141"/>
          <p:cNvSpPr/>
          <p:nvPr/>
        </p:nvSpPr>
        <p:spPr>
          <a:xfrm>
            <a:off x="136104" y="6672808"/>
            <a:ext cx="2134374" cy="275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避難原則</a:t>
            </a:r>
          </a:p>
        </p:txBody>
      </p:sp>
      <p:sp>
        <p:nvSpPr>
          <p:cNvPr id="143" name="文字方塊 142"/>
          <p:cNvSpPr txBox="1"/>
          <p:nvPr/>
        </p:nvSpPr>
        <p:spPr>
          <a:xfrm>
            <a:off x="136104" y="2280320"/>
            <a:ext cx="2149259" cy="1939956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marL="85725" indent="-85725" defTabSz="2981999"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臺南市災害應變中心</a:t>
            </a:r>
            <a:endParaRPr lang="en-US" altLang="zh-TW" sz="1200" b="1" dirty="0">
              <a:latin typeface="微軟正黑體" pitchFamily="34" charset="-120"/>
              <a:ea typeface="微軟正黑體" pitchFamily="34" charset="-120"/>
            </a:endParaRPr>
          </a:p>
          <a:p>
            <a:pPr defTabSz="2981999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  民治專線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:06-657-0119</a:t>
            </a:r>
          </a:p>
          <a:p>
            <a:pPr defTabSz="2981999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  永華專線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:06-298-9119</a:t>
            </a:r>
          </a:p>
          <a:p>
            <a:pPr marL="85725" indent="-85725" defTabSz="2981999"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新化區災害應變中心</a:t>
            </a:r>
            <a:endParaRPr lang="en-US" altLang="zh-TW" sz="12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  電話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:06-590-5009</a:t>
            </a:r>
          </a:p>
          <a:p>
            <a:pPr marL="85725" indent="-85725" defTabSz="2981999"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新化消防分隊報案電話</a:t>
            </a:r>
            <a:r>
              <a:rPr lang="en-US" altLang="zh-TW" sz="12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85725" indent="-85725" defTabSz="2981999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06-590-2920 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119</a:t>
            </a:r>
          </a:p>
          <a:p>
            <a:pPr marL="85725" indent="-85725" defTabSz="2981999"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知義派出所報案電話</a:t>
            </a:r>
            <a:r>
              <a:rPr lang="en-US" altLang="zh-TW" sz="12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85725" indent="-85725" defTabSz="2981999"/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06-590-2949 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110</a:t>
            </a:r>
          </a:p>
          <a:p>
            <a:pPr marL="85725" indent="-85725" defTabSz="2981999"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市民服務熱線</a:t>
            </a:r>
            <a:r>
              <a:rPr lang="en-US" altLang="zh-TW" sz="1200" b="1" dirty="0">
                <a:latin typeface="微軟正黑體" pitchFamily="34" charset="-120"/>
                <a:ea typeface="微軟正黑體" pitchFamily="34" charset="-120"/>
              </a:rPr>
              <a:t>:1999</a:t>
            </a:r>
          </a:p>
        </p:txBody>
      </p:sp>
      <p:sp>
        <p:nvSpPr>
          <p:cNvPr id="144" name="矩形 143"/>
          <p:cNvSpPr/>
          <p:nvPr/>
        </p:nvSpPr>
        <p:spPr>
          <a:xfrm>
            <a:off x="136099" y="9342587"/>
            <a:ext cx="2149259" cy="2519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新化區公所</a:t>
            </a:r>
            <a:r>
              <a:rPr lang="en-US" altLang="zh-TW" sz="1050" b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113</a:t>
            </a:r>
            <a:r>
              <a:rPr lang="zh-TW" altLang="en-US" sz="1050" b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日更新</a:t>
            </a:r>
          </a:p>
        </p:txBody>
      </p:sp>
      <p:sp>
        <p:nvSpPr>
          <p:cNvPr id="93" name="矩形 92"/>
          <p:cNvSpPr/>
          <p:nvPr/>
        </p:nvSpPr>
        <p:spPr>
          <a:xfrm>
            <a:off x="136104" y="1056184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行政區位圖</a:t>
            </a:r>
          </a:p>
        </p:txBody>
      </p:sp>
      <p:sp>
        <p:nvSpPr>
          <p:cNvPr id="94" name="矩形 93"/>
          <p:cNvSpPr/>
          <p:nvPr/>
        </p:nvSpPr>
        <p:spPr>
          <a:xfrm>
            <a:off x="136104" y="7536904"/>
            <a:ext cx="2134374" cy="275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避難收容處所</a:t>
            </a:r>
          </a:p>
        </p:txBody>
      </p:sp>
      <p:sp>
        <p:nvSpPr>
          <p:cNvPr id="95" name="文字方塊 94"/>
          <p:cNvSpPr txBox="1"/>
          <p:nvPr/>
        </p:nvSpPr>
        <p:spPr>
          <a:xfrm>
            <a:off x="136104" y="4440560"/>
            <a:ext cx="2149259" cy="708849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defTabSz="2981999">
              <a:lnSpc>
                <a:spcPts val="1600"/>
              </a:lnSpc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里長 林和村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981999">
              <a:lnSpc>
                <a:spcPts val="1600"/>
              </a:lnSpc>
            </a:pP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電話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06-590-2359</a:t>
            </a:r>
          </a:p>
          <a:p>
            <a:pPr defTabSz="2981999">
              <a:lnSpc>
                <a:spcPts val="1600"/>
              </a:lnSpc>
            </a:pP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手機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0918-666-077</a:t>
            </a:r>
          </a:p>
        </p:txBody>
      </p:sp>
      <p:sp>
        <p:nvSpPr>
          <p:cNvPr id="96" name="矩形 95"/>
          <p:cNvSpPr/>
          <p:nvPr/>
        </p:nvSpPr>
        <p:spPr>
          <a:xfrm>
            <a:off x="136104" y="6960840"/>
            <a:ext cx="216023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水災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就地避難或垂直避難；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低窪地區前往避難收容處所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前往開放空間或公園避難</a:t>
            </a:r>
          </a:p>
        </p:txBody>
      </p:sp>
      <p:sp>
        <p:nvSpPr>
          <p:cNvPr id="11" name="矩形 10"/>
          <p:cNvSpPr/>
          <p:nvPr/>
        </p:nvSpPr>
        <p:spPr>
          <a:xfrm>
            <a:off x="136104" y="7896944"/>
            <a:ext cx="24064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新化區公所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地址：新化區中山路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130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電話：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06-590-5009</a:t>
            </a:r>
          </a:p>
          <a:p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新化體育公園</a:t>
            </a:r>
            <a:endParaRPr lang="en-US" altLang="zh-TW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地址：</a:t>
            </a:r>
            <a:r>
              <a:rPr lang="zh-TW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新化區公園路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電話：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06-590-5358</a:t>
            </a:r>
          </a:p>
          <a:p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9" name="圖片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80" y="7896944"/>
            <a:ext cx="223879" cy="216024"/>
          </a:xfrm>
          <a:prstGeom prst="rect">
            <a:avLst/>
          </a:prstGeom>
        </p:spPr>
      </p:pic>
      <p:graphicFrame>
        <p:nvGraphicFramePr>
          <p:cNvPr id="100" name="表格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182503"/>
              </p:ext>
            </p:extLst>
          </p:nvPr>
        </p:nvGraphicFramePr>
        <p:xfrm>
          <a:off x="2358282" y="7464896"/>
          <a:ext cx="10379222" cy="19906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2596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設施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疏散避難方向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625475" algn="r">
                        <a:tabLst/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備有無障礙設施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地震室內避難收容處所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消防單位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物資儲備點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通訊設備放置點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5718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適用地震災害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353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廟宇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1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地震室外避難收容處所</a:t>
                      </a:r>
                      <a:endParaRPr lang="zh-TW" altLang="en-US" sz="1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警察單位</a:t>
                      </a:r>
                      <a:endParaRPr lang="zh-TW" altLang="en-US" sz="11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取水點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endParaRPr lang="zh-TW" altLang="en-US" sz="105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行政區域界線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適用水災災害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353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水災避難收容處所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醫療院所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砂包放置點位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身心障礙福利機構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363538" algn="l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適用海嘯災害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海嘯避難收容處所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指揮中心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垃圾集結點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老人福利機構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適用土石流災害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複合型避難收容處所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直升機起降點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人車轉運集結點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防空疏散避難設施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" name="圖片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14" y="8505619"/>
            <a:ext cx="186546" cy="180000"/>
          </a:xfrm>
          <a:prstGeom prst="rect">
            <a:avLst/>
          </a:prstGeom>
        </p:spPr>
      </p:pic>
      <p:pic>
        <p:nvPicPr>
          <p:cNvPr id="103" name="圖片 1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56" y="8846140"/>
            <a:ext cx="186546" cy="180000"/>
          </a:xfrm>
          <a:prstGeom prst="rect">
            <a:avLst/>
          </a:prstGeom>
        </p:spPr>
      </p:pic>
      <p:pic>
        <p:nvPicPr>
          <p:cNvPr id="105" name="圖片 1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8545016"/>
            <a:ext cx="187218" cy="180000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98" y="9188825"/>
            <a:ext cx="184602" cy="18000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168" y="9193088"/>
            <a:ext cx="180000" cy="18000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6" y="7828396"/>
            <a:ext cx="180000" cy="18000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59" y="8162305"/>
            <a:ext cx="180000" cy="180000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6" y="8513108"/>
            <a:ext cx="180000" cy="180000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320" y="8545016"/>
            <a:ext cx="186206" cy="180000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320" y="8869072"/>
            <a:ext cx="186206" cy="180000"/>
          </a:xfrm>
          <a:prstGeom prst="rect">
            <a:avLst/>
          </a:prstGeom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54" y="7819839"/>
            <a:ext cx="192416" cy="180000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820" y="8162305"/>
            <a:ext cx="237000" cy="180000"/>
          </a:xfrm>
          <a:prstGeom prst="rect">
            <a:avLst/>
          </a:prstGeom>
        </p:spPr>
      </p:pic>
      <p:pic>
        <p:nvPicPr>
          <p:cNvPr id="115" name="圖片 114" descr="1012 -7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201000" y="9229104"/>
            <a:ext cx="233165" cy="108000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00" y="8833048"/>
            <a:ext cx="192414" cy="180000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05" y="7817088"/>
            <a:ext cx="206250" cy="180000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713168" y="8473008"/>
            <a:ext cx="180000" cy="180000"/>
          </a:xfrm>
          <a:prstGeom prst="rect">
            <a:avLst/>
          </a:prstGeom>
        </p:spPr>
      </p:pic>
      <p:graphicFrame>
        <p:nvGraphicFramePr>
          <p:cNvPr id="120" name="物件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594357"/>
              </p:ext>
            </p:extLst>
          </p:nvPr>
        </p:nvGraphicFramePr>
        <p:xfrm>
          <a:off x="9713168" y="8833048"/>
          <a:ext cx="18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點陣圖影像" r:id="rId20" imgW="700920" imgH="700920" progId="PBrush">
                  <p:embed/>
                </p:oleObj>
              </mc:Choice>
              <mc:Fallback>
                <p:oleObj name="點陣圖影像" r:id="rId20" imgW="700920" imgH="700920" progId="PBrush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3168" y="8833048"/>
                        <a:ext cx="180000" cy="1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" name="圖片 1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8869072"/>
            <a:ext cx="183803" cy="180000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7822860"/>
            <a:ext cx="180000" cy="180000"/>
          </a:xfrm>
          <a:prstGeom prst="rect">
            <a:avLst/>
          </a:prstGeom>
        </p:spPr>
      </p:pic>
      <p:sp>
        <p:nvSpPr>
          <p:cNvPr id="126" name="向右箭號 125"/>
          <p:cNvSpPr/>
          <p:nvPr/>
        </p:nvSpPr>
        <p:spPr>
          <a:xfrm>
            <a:off x="3772528" y="7846160"/>
            <a:ext cx="180000" cy="14400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238485" y="7820036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45" y="8158897"/>
            <a:ext cx="180000" cy="180000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247646" y="8184976"/>
            <a:ext cx="144076" cy="144076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187681" y="8484025"/>
            <a:ext cx="273316" cy="322122"/>
          </a:xfrm>
          <a:prstGeom prst="rect">
            <a:avLst/>
          </a:prstGeom>
        </p:spPr>
      </p:pic>
      <p:sp>
        <p:nvSpPr>
          <p:cNvPr id="171" name="矩形 170"/>
          <p:cNvSpPr/>
          <p:nvPr/>
        </p:nvSpPr>
        <p:spPr>
          <a:xfrm>
            <a:off x="5223564" y="8503854"/>
            <a:ext cx="6444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</a:p>
        </p:txBody>
      </p:sp>
      <p:sp>
        <p:nvSpPr>
          <p:cNvPr id="173" name="矩形 172"/>
          <p:cNvSpPr/>
          <p:nvPr/>
        </p:nvSpPr>
        <p:spPr>
          <a:xfrm>
            <a:off x="5212876" y="9147502"/>
            <a:ext cx="9265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公務部門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185547" y="8814560"/>
            <a:ext cx="280685" cy="330807"/>
          </a:xfrm>
          <a:prstGeom prst="rect">
            <a:avLst/>
          </a:prstGeom>
        </p:spPr>
      </p:pic>
      <p:sp>
        <p:nvSpPr>
          <p:cNvPr id="162" name="矩形 161"/>
          <p:cNvSpPr/>
          <p:nvPr/>
        </p:nvSpPr>
        <p:spPr>
          <a:xfrm>
            <a:off x="5213818" y="8832583"/>
            <a:ext cx="644407" cy="237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</a:p>
        </p:txBody>
      </p:sp>
      <p:pic>
        <p:nvPicPr>
          <p:cNvPr id="176" name="圖片 175" descr="37區行政區域圖(新化區).jpg"/>
          <p:cNvPicPr>
            <a:picLocks noChangeAspect="1"/>
          </p:cNvPicPr>
          <p:nvPr/>
        </p:nvPicPr>
        <p:blipFill>
          <a:blip r:embed="rId29" cstate="print"/>
          <a:srcRect t="-2591" b="-3498"/>
          <a:stretch>
            <a:fillRect/>
          </a:stretch>
        </p:blipFill>
        <p:spPr>
          <a:xfrm>
            <a:off x="640160" y="1272208"/>
            <a:ext cx="1080120" cy="810090"/>
          </a:xfrm>
          <a:prstGeom prst="rect">
            <a:avLst/>
          </a:prstGeom>
        </p:spPr>
      </p:pic>
      <p:cxnSp>
        <p:nvCxnSpPr>
          <p:cNvPr id="76" name="直線單箭頭接點 75"/>
          <p:cNvCxnSpPr/>
          <p:nvPr/>
        </p:nvCxnSpPr>
        <p:spPr>
          <a:xfrm flipV="1">
            <a:off x="3448472" y="1056184"/>
            <a:ext cx="2280886" cy="316835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向右箭號 76"/>
          <p:cNvSpPr/>
          <p:nvPr/>
        </p:nvSpPr>
        <p:spPr>
          <a:xfrm rot="13230865">
            <a:off x="8233010" y="5039729"/>
            <a:ext cx="894380" cy="428628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向右箭號 78"/>
          <p:cNvSpPr/>
          <p:nvPr/>
        </p:nvSpPr>
        <p:spPr>
          <a:xfrm rot="11894367">
            <a:off x="8300116" y="3641174"/>
            <a:ext cx="894380" cy="428628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向右箭號 82"/>
          <p:cNvSpPr/>
          <p:nvPr/>
        </p:nvSpPr>
        <p:spPr>
          <a:xfrm rot="18580611">
            <a:off x="5108428" y="3214187"/>
            <a:ext cx="478642" cy="234643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1" name="文字方塊 130"/>
          <p:cNvSpPr txBox="1"/>
          <p:nvPr/>
        </p:nvSpPr>
        <p:spPr>
          <a:xfrm>
            <a:off x="5896744" y="3000400"/>
            <a:ext cx="108012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知義派出所</a:t>
            </a:r>
          </a:p>
        </p:txBody>
      </p:sp>
      <p:sp>
        <p:nvSpPr>
          <p:cNvPr id="132" name="文字方塊 131"/>
          <p:cNvSpPr txBox="1"/>
          <p:nvPr/>
        </p:nvSpPr>
        <p:spPr>
          <a:xfrm>
            <a:off x="8273008" y="4224536"/>
            <a:ext cx="109038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山脚里</a:t>
            </a:r>
          </a:p>
        </p:txBody>
      </p:sp>
      <p:sp>
        <p:nvSpPr>
          <p:cNvPr id="133" name="文字方塊 132"/>
          <p:cNvSpPr txBox="1"/>
          <p:nvPr/>
        </p:nvSpPr>
        <p:spPr>
          <a:xfrm>
            <a:off x="10577264" y="4656584"/>
            <a:ext cx="103376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大坑里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200" b="1" dirty="0" err="1">
                <a:solidFill>
                  <a:srgbClr val="FF0000"/>
                </a:solidFill>
              </a:rPr>
              <a:t>Da-Keng</a:t>
            </a:r>
            <a:r>
              <a:rPr lang="zh-TW" altLang="en-US" sz="1200" b="1" dirty="0">
                <a:solidFill>
                  <a:srgbClr val="FF0000"/>
                </a:solidFill>
              </a:rPr>
              <a:t>  </a:t>
            </a:r>
            <a:r>
              <a:rPr lang="en-US" altLang="zh-TW" sz="1200" b="1" dirty="0">
                <a:solidFill>
                  <a:srgbClr val="FF0000"/>
                </a:solidFill>
              </a:rPr>
              <a:t>Vil.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130" name="圖片 1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68" y="2712368"/>
            <a:ext cx="288032" cy="288032"/>
          </a:xfrm>
          <a:prstGeom prst="rect">
            <a:avLst/>
          </a:prstGeom>
        </p:spPr>
      </p:pic>
      <p:cxnSp>
        <p:nvCxnSpPr>
          <p:cNvPr id="146" name="直線接點 145"/>
          <p:cNvCxnSpPr/>
          <p:nvPr/>
        </p:nvCxnSpPr>
        <p:spPr>
          <a:xfrm>
            <a:off x="2584376" y="9265096"/>
            <a:ext cx="504056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文字方塊 148"/>
          <p:cNvSpPr txBox="1"/>
          <p:nvPr/>
        </p:nvSpPr>
        <p:spPr>
          <a:xfrm>
            <a:off x="5104656" y="1776264"/>
            <a:ext cx="129614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新化體育公園</a:t>
            </a:r>
          </a:p>
        </p:txBody>
      </p:sp>
      <p:pic>
        <p:nvPicPr>
          <p:cNvPr id="151" name="圖片 150" descr="收容所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5320680" y="1560240"/>
            <a:ext cx="304229" cy="304229"/>
          </a:xfrm>
          <a:prstGeom prst="rect">
            <a:avLst/>
          </a:prstGeom>
        </p:spPr>
      </p:pic>
      <p:pic>
        <p:nvPicPr>
          <p:cNvPr id="152" name="圖片 151" descr="收容所.jp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544817" y="8184976"/>
            <a:ext cx="144015" cy="144015"/>
          </a:xfrm>
          <a:prstGeom prst="rect">
            <a:avLst/>
          </a:prstGeom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7896944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4" name="文字方塊 133"/>
          <p:cNvSpPr txBox="1"/>
          <p:nvPr/>
        </p:nvSpPr>
        <p:spPr>
          <a:xfrm>
            <a:off x="9209112" y="667280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/>
              <a:t>關廟區</a:t>
            </a:r>
          </a:p>
        </p:txBody>
      </p:sp>
      <p:pic>
        <p:nvPicPr>
          <p:cNvPr id="1361" name="Picture 337"/>
          <p:cNvPicPr>
            <a:picLocks noChangeAspect="1" noChangeArrowheads="1"/>
          </p:cNvPicPr>
          <p:nvPr/>
        </p:nvPicPr>
        <p:blipFill>
          <a:blip r:embed="rId32" cstate="print"/>
          <a:srcRect l="23289" t="40440" r="43673" b="17195"/>
          <a:stretch>
            <a:fillRect/>
          </a:stretch>
        </p:blipFill>
        <p:spPr bwMode="auto">
          <a:xfrm>
            <a:off x="2368352" y="4224536"/>
            <a:ext cx="4392488" cy="316835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2" name="文字方塊 91"/>
          <p:cNvSpPr txBox="1"/>
          <p:nvPr/>
        </p:nvSpPr>
        <p:spPr>
          <a:xfrm>
            <a:off x="5536704" y="4800600"/>
            <a:ext cx="128702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★新化區公所</a:t>
            </a:r>
          </a:p>
        </p:txBody>
      </p:sp>
      <p:pic>
        <p:nvPicPr>
          <p:cNvPr id="85" name="圖片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760" y="4512568"/>
            <a:ext cx="295396" cy="288032"/>
          </a:xfrm>
          <a:prstGeom prst="rect">
            <a:avLst/>
          </a:prstGeom>
        </p:spPr>
      </p:pic>
      <p:pic>
        <p:nvPicPr>
          <p:cNvPr id="125" name="圖片 12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184776" y="4296544"/>
            <a:ext cx="216024" cy="216024"/>
          </a:xfrm>
          <a:prstGeom prst="rect">
            <a:avLst/>
          </a:prstGeom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328792" y="4584576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8" name="向右箭號 77"/>
          <p:cNvSpPr/>
          <p:nvPr/>
        </p:nvSpPr>
        <p:spPr>
          <a:xfrm rot="16200000">
            <a:off x="3928484" y="6696852"/>
            <a:ext cx="788796" cy="452677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向右箭號 81"/>
          <p:cNvSpPr/>
          <p:nvPr/>
        </p:nvSpPr>
        <p:spPr>
          <a:xfrm rot="17827209">
            <a:off x="3395888" y="5586061"/>
            <a:ext cx="894380" cy="428628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0" name="圖片 1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52" y="7068832"/>
            <a:ext cx="288032" cy="288032"/>
          </a:xfrm>
          <a:prstGeom prst="rect">
            <a:avLst/>
          </a:prstGeom>
        </p:spPr>
      </p:pic>
      <p:sp>
        <p:nvSpPr>
          <p:cNvPr id="136" name="文字方塊 135"/>
          <p:cNvSpPr txBox="1"/>
          <p:nvPr/>
        </p:nvSpPr>
        <p:spPr>
          <a:xfrm>
            <a:off x="2656384" y="7104856"/>
            <a:ext cx="108012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新化衛生所</a:t>
            </a:r>
          </a:p>
        </p:txBody>
      </p:sp>
      <p:sp>
        <p:nvSpPr>
          <p:cNvPr id="153" name="文字方塊 152"/>
          <p:cNvSpPr txBox="1"/>
          <p:nvPr/>
        </p:nvSpPr>
        <p:spPr>
          <a:xfrm>
            <a:off x="6472808" y="1344216"/>
            <a:ext cx="108012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新化高工</a:t>
            </a:r>
          </a:p>
        </p:txBody>
      </p:sp>
      <p:sp>
        <p:nvSpPr>
          <p:cNvPr id="80" name="向右箭號 79"/>
          <p:cNvSpPr/>
          <p:nvPr/>
        </p:nvSpPr>
        <p:spPr>
          <a:xfrm rot="19657730">
            <a:off x="4461691" y="4760590"/>
            <a:ext cx="635008" cy="305996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4" name="圖片 15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4584576"/>
            <a:ext cx="192416" cy="180000"/>
          </a:xfrm>
          <a:prstGeom prst="rect">
            <a:avLst/>
          </a:prstGeom>
        </p:spPr>
      </p:pic>
      <p:pic>
        <p:nvPicPr>
          <p:cNvPr id="155" name="圖片 15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832" y="4584576"/>
            <a:ext cx="192414" cy="180000"/>
          </a:xfrm>
          <a:prstGeom prst="rect">
            <a:avLst/>
          </a:prstGeom>
        </p:spPr>
      </p:pic>
      <p:pic>
        <p:nvPicPr>
          <p:cNvPr id="157" name="圖片 156" descr="災害防救相關網站.jp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568152" y="5448672"/>
            <a:ext cx="1224136" cy="1224136"/>
          </a:xfrm>
          <a:prstGeom prst="rect">
            <a:avLst/>
          </a:prstGeom>
        </p:spPr>
      </p:pic>
      <p:pic>
        <p:nvPicPr>
          <p:cNvPr id="158" name="圖片 157" descr="災害類別圖-02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3735754" y="8112968"/>
            <a:ext cx="288032" cy="288032"/>
          </a:xfrm>
          <a:prstGeom prst="rect">
            <a:avLst/>
          </a:prstGeom>
        </p:spPr>
      </p:pic>
      <p:pic>
        <p:nvPicPr>
          <p:cNvPr id="159" name="圖片 158" descr="災害類別圖-02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360240" y="7824936"/>
            <a:ext cx="360040" cy="360040"/>
          </a:xfrm>
          <a:prstGeom prst="rect">
            <a:avLst/>
          </a:prstGeom>
        </p:spPr>
      </p:pic>
      <p:pic>
        <p:nvPicPr>
          <p:cNvPr id="160" name="圖片 159" descr="災害類別圖-02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576264" y="8473008"/>
            <a:ext cx="360040" cy="360040"/>
          </a:xfrm>
          <a:prstGeom prst="rect">
            <a:avLst/>
          </a:prstGeom>
        </p:spPr>
      </p:pic>
      <p:sp>
        <p:nvSpPr>
          <p:cNvPr id="163" name="矩形 162"/>
          <p:cNvSpPr/>
          <p:nvPr/>
        </p:nvSpPr>
        <p:spPr>
          <a:xfrm>
            <a:off x="2728392" y="9147502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里界線</a:t>
            </a:r>
          </a:p>
        </p:txBody>
      </p:sp>
      <p:cxnSp>
        <p:nvCxnSpPr>
          <p:cNvPr id="164" name="直線接點 163"/>
          <p:cNvCxnSpPr/>
          <p:nvPr/>
        </p:nvCxnSpPr>
        <p:spPr>
          <a:xfrm rot="5400000" flipH="1" flipV="1">
            <a:off x="2913385" y="8648055"/>
            <a:ext cx="5272" cy="66329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5" name="矩形 164"/>
          <p:cNvSpPr/>
          <p:nvPr/>
        </p:nvSpPr>
        <p:spPr>
          <a:xfrm>
            <a:off x="2841581" y="8833048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區界線</a:t>
            </a:r>
          </a:p>
        </p:txBody>
      </p:sp>
      <p:sp>
        <p:nvSpPr>
          <p:cNvPr id="167" name="橢圓 166"/>
          <p:cNvSpPr>
            <a:spLocks noChangeAspect="1"/>
          </p:cNvSpPr>
          <p:nvPr/>
        </p:nvSpPr>
        <p:spPr>
          <a:xfrm>
            <a:off x="5303385" y="9229104"/>
            <a:ext cx="89303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8" name="圖片 16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7824936"/>
            <a:ext cx="180000" cy="180000"/>
          </a:xfrm>
          <a:prstGeom prst="rect">
            <a:avLst/>
          </a:prstGeom>
        </p:spPr>
      </p:pic>
      <p:pic>
        <p:nvPicPr>
          <p:cNvPr id="169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320" y="8184976"/>
            <a:ext cx="237445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" name="矩形 173"/>
          <p:cNvSpPr/>
          <p:nvPr/>
        </p:nvSpPr>
        <p:spPr>
          <a:xfrm>
            <a:off x="11153328" y="8112968"/>
            <a:ext cx="1072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58775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淹水感知器</a:t>
            </a:r>
          </a:p>
        </p:txBody>
      </p:sp>
      <p:pic>
        <p:nvPicPr>
          <p:cNvPr id="175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08" y="1560240"/>
            <a:ext cx="237445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920" y="2424336"/>
            <a:ext cx="237445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928" y="2568352"/>
            <a:ext cx="237445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圖片 100" descr="災害類別圖-03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3736504" y="9121080"/>
            <a:ext cx="287281" cy="287281"/>
          </a:xfrm>
          <a:prstGeom prst="rect">
            <a:avLst/>
          </a:prstGeom>
        </p:spPr>
      </p:pic>
      <p:pic>
        <p:nvPicPr>
          <p:cNvPr id="104" name="圖片 103">
            <a:extLst>
              <a:ext uri="{FF2B5EF4-FFF2-40B4-BE49-F238E27FC236}">
                <a16:creationId xmlns:a16="http://schemas.microsoft.com/office/drawing/2014/main" id="{1CA02B32-F3E9-4750-989F-23D004C490D5}"/>
              </a:ext>
            </a:extLst>
          </p:cNvPr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12233448" y="768152"/>
            <a:ext cx="233206" cy="2369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328792" y="1848272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8545016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8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76" y="1128192"/>
            <a:ext cx="237445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圖片 9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36" y="4728592"/>
            <a:ext cx="237000" cy="180000"/>
          </a:xfrm>
          <a:prstGeom prst="rect">
            <a:avLst/>
          </a:prstGeom>
        </p:spPr>
      </p:pic>
      <p:pic>
        <p:nvPicPr>
          <p:cNvPr id="135" name="圖片 1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936" y="2784376"/>
            <a:ext cx="237000" cy="180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C2468B2-9377-1376-6E31-5F2A63109241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12" y="9157112"/>
            <a:ext cx="212625" cy="252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EC2C018-F0A0-2C0B-E03E-328423C31B39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22" y="1005119"/>
            <a:ext cx="288638" cy="34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33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16221</TotalTime>
  <Words>291</Words>
  <Application>Microsoft Office PowerPoint</Application>
  <PresentationFormat>A3 紙張 (297x420 公釐)</PresentationFormat>
  <Paragraphs>83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Arial</vt:lpstr>
      <vt:lpstr>Calibri</vt:lpstr>
      <vt:lpstr>Office 佈景主題</vt:lpstr>
      <vt:lpstr>點陣圖影像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alien</dc:creator>
  <cp:lastModifiedBy>陳映儒</cp:lastModifiedBy>
  <cp:revision>885</cp:revision>
  <cp:lastPrinted>2012-10-04T10:07:42Z</cp:lastPrinted>
  <dcterms:modified xsi:type="dcterms:W3CDTF">2024-01-03T05:56:41Z</dcterms:modified>
</cp:coreProperties>
</file>