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398" r:id="rId3"/>
    <p:sldId id="400" r:id="rId4"/>
    <p:sldId id="470" r:id="rId5"/>
    <p:sldId id="471" r:id="rId6"/>
    <p:sldId id="472" r:id="rId7"/>
    <p:sldId id="405" r:id="rId8"/>
    <p:sldId id="406" r:id="rId9"/>
    <p:sldId id="407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19" r:id="rId32"/>
    <p:sldId id="421" r:id="rId33"/>
    <p:sldId id="422" r:id="rId34"/>
    <p:sldId id="495" r:id="rId35"/>
    <p:sldId id="425" r:id="rId36"/>
    <p:sldId id="423" r:id="rId37"/>
    <p:sldId id="494" r:id="rId38"/>
    <p:sldId id="427" r:id="rId39"/>
    <p:sldId id="496" r:id="rId40"/>
    <p:sldId id="497" r:id="rId41"/>
    <p:sldId id="498" r:id="rId42"/>
    <p:sldId id="499" r:id="rId43"/>
    <p:sldId id="500" r:id="rId44"/>
    <p:sldId id="501" r:id="rId45"/>
    <p:sldId id="502" r:id="rId46"/>
    <p:sldId id="503" r:id="rId47"/>
    <p:sldId id="504" r:id="rId48"/>
    <p:sldId id="505" r:id="rId49"/>
    <p:sldId id="506" r:id="rId50"/>
    <p:sldId id="507" r:id="rId51"/>
    <p:sldId id="508" r:id="rId52"/>
  </p:sldIdLst>
  <p:sldSz cx="9144000" cy="6858000" type="screen4x3"/>
  <p:notesSz cx="9144000" cy="6858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2016" y="-8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3F17001-FDA9-4320-8178-D20BAB3446FA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CC335F9-16C5-4BDE-9B16-E45B1CC18F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74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AA38-4F35-47BE-876E-AD7A0EA58E57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8A30-3740-44FE-93D9-11AE6CBA59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76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105E-6ECF-4206-B93E-1DC32E6FC02C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AA45-5A98-4DB4-8DD8-544699F78C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29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9D64-C6FC-4A93-8241-28E174C110BB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B38A-E22A-4C02-896E-626BC873D4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8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54A0-FB55-4F3C-95B9-A98FB6FF6406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FE62-DEE2-4EAD-BB55-F3BEEFF39E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69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5966-BC13-4DBD-86D2-AC47B81A29F4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B54A-2319-4406-97B0-94EA362AA0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63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DD5E-DED3-49FB-B7E9-8006CB8F9872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25B-F010-4FDB-AD63-BB3B3AC4A5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20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AADB-4C88-470B-A30A-E36A61CE396E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291D-398F-4C43-89E1-376786EFD0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53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8FF5-6B9A-48A5-8867-18B845564CB4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E83D-226A-4BCF-85D2-3F7AFA5879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76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DC1B-116D-4DF5-B86C-CAF415C0CB24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5879-FF17-4D8D-9FEE-C43056FFCE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32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AA9B-9D03-4B4C-BFE4-1392D984D3B6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0E600-C5DD-469C-8CFA-27147322B1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60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F3CF-63B6-4229-A149-D23FB06F2922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B4EA-C679-4BE5-898B-EA79F829E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67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B81AAD-93BB-450A-B64D-C8146E2DE063}" type="datetimeFigureOut">
              <a:rPr lang="zh-TW" altLang="en-US"/>
              <a:pPr>
                <a:defRPr/>
              </a:pPr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24040C-C8EE-417C-99A9-0251B660B5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38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Backup\Desktop\002\圖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415" y="1268760"/>
            <a:ext cx="2670175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up\Desktop\002\圖片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669" y="2130673"/>
            <a:ext cx="9685338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Backup\Desktop\002\圖片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334615"/>
            <a:ext cx="373062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Backup\Desktop\002\圖片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944812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7145"/>
            <a:ext cx="6876578" cy="38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28" y="5012531"/>
            <a:ext cx="6869922" cy="170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6" name="AutoShape 22"/>
          <p:cNvSpPr>
            <a:spLocks/>
          </p:cNvSpPr>
          <p:nvPr/>
        </p:nvSpPr>
        <p:spPr bwMode="auto">
          <a:xfrm>
            <a:off x="6297613" y="837356"/>
            <a:ext cx="2738437" cy="1694771"/>
          </a:xfrm>
          <a:prstGeom prst="borderCallout2">
            <a:avLst>
              <a:gd name="adj1" fmla="val 10588"/>
              <a:gd name="adj2" fmla="val -2644"/>
              <a:gd name="adj3" fmla="val 10588"/>
              <a:gd name="adj4" fmla="val -24324"/>
              <a:gd name="adj5" fmla="val 48528"/>
              <a:gd name="adj6" fmla="val -47222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0"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step8</a:t>
            </a:r>
            <a:r>
              <a:rPr kumimoji="0"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於地圖上點選滑鼠左鍵，產生方框點後，數個方框點將形成路線，此路線即為巡檢路線。 </a:t>
            </a:r>
          </a:p>
        </p:txBody>
      </p:sp>
      <p:sp>
        <p:nvSpPr>
          <p:cNvPr id="94219" name="Rectangle 25"/>
          <p:cNvSpPr>
            <a:spLocks noChangeArrowheads="1"/>
          </p:cNvSpPr>
          <p:nvPr/>
        </p:nvSpPr>
        <p:spPr bwMode="auto">
          <a:xfrm>
            <a:off x="6052044" y="6389548"/>
            <a:ext cx="869325" cy="27463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4222" name="Rectangle 29"/>
          <p:cNvSpPr>
            <a:spLocks noChangeArrowheads="1"/>
          </p:cNvSpPr>
          <p:nvPr/>
        </p:nvSpPr>
        <p:spPr bwMode="auto">
          <a:xfrm>
            <a:off x="5643154" y="5039657"/>
            <a:ext cx="645493" cy="28733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二、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巡檢路線 與 清理路線</a:t>
            </a:r>
          </a:p>
        </p:txBody>
      </p:sp>
      <p:sp>
        <p:nvSpPr>
          <p:cNvPr id="23" name="AutoShape 33"/>
          <p:cNvSpPr>
            <a:spLocks/>
          </p:cNvSpPr>
          <p:nvPr/>
        </p:nvSpPr>
        <p:spPr bwMode="auto">
          <a:xfrm>
            <a:off x="2910174" y="3284984"/>
            <a:ext cx="3055726" cy="397297"/>
          </a:xfrm>
          <a:prstGeom prst="borderCallout2">
            <a:avLst>
              <a:gd name="adj1" fmla="val 17602"/>
              <a:gd name="adj2" fmla="val 102861"/>
              <a:gd name="adj3" fmla="val 17602"/>
              <a:gd name="adj4" fmla="val 113824"/>
              <a:gd name="adj5" fmla="val 404074"/>
              <a:gd name="adj6" fmla="val 120902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step7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：點選「地址定位」</a:t>
            </a:r>
            <a:endParaRPr lang="zh-TW" altLang="en-US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AutoShape 33"/>
          <p:cNvSpPr>
            <a:spLocks/>
          </p:cNvSpPr>
          <p:nvPr/>
        </p:nvSpPr>
        <p:spPr bwMode="auto">
          <a:xfrm>
            <a:off x="2411760" y="3861048"/>
            <a:ext cx="3055726" cy="397297"/>
          </a:xfrm>
          <a:prstGeom prst="borderCallout2">
            <a:avLst>
              <a:gd name="adj1" fmla="val 17602"/>
              <a:gd name="adj2" fmla="val 102861"/>
              <a:gd name="adj3" fmla="val 17602"/>
              <a:gd name="adj4" fmla="val 113824"/>
              <a:gd name="adj5" fmla="val 273201"/>
              <a:gd name="adj6" fmla="val 117968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step5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：點選「選擇地址」</a:t>
            </a:r>
            <a:endParaRPr lang="zh-TW" altLang="en-US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AutoShape 33"/>
          <p:cNvSpPr>
            <a:spLocks/>
          </p:cNvSpPr>
          <p:nvPr/>
        </p:nvSpPr>
        <p:spPr bwMode="auto">
          <a:xfrm>
            <a:off x="2910174" y="5950579"/>
            <a:ext cx="3055726" cy="397297"/>
          </a:xfrm>
          <a:prstGeom prst="borderCallout2">
            <a:avLst>
              <a:gd name="adj1" fmla="val 17602"/>
              <a:gd name="adj2" fmla="val 102861"/>
              <a:gd name="adj3" fmla="val 17602"/>
              <a:gd name="adj4" fmla="val 113824"/>
              <a:gd name="adj5" fmla="val 101713"/>
              <a:gd name="adj6" fmla="val 116208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step9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：按下「儲存設定」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6336052" y="5039657"/>
            <a:ext cx="645493" cy="28733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4" y="4323339"/>
            <a:ext cx="3505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4379391" y="5186939"/>
            <a:ext cx="576263" cy="28733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4226" name="AutoShape 33"/>
          <p:cNvSpPr>
            <a:spLocks/>
          </p:cNvSpPr>
          <p:nvPr/>
        </p:nvSpPr>
        <p:spPr bwMode="auto">
          <a:xfrm>
            <a:off x="35496" y="5157192"/>
            <a:ext cx="2663825" cy="972716"/>
          </a:xfrm>
          <a:prstGeom prst="borderCallout2">
            <a:avLst>
              <a:gd name="adj1" fmla="val 17602"/>
              <a:gd name="adj2" fmla="val 102861"/>
              <a:gd name="adj3" fmla="val 17602"/>
              <a:gd name="adj4" fmla="val 113824"/>
              <a:gd name="adj5" fmla="val 20611"/>
              <a:gd name="adj6" fmla="val 16063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step6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利用下拉式選單選擇地址，然後按下帶入地址</a:t>
            </a:r>
          </a:p>
        </p:txBody>
      </p:sp>
    </p:spTree>
    <p:extLst>
      <p:ext uri="{BB962C8B-B14F-4D97-AF65-F5344CB8AC3E}">
        <p14:creationId xmlns:p14="http://schemas.microsoft.com/office/powerpoint/2010/main" val="31705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新註冊 帳戶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117"/>
            <a:ext cx="9144000" cy="60032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圓角矩形 4"/>
          <p:cNvSpPr/>
          <p:nvPr/>
        </p:nvSpPr>
        <p:spPr>
          <a:xfrm>
            <a:off x="35496" y="3573016"/>
            <a:ext cx="1584176" cy="1728192"/>
          </a:xfrm>
          <a:prstGeom prst="roundRect">
            <a:avLst/>
          </a:prstGeom>
          <a:noFill/>
          <a:ln w="1270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30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圓角矩形 5"/>
          <p:cNvSpPr/>
          <p:nvPr/>
        </p:nvSpPr>
        <p:spPr>
          <a:xfrm>
            <a:off x="827584" y="4725144"/>
            <a:ext cx="7848872" cy="720080"/>
          </a:xfrm>
          <a:prstGeom prst="roundRect">
            <a:avLst/>
          </a:prstGeom>
          <a:noFill/>
          <a:ln w="190500" cmpd="thinThick">
            <a:solidFill>
              <a:srgbClr val="052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同意條款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建立個人帳戶</a:t>
            </a: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3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圓角矩形 12"/>
          <p:cNvSpPr/>
          <p:nvPr/>
        </p:nvSpPr>
        <p:spPr>
          <a:xfrm>
            <a:off x="5436096" y="1916832"/>
            <a:ext cx="3168352" cy="648072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同意條款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建立團體組織帳戶</a:t>
            </a: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90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5806944" cy="9906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圖片 1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圓角矩形 12"/>
          <p:cNvSpPr/>
          <p:nvPr/>
        </p:nvSpPr>
        <p:spPr>
          <a:xfrm>
            <a:off x="1763688" y="5666400"/>
            <a:ext cx="2677683" cy="336880"/>
          </a:xfrm>
          <a:prstGeom prst="roundRect">
            <a:avLst/>
          </a:prstGeom>
          <a:noFill/>
          <a:ln w="63500" cmpd="sng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同意條款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建立團體組織帳戶</a:t>
            </a: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5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2775"/>
            <a:ext cx="4115157" cy="4861982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3981189" y="1307125"/>
            <a:ext cx="4191211" cy="753724"/>
          </a:xfrm>
          <a:prstGeom prst="roundRect">
            <a:avLst/>
          </a:prstGeom>
          <a:noFill/>
          <a:ln w="127000" cmpd="sng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3984791" y="354721"/>
            <a:ext cx="2068724" cy="969747"/>
          </a:xfrm>
          <a:prstGeom prst="roundRect">
            <a:avLst/>
          </a:prstGeom>
          <a:noFill/>
          <a:ln w="127000" cmpd="sng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用團體帳戶進入後台操作</a:t>
            </a: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圓角矩形 15"/>
          <p:cNvSpPr/>
          <p:nvPr/>
        </p:nvSpPr>
        <p:spPr>
          <a:xfrm>
            <a:off x="1187624" y="1796954"/>
            <a:ext cx="4865890" cy="695942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78804" y="3381130"/>
            <a:ext cx="8569659" cy="695942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7524328" y="3381130"/>
            <a:ext cx="1151648" cy="695942"/>
          </a:xfrm>
          <a:prstGeom prst="roundRect">
            <a:avLst/>
          </a:prstGeom>
          <a:noFill/>
          <a:ln w="190500" cmpd="thinThick">
            <a:solidFill>
              <a:srgbClr val="FF00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用團體帳戶進入後台操作</a:t>
            </a: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08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00527"/>
            <a:ext cx="5448773" cy="3665538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160800" y="713306"/>
            <a:ext cx="1584176" cy="695942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173220" y="3356992"/>
            <a:ext cx="2910947" cy="695942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000242" y="3356992"/>
            <a:ext cx="2820230" cy="695942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組織管理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-&gt; 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志義工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-&gt; 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志義工成員管理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1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圓角矩形 9"/>
          <p:cNvSpPr/>
          <p:nvPr/>
        </p:nvSpPr>
        <p:spPr>
          <a:xfrm>
            <a:off x="6793200" y="6165304"/>
            <a:ext cx="1886400" cy="514800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組織管理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-&gt; 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志義工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-&gt; 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志義工成員管理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36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圓角矩形 9"/>
          <p:cNvSpPr/>
          <p:nvPr/>
        </p:nvSpPr>
        <p:spPr>
          <a:xfrm>
            <a:off x="6793200" y="6165304"/>
            <a:ext cx="1886400" cy="514800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06397"/>
            <a:ext cx="7599323" cy="5934971"/>
          </a:xfrm>
          <a:prstGeom prst="rect">
            <a:avLst/>
          </a:prstGeom>
          <a:ln w="127000" cmpd="thinThick">
            <a:solidFill>
              <a:schemeClr val="tx1"/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新增志義工資料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-&gt;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填寫資料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 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確定新增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99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文字方塊 1"/>
          <p:cNvSpPr txBox="1">
            <a:spLocks noChangeArrowheads="1"/>
          </p:cNvSpPr>
          <p:nvPr/>
        </p:nvSpPr>
        <p:spPr bwMode="auto">
          <a:xfrm>
            <a:off x="1473200" y="1639366"/>
            <a:ext cx="59547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5000" dirty="0">
                <a:latin typeface="華康儷粗黑(P)" pitchFamily="34" charset="-120"/>
                <a:ea typeface="華康儷粗黑(P)" pitchFamily="34" charset="-120"/>
              </a:rPr>
              <a:t>基本資料建立及更新</a:t>
            </a:r>
            <a:endParaRPr kumimoji="0" lang="en-US" altLang="zh-TW" sz="5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84996" name="文字方塊 1"/>
          <p:cNvSpPr txBox="1">
            <a:spLocks noChangeArrowheads="1"/>
          </p:cNvSpPr>
          <p:nvPr/>
        </p:nvSpPr>
        <p:spPr bwMode="auto">
          <a:xfrm>
            <a:off x="2700338" y="2426766"/>
            <a:ext cx="6911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4000">
                <a:latin typeface="華康儷粗黑(P)" pitchFamily="34" charset="-120"/>
                <a:ea typeface="華康儷粗黑(P)" pitchFamily="34" charset="-120"/>
              </a:rPr>
              <a:t>一、評比路線</a:t>
            </a:r>
          </a:p>
          <a:p>
            <a:pPr algn="just" eaLnBrk="1" hangingPunct="1"/>
            <a:r>
              <a:rPr kumimoji="0" lang="zh-TW" altLang="en-US" sz="4000">
                <a:latin typeface="華康儷粗黑(P)" pitchFamily="34" charset="-120"/>
                <a:ea typeface="華康儷粗黑(P)" pitchFamily="34" charset="-120"/>
              </a:rPr>
              <a:t>二、巡檢路線 與 清理路線</a:t>
            </a:r>
          </a:p>
          <a:p>
            <a:pPr algn="just" eaLnBrk="1" hangingPunct="1"/>
            <a:r>
              <a:rPr kumimoji="0" lang="zh-TW" altLang="en-US" sz="4000">
                <a:latin typeface="華康儷粗黑(P)" pitchFamily="34" charset="-120"/>
                <a:ea typeface="華康儷粗黑(P)" pitchFamily="34" charset="-120"/>
              </a:rPr>
              <a:t>三、排班表</a:t>
            </a:r>
            <a:endParaRPr kumimoji="0" lang="en-US" altLang="zh-TW" sz="400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1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764704"/>
            <a:ext cx="4968671" cy="3398815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799851" y="713306"/>
            <a:ext cx="1467893" cy="695942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899592" y="3140968"/>
            <a:ext cx="2448272" cy="639032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3335946" y="3573016"/>
            <a:ext cx="2604206" cy="590503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組織管理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志義工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志義工編組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0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圓角矩形 12"/>
          <p:cNvSpPr/>
          <p:nvPr/>
        </p:nvSpPr>
        <p:spPr>
          <a:xfrm>
            <a:off x="6462000" y="4633200"/>
            <a:ext cx="1296143" cy="576064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907704" y="2214000"/>
            <a:ext cx="3632400" cy="576064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907704" y="2852936"/>
            <a:ext cx="3927600" cy="601200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輸入小隊名稱跟選擇分類後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新增小隊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編輯隊員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5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圓角矩形 12"/>
          <p:cNvSpPr/>
          <p:nvPr/>
        </p:nvSpPr>
        <p:spPr>
          <a:xfrm>
            <a:off x="7650000" y="4514400"/>
            <a:ext cx="1223655" cy="523744"/>
          </a:xfrm>
          <a:prstGeom prst="roundRect">
            <a:avLst/>
          </a:prstGeom>
          <a:noFill/>
          <a:ln w="1905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將所屬的志義工加入對應的小隊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4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202"/>
            <a:ext cx="9144000" cy="59591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34" y="908720"/>
            <a:ext cx="2743438" cy="57764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圓角矩形 4"/>
          <p:cNvSpPr/>
          <p:nvPr/>
        </p:nvSpPr>
        <p:spPr>
          <a:xfrm>
            <a:off x="4278221" y="1958918"/>
            <a:ext cx="2742051" cy="504056"/>
          </a:xfrm>
          <a:prstGeom prst="roundRect">
            <a:avLst/>
          </a:prstGeom>
          <a:noFill/>
          <a:ln w="1016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236132" y="908720"/>
            <a:ext cx="1412422" cy="702598"/>
          </a:xfrm>
          <a:prstGeom prst="roundRect">
            <a:avLst/>
          </a:prstGeom>
          <a:noFill/>
          <a:ln w="1016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380312" y="6215578"/>
            <a:ext cx="1661931" cy="504056"/>
          </a:xfrm>
          <a:prstGeom prst="roundRect">
            <a:avLst/>
          </a:prstGeom>
          <a:noFill/>
          <a:ln w="1016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照顧區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-&gt; 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巡檢區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 =&gt; [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新增巡檢路線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8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336"/>
            <a:ext cx="9134797" cy="58137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051720" y="139279"/>
            <a:ext cx="7092280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填入該路線的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巡檢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資料後，點擊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儲存設定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三</a:t>
            </a:r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、排班表</a:t>
            </a:r>
            <a:endParaRPr kumimoji="0" lang="zh-TW" altLang="en-US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30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40000" y="139279"/>
            <a:ext cx="763284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第一個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內有三角形的綠色氣球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起始點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最後一點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內有正方形的紅色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氣球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終止點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系統自動轉換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3" name="圖片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33200" cy="581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文字方塊 3"/>
          <p:cNvSpPr txBox="1"/>
          <p:nvPr/>
        </p:nvSpPr>
        <p:spPr>
          <a:xfrm>
            <a:off x="539552" y="908720"/>
            <a:ext cx="763284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消除該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對著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點擊滑鼠左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 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拖曳該點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對著該點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按住滑鼠左鍵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40000" y="139279"/>
            <a:ext cx="763284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儲存設定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尚未儲存過的新增的巡檢路線無法編組人員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200"/>
            <a:ext cx="9133200" cy="581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圓角矩形 3"/>
          <p:cNvSpPr/>
          <p:nvPr/>
        </p:nvSpPr>
        <p:spPr>
          <a:xfrm>
            <a:off x="6861600" y="6314400"/>
            <a:ext cx="1080120" cy="393343"/>
          </a:xfrm>
          <a:prstGeom prst="roundRect">
            <a:avLst/>
          </a:prstGeom>
          <a:noFill/>
          <a:ln w="1016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40000" y="139279"/>
            <a:ext cx="7632848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編輯照護區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編組人員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=&gt;[</a:t>
            </a:r>
            <a:r>
              <a:rPr lang="zh-TW" altLang="en-US" sz="2200" b="1" dirty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設定編組人員</a:t>
            </a:r>
            <a:r>
              <a:rPr lang="en-US" altLang="zh-TW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202"/>
            <a:ext cx="9144000" cy="59591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圓角矩形 4"/>
          <p:cNvSpPr/>
          <p:nvPr/>
        </p:nvSpPr>
        <p:spPr>
          <a:xfrm>
            <a:off x="7452320" y="3501008"/>
            <a:ext cx="648072" cy="393343"/>
          </a:xfrm>
          <a:prstGeom prst="roundRect">
            <a:avLst/>
          </a:prstGeom>
          <a:noFill/>
          <a:ln w="1016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6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文字方塊 6"/>
          <p:cNvSpPr txBox="1"/>
          <p:nvPr/>
        </p:nvSpPr>
        <p:spPr>
          <a:xfrm>
            <a:off x="540000" y="139279"/>
            <a:ext cx="7632848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編輯照護區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編組人員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=&gt;[</a:t>
            </a:r>
            <a:r>
              <a:rPr lang="zh-TW" altLang="en-US" sz="2200" b="1" dirty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設定編組人員</a:t>
            </a:r>
            <a:r>
              <a:rPr lang="en-US" altLang="zh-TW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771800" y="5445224"/>
            <a:ext cx="1944216" cy="393343"/>
          </a:xfrm>
          <a:prstGeom prst="roundRect">
            <a:avLst/>
          </a:prstGeom>
          <a:noFill/>
          <a:ln w="1016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5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文字方塊 6"/>
          <p:cNvSpPr txBox="1"/>
          <p:nvPr/>
        </p:nvSpPr>
        <p:spPr>
          <a:xfrm>
            <a:off x="540000" y="139279"/>
            <a:ext cx="7632848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200" b="1" dirty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設定編組人員</a:t>
            </a:r>
            <a:r>
              <a:rPr lang="en-US" altLang="zh-TW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 =&gt;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點選巡檢志工成員 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-&gt; [</a:t>
            </a:r>
            <a:r>
              <a:rPr lang="zh-TW" altLang="en-US" sz="2200" b="1" dirty="0" smtClean="0">
                <a:solidFill>
                  <a:srgbClr val="052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儲存設定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624392" y="6276017"/>
            <a:ext cx="1043952" cy="393343"/>
          </a:xfrm>
          <a:prstGeom prst="roundRect">
            <a:avLst/>
          </a:prstGeom>
          <a:noFill/>
          <a:ln w="101600" cmpd="thinThick">
            <a:solidFill>
              <a:srgbClr val="052FFF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4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1"/>
          <p:cNvSpPr txBox="1">
            <a:spLocks noChangeArrowheads="1"/>
          </p:cNvSpPr>
          <p:nvPr/>
        </p:nvSpPr>
        <p:spPr bwMode="auto">
          <a:xfrm>
            <a:off x="0" y="66675"/>
            <a:ext cx="259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評比路線</a:t>
            </a:r>
          </a:p>
        </p:txBody>
      </p:sp>
      <p:pic>
        <p:nvPicPr>
          <p:cNvPr id="87042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0" y="1484313"/>
            <a:ext cx="9154419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740025" y="1484312"/>
            <a:ext cx="2552055" cy="1354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>
              <a:solidFill>
                <a:prstClr val="white"/>
              </a:solidFill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5667508" y="1637942"/>
            <a:ext cx="3339694" cy="715089"/>
          </a:xfrm>
          <a:prstGeom prst="wedgeRoundRectCallout">
            <a:avLst>
              <a:gd name="adj1" fmla="val -57024"/>
              <a:gd name="adj2" fmla="val 4808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-269875" algn="ctr" latinLnBrk="1">
              <a:defRPr/>
            </a:pPr>
            <a:r>
              <a:rPr kumimoji="0" lang="en-US" altLang="zh-TW" b="1" dirty="0">
                <a:solidFill>
                  <a:prstClr val="black"/>
                </a:solidFill>
              </a:rPr>
              <a:t>Step1.1 </a:t>
            </a:r>
            <a:r>
              <a:rPr kumimoji="0" lang="zh-TW" altLang="en-US" b="1" dirty="0" smtClean="0">
                <a:solidFill>
                  <a:prstClr val="black"/>
                </a:solidFill>
              </a:rPr>
              <a:t>選擇</a:t>
            </a:r>
            <a:r>
              <a:rPr kumimoji="0" lang="en-US" altLang="zh-TW" b="1" dirty="0" smtClean="0">
                <a:solidFill>
                  <a:prstClr val="black"/>
                </a:solidFill>
              </a:rPr>
              <a:t>【</a:t>
            </a:r>
            <a:r>
              <a:rPr kumimoji="0" lang="zh-TW" altLang="en-US" b="1" dirty="0">
                <a:solidFill>
                  <a:prstClr val="black"/>
                </a:solidFill>
              </a:rPr>
              <a:t>照顧區</a:t>
            </a:r>
            <a:r>
              <a:rPr kumimoji="0" lang="en-US" altLang="zh-TW" b="1" dirty="0">
                <a:solidFill>
                  <a:prstClr val="black"/>
                </a:solidFill>
              </a:rPr>
              <a:t>】</a:t>
            </a:r>
            <a:r>
              <a:rPr kumimoji="0" lang="en-US" altLang="zh-TW" b="1" dirty="0" smtClean="0">
                <a:solidFill>
                  <a:prstClr val="black"/>
                </a:solidFill>
              </a:rPr>
              <a:t>→</a:t>
            </a:r>
          </a:p>
          <a:p>
            <a:pPr indent="-269875" algn="ctr" latinLnBrk="1">
              <a:defRPr/>
            </a:pPr>
            <a:r>
              <a:rPr kumimoji="0" lang="en-US" altLang="zh-TW" b="1" dirty="0" smtClean="0">
                <a:solidFill>
                  <a:prstClr val="black"/>
                </a:solidFill>
              </a:rPr>
              <a:t>【</a:t>
            </a:r>
            <a:r>
              <a:rPr kumimoji="0" lang="zh-TW" altLang="en-US" b="1" dirty="0">
                <a:solidFill>
                  <a:prstClr val="black"/>
                </a:solidFill>
              </a:rPr>
              <a:t>評比</a:t>
            </a:r>
            <a:r>
              <a:rPr kumimoji="0" lang="en-US" altLang="zh-TW" b="1" dirty="0" smtClean="0">
                <a:solidFill>
                  <a:prstClr val="black"/>
                </a:solidFill>
              </a:rPr>
              <a:t>】→</a:t>
            </a:r>
            <a:r>
              <a:rPr kumimoji="0" lang="en-US" altLang="zh-TW" b="1" dirty="0">
                <a:solidFill>
                  <a:prstClr val="black"/>
                </a:solidFill>
              </a:rPr>
              <a:t>【</a:t>
            </a:r>
            <a:r>
              <a:rPr kumimoji="0" lang="zh-TW" altLang="en-US" b="1" dirty="0">
                <a:solidFill>
                  <a:prstClr val="black"/>
                </a:solidFill>
              </a:rPr>
              <a:t>評比路線</a:t>
            </a:r>
            <a:r>
              <a:rPr kumimoji="0" lang="en-US" altLang="zh-TW" b="1" dirty="0">
                <a:solidFill>
                  <a:prstClr val="black"/>
                </a:solidFill>
              </a:rPr>
              <a:t>】</a:t>
            </a:r>
            <a:r>
              <a:rPr kumimoji="0" lang="zh-TW" altLang="en-US" b="1" dirty="0">
                <a:solidFill>
                  <a:prstClr val="black"/>
                </a:solidFill>
              </a:rPr>
              <a:t>點擊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CFA91-7A52-4464-A244-2C6DF057CB8E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1285929" y="628184"/>
            <a:ext cx="1295400" cy="784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點選評比路線新增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3003604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選擇地址 </a:t>
            </a: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4721279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繪製路線</a:t>
            </a: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6438954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儲存設定</a:t>
            </a:r>
          </a:p>
        </p:txBody>
      </p:sp>
      <p:sp>
        <p:nvSpPr>
          <p:cNvPr id="27" name="向下箭號 26"/>
          <p:cNvSpPr/>
          <p:nvPr/>
        </p:nvSpPr>
        <p:spPr>
          <a:xfrm rot="16200000">
            <a:off x="2610698" y="889327"/>
            <a:ext cx="431800" cy="26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向下箭號 27"/>
          <p:cNvSpPr/>
          <p:nvPr/>
        </p:nvSpPr>
        <p:spPr>
          <a:xfrm rot="16200000">
            <a:off x="4339485" y="889328"/>
            <a:ext cx="431800" cy="26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向下箭號 28"/>
          <p:cNvSpPr/>
          <p:nvPr/>
        </p:nvSpPr>
        <p:spPr>
          <a:xfrm rot="16200000">
            <a:off x="6067479" y="888534"/>
            <a:ext cx="4318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88424" y="6651237"/>
            <a:ext cx="777593" cy="198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>
              <a:solidFill>
                <a:prstClr val="white"/>
              </a:solidFill>
            </a:endParaRPr>
          </a:p>
        </p:txBody>
      </p:sp>
      <p:sp>
        <p:nvSpPr>
          <p:cNvPr id="23" name="圓角矩形圖說文字 22"/>
          <p:cNvSpPr/>
          <p:nvPr/>
        </p:nvSpPr>
        <p:spPr>
          <a:xfrm>
            <a:off x="5803830" y="6021288"/>
            <a:ext cx="3067050" cy="409575"/>
          </a:xfrm>
          <a:prstGeom prst="wedgeRoundRectCallout">
            <a:avLst>
              <a:gd name="adj1" fmla="val 33302"/>
              <a:gd name="adj2" fmla="val 6939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269875" algn="ctr" latinLnBrk="1">
              <a:defRPr/>
            </a:pPr>
            <a:r>
              <a:rPr kumimoji="0" lang="en-US" altLang="zh-TW" b="1" dirty="0">
                <a:solidFill>
                  <a:prstClr val="black"/>
                </a:solidFill>
              </a:rPr>
              <a:t>Step1.2</a:t>
            </a:r>
            <a:r>
              <a:rPr kumimoji="0" lang="zh-TW" altLang="en-US" b="1" dirty="0">
                <a:solidFill>
                  <a:prstClr val="black"/>
                </a:solidFill>
              </a:rPr>
              <a:t>點擊</a:t>
            </a:r>
            <a:r>
              <a:rPr kumimoji="0" lang="en-US" altLang="zh-TW" b="1" dirty="0">
                <a:solidFill>
                  <a:prstClr val="black"/>
                </a:solidFill>
              </a:rPr>
              <a:t>【</a:t>
            </a:r>
            <a:r>
              <a:rPr kumimoji="0" lang="zh-TW" altLang="en-US" b="1" dirty="0">
                <a:solidFill>
                  <a:prstClr val="black"/>
                </a:solidFill>
              </a:rPr>
              <a:t>新增評比路線</a:t>
            </a:r>
            <a:r>
              <a:rPr kumimoji="0" lang="en-US" altLang="zh-TW" b="1" dirty="0">
                <a:solidFill>
                  <a:prstClr val="black"/>
                </a:solidFill>
              </a:rPr>
              <a:t>】</a:t>
            </a:r>
            <a:endParaRPr kumimoji="0" lang="zh-TW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40000" y="139279"/>
            <a:ext cx="7632848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志義工排班與分配路線給志義工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3850" y="1485900"/>
            <a:ext cx="8370888" cy="2735263"/>
          </a:xfrm>
          <a:prstGeom prst="rect">
            <a:avLst/>
          </a:prstGeom>
          <a:noFill/>
          <a:ln w="31750" algn="ctr">
            <a:solidFill>
              <a:srgbClr val="714B2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lIns="91418" tIns="45709" rIns="91418" bIns="45709" anchor="ctr">
            <a:spAutoFit/>
          </a:bodyPr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6875" y="1722438"/>
            <a:ext cx="69119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zh-TW" altLang="en-US" sz="2000" b="1" dirty="0">
                <a:solidFill>
                  <a:srgbClr val="000000"/>
                </a:solidFill>
                <a:latin typeface="Arial" pitchFamily="34" charset="0"/>
              </a:rPr>
              <a:t>志義工排班是提供給組織管理者分配巡檢</a:t>
            </a:r>
            <a:r>
              <a:rPr lang="en-US" altLang="zh-TW" sz="2000" b="1" dirty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Arial" pitchFamily="34" charset="0"/>
              </a:rPr>
              <a:t>清理路線的功能。</a:t>
            </a:r>
          </a:p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zh-TW" altLang="en-US" sz="2000" b="1" dirty="0">
                <a:solidFill>
                  <a:srgbClr val="000000"/>
                </a:solidFill>
                <a:latin typeface="Arial" pitchFamily="34" charset="0"/>
              </a:rPr>
              <a:t>再進行分配之前，管理者必須先於團體部落格內規劃好巡檢或清理路線，再將路線分配給負責的志義工成員。</a:t>
            </a:r>
          </a:p>
          <a:p>
            <a:pPr eaLnBrk="1" hangingPunct="1">
              <a:lnSpc>
                <a:spcPct val="120000"/>
              </a:lnSpc>
              <a:spcBef>
                <a:spcPct val="60000"/>
              </a:spcBef>
            </a:pPr>
            <a:r>
              <a:rPr lang="zh-TW" altLang="en-US" sz="2000" b="1" dirty="0">
                <a:solidFill>
                  <a:srgbClr val="000000"/>
                </a:solidFill>
                <a:latin typeface="Arial" pitchFamily="34" charset="0"/>
              </a:rPr>
              <a:t>組織分配好路線後，志義工成員即可於自己的管理後台發表日誌時，選擇組織分配的路線來發布巡檢</a:t>
            </a:r>
            <a:r>
              <a:rPr lang="en-US" altLang="zh-TW" sz="2000" b="1" dirty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Arial" pitchFamily="34" charset="0"/>
              </a:rPr>
              <a:t>清理的成果。</a:t>
            </a:r>
          </a:p>
        </p:txBody>
      </p:sp>
      <p:pic>
        <p:nvPicPr>
          <p:cNvPr id="11" name="Picture 10" descr="btn_profile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2208213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文字方塊 1"/>
          <p:cNvSpPr txBox="1">
            <a:spLocks noChangeArrowheads="1"/>
          </p:cNvSpPr>
          <p:nvPr/>
        </p:nvSpPr>
        <p:spPr bwMode="auto">
          <a:xfrm>
            <a:off x="3076575" y="983222"/>
            <a:ext cx="27479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5000" dirty="0">
                <a:latin typeface="華康儷粗黑(P)" pitchFamily="34" charset="-120"/>
                <a:ea typeface="華康儷粗黑(P)" pitchFamily="34" charset="-120"/>
              </a:rPr>
              <a:t>執行情形</a:t>
            </a:r>
            <a:endParaRPr kumimoji="0" lang="en-US" altLang="zh-TW" sz="5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06500" name="文字方塊 1"/>
          <p:cNvSpPr txBox="1">
            <a:spLocks noChangeArrowheads="1"/>
          </p:cNvSpPr>
          <p:nvPr/>
        </p:nvSpPr>
        <p:spPr bwMode="auto">
          <a:xfrm>
            <a:off x="1258888" y="1915085"/>
            <a:ext cx="83169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4000" dirty="0">
                <a:latin typeface="華康儷粗黑(P)" pitchFamily="34" charset="-120"/>
                <a:ea typeface="華康儷粗黑(P)" pitchFamily="34" charset="-120"/>
              </a:rPr>
              <a:t>一、巡檢日誌 與 清理日誌</a:t>
            </a:r>
            <a:endParaRPr kumimoji="0" lang="en-US" altLang="zh-TW" sz="4000" dirty="0">
              <a:latin typeface="華康儷粗黑(P)" pitchFamily="34" charset="-120"/>
              <a:ea typeface="華康儷粗黑(P)" pitchFamily="34" charset="-120"/>
            </a:endParaRPr>
          </a:p>
          <a:p>
            <a:pPr algn="just" eaLnBrk="1" hangingPunct="1"/>
            <a:r>
              <a:rPr kumimoji="0" lang="zh-TW" altLang="en-US" sz="4000" dirty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en-US" altLang="zh-TW" sz="4000" dirty="0">
              <a:latin typeface="華康儷粗黑(P)" pitchFamily="34" charset="-120"/>
              <a:ea typeface="華康儷粗黑(P)" pitchFamily="34" charset="-120"/>
            </a:endParaRPr>
          </a:p>
          <a:p>
            <a:pPr algn="just" eaLnBrk="1" hangingPunct="1"/>
            <a:r>
              <a:rPr kumimoji="0" lang="zh-TW" altLang="en-US" sz="4000" dirty="0">
                <a:latin typeface="華康儷粗黑(P)" pitchFamily="34" charset="-120"/>
                <a:ea typeface="華康儷粗黑(P)" pitchFamily="34" charset="-120"/>
              </a:rPr>
              <a:t>三、辦理村里自評 與 村里互</a:t>
            </a:r>
            <a:r>
              <a:rPr kumimoji="0" lang="zh-TW" altLang="en-US" sz="4000" dirty="0" smtClean="0">
                <a:latin typeface="華康儷粗黑(P)" pitchFamily="34" charset="-120"/>
                <a:ea typeface="華康儷粗黑(P)" pitchFamily="34" charset="-120"/>
              </a:rPr>
              <a:t>評</a:t>
            </a:r>
            <a:endParaRPr kumimoji="0" lang="en-US" altLang="zh-TW" sz="4000" dirty="0" smtClean="0">
              <a:latin typeface="華康儷粗黑(P)" pitchFamily="34" charset="-120"/>
              <a:ea typeface="華康儷粗黑(P)" pitchFamily="34" charset="-120"/>
            </a:endParaRPr>
          </a:p>
          <a:p>
            <a:pPr algn="just" eaLnBrk="1" hangingPunct="1"/>
            <a:r>
              <a:rPr kumimoji="0" lang="zh-TW" altLang="en-US" sz="4000" dirty="0" smtClean="0">
                <a:latin typeface="華康儷粗黑(P)" pitchFamily="34" charset="-120"/>
                <a:ea typeface="華康儷粗黑(P)" pitchFamily="34" charset="-120"/>
              </a:rPr>
              <a:t>四、登革熱評比日誌</a:t>
            </a:r>
            <a:endParaRPr kumimoji="0" lang="en-US" altLang="zh-TW" sz="4000" dirty="0">
              <a:latin typeface="華康儷粗黑(P)" pitchFamily="34" charset="-120"/>
              <a:ea typeface="華康儷粗黑(P)" pitchFamily="34" charset="-120"/>
            </a:endParaRPr>
          </a:p>
          <a:p>
            <a:pPr algn="just" eaLnBrk="1" hangingPunct="1"/>
            <a:r>
              <a:rPr kumimoji="0" lang="zh-TW" altLang="en-US" sz="4000" dirty="0" smtClean="0">
                <a:latin typeface="華康儷粗黑(P)" pitchFamily="34" charset="-120"/>
                <a:ea typeface="華康儷粗黑(P)" pitchFamily="34" charset="-120"/>
              </a:rPr>
              <a:t>五、公廁評比日誌</a:t>
            </a:r>
            <a:endParaRPr kumimoji="0" lang="en-US" altLang="zh-TW" sz="4000" dirty="0" smtClean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15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725"/>
            <a:ext cx="665956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b="33730"/>
          <a:stretch>
            <a:fillRect/>
          </a:stretch>
        </p:blipFill>
        <p:spPr bwMode="auto">
          <a:xfrm>
            <a:off x="-36512" y="1318295"/>
            <a:ext cx="6777038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8" name="AutoShape 17"/>
          <p:cNvSpPr>
            <a:spLocks/>
          </p:cNvSpPr>
          <p:nvPr/>
        </p:nvSpPr>
        <p:spPr bwMode="auto">
          <a:xfrm>
            <a:off x="3708401" y="1494508"/>
            <a:ext cx="2951163" cy="576262"/>
          </a:xfrm>
          <a:prstGeom prst="borderCallout2">
            <a:avLst>
              <a:gd name="adj1" fmla="val 19833"/>
              <a:gd name="adj2" fmla="val -2583"/>
              <a:gd name="adj3" fmla="val 19833"/>
              <a:gd name="adj4" fmla="val -14741"/>
              <a:gd name="adj5" fmla="val 129750"/>
              <a:gd name="adj6" fmla="val -21681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step 1: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點選</a:t>
            </a: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【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日誌</a:t>
            </a: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】&gt;&gt;【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巡檢</a:t>
            </a: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】&gt;&gt;【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發表巡檢日誌</a:t>
            </a: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】</a:t>
            </a:r>
          </a:p>
        </p:txBody>
      </p:sp>
      <p:sp>
        <p:nvSpPr>
          <p:cNvPr id="108553" name="AutoShape 16"/>
          <p:cNvSpPr>
            <a:spLocks noChangeArrowheads="1"/>
          </p:cNvSpPr>
          <p:nvPr/>
        </p:nvSpPr>
        <p:spPr bwMode="auto">
          <a:xfrm>
            <a:off x="179389" y="908720"/>
            <a:ext cx="1619250" cy="3587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rgbClr val="000000"/>
                </a:solidFill>
                <a:latin typeface="Arial" pitchFamily="34" charset="0"/>
              </a:rPr>
              <a:t>發表巡檢日誌</a:t>
            </a:r>
          </a:p>
        </p:txBody>
      </p:sp>
      <p:sp>
        <p:nvSpPr>
          <p:cNvPr id="108554" name="AutoShape 17"/>
          <p:cNvSpPr>
            <a:spLocks noChangeArrowheads="1"/>
          </p:cNvSpPr>
          <p:nvPr/>
        </p:nvSpPr>
        <p:spPr bwMode="auto">
          <a:xfrm>
            <a:off x="0" y="4149725"/>
            <a:ext cx="1619250" cy="3587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rgbClr val="000000"/>
                </a:solidFill>
                <a:latin typeface="Arial" pitchFamily="34" charset="0"/>
              </a:rPr>
              <a:t>發表清理日誌</a:t>
            </a:r>
          </a:p>
        </p:txBody>
      </p:sp>
      <p:sp>
        <p:nvSpPr>
          <p:cNvPr id="108555" name="AutoShape 17"/>
          <p:cNvSpPr>
            <a:spLocks/>
          </p:cNvSpPr>
          <p:nvPr/>
        </p:nvSpPr>
        <p:spPr bwMode="auto">
          <a:xfrm>
            <a:off x="5795963" y="4292600"/>
            <a:ext cx="2881312" cy="576263"/>
          </a:xfrm>
          <a:prstGeom prst="borderCallout2">
            <a:avLst>
              <a:gd name="adj1" fmla="val 19833"/>
              <a:gd name="adj2" fmla="val -2644"/>
              <a:gd name="adj3" fmla="val 19833"/>
              <a:gd name="adj4" fmla="val -18236"/>
              <a:gd name="adj5" fmla="val 129750"/>
              <a:gd name="adj6" fmla="val -27162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step 1: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點選</a:t>
            </a: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【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日誌</a:t>
            </a: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】&gt;&gt;【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巡檢</a:t>
            </a: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】&gt;&gt;【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發表清理日誌</a:t>
            </a: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】</a:t>
            </a:r>
          </a:p>
        </p:txBody>
      </p:sp>
      <p:sp>
        <p:nvSpPr>
          <p:cNvPr id="108556" name="AutoShape 20"/>
          <p:cNvSpPr>
            <a:spLocks noChangeArrowheads="1"/>
          </p:cNvSpPr>
          <p:nvPr/>
        </p:nvSpPr>
        <p:spPr bwMode="auto">
          <a:xfrm>
            <a:off x="6804025" y="1340768"/>
            <a:ext cx="2266950" cy="2592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2000" b="1" dirty="0">
                <a:solidFill>
                  <a:srgbClr val="000000"/>
                </a:solidFill>
                <a:latin typeface="華康流隸體W5(P)"/>
                <a:ea typeface="華康流隸體W5(P)"/>
                <a:cs typeface="華康流隸體W5(P)"/>
              </a:rPr>
              <a:t>如果照顧區是設定巡檢路線，請發表巡檢日誌，若是設定清理路線，則請發表清理日誌，兩種日誌操作方式及介面大致相同</a:t>
            </a:r>
          </a:p>
        </p:txBody>
      </p:sp>
      <p:sp>
        <p:nvSpPr>
          <p:cNvPr id="13" name="文字方塊 1"/>
          <p:cNvSpPr txBox="1">
            <a:spLocks noChangeArrowheads="1"/>
          </p:cNvSpPr>
          <p:nvPr/>
        </p:nvSpPr>
        <p:spPr bwMode="auto">
          <a:xfrm>
            <a:off x="0" y="66675"/>
            <a:ext cx="484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巡檢日誌 與 清理日誌</a:t>
            </a:r>
            <a:endParaRPr kumimoji="0" lang="en-US" altLang="zh-TW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3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8"/>
          <a:stretch>
            <a:fillRect/>
          </a:stretch>
        </p:blipFill>
        <p:spPr bwMode="auto">
          <a:xfrm>
            <a:off x="3132138" y="1477963"/>
            <a:ext cx="41021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0" y="2364582"/>
            <a:ext cx="7056635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2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58" y="1313420"/>
            <a:ext cx="7074238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90357"/>
            <a:ext cx="7056636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4" name="AutoShape 17"/>
          <p:cNvSpPr>
            <a:spLocks/>
          </p:cNvSpPr>
          <p:nvPr/>
        </p:nvSpPr>
        <p:spPr bwMode="auto">
          <a:xfrm>
            <a:off x="6908493" y="1817687"/>
            <a:ext cx="2146300" cy="576263"/>
          </a:xfrm>
          <a:prstGeom prst="borderCallout2">
            <a:avLst>
              <a:gd name="adj1" fmla="val 19833"/>
              <a:gd name="adj2" fmla="val -3551"/>
              <a:gd name="adj3" fmla="val 19833"/>
              <a:gd name="adj4" fmla="val -28551"/>
              <a:gd name="adj5" fmla="val -9093"/>
              <a:gd name="adj6" fmla="val -38241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step 2: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輸入「巡檢時間」、選擇巡檢路線</a:t>
            </a:r>
          </a:p>
        </p:txBody>
      </p:sp>
      <p:sp>
        <p:nvSpPr>
          <p:cNvPr id="109575" name="Rectangle 28"/>
          <p:cNvSpPr>
            <a:spLocks noChangeArrowheads="1"/>
          </p:cNvSpPr>
          <p:nvPr/>
        </p:nvSpPr>
        <p:spPr bwMode="auto">
          <a:xfrm>
            <a:off x="1692275" y="1556544"/>
            <a:ext cx="4248150" cy="7191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576" name="AutoShape 17"/>
          <p:cNvSpPr>
            <a:spLocks/>
          </p:cNvSpPr>
          <p:nvPr/>
        </p:nvSpPr>
        <p:spPr bwMode="auto">
          <a:xfrm>
            <a:off x="251520" y="4398916"/>
            <a:ext cx="2309813" cy="827087"/>
          </a:xfrm>
          <a:prstGeom prst="borderCallout2">
            <a:avLst>
              <a:gd name="adj1" fmla="val 13819"/>
              <a:gd name="adj2" fmla="val 103301"/>
              <a:gd name="adj3" fmla="val 13819"/>
              <a:gd name="adj4" fmla="val 156769"/>
              <a:gd name="adj5" fmla="val 150481"/>
              <a:gd name="adj6" fmla="val 163574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step 3: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若該巡檢路線有設定巡檢箱，則出現巡檢箱資訊</a:t>
            </a:r>
          </a:p>
        </p:txBody>
      </p:sp>
      <p:pic>
        <p:nvPicPr>
          <p:cNvPr id="109578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49280"/>
            <a:ext cx="6143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0" y="66675"/>
            <a:ext cx="484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巡檢日誌 與 清理日誌</a:t>
            </a:r>
            <a:endParaRPr kumimoji="0" lang="en-US" altLang="zh-TW" sz="32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09577" name="AutoShape 17"/>
          <p:cNvSpPr>
            <a:spLocks/>
          </p:cNvSpPr>
          <p:nvPr/>
        </p:nvSpPr>
        <p:spPr bwMode="auto">
          <a:xfrm>
            <a:off x="7629524" y="5560219"/>
            <a:ext cx="1368425" cy="862012"/>
          </a:xfrm>
          <a:prstGeom prst="borderCallout2">
            <a:avLst>
              <a:gd name="adj1" fmla="val 13259"/>
              <a:gd name="adj2" fmla="val -5569"/>
              <a:gd name="adj3" fmla="val 13259"/>
              <a:gd name="adj4" fmla="val -63921"/>
              <a:gd name="adj5" fmla="val 112153"/>
              <a:gd name="adj6" fmla="val -85963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>
                <a:solidFill>
                  <a:srgbClr val="000000"/>
                </a:solidFill>
                <a:latin typeface="Arial" pitchFamily="34" charset="0"/>
              </a:rPr>
              <a:t>step 4:</a:t>
            </a:r>
            <a:r>
              <a:rPr lang="zh-TW" altLang="en-US" sz="1600" b="1">
                <a:solidFill>
                  <a:srgbClr val="000000"/>
                </a:solidFill>
                <a:latin typeface="Arial" pitchFamily="34" charset="0"/>
              </a:rPr>
              <a:t>點選「建立巡檢日誌</a:t>
            </a:r>
          </a:p>
        </p:txBody>
      </p:sp>
    </p:spTree>
    <p:extLst>
      <p:ext uri="{BB962C8B-B14F-4D97-AF65-F5344CB8AC3E}">
        <p14:creationId xmlns:p14="http://schemas.microsoft.com/office/powerpoint/2010/main" val="17613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850187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89363"/>
            <a:ext cx="3633788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3" name="Rectangle 20"/>
          <p:cNvSpPr>
            <a:spLocks noChangeArrowheads="1"/>
          </p:cNvSpPr>
          <p:nvPr/>
        </p:nvSpPr>
        <p:spPr bwMode="auto">
          <a:xfrm>
            <a:off x="179388" y="4797425"/>
            <a:ext cx="3382962" cy="10795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1624" name="Rectangle 21"/>
          <p:cNvSpPr>
            <a:spLocks noChangeArrowheads="1"/>
          </p:cNvSpPr>
          <p:nvPr/>
        </p:nvSpPr>
        <p:spPr bwMode="auto">
          <a:xfrm>
            <a:off x="6372225" y="2060575"/>
            <a:ext cx="1512888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1625" name="Line 23"/>
          <p:cNvSpPr>
            <a:spLocks noChangeShapeType="1"/>
          </p:cNvSpPr>
          <p:nvPr/>
        </p:nvSpPr>
        <p:spPr bwMode="auto">
          <a:xfrm flipH="1" flipV="1">
            <a:off x="1547813" y="1916112"/>
            <a:ext cx="5580856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1626" name="Line 24"/>
          <p:cNvSpPr>
            <a:spLocks noChangeShapeType="1"/>
          </p:cNvSpPr>
          <p:nvPr/>
        </p:nvSpPr>
        <p:spPr bwMode="auto">
          <a:xfrm>
            <a:off x="1547813" y="1917700"/>
            <a:ext cx="0" cy="1871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1627" name="Line 25"/>
          <p:cNvSpPr>
            <a:spLocks noChangeShapeType="1"/>
          </p:cNvSpPr>
          <p:nvPr/>
        </p:nvSpPr>
        <p:spPr bwMode="auto">
          <a:xfrm>
            <a:off x="7130723" y="1917700"/>
            <a:ext cx="0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1628" name="AutoShape 17"/>
          <p:cNvSpPr>
            <a:spLocks/>
          </p:cNvSpPr>
          <p:nvPr/>
        </p:nvSpPr>
        <p:spPr bwMode="auto">
          <a:xfrm>
            <a:off x="3995738" y="1125538"/>
            <a:ext cx="2562225" cy="363537"/>
          </a:xfrm>
          <a:prstGeom prst="borderCallout2">
            <a:avLst>
              <a:gd name="adj1" fmla="val 31440"/>
              <a:gd name="adj2" fmla="val 102972"/>
              <a:gd name="adj3" fmla="val 31440"/>
              <a:gd name="adj4" fmla="val 139032"/>
              <a:gd name="adj5" fmla="val 200435"/>
              <a:gd name="adj6" fmla="val 147523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</a:rPr>
              <a:t>step 5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選擇巡檢標的物</a:t>
            </a:r>
          </a:p>
        </p:txBody>
      </p:sp>
      <p:sp>
        <p:nvSpPr>
          <p:cNvPr id="111629" name="AutoShape 17"/>
          <p:cNvSpPr>
            <a:spLocks/>
          </p:cNvSpPr>
          <p:nvPr/>
        </p:nvSpPr>
        <p:spPr bwMode="auto">
          <a:xfrm>
            <a:off x="5148263" y="5949950"/>
            <a:ext cx="3351212" cy="598488"/>
          </a:xfrm>
          <a:prstGeom prst="borderCallout2">
            <a:avLst>
              <a:gd name="adj1" fmla="val 19097"/>
              <a:gd name="adj2" fmla="val -2273"/>
              <a:gd name="adj3" fmla="val 19097"/>
              <a:gd name="adj4" fmla="val -30269"/>
              <a:gd name="adj5" fmla="val -22546"/>
              <a:gd name="adj6" fmla="val -45144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</a:rPr>
              <a:t>step 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6: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點選髒亂點，並將圖示擺放到地圖上</a:t>
            </a:r>
          </a:p>
        </p:txBody>
      </p:sp>
      <p:sp>
        <p:nvSpPr>
          <p:cNvPr id="15" name="文字方塊 1"/>
          <p:cNvSpPr txBox="1">
            <a:spLocks noChangeArrowheads="1"/>
          </p:cNvSpPr>
          <p:nvPr/>
        </p:nvSpPr>
        <p:spPr bwMode="auto">
          <a:xfrm>
            <a:off x="0" y="66675"/>
            <a:ext cx="484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巡檢日誌 與 清理日誌</a:t>
            </a:r>
            <a:endParaRPr kumimoji="0" lang="en-US" altLang="zh-TW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0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" y="1700832"/>
            <a:ext cx="899739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7" name="AutoShape 17"/>
          <p:cNvSpPr>
            <a:spLocks/>
          </p:cNvSpPr>
          <p:nvPr/>
        </p:nvSpPr>
        <p:spPr bwMode="auto">
          <a:xfrm>
            <a:off x="5397301" y="5517728"/>
            <a:ext cx="3567187" cy="863600"/>
          </a:xfrm>
          <a:prstGeom prst="borderCallout2">
            <a:avLst>
              <a:gd name="adj1" fmla="val 13236"/>
              <a:gd name="adj2" fmla="val -2273"/>
              <a:gd name="adj3" fmla="val 13236"/>
              <a:gd name="adj4" fmla="val -19375"/>
              <a:gd name="adj5" fmla="val -240105"/>
              <a:gd name="adj6" fmla="val -27726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 7: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將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滑鼠移到地圖上的正確位置，點選「滑鼠左鍵」，便可將圖示擺放到地圖上。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139952" y="2708944"/>
            <a:ext cx="574675" cy="6492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484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巡檢日誌 與 清理日誌</a:t>
            </a:r>
            <a:endParaRPr kumimoji="0" lang="en-US" altLang="zh-TW" sz="32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01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14" y="3283769"/>
            <a:ext cx="6559963" cy="360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/>
          <a:stretch>
            <a:fillRect/>
          </a:stretch>
        </p:blipFill>
        <p:spPr bwMode="auto">
          <a:xfrm>
            <a:off x="1266315" y="1628800"/>
            <a:ext cx="6559963" cy="372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1" name="AutoShape 17"/>
          <p:cNvSpPr>
            <a:spLocks/>
          </p:cNvSpPr>
          <p:nvPr/>
        </p:nvSpPr>
        <p:spPr bwMode="auto">
          <a:xfrm>
            <a:off x="251520" y="3283769"/>
            <a:ext cx="2448520" cy="353219"/>
          </a:xfrm>
          <a:prstGeom prst="borderCallout2">
            <a:avLst>
              <a:gd name="adj1" fmla="val 31440"/>
              <a:gd name="adj2" fmla="val 102972"/>
              <a:gd name="adj3" fmla="val 82200"/>
              <a:gd name="adj4" fmla="val 120210"/>
              <a:gd name="adj5" fmla="val 155710"/>
              <a:gd name="adj6" fmla="val 122708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</a:rPr>
              <a:t>step 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9: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選擇「地區類別」</a:t>
            </a:r>
          </a:p>
        </p:txBody>
      </p:sp>
      <p:sp>
        <p:nvSpPr>
          <p:cNvPr id="110602" name="AutoShape 17"/>
          <p:cNvSpPr>
            <a:spLocks/>
          </p:cNvSpPr>
          <p:nvPr/>
        </p:nvSpPr>
        <p:spPr bwMode="auto">
          <a:xfrm>
            <a:off x="6122385" y="3068514"/>
            <a:ext cx="2952328" cy="648518"/>
          </a:xfrm>
          <a:prstGeom prst="borderCallout2">
            <a:avLst>
              <a:gd name="adj1" fmla="val 13560"/>
              <a:gd name="adj2" fmla="val -3778"/>
              <a:gd name="adj3" fmla="val 21854"/>
              <a:gd name="adj4" fmla="val -31226"/>
              <a:gd name="adj5" fmla="val 147952"/>
              <a:gd name="adj6" fmla="val -46381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</a:rPr>
              <a:t>step 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10: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根據現場實際情況及作為，勾選清理狀態</a:t>
            </a:r>
          </a:p>
        </p:txBody>
      </p:sp>
      <p:pic>
        <p:nvPicPr>
          <p:cNvPr id="11060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15" y="620688"/>
            <a:ext cx="6559963" cy="99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8" name="AutoShape 17"/>
          <p:cNvSpPr>
            <a:spLocks/>
          </p:cNvSpPr>
          <p:nvPr/>
        </p:nvSpPr>
        <p:spPr bwMode="auto">
          <a:xfrm>
            <a:off x="3364869" y="800409"/>
            <a:ext cx="2489200" cy="647700"/>
          </a:xfrm>
          <a:prstGeom prst="borderCallout2">
            <a:avLst>
              <a:gd name="adj1" fmla="val 17648"/>
              <a:gd name="adj2" fmla="val 103060"/>
              <a:gd name="adj3" fmla="val 17648"/>
              <a:gd name="adj4" fmla="val 103829"/>
              <a:gd name="adj5" fmla="val 45403"/>
              <a:gd name="adj6" fmla="val 154634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</a:rPr>
              <a:t>step 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8: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點選巡檢箱旁的</a:t>
            </a:r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</a:rPr>
              <a:t>【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編輯</a:t>
            </a:r>
            <a:r>
              <a:rPr lang="en-US" altLang="zh-TW" sz="1600" b="1" dirty="0">
                <a:solidFill>
                  <a:srgbClr val="000000"/>
                </a:solidFill>
                <a:latin typeface="Arial" pitchFamily="34" charset="0"/>
              </a:rPr>
              <a:t>】</a:t>
            </a:r>
          </a:p>
        </p:txBody>
      </p:sp>
      <p:sp>
        <p:nvSpPr>
          <p:cNvPr id="110609" name="Rectangle 28"/>
          <p:cNvSpPr>
            <a:spLocks noChangeArrowheads="1"/>
          </p:cNvSpPr>
          <p:nvPr/>
        </p:nvSpPr>
        <p:spPr bwMode="auto">
          <a:xfrm>
            <a:off x="7290374" y="989247"/>
            <a:ext cx="358775" cy="21647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0610" name="Picture 4" descr="Blue Curved Arrow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1420" flipH="1">
            <a:off x="3362083" y="1684263"/>
            <a:ext cx="769581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1"/>
          <p:cNvSpPr txBox="1">
            <a:spLocks noChangeArrowheads="1"/>
          </p:cNvSpPr>
          <p:nvPr/>
        </p:nvSpPr>
        <p:spPr bwMode="auto">
          <a:xfrm>
            <a:off x="0" y="66675"/>
            <a:ext cx="484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巡檢日誌 與 清理日誌</a:t>
            </a:r>
            <a:endParaRPr kumimoji="0" lang="en-US" altLang="zh-TW" sz="32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2547547" y="3824900"/>
            <a:ext cx="1277990" cy="21647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2520940" y="4130862"/>
            <a:ext cx="2555404" cy="24320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547664" y="4509120"/>
            <a:ext cx="6192688" cy="223224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AutoShape 17"/>
          <p:cNvSpPr>
            <a:spLocks/>
          </p:cNvSpPr>
          <p:nvPr/>
        </p:nvSpPr>
        <p:spPr bwMode="auto">
          <a:xfrm>
            <a:off x="5882161" y="5084576"/>
            <a:ext cx="3082327" cy="586413"/>
          </a:xfrm>
          <a:prstGeom prst="borderCallout2">
            <a:avLst>
              <a:gd name="adj1" fmla="val 13560"/>
              <a:gd name="adj2" fmla="val -3778"/>
              <a:gd name="adj3" fmla="val 13560"/>
              <a:gd name="adj4" fmla="val -28190"/>
              <a:gd name="adj5" fmla="val 88106"/>
              <a:gd name="adj6" fmla="val -105669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 11: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上傳清理前、中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非必填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、後照片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5" y="1558010"/>
            <a:ext cx="8387800" cy="461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0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5" y="3652784"/>
            <a:ext cx="8387800" cy="320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3" name="AutoShape 17"/>
          <p:cNvSpPr>
            <a:spLocks/>
          </p:cNvSpPr>
          <p:nvPr/>
        </p:nvSpPr>
        <p:spPr bwMode="auto">
          <a:xfrm>
            <a:off x="653285" y="3905873"/>
            <a:ext cx="2924620" cy="580231"/>
          </a:xfrm>
          <a:prstGeom prst="borderCallout2">
            <a:avLst>
              <a:gd name="adj1" fmla="val 9847"/>
              <a:gd name="adj2" fmla="val 103218"/>
              <a:gd name="adj3" fmla="val 9847"/>
              <a:gd name="adj4" fmla="val 128282"/>
              <a:gd name="adj5" fmla="val -38890"/>
              <a:gd name="adj6" fmla="val 141533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p.s.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若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無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髒亂仍然需要上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傳無髒亂照片</a:t>
            </a:r>
          </a:p>
        </p:txBody>
      </p:sp>
      <p:sp>
        <p:nvSpPr>
          <p:cNvPr id="22" name="文字方塊 1"/>
          <p:cNvSpPr txBox="1">
            <a:spLocks noChangeArrowheads="1"/>
          </p:cNvSpPr>
          <p:nvPr/>
        </p:nvSpPr>
        <p:spPr bwMode="auto">
          <a:xfrm>
            <a:off x="0" y="66675"/>
            <a:ext cx="484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巡檢日誌 與 清理日誌</a:t>
            </a:r>
            <a:endParaRPr kumimoji="0" lang="en-US" altLang="zh-TW" sz="32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3064884" y="6453336"/>
            <a:ext cx="1457596" cy="28803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5954169" y="5346033"/>
            <a:ext cx="3082327" cy="592773"/>
          </a:xfrm>
          <a:prstGeom prst="borderCallout2">
            <a:avLst>
              <a:gd name="adj1" fmla="val 13560"/>
              <a:gd name="adj2" fmla="val -3778"/>
              <a:gd name="adj3" fmla="val 13560"/>
              <a:gd name="adj4" fmla="val -28190"/>
              <a:gd name="adj5" fmla="val 177501"/>
              <a:gd name="adj6" fmla="val -72513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 12: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點選「儲存巡檢項目」，回到巡檢日誌編輯主頁面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859819" y="1682589"/>
            <a:ext cx="7811736" cy="1979159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0" y="1340768"/>
            <a:ext cx="8533581" cy="543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02" name="Text Box 26"/>
          <p:cNvSpPr txBox="1">
            <a:spLocks noChangeArrowheads="1"/>
          </p:cNvSpPr>
          <p:nvPr/>
        </p:nvSpPr>
        <p:spPr bwMode="auto">
          <a:xfrm>
            <a:off x="2700338" y="5516563"/>
            <a:ext cx="424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b="1">
                <a:solidFill>
                  <a:srgbClr val="0000FF"/>
                </a:solidFill>
                <a:latin typeface="Arial" pitchFamily="34" charset="0"/>
              </a:rPr>
              <a:t>若之後還要繼續編輯，可選擇</a:t>
            </a:r>
            <a:r>
              <a:rPr lang="en-US" altLang="zh-TW" sz="1600" b="1">
                <a:solidFill>
                  <a:srgbClr val="0000FF"/>
                </a:solidFill>
                <a:latin typeface="Arial" pitchFamily="34" charset="0"/>
              </a:rPr>
              <a:t>【</a:t>
            </a:r>
            <a:r>
              <a:rPr lang="zh-TW" altLang="en-US" sz="1600" b="1">
                <a:solidFill>
                  <a:srgbClr val="0000FF"/>
                </a:solidFill>
                <a:latin typeface="Arial" pitchFamily="34" charset="0"/>
              </a:rPr>
              <a:t>儲存草稿</a:t>
            </a:r>
            <a:r>
              <a:rPr lang="en-US" altLang="zh-TW" sz="1600" b="1">
                <a:solidFill>
                  <a:srgbClr val="0000FF"/>
                </a:solidFill>
                <a:latin typeface="Arial" pitchFamily="34" charset="0"/>
              </a:rPr>
              <a:t>】</a:t>
            </a:r>
          </a:p>
        </p:txBody>
      </p:sp>
      <p:pic>
        <p:nvPicPr>
          <p:cNvPr id="11470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11438"/>
            <a:ext cx="66008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"/>
          <p:cNvSpPr txBox="1">
            <a:spLocks noChangeArrowheads="1"/>
          </p:cNvSpPr>
          <p:nvPr/>
        </p:nvSpPr>
        <p:spPr bwMode="auto">
          <a:xfrm>
            <a:off x="0" y="66675"/>
            <a:ext cx="484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巡檢日誌 與 清理日誌</a:t>
            </a:r>
            <a:endParaRPr kumimoji="0" lang="en-US" altLang="zh-TW" sz="32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9" name="AutoShape 17"/>
          <p:cNvSpPr>
            <a:spLocks/>
          </p:cNvSpPr>
          <p:nvPr/>
        </p:nvSpPr>
        <p:spPr bwMode="auto">
          <a:xfrm>
            <a:off x="2700338" y="5108774"/>
            <a:ext cx="3369543" cy="576064"/>
          </a:xfrm>
          <a:prstGeom prst="borderCallout2">
            <a:avLst>
              <a:gd name="adj1" fmla="val 31440"/>
              <a:gd name="adj2" fmla="val 102972"/>
              <a:gd name="adj3" fmla="val 31440"/>
              <a:gd name="adj4" fmla="val 139032"/>
              <a:gd name="adj5" fmla="val 208814"/>
              <a:gd name="adj6" fmla="val 158070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 14:</a:t>
            </a:r>
            <a:r>
              <a:rPr lang="zh-TW" altLang="en-US" sz="1600" b="1" dirty="0" smtClean="0">
                <a:latin typeface="Arial" pitchFamily="34" charset="0"/>
              </a:rPr>
              <a:t>確認內容無誤後，按下</a:t>
            </a:r>
            <a:r>
              <a:rPr lang="en-US" altLang="zh-TW" sz="1600" b="1" dirty="0" smtClean="0">
                <a:latin typeface="Arial" pitchFamily="34" charset="0"/>
              </a:rPr>
              <a:t>【</a:t>
            </a:r>
            <a:r>
              <a:rPr lang="zh-TW" altLang="en-US" sz="1600" b="1" dirty="0" smtClean="0">
                <a:latin typeface="Arial" pitchFamily="34" charset="0"/>
              </a:rPr>
              <a:t>發表日誌</a:t>
            </a:r>
            <a:r>
              <a:rPr lang="en-US" altLang="zh-TW" sz="1600" b="1" dirty="0" smtClean="0">
                <a:latin typeface="Arial" pitchFamily="34" charset="0"/>
              </a:rPr>
              <a:t>】</a:t>
            </a:r>
            <a:r>
              <a:rPr lang="zh-TW" altLang="en-US" sz="1600" b="1" dirty="0" smtClean="0">
                <a:latin typeface="Arial" pitchFamily="34" charset="0"/>
              </a:rPr>
              <a:t>後即可發布巡檢日誌</a:t>
            </a:r>
            <a:endParaRPr lang="zh-TW" altLang="en-US" sz="1600" b="1" dirty="0">
              <a:latin typeface="Arial" pitchFamily="34" charset="0"/>
            </a:endParaRPr>
          </a:p>
        </p:txBody>
      </p:sp>
      <p:sp>
        <p:nvSpPr>
          <p:cNvPr id="20" name="AutoShape 17"/>
          <p:cNvSpPr>
            <a:spLocks/>
          </p:cNvSpPr>
          <p:nvPr/>
        </p:nvSpPr>
        <p:spPr bwMode="auto">
          <a:xfrm>
            <a:off x="899592" y="692696"/>
            <a:ext cx="3456384" cy="576064"/>
          </a:xfrm>
          <a:prstGeom prst="borderCallout2">
            <a:avLst>
              <a:gd name="adj1" fmla="val 31440"/>
              <a:gd name="adj2" fmla="val 102972"/>
              <a:gd name="adj3" fmla="val 31440"/>
              <a:gd name="adj4" fmla="val 139032"/>
              <a:gd name="adj5" fmla="val 162128"/>
              <a:gd name="adj6" fmla="val 164455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 13:</a:t>
            </a:r>
            <a:r>
              <a:rPr lang="zh-TW" altLang="en-US" sz="1600" b="1" dirty="0" smtClean="0">
                <a:latin typeface="Arial" pitchFamily="34" charset="0"/>
              </a:rPr>
              <a:t>依照該次 巡檢</a:t>
            </a:r>
            <a:r>
              <a:rPr lang="en-US" altLang="zh-TW" sz="1600" b="1" dirty="0" smtClean="0">
                <a:latin typeface="Arial" pitchFamily="34" charset="0"/>
              </a:rPr>
              <a:t>/</a:t>
            </a:r>
            <a:r>
              <a:rPr lang="zh-TW" altLang="en-US" sz="1600" b="1" dirty="0" smtClean="0">
                <a:latin typeface="Arial" pitchFamily="34" charset="0"/>
              </a:rPr>
              <a:t>清理 所標的的髒亂點項目依序新增至欄位中</a:t>
            </a:r>
            <a:endParaRPr lang="zh-TW" altLang="en-US" sz="1600" b="1" dirty="0">
              <a:latin typeface="Arial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653372" y="6363792"/>
            <a:ext cx="1014119" cy="3246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53381" y="1691843"/>
            <a:ext cx="8214919" cy="16561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720000"/>
            <a:ext cx="8640000" cy="61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圓角矩形 3"/>
          <p:cNvSpPr/>
          <p:nvPr/>
        </p:nvSpPr>
        <p:spPr>
          <a:xfrm>
            <a:off x="863828" y="680000"/>
            <a:ext cx="1367672" cy="660768"/>
          </a:xfrm>
          <a:prstGeom prst="roundRect">
            <a:avLst/>
          </a:prstGeom>
          <a:noFill/>
          <a:ln w="1016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865450" y="1340768"/>
            <a:ext cx="2591808" cy="432048"/>
          </a:xfrm>
          <a:prstGeom prst="roundRect">
            <a:avLst/>
          </a:prstGeom>
          <a:noFill/>
          <a:ln w="1016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457258" y="2758491"/>
            <a:ext cx="3707030" cy="576064"/>
          </a:xfrm>
          <a:prstGeom prst="roundRect">
            <a:avLst/>
          </a:prstGeom>
          <a:noFill/>
          <a:ln w="1016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746198" y="3933056"/>
            <a:ext cx="5786242" cy="576064"/>
          </a:xfrm>
          <a:prstGeom prst="roundRect">
            <a:avLst/>
          </a:prstGeom>
          <a:noFill/>
          <a:ln w="1016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2" name="AutoShape 71"/>
          <p:cNvSpPr>
            <a:spLocks/>
          </p:cNvSpPr>
          <p:nvPr/>
        </p:nvSpPr>
        <p:spPr bwMode="auto">
          <a:xfrm>
            <a:off x="4436866" y="1196752"/>
            <a:ext cx="3087462" cy="649982"/>
          </a:xfrm>
          <a:prstGeom prst="borderCallout2">
            <a:avLst>
              <a:gd name="adj1" fmla="val 17648"/>
              <a:gd name="adj2" fmla="val -2352"/>
              <a:gd name="adj3" fmla="val 17648"/>
              <a:gd name="adj4" fmla="val -16884"/>
              <a:gd name="adj5" fmla="val 54615"/>
              <a:gd name="adj6" fmla="val -28025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活動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] -&gt; [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發起活動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] -&gt; [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活動日期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] -&gt; [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活動名稱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]</a:t>
            </a:r>
            <a:endParaRPr kumimoji="0" lang="en-US" altLang="zh-TW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1"/>
          <p:cNvSpPr txBox="1">
            <a:spLocks noChangeArrowheads="1"/>
          </p:cNvSpPr>
          <p:nvPr/>
        </p:nvSpPr>
        <p:spPr bwMode="auto">
          <a:xfrm>
            <a:off x="0" y="66675"/>
            <a:ext cx="259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評比路線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CFA91-7A52-4464-A244-2C6DF057CB8E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1285929" y="628184"/>
            <a:ext cx="1295400" cy="784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點選評比路線新增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3003604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選擇地址 </a:t>
            </a: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4721279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繪製路線</a:t>
            </a: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6438954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儲存設定</a:t>
            </a:r>
          </a:p>
        </p:txBody>
      </p:sp>
      <p:sp>
        <p:nvSpPr>
          <p:cNvPr id="27" name="向下箭號 26"/>
          <p:cNvSpPr/>
          <p:nvPr/>
        </p:nvSpPr>
        <p:spPr>
          <a:xfrm rot="16200000">
            <a:off x="2610698" y="889327"/>
            <a:ext cx="431800" cy="26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向下箭號 27"/>
          <p:cNvSpPr/>
          <p:nvPr/>
        </p:nvSpPr>
        <p:spPr>
          <a:xfrm rot="16200000">
            <a:off x="4339485" y="889328"/>
            <a:ext cx="431800" cy="26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向下箭號 28"/>
          <p:cNvSpPr/>
          <p:nvPr/>
        </p:nvSpPr>
        <p:spPr>
          <a:xfrm rot="16200000">
            <a:off x="6067479" y="888534"/>
            <a:ext cx="4318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3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"/>
          <a:stretch/>
        </p:blipFill>
        <p:spPr bwMode="auto">
          <a:xfrm>
            <a:off x="-16615" y="1484784"/>
            <a:ext cx="9160615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11560" y="1772816"/>
            <a:ext cx="475741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>
              <a:solidFill>
                <a:prstClr val="white"/>
              </a:solidFill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4555385" y="4941168"/>
            <a:ext cx="4067946" cy="715089"/>
          </a:xfrm>
          <a:prstGeom prst="wedgeRoundRectCallout">
            <a:avLst>
              <a:gd name="adj1" fmla="val -57024"/>
              <a:gd name="adj2" fmla="val 4808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-269875" algn="ctr" latinLnBrk="1">
              <a:defRPr/>
            </a:pPr>
            <a:r>
              <a:rPr kumimoji="0" lang="en-US" altLang="zh-TW" b="1" dirty="0">
                <a:solidFill>
                  <a:prstClr val="black"/>
                </a:solidFill>
              </a:rPr>
              <a:t>Step2 </a:t>
            </a:r>
            <a:r>
              <a:rPr kumimoji="0" lang="zh-TW" altLang="en-US" b="1" dirty="0">
                <a:solidFill>
                  <a:prstClr val="black"/>
                </a:solidFill>
              </a:rPr>
              <a:t>點</a:t>
            </a:r>
            <a:r>
              <a:rPr kumimoji="0" lang="zh-TW" altLang="en-US" b="1" dirty="0" smtClean="0">
                <a:solidFill>
                  <a:prstClr val="black"/>
                </a:solidFill>
              </a:rPr>
              <a:t>擊</a:t>
            </a:r>
            <a:r>
              <a:rPr kumimoji="0" lang="en-US" altLang="zh-TW" b="1" dirty="0" smtClean="0">
                <a:solidFill>
                  <a:prstClr val="black"/>
                </a:solidFill>
              </a:rPr>
              <a:t>【</a:t>
            </a:r>
            <a:r>
              <a:rPr kumimoji="0" lang="zh-TW" altLang="en-US" b="1" dirty="0">
                <a:solidFill>
                  <a:prstClr val="black"/>
                </a:solidFill>
              </a:rPr>
              <a:t>選擇地址</a:t>
            </a:r>
            <a:r>
              <a:rPr kumimoji="0" lang="en-US" altLang="zh-TW" b="1" dirty="0">
                <a:solidFill>
                  <a:prstClr val="black"/>
                </a:solidFill>
              </a:rPr>
              <a:t>】→【</a:t>
            </a:r>
            <a:r>
              <a:rPr kumimoji="0" lang="zh-TW" altLang="en-US" b="1" dirty="0">
                <a:solidFill>
                  <a:prstClr val="black"/>
                </a:solidFill>
              </a:rPr>
              <a:t>帶入地址</a:t>
            </a:r>
            <a:r>
              <a:rPr kumimoji="0" lang="en-US" altLang="zh-TW" b="1" dirty="0">
                <a:solidFill>
                  <a:prstClr val="black"/>
                </a:solidFill>
              </a:rPr>
              <a:t>】→【</a:t>
            </a:r>
            <a:r>
              <a:rPr kumimoji="0" lang="zh-TW" altLang="en-US" b="1" dirty="0">
                <a:solidFill>
                  <a:prstClr val="black"/>
                </a:solidFill>
              </a:rPr>
              <a:t>地址定位</a:t>
            </a:r>
            <a:r>
              <a:rPr kumimoji="0" lang="en-US" altLang="zh-TW" b="1" dirty="0">
                <a:solidFill>
                  <a:prstClr val="black"/>
                </a:solidFill>
              </a:rPr>
              <a:t>】</a:t>
            </a:r>
            <a:r>
              <a:rPr kumimoji="0" lang="zh-TW" altLang="en-US" b="1" dirty="0">
                <a:solidFill>
                  <a:prstClr val="black"/>
                </a:solidFill>
              </a:rPr>
              <a:t>點擊</a:t>
            </a:r>
          </a:p>
        </p:txBody>
      </p:sp>
      <p:sp>
        <p:nvSpPr>
          <p:cNvPr id="26" name="矩形 25"/>
          <p:cNvSpPr/>
          <p:nvPr/>
        </p:nvSpPr>
        <p:spPr>
          <a:xfrm>
            <a:off x="757609" y="5805264"/>
            <a:ext cx="41024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"/>
          <a:stretch>
            <a:fillRect/>
          </a:stretch>
        </p:blipFill>
        <p:spPr bwMode="auto">
          <a:xfrm>
            <a:off x="357690" y="920467"/>
            <a:ext cx="8362702" cy="538885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2"/>
          <p:cNvSpPr>
            <a:spLocks/>
          </p:cNvSpPr>
          <p:nvPr/>
        </p:nvSpPr>
        <p:spPr bwMode="auto">
          <a:xfrm>
            <a:off x="4704935" y="3284984"/>
            <a:ext cx="3673475" cy="840349"/>
          </a:xfrm>
          <a:prstGeom prst="borderCallout2">
            <a:avLst>
              <a:gd name="adj1" fmla="val 12204"/>
              <a:gd name="adj2" fmla="val -2074"/>
              <a:gd name="adj3" fmla="val 12204"/>
              <a:gd name="adj4" fmla="val -27356"/>
              <a:gd name="adj5" fmla="val -41515"/>
              <a:gd name="adj6" fmla="val -36705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step2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填寫發起活動基本資料，時間、名稱、種類、公開於前台、供餐、內容、名額限制、發佈對象等項目。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138741" y="6377738"/>
            <a:ext cx="4800600" cy="461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000000"/>
                </a:solidFill>
                <a:latin typeface="Arial" pitchFamily="34" charset="0"/>
              </a:rPr>
              <a:t>備註：項目前方有「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</a:rPr>
              <a:t>        </a:t>
            </a:r>
            <a:r>
              <a:rPr lang="zh-TW" altLang="en-US" b="1" dirty="0">
                <a:solidFill>
                  <a:srgbClr val="000000"/>
                </a:solidFill>
                <a:latin typeface="Arial" pitchFamily="34" charset="0"/>
              </a:rPr>
              <a:t>」表示必填欄位。</a:t>
            </a: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48" y="6411076"/>
            <a:ext cx="331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2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03" y="785855"/>
            <a:ext cx="7236594" cy="607214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/>
          <p:cNvSpPr>
            <a:spLocks/>
          </p:cNvSpPr>
          <p:nvPr/>
        </p:nvSpPr>
        <p:spPr bwMode="auto">
          <a:xfrm>
            <a:off x="5364088" y="1700808"/>
            <a:ext cx="3312368" cy="862905"/>
          </a:xfrm>
          <a:prstGeom prst="borderCallout2">
            <a:avLst>
              <a:gd name="adj1" fmla="val 9931"/>
              <a:gd name="adj2" fmla="val -3023"/>
              <a:gd name="adj3" fmla="val 14606"/>
              <a:gd name="adj4" fmla="val -19807"/>
              <a:gd name="adj5" fmla="val 60158"/>
              <a:gd name="adj6" fmla="val -37973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step3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活動地點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設定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行政區填寫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、實體與非實體地點、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交通方式</a:t>
            </a:r>
            <a:r>
              <a:rPr lang="zh-TW" altLang="en-US" sz="1600" b="1" dirty="0">
                <a:solidFill>
                  <a:srgbClr val="000000"/>
                </a:solidFill>
                <a:latin typeface="Arial" pitchFamily="34" charset="0"/>
              </a:rPr>
              <a:t>、地圖劃設。</a:t>
            </a:r>
          </a:p>
        </p:txBody>
      </p:sp>
    </p:spTree>
    <p:extLst>
      <p:ext uri="{BB962C8B-B14F-4D97-AF65-F5344CB8AC3E}">
        <p14:creationId xmlns:p14="http://schemas.microsoft.com/office/powerpoint/2010/main" val="13328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4" y="995610"/>
            <a:ext cx="8934057" cy="574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4" y="924172"/>
            <a:ext cx="8934057" cy="47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3" name="AutoShape 17"/>
          <p:cNvSpPr>
            <a:spLocks/>
          </p:cNvSpPr>
          <p:nvPr/>
        </p:nvSpPr>
        <p:spPr bwMode="auto">
          <a:xfrm>
            <a:off x="778696" y="4812604"/>
            <a:ext cx="3456384" cy="576064"/>
          </a:xfrm>
          <a:prstGeom prst="borderCallout2">
            <a:avLst>
              <a:gd name="adj1" fmla="val 31440"/>
              <a:gd name="adj2" fmla="val 102972"/>
              <a:gd name="adj3" fmla="val 31440"/>
              <a:gd name="adj4" fmla="val 139032"/>
              <a:gd name="adj5" fmla="val 162128"/>
              <a:gd name="adj6" fmla="val 164455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r>
              <a:rPr kumimoji="0" lang="en-US" altLang="zh-TW" sz="1600" b="1" dirty="0" smtClean="0">
                <a:latin typeface="Arial" pitchFamily="34" charset="0"/>
              </a:rPr>
              <a:t>step4</a:t>
            </a:r>
            <a:r>
              <a:rPr kumimoji="0" lang="zh-TW" altLang="en-US" sz="1600" b="1" dirty="0" smtClean="0">
                <a:latin typeface="Arial" pitchFamily="34" charset="0"/>
              </a:rPr>
              <a:t>：手動輸入地址，或是選擇並帶入</a:t>
            </a:r>
            <a:endParaRPr lang="zh-TW" altLang="en-US" sz="1600" b="1" dirty="0">
              <a:latin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33601" y="5721978"/>
            <a:ext cx="6080665" cy="3957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"/>
          <a:stretch>
            <a:fillRect/>
          </a:stretch>
        </p:blipFill>
        <p:spPr bwMode="auto">
          <a:xfrm>
            <a:off x="179512" y="836712"/>
            <a:ext cx="8759446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395536" y="1700808"/>
            <a:ext cx="2448272" cy="793186"/>
          </a:xfrm>
          <a:prstGeom prst="borderCallout2">
            <a:avLst>
              <a:gd name="adj1" fmla="val 31440"/>
              <a:gd name="adj2" fmla="val 102972"/>
              <a:gd name="adj3" fmla="val 31440"/>
              <a:gd name="adj4" fmla="val 139032"/>
              <a:gd name="adj5" fmla="val 137263"/>
              <a:gd name="adj6" fmla="val 156399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r>
              <a:rPr kumimoji="0" lang="en-US" altLang="zh-TW" sz="1600" b="1" dirty="0" smtClean="0">
                <a:latin typeface="Arial" pitchFamily="34" charset="0"/>
              </a:rPr>
              <a:t>step5</a:t>
            </a:r>
            <a:r>
              <a:rPr kumimoji="0" lang="zh-TW" altLang="en-US" sz="1600" b="1" dirty="0" smtClean="0">
                <a:latin typeface="Arial" pitchFamily="34" charset="0"/>
              </a:rPr>
              <a:t>：利用滑鼠在地圖上點選確切的活動地點。</a:t>
            </a:r>
            <a:endParaRPr lang="zh-TW" altLang="en-US" sz="1600" b="1" dirty="0">
              <a:latin typeface="Arial" pitchFamily="34" charset="0"/>
            </a:endParaRPr>
          </a:p>
        </p:txBody>
      </p:sp>
      <p:sp>
        <p:nvSpPr>
          <p:cNvPr id="13" name="AutoShape 17"/>
          <p:cNvSpPr>
            <a:spLocks/>
          </p:cNvSpPr>
          <p:nvPr/>
        </p:nvSpPr>
        <p:spPr bwMode="auto">
          <a:xfrm>
            <a:off x="323528" y="4221088"/>
            <a:ext cx="2199042" cy="648072"/>
          </a:xfrm>
          <a:prstGeom prst="borderCallout2">
            <a:avLst>
              <a:gd name="adj1" fmla="val 31440"/>
              <a:gd name="adj2" fmla="val 102972"/>
              <a:gd name="adj3" fmla="val 31440"/>
              <a:gd name="adj4" fmla="val 116726"/>
              <a:gd name="adj5" fmla="val 268987"/>
              <a:gd name="adj6" fmla="val 147714"/>
            </a:avLst>
          </a:prstGeom>
          <a:solidFill>
            <a:srgbClr val="FFFF99"/>
          </a:solidFill>
          <a:ln w="28575" algn="ctr">
            <a:solidFill>
              <a:srgbClr val="FF00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8" tIns="45709" rIns="91418" bIns="45709"/>
          <a:lstStyle/>
          <a:p>
            <a:r>
              <a:rPr kumimoji="0" lang="en-US" altLang="zh-TW" sz="1600" b="1" dirty="0" smtClean="0">
                <a:latin typeface="Arial" pitchFamily="34" charset="0"/>
              </a:rPr>
              <a:t>P.S.</a:t>
            </a:r>
            <a:r>
              <a:rPr kumimoji="0" lang="zh-TW" altLang="en-US" sz="1600" b="1" dirty="0" smtClean="0">
                <a:latin typeface="Arial" pitchFamily="34" charset="0"/>
              </a:rPr>
              <a:t>經緯度無須輸入，系統將自動帶入</a:t>
            </a:r>
            <a:endParaRPr lang="zh-TW" altLang="en-US" sz="1600" b="1" dirty="0">
              <a:latin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691680" y="6037998"/>
            <a:ext cx="4968552" cy="82000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38393"/>
            <a:ext cx="8828384" cy="424847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07" y="2850562"/>
            <a:ext cx="6985197" cy="39604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3923928" y="847736"/>
            <a:ext cx="2456940" cy="598527"/>
          </a:xfrm>
          <a:prstGeom prst="borderCallout2">
            <a:avLst>
              <a:gd name="adj1" fmla="val 42854"/>
              <a:gd name="adj2" fmla="val -3023"/>
              <a:gd name="adj3" fmla="val 42854"/>
              <a:gd name="adj4" fmla="val -26828"/>
              <a:gd name="adj5" fmla="val 124185"/>
              <a:gd name="adj6" fmla="val -68523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>
                <a:solidFill>
                  <a:srgbClr val="000000"/>
                </a:solidFill>
                <a:latin typeface="Arial" pitchFamily="34" charset="0"/>
              </a:rPr>
              <a:t>step6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：點選新增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，跳出新增單位視窗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537138" y="1446263"/>
            <a:ext cx="612068" cy="41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5004048" y="2262808"/>
            <a:ext cx="3033004" cy="360040"/>
          </a:xfrm>
          <a:prstGeom prst="borderCallout2">
            <a:avLst>
              <a:gd name="adj1" fmla="val 15894"/>
              <a:gd name="adj2" fmla="val -3023"/>
              <a:gd name="adj3" fmla="val 15894"/>
              <a:gd name="adj4" fmla="val -16881"/>
              <a:gd name="adj5" fmla="val 202697"/>
              <a:gd name="adj6" fmla="val -53190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step7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：填寫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主辦單位相關訊息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8" name="Picture 4" descr="Blue Curved Arrow 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7256" flipH="1">
            <a:off x="1594674" y="1798463"/>
            <a:ext cx="14462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574"/>
            <a:ext cx="9156122" cy="3836730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4578061" y="1402777"/>
            <a:ext cx="3306307" cy="1162127"/>
          </a:xfrm>
          <a:prstGeom prst="borderCallout2">
            <a:avLst>
              <a:gd name="adj1" fmla="val 42854"/>
              <a:gd name="adj2" fmla="val -3023"/>
              <a:gd name="adj3" fmla="val 42854"/>
              <a:gd name="adj4" fmla="val -26828"/>
              <a:gd name="adj5" fmla="val 124185"/>
              <a:gd name="adj6" fmla="val -68523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step8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：上傳活動相關宣傳照片、場地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...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等相關照片；請注意此處照片並非上傳活動時的照片，而是事前相關照片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971600" y="2877326"/>
            <a:ext cx="2160240" cy="22078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AutoShape 14"/>
          <p:cNvSpPr>
            <a:spLocks/>
          </p:cNvSpPr>
          <p:nvPr/>
        </p:nvSpPr>
        <p:spPr bwMode="auto">
          <a:xfrm>
            <a:off x="3779912" y="4680031"/>
            <a:ext cx="3096344" cy="580748"/>
          </a:xfrm>
          <a:prstGeom prst="borderCallout2">
            <a:avLst>
              <a:gd name="adj1" fmla="val 50921"/>
              <a:gd name="adj2" fmla="val 101578"/>
              <a:gd name="adj3" fmla="val 50921"/>
              <a:gd name="adj4" fmla="val 114704"/>
              <a:gd name="adj5" fmla="val 179134"/>
              <a:gd name="adj6" fmla="val 124976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step9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確定活動資料填寫完成，點選參與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活動</a:t>
            </a:r>
            <a:endParaRPr kumimoji="0"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128140" y="5760151"/>
            <a:ext cx="935038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6"/>
          <a:stretch/>
        </p:blipFill>
        <p:spPr bwMode="auto">
          <a:xfrm>
            <a:off x="-14596" y="1083588"/>
            <a:ext cx="9158595" cy="577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5292080" y="3212976"/>
            <a:ext cx="3306307" cy="936104"/>
          </a:xfrm>
          <a:prstGeom prst="borderCallout2">
            <a:avLst>
              <a:gd name="adj1" fmla="val 42854"/>
              <a:gd name="adj2" fmla="val -3023"/>
              <a:gd name="adj3" fmla="val 42854"/>
              <a:gd name="adj4" fmla="val -26828"/>
              <a:gd name="adj5" fmla="val -60952"/>
              <a:gd name="adj6" fmla="val -4195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step10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：待活動舉辦完成後，點選 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活動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]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-&gt;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[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查詢發起活動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]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，回報活動執行相關成果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627784" y="1340768"/>
            <a:ext cx="864096" cy="43204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614464" y="2204864"/>
            <a:ext cx="1669504" cy="36004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339975" y="5516563"/>
            <a:ext cx="5761038" cy="1223962"/>
          </a:xfrm>
          <a:prstGeom prst="rect">
            <a:avLst/>
          </a:prstGeom>
          <a:solidFill>
            <a:srgbClr val="FFCCFF"/>
          </a:solidFill>
          <a:ln w="317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備註：撰寫活動日誌不論是自己主動發起或是參與他人發起的活動，填寫方式皆相同。</a:t>
            </a:r>
          </a:p>
          <a:p>
            <a:pPr eaLnBrk="1" hangingPunct="1"/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填寫發起的活動日誌：點選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查詢發起活動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eaLnBrk="1" hangingPunct="1"/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填寫參與的活動日誌：點選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查詢參與活動</a:t>
            </a:r>
            <a:r>
              <a:rPr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571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/>
          <p:cNvSpPr>
            <a:spLocks/>
          </p:cNvSpPr>
          <p:nvPr/>
        </p:nvSpPr>
        <p:spPr bwMode="auto">
          <a:xfrm>
            <a:off x="4860032" y="2638646"/>
            <a:ext cx="3169096" cy="379110"/>
          </a:xfrm>
          <a:prstGeom prst="borderCallout2">
            <a:avLst>
              <a:gd name="adj1" fmla="val 12204"/>
              <a:gd name="adj2" fmla="val -2301"/>
              <a:gd name="adj3" fmla="val 12204"/>
              <a:gd name="adj4" fmla="val -10650"/>
              <a:gd name="adj5" fmla="val -51837"/>
              <a:gd name="adj6" fmla="val -24725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step11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點選欲撰寫的該項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活動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" y="836712"/>
            <a:ext cx="9142294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>
            <a:off x="1547664" y="4581128"/>
            <a:ext cx="3240360" cy="648072"/>
          </a:xfrm>
          <a:prstGeom prst="borderCallout2">
            <a:avLst>
              <a:gd name="adj1" fmla="val 50921"/>
              <a:gd name="adj2" fmla="val 101578"/>
              <a:gd name="adj3" fmla="val 50921"/>
              <a:gd name="adj4" fmla="val 114704"/>
              <a:gd name="adj5" fmla="val 266860"/>
              <a:gd name="adj6" fmla="val 128450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step12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：檢視活動內容，確認後，點選「發表日誌」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291792" y="6385724"/>
            <a:ext cx="935038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3"/>
          <a:stretch>
            <a:fillRect/>
          </a:stretch>
        </p:blipFill>
        <p:spPr bwMode="auto">
          <a:xfrm>
            <a:off x="-34770" y="1703934"/>
            <a:ext cx="9144000" cy="5154066"/>
          </a:xfrm>
          <a:prstGeom prst="rect">
            <a:avLst/>
          </a:prstGeom>
          <a:noFill/>
          <a:ln w="28575" algn="ctr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4902279" y="4365104"/>
            <a:ext cx="3169096" cy="1006378"/>
          </a:xfrm>
          <a:prstGeom prst="borderCallout2">
            <a:avLst>
              <a:gd name="adj1" fmla="val 12204"/>
              <a:gd name="adj2" fmla="val -2301"/>
              <a:gd name="adj3" fmla="val 12204"/>
              <a:gd name="adj4" fmla="val -10650"/>
              <a:gd name="adj5" fmla="val -76779"/>
              <a:gd name="adj6" fmla="val -30948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step13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：活動日誌文字編輯區，撰寫活動辦理狀況、辦理與參與之感想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85933" y="6080914"/>
            <a:ext cx="6362331" cy="516438"/>
          </a:xfrm>
          <a:prstGeom prst="rect">
            <a:avLst/>
          </a:prstGeom>
          <a:solidFill>
            <a:srgbClr val="FFCCFF"/>
          </a:solidFill>
          <a:ln w="317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備註：所發起的活動日誌會展現在個人部落格的「文章」中。</a:t>
            </a:r>
          </a:p>
        </p:txBody>
      </p:sp>
    </p:spTree>
    <p:extLst>
      <p:ext uri="{BB962C8B-B14F-4D97-AF65-F5344CB8AC3E}">
        <p14:creationId xmlns:p14="http://schemas.microsoft.com/office/powerpoint/2010/main" val="27621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560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4859338" y="3717369"/>
            <a:ext cx="3457078" cy="715089"/>
          </a:xfrm>
          <a:prstGeom prst="wedgeRoundRectCallout">
            <a:avLst>
              <a:gd name="adj1" fmla="val -62582"/>
              <a:gd name="adj2" fmla="val -6067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-269875" algn="ctr" latinLnBrk="1">
              <a:defRPr/>
            </a:pPr>
            <a:r>
              <a:rPr kumimoji="0" lang="en-US" altLang="zh-TW" b="1" dirty="0">
                <a:solidFill>
                  <a:prstClr val="black"/>
                </a:solidFill>
              </a:rPr>
              <a:t>Step3 </a:t>
            </a:r>
            <a:r>
              <a:rPr kumimoji="0" lang="zh-TW" altLang="en-US" b="1" dirty="0">
                <a:solidFill>
                  <a:prstClr val="black"/>
                </a:solidFill>
              </a:rPr>
              <a:t>利用滑鼠左鍵點擊出方塊，連結成評比路線</a:t>
            </a:r>
          </a:p>
        </p:txBody>
      </p:sp>
      <p:sp>
        <p:nvSpPr>
          <p:cNvPr id="24" name="文字方塊 1"/>
          <p:cNvSpPr txBox="1">
            <a:spLocks noChangeArrowheads="1"/>
          </p:cNvSpPr>
          <p:nvPr/>
        </p:nvSpPr>
        <p:spPr bwMode="auto">
          <a:xfrm>
            <a:off x="0" y="66675"/>
            <a:ext cx="259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評比路線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CFA91-7A52-4464-A244-2C6DF057CB8E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1285929" y="628184"/>
            <a:ext cx="1295400" cy="784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點選評比路線新增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3003604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選擇地址 </a:t>
            </a: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4721279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繪製路線</a:t>
            </a: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6438954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儲存設定</a:t>
            </a:r>
          </a:p>
        </p:txBody>
      </p:sp>
      <p:sp>
        <p:nvSpPr>
          <p:cNvPr id="27" name="向下箭號 26"/>
          <p:cNvSpPr/>
          <p:nvPr/>
        </p:nvSpPr>
        <p:spPr>
          <a:xfrm rot="16200000">
            <a:off x="2610698" y="889327"/>
            <a:ext cx="431800" cy="26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向下箭號 27"/>
          <p:cNvSpPr/>
          <p:nvPr/>
        </p:nvSpPr>
        <p:spPr>
          <a:xfrm rot="16200000">
            <a:off x="4339485" y="889328"/>
            <a:ext cx="431800" cy="26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向下箭號 28"/>
          <p:cNvSpPr/>
          <p:nvPr/>
        </p:nvSpPr>
        <p:spPr>
          <a:xfrm rot="16200000">
            <a:off x="6067479" y="888534"/>
            <a:ext cx="4318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9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" y="2105472"/>
            <a:ext cx="9129888" cy="4752528"/>
          </a:xfrm>
          <a:prstGeom prst="rect">
            <a:avLst/>
          </a:prstGeom>
          <a:noFill/>
          <a:ln w="28575" algn="ctr">
            <a:solidFill>
              <a:srgbClr val="FF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8" name="AutoShape 12"/>
          <p:cNvSpPr>
            <a:spLocks/>
          </p:cNvSpPr>
          <p:nvPr/>
        </p:nvSpPr>
        <p:spPr bwMode="auto">
          <a:xfrm>
            <a:off x="2267744" y="1466701"/>
            <a:ext cx="3888432" cy="378123"/>
          </a:xfrm>
          <a:prstGeom prst="borderCallout2">
            <a:avLst>
              <a:gd name="adj1" fmla="val 31718"/>
              <a:gd name="adj2" fmla="val -2644"/>
              <a:gd name="adj3" fmla="val 42779"/>
              <a:gd name="adj4" fmla="val -11951"/>
              <a:gd name="adj5" fmla="val 184128"/>
              <a:gd name="adj6" fmla="val -34768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 anchor="ctr"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step14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影音標籤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插入，支援</a:t>
            </a:r>
            <a:r>
              <a:rPr kumimoji="0" lang="en-US" altLang="zh-TW" sz="16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YouTube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3995936" y="2708920"/>
            <a:ext cx="3384376" cy="1080120"/>
          </a:xfrm>
          <a:prstGeom prst="borderCallout2">
            <a:avLst>
              <a:gd name="adj1" fmla="val 17648"/>
              <a:gd name="adj2" fmla="val -3208"/>
              <a:gd name="adj3" fmla="val 19308"/>
              <a:gd name="adj4" fmla="val -18462"/>
              <a:gd name="adj5" fmla="val 76677"/>
              <a:gd name="adj6" fmla="val -53941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step15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活動照片選擇後，點選上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傳；此處上傳的照片是活動舉辦完後，將活動舉行中與完成的相關照片及成果，非活動事前照片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AutoShape 20"/>
          <p:cNvSpPr>
            <a:spLocks/>
          </p:cNvSpPr>
          <p:nvPr/>
        </p:nvSpPr>
        <p:spPr bwMode="auto">
          <a:xfrm>
            <a:off x="4283968" y="5177172"/>
            <a:ext cx="2792988" cy="360040"/>
          </a:xfrm>
          <a:prstGeom prst="borderCallout2">
            <a:avLst>
              <a:gd name="adj1" fmla="val 26472"/>
              <a:gd name="adj2" fmla="val -2940"/>
              <a:gd name="adj3" fmla="val 26472"/>
              <a:gd name="adj4" fmla="val -15773"/>
              <a:gd name="adj5" fmla="val 204476"/>
              <a:gd name="adj6" fmla="val -66647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step16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選擇是否開放留言</a:t>
            </a:r>
            <a:endParaRPr lang="zh-TW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9113"/>
            <a:ext cx="9144000" cy="59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0" y="66675"/>
            <a:ext cx="5955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 smtClean="0">
                <a:latin typeface="華康儷粗黑(P)" pitchFamily="34" charset="-120"/>
                <a:ea typeface="華康儷粗黑(P)" pitchFamily="34" charset="-120"/>
              </a:rPr>
              <a:t>二、發動志義工參與村里環保活動</a:t>
            </a:r>
            <a:endParaRPr kumimoji="0" lang="zh-TW" altLang="en-US" sz="300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149119" y="6525344"/>
            <a:ext cx="935038" cy="30861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AutoShape 17"/>
          <p:cNvSpPr>
            <a:spLocks/>
          </p:cNvSpPr>
          <p:nvPr/>
        </p:nvSpPr>
        <p:spPr bwMode="auto">
          <a:xfrm>
            <a:off x="4067944" y="4293096"/>
            <a:ext cx="3200400" cy="647700"/>
          </a:xfrm>
          <a:prstGeom prst="borderCallout2">
            <a:avLst>
              <a:gd name="adj1" fmla="val 50866"/>
              <a:gd name="adj2" fmla="val 100139"/>
              <a:gd name="adj3" fmla="val 56403"/>
              <a:gd name="adj4" fmla="val 109547"/>
              <a:gd name="adj5" fmla="val 329656"/>
              <a:gd name="adj6" fmla="val 139117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r>
              <a:rPr kumimoji="0" lang="en-US" altLang="zh-TW" sz="1600" b="1" dirty="0" smtClean="0">
                <a:solidFill>
                  <a:srgbClr val="000000"/>
                </a:solidFill>
                <a:latin typeface="Arial" pitchFamily="34" charset="0"/>
              </a:rPr>
              <a:t>Step17</a:t>
            </a:r>
            <a:r>
              <a:rPr kumimoji="0" lang="zh-TW" altLang="en-US" sz="1600" b="1" dirty="0" smtClean="0">
                <a:solidFill>
                  <a:srgbClr val="000000"/>
                </a:solidFill>
                <a:latin typeface="Arial" pitchFamily="34" charset="0"/>
              </a:rPr>
              <a:t>：</a:t>
            </a:r>
            <a:r>
              <a:rPr kumimoji="0" lang="zh-TW" altLang="en-US" sz="1600" b="1" dirty="0">
                <a:solidFill>
                  <a:srgbClr val="000000"/>
                </a:solidFill>
                <a:latin typeface="Arial" pitchFamily="34" charset="0"/>
              </a:rPr>
              <a:t>點選「發表文章」，即完成活動日誌撰寫</a:t>
            </a:r>
          </a:p>
        </p:txBody>
      </p:sp>
    </p:spTree>
    <p:extLst>
      <p:ext uri="{BB962C8B-B14F-4D97-AF65-F5344CB8AC3E}">
        <p14:creationId xmlns:p14="http://schemas.microsoft.com/office/powerpoint/2010/main" val="12805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1"/>
          <p:cNvSpPr txBox="1">
            <a:spLocks noChangeArrowheads="1"/>
          </p:cNvSpPr>
          <p:nvPr/>
        </p:nvSpPr>
        <p:spPr bwMode="auto">
          <a:xfrm>
            <a:off x="0" y="66675"/>
            <a:ext cx="259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評比路線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CFA91-7A52-4464-A244-2C6DF057CB8E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1285929" y="628184"/>
            <a:ext cx="1295400" cy="784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點選評比路線新增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3003604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選擇地址 </a:t>
            </a: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4721279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latin typeface="標楷體" pitchFamily="65" charset="-120"/>
                <a:ea typeface="標楷體" pitchFamily="65" charset="-120"/>
              </a:rPr>
              <a:t>繪製路線</a:t>
            </a: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6438954" y="815509"/>
            <a:ext cx="1295400" cy="409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-269875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zh-TW" altLang="en-US" sz="1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儲存設定</a:t>
            </a:r>
          </a:p>
        </p:txBody>
      </p:sp>
      <p:sp>
        <p:nvSpPr>
          <p:cNvPr id="27" name="向下箭號 26"/>
          <p:cNvSpPr/>
          <p:nvPr/>
        </p:nvSpPr>
        <p:spPr>
          <a:xfrm rot="16200000">
            <a:off x="2610698" y="889327"/>
            <a:ext cx="431800" cy="26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向下箭號 27"/>
          <p:cNvSpPr/>
          <p:nvPr/>
        </p:nvSpPr>
        <p:spPr>
          <a:xfrm rot="16200000">
            <a:off x="4339485" y="889328"/>
            <a:ext cx="431800" cy="265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向下箭號 28"/>
          <p:cNvSpPr/>
          <p:nvPr/>
        </p:nvSpPr>
        <p:spPr>
          <a:xfrm rot="16200000">
            <a:off x="6067479" y="888534"/>
            <a:ext cx="4318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b="1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0" y="1487487"/>
            <a:ext cx="9164869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4555385" y="5810969"/>
            <a:ext cx="2497137" cy="714375"/>
          </a:xfrm>
          <a:prstGeom prst="wedgeRoundRectCallout">
            <a:avLst>
              <a:gd name="adj1" fmla="val 57716"/>
              <a:gd name="adj2" fmla="val 4290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-269875" algn="ctr" latinLnBrk="1">
              <a:defRPr/>
            </a:pPr>
            <a:r>
              <a:rPr kumimoji="0" lang="en-US" altLang="zh-TW" b="1" dirty="0">
                <a:solidFill>
                  <a:prstClr val="black"/>
                </a:solidFill>
              </a:rPr>
              <a:t>Step4 </a:t>
            </a:r>
            <a:r>
              <a:rPr kumimoji="0" lang="zh-TW" altLang="en-US" b="1" dirty="0">
                <a:solidFill>
                  <a:prstClr val="black"/>
                </a:solidFill>
              </a:rPr>
              <a:t>設定完畢後點擊「儲存設定」</a:t>
            </a:r>
          </a:p>
        </p:txBody>
      </p:sp>
      <p:sp>
        <p:nvSpPr>
          <p:cNvPr id="16" name="矩形 15"/>
          <p:cNvSpPr/>
          <p:nvPr/>
        </p:nvSpPr>
        <p:spPr>
          <a:xfrm>
            <a:off x="7164288" y="6597352"/>
            <a:ext cx="534522" cy="260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A98E94-5422-4D6E-8B0E-D2B7D5279F16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9216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5" name="AutoShape 19"/>
          <p:cNvSpPr>
            <a:spLocks/>
          </p:cNvSpPr>
          <p:nvPr/>
        </p:nvSpPr>
        <p:spPr bwMode="auto">
          <a:xfrm>
            <a:off x="755650" y="2781300"/>
            <a:ext cx="3387725" cy="1007740"/>
          </a:xfrm>
          <a:prstGeom prst="borderCallout2">
            <a:avLst>
              <a:gd name="adj1" fmla="val 13042"/>
              <a:gd name="adj2" fmla="val 102250"/>
              <a:gd name="adj3" fmla="val 13042"/>
              <a:gd name="adj4" fmla="val 120898"/>
              <a:gd name="adj5" fmla="val -81884"/>
              <a:gd name="adj6" fmla="val 133787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0"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step1</a:t>
            </a:r>
            <a:r>
              <a:rPr kumimoji="0"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：點選</a:t>
            </a:r>
            <a:r>
              <a:rPr kumimoji="0"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照顧區</a:t>
            </a:r>
            <a:r>
              <a:rPr kumimoji="0" lang="en-US" altLang="zh-TW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kumimoji="0"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，要畫巡檢路線請點巡檢區，畫清理路線點選清理區</a:t>
            </a:r>
            <a:endParaRPr lang="zh-TW" altLang="en-US" sz="20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二、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巡檢路線 與 清理路線</a:t>
            </a:r>
          </a:p>
        </p:txBody>
      </p:sp>
    </p:spTree>
    <p:extLst>
      <p:ext uri="{BB962C8B-B14F-4D97-AF65-F5344CB8AC3E}">
        <p14:creationId xmlns:p14="http://schemas.microsoft.com/office/powerpoint/2010/main" val="327547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8E250E77-919C-4FCC-86E2-17D926A32F89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pic>
        <p:nvPicPr>
          <p:cNvPr id="9318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9" name="Rectangle 15"/>
          <p:cNvSpPr>
            <a:spLocks noChangeArrowheads="1"/>
          </p:cNvSpPr>
          <p:nvPr/>
        </p:nvSpPr>
        <p:spPr bwMode="auto">
          <a:xfrm>
            <a:off x="7803123" y="6488700"/>
            <a:ext cx="1152525" cy="2873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3190" name="AutoShape 17"/>
          <p:cNvSpPr>
            <a:spLocks/>
          </p:cNvSpPr>
          <p:nvPr/>
        </p:nvSpPr>
        <p:spPr bwMode="auto">
          <a:xfrm>
            <a:off x="2907273" y="5625100"/>
            <a:ext cx="3968750" cy="576262"/>
          </a:xfrm>
          <a:prstGeom prst="borderCallout2">
            <a:avLst>
              <a:gd name="adj1" fmla="val 19833"/>
              <a:gd name="adj2" fmla="val 101921"/>
              <a:gd name="adj3" fmla="val 19833"/>
              <a:gd name="adj4" fmla="val 122801"/>
              <a:gd name="adj5" fmla="val 120384"/>
              <a:gd name="adj6" fmla="val 131042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0" lang="en-US" altLang="zh-TW" sz="1600" b="1">
                <a:solidFill>
                  <a:srgbClr val="000000"/>
                </a:solidFill>
                <a:latin typeface="Arial" pitchFamily="34" charset="0"/>
              </a:rPr>
              <a:t>step2</a:t>
            </a:r>
            <a:r>
              <a:rPr kumimoji="0" lang="zh-TW" altLang="en-US" sz="1600" b="1">
                <a:solidFill>
                  <a:srgbClr val="000000"/>
                </a:solidFill>
                <a:latin typeface="Arial" pitchFamily="34" charset="0"/>
              </a:rPr>
              <a:t>：點選</a:t>
            </a:r>
            <a:r>
              <a:rPr kumimoji="0" lang="en-US" altLang="zh-TW" sz="1600" b="1">
                <a:solidFill>
                  <a:srgbClr val="000000"/>
                </a:solidFill>
                <a:latin typeface="Arial" pitchFamily="34" charset="0"/>
              </a:rPr>
              <a:t>【</a:t>
            </a:r>
            <a:r>
              <a:rPr kumimoji="0" lang="zh-TW" altLang="en-US" sz="1600" b="1">
                <a:solidFill>
                  <a:srgbClr val="000000"/>
                </a:solidFill>
                <a:latin typeface="Arial" pitchFamily="34" charset="0"/>
              </a:rPr>
              <a:t>新增巡檢路線</a:t>
            </a:r>
            <a:r>
              <a:rPr kumimoji="0" lang="en-US" altLang="zh-TW" sz="1600" b="1">
                <a:solidFill>
                  <a:srgbClr val="000000"/>
                </a:solidFill>
                <a:latin typeface="Arial" pitchFamily="34" charset="0"/>
              </a:rPr>
              <a:t>】</a:t>
            </a:r>
          </a:p>
          <a:p>
            <a:r>
              <a:rPr kumimoji="0" lang="zh-TW" altLang="en-US" sz="1600" b="1">
                <a:solidFill>
                  <a:srgbClr val="000000"/>
                </a:solidFill>
                <a:latin typeface="Arial" pitchFamily="34" charset="0"/>
              </a:rPr>
              <a:t>若是設定清理路線，則點選新增清理路線</a:t>
            </a:r>
            <a:endParaRPr lang="zh-TW" alt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二、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巡檢路線 與 清理路線</a:t>
            </a:r>
          </a:p>
        </p:txBody>
      </p:sp>
    </p:spTree>
    <p:extLst>
      <p:ext uri="{BB962C8B-B14F-4D97-AF65-F5344CB8AC3E}">
        <p14:creationId xmlns:p14="http://schemas.microsoft.com/office/powerpoint/2010/main" val="114931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3" y="2327379"/>
            <a:ext cx="8896475" cy="296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5" name="AutoShape 21"/>
          <p:cNvSpPr>
            <a:spLocks/>
          </p:cNvSpPr>
          <p:nvPr/>
        </p:nvSpPr>
        <p:spPr bwMode="auto">
          <a:xfrm>
            <a:off x="126412" y="1671539"/>
            <a:ext cx="2789403" cy="389310"/>
          </a:xfrm>
          <a:prstGeom prst="borderCallout2">
            <a:avLst>
              <a:gd name="adj1" fmla="val 31718"/>
              <a:gd name="adj2" fmla="val 103208"/>
              <a:gd name="adj3" fmla="val 41620"/>
              <a:gd name="adj4" fmla="val 116223"/>
              <a:gd name="adj5" fmla="val 253021"/>
              <a:gd name="adj6" fmla="val 130014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0"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step3</a:t>
            </a:r>
            <a:r>
              <a:rPr kumimoji="0"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kumimoji="0"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輸入路線名稱</a:t>
            </a:r>
          </a:p>
        </p:txBody>
      </p:sp>
      <p:sp>
        <p:nvSpPr>
          <p:cNvPr id="94220" name="AutoShape 26"/>
          <p:cNvSpPr>
            <a:spLocks/>
          </p:cNvSpPr>
          <p:nvPr/>
        </p:nvSpPr>
        <p:spPr bwMode="auto">
          <a:xfrm>
            <a:off x="6300192" y="980728"/>
            <a:ext cx="2572859" cy="1002440"/>
          </a:xfrm>
          <a:prstGeom prst="borderCallout2">
            <a:avLst>
              <a:gd name="adj1" fmla="val 17648"/>
              <a:gd name="adj2" fmla="val -2810"/>
              <a:gd name="adj3" fmla="val 17648"/>
              <a:gd name="adj4" fmla="val -19731"/>
              <a:gd name="adj5" fmla="val 212413"/>
              <a:gd name="adj6" fmla="val -43630"/>
            </a:avLst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step4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頻率及時段依照自己安排的情況設定。 </a:t>
            </a:r>
          </a:p>
          <a:p>
            <a:endParaRPr lang="en-US" altLang="zh-TW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4221" name="Rectangle 28"/>
          <p:cNvSpPr>
            <a:spLocks noChangeArrowheads="1"/>
          </p:cNvSpPr>
          <p:nvPr/>
        </p:nvSpPr>
        <p:spPr bwMode="auto">
          <a:xfrm>
            <a:off x="1907704" y="2762442"/>
            <a:ext cx="2448272" cy="38449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4225" name="Picture 4" descr="Blue Curved Arrow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2053" flipH="1">
            <a:off x="1908175" y="5300663"/>
            <a:ext cx="1381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1"/>
          <p:cNvSpPr txBox="1">
            <a:spLocks noChangeArrowheads="1"/>
          </p:cNvSpPr>
          <p:nvPr/>
        </p:nvSpPr>
        <p:spPr bwMode="auto">
          <a:xfrm>
            <a:off x="0" y="66675"/>
            <a:ext cx="6491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kumimoji="0" lang="zh-TW" altLang="en-US" sz="3000" dirty="0">
                <a:latin typeface="華康儷粗黑(P)" pitchFamily="34" charset="-120"/>
                <a:ea typeface="華康儷粗黑(P)" pitchFamily="34" charset="-120"/>
              </a:rPr>
              <a:t>二、</a:t>
            </a:r>
            <a:r>
              <a:rPr kumimoji="0" lang="zh-TW" altLang="en-US" sz="3200" dirty="0">
                <a:latin typeface="華康儷粗黑(P)" pitchFamily="34" charset="-120"/>
                <a:ea typeface="華康儷粗黑(P)" pitchFamily="34" charset="-120"/>
              </a:rPr>
              <a:t>巡檢路線 與 清理路線</a:t>
            </a:r>
          </a:p>
        </p:txBody>
      </p:sp>
      <p:sp>
        <p:nvSpPr>
          <p:cNvPr id="94218" name="Rectangle 24"/>
          <p:cNvSpPr>
            <a:spLocks noChangeArrowheads="1"/>
          </p:cNvSpPr>
          <p:nvPr/>
        </p:nvSpPr>
        <p:spPr bwMode="auto">
          <a:xfrm>
            <a:off x="1907704" y="3212976"/>
            <a:ext cx="5472608" cy="122413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1644</Words>
  <Application>Microsoft Office PowerPoint</Application>
  <PresentationFormat>如螢幕大小 (4:3)</PresentationFormat>
  <Paragraphs>182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twnsys</dc:creator>
  <cp:lastModifiedBy>twnsys</cp:lastModifiedBy>
  <cp:revision>78</cp:revision>
  <dcterms:created xsi:type="dcterms:W3CDTF">2015-12-22T07:12:38Z</dcterms:created>
  <dcterms:modified xsi:type="dcterms:W3CDTF">2016-05-30T07:54:01Z</dcterms:modified>
</cp:coreProperties>
</file>