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365" r:id="rId2"/>
    <p:sldId id="366" r:id="rId3"/>
    <p:sldId id="358" r:id="rId4"/>
    <p:sldId id="367" r:id="rId5"/>
    <p:sldId id="376" r:id="rId6"/>
    <p:sldId id="371" r:id="rId7"/>
    <p:sldId id="368" r:id="rId8"/>
    <p:sldId id="377" r:id="rId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05"/>
    <a:srgbClr val="0000FF"/>
    <a:srgbClr val="008A5F"/>
    <a:srgbClr val="008000"/>
    <a:srgbClr val="CFF5E7"/>
    <a:srgbClr val="FF3300"/>
    <a:srgbClr val="FFE699"/>
    <a:srgbClr val="B3E3C9"/>
    <a:srgbClr val="C5E5D1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5373" autoAdjust="0"/>
  </p:normalViewPr>
  <p:slideViewPr>
    <p:cSldViewPr snapToGrid="0">
      <p:cViewPr varScale="1">
        <p:scale>
          <a:sx n="110" d="100"/>
          <a:sy n="110" d="100"/>
        </p:scale>
        <p:origin x="1392" y="78"/>
      </p:cViewPr>
      <p:guideLst>
        <p:guide orient="horz" pos="2160"/>
        <p:guide pos="312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60F52BDE-4000-4073-BCEC-39C0071B139F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6426BC56-C736-4192-B9CB-CDC41500A5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75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56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4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8" y="274641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330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02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5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37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407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1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4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18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2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5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293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62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7" y="1600204"/>
            <a:ext cx="4746625" cy="4525963"/>
          </a:xfrm>
        </p:spPr>
        <p:txBody>
          <a:bodyPr/>
          <a:lstStyle>
            <a:lvl1pPr>
              <a:defRPr sz="2584"/>
            </a:lvl1pPr>
            <a:lvl2pPr>
              <a:defRPr sz="2216"/>
            </a:lvl2pPr>
            <a:lvl3pPr>
              <a:defRPr sz="1846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2" y="1600204"/>
            <a:ext cx="4746625" cy="4525963"/>
          </a:xfrm>
        </p:spPr>
        <p:txBody>
          <a:bodyPr/>
          <a:lstStyle>
            <a:lvl1pPr>
              <a:defRPr sz="2584"/>
            </a:lvl1pPr>
            <a:lvl2pPr>
              <a:defRPr sz="2216"/>
            </a:lvl2pPr>
            <a:lvl3pPr>
              <a:defRPr sz="1846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92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37" indent="0">
              <a:buNone/>
              <a:defRPr sz="1846" b="1"/>
            </a:lvl2pPr>
            <a:lvl3pPr marL="844073" indent="0">
              <a:buNone/>
              <a:defRPr sz="1661" b="1"/>
            </a:lvl3pPr>
            <a:lvl4pPr marL="1266110" indent="0">
              <a:buNone/>
              <a:defRPr sz="1477" b="1"/>
            </a:lvl4pPr>
            <a:lvl5pPr marL="1688147" indent="0">
              <a:buNone/>
              <a:defRPr sz="1477" b="1"/>
            </a:lvl5pPr>
            <a:lvl6pPr marL="2110184" indent="0">
              <a:buNone/>
              <a:defRPr sz="1477" b="1"/>
            </a:lvl6pPr>
            <a:lvl7pPr marL="2532220" indent="0">
              <a:buNone/>
              <a:defRPr sz="1477" b="1"/>
            </a:lvl7pPr>
            <a:lvl8pPr marL="2954257" indent="0">
              <a:buNone/>
              <a:defRPr sz="1477" b="1"/>
            </a:lvl8pPr>
            <a:lvl9pPr marL="3376293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216"/>
            </a:lvl1pPr>
            <a:lvl2pPr>
              <a:defRPr sz="1846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37" indent="0">
              <a:buNone/>
              <a:defRPr sz="1846" b="1"/>
            </a:lvl2pPr>
            <a:lvl3pPr marL="844073" indent="0">
              <a:buNone/>
              <a:defRPr sz="1661" b="1"/>
            </a:lvl3pPr>
            <a:lvl4pPr marL="1266110" indent="0">
              <a:buNone/>
              <a:defRPr sz="1477" b="1"/>
            </a:lvl4pPr>
            <a:lvl5pPr marL="1688147" indent="0">
              <a:buNone/>
              <a:defRPr sz="1477" b="1"/>
            </a:lvl5pPr>
            <a:lvl6pPr marL="2110184" indent="0">
              <a:buNone/>
              <a:defRPr sz="1477" b="1"/>
            </a:lvl6pPr>
            <a:lvl7pPr marL="2532220" indent="0">
              <a:buNone/>
              <a:defRPr sz="1477" b="1"/>
            </a:lvl7pPr>
            <a:lvl8pPr marL="2954257" indent="0">
              <a:buNone/>
              <a:defRPr sz="1477" b="1"/>
            </a:lvl8pPr>
            <a:lvl9pPr marL="3376293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216"/>
            </a:lvl1pPr>
            <a:lvl2pPr>
              <a:defRPr sz="1846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16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95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14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2954"/>
            </a:lvl1pPr>
            <a:lvl2pPr>
              <a:defRPr sz="2584"/>
            </a:lvl2pPr>
            <a:lvl3pPr>
              <a:defRPr sz="2216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37" indent="0">
              <a:buNone/>
              <a:defRPr sz="1108"/>
            </a:lvl2pPr>
            <a:lvl3pPr marL="844073" indent="0">
              <a:buNone/>
              <a:defRPr sz="923"/>
            </a:lvl3pPr>
            <a:lvl4pPr marL="1266110" indent="0">
              <a:buNone/>
              <a:defRPr sz="831"/>
            </a:lvl4pPr>
            <a:lvl5pPr marL="1688147" indent="0">
              <a:buNone/>
              <a:defRPr sz="831"/>
            </a:lvl5pPr>
            <a:lvl6pPr marL="2110184" indent="0">
              <a:buNone/>
              <a:defRPr sz="831"/>
            </a:lvl6pPr>
            <a:lvl7pPr marL="2532220" indent="0">
              <a:buNone/>
              <a:defRPr sz="831"/>
            </a:lvl7pPr>
            <a:lvl8pPr marL="2954257" indent="0">
              <a:buNone/>
              <a:defRPr sz="831"/>
            </a:lvl8pPr>
            <a:lvl9pPr marL="3376293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95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37" indent="0">
              <a:buNone/>
              <a:defRPr sz="2584"/>
            </a:lvl2pPr>
            <a:lvl3pPr marL="844073" indent="0">
              <a:buNone/>
              <a:defRPr sz="2216"/>
            </a:lvl3pPr>
            <a:lvl4pPr marL="1266110" indent="0">
              <a:buNone/>
              <a:defRPr sz="1846"/>
            </a:lvl4pPr>
            <a:lvl5pPr marL="1688147" indent="0">
              <a:buNone/>
              <a:defRPr sz="1846"/>
            </a:lvl5pPr>
            <a:lvl6pPr marL="2110184" indent="0">
              <a:buNone/>
              <a:defRPr sz="1846"/>
            </a:lvl6pPr>
            <a:lvl7pPr marL="2532220" indent="0">
              <a:buNone/>
              <a:defRPr sz="1846"/>
            </a:lvl7pPr>
            <a:lvl8pPr marL="2954257" indent="0">
              <a:buNone/>
              <a:defRPr sz="1846"/>
            </a:lvl8pPr>
            <a:lvl9pPr marL="3376293" indent="0">
              <a:buNone/>
              <a:defRPr sz="1846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37" indent="0">
              <a:buNone/>
              <a:defRPr sz="1108"/>
            </a:lvl2pPr>
            <a:lvl3pPr marL="844073" indent="0">
              <a:buNone/>
              <a:defRPr sz="923"/>
            </a:lvl3pPr>
            <a:lvl4pPr marL="1266110" indent="0">
              <a:buNone/>
              <a:defRPr sz="831"/>
            </a:lvl4pPr>
            <a:lvl5pPr marL="1688147" indent="0">
              <a:buNone/>
              <a:defRPr sz="831"/>
            </a:lvl5pPr>
            <a:lvl6pPr marL="2110184" indent="0">
              <a:buNone/>
              <a:defRPr sz="831"/>
            </a:lvl6pPr>
            <a:lvl7pPr marL="2532220" indent="0">
              <a:buNone/>
              <a:defRPr sz="831"/>
            </a:lvl7pPr>
            <a:lvl8pPr marL="2954257" indent="0">
              <a:buNone/>
              <a:defRPr sz="831"/>
            </a:lvl8pPr>
            <a:lvl9pPr marL="3376293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51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3E987-0EF1-4776-8E39-BAFE54E28833}" type="datetimeFigureOut">
              <a:rPr lang="zh-TW" altLang="en-US" smtClean="0"/>
              <a:t>2022/3/4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A1F9-0D16-47A1-BEB2-2D9F33BA2D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88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84407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28" indent="-316528" algn="l" defTabSz="84407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63773" algn="l" defTabSz="844073" rtl="0" eaLnBrk="1" latinLnBrk="0" hangingPunct="1">
        <a:spcBef>
          <a:spcPct val="20000"/>
        </a:spcBef>
        <a:buFont typeface="Arial" pitchFamily="34" charset="0"/>
        <a:buChar char="–"/>
        <a:defRPr sz="2584" kern="1200">
          <a:solidFill>
            <a:schemeClr val="tx1"/>
          </a:solidFill>
          <a:latin typeface="+mn-lt"/>
          <a:ea typeface="+mn-ea"/>
          <a:cs typeface="+mn-cs"/>
        </a:defRPr>
      </a:lvl2pPr>
      <a:lvl3pPr marL="1055092" indent="-211019" algn="l" defTabSz="844073" rtl="0" eaLnBrk="1" latinLnBrk="0" hangingPunct="1">
        <a:spcBef>
          <a:spcPct val="20000"/>
        </a:spcBef>
        <a:buFont typeface="Arial" pitchFamily="34" charset="0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28" indent="-211019" algn="l" defTabSz="84407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65" indent="-211019" algn="l" defTabSz="84407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02" indent="-211019" algn="l" defTabSz="84407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8" indent="-211019" algn="l" defTabSz="84407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275" indent="-211019" algn="l" defTabSz="84407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12" indent="-211019" algn="l" defTabSz="84407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37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73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0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47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184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20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57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293" algn="l" defTabSz="84407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內容版面配置區 2"/>
          <p:cNvSpPr>
            <a:spLocks noGrp="1"/>
          </p:cNvSpPr>
          <p:nvPr>
            <p:ph idx="1"/>
          </p:nvPr>
        </p:nvSpPr>
        <p:spPr>
          <a:xfrm>
            <a:off x="495300" y="3448050"/>
            <a:ext cx="8915400" cy="3470053"/>
          </a:xfrm>
        </p:spPr>
        <p:txBody>
          <a:bodyPr>
            <a:normAutofit fontScale="85000" lnSpcReduction="20000"/>
          </a:bodyPr>
          <a:lstStyle/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報告人：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經濟發展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工商行政科</a:t>
            </a:r>
            <a:endParaRPr lang="en-US" altLang="zh-TW" sz="2800" b="1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科長徐慶</a:t>
            </a: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endParaRPr lang="en-US" altLang="zh-CN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 </a:t>
            </a:r>
            <a:r>
              <a:rPr lang="en-US" altLang="zh-TW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  </a:t>
            </a:r>
            <a:r>
              <a:rPr lang="zh-TW" altLang="en-US" sz="24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CN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/>
          </a:p>
        </p:txBody>
      </p:sp>
      <p:sp>
        <p:nvSpPr>
          <p:cNvPr id="59" name="標題 1">
            <a:extLst>
              <a:ext uri="{FF2B5EF4-FFF2-40B4-BE49-F238E27FC236}">
                <a16:creationId xmlns:a16="http://schemas.microsoft.com/office/drawing/2014/main" id="{7324D062-DFFA-428C-AB01-4428082BA89F}"/>
              </a:ext>
            </a:extLst>
          </p:cNvPr>
          <p:cNvSpPr txBox="1">
            <a:spLocks/>
          </p:cNvSpPr>
          <p:nvPr/>
        </p:nvSpPr>
        <p:spPr>
          <a:xfrm>
            <a:off x="2562186" y="544083"/>
            <a:ext cx="5078313" cy="210826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未登記工廠</a:t>
            </a:r>
            <a:endParaRPr lang="en-US" altLang="zh-TW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zh-TW" alt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輔導成果報</a:t>
            </a:r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告</a:t>
            </a: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B2105C21-6809-4C7C-993B-F5C19BED5238}"/>
              </a:ext>
            </a:extLst>
          </p:cNvPr>
          <p:cNvGrpSpPr/>
          <p:nvPr/>
        </p:nvGrpSpPr>
        <p:grpSpPr>
          <a:xfrm>
            <a:off x="934228" y="2950367"/>
            <a:ext cx="8342343" cy="2462215"/>
            <a:chOff x="935939" y="2765556"/>
            <a:chExt cx="8342343" cy="2462215"/>
          </a:xfrm>
        </p:grpSpPr>
        <p:pic>
          <p:nvPicPr>
            <p:cNvPr id="61" name="圖片 60">
              <a:extLst>
                <a:ext uri="{FF2B5EF4-FFF2-40B4-BE49-F238E27FC236}">
                  <a16:creationId xmlns:a16="http://schemas.microsoft.com/office/drawing/2014/main" id="{3F3777F4-B0EA-43FA-9BF5-C2B8DC1E3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6"/>
            <a:stretch/>
          </p:blipFill>
          <p:spPr>
            <a:xfrm>
              <a:off x="935939" y="3996219"/>
              <a:ext cx="2088000" cy="1231200"/>
            </a:xfrm>
            <a:prstGeom prst="rect">
              <a:avLst/>
            </a:prstGeom>
          </p:spPr>
        </p:pic>
        <p:pic>
          <p:nvPicPr>
            <p:cNvPr id="62" name="圖片 61" descr="一張含有 文字, 室內, 倉庫, 架子 的圖片&#10;&#10;自動產生的描述">
              <a:extLst>
                <a:ext uri="{FF2B5EF4-FFF2-40B4-BE49-F238E27FC236}">
                  <a16:creationId xmlns:a16="http://schemas.microsoft.com/office/drawing/2014/main" id="{B2B864D7-4554-4E20-BB08-F7C850BAF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01"/>
            <a:stretch/>
          </p:blipFill>
          <p:spPr>
            <a:xfrm>
              <a:off x="7182171" y="3989519"/>
              <a:ext cx="2088000" cy="1231901"/>
            </a:xfrm>
            <a:prstGeom prst="rect">
              <a:avLst/>
            </a:prstGeom>
          </p:spPr>
        </p:pic>
        <p:pic>
          <p:nvPicPr>
            <p:cNvPr id="63" name="圖片 62" descr="一張含有 室內, 數個 的圖片&#10;&#10;自動產生的描述">
              <a:extLst>
                <a:ext uri="{FF2B5EF4-FFF2-40B4-BE49-F238E27FC236}">
                  <a16:creationId xmlns:a16="http://schemas.microsoft.com/office/drawing/2014/main" id="{88B76377-0FE1-40D6-AAF8-16735CA14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21"/>
            <a:stretch/>
          </p:blipFill>
          <p:spPr>
            <a:xfrm>
              <a:off x="5104986" y="3995868"/>
              <a:ext cx="2088000" cy="1231902"/>
            </a:xfrm>
            <a:prstGeom prst="rect">
              <a:avLst/>
            </a:prstGeom>
          </p:spPr>
        </p:pic>
        <p:pic>
          <p:nvPicPr>
            <p:cNvPr id="65" name="圖片 64" descr="一張含有 站 的圖片&#10;&#10;自動產生的描述">
              <a:extLst>
                <a:ext uri="{FF2B5EF4-FFF2-40B4-BE49-F238E27FC236}">
                  <a16:creationId xmlns:a16="http://schemas.microsoft.com/office/drawing/2014/main" id="{863D2642-CBC2-41FE-8EAF-60A7A0CD1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01"/>
            <a:stretch/>
          </p:blipFill>
          <p:spPr>
            <a:xfrm>
              <a:off x="936711" y="2770319"/>
              <a:ext cx="2086455" cy="1231901"/>
            </a:xfrm>
            <a:prstGeom prst="rect">
              <a:avLst/>
            </a:prstGeom>
          </p:spPr>
        </p:pic>
        <p:pic>
          <p:nvPicPr>
            <p:cNvPr id="66" name="圖片 65" descr="一張含有 家電用品 的圖片&#10;&#10;自動產生的描述">
              <a:extLst>
                <a:ext uri="{FF2B5EF4-FFF2-40B4-BE49-F238E27FC236}">
                  <a16:creationId xmlns:a16="http://schemas.microsoft.com/office/drawing/2014/main" id="{E985C8AF-CBF0-4BB3-BA84-DA854C02D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13"/>
            <a:stretch/>
          </p:blipFill>
          <p:spPr>
            <a:xfrm>
              <a:off x="3019690" y="3997457"/>
              <a:ext cx="2088000" cy="1230314"/>
            </a:xfrm>
            <a:prstGeom prst="rect">
              <a:avLst/>
            </a:prstGeom>
          </p:spPr>
        </p:pic>
        <p:pic>
          <p:nvPicPr>
            <p:cNvPr id="67" name="圖片 66" descr="一張含有 室內, 引擎 的圖片&#10;&#10;自動產生的描述">
              <a:extLst>
                <a:ext uri="{FF2B5EF4-FFF2-40B4-BE49-F238E27FC236}">
                  <a16:creationId xmlns:a16="http://schemas.microsoft.com/office/drawing/2014/main" id="{CCEC18ED-8FD2-4C04-A9FC-4E3E39B73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8" b="9938"/>
            <a:stretch/>
          </p:blipFill>
          <p:spPr>
            <a:xfrm>
              <a:off x="3017372" y="2765556"/>
              <a:ext cx="2088000" cy="1231901"/>
            </a:xfrm>
            <a:prstGeom prst="rect">
              <a:avLst/>
            </a:prstGeom>
          </p:spPr>
        </p:pic>
        <p:pic>
          <p:nvPicPr>
            <p:cNvPr id="68" name="圖片 67" descr="一張含有 蛋糕, 巧克力, 裝飾 的圖片&#10;&#10;自動產生的描述">
              <a:extLst>
                <a:ext uri="{FF2B5EF4-FFF2-40B4-BE49-F238E27FC236}">
                  <a16:creationId xmlns:a16="http://schemas.microsoft.com/office/drawing/2014/main" id="{076A67D2-339F-49D2-87FF-2690226E7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4" b="6142"/>
            <a:stretch/>
          </p:blipFill>
          <p:spPr>
            <a:xfrm>
              <a:off x="5103055" y="2770319"/>
              <a:ext cx="2088000" cy="1230313"/>
            </a:xfrm>
            <a:prstGeom prst="rect">
              <a:avLst/>
            </a:prstGeom>
          </p:spPr>
        </p:pic>
        <p:pic>
          <p:nvPicPr>
            <p:cNvPr id="69" name="圖片 68" descr="一張含有 購物車 的圖片&#10;&#10;自動產生的描述">
              <a:extLst>
                <a:ext uri="{FF2B5EF4-FFF2-40B4-BE49-F238E27FC236}">
                  <a16:creationId xmlns:a16="http://schemas.microsoft.com/office/drawing/2014/main" id="{FAD40F9C-B720-4F29-8A8E-D97B77CFA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54"/>
            <a:stretch/>
          </p:blipFill>
          <p:spPr>
            <a:xfrm>
              <a:off x="7190282" y="2765556"/>
              <a:ext cx="2088000" cy="1230315"/>
            </a:xfrm>
            <a:prstGeom prst="rect">
              <a:avLst/>
            </a:prstGeom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335C1688-4AE1-4D21-BAB3-2320775978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71315"/>
            <a:ext cx="1321291" cy="77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858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>
            <a:extLst>
              <a:ext uri="{FF2B5EF4-FFF2-40B4-BE49-F238E27FC236}">
                <a16:creationId xmlns:a16="http://schemas.microsoft.com/office/drawing/2014/main" id="{69A78489-3954-49FF-8025-C4A255A9F143}"/>
              </a:ext>
            </a:extLst>
          </p:cNvPr>
          <p:cNvSpPr txBox="1"/>
          <p:nvPr/>
        </p:nvSpPr>
        <p:spPr>
          <a:xfrm>
            <a:off x="5241729" y="1047749"/>
            <a:ext cx="2492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lnSpc>
                <a:spcPct val="200000"/>
              </a:lnSpc>
              <a:defRPr sz="4000">
                <a:latin typeface="王漢宗特圓體繁" pitchFamily="18" charset="-120"/>
                <a:ea typeface="王漢宗特圓體繁" pitchFamily="18" charset="-12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簡報大網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6638" t="10126" r="43332" b="12393"/>
          <a:stretch/>
        </p:blipFill>
        <p:spPr>
          <a:xfrm>
            <a:off x="0" y="0"/>
            <a:ext cx="3705226" cy="68487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35C1688-4AE1-4D21-BAB3-232077597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71315"/>
            <a:ext cx="1321291" cy="77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E6D90C39-7FEC-44FD-8B9D-B2883C54F525}"/>
              </a:ext>
            </a:extLst>
          </p:cNvPr>
          <p:cNvSpPr txBox="1"/>
          <p:nvPr/>
        </p:nvSpPr>
        <p:spPr>
          <a:xfrm>
            <a:off x="3705226" y="2299080"/>
            <a:ext cx="5863319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ts val="5500"/>
              </a:lnSpc>
              <a:buBlip>
                <a:blip r:embed="rId6"/>
              </a:buBlip>
            </a:pPr>
            <a:r>
              <a:rPr lang="en-US" altLang="zh-TW" sz="3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01</a:t>
            </a:r>
            <a:r>
              <a:rPr lang="zh-TW" altLang="en-US" sz="3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 </a:t>
            </a:r>
            <a:r>
              <a:rPr lang="zh-TW" altLang="zh-TW" sz="3200" dirty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未登記工廠合法化申辦期</a:t>
            </a:r>
            <a:r>
              <a:rPr lang="zh-TW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程</a:t>
            </a:r>
            <a:endParaRPr lang="en-US" altLang="zh-TW" sz="3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269875" indent="-269875">
              <a:lnSpc>
                <a:spcPts val="5500"/>
              </a:lnSpc>
              <a:buBlip>
                <a:blip r:embed="rId6"/>
              </a:buBlip>
            </a:pP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02 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未登記工廠輔導作為</a:t>
            </a:r>
            <a:endParaRPr lang="en-US" altLang="zh-TW" sz="3200" dirty="0" smtClean="0"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269875" indent="-269875">
              <a:lnSpc>
                <a:spcPts val="5500"/>
              </a:lnSpc>
              <a:buBlip>
                <a:blip r:embed="rId6"/>
              </a:buBlip>
            </a:pP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03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 目前輔導成效</a:t>
            </a:r>
            <a:endParaRPr lang="en-US" altLang="zh-TW" sz="32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269875" indent="-269875">
              <a:lnSpc>
                <a:spcPts val="5500"/>
              </a:lnSpc>
              <a:buBlip>
                <a:blip r:embed="rId6"/>
              </a:buBlip>
            </a:pPr>
            <a:r>
              <a:rPr lang="en-US" altLang="zh-TW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04</a:t>
            </a:r>
            <a:r>
              <a:rPr lang="zh-TW" altLang="en-US" sz="3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 結語</a:t>
            </a:r>
            <a:endParaRPr lang="en-US" altLang="zh-TW" sz="320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6207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161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5C1688-4AE1-4D21-BAB3-232077597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71315"/>
            <a:ext cx="1321291" cy="77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86736" y="6220996"/>
            <a:ext cx="941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34000" algn="l"/>
              </a:tabLst>
            </a:pP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◆</a:t>
            </a:r>
            <a:r>
              <a:rPr lang="zh-TW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依工廠</a:t>
            </a:r>
            <a:r>
              <a:rPr lang="zh-TW" altLang="zh-TW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管理輔導</a:t>
            </a:r>
            <a:r>
              <a:rPr lang="zh-TW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法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第</a:t>
            </a:r>
            <a:r>
              <a:rPr lang="en-US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28-1</a:t>
            </a:r>
            <a:r>
              <a:rPr lang="zh-TW" altLang="zh-TW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條規定，針對</a:t>
            </a:r>
            <a:r>
              <a:rPr lang="en-US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105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年</a:t>
            </a:r>
            <a:r>
              <a:rPr lang="en-US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zh-TW" altLang="zh-TW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20</a:t>
            </a:r>
            <a:r>
              <a:rPr lang="zh-TW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日</a:t>
            </a:r>
            <a:r>
              <a:rPr lang="zh-TW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以後新增</a:t>
            </a:r>
            <a:r>
              <a:rPr lang="zh-TW" altLang="zh-TW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未登記工廠，應即依法</a:t>
            </a:r>
            <a:r>
              <a:rPr lang="zh-TW" altLang="zh-TW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停止</a:t>
            </a:r>
            <a:r>
              <a:rPr lang="zh-TW" altLang="zh-TW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供</a:t>
            </a:r>
            <a:r>
              <a:rPr lang="zh-TW" altLang="en-US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水</a:t>
            </a:r>
            <a:r>
              <a:rPr lang="zh-TW" altLang="zh-TW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電及拆</a:t>
            </a:r>
            <a:r>
              <a:rPr lang="zh-TW" altLang="en-US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</a:t>
            </a:r>
            <a:endParaRPr lang="en-US" altLang="zh-TW" sz="16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tabLst>
                <a:tab pos="5334000" algn="l"/>
              </a:tabLst>
            </a:pPr>
            <a:r>
              <a:rPr lang="zh-TW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</a:t>
            </a:r>
            <a:r>
              <a:rPr lang="zh-TW" altLang="zh-TW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除</a:t>
            </a:r>
            <a:r>
              <a:rPr lang="zh-TW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。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另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105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年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月</a:t>
            </a:r>
            <a:r>
              <a:rPr lang="en-US" altLang="zh-TW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19</a:t>
            </a:r>
            <a:r>
              <a:rPr lang="zh-TW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日前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既有未</a:t>
            </a:r>
            <a:r>
              <a:rPr lang="zh-TW" altLang="en-US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登記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工廠，未依規定</a:t>
            </a:r>
            <a:r>
              <a:rPr lang="zh-TW" altLang="en-US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申請</a:t>
            </a:r>
            <a:r>
              <a:rPr lang="zh-TW" altLang="en-US" sz="1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納管或提改善</a:t>
            </a:r>
            <a:r>
              <a:rPr lang="zh-TW" altLang="en-US" sz="1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計畫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，</a:t>
            </a:r>
            <a:r>
              <a:rPr lang="zh-TW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應依法</a:t>
            </a:r>
            <a:r>
              <a:rPr lang="zh-TW" altLang="zh-TW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停止</a:t>
            </a:r>
            <a:r>
              <a:rPr lang="zh-TW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供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水</a:t>
            </a:r>
            <a:r>
              <a:rPr lang="zh-TW" altLang="zh-TW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電</a:t>
            </a:r>
            <a:r>
              <a:rPr lang="zh-TW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及拆除</a:t>
            </a:r>
            <a:endParaRPr lang="en-US" altLang="zh-TW" sz="16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>
              <a:tabLst>
                <a:tab pos="5334000" algn="l"/>
              </a:tabLst>
            </a:pPr>
            <a:endParaRPr lang="zh-TW" altLang="zh-TW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9" name="手繪多邊形: 圖案 51">
            <a:extLst>
              <a:ext uri="{FF2B5EF4-FFF2-40B4-BE49-F238E27FC236}">
                <a16:creationId xmlns:a16="http://schemas.microsoft.com/office/drawing/2014/main" id="{A4A7CB8B-8E47-421E-A11B-019EDDC0856E}"/>
              </a:ext>
            </a:extLst>
          </p:cNvPr>
          <p:cNvSpPr>
            <a:spLocks noChangeAspect="1"/>
          </p:cNvSpPr>
          <p:nvPr/>
        </p:nvSpPr>
        <p:spPr bwMode="auto">
          <a:xfrm>
            <a:off x="169888" y="2735716"/>
            <a:ext cx="9581029" cy="494210"/>
          </a:xfrm>
          <a:custGeom>
            <a:avLst/>
            <a:gdLst>
              <a:gd name="connsiteX0" fmla="*/ 8533876 w 9768773"/>
              <a:gd name="connsiteY0" fmla="*/ 0 h 494210"/>
              <a:gd name="connsiteX1" fmla="*/ 9085017 w 9768773"/>
              <a:gd name="connsiteY1" fmla="*/ 0 h 494210"/>
              <a:gd name="connsiteX2" fmla="*/ 9085018 w 9768773"/>
              <a:gd name="connsiteY2" fmla="*/ 0 h 494210"/>
              <a:gd name="connsiteX3" fmla="*/ 9121513 w 9768773"/>
              <a:gd name="connsiteY3" fmla="*/ 0 h 494210"/>
              <a:gd name="connsiteX4" fmla="*/ 9603761 w 9768773"/>
              <a:gd name="connsiteY4" fmla="*/ 0 h 494210"/>
              <a:gd name="connsiteX5" fmla="*/ 9768773 w 9768773"/>
              <a:gd name="connsiteY5" fmla="*/ 246924 h 494210"/>
              <a:gd name="connsiteX6" fmla="*/ 9603761 w 9768773"/>
              <a:gd name="connsiteY6" fmla="*/ 493848 h 494210"/>
              <a:gd name="connsiteX7" fmla="*/ 9371248 w 9768773"/>
              <a:gd name="connsiteY7" fmla="*/ 493848 h 494210"/>
              <a:gd name="connsiteX8" fmla="*/ 9085017 w 9768773"/>
              <a:gd name="connsiteY8" fmla="*/ 493848 h 494210"/>
              <a:gd name="connsiteX9" fmla="*/ 9052620 w 9768773"/>
              <a:gd name="connsiteY9" fmla="*/ 493848 h 494210"/>
              <a:gd name="connsiteX10" fmla="*/ 9016124 w 9768773"/>
              <a:gd name="connsiteY10" fmla="*/ 493848 h 494210"/>
              <a:gd name="connsiteX11" fmla="*/ 8852504 w 9768773"/>
              <a:gd name="connsiteY11" fmla="*/ 493848 h 494210"/>
              <a:gd name="connsiteX12" fmla="*/ 8666117 w 9768773"/>
              <a:gd name="connsiteY12" fmla="*/ 493848 h 494210"/>
              <a:gd name="connsiteX13" fmla="*/ 8637053 w 9768773"/>
              <a:gd name="connsiteY13" fmla="*/ 493848 h 494210"/>
              <a:gd name="connsiteX14" fmla="*/ 8533876 w 9768773"/>
              <a:gd name="connsiteY14" fmla="*/ 493848 h 494210"/>
              <a:gd name="connsiteX15" fmla="*/ 8433604 w 9768773"/>
              <a:gd name="connsiteY15" fmla="*/ 493848 h 494210"/>
              <a:gd name="connsiteX16" fmla="*/ 8202602 w 9768773"/>
              <a:gd name="connsiteY16" fmla="*/ 493848 h 494210"/>
              <a:gd name="connsiteX17" fmla="*/ 8133709 w 9768773"/>
              <a:gd name="connsiteY17" fmla="*/ 493848 h 494210"/>
              <a:gd name="connsiteX18" fmla="*/ 8114976 w 9768773"/>
              <a:gd name="connsiteY18" fmla="*/ 493848 h 494210"/>
              <a:gd name="connsiteX19" fmla="*/ 7970089 w 9768773"/>
              <a:gd name="connsiteY19" fmla="*/ 493848 h 494210"/>
              <a:gd name="connsiteX20" fmla="*/ 7651461 w 9768773"/>
              <a:gd name="connsiteY20" fmla="*/ 493848 h 494210"/>
              <a:gd name="connsiteX21" fmla="*/ 7651630 w 9768773"/>
              <a:gd name="connsiteY21" fmla="*/ 493668 h 494210"/>
              <a:gd name="connsiteX22" fmla="*/ 7650438 w 9768773"/>
              <a:gd name="connsiteY22" fmla="*/ 493848 h 494210"/>
              <a:gd name="connsiteX23" fmla="*/ 7417925 w 9768773"/>
              <a:gd name="connsiteY23" fmla="*/ 493848 h 494210"/>
              <a:gd name="connsiteX24" fmla="*/ 7173075 w 9768773"/>
              <a:gd name="connsiteY24" fmla="*/ 493848 h 494210"/>
              <a:gd name="connsiteX25" fmla="*/ 7144011 w 9768773"/>
              <a:gd name="connsiteY25" fmla="*/ 493848 h 494210"/>
              <a:gd name="connsiteX26" fmla="*/ 7099297 w 9768773"/>
              <a:gd name="connsiteY26" fmla="*/ 493848 h 494210"/>
              <a:gd name="connsiteX27" fmla="*/ 6940562 w 9768773"/>
              <a:gd name="connsiteY27" fmla="*/ 493848 h 494210"/>
              <a:gd name="connsiteX28" fmla="*/ 6740197 w 9768773"/>
              <a:gd name="connsiteY28" fmla="*/ 493848 h 494210"/>
              <a:gd name="connsiteX29" fmla="*/ 6711133 w 9768773"/>
              <a:gd name="connsiteY29" fmla="*/ 493848 h 494210"/>
              <a:gd name="connsiteX30" fmla="*/ 6621934 w 9768773"/>
              <a:gd name="connsiteY30" fmla="*/ 493848 h 494210"/>
              <a:gd name="connsiteX31" fmla="*/ 6507684 w 9768773"/>
              <a:gd name="connsiteY31" fmla="*/ 493848 h 494210"/>
              <a:gd name="connsiteX32" fmla="*/ 6372558 w 9768773"/>
              <a:gd name="connsiteY32" fmla="*/ 493848 h 494210"/>
              <a:gd name="connsiteX33" fmla="*/ 6343494 w 9768773"/>
              <a:gd name="connsiteY33" fmla="*/ 493848 h 494210"/>
              <a:gd name="connsiteX34" fmla="*/ 6189056 w 9768773"/>
              <a:gd name="connsiteY34" fmla="*/ 493848 h 494210"/>
              <a:gd name="connsiteX35" fmla="*/ 6140045 w 9768773"/>
              <a:gd name="connsiteY35" fmla="*/ 493848 h 494210"/>
              <a:gd name="connsiteX36" fmla="*/ 6011369 w 9768773"/>
              <a:gd name="connsiteY36" fmla="*/ 493848 h 494210"/>
              <a:gd name="connsiteX37" fmla="*/ 5982305 w 9768773"/>
              <a:gd name="connsiteY37" fmla="*/ 493848 h 494210"/>
              <a:gd name="connsiteX38" fmla="*/ 5821417 w 9768773"/>
              <a:gd name="connsiteY38" fmla="*/ 493848 h 494210"/>
              <a:gd name="connsiteX39" fmla="*/ 5778856 w 9768773"/>
              <a:gd name="connsiteY39" fmla="*/ 493848 h 494210"/>
              <a:gd name="connsiteX40" fmla="*/ 5504138 w 9768773"/>
              <a:gd name="connsiteY40" fmla="*/ 493848 h 494210"/>
              <a:gd name="connsiteX41" fmla="*/ 5475074 w 9768773"/>
              <a:gd name="connsiteY41" fmla="*/ 493848 h 494210"/>
              <a:gd name="connsiteX42" fmla="*/ 5460228 w 9768773"/>
              <a:gd name="connsiteY42" fmla="*/ 493848 h 494210"/>
              <a:gd name="connsiteX43" fmla="*/ 5271625 w 9768773"/>
              <a:gd name="connsiteY43" fmla="*/ 493848 h 494210"/>
              <a:gd name="connsiteX44" fmla="*/ 5141754 w 9768773"/>
              <a:gd name="connsiteY44" fmla="*/ 493848 h 494210"/>
              <a:gd name="connsiteX45" fmla="*/ 5139352 w 9768773"/>
              <a:gd name="connsiteY45" fmla="*/ 494210 h 494210"/>
              <a:gd name="connsiteX46" fmla="*/ 4588211 w 9768773"/>
              <a:gd name="connsiteY46" fmla="*/ 494210 h 494210"/>
              <a:gd name="connsiteX47" fmla="*/ 4588552 w 9768773"/>
              <a:gd name="connsiteY47" fmla="*/ 493848 h 494210"/>
              <a:gd name="connsiteX48" fmla="*/ 4570893 w 9768773"/>
              <a:gd name="connsiteY48" fmla="*/ 493848 h 494210"/>
              <a:gd name="connsiteX49" fmla="*/ 4367444 w 9768773"/>
              <a:gd name="connsiteY49" fmla="*/ 493848 h 494210"/>
              <a:gd name="connsiteX50" fmla="*/ 4077905 w 9768773"/>
              <a:gd name="connsiteY50" fmla="*/ 493848 h 494210"/>
              <a:gd name="connsiteX51" fmla="*/ 4048841 w 9768773"/>
              <a:gd name="connsiteY51" fmla="*/ 493848 h 494210"/>
              <a:gd name="connsiteX52" fmla="*/ 4048818 w 9768773"/>
              <a:gd name="connsiteY52" fmla="*/ 493848 h 494210"/>
              <a:gd name="connsiteX53" fmla="*/ 3845393 w 9768773"/>
              <a:gd name="connsiteY53" fmla="*/ 493848 h 494210"/>
              <a:gd name="connsiteX54" fmla="*/ 3702487 w 9768773"/>
              <a:gd name="connsiteY54" fmla="*/ 493848 h 494210"/>
              <a:gd name="connsiteX55" fmla="*/ 3673423 w 9768773"/>
              <a:gd name="connsiteY55" fmla="*/ 493848 h 494210"/>
              <a:gd name="connsiteX56" fmla="*/ 3526765 w 9768773"/>
              <a:gd name="connsiteY56" fmla="*/ 493848 h 494210"/>
              <a:gd name="connsiteX57" fmla="*/ 3469975 w 9768773"/>
              <a:gd name="connsiteY57" fmla="*/ 493848 h 494210"/>
              <a:gd name="connsiteX58" fmla="*/ 3197775 w 9768773"/>
              <a:gd name="connsiteY58" fmla="*/ 493848 h 494210"/>
              <a:gd name="connsiteX59" fmla="*/ 3168711 w 9768773"/>
              <a:gd name="connsiteY59" fmla="*/ 493848 h 494210"/>
              <a:gd name="connsiteX60" fmla="*/ 3151347 w 9768773"/>
              <a:gd name="connsiteY60" fmla="*/ 493848 h 494210"/>
              <a:gd name="connsiteX61" fmla="*/ 2965262 w 9768773"/>
              <a:gd name="connsiteY61" fmla="*/ 493848 h 494210"/>
              <a:gd name="connsiteX62" fmla="*/ 2822357 w 9768773"/>
              <a:gd name="connsiteY62" fmla="*/ 493848 h 494210"/>
              <a:gd name="connsiteX63" fmla="*/ 2793293 w 9768773"/>
              <a:gd name="connsiteY63" fmla="*/ 493848 h 494210"/>
              <a:gd name="connsiteX64" fmla="*/ 2646634 w 9768773"/>
              <a:gd name="connsiteY64" fmla="*/ 493848 h 494210"/>
              <a:gd name="connsiteX65" fmla="*/ 2589845 w 9768773"/>
              <a:gd name="connsiteY65" fmla="*/ 493848 h 494210"/>
              <a:gd name="connsiteX66" fmla="*/ 2304003 w 9768773"/>
              <a:gd name="connsiteY66" fmla="*/ 493848 h 494210"/>
              <a:gd name="connsiteX67" fmla="*/ 2274939 w 9768773"/>
              <a:gd name="connsiteY67" fmla="*/ 493848 h 494210"/>
              <a:gd name="connsiteX68" fmla="*/ 2271216 w 9768773"/>
              <a:gd name="connsiteY68" fmla="*/ 493848 h 494210"/>
              <a:gd name="connsiteX69" fmla="*/ 2071490 w 9768773"/>
              <a:gd name="connsiteY69" fmla="*/ 493848 h 494210"/>
              <a:gd name="connsiteX70" fmla="*/ 1785647 w 9768773"/>
              <a:gd name="connsiteY70" fmla="*/ 493848 h 494210"/>
              <a:gd name="connsiteX71" fmla="*/ 1756583 w 9768773"/>
              <a:gd name="connsiteY71" fmla="*/ 493848 h 494210"/>
              <a:gd name="connsiteX72" fmla="*/ 1752861 w 9768773"/>
              <a:gd name="connsiteY72" fmla="*/ 493848 h 494210"/>
              <a:gd name="connsiteX73" fmla="*/ 1553134 w 9768773"/>
              <a:gd name="connsiteY73" fmla="*/ 493848 h 494210"/>
              <a:gd name="connsiteX74" fmla="*/ 1427571 w 9768773"/>
              <a:gd name="connsiteY74" fmla="*/ 493848 h 494210"/>
              <a:gd name="connsiteX75" fmla="*/ 1398507 w 9768773"/>
              <a:gd name="connsiteY75" fmla="*/ 493848 h 494210"/>
              <a:gd name="connsiteX76" fmla="*/ 1234506 w 9768773"/>
              <a:gd name="connsiteY76" fmla="*/ 493848 h 494210"/>
              <a:gd name="connsiteX77" fmla="*/ 1195059 w 9768773"/>
              <a:gd name="connsiteY77" fmla="*/ 493848 h 494210"/>
              <a:gd name="connsiteX78" fmla="*/ 1069495 w 9768773"/>
              <a:gd name="connsiteY78" fmla="*/ 493848 h 494210"/>
              <a:gd name="connsiteX79" fmla="*/ 1040431 w 9768773"/>
              <a:gd name="connsiteY79" fmla="*/ 493848 h 494210"/>
              <a:gd name="connsiteX80" fmla="*/ 876430 w 9768773"/>
              <a:gd name="connsiteY80" fmla="*/ 493848 h 494210"/>
              <a:gd name="connsiteX81" fmla="*/ 836983 w 9768773"/>
              <a:gd name="connsiteY81" fmla="*/ 493848 h 494210"/>
              <a:gd name="connsiteX82" fmla="*/ 551141 w 9768773"/>
              <a:gd name="connsiteY82" fmla="*/ 493848 h 494210"/>
              <a:gd name="connsiteX83" fmla="*/ 518355 w 9768773"/>
              <a:gd name="connsiteY83" fmla="*/ 493848 h 494210"/>
              <a:gd name="connsiteX84" fmla="*/ 482248 w 9768773"/>
              <a:gd name="connsiteY84" fmla="*/ 493848 h 494210"/>
              <a:gd name="connsiteX85" fmla="*/ 0 w 9768773"/>
              <a:gd name="connsiteY85" fmla="*/ 493848 h 494210"/>
              <a:gd name="connsiteX86" fmla="*/ 99007 w 9768773"/>
              <a:gd name="connsiteY86" fmla="*/ 246924 h 494210"/>
              <a:gd name="connsiteX87" fmla="*/ 0 w 9768773"/>
              <a:gd name="connsiteY87" fmla="*/ 0 h 494210"/>
              <a:gd name="connsiteX88" fmla="*/ 232512 w 9768773"/>
              <a:gd name="connsiteY88" fmla="*/ 0 h 494210"/>
              <a:gd name="connsiteX89" fmla="*/ 518355 w 9768773"/>
              <a:gd name="connsiteY89" fmla="*/ 0 h 494210"/>
              <a:gd name="connsiteX90" fmla="*/ 518355 w 9768773"/>
              <a:gd name="connsiteY90" fmla="*/ 0 h 494210"/>
              <a:gd name="connsiteX91" fmla="*/ 750867 w 9768773"/>
              <a:gd name="connsiteY91" fmla="*/ 0 h 494210"/>
              <a:gd name="connsiteX92" fmla="*/ 876430 w 9768773"/>
              <a:gd name="connsiteY92" fmla="*/ 0 h 494210"/>
              <a:gd name="connsiteX93" fmla="*/ 876430 w 9768773"/>
              <a:gd name="connsiteY93" fmla="*/ 0 h 494210"/>
              <a:gd name="connsiteX94" fmla="*/ 1108943 w 9768773"/>
              <a:gd name="connsiteY94" fmla="*/ 0 h 494210"/>
              <a:gd name="connsiteX95" fmla="*/ 1234506 w 9768773"/>
              <a:gd name="connsiteY95" fmla="*/ 0 h 494210"/>
              <a:gd name="connsiteX96" fmla="*/ 1234506 w 9768773"/>
              <a:gd name="connsiteY96" fmla="*/ 0 h 494210"/>
              <a:gd name="connsiteX97" fmla="*/ 1467018 w 9768773"/>
              <a:gd name="connsiteY97" fmla="*/ 0 h 494210"/>
              <a:gd name="connsiteX98" fmla="*/ 1752861 w 9768773"/>
              <a:gd name="connsiteY98" fmla="*/ 0 h 494210"/>
              <a:gd name="connsiteX99" fmla="*/ 1752861 w 9768773"/>
              <a:gd name="connsiteY99" fmla="*/ 0 h 494210"/>
              <a:gd name="connsiteX100" fmla="*/ 1985374 w 9768773"/>
              <a:gd name="connsiteY100" fmla="*/ 0 h 494210"/>
              <a:gd name="connsiteX101" fmla="*/ 2271216 w 9768773"/>
              <a:gd name="connsiteY101" fmla="*/ 0 h 494210"/>
              <a:gd name="connsiteX102" fmla="*/ 2271216 w 9768773"/>
              <a:gd name="connsiteY102" fmla="*/ 0 h 494210"/>
              <a:gd name="connsiteX103" fmla="*/ 2503729 w 9768773"/>
              <a:gd name="connsiteY103" fmla="*/ 0 h 494210"/>
              <a:gd name="connsiteX104" fmla="*/ 2646634 w 9768773"/>
              <a:gd name="connsiteY104" fmla="*/ 0 h 494210"/>
              <a:gd name="connsiteX105" fmla="*/ 2646634 w 9768773"/>
              <a:gd name="connsiteY105" fmla="*/ 0 h 494210"/>
              <a:gd name="connsiteX106" fmla="*/ 2879146 w 9768773"/>
              <a:gd name="connsiteY106" fmla="*/ 0 h 494210"/>
              <a:gd name="connsiteX107" fmla="*/ 3151347 w 9768773"/>
              <a:gd name="connsiteY107" fmla="*/ 0 h 494210"/>
              <a:gd name="connsiteX108" fmla="*/ 3151347 w 9768773"/>
              <a:gd name="connsiteY108" fmla="*/ 0 h 494210"/>
              <a:gd name="connsiteX109" fmla="*/ 3383859 w 9768773"/>
              <a:gd name="connsiteY109" fmla="*/ 0 h 494210"/>
              <a:gd name="connsiteX110" fmla="*/ 3526765 w 9768773"/>
              <a:gd name="connsiteY110" fmla="*/ 0 h 494210"/>
              <a:gd name="connsiteX111" fmla="*/ 3526765 w 9768773"/>
              <a:gd name="connsiteY111" fmla="*/ 0 h 494210"/>
              <a:gd name="connsiteX112" fmla="*/ 3759277 w 9768773"/>
              <a:gd name="connsiteY112" fmla="*/ 0 h 494210"/>
              <a:gd name="connsiteX113" fmla="*/ 4048818 w 9768773"/>
              <a:gd name="connsiteY113" fmla="*/ 0 h 494210"/>
              <a:gd name="connsiteX114" fmla="*/ 4048818 w 9768773"/>
              <a:gd name="connsiteY114" fmla="*/ 0 h 494210"/>
              <a:gd name="connsiteX115" fmla="*/ 4599957 w 9768773"/>
              <a:gd name="connsiteY115" fmla="*/ 0 h 494210"/>
              <a:gd name="connsiteX116" fmla="*/ 4602312 w 9768773"/>
              <a:gd name="connsiteY116" fmla="*/ 362 h 494210"/>
              <a:gd name="connsiteX117" fmla="*/ 4657104 w 9768773"/>
              <a:gd name="connsiteY117" fmla="*/ 362 h 494210"/>
              <a:gd name="connsiteX118" fmla="*/ 4820724 w 9768773"/>
              <a:gd name="connsiteY118" fmla="*/ 362 h 494210"/>
              <a:gd name="connsiteX119" fmla="*/ 4953327 w 9768773"/>
              <a:gd name="connsiteY119" fmla="*/ 362 h 494210"/>
              <a:gd name="connsiteX120" fmla="*/ 4952997 w 9768773"/>
              <a:gd name="connsiteY120" fmla="*/ 0 h 494210"/>
              <a:gd name="connsiteX121" fmla="*/ 5185509 w 9768773"/>
              <a:gd name="connsiteY121" fmla="*/ 0 h 494210"/>
              <a:gd name="connsiteX122" fmla="*/ 5460228 w 9768773"/>
              <a:gd name="connsiteY122" fmla="*/ 0 h 494210"/>
              <a:gd name="connsiteX123" fmla="*/ 5460228 w 9768773"/>
              <a:gd name="connsiteY123" fmla="*/ 0 h 494210"/>
              <a:gd name="connsiteX124" fmla="*/ 5692740 w 9768773"/>
              <a:gd name="connsiteY124" fmla="*/ 0 h 494210"/>
              <a:gd name="connsiteX125" fmla="*/ 5821417 w 9768773"/>
              <a:gd name="connsiteY125" fmla="*/ 0 h 494210"/>
              <a:gd name="connsiteX126" fmla="*/ 5821417 w 9768773"/>
              <a:gd name="connsiteY126" fmla="*/ 0 h 494210"/>
              <a:gd name="connsiteX127" fmla="*/ 6053929 w 9768773"/>
              <a:gd name="connsiteY127" fmla="*/ 0 h 494210"/>
              <a:gd name="connsiteX128" fmla="*/ 6189056 w 9768773"/>
              <a:gd name="connsiteY128" fmla="*/ 0 h 494210"/>
              <a:gd name="connsiteX129" fmla="*/ 6189056 w 9768773"/>
              <a:gd name="connsiteY129" fmla="*/ 0 h 494210"/>
              <a:gd name="connsiteX130" fmla="*/ 6421568 w 9768773"/>
              <a:gd name="connsiteY130" fmla="*/ 0 h 494210"/>
              <a:gd name="connsiteX131" fmla="*/ 6621934 w 9768773"/>
              <a:gd name="connsiteY131" fmla="*/ 0 h 494210"/>
              <a:gd name="connsiteX132" fmla="*/ 6621934 w 9768773"/>
              <a:gd name="connsiteY132" fmla="*/ 0 h 494210"/>
              <a:gd name="connsiteX133" fmla="*/ 6854446 w 9768773"/>
              <a:gd name="connsiteY133" fmla="*/ 0 h 494210"/>
              <a:gd name="connsiteX134" fmla="*/ 7099297 w 9768773"/>
              <a:gd name="connsiteY134" fmla="*/ 0 h 494210"/>
              <a:gd name="connsiteX135" fmla="*/ 7099297 w 9768773"/>
              <a:gd name="connsiteY135" fmla="*/ 0 h 494210"/>
              <a:gd name="connsiteX136" fmla="*/ 7650438 w 9768773"/>
              <a:gd name="connsiteY136" fmla="*/ 0 h 494210"/>
              <a:gd name="connsiteX137" fmla="*/ 7651628 w 9768773"/>
              <a:gd name="connsiteY137" fmla="*/ 183 h 494210"/>
              <a:gd name="connsiteX138" fmla="*/ 7651461 w 9768773"/>
              <a:gd name="connsiteY138" fmla="*/ 0 h 494210"/>
              <a:gd name="connsiteX139" fmla="*/ 7883973 w 9768773"/>
              <a:gd name="connsiteY139" fmla="*/ 0 h 494210"/>
              <a:gd name="connsiteX140" fmla="*/ 8114976 w 9768773"/>
              <a:gd name="connsiteY140" fmla="*/ 0 h 494210"/>
              <a:gd name="connsiteX141" fmla="*/ 8114976 w 9768773"/>
              <a:gd name="connsiteY141" fmla="*/ 0 h 494210"/>
              <a:gd name="connsiteX142" fmla="*/ 8347488 w 9768773"/>
              <a:gd name="connsiteY142" fmla="*/ 0 h 494210"/>
              <a:gd name="connsiteX143" fmla="*/ 8533876 w 9768773"/>
              <a:gd name="connsiteY143" fmla="*/ 0 h 494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9768773" h="494210">
                <a:moveTo>
                  <a:pt x="8533876" y="0"/>
                </a:moveTo>
                <a:cubicBezTo>
                  <a:pt x="8533876" y="0"/>
                  <a:pt x="8533876" y="0"/>
                  <a:pt x="9085017" y="0"/>
                </a:cubicBezTo>
                <a:lnTo>
                  <a:pt x="9085018" y="0"/>
                </a:lnTo>
                <a:lnTo>
                  <a:pt x="9121513" y="0"/>
                </a:lnTo>
                <a:cubicBezTo>
                  <a:pt x="9190405" y="0"/>
                  <a:pt x="9328191" y="0"/>
                  <a:pt x="9603761" y="0"/>
                </a:cubicBezTo>
                <a:cubicBezTo>
                  <a:pt x="9694517" y="0"/>
                  <a:pt x="9768773" y="112461"/>
                  <a:pt x="9768773" y="246924"/>
                </a:cubicBezTo>
                <a:cubicBezTo>
                  <a:pt x="9768773" y="383832"/>
                  <a:pt x="9694517" y="493848"/>
                  <a:pt x="9603761" y="493848"/>
                </a:cubicBezTo>
                <a:cubicBezTo>
                  <a:pt x="9603761" y="493848"/>
                  <a:pt x="9603761" y="493848"/>
                  <a:pt x="9371248" y="493848"/>
                </a:cubicBezTo>
                <a:lnTo>
                  <a:pt x="9085017" y="493848"/>
                </a:lnTo>
                <a:lnTo>
                  <a:pt x="9052620" y="493848"/>
                </a:lnTo>
                <a:lnTo>
                  <a:pt x="9016124" y="493848"/>
                </a:lnTo>
                <a:cubicBezTo>
                  <a:pt x="8981678" y="493848"/>
                  <a:pt x="8930009" y="493848"/>
                  <a:pt x="8852504" y="493848"/>
                </a:cubicBezTo>
                <a:lnTo>
                  <a:pt x="8666117" y="493848"/>
                </a:lnTo>
                <a:cubicBezTo>
                  <a:pt x="8666117" y="493848"/>
                  <a:pt x="8666117" y="493848"/>
                  <a:pt x="8637053" y="493848"/>
                </a:cubicBezTo>
                <a:lnTo>
                  <a:pt x="8533876" y="493848"/>
                </a:lnTo>
                <a:lnTo>
                  <a:pt x="8433604" y="493848"/>
                </a:lnTo>
                <a:lnTo>
                  <a:pt x="8202602" y="493848"/>
                </a:lnTo>
                <a:cubicBezTo>
                  <a:pt x="8202602" y="493848"/>
                  <a:pt x="8202602" y="493848"/>
                  <a:pt x="8133709" y="493848"/>
                </a:cubicBezTo>
                <a:lnTo>
                  <a:pt x="8114976" y="493848"/>
                </a:lnTo>
                <a:lnTo>
                  <a:pt x="7970089" y="493848"/>
                </a:lnTo>
                <a:cubicBezTo>
                  <a:pt x="7892585" y="493848"/>
                  <a:pt x="7789246" y="493848"/>
                  <a:pt x="7651461" y="493848"/>
                </a:cubicBezTo>
                <a:lnTo>
                  <a:pt x="7651630" y="493668"/>
                </a:lnTo>
                <a:lnTo>
                  <a:pt x="7650438" y="493848"/>
                </a:lnTo>
                <a:cubicBezTo>
                  <a:pt x="7650438" y="493848"/>
                  <a:pt x="7650438" y="493848"/>
                  <a:pt x="7417925" y="493848"/>
                </a:cubicBezTo>
                <a:lnTo>
                  <a:pt x="7173075" y="493848"/>
                </a:lnTo>
                <a:cubicBezTo>
                  <a:pt x="7173075" y="493848"/>
                  <a:pt x="7173075" y="493848"/>
                  <a:pt x="7144011" y="493848"/>
                </a:cubicBezTo>
                <a:lnTo>
                  <a:pt x="7099297" y="493848"/>
                </a:lnTo>
                <a:lnTo>
                  <a:pt x="6940562" y="493848"/>
                </a:lnTo>
                <a:lnTo>
                  <a:pt x="6740197" y="493848"/>
                </a:lnTo>
                <a:cubicBezTo>
                  <a:pt x="6740197" y="493848"/>
                  <a:pt x="6740197" y="493848"/>
                  <a:pt x="6711133" y="493848"/>
                </a:cubicBezTo>
                <a:lnTo>
                  <a:pt x="6621934" y="493848"/>
                </a:lnTo>
                <a:lnTo>
                  <a:pt x="6507684" y="493848"/>
                </a:lnTo>
                <a:lnTo>
                  <a:pt x="6372558" y="493848"/>
                </a:lnTo>
                <a:cubicBezTo>
                  <a:pt x="6372558" y="493848"/>
                  <a:pt x="6372558" y="493848"/>
                  <a:pt x="6343494" y="493848"/>
                </a:cubicBezTo>
                <a:lnTo>
                  <a:pt x="6189056" y="493848"/>
                </a:lnTo>
                <a:lnTo>
                  <a:pt x="6140045" y="493848"/>
                </a:lnTo>
                <a:lnTo>
                  <a:pt x="6011369" y="493848"/>
                </a:lnTo>
                <a:cubicBezTo>
                  <a:pt x="6011369" y="493848"/>
                  <a:pt x="6011369" y="493848"/>
                  <a:pt x="5982305" y="493848"/>
                </a:cubicBezTo>
                <a:lnTo>
                  <a:pt x="5821417" y="493848"/>
                </a:lnTo>
                <a:lnTo>
                  <a:pt x="5778856" y="493848"/>
                </a:lnTo>
                <a:lnTo>
                  <a:pt x="5504138" y="493848"/>
                </a:lnTo>
                <a:cubicBezTo>
                  <a:pt x="5504138" y="493848"/>
                  <a:pt x="5504138" y="493848"/>
                  <a:pt x="5475074" y="493848"/>
                </a:cubicBezTo>
                <a:lnTo>
                  <a:pt x="5460228" y="493848"/>
                </a:lnTo>
                <a:lnTo>
                  <a:pt x="5271625" y="493848"/>
                </a:lnTo>
                <a:lnTo>
                  <a:pt x="5141754" y="493848"/>
                </a:lnTo>
                <a:lnTo>
                  <a:pt x="5139352" y="494210"/>
                </a:lnTo>
                <a:cubicBezTo>
                  <a:pt x="5139352" y="494210"/>
                  <a:pt x="5139352" y="494210"/>
                  <a:pt x="4588211" y="494210"/>
                </a:cubicBezTo>
                <a:lnTo>
                  <a:pt x="4588552" y="493848"/>
                </a:lnTo>
                <a:lnTo>
                  <a:pt x="4570893" y="493848"/>
                </a:lnTo>
                <a:cubicBezTo>
                  <a:pt x="4541829" y="493848"/>
                  <a:pt x="4483701" y="493848"/>
                  <a:pt x="4367444" y="493848"/>
                </a:cubicBezTo>
                <a:lnTo>
                  <a:pt x="4077905" y="493848"/>
                </a:lnTo>
                <a:cubicBezTo>
                  <a:pt x="4077905" y="493848"/>
                  <a:pt x="4077905" y="493848"/>
                  <a:pt x="4048841" y="493848"/>
                </a:cubicBezTo>
                <a:lnTo>
                  <a:pt x="4048818" y="493848"/>
                </a:lnTo>
                <a:lnTo>
                  <a:pt x="3845393" y="493848"/>
                </a:lnTo>
                <a:lnTo>
                  <a:pt x="3702487" y="493848"/>
                </a:lnTo>
                <a:cubicBezTo>
                  <a:pt x="3702487" y="493848"/>
                  <a:pt x="3702487" y="493848"/>
                  <a:pt x="3673423" y="493848"/>
                </a:cubicBezTo>
                <a:lnTo>
                  <a:pt x="3526765" y="493848"/>
                </a:lnTo>
                <a:lnTo>
                  <a:pt x="3469975" y="493848"/>
                </a:lnTo>
                <a:lnTo>
                  <a:pt x="3197775" y="493848"/>
                </a:lnTo>
                <a:cubicBezTo>
                  <a:pt x="3197775" y="493848"/>
                  <a:pt x="3197775" y="493848"/>
                  <a:pt x="3168711" y="493848"/>
                </a:cubicBezTo>
                <a:lnTo>
                  <a:pt x="3151347" y="493848"/>
                </a:lnTo>
                <a:lnTo>
                  <a:pt x="2965262" y="493848"/>
                </a:lnTo>
                <a:lnTo>
                  <a:pt x="2822357" y="493848"/>
                </a:lnTo>
                <a:cubicBezTo>
                  <a:pt x="2822357" y="493848"/>
                  <a:pt x="2822357" y="493848"/>
                  <a:pt x="2793293" y="493848"/>
                </a:cubicBezTo>
                <a:lnTo>
                  <a:pt x="2646634" y="493848"/>
                </a:lnTo>
                <a:lnTo>
                  <a:pt x="2589845" y="493848"/>
                </a:lnTo>
                <a:lnTo>
                  <a:pt x="2304003" y="493848"/>
                </a:lnTo>
                <a:cubicBezTo>
                  <a:pt x="2304003" y="493848"/>
                  <a:pt x="2304003" y="493848"/>
                  <a:pt x="2274939" y="493848"/>
                </a:cubicBezTo>
                <a:lnTo>
                  <a:pt x="2271216" y="493848"/>
                </a:lnTo>
                <a:lnTo>
                  <a:pt x="2071490" y="493848"/>
                </a:lnTo>
                <a:lnTo>
                  <a:pt x="1785647" y="493848"/>
                </a:lnTo>
                <a:cubicBezTo>
                  <a:pt x="1785647" y="493848"/>
                  <a:pt x="1785647" y="493848"/>
                  <a:pt x="1756583" y="493848"/>
                </a:cubicBezTo>
                <a:lnTo>
                  <a:pt x="1752861" y="493848"/>
                </a:lnTo>
                <a:lnTo>
                  <a:pt x="1553134" y="493848"/>
                </a:lnTo>
                <a:lnTo>
                  <a:pt x="1427571" y="493848"/>
                </a:lnTo>
                <a:cubicBezTo>
                  <a:pt x="1427571" y="493848"/>
                  <a:pt x="1427571" y="493848"/>
                  <a:pt x="1398507" y="493848"/>
                </a:cubicBezTo>
                <a:lnTo>
                  <a:pt x="1234506" y="493848"/>
                </a:lnTo>
                <a:lnTo>
                  <a:pt x="1195059" y="493848"/>
                </a:lnTo>
                <a:lnTo>
                  <a:pt x="1069495" y="493848"/>
                </a:lnTo>
                <a:cubicBezTo>
                  <a:pt x="1069495" y="493848"/>
                  <a:pt x="1069495" y="493848"/>
                  <a:pt x="1040431" y="493848"/>
                </a:cubicBezTo>
                <a:lnTo>
                  <a:pt x="876430" y="493848"/>
                </a:lnTo>
                <a:lnTo>
                  <a:pt x="836983" y="493848"/>
                </a:lnTo>
                <a:lnTo>
                  <a:pt x="551141" y="493848"/>
                </a:lnTo>
                <a:lnTo>
                  <a:pt x="518355" y="493848"/>
                </a:lnTo>
                <a:lnTo>
                  <a:pt x="482248" y="493848"/>
                </a:lnTo>
                <a:cubicBezTo>
                  <a:pt x="413355" y="493848"/>
                  <a:pt x="275570" y="493848"/>
                  <a:pt x="0" y="493848"/>
                </a:cubicBezTo>
                <a:cubicBezTo>
                  <a:pt x="59404" y="447397"/>
                  <a:pt x="99007" y="354495"/>
                  <a:pt x="99007" y="246924"/>
                </a:cubicBezTo>
                <a:cubicBezTo>
                  <a:pt x="99007" y="141798"/>
                  <a:pt x="59404" y="48896"/>
                  <a:pt x="0" y="0"/>
                </a:cubicBezTo>
                <a:cubicBezTo>
                  <a:pt x="0" y="0"/>
                  <a:pt x="0" y="0"/>
                  <a:pt x="232512" y="0"/>
                </a:cubicBezTo>
                <a:lnTo>
                  <a:pt x="518355" y="0"/>
                </a:lnTo>
                <a:lnTo>
                  <a:pt x="518355" y="0"/>
                </a:lnTo>
                <a:cubicBezTo>
                  <a:pt x="518355" y="0"/>
                  <a:pt x="518355" y="0"/>
                  <a:pt x="750867" y="0"/>
                </a:cubicBezTo>
                <a:lnTo>
                  <a:pt x="876430" y="0"/>
                </a:lnTo>
                <a:lnTo>
                  <a:pt x="876430" y="0"/>
                </a:lnTo>
                <a:cubicBezTo>
                  <a:pt x="876430" y="0"/>
                  <a:pt x="876430" y="0"/>
                  <a:pt x="1108943" y="0"/>
                </a:cubicBezTo>
                <a:lnTo>
                  <a:pt x="1234506" y="0"/>
                </a:lnTo>
                <a:lnTo>
                  <a:pt x="1234506" y="0"/>
                </a:lnTo>
                <a:cubicBezTo>
                  <a:pt x="1234506" y="0"/>
                  <a:pt x="1234506" y="0"/>
                  <a:pt x="1467018" y="0"/>
                </a:cubicBezTo>
                <a:lnTo>
                  <a:pt x="1752861" y="0"/>
                </a:lnTo>
                <a:lnTo>
                  <a:pt x="1752861" y="0"/>
                </a:lnTo>
                <a:cubicBezTo>
                  <a:pt x="1752861" y="0"/>
                  <a:pt x="1752861" y="0"/>
                  <a:pt x="1985374" y="0"/>
                </a:cubicBezTo>
                <a:lnTo>
                  <a:pt x="2271216" y="0"/>
                </a:lnTo>
                <a:lnTo>
                  <a:pt x="2271216" y="0"/>
                </a:lnTo>
                <a:cubicBezTo>
                  <a:pt x="2271216" y="0"/>
                  <a:pt x="2271216" y="0"/>
                  <a:pt x="2503729" y="0"/>
                </a:cubicBezTo>
                <a:lnTo>
                  <a:pt x="2646634" y="0"/>
                </a:lnTo>
                <a:lnTo>
                  <a:pt x="2646634" y="0"/>
                </a:lnTo>
                <a:cubicBezTo>
                  <a:pt x="2646634" y="0"/>
                  <a:pt x="2646634" y="0"/>
                  <a:pt x="2879146" y="0"/>
                </a:cubicBezTo>
                <a:lnTo>
                  <a:pt x="3151347" y="0"/>
                </a:lnTo>
                <a:lnTo>
                  <a:pt x="3151347" y="0"/>
                </a:lnTo>
                <a:cubicBezTo>
                  <a:pt x="3151347" y="0"/>
                  <a:pt x="3151347" y="0"/>
                  <a:pt x="3383859" y="0"/>
                </a:cubicBezTo>
                <a:lnTo>
                  <a:pt x="3526765" y="0"/>
                </a:lnTo>
                <a:lnTo>
                  <a:pt x="3526765" y="0"/>
                </a:lnTo>
                <a:cubicBezTo>
                  <a:pt x="3526765" y="0"/>
                  <a:pt x="3526765" y="0"/>
                  <a:pt x="3759277" y="0"/>
                </a:cubicBezTo>
                <a:lnTo>
                  <a:pt x="4048818" y="0"/>
                </a:lnTo>
                <a:lnTo>
                  <a:pt x="4048818" y="0"/>
                </a:lnTo>
                <a:cubicBezTo>
                  <a:pt x="4048818" y="0"/>
                  <a:pt x="4048818" y="0"/>
                  <a:pt x="4599957" y="0"/>
                </a:cubicBezTo>
                <a:lnTo>
                  <a:pt x="4602312" y="362"/>
                </a:lnTo>
                <a:lnTo>
                  <a:pt x="4657104" y="362"/>
                </a:lnTo>
                <a:cubicBezTo>
                  <a:pt x="4691550" y="362"/>
                  <a:pt x="4743220" y="362"/>
                  <a:pt x="4820724" y="362"/>
                </a:cubicBezTo>
                <a:lnTo>
                  <a:pt x="4953327" y="362"/>
                </a:lnTo>
                <a:lnTo>
                  <a:pt x="4952997" y="0"/>
                </a:lnTo>
                <a:cubicBezTo>
                  <a:pt x="4952997" y="0"/>
                  <a:pt x="4952997" y="0"/>
                  <a:pt x="5185509" y="0"/>
                </a:cubicBezTo>
                <a:lnTo>
                  <a:pt x="5460228" y="0"/>
                </a:lnTo>
                <a:lnTo>
                  <a:pt x="5460228" y="0"/>
                </a:lnTo>
                <a:cubicBezTo>
                  <a:pt x="5460228" y="0"/>
                  <a:pt x="5460228" y="0"/>
                  <a:pt x="5692740" y="0"/>
                </a:cubicBezTo>
                <a:lnTo>
                  <a:pt x="5821417" y="0"/>
                </a:lnTo>
                <a:lnTo>
                  <a:pt x="5821417" y="0"/>
                </a:lnTo>
                <a:cubicBezTo>
                  <a:pt x="5821417" y="0"/>
                  <a:pt x="5821417" y="0"/>
                  <a:pt x="6053929" y="0"/>
                </a:cubicBezTo>
                <a:lnTo>
                  <a:pt x="6189056" y="0"/>
                </a:lnTo>
                <a:lnTo>
                  <a:pt x="6189056" y="0"/>
                </a:lnTo>
                <a:cubicBezTo>
                  <a:pt x="6189056" y="0"/>
                  <a:pt x="6189056" y="0"/>
                  <a:pt x="6421568" y="0"/>
                </a:cubicBezTo>
                <a:lnTo>
                  <a:pt x="6621934" y="0"/>
                </a:lnTo>
                <a:lnTo>
                  <a:pt x="6621934" y="0"/>
                </a:lnTo>
                <a:cubicBezTo>
                  <a:pt x="6621934" y="0"/>
                  <a:pt x="6621934" y="0"/>
                  <a:pt x="6854446" y="0"/>
                </a:cubicBezTo>
                <a:lnTo>
                  <a:pt x="7099297" y="0"/>
                </a:lnTo>
                <a:lnTo>
                  <a:pt x="7099297" y="0"/>
                </a:lnTo>
                <a:cubicBezTo>
                  <a:pt x="7099297" y="0"/>
                  <a:pt x="7099297" y="0"/>
                  <a:pt x="7650438" y="0"/>
                </a:cubicBezTo>
                <a:lnTo>
                  <a:pt x="7651628" y="183"/>
                </a:lnTo>
                <a:lnTo>
                  <a:pt x="7651461" y="0"/>
                </a:lnTo>
                <a:cubicBezTo>
                  <a:pt x="7651461" y="0"/>
                  <a:pt x="7651461" y="0"/>
                  <a:pt x="7883973" y="0"/>
                </a:cubicBezTo>
                <a:lnTo>
                  <a:pt x="8114976" y="0"/>
                </a:lnTo>
                <a:lnTo>
                  <a:pt x="8114976" y="0"/>
                </a:lnTo>
                <a:cubicBezTo>
                  <a:pt x="8114976" y="0"/>
                  <a:pt x="8114976" y="0"/>
                  <a:pt x="8347488" y="0"/>
                </a:cubicBezTo>
                <a:lnTo>
                  <a:pt x="8533876" y="0"/>
                </a:lnTo>
                <a:close/>
              </a:path>
            </a:pathLst>
          </a:custGeom>
          <a:solidFill>
            <a:srgbClr val="FFF2C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200" kern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第</a:t>
            </a:r>
            <a:r>
              <a:rPr lang="en-US" altLang="zh-TW" sz="1200" kern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2</a:t>
            </a:r>
            <a:r>
              <a:rPr lang="zh-TW" altLang="en-US" sz="1200" kern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年</a:t>
            </a:r>
            <a:endParaRPr lang="en-US" altLang="zh-TW" sz="1200" kern="0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algn="ctr"/>
            <a:r>
              <a:rPr lang="en-US" altLang="zh-TW" sz="1200" kern="0">
                <a:solidFill>
                  <a:prstClr val="white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111.03.19</a:t>
            </a:r>
            <a:endParaRPr lang="en-US" altLang="zh-TW" sz="1200" kern="0" dirty="0">
              <a:solidFill>
                <a:prstClr val="white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cxnSp>
        <p:nvCxnSpPr>
          <p:cNvPr id="22" name="接點: 肘形 52">
            <a:extLst>
              <a:ext uri="{FF2B5EF4-FFF2-40B4-BE49-F238E27FC236}">
                <a16:creationId xmlns:a16="http://schemas.microsoft.com/office/drawing/2014/main" id="{C4FDD27A-AC13-4342-AA5B-FE14DA39A970}"/>
              </a:ext>
            </a:extLst>
          </p:cNvPr>
          <p:cNvCxnSpPr>
            <a:cxnSpLocks/>
            <a:stCxn id="32" idx="3"/>
            <a:endCxn id="28" idx="0"/>
          </p:cNvCxnSpPr>
          <p:nvPr/>
        </p:nvCxnSpPr>
        <p:spPr>
          <a:xfrm>
            <a:off x="1972506" y="2518677"/>
            <a:ext cx="337765" cy="216850"/>
          </a:xfrm>
          <a:prstGeom prst="bentConnector3">
            <a:avLst>
              <a:gd name="adj1" fmla="val 100796"/>
            </a:avLst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28" name="Freeform 6">
            <a:extLst>
              <a:ext uri="{FF2B5EF4-FFF2-40B4-BE49-F238E27FC236}">
                <a16:creationId xmlns:a16="http://schemas.microsoft.com/office/drawing/2014/main" id="{1E908308-4166-4DC3-8993-49D0482E79C4}"/>
              </a:ext>
            </a:extLst>
          </p:cNvPr>
          <p:cNvSpPr>
            <a:spLocks noChangeAspect="1"/>
          </p:cNvSpPr>
          <p:nvPr/>
        </p:nvSpPr>
        <p:spPr bwMode="auto">
          <a:xfrm>
            <a:off x="1636920" y="2735527"/>
            <a:ext cx="874953" cy="493848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algn="ctr"/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第</a:t>
            </a:r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2</a:t>
            </a:r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年</a:t>
            </a:r>
            <a:endParaRPr lang="en-US" altLang="zh-TW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algn="ctr"/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 </a:t>
            </a:r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111.03.19</a:t>
            </a:r>
          </a:p>
        </p:txBody>
      </p:sp>
      <p:sp>
        <p:nvSpPr>
          <p:cNvPr id="29" name="手繪多邊形: 圖案 68">
            <a:extLst>
              <a:ext uri="{FF2B5EF4-FFF2-40B4-BE49-F238E27FC236}">
                <a16:creationId xmlns:a16="http://schemas.microsoft.com/office/drawing/2014/main" id="{54E2123A-9445-442C-990F-2009D2BC069B}"/>
              </a:ext>
            </a:extLst>
          </p:cNvPr>
          <p:cNvSpPr>
            <a:spLocks noChangeAspect="1"/>
          </p:cNvSpPr>
          <p:nvPr/>
        </p:nvSpPr>
        <p:spPr bwMode="auto">
          <a:xfrm>
            <a:off x="3712367" y="2735527"/>
            <a:ext cx="1688850" cy="493848"/>
          </a:xfrm>
          <a:custGeom>
            <a:avLst/>
            <a:gdLst>
              <a:gd name="connsiteX0" fmla="*/ 0 w 2836726"/>
              <a:gd name="connsiteY0" fmla="*/ 0 h 493848"/>
              <a:gd name="connsiteX1" fmla="*/ 369221 w 2836726"/>
              <a:gd name="connsiteY1" fmla="*/ 0 h 493848"/>
              <a:gd name="connsiteX2" fmla="*/ 536962 w 2836726"/>
              <a:gd name="connsiteY2" fmla="*/ 0 h 493848"/>
              <a:gd name="connsiteX3" fmla="*/ 545573 w 2836726"/>
              <a:gd name="connsiteY3" fmla="*/ 0 h 493848"/>
              <a:gd name="connsiteX4" fmla="*/ 551141 w 2836726"/>
              <a:gd name="connsiteY4" fmla="*/ 0 h 493848"/>
              <a:gd name="connsiteX5" fmla="*/ 605854 w 2836726"/>
              <a:gd name="connsiteY5" fmla="*/ 0 h 493848"/>
              <a:gd name="connsiteX6" fmla="*/ 906183 w 2836726"/>
              <a:gd name="connsiteY6" fmla="*/ 0 h 493848"/>
              <a:gd name="connsiteX7" fmla="*/ 1044827 w 2836726"/>
              <a:gd name="connsiteY7" fmla="*/ 0 h 493848"/>
              <a:gd name="connsiteX8" fmla="*/ 1053438 w 2836726"/>
              <a:gd name="connsiteY8" fmla="*/ 0 h 493848"/>
              <a:gd name="connsiteX9" fmla="*/ 1088103 w 2836726"/>
              <a:gd name="connsiteY9" fmla="*/ 0 h 493848"/>
              <a:gd name="connsiteX10" fmla="*/ 1113719 w 2836726"/>
              <a:gd name="connsiteY10" fmla="*/ 0 h 493848"/>
              <a:gd name="connsiteX11" fmla="*/ 1414048 w 2836726"/>
              <a:gd name="connsiteY11" fmla="*/ 0 h 493848"/>
              <a:gd name="connsiteX12" fmla="*/ 1492137 w 2836726"/>
              <a:gd name="connsiteY12" fmla="*/ 0 h 493848"/>
              <a:gd name="connsiteX13" fmla="*/ 1500748 w 2836726"/>
              <a:gd name="connsiteY13" fmla="*/ 0 h 493848"/>
              <a:gd name="connsiteX14" fmla="*/ 1561029 w 2836726"/>
              <a:gd name="connsiteY14" fmla="*/ 0 h 493848"/>
              <a:gd name="connsiteX15" fmla="*/ 1595968 w 2836726"/>
              <a:gd name="connsiteY15" fmla="*/ 0 h 493848"/>
              <a:gd name="connsiteX16" fmla="*/ 1724649 w 2836726"/>
              <a:gd name="connsiteY16" fmla="*/ 0 h 493848"/>
              <a:gd name="connsiteX17" fmla="*/ 1861358 w 2836726"/>
              <a:gd name="connsiteY17" fmla="*/ 0 h 493848"/>
              <a:gd name="connsiteX18" fmla="*/ 1949225 w 2836726"/>
              <a:gd name="connsiteY18" fmla="*/ 0 h 493848"/>
              <a:gd name="connsiteX19" fmla="*/ 2018118 w 2836726"/>
              <a:gd name="connsiteY19" fmla="*/ 0 h 493848"/>
              <a:gd name="connsiteX20" fmla="*/ 2043278 w 2836726"/>
              <a:gd name="connsiteY20" fmla="*/ 0 h 493848"/>
              <a:gd name="connsiteX21" fmla="*/ 2120573 w 2836726"/>
              <a:gd name="connsiteY21" fmla="*/ 0 h 493848"/>
              <a:gd name="connsiteX22" fmla="*/ 2129185 w 2836726"/>
              <a:gd name="connsiteY22" fmla="*/ 0 h 493848"/>
              <a:gd name="connsiteX23" fmla="*/ 2181738 w 2836726"/>
              <a:gd name="connsiteY23" fmla="*/ 0 h 493848"/>
              <a:gd name="connsiteX24" fmla="*/ 2189466 w 2836726"/>
              <a:gd name="connsiteY24" fmla="*/ 0 h 493848"/>
              <a:gd name="connsiteX25" fmla="*/ 2318447 w 2836726"/>
              <a:gd name="connsiteY25" fmla="*/ 0 h 493848"/>
              <a:gd name="connsiteX26" fmla="*/ 2353086 w 2836726"/>
              <a:gd name="connsiteY26" fmla="*/ 0 h 493848"/>
              <a:gd name="connsiteX27" fmla="*/ 2489795 w 2836726"/>
              <a:gd name="connsiteY27" fmla="*/ 0 h 493848"/>
              <a:gd name="connsiteX28" fmla="*/ 2500366 w 2836726"/>
              <a:gd name="connsiteY28" fmla="*/ 0 h 493848"/>
              <a:gd name="connsiteX29" fmla="*/ 2671714 w 2836726"/>
              <a:gd name="connsiteY29" fmla="*/ 0 h 493848"/>
              <a:gd name="connsiteX30" fmla="*/ 2836726 w 2836726"/>
              <a:gd name="connsiteY30" fmla="*/ 246924 h 493848"/>
              <a:gd name="connsiteX31" fmla="*/ 2671714 w 2836726"/>
              <a:gd name="connsiteY31" fmla="*/ 493848 h 493848"/>
              <a:gd name="connsiteX32" fmla="*/ 2602822 w 2836726"/>
              <a:gd name="connsiteY32" fmla="*/ 493848 h 493848"/>
              <a:gd name="connsiteX33" fmla="*/ 2500366 w 2836726"/>
              <a:gd name="connsiteY33" fmla="*/ 493848 h 493848"/>
              <a:gd name="connsiteX34" fmla="*/ 2454214 w 2836726"/>
              <a:gd name="connsiteY34" fmla="*/ 493848 h 493848"/>
              <a:gd name="connsiteX35" fmla="*/ 2439202 w 2836726"/>
              <a:gd name="connsiteY35" fmla="*/ 493848 h 493848"/>
              <a:gd name="connsiteX36" fmla="*/ 2344601 w 2836726"/>
              <a:gd name="connsiteY36" fmla="*/ 493848 h 493848"/>
              <a:gd name="connsiteX37" fmla="*/ 2302493 w 2836726"/>
              <a:gd name="connsiteY37" fmla="*/ 493848 h 493848"/>
              <a:gd name="connsiteX38" fmla="*/ 2131145 w 2836726"/>
              <a:gd name="connsiteY38" fmla="*/ 493848 h 493848"/>
              <a:gd name="connsiteX39" fmla="*/ 2120573 w 2836726"/>
              <a:gd name="connsiteY39" fmla="*/ 493848 h 493848"/>
              <a:gd name="connsiteX40" fmla="*/ 2043278 w 2836726"/>
              <a:gd name="connsiteY40" fmla="*/ 493848 h 493848"/>
              <a:gd name="connsiteX41" fmla="*/ 2034667 w 2836726"/>
              <a:gd name="connsiteY41" fmla="*/ 493848 h 493848"/>
              <a:gd name="connsiteX42" fmla="*/ 1974386 w 2836726"/>
              <a:gd name="connsiteY42" fmla="*/ 493848 h 493848"/>
              <a:gd name="connsiteX43" fmla="*/ 1949225 w 2836726"/>
              <a:gd name="connsiteY43" fmla="*/ 493848 h 493848"/>
              <a:gd name="connsiteX44" fmla="*/ 1810765 w 2836726"/>
              <a:gd name="connsiteY44" fmla="*/ 493848 h 493848"/>
              <a:gd name="connsiteX45" fmla="*/ 1674056 w 2836726"/>
              <a:gd name="connsiteY45" fmla="*/ 493848 h 493848"/>
              <a:gd name="connsiteX46" fmla="*/ 1595968 w 2836726"/>
              <a:gd name="connsiteY46" fmla="*/ 493848 h 493848"/>
              <a:gd name="connsiteX47" fmla="*/ 1549815 w 2836726"/>
              <a:gd name="connsiteY47" fmla="*/ 493848 h 493848"/>
              <a:gd name="connsiteX48" fmla="*/ 1492137 w 2836726"/>
              <a:gd name="connsiteY48" fmla="*/ 493848 h 493848"/>
              <a:gd name="connsiteX49" fmla="*/ 1440202 w 2836726"/>
              <a:gd name="connsiteY49" fmla="*/ 493848 h 493848"/>
              <a:gd name="connsiteX50" fmla="*/ 1226746 w 2836726"/>
              <a:gd name="connsiteY50" fmla="*/ 493848 h 493848"/>
              <a:gd name="connsiteX51" fmla="*/ 1088103 w 2836726"/>
              <a:gd name="connsiteY51" fmla="*/ 493848 h 493848"/>
              <a:gd name="connsiteX52" fmla="*/ 1082334 w 2836726"/>
              <a:gd name="connsiteY52" fmla="*/ 493848 h 493848"/>
              <a:gd name="connsiteX53" fmla="*/ 1044827 w 2836726"/>
              <a:gd name="connsiteY53" fmla="*/ 493848 h 493848"/>
              <a:gd name="connsiteX54" fmla="*/ 1041950 w 2836726"/>
              <a:gd name="connsiteY54" fmla="*/ 493848 h 493848"/>
              <a:gd name="connsiteX55" fmla="*/ 718881 w 2836726"/>
              <a:gd name="connsiteY55" fmla="*/ 493848 h 493848"/>
              <a:gd name="connsiteX56" fmla="*/ 551141 w 2836726"/>
              <a:gd name="connsiteY56" fmla="*/ 493848 h 493848"/>
              <a:gd name="connsiteX57" fmla="*/ 542529 w 2836726"/>
              <a:gd name="connsiteY57" fmla="*/ 493848 h 493848"/>
              <a:gd name="connsiteX58" fmla="*/ 536962 w 2836726"/>
              <a:gd name="connsiteY58" fmla="*/ 493848 h 493848"/>
              <a:gd name="connsiteX59" fmla="*/ 482248 w 2836726"/>
              <a:gd name="connsiteY59" fmla="*/ 493848 h 493848"/>
              <a:gd name="connsiteX60" fmla="*/ 0 w 2836726"/>
              <a:gd name="connsiteY60" fmla="*/ 493848 h 493848"/>
              <a:gd name="connsiteX61" fmla="*/ 99007 w 2836726"/>
              <a:gd name="connsiteY61" fmla="*/ 246924 h 493848"/>
              <a:gd name="connsiteX62" fmla="*/ 0 w 2836726"/>
              <a:gd name="connsiteY62" fmla="*/ 0 h 49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836726" h="493848">
                <a:moveTo>
                  <a:pt x="0" y="0"/>
                </a:moveTo>
                <a:cubicBezTo>
                  <a:pt x="0" y="0"/>
                  <a:pt x="0" y="0"/>
                  <a:pt x="369221" y="0"/>
                </a:cubicBezTo>
                <a:lnTo>
                  <a:pt x="536962" y="0"/>
                </a:lnTo>
                <a:cubicBezTo>
                  <a:pt x="536962" y="0"/>
                  <a:pt x="536962" y="0"/>
                  <a:pt x="545573" y="0"/>
                </a:cubicBezTo>
                <a:lnTo>
                  <a:pt x="551141" y="0"/>
                </a:lnTo>
                <a:lnTo>
                  <a:pt x="605854" y="0"/>
                </a:lnTo>
                <a:cubicBezTo>
                  <a:pt x="657524" y="0"/>
                  <a:pt x="747946" y="0"/>
                  <a:pt x="906183" y="0"/>
                </a:cubicBezTo>
                <a:lnTo>
                  <a:pt x="1044827" y="0"/>
                </a:lnTo>
                <a:lnTo>
                  <a:pt x="1053438" y="0"/>
                </a:lnTo>
                <a:lnTo>
                  <a:pt x="1088103" y="0"/>
                </a:lnTo>
                <a:lnTo>
                  <a:pt x="1113719" y="0"/>
                </a:lnTo>
                <a:cubicBezTo>
                  <a:pt x="1165389" y="0"/>
                  <a:pt x="1255811" y="0"/>
                  <a:pt x="1414048" y="0"/>
                </a:cubicBezTo>
                <a:lnTo>
                  <a:pt x="1492137" y="0"/>
                </a:lnTo>
                <a:lnTo>
                  <a:pt x="1500748" y="0"/>
                </a:lnTo>
                <a:lnTo>
                  <a:pt x="1561029" y="0"/>
                </a:lnTo>
                <a:lnTo>
                  <a:pt x="1595968" y="0"/>
                </a:lnTo>
                <a:lnTo>
                  <a:pt x="1724649" y="0"/>
                </a:lnTo>
                <a:cubicBezTo>
                  <a:pt x="1763401" y="0"/>
                  <a:pt x="1808612" y="0"/>
                  <a:pt x="1861358" y="0"/>
                </a:cubicBezTo>
                <a:lnTo>
                  <a:pt x="1949225" y="0"/>
                </a:lnTo>
                <a:cubicBezTo>
                  <a:pt x="1949225" y="0"/>
                  <a:pt x="1949225" y="0"/>
                  <a:pt x="2018118" y="0"/>
                </a:cubicBezTo>
                <a:lnTo>
                  <a:pt x="2043278" y="0"/>
                </a:lnTo>
                <a:lnTo>
                  <a:pt x="2120573" y="0"/>
                </a:lnTo>
                <a:lnTo>
                  <a:pt x="2129185" y="0"/>
                </a:lnTo>
                <a:lnTo>
                  <a:pt x="2181738" y="0"/>
                </a:lnTo>
                <a:lnTo>
                  <a:pt x="2189466" y="0"/>
                </a:lnTo>
                <a:lnTo>
                  <a:pt x="2318447" y="0"/>
                </a:lnTo>
                <a:lnTo>
                  <a:pt x="2353086" y="0"/>
                </a:lnTo>
                <a:lnTo>
                  <a:pt x="2489795" y="0"/>
                </a:lnTo>
                <a:lnTo>
                  <a:pt x="2500366" y="0"/>
                </a:lnTo>
                <a:lnTo>
                  <a:pt x="2671714" y="0"/>
                </a:lnTo>
                <a:cubicBezTo>
                  <a:pt x="2762471" y="0"/>
                  <a:pt x="2836726" y="112461"/>
                  <a:pt x="2836726" y="246924"/>
                </a:cubicBezTo>
                <a:cubicBezTo>
                  <a:pt x="2836726" y="383832"/>
                  <a:pt x="2762471" y="493848"/>
                  <a:pt x="2671714" y="493848"/>
                </a:cubicBezTo>
                <a:cubicBezTo>
                  <a:pt x="2671714" y="493848"/>
                  <a:pt x="2671714" y="493848"/>
                  <a:pt x="2602822" y="493848"/>
                </a:cubicBezTo>
                <a:lnTo>
                  <a:pt x="2500366" y="493848"/>
                </a:lnTo>
                <a:cubicBezTo>
                  <a:pt x="2500366" y="493848"/>
                  <a:pt x="2500366" y="493848"/>
                  <a:pt x="2454214" y="493848"/>
                </a:cubicBezTo>
                <a:lnTo>
                  <a:pt x="2439202" y="493848"/>
                </a:lnTo>
                <a:lnTo>
                  <a:pt x="2344601" y="493848"/>
                </a:lnTo>
                <a:lnTo>
                  <a:pt x="2302493" y="493848"/>
                </a:lnTo>
                <a:lnTo>
                  <a:pt x="2131145" y="493848"/>
                </a:lnTo>
                <a:lnTo>
                  <a:pt x="2120573" y="493848"/>
                </a:lnTo>
                <a:lnTo>
                  <a:pt x="2043278" y="493848"/>
                </a:lnTo>
                <a:lnTo>
                  <a:pt x="2034667" y="493848"/>
                </a:lnTo>
                <a:lnTo>
                  <a:pt x="1974386" y="493848"/>
                </a:lnTo>
                <a:lnTo>
                  <a:pt x="1949225" y="493848"/>
                </a:lnTo>
                <a:lnTo>
                  <a:pt x="1810765" y="493848"/>
                </a:lnTo>
                <a:cubicBezTo>
                  <a:pt x="1772013" y="493848"/>
                  <a:pt x="1726802" y="493848"/>
                  <a:pt x="1674056" y="493848"/>
                </a:cubicBezTo>
                <a:lnTo>
                  <a:pt x="1595968" y="493848"/>
                </a:lnTo>
                <a:cubicBezTo>
                  <a:pt x="1595968" y="493848"/>
                  <a:pt x="1595968" y="493848"/>
                  <a:pt x="1549815" y="493848"/>
                </a:cubicBezTo>
                <a:lnTo>
                  <a:pt x="1492137" y="493848"/>
                </a:lnTo>
                <a:lnTo>
                  <a:pt x="1440202" y="493848"/>
                </a:lnTo>
                <a:cubicBezTo>
                  <a:pt x="1388281" y="493848"/>
                  <a:pt x="1319052" y="493848"/>
                  <a:pt x="1226746" y="493848"/>
                </a:cubicBezTo>
                <a:lnTo>
                  <a:pt x="1088103" y="493848"/>
                </a:lnTo>
                <a:cubicBezTo>
                  <a:pt x="1088103" y="493848"/>
                  <a:pt x="1088103" y="493848"/>
                  <a:pt x="1082334" y="493848"/>
                </a:cubicBezTo>
                <a:lnTo>
                  <a:pt x="1044827" y="493848"/>
                </a:lnTo>
                <a:lnTo>
                  <a:pt x="1041950" y="493848"/>
                </a:lnTo>
                <a:cubicBezTo>
                  <a:pt x="995797" y="493848"/>
                  <a:pt x="903492" y="493848"/>
                  <a:pt x="718881" y="493848"/>
                </a:cubicBezTo>
                <a:lnTo>
                  <a:pt x="551141" y="493848"/>
                </a:lnTo>
                <a:lnTo>
                  <a:pt x="542529" y="493848"/>
                </a:lnTo>
                <a:lnTo>
                  <a:pt x="536962" y="493848"/>
                </a:lnTo>
                <a:lnTo>
                  <a:pt x="482248" y="493848"/>
                </a:lnTo>
                <a:cubicBezTo>
                  <a:pt x="413356" y="493848"/>
                  <a:pt x="275570" y="493848"/>
                  <a:pt x="0" y="493848"/>
                </a:cubicBezTo>
                <a:cubicBezTo>
                  <a:pt x="59404" y="447397"/>
                  <a:pt x="99007" y="354495"/>
                  <a:pt x="99007" y="246924"/>
                </a:cubicBezTo>
                <a:cubicBezTo>
                  <a:pt x="99007" y="141798"/>
                  <a:pt x="59404" y="48896"/>
                  <a:pt x="0" y="0"/>
                </a:cubicBezTo>
                <a:close/>
              </a:path>
            </a:pathLst>
          </a:custGeom>
          <a:solidFill>
            <a:srgbClr val="FFD347"/>
          </a:solidFill>
          <a:ln>
            <a:noFill/>
          </a:ln>
          <a:effectLst/>
        </p:spPr>
        <p:txBody>
          <a:bodyPr vert="horz" wrap="square" lIns="180000" tIns="0" rIns="0" bIns="0" numCol="1" anchor="ctr" anchorCtr="0" compatLnSpc="1">
            <a:noAutofit/>
          </a:bodyPr>
          <a:lstStyle/>
          <a:p>
            <a:pPr algn="ctr">
              <a:defRPr/>
            </a:pPr>
            <a:r>
              <a:rPr lang="zh-TW" altLang="en-US" sz="12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改善計畫核定</a:t>
            </a:r>
            <a:r>
              <a:rPr lang="zh-TW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後</a:t>
            </a:r>
          </a:p>
          <a:p>
            <a:pPr algn="ctr">
              <a:defRPr/>
            </a:pPr>
            <a:r>
              <a:rPr lang="zh-TW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二年內完成改善</a:t>
            </a:r>
          </a:p>
        </p:txBody>
      </p:sp>
      <p:sp>
        <p:nvSpPr>
          <p:cNvPr id="30" name="手繪多邊形: 圖案 46">
            <a:extLst>
              <a:ext uri="{FF2B5EF4-FFF2-40B4-BE49-F238E27FC236}">
                <a16:creationId xmlns:a16="http://schemas.microsoft.com/office/drawing/2014/main" id="{BA996903-771A-49D2-B075-9B0C5C0256AA}"/>
              </a:ext>
            </a:extLst>
          </p:cNvPr>
          <p:cNvSpPr>
            <a:spLocks noChangeAspect="1"/>
          </p:cNvSpPr>
          <p:nvPr/>
        </p:nvSpPr>
        <p:spPr bwMode="auto">
          <a:xfrm>
            <a:off x="7171043" y="2734976"/>
            <a:ext cx="761626" cy="494399"/>
          </a:xfrm>
          <a:custGeom>
            <a:avLst/>
            <a:gdLst>
              <a:gd name="connsiteX0" fmla="*/ 306452 w 1217796"/>
              <a:gd name="connsiteY0" fmla="*/ 0 h 494399"/>
              <a:gd name="connsiteX1" fmla="*/ 1007809 w 1217796"/>
              <a:gd name="connsiteY1" fmla="*/ 0 h 494399"/>
              <a:gd name="connsiteX2" fmla="*/ 1217796 w 1217796"/>
              <a:gd name="connsiteY2" fmla="*/ 246924 h 494399"/>
              <a:gd name="connsiteX3" fmla="*/ 1007809 w 1217796"/>
              <a:gd name="connsiteY3" fmla="*/ 493848 h 494399"/>
              <a:gd name="connsiteX4" fmla="*/ 711924 w 1217796"/>
              <a:gd name="connsiteY4" fmla="*/ 493848 h 494399"/>
              <a:gd name="connsiteX5" fmla="*/ 706011 w 1217796"/>
              <a:gd name="connsiteY5" fmla="*/ 493848 h 494399"/>
              <a:gd name="connsiteX6" fmla="*/ 701357 w 1217796"/>
              <a:gd name="connsiteY6" fmla="*/ 494399 h 494399"/>
              <a:gd name="connsiteX7" fmla="*/ 0 w 1217796"/>
              <a:gd name="connsiteY7" fmla="*/ 494399 h 494399"/>
              <a:gd name="connsiteX8" fmla="*/ 125993 w 1217796"/>
              <a:gd name="connsiteY8" fmla="*/ 247475 h 494399"/>
              <a:gd name="connsiteX9" fmla="*/ 0 w 1217796"/>
              <a:gd name="connsiteY9" fmla="*/ 551 h 494399"/>
              <a:gd name="connsiteX10" fmla="*/ 295885 w 1217796"/>
              <a:gd name="connsiteY10" fmla="*/ 551 h 494399"/>
              <a:gd name="connsiteX11" fmla="*/ 307092 w 1217796"/>
              <a:gd name="connsiteY11" fmla="*/ 551 h 494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796" h="494399">
                <a:moveTo>
                  <a:pt x="306452" y="0"/>
                </a:moveTo>
                <a:cubicBezTo>
                  <a:pt x="306452" y="0"/>
                  <a:pt x="306452" y="0"/>
                  <a:pt x="1007809" y="0"/>
                </a:cubicBezTo>
                <a:cubicBezTo>
                  <a:pt x="1123302" y="0"/>
                  <a:pt x="1217796" y="112461"/>
                  <a:pt x="1217796" y="246924"/>
                </a:cubicBezTo>
                <a:cubicBezTo>
                  <a:pt x="1217796" y="383832"/>
                  <a:pt x="1123302" y="493848"/>
                  <a:pt x="1007809" y="493848"/>
                </a:cubicBezTo>
                <a:cubicBezTo>
                  <a:pt x="1007809" y="493848"/>
                  <a:pt x="1007809" y="493848"/>
                  <a:pt x="711924" y="493848"/>
                </a:cubicBezTo>
                <a:lnTo>
                  <a:pt x="706011" y="493848"/>
                </a:lnTo>
                <a:lnTo>
                  <a:pt x="701357" y="494399"/>
                </a:lnTo>
                <a:cubicBezTo>
                  <a:pt x="701357" y="494399"/>
                  <a:pt x="701357" y="494399"/>
                  <a:pt x="0" y="494399"/>
                </a:cubicBezTo>
                <a:cubicBezTo>
                  <a:pt x="75596" y="447948"/>
                  <a:pt x="125993" y="355046"/>
                  <a:pt x="125993" y="247475"/>
                </a:cubicBezTo>
                <a:cubicBezTo>
                  <a:pt x="125993" y="142349"/>
                  <a:pt x="75596" y="49447"/>
                  <a:pt x="0" y="551"/>
                </a:cubicBezTo>
                <a:cubicBezTo>
                  <a:pt x="0" y="551"/>
                  <a:pt x="0" y="551"/>
                  <a:pt x="295885" y="551"/>
                </a:cubicBezTo>
                <a:lnTo>
                  <a:pt x="307092" y="55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algn="ctr">
              <a:defRPr/>
            </a:pPr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第</a:t>
            </a:r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12</a:t>
            </a:r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年</a:t>
            </a:r>
          </a:p>
          <a:p>
            <a:pPr algn="ctr">
              <a:defRPr/>
            </a:pPr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121.3.19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97F04FAB-9DC6-4BBE-A765-AD986232BA34}"/>
              </a:ext>
            </a:extLst>
          </p:cNvPr>
          <p:cNvSpPr>
            <a:spLocks noChangeAspect="1"/>
          </p:cNvSpPr>
          <p:nvPr/>
        </p:nvSpPr>
        <p:spPr bwMode="auto">
          <a:xfrm>
            <a:off x="8943987" y="2735527"/>
            <a:ext cx="831385" cy="493848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algn="ctr"/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第</a:t>
            </a:r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20</a:t>
            </a:r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年</a:t>
            </a:r>
          </a:p>
          <a:p>
            <a:pPr algn="ctr"/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129.3.19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0794A083-71D7-479C-B866-0D7BA522201A}"/>
              </a:ext>
            </a:extLst>
          </p:cNvPr>
          <p:cNvSpPr/>
          <p:nvPr/>
        </p:nvSpPr>
        <p:spPr>
          <a:xfrm>
            <a:off x="767334" y="2374603"/>
            <a:ext cx="1205172" cy="2881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申請納管期間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7F07094-A7FA-4078-B942-2BDAD50809CF}"/>
              </a:ext>
            </a:extLst>
          </p:cNvPr>
          <p:cNvSpPr/>
          <p:nvPr/>
        </p:nvSpPr>
        <p:spPr>
          <a:xfrm>
            <a:off x="2741696" y="2136158"/>
            <a:ext cx="1374326" cy="2881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提改善計畫期限</a:t>
            </a:r>
            <a:endParaRPr kumimoji="0" lang="zh-TW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3C6A757-EC3A-4B13-81CC-92E2135ED746}"/>
              </a:ext>
            </a:extLst>
          </p:cNvPr>
          <p:cNvSpPr/>
          <p:nvPr/>
        </p:nvSpPr>
        <p:spPr>
          <a:xfrm>
            <a:off x="5440377" y="2003934"/>
            <a:ext cx="1868066" cy="2881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取得特定工廠登記</a:t>
            </a: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期限</a:t>
            </a:r>
            <a:endParaRPr kumimoji="0" lang="zh-TW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8FFDB72-B115-419F-9885-288E64F9456A}"/>
              </a:ext>
            </a:extLst>
          </p:cNvPr>
          <p:cNvSpPr/>
          <p:nvPr/>
        </p:nvSpPr>
        <p:spPr>
          <a:xfrm>
            <a:off x="6374410" y="1591245"/>
            <a:ext cx="2227139" cy="2881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lIns="36000" tIns="36000" rIns="36000" bIns="3600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特定工廠提送用地變更期限</a:t>
            </a:r>
            <a:endParaRPr kumimoji="0" lang="zh-TW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9C9AE8B-C597-4348-B12B-4021DB246EF0}"/>
              </a:ext>
            </a:extLst>
          </p:cNvPr>
          <p:cNvSpPr/>
          <p:nvPr/>
        </p:nvSpPr>
        <p:spPr>
          <a:xfrm>
            <a:off x="7800975" y="1147085"/>
            <a:ext cx="1825271" cy="2881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0" tIns="36000" rIns="0" bIns="36000" rtlCol="0" anchor="ctr">
            <a:spAutoFit/>
          </a:bodyPr>
          <a:lstStyle/>
          <a:p>
            <a:pPr lvl="0" algn="ctr" defTabSz="914400">
              <a:defRPr/>
            </a:pP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取得</a:t>
            </a:r>
            <a:r>
              <a:rPr lang="zh-TW" altLang="en-US" sz="1400" b="1" kern="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一般</a:t>
            </a: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工廠</a:t>
            </a:r>
            <a:r>
              <a: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登記</a:t>
            </a:r>
            <a:r>
              <a:rPr kumimoji="0" lang="zh-TW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期</a:t>
            </a:r>
            <a:r>
              <a:rPr lang="zh-TW" altLang="en-US" sz="1400" b="1" kern="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限</a:t>
            </a:r>
            <a:endParaRPr kumimoji="0" lang="zh-TW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9F3E8783-A67F-4D87-82E9-D916EAB85716}"/>
              </a:ext>
            </a:extLst>
          </p:cNvPr>
          <p:cNvCxnSpPr>
            <a:stCxn id="32" idx="1"/>
          </p:cNvCxnSpPr>
          <p:nvPr/>
        </p:nvCxnSpPr>
        <p:spPr>
          <a:xfrm flipH="1">
            <a:off x="507762" y="2518677"/>
            <a:ext cx="2595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44" name="矩形: 圓角 84">
            <a:extLst>
              <a:ext uri="{FF2B5EF4-FFF2-40B4-BE49-F238E27FC236}">
                <a16:creationId xmlns:a16="http://schemas.microsoft.com/office/drawing/2014/main" id="{7F971906-9B64-496D-BBF6-2A050F7D7771}"/>
              </a:ext>
            </a:extLst>
          </p:cNvPr>
          <p:cNvSpPr/>
          <p:nvPr/>
        </p:nvSpPr>
        <p:spPr>
          <a:xfrm>
            <a:off x="143866" y="953582"/>
            <a:ext cx="339442" cy="2261282"/>
          </a:xfrm>
          <a:prstGeom prst="roundRect">
            <a:avLst/>
          </a:prstGeom>
          <a:solidFill>
            <a:srgbClr val="FE98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sx="101000" sy="101000" algn="tl" rotWithShape="0">
              <a:srgbClr val="DA8200"/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自</a:t>
            </a:r>
            <a:r>
              <a:rPr lang="en-US" altLang="zh-TW" sz="1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</a:t>
            </a:r>
          </a:p>
          <a:p>
            <a:pPr algn="ctr"/>
            <a:r>
              <a:rPr lang="en-US" altLang="zh-TW" sz="1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09</a:t>
            </a:r>
            <a:r>
              <a:rPr lang="zh-TW" altLang="en-US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年</a:t>
            </a:r>
            <a:r>
              <a:rPr lang="en-US" altLang="zh-TW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3</a:t>
            </a:r>
            <a:r>
              <a:rPr lang="zh-TW" altLang="en-US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月</a:t>
            </a:r>
            <a:r>
              <a:rPr lang="en-US" altLang="zh-TW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20</a:t>
            </a:r>
            <a:r>
              <a:rPr lang="zh-TW" altLang="en-US" sz="1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日起</a:t>
            </a:r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BB048BE7-6BC9-4EC1-ACD6-A12044135CE9}"/>
              </a:ext>
            </a:extLst>
          </p:cNvPr>
          <p:cNvSpPr>
            <a:spLocks noChangeAspect="1"/>
          </p:cNvSpPr>
          <p:nvPr/>
        </p:nvSpPr>
        <p:spPr bwMode="auto">
          <a:xfrm>
            <a:off x="3173121" y="2735527"/>
            <a:ext cx="867734" cy="493848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noAutofit/>
          </a:bodyPr>
          <a:lstStyle/>
          <a:p>
            <a:pPr algn="ctr"/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第</a:t>
            </a:r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3</a:t>
            </a:r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年</a:t>
            </a:r>
            <a:endParaRPr lang="en-US" altLang="zh-TW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algn="ctr"/>
            <a:r>
              <a:rPr lang="zh-TW" alt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  </a:t>
            </a:r>
            <a:r>
              <a:rPr lang="en-US" altLang="zh-TW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112.03.19</a:t>
            </a:r>
            <a:endParaRPr lang="zh-TW" altLang="en-US" sz="12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91DFD84E-DD5D-406A-A97A-6BF4F14DAC3A}"/>
              </a:ext>
            </a:extLst>
          </p:cNvPr>
          <p:cNvSpPr>
            <a:spLocks noChangeAspect="1"/>
          </p:cNvSpPr>
          <p:nvPr/>
        </p:nvSpPr>
        <p:spPr bwMode="auto">
          <a:xfrm>
            <a:off x="6015508" y="2735527"/>
            <a:ext cx="899639" cy="493848"/>
          </a:xfrm>
          <a:custGeom>
            <a:avLst/>
            <a:gdLst>
              <a:gd name="T0" fmla="*/ 334 w 434"/>
              <a:gd name="T1" fmla="*/ 0 h 202"/>
              <a:gd name="T2" fmla="*/ 0 w 434"/>
              <a:gd name="T3" fmla="*/ 0 h 202"/>
              <a:gd name="T4" fmla="*/ 60 w 434"/>
              <a:gd name="T5" fmla="*/ 101 h 202"/>
              <a:gd name="T6" fmla="*/ 0 w 434"/>
              <a:gd name="T7" fmla="*/ 202 h 202"/>
              <a:gd name="T8" fmla="*/ 334 w 434"/>
              <a:gd name="T9" fmla="*/ 202 h 202"/>
              <a:gd name="T10" fmla="*/ 434 w 434"/>
              <a:gd name="T11" fmla="*/ 101 h 202"/>
              <a:gd name="T12" fmla="*/ 334 w 434"/>
              <a:gd name="T13" fmla="*/ 0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4" h="202">
                <a:moveTo>
                  <a:pt x="334" y="0"/>
                </a:moveTo>
                <a:cubicBezTo>
                  <a:pt x="0" y="0"/>
                  <a:pt x="0" y="0"/>
                  <a:pt x="0" y="0"/>
                </a:cubicBezTo>
                <a:cubicBezTo>
                  <a:pt x="36" y="20"/>
                  <a:pt x="60" y="58"/>
                  <a:pt x="60" y="101"/>
                </a:cubicBezTo>
                <a:cubicBezTo>
                  <a:pt x="60" y="145"/>
                  <a:pt x="36" y="183"/>
                  <a:pt x="0" y="202"/>
                </a:cubicBezTo>
                <a:cubicBezTo>
                  <a:pt x="334" y="202"/>
                  <a:pt x="334" y="202"/>
                  <a:pt x="334" y="202"/>
                </a:cubicBezTo>
                <a:cubicBezTo>
                  <a:pt x="389" y="202"/>
                  <a:pt x="434" y="157"/>
                  <a:pt x="434" y="101"/>
                </a:cubicBezTo>
                <a:cubicBezTo>
                  <a:pt x="434" y="46"/>
                  <a:pt x="389" y="0"/>
                  <a:pt x="334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>
              <a:defRPr/>
            </a:pPr>
            <a:r>
              <a:rPr lang="zh-TW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第</a:t>
            </a:r>
            <a:r>
              <a:rPr lang="en-US" altLang="zh-TW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10</a:t>
            </a:r>
            <a:r>
              <a:rPr lang="zh-TW" altLang="en-US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年</a:t>
            </a:r>
          </a:p>
          <a:p>
            <a:pPr algn="ctr">
              <a:defRPr/>
            </a:pPr>
            <a:r>
              <a:rPr lang="en-US" altLang="zh-TW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119.03.19</a:t>
            </a:r>
          </a:p>
        </p:txBody>
      </p:sp>
      <p:sp>
        <p:nvSpPr>
          <p:cNvPr id="47" name="矩形: 圓角 126">
            <a:extLst>
              <a:ext uri="{FF2B5EF4-FFF2-40B4-BE49-F238E27FC236}">
                <a16:creationId xmlns:a16="http://schemas.microsoft.com/office/drawing/2014/main" id="{001C616C-4B95-4813-89DF-5543A867A3AB}"/>
              </a:ext>
            </a:extLst>
          </p:cNvPr>
          <p:cNvSpPr/>
          <p:nvPr/>
        </p:nvSpPr>
        <p:spPr>
          <a:xfrm>
            <a:off x="616632" y="3443019"/>
            <a:ext cx="1540168" cy="1084650"/>
          </a:xfrm>
          <a:prstGeom prst="roundRect">
            <a:avLst>
              <a:gd name="adj" fmla="val 8772"/>
            </a:avLst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6461" tIns="33231" rIns="66461" bIns="33231" rtlCol="0" anchor="t" anchorCtr="0">
            <a:spAutoFit/>
          </a:bodyPr>
          <a:lstStyle/>
          <a:p>
            <a:pPr marL="162660" marR="0" lvl="0" indent="-162660" algn="just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circleNumWdWhitePlai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自行申請納管</a:t>
            </a:r>
          </a:p>
          <a:p>
            <a:pPr marL="162660" marR="0" lvl="0" indent="-162660" algn="just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AutoNum type="circleNumWdWhitePlai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政府通知納管</a:t>
            </a:r>
          </a:p>
          <a:p>
            <a:pPr marL="86460" marR="0" lvl="0" indent="-86460" algn="just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114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每年繳交納管輔導金，至取得特登為止</a:t>
            </a:r>
          </a:p>
        </p:txBody>
      </p:sp>
      <p:sp>
        <p:nvSpPr>
          <p:cNvPr id="48" name="矩形: 圓角 127">
            <a:extLst>
              <a:ext uri="{FF2B5EF4-FFF2-40B4-BE49-F238E27FC236}">
                <a16:creationId xmlns:a16="http://schemas.microsoft.com/office/drawing/2014/main" id="{D154D813-A4BE-4087-8CB2-D59C1F379947}"/>
              </a:ext>
            </a:extLst>
          </p:cNvPr>
          <p:cNvSpPr/>
          <p:nvPr/>
        </p:nvSpPr>
        <p:spPr>
          <a:xfrm>
            <a:off x="5496458" y="3440904"/>
            <a:ext cx="1488896" cy="1223191"/>
          </a:xfrm>
          <a:prstGeom prst="roundRect">
            <a:avLst>
              <a:gd name="adj" fmla="val 8772"/>
            </a:avLst>
          </a:prstGeom>
          <a:solidFill>
            <a:srgbClr val="00B731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6461" tIns="33231" rIns="66461" bIns="33231" rtlCol="0" anchor="t" anchorCtr="0">
            <a:spAutoFit/>
          </a:bodyPr>
          <a:lstStyle/>
          <a:p>
            <a:pPr marL="0" marR="0" lvl="0" indent="0" algn="ctr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完成工廠改善後</a:t>
            </a:r>
            <a:endParaRPr kumimoji="0" lang="en-US" altLang="zh-TW" sz="142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0" marR="0" lvl="0" indent="0" algn="ctr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向臺南市政府</a:t>
            </a:r>
            <a:endParaRPr kumimoji="0" lang="en-US" altLang="zh-TW" sz="142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0" marR="0" lvl="0" indent="0" algn="ctr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申請</a:t>
            </a:r>
            <a:endParaRPr kumimoji="0" lang="en-US" altLang="zh-TW" sz="1429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0" marR="0" lvl="0" indent="0" algn="ctr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特定工廠</a:t>
            </a:r>
            <a:r>
              <a:rPr kumimoji="0" lang="zh-TW" altLang="en-US" sz="1429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登記</a:t>
            </a:r>
            <a:endParaRPr lang="en-US" altLang="zh-TW" sz="1429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0" marR="0" lvl="0" indent="0" algn="ctr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29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49" name="矩形: 圓角 128">
            <a:extLst>
              <a:ext uri="{FF2B5EF4-FFF2-40B4-BE49-F238E27FC236}">
                <a16:creationId xmlns:a16="http://schemas.microsoft.com/office/drawing/2014/main" id="{35C55BE4-E474-407E-B1BB-B738ACD68A90}"/>
              </a:ext>
            </a:extLst>
          </p:cNvPr>
          <p:cNvSpPr/>
          <p:nvPr/>
        </p:nvSpPr>
        <p:spPr>
          <a:xfrm>
            <a:off x="2362401" y="3437877"/>
            <a:ext cx="1469669" cy="983467"/>
          </a:xfrm>
          <a:prstGeom prst="roundRect">
            <a:avLst>
              <a:gd name="adj" fmla="val 7233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3231" tIns="33231" rIns="33231" bIns="33231" rtlCol="0" anchor="t" anchorCtr="0">
            <a:spAutoFit/>
          </a:bodyPr>
          <a:lstStyle/>
          <a:p>
            <a:pPr lvl="0" algn="just" defTabSz="913905"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提出工廠改善</a:t>
            </a:r>
            <a:r>
              <a:rPr lang="zh-TW" altLang="en-US" sz="1429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計畫</a:t>
            </a:r>
            <a:r>
              <a:rPr lang="zh-TW" altLang="en-US" sz="1429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：環保、消防、廢</a:t>
            </a:r>
            <a:r>
              <a:rPr kumimoji="0" lang="en-US" altLang="zh-TW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(</a:t>
            </a:r>
            <a:r>
              <a:rPr kumimoji="0" lang="zh-TW" altLang="en-US" sz="142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污</a:t>
            </a:r>
            <a:r>
              <a:rPr kumimoji="0" lang="en-US" altLang="zh-TW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)</a:t>
            </a: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水處理及排放</a:t>
            </a:r>
            <a:r>
              <a:rPr kumimoji="0" lang="zh-TW" altLang="en-US" sz="1429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機制等</a:t>
            </a:r>
            <a:endParaRPr kumimoji="0" lang="en-US" altLang="zh-TW" sz="142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50" name="矩形: 圓角 129">
            <a:extLst>
              <a:ext uri="{FF2B5EF4-FFF2-40B4-BE49-F238E27FC236}">
                <a16:creationId xmlns:a16="http://schemas.microsoft.com/office/drawing/2014/main" id="{D4F44C7D-93C2-44F5-8599-ED0714604A63}"/>
              </a:ext>
            </a:extLst>
          </p:cNvPr>
          <p:cNvSpPr/>
          <p:nvPr/>
        </p:nvSpPr>
        <p:spPr>
          <a:xfrm>
            <a:off x="3927287" y="3437438"/>
            <a:ext cx="1382839" cy="1200623"/>
          </a:xfrm>
          <a:prstGeom prst="roundRect">
            <a:avLst>
              <a:gd name="adj" fmla="val 4882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3231" rIns="0" bIns="33231" rtlCol="0" anchor="t" anchorCtr="0">
            <a:spAutoFit/>
          </a:bodyPr>
          <a:lstStyle/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臺南市政府核定計畫</a:t>
            </a:r>
          </a:p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完成工廠改善</a:t>
            </a:r>
          </a:p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必要時申請展延</a:t>
            </a:r>
          </a:p>
        </p:txBody>
      </p:sp>
      <p:sp>
        <p:nvSpPr>
          <p:cNvPr id="51" name="矩形: 圓角 130">
            <a:extLst>
              <a:ext uri="{FF2B5EF4-FFF2-40B4-BE49-F238E27FC236}">
                <a16:creationId xmlns:a16="http://schemas.microsoft.com/office/drawing/2014/main" id="{C0CBBD54-2205-42B0-8ABD-A69E51AAFFE9}"/>
              </a:ext>
            </a:extLst>
          </p:cNvPr>
          <p:cNvSpPr/>
          <p:nvPr/>
        </p:nvSpPr>
        <p:spPr>
          <a:xfrm>
            <a:off x="7108327" y="3436782"/>
            <a:ext cx="2623763" cy="1684325"/>
          </a:xfrm>
          <a:prstGeom prst="roundRect">
            <a:avLst>
              <a:gd name="adj" fmla="val 8772"/>
            </a:avLst>
          </a:prstGeom>
          <a:solidFill>
            <a:srgbClr val="9BBB59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6461" tIns="33231" rIns="33231" bIns="33231" rtlCol="0" anchor="t" anchorCtr="0">
            <a:spAutoFit/>
          </a:bodyPr>
          <a:lstStyle/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辦理用地及建物合法程序</a:t>
            </a:r>
            <a:endParaRPr kumimoji="0" lang="en-US" altLang="zh-TW" sz="1429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每年繳交營運管理金，至完成</a:t>
            </a:r>
            <a:r>
              <a:rPr kumimoji="0" lang="zh-TW" altLang="en-US" sz="1429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用地及建物</a:t>
            </a:r>
            <a:r>
              <a:rPr kumimoji="0" lang="zh-TW" altLang="en-US" sz="1429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合法</a:t>
            </a:r>
            <a:r>
              <a:rPr kumimoji="0" lang="zh-TW" altLang="en-US" sz="1429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，取得一般工廠登記。</a:t>
            </a:r>
            <a:endParaRPr lang="en-US" altLang="zh-TW" sz="1429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TW" sz="1429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endParaRPr lang="en-US" altLang="zh-TW" sz="1429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  <a:p>
            <a:pPr marR="0" lvl="0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en-US" sz="142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52" name="矩形: 圓角 131">
            <a:extLst>
              <a:ext uri="{FF2B5EF4-FFF2-40B4-BE49-F238E27FC236}">
                <a16:creationId xmlns:a16="http://schemas.microsoft.com/office/drawing/2014/main" id="{B20C1DAA-82FE-4FA5-ACAF-6463CB66FC96}"/>
              </a:ext>
            </a:extLst>
          </p:cNvPr>
          <p:cNvSpPr/>
          <p:nvPr/>
        </p:nvSpPr>
        <p:spPr>
          <a:xfrm>
            <a:off x="623121" y="5021517"/>
            <a:ext cx="1533679" cy="531490"/>
          </a:xfrm>
          <a:prstGeom prst="roundRect">
            <a:avLst>
              <a:gd name="adj" fmla="val 8772"/>
            </a:avLst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6461" tIns="33231" rIns="66461" bIns="33231" rtlCol="0" anchor="t" anchorCtr="0">
            <a:spAutoFit/>
          </a:bodyPr>
          <a:lstStyle/>
          <a:p>
            <a:pPr marL="0" marR="0" lvl="0" indent="0" algn="just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提出換證</a:t>
            </a:r>
            <a:r>
              <a:rPr kumimoji="0" lang="zh-TW" altLang="en-US" sz="1429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申請特定</a:t>
            </a: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工廠</a:t>
            </a:r>
            <a:r>
              <a:rPr kumimoji="0" lang="zh-TW" altLang="en-US" sz="1429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登記</a:t>
            </a:r>
            <a:endParaRPr kumimoji="0" lang="en-US" altLang="zh-TW" sz="142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53" name="矩形: 圓角 132">
            <a:extLst>
              <a:ext uri="{FF2B5EF4-FFF2-40B4-BE49-F238E27FC236}">
                <a16:creationId xmlns:a16="http://schemas.microsoft.com/office/drawing/2014/main" id="{4AA2063E-E010-4688-ADEE-8EB258242039}"/>
              </a:ext>
            </a:extLst>
          </p:cNvPr>
          <p:cNvSpPr/>
          <p:nvPr/>
        </p:nvSpPr>
        <p:spPr>
          <a:xfrm>
            <a:off x="2402983" y="5021517"/>
            <a:ext cx="7347934" cy="761769"/>
          </a:xfrm>
          <a:prstGeom prst="roundRect">
            <a:avLst>
              <a:gd name="adj" fmla="val 6717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6461" tIns="33231" rIns="66461" bIns="33231" rtlCol="0" anchor="ctr" anchorCtr="0">
            <a:noAutofit/>
          </a:bodyPr>
          <a:lstStyle/>
          <a:p>
            <a:pPr marL="164125" marR="0" lvl="0" indent="-164125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辦理用地及建物合法程序</a:t>
            </a:r>
          </a:p>
          <a:p>
            <a:pPr marL="164125" lvl="0" indent="-164125" defTabSz="913905">
              <a:buFont typeface="Wingdings" panose="05000000000000000000" pitchFamily="2" charset="2"/>
              <a:buChar char="n"/>
              <a:defRPr/>
            </a:pPr>
            <a:r>
              <a:rPr kumimoji="0" lang="zh-TW" altLang="en-US" sz="142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每年繳交營運管理金，至完成用地及建物</a:t>
            </a:r>
            <a:r>
              <a:rPr lang="zh-TW" altLang="en-US" sz="1429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合法，取得</a:t>
            </a:r>
            <a:r>
              <a:rPr lang="zh-TW" altLang="en-US" sz="1429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一般工廠登記。</a:t>
            </a:r>
            <a:endParaRPr kumimoji="0" lang="zh-TW" altLang="en-US" sz="142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anose="020B0700000000000000" pitchFamily="34" charset="-120"/>
              <a:ea typeface="Adobe 繁黑體 Std B" panose="020B0700000000000000" pitchFamily="34" charset="-120"/>
              <a:cs typeface="Gen Jyuu Gothic Medium" panose="020B0402020203020207" pitchFamily="34" charset="-120"/>
            </a:endParaRPr>
          </a:p>
        </p:txBody>
      </p:sp>
      <p:sp>
        <p:nvSpPr>
          <p:cNvPr id="54" name="矩形: 圓角 133">
            <a:extLst>
              <a:ext uri="{FF2B5EF4-FFF2-40B4-BE49-F238E27FC236}">
                <a16:creationId xmlns:a16="http://schemas.microsoft.com/office/drawing/2014/main" id="{DC4672FB-9A6F-46E0-85BC-A53A852F66C2}"/>
              </a:ext>
            </a:extLst>
          </p:cNvPr>
          <p:cNvSpPr/>
          <p:nvPr/>
        </p:nvSpPr>
        <p:spPr>
          <a:xfrm>
            <a:off x="141254" y="3436782"/>
            <a:ext cx="366505" cy="1349104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4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既有未登記工廠</a:t>
            </a:r>
          </a:p>
        </p:txBody>
      </p:sp>
      <p:sp>
        <p:nvSpPr>
          <p:cNvPr id="55" name="矩形: 圓角 134">
            <a:extLst>
              <a:ext uri="{FF2B5EF4-FFF2-40B4-BE49-F238E27FC236}">
                <a16:creationId xmlns:a16="http://schemas.microsoft.com/office/drawing/2014/main" id="{1905FDE7-2E30-4957-B26B-FF997D66D543}"/>
              </a:ext>
            </a:extLst>
          </p:cNvPr>
          <p:cNvSpPr/>
          <p:nvPr/>
        </p:nvSpPr>
        <p:spPr>
          <a:xfrm>
            <a:off x="141254" y="5012060"/>
            <a:ext cx="366502" cy="1180918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390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4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繁黑體 Std B" panose="020B0700000000000000" pitchFamily="34" charset="-120"/>
                <a:ea typeface="Adobe 繁黑體 Std B" panose="020B0700000000000000" pitchFamily="34" charset="-120"/>
                <a:cs typeface="Gen Jyuu Gothic Medium" panose="020B0402020203020207" pitchFamily="34" charset="-120"/>
              </a:rPr>
              <a:t>臨時登記工廠</a:t>
            </a: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268A6541-F1F0-4464-AB3E-8ADF5FCEF2F0}"/>
              </a:ext>
            </a:extLst>
          </p:cNvPr>
          <p:cNvCxnSpPr>
            <a:cxnSpLocks/>
          </p:cNvCxnSpPr>
          <p:nvPr/>
        </p:nvCxnSpPr>
        <p:spPr>
          <a:xfrm flipV="1">
            <a:off x="2263379" y="3344529"/>
            <a:ext cx="0" cy="2848449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94379E2-675C-417E-974B-BBB58E75787C}"/>
              </a:ext>
            </a:extLst>
          </p:cNvPr>
          <p:cNvCxnSpPr>
            <a:cxnSpLocks/>
          </p:cNvCxnSpPr>
          <p:nvPr/>
        </p:nvCxnSpPr>
        <p:spPr>
          <a:xfrm flipV="1">
            <a:off x="5401217" y="3384443"/>
            <a:ext cx="0" cy="1401443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64" name="文字方塊 63">
            <a:extLst>
              <a:ext uri="{FF2B5EF4-FFF2-40B4-BE49-F238E27FC236}">
                <a16:creationId xmlns:a16="http://schemas.microsoft.com/office/drawing/2014/main" id="{616D1686-29F0-40A0-8625-5D5844AE5DC1}"/>
              </a:ext>
            </a:extLst>
          </p:cNvPr>
          <p:cNvSpPr txBox="1"/>
          <p:nvPr/>
        </p:nvSpPr>
        <p:spPr>
          <a:xfrm>
            <a:off x="169888" y="18037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壹</a:t>
            </a:r>
            <a:r>
              <a:rPr lang="zh-TW" altLang="en-US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、未登記工廠合法化申辦期程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959572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 flipV="1">
            <a:off x="3606988" y="2424306"/>
            <a:ext cx="2987" cy="310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6465327" y="2333389"/>
            <a:ext cx="0" cy="37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 flipV="1">
            <a:off x="7724775" y="1879392"/>
            <a:ext cx="9525" cy="872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 flipV="1">
            <a:off x="9445834" y="1488383"/>
            <a:ext cx="28575" cy="1263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028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標題 1"/>
          <p:cNvSpPr>
            <a:spLocks noGrp="1"/>
          </p:cNvSpPr>
          <p:nvPr>
            <p:ph type="title"/>
          </p:nvPr>
        </p:nvSpPr>
        <p:spPr>
          <a:xfrm>
            <a:off x="174871" y="73482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貳</a:t>
            </a:r>
            <a:r>
              <a:rPr lang="zh-TW" altLang="en-US" sz="3600" b="1" dirty="0" smtClean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、未</a:t>
            </a:r>
            <a:r>
              <a:rPr lang="zh-TW" altLang="en-US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登記</a:t>
            </a:r>
            <a:r>
              <a:rPr lang="zh-TW" altLang="en-US" sz="3600" b="1" dirty="0" smtClean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工廠輔導作為</a:t>
            </a:r>
            <a:endParaRPr lang="zh-TW" altLang="en-US" sz="3600" b="1" dirty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srgbClr val="0000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8" name="內容版面配置區 2"/>
          <p:cNvSpPr>
            <a:spLocks noGrp="1"/>
          </p:cNvSpPr>
          <p:nvPr>
            <p:ph idx="1"/>
          </p:nvPr>
        </p:nvSpPr>
        <p:spPr>
          <a:xfrm>
            <a:off x="314559" y="1436914"/>
            <a:ext cx="9285515" cy="534488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委託輔導團免費接受電話諮詢及現場訪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◆函文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含雙掛號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發佈新聞稿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◆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經發局未登記工廠專案會議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戴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市長、邱副秘書長召開</a:t>
            </a:r>
            <a:r>
              <a:rPr lang="en-US" altLang="zh-TW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登記工廠納管跨局處會議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區公所現地訪查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35C1688-4AE1-4D21-BAB3-232077597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71315"/>
            <a:ext cx="1321291" cy="77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9600074" y="6513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7082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5" y="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參、目前輔導</a:t>
            </a:r>
            <a:r>
              <a:rPr lang="zh-TW" altLang="en-US" sz="3600" b="1" dirty="0" smtClean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成效</a:t>
            </a:r>
            <a:endParaRPr lang="zh-TW" altLang="en-US" sz="3600" b="1" dirty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srgbClr val="0000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9069" y="668771"/>
            <a:ext cx="89154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5334000" algn="l"/>
              </a:tabLst>
            </a:pPr>
            <a:r>
              <a:rPr lang="zh-TW" altLang="en-US" sz="28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一、公所訪查</a:t>
            </a:r>
            <a:r>
              <a:rPr lang="zh-TW" altLang="en-US" sz="28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成果</a:t>
            </a:r>
            <a:endParaRPr lang="en-US" altLang="zh-TW" sz="2800" dirty="0" smtClean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5334000" algn="l"/>
              </a:tabLst>
            </a:pPr>
            <a:endParaRPr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tabLst>
                <a:tab pos="5334000" algn="l"/>
              </a:tabLst>
            </a:pPr>
            <a:endParaRPr lang="zh-TW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sz="2800" dirty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28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二、未登記工廠輔導成果：</a:t>
            </a:r>
            <a:endParaRPr lang="zh-TW" altLang="en-US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61975" y="3119166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註：列管家數</a:t>
            </a:r>
            <a:r>
              <a:rPr lang="en-US" altLang="zh-TW" dirty="0" smtClean="0"/>
              <a:t>2845</a:t>
            </a:r>
            <a:r>
              <a:rPr lang="zh-TW" altLang="en-US" dirty="0" smtClean="0"/>
              <a:t>家，扣減前已納管家數</a:t>
            </a:r>
            <a:r>
              <a:rPr lang="en-US" altLang="zh-TW" b="1" dirty="0" smtClean="0"/>
              <a:t>1020</a:t>
            </a:r>
            <a:r>
              <a:rPr lang="zh-TW" altLang="en-US" dirty="0" smtClean="0"/>
              <a:t>家，餘</a:t>
            </a:r>
            <a:r>
              <a:rPr lang="en-US" altLang="zh-TW" dirty="0" smtClean="0"/>
              <a:t>1825</a:t>
            </a:r>
            <a:r>
              <a:rPr lang="zh-TW" altLang="en-US" dirty="0" smtClean="0"/>
              <a:t>家，請公所協助訪查。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16792"/>
              </p:ext>
            </p:extLst>
          </p:nvPr>
        </p:nvGraphicFramePr>
        <p:xfrm>
          <a:off x="257175" y="4015846"/>
          <a:ext cx="9426755" cy="2962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914">
                  <a:extLst>
                    <a:ext uri="{9D8B030D-6E8A-4147-A177-3AD203B41FA5}">
                      <a16:colId xmlns:a16="http://schemas.microsoft.com/office/drawing/2014/main" val="668079053"/>
                    </a:ext>
                  </a:extLst>
                </a:gridCol>
                <a:gridCol w="533228">
                  <a:extLst>
                    <a:ext uri="{9D8B030D-6E8A-4147-A177-3AD203B41FA5}">
                      <a16:colId xmlns:a16="http://schemas.microsoft.com/office/drawing/2014/main" val="1949092679"/>
                    </a:ext>
                  </a:extLst>
                </a:gridCol>
                <a:gridCol w="576935">
                  <a:extLst>
                    <a:ext uri="{9D8B030D-6E8A-4147-A177-3AD203B41FA5}">
                      <a16:colId xmlns:a16="http://schemas.microsoft.com/office/drawing/2014/main" val="917699019"/>
                    </a:ext>
                  </a:extLst>
                </a:gridCol>
                <a:gridCol w="457686">
                  <a:extLst>
                    <a:ext uri="{9D8B030D-6E8A-4147-A177-3AD203B41FA5}">
                      <a16:colId xmlns:a16="http://schemas.microsoft.com/office/drawing/2014/main" val="626820375"/>
                    </a:ext>
                  </a:extLst>
                </a:gridCol>
                <a:gridCol w="576141">
                  <a:extLst>
                    <a:ext uri="{9D8B030D-6E8A-4147-A177-3AD203B41FA5}">
                      <a16:colId xmlns:a16="http://schemas.microsoft.com/office/drawing/2014/main" val="1912465374"/>
                    </a:ext>
                  </a:extLst>
                </a:gridCol>
                <a:gridCol w="635788">
                  <a:extLst>
                    <a:ext uri="{9D8B030D-6E8A-4147-A177-3AD203B41FA5}">
                      <a16:colId xmlns:a16="http://schemas.microsoft.com/office/drawing/2014/main" val="2403025248"/>
                    </a:ext>
                  </a:extLst>
                </a:gridCol>
                <a:gridCol w="594302">
                  <a:extLst>
                    <a:ext uri="{9D8B030D-6E8A-4147-A177-3AD203B41FA5}">
                      <a16:colId xmlns:a16="http://schemas.microsoft.com/office/drawing/2014/main" val="2431365908"/>
                    </a:ext>
                  </a:extLst>
                </a:gridCol>
                <a:gridCol w="673716">
                  <a:extLst>
                    <a:ext uri="{9D8B030D-6E8A-4147-A177-3AD203B41FA5}">
                      <a16:colId xmlns:a16="http://schemas.microsoft.com/office/drawing/2014/main" val="202836849"/>
                    </a:ext>
                  </a:extLst>
                </a:gridCol>
                <a:gridCol w="505005">
                  <a:extLst>
                    <a:ext uri="{9D8B030D-6E8A-4147-A177-3AD203B41FA5}">
                      <a16:colId xmlns:a16="http://schemas.microsoft.com/office/drawing/2014/main" val="217456864"/>
                    </a:ext>
                  </a:extLst>
                </a:gridCol>
                <a:gridCol w="491010">
                  <a:extLst>
                    <a:ext uri="{9D8B030D-6E8A-4147-A177-3AD203B41FA5}">
                      <a16:colId xmlns:a16="http://schemas.microsoft.com/office/drawing/2014/main" val="3798109841"/>
                    </a:ext>
                  </a:extLst>
                </a:gridCol>
                <a:gridCol w="596826">
                  <a:extLst>
                    <a:ext uri="{9D8B030D-6E8A-4147-A177-3AD203B41FA5}">
                      <a16:colId xmlns:a16="http://schemas.microsoft.com/office/drawing/2014/main" val="2773488225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val="3311839664"/>
                    </a:ext>
                  </a:extLst>
                </a:gridCol>
                <a:gridCol w="540299">
                  <a:extLst>
                    <a:ext uri="{9D8B030D-6E8A-4147-A177-3AD203B41FA5}">
                      <a16:colId xmlns:a16="http://schemas.microsoft.com/office/drawing/2014/main" val="2683432534"/>
                    </a:ext>
                  </a:extLst>
                </a:gridCol>
                <a:gridCol w="505005">
                  <a:extLst>
                    <a:ext uri="{9D8B030D-6E8A-4147-A177-3AD203B41FA5}">
                      <a16:colId xmlns:a16="http://schemas.microsoft.com/office/drawing/2014/main" val="1308525682"/>
                    </a:ext>
                  </a:extLst>
                </a:gridCol>
                <a:gridCol w="505005">
                  <a:extLst>
                    <a:ext uri="{9D8B030D-6E8A-4147-A177-3AD203B41FA5}">
                      <a16:colId xmlns:a16="http://schemas.microsoft.com/office/drawing/2014/main" val="1330640593"/>
                    </a:ext>
                  </a:extLst>
                </a:gridCol>
                <a:gridCol w="505005">
                  <a:extLst>
                    <a:ext uri="{9D8B030D-6E8A-4147-A177-3AD203B41FA5}">
                      <a16:colId xmlns:a16="http://schemas.microsoft.com/office/drawing/2014/main" val="3347515798"/>
                    </a:ext>
                  </a:extLst>
                </a:gridCol>
                <a:gridCol w="505005">
                  <a:extLst>
                    <a:ext uri="{9D8B030D-6E8A-4147-A177-3AD203B41FA5}">
                      <a16:colId xmlns:a16="http://schemas.microsoft.com/office/drawing/2014/main" val="1770626038"/>
                    </a:ext>
                  </a:extLst>
                </a:gridCol>
              </a:tblGrid>
              <a:tr h="333625">
                <a:tc gridSpan="17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未登記工廠案件辦理情形</a:t>
                      </a:r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每日統計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50716"/>
                  </a:ext>
                </a:extLst>
              </a:tr>
              <a:tr h="560756">
                <a:tc>
                  <a:txBody>
                    <a:bodyPr/>
                    <a:lstStyle/>
                    <a:p>
                      <a:r>
                        <a:rPr lang="zh-TW" altLang="en-US" sz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截至當日</a:t>
                      </a:r>
                      <a:r>
                        <a:rPr lang="en-US" altLang="zh-TW" sz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PM5</a:t>
                      </a:r>
                      <a:r>
                        <a:rPr lang="zh-TW" altLang="en-US" sz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臨時工廠申請特定工廠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未登記工廠納管</a:t>
                      </a:r>
                      <a:endParaRPr lang="zh-TW" altLang="en-US" sz="16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1613213"/>
                  </a:ext>
                </a:extLst>
              </a:tr>
              <a:tr h="708323">
                <a:tc>
                  <a:txBody>
                    <a:bodyPr/>
                    <a:lstStyle/>
                    <a:p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列管家數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776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經濟部列管家數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2845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非屬工廠家數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608</a:t>
                      </a:r>
                      <a:endParaRPr lang="zh-TW" altLang="en-US" sz="1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可納管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家數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2237</a:t>
                      </a:r>
                      <a:endParaRPr lang="zh-TW" altLang="en-US" sz="14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6428457"/>
                  </a:ext>
                </a:extLst>
              </a:tr>
              <a:tr h="708323">
                <a:tc>
                  <a:txBody>
                    <a:bodyPr/>
                    <a:lstStyle/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申請件數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核准件數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84407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申請案件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同意納管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提改善計畫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核准改善計畫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申請特定工廠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核准特定工廠</a:t>
                      </a:r>
                      <a:endParaRPr lang="en-US" altLang="zh-TW" sz="14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累計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289962"/>
                  </a:ext>
                </a:extLst>
              </a:tr>
              <a:tr h="575867"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111/3/2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769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99.1%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737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95.8%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1491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66.7%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909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61%</a:t>
                      </a:r>
                      <a:endParaRPr lang="zh-TW" altLang="en-US" sz="14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338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37.2%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50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14.8%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24%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75%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637267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75748"/>
              </p:ext>
            </p:extLst>
          </p:nvPr>
        </p:nvGraphicFramePr>
        <p:xfrm>
          <a:off x="314306" y="1271824"/>
          <a:ext cx="9457303" cy="184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904">
                  <a:extLst>
                    <a:ext uri="{9D8B030D-6E8A-4147-A177-3AD203B41FA5}">
                      <a16:colId xmlns:a16="http://schemas.microsoft.com/office/drawing/2014/main" val="801648285"/>
                    </a:ext>
                  </a:extLst>
                </a:gridCol>
                <a:gridCol w="770510">
                  <a:extLst>
                    <a:ext uri="{9D8B030D-6E8A-4147-A177-3AD203B41FA5}">
                      <a16:colId xmlns:a16="http://schemas.microsoft.com/office/drawing/2014/main" val="2152347049"/>
                    </a:ext>
                  </a:extLst>
                </a:gridCol>
                <a:gridCol w="935621">
                  <a:extLst>
                    <a:ext uri="{9D8B030D-6E8A-4147-A177-3AD203B41FA5}">
                      <a16:colId xmlns:a16="http://schemas.microsoft.com/office/drawing/2014/main" val="179787895"/>
                    </a:ext>
                  </a:extLst>
                </a:gridCol>
                <a:gridCol w="908102">
                  <a:extLst>
                    <a:ext uri="{9D8B030D-6E8A-4147-A177-3AD203B41FA5}">
                      <a16:colId xmlns:a16="http://schemas.microsoft.com/office/drawing/2014/main" val="950155756"/>
                    </a:ext>
                  </a:extLst>
                </a:gridCol>
                <a:gridCol w="1495158">
                  <a:extLst>
                    <a:ext uri="{9D8B030D-6E8A-4147-A177-3AD203B41FA5}">
                      <a16:colId xmlns:a16="http://schemas.microsoft.com/office/drawing/2014/main" val="1914224363"/>
                    </a:ext>
                  </a:extLst>
                </a:gridCol>
                <a:gridCol w="1210802">
                  <a:extLst>
                    <a:ext uri="{9D8B030D-6E8A-4147-A177-3AD203B41FA5}">
                      <a16:colId xmlns:a16="http://schemas.microsoft.com/office/drawing/2014/main" val="3154827087"/>
                    </a:ext>
                  </a:extLst>
                </a:gridCol>
                <a:gridCol w="1311702">
                  <a:extLst>
                    <a:ext uri="{9D8B030D-6E8A-4147-A177-3AD203B41FA5}">
                      <a16:colId xmlns:a16="http://schemas.microsoft.com/office/drawing/2014/main" val="4049633134"/>
                    </a:ext>
                  </a:extLst>
                </a:gridCol>
                <a:gridCol w="1146593">
                  <a:extLst>
                    <a:ext uri="{9D8B030D-6E8A-4147-A177-3AD203B41FA5}">
                      <a16:colId xmlns:a16="http://schemas.microsoft.com/office/drawing/2014/main" val="124653181"/>
                    </a:ext>
                  </a:extLst>
                </a:gridCol>
                <a:gridCol w="847911">
                  <a:extLst>
                    <a:ext uri="{9D8B030D-6E8A-4147-A177-3AD203B41FA5}">
                      <a16:colId xmlns:a16="http://schemas.microsoft.com/office/drawing/2014/main" val="1217253796"/>
                    </a:ext>
                  </a:extLst>
                </a:gridCol>
              </a:tblGrid>
              <a:tr h="10441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截至</a:t>
                      </a:r>
                      <a:endParaRPr lang="en-US" altLang="zh-TW" sz="1400" spc="-1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3/2</a:t>
                      </a:r>
                      <a:endParaRPr lang="zh-TW" altLang="en-US" sz="140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總件數</a:t>
                      </a:r>
                      <a:endParaRPr lang="zh-TW" altLang="en-US" sz="140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訪視件數</a:t>
                      </a:r>
                      <a:endParaRPr lang="zh-TW" altLang="en-US" sz="140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已送納管申請書</a:t>
                      </a:r>
                      <a:endParaRPr lang="zh-TW" altLang="en-US" sz="140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有意願</a:t>
                      </a:r>
                      <a:endParaRPr lang="en-US" altLang="zh-TW" sz="1400" spc="-1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尚未送納管申請</a:t>
                      </a:r>
                      <a:endParaRPr lang="zh-TW" altLang="en-US" sz="140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待回復</a:t>
                      </a:r>
                      <a:endParaRPr lang="en-US" altLang="zh-TW" sz="1400" spc="-1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負責人考慮中</a:t>
                      </a:r>
                      <a:r>
                        <a:rPr lang="en-US" altLang="zh-TW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無意願</a:t>
                      </a:r>
                      <a:endParaRPr lang="en-US" altLang="zh-TW" sz="1400" spc="-1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土地承租、小規模工廠、無法負擔納管費用</a:t>
                      </a:r>
                      <a:r>
                        <a:rPr lang="en-US" altLang="zh-TW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資格不符</a:t>
                      </a:r>
                      <a:endParaRPr lang="en-US" altLang="zh-TW" sz="1400" spc="-100" baseline="0" dirty="0" smtClean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面積、馬力數未達工廠門檻</a:t>
                      </a:r>
                      <a:r>
                        <a:rPr lang="en-US" altLang="zh-TW" sz="1400" b="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400" b="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zh-TW" altLang="en-US" sz="1400" spc="-100" baseline="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非屬工廠、已關廠、查無該址</a:t>
                      </a:r>
                      <a:endParaRPr lang="zh-TW" altLang="en-US" sz="1400" spc="-100" baseline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566316"/>
                  </a:ext>
                </a:extLst>
              </a:tr>
              <a:tr h="32946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件數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1825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1825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471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223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280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608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28203"/>
                  </a:ext>
                </a:extLst>
              </a:tr>
              <a:tr h="33757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完成率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100%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25.8%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12.2%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15.3%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9.9%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3.5%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33.3%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411672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9620766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5476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7" t="11072" r="31596" b="51548"/>
          <a:stretch/>
        </p:blipFill>
        <p:spPr>
          <a:xfrm>
            <a:off x="8429626" y="4521048"/>
            <a:ext cx="1476374" cy="19923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35C1688-4AE1-4D21-BAB3-2320775978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71315"/>
            <a:ext cx="1321291" cy="77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9600074" y="6513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99049"/>
              </p:ext>
            </p:extLst>
          </p:nvPr>
        </p:nvGraphicFramePr>
        <p:xfrm>
          <a:off x="591912" y="1274636"/>
          <a:ext cx="7980589" cy="28880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07796">
                  <a:extLst>
                    <a:ext uri="{9D8B030D-6E8A-4147-A177-3AD203B41FA5}">
                      <a16:colId xmlns:a16="http://schemas.microsoft.com/office/drawing/2014/main" val="396797989"/>
                    </a:ext>
                  </a:extLst>
                </a:gridCol>
                <a:gridCol w="1398802">
                  <a:extLst>
                    <a:ext uri="{9D8B030D-6E8A-4147-A177-3AD203B41FA5}">
                      <a16:colId xmlns:a16="http://schemas.microsoft.com/office/drawing/2014/main" val="772805356"/>
                    </a:ext>
                  </a:extLst>
                </a:gridCol>
                <a:gridCol w="1669104">
                  <a:extLst>
                    <a:ext uri="{9D8B030D-6E8A-4147-A177-3AD203B41FA5}">
                      <a16:colId xmlns:a16="http://schemas.microsoft.com/office/drawing/2014/main" val="933765237"/>
                    </a:ext>
                  </a:extLst>
                </a:gridCol>
                <a:gridCol w="1289792">
                  <a:extLst>
                    <a:ext uri="{9D8B030D-6E8A-4147-A177-3AD203B41FA5}">
                      <a16:colId xmlns:a16="http://schemas.microsoft.com/office/drawing/2014/main" val="670606327"/>
                    </a:ext>
                  </a:extLst>
                </a:gridCol>
                <a:gridCol w="1400668">
                  <a:extLst>
                    <a:ext uri="{9D8B030D-6E8A-4147-A177-3AD203B41FA5}">
                      <a16:colId xmlns:a16="http://schemas.microsoft.com/office/drawing/2014/main" val="585691547"/>
                    </a:ext>
                  </a:extLst>
                </a:gridCol>
                <a:gridCol w="1114427">
                  <a:extLst>
                    <a:ext uri="{9D8B030D-6E8A-4147-A177-3AD203B41FA5}">
                      <a16:colId xmlns:a16="http://schemas.microsoft.com/office/drawing/2014/main" val="1815267638"/>
                    </a:ext>
                  </a:extLst>
                </a:gridCol>
              </a:tblGrid>
              <a:tr h="595560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縣市別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應申請納管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經縣市政府確認不符申請納管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調整後應申請納管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已申請納管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納管比例</a:t>
                      </a:r>
                      <a:r>
                        <a:rPr lang="en-US" altLang="zh-TW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95257"/>
                  </a:ext>
                </a:extLst>
              </a:tr>
              <a:tr h="394846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2,845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608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2,237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1,491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66.65%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68435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3,217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3,217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2,084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64.78%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424604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5,035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849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4,186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2,378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56.81%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984168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3,211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3,211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1,774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55.25%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136817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9,362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9,362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4,978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53.17%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009320"/>
                  </a:ext>
                </a:extLst>
              </a:tr>
              <a:tr h="378831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彰化縣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7,796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7,796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4,032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51.72%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40038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91912" y="45834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參、目前輔導成效</a:t>
            </a:r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66494"/>
              </p:ext>
            </p:extLst>
          </p:nvPr>
        </p:nvGraphicFramePr>
        <p:xfrm>
          <a:off x="591912" y="4332655"/>
          <a:ext cx="7698648" cy="260620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72947">
                  <a:extLst>
                    <a:ext uri="{9D8B030D-6E8A-4147-A177-3AD203B41FA5}">
                      <a16:colId xmlns:a16="http://schemas.microsoft.com/office/drawing/2014/main" val="686849497"/>
                    </a:ext>
                  </a:extLst>
                </a:gridCol>
                <a:gridCol w="1481068">
                  <a:extLst>
                    <a:ext uri="{9D8B030D-6E8A-4147-A177-3AD203B41FA5}">
                      <a16:colId xmlns:a16="http://schemas.microsoft.com/office/drawing/2014/main" val="3135150579"/>
                    </a:ext>
                  </a:extLst>
                </a:gridCol>
                <a:gridCol w="1767267">
                  <a:extLst>
                    <a:ext uri="{9D8B030D-6E8A-4147-A177-3AD203B41FA5}">
                      <a16:colId xmlns:a16="http://schemas.microsoft.com/office/drawing/2014/main" val="3987788028"/>
                    </a:ext>
                  </a:extLst>
                </a:gridCol>
                <a:gridCol w="3277366">
                  <a:extLst>
                    <a:ext uri="{9D8B030D-6E8A-4147-A177-3AD203B41FA5}">
                      <a16:colId xmlns:a16="http://schemas.microsoft.com/office/drawing/2014/main" val="2986934365"/>
                    </a:ext>
                  </a:extLst>
                </a:gridCol>
              </a:tblGrid>
              <a:tr h="415088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縣市別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已申請納管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核准納管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核准納管比例</a:t>
                      </a:r>
                      <a:r>
                        <a:rPr lang="en-US" altLang="zh-TW" sz="1661" b="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71442"/>
                  </a:ext>
                </a:extLst>
              </a:tr>
              <a:tr h="395047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彰化市</a:t>
                      </a:r>
                      <a:endParaRPr lang="zh-TW" altLang="en-US" sz="166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4,032</a:t>
                      </a:r>
                      <a:endParaRPr lang="zh-TW" altLang="en-US" sz="166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2,650</a:t>
                      </a:r>
                      <a:endParaRPr lang="zh-TW" altLang="en-US" sz="166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65.72%</a:t>
                      </a:r>
                      <a:endParaRPr lang="zh-TW" altLang="en-US" sz="166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75763"/>
                  </a:ext>
                </a:extLst>
              </a:tr>
              <a:tr h="380683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1,491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909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2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60.96%</a:t>
                      </a:r>
                      <a:endParaRPr lang="zh-TW" altLang="en-US" sz="20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46565"/>
                  </a:ext>
                </a:extLst>
              </a:tr>
              <a:tr h="366174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1,774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1,037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58.46%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84253"/>
                  </a:ext>
                </a:extLst>
              </a:tr>
              <a:tr h="331023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2,084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1,173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56.29%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378316"/>
                  </a:ext>
                </a:extLst>
              </a:tr>
              <a:tr h="331023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4,978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2,512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50.46%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545111"/>
                  </a:ext>
                </a:extLst>
              </a:tr>
              <a:tr h="331023"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zh-TW" altLang="en-US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新北市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2,378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b="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1,034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844073" rtl="0" eaLnBrk="1" latinLnBrk="0" hangingPunct="1"/>
                      <a:r>
                        <a:rPr lang="en-US" altLang="zh-TW" sz="166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43.48%</a:t>
                      </a:r>
                      <a:endParaRPr lang="zh-TW" altLang="en-US" sz="1661" b="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190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38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60590" y="16442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 smtClean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肆、</a:t>
            </a:r>
            <a:r>
              <a:rPr lang="zh-TW" altLang="en-US" sz="3600" b="1" dirty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結語</a:t>
            </a: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513196" y="1400525"/>
            <a:ext cx="9086878" cy="5096988"/>
          </a:xfrm>
        </p:spPr>
        <p:txBody>
          <a:bodyPr>
            <a:normAutofit/>
          </a:bodyPr>
          <a:lstStyle/>
          <a:p>
            <a:pPr marL="628650" indent="-628650">
              <a:lnSpc>
                <a:spcPts val="3400"/>
              </a:lnSpc>
              <a:spcBef>
                <a:spcPts val="1000"/>
              </a:spcBef>
              <a:buNone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一、感謝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府層長官指導及民政局、區公所協助完成訪查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1,800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家列管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名冊。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次長於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日主持工廠管理輔導會報第十次會議，於會中亦多次表揚本市執行成效，並給予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肯定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局亦持續結合輔導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團力量，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全力輔導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業者於期限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內申辦未登記工廠納管。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628650">
              <a:lnSpc>
                <a:spcPts val="3400"/>
              </a:lnSpc>
              <a:spcBef>
                <a:spcPts val="1000"/>
              </a:spcBef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二、針對尚在考慮中業者，持續電話溝通聯繫，並視實際需要，安排現場訪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視，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可現場收回納管申請書。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採先收件、再補正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的方式，鼓勵業者申辦納管。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8650" indent="-628650">
              <a:lnSpc>
                <a:spcPts val="3400"/>
              </a:lnSpc>
              <a:spcBef>
                <a:spcPts val="1000"/>
              </a:spcBef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三、後續未依規定申請納管之工廠業者，將配合中央政策指示，移請地政局、都發局、工務局等相關單位依權責裁處。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35C1688-4AE1-4D21-BAB3-2320775978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6" y="71315"/>
            <a:ext cx="1321291" cy="7740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9600074" y="65133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858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175" y="0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b="1" dirty="0" smtClean="0">
                <a:ln>
                  <a:solidFill>
                    <a:prstClr val="black">
                      <a:lumMod val="50000"/>
                      <a:lumOff val="50000"/>
                    </a:prstClr>
                  </a:solidFill>
                </a:ln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補充資料</a:t>
            </a:r>
            <a:endParaRPr lang="zh-TW" altLang="en-US" sz="2000" b="1" dirty="0">
              <a:ln>
                <a:solidFill>
                  <a:prstClr val="black">
                    <a:lumMod val="50000"/>
                    <a:lumOff val="50000"/>
                  </a:prstClr>
                </a:solidFill>
              </a:ln>
              <a:solidFill>
                <a:srgbClr val="0000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29951"/>
              </p:ext>
            </p:extLst>
          </p:nvPr>
        </p:nvGraphicFramePr>
        <p:xfrm>
          <a:off x="-76200" y="2571749"/>
          <a:ext cx="9982199" cy="45815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26235">
                  <a:extLst>
                    <a:ext uri="{9D8B030D-6E8A-4147-A177-3AD203B41FA5}">
                      <a16:colId xmlns:a16="http://schemas.microsoft.com/office/drawing/2014/main" val="2153447221"/>
                    </a:ext>
                  </a:extLst>
                </a:gridCol>
                <a:gridCol w="5855964">
                  <a:extLst>
                    <a:ext uri="{9D8B030D-6E8A-4147-A177-3AD203B41FA5}">
                      <a16:colId xmlns:a16="http://schemas.microsoft.com/office/drawing/2014/main" val="1263151512"/>
                    </a:ext>
                  </a:extLst>
                </a:gridCol>
              </a:tblGrid>
              <a:tr h="575063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業者未納管因素</a:t>
                      </a:r>
                      <a:r>
                        <a:rPr lang="en-US" altLang="zh-TW" dirty="0" smtClean="0"/>
                        <a:t>: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未納管後續之裁罰</a:t>
                      </a:r>
                      <a:r>
                        <a:rPr lang="en-US" altLang="zh-TW" sz="1800" dirty="0" smtClean="0"/>
                        <a:t>:</a:t>
                      </a:r>
                      <a:endParaRPr lang="zh-TW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69163"/>
                  </a:ext>
                </a:extLst>
              </a:tr>
              <a:tr h="400646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90600" indent="-990600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5268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147124" y="3166775"/>
            <a:ext cx="5758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indent="-990600" algn="just">
              <a:lnSpc>
                <a:spcPts val="2200"/>
              </a:lnSpc>
              <a:spcBef>
                <a:spcPts val="800"/>
              </a:spcBef>
            </a:pPr>
            <a:r>
              <a:rPr lang="zh-TW" altLang="en-US" dirty="0">
                <a:solidFill>
                  <a:srgbClr val="FF0000"/>
                </a:solidFill>
              </a:rPr>
              <a:t>經發局：</a:t>
            </a:r>
            <a:r>
              <a:rPr lang="zh-TW" altLang="en-US" dirty="0">
                <a:solidFill>
                  <a:prstClr val="black"/>
                </a:solidFill>
              </a:rPr>
              <a:t>依工廠管理輔導法第</a:t>
            </a:r>
            <a:r>
              <a:rPr lang="en-US" altLang="zh-TW" dirty="0" smtClean="0">
                <a:solidFill>
                  <a:prstClr val="black"/>
                </a:solidFill>
              </a:rPr>
              <a:t>30</a:t>
            </a:r>
            <a:r>
              <a:rPr lang="zh-TW" altLang="en-US" dirty="0" smtClean="0">
                <a:solidFill>
                  <a:prstClr val="black"/>
                </a:solidFill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</a:rPr>
              <a:t>35</a:t>
            </a:r>
            <a:r>
              <a:rPr lang="zh-TW" altLang="en-US" dirty="0" smtClean="0">
                <a:solidFill>
                  <a:prstClr val="black"/>
                </a:solidFill>
              </a:rPr>
              <a:t>條</a:t>
            </a:r>
            <a:r>
              <a:rPr lang="zh-TW" altLang="en-US" dirty="0">
                <a:solidFill>
                  <a:prstClr val="black"/>
                </a:solidFill>
              </a:rPr>
              <a:t>規定</a:t>
            </a:r>
            <a:r>
              <a:rPr lang="zh-TW" altLang="en-US" dirty="0" smtClean="0">
                <a:solidFill>
                  <a:prstClr val="black"/>
                </a:solidFill>
              </a:rPr>
              <a:t>，處勒令停工並限期完成工廠登記，屆期未完成，處</a:t>
            </a:r>
            <a:r>
              <a:rPr lang="zh-TW" altLang="en-US" dirty="0">
                <a:solidFill>
                  <a:prstClr val="black"/>
                </a:solidFill>
              </a:rPr>
              <a:t>以</a:t>
            </a:r>
            <a:r>
              <a:rPr lang="en-US" altLang="zh-TW" dirty="0">
                <a:solidFill>
                  <a:prstClr val="black"/>
                </a:solidFill>
              </a:rPr>
              <a:t>2</a:t>
            </a:r>
            <a:r>
              <a:rPr lang="zh-TW" altLang="en-US" dirty="0" smtClean="0">
                <a:solidFill>
                  <a:prstClr val="black"/>
                </a:solidFill>
              </a:rPr>
              <a:t>萬至</a:t>
            </a:r>
            <a:r>
              <a:rPr lang="en-US" altLang="zh-TW" dirty="0">
                <a:solidFill>
                  <a:prstClr val="black"/>
                </a:solidFill>
              </a:rPr>
              <a:t>20</a:t>
            </a:r>
            <a:r>
              <a:rPr lang="zh-TW" altLang="en-US" dirty="0">
                <a:solidFill>
                  <a:prstClr val="black"/>
                </a:solidFill>
              </a:rPr>
              <a:t>萬元罰鍰</a:t>
            </a:r>
            <a:r>
              <a:rPr lang="zh-TW" altLang="en-US" dirty="0" smtClean="0">
                <a:solidFill>
                  <a:prstClr val="black"/>
                </a:solidFill>
              </a:rPr>
              <a:t>及必要時停止</a:t>
            </a:r>
            <a:r>
              <a:rPr lang="zh-TW" altLang="en-US" dirty="0">
                <a:solidFill>
                  <a:prstClr val="black"/>
                </a:solidFill>
              </a:rPr>
              <a:t>供水供電等裁罰。</a:t>
            </a:r>
            <a:endParaRPr lang="en-US" altLang="zh-TW" dirty="0">
              <a:solidFill>
                <a:prstClr val="black"/>
              </a:solidFill>
            </a:endParaRPr>
          </a:p>
          <a:p>
            <a:pPr marL="990600" indent="-990600" algn="just">
              <a:lnSpc>
                <a:spcPts val="2200"/>
              </a:lnSpc>
              <a:spcBef>
                <a:spcPts val="800"/>
              </a:spcBef>
            </a:pPr>
            <a:r>
              <a:rPr lang="zh-TW" altLang="zh-TW" dirty="0">
                <a:solidFill>
                  <a:srgbClr val="FF0000"/>
                </a:solidFill>
              </a:rPr>
              <a:t>地政局：</a:t>
            </a:r>
            <a:r>
              <a:rPr lang="zh-TW" altLang="en-US" dirty="0">
                <a:solidFill>
                  <a:prstClr val="black"/>
                </a:solidFill>
              </a:rPr>
              <a:t>依</a:t>
            </a:r>
            <a:r>
              <a:rPr lang="zh-TW" altLang="zh-TW" dirty="0">
                <a:solidFill>
                  <a:prstClr val="black"/>
                </a:solidFill>
              </a:rPr>
              <a:t>區域計畫法第</a:t>
            </a:r>
            <a:r>
              <a:rPr lang="en-US" altLang="zh-TW" dirty="0">
                <a:solidFill>
                  <a:prstClr val="black"/>
                </a:solidFill>
              </a:rPr>
              <a:t>21</a:t>
            </a:r>
            <a:r>
              <a:rPr lang="zh-TW" altLang="zh-TW" dirty="0">
                <a:solidFill>
                  <a:prstClr val="black"/>
                </a:solidFill>
              </a:rPr>
              <a:t>條規定處以罰鍰</a:t>
            </a:r>
            <a:r>
              <a:rPr lang="en-US" altLang="zh-TW" dirty="0">
                <a:solidFill>
                  <a:prstClr val="black"/>
                </a:solidFill>
              </a:rPr>
              <a:t>6</a:t>
            </a:r>
            <a:r>
              <a:rPr lang="zh-TW" altLang="zh-TW" dirty="0">
                <a:solidFill>
                  <a:prstClr val="black"/>
                </a:solidFill>
              </a:rPr>
              <a:t>萬至</a:t>
            </a:r>
            <a:r>
              <a:rPr lang="en-US" altLang="zh-TW" dirty="0">
                <a:solidFill>
                  <a:prstClr val="black"/>
                </a:solidFill>
              </a:rPr>
              <a:t>30</a:t>
            </a:r>
            <a:r>
              <a:rPr lang="zh-TW" altLang="zh-TW" dirty="0">
                <a:solidFill>
                  <a:prstClr val="black"/>
                </a:solidFill>
              </a:rPr>
              <a:t>萬元</a:t>
            </a:r>
            <a:r>
              <a:rPr lang="zh-TW" altLang="en-US" dirty="0">
                <a:solidFill>
                  <a:prstClr val="black"/>
                </a:solidFill>
              </a:rPr>
              <a:t>罰鍰及停止供水供電等裁罰。</a:t>
            </a:r>
            <a:endParaRPr lang="en-US" altLang="zh-TW" dirty="0">
              <a:solidFill>
                <a:prstClr val="black"/>
              </a:solidFill>
            </a:endParaRPr>
          </a:p>
          <a:p>
            <a:pPr marL="990600" indent="-990600" algn="just" defTabSz="844073">
              <a:lnSpc>
                <a:spcPts val="2200"/>
              </a:lnSpc>
              <a:spcBef>
                <a:spcPts val="800"/>
              </a:spcBef>
              <a:defRPr/>
            </a:pPr>
            <a:r>
              <a:rPr lang="zh-TW" altLang="zh-TW" dirty="0">
                <a:solidFill>
                  <a:srgbClr val="FF0000"/>
                </a:solidFill>
              </a:rPr>
              <a:t>都發局：</a:t>
            </a:r>
            <a:r>
              <a:rPr lang="zh-TW" altLang="zh-TW" dirty="0">
                <a:solidFill>
                  <a:prstClr val="black"/>
                </a:solidFill>
              </a:rPr>
              <a:t>依違反都市計畫法第</a:t>
            </a:r>
            <a:r>
              <a:rPr lang="en-US" altLang="zh-TW" dirty="0">
                <a:solidFill>
                  <a:prstClr val="black"/>
                </a:solidFill>
              </a:rPr>
              <a:t>79</a:t>
            </a:r>
            <a:r>
              <a:rPr lang="zh-TW" altLang="zh-TW" dirty="0">
                <a:solidFill>
                  <a:prstClr val="black"/>
                </a:solidFill>
              </a:rPr>
              <a:t>條得處其土地或建築物所有權人、使用人或管理人新臺幣</a:t>
            </a:r>
            <a:r>
              <a:rPr lang="en-US" altLang="zh-TW" dirty="0">
                <a:solidFill>
                  <a:prstClr val="black"/>
                </a:solidFill>
              </a:rPr>
              <a:t>6</a:t>
            </a:r>
            <a:r>
              <a:rPr lang="zh-TW" altLang="zh-TW" dirty="0">
                <a:solidFill>
                  <a:prstClr val="black"/>
                </a:solidFill>
              </a:rPr>
              <a:t>萬至</a:t>
            </a:r>
            <a:r>
              <a:rPr lang="en-US" altLang="zh-TW" dirty="0">
                <a:solidFill>
                  <a:prstClr val="black"/>
                </a:solidFill>
              </a:rPr>
              <a:t>30</a:t>
            </a:r>
            <a:r>
              <a:rPr lang="zh-TW" altLang="zh-TW" dirty="0">
                <a:solidFill>
                  <a:prstClr val="black"/>
                </a:solidFill>
              </a:rPr>
              <a:t>萬元</a:t>
            </a:r>
            <a:r>
              <a:rPr lang="zh-TW" altLang="zh-TW" dirty="0" smtClean="0">
                <a:solidFill>
                  <a:prstClr val="black"/>
                </a:solidFill>
              </a:rPr>
              <a:t>罰鍰</a:t>
            </a:r>
            <a:r>
              <a:rPr lang="zh-TW" altLang="zh-TW" dirty="0">
                <a:solidFill>
                  <a:prstClr val="black"/>
                </a:solidFill>
              </a:rPr>
              <a:t>，</a:t>
            </a:r>
            <a:r>
              <a:rPr lang="zh-TW" altLang="en-US" dirty="0">
                <a:solidFill>
                  <a:prstClr val="black"/>
                </a:solidFill>
              </a:rPr>
              <a:t>及停止供水供電等裁罰。</a:t>
            </a:r>
            <a:endParaRPr lang="en-US" altLang="zh-TW" dirty="0">
              <a:solidFill>
                <a:prstClr val="black"/>
              </a:solidFill>
            </a:endParaRPr>
          </a:p>
          <a:p>
            <a:pPr marL="990600" indent="-990600" algn="just" defTabSz="844073">
              <a:lnSpc>
                <a:spcPts val="2200"/>
              </a:lnSpc>
              <a:spcBef>
                <a:spcPts val="800"/>
              </a:spcBef>
              <a:defRPr/>
            </a:pPr>
            <a:r>
              <a:rPr lang="zh-TW" altLang="zh-TW" dirty="0">
                <a:solidFill>
                  <a:srgbClr val="FF0000"/>
                </a:solidFill>
              </a:rPr>
              <a:t>工務局</a:t>
            </a:r>
            <a:r>
              <a:rPr lang="zh-TW" altLang="zh-TW" dirty="0" smtClean="0">
                <a:solidFill>
                  <a:srgbClr val="FF0000"/>
                </a:solidFill>
              </a:rPr>
              <a:t>：</a:t>
            </a:r>
            <a:r>
              <a:rPr lang="zh-TW" altLang="zh-TW" dirty="0" smtClean="0">
                <a:solidFill>
                  <a:prstClr val="black"/>
                </a:solidFill>
              </a:rPr>
              <a:t>未</a:t>
            </a:r>
            <a:r>
              <a:rPr lang="zh-TW" altLang="zh-TW" dirty="0">
                <a:solidFill>
                  <a:prstClr val="black"/>
                </a:solidFill>
              </a:rPr>
              <a:t>於期限內申請納管</a:t>
            </a:r>
            <a:r>
              <a:rPr lang="zh-TW" altLang="zh-TW" dirty="0" smtClean="0">
                <a:solidFill>
                  <a:prstClr val="black"/>
                </a:solidFill>
              </a:rPr>
              <a:t>，由</a:t>
            </a:r>
            <a:r>
              <a:rPr lang="zh-TW" altLang="zh-TW" dirty="0">
                <a:solidFill>
                  <a:prstClr val="black"/>
                </a:solidFill>
              </a:rPr>
              <a:t>各區公所查報違章建築物</a:t>
            </a:r>
            <a:r>
              <a:rPr lang="zh-TW" altLang="zh-TW" dirty="0" smtClean="0">
                <a:solidFill>
                  <a:prstClr val="black"/>
                </a:solidFill>
              </a:rPr>
              <a:t>。</a:t>
            </a:r>
            <a:r>
              <a:rPr lang="zh-TW" altLang="en-US" dirty="0" smtClean="0">
                <a:solidFill>
                  <a:prstClr val="black"/>
                </a:solidFill>
              </a:rPr>
              <a:t>依</a:t>
            </a:r>
            <a:r>
              <a:rPr lang="zh-TW" altLang="zh-TW" dirty="0">
                <a:solidFill>
                  <a:prstClr val="black"/>
                </a:solidFill>
              </a:rPr>
              <a:t>建築法</a:t>
            </a:r>
            <a:r>
              <a:rPr lang="zh-TW" altLang="en-US" dirty="0" smtClean="0">
                <a:solidFill>
                  <a:prstClr val="black"/>
                </a:solidFill>
              </a:rPr>
              <a:t>第</a:t>
            </a:r>
            <a:r>
              <a:rPr lang="en-US" altLang="zh-TW" dirty="0">
                <a:solidFill>
                  <a:prstClr val="black"/>
                </a:solidFill>
              </a:rPr>
              <a:t>86</a:t>
            </a:r>
            <a:r>
              <a:rPr lang="zh-TW" altLang="zh-TW" dirty="0">
                <a:solidFill>
                  <a:prstClr val="black"/>
                </a:solidFill>
              </a:rPr>
              <a:t>條規定處以建築物造價千分之</a:t>
            </a:r>
            <a:r>
              <a:rPr lang="en-US" altLang="zh-TW" dirty="0">
                <a:solidFill>
                  <a:prstClr val="black"/>
                </a:solidFill>
              </a:rPr>
              <a:t>50</a:t>
            </a:r>
            <a:r>
              <a:rPr lang="zh-TW" altLang="zh-TW" dirty="0">
                <a:solidFill>
                  <a:prstClr val="black"/>
                </a:solidFill>
              </a:rPr>
              <a:t>以下罰鍰，並勒令</a:t>
            </a:r>
            <a:r>
              <a:rPr lang="zh-TW" altLang="zh-TW" dirty="0" smtClean="0">
                <a:solidFill>
                  <a:prstClr val="black"/>
                </a:solidFill>
              </a:rPr>
              <a:t>停</a:t>
            </a:r>
            <a:r>
              <a:rPr lang="zh-TW" altLang="en-US" dirty="0" smtClean="0">
                <a:solidFill>
                  <a:prstClr val="black"/>
                </a:solidFill>
              </a:rPr>
              <a:t>止使用，或封閉、強制拆除。</a:t>
            </a:r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197799"/>
            <a:ext cx="4226499" cy="3277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25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1.</a:t>
            </a:r>
            <a:r>
              <a:rPr lang="zh-TW" altLang="en-US" dirty="0" smtClean="0">
                <a:solidFill>
                  <a:prstClr val="black"/>
                </a:solidFill>
              </a:rPr>
              <a:t>未達工廠納管規模，無法納管。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2.</a:t>
            </a:r>
            <a:r>
              <a:rPr lang="zh-TW" altLang="en-US" dirty="0" smtClean="0">
                <a:solidFill>
                  <a:prstClr val="black"/>
                </a:solidFill>
              </a:rPr>
              <a:t>小工廠利潤微薄，改善消防</a:t>
            </a:r>
            <a:r>
              <a:rPr lang="zh-TW" altLang="en-US" dirty="0">
                <a:solidFill>
                  <a:prstClr val="black"/>
                </a:solidFill>
              </a:rPr>
              <a:t>及</a:t>
            </a:r>
            <a:r>
              <a:rPr lang="zh-TW" altLang="en-US" dirty="0" smtClean="0">
                <a:solidFill>
                  <a:prstClr val="black"/>
                </a:solidFill>
              </a:rPr>
              <a:t>環保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  費用，不符成本效益。</a:t>
            </a:r>
            <a:endParaRPr lang="en-US" altLang="zh-TW" dirty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3.</a:t>
            </a:r>
            <a:r>
              <a:rPr lang="zh-TW" altLang="en-US" dirty="0" smtClean="0">
                <a:solidFill>
                  <a:prstClr val="black"/>
                </a:solidFill>
              </a:rPr>
              <a:t>承租廠房、土地，地主與</a:t>
            </a:r>
            <a:r>
              <a:rPr lang="zh-TW" altLang="en-US" dirty="0">
                <a:solidFill>
                  <a:prstClr val="black"/>
                </a:solidFill>
              </a:rPr>
              <a:t>業者</a:t>
            </a:r>
            <a:r>
              <a:rPr lang="zh-TW" altLang="en-US" dirty="0" smtClean="0">
                <a:solidFill>
                  <a:prstClr val="black"/>
                </a:solidFill>
              </a:rPr>
              <a:t>意見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  不合。</a:t>
            </a:r>
            <a:endParaRPr lang="en-US" altLang="zh-TW" dirty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4.</a:t>
            </a:r>
            <a:r>
              <a:rPr lang="zh-TW" altLang="en-US" dirty="0" smtClean="0">
                <a:solidFill>
                  <a:prstClr val="black"/>
                </a:solidFill>
              </a:rPr>
              <a:t>納管每年</a:t>
            </a:r>
            <a:r>
              <a:rPr lang="zh-TW" altLang="en-US" dirty="0">
                <a:solidFill>
                  <a:prstClr val="black"/>
                </a:solidFill>
              </a:rPr>
              <a:t>需依廠地面積</a:t>
            </a:r>
            <a:r>
              <a:rPr lang="zh-TW" altLang="en-US" dirty="0" smtClean="0">
                <a:solidFill>
                  <a:prstClr val="black"/>
                </a:solidFill>
              </a:rPr>
              <a:t>繳交</a:t>
            </a:r>
            <a:r>
              <a:rPr lang="en-US" altLang="zh-TW" dirty="0" smtClean="0">
                <a:solidFill>
                  <a:prstClr val="black"/>
                </a:solidFill>
              </a:rPr>
              <a:t>2-10</a:t>
            </a:r>
            <a:r>
              <a:rPr lang="zh-TW" altLang="en-US" dirty="0" smtClean="0">
                <a:solidFill>
                  <a:prstClr val="black"/>
                </a:solidFill>
              </a:rPr>
              <a:t>萬納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  管</a:t>
            </a:r>
            <a:r>
              <a:rPr lang="zh-TW" altLang="en-US" dirty="0">
                <a:solidFill>
                  <a:prstClr val="black"/>
                </a:solidFill>
              </a:rPr>
              <a:t>金</a:t>
            </a:r>
            <a:r>
              <a:rPr lang="zh-TW" altLang="en-US" dirty="0" smtClean="0">
                <a:solidFill>
                  <a:prstClr val="black"/>
                </a:solidFill>
              </a:rPr>
              <a:t>，業者無意願。</a:t>
            </a:r>
            <a:endParaRPr lang="en-US" altLang="zh-TW" dirty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5.</a:t>
            </a:r>
            <a:r>
              <a:rPr lang="zh-TW" altLang="en-US" dirty="0" smtClean="0">
                <a:solidFill>
                  <a:prstClr val="black"/>
                </a:solidFill>
              </a:rPr>
              <a:t>夕陽產業、經營不善、下代無繼承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</a:rPr>
              <a:t>  意願，</a:t>
            </a:r>
            <a:r>
              <a:rPr lang="zh-TW" altLang="en-US" dirty="0">
                <a:solidFill>
                  <a:prstClr val="black"/>
                </a:solidFill>
              </a:rPr>
              <a:t>業者準備關廠歇業。</a:t>
            </a:r>
            <a:endParaRPr lang="en-US" altLang="zh-TW" dirty="0">
              <a:solidFill>
                <a:prstClr val="black"/>
              </a:solidFill>
            </a:endParaRPr>
          </a:p>
          <a:p>
            <a:pPr marL="361950" indent="-361950">
              <a:lnSpc>
                <a:spcPts val="2500"/>
              </a:lnSpc>
            </a:pPr>
            <a:r>
              <a:rPr lang="en-US" altLang="zh-TW" dirty="0" smtClean="0">
                <a:solidFill>
                  <a:prstClr val="black"/>
                </a:solidFill>
              </a:rPr>
              <a:t>6.</a:t>
            </a:r>
            <a:r>
              <a:rPr lang="zh-TW" altLang="en-US" dirty="0" smtClean="0">
                <a:solidFill>
                  <a:prstClr val="black"/>
                </a:solidFill>
              </a:rPr>
              <a:t>業者已預計</a:t>
            </a:r>
            <a:r>
              <a:rPr lang="zh-TW" altLang="en-US" dirty="0">
                <a:solidFill>
                  <a:prstClr val="black"/>
                </a:solidFill>
              </a:rPr>
              <a:t>搬遷至合法工業用地。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604313" y="6683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346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1_佈景主題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Gen Jyuu Gothic Medium" panose="020B0402020203020207" pitchFamily="34" charset="-120"/>
            <a:ea typeface="Gen Jyuu Gothic Medium" panose="020B0402020203020207" pitchFamily="34" charset="-120"/>
            <a:cs typeface="Gen Jyuu Gothic Medium" panose="020B0402020203020207" pitchFamily="34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佈景主題1" id="{4AA1EF5A-E8C9-4F0C-B832-240D56746F1F}" vid="{66C9BF80-BE5C-4420-B29E-2B3562EA67E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0530A34-D495-4B78-AC81-0FC5BF786688}">
  <we:reference id="wa104178141" version="4.3.3.0" store="zh-TW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1223</Words>
  <Application>Microsoft Office PowerPoint</Application>
  <PresentationFormat>A4 紙張 (210x297 公釐)</PresentationFormat>
  <Paragraphs>250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Adobe 繁黑體 Std B</vt:lpstr>
      <vt:lpstr>Gen Jyuu Gothic Medium</vt:lpstr>
      <vt:lpstr>微軟正黑體</vt:lpstr>
      <vt:lpstr>新細明體</vt:lpstr>
      <vt:lpstr>標楷體</vt:lpstr>
      <vt:lpstr>Arial</vt:lpstr>
      <vt:lpstr>Calibri</vt:lpstr>
      <vt:lpstr>Wingdings</vt:lpstr>
      <vt:lpstr>1_佈景主題1</vt:lpstr>
      <vt:lpstr>PowerPoint 簡報</vt:lpstr>
      <vt:lpstr>PowerPoint 簡報</vt:lpstr>
      <vt:lpstr>PowerPoint 簡報</vt:lpstr>
      <vt:lpstr>貳、未登記工廠輔導作為</vt:lpstr>
      <vt:lpstr>參、目前輔導成效</vt:lpstr>
      <vt:lpstr>PowerPoint 簡報</vt:lpstr>
      <vt:lpstr>肆、結語</vt:lpstr>
      <vt:lpstr>補充資料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yichun xiao</dc:creator>
  <cp:lastModifiedBy>user</cp:lastModifiedBy>
  <cp:revision>538</cp:revision>
  <cp:lastPrinted>2022-03-04T12:22:03Z</cp:lastPrinted>
  <dcterms:created xsi:type="dcterms:W3CDTF">2021-06-30T05:48:19Z</dcterms:created>
  <dcterms:modified xsi:type="dcterms:W3CDTF">2022-03-04T13:08:48Z</dcterms:modified>
</cp:coreProperties>
</file>