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60" r:id="rId3"/>
    <p:sldId id="257" r:id="rId4"/>
    <p:sldId id="258" r:id="rId5"/>
    <p:sldId id="261" r:id="rId6"/>
    <p:sldId id="262" r:id="rId7"/>
    <p:sldId id="263" r:id="rId8"/>
    <p:sldId id="264" r:id="rId9"/>
    <p:sldId id="271" r:id="rId10"/>
    <p:sldId id="265" r:id="rId11"/>
    <p:sldId id="272" r:id="rId12"/>
    <p:sldId id="273" r:id="rId13"/>
    <p:sldId id="274" r:id="rId14"/>
    <p:sldId id="275" r:id="rId15"/>
    <p:sldId id="276" r:id="rId16"/>
    <p:sldId id="277" r:id="rId17"/>
    <p:sldId id="278" r:id="rId18"/>
    <p:sldId id="279" r:id="rId19"/>
    <p:sldId id="280" r:id="rId20"/>
    <p:sldId id="281" r:id="rId21"/>
    <p:sldId id="282" r:id="rId22"/>
    <p:sldId id="283" r:id="rId23"/>
    <p:sldId id="284" r:id="rId24"/>
    <p:sldId id="285" r:id="rId25"/>
    <p:sldId id="286" r:id="rId26"/>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6" d="100"/>
          <a:sy n="76" d="100"/>
        </p:scale>
        <p:origin x="678" y="8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34A710D7-3485-4159-B518-7B8D547D369E}" type="datetimeFigureOut">
              <a:rPr lang="zh-TW" altLang="en-US" smtClean="0"/>
              <a:pPr/>
              <a:t>2024/4/25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E9C1643A-6CA7-4203-8AC6-993D12656FBC}" type="slidenum">
              <a:rPr lang="zh-TW" altLang="en-US" smtClean="0"/>
              <a:pPr/>
              <a:t>‹#›</a:t>
            </a:fld>
            <a:endParaRPr lang="zh-TW" altLang="en-US"/>
          </a:p>
        </p:txBody>
      </p:sp>
    </p:spTree>
    <p:extLst>
      <p:ext uri="{BB962C8B-B14F-4D97-AF65-F5344CB8AC3E}">
        <p14:creationId xmlns:p14="http://schemas.microsoft.com/office/powerpoint/2010/main" val="3985044907"/>
      </p:ext>
    </p:extLst>
  </p:cSld>
  <p:clrMapOvr>
    <a:masterClrMapping/>
  </p:clrMapOvr>
  <p:transition advTm="1000">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34A710D7-3485-4159-B518-7B8D547D369E}" type="datetimeFigureOut">
              <a:rPr lang="zh-TW" altLang="en-US" smtClean="0"/>
              <a:pPr/>
              <a:t>2024/4/25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E9C1643A-6CA7-4203-8AC6-993D12656FBC}" type="slidenum">
              <a:rPr lang="zh-TW" altLang="en-US" smtClean="0"/>
              <a:pPr/>
              <a:t>‹#›</a:t>
            </a:fld>
            <a:endParaRPr lang="zh-TW" altLang="en-US"/>
          </a:p>
        </p:txBody>
      </p:sp>
    </p:spTree>
    <p:extLst>
      <p:ext uri="{BB962C8B-B14F-4D97-AF65-F5344CB8AC3E}">
        <p14:creationId xmlns:p14="http://schemas.microsoft.com/office/powerpoint/2010/main" val="1544548037"/>
      </p:ext>
    </p:extLst>
  </p:cSld>
  <p:clrMapOvr>
    <a:masterClrMapping/>
  </p:clrMapOvr>
  <p:transition advTm="1000">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34A710D7-3485-4159-B518-7B8D547D369E}" type="datetimeFigureOut">
              <a:rPr lang="zh-TW" altLang="en-US" smtClean="0"/>
              <a:pPr/>
              <a:t>2024/4/25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E9C1643A-6CA7-4203-8AC6-993D12656FBC}" type="slidenum">
              <a:rPr lang="zh-TW" altLang="en-US" smtClean="0"/>
              <a:pPr/>
              <a:t>‹#›</a:t>
            </a:fld>
            <a:endParaRPr lang="zh-TW" altLang="en-US"/>
          </a:p>
        </p:txBody>
      </p:sp>
    </p:spTree>
    <p:extLst>
      <p:ext uri="{BB962C8B-B14F-4D97-AF65-F5344CB8AC3E}">
        <p14:creationId xmlns:p14="http://schemas.microsoft.com/office/powerpoint/2010/main" val="2183831754"/>
      </p:ext>
    </p:extLst>
  </p:cSld>
  <p:clrMapOvr>
    <a:masterClrMapping/>
  </p:clrMapOvr>
  <p:transition advTm="1000">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34A710D7-3485-4159-B518-7B8D547D369E}" type="datetimeFigureOut">
              <a:rPr lang="zh-TW" altLang="en-US" smtClean="0"/>
              <a:pPr/>
              <a:t>2024/4/25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E9C1643A-6CA7-4203-8AC6-993D12656FBC}" type="slidenum">
              <a:rPr lang="zh-TW" altLang="en-US" smtClean="0"/>
              <a:pPr/>
              <a:t>‹#›</a:t>
            </a:fld>
            <a:endParaRPr lang="zh-TW" altLang="en-US"/>
          </a:p>
        </p:txBody>
      </p:sp>
    </p:spTree>
    <p:extLst>
      <p:ext uri="{BB962C8B-B14F-4D97-AF65-F5344CB8AC3E}">
        <p14:creationId xmlns:p14="http://schemas.microsoft.com/office/powerpoint/2010/main" val="1549538997"/>
      </p:ext>
    </p:extLst>
  </p:cSld>
  <p:clrMapOvr>
    <a:masterClrMapping/>
  </p:clrMapOvr>
  <p:transition advTm="1000">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p:cNvSpPr>
            <a:spLocks noGrp="1"/>
          </p:cNvSpPr>
          <p:nvPr>
            <p:ph type="dt" sz="half" idx="10"/>
          </p:nvPr>
        </p:nvSpPr>
        <p:spPr/>
        <p:txBody>
          <a:bodyPr/>
          <a:lstStyle/>
          <a:p>
            <a:fld id="{34A710D7-3485-4159-B518-7B8D547D369E}" type="datetimeFigureOut">
              <a:rPr lang="zh-TW" altLang="en-US" smtClean="0"/>
              <a:pPr/>
              <a:t>2024/4/25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E9C1643A-6CA7-4203-8AC6-993D12656FBC}" type="slidenum">
              <a:rPr lang="zh-TW" altLang="en-US" smtClean="0"/>
              <a:pPr/>
              <a:t>‹#›</a:t>
            </a:fld>
            <a:endParaRPr lang="zh-TW" altLang="en-US"/>
          </a:p>
        </p:txBody>
      </p:sp>
    </p:spTree>
    <p:extLst>
      <p:ext uri="{BB962C8B-B14F-4D97-AF65-F5344CB8AC3E}">
        <p14:creationId xmlns:p14="http://schemas.microsoft.com/office/powerpoint/2010/main" val="3184929081"/>
      </p:ext>
    </p:extLst>
  </p:cSld>
  <p:clrMapOvr>
    <a:masterClrMapping/>
  </p:clrMapOvr>
  <p:transition advTm="1000">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34A710D7-3485-4159-B518-7B8D547D369E}" type="datetimeFigureOut">
              <a:rPr lang="zh-TW" altLang="en-US" smtClean="0"/>
              <a:pPr/>
              <a:t>2024/4/25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E9C1643A-6CA7-4203-8AC6-993D12656FBC}" type="slidenum">
              <a:rPr lang="zh-TW" altLang="en-US" smtClean="0"/>
              <a:pPr/>
              <a:t>‹#›</a:t>
            </a:fld>
            <a:endParaRPr lang="zh-TW" altLang="en-US"/>
          </a:p>
        </p:txBody>
      </p:sp>
    </p:spTree>
    <p:extLst>
      <p:ext uri="{BB962C8B-B14F-4D97-AF65-F5344CB8AC3E}">
        <p14:creationId xmlns:p14="http://schemas.microsoft.com/office/powerpoint/2010/main" val="2231137073"/>
      </p:ext>
    </p:extLst>
  </p:cSld>
  <p:clrMapOvr>
    <a:masterClrMapping/>
  </p:clrMapOvr>
  <p:transition advTm="1000">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34A710D7-3485-4159-B518-7B8D547D369E}" type="datetimeFigureOut">
              <a:rPr lang="zh-TW" altLang="en-US" smtClean="0"/>
              <a:pPr/>
              <a:t>2024/4/25</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E9C1643A-6CA7-4203-8AC6-993D12656FBC}" type="slidenum">
              <a:rPr lang="zh-TW" altLang="en-US" smtClean="0"/>
              <a:pPr/>
              <a:t>‹#›</a:t>
            </a:fld>
            <a:endParaRPr lang="zh-TW" altLang="en-US"/>
          </a:p>
        </p:txBody>
      </p:sp>
    </p:spTree>
    <p:extLst>
      <p:ext uri="{BB962C8B-B14F-4D97-AF65-F5344CB8AC3E}">
        <p14:creationId xmlns:p14="http://schemas.microsoft.com/office/powerpoint/2010/main" val="1001800520"/>
      </p:ext>
    </p:extLst>
  </p:cSld>
  <p:clrMapOvr>
    <a:masterClrMapping/>
  </p:clrMapOvr>
  <p:transition advTm="1000">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34A710D7-3485-4159-B518-7B8D547D369E}" type="datetimeFigureOut">
              <a:rPr lang="zh-TW" altLang="en-US" smtClean="0"/>
              <a:pPr/>
              <a:t>2024/4/25</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E9C1643A-6CA7-4203-8AC6-993D12656FBC}" type="slidenum">
              <a:rPr lang="zh-TW" altLang="en-US" smtClean="0"/>
              <a:pPr/>
              <a:t>‹#›</a:t>
            </a:fld>
            <a:endParaRPr lang="zh-TW" altLang="en-US"/>
          </a:p>
        </p:txBody>
      </p:sp>
    </p:spTree>
    <p:extLst>
      <p:ext uri="{BB962C8B-B14F-4D97-AF65-F5344CB8AC3E}">
        <p14:creationId xmlns:p14="http://schemas.microsoft.com/office/powerpoint/2010/main" val="2113262816"/>
      </p:ext>
    </p:extLst>
  </p:cSld>
  <p:clrMapOvr>
    <a:masterClrMapping/>
  </p:clrMapOvr>
  <p:transition advTm="1000">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34A710D7-3485-4159-B518-7B8D547D369E}" type="datetimeFigureOut">
              <a:rPr lang="zh-TW" altLang="en-US" smtClean="0"/>
              <a:pPr/>
              <a:t>2024/4/25</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E9C1643A-6CA7-4203-8AC6-993D12656FBC}" type="slidenum">
              <a:rPr lang="zh-TW" altLang="en-US" smtClean="0"/>
              <a:pPr/>
              <a:t>‹#›</a:t>
            </a:fld>
            <a:endParaRPr lang="zh-TW" altLang="en-US"/>
          </a:p>
        </p:txBody>
      </p:sp>
    </p:spTree>
    <p:extLst>
      <p:ext uri="{BB962C8B-B14F-4D97-AF65-F5344CB8AC3E}">
        <p14:creationId xmlns:p14="http://schemas.microsoft.com/office/powerpoint/2010/main" val="853975534"/>
      </p:ext>
    </p:extLst>
  </p:cSld>
  <p:clrMapOvr>
    <a:masterClrMapping/>
  </p:clrMapOvr>
  <p:transition advTm="1000">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34A710D7-3485-4159-B518-7B8D547D369E}" type="datetimeFigureOut">
              <a:rPr lang="zh-TW" altLang="en-US" smtClean="0"/>
              <a:pPr/>
              <a:t>2024/4/25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E9C1643A-6CA7-4203-8AC6-993D12656FBC}" type="slidenum">
              <a:rPr lang="zh-TW" altLang="en-US" smtClean="0"/>
              <a:pPr/>
              <a:t>‹#›</a:t>
            </a:fld>
            <a:endParaRPr lang="zh-TW" altLang="en-US"/>
          </a:p>
        </p:txBody>
      </p:sp>
    </p:spTree>
    <p:extLst>
      <p:ext uri="{BB962C8B-B14F-4D97-AF65-F5344CB8AC3E}">
        <p14:creationId xmlns:p14="http://schemas.microsoft.com/office/powerpoint/2010/main" val="3550921446"/>
      </p:ext>
    </p:extLst>
  </p:cSld>
  <p:clrMapOvr>
    <a:masterClrMapping/>
  </p:clrMapOvr>
  <p:transition advTm="1000">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34A710D7-3485-4159-B518-7B8D547D369E}" type="datetimeFigureOut">
              <a:rPr lang="zh-TW" altLang="en-US" smtClean="0"/>
              <a:pPr/>
              <a:t>2024/4/25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E9C1643A-6CA7-4203-8AC6-993D12656FBC}" type="slidenum">
              <a:rPr lang="zh-TW" altLang="en-US" smtClean="0"/>
              <a:pPr/>
              <a:t>‹#›</a:t>
            </a:fld>
            <a:endParaRPr lang="zh-TW" altLang="en-US"/>
          </a:p>
        </p:txBody>
      </p:sp>
    </p:spTree>
    <p:extLst>
      <p:ext uri="{BB962C8B-B14F-4D97-AF65-F5344CB8AC3E}">
        <p14:creationId xmlns:p14="http://schemas.microsoft.com/office/powerpoint/2010/main" val="3949078714"/>
      </p:ext>
    </p:extLst>
  </p:cSld>
  <p:clrMapOvr>
    <a:masterClrMapping/>
  </p:clrMapOvr>
  <p:transition advTm="1000">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A710D7-3485-4159-B518-7B8D547D369E}" type="datetimeFigureOut">
              <a:rPr lang="zh-TW" altLang="en-US" smtClean="0"/>
              <a:pPr/>
              <a:t>2024/4/25</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C1643A-6CA7-4203-8AC6-993D12656FBC}" type="slidenum">
              <a:rPr lang="zh-TW" altLang="en-US" smtClean="0"/>
              <a:pPr/>
              <a:t>‹#›</a:t>
            </a:fld>
            <a:endParaRPr lang="zh-TW" altLang="en-US"/>
          </a:p>
        </p:txBody>
      </p:sp>
    </p:spTree>
    <p:extLst>
      <p:ext uri="{BB962C8B-B14F-4D97-AF65-F5344CB8AC3E}">
        <p14:creationId xmlns:p14="http://schemas.microsoft.com/office/powerpoint/2010/main" val="34542037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1000">
    <p:fade thruBlk="1"/>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1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jpeg"/></Relationships>
</file>

<file path=ppt/slides/_rels/slide2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jpeg"/></Relationships>
</file>

<file path=ppt/slides/_rels/slide2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2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76.jpeg"/></Relationships>
</file>

<file path=ppt/slides/_rels/slide2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80.jpeg"/><Relationship Id="rId4" Type="http://schemas.openxmlformats.org/officeDocument/2006/relationships/image" Target="../media/image79.jpeg"/></Relationships>
</file>

<file path=ppt/slides/_rels/slide2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7000" b="-17000"/>
          </a:stretch>
        </a:blipFill>
        <a:effectLst/>
      </p:bgPr>
    </p:bg>
    <p:spTree>
      <p:nvGrpSpPr>
        <p:cNvPr id="1" name=""/>
        <p:cNvGrpSpPr/>
        <p:nvPr/>
      </p:nvGrpSpPr>
      <p:grpSpPr>
        <a:xfrm>
          <a:off x="0" y="0"/>
          <a:ext cx="0" cy="0"/>
          <a:chOff x="0" y="0"/>
          <a:chExt cx="0" cy="0"/>
        </a:xfrm>
      </p:grpSpPr>
      <p:sp>
        <p:nvSpPr>
          <p:cNvPr id="5" name="矩形 4"/>
          <p:cNvSpPr/>
          <p:nvPr/>
        </p:nvSpPr>
        <p:spPr>
          <a:xfrm>
            <a:off x="1072850" y="965125"/>
            <a:ext cx="10860833" cy="707886"/>
          </a:xfrm>
          <a:prstGeom prst="rect">
            <a:avLst/>
          </a:prstGeom>
        </p:spPr>
        <p:txBody>
          <a:bodyPr wrap="square">
            <a:spAutoFit/>
          </a:bodyPr>
          <a:lstStyle/>
          <a:p>
            <a:r>
              <a:rPr lang="zh-TW" altLang="en-US" sz="4000" b="1" dirty="0">
                <a:ln w="22225">
                  <a:solidFill>
                    <a:schemeClr val="accent2"/>
                  </a:solidFill>
                  <a:prstDash val="solid"/>
                </a:ln>
                <a:solidFill>
                  <a:schemeClr val="accent2">
                    <a:lumMod val="40000"/>
                    <a:lumOff val="60000"/>
                  </a:schemeClr>
                </a:solidFill>
                <a:latin typeface="華康POP2體W9(P)" panose="040B0900000000000000" pitchFamily="82" charset="-120"/>
                <a:ea typeface="華康POP2體W9(P)" panose="040B0900000000000000" pitchFamily="82" charset="-120"/>
              </a:rPr>
              <a:t>臺南市左鎮區公所性別平等(CEDAW)宣導</a:t>
            </a:r>
          </a:p>
        </p:txBody>
      </p:sp>
    </p:spTree>
    <p:extLst>
      <p:ext uri="{BB962C8B-B14F-4D97-AF65-F5344CB8AC3E}">
        <p14:creationId xmlns:p14="http://schemas.microsoft.com/office/powerpoint/2010/main" val="3557885242"/>
      </p:ext>
    </p:extLst>
  </p:cSld>
  <p:clrMapOvr>
    <a:masterClrMapping/>
  </p:clrMapOvr>
  <p:transition advTm="1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2188" y="2413870"/>
            <a:ext cx="4805032" cy="36037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3316" y="158618"/>
            <a:ext cx="4715068" cy="35363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1124" y="3508311"/>
            <a:ext cx="4478694" cy="33590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矩形 5"/>
          <p:cNvSpPr/>
          <p:nvPr/>
        </p:nvSpPr>
        <p:spPr>
          <a:xfrm rot="21024647">
            <a:off x="444759" y="730423"/>
            <a:ext cx="6096000" cy="1384995"/>
          </a:xfrm>
          <a:prstGeom prst="rect">
            <a:avLst/>
          </a:prstGeom>
          <a:solidFill>
            <a:schemeClr val="accent2">
              <a:lumMod val="20000"/>
              <a:lumOff val="80000"/>
            </a:schemeClr>
          </a:solidFill>
          <a:ln>
            <a:solidFill>
              <a:schemeClr val="accent3">
                <a:lumMod val="50000"/>
              </a:schemeClr>
            </a:solidFill>
          </a:ln>
          <a:scene3d>
            <a:camera prst="orthographicFront"/>
            <a:lightRig rig="threePt" dir="t"/>
          </a:scene3d>
          <a:sp3d>
            <a:bevelT w="101600" prst="riblet"/>
          </a:sp3d>
        </p:spPr>
        <p:txBody>
          <a:bodyPr>
            <a:spAutoFit/>
          </a:bodyPr>
          <a:lstStyle/>
          <a:p>
            <a:r>
              <a:rPr lang="zh-TW" altLang="en-US"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華康POP2體W9(P)" panose="040B0900000000000000" pitchFamily="82" charset="-120"/>
                <a:ea typeface="華康POP2體W9(P)" panose="040B0900000000000000" pitchFamily="82" charset="-120"/>
              </a:rPr>
              <a:t>經濟和社會生活（第13條）參與娛樂生活、運動和文化生活各個方面的權利</a:t>
            </a:r>
          </a:p>
        </p:txBody>
      </p:sp>
      <p:sp>
        <p:nvSpPr>
          <p:cNvPr id="20" name="矩形 19"/>
          <p:cNvSpPr/>
          <p:nvPr/>
        </p:nvSpPr>
        <p:spPr>
          <a:xfrm>
            <a:off x="205274" y="5657671"/>
            <a:ext cx="1156995" cy="1200329"/>
          </a:xfrm>
          <a:prstGeom prst="rect">
            <a:avLst/>
          </a:prstGeom>
        </p:spPr>
        <p:txBody>
          <a:bodyPr wrap="square">
            <a:spAutoFit/>
          </a:bodyPr>
          <a:lstStyle/>
          <a:p>
            <a:r>
              <a:rPr lang="zh-TW" altLang="en-US" sz="7200" dirty="0">
                <a:solidFill>
                  <a:schemeClr val="accent1">
                    <a:lumMod val="75000"/>
                  </a:schemeClr>
                </a:solidFill>
              </a:rPr>
              <a:t>🍰</a:t>
            </a:r>
          </a:p>
        </p:txBody>
      </p:sp>
    </p:spTree>
    <p:extLst>
      <p:ext uri="{BB962C8B-B14F-4D97-AF65-F5344CB8AC3E}">
        <p14:creationId xmlns:p14="http://schemas.microsoft.com/office/powerpoint/2010/main" val="31137563"/>
      </p:ext>
    </p:extLst>
  </p:cSld>
  <p:clrMapOvr>
    <a:masterClrMapping/>
  </p:clrMapOvr>
  <p:transition advTm="1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par>
                                <p:cTn id="11" presetID="21"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par>
                                <p:cTn id="14" presetID="21"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5315" y="4056484"/>
            <a:ext cx="3393233" cy="2544925"/>
          </a:xfrm>
          <a:prstGeom prst="rect">
            <a:avLst/>
          </a:prstGeom>
          <a:ln w="228600" cap="sq" cmpd="thickThin">
            <a:solidFill>
              <a:srgbClr val="000000"/>
            </a:solidFill>
            <a:prstDash val="solid"/>
            <a:miter lim="800000"/>
          </a:ln>
          <a:effectLst>
            <a:innerShdw blurRad="76200">
              <a:srgbClr val="000000"/>
            </a:innerShdw>
          </a:effectLst>
        </p:spPr>
      </p:pic>
      <p:pic>
        <p:nvPicPr>
          <p:cNvPr id="7" name="圖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3575" y="2080724"/>
            <a:ext cx="3321699" cy="2491274"/>
          </a:xfrm>
          <a:prstGeom prst="rect">
            <a:avLst/>
          </a:prstGeom>
          <a:ln w="228600" cap="sq" cmpd="thickThin">
            <a:solidFill>
              <a:srgbClr val="000000"/>
            </a:solidFill>
            <a:prstDash val="solid"/>
            <a:miter lim="800000"/>
          </a:ln>
          <a:effectLst>
            <a:innerShdw blurRad="76200">
              <a:srgbClr val="000000"/>
            </a:innerShdw>
          </a:effectLst>
        </p:spPr>
      </p:pic>
      <p:pic>
        <p:nvPicPr>
          <p:cNvPr id="5" name="圖片 4"/>
          <p:cNvPicPr>
            <a:picLocks noChangeAspect="1"/>
          </p:cNvPicPr>
          <p:nvPr/>
        </p:nvPicPr>
        <p:blipFill rotWithShape="1">
          <a:blip r:embed="rId4" cstate="print">
            <a:extLst>
              <a:ext uri="{28A0092B-C50C-407E-A947-70E740481C1C}">
                <a14:useLocalDpi xmlns:a14="http://schemas.microsoft.com/office/drawing/2010/main" val="0"/>
              </a:ext>
            </a:extLst>
          </a:blip>
          <a:srcRect t="30493"/>
          <a:stretch/>
        </p:blipFill>
        <p:spPr>
          <a:xfrm>
            <a:off x="332793" y="363894"/>
            <a:ext cx="4030823" cy="2472611"/>
          </a:xfrm>
          <a:prstGeom prst="rect">
            <a:avLst/>
          </a:prstGeom>
          <a:ln w="228600" cap="sq" cmpd="thickThin">
            <a:solidFill>
              <a:srgbClr val="000000"/>
            </a:solidFill>
            <a:prstDash val="solid"/>
            <a:miter lim="800000"/>
          </a:ln>
          <a:effectLst>
            <a:innerShdw blurRad="76200">
              <a:srgbClr val="000000"/>
            </a:innerShdw>
          </a:effectLst>
        </p:spPr>
      </p:pic>
      <p:sp>
        <p:nvSpPr>
          <p:cNvPr id="8" name="矩形 7"/>
          <p:cNvSpPr/>
          <p:nvPr/>
        </p:nvSpPr>
        <p:spPr>
          <a:xfrm>
            <a:off x="5868955" y="282553"/>
            <a:ext cx="6242179" cy="954107"/>
          </a:xfrm>
          <a:prstGeom prst="rect">
            <a:avLst/>
          </a:prstGeom>
          <a:solidFill>
            <a:schemeClr val="accent4">
              <a:lumMod val="20000"/>
              <a:lumOff val="80000"/>
            </a:schemeClr>
          </a:solidFill>
          <a:ln>
            <a:solidFill>
              <a:schemeClr val="accent3">
                <a:lumMod val="50000"/>
              </a:schemeClr>
            </a:solidFill>
          </a:ln>
          <a:scene3d>
            <a:camera prst="perspectiveAbove"/>
            <a:lightRig rig="threePt" dir="t"/>
          </a:scene3d>
          <a:sp3d>
            <a:bevelT w="101600" prst="riblet"/>
          </a:sp3d>
        </p:spPr>
        <p:txBody>
          <a:bodyPr wrap="square">
            <a:spAutoFit/>
          </a:bodyPr>
          <a:lstStyle/>
          <a:p>
            <a:r>
              <a:rPr lang="zh-TW" altLang="en-US" sz="28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華康POP2體W9(P)" panose="040B0900000000000000" pitchFamily="82" charset="-120"/>
                <a:ea typeface="華康POP2體W9(P)" panose="040B0900000000000000" pitchFamily="82" charset="-120"/>
              </a:rPr>
              <a:t>經濟和社會生活（第13條）參與娛樂生活、運動和文化生活各個方面的權利</a:t>
            </a:r>
            <a:endParaRPr lang="zh-TW" altLang="en-US"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華康POP2體W9(P)" panose="040B0900000000000000" pitchFamily="82" charset="-120"/>
              <a:ea typeface="華康POP2體W9(P)" panose="040B0900000000000000" pitchFamily="82" charset="-120"/>
            </a:endParaRPr>
          </a:p>
        </p:txBody>
      </p:sp>
      <p:grpSp>
        <p:nvGrpSpPr>
          <p:cNvPr id="9" name="群組 8"/>
          <p:cNvGrpSpPr/>
          <p:nvPr/>
        </p:nvGrpSpPr>
        <p:grpSpPr>
          <a:xfrm>
            <a:off x="0" y="6422684"/>
            <a:ext cx="1463383" cy="369332"/>
            <a:chOff x="0" y="6422684"/>
            <a:chExt cx="1463383" cy="369332"/>
          </a:xfrm>
        </p:grpSpPr>
        <p:sp>
          <p:nvSpPr>
            <p:cNvPr id="10" name="矩形 9"/>
            <p:cNvSpPr/>
            <p:nvPr/>
          </p:nvSpPr>
          <p:spPr>
            <a:xfrm>
              <a:off x="0" y="6422684"/>
              <a:ext cx="415498" cy="369332"/>
            </a:xfrm>
            <a:prstGeom prst="rect">
              <a:avLst/>
            </a:prstGeom>
          </p:spPr>
          <p:txBody>
            <a:bodyPr wrap="none">
              <a:spAutoFit/>
            </a:bodyPr>
            <a:lstStyle/>
            <a:p>
              <a:r>
                <a:rPr lang="zh-TW" altLang="en-US" dirty="0">
                  <a:ln w="0"/>
                  <a:solidFill>
                    <a:schemeClr val="accent1"/>
                  </a:solidFill>
                  <a:effectLst>
                    <a:outerShdw blurRad="38100" dist="25400" dir="5400000" algn="ctr" rotWithShape="0">
                      <a:srgbClr val="6E747A">
                        <a:alpha val="43000"/>
                      </a:srgbClr>
                    </a:outerShdw>
                  </a:effectLst>
                </a:rPr>
                <a:t>❤</a:t>
              </a:r>
              <a:endParaRPr lang="zh-TW" altLang="en-US" dirty="0"/>
            </a:p>
          </p:txBody>
        </p:sp>
        <p:sp>
          <p:nvSpPr>
            <p:cNvPr id="11" name="矩形 10"/>
            <p:cNvSpPr/>
            <p:nvPr/>
          </p:nvSpPr>
          <p:spPr>
            <a:xfrm>
              <a:off x="249451" y="6422684"/>
              <a:ext cx="415498" cy="369332"/>
            </a:xfrm>
            <a:prstGeom prst="rect">
              <a:avLst/>
            </a:prstGeom>
          </p:spPr>
          <p:txBody>
            <a:bodyPr wrap="none">
              <a:spAutoFit/>
            </a:bodyPr>
            <a:lstStyle/>
            <a:p>
              <a:r>
                <a:rPr lang="zh-TW" altLang="en-US" dirty="0">
                  <a:solidFill>
                    <a:srgbClr val="FF0000"/>
                  </a:solidFill>
                </a:rPr>
                <a:t>❤</a:t>
              </a:r>
            </a:p>
          </p:txBody>
        </p:sp>
        <p:sp>
          <p:nvSpPr>
            <p:cNvPr id="12" name="矩形 11"/>
            <p:cNvSpPr/>
            <p:nvPr/>
          </p:nvSpPr>
          <p:spPr>
            <a:xfrm>
              <a:off x="501695" y="6422684"/>
              <a:ext cx="415498" cy="369332"/>
            </a:xfrm>
            <a:prstGeom prst="rect">
              <a:avLst/>
            </a:prstGeom>
          </p:spPr>
          <p:txBody>
            <a:bodyPr wrap="none">
              <a:spAutoFit/>
            </a:bodyPr>
            <a:lstStyle/>
            <a:p>
              <a:r>
                <a:rPr lang="zh-TW" altLang="en-US" dirty="0">
                  <a:solidFill>
                    <a:schemeClr val="accent2">
                      <a:lumMod val="60000"/>
                      <a:lumOff val="40000"/>
                    </a:schemeClr>
                  </a:solidFill>
                </a:rPr>
                <a:t>❤</a:t>
              </a:r>
            </a:p>
          </p:txBody>
        </p:sp>
        <p:sp>
          <p:nvSpPr>
            <p:cNvPr id="13" name="矩形 12"/>
            <p:cNvSpPr/>
            <p:nvPr/>
          </p:nvSpPr>
          <p:spPr>
            <a:xfrm>
              <a:off x="795641" y="6422684"/>
              <a:ext cx="415498" cy="369332"/>
            </a:xfrm>
            <a:prstGeom prst="rect">
              <a:avLst/>
            </a:prstGeom>
          </p:spPr>
          <p:txBody>
            <a:bodyPr wrap="none">
              <a:spAutoFit/>
            </a:bodyPr>
            <a:lstStyle/>
            <a:p>
              <a:r>
                <a:rPr lang="zh-TW" altLang="en-US" dirty="0">
                  <a:solidFill>
                    <a:schemeClr val="accent4">
                      <a:lumMod val="60000"/>
                      <a:lumOff val="40000"/>
                    </a:schemeClr>
                  </a:solidFill>
                </a:rPr>
                <a:t>❤</a:t>
              </a:r>
            </a:p>
          </p:txBody>
        </p:sp>
        <p:sp>
          <p:nvSpPr>
            <p:cNvPr id="14" name="矩形 13"/>
            <p:cNvSpPr/>
            <p:nvPr/>
          </p:nvSpPr>
          <p:spPr>
            <a:xfrm>
              <a:off x="1047885" y="6422684"/>
              <a:ext cx="415498" cy="369332"/>
            </a:xfrm>
            <a:prstGeom prst="rect">
              <a:avLst/>
            </a:prstGeom>
          </p:spPr>
          <p:txBody>
            <a:bodyPr wrap="none">
              <a:spAutoFit/>
            </a:bodyPr>
            <a:lstStyle/>
            <a:p>
              <a:r>
                <a:rPr lang="zh-TW" altLang="en-US" dirty="0">
                  <a:solidFill>
                    <a:schemeClr val="accent6">
                      <a:lumMod val="75000"/>
                    </a:schemeClr>
                  </a:solidFill>
                </a:rPr>
                <a:t>❤</a:t>
              </a:r>
            </a:p>
          </p:txBody>
        </p:sp>
      </p:grpSp>
      <p:grpSp>
        <p:nvGrpSpPr>
          <p:cNvPr id="15" name="群組 14"/>
          <p:cNvGrpSpPr/>
          <p:nvPr/>
        </p:nvGrpSpPr>
        <p:grpSpPr>
          <a:xfrm>
            <a:off x="1331389" y="6422684"/>
            <a:ext cx="1463383" cy="369332"/>
            <a:chOff x="0" y="6422684"/>
            <a:chExt cx="1463383" cy="369332"/>
          </a:xfrm>
        </p:grpSpPr>
        <p:sp>
          <p:nvSpPr>
            <p:cNvPr id="16" name="矩形 15"/>
            <p:cNvSpPr/>
            <p:nvPr/>
          </p:nvSpPr>
          <p:spPr>
            <a:xfrm>
              <a:off x="0" y="6422684"/>
              <a:ext cx="415498" cy="369332"/>
            </a:xfrm>
            <a:prstGeom prst="rect">
              <a:avLst/>
            </a:prstGeom>
          </p:spPr>
          <p:txBody>
            <a:bodyPr wrap="none">
              <a:spAutoFit/>
            </a:bodyPr>
            <a:lstStyle/>
            <a:p>
              <a:r>
                <a:rPr lang="zh-TW" altLang="en-US" dirty="0">
                  <a:ln w="0"/>
                  <a:solidFill>
                    <a:schemeClr val="accent1"/>
                  </a:solidFill>
                  <a:effectLst>
                    <a:outerShdw blurRad="38100" dist="25400" dir="5400000" algn="ctr" rotWithShape="0">
                      <a:srgbClr val="6E747A">
                        <a:alpha val="43000"/>
                      </a:srgbClr>
                    </a:outerShdw>
                  </a:effectLst>
                </a:rPr>
                <a:t>❤</a:t>
              </a:r>
              <a:endParaRPr lang="zh-TW" altLang="en-US" dirty="0"/>
            </a:p>
          </p:txBody>
        </p:sp>
        <p:sp>
          <p:nvSpPr>
            <p:cNvPr id="17" name="矩形 16"/>
            <p:cNvSpPr/>
            <p:nvPr/>
          </p:nvSpPr>
          <p:spPr>
            <a:xfrm>
              <a:off x="249451" y="6422684"/>
              <a:ext cx="415498" cy="369332"/>
            </a:xfrm>
            <a:prstGeom prst="rect">
              <a:avLst/>
            </a:prstGeom>
          </p:spPr>
          <p:txBody>
            <a:bodyPr wrap="none">
              <a:spAutoFit/>
            </a:bodyPr>
            <a:lstStyle/>
            <a:p>
              <a:r>
                <a:rPr lang="zh-TW" altLang="en-US" dirty="0">
                  <a:solidFill>
                    <a:srgbClr val="FF0000"/>
                  </a:solidFill>
                </a:rPr>
                <a:t>❤</a:t>
              </a:r>
            </a:p>
          </p:txBody>
        </p:sp>
        <p:sp>
          <p:nvSpPr>
            <p:cNvPr id="18" name="矩形 17"/>
            <p:cNvSpPr/>
            <p:nvPr/>
          </p:nvSpPr>
          <p:spPr>
            <a:xfrm>
              <a:off x="501695" y="6422684"/>
              <a:ext cx="415498" cy="369332"/>
            </a:xfrm>
            <a:prstGeom prst="rect">
              <a:avLst/>
            </a:prstGeom>
          </p:spPr>
          <p:txBody>
            <a:bodyPr wrap="none">
              <a:spAutoFit/>
            </a:bodyPr>
            <a:lstStyle/>
            <a:p>
              <a:r>
                <a:rPr lang="zh-TW" altLang="en-US" dirty="0">
                  <a:solidFill>
                    <a:schemeClr val="accent2">
                      <a:lumMod val="60000"/>
                      <a:lumOff val="40000"/>
                    </a:schemeClr>
                  </a:solidFill>
                </a:rPr>
                <a:t>❤</a:t>
              </a:r>
            </a:p>
          </p:txBody>
        </p:sp>
        <p:sp>
          <p:nvSpPr>
            <p:cNvPr id="19" name="矩形 18"/>
            <p:cNvSpPr/>
            <p:nvPr/>
          </p:nvSpPr>
          <p:spPr>
            <a:xfrm>
              <a:off x="795641" y="6422684"/>
              <a:ext cx="415498" cy="369332"/>
            </a:xfrm>
            <a:prstGeom prst="rect">
              <a:avLst/>
            </a:prstGeom>
          </p:spPr>
          <p:txBody>
            <a:bodyPr wrap="none">
              <a:spAutoFit/>
            </a:bodyPr>
            <a:lstStyle/>
            <a:p>
              <a:r>
                <a:rPr lang="zh-TW" altLang="en-US" dirty="0">
                  <a:solidFill>
                    <a:schemeClr val="accent4">
                      <a:lumMod val="60000"/>
                      <a:lumOff val="40000"/>
                    </a:schemeClr>
                  </a:solidFill>
                </a:rPr>
                <a:t>❤</a:t>
              </a:r>
            </a:p>
          </p:txBody>
        </p:sp>
        <p:sp>
          <p:nvSpPr>
            <p:cNvPr id="20" name="矩形 19"/>
            <p:cNvSpPr/>
            <p:nvPr/>
          </p:nvSpPr>
          <p:spPr>
            <a:xfrm>
              <a:off x="1047885" y="6422684"/>
              <a:ext cx="415498" cy="369332"/>
            </a:xfrm>
            <a:prstGeom prst="rect">
              <a:avLst/>
            </a:prstGeom>
          </p:spPr>
          <p:txBody>
            <a:bodyPr wrap="none">
              <a:spAutoFit/>
            </a:bodyPr>
            <a:lstStyle/>
            <a:p>
              <a:r>
                <a:rPr lang="zh-TW" altLang="en-US" dirty="0">
                  <a:solidFill>
                    <a:schemeClr val="accent6">
                      <a:lumMod val="75000"/>
                    </a:schemeClr>
                  </a:solidFill>
                </a:rPr>
                <a:t>❤</a:t>
              </a:r>
            </a:p>
          </p:txBody>
        </p:sp>
      </p:grpSp>
    </p:spTree>
    <p:extLst>
      <p:ext uri="{BB962C8B-B14F-4D97-AF65-F5344CB8AC3E}">
        <p14:creationId xmlns:p14="http://schemas.microsoft.com/office/powerpoint/2010/main" val="1848560902"/>
      </p:ext>
    </p:extLst>
  </p:cSld>
  <p:clrMapOvr>
    <a:masterClrMapping/>
  </p:clrMapOvr>
  <p:transition advTm="1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989" y="4096139"/>
            <a:ext cx="3681651" cy="2761861"/>
          </a:xfrm>
          <a:prstGeom prst="rect">
            <a:avLst/>
          </a:prstGeom>
          <a:ln>
            <a:noFill/>
          </a:ln>
          <a:effectLst>
            <a:outerShdw blurRad="190500" algn="tl" rotWithShape="0">
              <a:srgbClr val="000000">
                <a:alpha val="70000"/>
              </a:srgbClr>
            </a:outerShdw>
          </a:effectLst>
        </p:spPr>
      </p:pic>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6324" y="2154788"/>
            <a:ext cx="3740020" cy="2805015"/>
          </a:xfrm>
          <a:prstGeom prst="rect">
            <a:avLst/>
          </a:prstGeom>
          <a:ln>
            <a:noFill/>
          </a:ln>
          <a:effectLst>
            <a:outerShdw blurRad="190500" algn="tl" rotWithShape="0">
              <a:srgbClr val="000000">
                <a:alpha val="70000"/>
              </a:srgbClr>
            </a:outerShdw>
          </a:effectLst>
        </p:spPr>
      </p:pic>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4253" y="3557296"/>
            <a:ext cx="4516016" cy="33870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圖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8980" y="232353"/>
            <a:ext cx="4578517" cy="35176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橢圓 6"/>
          <p:cNvSpPr/>
          <p:nvPr/>
        </p:nvSpPr>
        <p:spPr>
          <a:xfrm rot="20855444">
            <a:off x="203145" y="126945"/>
            <a:ext cx="5198459" cy="2118961"/>
          </a:xfrm>
          <a:prstGeom prst="ellipse">
            <a:avLst/>
          </a:prstGeom>
          <a:solidFill>
            <a:schemeClr val="accent6">
              <a:lumMod val="20000"/>
              <a:lumOff val="80000"/>
            </a:schemeClr>
          </a:solidFill>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華康POP2體W9(P)" panose="040B0900000000000000" pitchFamily="82" charset="-120"/>
                <a:ea typeface="華康POP2體W9(P)" panose="040B0900000000000000" pitchFamily="82" charset="-120"/>
              </a:rPr>
              <a:t>經濟和社會生活（第13條）參與娛樂生活、運動和文化生活各個方面的權利</a:t>
            </a:r>
          </a:p>
        </p:txBody>
      </p:sp>
    </p:spTree>
    <p:extLst>
      <p:ext uri="{BB962C8B-B14F-4D97-AF65-F5344CB8AC3E}">
        <p14:creationId xmlns:p14="http://schemas.microsoft.com/office/powerpoint/2010/main" val="2839577759"/>
      </p:ext>
    </p:extLst>
  </p:cSld>
  <p:clrMapOvr>
    <a:masterClrMapping/>
  </p:clrMapOvr>
  <p:transition advTm="1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par>
                                <p:cTn id="14" presetID="6"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par>
                                <p:cTn id="17" presetID="6"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7901" y="130683"/>
            <a:ext cx="4241287" cy="318168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5398" y="3433665"/>
            <a:ext cx="4306602" cy="32299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433665"/>
            <a:ext cx="4204996" cy="315374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圖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078" y="-74646"/>
            <a:ext cx="3956180" cy="296713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橢圓 5"/>
          <p:cNvSpPr/>
          <p:nvPr/>
        </p:nvSpPr>
        <p:spPr>
          <a:xfrm>
            <a:off x="3347561" y="2252885"/>
            <a:ext cx="5198459" cy="2118961"/>
          </a:xfrm>
          <a:prstGeom prst="ellipse">
            <a:avLst/>
          </a:prstGeom>
          <a:solidFill>
            <a:schemeClr val="accent1">
              <a:lumMod val="20000"/>
              <a:lumOff val="80000"/>
            </a:schemeClr>
          </a:solidFill>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華康POP2體W9(P)" panose="040B0900000000000000" pitchFamily="82" charset="-120"/>
                <a:ea typeface="華康POP2體W9(P)" panose="040B0900000000000000" pitchFamily="82" charset="-120"/>
              </a:rPr>
              <a:t>經濟和社會生活（第13條）參與娛樂生活、運動和文化生活各個方面的權利</a:t>
            </a:r>
          </a:p>
        </p:txBody>
      </p:sp>
    </p:spTree>
    <p:extLst>
      <p:ext uri="{BB962C8B-B14F-4D97-AF65-F5344CB8AC3E}">
        <p14:creationId xmlns:p14="http://schemas.microsoft.com/office/powerpoint/2010/main" val="3805035013"/>
      </p:ext>
    </p:extLst>
  </p:cSld>
  <p:clrMapOvr>
    <a:masterClrMapping/>
  </p:clrMapOvr>
  <p:transition advTm="1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80">
                                          <p:stCondLst>
                                            <p:cond delay="0"/>
                                          </p:stCondLst>
                                        </p:cTn>
                                        <p:tgtEl>
                                          <p:spTgt spid="4"/>
                                        </p:tgtEl>
                                      </p:cBhvr>
                                    </p:animEffect>
                                    <p:anim calcmode="lin" valueType="num">
                                      <p:cBhvr>
                                        <p:cTn id="4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5" dur="26">
                                          <p:stCondLst>
                                            <p:cond delay="650"/>
                                          </p:stCondLst>
                                        </p:cTn>
                                        <p:tgtEl>
                                          <p:spTgt spid="4"/>
                                        </p:tgtEl>
                                      </p:cBhvr>
                                      <p:to x="100000" y="60000"/>
                                    </p:animScale>
                                    <p:animScale>
                                      <p:cBhvr>
                                        <p:cTn id="46" dur="166" decel="50000">
                                          <p:stCondLst>
                                            <p:cond delay="676"/>
                                          </p:stCondLst>
                                        </p:cTn>
                                        <p:tgtEl>
                                          <p:spTgt spid="4"/>
                                        </p:tgtEl>
                                      </p:cBhvr>
                                      <p:to x="100000" y="100000"/>
                                    </p:animScale>
                                    <p:animScale>
                                      <p:cBhvr>
                                        <p:cTn id="47" dur="26">
                                          <p:stCondLst>
                                            <p:cond delay="1312"/>
                                          </p:stCondLst>
                                        </p:cTn>
                                        <p:tgtEl>
                                          <p:spTgt spid="4"/>
                                        </p:tgtEl>
                                      </p:cBhvr>
                                      <p:to x="100000" y="80000"/>
                                    </p:animScale>
                                    <p:animScale>
                                      <p:cBhvr>
                                        <p:cTn id="48" dur="166" decel="50000">
                                          <p:stCondLst>
                                            <p:cond delay="1338"/>
                                          </p:stCondLst>
                                        </p:cTn>
                                        <p:tgtEl>
                                          <p:spTgt spid="4"/>
                                        </p:tgtEl>
                                      </p:cBhvr>
                                      <p:to x="100000" y="100000"/>
                                    </p:animScale>
                                    <p:animScale>
                                      <p:cBhvr>
                                        <p:cTn id="49" dur="26">
                                          <p:stCondLst>
                                            <p:cond delay="1642"/>
                                          </p:stCondLst>
                                        </p:cTn>
                                        <p:tgtEl>
                                          <p:spTgt spid="4"/>
                                        </p:tgtEl>
                                      </p:cBhvr>
                                      <p:to x="100000" y="90000"/>
                                    </p:animScale>
                                    <p:animScale>
                                      <p:cBhvr>
                                        <p:cTn id="50" dur="166" decel="50000">
                                          <p:stCondLst>
                                            <p:cond delay="1668"/>
                                          </p:stCondLst>
                                        </p:cTn>
                                        <p:tgtEl>
                                          <p:spTgt spid="4"/>
                                        </p:tgtEl>
                                      </p:cBhvr>
                                      <p:to x="100000" y="100000"/>
                                    </p:animScale>
                                    <p:animScale>
                                      <p:cBhvr>
                                        <p:cTn id="51" dur="26">
                                          <p:stCondLst>
                                            <p:cond delay="1808"/>
                                          </p:stCondLst>
                                        </p:cTn>
                                        <p:tgtEl>
                                          <p:spTgt spid="4"/>
                                        </p:tgtEl>
                                      </p:cBhvr>
                                      <p:to x="100000" y="95000"/>
                                    </p:animScale>
                                    <p:animScale>
                                      <p:cBhvr>
                                        <p:cTn id="52" dur="166" decel="50000">
                                          <p:stCondLst>
                                            <p:cond delay="1834"/>
                                          </p:stCondLst>
                                        </p:cTn>
                                        <p:tgtEl>
                                          <p:spTgt spid="4"/>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wipe(down)">
                                      <p:cBhvr>
                                        <p:cTn id="55" dur="580">
                                          <p:stCondLst>
                                            <p:cond delay="0"/>
                                          </p:stCondLst>
                                        </p:cTn>
                                        <p:tgtEl>
                                          <p:spTgt spid="2"/>
                                        </p:tgtEl>
                                      </p:cBhvr>
                                    </p:animEffect>
                                    <p:anim calcmode="lin" valueType="num">
                                      <p:cBhvr>
                                        <p:cTn id="5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61" dur="26">
                                          <p:stCondLst>
                                            <p:cond delay="650"/>
                                          </p:stCondLst>
                                        </p:cTn>
                                        <p:tgtEl>
                                          <p:spTgt spid="2"/>
                                        </p:tgtEl>
                                      </p:cBhvr>
                                      <p:to x="100000" y="60000"/>
                                    </p:animScale>
                                    <p:animScale>
                                      <p:cBhvr>
                                        <p:cTn id="62" dur="166" decel="50000">
                                          <p:stCondLst>
                                            <p:cond delay="676"/>
                                          </p:stCondLst>
                                        </p:cTn>
                                        <p:tgtEl>
                                          <p:spTgt spid="2"/>
                                        </p:tgtEl>
                                      </p:cBhvr>
                                      <p:to x="100000" y="100000"/>
                                    </p:animScale>
                                    <p:animScale>
                                      <p:cBhvr>
                                        <p:cTn id="63" dur="26">
                                          <p:stCondLst>
                                            <p:cond delay="1312"/>
                                          </p:stCondLst>
                                        </p:cTn>
                                        <p:tgtEl>
                                          <p:spTgt spid="2"/>
                                        </p:tgtEl>
                                      </p:cBhvr>
                                      <p:to x="100000" y="80000"/>
                                    </p:animScale>
                                    <p:animScale>
                                      <p:cBhvr>
                                        <p:cTn id="64" dur="166" decel="50000">
                                          <p:stCondLst>
                                            <p:cond delay="1338"/>
                                          </p:stCondLst>
                                        </p:cTn>
                                        <p:tgtEl>
                                          <p:spTgt spid="2"/>
                                        </p:tgtEl>
                                      </p:cBhvr>
                                      <p:to x="100000" y="100000"/>
                                    </p:animScale>
                                    <p:animScale>
                                      <p:cBhvr>
                                        <p:cTn id="65" dur="26">
                                          <p:stCondLst>
                                            <p:cond delay="1642"/>
                                          </p:stCondLst>
                                        </p:cTn>
                                        <p:tgtEl>
                                          <p:spTgt spid="2"/>
                                        </p:tgtEl>
                                      </p:cBhvr>
                                      <p:to x="100000" y="90000"/>
                                    </p:animScale>
                                    <p:animScale>
                                      <p:cBhvr>
                                        <p:cTn id="66" dur="166" decel="50000">
                                          <p:stCondLst>
                                            <p:cond delay="1668"/>
                                          </p:stCondLst>
                                        </p:cTn>
                                        <p:tgtEl>
                                          <p:spTgt spid="2"/>
                                        </p:tgtEl>
                                      </p:cBhvr>
                                      <p:to x="100000" y="100000"/>
                                    </p:animScale>
                                    <p:animScale>
                                      <p:cBhvr>
                                        <p:cTn id="67" dur="26">
                                          <p:stCondLst>
                                            <p:cond delay="1808"/>
                                          </p:stCondLst>
                                        </p:cTn>
                                        <p:tgtEl>
                                          <p:spTgt spid="2"/>
                                        </p:tgtEl>
                                      </p:cBhvr>
                                      <p:to x="100000" y="95000"/>
                                    </p:animScale>
                                    <p:animScale>
                                      <p:cBhvr>
                                        <p:cTn id="68" dur="166" decel="50000">
                                          <p:stCondLst>
                                            <p:cond delay="1834"/>
                                          </p:stCondLst>
                                        </p:cTn>
                                        <p:tgtEl>
                                          <p:spTgt spid="2"/>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down)">
                                      <p:cBhvr>
                                        <p:cTn id="71" dur="580">
                                          <p:stCondLst>
                                            <p:cond delay="0"/>
                                          </p:stCondLst>
                                        </p:cTn>
                                        <p:tgtEl>
                                          <p:spTgt spid="3"/>
                                        </p:tgtEl>
                                      </p:cBhvr>
                                    </p:animEffect>
                                    <p:anim calcmode="lin" valueType="num">
                                      <p:cBhvr>
                                        <p:cTn id="7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77" dur="26">
                                          <p:stCondLst>
                                            <p:cond delay="650"/>
                                          </p:stCondLst>
                                        </p:cTn>
                                        <p:tgtEl>
                                          <p:spTgt spid="3"/>
                                        </p:tgtEl>
                                      </p:cBhvr>
                                      <p:to x="100000" y="60000"/>
                                    </p:animScale>
                                    <p:animScale>
                                      <p:cBhvr>
                                        <p:cTn id="78" dur="166" decel="50000">
                                          <p:stCondLst>
                                            <p:cond delay="676"/>
                                          </p:stCondLst>
                                        </p:cTn>
                                        <p:tgtEl>
                                          <p:spTgt spid="3"/>
                                        </p:tgtEl>
                                      </p:cBhvr>
                                      <p:to x="100000" y="100000"/>
                                    </p:animScale>
                                    <p:animScale>
                                      <p:cBhvr>
                                        <p:cTn id="79" dur="26">
                                          <p:stCondLst>
                                            <p:cond delay="1312"/>
                                          </p:stCondLst>
                                        </p:cTn>
                                        <p:tgtEl>
                                          <p:spTgt spid="3"/>
                                        </p:tgtEl>
                                      </p:cBhvr>
                                      <p:to x="100000" y="80000"/>
                                    </p:animScale>
                                    <p:animScale>
                                      <p:cBhvr>
                                        <p:cTn id="80" dur="166" decel="50000">
                                          <p:stCondLst>
                                            <p:cond delay="1338"/>
                                          </p:stCondLst>
                                        </p:cTn>
                                        <p:tgtEl>
                                          <p:spTgt spid="3"/>
                                        </p:tgtEl>
                                      </p:cBhvr>
                                      <p:to x="100000" y="100000"/>
                                    </p:animScale>
                                    <p:animScale>
                                      <p:cBhvr>
                                        <p:cTn id="81" dur="26">
                                          <p:stCondLst>
                                            <p:cond delay="1642"/>
                                          </p:stCondLst>
                                        </p:cTn>
                                        <p:tgtEl>
                                          <p:spTgt spid="3"/>
                                        </p:tgtEl>
                                      </p:cBhvr>
                                      <p:to x="100000" y="90000"/>
                                    </p:animScale>
                                    <p:animScale>
                                      <p:cBhvr>
                                        <p:cTn id="82" dur="166" decel="50000">
                                          <p:stCondLst>
                                            <p:cond delay="1668"/>
                                          </p:stCondLst>
                                        </p:cTn>
                                        <p:tgtEl>
                                          <p:spTgt spid="3"/>
                                        </p:tgtEl>
                                      </p:cBhvr>
                                      <p:to x="100000" y="100000"/>
                                    </p:animScale>
                                    <p:animScale>
                                      <p:cBhvr>
                                        <p:cTn id="83" dur="26">
                                          <p:stCondLst>
                                            <p:cond delay="1808"/>
                                          </p:stCondLst>
                                        </p:cTn>
                                        <p:tgtEl>
                                          <p:spTgt spid="3"/>
                                        </p:tgtEl>
                                      </p:cBhvr>
                                      <p:to x="100000" y="95000"/>
                                    </p:animScale>
                                    <p:animScale>
                                      <p:cBhvr>
                                        <p:cTn id="8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3663" y="3477983"/>
            <a:ext cx="4220549" cy="3165412"/>
          </a:xfrm>
          <a:prstGeom prst="rect">
            <a:avLst/>
          </a:prstGeom>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520" y="3477984"/>
            <a:ext cx="4220548" cy="3165411"/>
          </a:xfrm>
          <a:prstGeom prst="rect">
            <a:avLst/>
          </a:prstGeom>
        </p:spPr>
      </p:pic>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1232" y="144622"/>
            <a:ext cx="4220548" cy="3165411"/>
          </a:xfrm>
          <a:prstGeom prst="rect">
            <a:avLst/>
          </a:prstGeom>
        </p:spPr>
      </p:pic>
      <p:pic>
        <p:nvPicPr>
          <p:cNvPr id="5" name="圖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4220547" cy="3165410"/>
          </a:xfrm>
          <a:prstGeom prst="rect">
            <a:avLst/>
          </a:prstGeom>
        </p:spPr>
      </p:pic>
      <p:sp>
        <p:nvSpPr>
          <p:cNvPr id="6" name="橢圓 5"/>
          <p:cNvSpPr/>
          <p:nvPr/>
        </p:nvSpPr>
        <p:spPr>
          <a:xfrm>
            <a:off x="3732733" y="2665762"/>
            <a:ext cx="4611450" cy="2118961"/>
          </a:xfrm>
          <a:prstGeom prst="ellipse">
            <a:avLst/>
          </a:prstGeom>
          <a:solidFill>
            <a:schemeClr val="accent6">
              <a:lumMod val="40000"/>
              <a:lumOff val="60000"/>
            </a:schemeClr>
          </a:solidFill>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華康POP2體W9(P)" panose="040B0900000000000000" pitchFamily="82" charset="-120"/>
                <a:ea typeface="華康POP2體W9(P)" panose="040B0900000000000000" pitchFamily="82" charset="-120"/>
              </a:rPr>
              <a:t>經濟和社會生活（第13條）參與娛樂生活、運動和文化生活各個方面的權利</a:t>
            </a:r>
          </a:p>
        </p:txBody>
      </p:sp>
    </p:spTree>
    <p:extLst>
      <p:ext uri="{BB962C8B-B14F-4D97-AF65-F5344CB8AC3E}">
        <p14:creationId xmlns:p14="http://schemas.microsoft.com/office/powerpoint/2010/main" val="237197287"/>
      </p:ext>
    </p:extLst>
  </p:cSld>
  <p:clrMapOvr>
    <a:masterClrMapping/>
  </p:clrMapOvr>
  <p:transition advTm="1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3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par>
                                <p:cTn id="23" presetID="3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fltVal val="0"/>
                                          </p:val>
                                        </p:tav>
                                        <p:tav tm="100000">
                                          <p:val>
                                            <p:strVal val="#ppt_w"/>
                                          </p:val>
                                        </p:tav>
                                      </p:tavLst>
                                    </p:anim>
                                    <p:anim calcmode="lin" valueType="num">
                                      <p:cBhvr>
                                        <p:cTn id="26" dur="1000" fill="hold"/>
                                        <p:tgtEl>
                                          <p:spTgt spid="2"/>
                                        </p:tgtEl>
                                        <p:attrNameLst>
                                          <p:attrName>ppt_h</p:attrName>
                                        </p:attrNameLst>
                                      </p:cBhvr>
                                      <p:tavLst>
                                        <p:tav tm="0">
                                          <p:val>
                                            <p:fltVal val="0"/>
                                          </p:val>
                                        </p:tav>
                                        <p:tav tm="100000">
                                          <p:val>
                                            <p:strVal val="#ppt_h"/>
                                          </p:val>
                                        </p:tav>
                                      </p:tavLst>
                                    </p:anim>
                                    <p:anim calcmode="lin" valueType="num">
                                      <p:cBhvr>
                                        <p:cTn id="27" dur="1000" fill="hold"/>
                                        <p:tgtEl>
                                          <p:spTgt spid="2"/>
                                        </p:tgtEl>
                                        <p:attrNameLst>
                                          <p:attrName>style.rotation</p:attrName>
                                        </p:attrNameLst>
                                      </p:cBhvr>
                                      <p:tavLst>
                                        <p:tav tm="0">
                                          <p:val>
                                            <p:fltVal val="90"/>
                                          </p:val>
                                        </p:tav>
                                        <p:tav tm="100000">
                                          <p:val>
                                            <p:fltVal val="0"/>
                                          </p:val>
                                        </p:tav>
                                      </p:tavLst>
                                    </p:anim>
                                    <p:animEffect transition="in" filter="fade">
                                      <p:cBhvr>
                                        <p:cTn id="28" dur="1000"/>
                                        <p:tgtEl>
                                          <p:spTgt spid="2"/>
                                        </p:tgtEl>
                                      </p:cBhvr>
                                    </p:animEffect>
                                  </p:childTnLst>
                                </p:cTn>
                              </p:par>
                              <p:par>
                                <p:cTn id="29" presetID="3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ppt_w</p:attrName>
                                        </p:attrNameLst>
                                      </p:cBhvr>
                                      <p:tavLst>
                                        <p:tav tm="0">
                                          <p:val>
                                            <p:fltVal val="0"/>
                                          </p:val>
                                        </p:tav>
                                        <p:tav tm="100000">
                                          <p:val>
                                            <p:strVal val="#ppt_w"/>
                                          </p:val>
                                        </p:tav>
                                      </p:tavLst>
                                    </p:anim>
                                    <p:anim calcmode="lin" valueType="num">
                                      <p:cBhvr>
                                        <p:cTn id="32" dur="1000" fill="hold"/>
                                        <p:tgtEl>
                                          <p:spTgt spid="4"/>
                                        </p:tgtEl>
                                        <p:attrNameLst>
                                          <p:attrName>ppt_h</p:attrName>
                                        </p:attrNameLst>
                                      </p:cBhvr>
                                      <p:tavLst>
                                        <p:tav tm="0">
                                          <p:val>
                                            <p:fltVal val="0"/>
                                          </p:val>
                                        </p:tav>
                                        <p:tav tm="100000">
                                          <p:val>
                                            <p:strVal val="#ppt_h"/>
                                          </p:val>
                                        </p:tav>
                                      </p:tavLst>
                                    </p:anim>
                                    <p:anim calcmode="lin" valueType="num">
                                      <p:cBhvr>
                                        <p:cTn id="33" dur="1000" fill="hold"/>
                                        <p:tgtEl>
                                          <p:spTgt spid="4"/>
                                        </p:tgtEl>
                                        <p:attrNameLst>
                                          <p:attrName>style.rotation</p:attrName>
                                        </p:attrNameLst>
                                      </p:cBhvr>
                                      <p:tavLst>
                                        <p:tav tm="0">
                                          <p:val>
                                            <p:fltVal val="90"/>
                                          </p:val>
                                        </p:tav>
                                        <p:tav tm="100000">
                                          <p:val>
                                            <p:fltVal val="0"/>
                                          </p:val>
                                        </p:tav>
                                      </p:tavLst>
                                    </p:anim>
                                    <p:animEffect transition="in" filter="fade">
                                      <p:cBhvr>
                                        <p:cTn id="3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392" y="2332654"/>
            <a:ext cx="5697893" cy="427342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0392" y="1726164"/>
            <a:ext cx="5211524" cy="390952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矩形 3"/>
          <p:cNvSpPr/>
          <p:nvPr/>
        </p:nvSpPr>
        <p:spPr>
          <a:xfrm>
            <a:off x="6621182" y="341169"/>
            <a:ext cx="5529943" cy="1384995"/>
          </a:xfrm>
          <a:prstGeom prst="rect">
            <a:avLst/>
          </a:prstGeom>
          <a:solidFill>
            <a:schemeClr val="accent6">
              <a:lumMod val="40000"/>
              <a:lumOff val="60000"/>
            </a:schemeClr>
          </a:solidFill>
          <a:ln>
            <a:solidFill>
              <a:schemeClr val="accent3">
                <a:lumMod val="50000"/>
              </a:schemeClr>
            </a:solidFill>
          </a:ln>
          <a:scene3d>
            <a:camera prst="perspectiveAbove"/>
            <a:lightRig rig="threePt" dir="t"/>
          </a:scene3d>
          <a:sp3d>
            <a:bevelT w="101600" prst="riblet"/>
          </a:sp3d>
        </p:spPr>
        <p:txBody>
          <a:bodyPr wrap="square">
            <a:spAutoFit/>
          </a:bodyPr>
          <a:lstStyle/>
          <a:p>
            <a:r>
              <a:rPr lang="zh-TW" altLang="en-US"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華康POP2體W9(P)" panose="040B0900000000000000" pitchFamily="82" charset="-120"/>
                <a:ea typeface="華康POP2體W9(P)" panose="040B0900000000000000" pitchFamily="82" charset="-120"/>
              </a:rPr>
              <a:t>經濟和社會生活（第</a:t>
            </a:r>
            <a:r>
              <a:rPr lang="en-US" altLang="zh-TW"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華康POP2體W9(P)" panose="040B0900000000000000" pitchFamily="82" charset="-120"/>
                <a:ea typeface="華康POP2體W9(P)" panose="040B0900000000000000" pitchFamily="82" charset="-120"/>
              </a:rPr>
              <a:t>13</a:t>
            </a:r>
            <a:r>
              <a:rPr lang="zh-TW" altLang="en-US"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華康POP2體W9(P)" panose="040B0900000000000000" pitchFamily="82" charset="-120"/>
                <a:ea typeface="華康POP2體W9(P)" panose="040B0900000000000000" pitchFamily="82" charset="-120"/>
              </a:rPr>
              <a:t>條）參與娛樂生活、運動和文化生活各個方面的權利 </a:t>
            </a:r>
            <a:r>
              <a:rPr lang="en-US" altLang="zh-TW"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華康POP2體W9(P)" panose="040B0900000000000000" pitchFamily="82" charset="-120"/>
                <a:ea typeface="華康POP2體W9(P)" panose="040B0900000000000000" pitchFamily="82" charset="-120"/>
              </a:rPr>
              <a:t>-</a:t>
            </a:r>
            <a:r>
              <a:rPr lang="zh-TW" altLang="en-US"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華康POP2體W9(P)" panose="040B0900000000000000" pitchFamily="82" charset="-120"/>
                <a:ea typeface="華康POP2體W9(P)" panose="040B0900000000000000" pitchFamily="82" charset="-120"/>
              </a:rPr>
              <a:t>社區精神病</a:t>
            </a:r>
          </a:p>
        </p:txBody>
      </p:sp>
      <p:sp>
        <p:nvSpPr>
          <p:cNvPr id="5" name="矩形 4"/>
          <p:cNvSpPr/>
          <p:nvPr/>
        </p:nvSpPr>
        <p:spPr>
          <a:xfrm>
            <a:off x="332792" y="1013451"/>
            <a:ext cx="5529943" cy="1384995"/>
          </a:xfrm>
          <a:prstGeom prst="rect">
            <a:avLst/>
          </a:prstGeom>
          <a:solidFill>
            <a:schemeClr val="accent4">
              <a:lumMod val="20000"/>
              <a:lumOff val="80000"/>
            </a:schemeClr>
          </a:solidFill>
          <a:ln>
            <a:solidFill>
              <a:schemeClr val="accent3">
                <a:lumMod val="50000"/>
              </a:schemeClr>
            </a:solidFill>
          </a:ln>
          <a:scene3d>
            <a:camera prst="perspectiveAbove"/>
            <a:lightRig rig="threePt" dir="t"/>
          </a:scene3d>
          <a:sp3d>
            <a:bevelT w="101600" prst="riblet"/>
          </a:sp3d>
        </p:spPr>
        <p:txBody>
          <a:bodyPr wrap="square">
            <a:spAutoFit/>
          </a:bodyPr>
          <a:lstStyle/>
          <a:p>
            <a:r>
              <a:rPr lang="zh-TW" altLang="en-US"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華康POP2體W9(P)" panose="040B0900000000000000" pitchFamily="82" charset="-120"/>
                <a:ea typeface="華康POP2體W9(P)" panose="040B0900000000000000" pitchFamily="82" charset="-120"/>
              </a:rPr>
              <a:t>經濟和社會生活（第</a:t>
            </a:r>
            <a:r>
              <a:rPr lang="en-US" altLang="zh-TW"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華康POP2體W9(P)" panose="040B0900000000000000" pitchFamily="82" charset="-120"/>
                <a:ea typeface="華康POP2體W9(P)" panose="040B0900000000000000" pitchFamily="82" charset="-120"/>
              </a:rPr>
              <a:t>13</a:t>
            </a:r>
            <a:r>
              <a:rPr lang="zh-TW" altLang="en-US"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華康POP2體W9(P)" panose="040B0900000000000000" pitchFamily="82" charset="-120"/>
                <a:ea typeface="華康POP2體W9(P)" panose="040B0900000000000000" pitchFamily="82" charset="-120"/>
              </a:rPr>
              <a:t>條）參與娛樂生活、運動和文化生活各個方面的權利 </a:t>
            </a:r>
            <a:r>
              <a:rPr lang="en-US" altLang="zh-TW"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華康POP2體W9(P)" panose="040B0900000000000000" pitchFamily="82" charset="-120"/>
                <a:ea typeface="華康POP2體W9(P)" panose="040B0900000000000000" pitchFamily="82" charset="-120"/>
              </a:rPr>
              <a:t>-</a:t>
            </a:r>
            <a:r>
              <a:rPr lang="zh-TW" altLang="en-US"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華康POP2體W9(P)" panose="040B0900000000000000" pitchFamily="82" charset="-120"/>
                <a:ea typeface="華康POP2體W9(P)" panose="040B0900000000000000" pitchFamily="82" charset="-120"/>
              </a:rPr>
              <a:t>性別平等從爸媽做起</a:t>
            </a:r>
          </a:p>
        </p:txBody>
      </p:sp>
    </p:spTree>
    <p:extLst>
      <p:ext uri="{BB962C8B-B14F-4D97-AF65-F5344CB8AC3E}">
        <p14:creationId xmlns:p14="http://schemas.microsoft.com/office/powerpoint/2010/main" val="2054660369"/>
      </p:ext>
    </p:extLst>
  </p:cSld>
  <p:clrMapOvr>
    <a:masterClrMapping/>
  </p:clrMapOvr>
  <p:transition advTm="1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par>
                                <p:cTn id="22" presetID="53" presetClass="entr" presetSubtype="16"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971" y="3848339"/>
            <a:ext cx="3687249" cy="2762556"/>
          </a:xfrm>
          <a:prstGeom prst="rect">
            <a:avLst/>
          </a:prstGeom>
          <a:ln w="88900" cap="sq" cmpd="thickThin">
            <a:solidFill>
              <a:srgbClr val="000000"/>
            </a:solidFill>
            <a:prstDash val="solid"/>
            <a:miter lim="800000"/>
          </a:ln>
          <a:effectLst>
            <a:innerShdw blurRad="76200">
              <a:srgbClr val="000000"/>
            </a:innerShdw>
          </a:effectLst>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8857" y="2325045"/>
            <a:ext cx="4564310" cy="3046588"/>
          </a:xfrm>
          <a:prstGeom prst="rect">
            <a:avLst/>
          </a:prstGeom>
          <a:ln w="88900" cap="sq" cmpd="thickThin">
            <a:solidFill>
              <a:srgbClr val="000000"/>
            </a:solidFill>
            <a:prstDash val="solid"/>
            <a:miter lim="800000"/>
          </a:ln>
          <a:effectLst>
            <a:innerShdw blurRad="76200">
              <a:srgbClr val="000000"/>
            </a:innerShdw>
          </a:effectLst>
        </p:spPr>
      </p:pic>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5665" y="88797"/>
            <a:ext cx="4066694" cy="3046843"/>
          </a:xfrm>
          <a:prstGeom prst="rect">
            <a:avLst/>
          </a:prstGeom>
          <a:ln w="88900" cap="sq" cmpd="thickThin">
            <a:solidFill>
              <a:srgbClr val="000000"/>
            </a:solidFill>
            <a:prstDash val="solid"/>
            <a:miter lim="800000"/>
          </a:ln>
          <a:effectLst>
            <a:innerShdw blurRad="76200">
              <a:srgbClr val="000000"/>
            </a:innerShdw>
          </a:effectLst>
        </p:spPr>
      </p:pic>
      <p:sp>
        <p:nvSpPr>
          <p:cNvPr id="5" name="矩形 4"/>
          <p:cNvSpPr/>
          <p:nvPr/>
        </p:nvSpPr>
        <p:spPr>
          <a:xfrm rot="1061486">
            <a:off x="9048365" y="4164222"/>
            <a:ext cx="1794680" cy="923330"/>
          </a:xfrm>
          <a:prstGeom prst="rect">
            <a:avLst/>
          </a:prstGeom>
        </p:spPr>
        <p:txBody>
          <a:bodyPr wrap="square">
            <a:spAutoFit/>
          </a:bodyPr>
          <a:lstStyle/>
          <a:p>
            <a:r>
              <a:rPr lang="zh-TW" altLang="en-US" sz="5400" dirty="0">
                <a:solidFill>
                  <a:schemeClr val="accent1">
                    <a:lumMod val="75000"/>
                  </a:schemeClr>
                </a:solidFill>
              </a:rPr>
              <a:t>🎶</a:t>
            </a:r>
          </a:p>
        </p:txBody>
      </p:sp>
      <p:sp>
        <p:nvSpPr>
          <p:cNvPr id="7" name="矩形 6"/>
          <p:cNvSpPr/>
          <p:nvPr/>
        </p:nvSpPr>
        <p:spPr>
          <a:xfrm rot="1021735">
            <a:off x="9802834" y="4582364"/>
            <a:ext cx="1794680" cy="923330"/>
          </a:xfrm>
          <a:prstGeom prst="rect">
            <a:avLst/>
          </a:prstGeom>
        </p:spPr>
        <p:txBody>
          <a:bodyPr wrap="square">
            <a:spAutoFit/>
          </a:bodyPr>
          <a:lstStyle/>
          <a:p>
            <a:r>
              <a:rPr lang="zh-TW" altLang="en-US" sz="5400" dirty="0">
                <a:solidFill>
                  <a:schemeClr val="accent1">
                    <a:lumMod val="75000"/>
                  </a:schemeClr>
                </a:solidFill>
              </a:rPr>
              <a:t>🎶</a:t>
            </a:r>
          </a:p>
        </p:txBody>
      </p:sp>
      <p:sp>
        <p:nvSpPr>
          <p:cNvPr id="8" name="矩形 7"/>
          <p:cNvSpPr/>
          <p:nvPr/>
        </p:nvSpPr>
        <p:spPr>
          <a:xfrm rot="774438">
            <a:off x="10468867" y="5036501"/>
            <a:ext cx="1794680" cy="923330"/>
          </a:xfrm>
          <a:prstGeom prst="rect">
            <a:avLst/>
          </a:prstGeom>
        </p:spPr>
        <p:txBody>
          <a:bodyPr wrap="square">
            <a:spAutoFit/>
          </a:bodyPr>
          <a:lstStyle/>
          <a:p>
            <a:r>
              <a:rPr lang="zh-TW" altLang="en-US" sz="5400" dirty="0">
                <a:solidFill>
                  <a:schemeClr val="accent1">
                    <a:lumMod val="75000"/>
                  </a:schemeClr>
                </a:solidFill>
              </a:rPr>
              <a:t>🎶</a:t>
            </a:r>
          </a:p>
        </p:txBody>
      </p:sp>
      <p:sp>
        <p:nvSpPr>
          <p:cNvPr id="9" name="矩形 8"/>
          <p:cNvSpPr/>
          <p:nvPr/>
        </p:nvSpPr>
        <p:spPr>
          <a:xfrm rot="714296">
            <a:off x="11211280" y="5352612"/>
            <a:ext cx="964183" cy="923330"/>
          </a:xfrm>
          <a:prstGeom prst="rect">
            <a:avLst/>
          </a:prstGeom>
        </p:spPr>
        <p:txBody>
          <a:bodyPr wrap="square">
            <a:spAutoFit/>
          </a:bodyPr>
          <a:lstStyle/>
          <a:p>
            <a:r>
              <a:rPr lang="zh-TW" altLang="en-US" sz="5400" dirty="0">
                <a:solidFill>
                  <a:schemeClr val="accent1">
                    <a:lumMod val="75000"/>
                  </a:schemeClr>
                </a:solidFill>
              </a:rPr>
              <a:t>🎶</a:t>
            </a:r>
          </a:p>
        </p:txBody>
      </p:sp>
      <p:sp>
        <p:nvSpPr>
          <p:cNvPr id="12" name="流程圖: 打孔紙帶 11"/>
          <p:cNvSpPr/>
          <p:nvPr/>
        </p:nvSpPr>
        <p:spPr>
          <a:xfrm>
            <a:off x="363894" y="88797"/>
            <a:ext cx="5542384" cy="2047913"/>
          </a:xfrm>
          <a:prstGeom prst="flowChartPunchedTape">
            <a:avLst/>
          </a:prstGeom>
          <a:solidFill>
            <a:schemeClr val="accent4">
              <a:lumMod val="20000"/>
              <a:lumOff val="80000"/>
            </a:schemeClr>
          </a:solidFill>
          <a:ln>
            <a:solidFill>
              <a:schemeClr val="accent3">
                <a:lumMod val="5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華康POP2體W9(P)" panose="040B0900000000000000" pitchFamily="82" charset="-120"/>
                <a:ea typeface="華康POP2體W9(P)" panose="040B0900000000000000" pitchFamily="82" charset="-120"/>
              </a:rPr>
              <a:t>藝術進區</a:t>
            </a:r>
            <a:r>
              <a:rPr lang="en-US" altLang="zh-TW"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華康POP2體W9(P)" panose="040B0900000000000000" pitchFamily="82" charset="-120"/>
                <a:ea typeface="華康POP2體W9(P)" panose="040B0900000000000000" pitchFamily="82" charset="-120"/>
              </a:rPr>
              <a:t>-</a:t>
            </a:r>
            <a:r>
              <a:rPr lang="zh-TW" altLang="en-US"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華康POP2體W9(P)" panose="040B0900000000000000" pitchFamily="82" charset="-120"/>
                <a:ea typeface="華康POP2體W9(P)" panose="040B0900000000000000" pitchFamily="82" charset="-120"/>
              </a:rPr>
              <a:t>經濟和社會生活（第</a:t>
            </a:r>
            <a:r>
              <a:rPr lang="en-US" altLang="zh-TW"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華康POP2體W9(P)" panose="040B0900000000000000" pitchFamily="82" charset="-120"/>
                <a:ea typeface="華康POP2體W9(P)" panose="040B0900000000000000" pitchFamily="82" charset="-120"/>
              </a:rPr>
              <a:t>13</a:t>
            </a:r>
            <a:r>
              <a:rPr lang="zh-TW" altLang="en-US"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華康POP2體W9(P)" panose="040B0900000000000000" pitchFamily="82" charset="-120"/>
                <a:ea typeface="華康POP2體W9(P)" panose="040B0900000000000000" pitchFamily="82" charset="-120"/>
              </a:rPr>
              <a:t>條）參與娛樂生活、運動和文化生活各個方面的權利 </a:t>
            </a:r>
          </a:p>
        </p:txBody>
      </p:sp>
    </p:spTree>
    <p:extLst>
      <p:ext uri="{BB962C8B-B14F-4D97-AF65-F5344CB8AC3E}">
        <p14:creationId xmlns:p14="http://schemas.microsoft.com/office/powerpoint/2010/main" val="1247535707"/>
      </p:ext>
    </p:extLst>
  </p:cSld>
  <p:clrMapOvr>
    <a:masterClrMapping/>
  </p:clrMapOvr>
  <p:transition advTm="1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80">
                                          <p:stCondLst>
                                            <p:cond delay="0"/>
                                          </p:stCondLst>
                                        </p:cTn>
                                        <p:tgtEl>
                                          <p:spTgt spid="12"/>
                                        </p:tgtEl>
                                      </p:cBhvr>
                                    </p:animEffect>
                                    <p:anim calcmode="lin" valueType="num">
                                      <p:cBhvr>
                                        <p:cTn id="4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5" dur="26">
                                          <p:stCondLst>
                                            <p:cond delay="650"/>
                                          </p:stCondLst>
                                        </p:cTn>
                                        <p:tgtEl>
                                          <p:spTgt spid="12"/>
                                        </p:tgtEl>
                                      </p:cBhvr>
                                      <p:to x="100000" y="60000"/>
                                    </p:animScale>
                                    <p:animScale>
                                      <p:cBhvr>
                                        <p:cTn id="46" dur="166" decel="50000">
                                          <p:stCondLst>
                                            <p:cond delay="676"/>
                                          </p:stCondLst>
                                        </p:cTn>
                                        <p:tgtEl>
                                          <p:spTgt spid="12"/>
                                        </p:tgtEl>
                                      </p:cBhvr>
                                      <p:to x="100000" y="100000"/>
                                    </p:animScale>
                                    <p:animScale>
                                      <p:cBhvr>
                                        <p:cTn id="47" dur="26">
                                          <p:stCondLst>
                                            <p:cond delay="1312"/>
                                          </p:stCondLst>
                                        </p:cTn>
                                        <p:tgtEl>
                                          <p:spTgt spid="12"/>
                                        </p:tgtEl>
                                      </p:cBhvr>
                                      <p:to x="100000" y="80000"/>
                                    </p:animScale>
                                    <p:animScale>
                                      <p:cBhvr>
                                        <p:cTn id="48" dur="166" decel="50000">
                                          <p:stCondLst>
                                            <p:cond delay="1338"/>
                                          </p:stCondLst>
                                        </p:cTn>
                                        <p:tgtEl>
                                          <p:spTgt spid="12"/>
                                        </p:tgtEl>
                                      </p:cBhvr>
                                      <p:to x="100000" y="100000"/>
                                    </p:animScale>
                                    <p:animScale>
                                      <p:cBhvr>
                                        <p:cTn id="49" dur="26">
                                          <p:stCondLst>
                                            <p:cond delay="1642"/>
                                          </p:stCondLst>
                                        </p:cTn>
                                        <p:tgtEl>
                                          <p:spTgt spid="12"/>
                                        </p:tgtEl>
                                      </p:cBhvr>
                                      <p:to x="100000" y="90000"/>
                                    </p:animScale>
                                    <p:animScale>
                                      <p:cBhvr>
                                        <p:cTn id="50" dur="166" decel="50000">
                                          <p:stCondLst>
                                            <p:cond delay="1668"/>
                                          </p:stCondLst>
                                        </p:cTn>
                                        <p:tgtEl>
                                          <p:spTgt spid="12"/>
                                        </p:tgtEl>
                                      </p:cBhvr>
                                      <p:to x="100000" y="100000"/>
                                    </p:animScale>
                                    <p:animScale>
                                      <p:cBhvr>
                                        <p:cTn id="51" dur="26">
                                          <p:stCondLst>
                                            <p:cond delay="1808"/>
                                          </p:stCondLst>
                                        </p:cTn>
                                        <p:tgtEl>
                                          <p:spTgt spid="12"/>
                                        </p:tgtEl>
                                      </p:cBhvr>
                                      <p:to x="100000" y="95000"/>
                                    </p:animScale>
                                    <p:animScale>
                                      <p:cBhvr>
                                        <p:cTn id="52" dur="166" decel="50000">
                                          <p:stCondLst>
                                            <p:cond delay="1834"/>
                                          </p:stCondLst>
                                        </p:cTn>
                                        <p:tgtEl>
                                          <p:spTgt spid="12"/>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down)">
                                      <p:cBhvr>
                                        <p:cTn id="55" dur="580">
                                          <p:stCondLst>
                                            <p:cond delay="0"/>
                                          </p:stCondLst>
                                        </p:cTn>
                                        <p:tgtEl>
                                          <p:spTgt spid="4"/>
                                        </p:tgtEl>
                                      </p:cBhvr>
                                    </p:animEffect>
                                    <p:anim calcmode="lin" valueType="num">
                                      <p:cBhvr>
                                        <p:cTn id="5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61" dur="26">
                                          <p:stCondLst>
                                            <p:cond delay="650"/>
                                          </p:stCondLst>
                                        </p:cTn>
                                        <p:tgtEl>
                                          <p:spTgt spid="4"/>
                                        </p:tgtEl>
                                      </p:cBhvr>
                                      <p:to x="100000" y="60000"/>
                                    </p:animScale>
                                    <p:animScale>
                                      <p:cBhvr>
                                        <p:cTn id="62" dur="166" decel="50000">
                                          <p:stCondLst>
                                            <p:cond delay="676"/>
                                          </p:stCondLst>
                                        </p:cTn>
                                        <p:tgtEl>
                                          <p:spTgt spid="4"/>
                                        </p:tgtEl>
                                      </p:cBhvr>
                                      <p:to x="100000" y="100000"/>
                                    </p:animScale>
                                    <p:animScale>
                                      <p:cBhvr>
                                        <p:cTn id="63" dur="26">
                                          <p:stCondLst>
                                            <p:cond delay="1312"/>
                                          </p:stCondLst>
                                        </p:cTn>
                                        <p:tgtEl>
                                          <p:spTgt spid="4"/>
                                        </p:tgtEl>
                                      </p:cBhvr>
                                      <p:to x="100000" y="80000"/>
                                    </p:animScale>
                                    <p:animScale>
                                      <p:cBhvr>
                                        <p:cTn id="64" dur="166" decel="50000">
                                          <p:stCondLst>
                                            <p:cond delay="1338"/>
                                          </p:stCondLst>
                                        </p:cTn>
                                        <p:tgtEl>
                                          <p:spTgt spid="4"/>
                                        </p:tgtEl>
                                      </p:cBhvr>
                                      <p:to x="100000" y="100000"/>
                                    </p:animScale>
                                    <p:animScale>
                                      <p:cBhvr>
                                        <p:cTn id="65" dur="26">
                                          <p:stCondLst>
                                            <p:cond delay="1642"/>
                                          </p:stCondLst>
                                        </p:cTn>
                                        <p:tgtEl>
                                          <p:spTgt spid="4"/>
                                        </p:tgtEl>
                                      </p:cBhvr>
                                      <p:to x="100000" y="90000"/>
                                    </p:animScale>
                                    <p:animScale>
                                      <p:cBhvr>
                                        <p:cTn id="66" dur="166" decel="50000">
                                          <p:stCondLst>
                                            <p:cond delay="1668"/>
                                          </p:stCondLst>
                                        </p:cTn>
                                        <p:tgtEl>
                                          <p:spTgt spid="4"/>
                                        </p:tgtEl>
                                      </p:cBhvr>
                                      <p:to x="100000" y="100000"/>
                                    </p:animScale>
                                    <p:animScale>
                                      <p:cBhvr>
                                        <p:cTn id="67" dur="26">
                                          <p:stCondLst>
                                            <p:cond delay="1808"/>
                                          </p:stCondLst>
                                        </p:cTn>
                                        <p:tgtEl>
                                          <p:spTgt spid="4"/>
                                        </p:tgtEl>
                                      </p:cBhvr>
                                      <p:to x="100000" y="95000"/>
                                    </p:animScale>
                                    <p:animScale>
                                      <p:cBhvr>
                                        <p:cTn id="68"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118331" y="2511428"/>
            <a:ext cx="3779981" cy="2834986"/>
          </a:xfrm>
          <a:prstGeom prst="rect">
            <a:avLst/>
          </a:prstGeom>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13707" y="593320"/>
            <a:ext cx="3549535" cy="2662151"/>
          </a:xfrm>
          <a:prstGeom prst="rect">
            <a:avLst/>
          </a:prstGeom>
        </p:spPr>
      </p:pic>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30226">
            <a:off x="7332083" y="-54035"/>
            <a:ext cx="3879273" cy="29094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圖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338068" y="3466004"/>
            <a:ext cx="3787371" cy="2840528"/>
          </a:xfrm>
          <a:prstGeom prst="rect">
            <a:avLst/>
          </a:prstGeom>
        </p:spPr>
      </p:pic>
      <p:sp>
        <p:nvSpPr>
          <p:cNvPr id="6" name="矩形 5"/>
          <p:cNvSpPr/>
          <p:nvPr/>
        </p:nvSpPr>
        <p:spPr>
          <a:xfrm>
            <a:off x="612024" y="3136130"/>
            <a:ext cx="4716433" cy="2308324"/>
          </a:xfrm>
          <a:prstGeom prst="rect">
            <a:avLst/>
          </a:prstGeom>
          <a:solidFill>
            <a:srgbClr val="FFCCCC"/>
          </a:solidFill>
          <a:ln>
            <a:solidFill>
              <a:srgbClr val="FFFF00"/>
            </a:solidFill>
          </a:ln>
          <a:scene3d>
            <a:camera prst="orthographicFront"/>
            <a:lightRig rig="threePt" dir="t"/>
          </a:scene3d>
          <a:sp3d>
            <a:bevelT prst="convex"/>
          </a:sp3d>
        </p:spPr>
        <p:txBody>
          <a:bodyPr wrap="square">
            <a:spAutoFit/>
          </a:bodyPr>
          <a:lstStyle/>
          <a:p>
            <a:r>
              <a:rPr lang="zh-TW" altLang="en-US" sz="3600" b="1" dirty="0">
                <a:ln w="12700">
                  <a:solidFill>
                    <a:schemeClr val="tx2">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華康POP1體W9(P)" panose="040B0900000000000000" pitchFamily="82" charset="-120"/>
                <a:ea typeface="華康POP1體W9(P)" panose="040B0900000000000000" pitchFamily="82" charset="-120"/>
              </a:rPr>
              <a:t>第14條享受適當的生活條件特別是在住房衛生水電供應交通和通訊等方面 </a:t>
            </a:r>
          </a:p>
        </p:txBody>
      </p:sp>
    </p:spTree>
    <p:extLst>
      <p:ext uri="{BB962C8B-B14F-4D97-AF65-F5344CB8AC3E}">
        <p14:creationId xmlns:p14="http://schemas.microsoft.com/office/powerpoint/2010/main" val="372808908"/>
      </p:ext>
    </p:extLst>
  </p:cSld>
  <p:clrMapOvr>
    <a:masterClrMapping/>
  </p:clrMapOvr>
  <p:transition advTm="1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down)">
                                      <p:cBhvr>
                                        <p:cTn id="55" dur="580">
                                          <p:stCondLst>
                                            <p:cond delay="0"/>
                                          </p:stCondLst>
                                        </p:cTn>
                                        <p:tgtEl>
                                          <p:spTgt spid="5"/>
                                        </p:tgtEl>
                                      </p:cBhvr>
                                    </p:animEffect>
                                    <p:anim calcmode="lin" valueType="num">
                                      <p:cBhvr>
                                        <p:cTn id="5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61" dur="26">
                                          <p:stCondLst>
                                            <p:cond delay="650"/>
                                          </p:stCondLst>
                                        </p:cTn>
                                        <p:tgtEl>
                                          <p:spTgt spid="5"/>
                                        </p:tgtEl>
                                      </p:cBhvr>
                                      <p:to x="100000" y="60000"/>
                                    </p:animScale>
                                    <p:animScale>
                                      <p:cBhvr>
                                        <p:cTn id="62" dur="166" decel="50000">
                                          <p:stCondLst>
                                            <p:cond delay="676"/>
                                          </p:stCondLst>
                                        </p:cTn>
                                        <p:tgtEl>
                                          <p:spTgt spid="5"/>
                                        </p:tgtEl>
                                      </p:cBhvr>
                                      <p:to x="100000" y="100000"/>
                                    </p:animScale>
                                    <p:animScale>
                                      <p:cBhvr>
                                        <p:cTn id="63" dur="26">
                                          <p:stCondLst>
                                            <p:cond delay="1312"/>
                                          </p:stCondLst>
                                        </p:cTn>
                                        <p:tgtEl>
                                          <p:spTgt spid="5"/>
                                        </p:tgtEl>
                                      </p:cBhvr>
                                      <p:to x="100000" y="80000"/>
                                    </p:animScale>
                                    <p:animScale>
                                      <p:cBhvr>
                                        <p:cTn id="64" dur="166" decel="50000">
                                          <p:stCondLst>
                                            <p:cond delay="1338"/>
                                          </p:stCondLst>
                                        </p:cTn>
                                        <p:tgtEl>
                                          <p:spTgt spid="5"/>
                                        </p:tgtEl>
                                      </p:cBhvr>
                                      <p:to x="100000" y="100000"/>
                                    </p:animScale>
                                    <p:animScale>
                                      <p:cBhvr>
                                        <p:cTn id="65" dur="26">
                                          <p:stCondLst>
                                            <p:cond delay="1642"/>
                                          </p:stCondLst>
                                        </p:cTn>
                                        <p:tgtEl>
                                          <p:spTgt spid="5"/>
                                        </p:tgtEl>
                                      </p:cBhvr>
                                      <p:to x="100000" y="90000"/>
                                    </p:animScale>
                                    <p:animScale>
                                      <p:cBhvr>
                                        <p:cTn id="66" dur="166" decel="50000">
                                          <p:stCondLst>
                                            <p:cond delay="1668"/>
                                          </p:stCondLst>
                                        </p:cTn>
                                        <p:tgtEl>
                                          <p:spTgt spid="5"/>
                                        </p:tgtEl>
                                      </p:cBhvr>
                                      <p:to x="100000" y="100000"/>
                                    </p:animScale>
                                    <p:animScale>
                                      <p:cBhvr>
                                        <p:cTn id="67" dur="26">
                                          <p:stCondLst>
                                            <p:cond delay="1808"/>
                                          </p:stCondLst>
                                        </p:cTn>
                                        <p:tgtEl>
                                          <p:spTgt spid="5"/>
                                        </p:tgtEl>
                                      </p:cBhvr>
                                      <p:to x="100000" y="95000"/>
                                    </p:animScale>
                                    <p:animScale>
                                      <p:cBhvr>
                                        <p:cTn id="68" dur="166" decel="50000">
                                          <p:stCondLst>
                                            <p:cond delay="1834"/>
                                          </p:stCondLst>
                                        </p:cTn>
                                        <p:tgtEl>
                                          <p:spTgt spid="5"/>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4"/>
                                        </p:tgtEl>
                                        <p:attrNameLst>
                                          <p:attrName>style.visibility</p:attrName>
                                        </p:attrNameLst>
                                      </p:cBhvr>
                                      <p:to>
                                        <p:strVal val="visible"/>
                                      </p:to>
                                    </p:set>
                                    <p:animEffect transition="in" filter="wipe(down)">
                                      <p:cBhvr>
                                        <p:cTn id="71" dur="580">
                                          <p:stCondLst>
                                            <p:cond delay="0"/>
                                          </p:stCondLst>
                                        </p:cTn>
                                        <p:tgtEl>
                                          <p:spTgt spid="4"/>
                                        </p:tgtEl>
                                      </p:cBhvr>
                                    </p:animEffect>
                                    <p:anim calcmode="lin" valueType="num">
                                      <p:cBhvr>
                                        <p:cTn id="7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77" dur="26">
                                          <p:stCondLst>
                                            <p:cond delay="650"/>
                                          </p:stCondLst>
                                        </p:cTn>
                                        <p:tgtEl>
                                          <p:spTgt spid="4"/>
                                        </p:tgtEl>
                                      </p:cBhvr>
                                      <p:to x="100000" y="60000"/>
                                    </p:animScale>
                                    <p:animScale>
                                      <p:cBhvr>
                                        <p:cTn id="78" dur="166" decel="50000">
                                          <p:stCondLst>
                                            <p:cond delay="676"/>
                                          </p:stCondLst>
                                        </p:cTn>
                                        <p:tgtEl>
                                          <p:spTgt spid="4"/>
                                        </p:tgtEl>
                                      </p:cBhvr>
                                      <p:to x="100000" y="100000"/>
                                    </p:animScale>
                                    <p:animScale>
                                      <p:cBhvr>
                                        <p:cTn id="79" dur="26">
                                          <p:stCondLst>
                                            <p:cond delay="1312"/>
                                          </p:stCondLst>
                                        </p:cTn>
                                        <p:tgtEl>
                                          <p:spTgt spid="4"/>
                                        </p:tgtEl>
                                      </p:cBhvr>
                                      <p:to x="100000" y="80000"/>
                                    </p:animScale>
                                    <p:animScale>
                                      <p:cBhvr>
                                        <p:cTn id="80" dur="166" decel="50000">
                                          <p:stCondLst>
                                            <p:cond delay="1338"/>
                                          </p:stCondLst>
                                        </p:cTn>
                                        <p:tgtEl>
                                          <p:spTgt spid="4"/>
                                        </p:tgtEl>
                                      </p:cBhvr>
                                      <p:to x="100000" y="100000"/>
                                    </p:animScale>
                                    <p:animScale>
                                      <p:cBhvr>
                                        <p:cTn id="81" dur="26">
                                          <p:stCondLst>
                                            <p:cond delay="1642"/>
                                          </p:stCondLst>
                                        </p:cTn>
                                        <p:tgtEl>
                                          <p:spTgt spid="4"/>
                                        </p:tgtEl>
                                      </p:cBhvr>
                                      <p:to x="100000" y="90000"/>
                                    </p:animScale>
                                    <p:animScale>
                                      <p:cBhvr>
                                        <p:cTn id="82" dur="166" decel="50000">
                                          <p:stCondLst>
                                            <p:cond delay="1668"/>
                                          </p:stCondLst>
                                        </p:cTn>
                                        <p:tgtEl>
                                          <p:spTgt spid="4"/>
                                        </p:tgtEl>
                                      </p:cBhvr>
                                      <p:to x="100000" y="100000"/>
                                    </p:animScale>
                                    <p:animScale>
                                      <p:cBhvr>
                                        <p:cTn id="83" dur="26">
                                          <p:stCondLst>
                                            <p:cond delay="1808"/>
                                          </p:stCondLst>
                                        </p:cTn>
                                        <p:tgtEl>
                                          <p:spTgt spid="4"/>
                                        </p:tgtEl>
                                      </p:cBhvr>
                                      <p:to x="100000" y="95000"/>
                                    </p:animScale>
                                    <p:animScale>
                                      <p:cBhvr>
                                        <p:cTn id="84"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5294" y="290483"/>
            <a:ext cx="3829397" cy="28720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716" y="446347"/>
            <a:ext cx="3721331" cy="279099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561704" y="3335771"/>
            <a:ext cx="3525059" cy="264379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圖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982872" y="3416819"/>
            <a:ext cx="3652521" cy="273939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矩形 5"/>
          <p:cNvSpPr/>
          <p:nvPr/>
        </p:nvSpPr>
        <p:spPr>
          <a:xfrm rot="21204223">
            <a:off x="4039812" y="650595"/>
            <a:ext cx="3660718" cy="1815882"/>
          </a:xfrm>
          <a:prstGeom prst="rect">
            <a:avLst/>
          </a:prstGeom>
          <a:solidFill>
            <a:srgbClr val="CCECFF"/>
          </a:solidFill>
          <a:ln>
            <a:solidFill>
              <a:srgbClr val="00B050"/>
            </a:solidFill>
          </a:ln>
          <a:scene3d>
            <a:camera prst="orthographicFront"/>
            <a:lightRig rig="threePt" dir="t"/>
          </a:scene3d>
          <a:sp3d>
            <a:bevelT prst="angle"/>
          </a:sp3d>
        </p:spPr>
        <p:txBody>
          <a:bodyPr wrap="square">
            <a:spAutoFit/>
          </a:bodyPr>
          <a:lstStyle/>
          <a:p>
            <a:r>
              <a:rPr lang="zh-TW" altLang="en-US" sz="2800" b="1" dirty="0">
                <a:ln w="12700">
                  <a:solidFill>
                    <a:schemeClr val="tx2">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華康POP1體W9(P)" panose="040B0900000000000000" pitchFamily="82" charset="-120"/>
                <a:ea typeface="華康POP1體W9(P)" panose="040B0900000000000000" pitchFamily="82" charset="-120"/>
              </a:rPr>
              <a:t>第14條享受適當的生活條件特別是在住房衛生水電供應交通和通訊等方面 </a:t>
            </a:r>
          </a:p>
        </p:txBody>
      </p:sp>
      <p:sp>
        <p:nvSpPr>
          <p:cNvPr id="7" name="笑臉 6"/>
          <p:cNvSpPr/>
          <p:nvPr/>
        </p:nvSpPr>
        <p:spPr>
          <a:xfrm rot="20211184">
            <a:off x="226628" y="5649753"/>
            <a:ext cx="881149" cy="822960"/>
          </a:xfrm>
          <a:prstGeom prst="smileyFace">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8" name="笑臉 7"/>
          <p:cNvSpPr/>
          <p:nvPr/>
        </p:nvSpPr>
        <p:spPr>
          <a:xfrm rot="20211184">
            <a:off x="1040716" y="5899704"/>
            <a:ext cx="1093615" cy="913515"/>
          </a:xfrm>
          <a:prstGeom prst="smileyFace">
            <a:avLst/>
          </a:prstGeom>
          <a:solidFill>
            <a:schemeClr val="accent2">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9" name="笑臉 8"/>
          <p:cNvSpPr/>
          <p:nvPr/>
        </p:nvSpPr>
        <p:spPr>
          <a:xfrm rot="20211184">
            <a:off x="1146950" y="4975600"/>
            <a:ext cx="881149" cy="822960"/>
          </a:xfrm>
          <a:prstGeom prst="smileyFace">
            <a:avLst/>
          </a:prstGeom>
          <a:solidFill>
            <a:schemeClr val="accent5">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656998763"/>
      </p:ext>
    </p:extLst>
  </p:cSld>
  <p:clrMapOvr>
    <a:masterClrMapping/>
  </p:clrMapOvr>
  <p:transition advTm="1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ppt_w</p:attrName>
                                        </p:attrNameLst>
                                      </p:cBhvr>
                                      <p:tavLst>
                                        <p:tav tm="0" fmla="#ppt_w*sin(2.5*pi*$)">
                                          <p:val>
                                            <p:fltVal val="0"/>
                                          </p:val>
                                        </p:tav>
                                        <p:tav tm="100000">
                                          <p:val>
                                            <p:fltVal val="1"/>
                                          </p:val>
                                        </p:tav>
                                      </p:tavLst>
                                    </p:anim>
                                    <p:anim calcmode="lin" valueType="num">
                                      <p:cBhvr>
                                        <p:cTn id="14" dur="2000" fill="hold"/>
                                        <p:tgtEl>
                                          <p:spTgt spid="3"/>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anim calcmode="lin" valueType="num">
                                      <p:cBhvr>
                                        <p:cTn id="18" dur="2000" fill="hold"/>
                                        <p:tgtEl>
                                          <p:spTgt spid="5"/>
                                        </p:tgtEl>
                                        <p:attrNameLst>
                                          <p:attrName>ppt_w</p:attrName>
                                        </p:attrNameLst>
                                      </p:cBhvr>
                                      <p:tavLst>
                                        <p:tav tm="0" fmla="#ppt_w*sin(2.5*pi*$)">
                                          <p:val>
                                            <p:fltVal val="0"/>
                                          </p:val>
                                        </p:tav>
                                        <p:tav tm="100000">
                                          <p:val>
                                            <p:fltVal val="1"/>
                                          </p:val>
                                        </p:tav>
                                      </p:tavLst>
                                    </p:anim>
                                    <p:anim calcmode="lin" valueType="num">
                                      <p:cBhvr>
                                        <p:cTn id="19" dur="2000" fill="hold"/>
                                        <p:tgtEl>
                                          <p:spTgt spid="5"/>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2000"/>
                                        <p:tgtEl>
                                          <p:spTgt spid="2"/>
                                        </p:tgtEl>
                                      </p:cBhvr>
                                    </p:animEffect>
                                    <p:anim calcmode="lin" valueType="num">
                                      <p:cBhvr>
                                        <p:cTn id="23" dur="2000" fill="hold"/>
                                        <p:tgtEl>
                                          <p:spTgt spid="2"/>
                                        </p:tgtEl>
                                        <p:attrNameLst>
                                          <p:attrName>ppt_w</p:attrName>
                                        </p:attrNameLst>
                                      </p:cBhvr>
                                      <p:tavLst>
                                        <p:tav tm="0" fmla="#ppt_w*sin(2.5*pi*$)">
                                          <p:val>
                                            <p:fltVal val="0"/>
                                          </p:val>
                                        </p:tav>
                                        <p:tav tm="100000">
                                          <p:val>
                                            <p:fltVal val="1"/>
                                          </p:val>
                                        </p:tav>
                                      </p:tavLst>
                                    </p:anim>
                                    <p:anim calcmode="lin" valueType="num">
                                      <p:cBhvr>
                                        <p:cTn id="24" dur="2000" fill="hold"/>
                                        <p:tgtEl>
                                          <p:spTgt spid="2"/>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2000"/>
                                        <p:tgtEl>
                                          <p:spTgt spid="4"/>
                                        </p:tgtEl>
                                      </p:cBhvr>
                                    </p:animEffect>
                                    <p:anim calcmode="lin" valueType="num">
                                      <p:cBhvr>
                                        <p:cTn id="28" dur="2000" fill="hold"/>
                                        <p:tgtEl>
                                          <p:spTgt spid="4"/>
                                        </p:tgtEl>
                                        <p:attrNameLst>
                                          <p:attrName>ppt_w</p:attrName>
                                        </p:attrNameLst>
                                      </p:cBhvr>
                                      <p:tavLst>
                                        <p:tav tm="0" fmla="#ppt_w*sin(2.5*pi*$)">
                                          <p:val>
                                            <p:fltVal val="0"/>
                                          </p:val>
                                        </p:tav>
                                        <p:tav tm="100000">
                                          <p:val>
                                            <p:fltVal val="1"/>
                                          </p:val>
                                        </p:tav>
                                      </p:tavLst>
                                    </p:anim>
                                    <p:anim calcmode="lin" valueType="num">
                                      <p:cBhvr>
                                        <p:cTn id="2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46498" y="3424844"/>
            <a:ext cx="4143210" cy="30882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圖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6930" y="460235"/>
            <a:ext cx="3368039" cy="2526029"/>
          </a:xfrm>
          <a:prstGeom prst="rect">
            <a:avLst/>
          </a:prstGeom>
          <a:ln w="228600" cap="sq" cmpd="thickThin">
            <a:solidFill>
              <a:srgbClr val="000000"/>
            </a:solidFill>
            <a:prstDash val="solid"/>
            <a:miter lim="800000"/>
          </a:ln>
          <a:effectLst>
            <a:innerShdw blurRad="76200">
              <a:srgbClr val="000000"/>
            </a:innerShdw>
          </a:effectLst>
        </p:spPr>
      </p:pic>
      <p:pic>
        <p:nvPicPr>
          <p:cNvPr id="8" name="圖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4068" y="62868"/>
            <a:ext cx="3931272" cy="2923396"/>
          </a:xfrm>
          <a:prstGeom prst="rect">
            <a:avLst/>
          </a:prstGeom>
          <a:ln w="88900" cap="sq" cmpd="thickThin">
            <a:solidFill>
              <a:srgbClr val="000000"/>
            </a:solidFill>
            <a:prstDash val="solid"/>
            <a:miter lim="800000"/>
          </a:ln>
          <a:effectLst>
            <a:innerShdw blurRad="76200">
              <a:srgbClr val="000000"/>
            </a:innerShdw>
          </a:effectLst>
        </p:spPr>
      </p:pic>
      <p:pic>
        <p:nvPicPr>
          <p:cNvPr id="7" name="圖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826" y="2847714"/>
            <a:ext cx="3668913" cy="2750387"/>
          </a:xfrm>
          <a:prstGeom prst="rect">
            <a:avLst/>
          </a:prstGeom>
          <a:ln w="228600" cap="sq" cmpd="thickThin">
            <a:solidFill>
              <a:srgbClr val="000000"/>
            </a:solidFill>
            <a:prstDash val="solid"/>
            <a:miter lim="800000"/>
          </a:ln>
          <a:effectLst>
            <a:innerShdw blurRad="76200">
              <a:srgbClr val="000000"/>
            </a:innerShdw>
          </a:effectLst>
        </p:spPr>
      </p:pic>
      <p:pic>
        <p:nvPicPr>
          <p:cNvPr id="9" name="圖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53796" y="3217026"/>
            <a:ext cx="3447010" cy="2585257"/>
          </a:xfrm>
          <a:prstGeom prst="rect">
            <a:avLst/>
          </a:prstGeom>
          <a:ln w="228600" cap="sq" cmpd="thickThin">
            <a:solidFill>
              <a:srgbClr val="000000"/>
            </a:solidFill>
            <a:prstDash val="solid"/>
            <a:miter lim="800000"/>
          </a:ln>
          <a:effectLst>
            <a:innerShdw blurRad="76200">
              <a:srgbClr val="000000"/>
            </a:innerShdw>
          </a:effectLst>
        </p:spPr>
      </p:pic>
      <p:pic>
        <p:nvPicPr>
          <p:cNvPr id="10" name="圖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066" y="62868"/>
            <a:ext cx="3544353" cy="2688645"/>
          </a:xfrm>
          <a:prstGeom prst="rect">
            <a:avLst/>
          </a:prstGeom>
          <a:ln w="88900" cap="sq" cmpd="thickThin">
            <a:solidFill>
              <a:srgbClr val="000000"/>
            </a:solidFill>
            <a:prstDash val="solid"/>
            <a:miter lim="800000"/>
          </a:ln>
          <a:effectLst>
            <a:innerShdw blurRad="76200">
              <a:srgbClr val="000000"/>
            </a:innerShdw>
          </a:effectLst>
        </p:spPr>
      </p:pic>
      <p:pic>
        <p:nvPicPr>
          <p:cNvPr id="11" name="圖片 10"/>
          <p:cNvPicPr>
            <a:picLocks noChangeAspect="1"/>
          </p:cNvPicPr>
          <p:nvPr/>
        </p:nvPicPr>
        <p:blipFill>
          <a:blip r:embed="rId8" cstate="print"/>
          <a:stretch>
            <a:fillRect/>
          </a:stretch>
        </p:blipFill>
        <p:spPr>
          <a:xfrm>
            <a:off x="852206" y="5237437"/>
            <a:ext cx="1938215" cy="1620563"/>
          </a:xfrm>
          <a:prstGeom prst="rect">
            <a:avLst/>
          </a:prstGeom>
        </p:spPr>
      </p:pic>
    </p:spTree>
    <p:extLst>
      <p:ext uri="{BB962C8B-B14F-4D97-AF65-F5344CB8AC3E}">
        <p14:creationId xmlns:p14="http://schemas.microsoft.com/office/powerpoint/2010/main" val="25746705"/>
      </p:ext>
    </p:extLst>
  </p:cSld>
  <p:clrMapOvr>
    <a:masterClrMapping/>
  </p:clrMapOvr>
  <p:transition advTm="1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80">
                                          <p:stCondLst>
                                            <p:cond delay="0"/>
                                          </p:stCondLst>
                                        </p:cTn>
                                        <p:tgtEl>
                                          <p:spTgt spid="8"/>
                                        </p:tgtEl>
                                      </p:cBhvr>
                                    </p:animEffect>
                                    <p:anim calcmode="lin" valueType="num">
                                      <p:cBhvr>
                                        <p:cTn id="4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5" dur="26">
                                          <p:stCondLst>
                                            <p:cond delay="650"/>
                                          </p:stCondLst>
                                        </p:cTn>
                                        <p:tgtEl>
                                          <p:spTgt spid="8"/>
                                        </p:tgtEl>
                                      </p:cBhvr>
                                      <p:to x="100000" y="60000"/>
                                    </p:animScale>
                                    <p:animScale>
                                      <p:cBhvr>
                                        <p:cTn id="46" dur="166" decel="50000">
                                          <p:stCondLst>
                                            <p:cond delay="676"/>
                                          </p:stCondLst>
                                        </p:cTn>
                                        <p:tgtEl>
                                          <p:spTgt spid="8"/>
                                        </p:tgtEl>
                                      </p:cBhvr>
                                      <p:to x="100000" y="100000"/>
                                    </p:animScale>
                                    <p:animScale>
                                      <p:cBhvr>
                                        <p:cTn id="47" dur="26">
                                          <p:stCondLst>
                                            <p:cond delay="1312"/>
                                          </p:stCondLst>
                                        </p:cTn>
                                        <p:tgtEl>
                                          <p:spTgt spid="8"/>
                                        </p:tgtEl>
                                      </p:cBhvr>
                                      <p:to x="100000" y="80000"/>
                                    </p:animScale>
                                    <p:animScale>
                                      <p:cBhvr>
                                        <p:cTn id="48" dur="166" decel="50000">
                                          <p:stCondLst>
                                            <p:cond delay="1338"/>
                                          </p:stCondLst>
                                        </p:cTn>
                                        <p:tgtEl>
                                          <p:spTgt spid="8"/>
                                        </p:tgtEl>
                                      </p:cBhvr>
                                      <p:to x="100000" y="100000"/>
                                    </p:animScale>
                                    <p:animScale>
                                      <p:cBhvr>
                                        <p:cTn id="49" dur="26">
                                          <p:stCondLst>
                                            <p:cond delay="1642"/>
                                          </p:stCondLst>
                                        </p:cTn>
                                        <p:tgtEl>
                                          <p:spTgt spid="8"/>
                                        </p:tgtEl>
                                      </p:cBhvr>
                                      <p:to x="100000" y="90000"/>
                                    </p:animScale>
                                    <p:animScale>
                                      <p:cBhvr>
                                        <p:cTn id="50" dur="166" decel="50000">
                                          <p:stCondLst>
                                            <p:cond delay="1668"/>
                                          </p:stCondLst>
                                        </p:cTn>
                                        <p:tgtEl>
                                          <p:spTgt spid="8"/>
                                        </p:tgtEl>
                                      </p:cBhvr>
                                      <p:to x="100000" y="100000"/>
                                    </p:animScale>
                                    <p:animScale>
                                      <p:cBhvr>
                                        <p:cTn id="51" dur="26">
                                          <p:stCondLst>
                                            <p:cond delay="1808"/>
                                          </p:stCondLst>
                                        </p:cTn>
                                        <p:tgtEl>
                                          <p:spTgt spid="8"/>
                                        </p:tgtEl>
                                      </p:cBhvr>
                                      <p:to x="100000" y="95000"/>
                                    </p:animScale>
                                    <p:animScale>
                                      <p:cBhvr>
                                        <p:cTn id="52" dur="166" decel="50000">
                                          <p:stCondLst>
                                            <p:cond delay="1834"/>
                                          </p:stCondLst>
                                        </p:cTn>
                                        <p:tgtEl>
                                          <p:spTgt spid="8"/>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wipe(down)">
                                      <p:cBhvr>
                                        <p:cTn id="55" dur="580">
                                          <p:stCondLst>
                                            <p:cond delay="0"/>
                                          </p:stCondLst>
                                        </p:cTn>
                                        <p:tgtEl>
                                          <p:spTgt spid="9"/>
                                        </p:tgtEl>
                                      </p:cBhvr>
                                    </p:animEffect>
                                    <p:anim calcmode="lin" valueType="num">
                                      <p:cBhvr>
                                        <p:cTn id="5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61" dur="26">
                                          <p:stCondLst>
                                            <p:cond delay="650"/>
                                          </p:stCondLst>
                                        </p:cTn>
                                        <p:tgtEl>
                                          <p:spTgt spid="9"/>
                                        </p:tgtEl>
                                      </p:cBhvr>
                                      <p:to x="100000" y="60000"/>
                                    </p:animScale>
                                    <p:animScale>
                                      <p:cBhvr>
                                        <p:cTn id="62" dur="166" decel="50000">
                                          <p:stCondLst>
                                            <p:cond delay="676"/>
                                          </p:stCondLst>
                                        </p:cTn>
                                        <p:tgtEl>
                                          <p:spTgt spid="9"/>
                                        </p:tgtEl>
                                      </p:cBhvr>
                                      <p:to x="100000" y="100000"/>
                                    </p:animScale>
                                    <p:animScale>
                                      <p:cBhvr>
                                        <p:cTn id="63" dur="26">
                                          <p:stCondLst>
                                            <p:cond delay="1312"/>
                                          </p:stCondLst>
                                        </p:cTn>
                                        <p:tgtEl>
                                          <p:spTgt spid="9"/>
                                        </p:tgtEl>
                                      </p:cBhvr>
                                      <p:to x="100000" y="80000"/>
                                    </p:animScale>
                                    <p:animScale>
                                      <p:cBhvr>
                                        <p:cTn id="64" dur="166" decel="50000">
                                          <p:stCondLst>
                                            <p:cond delay="1338"/>
                                          </p:stCondLst>
                                        </p:cTn>
                                        <p:tgtEl>
                                          <p:spTgt spid="9"/>
                                        </p:tgtEl>
                                      </p:cBhvr>
                                      <p:to x="100000" y="100000"/>
                                    </p:animScale>
                                    <p:animScale>
                                      <p:cBhvr>
                                        <p:cTn id="65" dur="26">
                                          <p:stCondLst>
                                            <p:cond delay="1642"/>
                                          </p:stCondLst>
                                        </p:cTn>
                                        <p:tgtEl>
                                          <p:spTgt spid="9"/>
                                        </p:tgtEl>
                                      </p:cBhvr>
                                      <p:to x="100000" y="90000"/>
                                    </p:animScale>
                                    <p:animScale>
                                      <p:cBhvr>
                                        <p:cTn id="66" dur="166" decel="50000">
                                          <p:stCondLst>
                                            <p:cond delay="1668"/>
                                          </p:stCondLst>
                                        </p:cTn>
                                        <p:tgtEl>
                                          <p:spTgt spid="9"/>
                                        </p:tgtEl>
                                      </p:cBhvr>
                                      <p:to x="100000" y="100000"/>
                                    </p:animScale>
                                    <p:animScale>
                                      <p:cBhvr>
                                        <p:cTn id="67" dur="26">
                                          <p:stCondLst>
                                            <p:cond delay="1808"/>
                                          </p:stCondLst>
                                        </p:cTn>
                                        <p:tgtEl>
                                          <p:spTgt spid="9"/>
                                        </p:tgtEl>
                                      </p:cBhvr>
                                      <p:to x="100000" y="95000"/>
                                    </p:animScale>
                                    <p:animScale>
                                      <p:cBhvr>
                                        <p:cTn id="68" dur="166" decel="50000">
                                          <p:stCondLst>
                                            <p:cond delay="1834"/>
                                          </p:stCondLst>
                                        </p:cTn>
                                        <p:tgtEl>
                                          <p:spTgt spid="9"/>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wipe(down)">
                                      <p:cBhvr>
                                        <p:cTn id="71" dur="580">
                                          <p:stCondLst>
                                            <p:cond delay="0"/>
                                          </p:stCondLst>
                                        </p:cTn>
                                        <p:tgtEl>
                                          <p:spTgt spid="11"/>
                                        </p:tgtEl>
                                      </p:cBhvr>
                                    </p:animEffect>
                                    <p:anim calcmode="lin" valueType="num">
                                      <p:cBhvr>
                                        <p:cTn id="7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77" dur="26">
                                          <p:stCondLst>
                                            <p:cond delay="650"/>
                                          </p:stCondLst>
                                        </p:cTn>
                                        <p:tgtEl>
                                          <p:spTgt spid="11"/>
                                        </p:tgtEl>
                                      </p:cBhvr>
                                      <p:to x="100000" y="60000"/>
                                    </p:animScale>
                                    <p:animScale>
                                      <p:cBhvr>
                                        <p:cTn id="78" dur="166" decel="50000">
                                          <p:stCondLst>
                                            <p:cond delay="676"/>
                                          </p:stCondLst>
                                        </p:cTn>
                                        <p:tgtEl>
                                          <p:spTgt spid="11"/>
                                        </p:tgtEl>
                                      </p:cBhvr>
                                      <p:to x="100000" y="100000"/>
                                    </p:animScale>
                                    <p:animScale>
                                      <p:cBhvr>
                                        <p:cTn id="79" dur="26">
                                          <p:stCondLst>
                                            <p:cond delay="1312"/>
                                          </p:stCondLst>
                                        </p:cTn>
                                        <p:tgtEl>
                                          <p:spTgt spid="11"/>
                                        </p:tgtEl>
                                      </p:cBhvr>
                                      <p:to x="100000" y="80000"/>
                                    </p:animScale>
                                    <p:animScale>
                                      <p:cBhvr>
                                        <p:cTn id="80" dur="166" decel="50000">
                                          <p:stCondLst>
                                            <p:cond delay="1338"/>
                                          </p:stCondLst>
                                        </p:cTn>
                                        <p:tgtEl>
                                          <p:spTgt spid="11"/>
                                        </p:tgtEl>
                                      </p:cBhvr>
                                      <p:to x="100000" y="100000"/>
                                    </p:animScale>
                                    <p:animScale>
                                      <p:cBhvr>
                                        <p:cTn id="81" dur="26">
                                          <p:stCondLst>
                                            <p:cond delay="1642"/>
                                          </p:stCondLst>
                                        </p:cTn>
                                        <p:tgtEl>
                                          <p:spTgt spid="11"/>
                                        </p:tgtEl>
                                      </p:cBhvr>
                                      <p:to x="100000" y="90000"/>
                                    </p:animScale>
                                    <p:animScale>
                                      <p:cBhvr>
                                        <p:cTn id="82" dur="166" decel="50000">
                                          <p:stCondLst>
                                            <p:cond delay="1668"/>
                                          </p:stCondLst>
                                        </p:cTn>
                                        <p:tgtEl>
                                          <p:spTgt spid="11"/>
                                        </p:tgtEl>
                                      </p:cBhvr>
                                      <p:to x="100000" y="100000"/>
                                    </p:animScale>
                                    <p:animScale>
                                      <p:cBhvr>
                                        <p:cTn id="83" dur="26">
                                          <p:stCondLst>
                                            <p:cond delay="1808"/>
                                          </p:stCondLst>
                                        </p:cTn>
                                        <p:tgtEl>
                                          <p:spTgt spid="11"/>
                                        </p:tgtEl>
                                      </p:cBhvr>
                                      <p:to x="100000" y="95000"/>
                                    </p:animScale>
                                    <p:animScale>
                                      <p:cBhvr>
                                        <p:cTn id="84" dur="166" decel="50000">
                                          <p:stCondLst>
                                            <p:cond delay="1834"/>
                                          </p:stCondLst>
                                        </p:cTn>
                                        <p:tgtEl>
                                          <p:spTgt spid="11"/>
                                        </p:tgtEl>
                                      </p:cBhvr>
                                      <p:to x="100000" y="100000"/>
                                    </p:animScale>
                                  </p:childTnLst>
                                </p:cTn>
                              </p:par>
                              <p:par>
                                <p:cTn id="85" presetID="26" presetClass="entr" presetSubtype="0" fill="hold" nodeType="with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wipe(down)">
                                      <p:cBhvr>
                                        <p:cTn id="87" dur="580">
                                          <p:stCondLst>
                                            <p:cond delay="0"/>
                                          </p:stCondLst>
                                        </p:cTn>
                                        <p:tgtEl>
                                          <p:spTgt spid="15"/>
                                        </p:tgtEl>
                                      </p:cBhvr>
                                    </p:animEffect>
                                    <p:anim calcmode="lin" valueType="num">
                                      <p:cBhvr>
                                        <p:cTn id="8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93" dur="26">
                                          <p:stCondLst>
                                            <p:cond delay="650"/>
                                          </p:stCondLst>
                                        </p:cTn>
                                        <p:tgtEl>
                                          <p:spTgt spid="15"/>
                                        </p:tgtEl>
                                      </p:cBhvr>
                                      <p:to x="100000" y="60000"/>
                                    </p:animScale>
                                    <p:animScale>
                                      <p:cBhvr>
                                        <p:cTn id="94" dur="166" decel="50000">
                                          <p:stCondLst>
                                            <p:cond delay="676"/>
                                          </p:stCondLst>
                                        </p:cTn>
                                        <p:tgtEl>
                                          <p:spTgt spid="15"/>
                                        </p:tgtEl>
                                      </p:cBhvr>
                                      <p:to x="100000" y="100000"/>
                                    </p:animScale>
                                    <p:animScale>
                                      <p:cBhvr>
                                        <p:cTn id="95" dur="26">
                                          <p:stCondLst>
                                            <p:cond delay="1312"/>
                                          </p:stCondLst>
                                        </p:cTn>
                                        <p:tgtEl>
                                          <p:spTgt spid="15"/>
                                        </p:tgtEl>
                                      </p:cBhvr>
                                      <p:to x="100000" y="80000"/>
                                    </p:animScale>
                                    <p:animScale>
                                      <p:cBhvr>
                                        <p:cTn id="96" dur="166" decel="50000">
                                          <p:stCondLst>
                                            <p:cond delay="1338"/>
                                          </p:stCondLst>
                                        </p:cTn>
                                        <p:tgtEl>
                                          <p:spTgt spid="15"/>
                                        </p:tgtEl>
                                      </p:cBhvr>
                                      <p:to x="100000" y="100000"/>
                                    </p:animScale>
                                    <p:animScale>
                                      <p:cBhvr>
                                        <p:cTn id="97" dur="26">
                                          <p:stCondLst>
                                            <p:cond delay="1642"/>
                                          </p:stCondLst>
                                        </p:cTn>
                                        <p:tgtEl>
                                          <p:spTgt spid="15"/>
                                        </p:tgtEl>
                                      </p:cBhvr>
                                      <p:to x="100000" y="90000"/>
                                    </p:animScale>
                                    <p:animScale>
                                      <p:cBhvr>
                                        <p:cTn id="98" dur="166" decel="50000">
                                          <p:stCondLst>
                                            <p:cond delay="1668"/>
                                          </p:stCondLst>
                                        </p:cTn>
                                        <p:tgtEl>
                                          <p:spTgt spid="15"/>
                                        </p:tgtEl>
                                      </p:cBhvr>
                                      <p:to x="100000" y="100000"/>
                                    </p:animScale>
                                    <p:animScale>
                                      <p:cBhvr>
                                        <p:cTn id="99" dur="26">
                                          <p:stCondLst>
                                            <p:cond delay="1808"/>
                                          </p:stCondLst>
                                        </p:cTn>
                                        <p:tgtEl>
                                          <p:spTgt spid="15"/>
                                        </p:tgtEl>
                                      </p:cBhvr>
                                      <p:to x="100000" y="95000"/>
                                    </p:animScale>
                                    <p:animScale>
                                      <p:cBhvr>
                                        <p:cTn id="100" dur="166" decel="50000">
                                          <p:stCondLst>
                                            <p:cond delay="1834"/>
                                          </p:stCondLst>
                                        </p:cTn>
                                        <p:tgtEl>
                                          <p:spTgt spid="15"/>
                                        </p:tgtEl>
                                      </p:cBhvr>
                                      <p:to x="100000" y="100000"/>
                                    </p:animScale>
                                  </p:childTnLst>
                                </p:cTn>
                              </p:par>
                              <p:par>
                                <p:cTn id="101" presetID="26" presetClass="entr" presetSubtype="0" fill="hold" nodeType="withEffect">
                                  <p:stCondLst>
                                    <p:cond delay="0"/>
                                  </p:stCondLst>
                                  <p:childTnLst>
                                    <p:set>
                                      <p:cBhvr>
                                        <p:cTn id="102" dur="1" fill="hold">
                                          <p:stCondLst>
                                            <p:cond delay="0"/>
                                          </p:stCondLst>
                                        </p:cTn>
                                        <p:tgtEl>
                                          <p:spTgt spid="14"/>
                                        </p:tgtEl>
                                        <p:attrNameLst>
                                          <p:attrName>style.visibility</p:attrName>
                                        </p:attrNameLst>
                                      </p:cBhvr>
                                      <p:to>
                                        <p:strVal val="visible"/>
                                      </p:to>
                                    </p:set>
                                    <p:animEffect transition="in" filter="wipe(down)">
                                      <p:cBhvr>
                                        <p:cTn id="103" dur="580">
                                          <p:stCondLst>
                                            <p:cond delay="0"/>
                                          </p:stCondLst>
                                        </p:cTn>
                                        <p:tgtEl>
                                          <p:spTgt spid="14"/>
                                        </p:tgtEl>
                                      </p:cBhvr>
                                    </p:animEffect>
                                    <p:anim calcmode="lin" valueType="num">
                                      <p:cBhvr>
                                        <p:cTn id="10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09" dur="26">
                                          <p:stCondLst>
                                            <p:cond delay="650"/>
                                          </p:stCondLst>
                                        </p:cTn>
                                        <p:tgtEl>
                                          <p:spTgt spid="14"/>
                                        </p:tgtEl>
                                      </p:cBhvr>
                                      <p:to x="100000" y="60000"/>
                                    </p:animScale>
                                    <p:animScale>
                                      <p:cBhvr>
                                        <p:cTn id="110" dur="166" decel="50000">
                                          <p:stCondLst>
                                            <p:cond delay="676"/>
                                          </p:stCondLst>
                                        </p:cTn>
                                        <p:tgtEl>
                                          <p:spTgt spid="14"/>
                                        </p:tgtEl>
                                      </p:cBhvr>
                                      <p:to x="100000" y="100000"/>
                                    </p:animScale>
                                    <p:animScale>
                                      <p:cBhvr>
                                        <p:cTn id="111" dur="26">
                                          <p:stCondLst>
                                            <p:cond delay="1312"/>
                                          </p:stCondLst>
                                        </p:cTn>
                                        <p:tgtEl>
                                          <p:spTgt spid="14"/>
                                        </p:tgtEl>
                                      </p:cBhvr>
                                      <p:to x="100000" y="80000"/>
                                    </p:animScale>
                                    <p:animScale>
                                      <p:cBhvr>
                                        <p:cTn id="112" dur="166" decel="50000">
                                          <p:stCondLst>
                                            <p:cond delay="1338"/>
                                          </p:stCondLst>
                                        </p:cTn>
                                        <p:tgtEl>
                                          <p:spTgt spid="14"/>
                                        </p:tgtEl>
                                      </p:cBhvr>
                                      <p:to x="100000" y="100000"/>
                                    </p:animScale>
                                    <p:animScale>
                                      <p:cBhvr>
                                        <p:cTn id="113" dur="26">
                                          <p:stCondLst>
                                            <p:cond delay="1642"/>
                                          </p:stCondLst>
                                        </p:cTn>
                                        <p:tgtEl>
                                          <p:spTgt spid="14"/>
                                        </p:tgtEl>
                                      </p:cBhvr>
                                      <p:to x="100000" y="90000"/>
                                    </p:animScale>
                                    <p:animScale>
                                      <p:cBhvr>
                                        <p:cTn id="114" dur="166" decel="50000">
                                          <p:stCondLst>
                                            <p:cond delay="1668"/>
                                          </p:stCondLst>
                                        </p:cTn>
                                        <p:tgtEl>
                                          <p:spTgt spid="14"/>
                                        </p:tgtEl>
                                      </p:cBhvr>
                                      <p:to x="100000" y="100000"/>
                                    </p:animScale>
                                    <p:animScale>
                                      <p:cBhvr>
                                        <p:cTn id="115" dur="26">
                                          <p:stCondLst>
                                            <p:cond delay="1808"/>
                                          </p:stCondLst>
                                        </p:cTn>
                                        <p:tgtEl>
                                          <p:spTgt spid="14"/>
                                        </p:tgtEl>
                                      </p:cBhvr>
                                      <p:to x="100000" y="95000"/>
                                    </p:animScale>
                                    <p:animScale>
                                      <p:cBhvr>
                                        <p:cTn id="116"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t="-1" b="16320"/>
          <a:stretch/>
        </p:blipFill>
        <p:spPr>
          <a:xfrm>
            <a:off x="3918857" y="1585348"/>
            <a:ext cx="8117633" cy="5011395"/>
          </a:xfrm>
          <a:prstGeom prst="rect">
            <a:avLst/>
          </a:prstGeom>
          <a:ln w="88900" cap="sq" cmpd="thickThin">
            <a:solidFill>
              <a:srgbClr val="000000"/>
            </a:solidFill>
            <a:prstDash val="solid"/>
            <a:miter lim="800000"/>
          </a:ln>
          <a:effectLst>
            <a:innerShdw blurRad="76200">
              <a:srgbClr val="000000"/>
            </a:innerShdw>
          </a:effectLst>
        </p:spPr>
      </p:pic>
      <p:pic>
        <p:nvPicPr>
          <p:cNvPr id="1026" name="Picture 2" descr="禁止性騷擾公開揭示-聚誠國際| 聚誠國際資通整合"/>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130" y="4962749"/>
            <a:ext cx="2450991" cy="1633994"/>
          </a:xfrm>
          <a:prstGeom prst="rect">
            <a:avLst/>
          </a:prstGeom>
          <a:ln w="228600" cap="sq" cmpd="thickThin">
            <a:solidFill>
              <a:srgbClr val="000000"/>
            </a:solidFill>
            <a:prstDash val="solid"/>
            <a:miter lim="800000"/>
          </a:ln>
          <a:effectLst>
            <a:innerShdw blurRad="76200" dist="25400" dir="4800000">
              <a:srgbClr val="000000"/>
            </a:innerShdw>
          </a:effectLst>
          <a:scene3d>
            <a:camera prst="orthographicFront">
              <a:rot lat="0" lon="1800000" rev="0"/>
            </a:camera>
            <a:lightRig rig="threePt" dir="t"/>
          </a:scene3d>
          <a:extLst>
            <a:ext uri="{909E8E84-426E-40DD-AFC4-6F175D3DCCD1}">
              <a14:hiddenFill xmlns:a14="http://schemas.microsoft.com/office/drawing/2010/main">
                <a:solidFill>
                  <a:srgbClr val="FFFFFF"/>
                </a:solidFill>
              </a14:hiddenFill>
            </a:ext>
          </a:extLst>
        </p:spPr>
      </p:pic>
      <p:sp>
        <p:nvSpPr>
          <p:cNvPr id="3" name="矩形 2"/>
          <p:cNvSpPr/>
          <p:nvPr/>
        </p:nvSpPr>
        <p:spPr>
          <a:xfrm>
            <a:off x="314130" y="0"/>
            <a:ext cx="11657046" cy="1754326"/>
          </a:xfrm>
          <a:prstGeom prst="rect">
            <a:avLst/>
          </a:prstGeom>
        </p:spPr>
        <p:txBody>
          <a:bodyPr wrap="square">
            <a:spAutoFit/>
          </a:bodyPr>
          <a:lstStyle/>
          <a:p>
            <a:r>
              <a:rPr lang="zh-TW" alt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華康POP2體W9(P)" panose="040B0900000000000000" pitchFamily="82" charset="-120"/>
                <a:ea typeface="華康POP2體W9(P)" panose="040B0900000000000000" pitchFamily="82" charset="-120"/>
              </a:rPr>
              <a:t>政策措施（第2條）採取一切適當措施，包括制定法律，以修改或廢除構成對婦女歧視的現行法律、規章、習俗和慣例</a:t>
            </a:r>
          </a:p>
        </p:txBody>
      </p:sp>
    </p:spTree>
    <p:extLst>
      <p:ext uri="{BB962C8B-B14F-4D97-AF65-F5344CB8AC3E}">
        <p14:creationId xmlns:p14="http://schemas.microsoft.com/office/powerpoint/2010/main" val="3313021379"/>
      </p:ext>
    </p:extLst>
  </p:cSld>
  <p:clrMapOvr>
    <a:masterClrMapping/>
  </p:clrMapOvr>
  <p:transition advTm="1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2945" y="3272009"/>
            <a:ext cx="4436691" cy="3328269"/>
          </a:xfrm>
          <a:prstGeom prst="rect">
            <a:avLst/>
          </a:prstGeom>
          <a:ln w="228600" cap="sq" cmpd="thickThin">
            <a:solidFill>
              <a:srgbClr val="000000"/>
            </a:solidFill>
            <a:prstDash val="solid"/>
            <a:miter lim="800000"/>
          </a:ln>
          <a:effectLst>
            <a:innerShdw blurRad="76200">
              <a:srgbClr val="000000"/>
            </a:innerShdw>
          </a:effectLst>
        </p:spPr>
      </p:pic>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161" y="279105"/>
            <a:ext cx="4501283" cy="3376725"/>
          </a:xfrm>
          <a:prstGeom prst="rect">
            <a:avLst/>
          </a:prstGeom>
          <a:ln w="228600" cap="sq" cmpd="thickThin">
            <a:solidFill>
              <a:srgbClr val="000000"/>
            </a:solidFill>
            <a:prstDash val="solid"/>
            <a:miter lim="800000"/>
          </a:ln>
          <a:effectLst>
            <a:innerShdw blurRad="76200">
              <a:srgbClr val="000000"/>
            </a:innerShdw>
          </a:effectLst>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02187" y="114139"/>
            <a:ext cx="2807859" cy="3742967"/>
          </a:xfrm>
          <a:prstGeom prst="rect">
            <a:avLst/>
          </a:prstGeom>
          <a:ln w="88900" cap="sq" cmpd="thickThin">
            <a:solidFill>
              <a:srgbClr val="000000"/>
            </a:solidFill>
            <a:prstDash val="solid"/>
            <a:miter lim="800000"/>
          </a:ln>
          <a:effectLst>
            <a:innerShdw blurRad="76200">
              <a:srgbClr val="000000"/>
            </a:innerShdw>
          </a:effectLst>
        </p:spPr>
      </p:pic>
      <p:pic>
        <p:nvPicPr>
          <p:cNvPr id="9" name="圖片 8"/>
          <p:cNvPicPr>
            <a:picLocks noChangeAspect="1"/>
          </p:cNvPicPr>
          <p:nvPr/>
        </p:nvPicPr>
        <p:blipFill>
          <a:blip r:embed="rId5" cstate="print"/>
          <a:stretch>
            <a:fillRect/>
          </a:stretch>
        </p:blipFill>
        <p:spPr>
          <a:xfrm>
            <a:off x="295161" y="4719772"/>
            <a:ext cx="3286584" cy="1790950"/>
          </a:xfrm>
          <a:prstGeom prst="rect">
            <a:avLst/>
          </a:prstGeom>
        </p:spPr>
      </p:pic>
      <p:pic>
        <p:nvPicPr>
          <p:cNvPr id="2" name="圖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857966" y="4404946"/>
            <a:ext cx="2395581" cy="2453054"/>
          </a:xfrm>
          <a:prstGeom prst="rect">
            <a:avLst/>
          </a:prstGeom>
          <a:effectLst>
            <a:softEdge rad="127000"/>
          </a:effectLst>
        </p:spPr>
      </p:pic>
    </p:spTree>
    <p:extLst>
      <p:ext uri="{BB962C8B-B14F-4D97-AF65-F5344CB8AC3E}">
        <p14:creationId xmlns:p14="http://schemas.microsoft.com/office/powerpoint/2010/main" val="3210687901"/>
      </p:ext>
    </p:extLst>
  </p:cSld>
  <p:clrMapOvr>
    <a:masterClrMapping/>
  </p:clrMapOvr>
  <p:transition advTm="1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80">
                                          <p:stCondLst>
                                            <p:cond delay="0"/>
                                          </p:stCondLst>
                                        </p:cTn>
                                        <p:tgtEl>
                                          <p:spTgt spid="9"/>
                                        </p:tgtEl>
                                      </p:cBhvr>
                                    </p:animEffect>
                                    <p:anim calcmode="lin" valueType="num">
                                      <p:cBhvr>
                                        <p:cTn id="2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9" dur="26">
                                          <p:stCondLst>
                                            <p:cond delay="650"/>
                                          </p:stCondLst>
                                        </p:cTn>
                                        <p:tgtEl>
                                          <p:spTgt spid="9"/>
                                        </p:tgtEl>
                                      </p:cBhvr>
                                      <p:to x="100000" y="60000"/>
                                    </p:animScale>
                                    <p:animScale>
                                      <p:cBhvr>
                                        <p:cTn id="30" dur="166" decel="50000">
                                          <p:stCondLst>
                                            <p:cond delay="676"/>
                                          </p:stCondLst>
                                        </p:cTn>
                                        <p:tgtEl>
                                          <p:spTgt spid="9"/>
                                        </p:tgtEl>
                                      </p:cBhvr>
                                      <p:to x="100000" y="100000"/>
                                    </p:animScale>
                                    <p:animScale>
                                      <p:cBhvr>
                                        <p:cTn id="31" dur="26">
                                          <p:stCondLst>
                                            <p:cond delay="1312"/>
                                          </p:stCondLst>
                                        </p:cTn>
                                        <p:tgtEl>
                                          <p:spTgt spid="9"/>
                                        </p:tgtEl>
                                      </p:cBhvr>
                                      <p:to x="100000" y="80000"/>
                                    </p:animScale>
                                    <p:animScale>
                                      <p:cBhvr>
                                        <p:cTn id="32" dur="166" decel="50000">
                                          <p:stCondLst>
                                            <p:cond delay="1338"/>
                                          </p:stCondLst>
                                        </p:cTn>
                                        <p:tgtEl>
                                          <p:spTgt spid="9"/>
                                        </p:tgtEl>
                                      </p:cBhvr>
                                      <p:to x="100000" y="100000"/>
                                    </p:animScale>
                                    <p:animScale>
                                      <p:cBhvr>
                                        <p:cTn id="33" dur="26">
                                          <p:stCondLst>
                                            <p:cond delay="1642"/>
                                          </p:stCondLst>
                                        </p:cTn>
                                        <p:tgtEl>
                                          <p:spTgt spid="9"/>
                                        </p:tgtEl>
                                      </p:cBhvr>
                                      <p:to x="100000" y="90000"/>
                                    </p:animScale>
                                    <p:animScale>
                                      <p:cBhvr>
                                        <p:cTn id="34" dur="166" decel="50000">
                                          <p:stCondLst>
                                            <p:cond delay="1668"/>
                                          </p:stCondLst>
                                        </p:cTn>
                                        <p:tgtEl>
                                          <p:spTgt spid="9"/>
                                        </p:tgtEl>
                                      </p:cBhvr>
                                      <p:to x="100000" y="100000"/>
                                    </p:animScale>
                                    <p:animScale>
                                      <p:cBhvr>
                                        <p:cTn id="35" dur="26">
                                          <p:stCondLst>
                                            <p:cond delay="1808"/>
                                          </p:stCondLst>
                                        </p:cTn>
                                        <p:tgtEl>
                                          <p:spTgt spid="9"/>
                                        </p:tgtEl>
                                      </p:cBhvr>
                                      <p:to x="100000" y="95000"/>
                                    </p:animScale>
                                    <p:animScale>
                                      <p:cBhvr>
                                        <p:cTn id="36" dur="166" decel="50000">
                                          <p:stCondLst>
                                            <p:cond delay="1834"/>
                                          </p:stCondLst>
                                        </p:cTn>
                                        <p:tgtEl>
                                          <p:spTgt spid="9"/>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80">
                                          <p:stCondLst>
                                            <p:cond delay="0"/>
                                          </p:stCondLst>
                                        </p:cTn>
                                        <p:tgtEl>
                                          <p:spTgt spid="4"/>
                                        </p:tgtEl>
                                      </p:cBhvr>
                                    </p:animEffect>
                                    <p:anim calcmode="lin" valueType="num">
                                      <p:cBhvr>
                                        <p:cTn id="4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5" dur="26">
                                          <p:stCondLst>
                                            <p:cond delay="650"/>
                                          </p:stCondLst>
                                        </p:cTn>
                                        <p:tgtEl>
                                          <p:spTgt spid="4"/>
                                        </p:tgtEl>
                                      </p:cBhvr>
                                      <p:to x="100000" y="60000"/>
                                    </p:animScale>
                                    <p:animScale>
                                      <p:cBhvr>
                                        <p:cTn id="46" dur="166" decel="50000">
                                          <p:stCondLst>
                                            <p:cond delay="676"/>
                                          </p:stCondLst>
                                        </p:cTn>
                                        <p:tgtEl>
                                          <p:spTgt spid="4"/>
                                        </p:tgtEl>
                                      </p:cBhvr>
                                      <p:to x="100000" y="100000"/>
                                    </p:animScale>
                                    <p:animScale>
                                      <p:cBhvr>
                                        <p:cTn id="47" dur="26">
                                          <p:stCondLst>
                                            <p:cond delay="1312"/>
                                          </p:stCondLst>
                                        </p:cTn>
                                        <p:tgtEl>
                                          <p:spTgt spid="4"/>
                                        </p:tgtEl>
                                      </p:cBhvr>
                                      <p:to x="100000" y="80000"/>
                                    </p:animScale>
                                    <p:animScale>
                                      <p:cBhvr>
                                        <p:cTn id="48" dur="166" decel="50000">
                                          <p:stCondLst>
                                            <p:cond delay="1338"/>
                                          </p:stCondLst>
                                        </p:cTn>
                                        <p:tgtEl>
                                          <p:spTgt spid="4"/>
                                        </p:tgtEl>
                                      </p:cBhvr>
                                      <p:to x="100000" y="100000"/>
                                    </p:animScale>
                                    <p:animScale>
                                      <p:cBhvr>
                                        <p:cTn id="49" dur="26">
                                          <p:stCondLst>
                                            <p:cond delay="1642"/>
                                          </p:stCondLst>
                                        </p:cTn>
                                        <p:tgtEl>
                                          <p:spTgt spid="4"/>
                                        </p:tgtEl>
                                      </p:cBhvr>
                                      <p:to x="100000" y="90000"/>
                                    </p:animScale>
                                    <p:animScale>
                                      <p:cBhvr>
                                        <p:cTn id="50" dur="166" decel="50000">
                                          <p:stCondLst>
                                            <p:cond delay="1668"/>
                                          </p:stCondLst>
                                        </p:cTn>
                                        <p:tgtEl>
                                          <p:spTgt spid="4"/>
                                        </p:tgtEl>
                                      </p:cBhvr>
                                      <p:to x="100000" y="100000"/>
                                    </p:animScale>
                                    <p:animScale>
                                      <p:cBhvr>
                                        <p:cTn id="51" dur="26">
                                          <p:stCondLst>
                                            <p:cond delay="1808"/>
                                          </p:stCondLst>
                                        </p:cTn>
                                        <p:tgtEl>
                                          <p:spTgt spid="4"/>
                                        </p:tgtEl>
                                      </p:cBhvr>
                                      <p:to x="100000" y="95000"/>
                                    </p:animScale>
                                    <p:animScale>
                                      <p:cBhvr>
                                        <p:cTn id="52" dur="166" decel="50000">
                                          <p:stCondLst>
                                            <p:cond delay="1834"/>
                                          </p:stCondLst>
                                        </p:cTn>
                                        <p:tgtEl>
                                          <p:spTgt spid="4"/>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ipe(down)">
                                      <p:cBhvr>
                                        <p:cTn id="55" dur="580">
                                          <p:stCondLst>
                                            <p:cond delay="0"/>
                                          </p:stCondLst>
                                        </p:cTn>
                                        <p:tgtEl>
                                          <p:spTgt spid="6"/>
                                        </p:tgtEl>
                                      </p:cBhvr>
                                    </p:animEffect>
                                    <p:anim calcmode="lin" valueType="num">
                                      <p:cBhvr>
                                        <p:cTn id="5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1" dur="26">
                                          <p:stCondLst>
                                            <p:cond delay="650"/>
                                          </p:stCondLst>
                                        </p:cTn>
                                        <p:tgtEl>
                                          <p:spTgt spid="6"/>
                                        </p:tgtEl>
                                      </p:cBhvr>
                                      <p:to x="100000" y="60000"/>
                                    </p:animScale>
                                    <p:animScale>
                                      <p:cBhvr>
                                        <p:cTn id="62" dur="166" decel="50000">
                                          <p:stCondLst>
                                            <p:cond delay="676"/>
                                          </p:stCondLst>
                                        </p:cTn>
                                        <p:tgtEl>
                                          <p:spTgt spid="6"/>
                                        </p:tgtEl>
                                      </p:cBhvr>
                                      <p:to x="100000" y="100000"/>
                                    </p:animScale>
                                    <p:animScale>
                                      <p:cBhvr>
                                        <p:cTn id="63" dur="26">
                                          <p:stCondLst>
                                            <p:cond delay="1312"/>
                                          </p:stCondLst>
                                        </p:cTn>
                                        <p:tgtEl>
                                          <p:spTgt spid="6"/>
                                        </p:tgtEl>
                                      </p:cBhvr>
                                      <p:to x="100000" y="80000"/>
                                    </p:animScale>
                                    <p:animScale>
                                      <p:cBhvr>
                                        <p:cTn id="64" dur="166" decel="50000">
                                          <p:stCondLst>
                                            <p:cond delay="1338"/>
                                          </p:stCondLst>
                                        </p:cTn>
                                        <p:tgtEl>
                                          <p:spTgt spid="6"/>
                                        </p:tgtEl>
                                      </p:cBhvr>
                                      <p:to x="100000" y="100000"/>
                                    </p:animScale>
                                    <p:animScale>
                                      <p:cBhvr>
                                        <p:cTn id="65" dur="26">
                                          <p:stCondLst>
                                            <p:cond delay="1642"/>
                                          </p:stCondLst>
                                        </p:cTn>
                                        <p:tgtEl>
                                          <p:spTgt spid="6"/>
                                        </p:tgtEl>
                                      </p:cBhvr>
                                      <p:to x="100000" y="90000"/>
                                    </p:animScale>
                                    <p:animScale>
                                      <p:cBhvr>
                                        <p:cTn id="66" dur="166" decel="50000">
                                          <p:stCondLst>
                                            <p:cond delay="1668"/>
                                          </p:stCondLst>
                                        </p:cTn>
                                        <p:tgtEl>
                                          <p:spTgt spid="6"/>
                                        </p:tgtEl>
                                      </p:cBhvr>
                                      <p:to x="100000" y="100000"/>
                                    </p:animScale>
                                    <p:animScale>
                                      <p:cBhvr>
                                        <p:cTn id="67" dur="26">
                                          <p:stCondLst>
                                            <p:cond delay="1808"/>
                                          </p:stCondLst>
                                        </p:cTn>
                                        <p:tgtEl>
                                          <p:spTgt spid="6"/>
                                        </p:tgtEl>
                                      </p:cBhvr>
                                      <p:to x="100000" y="95000"/>
                                    </p:animScale>
                                    <p:animScale>
                                      <p:cBhvr>
                                        <p:cTn id="68"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75623" y="3998421"/>
            <a:ext cx="3656775" cy="2743200"/>
          </a:xfrm>
          <a:prstGeom prst="rect">
            <a:avLst/>
          </a:prstGeom>
          <a:ln w="88900" cap="sq" cmpd="thickThin">
            <a:solidFill>
              <a:srgbClr val="000000"/>
            </a:solidFill>
            <a:prstDash val="solid"/>
            <a:miter lim="800000"/>
          </a:ln>
          <a:effectLst>
            <a:innerShdw blurRad="76200">
              <a:srgbClr val="000000"/>
            </a:innerShdw>
          </a:effectLst>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5091" y="2165564"/>
            <a:ext cx="3983535" cy="2988326"/>
          </a:xfrm>
          <a:prstGeom prst="rect">
            <a:avLst/>
          </a:prstGeom>
          <a:ln w="88900" cap="sq" cmpd="thickThin">
            <a:solidFill>
              <a:srgbClr val="000000"/>
            </a:solidFill>
            <a:prstDash val="solid"/>
            <a:miter lim="800000"/>
          </a:ln>
          <a:effectLst>
            <a:innerShdw blurRad="76200">
              <a:srgbClr val="000000"/>
            </a:innerShdw>
          </a:effectLst>
        </p:spPr>
      </p:pic>
      <p:pic>
        <p:nvPicPr>
          <p:cNvPr id="7" name="圖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756" y="226595"/>
            <a:ext cx="3534648" cy="2651584"/>
          </a:xfrm>
          <a:prstGeom prst="rect">
            <a:avLst/>
          </a:prstGeom>
          <a:ln w="228600" cap="sq" cmpd="thickThin">
            <a:solidFill>
              <a:srgbClr val="000000"/>
            </a:solidFill>
            <a:prstDash val="solid"/>
            <a:miter lim="800000"/>
          </a:ln>
          <a:effectLst>
            <a:innerShdw blurRad="76200">
              <a:srgbClr val="000000"/>
            </a:innerShdw>
          </a:effectLst>
        </p:spPr>
      </p:pic>
      <p:sp>
        <p:nvSpPr>
          <p:cNvPr id="8" name="爆炸 2 7"/>
          <p:cNvSpPr/>
          <p:nvPr/>
        </p:nvSpPr>
        <p:spPr>
          <a:xfrm rot="1097305">
            <a:off x="5627716" y="0"/>
            <a:ext cx="6658495" cy="2618509"/>
          </a:xfrm>
          <a:prstGeom prst="irregularSeal2">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華康POP1體W9(P)" panose="040B0900000000000000" pitchFamily="82" charset="-120"/>
                <a:ea typeface="華康POP1體W9(P)" panose="040B0900000000000000" pitchFamily="82" charset="-120"/>
              </a:rPr>
              <a:t>農村婦女（第</a:t>
            </a:r>
            <a:r>
              <a:rPr lang="en-US" altLang="zh-TW" sz="2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華康POP1體W9(P)" panose="040B0900000000000000" pitchFamily="82" charset="-120"/>
                <a:ea typeface="華康POP1體W9(P)" panose="040B0900000000000000" pitchFamily="82" charset="-120"/>
              </a:rPr>
              <a:t>14</a:t>
            </a:r>
            <a:r>
              <a:rPr lang="zh-TW" altLang="en-US" sz="2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華康POP1體W9(P)" panose="040B0900000000000000" pitchFamily="82" charset="-120"/>
                <a:ea typeface="華康POP1體W9(P)" panose="040B0900000000000000" pitchFamily="82" charset="-120"/>
              </a:rPr>
              <a:t>條）</a:t>
            </a:r>
            <a:r>
              <a:rPr lang="en-US" altLang="zh-TW" sz="2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華康POP1體W9(P)" panose="040B0900000000000000" pitchFamily="82" charset="-120"/>
                <a:ea typeface="華康POP1體W9(P)" panose="040B0900000000000000" pitchFamily="82" charset="-120"/>
              </a:rPr>
              <a:t>(f)</a:t>
            </a:r>
            <a:r>
              <a:rPr lang="zh-TW" altLang="en-US" sz="2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華康POP1體W9(P)" panose="040B0900000000000000" pitchFamily="82" charset="-120"/>
                <a:ea typeface="華康POP1體W9(P)" panose="040B0900000000000000" pitchFamily="82" charset="-120"/>
              </a:rPr>
              <a:t>參加一切社區活動 </a:t>
            </a:r>
          </a:p>
        </p:txBody>
      </p:sp>
      <p:pic>
        <p:nvPicPr>
          <p:cNvPr id="9" name="圖片 8"/>
          <p:cNvPicPr>
            <a:picLocks noChangeAspect="1"/>
          </p:cNvPicPr>
          <p:nvPr/>
        </p:nvPicPr>
        <p:blipFill>
          <a:blip r:embed="rId5" cstate="print"/>
          <a:stretch>
            <a:fillRect/>
          </a:stretch>
        </p:blipFill>
        <p:spPr>
          <a:xfrm>
            <a:off x="232756" y="4905262"/>
            <a:ext cx="1962424" cy="1619476"/>
          </a:xfrm>
          <a:prstGeom prst="rect">
            <a:avLst/>
          </a:prstGeom>
        </p:spPr>
      </p:pic>
    </p:spTree>
    <p:extLst>
      <p:ext uri="{BB962C8B-B14F-4D97-AF65-F5344CB8AC3E}">
        <p14:creationId xmlns:p14="http://schemas.microsoft.com/office/powerpoint/2010/main" val="774763341"/>
      </p:ext>
    </p:extLst>
  </p:cSld>
  <p:clrMapOvr>
    <a:masterClrMapping/>
  </p:clrMapOvr>
  <p:transition advTm="1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66560" y="3682190"/>
            <a:ext cx="3823455" cy="2868239"/>
          </a:xfrm>
          <a:prstGeom prst="rect">
            <a:avLst/>
          </a:prstGeom>
          <a:ln w="228600" cap="sq" cmpd="thickThin">
            <a:solidFill>
              <a:srgbClr val="000000"/>
            </a:solidFill>
            <a:prstDash val="solid"/>
            <a:miter lim="800000"/>
          </a:ln>
          <a:effectLst>
            <a:innerShdw blurRad="76200">
              <a:srgbClr val="000000"/>
            </a:innerShdw>
          </a:effectLst>
        </p:spPr>
      </p:pic>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4585" y="565265"/>
            <a:ext cx="3767404" cy="2601747"/>
          </a:xfrm>
          <a:prstGeom prst="rect">
            <a:avLst/>
          </a:prstGeom>
          <a:ln w="228600" cap="sq" cmpd="thickThin">
            <a:solidFill>
              <a:srgbClr val="000000"/>
            </a:solidFill>
            <a:prstDash val="solid"/>
            <a:miter lim="800000"/>
          </a:ln>
          <a:effectLst>
            <a:innerShdw blurRad="76200">
              <a:srgbClr val="000000"/>
            </a:innerShdw>
          </a:effectLst>
        </p:spPr>
      </p:pic>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3782" y="3607724"/>
            <a:ext cx="3988976" cy="2992407"/>
          </a:xfrm>
          <a:prstGeom prst="rect">
            <a:avLst/>
          </a:prstGeom>
          <a:ln w="228600" cap="sq" cmpd="thickThin">
            <a:solidFill>
              <a:srgbClr val="000000"/>
            </a:solidFill>
            <a:prstDash val="solid"/>
            <a:miter lim="800000"/>
          </a:ln>
          <a:effectLst>
            <a:innerShdw blurRad="76200">
              <a:srgbClr val="000000"/>
            </a:innerShdw>
          </a:effectLst>
        </p:spPr>
      </p:pic>
      <p:pic>
        <p:nvPicPr>
          <p:cNvPr id="6" name="圖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3783" y="498764"/>
            <a:ext cx="4059926" cy="2535382"/>
          </a:xfrm>
          <a:prstGeom prst="rect">
            <a:avLst/>
          </a:prstGeom>
          <a:ln w="228600" cap="sq" cmpd="thickThin">
            <a:solidFill>
              <a:srgbClr val="000000"/>
            </a:solidFill>
            <a:prstDash val="solid"/>
            <a:miter lim="800000"/>
          </a:ln>
          <a:effectLst>
            <a:innerShdw blurRad="76200">
              <a:srgbClr val="000000"/>
            </a:innerShdw>
          </a:effectLst>
        </p:spPr>
      </p:pic>
      <p:sp>
        <p:nvSpPr>
          <p:cNvPr id="8" name="橢圓 7"/>
          <p:cNvSpPr/>
          <p:nvPr/>
        </p:nvSpPr>
        <p:spPr>
          <a:xfrm>
            <a:off x="3599411" y="2838554"/>
            <a:ext cx="4713316" cy="11720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華康POP1體W9(P)" panose="040B0900000000000000" pitchFamily="82" charset="-120"/>
                <a:ea typeface="華康POP1體W9(P)" panose="040B0900000000000000" pitchFamily="82" charset="-120"/>
              </a:rPr>
              <a:t>農村婦女（第</a:t>
            </a:r>
            <a:r>
              <a:rPr lang="en-US" altLang="zh-TW"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華康POP1體W9(P)" panose="040B0900000000000000" pitchFamily="82" charset="-120"/>
                <a:ea typeface="華康POP1體W9(P)" panose="040B0900000000000000" pitchFamily="82" charset="-120"/>
              </a:rPr>
              <a:t>14</a:t>
            </a:r>
            <a:r>
              <a:rPr lang="zh-TW" altLang="en-US"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華康POP1體W9(P)" panose="040B0900000000000000" pitchFamily="82" charset="-120"/>
                <a:ea typeface="華康POP1體W9(P)" panose="040B0900000000000000" pitchFamily="82" charset="-120"/>
              </a:rPr>
              <a:t>條）</a:t>
            </a:r>
            <a:r>
              <a:rPr lang="en-US" altLang="zh-TW"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華康POP1體W9(P)" panose="040B0900000000000000" pitchFamily="82" charset="-120"/>
                <a:ea typeface="華康POP1體W9(P)" panose="040B0900000000000000" pitchFamily="82" charset="-120"/>
              </a:rPr>
              <a:t>(f)</a:t>
            </a:r>
            <a:r>
              <a:rPr lang="zh-TW" altLang="en-US"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華康POP1體W9(P)" panose="040B0900000000000000" pitchFamily="82" charset="-120"/>
                <a:ea typeface="華康POP1體W9(P)" panose="040B0900000000000000" pitchFamily="82" charset="-120"/>
              </a:rPr>
              <a:t>參加一切社區活動  性平影片</a:t>
            </a:r>
          </a:p>
        </p:txBody>
      </p:sp>
    </p:spTree>
    <p:extLst>
      <p:ext uri="{BB962C8B-B14F-4D97-AF65-F5344CB8AC3E}">
        <p14:creationId xmlns:p14="http://schemas.microsoft.com/office/powerpoint/2010/main" val="2139308278"/>
      </p:ext>
    </p:extLst>
  </p:cSld>
  <p:clrMapOvr>
    <a:masterClrMapping/>
  </p:clrMapOvr>
  <p:transition advTm="1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par>
                                <p:cTn id="11" presetID="21"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par>
                                <p:cTn id="14" presetID="21"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2000"/>
                                        <p:tgtEl>
                                          <p:spTgt spid="4"/>
                                        </p:tgtEl>
                                      </p:cBhvr>
                                    </p:animEffect>
                                  </p:childTnLst>
                                </p:cTn>
                              </p:par>
                              <p:par>
                                <p:cTn id="17" presetID="21" presetClass="entr" presetSubtype="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heel(1)">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76903" y="3231572"/>
            <a:ext cx="4003962" cy="300297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9048" y="99753"/>
            <a:ext cx="3735184" cy="28013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840" y="286787"/>
            <a:ext cx="4100946" cy="307571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五邊形 4"/>
          <p:cNvSpPr/>
          <p:nvPr/>
        </p:nvSpPr>
        <p:spPr>
          <a:xfrm rot="21114553">
            <a:off x="374073" y="4189615"/>
            <a:ext cx="4987636" cy="1745672"/>
          </a:xfrm>
          <a:prstGeom prst="homePlate">
            <a:avLst/>
          </a:prstGeom>
          <a:solidFill>
            <a:srgbClr val="CCECFF"/>
          </a:solidFill>
          <a:ln w="76200">
            <a:solidFill>
              <a:schemeClr val="accent1">
                <a:lumMod val="50000"/>
              </a:schemeClr>
            </a:solid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a:ln w="12700">
                  <a:solidFill>
                    <a:schemeClr val="accent4">
                      <a:lumMod val="50000"/>
                    </a:schemeClr>
                  </a:solidFill>
                  <a:prstDash val="solid"/>
                </a:ln>
                <a:solidFill>
                  <a:schemeClr val="accent4">
                    <a:lumMod val="60000"/>
                    <a:lumOff val="40000"/>
                  </a:schemeClr>
                </a:solidFill>
                <a:effectLst>
                  <a:innerShdw blurRad="177800">
                    <a:schemeClr val="accent3">
                      <a:lumMod val="50000"/>
                    </a:schemeClr>
                  </a:innerShdw>
                </a:effectLst>
                <a:latin typeface="華康POP1體W9(P)" panose="040B0900000000000000" pitchFamily="82" charset="-120"/>
                <a:ea typeface="華康POP1體W9(P)" panose="040B0900000000000000" pitchFamily="82" charset="-120"/>
              </a:rPr>
              <a:t>農村婦女（第</a:t>
            </a:r>
            <a:r>
              <a:rPr lang="en-US" altLang="zh-TW" sz="3200" b="1" dirty="0">
                <a:ln w="12700">
                  <a:solidFill>
                    <a:schemeClr val="accent4">
                      <a:lumMod val="50000"/>
                    </a:schemeClr>
                  </a:solidFill>
                  <a:prstDash val="solid"/>
                </a:ln>
                <a:solidFill>
                  <a:schemeClr val="accent4">
                    <a:lumMod val="60000"/>
                    <a:lumOff val="40000"/>
                  </a:schemeClr>
                </a:solidFill>
                <a:effectLst>
                  <a:innerShdw blurRad="177800">
                    <a:schemeClr val="accent3">
                      <a:lumMod val="50000"/>
                    </a:schemeClr>
                  </a:innerShdw>
                </a:effectLst>
                <a:latin typeface="華康POP1體W9(P)" panose="040B0900000000000000" pitchFamily="82" charset="-120"/>
                <a:ea typeface="華康POP1體W9(P)" panose="040B0900000000000000" pitchFamily="82" charset="-120"/>
              </a:rPr>
              <a:t>14</a:t>
            </a:r>
            <a:r>
              <a:rPr lang="zh-TW" altLang="en-US" sz="3200" b="1" dirty="0">
                <a:ln w="12700">
                  <a:solidFill>
                    <a:schemeClr val="accent4">
                      <a:lumMod val="50000"/>
                    </a:schemeClr>
                  </a:solidFill>
                  <a:prstDash val="solid"/>
                </a:ln>
                <a:solidFill>
                  <a:schemeClr val="accent4">
                    <a:lumMod val="60000"/>
                    <a:lumOff val="40000"/>
                  </a:schemeClr>
                </a:solidFill>
                <a:effectLst>
                  <a:innerShdw blurRad="177800">
                    <a:schemeClr val="accent3">
                      <a:lumMod val="50000"/>
                    </a:schemeClr>
                  </a:innerShdw>
                </a:effectLst>
                <a:latin typeface="華康POP1體W9(P)" panose="040B0900000000000000" pitchFamily="82" charset="-120"/>
                <a:ea typeface="華康POP1體W9(P)" panose="040B0900000000000000" pitchFamily="82" charset="-120"/>
              </a:rPr>
              <a:t>條）</a:t>
            </a:r>
            <a:r>
              <a:rPr lang="en-US" altLang="zh-TW" sz="3200" b="1" dirty="0">
                <a:ln w="12700">
                  <a:solidFill>
                    <a:schemeClr val="accent4">
                      <a:lumMod val="50000"/>
                    </a:schemeClr>
                  </a:solidFill>
                  <a:prstDash val="solid"/>
                </a:ln>
                <a:solidFill>
                  <a:schemeClr val="accent4">
                    <a:lumMod val="60000"/>
                    <a:lumOff val="40000"/>
                  </a:schemeClr>
                </a:solidFill>
                <a:effectLst>
                  <a:innerShdw blurRad="177800">
                    <a:schemeClr val="accent3">
                      <a:lumMod val="50000"/>
                    </a:schemeClr>
                  </a:innerShdw>
                </a:effectLst>
                <a:latin typeface="華康POP1體W9(P)" panose="040B0900000000000000" pitchFamily="82" charset="-120"/>
                <a:ea typeface="華康POP1體W9(P)" panose="040B0900000000000000" pitchFamily="82" charset="-120"/>
              </a:rPr>
              <a:t>(f)</a:t>
            </a:r>
            <a:r>
              <a:rPr lang="zh-TW" altLang="en-US" sz="3200" b="1" dirty="0">
                <a:ln w="12700">
                  <a:solidFill>
                    <a:schemeClr val="accent4">
                      <a:lumMod val="50000"/>
                    </a:schemeClr>
                  </a:solidFill>
                  <a:prstDash val="solid"/>
                </a:ln>
                <a:solidFill>
                  <a:schemeClr val="accent4">
                    <a:lumMod val="60000"/>
                    <a:lumOff val="40000"/>
                  </a:schemeClr>
                </a:solidFill>
                <a:effectLst>
                  <a:innerShdw blurRad="177800">
                    <a:schemeClr val="accent3">
                      <a:lumMod val="50000"/>
                    </a:schemeClr>
                  </a:innerShdw>
                </a:effectLst>
                <a:latin typeface="華康POP1體W9(P)" panose="040B0900000000000000" pitchFamily="82" charset="-120"/>
                <a:ea typeface="華康POP1體W9(P)" panose="040B0900000000000000" pitchFamily="82" charset="-120"/>
              </a:rPr>
              <a:t>參加一切社區活動 </a:t>
            </a:r>
          </a:p>
        </p:txBody>
      </p:sp>
      <p:pic>
        <p:nvPicPr>
          <p:cNvPr id="6" name="圖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83074" y="0"/>
            <a:ext cx="2395581" cy="2453054"/>
          </a:xfrm>
          <a:prstGeom prst="rect">
            <a:avLst/>
          </a:prstGeom>
          <a:effectLst>
            <a:softEdge rad="127000"/>
          </a:effectLst>
        </p:spPr>
      </p:pic>
    </p:spTree>
    <p:extLst>
      <p:ext uri="{BB962C8B-B14F-4D97-AF65-F5344CB8AC3E}">
        <p14:creationId xmlns:p14="http://schemas.microsoft.com/office/powerpoint/2010/main" val="2257661520"/>
      </p:ext>
    </p:extLst>
  </p:cSld>
  <p:clrMapOvr>
    <a:masterClrMapping/>
  </p:clrMapOvr>
  <p:transition advTm="1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447" y="806334"/>
            <a:ext cx="3380508" cy="2535381"/>
          </a:xfrm>
          <a:prstGeom prst="rect">
            <a:avLst/>
          </a:prstGeom>
          <a:ln w="228600" cap="sq" cmpd="thickThin">
            <a:solidFill>
              <a:srgbClr val="000000"/>
            </a:solidFill>
            <a:prstDash val="solid"/>
            <a:miter lim="800000"/>
          </a:ln>
          <a:effectLst>
            <a:innerShdw blurRad="76200">
              <a:srgbClr val="000000"/>
            </a:innerShdw>
          </a:effectLst>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81603" y="3718908"/>
            <a:ext cx="3715786" cy="2786840"/>
          </a:xfrm>
          <a:prstGeom prst="rect">
            <a:avLst/>
          </a:prstGeom>
          <a:ln w="228600" cap="sq" cmpd="thickThin">
            <a:solidFill>
              <a:srgbClr val="000000"/>
            </a:solidFill>
            <a:prstDash val="solid"/>
            <a:miter lim="800000"/>
          </a:ln>
          <a:effectLst>
            <a:innerShdw blurRad="76200">
              <a:srgbClr val="000000"/>
            </a:innerShdw>
          </a:effectLst>
        </p:spPr>
      </p:pic>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1960" y="116378"/>
            <a:ext cx="3225337" cy="3225337"/>
          </a:xfrm>
          <a:prstGeom prst="rect">
            <a:avLst/>
          </a:prstGeom>
          <a:ln w="228600" cap="sq" cmpd="thickThin">
            <a:solidFill>
              <a:srgbClr val="000000"/>
            </a:solidFill>
            <a:prstDash val="solid"/>
            <a:miter lim="800000"/>
          </a:ln>
          <a:effectLst>
            <a:innerShdw blurRad="76200">
              <a:srgbClr val="000000"/>
            </a:innerShdw>
          </a:effectLst>
        </p:spPr>
      </p:pic>
      <p:pic>
        <p:nvPicPr>
          <p:cNvPr id="5" name="圖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601" y="3797877"/>
            <a:ext cx="3610494" cy="2707871"/>
          </a:xfrm>
          <a:prstGeom prst="rect">
            <a:avLst/>
          </a:prstGeom>
          <a:ln w="228600" cap="sq" cmpd="thickThin">
            <a:solidFill>
              <a:srgbClr val="000000"/>
            </a:solidFill>
            <a:prstDash val="solid"/>
            <a:miter lim="800000"/>
          </a:ln>
          <a:effectLst>
            <a:innerShdw blurRad="76200">
              <a:srgbClr val="000000"/>
            </a:innerShdw>
          </a:effectLst>
        </p:spPr>
      </p:pic>
      <p:sp>
        <p:nvSpPr>
          <p:cNvPr id="8" name="雙波浪 7"/>
          <p:cNvSpPr/>
          <p:nvPr/>
        </p:nvSpPr>
        <p:spPr>
          <a:xfrm>
            <a:off x="4438303" y="2310937"/>
            <a:ext cx="3304309" cy="1620982"/>
          </a:xfrm>
          <a:prstGeom prst="doubleWave">
            <a:avLst/>
          </a:prstGeom>
          <a:solidFill>
            <a:srgbClr val="FFCCCC"/>
          </a:solidFill>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a:ln w="9525">
                  <a:solidFill>
                    <a:schemeClr val="bg1"/>
                  </a:solidFill>
                  <a:prstDash val="solid"/>
                </a:ln>
                <a:solidFill>
                  <a:schemeClr val="tx1"/>
                </a:solidFill>
                <a:effectLst>
                  <a:outerShdw blurRad="12700" dist="38100" dir="2700000" algn="tl" rotWithShape="0">
                    <a:schemeClr val="bg1">
                      <a:lumMod val="50000"/>
                    </a:schemeClr>
                  </a:outerShdw>
                </a:effectLst>
                <a:latin typeface="華康POP1體W9(P)" panose="040B0900000000000000" pitchFamily="82" charset="-120"/>
                <a:ea typeface="華康POP1體W9(P)" panose="040B0900000000000000" pitchFamily="82" charset="-120"/>
              </a:rPr>
              <a:t>農村婦女（第</a:t>
            </a:r>
            <a:r>
              <a:rPr lang="en-US" altLang="zh-TW" b="1">
                <a:ln w="9525">
                  <a:solidFill>
                    <a:schemeClr val="bg1"/>
                  </a:solidFill>
                  <a:prstDash val="solid"/>
                </a:ln>
                <a:solidFill>
                  <a:schemeClr val="tx1"/>
                </a:solidFill>
                <a:effectLst>
                  <a:outerShdw blurRad="12700" dist="38100" dir="2700000" algn="tl" rotWithShape="0">
                    <a:schemeClr val="bg1">
                      <a:lumMod val="50000"/>
                    </a:schemeClr>
                  </a:outerShdw>
                </a:effectLst>
                <a:latin typeface="華康POP1體W9(P)" panose="040B0900000000000000" pitchFamily="82" charset="-120"/>
                <a:ea typeface="華康POP1體W9(P)" panose="040B0900000000000000" pitchFamily="82" charset="-120"/>
              </a:rPr>
              <a:t>14</a:t>
            </a:r>
            <a:r>
              <a:rPr lang="zh-TW" altLang="en-US" b="1">
                <a:ln w="9525">
                  <a:solidFill>
                    <a:schemeClr val="bg1"/>
                  </a:solidFill>
                  <a:prstDash val="solid"/>
                </a:ln>
                <a:solidFill>
                  <a:schemeClr val="tx1"/>
                </a:solidFill>
                <a:effectLst>
                  <a:outerShdw blurRad="12700" dist="38100" dir="2700000" algn="tl" rotWithShape="0">
                    <a:schemeClr val="bg1">
                      <a:lumMod val="50000"/>
                    </a:schemeClr>
                  </a:outerShdw>
                </a:effectLst>
                <a:latin typeface="華康POP1體W9(P)" panose="040B0900000000000000" pitchFamily="82" charset="-120"/>
                <a:ea typeface="華康POP1體W9(P)" panose="040B0900000000000000" pitchFamily="82" charset="-120"/>
              </a:rPr>
              <a:t>條）接受各種正式和非正式的培訓和教育 </a:t>
            </a:r>
            <a:endParaRPr lang="zh-TW" altLang="en-US"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華康POP1體W9(P)" panose="040B0900000000000000" pitchFamily="82" charset="-120"/>
              <a:ea typeface="華康POP1體W9(P)" panose="040B0900000000000000" pitchFamily="82" charset="-120"/>
            </a:endParaRPr>
          </a:p>
        </p:txBody>
      </p:sp>
      <p:pic>
        <p:nvPicPr>
          <p:cNvPr id="7" name="圖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974063" y="4404946"/>
            <a:ext cx="2395581" cy="2453054"/>
          </a:xfrm>
          <a:prstGeom prst="rect">
            <a:avLst/>
          </a:prstGeom>
          <a:effectLst>
            <a:softEdge rad="127000"/>
          </a:effectLst>
        </p:spPr>
      </p:pic>
    </p:spTree>
    <p:extLst>
      <p:ext uri="{BB962C8B-B14F-4D97-AF65-F5344CB8AC3E}">
        <p14:creationId xmlns:p14="http://schemas.microsoft.com/office/powerpoint/2010/main" val="2078057553"/>
      </p:ext>
    </p:extLst>
  </p:cSld>
  <p:clrMapOvr>
    <a:masterClrMapping/>
  </p:clrMapOvr>
  <p:transition advTm="1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par>
                                <p:cTn id="17" presetID="6" presetClass="entr" presetSubtype="16"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矩形 3"/>
          <p:cNvSpPr/>
          <p:nvPr/>
        </p:nvSpPr>
        <p:spPr>
          <a:xfrm>
            <a:off x="5024275" y="2369586"/>
            <a:ext cx="7298573" cy="1862048"/>
          </a:xfrm>
          <a:prstGeom prst="rect">
            <a:avLst/>
          </a:prstGeom>
          <a:noFill/>
        </p:spPr>
        <p:txBody>
          <a:bodyPr wrap="square" lIns="91440" tIns="45720" rIns="91440" bIns="45720">
            <a:spAutoFit/>
          </a:bodyPr>
          <a:lstStyle/>
          <a:p>
            <a:pPr algn="ctr"/>
            <a:r>
              <a:rPr lang="en-US" altLang="zh-TW" sz="11500" b="1" cap="none" spc="0" dirty="0">
                <a:ln w="31550" cmpd="sng">
                  <a:solidFill>
                    <a:schemeClr val="accent6">
                      <a:lumMod val="20000"/>
                      <a:lumOff val="80000"/>
                    </a:schemeClr>
                  </a:solidFill>
                  <a:prstDash val="solid"/>
                </a:ln>
                <a:solidFill>
                  <a:schemeClr val="accent1">
                    <a:lumMod val="75000"/>
                  </a:schemeClr>
                </a:solidFill>
                <a:effectLst>
                  <a:outerShdw blurRad="50800" dist="40000" dir="5400000" algn="tl" rotWithShape="0">
                    <a:srgbClr val="000000">
                      <a:shade val="5000"/>
                      <a:satMod val="120000"/>
                      <a:alpha val="33000"/>
                    </a:srgbClr>
                  </a:outerShdw>
                </a:effectLst>
                <a:latin typeface="Linux Biolinum G" pitchFamily="2" charset="0"/>
                <a:ea typeface="Linux Biolinum G" pitchFamily="2" charset="0"/>
                <a:cs typeface="Linux Biolinum G" pitchFamily="2" charset="0"/>
              </a:rPr>
              <a:t>The End~</a:t>
            </a:r>
            <a:endParaRPr lang="zh-TW" altLang="en-US" sz="11500" b="1" cap="none" spc="0" dirty="0">
              <a:ln w="31550" cmpd="sng">
                <a:solidFill>
                  <a:schemeClr val="accent6">
                    <a:lumMod val="20000"/>
                    <a:lumOff val="80000"/>
                  </a:schemeClr>
                </a:solidFill>
                <a:prstDash val="solid"/>
              </a:ln>
              <a:solidFill>
                <a:schemeClr val="accent1">
                  <a:lumMod val="75000"/>
                </a:schemeClr>
              </a:solidFill>
              <a:effectLst>
                <a:outerShdw blurRad="50800" dist="40000" dir="5400000" algn="tl" rotWithShape="0">
                  <a:srgbClr val="000000">
                    <a:shade val="5000"/>
                    <a:satMod val="120000"/>
                    <a:alpha val="33000"/>
                  </a:srgbClr>
                </a:outerShdw>
              </a:effectLst>
              <a:latin typeface="Linux Biolinum G" pitchFamily="2" charset="0"/>
              <a:cs typeface="Linux Biolinum G" pitchFamily="2" charset="0"/>
            </a:endParaRPr>
          </a:p>
        </p:txBody>
      </p:sp>
    </p:spTree>
    <p:extLst>
      <p:ext uri="{BB962C8B-B14F-4D97-AF65-F5344CB8AC3E}">
        <p14:creationId xmlns:p14="http://schemas.microsoft.com/office/powerpoint/2010/main" val="2411565829"/>
      </p:ext>
    </p:extLst>
  </p:cSld>
  <p:clrMapOvr>
    <a:masterClrMapping/>
  </p:clrMapOvr>
  <p:transition advTm="1000">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72974">
            <a:off x="4533598" y="3598379"/>
            <a:ext cx="3965693" cy="297427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215492" y="1433463"/>
            <a:ext cx="4455006" cy="334125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898350" y="1467060"/>
            <a:ext cx="4365413" cy="32740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矩形 5"/>
          <p:cNvSpPr/>
          <p:nvPr/>
        </p:nvSpPr>
        <p:spPr>
          <a:xfrm>
            <a:off x="215492" y="351505"/>
            <a:ext cx="8228535" cy="707886"/>
          </a:xfrm>
          <a:prstGeom prst="rect">
            <a:avLst/>
          </a:prstGeom>
        </p:spPr>
        <p:txBody>
          <a:bodyPr wrap="none">
            <a:spAutoFit/>
          </a:bodyPr>
          <a:lstStyle/>
          <a:p>
            <a:r>
              <a:rPr lang="zh-TW"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華康POP2體W9(P)" panose="040B0900000000000000" pitchFamily="82" charset="-120"/>
                <a:ea typeface="華康POP2體W9(P)" panose="040B0900000000000000" pitchFamily="82" charset="-120"/>
              </a:rPr>
              <a:t>保障基本人權和基本自由（第3條）</a:t>
            </a:r>
          </a:p>
        </p:txBody>
      </p:sp>
    </p:spTree>
    <p:extLst>
      <p:ext uri="{BB962C8B-B14F-4D97-AF65-F5344CB8AC3E}">
        <p14:creationId xmlns:p14="http://schemas.microsoft.com/office/powerpoint/2010/main" val="283923715"/>
      </p:ext>
    </p:extLst>
  </p:cSld>
  <p:clrMapOvr>
    <a:masterClrMapping/>
  </p:clrMapOvr>
  <p:transition advTm="1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5492" y="351505"/>
            <a:ext cx="8228535" cy="707886"/>
          </a:xfrm>
          <a:prstGeom prst="rect">
            <a:avLst/>
          </a:prstGeom>
        </p:spPr>
        <p:txBody>
          <a:bodyPr wrap="none">
            <a:spAutoFit/>
          </a:bodyPr>
          <a:lstStyle/>
          <a:p>
            <a:r>
              <a:rPr lang="zh-TW"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華康POP2體W9(P)" panose="040B0900000000000000" pitchFamily="82" charset="-120"/>
                <a:ea typeface="華康POP2體W9(P)" panose="040B0900000000000000" pitchFamily="82" charset="-120"/>
              </a:rPr>
              <a:t>保障基本人權和基本自由（第3條）</a:t>
            </a:r>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5288">
            <a:off x="4622825" y="3577373"/>
            <a:ext cx="4114800" cy="30861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86128">
            <a:off x="7924938" y="1068961"/>
            <a:ext cx="3954367" cy="29657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273" y="1621965"/>
            <a:ext cx="4128993" cy="309674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173295683"/>
      </p:ext>
    </p:extLst>
  </p:cSld>
  <p:clrMapOvr>
    <a:masterClrMapping/>
  </p:clrMapOvr>
  <p:transition advTm="1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633" y="2654558"/>
            <a:ext cx="5287347" cy="396551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9542" y="3442996"/>
            <a:ext cx="4397827" cy="32983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矩形 3"/>
          <p:cNvSpPr/>
          <p:nvPr/>
        </p:nvSpPr>
        <p:spPr>
          <a:xfrm>
            <a:off x="289249" y="-46654"/>
            <a:ext cx="11436219" cy="2554545"/>
          </a:xfrm>
          <a:prstGeom prst="rect">
            <a:avLst/>
          </a:prstGeom>
        </p:spPr>
        <p:txBody>
          <a:bodyPr wrap="square">
            <a:spAutoFit/>
          </a:bodyPr>
          <a:lstStyle/>
          <a:p>
            <a:r>
              <a:rPr lang="zh-TW"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華康POP2體W9(P)" panose="040B0900000000000000" pitchFamily="82" charset="-120"/>
                <a:ea typeface="華康POP2體W9(P)" panose="040B0900000000000000" pitchFamily="82" charset="-120"/>
              </a:rPr>
              <a:t>締約各國應承擔在所有領域，特別是在政治、社會、經濟、文化領域，採取一切適當措施，包括制定法律，保證婦女得到充分發展和進步，以確保婦女在與男子平等的基礎上，行使和享有人權和基本自由</a:t>
            </a:r>
          </a:p>
        </p:txBody>
      </p:sp>
    </p:spTree>
    <p:extLst>
      <p:ext uri="{BB962C8B-B14F-4D97-AF65-F5344CB8AC3E}">
        <p14:creationId xmlns:p14="http://schemas.microsoft.com/office/powerpoint/2010/main" val="2435663142"/>
      </p:ext>
    </p:extLst>
  </p:cSld>
  <p:clrMapOvr>
    <a:masterClrMapping/>
  </p:clrMapOvr>
  <p:transition advTm="1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5951" y="3109429"/>
            <a:ext cx="4898568" cy="3673926"/>
          </a:xfrm>
          <a:prstGeom prst="rect">
            <a:avLst/>
          </a:prstGeom>
          <a:ln>
            <a:noFill/>
          </a:ln>
          <a:effectLst>
            <a:softEdge rad="112500"/>
          </a:effectLst>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249" y="2444657"/>
            <a:ext cx="4825948" cy="3620278"/>
          </a:xfrm>
          <a:prstGeom prst="rect">
            <a:avLst/>
          </a:prstGeom>
          <a:ln>
            <a:noFill/>
          </a:ln>
          <a:effectLst>
            <a:outerShdw blurRad="292100" dist="139700" dir="2700000" algn="tl" rotWithShape="0">
              <a:srgbClr val="333333">
                <a:alpha val="65000"/>
              </a:srgbClr>
            </a:outerShdw>
          </a:effectLst>
        </p:spPr>
      </p:pic>
      <p:sp>
        <p:nvSpPr>
          <p:cNvPr id="4" name="矩形 3"/>
          <p:cNvSpPr/>
          <p:nvPr/>
        </p:nvSpPr>
        <p:spPr>
          <a:xfrm>
            <a:off x="289249" y="-46654"/>
            <a:ext cx="11436219" cy="2308324"/>
          </a:xfrm>
          <a:prstGeom prst="rect">
            <a:avLst/>
          </a:prstGeom>
        </p:spPr>
        <p:txBody>
          <a:bodyPr wrap="square">
            <a:spAutoFit/>
          </a:bodyPr>
          <a:lstStyle/>
          <a:p>
            <a:r>
              <a:rPr lang="zh-TW" alt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華康POP2體W9(P)" panose="040B0900000000000000" pitchFamily="82" charset="-120"/>
                <a:ea typeface="華康POP2體W9(P)" panose="040B0900000000000000" pitchFamily="82" charset="-120"/>
              </a:rPr>
              <a:t>締約各國應承擔在所有領域，特別是在政治、社會、經濟、文化領域，採取一切適當措施，包括制定法律，保證婦女得到充分發展和進步，以確保婦女在與男子平等的基礎上，行使和享有人權和基本自由</a:t>
            </a:r>
          </a:p>
        </p:txBody>
      </p:sp>
    </p:spTree>
    <p:extLst>
      <p:ext uri="{BB962C8B-B14F-4D97-AF65-F5344CB8AC3E}">
        <p14:creationId xmlns:p14="http://schemas.microsoft.com/office/powerpoint/2010/main" val="442537454"/>
      </p:ext>
    </p:extLst>
  </p:cSld>
  <p:clrMapOvr>
    <a:masterClrMapping/>
  </p:clrMapOvr>
  <p:transition advTm="1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244448">
            <a:off x="181863" y="3038196"/>
            <a:ext cx="4572680" cy="342951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5768" y="1443367"/>
            <a:ext cx="4055706" cy="30417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26474">
            <a:off x="7942543" y="3549006"/>
            <a:ext cx="3865277" cy="289895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矩形 4"/>
          <p:cNvSpPr/>
          <p:nvPr/>
        </p:nvSpPr>
        <p:spPr>
          <a:xfrm>
            <a:off x="17046" y="457727"/>
            <a:ext cx="6340197" cy="1015663"/>
          </a:xfrm>
          <a:prstGeom prst="rect">
            <a:avLst/>
          </a:prstGeom>
        </p:spPr>
        <p:txBody>
          <a:bodyPr wrap="none">
            <a:spAutoFit/>
          </a:bodyPr>
          <a:lstStyle/>
          <a:p>
            <a:r>
              <a:rPr lang="zh-TW" altLang="en-US" sz="6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華康POP2體W9(P)" panose="040B0900000000000000" pitchFamily="82" charset="-120"/>
                <a:ea typeface="華康POP2體W9(P)" panose="040B0900000000000000" pitchFamily="82" charset="-120"/>
              </a:rPr>
              <a:t>數位性別暴力宣導</a:t>
            </a:r>
          </a:p>
        </p:txBody>
      </p:sp>
    </p:spTree>
    <p:extLst>
      <p:ext uri="{BB962C8B-B14F-4D97-AF65-F5344CB8AC3E}">
        <p14:creationId xmlns:p14="http://schemas.microsoft.com/office/powerpoint/2010/main" val="3062468504"/>
      </p:ext>
    </p:extLst>
  </p:cSld>
  <p:clrMapOvr>
    <a:masterClrMapping/>
  </p:clrMapOvr>
  <p:transition advTm="1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par>
                                <p:cTn id="14" presetID="6" presetClass="entr" presetSubtype="1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39100" y="3613666"/>
            <a:ext cx="4083698" cy="306277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0842" y="1970896"/>
            <a:ext cx="4232209" cy="317415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6613" y="3734576"/>
            <a:ext cx="4077477" cy="305810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矩形 4"/>
          <p:cNvSpPr/>
          <p:nvPr/>
        </p:nvSpPr>
        <p:spPr>
          <a:xfrm>
            <a:off x="0" y="208484"/>
            <a:ext cx="11793894" cy="1754326"/>
          </a:xfrm>
          <a:prstGeom prst="rect">
            <a:avLst/>
          </a:prstGeom>
        </p:spPr>
        <p:txBody>
          <a:bodyPr wrap="square">
            <a:spAutoFit/>
          </a:bodyPr>
          <a:lstStyle/>
          <a:p>
            <a:r>
              <a:rPr lang="zh-TW" alt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華康POP2體W9(P)" panose="040B0900000000000000" pitchFamily="82" charset="-120"/>
                <a:ea typeface="華康POP2體W9(P)" panose="040B0900000000000000" pitchFamily="82" charset="-120"/>
              </a:rPr>
              <a:t>教育（第10條）領受獎學金和其他研究補助金的機會相同</a:t>
            </a:r>
          </a:p>
        </p:txBody>
      </p:sp>
    </p:spTree>
    <p:extLst>
      <p:ext uri="{BB962C8B-B14F-4D97-AF65-F5344CB8AC3E}">
        <p14:creationId xmlns:p14="http://schemas.microsoft.com/office/powerpoint/2010/main" val="2475097517"/>
      </p:ext>
    </p:extLst>
  </p:cSld>
  <p:clrMapOvr>
    <a:masterClrMapping/>
  </p:clrMapOvr>
  <p:transition advTm="1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433119">
            <a:off x="5724172" y="1754740"/>
            <a:ext cx="6525883" cy="48944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793889">
            <a:off x="1709650" y="3101908"/>
            <a:ext cx="4194466" cy="314585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4" name="矩形 3"/>
          <p:cNvSpPr/>
          <p:nvPr/>
        </p:nvSpPr>
        <p:spPr>
          <a:xfrm>
            <a:off x="504127" y="466731"/>
            <a:ext cx="6086669" cy="1569660"/>
          </a:xfrm>
          <a:prstGeom prst="rect">
            <a:avLst/>
          </a:prstGeom>
          <a:solidFill>
            <a:schemeClr val="accent1">
              <a:lumMod val="20000"/>
              <a:lumOff val="80000"/>
            </a:schemeClr>
          </a:solidFill>
          <a:ln>
            <a:solidFill>
              <a:srgbClr val="00B050"/>
            </a:solidFill>
          </a:ln>
          <a:scene3d>
            <a:camera prst="orthographicFront"/>
            <a:lightRig rig="threePt" dir="t"/>
          </a:scene3d>
          <a:sp3d>
            <a:bevelT prst="relaxedInset"/>
          </a:sp3d>
        </p:spPr>
        <p:style>
          <a:lnRef idx="2">
            <a:schemeClr val="accent6"/>
          </a:lnRef>
          <a:fillRef idx="1">
            <a:schemeClr val="lt1"/>
          </a:fillRef>
          <a:effectRef idx="0">
            <a:schemeClr val="accent6"/>
          </a:effectRef>
          <a:fontRef idx="minor">
            <a:schemeClr val="dk1"/>
          </a:fontRef>
        </p:style>
        <p:txBody>
          <a:bodyPr wrap="square">
            <a:spAutoFit/>
          </a:bodyPr>
          <a:lstStyle/>
          <a:p>
            <a:r>
              <a:rPr lang="zh-TW" altLang="en-US" sz="2400" dirty="0">
                <a:ln w="0"/>
                <a:solidFill>
                  <a:schemeClr val="tx1"/>
                </a:solidFill>
                <a:effectLst>
                  <a:outerShdw blurRad="38100" dist="19050" dir="2700000" algn="tl" rotWithShape="0">
                    <a:schemeClr val="dk1">
                      <a:alpha val="40000"/>
                    </a:schemeClr>
                  </a:outerShdw>
                </a:effectLst>
                <a:latin typeface="華康POP2體W9(P)" panose="040B0900000000000000" pitchFamily="82" charset="-120"/>
                <a:ea typeface="華康POP2體W9(P)" panose="040B0900000000000000" pitchFamily="82" charset="-120"/>
              </a:rPr>
              <a:t>就業（第11條）享有自由選擇專業和職業提升和工作保障一切服務的福利和條件接受職業培訓和進修包括實習培訓高等職業培訓和經常性培訓的權利</a:t>
            </a:r>
          </a:p>
        </p:txBody>
      </p:sp>
    </p:spTree>
    <p:extLst>
      <p:ext uri="{BB962C8B-B14F-4D97-AF65-F5344CB8AC3E}">
        <p14:creationId xmlns:p14="http://schemas.microsoft.com/office/powerpoint/2010/main" val="179821708"/>
      </p:ext>
    </p:extLst>
  </p:cSld>
  <p:clrMapOvr>
    <a:masterClrMapping/>
  </p:clrMapOvr>
  <p:transition advTm="1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157</TotalTime>
  <Words>534</Words>
  <Application>Microsoft Office PowerPoint</Application>
  <PresentationFormat>寬螢幕</PresentationFormat>
  <Paragraphs>39</Paragraphs>
  <Slides>25</Slides>
  <Notes>0</Notes>
  <HiddenSlides>0</HiddenSlides>
  <MMClips>0</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25</vt:i4>
      </vt:variant>
    </vt:vector>
  </HeadingPairs>
  <TitlesOfParts>
    <vt:vector size="32" baseType="lpstr">
      <vt:lpstr>華康POP1體W9(P)</vt:lpstr>
      <vt:lpstr>華康POP2體W9(P)</vt:lpstr>
      <vt:lpstr>Arial</vt:lpstr>
      <vt:lpstr>Calibri</vt:lpstr>
      <vt:lpstr>Calibri Light</vt:lpstr>
      <vt:lpstr>Linux Biolinum G</vt: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MIHC</dc:creator>
  <cp:lastModifiedBy>01</cp:lastModifiedBy>
  <cp:revision>21</cp:revision>
  <dcterms:created xsi:type="dcterms:W3CDTF">2022-11-01T05:07:58Z</dcterms:created>
  <dcterms:modified xsi:type="dcterms:W3CDTF">2024-04-25T09:04:12Z</dcterms:modified>
</cp:coreProperties>
</file>