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56" r:id="rId2"/>
    <p:sldId id="257" r:id="rId3"/>
    <p:sldId id="278" r:id="rId4"/>
    <p:sldId id="333" r:id="rId5"/>
    <p:sldId id="354" r:id="rId6"/>
    <p:sldId id="356" r:id="rId7"/>
    <p:sldId id="355" r:id="rId8"/>
    <p:sldId id="353" r:id="rId9"/>
    <p:sldId id="367" r:id="rId10"/>
    <p:sldId id="288" r:id="rId11"/>
    <p:sldId id="270" r:id="rId12"/>
    <p:sldId id="271" r:id="rId13"/>
    <p:sldId id="272" r:id="rId14"/>
    <p:sldId id="273" r:id="rId15"/>
    <p:sldId id="258" r:id="rId16"/>
    <p:sldId id="259" r:id="rId17"/>
    <p:sldId id="260" r:id="rId18"/>
    <p:sldId id="261" r:id="rId19"/>
    <p:sldId id="262" r:id="rId20"/>
    <p:sldId id="263" r:id="rId21"/>
    <p:sldId id="264" r:id="rId22"/>
    <p:sldId id="265" r:id="rId23"/>
    <p:sldId id="266" r:id="rId24"/>
    <p:sldId id="267" r:id="rId25"/>
    <p:sldId id="268" r:id="rId26"/>
    <p:sldId id="274" r:id="rId27"/>
    <p:sldId id="275" r:id="rId28"/>
    <p:sldId id="276" r:id="rId29"/>
    <p:sldId id="277" r:id="rId30"/>
    <p:sldId id="289" r:id="rId31"/>
    <p:sldId id="279" r:id="rId32"/>
    <p:sldId id="280" r:id="rId33"/>
    <p:sldId id="281" r:id="rId34"/>
    <p:sldId id="282" r:id="rId35"/>
    <p:sldId id="283" r:id="rId36"/>
    <p:sldId id="284" r:id="rId37"/>
    <p:sldId id="285" r:id="rId38"/>
    <p:sldId id="286" r:id="rId39"/>
    <p:sldId id="359" r:id="rId40"/>
    <p:sldId id="358" r:id="rId41"/>
    <p:sldId id="357" r:id="rId42"/>
    <p:sldId id="360" r:id="rId43"/>
    <p:sldId id="361" r:id="rId44"/>
    <p:sldId id="362" r:id="rId45"/>
    <p:sldId id="363" r:id="rId46"/>
    <p:sldId id="364" r:id="rId47"/>
    <p:sldId id="365" r:id="rId48"/>
    <p:sldId id="366" r:id="rId49"/>
    <p:sldId id="269" r:id="rId50"/>
    <p:sldId id="287" r:id="rId51"/>
  </p:sldIdLst>
  <p:sldSz cx="18288000" cy="10287000"/>
  <p:notesSz cx="6858000" cy="9144000"/>
  <p:embeddedFontLst>
    <p:embeddedFont>
      <p:font typeface="Noto Sans T Chinese" panose="02020500000000000000" charset="-120"/>
      <p:regular r:id="rId53"/>
    </p:embeddedFont>
    <p:embeddedFont>
      <p:font typeface="Arimo" panose="02020500000000000000" charset="0"/>
      <p:regular r:id="rId54"/>
    </p:embeddedFont>
    <p:embeddedFont>
      <p:font typeface="Calibri" panose="020F0502020204030204" pitchFamily="34" charset="0"/>
      <p:regular r:id="rId55"/>
      <p:bold r:id="rId56"/>
      <p:italic r:id="rId57"/>
      <p:boldItalic r:id="rId58"/>
    </p:embeddedFont>
    <p:embeddedFont>
      <p:font typeface="Glacial Indifference Bold" panose="02020500000000000000" charset="0"/>
      <p:regular r:id="rId59"/>
    </p:embeddedFont>
    <p:embeddedFont>
      <p:font typeface="Moontime" panose="02020500000000000000" charset="0"/>
      <p:regular r:id="rId60"/>
    </p:embeddedFont>
    <p:embeddedFont>
      <p:font typeface="Nunito" pitchFamily="2"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微軟正黑體" panose="020B0604030504040204" pitchFamily="34" charset="-120"/>
      <p:regular r:id="rId69"/>
      <p:bold r:id="rId70"/>
    </p:embeddedFont>
    <p:embeddedFont>
      <p:font typeface="標楷體" panose="03000509000000000000" pitchFamily="65" charset="-12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96"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0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B85E0-3AB1-4090-B407-48E5B7CE5F51}" type="doc">
      <dgm:prSet loTypeId="urn:microsoft.com/office/officeart/2005/8/layout/hierarchy1" loCatId="hierarchy" qsTypeId="urn:microsoft.com/office/officeart/2005/8/quickstyle/simple1#7" qsCatId="simple" csTypeId="urn:microsoft.com/office/officeart/2005/8/colors/accent1_2#7" csCatId="accent1" phldr="1"/>
      <dgm:spPr/>
      <dgm:t>
        <a:bodyPr/>
        <a:lstStyle/>
        <a:p>
          <a:endParaRPr lang="zh-TW" altLang="en-US"/>
        </a:p>
      </dgm:t>
    </dgm:pt>
    <dgm:pt modelId="{0B6E3EBF-CE06-410D-BEFB-F13E9CE011DB}">
      <dgm:prSet phldrT="[文字]" custT="1"/>
      <dgm:spPr>
        <a:ln>
          <a:solidFill>
            <a:srgbClr val="FFC000"/>
          </a:solidFill>
        </a:ln>
      </dgm:spPr>
      <dgm:t>
        <a:bodyPr/>
        <a:lstStyle/>
        <a:p>
          <a:r>
            <a:rPr lang="zh-TW" altLang="en-US" sz="2400" dirty="0">
              <a:latin typeface="標楷體" panose="03000509000000000000" pitchFamily="65" charset="-120"/>
              <a:ea typeface="標楷體" panose="03000509000000000000" pitchFamily="65" charset="-120"/>
            </a:rPr>
            <a:t>災害防救法</a:t>
          </a:r>
        </a:p>
      </dgm:t>
    </dgm:pt>
    <dgm:pt modelId="{09504B0B-D9C5-4F5E-9E93-AF6869F717BE}" type="parTrans" cxnId="{9A3F54BE-17D2-4AD4-90E8-43EEC0A9D73E}">
      <dgm:prSet/>
      <dgm:spPr/>
      <dgm:t>
        <a:bodyPr/>
        <a:lstStyle/>
        <a:p>
          <a:endParaRPr lang="zh-TW" altLang="en-US"/>
        </a:p>
      </dgm:t>
    </dgm:pt>
    <dgm:pt modelId="{98D01ED0-3E08-4F59-937E-2E4D20959173}" type="sibTrans" cxnId="{9A3F54BE-17D2-4AD4-90E8-43EEC0A9D73E}">
      <dgm:prSet/>
      <dgm:spPr/>
      <dgm:t>
        <a:bodyPr/>
        <a:lstStyle/>
        <a:p>
          <a:endParaRPr lang="zh-TW" altLang="en-US"/>
        </a:p>
      </dgm:t>
    </dgm:pt>
    <dgm:pt modelId="{84D39625-8032-4859-8A66-3FC3D5FE7A72}">
      <dgm:prSet phldrT="[文字]" custT="1">
        <dgm:style>
          <a:lnRef idx="1">
            <a:schemeClr val="accent4"/>
          </a:lnRef>
          <a:fillRef idx="2">
            <a:schemeClr val="accent4"/>
          </a:fillRef>
          <a:effectRef idx="1">
            <a:schemeClr val="accent4"/>
          </a:effectRef>
          <a:fontRef idx="minor">
            <a:schemeClr val="dk1"/>
          </a:fontRef>
        </dgm:style>
      </dgm:prSet>
      <dgm:spPr>
        <a:solidFill>
          <a:srgbClr val="FFC000"/>
        </a:solidFill>
        <a:ln>
          <a:noFill/>
        </a:ln>
      </dgm:spPr>
      <dgm:t>
        <a:bodyPr/>
        <a:lstStyle/>
        <a:p>
          <a:r>
            <a:rPr lang="zh-TW" altLang="en-US" sz="2000" dirty="0">
              <a:latin typeface="標楷體" panose="03000509000000000000" pitchFamily="65" charset="-120"/>
              <a:ea typeface="標楷體" panose="03000509000000000000" pitchFamily="65" charset="-120"/>
            </a:rPr>
            <a:t>中央對各級地方政府重大天然災害救災經費處理辦法</a:t>
          </a:r>
        </a:p>
      </dgm:t>
    </dgm:pt>
    <dgm:pt modelId="{C75B891A-6777-4586-B91F-FBECB445326B}" type="parTrans" cxnId="{1EBCD1BE-A51A-4AE6-B68B-801299474876}">
      <dgm:prSet/>
      <dgm:spPr/>
      <dgm:t>
        <a:bodyPr/>
        <a:lstStyle/>
        <a:p>
          <a:endParaRPr lang="zh-TW" altLang="en-US"/>
        </a:p>
      </dgm:t>
    </dgm:pt>
    <dgm:pt modelId="{566B1889-3A98-4A8F-8F7D-144A3945165B}" type="sibTrans" cxnId="{1EBCD1BE-A51A-4AE6-B68B-801299474876}">
      <dgm:prSet/>
      <dgm:spPr/>
      <dgm:t>
        <a:bodyPr/>
        <a:lstStyle/>
        <a:p>
          <a:endParaRPr lang="zh-TW" altLang="en-US"/>
        </a:p>
      </dgm:t>
    </dgm:pt>
    <dgm:pt modelId="{D0CC2007-6470-4DD2-9830-4EC8ABC4AD9F}">
      <dgm:prSet phldrT="[文字]" custT="1">
        <dgm:style>
          <a:lnRef idx="1">
            <a:schemeClr val="accent6"/>
          </a:lnRef>
          <a:fillRef idx="2">
            <a:schemeClr val="accent6"/>
          </a:fillRef>
          <a:effectRef idx="1">
            <a:schemeClr val="accent6"/>
          </a:effectRef>
          <a:fontRef idx="minor">
            <a:schemeClr val="dk1"/>
          </a:fontRef>
        </dgm:style>
      </dgm:prSet>
      <dgm:spPr>
        <a:solidFill>
          <a:srgbClr val="FFD8B1"/>
        </a:solidFill>
        <a:ln>
          <a:noFill/>
        </a:ln>
      </dgm:spPr>
      <dgm:t>
        <a:bodyPr/>
        <a:lstStyle/>
        <a:p>
          <a:r>
            <a:rPr lang="zh-TW" altLang="en-US" sz="1800" dirty="0">
              <a:latin typeface="標楷體" panose="03000509000000000000" pitchFamily="65" charset="-120"/>
              <a:ea typeface="標楷體" panose="03000509000000000000" pitchFamily="65" charset="-120"/>
            </a:rPr>
            <a:t>中央對各級地方政府支用災害準備金審查原則</a:t>
          </a:r>
        </a:p>
      </dgm:t>
    </dgm:pt>
    <dgm:pt modelId="{A8D6341C-4681-458A-B04B-3FDD23BF4184}" type="parTrans" cxnId="{FC548356-8AEB-46D6-BD84-2892DA118376}">
      <dgm:prSet/>
      <dgm:spPr/>
      <dgm:t>
        <a:bodyPr/>
        <a:lstStyle/>
        <a:p>
          <a:endParaRPr lang="zh-TW" altLang="en-US"/>
        </a:p>
      </dgm:t>
    </dgm:pt>
    <dgm:pt modelId="{B1A688CA-7712-4CD1-A438-9E9AA06C2DDA}" type="sibTrans" cxnId="{FC548356-8AEB-46D6-BD84-2892DA118376}">
      <dgm:prSet/>
      <dgm:spPr/>
      <dgm:t>
        <a:bodyPr/>
        <a:lstStyle/>
        <a:p>
          <a:endParaRPr lang="zh-TW" altLang="en-US"/>
        </a:p>
      </dgm:t>
    </dgm:pt>
    <dgm:pt modelId="{F2F09EED-4CF0-46CD-A1C7-DD6C5060FBFE}">
      <dgm:prSet phldrT="[文字]" custT="1">
        <dgm:style>
          <a:lnRef idx="1">
            <a:schemeClr val="accent6"/>
          </a:lnRef>
          <a:fillRef idx="2">
            <a:schemeClr val="accent6"/>
          </a:fillRef>
          <a:effectRef idx="1">
            <a:schemeClr val="accent6"/>
          </a:effectRef>
          <a:fontRef idx="minor">
            <a:schemeClr val="dk1"/>
          </a:fontRef>
        </dgm:style>
      </dgm:prSet>
      <dgm:spPr>
        <a:solidFill>
          <a:srgbClr val="FFE0C1"/>
        </a:solidFill>
        <a:ln>
          <a:noFill/>
        </a:ln>
      </dgm:spPr>
      <dgm:t>
        <a:bodyPr/>
        <a:lstStyle/>
        <a:p>
          <a:r>
            <a:rPr lang="zh-TW" altLang="en-US" sz="1800" dirty="0">
              <a:latin typeface="標楷體" panose="03000509000000000000" pitchFamily="65" charset="-120"/>
              <a:ea typeface="標楷體" panose="03000509000000000000" pitchFamily="65" charset="-120"/>
            </a:rPr>
            <a:t>各級地方政府訂定災害搶險搶修開口契約應行注意事項</a:t>
          </a:r>
        </a:p>
      </dgm:t>
    </dgm:pt>
    <dgm:pt modelId="{AFBF6CF2-1464-4338-BB81-6E4C7FA94A29}" type="parTrans" cxnId="{C3581DCA-042D-483F-8E20-4A308672D6FC}">
      <dgm:prSet/>
      <dgm:spPr/>
      <dgm:t>
        <a:bodyPr/>
        <a:lstStyle/>
        <a:p>
          <a:endParaRPr lang="zh-TW" altLang="en-US"/>
        </a:p>
      </dgm:t>
    </dgm:pt>
    <dgm:pt modelId="{DEE770E3-67F7-455E-AA41-4315693625D3}" type="sibTrans" cxnId="{C3581DCA-042D-483F-8E20-4A308672D6FC}">
      <dgm:prSet/>
      <dgm:spPr/>
      <dgm:t>
        <a:bodyPr/>
        <a:lstStyle/>
        <a:p>
          <a:endParaRPr lang="zh-TW" altLang="en-US"/>
        </a:p>
      </dgm:t>
    </dgm:pt>
    <dgm:pt modelId="{F0F97AD5-89D8-438F-99D4-53263E1F9F0C}">
      <dgm:prSet phldrT="[文字]" custT="1">
        <dgm:style>
          <a:lnRef idx="1">
            <a:schemeClr val="accent5"/>
          </a:lnRef>
          <a:fillRef idx="2">
            <a:schemeClr val="accent5"/>
          </a:fillRef>
          <a:effectRef idx="1">
            <a:schemeClr val="accent5"/>
          </a:effectRef>
          <a:fontRef idx="minor">
            <a:schemeClr val="dk1"/>
          </a:fontRef>
        </dgm:style>
      </dgm:prSet>
      <dgm:spPr>
        <a:solidFill>
          <a:srgbClr val="FFECD9"/>
        </a:solidFill>
        <a:ln>
          <a:noFill/>
        </a:ln>
      </dgm:spPr>
      <dgm:t>
        <a:bodyPr/>
        <a:lstStyle/>
        <a:p>
          <a:r>
            <a:rPr lang="zh-TW" altLang="en-US" sz="1800" dirty="0">
              <a:latin typeface="標楷體" panose="03000509000000000000" pitchFamily="65" charset="-120"/>
              <a:ea typeface="標楷體" panose="03000509000000000000" pitchFamily="65" charset="-120"/>
            </a:rPr>
            <a:t>公共設施災後復工程經費審議及執行作業要點</a:t>
          </a:r>
        </a:p>
      </dgm:t>
    </dgm:pt>
    <dgm:pt modelId="{7073902D-4628-4675-A794-6E732E77E85C}" type="parTrans" cxnId="{CDDF8786-E158-46C0-B8AE-CF5E33BBD455}">
      <dgm:prSet/>
      <dgm:spPr/>
      <dgm:t>
        <a:bodyPr/>
        <a:lstStyle/>
        <a:p>
          <a:endParaRPr lang="zh-TW" altLang="en-US"/>
        </a:p>
      </dgm:t>
    </dgm:pt>
    <dgm:pt modelId="{F70CC5F9-131C-4100-B5C5-FAFCF6A6DE6F}" type="sibTrans" cxnId="{CDDF8786-E158-46C0-B8AE-CF5E33BBD455}">
      <dgm:prSet/>
      <dgm:spPr/>
      <dgm:t>
        <a:bodyPr/>
        <a:lstStyle/>
        <a:p>
          <a:endParaRPr lang="zh-TW" altLang="en-US"/>
        </a:p>
      </dgm:t>
    </dgm:pt>
    <dgm:pt modelId="{FEE793F9-8122-448F-869D-2A2F9075D6AE}" type="pres">
      <dgm:prSet presAssocID="{14EB85E0-3AB1-4090-B407-48E5B7CE5F51}" presName="hierChild1" presStyleCnt="0">
        <dgm:presLayoutVars>
          <dgm:chPref val="1"/>
          <dgm:dir/>
          <dgm:animOne val="branch"/>
          <dgm:animLvl val="lvl"/>
          <dgm:resizeHandles/>
        </dgm:presLayoutVars>
      </dgm:prSet>
      <dgm:spPr/>
    </dgm:pt>
    <dgm:pt modelId="{B885E75B-EFD4-48CD-BEF3-FDBA61561E8F}" type="pres">
      <dgm:prSet presAssocID="{0B6E3EBF-CE06-410D-BEFB-F13E9CE011DB}" presName="hierRoot1" presStyleCnt="0"/>
      <dgm:spPr/>
    </dgm:pt>
    <dgm:pt modelId="{793E0BE5-17B0-4F26-9FFE-4FB39654BEFA}" type="pres">
      <dgm:prSet presAssocID="{0B6E3EBF-CE06-410D-BEFB-F13E9CE011DB}" presName="composite" presStyleCnt="0"/>
      <dgm:spPr/>
    </dgm:pt>
    <dgm:pt modelId="{7363550E-4769-4145-83AB-8AE49987FE2B}" type="pres">
      <dgm:prSet presAssocID="{0B6E3EBF-CE06-410D-BEFB-F13E9CE011DB}" presName="background" presStyleLbl="node0" presStyleIdx="0" presStyleCnt="1"/>
      <dgm:spPr>
        <a:solidFill>
          <a:srgbClr val="FFB265"/>
        </a:solidFill>
      </dgm:spPr>
    </dgm:pt>
    <dgm:pt modelId="{ED91A472-A461-4B93-8A9E-C20EACC37C98}" type="pres">
      <dgm:prSet presAssocID="{0B6E3EBF-CE06-410D-BEFB-F13E9CE011DB}" presName="text" presStyleLbl="fgAcc0" presStyleIdx="0" presStyleCnt="1" custScaleX="125098">
        <dgm:presLayoutVars>
          <dgm:chPref val="3"/>
        </dgm:presLayoutVars>
      </dgm:prSet>
      <dgm:spPr/>
    </dgm:pt>
    <dgm:pt modelId="{93D88C0A-0FF3-4833-B574-2B6F55AC58E3}" type="pres">
      <dgm:prSet presAssocID="{0B6E3EBF-CE06-410D-BEFB-F13E9CE011DB}" presName="hierChild2" presStyleCnt="0"/>
      <dgm:spPr/>
    </dgm:pt>
    <dgm:pt modelId="{044E4859-083B-490E-8EAF-BB0ECC332747}" type="pres">
      <dgm:prSet presAssocID="{C75B891A-6777-4586-B91F-FBECB445326B}" presName="Name10" presStyleLbl="parChTrans1D2" presStyleIdx="0" presStyleCnt="1"/>
      <dgm:spPr/>
    </dgm:pt>
    <dgm:pt modelId="{A2A44A35-8D34-4031-8D8C-F890AE7318B7}" type="pres">
      <dgm:prSet presAssocID="{84D39625-8032-4859-8A66-3FC3D5FE7A72}" presName="hierRoot2" presStyleCnt="0"/>
      <dgm:spPr/>
    </dgm:pt>
    <dgm:pt modelId="{2DFBE8FC-A696-4037-A1C2-ADE51AEDA001}" type="pres">
      <dgm:prSet presAssocID="{84D39625-8032-4859-8A66-3FC3D5FE7A72}" presName="composite2" presStyleCnt="0"/>
      <dgm:spPr/>
    </dgm:pt>
    <dgm:pt modelId="{05B4A550-4DB4-45FF-AE4E-597BAC953575}" type="pres">
      <dgm:prSet presAssocID="{84D39625-8032-4859-8A66-3FC3D5FE7A72}" presName="background2" presStyleLbl="node2" presStyleIdx="0" presStyleCnt="1"/>
      <dgm:spPr>
        <a:solidFill>
          <a:srgbClr val="FFB265"/>
        </a:solidFill>
      </dgm:spPr>
    </dgm:pt>
    <dgm:pt modelId="{FE27E245-923C-48A8-B485-A83DED2FAC58}" type="pres">
      <dgm:prSet presAssocID="{84D39625-8032-4859-8A66-3FC3D5FE7A72}" presName="text2" presStyleLbl="fgAcc2" presStyleIdx="0" presStyleCnt="1" custScaleX="167059">
        <dgm:presLayoutVars>
          <dgm:chPref val="3"/>
        </dgm:presLayoutVars>
      </dgm:prSet>
      <dgm:spPr/>
    </dgm:pt>
    <dgm:pt modelId="{B5D632C9-A4F0-4963-82BB-1CAEBE035B43}" type="pres">
      <dgm:prSet presAssocID="{84D39625-8032-4859-8A66-3FC3D5FE7A72}" presName="hierChild3" presStyleCnt="0"/>
      <dgm:spPr/>
    </dgm:pt>
    <dgm:pt modelId="{0E25538C-7AF4-4458-9851-8D082E5DB7CB}" type="pres">
      <dgm:prSet presAssocID="{A8D6341C-4681-458A-B04B-3FDD23BF4184}" presName="Name17" presStyleLbl="parChTrans1D3" presStyleIdx="0" presStyleCnt="3"/>
      <dgm:spPr/>
    </dgm:pt>
    <dgm:pt modelId="{9F1DA22A-7B61-417F-A606-0B0024731D08}" type="pres">
      <dgm:prSet presAssocID="{D0CC2007-6470-4DD2-9830-4EC8ABC4AD9F}" presName="hierRoot3" presStyleCnt="0"/>
      <dgm:spPr/>
    </dgm:pt>
    <dgm:pt modelId="{6166F750-A97E-41EB-94DC-C343AD61A684}" type="pres">
      <dgm:prSet presAssocID="{D0CC2007-6470-4DD2-9830-4EC8ABC4AD9F}" presName="composite3" presStyleCnt="0"/>
      <dgm:spPr/>
    </dgm:pt>
    <dgm:pt modelId="{B794C996-B08E-4574-A5B1-9B2C1D7AF4CB}" type="pres">
      <dgm:prSet presAssocID="{D0CC2007-6470-4DD2-9830-4EC8ABC4AD9F}" presName="background3" presStyleLbl="node3" presStyleIdx="0" presStyleCnt="3"/>
      <dgm:spPr>
        <a:solidFill>
          <a:srgbClr val="FFB265"/>
        </a:solidFill>
      </dgm:spPr>
    </dgm:pt>
    <dgm:pt modelId="{1AD2AD5C-C776-43DA-ACFF-58A168D5553A}" type="pres">
      <dgm:prSet presAssocID="{D0CC2007-6470-4DD2-9830-4EC8ABC4AD9F}" presName="text3" presStyleLbl="fgAcc3" presStyleIdx="0" presStyleCnt="3" custScaleX="124275">
        <dgm:presLayoutVars>
          <dgm:chPref val="3"/>
        </dgm:presLayoutVars>
      </dgm:prSet>
      <dgm:spPr/>
    </dgm:pt>
    <dgm:pt modelId="{9336AD8B-B49E-4103-A69F-F01A82052FB6}" type="pres">
      <dgm:prSet presAssocID="{D0CC2007-6470-4DD2-9830-4EC8ABC4AD9F}" presName="hierChild4" presStyleCnt="0"/>
      <dgm:spPr/>
    </dgm:pt>
    <dgm:pt modelId="{E1F41D40-32DD-458E-8FD3-2023532CC251}" type="pres">
      <dgm:prSet presAssocID="{AFBF6CF2-1464-4338-BB81-6E4C7FA94A29}" presName="Name17" presStyleLbl="parChTrans1D3" presStyleIdx="1" presStyleCnt="3"/>
      <dgm:spPr/>
    </dgm:pt>
    <dgm:pt modelId="{7AED4436-A00C-429A-9DB5-2DA800A7E059}" type="pres">
      <dgm:prSet presAssocID="{F2F09EED-4CF0-46CD-A1C7-DD6C5060FBFE}" presName="hierRoot3" presStyleCnt="0"/>
      <dgm:spPr/>
    </dgm:pt>
    <dgm:pt modelId="{9588ABF1-44B7-4B22-A0F2-2C8E7C80F39A}" type="pres">
      <dgm:prSet presAssocID="{F2F09EED-4CF0-46CD-A1C7-DD6C5060FBFE}" presName="composite3" presStyleCnt="0"/>
      <dgm:spPr/>
    </dgm:pt>
    <dgm:pt modelId="{338ADB3D-3010-40BB-8F90-D076FC27C9DE}" type="pres">
      <dgm:prSet presAssocID="{F2F09EED-4CF0-46CD-A1C7-DD6C5060FBFE}" presName="background3" presStyleLbl="node3" presStyleIdx="1" presStyleCnt="3"/>
      <dgm:spPr>
        <a:solidFill>
          <a:srgbClr val="FFB265"/>
        </a:solidFill>
      </dgm:spPr>
    </dgm:pt>
    <dgm:pt modelId="{FF34F1EE-DF19-4C0A-9AE8-8D194AC5F4F8}" type="pres">
      <dgm:prSet presAssocID="{F2F09EED-4CF0-46CD-A1C7-DD6C5060FBFE}" presName="text3" presStyleLbl="fgAcc3" presStyleIdx="1" presStyleCnt="3" custAng="0" custScaleX="126403" custLinFactNeighborX="2350">
        <dgm:presLayoutVars>
          <dgm:chPref val="3"/>
        </dgm:presLayoutVars>
      </dgm:prSet>
      <dgm:spPr/>
    </dgm:pt>
    <dgm:pt modelId="{64B2DEB8-006E-4A6F-8008-ACFB3BDA1385}" type="pres">
      <dgm:prSet presAssocID="{F2F09EED-4CF0-46CD-A1C7-DD6C5060FBFE}" presName="hierChild4" presStyleCnt="0"/>
      <dgm:spPr/>
    </dgm:pt>
    <dgm:pt modelId="{4616723F-C76F-4F3E-A54A-8A45B2C0E3D4}" type="pres">
      <dgm:prSet presAssocID="{7073902D-4628-4675-A794-6E732E77E85C}" presName="Name17" presStyleLbl="parChTrans1D3" presStyleIdx="2" presStyleCnt="3"/>
      <dgm:spPr/>
    </dgm:pt>
    <dgm:pt modelId="{DAE69B42-55C8-4833-8321-30AD57B83A9D}" type="pres">
      <dgm:prSet presAssocID="{F0F97AD5-89D8-438F-99D4-53263E1F9F0C}" presName="hierRoot3" presStyleCnt="0"/>
      <dgm:spPr/>
    </dgm:pt>
    <dgm:pt modelId="{DE7FEDD2-4555-4541-B954-3352A4B905E2}" type="pres">
      <dgm:prSet presAssocID="{F0F97AD5-89D8-438F-99D4-53263E1F9F0C}" presName="composite3" presStyleCnt="0"/>
      <dgm:spPr/>
    </dgm:pt>
    <dgm:pt modelId="{0274E113-ED99-476C-9E39-404A58C418F5}" type="pres">
      <dgm:prSet presAssocID="{F0F97AD5-89D8-438F-99D4-53263E1F9F0C}" presName="background3" presStyleLbl="node3" presStyleIdx="2" presStyleCnt="3"/>
      <dgm:spPr>
        <a:solidFill>
          <a:srgbClr val="FFB265"/>
        </a:solidFill>
      </dgm:spPr>
    </dgm:pt>
    <dgm:pt modelId="{A6BC70A4-0A1D-4FAC-B591-E75232EDD1A7}" type="pres">
      <dgm:prSet presAssocID="{F0F97AD5-89D8-438F-99D4-53263E1F9F0C}" presName="text3" presStyleLbl="fgAcc3" presStyleIdx="2" presStyleCnt="3" custScaleX="128807">
        <dgm:presLayoutVars>
          <dgm:chPref val="3"/>
        </dgm:presLayoutVars>
      </dgm:prSet>
      <dgm:spPr/>
    </dgm:pt>
    <dgm:pt modelId="{B4BCA79C-1D95-47FB-A3B1-24C31C3643A8}" type="pres">
      <dgm:prSet presAssocID="{F0F97AD5-89D8-438F-99D4-53263E1F9F0C}" presName="hierChild4" presStyleCnt="0"/>
      <dgm:spPr/>
    </dgm:pt>
  </dgm:ptLst>
  <dgm:cxnLst>
    <dgm:cxn modelId="{518CEF09-9A26-4E17-89BF-3F774F6DD6ED}" type="presOf" srcId="{D0CC2007-6470-4DD2-9830-4EC8ABC4AD9F}" destId="{1AD2AD5C-C776-43DA-ACFF-58A168D5553A}" srcOrd="0" destOrd="0" presId="urn:microsoft.com/office/officeart/2005/8/layout/hierarchy1"/>
    <dgm:cxn modelId="{3023AA0F-6B2B-4D92-A684-B3931D9DDB8E}" type="presOf" srcId="{F0F97AD5-89D8-438F-99D4-53263E1F9F0C}" destId="{A6BC70A4-0A1D-4FAC-B591-E75232EDD1A7}" srcOrd="0" destOrd="0" presId="urn:microsoft.com/office/officeart/2005/8/layout/hierarchy1"/>
    <dgm:cxn modelId="{3C885829-D0AF-4498-9D1F-57C66B15E3E0}" type="presOf" srcId="{14EB85E0-3AB1-4090-B407-48E5B7CE5F51}" destId="{FEE793F9-8122-448F-869D-2A2F9075D6AE}" srcOrd="0" destOrd="0" presId="urn:microsoft.com/office/officeart/2005/8/layout/hierarchy1"/>
    <dgm:cxn modelId="{7F729B4E-3929-4BE5-A4E4-26CE0CF6D94F}" type="presOf" srcId="{F2F09EED-4CF0-46CD-A1C7-DD6C5060FBFE}" destId="{FF34F1EE-DF19-4C0A-9AE8-8D194AC5F4F8}" srcOrd="0" destOrd="0" presId="urn:microsoft.com/office/officeart/2005/8/layout/hierarchy1"/>
    <dgm:cxn modelId="{3F878550-4F0B-4826-9025-2A925FAF539C}" type="presOf" srcId="{C75B891A-6777-4586-B91F-FBECB445326B}" destId="{044E4859-083B-490E-8EAF-BB0ECC332747}" srcOrd="0" destOrd="0" presId="urn:microsoft.com/office/officeart/2005/8/layout/hierarchy1"/>
    <dgm:cxn modelId="{FC548356-8AEB-46D6-BD84-2892DA118376}" srcId="{84D39625-8032-4859-8A66-3FC3D5FE7A72}" destId="{D0CC2007-6470-4DD2-9830-4EC8ABC4AD9F}" srcOrd="0" destOrd="0" parTransId="{A8D6341C-4681-458A-B04B-3FDD23BF4184}" sibTransId="{B1A688CA-7712-4CD1-A438-9E9AA06C2DDA}"/>
    <dgm:cxn modelId="{CDDF8786-E158-46C0-B8AE-CF5E33BBD455}" srcId="{84D39625-8032-4859-8A66-3FC3D5FE7A72}" destId="{F0F97AD5-89D8-438F-99D4-53263E1F9F0C}" srcOrd="2" destOrd="0" parTransId="{7073902D-4628-4675-A794-6E732E77E85C}" sibTransId="{F70CC5F9-131C-4100-B5C5-FAFCF6A6DE6F}"/>
    <dgm:cxn modelId="{B753FF9A-1EDB-4DB6-A0B9-0453EB70B303}" type="presOf" srcId="{84D39625-8032-4859-8A66-3FC3D5FE7A72}" destId="{FE27E245-923C-48A8-B485-A83DED2FAC58}" srcOrd="0" destOrd="0" presId="urn:microsoft.com/office/officeart/2005/8/layout/hierarchy1"/>
    <dgm:cxn modelId="{906F87A0-22A2-4219-81DA-4CD16859C62C}" type="presOf" srcId="{A8D6341C-4681-458A-B04B-3FDD23BF4184}" destId="{0E25538C-7AF4-4458-9851-8D082E5DB7CB}" srcOrd="0" destOrd="0" presId="urn:microsoft.com/office/officeart/2005/8/layout/hierarchy1"/>
    <dgm:cxn modelId="{8B9B29AA-BD10-47BD-B535-3BED8FAB151A}" type="presOf" srcId="{7073902D-4628-4675-A794-6E732E77E85C}" destId="{4616723F-C76F-4F3E-A54A-8A45B2C0E3D4}" srcOrd="0" destOrd="0" presId="urn:microsoft.com/office/officeart/2005/8/layout/hierarchy1"/>
    <dgm:cxn modelId="{9A3F54BE-17D2-4AD4-90E8-43EEC0A9D73E}" srcId="{14EB85E0-3AB1-4090-B407-48E5B7CE5F51}" destId="{0B6E3EBF-CE06-410D-BEFB-F13E9CE011DB}" srcOrd="0" destOrd="0" parTransId="{09504B0B-D9C5-4F5E-9E93-AF6869F717BE}" sibTransId="{98D01ED0-3E08-4F59-937E-2E4D20959173}"/>
    <dgm:cxn modelId="{1EBCD1BE-A51A-4AE6-B68B-801299474876}" srcId="{0B6E3EBF-CE06-410D-BEFB-F13E9CE011DB}" destId="{84D39625-8032-4859-8A66-3FC3D5FE7A72}" srcOrd="0" destOrd="0" parTransId="{C75B891A-6777-4586-B91F-FBECB445326B}" sibTransId="{566B1889-3A98-4A8F-8F7D-144A3945165B}"/>
    <dgm:cxn modelId="{CB7A89C5-7AC5-4EE6-867D-34D59A1FEBC3}" type="presOf" srcId="{0B6E3EBF-CE06-410D-BEFB-F13E9CE011DB}" destId="{ED91A472-A461-4B93-8A9E-C20EACC37C98}" srcOrd="0" destOrd="0" presId="urn:microsoft.com/office/officeart/2005/8/layout/hierarchy1"/>
    <dgm:cxn modelId="{C3581DCA-042D-483F-8E20-4A308672D6FC}" srcId="{84D39625-8032-4859-8A66-3FC3D5FE7A72}" destId="{F2F09EED-4CF0-46CD-A1C7-DD6C5060FBFE}" srcOrd="1" destOrd="0" parTransId="{AFBF6CF2-1464-4338-BB81-6E4C7FA94A29}" sibTransId="{DEE770E3-67F7-455E-AA41-4315693625D3}"/>
    <dgm:cxn modelId="{6B9617FE-1FBE-4EE2-A9E3-EDEF47B2037F}" type="presOf" srcId="{AFBF6CF2-1464-4338-BB81-6E4C7FA94A29}" destId="{E1F41D40-32DD-458E-8FD3-2023532CC251}" srcOrd="0" destOrd="0" presId="urn:microsoft.com/office/officeart/2005/8/layout/hierarchy1"/>
    <dgm:cxn modelId="{63FBDF4F-25F0-484C-83F7-9781AB177045}" type="presParOf" srcId="{FEE793F9-8122-448F-869D-2A2F9075D6AE}" destId="{B885E75B-EFD4-48CD-BEF3-FDBA61561E8F}" srcOrd="0" destOrd="0" presId="urn:microsoft.com/office/officeart/2005/8/layout/hierarchy1"/>
    <dgm:cxn modelId="{2DEB8D8F-B570-4764-B97A-45085644ADE7}" type="presParOf" srcId="{B885E75B-EFD4-48CD-BEF3-FDBA61561E8F}" destId="{793E0BE5-17B0-4F26-9FFE-4FB39654BEFA}" srcOrd="0" destOrd="0" presId="urn:microsoft.com/office/officeart/2005/8/layout/hierarchy1"/>
    <dgm:cxn modelId="{6D960721-AB63-4672-AB66-22F0496D2361}" type="presParOf" srcId="{793E0BE5-17B0-4F26-9FFE-4FB39654BEFA}" destId="{7363550E-4769-4145-83AB-8AE49987FE2B}" srcOrd="0" destOrd="0" presId="urn:microsoft.com/office/officeart/2005/8/layout/hierarchy1"/>
    <dgm:cxn modelId="{CAFA7626-42BE-48EB-A922-05F1D8A20697}" type="presParOf" srcId="{793E0BE5-17B0-4F26-9FFE-4FB39654BEFA}" destId="{ED91A472-A461-4B93-8A9E-C20EACC37C98}" srcOrd="1" destOrd="0" presId="urn:microsoft.com/office/officeart/2005/8/layout/hierarchy1"/>
    <dgm:cxn modelId="{32D8C7E1-2F26-4A70-B7D3-715BD71DDFC8}" type="presParOf" srcId="{B885E75B-EFD4-48CD-BEF3-FDBA61561E8F}" destId="{93D88C0A-0FF3-4833-B574-2B6F55AC58E3}" srcOrd="1" destOrd="0" presId="urn:microsoft.com/office/officeart/2005/8/layout/hierarchy1"/>
    <dgm:cxn modelId="{82E0DE65-27AE-4511-92FE-E9C8C257F1C1}" type="presParOf" srcId="{93D88C0A-0FF3-4833-B574-2B6F55AC58E3}" destId="{044E4859-083B-490E-8EAF-BB0ECC332747}" srcOrd="0" destOrd="0" presId="urn:microsoft.com/office/officeart/2005/8/layout/hierarchy1"/>
    <dgm:cxn modelId="{E7714FE9-3F48-4384-9774-6B6B175C234C}" type="presParOf" srcId="{93D88C0A-0FF3-4833-B574-2B6F55AC58E3}" destId="{A2A44A35-8D34-4031-8D8C-F890AE7318B7}" srcOrd="1" destOrd="0" presId="urn:microsoft.com/office/officeart/2005/8/layout/hierarchy1"/>
    <dgm:cxn modelId="{9B27427C-CDA1-468E-88DE-C23746977354}" type="presParOf" srcId="{A2A44A35-8D34-4031-8D8C-F890AE7318B7}" destId="{2DFBE8FC-A696-4037-A1C2-ADE51AEDA001}" srcOrd="0" destOrd="0" presId="urn:microsoft.com/office/officeart/2005/8/layout/hierarchy1"/>
    <dgm:cxn modelId="{59E74ACD-C9E9-4CFA-A714-495A6741BE3B}" type="presParOf" srcId="{2DFBE8FC-A696-4037-A1C2-ADE51AEDA001}" destId="{05B4A550-4DB4-45FF-AE4E-597BAC953575}" srcOrd="0" destOrd="0" presId="urn:microsoft.com/office/officeart/2005/8/layout/hierarchy1"/>
    <dgm:cxn modelId="{8BF13477-2B0C-4216-B2F7-7857D20E1EAB}" type="presParOf" srcId="{2DFBE8FC-A696-4037-A1C2-ADE51AEDA001}" destId="{FE27E245-923C-48A8-B485-A83DED2FAC58}" srcOrd="1" destOrd="0" presId="urn:microsoft.com/office/officeart/2005/8/layout/hierarchy1"/>
    <dgm:cxn modelId="{14080527-5D2E-448A-9DB9-CFFCB9E02474}" type="presParOf" srcId="{A2A44A35-8D34-4031-8D8C-F890AE7318B7}" destId="{B5D632C9-A4F0-4963-82BB-1CAEBE035B43}" srcOrd="1" destOrd="0" presId="urn:microsoft.com/office/officeart/2005/8/layout/hierarchy1"/>
    <dgm:cxn modelId="{6B340F6F-14C8-47E8-907C-DF46AC315613}" type="presParOf" srcId="{B5D632C9-A4F0-4963-82BB-1CAEBE035B43}" destId="{0E25538C-7AF4-4458-9851-8D082E5DB7CB}" srcOrd="0" destOrd="0" presId="urn:microsoft.com/office/officeart/2005/8/layout/hierarchy1"/>
    <dgm:cxn modelId="{B35DFB40-154C-45B8-B262-02FA04C8A010}" type="presParOf" srcId="{B5D632C9-A4F0-4963-82BB-1CAEBE035B43}" destId="{9F1DA22A-7B61-417F-A606-0B0024731D08}" srcOrd="1" destOrd="0" presId="urn:microsoft.com/office/officeart/2005/8/layout/hierarchy1"/>
    <dgm:cxn modelId="{B8E2B9CF-0F42-4155-9DBC-3C101C3FA6DC}" type="presParOf" srcId="{9F1DA22A-7B61-417F-A606-0B0024731D08}" destId="{6166F750-A97E-41EB-94DC-C343AD61A684}" srcOrd="0" destOrd="0" presId="urn:microsoft.com/office/officeart/2005/8/layout/hierarchy1"/>
    <dgm:cxn modelId="{E5EC3052-AAB2-4DFA-96D2-FC1BB9BDE724}" type="presParOf" srcId="{6166F750-A97E-41EB-94DC-C343AD61A684}" destId="{B794C996-B08E-4574-A5B1-9B2C1D7AF4CB}" srcOrd="0" destOrd="0" presId="urn:microsoft.com/office/officeart/2005/8/layout/hierarchy1"/>
    <dgm:cxn modelId="{7B48D4B3-C5A9-4C33-8849-43751BF7343B}" type="presParOf" srcId="{6166F750-A97E-41EB-94DC-C343AD61A684}" destId="{1AD2AD5C-C776-43DA-ACFF-58A168D5553A}" srcOrd="1" destOrd="0" presId="urn:microsoft.com/office/officeart/2005/8/layout/hierarchy1"/>
    <dgm:cxn modelId="{5EA33C4C-E2B8-4FA0-83D3-B2AC947080A8}" type="presParOf" srcId="{9F1DA22A-7B61-417F-A606-0B0024731D08}" destId="{9336AD8B-B49E-4103-A69F-F01A82052FB6}" srcOrd="1" destOrd="0" presId="urn:microsoft.com/office/officeart/2005/8/layout/hierarchy1"/>
    <dgm:cxn modelId="{A84C2BFA-A12F-4638-9880-F88AA1A66A6B}" type="presParOf" srcId="{B5D632C9-A4F0-4963-82BB-1CAEBE035B43}" destId="{E1F41D40-32DD-458E-8FD3-2023532CC251}" srcOrd="2" destOrd="0" presId="urn:microsoft.com/office/officeart/2005/8/layout/hierarchy1"/>
    <dgm:cxn modelId="{3FD39157-B1FA-4D38-90C4-5D30D30D6DFC}" type="presParOf" srcId="{B5D632C9-A4F0-4963-82BB-1CAEBE035B43}" destId="{7AED4436-A00C-429A-9DB5-2DA800A7E059}" srcOrd="3" destOrd="0" presId="urn:microsoft.com/office/officeart/2005/8/layout/hierarchy1"/>
    <dgm:cxn modelId="{A601ED0F-37C7-447A-BBA7-F4E08D698A59}" type="presParOf" srcId="{7AED4436-A00C-429A-9DB5-2DA800A7E059}" destId="{9588ABF1-44B7-4B22-A0F2-2C8E7C80F39A}" srcOrd="0" destOrd="0" presId="urn:microsoft.com/office/officeart/2005/8/layout/hierarchy1"/>
    <dgm:cxn modelId="{20BF24C6-85F6-45CA-A192-D5B3ADB03084}" type="presParOf" srcId="{9588ABF1-44B7-4B22-A0F2-2C8E7C80F39A}" destId="{338ADB3D-3010-40BB-8F90-D076FC27C9DE}" srcOrd="0" destOrd="0" presId="urn:microsoft.com/office/officeart/2005/8/layout/hierarchy1"/>
    <dgm:cxn modelId="{3D624C4C-E1F0-4DA2-9660-15A2EA29D10C}" type="presParOf" srcId="{9588ABF1-44B7-4B22-A0F2-2C8E7C80F39A}" destId="{FF34F1EE-DF19-4C0A-9AE8-8D194AC5F4F8}" srcOrd="1" destOrd="0" presId="urn:microsoft.com/office/officeart/2005/8/layout/hierarchy1"/>
    <dgm:cxn modelId="{BDC1B2F2-01F5-4155-8505-47702C3209D9}" type="presParOf" srcId="{7AED4436-A00C-429A-9DB5-2DA800A7E059}" destId="{64B2DEB8-006E-4A6F-8008-ACFB3BDA1385}" srcOrd="1" destOrd="0" presId="urn:microsoft.com/office/officeart/2005/8/layout/hierarchy1"/>
    <dgm:cxn modelId="{2EB37E32-3CAE-4AED-8402-F6A089F65FE2}" type="presParOf" srcId="{B5D632C9-A4F0-4963-82BB-1CAEBE035B43}" destId="{4616723F-C76F-4F3E-A54A-8A45B2C0E3D4}" srcOrd="4" destOrd="0" presId="urn:microsoft.com/office/officeart/2005/8/layout/hierarchy1"/>
    <dgm:cxn modelId="{62E3D04B-B70C-4624-98CA-F4C03F7F61BA}" type="presParOf" srcId="{B5D632C9-A4F0-4963-82BB-1CAEBE035B43}" destId="{DAE69B42-55C8-4833-8321-30AD57B83A9D}" srcOrd="5" destOrd="0" presId="urn:microsoft.com/office/officeart/2005/8/layout/hierarchy1"/>
    <dgm:cxn modelId="{DF5660FF-FD4A-4240-A12A-2444C358E542}" type="presParOf" srcId="{DAE69B42-55C8-4833-8321-30AD57B83A9D}" destId="{DE7FEDD2-4555-4541-B954-3352A4B905E2}" srcOrd="0" destOrd="0" presId="urn:microsoft.com/office/officeart/2005/8/layout/hierarchy1"/>
    <dgm:cxn modelId="{30180DD2-D2BF-478F-8B6A-75EE67CC9CA5}" type="presParOf" srcId="{DE7FEDD2-4555-4541-B954-3352A4B905E2}" destId="{0274E113-ED99-476C-9E39-404A58C418F5}" srcOrd="0" destOrd="0" presId="urn:microsoft.com/office/officeart/2005/8/layout/hierarchy1"/>
    <dgm:cxn modelId="{A93967B0-0930-4A4F-B2BC-F973857B03FA}" type="presParOf" srcId="{DE7FEDD2-4555-4541-B954-3352A4B905E2}" destId="{A6BC70A4-0A1D-4FAC-B591-E75232EDD1A7}" srcOrd="1" destOrd="0" presId="urn:microsoft.com/office/officeart/2005/8/layout/hierarchy1"/>
    <dgm:cxn modelId="{20C97E1A-1EA0-4A75-AD95-2C90BB222876}" type="presParOf" srcId="{DAE69B42-55C8-4833-8321-30AD57B83A9D}" destId="{B4BCA79C-1D95-47FB-A3B1-24C31C3643A8}"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6723F-C76F-4F3E-A54A-8A45B2C0E3D4}">
      <dsp:nvSpPr>
        <dsp:cNvPr id="0" name=""/>
        <dsp:cNvSpPr/>
      </dsp:nvSpPr>
      <dsp:spPr>
        <a:xfrm>
          <a:off x="6682866" y="5188459"/>
          <a:ext cx="4651724" cy="916823"/>
        </a:xfrm>
        <a:custGeom>
          <a:avLst/>
          <a:gdLst/>
          <a:ahLst/>
          <a:cxnLst/>
          <a:rect l="0" t="0" r="0" b="0"/>
          <a:pathLst>
            <a:path>
              <a:moveTo>
                <a:pt x="0" y="0"/>
              </a:moveTo>
              <a:lnTo>
                <a:pt x="0" y="624788"/>
              </a:lnTo>
              <a:lnTo>
                <a:pt x="4651724" y="624788"/>
              </a:lnTo>
              <a:lnTo>
                <a:pt x="4651724" y="9168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F41D40-32DD-458E-8FD3-2023532CC251}">
      <dsp:nvSpPr>
        <dsp:cNvPr id="0" name=""/>
        <dsp:cNvSpPr/>
      </dsp:nvSpPr>
      <dsp:spPr>
        <a:xfrm>
          <a:off x="6637146" y="5188459"/>
          <a:ext cx="91440" cy="916823"/>
        </a:xfrm>
        <a:custGeom>
          <a:avLst/>
          <a:gdLst/>
          <a:ahLst/>
          <a:cxnLst/>
          <a:rect l="0" t="0" r="0" b="0"/>
          <a:pathLst>
            <a:path>
              <a:moveTo>
                <a:pt x="45720" y="0"/>
              </a:moveTo>
              <a:lnTo>
                <a:pt x="45720" y="624788"/>
              </a:lnTo>
              <a:lnTo>
                <a:pt x="48368" y="624788"/>
              </a:lnTo>
              <a:lnTo>
                <a:pt x="48368" y="9168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25538C-7AF4-4458-9851-8D082E5DB7CB}">
      <dsp:nvSpPr>
        <dsp:cNvPr id="0" name=""/>
        <dsp:cNvSpPr/>
      </dsp:nvSpPr>
      <dsp:spPr>
        <a:xfrm>
          <a:off x="1959708" y="5188459"/>
          <a:ext cx="4723157" cy="916823"/>
        </a:xfrm>
        <a:custGeom>
          <a:avLst/>
          <a:gdLst/>
          <a:ahLst/>
          <a:cxnLst/>
          <a:rect l="0" t="0" r="0" b="0"/>
          <a:pathLst>
            <a:path>
              <a:moveTo>
                <a:pt x="4723157" y="0"/>
              </a:moveTo>
              <a:lnTo>
                <a:pt x="4723157" y="624788"/>
              </a:lnTo>
              <a:lnTo>
                <a:pt x="0" y="624788"/>
              </a:lnTo>
              <a:lnTo>
                <a:pt x="0" y="91682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4E4859-083B-490E-8EAF-BB0ECC332747}">
      <dsp:nvSpPr>
        <dsp:cNvPr id="0" name=""/>
        <dsp:cNvSpPr/>
      </dsp:nvSpPr>
      <dsp:spPr>
        <a:xfrm>
          <a:off x="6637146" y="2269859"/>
          <a:ext cx="91440" cy="916823"/>
        </a:xfrm>
        <a:custGeom>
          <a:avLst/>
          <a:gdLst/>
          <a:ahLst/>
          <a:cxnLst/>
          <a:rect l="0" t="0" r="0" b="0"/>
          <a:pathLst>
            <a:path>
              <a:moveTo>
                <a:pt x="45720" y="0"/>
              </a:moveTo>
              <a:lnTo>
                <a:pt x="45720" y="9168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63550E-4769-4145-83AB-8AE49987FE2B}">
      <dsp:nvSpPr>
        <dsp:cNvPr id="0" name=""/>
        <dsp:cNvSpPr/>
      </dsp:nvSpPr>
      <dsp:spPr>
        <a:xfrm>
          <a:off x="4711069" y="268083"/>
          <a:ext cx="3943593" cy="2001775"/>
        </a:xfrm>
        <a:prstGeom prst="roundRect">
          <a:avLst>
            <a:gd name="adj" fmla="val 10000"/>
          </a:avLst>
        </a:prstGeom>
        <a:solidFill>
          <a:srgbClr val="FFB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91A472-A461-4B93-8A9E-C20EACC37C98}">
      <dsp:nvSpPr>
        <dsp:cNvPr id="0" name=""/>
        <dsp:cNvSpPr/>
      </dsp:nvSpPr>
      <dsp:spPr>
        <a:xfrm>
          <a:off x="5061336" y="600837"/>
          <a:ext cx="3943593" cy="2001775"/>
        </a:xfrm>
        <a:prstGeom prst="roundRect">
          <a:avLst>
            <a:gd name="adj" fmla="val 10000"/>
          </a:avLst>
        </a:prstGeom>
        <a:solidFill>
          <a:schemeClr val="lt1">
            <a:alpha val="90000"/>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標楷體" panose="03000509000000000000" pitchFamily="65" charset="-120"/>
              <a:ea typeface="標楷體" panose="03000509000000000000" pitchFamily="65" charset="-120"/>
            </a:rPr>
            <a:t>災害防救法</a:t>
          </a:r>
        </a:p>
      </dsp:txBody>
      <dsp:txXfrm>
        <a:off x="5119966" y="659467"/>
        <a:ext cx="3826333" cy="1884515"/>
      </dsp:txXfrm>
    </dsp:sp>
    <dsp:sp modelId="{05B4A550-4DB4-45FF-AE4E-597BAC953575}">
      <dsp:nvSpPr>
        <dsp:cNvPr id="0" name=""/>
        <dsp:cNvSpPr/>
      </dsp:nvSpPr>
      <dsp:spPr>
        <a:xfrm>
          <a:off x="4049680" y="3186683"/>
          <a:ext cx="5266372" cy="2001775"/>
        </a:xfrm>
        <a:prstGeom prst="roundRect">
          <a:avLst>
            <a:gd name="adj" fmla="val 10000"/>
          </a:avLst>
        </a:prstGeom>
        <a:solidFill>
          <a:srgbClr val="FFB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27E245-923C-48A8-B485-A83DED2FAC58}">
      <dsp:nvSpPr>
        <dsp:cNvPr id="0" name=""/>
        <dsp:cNvSpPr/>
      </dsp:nvSpPr>
      <dsp:spPr>
        <a:xfrm>
          <a:off x="4399947" y="3519436"/>
          <a:ext cx="5266372" cy="2001775"/>
        </a:xfrm>
        <a:prstGeom prst="roundRect">
          <a:avLst>
            <a:gd name="adj" fmla="val 10000"/>
          </a:avLst>
        </a:prstGeom>
        <a:solidFill>
          <a:srgbClr val="FFC000"/>
        </a:solidFill>
        <a:ln w="9525" cap="flat" cmpd="sng" algn="ctr">
          <a:no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標楷體" panose="03000509000000000000" pitchFamily="65" charset="-120"/>
              <a:ea typeface="標楷體" panose="03000509000000000000" pitchFamily="65" charset="-120"/>
            </a:rPr>
            <a:t>中央對各級地方政府重大天然災害救災經費處理辦法</a:t>
          </a:r>
        </a:p>
      </dsp:txBody>
      <dsp:txXfrm>
        <a:off x="4458577" y="3578066"/>
        <a:ext cx="5149112" cy="1884515"/>
      </dsp:txXfrm>
    </dsp:sp>
    <dsp:sp modelId="{B794C996-B08E-4574-A5B1-9B2C1D7AF4CB}">
      <dsp:nvSpPr>
        <dsp:cNvPr id="0" name=""/>
        <dsp:cNvSpPr/>
      </dsp:nvSpPr>
      <dsp:spPr>
        <a:xfrm>
          <a:off x="884" y="6105282"/>
          <a:ext cx="3917648" cy="2001775"/>
        </a:xfrm>
        <a:prstGeom prst="roundRect">
          <a:avLst>
            <a:gd name="adj" fmla="val 10000"/>
          </a:avLst>
        </a:prstGeom>
        <a:solidFill>
          <a:srgbClr val="FFB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D2AD5C-C776-43DA-ACFF-58A168D5553A}">
      <dsp:nvSpPr>
        <dsp:cNvPr id="0" name=""/>
        <dsp:cNvSpPr/>
      </dsp:nvSpPr>
      <dsp:spPr>
        <a:xfrm>
          <a:off x="351151" y="6438036"/>
          <a:ext cx="3917648" cy="2001775"/>
        </a:xfrm>
        <a:prstGeom prst="roundRect">
          <a:avLst>
            <a:gd name="adj" fmla="val 10000"/>
          </a:avLst>
        </a:prstGeom>
        <a:solidFill>
          <a:srgbClr val="FFD8B1"/>
        </a:solidFill>
        <a:ln w="9525" cap="flat" cmpd="sng" algn="ctr">
          <a:no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標楷體" panose="03000509000000000000" pitchFamily="65" charset="-120"/>
              <a:ea typeface="標楷體" panose="03000509000000000000" pitchFamily="65" charset="-120"/>
            </a:rPr>
            <a:t>中央對各級地方政府支用災害準備金審查原則</a:t>
          </a:r>
        </a:p>
      </dsp:txBody>
      <dsp:txXfrm>
        <a:off x="409781" y="6496666"/>
        <a:ext cx="3800388" cy="1884515"/>
      </dsp:txXfrm>
    </dsp:sp>
    <dsp:sp modelId="{338ADB3D-3010-40BB-8F90-D076FC27C9DE}">
      <dsp:nvSpPr>
        <dsp:cNvPr id="0" name=""/>
        <dsp:cNvSpPr/>
      </dsp:nvSpPr>
      <dsp:spPr>
        <a:xfrm>
          <a:off x="4693148" y="6105282"/>
          <a:ext cx="3984731" cy="2001775"/>
        </a:xfrm>
        <a:prstGeom prst="roundRect">
          <a:avLst>
            <a:gd name="adj" fmla="val 10000"/>
          </a:avLst>
        </a:prstGeom>
        <a:solidFill>
          <a:srgbClr val="FFB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4F1EE-DF19-4C0A-9AE8-8D194AC5F4F8}">
      <dsp:nvSpPr>
        <dsp:cNvPr id="0" name=""/>
        <dsp:cNvSpPr/>
      </dsp:nvSpPr>
      <dsp:spPr>
        <a:xfrm>
          <a:off x="5043415" y="6438036"/>
          <a:ext cx="3984731" cy="2001775"/>
        </a:xfrm>
        <a:prstGeom prst="roundRect">
          <a:avLst>
            <a:gd name="adj" fmla="val 10000"/>
          </a:avLst>
        </a:prstGeom>
        <a:solidFill>
          <a:srgbClr val="FFE0C1"/>
        </a:solidFill>
        <a:ln w="9525" cap="flat" cmpd="sng" algn="ctr">
          <a:no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標楷體" panose="03000509000000000000" pitchFamily="65" charset="-120"/>
              <a:ea typeface="標楷體" panose="03000509000000000000" pitchFamily="65" charset="-120"/>
            </a:rPr>
            <a:t>各級地方政府訂定災害搶險搶修開口契約應行注意事項</a:t>
          </a:r>
        </a:p>
      </dsp:txBody>
      <dsp:txXfrm>
        <a:off x="5102045" y="6496666"/>
        <a:ext cx="3867471" cy="1884515"/>
      </dsp:txXfrm>
    </dsp:sp>
    <dsp:sp modelId="{0274E113-ED99-476C-9E39-404A58C418F5}">
      <dsp:nvSpPr>
        <dsp:cNvPr id="0" name=""/>
        <dsp:cNvSpPr/>
      </dsp:nvSpPr>
      <dsp:spPr>
        <a:xfrm>
          <a:off x="9304332" y="6105282"/>
          <a:ext cx="4060515" cy="2001775"/>
        </a:xfrm>
        <a:prstGeom prst="roundRect">
          <a:avLst>
            <a:gd name="adj" fmla="val 10000"/>
          </a:avLst>
        </a:prstGeom>
        <a:solidFill>
          <a:srgbClr val="FFB26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BC70A4-0A1D-4FAC-B591-E75232EDD1A7}">
      <dsp:nvSpPr>
        <dsp:cNvPr id="0" name=""/>
        <dsp:cNvSpPr/>
      </dsp:nvSpPr>
      <dsp:spPr>
        <a:xfrm>
          <a:off x="9654599" y="6438036"/>
          <a:ext cx="4060515" cy="2001775"/>
        </a:xfrm>
        <a:prstGeom prst="roundRect">
          <a:avLst>
            <a:gd name="adj" fmla="val 10000"/>
          </a:avLst>
        </a:prstGeom>
        <a:solidFill>
          <a:srgbClr val="FFECD9"/>
        </a:solidFill>
        <a:ln w="9525" cap="flat" cmpd="sng" algn="ctr">
          <a:no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標楷體" panose="03000509000000000000" pitchFamily="65" charset="-120"/>
              <a:ea typeface="標楷體" panose="03000509000000000000" pitchFamily="65" charset="-120"/>
            </a:rPr>
            <a:t>公共設施災後復工程經費審議及執行作業要點</a:t>
          </a:r>
        </a:p>
      </dsp:txBody>
      <dsp:txXfrm>
        <a:off x="9713229" y="6496666"/>
        <a:ext cx="3943255" cy="18845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3583A-5683-4273-B0D4-02E1A5D24212}" type="datetimeFigureOut">
              <a:rPr lang="zh-TW" altLang="en-US" smtClean="0"/>
              <a:t>2023/11/13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1B1A0-72D3-4DAB-897C-CB446CC96DA7}" type="slidenum">
              <a:rPr lang="zh-TW" altLang="en-US" smtClean="0"/>
              <a:t>‹#›</a:t>
            </a:fld>
            <a:endParaRPr lang="zh-TW" altLang="en-US"/>
          </a:p>
        </p:txBody>
      </p:sp>
    </p:spTree>
    <p:extLst>
      <p:ext uri="{BB962C8B-B14F-4D97-AF65-F5344CB8AC3E}">
        <p14:creationId xmlns:p14="http://schemas.microsoft.com/office/powerpoint/2010/main" val="65568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sv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sv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6.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67.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8.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9.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0.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1.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78.gi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9.sv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37.svg"/><Relationship Id="rId7" Type="http://schemas.openxmlformats.org/officeDocument/2006/relationships/image" Target="../media/image8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10" Type="http://schemas.openxmlformats.org/officeDocument/2006/relationships/image" Target="../media/image85.svg"/><Relationship Id="rId4" Type="http://schemas.openxmlformats.org/officeDocument/2006/relationships/image" Target="../media/image79.png"/><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37.svg"/><Relationship Id="rId7" Type="http://schemas.openxmlformats.org/officeDocument/2006/relationships/image" Target="../media/image8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83.gif"/><Relationship Id="rId5" Type="http://schemas.openxmlformats.org/officeDocument/2006/relationships/image" Target="../media/image80.svg"/><Relationship Id="rId10" Type="http://schemas.openxmlformats.org/officeDocument/2006/relationships/image" Target="../media/image87.png"/><Relationship Id="rId4" Type="http://schemas.openxmlformats.org/officeDocument/2006/relationships/image" Target="../media/image79.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2.svg"/><Relationship Id="rId7" Type="http://schemas.openxmlformats.org/officeDocument/2006/relationships/image" Target="../media/image16.svg"/><Relationship Id="rId12"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diagramColors" Target="../diagrams/colors1.xml"/><Relationship Id="rId5" Type="http://schemas.openxmlformats.org/officeDocument/2006/relationships/image" Target="../media/image14.svg"/><Relationship Id="rId10" Type="http://schemas.openxmlformats.org/officeDocument/2006/relationships/diagramQuickStyle" Target="../diagrams/quickStyle1.xml"/><Relationship Id="rId4" Type="http://schemas.openxmlformats.org/officeDocument/2006/relationships/image" Target="../media/image13.png"/><Relationship Id="rId9"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svg"/></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7.svg"/><Relationship Id="rId7" Type="http://schemas.openxmlformats.org/officeDocument/2006/relationships/image" Target="../media/image10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png"/><Relationship Id="rId9" Type="http://schemas.openxmlformats.org/officeDocument/2006/relationships/image" Target="../media/image102.png"/></Relationships>
</file>

<file path=ppt/slides/_rels/slide3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sv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7.svg"/><Relationship Id="rId7" Type="http://schemas.openxmlformats.org/officeDocument/2006/relationships/image" Target="../media/image10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1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5.sv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5.sv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1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05.sv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18" Type="http://schemas.openxmlformats.org/officeDocument/2006/relationships/image" Target="../media/image126.gif"/><Relationship Id="rId3" Type="http://schemas.openxmlformats.org/officeDocument/2006/relationships/image" Target="../media/image37.svg"/><Relationship Id="rId7" Type="http://schemas.openxmlformats.org/officeDocument/2006/relationships/image" Target="../media/image115.png"/><Relationship Id="rId12" Type="http://schemas.openxmlformats.org/officeDocument/2006/relationships/image" Target="../media/image120.svg"/><Relationship Id="rId17" Type="http://schemas.openxmlformats.org/officeDocument/2006/relationships/image" Target="../media/image125.gif"/><Relationship Id="rId2" Type="http://schemas.openxmlformats.org/officeDocument/2006/relationships/image" Target="../media/image36.png"/><Relationship Id="rId16" Type="http://schemas.openxmlformats.org/officeDocument/2006/relationships/image" Target="../media/image124.svg"/><Relationship Id="rId20" Type="http://schemas.openxmlformats.org/officeDocument/2006/relationships/image" Target="../media/image128.sv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05.svg"/><Relationship Id="rId15" Type="http://schemas.openxmlformats.org/officeDocument/2006/relationships/image" Target="../media/image123.png"/><Relationship Id="rId10" Type="http://schemas.openxmlformats.org/officeDocument/2006/relationships/image" Target="../media/image118.svg"/><Relationship Id="rId19" Type="http://schemas.openxmlformats.org/officeDocument/2006/relationships/image" Target="../media/image127.png"/><Relationship Id="rId4" Type="http://schemas.openxmlformats.org/officeDocument/2006/relationships/image" Target="../media/image104.png"/><Relationship Id="rId9" Type="http://schemas.openxmlformats.org/officeDocument/2006/relationships/image" Target="../media/image117.png"/><Relationship Id="rId14" Type="http://schemas.openxmlformats.org/officeDocument/2006/relationships/image" Target="../media/image122.svg"/></Relationships>
</file>

<file path=ppt/slides/_rels/slide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33.png"/></Relationships>
</file>

<file path=ppt/slides/_rels/slide4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8.emf"/><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oleObject" Target="../embeddings/oleObject2.bin"/><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37.emf"/><Relationship Id="rId5" Type="http://schemas.openxmlformats.org/officeDocument/2006/relationships/image" Target="../media/image14.svg"/><Relationship Id="rId10" Type="http://schemas.openxmlformats.org/officeDocument/2006/relationships/oleObject" Target="../embeddings/oleObject1.bin"/><Relationship Id="rId4" Type="http://schemas.openxmlformats.org/officeDocument/2006/relationships/image" Target="../media/image13.png"/><Relationship Id="rId9"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41.png"/></Relationships>
</file>

<file path=ppt/slides/_rels/slide4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42.png"/></Relationships>
</file>

<file path=ppt/slides/_rels/slide4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4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05.sv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sv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svg"/><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2192623" y="-2103963"/>
            <a:ext cx="13902753" cy="13381400"/>
          </a:xfrm>
          <a:custGeom>
            <a:avLst/>
            <a:gdLst/>
            <a:ahLst/>
            <a:cxnLst/>
            <a:rect l="l" t="t" r="r" b="b"/>
            <a:pathLst>
              <a:path w="13902753" h="13381400">
                <a:moveTo>
                  <a:pt x="0" y="0"/>
                </a:moveTo>
                <a:lnTo>
                  <a:pt x="13902754" y="0"/>
                </a:lnTo>
                <a:lnTo>
                  <a:pt x="13902754" y="13381400"/>
                </a:lnTo>
                <a:lnTo>
                  <a:pt x="0" y="13381400"/>
                </a:lnTo>
                <a:lnTo>
                  <a:pt x="0" y="0"/>
                </a:lnTo>
                <a:close/>
              </a:path>
            </a:pathLst>
          </a:custGeom>
          <a:blipFill>
            <a:blip r:embed="rId2"/>
            <a:stretch>
              <a:fillRect/>
            </a:stretch>
          </a:blipFill>
        </p:spPr>
        <p:txBody>
          <a:bodyPr/>
          <a:lstStyle/>
          <a:p>
            <a:endParaRPr lang="zh-TW" altLang="en-US"/>
          </a:p>
        </p:txBody>
      </p:sp>
      <p:sp>
        <p:nvSpPr>
          <p:cNvPr id="3" name="Freeform 3"/>
          <p:cNvSpPr/>
          <p:nvPr/>
        </p:nvSpPr>
        <p:spPr>
          <a:xfrm>
            <a:off x="562172" y="-668293"/>
            <a:ext cx="2446436" cy="4114800"/>
          </a:xfrm>
          <a:custGeom>
            <a:avLst/>
            <a:gdLst/>
            <a:ahLst/>
            <a:cxnLst/>
            <a:rect l="l" t="t" r="r" b="b"/>
            <a:pathLst>
              <a:path w="2446436" h="4114800">
                <a:moveTo>
                  <a:pt x="0" y="0"/>
                </a:moveTo>
                <a:lnTo>
                  <a:pt x="2446436" y="0"/>
                </a:lnTo>
                <a:lnTo>
                  <a:pt x="24464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a:p>
        </p:txBody>
      </p:sp>
      <p:sp>
        <p:nvSpPr>
          <p:cNvPr id="4" name="Freeform 4"/>
          <p:cNvSpPr/>
          <p:nvPr/>
        </p:nvSpPr>
        <p:spPr>
          <a:xfrm>
            <a:off x="15864009" y="695027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5" name="TextBox 5"/>
          <p:cNvSpPr txBox="1"/>
          <p:nvPr/>
        </p:nvSpPr>
        <p:spPr>
          <a:xfrm>
            <a:off x="2178043" y="3165158"/>
            <a:ext cx="13931913" cy="3804285"/>
          </a:xfrm>
          <a:prstGeom prst="rect">
            <a:avLst/>
          </a:prstGeom>
        </p:spPr>
        <p:txBody>
          <a:bodyPr lIns="0" tIns="0" rIns="0" bIns="0" rtlCol="0" anchor="t">
            <a:spAutoFit/>
          </a:bodyPr>
          <a:lstStyle/>
          <a:p>
            <a:pPr algn="ctr">
              <a:lnSpc>
                <a:spcPts val="15255"/>
              </a:lnSpc>
            </a:pPr>
            <a:r>
              <a:rPr lang="zh-TW" altLang="en-US" sz="9600" dirty="0">
                <a:latin typeface="微軟正黑體" panose="020B0604030504040204" pitchFamily="34" charset="-120"/>
                <a:ea typeface="微軟正黑體" panose="020B0604030504040204" pitchFamily="34" charset="-120"/>
              </a:rPr>
              <a:t>災害準備金支用法規及</a:t>
            </a:r>
            <a:endParaRPr lang="en-US" altLang="zh-TW" sz="9600" dirty="0">
              <a:latin typeface="微軟正黑體" panose="020B0604030504040204" pitchFamily="34" charset="-120"/>
              <a:ea typeface="微軟正黑體" panose="020B0604030504040204" pitchFamily="34" charset="-120"/>
            </a:endParaRPr>
          </a:p>
          <a:p>
            <a:pPr algn="ctr">
              <a:lnSpc>
                <a:spcPts val="15255"/>
              </a:lnSpc>
            </a:pPr>
            <a:r>
              <a:rPr lang="zh-TW" altLang="en-US" sz="9600" dirty="0">
                <a:latin typeface="微軟正黑體" panose="020B0604030504040204" pitchFamily="34" charset="-120"/>
                <a:ea typeface="微軟正黑體" panose="020B0604030504040204" pitchFamily="34" charset="-120"/>
              </a:rPr>
              <a:t>核銷規定說明</a:t>
            </a:r>
            <a:endParaRPr lang="en-US" sz="11300" dirty="0">
              <a:solidFill>
                <a:srgbClr val="22423D"/>
              </a:solidFill>
              <a:ea typeface="Moontime Bold"/>
            </a:endParaRPr>
          </a:p>
        </p:txBody>
      </p:sp>
      <p:sp>
        <p:nvSpPr>
          <p:cNvPr id="6" name="TextBox 6"/>
          <p:cNvSpPr txBox="1"/>
          <p:nvPr/>
        </p:nvSpPr>
        <p:spPr>
          <a:xfrm>
            <a:off x="4941402" y="9182100"/>
            <a:ext cx="11153974" cy="789447"/>
          </a:xfrm>
          <a:prstGeom prst="rect">
            <a:avLst/>
          </a:prstGeom>
        </p:spPr>
        <p:txBody>
          <a:bodyPr wrap="square" lIns="0" tIns="0" rIns="0" bIns="0" rtlCol="0" anchor="t">
            <a:spAutoFit/>
          </a:bodyPr>
          <a:lstStyle/>
          <a:p>
            <a:pPr algn="ctr">
              <a:lnSpc>
                <a:spcPts val="6580"/>
              </a:lnSpc>
            </a:pPr>
            <a:r>
              <a:rPr lang="en-US" altLang="zh-TW" sz="4700" spc="780" dirty="0">
                <a:solidFill>
                  <a:srgbClr val="22423D"/>
                </a:solidFill>
                <a:ea typeface="Glacial Indifference"/>
              </a:rPr>
              <a:t>112</a:t>
            </a:r>
            <a:r>
              <a:rPr lang="zh-TW" altLang="en-US" sz="4700" spc="780" dirty="0">
                <a:solidFill>
                  <a:srgbClr val="22423D"/>
                </a:solidFill>
                <a:ea typeface="Glacial Indifference"/>
              </a:rPr>
              <a:t>年</a:t>
            </a:r>
            <a:r>
              <a:rPr lang="en-US" altLang="zh-TW" sz="4700" spc="780" dirty="0">
                <a:solidFill>
                  <a:srgbClr val="22423D"/>
                </a:solidFill>
                <a:ea typeface="Glacial Indifference"/>
              </a:rPr>
              <a:t>11</a:t>
            </a:r>
            <a:r>
              <a:rPr lang="zh-TW" altLang="en-US" sz="4700" spc="780" dirty="0">
                <a:solidFill>
                  <a:srgbClr val="22423D"/>
                </a:solidFill>
                <a:ea typeface="Glacial Indifference"/>
              </a:rPr>
              <a:t>月</a:t>
            </a:r>
            <a:r>
              <a:rPr lang="en-US" altLang="zh-TW" sz="4700" spc="780" dirty="0">
                <a:solidFill>
                  <a:srgbClr val="22423D"/>
                </a:solidFill>
                <a:ea typeface="Glacial Indifference"/>
              </a:rPr>
              <a:t>17</a:t>
            </a:r>
            <a:r>
              <a:rPr lang="zh-TW" altLang="en-US" sz="4700" spc="780" dirty="0">
                <a:solidFill>
                  <a:srgbClr val="22423D"/>
                </a:solidFill>
                <a:ea typeface="Glacial Indifference"/>
              </a:rPr>
              <a:t>日</a:t>
            </a:r>
            <a:r>
              <a:rPr lang="en-US" sz="4700" spc="780" dirty="0" err="1">
                <a:solidFill>
                  <a:srgbClr val="22423D"/>
                </a:solidFill>
                <a:ea typeface="Glacial Indifference"/>
              </a:rPr>
              <a:t>災害防救辦公室</a:t>
            </a:r>
            <a:endParaRPr lang="en-US" sz="4700" spc="780" dirty="0">
              <a:solidFill>
                <a:srgbClr val="22423D"/>
              </a:solidFill>
              <a:ea typeface="Glacial Indifference"/>
            </a:endParaRPr>
          </a:p>
        </p:txBody>
      </p:sp>
      <p:pic>
        <p:nvPicPr>
          <p:cNvPr id="7" name="Picture 7"/>
          <p:cNvPicPr>
            <a:picLocks noChangeAspect="1"/>
          </p:cNvPicPr>
          <p:nvPr/>
        </p:nvPicPr>
        <p:blipFill>
          <a:blip r:embed="rId7"/>
          <a:srcRect/>
          <a:stretch>
            <a:fillRect/>
          </a:stretch>
        </p:blipFill>
        <p:spPr>
          <a:xfrm>
            <a:off x="0" y="6871767"/>
            <a:ext cx="3763180" cy="34152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rot="-10800000">
            <a:off x="12829701" y="2087813"/>
            <a:ext cx="4216289" cy="3043394"/>
          </a:xfrm>
          <a:custGeom>
            <a:avLst/>
            <a:gdLst/>
            <a:ahLst/>
            <a:cxnLst/>
            <a:rect l="l" t="t" r="r" b="b"/>
            <a:pathLst>
              <a:path w="4216289" h="3043394">
                <a:moveTo>
                  <a:pt x="0" y="0"/>
                </a:moveTo>
                <a:lnTo>
                  <a:pt x="4216289" y="0"/>
                </a:lnTo>
                <a:lnTo>
                  <a:pt x="4216289" y="3043395"/>
                </a:lnTo>
                <a:lnTo>
                  <a:pt x="0" y="3043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0" y="3609511"/>
            <a:ext cx="4601493" cy="7811176"/>
          </a:xfrm>
          <a:custGeom>
            <a:avLst/>
            <a:gdLst/>
            <a:ahLst/>
            <a:cxnLst/>
            <a:rect l="l" t="t" r="r" b="b"/>
            <a:pathLst>
              <a:path w="4601493" h="7811176">
                <a:moveTo>
                  <a:pt x="0" y="0"/>
                </a:moveTo>
                <a:lnTo>
                  <a:pt x="4601493" y="0"/>
                </a:lnTo>
                <a:lnTo>
                  <a:pt x="4601493" y="7811175"/>
                </a:lnTo>
                <a:lnTo>
                  <a:pt x="0" y="7811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TextBox 4"/>
          <p:cNvSpPr txBox="1"/>
          <p:nvPr/>
        </p:nvSpPr>
        <p:spPr>
          <a:xfrm>
            <a:off x="3048000" y="3238500"/>
            <a:ext cx="12594481" cy="1425043"/>
          </a:xfrm>
          <a:prstGeom prst="rect">
            <a:avLst/>
          </a:prstGeom>
        </p:spPr>
        <p:txBody>
          <a:bodyPr wrap="square" lIns="0" tIns="0" rIns="0" bIns="0" rtlCol="0" anchor="t">
            <a:spAutoFit/>
          </a:bodyPr>
          <a:lstStyle/>
          <a:p>
            <a:pPr>
              <a:lnSpc>
                <a:spcPts val="11612"/>
              </a:lnSpc>
            </a:pPr>
            <a:r>
              <a:rPr lang="zh-TW" altLang="en-US" sz="8294" dirty="0">
                <a:solidFill>
                  <a:srgbClr val="000000"/>
                </a:solidFill>
                <a:ea typeface="Noto Sans T Chinese Bold"/>
              </a:rPr>
              <a:t>二</a:t>
            </a:r>
            <a:r>
              <a:rPr lang="en-US" altLang="zh-TW" sz="8294" dirty="0">
                <a:solidFill>
                  <a:srgbClr val="000000"/>
                </a:solidFill>
                <a:ea typeface="Noto Sans T Chinese Bold"/>
              </a:rPr>
              <a:t>.</a:t>
            </a:r>
            <a:r>
              <a:rPr lang="zh-TW" altLang="en-US" sz="8294" dirty="0">
                <a:solidFill>
                  <a:srgbClr val="000000"/>
                </a:solidFill>
                <a:ea typeface="Noto Sans T Chinese Bold"/>
              </a:rPr>
              <a:t>核銷規定說明</a:t>
            </a:r>
            <a:endParaRPr lang="en-US" altLang="zh-TW" sz="8294" dirty="0">
              <a:solidFill>
                <a:srgbClr val="000000"/>
              </a:solidFill>
              <a:ea typeface="Noto Sans T Chinese Bold"/>
            </a:endParaRPr>
          </a:p>
        </p:txBody>
      </p:sp>
    </p:spTree>
    <p:extLst>
      <p:ext uri="{BB962C8B-B14F-4D97-AF65-F5344CB8AC3E}">
        <p14:creationId xmlns:p14="http://schemas.microsoft.com/office/powerpoint/2010/main" val="2921528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AutoShape 2"/>
          <p:cNvSpPr/>
          <p:nvPr/>
        </p:nvSpPr>
        <p:spPr>
          <a:xfrm>
            <a:off x="5009011" y="1188288"/>
            <a:ext cx="9525" cy="8918345"/>
          </a:xfrm>
          <a:prstGeom prst="rect">
            <a:avLst/>
          </a:prstGeom>
          <a:solidFill>
            <a:srgbClr val="2D2D2D"/>
          </a:solidFill>
        </p:spPr>
        <p:txBody>
          <a:bodyPr/>
          <a:lstStyle/>
          <a:p>
            <a:endParaRPr lang="zh-TW" altLang="en-US"/>
          </a:p>
        </p:txBody>
      </p:sp>
      <p:sp>
        <p:nvSpPr>
          <p:cNvPr id="3" name="Freeform 3"/>
          <p:cNvSpPr/>
          <p:nvPr/>
        </p:nvSpPr>
        <p:spPr>
          <a:xfrm>
            <a:off x="4726169" y="1108494"/>
            <a:ext cx="565684" cy="575094"/>
          </a:xfrm>
          <a:custGeom>
            <a:avLst/>
            <a:gdLst/>
            <a:ahLst/>
            <a:cxnLst/>
            <a:rect l="l" t="t" r="r" b="b"/>
            <a:pathLst>
              <a:path w="565684" h="575094">
                <a:moveTo>
                  <a:pt x="0" y="0"/>
                </a:moveTo>
                <a:lnTo>
                  <a:pt x="565683" y="0"/>
                </a:lnTo>
                <a:lnTo>
                  <a:pt x="565683" y="575094"/>
                </a:lnTo>
                <a:lnTo>
                  <a:pt x="0" y="575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4" name="Freeform 4"/>
          <p:cNvSpPr/>
          <p:nvPr/>
        </p:nvSpPr>
        <p:spPr>
          <a:xfrm>
            <a:off x="4735694" y="1800225"/>
            <a:ext cx="565684" cy="575094"/>
          </a:xfrm>
          <a:custGeom>
            <a:avLst/>
            <a:gdLst/>
            <a:ahLst/>
            <a:cxnLst/>
            <a:rect l="l" t="t" r="r" b="b"/>
            <a:pathLst>
              <a:path w="565684" h="575094">
                <a:moveTo>
                  <a:pt x="0" y="0"/>
                </a:moveTo>
                <a:lnTo>
                  <a:pt x="565683" y="0"/>
                </a:lnTo>
                <a:lnTo>
                  <a:pt x="565683" y="575094"/>
                </a:lnTo>
                <a:lnTo>
                  <a:pt x="0" y="575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5" name="Freeform 5"/>
          <p:cNvSpPr/>
          <p:nvPr/>
        </p:nvSpPr>
        <p:spPr>
          <a:xfrm>
            <a:off x="4726169" y="2491956"/>
            <a:ext cx="565684" cy="575094"/>
          </a:xfrm>
          <a:custGeom>
            <a:avLst/>
            <a:gdLst/>
            <a:ahLst/>
            <a:cxnLst/>
            <a:rect l="l" t="t" r="r" b="b"/>
            <a:pathLst>
              <a:path w="565684" h="575094">
                <a:moveTo>
                  <a:pt x="0" y="0"/>
                </a:moveTo>
                <a:lnTo>
                  <a:pt x="565683" y="0"/>
                </a:lnTo>
                <a:lnTo>
                  <a:pt x="565683" y="575094"/>
                </a:lnTo>
                <a:lnTo>
                  <a:pt x="0" y="575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6" name="Freeform 6"/>
          <p:cNvSpPr/>
          <p:nvPr/>
        </p:nvSpPr>
        <p:spPr>
          <a:xfrm>
            <a:off x="4735694" y="3181350"/>
            <a:ext cx="565684" cy="575094"/>
          </a:xfrm>
          <a:custGeom>
            <a:avLst/>
            <a:gdLst/>
            <a:ahLst/>
            <a:cxnLst/>
            <a:rect l="l" t="t" r="r" b="b"/>
            <a:pathLst>
              <a:path w="565684" h="575094">
                <a:moveTo>
                  <a:pt x="0" y="0"/>
                </a:moveTo>
                <a:lnTo>
                  <a:pt x="565683" y="0"/>
                </a:lnTo>
                <a:lnTo>
                  <a:pt x="565683" y="575095"/>
                </a:lnTo>
                <a:lnTo>
                  <a:pt x="0" y="575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7" name="Freeform 7"/>
          <p:cNvSpPr/>
          <p:nvPr/>
        </p:nvSpPr>
        <p:spPr>
          <a:xfrm>
            <a:off x="97352" y="5796283"/>
            <a:ext cx="4804816" cy="3695340"/>
          </a:xfrm>
          <a:custGeom>
            <a:avLst/>
            <a:gdLst/>
            <a:ahLst/>
            <a:cxnLst/>
            <a:rect l="l" t="t" r="r" b="b"/>
            <a:pathLst>
              <a:path w="4804816" h="3695340">
                <a:moveTo>
                  <a:pt x="0" y="0"/>
                </a:moveTo>
                <a:lnTo>
                  <a:pt x="4804816" y="0"/>
                </a:lnTo>
                <a:lnTo>
                  <a:pt x="4804816" y="3695340"/>
                </a:lnTo>
                <a:lnTo>
                  <a:pt x="0" y="3695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8" name="Freeform 8"/>
          <p:cNvSpPr/>
          <p:nvPr/>
        </p:nvSpPr>
        <p:spPr>
          <a:xfrm>
            <a:off x="4735694" y="5613863"/>
            <a:ext cx="565684" cy="575094"/>
          </a:xfrm>
          <a:custGeom>
            <a:avLst/>
            <a:gdLst/>
            <a:ahLst/>
            <a:cxnLst/>
            <a:rect l="l" t="t" r="r" b="b"/>
            <a:pathLst>
              <a:path w="565684" h="575094">
                <a:moveTo>
                  <a:pt x="0" y="0"/>
                </a:moveTo>
                <a:lnTo>
                  <a:pt x="565683" y="0"/>
                </a:lnTo>
                <a:lnTo>
                  <a:pt x="565683" y="575094"/>
                </a:lnTo>
                <a:lnTo>
                  <a:pt x="0" y="575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9" name="Freeform 9"/>
          <p:cNvSpPr/>
          <p:nvPr/>
        </p:nvSpPr>
        <p:spPr>
          <a:xfrm rot="-10800000">
            <a:off x="16073383" y="417269"/>
            <a:ext cx="1864574" cy="1899103"/>
          </a:xfrm>
          <a:custGeom>
            <a:avLst/>
            <a:gdLst/>
            <a:ahLst/>
            <a:cxnLst/>
            <a:rect l="l" t="t" r="r" b="b"/>
            <a:pathLst>
              <a:path w="1864574" h="1899103">
                <a:moveTo>
                  <a:pt x="0" y="0"/>
                </a:moveTo>
                <a:lnTo>
                  <a:pt x="1864574" y="0"/>
                </a:lnTo>
                <a:lnTo>
                  <a:pt x="1864574" y="1899103"/>
                </a:lnTo>
                <a:lnTo>
                  <a:pt x="0" y="1899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10" name="Freeform 10"/>
          <p:cNvSpPr/>
          <p:nvPr/>
        </p:nvSpPr>
        <p:spPr>
          <a:xfrm>
            <a:off x="1521456" y="5613863"/>
            <a:ext cx="1951289" cy="1130759"/>
          </a:xfrm>
          <a:custGeom>
            <a:avLst/>
            <a:gdLst/>
            <a:ahLst/>
            <a:cxnLst/>
            <a:rect l="l" t="t" r="r" b="b"/>
            <a:pathLst>
              <a:path w="1951289" h="1130759">
                <a:moveTo>
                  <a:pt x="0" y="0"/>
                </a:moveTo>
                <a:lnTo>
                  <a:pt x="1951289" y="0"/>
                </a:lnTo>
                <a:lnTo>
                  <a:pt x="1951289" y="1130759"/>
                </a:lnTo>
                <a:lnTo>
                  <a:pt x="0" y="11307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pic>
        <p:nvPicPr>
          <p:cNvPr id="11" name="Picture 11"/>
          <p:cNvPicPr>
            <a:picLocks noChangeAspect="1"/>
          </p:cNvPicPr>
          <p:nvPr/>
        </p:nvPicPr>
        <p:blipFill>
          <a:blip r:embed="rId10"/>
          <a:srcRect/>
          <a:stretch>
            <a:fillRect/>
          </a:stretch>
        </p:blipFill>
        <p:spPr>
          <a:xfrm rot="-2961007">
            <a:off x="194704" y="4453396"/>
            <a:ext cx="1381121" cy="1277537"/>
          </a:xfrm>
          <a:prstGeom prst="rect">
            <a:avLst/>
          </a:prstGeom>
        </p:spPr>
      </p:pic>
      <p:sp>
        <p:nvSpPr>
          <p:cNvPr id="12" name="TextBox 12"/>
          <p:cNvSpPr txBox="1"/>
          <p:nvPr/>
        </p:nvSpPr>
        <p:spPr>
          <a:xfrm>
            <a:off x="658557" y="932295"/>
            <a:ext cx="3677087" cy="2358579"/>
          </a:xfrm>
          <a:prstGeom prst="rect">
            <a:avLst/>
          </a:prstGeom>
        </p:spPr>
        <p:txBody>
          <a:bodyPr lIns="0" tIns="0" rIns="0" bIns="0" rtlCol="0" anchor="t">
            <a:spAutoFit/>
          </a:bodyPr>
          <a:lstStyle/>
          <a:p>
            <a:pPr>
              <a:lnSpc>
                <a:spcPts val="6186"/>
              </a:lnSpc>
            </a:pPr>
            <a:r>
              <a:rPr lang="en-US" sz="5624" spc="168">
                <a:solidFill>
                  <a:srgbClr val="2D2D2D"/>
                </a:solidFill>
                <a:ea typeface="Londrina Solid Black"/>
              </a:rPr>
              <a:t>工程類結算應檢附資料目錄</a:t>
            </a:r>
          </a:p>
        </p:txBody>
      </p:sp>
      <p:grpSp>
        <p:nvGrpSpPr>
          <p:cNvPr id="13" name="Group 13"/>
          <p:cNvGrpSpPr/>
          <p:nvPr/>
        </p:nvGrpSpPr>
        <p:grpSpPr>
          <a:xfrm>
            <a:off x="5413591" y="5613863"/>
            <a:ext cx="12324717" cy="4575841"/>
            <a:chOff x="0" y="0"/>
            <a:chExt cx="16432957" cy="6101121"/>
          </a:xfrm>
        </p:grpSpPr>
        <p:sp>
          <p:nvSpPr>
            <p:cNvPr id="14" name="TextBox 14"/>
            <p:cNvSpPr txBox="1"/>
            <p:nvPr/>
          </p:nvSpPr>
          <p:spPr>
            <a:xfrm>
              <a:off x="0" y="47625"/>
              <a:ext cx="16432957" cy="561975"/>
            </a:xfrm>
            <a:prstGeom prst="rect">
              <a:avLst/>
            </a:prstGeom>
          </p:spPr>
          <p:txBody>
            <a:bodyPr lIns="0" tIns="0" rIns="0" bIns="0" rtlCol="0" anchor="t">
              <a:spAutoFit/>
            </a:bodyPr>
            <a:lstStyle/>
            <a:p>
              <a:pPr marL="0" lvl="0" indent="0" algn="l">
                <a:lnSpc>
                  <a:spcPts val="3000"/>
                </a:lnSpc>
                <a:spcBef>
                  <a:spcPct val="0"/>
                </a:spcBef>
              </a:pPr>
              <a:r>
                <a:rPr lang="en-US" sz="3000" u="none" spc="60">
                  <a:solidFill>
                    <a:srgbClr val="2D2D2D"/>
                  </a:solidFill>
                  <a:ea typeface="Londrina Solid Black"/>
                </a:rPr>
                <a:t>分段竣工結算書內依序需附資料</a:t>
              </a:r>
            </a:p>
          </p:txBody>
        </p:sp>
        <p:sp>
          <p:nvSpPr>
            <p:cNvPr id="15" name="TextBox 15"/>
            <p:cNvSpPr txBox="1"/>
            <p:nvPr/>
          </p:nvSpPr>
          <p:spPr>
            <a:xfrm>
              <a:off x="0" y="745602"/>
              <a:ext cx="16432957" cy="5355519"/>
            </a:xfrm>
            <a:prstGeom prst="rect">
              <a:avLst/>
            </a:prstGeom>
          </p:spPr>
          <p:txBody>
            <a:bodyPr lIns="0" tIns="0" rIns="0" bIns="0" rtlCol="0" anchor="t">
              <a:spAutoFit/>
            </a:bodyPr>
            <a:lstStyle/>
            <a:p>
              <a:pPr>
                <a:lnSpc>
                  <a:spcPts val="3579"/>
                </a:lnSpc>
              </a:pPr>
              <a:r>
                <a:rPr lang="en-US" sz="2556">
                  <a:solidFill>
                    <a:srgbClr val="2D2D2D"/>
                  </a:solidFill>
                  <a:latin typeface="Nunito"/>
                </a:rPr>
                <a:t>(一)封面 </a:t>
              </a:r>
            </a:p>
            <a:p>
              <a:pPr>
                <a:lnSpc>
                  <a:spcPts val="3579"/>
                </a:lnSpc>
              </a:pPr>
              <a:r>
                <a:rPr lang="en-US" sz="2556">
                  <a:solidFill>
                    <a:srgbClr val="2D2D2D"/>
                  </a:solidFill>
                  <a:latin typeface="Nunito"/>
                </a:rPr>
                <a:t>(二)工程結算驗收證明書</a:t>
              </a:r>
            </a:p>
            <a:p>
              <a:pPr>
                <a:lnSpc>
                  <a:spcPts val="3579"/>
                </a:lnSpc>
              </a:pPr>
              <a:r>
                <a:rPr lang="en-US" sz="2556">
                  <a:solidFill>
                    <a:srgbClr val="2D2D2D"/>
                  </a:solidFill>
                  <a:latin typeface="Nunito"/>
                </a:rPr>
                <a:t>(三)驗收紀錄</a:t>
              </a:r>
            </a:p>
            <a:p>
              <a:pPr>
                <a:lnSpc>
                  <a:spcPts val="3579"/>
                </a:lnSpc>
              </a:pPr>
              <a:r>
                <a:rPr lang="en-US" sz="2556">
                  <a:solidFill>
                    <a:srgbClr val="2D2D2D"/>
                  </a:solidFill>
                  <a:latin typeface="Nunito"/>
                </a:rPr>
                <a:t>(四)結算總表</a:t>
              </a:r>
            </a:p>
            <a:p>
              <a:pPr>
                <a:lnSpc>
                  <a:spcPts val="3579"/>
                </a:lnSpc>
              </a:pPr>
              <a:r>
                <a:rPr lang="en-US" sz="2556">
                  <a:solidFill>
                    <a:srgbClr val="2D2D2D"/>
                  </a:solidFill>
                  <a:latin typeface="Nunito"/>
                </a:rPr>
                <a:t>(五)結算明細表</a:t>
              </a:r>
            </a:p>
            <a:p>
              <a:pPr>
                <a:lnSpc>
                  <a:spcPts val="3579"/>
                </a:lnSpc>
              </a:pPr>
              <a:r>
                <a:rPr lang="en-US" sz="2556">
                  <a:solidFill>
                    <a:srgbClr val="2D2D2D"/>
                  </a:solidFill>
                  <a:latin typeface="Nunito"/>
                </a:rPr>
                <a:t>(六)施工日誌表</a:t>
              </a:r>
            </a:p>
            <a:p>
              <a:pPr>
                <a:lnSpc>
                  <a:spcPts val="3579"/>
                </a:lnSpc>
              </a:pPr>
              <a:r>
                <a:rPr lang="en-US" sz="2556">
                  <a:solidFill>
                    <a:srgbClr val="2D2D2D"/>
                  </a:solidFill>
                  <a:latin typeface="Nunito"/>
                </a:rPr>
                <a:t>(七)下列表單擇一：搶險搶修會勘紀錄表（含照片）、派工單或災害應變中心通報單</a:t>
              </a:r>
            </a:p>
            <a:p>
              <a:pPr>
                <a:lnSpc>
                  <a:spcPts val="3579"/>
                </a:lnSpc>
              </a:pPr>
              <a:r>
                <a:rPr lang="en-US" sz="2556">
                  <a:solidFill>
                    <a:srgbClr val="2D2D2D"/>
                  </a:solidFill>
                  <a:latin typeface="Nunito"/>
                </a:rPr>
                <a:t>(八)施工前中後照片</a:t>
              </a:r>
            </a:p>
            <a:p>
              <a:pPr>
                <a:lnSpc>
                  <a:spcPts val="3579"/>
                </a:lnSpc>
                <a:spcBef>
                  <a:spcPct val="0"/>
                </a:spcBef>
              </a:pPr>
              <a:r>
                <a:rPr lang="en-US" sz="2556">
                  <a:solidFill>
                    <a:srgbClr val="2D2D2D"/>
                  </a:solidFill>
                  <a:latin typeface="Nunito"/>
                </a:rPr>
                <a:t> *(九)視區域情況檢附當地雨量資料(搶險搶修、砂包視情況)</a:t>
              </a:r>
            </a:p>
          </p:txBody>
        </p:sp>
      </p:grpSp>
      <p:sp>
        <p:nvSpPr>
          <p:cNvPr id="16" name="TextBox 16"/>
          <p:cNvSpPr txBox="1"/>
          <p:nvPr/>
        </p:nvSpPr>
        <p:spPr>
          <a:xfrm>
            <a:off x="5413590" y="1906797"/>
            <a:ext cx="8607209" cy="387286"/>
          </a:xfrm>
          <a:prstGeom prst="rect">
            <a:avLst/>
          </a:prstGeom>
        </p:spPr>
        <p:txBody>
          <a:bodyPr wrap="square" lIns="0" tIns="0" rIns="0" bIns="0" rtlCol="0" anchor="t">
            <a:spAutoFit/>
          </a:bodyPr>
          <a:lstStyle/>
          <a:p>
            <a:pPr>
              <a:lnSpc>
                <a:spcPts val="3000"/>
              </a:lnSpc>
            </a:pPr>
            <a:r>
              <a:rPr lang="en-US" sz="3000" spc="60" dirty="0" err="1">
                <a:solidFill>
                  <a:srgbClr val="2D2D2D"/>
                </a:solidFill>
                <a:ea typeface="Londrina Solid Black"/>
              </a:rPr>
              <a:t>臺南市政府OOO年災害準備金支出明細表</a:t>
            </a:r>
            <a:endParaRPr lang="en-US" sz="3000" spc="60" dirty="0">
              <a:solidFill>
                <a:srgbClr val="2D2D2D"/>
              </a:solidFill>
              <a:ea typeface="Londrina Solid Black"/>
            </a:endParaRPr>
          </a:p>
        </p:txBody>
      </p:sp>
      <p:sp>
        <p:nvSpPr>
          <p:cNvPr id="17" name="TextBox 17"/>
          <p:cNvSpPr txBox="1"/>
          <p:nvPr/>
        </p:nvSpPr>
        <p:spPr>
          <a:xfrm>
            <a:off x="5413591" y="2598528"/>
            <a:ext cx="8883806" cy="409575"/>
          </a:xfrm>
          <a:prstGeom prst="rect">
            <a:avLst/>
          </a:prstGeom>
        </p:spPr>
        <p:txBody>
          <a:bodyPr lIns="0" tIns="0" rIns="0" bIns="0" rtlCol="0" anchor="t">
            <a:spAutoFit/>
          </a:bodyPr>
          <a:lstStyle/>
          <a:p>
            <a:pPr>
              <a:lnSpc>
                <a:spcPts val="3000"/>
              </a:lnSpc>
            </a:pPr>
            <a:r>
              <a:rPr lang="en-US" sz="3000" spc="60">
                <a:solidFill>
                  <a:srgbClr val="2D2D2D"/>
                </a:solidFill>
                <a:ea typeface="Londrina Solid Black"/>
              </a:rPr>
              <a:t>核銷(付款)憑證影本《動支(請購)單發票(或收據)》</a:t>
            </a:r>
          </a:p>
        </p:txBody>
      </p:sp>
      <p:grpSp>
        <p:nvGrpSpPr>
          <p:cNvPr id="18" name="Group 18"/>
          <p:cNvGrpSpPr/>
          <p:nvPr/>
        </p:nvGrpSpPr>
        <p:grpSpPr>
          <a:xfrm>
            <a:off x="5413591" y="3242227"/>
            <a:ext cx="7491378" cy="2138308"/>
            <a:chOff x="0" y="0"/>
            <a:chExt cx="9988504" cy="2851077"/>
          </a:xfrm>
        </p:grpSpPr>
        <p:sp>
          <p:nvSpPr>
            <p:cNvPr id="19" name="TextBox 19"/>
            <p:cNvSpPr txBox="1"/>
            <p:nvPr/>
          </p:nvSpPr>
          <p:spPr>
            <a:xfrm>
              <a:off x="0" y="47625"/>
              <a:ext cx="9988504" cy="562391"/>
            </a:xfrm>
            <a:prstGeom prst="rect">
              <a:avLst/>
            </a:prstGeom>
          </p:spPr>
          <p:txBody>
            <a:bodyPr lIns="0" tIns="0" rIns="0" bIns="0" rtlCol="0" anchor="t">
              <a:spAutoFit/>
            </a:bodyPr>
            <a:lstStyle/>
            <a:p>
              <a:pPr>
                <a:lnSpc>
                  <a:spcPts val="3012"/>
                </a:lnSpc>
              </a:pPr>
              <a:r>
                <a:rPr lang="en-US" sz="3012" spc="60">
                  <a:solidFill>
                    <a:srgbClr val="000000"/>
                  </a:solidFill>
                  <a:ea typeface="Londrina Solid Black"/>
                </a:rPr>
                <a:t>搶險搶修契約</a:t>
              </a:r>
            </a:p>
          </p:txBody>
        </p:sp>
        <p:sp>
          <p:nvSpPr>
            <p:cNvPr id="20" name="TextBox 20"/>
            <p:cNvSpPr txBox="1"/>
            <p:nvPr/>
          </p:nvSpPr>
          <p:spPr>
            <a:xfrm>
              <a:off x="0" y="899826"/>
              <a:ext cx="9988504" cy="1951251"/>
            </a:xfrm>
            <a:prstGeom prst="rect">
              <a:avLst/>
            </a:prstGeom>
          </p:spPr>
          <p:txBody>
            <a:bodyPr lIns="0" tIns="0" rIns="0" bIns="0" rtlCol="0" anchor="t">
              <a:spAutoFit/>
            </a:bodyPr>
            <a:lstStyle/>
            <a:p>
              <a:pPr>
                <a:lnSpc>
                  <a:spcPts val="3936"/>
                </a:lnSpc>
              </a:pPr>
              <a:r>
                <a:rPr lang="en-US" sz="2811">
                  <a:solidFill>
                    <a:srgbClr val="2D2D2D"/>
                  </a:solidFill>
                  <a:latin typeface="Nunito"/>
                </a:rPr>
                <a:t>(一)招(決)標公告及開(決)標紀錄。</a:t>
              </a:r>
            </a:p>
            <a:p>
              <a:pPr>
                <a:lnSpc>
                  <a:spcPts val="3936"/>
                </a:lnSpc>
                <a:spcBef>
                  <a:spcPct val="0"/>
                </a:spcBef>
              </a:pPr>
              <a:r>
                <a:rPr lang="en-US" sz="2811">
                  <a:solidFill>
                    <a:srgbClr val="2D2D2D"/>
                  </a:solidFill>
                  <a:latin typeface="Nunito"/>
                </a:rPr>
                <a:t>(二)可顯示工程名稱、簽約金額及簽約日期之契約書(含開口契約)影本。</a:t>
              </a:r>
            </a:p>
          </p:txBody>
        </p:sp>
      </p:grpSp>
      <p:sp>
        <p:nvSpPr>
          <p:cNvPr id="21" name="TextBox 21"/>
          <p:cNvSpPr txBox="1"/>
          <p:nvPr/>
        </p:nvSpPr>
        <p:spPr>
          <a:xfrm>
            <a:off x="5413591" y="1215066"/>
            <a:ext cx="5005083" cy="409575"/>
          </a:xfrm>
          <a:prstGeom prst="rect">
            <a:avLst/>
          </a:prstGeom>
        </p:spPr>
        <p:txBody>
          <a:bodyPr lIns="0" tIns="0" rIns="0" bIns="0" rtlCol="0" anchor="t">
            <a:spAutoFit/>
          </a:bodyPr>
          <a:lstStyle/>
          <a:p>
            <a:pPr>
              <a:lnSpc>
                <a:spcPts val="3000"/>
              </a:lnSpc>
            </a:pPr>
            <a:r>
              <a:rPr lang="en-US" sz="3000" spc="60">
                <a:solidFill>
                  <a:srgbClr val="2D2D2D"/>
                </a:solidFill>
                <a:ea typeface="Londrina Solid Black"/>
              </a:rPr>
              <a:t>災害準備金自主檢查表</a:t>
            </a:r>
          </a:p>
        </p:txBody>
      </p:sp>
      <p:sp>
        <p:nvSpPr>
          <p:cNvPr id="22" name="TextBox 22"/>
          <p:cNvSpPr txBox="1"/>
          <p:nvPr/>
        </p:nvSpPr>
        <p:spPr>
          <a:xfrm>
            <a:off x="194704" y="6836305"/>
            <a:ext cx="4604793" cy="1903000"/>
          </a:xfrm>
          <a:prstGeom prst="rect">
            <a:avLst/>
          </a:prstGeom>
        </p:spPr>
        <p:txBody>
          <a:bodyPr lIns="0" tIns="0" rIns="0" bIns="0" rtlCol="0" anchor="t">
            <a:spAutoFit/>
          </a:bodyPr>
          <a:lstStyle/>
          <a:p>
            <a:pPr algn="ctr">
              <a:lnSpc>
                <a:spcPts val="3822"/>
              </a:lnSpc>
            </a:pPr>
            <a:r>
              <a:rPr lang="en-US" sz="2730">
                <a:solidFill>
                  <a:srgbClr val="000000"/>
                </a:solidFill>
                <a:latin typeface="Noto Sans T Chinese"/>
              </a:rPr>
              <a:t>1.請依右列順序由上往下排列</a:t>
            </a:r>
          </a:p>
          <a:p>
            <a:pPr algn="ctr">
              <a:lnSpc>
                <a:spcPts val="3822"/>
              </a:lnSpc>
            </a:pPr>
            <a:r>
              <a:rPr lang="en-US" sz="2730">
                <a:solidFill>
                  <a:srgbClr val="000000"/>
                </a:solidFill>
                <a:latin typeface="Noto Sans T Chinese"/>
              </a:rPr>
              <a:t>2.若無上述表格，請至臺南市政府防災資訊服務網/便民服務/下載專區下載</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3674136" y="282347"/>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TextBox 3"/>
          <p:cNvSpPr txBox="1"/>
          <p:nvPr/>
        </p:nvSpPr>
        <p:spPr>
          <a:xfrm>
            <a:off x="434634" y="4889628"/>
            <a:ext cx="17438277" cy="1164564"/>
          </a:xfrm>
          <a:prstGeom prst="rect">
            <a:avLst/>
          </a:prstGeom>
        </p:spPr>
        <p:txBody>
          <a:bodyPr lIns="0" tIns="0" rIns="0" bIns="0" rtlCol="0" anchor="t">
            <a:spAutoFit/>
          </a:bodyPr>
          <a:lstStyle/>
          <a:p>
            <a:pPr algn="ctr">
              <a:lnSpc>
                <a:spcPts val="8953"/>
              </a:lnSpc>
            </a:pPr>
            <a:r>
              <a:rPr lang="en-US" sz="8289" dirty="0" err="1">
                <a:solidFill>
                  <a:srgbClr val="22423D"/>
                </a:solidFill>
                <a:ea typeface="Moontime"/>
              </a:rPr>
              <a:t>災害準備金自主檢查表</a:t>
            </a:r>
            <a:endParaRPr lang="en-US" sz="8289" dirty="0">
              <a:solidFill>
                <a:srgbClr val="22423D"/>
              </a:solidFill>
              <a:ea typeface="Moontime"/>
            </a:endParaRPr>
          </a:p>
        </p:txBody>
      </p:sp>
      <p:sp>
        <p:nvSpPr>
          <p:cNvPr id="4" name="Freeform 4"/>
          <p:cNvSpPr/>
          <p:nvPr/>
        </p:nvSpPr>
        <p:spPr>
          <a:xfrm>
            <a:off x="-557230" y="6765405"/>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Freeform 5"/>
          <p:cNvSpPr/>
          <p:nvPr/>
        </p:nvSpPr>
        <p:spPr>
          <a:xfrm>
            <a:off x="1028700" y="6396455"/>
            <a:ext cx="2638813" cy="3134659"/>
          </a:xfrm>
          <a:custGeom>
            <a:avLst/>
            <a:gdLst/>
            <a:ahLst/>
            <a:cxnLst/>
            <a:rect l="l" t="t" r="r" b="b"/>
            <a:pathLst>
              <a:path w="2638813" h="3134659">
                <a:moveTo>
                  <a:pt x="0" y="0"/>
                </a:moveTo>
                <a:lnTo>
                  <a:pt x="2638813" y="0"/>
                </a:lnTo>
                <a:lnTo>
                  <a:pt x="2638813" y="3134658"/>
                </a:lnTo>
                <a:lnTo>
                  <a:pt x="0" y="3134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2562320" y="-1159907"/>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3963821" y="8447768"/>
            <a:ext cx="4734603" cy="4114800"/>
          </a:xfrm>
          <a:custGeom>
            <a:avLst/>
            <a:gdLst/>
            <a:ahLst/>
            <a:cxnLst/>
            <a:rect l="l" t="t" r="r" b="b"/>
            <a:pathLst>
              <a:path w="4734603" h="4114800">
                <a:moveTo>
                  <a:pt x="0" y="0"/>
                </a:moveTo>
                <a:lnTo>
                  <a:pt x="4734603" y="0"/>
                </a:lnTo>
                <a:lnTo>
                  <a:pt x="47346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415681" y="313934"/>
            <a:ext cx="7193545" cy="9659133"/>
          </a:xfrm>
          <a:custGeom>
            <a:avLst/>
            <a:gdLst/>
            <a:ahLst/>
            <a:cxnLst/>
            <a:rect l="l" t="t" r="r" b="b"/>
            <a:pathLst>
              <a:path w="7193545" h="9659133">
                <a:moveTo>
                  <a:pt x="0" y="0"/>
                </a:moveTo>
                <a:lnTo>
                  <a:pt x="7193545" y="0"/>
                </a:lnTo>
                <a:lnTo>
                  <a:pt x="7193545" y="9659132"/>
                </a:lnTo>
                <a:lnTo>
                  <a:pt x="0" y="9659132"/>
                </a:lnTo>
                <a:lnTo>
                  <a:pt x="0" y="0"/>
                </a:lnTo>
                <a:close/>
              </a:path>
            </a:pathLst>
          </a:custGeom>
          <a:blipFill>
            <a:blip r:embed="rId6"/>
            <a:stretch>
              <a:fillRect l="-156" r="-853" b="-2388"/>
            </a:stretch>
          </a:blipFill>
        </p:spPr>
        <p:txBody>
          <a:bodyPr/>
          <a:lstStyle/>
          <a:p>
            <a:endParaRPr lang="zh-TW" altLang="en-US"/>
          </a:p>
        </p:txBody>
      </p:sp>
      <p:sp>
        <p:nvSpPr>
          <p:cNvPr id="5" name="TextBox 5"/>
          <p:cNvSpPr txBox="1"/>
          <p:nvPr/>
        </p:nvSpPr>
        <p:spPr>
          <a:xfrm>
            <a:off x="9327210" y="469190"/>
            <a:ext cx="4636611" cy="448345"/>
          </a:xfrm>
          <a:prstGeom prst="rect">
            <a:avLst/>
          </a:prstGeom>
        </p:spPr>
        <p:txBody>
          <a:bodyPr lIns="0" tIns="0" rIns="0" bIns="0" rtlCol="0" anchor="t">
            <a:spAutoFit/>
          </a:bodyPr>
          <a:lstStyle/>
          <a:p>
            <a:pPr>
              <a:lnSpc>
                <a:spcPts val="3263"/>
              </a:lnSpc>
            </a:pPr>
            <a:r>
              <a:rPr lang="en-US" sz="3885">
                <a:solidFill>
                  <a:srgbClr val="22423D"/>
                </a:solidFill>
                <a:ea typeface="Moontime"/>
              </a:rPr>
              <a:t>自主檢查表注意事項</a:t>
            </a:r>
          </a:p>
        </p:txBody>
      </p:sp>
      <p:sp>
        <p:nvSpPr>
          <p:cNvPr id="6" name="Freeform 6"/>
          <p:cNvSpPr/>
          <p:nvPr/>
        </p:nvSpPr>
        <p:spPr>
          <a:xfrm>
            <a:off x="9827337" y="1336635"/>
            <a:ext cx="1054749" cy="1117615"/>
          </a:xfrm>
          <a:custGeom>
            <a:avLst/>
            <a:gdLst/>
            <a:ahLst/>
            <a:cxnLst/>
            <a:rect l="l" t="t" r="r" b="b"/>
            <a:pathLst>
              <a:path w="1054749" h="1117615">
                <a:moveTo>
                  <a:pt x="0" y="0"/>
                </a:moveTo>
                <a:lnTo>
                  <a:pt x="1054749" y="0"/>
                </a:lnTo>
                <a:lnTo>
                  <a:pt x="1054749" y="1117615"/>
                </a:lnTo>
                <a:lnTo>
                  <a:pt x="0" y="1117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7" name="Freeform 7"/>
          <p:cNvSpPr/>
          <p:nvPr/>
        </p:nvSpPr>
        <p:spPr>
          <a:xfrm>
            <a:off x="9827337" y="4023396"/>
            <a:ext cx="1054749" cy="1117615"/>
          </a:xfrm>
          <a:custGeom>
            <a:avLst/>
            <a:gdLst/>
            <a:ahLst/>
            <a:cxnLst/>
            <a:rect l="l" t="t" r="r" b="b"/>
            <a:pathLst>
              <a:path w="1054749" h="1117615">
                <a:moveTo>
                  <a:pt x="0" y="0"/>
                </a:moveTo>
                <a:lnTo>
                  <a:pt x="1054749" y="0"/>
                </a:lnTo>
                <a:lnTo>
                  <a:pt x="1054749" y="1117615"/>
                </a:lnTo>
                <a:lnTo>
                  <a:pt x="0" y="11176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8" name="TextBox 8"/>
          <p:cNvSpPr txBox="1"/>
          <p:nvPr/>
        </p:nvSpPr>
        <p:spPr>
          <a:xfrm>
            <a:off x="10036617" y="1760194"/>
            <a:ext cx="636188" cy="318122"/>
          </a:xfrm>
          <a:prstGeom prst="rect">
            <a:avLst/>
          </a:prstGeom>
        </p:spPr>
        <p:txBody>
          <a:bodyPr lIns="0" tIns="0" rIns="0" bIns="0" rtlCol="0" anchor="t">
            <a:spAutoFit/>
          </a:bodyPr>
          <a:lstStyle/>
          <a:p>
            <a:pPr algn="ctr">
              <a:lnSpc>
                <a:spcPts val="2400"/>
              </a:lnSpc>
            </a:pPr>
            <a:r>
              <a:rPr lang="en-US" sz="2400" spc="180">
                <a:solidFill>
                  <a:srgbClr val="301906"/>
                </a:solidFill>
                <a:latin typeface="Nunito"/>
              </a:rPr>
              <a:t>1</a:t>
            </a:r>
          </a:p>
        </p:txBody>
      </p:sp>
      <p:sp>
        <p:nvSpPr>
          <p:cNvPr id="9" name="TextBox 9"/>
          <p:cNvSpPr txBox="1"/>
          <p:nvPr/>
        </p:nvSpPr>
        <p:spPr>
          <a:xfrm>
            <a:off x="9827337" y="4419632"/>
            <a:ext cx="1054749" cy="318135"/>
          </a:xfrm>
          <a:prstGeom prst="rect">
            <a:avLst/>
          </a:prstGeom>
        </p:spPr>
        <p:txBody>
          <a:bodyPr lIns="0" tIns="0" rIns="0" bIns="0" rtlCol="0" anchor="t">
            <a:spAutoFit/>
          </a:bodyPr>
          <a:lstStyle/>
          <a:p>
            <a:pPr marL="0" lvl="0" indent="0" algn="ctr">
              <a:lnSpc>
                <a:spcPts val="2400"/>
              </a:lnSpc>
              <a:spcBef>
                <a:spcPct val="0"/>
              </a:spcBef>
            </a:pPr>
            <a:r>
              <a:rPr lang="en-US" sz="2400" spc="180">
                <a:solidFill>
                  <a:srgbClr val="FEFEFE"/>
                </a:solidFill>
                <a:latin typeface="Nunito"/>
              </a:rPr>
              <a:t>2</a:t>
            </a:r>
          </a:p>
        </p:txBody>
      </p:sp>
      <p:sp>
        <p:nvSpPr>
          <p:cNvPr id="10" name="Freeform 10"/>
          <p:cNvSpPr/>
          <p:nvPr/>
        </p:nvSpPr>
        <p:spPr>
          <a:xfrm>
            <a:off x="9827337" y="5713485"/>
            <a:ext cx="1054749" cy="1117615"/>
          </a:xfrm>
          <a:custGeom>
            <a:avLst/>
            <a:gdLst/>
            <a:ahLst/>
            <a:cxnLst/>
            <a:rect l="l" t="t" r="r" b="b"/>
            <a:pathLst>
              <a:path w="1054749" h="1117615">
                <a:moveTo>
                  <a:pt x="0" y="0"/>
                </a:moveTo>
                <a:lnTo>
                  <a:pt x="1054749" y="0"/>
                </a:lnTo>
                <a:lnTo>
                  <a:pt x="1054749" y="1117614"/>
                </a:lnTo>
                <a:lnTo>
                  <a:pt x="0" y="11176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11" name="Freeform 11"/>
          <p:cNvSpPr/>
          <p:nvPr/>
        </p:nvSpPr>
        <p:spPr>
          <a:xfrm>
            <a:off x="9827337" y="7251428"/>
            <a:ext cx="1054749" cy="1117615"/>
          </a:xfrm>
          <a:custGeom>
            <a:avLst/>
            <a:gdLst/>
            <a:ahLst/>
            <a:cxnLst/>
            <a:rect l="l" t="t" r="r" b="b"/>
            <a:pathLst>
              <a:path w="1054749" h="1117615">
                <a:moveTo>
                  <a:pt x="0" y="0"/>
                </a:moveTo>
                <a:lnTo>
                  <a:pt x="1054749" y="0"/>
                </a:lnTo>
                <a:lnTo>
                  <a:pt x="1054749" y="1117614"/>
                </a:lnTo>
                <a:lnTo>
                  <a:pt x="0" y="1117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12" name="TextBox 12"/>
          <p:cNvSpPr txBox="1"/>
          <p:nvPr/>
        </p:nvSpPr>
        <p:spPr>
          <a:xfrm>
            <a:off x="9827337" y="7675600"/>
            <a:ext cx="1054749" cy="318135"/>
          </a:xfrm>
          <a:prstGeom prst="rect">
            <a:avLst/>
          </a:prstGeom>
        </p:spPr>
        <p:txBody>
          <a:bodyPr lIns="0" tIns="0" rIns="0" bIns="0" rtlCol="0" anchor="t">
            <a:spAutoFit/>
          </a:bodyPr>
          <a:lstStyle/>
          <a:p>
            <a:pPr marL="0" lvl="0" indent="0" algn="ctr">
              <a:lnSpc>
                <a:spcPts val="2400"/>
              </a:lnSpc>
              <a:spcBef>
                <a:spcPct val="0"/>
              </a:spcBef>
            </a:pPr>
            <a:r>
              <a:rPr lang="en-US" sz="2400" spc="180">
                <a:solidFill>
                  <a:srgbClr val="FEFEFE"/>
                </a:solidFill>
                <a:latin typeface="Nunito"/>
              </a:rPr>
              <a:t>4</a:t>
            </a:r>
          </a:p>
        </p:txBody>
      </p:sp>
      <p:sp>
        <p:nvSpPr>
          <p:cNvPr id="13" name="TextBox 13"/>
          <p:cNvSpPr txBox="1"/>
          <p:nvPr/>
        </p:nvSpPr>
        <p:spPr>
          <a:xfrm>
            <a:off x="10036617" y="6109721"/>
            <a:ext cx="636188" cy="318135"/>
          </a:xfrm>
          <a:prstGeom prst="rect">
            <a:avLst/>
          </a:prstGeom>
        </p:spPr>
        <p:txBody>
          <a:bodyPr lIns="0" tIns="0" rIns="0" bIns="0" rtlCol="0" anchor="t">
            <a:spAutoFit/>
          </a:bodyPr>
          <a:lstStyle/>
          <a:p>
            <a:pPr algn="ctr">
              <a:lnSpc>
                <a:spcPts val="2400"/>
              </a:lnSpc>
            </a:pPr>
            <a:r>
              <a:rPr lang="en-US" sz="2400" spc="180">
                <a:solidFill>
                  <a:srgbClr val="301906"/>
                </a:solidFill>
                <a:latin typeface="Nunito"/>
              </a:rPr>
              <a:t>3</a:t>
            </a:r>
          </a:p>
        </p:txBody>
      </p:sp>
      <p:sp>
        <p:nvSpPr>
          <p:cNvPr id="14" name="TextBox 14"/>
          <p:cNvSpPr txBox="1"/>
          <p:nvPr/>
        </p:nvSpPr>
        <p:spPr>
          <a:xfrm>
            <a:off x="11358980" y="1298535"/>
            <a:ext cx="6209936" cy="2218447"/>
          </a:xfrm>
          <a:prstGeom prst="rect">
            <a:avLst/>
          </a:prstGeom>
        </p:spPr>
        <p:txBody>
          <a:bodyPr lIns="0" tIns="0" rIns="0" bIns="0" rtlCol="0" anchor="t">
            <a:spAutoFit/>
          </a:bodyPr>
          <a:lstStyle/>
          <a:p>
            <a:pPr>
              <a:lnSpc>
                <a:spcPts val="2997"/>
              </a:lnSpc>
            </a:pPr>
            <a:r>
              <a:rPr lang="en-US" sz="2140" spc="160">
                <a:solidFill>
                  <a:srgbClr val="301906"/>
                </a:solidFill>
                <a:ea typeface="Nunito"/>
              </a:rPr>
              <a:t>第一項第3點(1-3)</a:t>
            </a:r>
          </a:p>
          <a:p>
            <a:pPr>
              <a:lnSpc>
                <a:spcPts val="2997"/>
              </a:lnSpc>
            </a:pPr>
            <a:r>
              <a:rPr lang="en-US" sz="2140" spc="160">
                <a:solidFill>
                  <a:srgbClr val="301906"/>
                </a:solidFill>
                <a:latin typeface="Nunito"/>
              </a:rPr>
              <a:t>1.原核定金額:每年度年初所核定之災害準備金。</a:t>
            </a:r>
          </a:p>
          <a:p>
            <a:pPr>
              <a:lnSpc>
                <a:spcPts val="2997"/>
              </a:lnSpc>
            </a:pPr>
            <a:r>
              <a:rPr lang="en-US" sz="2140" spc="160">
                <a:solidFill>
                  <a:srgbClr val="301906"/>
                </a:solidFill>
                <a:latin typeface="Nunito"/>
              </a:rPr>
              <a:t>2.追加金額:若機關或公所若年度 開口契約金額不足支應災害搶修所需，來向災防辦申請通過後所再核定的金額，沒有則填寫0元。</a:t>
            </a:r>
          </a:p>
          <a:p>
            <a:pPr>
              <a:lnSpc>
                <a:spcPts val="2997"/>
              </a:lnSpc>
              <a:spcBef>
                <a:spcPct val="0"/>
              </a:spcBef>
            </a:pPr>
            <a:r>
              <a:rPr lang="en-US" sz="2140" spc="160">
                <a:solidFill>
                  <a:srgbClr val="301906"/>
                </a:solidFill>
                <a:latin typeface="Nunito"/>
              </a:rPr>
              <a:t>3.總核定金額=原核定金額+追加金額。</a:t>
            </a:r>
          </a:p>
        </p:txBody>
      </p:sp>
      <p:sp>
        <p:nvSpPr>
          <p:cNvPr id="15" name="TextBox 15"/>
          <p:cNvSpPr txBox="1"/>
          <p:nvPr/>
        </p:nvSpPr>
        <p:spPr>
          <a:xfrm>
            <a:off x="11358980" y="3985296"/>
            <a:ext cx="6209936" cy="1101083"/>
          </a:xfrm>
          <a:prstGeom prst="rect">
            <a:avLst/>
          </a:prstGeom>
        </p:spPr>
        <p:txBody>
          <a:bodyPr lIns="0" tIns="0" rIns="0" bIns="0" rtlCol="0" anchor="t">
            <a:spAutoFit/>
          </a:bodyPr>
          <a:lstStyle/>
          <a:p>
            <a:pPr>
              <a:lnSpc>
                <a:spcPts val="2997"/>
              </a:lnSpc>
            </a:pPr>
            <a:r>
              <a:rPr lang="en-US" sz="2140" spc="160">
                <a:solidFill>
                  <a:srgbClr val="301906"/>
                </a:solidFill>
                <a:ea typeface="Nunito"/>
              </a:rPr>
              <a:t>第一項第4點(1-4)</a:t>
            </a:r>
          </a:p>
          <a:p>
            <a:pPr>
              <a:lnSpc>
                <a:spcPts val="2997"/>
              </a:lnSpc>
              <a:spcBef>
                <a:spcPct val="0"/>
              </a:spcBef>
            </a:pPr>
            <a:r>
              <a:rPr lang="en-US" sz="2140" spc="160">
                <a:solidFill>
                  <a:srgbClr val="301906"/>
                </a:solidFill>
                <a:ea typeface="Nunito"/>
              </a:rPr>
              <a:t>本支出明細(總)表結算(實支)總金額，請填覆當年度搶險搶修實支總金額。</a:t>
            </a:r>
          </a:p>
        </p:txBody>
      </p:sp>
      <p:sp>
        <p:nvSpPr>
          <p:cNvPr id="16" name="TextBox 16"/>
          <p:cNvSpPr txBox="1"/>
          <p:nvPr/>
        </p:nvSpPr>
        <p:spPr>
          <a:xfrm>
            <a:off x="11358980" y="5675385"/>
            <a:ext cx="6209936" cy="1101083"/>
          </a:xfrm>
          <a:prstGeom prst="rect">
            <a:avLst/>
          </a:prstGeom>
        </p:spPr>
        <p:txBody>
          <a:bodyPr lIns="0" tIns="0" rIns="0" bIns="0" rtlCol="0" anchor="t">
            <a:spAutoFit/>
          </a:bodyPr>
          <a:lstStyle/>
          <a:p>
            <a:pPr>
              <a:lnSpc>
                <a:spcPts val="2997"/>
              </a:lnSpc>
            </a:pPr>
            <a:r>
              <a:rPr lang="en-US" sz="2140" spc="160">
                <a:solidFill>
                  <a:srgbClr val="301906"/>
                </a:solidFill>
                <a:ea typeface="Nunito"/>
              </a:rPr>
              <a:t>第一項第6點(1-6)</a:t>
            </a:r>
          </a:p>
          <a:p>
            <a:pPr>
              <a:lnSpc>
                <a:spcPts val="2997"/>
              </a:lnSpc>
              <a:spcBef>
                <a:spcPct val="0"/>
              </a:spcBef>
            </a:pPr>
            <a:r>
              <a:rPr lang="en-US" sz="2140" spc="160">
                <a:solidFill>
                  <a:srgbClr val="301906"/>
                </a:solidFill>
                <a:ea typeface="Nunito"/>
              </a:rPr>
              <a:t>剩餘不再辦理註銷=第4點總核定金額-第3點支出明細表總金額-第5點註銷金額。</a:t>
            </a:r>
          </a:p>
        </p:txBody>
      </p:sp>
      <p:sp>
        <p:nvSpPr>
          <p:cNvPr id="17" name="TextBox 17"/>
          <p:cNvSpPr txBox="1"/>
          <p:nvPr/>
        </p:nvSpPr>
        <p:spPr>
          <a:xfrm>
            <a:off x="11358980" y="7213328"/>
            <a:ext cx="6209936" cy="1101083"/>
          </a:xfrm>
          <a:prstGeom prst="rect">
            <a:avLst/>
          </a:prstGeom>
        </p:spPr>
        <p:txBody>
          <a:bodyPr lIns="0" tIns="0" rIns="0" bIns="0" rtlCol="0" anchor="t">
            <a:spAutoFit/>
          </a:bodyPr>
          <a:lstStyle/>
          <a:p>
            <a:pPr>
              <a:lnSpc>
                <a:spcPts val="2997"/>
              </a:lnSpc>
            </a:pPr>
            <a:r>
              <a:rPr lang="en-US" sz="2140" spc="160">
                <a:solidFill>
                  <a:srgbClr val="301906"/>
                </a:solidFill>
                <a:ea typeface="Nunito"/>
              </a:rPr>
              <a:t>第一項第6點(1-6)</a:t>
            </a:r>
          </a:p>
          <a:p>
            <a:pPr>
              <a:lnSpc>
                <a:spcPts val="2997"/>
              </a:lnSpc>
              <a:spcBef>
                <a:spcPct val="0"/>
              </a:spcBef>
            </a:pPr>
            <a:r>
              <a:rPr lang="en-US" sz="2140" spc="160">
                <a:solidFill>
                  <a:srgbClr val="301906"/>
                </a:solidFill>
                <a:ea typeface="Nunito"/>
              </a:rPr>
              <a:t>剩餘不再辦理註銷=第4點總核定金額-第3點支出明細表總金額-第5點註銷金額。</a:t>
            </a:r>
          </a:p>
        </p:txBody>
      </p:sp>
      <p:sp>
        <p:nvSpPr>
          <p:cNvPr id="18" name="Freeform 18"/>
          <p:cNvSpPr/>
          <p:nvPr/>
        </p:nvSpPr>
        <p:spPr>
          <a:xfrm>
            <a:off x="9827337" y="8699493"/>
            <a:ext cx="1054749" cy="1117615"/>
          </a:xfrm>
          <a:custGeom>
            <a:avLst/>
            <a:gdLst/>
            <a:ahLst/>
            <a:cxnLst/>
            <a:rect l="l" t="t" r="r" b="b"/>
            <a:pathLst>
              <a:path w="1054749" h="1117615">
                <a:moveTo>
                  <a:pt x="0" y="0"/>
                </a:moveTo>
                <a:lnTo>
                  <a:pt x="1054749" y="0"/>
                </a:lnTo>
                <a:lnTo>
                  <a:pt x="1054749" y="1117614"/>
                </a:lnTo>
                <a:lnTo>
                  <a:pt x="0" y="11176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19" name="TextBox 19"/>
          <p:cNvSpPr txBox="1"/>
          <p:nvPr/>
        </p:nvSpPr>
        <p:spPr>
          <a:xfrm>
            <a:off x="10036617" y="9123045"/>
            <a:ext cx="636188" cy="318135"/>
          </a:xfrm>
          <a:prstGeom prst="rect">
            <a:avLst/>
          </a:prstGeom>
        </p:spPr>
        <p:txBody>
          <a:bodyPr lIns="0" tIns="0" rIns="0" bIns="0" rtlCol="0" anchor="t">
            <a:spAutoFit/>
          </a:bodyPr>
          <a:lstStyle/>
          <a:p>
            <a:pPr algn="ctr">
              <a:lnSpc>
                <a:spcPts val="2400"/>
              </a:lnSpc>
            </a:pPr>
            <a:r>
              <a:rPr lang="en-US" sz="2400" spc="180">
                <a:solidFill>
                  <a:srgbClr val="301906"/>
                </a:solidFill>
                <a:latin typeface="Nunito"/>
              </a:rPr>
              <a:t>5</a:t>
            </a:r>
          </a:p>
        </p:txBody>
      </p:sp>
      <p:sp>
        <p:nvSpPr>
          <p:cNvPr id="20" name="TextBox 20"/>
          <p:cNvSpPr txBox="1"/>
          <p:nvPr/>
        </p:nvSpPr>
        <p:spPr>
          <a:xfrm>
            <a:off x="11358980" y="9061163"/>
            <a:ext cx="6209936" cy="356173"/>
          </a:xfrm>
          <a:prstGeom prst="rect">
            <a:avLst/>
          </a:prstGeom>
        </p:spPr>
        <p:txBody>
          <a:bodyPr lIns="0" tIns="0" rIns="0" bIns="0" rtlCol="0" anchor="t">
            <a:spAutoFit/>
          </a:bodyPr>
          <a:lstStyle/>
          <a:p>
            <a:pPr>
              <a:lnSpc>
                <a:spcPts val="2997"/>
              </a:lnSpc>
              <a:spcBef>
                <a:spcPct val="0"/>
              </a:spcBef>
            </a:pPr>
            <a:r>
              <a:rPr lang="en-US" sz="2140" spc="160">
                <a:solidFill>
                  <a:srgbClr val="301906"/>
                </a:solidFill>
                <a:ea typeface="Nunito"/>
              </a:rPr>
              <a:t>請大家記得蓋章</a:t>
            </a:r>
          </a:p>
        </p:txBody>
      </p:sp>
      <p:sp>
        <p:nvSpPr>
          <p:cNvPr id="21" name="Freeform 21"/>
          <p:cNvSpPr/>
          <p:nvPr/>
        </p:nvSpPr>
        <p:spPr>
          <a:xfrm>
            <a:off x="16994270" y="0"/>
            <a:ext cx="1293730" cy="1479317"/>
          </a:xfrm>
          <a:custGeom>
            <a:avLst/>
            <a:gdLst/>
            <a:ahLst/>
            <a:cxnLst/>
            <a:rect l="l" t="t" r="r" b="b"/>
            <a:pathLst>
              <a:path w="1293730" h="1479317">
                <a:moveTo>
                  <a:pt x="0" y="0"/>
                </a:moveTo>
                <a:lnTo>
                  <a:pt x="1293730" y="0"/>
                </a:lnTo>
                <a:lnTo>
                  <a:pt x="1293730" y="1479317"/>
                </a:lnTo>
                <a:lnTo>
                  <a:pt x="0" y="147931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zh-TW" altLang="en-US"/>
          </a:p>
        </p:txBody>
      </p:sp>
      <p:sp>
        <p:nvSpPr>
          <p:cNvPr id="22" name="想法泡泡: 雲朵 21">
            <a:extLst>
              <a:ext uri="{FF2B5EF4-FFF2-40B4-BE49-F238E27FC236}">
                <a16:creationId xmlns:a16="http://schemas.microsoft.com/office/drawing/2014/main" id="{9BE68F5A-1172-D5AB-DB6E-B57A3B2BBCE6}"/>
              </a:ext>
            </a:extLst>
          </p:cNvPr>
          <p:cNvSpPr/>
          <p:nvPr/>
        </p:nvSpPr>
        <p:spPr>
          <a:xfrm>
            <a:off x="5867400" y="4578699"/>
            <a:ext cx="4169217" cy="2106575"/>
          </a:xfrm>
          <a:prstGeom prst="cloudCallout">
            <a:avLst>
              <a:gd name="adj1" fmla="val 8372"/>
              <a:gd name="adj2" fmla="val 18725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一局處</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公所</a:t>
            </a:r>
            <a:r>
              <a:rPr lang="en-US" altLang="zh-TW" sz="2400"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一張</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自主檢查表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rot="-10800000">
            <a:off x="14071711" y="0"/>
            <a:ext cx="4216289" cy="3043394"/>
          </a:xfrm>
          <a:custGeom>
            <a:avLst/>
            <a:gdLst/>
            <a:ahLst/>
            <a:cxnLst/>
            <a:rect l="l" t="t" r="r" b="b"/>
            <a:pathLst>
              <a:path w="4216289" h="3043394">
                <a:moveTo>
                  <a:pt x="0" y="0"/>
                </a:moveTo>
                <a:lnTo>
                  <a:pt x="4216289" y="0"/>
                </a:lnTo>
                <a:lnTo>
                  <a:pt x="4216289" y="3043394"/>
                </a:lnTo>
                <a:lnTo>
                  <a:pt x="0" y="3043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TextBox 3"/>
          <p:cNvSpPr txBox="1"/>
          <p:nvPr/>
        </p:nvSpPr>
        <p:spPr>
          <a:xfrm>
            <a:off x="1501532" y="4896127"/>
            <a:ext cx="15284935" cy="1375601"/>
          </a:xfrm>
          <a:prstGeom prst="rect">
            <a:avLst/>
          </a:prstGeom>
        </p:spPr>
        <p:txBody>
          <a:bodyPr lIns="0" tIns="0" rIns="0" bIns="0" rtlCol="0" anchor="t">
            <a:spAutoFit/>
          </a:bodyPr>
          <a:lstStyle/>
          <a:p>
            <a:pPr algn="ctr">
              <a:lnSpc>
                <a:spcPts val="11191"/>
              </a:lnSpc>
            </a:pPr>
            <a:r>
              <a:rPr lang="en-US" sz="8289" dirty="0" err="1">
                <a:solidFill>
                  <a:srgbClr val="22423D"/>
                </a:solidFill>
                <a:ea typeface="Moontime"/>
              </a:rPr>
              <a:t>災害準備金書審支用明細表</a:t>
            </a:r>
            <a:endParaRPr lang="en-US" sz="8289" dirty="0">
              <a:solidFill>
                <a:srgbClr val="22423D"/>
              </a:solidFill>
              <a:ea typeface="Moontime"/>
            </a:endParaRPr>
          </a:p>
        </p:txBody>
      </p:sp>
      <p:sp>
        <p:nvSpPr>
          <p:cNvPr id="4" name="Freeform 4"/>
          <p:cNvSpPr/>
          <p:nvPr/>
        </p:nvSpPr>
        <p:spPr>
          <a:xfrm>
            <a:off x="220813" y="627172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5" name="Freeform 5"/>
          <p:cNvSpPr/>
          <p:nvPr/>
        </p:nvSpPr>
        <p:spPr>
          <a:xfrm>
            <a:off x="15087938" y="6271728"/>
            <a:ext cx="2183834" cy="3564121"/>
          </a:xfrm>
          <a:custGeom>
            <a:avLst/>
            <a:gdLst/>
            <a:ahLst/>
            <a:cxnLst/>
            <a:rect l="l" t="t" r="r" b="b"/>
            <a:pathLst>
              <a:path w="2183834" h="3564121">
                <a:moveTo>
                  <a:pt x="0" y="0"/>
                </a:moveTo>
                <a:lnTo>
                  <a:pt x="2183835" y="0"/>
                </a:lnTo>
                <a:lnTo>
                  <a:pt x="2183835" y="3564121"/>
                </a:lnTo>
                <a:lnTo>
                  <a:pt x="0" y="35641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4799324" y="-2500429"/>
            <a:ext cx="5452110" cy="8229600"/>
          </a:xfrm>
          <a:custGeom>
            <a:avLst/>
            <a:gdLst/>
            <a:ahLst/>
            <a:cxnLst/>
            <a:rect l="l" t="t" r="r" b="b"/>
            <a:pathLst>
              <a:path w="5452110" h="8229600">
                <a:moveTo>
                  <a:pt x="0" y="0"/>
                </a:moveTo>
                <a:lnTo>
                  <a:pt x="5452110" y="0"/>
                </a:lnTo>
                <a:lnTo>
                  <a:pt x="5452110" y="8229600"/>
                </a:lnTo>
                <a:lnTo>
                  <a:pt x="0" y="8229600"/>
                </a:lnTo>
                <a:lnTo>
                  <a:pt x="0" y="0"/>
                </a:lnTo>
                <a:close/>
              </a:path>
            </a:pathLst>
          </a:custGeom>
          <a:blipFill>
            <a:blip r:embed="rId2"/>
            <a:stretch>
              <a:fillRect/>
            </a:stretch>
          </a:blipFill>
        </p:spPr>
        <p:txBody>
          <a:bodyPr/>
          <a:lstStyle/>
          <a:p>
            <a:endParaRPr lang="zh-TW" altLang="en-US"/>
          </a:p>
        </p:txBody>
      </p:sp>
      <p:sp>
        <p:nvSpPr>
          <p:cNvPr id="3" name="Freeform 3"/>
          <p:cNvSpPr/>
          <p:nvPr/>
        </p:nvSpPr>
        <p:spPr>
          <a:xfrm>
            <a:off x="390475" y="1028700"/>
            <a:ext cx="6924165" cy="2871519"/>
          </a:xfrm>
          <a:custGeom>
            <a:avLst/>
            <a:gdLst/>
            <a:ahLst/>
            <a:cxnLst/>
            <a:rect l="l" t="t" r="r" b="b"/>
            <a:pathLst>
              <a:path w="7730497" h="3682020">
                <a:moveTo>
                  <a:pt x="0" y="0"/>
                </a:moveTo>
                <a:lnTo>
                  <a:pt x="7730498" y="0"/>
                </a:lnTo>
                <a:lnTo>
                  <a:pt x="7730498" y="3682020"/>
                </a:lnTo>
                <a:lnTo>
                  <a:pt x="0" y="3682020"/>
                </a:lnTo>
                <a:lnTo>
                  <a:pt x="0" y="0"/>
                </a:lnTo>
                <a:close/>
              </a:path>
            </a:pathLst>
          </a:custGeom>
          <a:blipFill>
            <a:blip r:embed="rId3"/>
            <a:stretch>
              <a:fillRect/>
            </a:stretch>
          </a:blipFill>
        </p:spPr>
        <p:txBody>
          <a:bodyPr/>
          <a:lstStyle/>
          <a:p>
            <a:endParaRPr lang="zh-TW" altLang="en-US"/>
          </a:p>
        </p:txBody>
      </p:sp>
      <p:sp>
        <p:nvSpPr>
          <p:cNvPr id="4" name="Freeform 4"/>
          <p:cNvSpPr/>
          <p:nvPr/>
        </p:nvSpPr>
        <p:spPr>
          <a:xfrm>
            <a:off x="3276600" y="4237135"/>
            <a:ext cx="14248779" cy="5935565"/>
          </a:xfrm>
          <a:custGeom>
            <a:avLst/>
            <a:gdLst/>
            <a:ahLst/>
            <a:cxnLst/>
            <a:rect l="l" t="t" r="r" b="b"/>
            <a:pathLst>
              <a:path w="11624523" h="3655828">
                <a:moveTo>
                  <a:pt x="0" y="0"/>
                </a:moveTo>
                <a:lnTo>
                  <a:pt x="11624523" y="0"/>
                </a:lnTo>
                <a:lnTo>
                  <a:pt x="11624523" y="3655828"/>
                </a:lnTo>
                <a:lnTo>
                  <a:pt x="0" y="3655828"/>
                </a:lnTo>
                <a:lnTo>
                  <a:pt x="0" y="0"/>
                </a:lnTo>
                <a:close/>
              </a:path>
            </a:pathLst>
          </a:custGeom>
          <a:blipFill>
            <a:blip r:embed="rId4"/>
            <a:stretch>
              <a:fillRect/>
            </a:stretch>
          </a:blipFill>
        </p:spPr>
        <p:txBody>
          <a:bodyPr/>
          <a:lstStyle/>
          <a:p>
            <a:endParaRPr lang="zh-TW" altLang="en-US"/>
          </a:p>
        </p:txBody>
      </p:sp>
      <p:pic>
        <p:nvPicPr>
          <p:cNvPr id="5" name="Picture 5"/>
          <p:cNvPicPr>
            <a:picLocks noChangeAspect="1"/>
          </p:cNvPicPr>
          <p:nvPr/>
        </p:nvPicPr>
        <p:blipFill>
          <a:blip r:embed="rId5"/>
          <a:srcRect/>
          <a:stretch>
            <a:fillRect/>
          </a:stretch>
        </p:blipFill>
        <p:spPr>
          <a:xfrm rot="-5120458">
            <a:off x="7757338" y="2176011"/>
            <a:ext cx="2192765" cy="2061199"/>
          </a:xfrm>
          <a:prstGeom prst="rect">
            <a:avLst/>
          </a:prstGeom>
        </p:spPr>
      </p:pic>
      <p:sp>
        <p:nvSpPr>
          <p:cNvPr id="6" name="TextBox 6"/>
          <p:cNvSpPr txBox="1"/>
          <p:nvPr/>
        </p:nvSpPr>
        <p:spPr>
          <a:xfrm>
            <a:off x="9680295" y="1547696"/>
            <a:ext cx="8194111" cy="2689439"/>
          </a:xfrm>
          <a:prstGeom prst="rect">
            <a:avLst/>
          </a:prstGeom>
        </p:spPr>
        <p:txBody>
          <a:bodyPr lIns="0" tIns="0" rIns="0" bIns="0" rtlCol="0" anchor="t">
            <a:spAutoFit/>
          </a:bodyPr>
          <a:lstStyle/>
          <a:p>
            <a:pPr algn="ctr">
              <a:lnSpc>
                <a:spcPts val="5357"/>
              </a:lnSpc>
            </a:pPr>
            <a:r>
              <a:rPr lang="en-US" sz="3827">
                <a:solidFill>
                  <a:srgbClr val="000000"/>
                </a:solidFill>
                <a:latin typeface="Noto Sans T Chinese"/>
              </a:rPr>
              <a:t>111年度開始，原支出明細表已不再使用，若要申請後續擴充、申報中央等，使用新式「OO年度災害準備金書審支用明細表」</a:t>
            </a:r>
          </a:p>
        </p:txBody>
      </p:sp>
      <p:sp>
        <p:nvSpPr>
          <p:cNvPr id="7" name="Freeform 7"/>
          <p:cNvSpPr/>
          <p:nvPr/>
        </p:nvSpPr>
        <p:spPr>
          <a:xfrm>
            <a:off x="390475" y="6051709"/>
            <a:ext cx="2763869" cy="3213801"/>
          </a:xfrm>
          <a:custGeom>
            <a:avLst/>
            <a:gdLst/>
            <a:ahLst/>
            <a:cxnLst/>
            <a:rect l="l" t="t" r="r" b="b"/>
            <a:pathLst>
              <a:path w="2763869" h="3213801">
                <a:moveTo>
                  <a:pt x="0" y="0"/>
                </a:moveTo>
                <a:lnTo>
                  <a:pt x="2763869" y="0"/>
                </a:lnTo>
                <a:lnTo>
                  <a:pt x="2763869" y="3213801"/>
                </a:lnTo>
                <a:lnTo>
                  <a:pt x="0" y="3213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8" name="TextBox 8"/>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grpSp>
        <p:nvGrpSpPr>
          <p:cNvPr id="2" name="Group 2"/>
          <p:cNvGrpSpPr/>
          <p:nvPr/>
        </p:nvGrpSpPr>
        <p:grpSpPr>
          <a:xfrm>
            <a:off x="-302944" y="0"/>
            <a:ext cx="18893888" cy="10287000"/>
            <a:chOff x="0" y="0"/>
            <a:chExt cx="23445216" cy="12765024"/>
          </a:xfrm>
        </p:grpSpPr>
        <p:sp>
          <p:nvSpPr>
            <p:cNvPr id="3" name="Freeform 3"/>
            <p:cNvSpPr/>
            <p:nvPr/>
          </p:nvSpPr>
          <p:spPr>
            <a:xfrm>
              <a:off x="0" y="0"/>
              <a:ext cx="23445215" cy="12765024"/>
            </a:xfrm>
            <a:custGeom>
              <a:avLst/>
              <a:gdLst/>
              <a:ahLst/>
              <a:cxnLst/>
              <a:rect l="l" t="t" r="r" b="b"/>
              <a:pathLst>
                <a:path w="23445215" h="12765024">
                  <a:moveTo>
                    <a:pt x="0" y="0"/>
                  </a:moveTo>
                  <a:lnTo>
                    <a:pt x="23445215" y="0"/>
                  </a:lnTo>
                  <a:lnTo>
                    <a:pt x="23445215" y="12765024"/>
                  </a:lnTo>
                  <a:lnTo>
                    <a:pt x="0" y="12765024"/>
                  </a:lnTo>
                  <a:close/>
                </a:path>
              </a:pathLst>
            </a:custGeom>
            <a:solidFill>
              <a:srgbClr val="FAF6EB"/>
            </a:solidFill>
          </p:spPr>
          <p:txBody>
            <a:bodyPr/>
            <a:lstStyle/>
            <a:p>
              <a:endParaRPr lang="zh-TW" altLang="en-US"/>
            </a:p>
          </p:txBody>
        </p:sp>
      </p:grpSp>
      <p:sp>
        <p:nvSpPr>
          <p:cNvPr id="4" name="Freeform 4"/>
          <p:cNvSpPr/>
          <p:nvPr/>
        </p:nvSpPr>
        <p:spPr>
          <a:xfrm>
            <a:off x="-37775" y="304299"/>
            <a:ext cx="18363551" cy="9982701"/>
          </a:xfrm>
          <a:custGeom>
            <a:avLst/>
            <a:gdLst/>
            <a:ahLst/>
            <a:cxnLst/>
            <a:rect l="l" t="t" r="r" b="b"/>
            <a:pathLst>
              <a:path w="18363551" h="9982701">
                <a:moveTo>
                  <a:pt x="0" y="0"/>
                </a:moveTo>
                <a:lnTo>
                  <a:pt x="18363550" y="0"/>
                </a:lnTo>
                <a:lnTo>
                  <a:pt x="18363550" y="9982701"/>
                </a:lnTo>
                <a:lnTo>
                  <a:pt x="0" y="9982701"/>
                </a:lnTo>
                <a:lnTo>
                  <a:pt x="0" y="0"/>
                </a:lnTo>
                <a:close/>
              </a:path>
            </a:pathLst>
          </a:custGeom>
          <a:blipFill>
            <a:blip r:embed="rId2"/>
            <a:stretch>
              <a:fillRect t="-54" b="-9753"/>
            </a:stretch>
          </a:blipFill>
        </p:spPr>
        <p:txBody>
          <a:bodyPr/>
          <a:lstStyle/>
          <a:p>
            <a:endParaRPr lang="zh-TW" altLang="en-US"/>
          </a:p>
        </p:txBody>
      </p:sp>
      <p:sp>
        <p:nvSpPr>
          <p:cNvPr id="5" name="Freeform 5"/>
          <p:cNvSpPr/>
          <p:nvPr/>
        </p:nvSpPr>
        <p:spPr>
          <a:xfrm>
            <a:off x="852353" y="3609600"/>
            <a:ext cx="810000" cy="810000"/>
          </a:xfrm>
          <a:custGeom>
            <a:avLst/>
            <a:gdLst/>
            <a:ahLst/>
            <a:cxnLst/>
            <a:rect l="l" t="t" r="r" b="b"/>
            <a:pathLst>
              <a:path w="810000" h="810000">
                <a:moveTo>
                  <a:pt x="0" y="0"/>
                </a:moveTo>
                <a:lnTo>
                  <a:pt x="810000" y="0"/>
                </a:lnTo>
                <a:lnTo>
                  <a:pt x="810000" y="810000"/>
                </a:lnTo>
                <a:lnTo>
                  <a:pt x="0" y="810000"/>
                </a:lnTo>
                <a:lnTo>
                  <a:pt x="0" y="0"/>
                </a:lnTo>
                <a:close/>
              </a:path>
            </a:pathLst>
          </a:custGeom>
          <a:blipFill>
            <a:blip r:embed="rId3"/>
            <a:stretch>
              <a:fillRect/>
            </a:stretch>
          </a:blipFill>
        </p:spPr>
        <p:txBody>
          <a:bodyPr/>
          <a:lstStyle/>
          <a:p>
            <a:endParaRPr lang="zh-TW" altLang="en-US"/>
          </a:p>
        </p:txBody>
      </p:sp>
      <p:grpSp>
        <p:nvGrpSpPr>
          <p:cNvPr id="6" name="Group 6"/>
          <p:cNvGrpSpPr/>
          <p:nvPr/>
        </p:nvGrpSpPr>
        <p:grpSpPr>
          <a:xfrm>
            <a:off x="340172" y="1131071"/>
            <a:ext cx="1834362" cy="3390900"/>
            <a:chOff x="0" y="0"/>
            <a:chExt cx="2291006" cy="4235028"/>
          </a:xfrm>
        </p:grpSpPr>
        <p:sp>
          <p:nvSpPr>
            <p:cNvPr id="7" name="Freeform 7"/>
            <p:cNvSpPr/>
            <p:nvPr/>
          </p:nvSpPr>
          <p:spPr>
            <a:xfrm>
              <a:off x="0" y="0"/>
              <a:ext cx="2290953" cy="4235012"/>
            </a:xfrm>
            <a:custGeom>
              <a:avLst/>
              <a:gdLst/>
              <a:ahLst/>
              <a:cxnLst/>
              <a:rect l="l" t="t" r="r" b="b"/>
              <a:pathLst>
                <a:path w="2290953" h="4235012">
                  <a:moveTo>
                    <a:pt x="57150" y="0"/>
                  </a:moveTo>
                  <a:lnTo>
                    <a:pt x="2233803" y="0"/>
                  </a:lnTo>
                  <a:cubicBezTo>
                    <a:pt x="2265426" y="0"/>
                    <a:pt x="2290953" y="31694"/>
                    <a:pt x="2290953" y="70957"/>
                  </a:cubicBezTo>
                  <a:lnTo>
                    <a:pt x="2290953" y="4164056"/>
                  </a:lnTo>
                  <a:cubicBezTo>
                    <a:pt x="2290953" y="4203318"/>
                    <a:pt x="2265426" y="4235012"/>
                    <a:pt x="2233803" y="4235012"/>
                  </a:cubicBezTo>
                  <a:lnTo>
                    <a:pt x="57150" y="4235012"/>
                  </a:lnTo>
                  <a:cubicBezTo>
                    <a:pt x="25527" y="4235012"/>
                    <a:pt x="0" y="4203318"/>
                    <a:pt x="0" y="4164056"/>
                  </a:cubicBezTo>
                  <a:lnTo>
                    <a:pt x="0" y="70957"/>
                  </a:lnTo>
                  <a:cubicBezTo>
                    <a:pt x="0" y="31694"/>
                    <a:pt x="25527" y="0"/>
                    <a:pt x="57150" y="0"/>
                  </a:cubicBezTo>
                  <a:moveTo>
                    <a:pt x="57150" y="141913"/>
                  </a:moveTo>
                  <a:lnTo>
                    <a:pt x="57150" y="70957"/>
                  </a:lnTo>
                  <a:lnTo>
                    <a:pt x="114300" y="70957"/>
                  </a:lnTo>
                  <a:lnTo>
                    <a:pt x="114300" y="4164056"/>
                  </a:lnTo>
                  <a:lnTo>
                    <a:pt x="57150" y="4164056"/>
                  </a:lnTo>
                  <a:lnTo>
                    <a:pt x="57150" y="4093099"/>
                  </a:lnTo>
                  <a:lnTo>
                    <a:pt x="2233803" y="4093099"/>
                  </a:lnTo>
                  <a:lnTo>
                    <a:pt x="2233803" y="4164056"/>
                  </a:lnTo>
                  <a:lnTo>
                    <a:pt x="2176653" y="4164056"/>
                  </a:lnTo>
                  <a:lnTo>
                    <a:pt x="2176653" y="70957"/>
                  </a:lnTo>
                  <a:lnTo>
                    <a:pt x="2233803" y="70957"/>
                  </a:lnTo>
                  <a:lnTo>
                    <a:pt x="2233803" y="141913"/>
                  </a:lnTo>
                  <a:lnTo>
                    <a:pt x="57150" y="141913"/>
                  </a:lnTo>
                  <a:close/>
                </a:path>
              </a:pathLst>
            </a:custGeom>
            <a:solidFill>
              <a:srgbClr val="92D050"/>
            </a:solidFill>
          </p:spPr>
          <p:txBody>
            <a:bodyPr/>
            <a:lstStyle/>
            <a:p>
              <a:endParaRPr lang="zh-TW" altLang="en-US"/>
            </a:p>
          </p:txBody>
        </p:sp>
      </p:grpSp>
      <p:grpSp>
        <p:nvGrpSpPr>
          <p:cNvPr id="8" name="Group 8"/>
          <p:cNvGrpSpPr/>
          <p:nvPr/>
        </p:nvGrpSpPr>
        <p:grpSpPr>
          <a:xfrm>
            <a:off x="2051379" y="1133270"/>
            <a:ext cx="1808212" cy="3395976"/>
            <a:chOff x="0" y="0"/>
            <a:chExt cx="2410950" cy="4527968"/>
          </a:xfrm>
        </p:grpSpPr>
        <p:sp>
          <p:nvSpPr>
            <p:cNvPr id="9" name="Freeform 9"/>
            <p:cNvSpPr/>
            <p:nvPr/>
          </p:nvSpPr>
          <p:spPr>
            <a:xfrm>
              <a:off x="0" y="0"/>
              <a:ext cx="2410968" cy="4527952"/>
            </a:xfrm>
            <a:custGeom>
              <a:avLst/>
              <a:gdLst/>
              <a:ahLst/>
              <a:cxnLst/>
              <a:rect l="l" t="t" r="r" b="b"/>
              <a:pathLst>
                <a:path w="2410968" h="4527952">
                  <a:moveTo>
                    <a:pt x="57150" y="0"/>
                  </a:moveTo>
                  <a:lnTo>
                    <a:pt x="2353818" y="0"/>
                  </a:lnTo>
                  <a:cubicBezTo>
                    <a:pt x="2385441" y="0"/>
                    <a:pt x="2410968" y="33886"/>
                    <a:pt x="2410968" y="75865"/>
                  </a:cubicBezTo>
                  <a:lnTo>
                    <a:pt x="2410968" y="4452087"/>
                  </a:lnTo>
                  <a:cubicBezTo>
                    <a:pt x="2410968" y="4494065"/>
                    <a:pt x="2385441" y="4527952"/>
                    <a:pt x="2353818" y="4527952"/>
                  </a:cubicBezTo>
                  <a:lnTo>
                    <a:pt x="57150" y="4527952"/>
                  </a:lnTo>
                  <a:cubicBezTo>
                    <a:pt x="25527" y="4527952"/>
                    <a:pt x="0" y="4494065"/>
                    <a:pt x="0" y="4452087"/>
                  </a:cubicBezTo>
                  <a:lnTo>
                    <a:pt x="0" y="75865"/>
                  </a:lnTo>
                  <a:cubicBezTo>
                    <a:pt x="0" y="33886"/>
                    <a:pt x="25527" y="0"/>
                    <a:pt x="57150" y="0"/>
                  </a:cubicBezTo>
                  <a:moveTo>
                    <a:pt x="57150" y="151730"/>
                  </a:moveTo>
                  <a:lnTo>
                    <a:pt x="57150" y="75865"/>
                  </a:lnTo>
                  <a:lnTo>
                    <a:pt x="114300" y="75865"/>
                  </a:lnTo>
                  <a:lnTo>
                    <a:pt x="114300" y="4452087"/>
                  </a:lnTo>
                  <a:lnTo>
                    <a:pt x="57150" y="4452087"/>
                  </a:lnTo>
                  <a:lnTo>
                    <a:pt x="57150" y="4376222"/>
                  </a:lnTo>
                  <a:lnTo>
                    <a:pt x="2353818" y="4376222"/>
                  </a:lnTo>
                  <a:lnTo>
                    <a:pt x="2353818" y="4452087"/>
                  </a:lnTo>
                  <a:lnTo>
                    <a:pt x="2296668" y="4452087"/>
                  </a:lnTo>
                  <a:lnTo>
                    <a:pt x="2296668" y="75865"/>
                  </a:lnTo>
                  <a:lnTo>
                    <a:pt x="2353818" y="75865"/>
                  </a:lnTo>
                  <a:lnTo>
                    <a:pt x="2353818" y="151730"/>
                  </a:lnTo>
                  <a:lnTo>
                    <a:pt x="57150" y="151730"/>
                  </a:lnTo>
                  <a:close/>
                </a:path>
              </a:pathLst>
            </a:custGeom>
            <a:solidFill>
              <a:srgbClr val="92D050"/>
            </a:solidFill>
          </p:spPr>
          <p:txBody>
            <a:bodyPr/>
            <a:lstStyle/>
            <a:p>
              <a:endParaRPr lang="zh-TW" altLang="en-US"/>
            </a:p>
          </p:txBody>
        </p:sp>
      </p:grpSp>
      <p:sp>
        <p:nvSpPr>
          <p:cNvPr id="10" name="Freeform 10"/>
          <p:cNvSpPr/>
          <p:nvPr/>
        </p:nvSpPr>
        <p:spPr>
          <a:xfrm>
            <a:off x="2663590" y="3609600"/>
            <a:ext cx="810000" cy="810000"/>
          </a:xfrm>
          <a:custGeom>
            <a:avLst/>
            <a:gdLst/>
            <a:ahLst/>
            <a:cxnLst/>
            <a:rect l="l" t="t" r="r" b="b"/>
            <a:pathLst>
              <a:path w="810000" h="810000">
                <a:moveTo>
                  <a:pt x="0" y="0"/>
                </a:moveTo>
                <a:lnTo>
                  <a:pt x="810000" y="0"/>
                </a:lnTo>
                <a:lnTo>
                  <a:pt x="810000" y="810000"/>
                </a:lnTo>
                <a:lnTo>
                  <a:pt x="0" y="810000"/>
                </a:lnTo>
                <a:lnTo>
                  <a:pt x="0" y="0"/>
                </a:lnTo>
                <a:close/>
              </a:path>
            </a:pathLst>
          </a:custGeom>
          <a:blipFill>
            <a:blip r:embed="rId4"/>
            <a:stretch>
              <a:fillRect/>
            </a:stretch>
          </a:blipFill>
        </p:spPr>
        <p:txBody>
          <a:bodyPr/>
          <a:lstStyle/>
          <a:p>
            <a:endParaRPr lang="zh-TW" altLang="en-US"/>
          </a:p>
        </p:txBody>
      </p:sp>
      <p:grpSp>
        <p:nvGrpSpPr>
          <p:cNvPr id="11" name="Group 11"/>
          <p:cNvGrpSpPr/>
          <p:nvPr/>
        </p:nvGrpSpPr>
        <p:grpSpPr>
          <a:xfrm>
            <a:off x="3811324" y="1133270"/>
            <a:ext cx="1145140" cy="3388701"/>
            <a:chOff x="0" y="0"/>
            <a:chExt cx="1152669" cy="3410978"/>
          </a:xfrm>
        </p:grpSpPr>
        <p:sp>
          <p:nvSpPr>
            <p:cNvPr id="12" name="Freeform 12"/>
            <p:cNvSpPr/>
            <p:nvPr/>
          </p:nvSpPr>
          <p:spPr>
            <a:xfrm>
              <a:off x="0" y="0"/>
              <a:ext cx="1152707" cy="3410966"/>
            </a:xfrm>
            <a:custGeom>
              <a:avLst/>
              <a:gdLst/>
              <a:ahLst/>
              <a:cxnLst/>
              <a:rect l="l" t="t" r="r" b="b"/>
              <a:pathLst>
                <a:path w="1152707" h="3410966">
                  <a:moveTo>
                    <a:pt x="46985" y="0"/>
                  </a:moveTo>
                  <a:lnTo>
                    <a:pt x="1105715" y="0"/>
                  </a:lnTo>
                  <a:cubicBezTo>
                    <a:pt x="1131713" y="0"/>
                    <a:pt x="1152707" y="25527"/>
                    <a:pt x="1152707" y="57150"/>
                  </a:cubicBezTo>
                  <a:lnTo>
                    <a:pt x="1152707" y="3353816"/>
                  </a:lnTo>
                  <a:cubicBezTo>
                    <a:pt x="1152707" y="3385439"/>
                    <a:pt x="1131713" y="3410966"/>
                    <a:pt x="1105715" y="3410966"/>
                  </a:cubicBezTo>
                  <a:lnTo>
                    <a:pt x="46985" y="3410966"/>
                  </a:lnTo>
                  <a:cubicBezTo>
                    <a:pt x="20987" y="3410966"/>
                    <a:pt x="0" y="3385439"/>
                    <a:pt x="0" y="3353816"/>
                  </a:cubicBezTo>
                  <a:lnTo>
                    <a:pt x="0" y="57150"/>
                  </a:lnTo>
                  <a:cubicBezTo>
                    <a:pt x="0" y="25527"/>
                    <a:pt x="20987" y="0"/>
                    <a:pt x="46985" y="0"/>
                  </a:cubicBezTo>
                  <a:moveTo>
                    <a:pt x="46985" y="114300"/>
                  </a:moveTo>
                  <a:lnTo>
                    <a:pt x="46985" y="57150"/>
                  </a:lnTo>
                  <a:lnTo>
                    <a:pt x="93970" y="57150"/>
                  </a:lnTo>
                  <a:lnTo>
                    <a:pt x="93970" y="3353816"/>
                  </a:lnTo>
                  <a:lnTo>
                    <a:pt x="46985" y="3353816"/>
                  </a:lnTo>
                  <a:lnTo>
                    <a:pt x="46985" y="3296666"/>
                  </a:lnTo>
                  <a:lnTo>
                    <a:pt x="1105715" y="3296666"/>
                  </a:lnTo>
                  <a:lnTo>
                    <a:pt x="1105715" y="3353816"/>
                  </a:lnTo>
                  <a:lnTo>
                    <a:pt x="1058730" y="3353816"/>
                  </a:lnTo>
                  <a:lnTo>
                    <a:pt x="1058730" y="57150"/>
                  </a:lnTo>
                  <a:lnTo>
                    <a:pt x="1105715" y="57150"/>
                  </a:lnTo>
                  <a:lnTo>
                    <a:pt x="1105715" y="114300"/>
                  </a:lnTo>
                  <a:lnTo>
                    <a:pt x="46985" y="114300"/>
                  </a:lnTo>
                  <a:close/>
                </a:path>
              </a:pathLst>
            </a:custGeom>
            <a:solidFill>
              <a:srgbClr val="92D050"/>
            </a:solidFill>
          </p:spPr>
          <p:txBody>
            <a:bodyPr/>
            <a:lstStyle/>
            <a:p>
              <a:endParaRPr lang="zh-TW" altLang="en-US"/>
            </a:p>
          </p:txBody>
        </p:sp>
      </p:grpSp>
      <p:sp>
        <p:nvSpPr>
          <p:cNvPr id="13" name="Freeform 13"/>
          <p:cNvSpPr/>
          <p:nvPr/>
        </p:nvSpPr>
        <p:spPr>
          <a:xfrm>
            <a:off x="4248618" y="3609600"/>
            <a:ext cx="810000" cy="810000"/>
          </a:xfrm>
          <a:custGeom>
            <a:avLst/>
            <a:gdLst/>
            <a:ahLst/>
            <a:cxnLst/>
            <a:rect l="l" t="t" r="r" b="b"/>
            <a:pathLst>
              <a:path w="810000" h="810000">
                <a:moveTo>
                  <a:pt x="0" y="0"/>
                </a:moveTo>
                <a:lnTo>
                  <a:pt x="810000" y="0"/>
                </a:lnTo>
                <a:lnTo>
                  <a:pt x="810000" y="810000"/>
                </a:lnTo>
                <a:lnTo>
                  <a:pt x="0" y="810000"/>
                </a:lnTo>
                <a:lnTo>
                  <a:pt x="0" y="0"/>
                </a:lnTo>
                <a:close/>
              </a:path>
            </a:pathLst>
          </a:custGeom>
          <a:blipFill>
            <a:blip r:embed="rId5"/>
            <a:stretch>
              <a:fillRect/>
            </a:stretch>
          </a:blipFill>
        </p:spPr>
        <p:txBody>
          <a:bodyPr/>
          <a:lstStyle/>
          <a:p>
            <a:endParaRPr lang="zh-TW" altLang="en-US"/>
          </a:p>
        </p:txBody>
      </p:sp>
      <p:grpSp>
        <p:nvGrpSpPr>
          <p:cNvPr id="14" name="Group 14"/>
          <p:cNvGrpSpPr/>
          <p:nvPr/>
        </p:nvGrpSpPr>
        <p:grpSpPr>
          <a:xfrm>
            <a:off x="4956465" y="1817926"/>
            <a:ext cx="1996335" cy="2590119"/>
            <a:chOff x="0" y="0"/>
            <a:chExt cx="2629012" cy="3410978"/>
          </a:xfrm>
        </p:grpSpPr>
        <p:sp>
          <p:nvSpPr>
            <p:cNvPr id="15" name="Freeform 15"/>
            <p:cNvSpPr/>
            <p:nvPr/>
          </p:nvSpPr>
          <p:spPr>
            <a:xfrm>
              <a:off x="0" y="0"/>
              <a:ext cx="2629027" cy="3410966"/>
            </a:xfrm>
            <a:custGeom>
              <a:avLst/>
              <a:gdLst/>
              <a:ahLst/>
              <a:cxnLst/>
              <a:rect l="l" t="t" r="r" b="b"/>
              <a:pathLst>
                <a:path w="2629027" h="3410966">
                  <a:moveTo>
                    <a:pt x="57150" y="0"/>
                  </a:moveTo>
                  <a:lnTo>
                    <a:pt x="2571877" y="0"/>
                  </a:lnTo>
                  <a:cubicBezTo>
                    <a:pt x="2603500" y="0"/>
                    <a:pt x="2629027" y="25527"/>
                    <a:pt x="2629027" y="57150"/>
                  </a:cubicBezTo>
                  <a:lnTo>
                    <a:pt x="2629027" y="3353816"/>
                  </a:lnTo>
                  <a:cubicBezTo>
                    <a:pt x="2629027" y="3385439"/>
                    <a:pt x="2603500" y="3410966"/>
                    <a:pt x="2571877" y="3410966"/>
                  </a:cubicBezTo>
                  <a:lnTo>
                    <a:pt x="57150" y="3410966"/>
                  </a:lnTo>
                  <a:cubicBezTo>
                    <a:pt x="25527" y="3410966"/>
                    <a:pt x="0" y="3385439"/>
                    <a:pt x="0" y="3353816"/>
                  </a:cubicBezTo>
                  <a:lnTo>
                    <a:pt x="0" y="57150"/>
                  </a:lnTo>
                  <a:cubicBezTo>
                    <a:pt x="0" y="25527"/>
                    <a:pt x="25527" y="0"/>
                    <a:pt x="57150" y="0"/>
                  </a:cubicBezTo>
                  <a:moveTo>
                    <a:pt x="57150" y="114300"/>
                  </a:moveTo>
                  <a:lnTo>
                    <a:pt x="57150" y="57150"/>
                  </a:lnTo>
                  <a:lnTo>
                    <a:pt x="114300" y="57150"/>
                  </a:lnTo>
                  <a:lnTo>
                    <a:pt x="114300" y="3353816"/>
                  </a:lnTo>
                  <a:lnTo>
                    <a:pt x="57150" y="3353816"/>
                  </a:lnTo>
                  <a:lnTo>
                    <a:pt x="57150" y="3296666"/>
                  </a:lnTo>
                  <a:lnTo>
                    <a:pt x="2571877" y="3296666"/>
                  </a:lnTo>
                  <a:lnTo>
                    <a:pt x="2571877" y="3353816"/>
                  </a:lnTo>
                  <a:lnTo>
                    <a:pt x="2514727" y="3353816"/>
                  </a:lnTo>
                  <a:lnTo>
                    <a:pt x="2514727" y="57150"/>
                  </a:lnTo>
                  <a:lnTo>
                    <a:pt x="2571877" y="57150"/>
                  </a:lnTo>
                  <a:lnTo>
                    <a:pt x="2571877" y="114300"/>
                  </a:lnTo>
                  <a:lnTo>
                    <a:pt x="57150" y="114300"/>
                  </a:lnTo>
                  <a:close/>
                </a:path>
              </a:pathLst>
            </a:custGeom>
            <a:solidFill>
              <a:srgbClr val="92D050"/>
            </a:solidFill>
          </p:spPr>
          <p:txBody>
            <a:bodyPr/>
            <a:lstStyle/>
            <a:p>
              <a:endParaRPr lang="zh-TW" altLang="en-US"/>
            </a:p>
          </p:txBody>
        </p:sp>
      </p:grpSp>
      <p:sp>
        <p:nvSpPr>
          <p:cNvPr id="16" name="Freeform 16"/>
          <p:cNvSpPr/>
          <p:nvPr/>
        </p:nvSpPr>
        <p:spPr>
          <a:xfrm>
            <a:off x="5657025" y="3609600"/>
            <a:ext cx="810000" cy="810000"/>
          </a:xfrm>
          <a:custGeom>
            <a:avLst/>
            <a:gdLst/>
            <a:ahLst/>
            <a:cxnLst/>
            <a:rect l="l" t="t" r="r" b="b"/>
            <a:pathLst>
              <a:path w="810000" h="810000">
                <a:moveTo>
                  <a:pt x="0" y="0"/>
                </a:moveTo>
                <a:lnTo>
                  <a:pt x="810000" y="0"/>
                </a:lnTo>
                <a:lnTo>
                  <a:pt x="810000" y="810000"/>
                </a:lnTo>
                <a:lnTo>
                  <a:pt x="0" y="810000"/>
                </a:lnTo>
                <a:lnTo>
                  <a:pt x="0" y="0"/>
                </a:lnTo>
                <a:close/>
              </a:path>
            </a:pathLst>
          </a:custGeom>
          <a:blipFill>
            <a:blip r:embed="rId6"/>
            <a:stretch>
              <a:fillRect/>
            </a:stretch>
          </a:blipFill>
        </p:spPr>
        <p:txBody>
          <a:bodyPr/>
          <a:lstStyle/>
          <a:p>
            <a:endParaRPr lang="zh-TW" altLang="en-US"/>
          </a:p>
        </p:txBody>
      </p:sp>
      <p:grpSp>
        <p:nvGrpSpPr>
          <p:cNvPr id="17" name="Group 17"/>
          <p:cNvGrpSpPr/>
          <p:nvPr/>
        </p:nvGrpSpPr>
        <p:grpSpPr>
          <a:xfrm>
            <a:off x="6868700" y="1817926"/>
            <a:ext cx="6862046" cy="2601674"/>
            <a:chOff x="0" y="0"/>
            <a:chExt cx="9037261" cy="3426384"/>
          </a:xfrm>
        </p:grpSpPr>
        <p:sp>
          <p:nvSpPr>
            <p:cNvPr id="18" name="Freeform 18"/>
            <p:cNvSpPr/>
            <p:nvPr/>
          </p:nvSpPr>
          <p:spPr>
            <a:xfrm>
              <a:off x="0" y="0"/>
              <a:ext cx="9037304" cy="3426333"/>
            </a:xfrm>
            <a:custGeom>
              <a:avLst/>
              <a:gdLst/>
              <a:ahLst/>
              <a:cxnLst/>
              <a:rect l="l" t="t" r="r" b="b"/>
              <a:pathLst>
                <a:path w="9037304" h="3426333">
                  <a:moveTo>
                    <a:pt x="59565" y="0"/>
                  </a:moveTo>
                  <a:lnTo>
                    <a:pt x="8977741" y="0"/>
                  </a:lnTo>
                  <a:cubicBezTo>
                    <a:pt x="9010700" y="0"/>
                    <a:pt x="9037304" y="25527"/>
                    <a:pt x="9037304" y="57150"/>
                  </a:cubicBezTo>
                  <a:lnTo>
                    <a:pt x="9037304" y="3369183"/>
                  </a:lnTo>
                  <a:cubicBezTo>
                    <a:pt x="9037304" y="3400806"/>
                    <a:pt x="9010700" y="3426333"/>
                    <a:pt x="8977741" y="3426333"/>
                  </a:cubicBezTo>
                  <a:lnTo>
                    <a:pt x="59565" y="3426333"/>
                  </a:lnTo>
                  <a:cubicBezTo>
                    <a:pt x="26606" y="3426333"/>
                    <a:pt x="0" y="3400806"/>
                    <a:pt x="0" y="3369183"/>
                  </a:cubicBezTo>
                  <a:lnTo>
                    <a:pt x="0" y="57150"/>
                  </a:lnTo>
                  <a:cubicBezTo>
                    <a:pt x="0" y="25527"/>
                    <a:pt x="26606" y="0"/>
                    <a:pt x="59565" y="0"/>
                  </a:cubicBezTo>
                  <a:moveTo>
                    <a:pt x="59565" y="114300"/>
                  </a:moveTo>
                  <a:lnTo>
                    <a:pt x="59565" y="57150"/>
                  </a:lnTo>
                  <a:lnTo>
                    <a:pt x="119130" y="57150"/>
                  </a:lnTo>
                  <a:lnTo>
                    <a:pt x="119130" y="3369183"/>
                  </a:lnTo>
                  <a:lnTo>
                    <a:pt x="59565" y="3369183"/>
                  </a:lnTo>
                  <a:lnTo>
                    <a:pt x="59565" y="3312033"/>
                  </a:lnTo>
                  <a:lnTo>
                    <a:pt x="8977741" y="3312033"/>
                  </a:lnTo>
                  <a:lnTo>
                    <a:pt x="8977741" y="3369183"/>
                  </a:lnTo>
                  <a:lnTo>
                    <a:pt x="8918177" y="3369183"/>
                  </a:lnTo>
                  <a:lnTo>
                    <a:pt x="8918177" y="57150"/>
                  </a:lnTo>
                  <a:lnTo>
                    <a:pt x="8977741" y="57150"/>
                  </a:lnTo>
                  <a:lnTo>
                    <a:pt x="8977741" y="114300"/>
                  </a:lnTo>
                  <a:lnTo>
                    <a:pt x="59565" y="114300"/>
                  </a:lnTo>
                  <a:close/>
                </a:path>
              </a:pathLst>
            </a:custGeom>
            <a:solidFill>
              <a:srgbClr val="92D050"/>
            </a:solidFill>
          </p:spPr>
          <p:txBody>
            <a:bodyPr/>
            <a:lstStyle/>
            <a:p>
              <a:endParaRPr lang="zh-TW" altLang="en-US"/>
            </a:p>
          </p:txBody>
        </p:sp>
      </p:grpSp>
      <p:sp>
        <p:nvSpPr>
          <p:cNvPr id="19" name="Freeform 19"/>
          <p:cNvSpPr/>
          <p:nvPr/>
        </p:nvSpPr>
        <p:spPr>
          <a:xfrm>
            <a:off x="9687417" y="3609600"/>
            <a:ext cx="810000" cy="810000"/>
          </a:xfrm>
          <a:custGeom>
            <a:avLst/>
            <a:gdLst/>
            <a:ahLst/>
            <a:cxnLst/>
            <a:rect l="l" t="t" r="r" b="b"/>
            <a:pathLst>
              <a:path w="810000" h="810000">
                <a:moveTo>
                  <a:pt x="0" y="0"/>
                </a:moveTo>
                <a:lnTo>
                  <a:pt x="810000" y="0"/>
                </a:lnTo>
                <a:lnTo>
                  <a:pt x="810000" y="810000"/>
                </a:lnTo>
                <a:lnTo>
                  <a:pt x="0" y="810000"/>
                </a:lnTo>
                <a:lnTo>
                  <a:pt x="0" y="0"/>
                </a:lnTo>
                <a:close/>
              </a:path>
            </a:pathLst>
          </a:custGeom>
          <a:blipFill>
            <a:blip r:embed="rId7"/>
            <a:stretch>
              <a:fillRect/>
            </a:stretch>
          </a:blipFill>
        </p:spPr>
        <p:txBody>
          <a:bodyPr/>
          <a:lstStyle/>
          <a:p>
            <a:endParaRPr lang="zh-TW" altLang="en-US"/>
          </a:p>
        </p:txBody>
      </p:sp>
      <p:grpSp>
        <p:nvGrpSpPr>
          <p:cNvPr id="20" name="Group 20"/>
          <p:cNvGrpSpPr/>
          <p:nvPr/>
        </p:nvGrpSpPr>
        <p:grpSpPr>
          <a:xfrm>
            <a:off x="13730746" y="1817926"/>
            <a:ext cx="3808591" cy="2601674"/>
            <a:chOff x="0" y="0"/>
            <a:chExt cx="5078122" cy="3468898"/>
          </a:xfrm>
        </p:grpSpPr>
        <p:sp>
          <p:nvSpPr>
            <p:cNvPr id="21" name="Freeform 21"/>
            <p:cNvSpPr/>
            <p:nvPr/>
          </p:nvSpPr>
          <p:spPr>
            <a:xfrm>
              <a:off x="0" y="0"/>
              <a:ext cx="5078095" cy="3468847"/>
            </a:xfrm>
            <a:custGeom>
              <a:avLst/>
              <a:gdLst/>
              <a:ahLst/>
              <a:cxnLst/>
              <a:rect l="l" t="t" r="r" b="b"/>
              <a:pathLst>
                <a:path w="5078095" h="3468847">
                  <a:moveTo>
                    <a:pt x="57150" y="0"/>
                  </a:moveTo>
                  <a:lnTo>
                    <a:pt x="5020945" y="0"/>
                  </a:lnTo>
                  <a:cubicBezTo>
                    <a:pt x="5052568" y="0"/>
                    <a:pt x="5078095" y="25844"/>
                    <a:pt x="5078095" y="57859"/>
                  </a:cubicBezTo>
                  <a:lnTo>
                    <a:pt x="5078095" y="3410988"/>
                  </a:lnTo>
                  <a:cubicBezTo>
                    <a:pt x="5078095" y="3443003"/>
                    <a:pt x="5052568" y="3468847"/>
                    <a:pt x="5020945" y="3468847"/>
                  </a:cubicBezTo>
                  <a:lnTo>
                    <a:pt x="57150" y="3468847"/>
                  </a:lnTo>
                  <a:cubicBezTo>
                    <a:pt x="25527" y="3468847"/>
                    <a:pt x="0" y="3443003"/>
                    <a:pt x="0" y="3410988"/>
                  </a:cubicBezTo>
                  <a:lnTo>
                    <a:pt x="0" y="57859"/>
                  </a:lnTo>
                  <a:cubicBezTo>
                    <a:pt x="0" y="25844"/>
                    <a:pt x="25527" y="0"/>
                    <a:pt x="57150" y="0"/>
                  </a:cubicBezTo>
                  <a:moveTo>
                    <a:pt x="57150" y="115718"/>
                  </a:moveTo>
                  <a:lnTo>
                    <a:pt x="57150" y="57859"/>
                  </a:lnTo>
                  <a:lnTo>
                    <a:pt x="114300" y="57859"/>
                  </a:lnTo>
                  <a:lnTo>
                    <a:pt x="114300" y="3410988"/>
                  </a:lnTo>
                  <a:lnTo>
                    <a:pt x="57150" y="3410988"/>
                  </a:lnTo>
                  <a:lnTo>
                    <a:pt x="57150" y="3353129"/>
                  </a:lnTo>
                  <a:lnTo>
                    <a:pt x="5020945" y="3353129"/>
                  </a:lnTo>
                  <a:lnTo>
                    <a:pt x="5020945" y="3410988"/>
                  </a:lnTo>
                  <a:lnTo>
                    <a:pt x="4963795" y="3410988"/>
                  </a:lnTo>
                  <a:lnTo>
                    <a:pt x="4963795" y="57859"/>
                  </a:lnTo>
                  <a:lnTo>
                    <a:pt x="5020945" y="57859"/>
                  </a:lnTo>
                  <a:lnTo>
                    <a:pt x="5020945" y="115718"/>
                  </a:lnTo>
                  <a:lnTo>
                    <a:pt x="57150" y="115718"/>
                  </a:lnTo>
                  <a:close/>
                </a:path>
              </a:pathLst>
            </a:custGeom>
            <a:solidFill>
              <a:srgbClr val="92D050"/>
            </a:solidFill>
          </p:spPr>
          <p:txBody>
            <a:bodyPr/>
            <a:lstStyle/>
            <a:p>
              <a:endParaRPr lang="zh-TW" altLang="en-US"/>
            </a:p>
          </p:txBody>
        </p:sp>
      </p:grpSp>
      <p:sp>
        <p:nvSpPr>
          <p:cNvPr id="22" name="Freeform 22"/>
          <p:cNvSpPr/>
          <p:nvPr/>
        </p:nvSpPr>
        <p:spPr>
          <a:xfrm>
            <a:off x="15230042" y="3609600"/>
            <a:ext cx="810000" cy="810000"/>
          </a:xfrm>
          <a:custGeom>
            <a:avLst/>
            <a:gdLst/>
            <a:ahLst/>
            <a:cxnLst/>
            <a:rect l="l" t="t" r="r" b="b"/>
            <a:pathLst>
              <a:path w="810000" h="810000">
                <a:moveTo>
                  <a:pt x="0" y="0"/>
                </a:moveTo>
                <a:lnTo>
                  <a:pt x="810000" y="0"/>
                </a:lnTo>
                <a:lnTo>
                  <a:pt x="810000" y="810000"/>
                </a:lnTo>
                <a:lnTo>
                  <a:pt x="0" y="810000"/>
                </a:lnTo>
                <a:lnTo>
                  <a:pt x="0" y="0"/>
                </a:lnTo>
                <a:close/>
              </a:path>
            </a:pathLst>
          </a:custGeom>
          <a:blipFill>
            <a:blip r:embed="rId8"/>
            <a:stretch>
              <a:fillRect/>
            </a:stretch>
          </a:blipFill>
        </p:spPr>
        <p:txBody>
          <a:bodyPr/>
          <a:lstStyle/>
          <a:p>
            <a:endParaRPr lang="zh-TW" altLang="en-US"/>
          </a:p>
        </p:txBody>
      </p:sp>
      <p:grpSp>
        <p:nvGrpSpPr>
          <p:cNvPr id="23" name="Group 23"/>
          <p:cNvGrpSpPr/>
          <p:nvPr/>
        </p:nvGrpSpPr>
        <p:grpSpPr>
          <a:xfrm>
            <a:off x="2051379" y="7192960"/>
            <a:ext cx="1904961" cy="3094040"/>
            <a:chOff x="0" y="0"/>
            <a:chExt cx="2341531" cy="3803117"/>
          </a:xfrm>
        </p:grpSpPr>
        <p:sp>
          <p:nvSpPr>
            <p:cNvPr id="24" name="Freeform 24"/>
            <p:cNvSpPr/>
            <p:nvPr/>
          </p:nvSpPr>
          <p:spPr>
            <a:xfrm>
              <a:off x="0" y="0"/>
              <a:ext cx="2341518" cy="3803148"/>
            </a:xfrm>
            <a:custGeom>
              <a:avLst/>
              <a:gdLst/>
              <a:ahLst/>
              <a:cxnLst/>
              <a:rect l="l" t="t" r="r" b="b"/>
              <a:pathLst>
                <a:path w="2341518" h="3803148">
                  <a:moveTo>
                    <a:pt x="52658" y="0"/>
                  </a:moveTo>
                  <a:lnTo>
                    <a:pt x="2288860" y="0"/>
                  </a:lnTo>
                  <a:cubicBezTo>
                    <a:pt x="2317998" y="0"/>
                    <a:pt x="2341518" y="30669"/>
                    <a:pt x="2341518" y="68663"/>
                  </a:cubicBezTo>
                  <a:lnTo>
                    <a:pt x="2341518" y="3734492"/>
                  </a:lnTo>
                  <a:cubicBezTo>
                    <a:pt x="2341518" y="3772485"/>
                    <a:pt x="2317998" y="3803148"/>
                    <a:pt x="2288860" y="3803148"/>
                  </a:cubicBezTo>
                  <a:lnTo>
                    <a:pt x="52658" y="3803148"/>
                  </a:lnTo>
                  <a:cubicBezTo>
                    <a:pt x="23520" y="3803148"/>
                    <a:pt x="0" y="3772485"/>
                    <a:pt x="0" y="3734492"/>
                  </a:cubicBezTo>
                  <a:lnTo>
                    <a:pt x="0" y="68663"/>
                  </a:lnTo>
                  <a:cubicBezTo>
                    <a:pt x="0" y="30669"/>
                    <a:pt x="23520" y="0"/>
                    <a:pt x="52658" y="0"/>
                  </a:cubicBezTo>
                  <a:moveTo>
                    <a:pt x="52658" y="137326"/>
                  </a:moveTo>
                  <a:lnTo>
                    <a:pt x="52658" y="68663"/>
                  </a:lnTo>
                  <a:lnTo>
                    <a:pt x="105316" y="68663"/>
                  </a:lnTo>
                  <a:lnTo>
                    <a:pt x="105316" y="3734492"/>
                  </a:lnTo>
                  <a:lnTo>
                    <a:pt x="52658" y="3734492"/>
                  </a:lnTo>
                  <a:lnTo>
                    <a:pt x="52658" y="3665829"/>
                  </a:lnTo>
                  <a:lnTo>
                    <a:pt x="2288860" y="3665829"/>
                  </a:lnTo>
                  <a:lnTo>
                    <a:pt x="2288860" y="3734492"/>
                  </a:lnTo>
                  <a:lnTo>
                    <a:pt x="2236203" y="3734492"/>
                  </a:lnTo>
                  <a:lnTo>
                    <a:pt x="2236203" y="68663"/>
                  </a:lnTo>
                  <a:lnTo>
                    <a:pt x="2288860" y="68663"/>
                  </a:lnTo>
                  <a:lnTo>
                    <a:pt x="2288860" y="137326"/>
                  </a:lnTo>
                  <a:lnTo>
                    <a:pt x="52658" y="137326"/>
                  </a:lnTo>
                  <a:close/>
                </a:path>
              </a:pathLst>
            </a:custGeom>
            <a:solidFill>
              <a:srgbClr val="92D050"/>
            </a:solidFill>
          </p:spPr>
          <p:txBody>
            <a:bodyPr/>
            <a:lstStyle/>
            <a:p>
              <a:endParaRPr lang="zh-TW" altLang="en-US"/>
            </a:p>
          </p:txBody>
        </p:sp>
      </p:grpSp>
      <p:sp>
        <p:nvSpPr>
          <p:cNvPr id="25" name="Freeform 25"/>
          <p:cNvSpPr/>
          <p:nvPr/>
        </p:nvSpPr>
        <p:spPr>
          <a:xfrm>
            <a:off x="2663590" y="8853300"/>
            <a:ext cx="810000" cy="810000"/>
          </a:xfrm>
          <a:custGeom>
            <a:avLst/>
            <a:gdLst/>
            <a:ahLst/>
            <a:cxnLst/>
            <a:rect l="l" t="t" r="r" b="b"/>
            <a:pathLst>
              <a:path w="810000" h="810000">
                <a:moveTo>
                  <a:pt x="0" y="0"/>
                </a:moveTo>
                <a:lnTo>
                  <a:pt x="810000" y="0"/>
                </a:lnTo>
                <a:lnTo>
                  <a:pt x="810000" y="810000"/>
                </a:lnTo>
                <a:lnTo>
                  <a:pt x="0" y="810000"/>
                </a:lnTo>
                <a:lnTo>
                  <a:pt x="0" y="0"/>
                </a:lnTo>
                <a:close/>
              </a:path>
            </a:pathLst>
          </a:custGeom>
          <a:blipFill>
            <a:blip r:embed="rId4"/>
            <a:stretch>
              <a:fillRect/>
            </a:stretch>
          </a:blipFill>
        </p:spPr>
        <p:txBody>
          <a:bodyPr/>
          <a:lstStyle/>
          <a:p>
            <a:endParaRPr lang="zh-TW" altLang="en-US"/>
          </a:p>
        </p:txBody>
      </p:sp>
      <p:sp>
        <p:nvSpPr>
          <p:cNvPr id="26" name="TextBox 26"/>
          <p:cNvSpPr txBox="1"/>
          <p:nvPr/>
        </p:nvSpPr>
        <p:spPr>
          <a:xfrm>
            <a:off x="-95777" y="-1585393"/>
            <a:ext cx="9342984" cy="1585393"/>
          </a:xfrm>
          <a:prstGeom prst="rect">
            <a:avLst/>
          </a:prstGeom>
        </p:spPr>
        <p:txBody>
          <a:bodyPr lIns="0" tIns="0" rIns="0" bIns="0" rtlCol="0" anchor="t">
            <a:spAutoFit/>
          </a:bodyPr>
          <a:lstStyle/>
          <a:p>
            <a:pPr marL="868680" lvl="1" indent="-434340" algn="l">
              <a:lnSpc>
                <a:spcPts val="9000"/>
              </a:lnSpc>
              <a:buFont typeface="Arial"/>
              <a:buChar char="•"/>
            </a:pPr>
            <a:r>
              <a:rPr lang="en-US" sz="4800">
                <a:solidFill>
                  <a:srgbClr val="000000"/>
                </a:solidFill>
                <a:ea typeface="Arimo Bold"/>
              </a:rPr>
              <a:t>三-3.新版支出明細表格式解說</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grpSp>
        <p:nvGrpSpPr>
          <p:cNvPr id="2" name="Group 2"/>
          <p:cNvGrpSpPr/>
          <p:nvPr/>
        </p:nvGrpSpPr>
        <p:grpSpPr>
          <a:xfrm>
            <a:off x="0" y="-171871"/>
            <a:ext cx="18472952" cy="10458871"/>
            <a:chOff x="0" y="0"/>
            <a:chExt cx="23445216" cy="13274028"/>
          </a:xfrm>
        </p:grpSpPr>
        <p:sp>
          <p:nvSpPr>
            <p:cNvPr id="3" name="Freeform 3"/>
            <p:cNvSpPr/>
            <p:nvPr/>
          </p:nvSpPr>
          <p:spPr>
            <a:xfrm>
              <a:off x="0" y="0"/>
              <a:ext cx="23445215" cy="13274027"/>
            </a:xfrm>
            <a:custGeom>
              <a:avLst/>
              <a:gdLst/>
              <a:ahLst/>
              <a:cxnLst/>
              <a:rect l="l" t="t" r="r" b="b"/>
              <a:pathLst>
                <a:path w="23445215" h="13274027">
                  <a:moveTo>
                    <a:pt x="0" y="0"/>
                  </a:moveTo>
                  <a:lnTo>
                    <a:pt x="23445215" y="0"/>
                  </a:lnTo>
                  <a:lnTo>
                    <a:pt x="23445215" y="13274027"/>
                  </a:lnTo>
                  <a:lnTo>
                    <a:pt x="0" y="13274027"/>
                  </a:lnTo>
                  <a:close/>
                </a:path>
              </a:pathLst>
            </a:custGeom>
            <a:solidFill>
              <a:srgbClr val="FAF6EB"/>
            </a:solidFill>
          </p:spPr>
          <p:txBody>
            <a:bodyPr/>
            <a:lstStyle/>
            <a:p>
              <a:endParaRPr lang="zh-TW" altLang="en-US"/>
            </a:p>
          </p:txBody>
        </p:sp>
      </p:grpSp>
      <p:sp>
        <p:nvSpPr>
          <p:cNvPr id="4" name="TextBox 4"/>
          <p:cNvSpPr txBox="1"/>
          <p:nvPr/>
        </p:nvSpPr>
        <p:spPr>
          <a:xfrm>
            <a:off x="2544634" y="93188"/>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
        <p:nvSpPr>
          <p:cNvPr id="5" name="Freeform 5"/>
          <p:cNvSpPr/>
          <p:nvPr/>
        </p:nvSpPr>
        <p:spPr>
          <a:xfrm>
            <a:off x="221223" y="1964331"/>
            <a:ext cx="17845550" cy="6705908"/>
          </a:xfrm>
          <a:custGeom>
            <a:avLst/>
            <a:gdLst/>
            <a:ahLst/>
            <a:cxnLst/>
            <a:rect l="l" t="t" r="r" b="b"/>
            <a:pathLst>
              <a:path w="17845550" h="6705908">
                <a:moveTo>
                  <a:pt x="0" y="0"/>
                </a:moveTo>
                <a:lnTo>
                  <a:pt x="17845549" y="0"/>
                </a:lnTo>
                <a:lnTo>
                  <a:pt x="17845549" y="6705907"/>
                </a:lnTo>
                <a:lnTo>
                  <a:pt x="0" y="6705907"/>
                </a:lnTo>
                <a:lnTo>
                  <a:pt x="0" y="0"/>
                </a:lnTo>
                <a:close/>
              </a:path>
            </a:pathLst>
          </a:custGeom>
          <a:blipFill>
            <a:blip r:embed="rId2"/>
            <a:stretch>
              <a:fillRect l="-10123" r="-10123"/>
            </a:stretch>
          </a:blipFill>
        </p:spPr>
        <p:txBody>
          <a:bodyPr/>
          <a:lstStyle/>
          <a:p>
            <a:endParaRPr lang="zh-TW" altLang="en-US"/>
          </a:p>
        </p:txBody>
      </p:sp>
      <p:grpSp>
        <p:nvGrpSpPr>
          <p:cNvPr id="6" name="Group 6"/>
          <p:cNvGrpSpPr/>
          <p:nvPr/>
        </p:nvGrpSpPr>
        <p:grpSpPr>
          <a:xfrm>
            <a:off x="7564405" y="2068760"/>
            <a:ext cx="12095160" cy="5028659"/>
            <a:chOff x="0" y="0"/>
            <a:chExt cx="13103716" cy="6704879"/>
          </a:xfrm>
        </p:grpSpPr>
        <p:sp>
          <p:nvSpPr>
            <p:cNvPr id="7" name="Freeform 7"/>
            <p:cNvSpPr/>
            <p:nvPr/>
          </p:nvSpPr>
          <p:spPr>
            <a:xfrm>
              <a:off x="72748" y="65361"/>
              <a:ext cx="12958221" cy="6423656"/>
            </a:xfrm>
            <a:custGeom>
              <a:avLst/>
              <a:gdLst/>
              <a:ahLst/>
              <a:cxnLst/>
              <a:rect l="l" t="t" r="r" b="b"/>
              <a:pathLst>
                <a:path w="12958221" h="6574157">
                  <a:moveTo>
                    <a:pt x="0" y="1095675"/>
                  </a:moveTo>
                  <a:cubicBezTo>
                    <a:pt x="0" y="490538"/>
                    <a:pt x="550702" y="0"/>
                    <a:pt x="1229925" y="0"/>
                  </a:cubicBezTo>
                  <a:lnTo>
                    <a:pt x="11728297" y="0"/>
                  </a:lnTo>
                  <a:cubicBezTo>
                    <a:pt x="12407641" y="0"/>
                    <a:pt x="12958221" y="490538"/>
                    <a:pt x="12958221" y="1095675"/>
                  </a:cubicBezTo>
                  <a:lnTo>
                    <a:pt x="12958221" y="5478482"/>
                  </a:lnTo>
                  <a:cubicBezTo>
                    <a:pt x="12958221" y="6083620"/>
                    <a:pt x="12407519" y="6574157"/>
                    <a:pt x="11728297" y="6574157"/>
                  </a:cubicBezTo>
                  <a:lnTo>
                    <a:pt x="1229925" y="6574157"/>
                  </a:lnTo>
                  <a:cubicBezTo>
                    <a:pt x="550702" y="6574157"/>
                    <a:pt x="0" y="6083620"/>
                    <a:pt x="0" y="5478482"/>
                  </a:cubicBezTo>
                  <a:close/>
                </a:path>
              </a:pathLst>
            </a:custGeom>
            <a:solidFill>
              <a:srgbClr val="FFFFFF"/>
            </a:solidFill>
          </p:spPr>
          <p:txBody>
            <a:bodyPr/>
            <a:lstStyle/>
            <a:p>
              <a:endParaRPr lang="zh-TW" altLang="en-US"/>
            </a:p>
          </p:txBody>
        </p:sp>
        <p:sp>
          <p:nvSpPr>
            <p:cNvPr id="8" name="Freeform 8"/>
            <p:cNvSpPr/>
            <p:nvPr/>
          </p:nvSpPr>
          <p:spPr>
            <a:xfrm>
              <a:off x="0" y="0"/>
              <a:ext cx="13103716" cy="6704879"/>
            </a:xfrm>
            <a:custGeom>
              <a:avLst/>
              <a:gdLst/>
              <a:ahLst/>
              <a:cxnLst/>
              <a:rect l="l" t="t" r="r" b="b"/>
              <a:pathLst>
                <a:path w="13103716" h="6704879">
                  <a:moveTo>
                    <a:pt x="0" y="1161036"/>
                  </a:moveTo>
                  <a:cubicBezTo>
                    <a:pt x="0" y="519296"/>
                    <a:pt x="583802" y="0"/>
                    <a:pt x="1302673" y="0"/>
                  </a:cubicBezTo>
                  <a:lnTo>
                    <a:pt x="11801045" y="0"/>
                  </a:lnTo>
                  <a:lnTo>
                    <a:pt x="11801045" y="65361"/>
                  </a:lnTo>
                  <a:lnTo>
                    <a:pt x="11801045" y="0"/>
                  </a:lnTo>
                  <a:cubicBezTo>
                    <a:pt x="12519915" y="0"/>
                    <a:pt x="13103716" y="519296"/>
                    <a:pt x="13103716" y="1161036"/>
                  </a:cubicBezTo>
                  <a:lnTo>
                    <a:pt x="13030969" y="1161036"/>
                  </a:lnTo>
                  <a:lnTo>
                    <a:pt x="13103716" y="1161036"/>
                  </a:lnTo>
                  <a:lnTo>
                    <a:pt x="13103716" y="5543843"/>
                  </a:lnTo>
                  <a:lnTo>
                    <a:pt x="13030969" y="5543843"/>
                  </a:lnTo>
                  <a:lnTo>
                    <a:pt x="13103716" y="5543843"/>
                  </a:lnTo>
                  <a:cubicBezTo>
                    <a:pt x="13103716" y="6185583"/>
                    <a:pt x="12519915" y="6704879"/>
                    <a:pt x="11801045" y="6704879"/>
                  </a:cubicBezTo>
                  <a:lnTo>
                    <a:pt x="11801045" y="6639518"/>
                  </a:lnTo>
                  <a:lnTo>
                    <a:pt x="11801045" y="6704879"/>
                  </a:lnTo>
                  <a:lnTo>
                    <a:pt x="1302673" y="6704879"/>
                  </a:lnTo>
                  <a:lnTo>
                    <a:pt x="1302673" y="6639518"/>
                  </a:lnTo>
                  <a:lnTo>
                    <a:pt x="1302673" y="6704879"/>
                  </a:lnTo>
                  <a:cubicBezTo>
                    <a:pt x="583802" y="6704879"/>
                    <a:pt x="0" y="6185583"/>
                    <a:pt x="0" y="5543843"/>
                  </a:cubicBezTo>
                  <a:lnTo>
                    <a:pt x="0" y="1161036"/>
                  </a:lnTo>
                  <a:lnTo>
                    <a:pt x="72748" y="1161036"/>
                  </a:lnTo>
                  <a:lnTo>
                    <a:pt x="0" y="1161036"/>
                  </a:lnTo>
                  <a:moveTo>
                    <a:pt x="145496" y="1161036"/>
                  </a:moveTo>
                  <a:lnTo>
                    <a:pt x="145496" y="5543843"/>
                  </a:lnTo>
                  <a:lnTo>
                    <a:pt x="72748" y="5543843"/>
                  </a:lnTo>
                  <a:lnTo>
                    <a:pt x="145496" y="5543843"/>
                  </a:lnTo>
                  <a:cubicBezTo>
                    <a:pt x="145496" y="6112378"/>
                    <a:pt x="662976" y="6574156"/>
                    <a:pt x="1302673" y="6574156"/>
                  </a:cubicBezTo>
                  <a:lnTo>
                    <a:pt x="11801045" y="6574156"/>
                  </a:lnTo>
                  <a:cubicBezTo>
                    <a:pt x="12440741" y="6574156"/>
                    <a:pt x="12958221" y="6112378"/>
                    <a:pt x="12958221" y="5543843"/>
                  </a:cubicBezTo>
                  <a:lnTo>
                    <a:pt x="12958221" y="1161036"/>
                  </a:lnTo>
                  <a:cubicBezTo>
                    <a:pt x="12958221" y="592501"/>
                    <a:pt x="12440741" y="130723"/>
                    <a:pt x="11801045" y="130723"/>
                  </a:cubicBezTo>
                  <a:lnTo>
                    <a:pt x="1302673" y="130723"/>
                  </a:lnTo>
                  <a:lnTo>
                    <a:pt x="1302673" y="65361"/>
                  </a:lnTo>
                  <a:lnTo>
                    <a:pt x="1302673" y="130723"/>
                  </a:lnTo>
                  <a:cubicBezTo>
                    <a:pt x="662976" y="130723"/>
                    <a:pt x="145496" y="592501"/>
                    <a:pt x="145496" y="1161036"/>
                  </a:cubicBezTo>
                  <a:close/>
                </a:path>
              </a:pathLst>
            </a:custGeom>
            <a:solidFill>
              <a:srgbClr val="000000"/>
            </a:solidFill>
          </p:spPr>
          <p:txBody>
            <a:bodyPr/>
            <a:lstStyle/>
            <a:p>
              <a:endParaRPr lang="zh-TW" altLang="en-US"/>
            </a:p>
          </p:txBody>
        </p:sp>
        <p:sp>
          <p:nvSpPr>
            <p:cNvPr id="9" name="TextBox 9"/>
            <p:cNvSpPr txBox="1"/>
            <p:nvPr/>
          </p:nvSpPr>
          <p:spPr>
            <a:xfrm>
              <a:off x="1484153" y="491708"/>
              <a:ext cx="10406751" cy="6182706"/>
            </a:xfrm>
            <a:prstGeom prst="rect">
              <a:avLst/>
            </a:prstGeom>
          </p:spPr>
          <p:txBody>
            <a:bodyPr lIns="50800" tIns="50800" rIns="50800" bIns="50800" rtlCol="0" anchor="ctr"/>
            <a:lstStyle/>
            <a:p>
              <a:pPr algn="l">
                <a:lnSpc>
                  <a:spcPts val="5759"/>
                </a:lnSpc>
              </a:pPr>
              <a:r>
                <a:rPr lang="en-US" sz="4400" spc="28" dirty="0">
                  <a:solidFill>
                    <a:srgbClr val="000000"/>
                  </a:solidFill>
                  <a:latin typeface="Open Sans"/>
                </a:rPr>
                <a:t>1.動支日期請寫</a:t>
              </a:r>
              <a:r>
                <a:rPr lang="en-US" sz="4400" spc="28" dirty="0">
                  <a:solidFill>
                    <a:srgbClr val="FF0000"/>
                  </a:solidFill>
                  <a:ea typeface="Open Sans"/>
                </a:rPr>
                <a:t>災害發生的日期</a:t>
              </a:r>
              <a:r>
                <a:rPr lang="en-US" sz="4400" spc="28" dirty="0">
                  <a:solidFill>
                    <a:srgbClr val="000000"/>
                  </a:solidFill>
                  <a:latin typeface="Open Sans"/>
                </a:rPr>
                <a:t>(</a:t>
              </a:r>
              <a:r>
                <a:rPr lang="en-US" sz="4400" spc="28" dirty="0" err="1">
                  <a:solidFill>
                    <a:srgbClr val="000000"/>
                  </a:solidFill>
                  <a:latin typeface="Open Sans"/>
                </a:rPr>
                <a:t>也就是災害發生當下要去搶修的當天日期</a:t>
              </a:r>
              <a:r>
                <a:rPr lang="en-US" sz="4400" spc="28" dirty="0">
                  <a:solidFill>
                    <a:srgbClr val="000000"/>
                  </a:solidFill>
                  <a:latin typeface="Open Sans"/>
                </a:rPr>
                <a:t>)，</a:t>
              </a:r>
              <a:r>
                <a:rPr lang="en-US" sz="4400" spc="28" dirty="0" err="1">
                  <a:solidFill>
                    <a:srgbClr val="000000"/>
                  </a:solidFill>
                  <a:latin typeface="Open Sans"/>
                </a:rPr>
                <a:t>並清楚標示年、月、日</a:t>
              </a:r>
              <a:r>
                <a:rPr lang="en-US" sz="4400" spc="28" dirty="0">
                  <a:solidFill>
                    <a:srgbClr val="000000"/>
                  </a:solidFill>
                  <a:latin typeface="Open Sans"/>
                </a:rPr>
                <a:t>。</a:t>
              </a:r>
            </a:p>
            <a:p>
              <a:pPr algn="l">
                <a:lnSpc>
                  <a:spcPts val="5759"/>
                </a:lnSpc>
              </a:pPr>
              <a:r>
                <a:rPr lang="en-US" sz="4400" spc="28" dirty="0">
                  <a:solidFill>
                    <a:srgbClr val="000000"/>
                  </a:solidFill>
                  <a:latin typeface="Open Sans"/>
                </a:rPr>
                <a:t>2.請不要寫工程結算日期或給付金額的日期。</a:t>
              </a:r>
            </a:p>
          </p:txBody>
        </p:sp>
      </p:grpSp>
      <p:sp>
        <p:nvSpPr>
          <p:cNvPr id="10" name="Freeform 10"/>
          <p:cNvSpPr/>
          <p:nvPr/>
        </p:nvSpPr>
        <p:spPr>
          <a:xfrm rot="5400000">
            <a:off x="4653689" y="3518578"/>
            <a:ext cx="1857375" cy="4180118"/>
          </a:xfrm>
          <a:custGeom>
            <a:avLst/>
            <a:gdLst/>
            <a:ahLst/>
            <a:cxnLst/>
            <a:rect l="l" t="t" r="r" b="b"/>
            <a:pathLst>
              <a:path w="1857375" h="4180118">
                <a:moveTo>
                  <a:pt x="0" y="0"/>
                </a:moveTo>
                <a:lnTo>
                  <a:pt x="1857375" y="0"/>
                </a:lnTo>
                <a:lnTo>
                  <a:pt x="1857375" y="4180118"/>
                </a:lnTo>
                <a:lnTo>
                  <a:pt x="0" y="4180118"/>
                </a:lnTo>
                <a:lnTo>
                  <a:pt x="0" y="0"/>
                </a:lnTo>
                <a:close/>
              </a:path>
            </a:pathLst>
          </a:custGeom>
          <a:blipFill>
            <a:blip r:embed="rId3"/>
            <a:stretch>
              <a:fillRect l="-64285" r="-64285"/>
            </a:stretch>
          </a:blipFill>
        </p:spPr>
        <p:txBody>
          <a:bodyPr/>
          <a:lstStyle/>
          <a:p>
            <a:endParaRPr lang="zh-TW" altLang="en-US"/>
          </a:p>
        </p:txBody>
      </p:sp>
      <p:sp>
        <p:nvSpPr>
          <p:cNvPr id="11" name="Freeform 11"/>
          <p:cNvSpPr/>
          <p:nvPr/>
        </p:nvSpPr>
        <p:spPr>
          <a:xfrm>
            <a:off x="873032" y="1559612"/>
            <a:ext cx="2739894" cy="8114606"/>
          </a:xfrm>
          <a:custGeom>
            <a:avLst/>
            <a:gdLst/>
            <a:ahLst/>
            <a:cxnLst/>
            <a:rect l="l" t="t" r="r" b="b"/>
            <a:pathLst>
              <a:path w="2739894" h="8114606">
                <a:moveTo>
                  <a:pt x="0" y="0"/>
                </a:moveTo>
                <a:lnTo>
                  <a:pt x="2739894" y="0"/>
                </a:lnTo>
                <a:lnTo>
                  <a:pt x="2739894" y="8114605"/>
                </a:lnTo>
                <a:lnTo>
                  <a:pt x="0" y="8114605"/>
                </a:lnTo>
                <a:lnTo>
                  <a:pt x="0" y="0"/>
                </a:lnTo>
                <a:close/>
              </a:path>
            </a:pathLst>
          </a:custGeom>
          <a:blipFill>
            <a:blip r:embed="rId4"/>
            <a:stretch>
              <a:fillRect t="-4594" b="-4594"/>
            </a:stretch>
          </a:blipFill>
        </p:spPr>
        <p:txBody>
          <a:bodyPr/>
          <a:lstStyle/>
          <a:p>
            <a:endParaRPr lang="zh-TW" altLang="en-US"/>
          </a:p>
        </p:txBody>
      </p:sp>
      <p:sp>
        <p:nvSpPr>
          <p:cNvPr id="12" name="Freeform 12"/>
          <p:cNvSpPr/>
          <p:nvPr/>
        </p:nvSpPr>
        <p:spPr>
          <a:xfrm>
            <a:off x="1295822" y="6537324"/>
            <a:ext cx="1667769" cy="1667769"/>
          </a:xfrm>
          <a:custGeom>
            <a:avLst/>
            <a:gdLst/>
            <a:ahLst/>
            <a:cxnLst/>
            <a:rect l="l" t="t" r="r" b="b"/>
            <a:pathLst>
              <a:path w="1667769" h="1667769">
                <a:moveTo>
                  <a:pt x="0" y="0"/>
                </a:moveTo>
                <a:lnTo>
                  <a:pt x="1667769" y="0"/>
                </a:lnTo>
                <a:lnTo>
                  <a:pt x="1667769" y="1667769"/>
                </a:lnTo>
                <a:lnTo>
                  <a:pt x="0" y="1667769"/>
                </a:lnTo>
                <a:lnTo>
                  <a:pt x="0" y="0"/>
                </a:lnTo>
                <a:close/>
              </a:path>
            </a:pathLst>
          </a:custGeom>
          <a:blipFill>
            <a:blip r:embed="rId5"/>
            <a:stretch>
              <a:fillRect/>
            </a:stretch>
          </a:blipFill>
        </p:spPr>
        <p:txBody>
          <a:bodyPr/>
          <a:lstStyle/>
          <a:p>
            <a:endParaRPr lang="zh-TW" altLang="en-US"/>
          </a:p>
        </p:txBody>
      </p:sp>
      <p:sp>
        <p:nvSpPr>
          <p:cNvPr id="13" name="Freeform 13"/>
          <p:cNvSpPr/>
          <p:nvPr/>
        </p:nvSpPr>
        <p:spPr>
          <a:xfrm>
            <a:off x="15441180" y="7939502"/>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6"/>
            <a:stretch>
              <a:fillRect/>
            </a:stretch>
          </a:blipFill>
        </p:spPr>
        <p:txBody>
          <a:bodyPr/>
          <a:lstStyle/>
          <a:p>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2944" y="0"/>
            <a:ext cx="18893888" cy="10287000"/>
            <a:chOff x="0" y="0"/>
            <a:chExt cx="23445216" cy="12765024"/>
          </a:xfrm>
        </p:grpSpPr>
        <p:sp>
          <p:nvSpPr>
            <p:cNvPr id="3" name="Freeform 3"/>
            <p:cNvSpPr/>
            <p:nvPr/>
          </p:nvSpPr>
          <p:spPr>
            <a:xfrm>
              <a:off x="0" y="0"/>
              <a:ext cx="23445215" cy="12765024"/>
            </a:xfrm>
            <a:custGeom>
              <a:avLst/>
              <a:gdLst/>
              <a:ahLst/>
              <a:cxnLst/>
              <a:rect l="l" t="t" r="r" b="b"/>
              <a:pathLst>
                <a:path w="23445215" h="12765024">
                  <a:moveTo>
                    <a:pt x="0" y="0"/>
                  </a:moveTo>
                  <a:lnTo>
                    <a:pt x="23445215" y="0"/>
                  </a:lnTo>
                  <a:lnTo>
                    <a:pt x="23445215" y="12765024"/>
                  </a:lnTo>
                  <a:lnTo>
                    <a:pt x="0" y="12765024"/>
                  </a:lnTo>
                  <a:close/>
                </a:path>
              </a:pathLst>
            </a:custGeom>
            <a:solidFill>
              <a:srgbClr val="FAF6EB"/>
            </a:solidFill>
          </p:spPr>
          <p:txBody>
            <a:bodyPr/>
            <a:lstStyle/>
            <a:p>
              <a:endParaRPr lang="zh-TW" altLang="en-US"/>
            </a:p>
          </p:txBody>
        </p:sp>
      </p:grpSp>
      <p:sp>
        <p:nvSpPr>
          <p:cNvPr id="4" name="Freeform 4"/>
          <p:cNvSpPr/>
          <p:nvPr/>
        </p:nvSpPr>
        <p:spPr>
          <a:xfrm>
            <a:off x="221223" y="2109843"/>
            <a:ext cx="17845550" cy="6705908"/>
          </a:xfrm>
          <a:custGeom>
            <a:avLst/>
            <a:gdLst/>
            <a:ahLst/>
            <a:cxnLst/>
            <a:rect l="l" t="t" r="r" b="b"/>
            <a:pathLst>
              <a:path w="17845550" h="6705908">
                <a:moveTo>
                  <a:pt x="0" y="0"/>
                </a:moveTo>
                <a:lnTo>
                  <a:pt x="17845549" y="0"/>
                </a:lnTo>
                <a:lnTo>
                  <a:pt x="17845549" y="6705908"/>
                </a:lnTo>
                <a:lnTo>
                  <a:pt x="0" y="6705908"/>
                </a:lnTo>
                <a:lnTo>
                  <a:pt x="0" y="0"/>
                </a:lnTo>
                <a:close/>
              </a:path>
            </a:pathLst>
          </a:custGeom>
          <a:blipFill>
            <a:blip r:embed="rId2"/>
            <a:stretch>
              <a:fillRect l="-10123" r="-10123"/>
            </a:stretch>
          </a:blipFill>
        </p:spPr>
        <p:txBody>
          <a:bodyPr/>
          <a:lstStyle/>
          <a:p>
            <a:endParaRPr lang="zh-TW" altLang="en-US"/>
          </a:p>
        </p:txBody>
      </p:sp>
      <p:grpSp>
        <p:nvGrpSpPr>
          <p:cNvPr id="5" name="Group 5"/>
          <p:cNvGrpSpPr/>
          <p:nvPr/>
        </p:nvGrpSpPr>
        <p:grpSpPr>
          <a:xfrm>
            <a:off x="7029450" y="1866900"/>
            <a:ext cx="9605502" cy="7631414"/>
            <a:chOff x="0" y="0"/>
            <a:chExt cx="12807336" cy="10175218"/>
          </a:xfrm>
        </p:grpSpPr>
        <p:sp>
          <p:nvSpPr>
            <p:cNvPr id="6" name="Freeform 6"/>
            <p:cNvSpPr/>
            <p:nvPr/>
          </p:nvSpPr>
          <p:spPr>
            <a:xfrm>
              <a:off x="76200" y="76200"/>
              <a:ext cx="12654915" cy="10022840"/>
            </a:xfrm>
            <a:custGeom>
              <a:avLst/>
              <a:gdLst/>
              <a:ahLst/>
              <a:cxnLst/>
              <a:rect l="l" t="t" r="r" b="b"/>
              <a:pathLst>
                <a:path w="12654915" h="10022840">
                  <a:moveTo>
                    <a:pt x="0" y="1670558"/>
                  </a:moveTo>
                  <a:cubicBezTo>
                    <a:pt x="0" y="747903"/>
                    <a:pt x="750189" y="0"/>
                    <a:pt x="1675765" y="0"/>
                  </a:cubicBezTo>
                  <a:lnTo>
                    <a:pt x="10979150" y="0"/>
                  </a:lnTo>
                  <a:cubicBezTo>
                    <a:pt x="11904599" y="0"/>
                    <a:pt x="12654915" y="747903"/>
                    <a:pt x="12654915" y="1670558"/>
                  </a:cubicBezTo>
                  <a:lnTo>
                    <a:pt x="12654915" y="8352282"/>
                  </a:lnTo>
                  <a:cubicBezTo>
                    <a:pt x="12654915" y="9274937"/>
                    <a:pt x="11904726" y="10022839"/>
                    <a:pt x="10979150" y="10022839"/>
                  </a:cubicBezTo>
                  <a:lnTo>
                    <a:pt x="1675765" y="10022839"/>
                  </a:lnTo>
                  <a:cubicBezTo>
                    <a:pt x="750189" y="10022840"/>
                    <a:pt x="0" y="9274937"/>
                    <a:pt x="0" y="8352282"/>
                  </a:cubicBezTo>
                  <a:close/>
                </a:path>
              </a:pathLst>
            </a:custGeom>
            <a:solidFill>
              <a:srgbClr val="FFFFFF"/>
            </a:solidFill>
          </p:spPr>
          <p:txBody>
            <a:bodyPr/>
            <a:lstStyle/>
            <a:p>
              <a:endParaRPr lang="zh-TW" altLang="en-US"/>
            </a:p>
          </p:txBody>
        </p:sp>
        <p:sp>
          <p:nvSpPr>
            <p:cNvPr id="7" name="Freeform 7"/>
            <p:cNvSpPr/>
            <p:nvPr/>
          </p:nvSpPr>
          <p:spPr>
            <a:xfrm>
              <a:off x="0" y="0"/>
              <a:ext cx="12807315" cy="10175240"/>
            </a:xfrm>
            <a:custGeom>
              <a:avLst/>
              <a:gdLst/>
              <a:ahLst/>
              <a:cxnLst/>
              <a:rect l="l" t="t" r="r" b="b"/>
              <a:pathLst>
                <a:path w="12807315" h="10175240">
                  <a:moveTo>
                    <a:pt x="0" y="1746758"/>
                  </a:moveTo>
                  <a:cubicBezTo>
                    <a:pt x="0" y="781812"/>
                    <a:pt x="784606" y="0"/>
                    <a:pt x="1751965" y="0"/>
                  </a:cubicBezTo>
                  <a:lnTo>
                    <a:pt x="11055350" y="0"/>
                  </a:lnTo>
                  <a:lnTo>
                    <a:pt x="11055350" y="76200"/>
                  </a:lnTo>
                  <a:lnTo>
                    <a:pt x="11055350" y="0"/>
                  </a:lnTo>
                  <a:cubicBezTo>
                    <a:pt x="12022709" y="0"/>
                    <a:pt x="12807315" y="781812"/>
                    <a:pt x="12807315" y="1746758"/>
                  </a:cubicBezTo>
                  <a:lnTo>
                    <a:pt x="12731115" y="1746758"/>
                  </a:lnTo>
                  <a:lnTo>
                    <a:pt x="12807315" y="1746758"/>
                  </a:lnTo>
                  <a:lnTo>
                    <a:pt x="12807315" y="8428482"/>
                  </a:lnTo>
                  <a:lnTo>
                    <a:pt x="12731115" y="8428482"/>
                  </a:lnTo>
                  <a:lnTo>
                    <a:pt x="12807315" y="8428482"/>
                  </a:lnTo>
                  <a:cubicBezTo>
                    <a:pt x="12807315" y="9393427"/>
                    <a:pt x="12022709" y="10175239"/>
                    <a:pt x="11055350" y="10175239"/>
                  </a:cubicBezTo>
                  <a:lnTo>
                    <a:pt x="11055350" y="10099039"/>
                  </a:lnTo>
                  <a:lnTo>
                    <a:pt x="11055350" y="10175239"/>
                  </a:lnTo>
                  <a:lnTo>
                    <a:pt x="1751965" y="10175239"/>
                  </a:lnTo>
                  <a:lnTo>
                    <a:pt x="1751965" y="10099039"/>
                  </a:lnTo>
                  <a:lnTo>
                    <a:pt x="1751965" y="10175239"/>
                  </a:lnTo>
                  <a:cubicBezTo>
                    <a:pt x="784606" y="10175240"/>
                    <a:pt x="0" y="9393428"/>
                    <a:pt x="0" y="8428482"/>
                  </a:cubicBezTo>
                  <a:lnTo>
                    <a:pt x="0" y="1746758"/>
                  </a:lnTo>
                  <a:lnTo>
                    <a:pt x="76200" y="1746758"/>
                  </a:lnTo>
                  <a:lnTo>
                    <a:pt x="0" y="1746758"/>
                  </a:lnTo>
                  <a:moveTo>
                    <a:pt x="152400" y="1746758"/>
                  </a:moveTo>
                  <a:lnTo>
                    <a:pt x="152400" y="8428482"/>
                  </a:lnTo>
                  <a:lnTo>
                    <a:pt x="76200" y="8428482"/>
                  </a:lnTo>
                  <a:lnTo>
                    <a:pt x="152400" y="8428482"/>
                  </a:lnTo>
                  <a:cubicBezTo>
                    <a:pt x="152400" y="9308846"/>
                    <a:pt x="868299" y="10022840"/>
                    <a:pt x="1751965" y="10022840"/>
                  </a:cubicBezTo>
                  <a:lnTo>
                    <a:pt x="11055350" y="10022840"/>
                  </a:lnTo>
                  <a:cubicBezTo>
                    <a:pt x="11939016" y="10022840"/>
                    <a:pt x="12654915" y="9308847"/>
                    <a:pt x="12654915" y="8428482"/>
                  </a:cubicBezTo>
                  <a:lnTo>
                    <a:pt x="12654915" y="1746758"/>
                  </a:lnTo>
                  <a:cubicBezTo>
                    <a:pt x="12654915" y="866394"/>
                    <a:pt x="11939016" y="152400"/>
                    <a:pt x="11055350" y="152400"/>
                  </a:cubicBezTo>
                  <a:lnTo>
                    <a:pt x="1751965" y="152400"/>
                  </a:lnTo>
                  <a:lnTo>
                    <a:pt x="1751965" y="76200"/>
                  </a:lnTo>
                  <a:lnTo>
                    <a:pt x="1751965" y="152400"/>
                  </a:lnTo>
                  <a:cubicBezTo>
                    <a:pt x="868299" y="152400"/>
                    <a:pt x="152400" y="866394"/>
                    <a:pt x="152400" y="1746758"/>
                  </a:cubicBezTo>
                  <a:close/>
                </a:path>
              </a:pathLst>
            </a:custGeom>
            <a:solidFill>
              <a:srgbClr val="000000"/>
            </a:solidFill>
          </p:spPr>
          <p:txBody>
            <a:bodyPr/>
            <a:lstStyle/>
            <a:p>
              <a:endParaRPr lang="zh-TW" altLang="en-US"/>
            </a:p>
          </p:txBody>
        </p:sp>
        <p:sp>
          <p:nvSpPr>
            <p:cNvPr id="8" name="TextBox 8"/>
            <p:cNvSpPr txBox="1"/>
            <p:nvPr/>
          </p:nvSpPr>
          <p:spPr>
            <a:xfrm>
              <a:off x="0" y="-28575"/>
              <a:ext cx="12807336" cy="10203793"/>
            </a:xfrm>
            <a:prstGeom prst="rect">
              <a:avLst/>
            </a:prstGeom>
          </p:spPr>
          <p:txBody>
            <a:bodyPr lIns="50800" tIns="50800" rIns="50800" bIns="50800" rtlCol="0" anchor="ctr"/>
            <a:lstStyle/>
            <a:p>
              <a:pPr algn="l">
                <a:lnSpc>
                  <a:spcPts val="4320"/>
                </a:lnSpc>
              </a:pPr>
              <a:r>
                <a:rPr lang="en-US" sz="3600">
                  <a:solidFill>
                    <a:srgbClr val="000000"/>
                  </a:solidFill>
                  <a:latin typeface="Arimo"/>
                </a:rPr>
                <a:t>1.填入動支項目（包含哪一次天然災害、災害地點、災害情形及搶險修作為，例如「搶險」、「搶修」「清理」 「清除」 「搶通」 「修復」 「扶正」 「待命」 「封橋」「封橋防水檔板及沙包運送」字樣等等..) </a:t>
              </a:r>
            </a:p>
            <a:p>
              <a:pPr algn="l">
                <a:lnSpc>
                  <a:spcPts val="6480"/>
                </a:lnSpc>
              </a:pPr>
              <a:r>
                <a:rPr lang="en-US" sz="3600">
                  <a:solidFill>
                    <a:srgbClr val="000000"/>
                  </a:solidFill>
                  <a:latin typeface="Arimo"/>
                </a:rPr>
                <a:t>e.g.6月豪雨</a:t>
              </a:r>
              <a:r>
                <a:rPr lang="en-US" sz="3600">
                  <a:solidFill>
                    <a:srgbClr val="FF0000"/>
                  </a:solidFill>
                  <a:latin typeface="Arimo"/>
                </a:rPr>
                <a:t>(哪一次天然災害) </a:t>
              </a:r>
              <a:r>
                <a:rPr lang="en-US" sz="3600">
                  <a:solidFill>
                    <a:srgbClr val="000000"/>
                  </a:solidFill>
                  <a:ea typeface="Arimo"/>
                </a:rPr>
                <a:t>尖山埤產業道路、尖山產業道路、尖山大峽谷</a:t>
              </a:r>
              <a:r>
                <a:rPr lang="en-US" sz="3600">
                  <a:solidFill>
                    <a:srgbClr val="FF0000"/>
                  </a:solidFill>
                  <a:latin typeface="Arimo"/>
                </a:rPr>
                <a:t>(災害地點) </a:t>
              </a:r>
              <a:r>
                <a:rPr lang="en-US" sz="3600">
                  <a:solidFill>
                    <a:srgbClr val="000000"/>
                  </a:solidFill>
                  <a:ea typeface="Arimo"/>
                </a:rPr>
                <a:t>樹木及土石崩落</a:t>
              </a:r>
              <a:r>
                <a:rPr lang="en-US" sz="3600">
                  <a:solidFill>
                    <a:srgbClr val="FF0000"/>
                  </a:solidFill>
                  <a:latin typeface="Arimo"/>
                </a:rPr>
                <a:t>(災害情形) </a:t>
              </a:r>
              <a:r>
                <a:rPr lang="en-US" sz="3600">
                  <a:solidFill>
                    <a:srgbClr val="000000"/>
                  </a:solidFill>
                  <a:ea typeface="Arimo"/>
                </a:rPr>
                <a:t>清除</a:t>
              </a:r>
              <a:r>
                <a:rPr lang="en-US" sz="3600">
                  <a:solidFill>
                    <a:srgbClr val="FF0000"/>
                  </a:solidFill>
                  <a:latin typeface="Arimo"/>
                </a:rPr>
                <a:t>(搶險修作為)</a:t>
              </a:r>
            </a:p>
          </p:txBody>
        </p:sp>
      </p:grpSp>
      <p:sp>
        <p:nvSpPr>
          <p:cNvPr id="9" name="Freeform 9"/>
          <p:cNvSpPr/>
          <p:nvPr/>
        </p:nvSpPr>
        <p:spPr>
          <a:xfrm rot="5400000">
            <a:off x="4873274" y="4116334"/>
            <a:ext cx="1568354" cy="3066118"/>
          </a:xfrm>
          <a:custGeom>
            <a:avLst/>
            <a:gdLst/>
            <a:ahLst/>
            <a:cxnLst/>
            <a:rect l="l" t="t" r="r" b="b"/>
            <a:pathLst>
              <a:path w="1568354" h="3066118">
                <a:moveTo>
                  <a:pt x="0" y="0"/>
                </a:moveTo>
                <a:lnTo>
                  <a:pt x="1568353" y="0"/>
                </a:lnTo>
                <a:lnTo>
                  <a:pt x="1568353" y="3066119"/>
                </a:lnTo>
                <a:lnTo>
                  <a:pt x="0" y="3066119"/>
                </a:lnTo>
                <a:lnTo>
                  <a:pt x="0" y="0"/>
                </a:lnTo>
                <a:close/>
              </a:path>
            </a:pathLst>
          </a:custGeom>
          <a:blipFill>
            <a:blip r:embed="rId3"/>
            <a:stretch>
              <a:fillRect l="-49276" r="-49276"/>
            </a:stretch>
          </a:blipFill>
        </p:spPr>
        <p:txBody>
          <a:bodyPr/>
          <a:lstStyle/>
          <a:p>
            <a:endParaRPr lang="zh-TW" altLang="en-US"/>
          </a:p>
        </p:txBody>
      </p:sp>
      <p:sp>
        <p:nvSpPr>
          <p:cNvPr id="10" name="Freeform 10"/>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4"/>
            <a:stretch>
              <a:fillRect/>
            </a:stretch>
          </a:blipFill>
        </p:spPr>
        <p:txBody>
          <a:bodyPr/>
          <a:lstStyle/>
          <a:p>
            <a:endParaRPr lang="zh-TW" altLang="en-US"/>
          </a:p>
        </p:txBody>
      </p:sp>
      <p:sp>
        <p:nvSpPr>
          <p:cNvPr id="11" name="Freeform 11"/>
          <p:cNvSpPr/>
          <p:nvPr/>
        </p:nvSpPr>
        <p:spPr>
          <a:xfrm>
            <a:off x="1940070" y="1722112"/>
            <a:ext cx="2345379" cy="7854566"/>
          </a:xfrm>
          <a:custGeom>
            <a:avLst/>
            <a:gdLst/>
            <a:ahLst/>
            <a:cxnLst/>
            <a:rect l="l" t="t" r="r" b="b"/>
            <a:pathLst>
              <a:path w="2345379" h="7854566">
                <a:moveTo>
                  <a:pt x="0" y="0"/>
                </a:moveTo>
                <a:lnTo>
                  <a:pt x="2345379" y="0"/>
                </a:lnTo>
                <a:lnTo>
                  <a:pt x="2345379" y="7854566"/>
                </a:lnTo>
                <a:lnTo>
                  <a:pt x="0" y="7854566"/>
                </a:lnTo>
                <a:lnTo>
                  <a:pt x="0" y="0"/>
                </a:lnTo>
                <a:close/>
              </a:path>
            </a:pathLst>
          </a:custGeom>
          <a:blipFill>
            <a:blip r:embed="rId5"/>
            <a:stretch>
              <a:fillRect b="-4368"/>
            </a:stretch>
          </a:blipFill>
        </p:spPr>
        <p:txBody>
          <a:bodyPr/>
          <a:lstStyle/>
          <a:p>
            <a:endParaRPr lang="zh-TW" altLang="en-US"/>
          </a:p>
        </p:txBody>
      </p:sp>
      <p:sp>
        <p:nvSpPr>
          <p:cNvPr id="12" name="Freeform 12"/>
          <p:cNvSpPr/>
          <p:nvPr/>
        </p:nvSpPr>
        <p:spPr>
          <a:xfrm>
            <a:off x="2348031" y="7270648"/>
            <a:ext cx="1529455" cy="1426192"/>
          </a:xfrm>
          <a:custGeom>
            <a:avLst/>
            <a:gdLst/>
            <a:ahLst/>
            <a:cxnLst/>
            <a:rect l="l" t="t" r="r" b="b"/>
            <a:pathLst>
              <a:path w="1529455" h="1426192">
                <a:moveTo>
                  <a:pt x="0" y="0"/>
                </a:moveTo>
                <a:lnTo>
                  <a:pt x="1529455" y="0"/>
                </a:lnTo>
                <a:lnTo>
                  <a:pt x="1529455" y="1426193"/>
                </a:lnTo>
                <a:lnTo>
                  <a:pt x="0" y="1426193"/>
                </a:lnTo>
                <a:lnTo>
                  <a:pt x="0" y="0"/>
                </a:lnTo>
                <a:close/>
              </a:path>
            </a:pathLst>
          </a:custGeom>
          <a:blipFill>
            <a:blip r:embed="rId6"/>
            <a:stretch>
              <a:fillRect t="-3620" b="-3620"/>
            </a:stretch>
          </a:blipFill>
        </p:spPr>
        <p:txBody>
          <a:bodyPr/>
          <a:lstStyle/>
          <a:p>
            <a:endParaRPr lang="zh-TW" altLang="en-US"/>
          </a:p>
        </p:txBody>
      </p:sp>
      <p:sp>
        <p:nvSpPr>
          <p:cNvPr id="13" name="TextBox 13"/>
          <p:cNvSpPr txBox="1"/>
          <p:nvPr/>
        </p:nvSpPr>
        <p:spPr>
          <a:xfrm>
            <a:off x="662309" y="160500"/>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5580" y="-333123"/>
            <a:ext cx="18850740" cy="10942461"/>
            <a:chOff x="0" y="0"/>
            <a:chExt cx="23445216" cy="13609459"/>
          </a:xfrm>
        </p:grpSpPr>
        <p:sp>
          <p:nvSpPr>
            <p:cNvPr id="3" name="Freeform 3"/>
            <p:cNvSpPr/>
            <p:nvPr/>
          </p:nvSpPr>
          <p:spPr>
            <a:xfrm>
              <a:off x="0" y="0"/>
              <a:ext cx="23445215" cy="13609459"/>
            </a:xfrm>
            <a:custGeom>
              <a:avLst/>
              <a:gdLst/>
              <a:ahLst/>
              <a:cxnLst/>
              <a:rect l="l" t="t" r="r" b="b"/>
              <a:pathLst>
                <a:path w="23445215" h="13609459">
                  <a:moveTo>
                    <a:pt x="0" y="0"/>
                  </a:moveTo>
                  <a:lnTo>
                    <a:pt x="23445215" y="0"/>
                  </a:lnTo>
                  <a:lnTo>
                    <a:pt x="23445215" y="13609459"/>
                  </a:lnTo>
                  <a:lnTo>
                    <a:pt x="0" y="13609459"/>
                  </a:lnTo>
                  <a:close/>
                </a:path>
              </a:pathLst>
            </a:custGeom>
            <a:solidFill>
              <a:srgbClr val="FAF6EB"/>
            </a:solidFill>
          </p:spPr>
          <p:txBody>
            <a:bodyPr/>
            <a:lstStyle/>
            <a:p>
              <a:endParaRPr lang="zh-TW" altLang="en-US"/>
            </a:p>
          </p:txBody>
        </p:sp>
      </p:grpSp>
      <p:sp>
        <p:nvSpPr>
          <p:cNvPr id="4" name="Freeform 4"/>
          <p:cNvSpPr/>
          <p:nvPr/>
        </p:nvSpPr>
        <p:spPr>
          <a:xfrm>
            <a:off x="221223" y="2109843"/>
            <a:ext cx="17845550" cy="6705908"/>
          </a:xfrm>
          <a:custGeom>
            <a:avLst/>
            <a:gdLst/>
            <a:ahLst/>
            <a:cxnLst/>
            <a:rect l="l" t="t" r="r" b="b"/>
            <a:pathLst>
              <a:path w="17845550" h="6705908">
                <a:moveTo>
                  <a:pt x="0" y="0"/>
                </a:moveTo>
                <a:lnTo>
                  <a:pt x="17845549" y="0"/>
                </a:lnTo>
                <a:lnTo>
                  <a:pt x="17845549" y="6705908"/>
                </a:lnTo>
                <a:lnTo>
                  <a:pt x="0" y="6705908"/>
                </a:lnTo>
                <a:lnTo>
                  <a:pt x="0" y="0"/>
                </a:lnTo>
                <a:close/>
              </a:path>
            </a:pathLst>
          </a:custGeom>
          <a:blipFill>
            <a:blip r:embed="rId2"/>
            <a:stretch>
              <a:fillRect l="-10123" r="-10123"/>
            </a:stretch>
          </a:blipFill>
        </p:spPr>
        <p:txBody>
          <a:bodyPr/>
          <a:lstStyle/>
          <a:p>
            <a:endParaRPr lang="zh-TW" altLang="en-US"/>
          </a:p>
        </p:txBody>
      </p:sp>
      <p:grpSp>
        <p:nvGrpSpPr>
          <p:cNvPr id="5" name="Group 5"/>
          <p:cNvGrpSpPr/>
          <p:nvPr/>
        </p:nvGrpSpPr>
        <p:grpSpPr>
          <a:xfrm>
            <a:off x="7029450" y="2052693"/>
            <a:ext cx="9605502" cy="6181614"/>
            <a:chOff x="0" y="0"/>
            <a:chExt cx="12807336" cy="8242152"/>
          </a:xfrm>
        </p:grpSpPr>
        <p:sp>
          <p:nvSpPr>
            <p:cNvPr id="6" name="Freeform 6"/>
            <p:cNvSpPr/>
            <p:nvPr/>
          </p:nvSpPr>
          <p:spPr>
            <a:xfrm>
              <a:off x="76200" y="76200"/>
              <a:ext cx="12654915" cy="8089773"/>
            </a:xfrm>
            <a:custGeom>
              <a:avLst/>
              <a:gdLst/>
              <a:ahLst/>
              <a:cxnLst/>
              <a:rect l="l" t="t" r="r" b="b"/>
              <a:pathLst>
                <a:path w="12654915" h="8089773">
                  <a:moveTo>
                    <a:pt x="0" y="1348359"/>
                  </a:moveTo>
                  <a:cubicBezTo>
                    <a:pt x="0" y="603631"/>
                    <a:pt x="607695" y="0"/>
                    <a:pt x="1357376" y="0"/>
                  </a:cubicBezTo>
                  <a:lnTo>
                    <a:pt x="11297539" y="0"/>
                  </a:lnTo>
                  <a:cubicBezTo>
                    <a:pt x="12047220" y="0"/>
                    <a:pt x="12654915" y="603631"/>
                    <a:pt x="12654915" y="1348359"/>
                  </a:cubicBezTo>
                  <a:lnTo>
                    <a:pt x="12654915" y="6741414"/>
                  </a:lnTo>
                  <a:cubicBezTo>
                    <a:pt x="12654915" y="7486015"/>
                    <a:pt x="12047220" y="8089773"/>
                    <a:pt x="11297539" y="8089773"/>
                  </a:cubicBezTo>
                  <a:lnTo>
                    <a:pt x="1357376" y="8089773"/>
                  </a:lnTo>
                  <a:cubicBezTo>
                    <a:pt x="607695" y="8089773"/>
                    <a:pt x="0" y="7486142"/>
                    <a:pt x="0" y="6741414"/>
                  </a:cubicBezTo>
                  <a:close/>
                </a:path>
              </a:pathLst>
            </a:custGeom>
            <a:solidFill>
              <a:srgbClr val="FFFFFF"/>
            </a:solidFill>
          </p:spPr>
          <p:txBody>
            <a:bodyPr/>
            <a:lstStyle/>
            <a:p>
              <a:endParaRPr lang="zh-TW" altLang="en-US"/>
            </a:p>
          </p:txBody>
        </p:sp>
        <p:sp>
          <p:nvSpPr>
            <p:cNvPr id="7" name="Freeform 7"/>
            <p:cNvSpPr/>
            <p:nvPr/>
          </p:nvSpPr>
          <p:spPr>
            <a:xfrm>
              <a:off x="0" y="0"/>
              <a:ext cx="12807315" cy="8242173"/>
            </a:xfrm>
            <a:custGeom>
              <a:avLst/>
              <a:gdLst/>
              <a:ahLst/>
              <a:cxnLst/>
              <a:rect l="l" t="t" r="r" b="b"/>
              <a:pathLst>
                <a:path w="12807315" h="8242173">
                  <a:moveTo>
                    <a:pt x="0" y="1424559"/>
                  </a:moveTo>
                  <a:cubicBezTo>
                    <a:pt x="0" y="637286"/>
                    <a:pt x="642366" y="0"/>
                    <a:pt x="1433576" y="0"/>
                  </a:cubicBezTo>
                  <a:lnTo>
                    <a:pt x="11373739" y="0"/>
                  </a:lnTo>
                  <a:lnTo>
                    <a:pt x="11373739" y="76200"/>
                  </a:lnTo>
                  <a:lnTo>
                    <a:pt x="11373739" y="0"/>
                  </a:lnTo>
                  <a:cubicBezTo>
                    <a:pt x="12164949" y="0"/>
                    <a:pt x="12807315" y="637286"/>
                    <a:pt x="12807315" y="1424559"/>
                  </a:cubicBezTo>
                  <a:lnTo>
                    <a:pt x="12731115" y="1424559"/>
                  </a:lnTo>
                  <a:lnTo>
                    <a:pt x="12807315" y="1424559"/>
                  </a:lnTo>
                  <a:lnTo>
                    <a:pt x="12807315" y="6817614"/>
                  </a:lnTo>
                  <a:lnTo>
                    <a:pt x="12731115" y="6817614"/>
                  </a:lnTo>
                  <a:lnTo>
                    <a:pt x="12807315" y="6817614"/>
                  </a:lnTo>
                  <a:cubicBezTo>
                    <a:pt x="12807315" y="7604887"/>
                    <a:pt x="12164949" y="8242173"/>
                    <a:pt x="11373739" y="8242173"/>
                  </a:cubicBezTo>
                  <a:lnTo>
                    <a:pt x="11373739" y="8165973"/>
                  </a:lnTo>
                  <a:lnTo>
                    <a:pt x="11373739" y="8242173"/>
                  </a:lnTo>
                  <a:lnTo>
                    <a:pt x="1433576" y="8242173"/>
                  </a:lnTo>
                  <a:lnTo>
                    <a:pt x="1433576" y="8165973"/>
                  </a:lnTo>
                  <a:lnTo>
                    <a:pt x="1433576" y="8242173"/>
                  </a:lnTo>
                  <a:cubicBezTo>
                    <a:pt x="642366" y="8242173"/>
                    <a:pt x="0" y="7604887"/>
                    <a:pt x="0" y="6817614"/>
                  </a:cubicBezTo>
                  <a:lnTo>
                    <a:pt x="0" y="1424559"/>
                  </a:lnTo>
                  <a:lnTo>
                    <a:pt x="76200" y="1424559"/>
                  </a:lnTo>
                  <a:lnTo>
                    <a:pt x="0" y="1424559"/>
                  </a:lnTo>
                  <a:moveTo>
                    <a:pt x="152400" y="1424559"/>
                  </a:moveTo>
                  <a:lnTo>
                    <a:pt x="152400" y="6817614"/>
                  </a:lnTo>
                  <a:lnTo>
                    <a:pt x="76200" y="6817614"/>
                  </a:lnTo>
                  <a:lnTo>
                    <a:pt x="152400" y="6817614"/>
                  </a:lnTo>
                  <a:cubicBezTo>
                    <a:pt x="152400" y="7519670"/>
                    <a:pt x="725551" y="8089773"/>
                    <a:pt x="1433576" y="8089773"/>
                  </a:cubicBezTo>
                  <a:lnTo>
                    <a:pt x="11373739" y="8089773"/>
                  </a:lnTo>
                  <a:cubicBezTo>
                    <a:pt x="12081764" y="8089773"/>
                    <a:pt x="12654915" y="7519797"/>
                    <a:pt x="12654915" y="6817614"/>
                  </a:cubicBezTo>
                  <a:lnTo>
                    <a:pt x="12654915" y="1424559"/>
                  </a:lnTo>
                  <a:cubicBezTo>
                    <a:pt x="12654915" y="722376"/>
                    <a:pt x="12081764" y="152400"/>
                    <a:pt x="11373739" y="152400"/>
                  </a:cubicBezTo>
                  <a:lnTo>
                    <a:pt x="1433576" y="152400"/>
                  </a:lnTo>
                  <a:lnTo>
                    <a:pt x="1433576" y="76200"/>
                  </a:lnTo>
                  <a:lnTo>
                    <a:pt x="1433576" y="152400"/>
                  </a:lnTo>
                  <a:cubicBezTo>
                    <a:pt x="725551" y="152400"/>
                    <a:pt x="152400" y="722376"/>
                    <a:pt x="152400" y="1424559"/>
                  </a:cubicBezTo>
                  <a:close/>
                </a:path>
              </a:pathLst>
            </a:custGeom>
            <a:solidFill>
              <a:srgbClr val="000000"/>
            </a:solidFill>
          </p:spPr>
          <p:txBody>
            <a:bodyPr/>
            <a:lstStyle/>
            <a:p>
              <a:endParaRPr lang="zh-TW" altLang="en-US"/>
            </a:p>
          </p:txBody>
        </p:sp>
        <p:sp>
          <p:nvSpPr>
            <p:cNvPr id="8" name="TextBox 8"/>
            <p:cNvSpPr txBox="1"/>
            <p:nvPr/>
          </p:nvSpPr>
          <p:spPr>
            <a:xfrm>
              <a:off x="0" y="-19050"/>
              <a:ext cx="12807336" cy="8261202"/>
            </a:xfrm>
            <a:prstGeom prst="rect">
              <a:avLst/>
            </a:prstGeom>
          </p:spPr>
          <p:txBody>
            <a:bodyPr lIns="50800" tIns="50800" rIns="50800" bIns="50800" rtlCol="0" anchor="ctr"/>
            <a:lstStyle/>
            <a:p>
              <a:pPr algn="l">
                <a:lnSpc>
                  <a:spcPts val="5759"/>
                </a:lnSpc>
              </a:pPr>
              <a:r>
                <a:rPr lang="en-US" sz="4800">
                  <a:solidFill>
                    <a:srgbClr val="000000"/>
                  </a:solidFill>
                  <a:latin typeface="Arimo"/>
                </a:rPr>
                <a:t>1.開口契約辦理結算作業時，會出現工程管理費、保險費等費用，請統一填在工程案之後(即最後面)，例如左圖</a:t>
              </a:r>
            </a:p>
          </p:txBody>
        </p:sp>
      </p:grpSp>
      <p:sp>
        <p:nvSpPr>
          <p:cNvPr id="9" name="Freeform 9"/>
          <p:cNvSpPr/>
          <p:nvPr/>
        </p:nvSpPr>
        <p:spPr>
          <a:xfrm rot="5400000">
            <a:off x="4873274" y="4116334"/>
            <a:ext cx="1568354" cy="3066118"/>
          </a:xfrm>
          <a:custGeom>
            <a:avLst/>
            <a:gdLst/>
            <a:ahLst/>
            <a:cxnLst/>
            <a:rect l="l" t="t" r="r" b="b"/>
            <a:pathLst>
              <a:path w="1568354" h="3066118">
                <a:moveTo>
                  <a:pt x="0" y="0"/>
                </a:moveTo>
                <a:lnTo>
                  <a:pt x="1568353" y="0"/>
                </a:lnTo>
                <a:lnTo>
                  <a:pt x="1568353" y="3066119"/>
                </a:lnTo>
                <a:lnTo>
                  <a:pt x="0" y="3066119"/>
                </a:lnTo>
                <a:lnTo>
                  <a:pt x="0" y="0"/>
                </a:lnTo>
                <a:close/>
              </a:path>
            </a:pathLst>
          </a:custGeom>
          <a:blipFill>
            <a:blip r:embed="rId3"/>
            <a:stretch>
              <a:fillRect l="-49276" r="-49276"/>
            </a:stretch>
          </a:blipFill>
        </p:spPr>
        <p:txBody>
          <a:bodyPr/>
          <a:lstStyle/>
          <a:p>
            <a:endParaRPr lang="zh-TW" altLang="en-US"/>
          </a:p>
        </p:txBody>
      </p:sp>
      <p:sp>
        <p:nvSpPr>
          <p:cNvPr id="10" name="Freeform 10"/>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4"/>
            <a:stretch>
              <a:fillRect/>
            </a:stretch>
          </a:blipFill>
        </p:spPr>
        <p:txBody>
          <a:bodyPr/>
          <a:lstStyle/>
          <a:p>
            <a:endParaRPr lang="zh-TW" altLang="en-US"/>
          </a:p>
        </p:txBody>
      </p:sp>
      <p:sp>
        <p:nvSpPr>
          <p:cNvPr id="11" name="Freeform 11"/>
          <p:cNvSpPr/>
          <p:nvPr/>
        </p:nvSpPr>
        <p:spPr>
          <a:xfrm>
            <a:off x="1424093" y="1905278"/>
            <a:ext cx="2876549" cy="8183857"/>
          </a:xfrm>
          <a:custGeom>
            <a:avLst/>
            <a:gdLst/>
            <a:ahLst/>
            <a:cxnLst/>
            <a:rect l="l" t="t" r="r" b="b"/>
            <a:pathLst>
              <a:path w="2876549" h="8183857">
                <a:moveTo>
                  <a:pt x="0" y="0"/>
                </a:moveTo>
                <a:lnTo>
                  <a:pt x="2876548" y="0"/>
                </a:lnTo>
                <a:lnTo>
                  <a:pt x="2876548" y="8183857"/>
                </a:lnTo>
                <a:lnTo>
                  <a:pt x="0" y="8183857"/>
                </a:lnTo>
                <a:lnTo>
                  <a:pt x="0" y="0"/>
                </a:lnTo>
                <a:close/>
              </a:path>
            </a:pathLst>
          </a:custGeom>
          <a:blipFill>
            <a:blip r:embed="rId5"/>
            <a:stretch>
              <a:fillRect t="-14571" b="-26024"/>
            </a:stretch>
          </a:blipFill>
        </p:spPr>
        <p:txBody>
          <a:bodyPr/>
          <a:lstStyle/>
          <a:p>
            <a:endParaRPr lang="zh-TW" altLang="en-US"/>
          </a:p>
        </p:txBody>
      </p:sp>
      <p:sp>
        <p:nvSpPr>
          <p:cNvPr id="12" name="Freeform 12"/>
          <p:cNvSpPr/>
          <p:nvPr/>
        </p:nvSpPr>
        <p:spPr>
          <a:xfrm>
            <a:off x="2117072" y="3439024"/>
            <a:ext cx="1529456" cy="1426192"/>
          </a:xfrm>
          <a:custGeom>
            <a:avLst/>
            <a:gdLst/>
            <a:ahLst/>
            <a:cxnLst/>
            <a:rect l="l" t="t" r="r" b="b"/>
            <a:pathLst>
              <a:path w="1529456" h="1426192">
                <a:moveTo>
                  <a:pt x="0" y="0"/>
                </a:moveTo>
                <a:lnTo>
                  <a:pt x="1529455" y="0"/>
                </a:lnTo>
                <a:lnTo>
                  <a:pt x="1529455" y="1426193"/>
                </a:lnTo>
                <a:lnTo>
                  <a:pt x="0" y="1426193"/>
                </a:lnTo>
                <a:lnTo>
                  <a:pt x="0" y="0"/>
                </a:lnTo>
                <a:close/>
              </a:path>
            </a:pathLst>
          </a:custGeom>
          <a:blipFill>
            <a:blip r:embed="rId6"/>
            <a:stretch>
              <a:fillRect t="-3620" b="-3620"/>
            </a:stretch>
          </a:blipFill>
        </p:spPr>
        <p:txBody>
          <a:bodyPr/>
          <a:lstStyle/>
          <a:p>
            <a:endParaRPr lang="zh-TW" altLang="en-US"/>
          </a:p>
        </p:txBody>
      </p:sp>
      <p:sp>
        <p:nvSpPr>
          <p:cNvPr id="13" name="TextBox 13"/>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rot="-10800000">
            <a:off x="12829701" y="2087813"/>
            <a:ext cx="4216289" cy="3043394"/>
          </a:xfrm>
          <a:custGeom>
            <a:avLst/>
            <a:gdLst/>
            <a:ahLst/>
            <a:cxnLst/>
            <a:rect l="l" t="t" r="r" b="b"/>
            <a:pathLst>
              <a:path w="4216289" h="3043394">
                <a:moveTo>
                  <a:pt x="0" y="0"/>
                </a:moveTo>
                <a:lnTo>
                  <a:pt x="4216289" y="0"/>
                </a:lnTo>
                <a:lnTo>
                  <a:pt x="4216289" y="3043395"/>
                </a:lnTo>
                <a:lnTo>
                  <a:pt x="0" y="3043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0" y="3609511"/>
            <a:ext cx="4601493" cy="7811176"/>
          </a:xfrm>
          <a:custGeom>
            <a:avLst/>
            <a:gdLst/>
            <a:ahLst/>
            <a:cxnLst/>
            <a:rect l="l" t="t" r="r" b="b"/>
            <a:pathLst>
              <a:path w="4601493" h="7811176">
                <a:moveTo>
                  <a:pt x="0" y="0"/>
                </a:moveTo>
                <a:lnTo>
                  <a:pt x="4601493" y="0"/>
                </a:lnTo>
                <a:lnTo>
                  <a:pt x="4601493" y="7811175"/>
                </a:lnTo>
                <a:lnTo>
                  <a:pt x="0" y="7811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TextBox 4"/>
          <p:cNvSpPr txBox="1"/>
          <p:nvPr/>
        </p:nvSpPr>
        <p:spPr>
          <a:xfrm>
            <a:off x="2743200" y="725387"/>
            <a:ext cx="15316200" cy="14528336"/>
          </a:xfrm>
          <a:prstGeom prst="rect">
            <a:avLst/>
          </a:prstGeom>
        </p:spPr>
        <p:txBody>
          <a:bodyPr wrap="square" lIns="0" tIns="0" rIns="0" bIns="0" rtlCol="0" anchor="t">
            <a:spAutoFit/>
          </a:bodyPr>
          <a:lstStyle/>
          <a:p>
            <a:pPr algn="ctr">
              <a:lnSpc>
                <a:spcPts val="11612"/>
              </a:lnSpc>
            </a:pPr>
            <a:r>
              <a:rPr lang="zh-TW" altLang="en-US" sz="8294" dirty="0">
                <a:solidFill>
                  <a:srgbClr val="000000"/>
                </a:solidFill>
                <a:ea typeface="Noto Sans T Chinese Bold"/>
              </a:rPr>
              <a:t>大綱</a:t>
            </a:r>
            <a:endParaRPr lang="en-US" altLang="zh-TW" sz="8294" dirty="0">
              <a:solidFill>
                <a:srgbClr val="000000"/>
              </a:solidFill>
              <a:ea typeface="Noto Sans T Chinese Bold"/>
            </a:endParaRPr>
          </a:p>
          <a:p>
            <a:pPr marL="1371600" indent="-1371600">
              <a:lnSpc>
                <a:spcPts val="14000"/>
              </a:lnSpc>
              <a:buFont typeface="+mj-ea"/>
              <a:buAutoNum type="ea1ChtPeriod"/>
            </a:pPr>
            <a:r>
              <a:rPr lang="zh-TW" altLang="en-US" sz="8294" dirty="0">
                <a:solidFill>
                  <a:srgbClr val="000000"/>
                </a:solidFill>
                <a:ea typeface="Noto Sans T Chinese Bold"/>
              </a:rPr>
              <a:t>災害準備金法規</a:t>
            </a:r>
            <a:endParaRPr lang="en-US" altLang="zh-TW" sz="8294" dirty="0">
              <a:solidFill>
                <a:srgbClr val="000000"/>
              </a:solidFill>
              <a:ea typeface="Noto Sans T Chinese Bold"/>
            </a:endParaRPr>
          </a:p>
          <a:p>
            <a:pPr marL="1371600" indent="-1371600">
              <a:lnSpc>
                <a:spcPts val="14000"/>
              </a:lnSpc>
              <a:buFont typeface="+mj-ea"/>
              <a:buAutoNum type="ea1ChtPeriod"/>
            </a:pPr>
            <a:r>
              <a:rPr lang="zh-TW" altLang="en-US" sz="8294" dirty="0">
                <a:solidFill>
                  <a:srgbClr val="000000"/>
                </a:solidFill>
                <a:ea typeface="Noto Sans T Chinese Bold"/>
              </a:rPr>
              <a:t>核銷規定說明</a:t>
            </a:r>
            <a:endParaRPr lang="en-US" altLang="zh-TW" sz="8294" dirty="0">
              <a:solidFill>
                <a:srgbClr val="000000"/>
              </a:solidFill>
              <a:ea typeface="Noto Sans T Chinese Bold"/>
            </a:endParaRPr>
          </a:p>
          <a:p>
            <a:pPr marL="1371600" indent="-1371600">
              <a:lnSpc>
                <a:spcPts val="14000"/>
              </a:lnSpc>
              <a:buFont typeface="+mj-ea"/>
              <a:buAutoNum type="ea1ChtPeriod"/>
            </a:pPr>
            <a:r>
              <a:rPr lang="zh-TW" altLang="en-US" sz="8294" dirty="0">
                <a:solidFill>
                  <a:srgbClr val="000000"/>
                </a:solidFill>
                <a:ea typeface="Noto Sans T Chinese Bold"/>
              </a:rPr>
              <a:t>中央對直轄市及縣市政府計畫與預算考核</a:t>
            </a:r>
            <a:endParaRPr lang="en-US" altLang="zh-TW" sz="8294" dirty="0">
              <a:solidFill>
                <a:srgbClr val="000000"/>
              </a:solidFill>
              <a:ea typeface="Noto Sans T Chinese Bold"/>
            </a:endParaRPr>
          </a:p>
          <a:p>
            <a:pPr marL="1371600" indent="-1371600">
              <a:lnSpc>
                <a:spcPts val="11612"/>
              </a:lnSpc>
              <a:buFont typeface="+mj-ea"/>
              <a:buAutoNum type="ea1ChtPeriod"/>
            </a:pPr>
            <a:endParaRPr lang="zh-TW" altLang="en-US" sz="8294" dirty="0">
              <a:solidFill>
                <a:srgbClr val="000000"/>
              </a:solidFill>
              <a:ea typeface="Noto Sans T Chinese Bold"/>
            </a:endParaRPr>
          </a:p>
          <a:p>
            <a:pPr marL="1371600" indent="-1371600">
              <a:lnSpc>
                <a:spcPts val="11612"/>
              </a:lnSpc>
              <a:buFont typeface="+mj-ea"/>
              <a:buAutoNum type="ea1ChtPeriod"/>
            </a:pPr>
            <a:endParaRPr lang="en-US" altLang="zh-TW" sz="8294" dirty="0">
              <a:solidFill>
                <a:srgbClr val="000000"/>
              </a:solidFill>
              <a:ea typeface="Noto Sans T Chinese Bold"/>
            </a:endParaRPr>
          </a:p>
          <a:p>
            <a:pPr marL="1371600" indent="-1371600">
              <a:lnSpc>
                <a:spcPts val="11612"/>
              </a:lnSpc>
              <a:buFont typeface="+mj-ea"/>
              <a:buAutoNum type="ea1ChtPeriod"/>
            </a:pPr>
            <a:endParaRPr lang="en-US" altLang="zh-TW" sz="8294" dirty="0">
              <a:solidFill>
                <a:srgbClr val="000000"/>
              </a:solidFill>
              <a:ea typeface="Noto Sans T Chinese Bold"/>
            </a:endParaRPr>
          </a:p>
          <a:p>
            <a:pPr algn="ctr">
              <a:lnSpc>
                <a:spcPts val="11612"/>
              </a:lnSpc>
            </a:pPr>
            <a:endParaRPr lang="en-US" sz="8294" dirty="0">
              <a:solidFill>
                <a:srgbClr val="000000"/>
              </a:solidFill>
              <a:ea typeface="Noto Sans T Chinese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3122" y="-338809"/>
            <a:ext cx="18861183" cy="10948147"/>
            <a:chOff x="0" y="0"/>
            <a:chExt cx="23445216" cy="13608991"/>
          </a:xfrm>
        </p:grpSpPr>
        <p:sp>
          <p:nvSpPr>
            <p:cNvPr id="3" name="Freeform 3"/>
            <p:cNvSpPr/>
            <p:nvPr/>
          </p:nvSpPr>
          <p:spPr>
            <a:xfrm>
              <a:off x="0" y="0"/>
              <a:ext cx="23445215" cy="13608991"/>
            </a:xfrm>
            <a:custGeom>
              <a:avLst/>
              <a:gdLst/>
              <a:ahLst/>
              <a:cxnLst/>
              <a:rect l="l" t="t" r="r" b="b"/>
              <a:pathLst>
                <a:path w="23445215" h="13608991">
                  <a:moveTo>
                    <a:pt x="0" y="0"/>
                  </a:moveTo>
                  <a:lnTo>
                    <a:pt x="23445215" y="0"/>
                  </a:lnTo>
                  <a:lnTo>
                    <a:pt x="23445215" y="13608991"/>
                  </a:lnTo>
                  <a:lnTo>
                    <a:pt x="0" y="13608991"/>
                  </a:lnTo>
                  <a:close/>
                </a:path>
              </a:pathLst>
            </a:custGeom>
            <a:solidFill>
              <a:srgbClr val="FAF6EB"/>
            </a:solidFill>
          </p:spPr>
          <p:txBody>
            <a:bodyPr/>
            <a:lstStyle/>
            <a:p>
              <a:endParaRPr lang="zh-TW" altLang="en-US"/>
            </a:p>
          </p:txBody>
        </p:sp>
      </p:grpSp>
      <p:sp>
        <p:nvSpPr>
          <p:cNvPr id="4" name="Freeform 4"/>
          <p:cNvSpPr/>
          <p:nvPr/>
        </p:nvSpPr>
        <p:spPr>
          <a:xfrm>
            <a:off x="221223" y="2109843"/>
            <a:ext cx="17845550" cy="6705908"/>
          </a:xfrm>
          <a:custGeom>
            <a:avLst/>
            <a:gdLst/>
            <a:ahLst/>
            <a:cxnLst/>
            <a:rect l="l" t="t" r="r" b="b"/>
            <a:pathLst>
              <a:path w="17845550" h="6705908">
                <a:moveTo>
                  <a:pt x="0" y="0"/>
                </a:moveTo>
                <a:lnTo>
                  <a:pt x="17845549" y="0"/>
                </a:lnTo>
                <a:lnTo>
                  <a:pt x="17845549" y="6705908"/>
                </a:lnTo>
                <a:lnTo>
                  <a:pt x="0" y="6705908"/>
                </a:lnTo>
                <a:lnTo>
                  <a:pt x="0" y="0"/>
                </a:lnTo>
                <a:close/>
              </a:path>
            </a:pathLst>
          </a:custGeom>
          <a:blipFill>
            <a:blip r:embed="rId2"/>
            <a:stretch>
              <a:fillRect l="-10123" r="-10123"/>
            </a:stretch>
          </a:blipFill>
        </p:spPr>
        <p:txBody>
          <a:bodyPr/>
          <a:lstStyle/>
          <a:p>
            <a:endParaRPr lang="zh-TW" altLang="en-US"/>
          </a:p>
        </p:txBody>
      </p:sp>
      <p:grpSp>
        <p:nvGrpSpPr>
          <p:cNvPr id="5" name="Group 5"/>
          <p:cNvGrpSpPr/>
          <p:nvPr/>
        </p:nvGrpSpPr>
        <p:grpSpPr>
          <a:xfrm>
            <a:off x="7670814" y="3383548"/>
            <a:ext cx="9361539" cy="4095750"/>
            <a:chOff x="0" y="0"/>
            <a:chExt cx="12482052" cy="5461000"/>
          </a:xfrm>
        </p:grpSpPr>
        <p:sp>
          <p:nvSpPr>
            <p:cNvPr id="6" name="Freeform 6"/>
            <p:cNvSpPr/>
            <p:nvPr/>
          </p:nvSpPr>
          <p:spPr>
            <a:xfrm>
              <a:off x="76200" y="76200"/>
              <a:ext cx="12329668" cy="5308600"/>
            </a:xfrm>
            <a:custGeom>
              <a:avLst/>
              <a:gdLst/>
              <a:ahLst/>
              <a:cxnLst/>
              <a:rect l="l" t="t" r="r" b="b"/>
              <a:pathLst>
                <a:path w="12329668" h="5308600">
                  <a:moveTo>
                    <a:pt x="0" y="884809"/>
                  </a:moveTo>
                  <a:cubicBezTo>
                    <a:pt x="0" y="396113"/>
                    <a:pt x="402590" y="0"/>
                    <a:pt x="899033" y="0"/>
                  </a:cubicBezTo>
                  <a:lnTo>
                    <a:pt x="11430635" y="0"/>
                  </a:lnTo>
                  <a:cubicBezTo>
                    <a:pt x="11927205" y="0"/>
                    <a:pt x="12329668" y="396113"/>
                    <a:pt x="12329668" y="884809"/>
                  </a:cubicBezTo>
                  <a:lnTo>
                    <a:pt x="12329668" y="4423791"/>
                  </a:lnTo>
                  <a:cubicBezTo>
                    <a:pt x="12329668" y="4912487"/>
                    <a:pt x="11927078" y="5308600"/>
                    <a:pt x="11430635" y="5308600"/>
                  </a:cubicBezTo>
                  <a:lnTo>
                    <a:pt x="899033" y="5308600"/>
                  </a:lnTo>
                  <a:cubicBezTo>
                    <a:pt x="402590" y="5308600"/>
                    <a:pt x="0" y="4912487"/>
                    <a:pt x="0" y="4423791"/>
                  </a:cubicBezTo>
                  <a:close/>
                </a:path>
              </a:pathLst>
            </a:custGeom>
            <a:solidFill>
              <a:srgbClr val="FFFFFF"/>
            </a:solidFill>
          </p:spPr>
          <p:txBody>
            <a:bodyPr/>
            <a:lstStyle/>
            <a:p>
              <a:endParaRPr lang="zh-TW" altLang="en-US"/>
            </a:p>
          </p:txBody>
        </p:sp>
        <p:sp>
          <p:nvSpPr>
            <p:cNvPr id="7" name="Freeform 7"/>
            <p:cNvSpPr/>
            <p:nvPr/>
          </p:nvSpPr>
          <p:spPr>
            <a:xfrm>
              <a:off x="0" y="0"/>
              <a:ext cx="12482068" cy="5461000"/>
            </a:xfrm>
            <a:custGeom>
              <a:avLst/>
              <a:gdLst/>
              <a:ahLst/>
              <a:cxnLst/>
              <a:rect l="l" t="t" r="r" b="b"/>
              <a:pathLst>
                <a:path w="12482068" h="5461000">
                  <a:moveTo>
                    <a:pt x="0" y="961009"/>
                  </a:moveTo>
                  <a:cubicBezTo>
                    <a:pt x="0" y="429133"/>
                    <a:pt x="437769" y="0"/>
                    <a:pt x="975233" y="0"/>
                  </a:cubicBezTo>
                  <a:lnTo>
                    <a:pt x="11506835" y="0"/>
                  </a:lnTo>
                  <a:lnTo>
                    <a:pt x="11506835" y="76200"/>
                  </a:lnTo>
                  <a:lnTo>
                    <a:pt x="11506835" y="0"/>
                  </a:lnTo>
                  <a:cubicBezTo>
                    <a:pt x="12044299" y="0"/>
                    <a:pt x="12482068" y="429133"/>
                    <a:pt x="12482068" y="961009"/>
                  </a:cubicBezTo>
                  <a:lnTo>
                    <a:pt x="12405868" y="961009"/>
                  </a:lnTo>
                  <a:lnTo>
                    <a:pt x="12482068" y="961009"/>
                  </a:lnTo>
                  <a:lnTo>
                    <a:pt x="12482068" y="4499991"/>
                  </a:lnTo>
                  <a:lnTo>
                    <a:pt x="12405868" y="4499991"/>
                  </a:lnTo>
                  <a:lnTo>
                    <a:pt x="12482068" y="4499991"/>
                  </a:lnTo>
                  <a:cubicBezTo>
                    <a:pt x="12482068" y="5031867"/>
                    <a:pt x="12044299" y="5461000"/>
                    <a:pt x="11506835" y="5461000"/>
                  </a:cubicBezTo>
                  <a:lnTo>
                    <a:pt x="11506835" y="5384800"/>
                  </a:lnTo>
                  <a:lnTo>
                    <a:pt x="11506835" y="5461000"/>
                  </a:lnTo>
                  <a:lnTo>
                    <a:pt x="975233" y="5461000"/>
                  </a:lnTo>
                  <a:lnTo>
                    <a:pt x="975233" y="5384800"/>
                  </a:lnTo>
                  <a:lnTo>
                    <a:pt x="975233" y="5461000"/>
                  </a:lnTo>
                  <a:cubicBezTo>
                    <a:pt x="437769" y="5461000"/>
                    <a:pt x="0" y="5031867"/>
                    <a:pt x="0" y="4499991"/>
                  </a:cubicBezTo>
                  <a:lnTo>
                    <a:pt x="0" y="961009"/>
                  </a:lnTo>
                  <a:lnTo>
                    <a:pt x="76200" y="961009"/>
                  </a:lnTo>
                  <a:lnTo>
                    <a:pt x="0" y="961009"/>
                  </a:lnTo>
                  <a:moveTo>
                    <a:pt x="152400" y="961009"/>
                  </a:moveTo>
                  <a:lnTo>
                    <a:pt x="152400" y="4499991"/>
                  </a:lnTo>
                  <a:lnTo>
                    <a:pt x="76200" y="4499991"/>
                  </a:lnTo>
                  <a:lnTo>
                    <a:pt x="152400" y="4499991"/>
                  </a:lnTo>
                  <a:cubicBezTo>
                    <a:pt x="152400" y="4945380"/>
                    <a:pt x="519684" y="5308600"/>
                    <a:pt x="975233" y="5308600"/>
                  </a:cubicBezTo>
                  <a:lnTo>
                    <a:pt x="11506835" y="5308600"/>
                  </a:lnTo>
                  <a:cubicBezTo>
                    <a:pt x="11962511" y="5308600"/>
                    <a:pt x="12329668" y="4945380"/>
                    <a:pt x="12329668" y="4499991"/>
                  </a:cubicBezTo>
                  <a:lnTo>
                    <a:pt x="12329668" y="961009"/>
                  </a:lnTo>
                  <a:cubicBezTo>
                    <a:pt x="12329668" y="515620"/>
                    <a:pt x="11962384" y="152400"/>
                    <a:pt x="11506835" y="152400"/>
                  </a:cubicBezTo>
                  <a:lnTo>
                    <a:pt x="975233" y="152400"/>
                  </a:lnTo>
                  <a:lnTo>
                    <a:pt x="975233" y="76200"/>
                  </a:lnTo>
                  <a:lnTo>
                    <a:pt x="975233" y="152400"/>
                  </a:lnTo>
                  <a:cubicBezTo>
                    <a:pt x="519684" y="152400"/>
                    <a:pt x="152400" y="515620"/>
                    <a:pt x="152400" y="961009"/>
                  </a:cubicBezTo>
                  <a:close/>
                </a:path>
              </a:pathLst>
            </a:custGeom>
            <a:solidFill>
              <a:srgbClr val="000000"/>
            </a:solidFill>
          </p:spPr>
          <p:txBody>
            <a:bodyPr/>
            <a:lstStyle/>
            <a:p>
              <a:endParaRPr lang="zh-TW" altLang="en-US"/>
            </a:p>
          </p:txBody>
        </p:sp>
        <p:sp>
          <p:nvSpPr>
            <p:cNvPr id="8" name="TextBox 8"/>
            <p:cNvSpPr txBox="1"/>
            <p:nvPr/>
          </p:nvSpPr>
          <p:spPr>
            <a:xfrm>
              <a:off x="0" y="-19050"/>
              <a:ext cx="12482052" cy="5480050"/>
            </a:xfrm>
            <a:prstGeom prst="rect">
              <a:avLst/>
            </a:prstGeom>
          </p:spPr>
          <p:txBody>
            <a:bodyPr lIns="50800" tIns="50800" rIns="50800" bIns="50800" rtlCol="0" anchor="ctr"/>
            <a:lstStyle/>
            <a:p>
              <a:pPr algn="ctr">
                <a:lnSpc>
                  <a:spcPts val="5759"/>
                </a:lnSpc>
              </a:pPr>
              <a:r>
                <a:rPr lang="en-US" sz="4800">
                  <a:solidFill>
                    <a:srgbClr val="000000"/>
                  </a:solidFill>
                  <a:ea typeface="Arimo"/>
                </a:rPr>
                <a:t>對應動支項目的狀態填寫辦理進度(未發包、已發包、已完工)</a:t>
              </a:r>
            </a:p>
          </p:txBody>
        </p:sp>
      </p:grpSp>
      <p:sp>
        <p:nvSpPr>
          <p:cNvPr id="9" name="Freeform 9"/>
          <p:cNvSpPr/>
          <p:nvPr/>
        </p:nvSpPr>
        <p:spPr>
          <a:xfrm rot="5400000">
            <a:off x="5370752" y="4205448"/>
            <a:ext cx="1857375" cy="2921427"/>
          </a:xfrm>
          <a:custGeom>
            <a:avLst/>
            <a:gdLst/>
            <a:ahLst/>
            <a:cxnLst/>
            <a:rect l="l" t="t" r="r" b="b"/>
            <a:pathLst>
              <a:path w="1857375" h="2921427">
                <a:moveTo>
                  <a:pt x="0" y="0"/>
                </a:moveTo>
                <a:lnTo>
                  <a:pt x="1857375" y="0"/>
                </a:lnTo>
                <a:lnTo>
                  <a:pt x="1857375" y="2921427"/>
                </a:lnTo>
                <a:lnTo>
                  <a:pt x="0" y="2921427"/>
                </a:lnTo>
                <a:lnTo>
                  <a:pt x="0" y="0"/>
                </a:lnTo>
                <a:close/>
              </a:path>
            </a:pathLst>
          </a:custGeom>
          <a:blipFill>
            <a:blip r:embed="rId3"/>
            <a:stretch>
              <a:fillRect l="-29872" r="-29872"/>
            </a:stretch>
          </a:blipFill>
        </p:spPr>
        <p:txBody>
          <a:bodyPr/>
          <a:lstStyle/>
          <a:p>
            <a:endParaRPr lang="zh-TW" altLang="en-US"/>
          </a:p>
        </p:txBody>
      </p:sp>
      <p:sp>
        <p:nvSpPr>
          <p:cNvPr id="10" name="Freeform 10"/>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4"/>
            <a:stretch>
              <a:fillRect/>
            </a:stretch>
          </a:blipFill>
        </p:spPr>
        <p:txBody>
          <a:bodyPr/>
          <a:lstStyle/>
          <a:p>
            <a:endParaRPr lang="zh-TW" altLang="en-US"/>
          </a:p>
        </p:txBody>
      </p:sp>
      <p:sp>
        <p:nvSpPr>
          <p:cNvPr id="11" name="Freeform 11"/>
          <p:cNvSpPr/>
          <p:nvPr/>
        </p:nvSpPr>
        <p:spPr>
          <a:xfrm>
            <a:off x="2261721" y="1491096"/>
            <a:ext cx="2739892" cy="8293863"/>
          </a:xfrm>
          <a:custGeom>
            <a:avLst/>
            <a:gdLst/>
            <a:ahLst/>
            <a:cxnLst/>
            <a:rect l="l" t="t" r="r" b="b"/>
            <a:pathLst>
              <a:path w="2739892" h="8293863">
                <a:moveTo>
                  <a:pt x="0" y="0"/>
                </a:moveTo>
                <a:lnTo>
                  <a:pt x="2739892" y="0"/>
                </a:lnTo>
                <a:lnTo>
                  <a:pt x="2739892" y="8293863"/>
                </a:lnTo>
                <a:lnTo>
                  <a:pt x="0" y="8293863"/>
                </a:lnTo>
                <a:lnTo>
                  <a:pt x="0" y="0"/>
                </a:lnTo>
                <a:close/>
              </a:path>
            </a:pathLst>
          </a:custGeom>
          <a:blipFill>
            <a:blip r:embed="rId5"/>
            <a:stretch>
              <a:fillRect b="-3623"/>
            </a:stretch>
          </a:blipFill>
        </p:spPr>
        <p:txBody>
          <a:bodyPr/>
          <a:lstStyle/>
          <a:p>
            <a:endParaRPr lang="zh-TW" altLang="en-US"/>
          </a:p>
        </p:txBody>
      </p:sp>
      <p:sp>
        <p:nvSpPr>
          <p:cNvPr id="12" name="Freeform 12"/>
          <p:cNvSpPr/>
          <p:nvPr/>
        </p:nvSpPr>
        <p:spPr>
          <a:xfrm>
            <a:off x="2922206" y="7308884"/>
            <a:ext cx="1736546" cy="1736545"/>
          </a:xfrm>
          <a:custGeom>
            <a:avLst/>
            <a:gdLst/>
            <a:ahLst/>
            <a:cxnLst/>
            <a:rect l="l" t="t" r="r" b="b"/>
            <a:pathLst>
              <a:path w="1736546" h="1736545">
                <a:moveTo>
                  <a:pt x="0" y="0"/>
                </a:moveTo>
                <a:lnTo>
                  <a:pt x="1736545" y="0"/>
                </a:lnTo>
                <a:lnTo>
                  <a:pt x="1736545" y="1736545"/>
                </a:lnTo>
                <a:lnTo>
                  <a:pt x="0" y="1736545"/>
                </a:lnTo>
                <a:lnTo>
                  <a:pt x="0" y="0"/>
                </a:lnTo>
                <a:close/>
              </a:path>
            </a:pathLst>
          </a:custGeom>
          <a:blipFill>
            <a:blip r:embed="rId6"/>
            <a:stretch>
              <a:fillRect/>
            </a:stretch>
          </a:blipFill>
        </p:spPr>
        <p:txBody>
          <a:bodyPr/>
          <a:lstStyle/>
          <a:p>
            <a:endParaRPr lang="zh-TW" altLang="en-US"/>
          </a:p>
        </p:txBody>
      </p:sp>
      <p:sp>
        <p:nvSpPr>
          <p:cNvPr id="13" name="TextBox 13"/>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2944" y="-288366"/>
            <a:ext cx="18768535" cy="10755370"/>
            <a:chOff x="0" y="0"/>
            <a:chExt cx="23445216" cy="13435357"/>
          </a:xfrm>
        </p:grpSpPr>
        <p:sp>
          <p:nvSpPr>
            <p:cNvPr id="3" name="Freeform 3"/>
            <p:cNvSpPr/>
            <p:nvPr/>
          </p:nvSpPr>
          <p:spPr>
            <a:xfrm>
              <a:off x="0" y="0"/>
              <a:ext cx="23445215" cy="13435357"/>
            </a:xfrm>
            <a:custGeom>
              <a:avLst/>
              <a:gdLst/>
              <a:ahLst/>
              <a:cxnLst/>
              <a:rect l="l" t="t" r="r" b="b"/>
              <a:pathLst>
                <a:path w="23445215" h="13435357">
                  <a:moveTo>
                    <a:pt x="0" y="0"/>
                  </a:moveTo>
                  <a:lnTo>
                    <a:pt x="23445215" y="0"/>
                  </a:lnTo>
                  <a:lnTo>
                    <a:pt x="23445215" y="13435357"/>
                  </a:lnTo>
                  <a:lnTo>
                    <a:pt x="0" y="13435357"/>
                  </a:lnTo>
                  <a:close/>
                </a:path>
              </a:pathLst>
            </a:custGeom>
            <a:solidFill>
              <a:srgbClr val="FAF6EB"/>
            </a:solidFill>
          </p:spPr>
          <p:txBody>
            <a:bodyPr/>
            <a:lstStyle/>
            <a:p>
              <a:endParaRPr lang="zh-TW" altLang="en-US"/>
            </a:p>
          </p:txBody>
        </p:sp>
      </p:grpSp>
      <p:sp>
        <p:nvSpPr>
          <p:cNvPr id="4" name="Freeform 4"/>
          <p:cNvSpPr/>
          <p:nvPr/>
        </p:nvSpPr>
        <p:spPr>
          <a:xfrm>
            <a:off x="221223" y="2109843"/>
            <a:ext cx="17845550" cy="6705908"/>
          </a:xfrm>
          <a:custGeom>
            <a:avLst/>
            <a:gdLst/>
            <a:ahLst/>
            <a:cxnLst/>
            <a:rect l="l" t="t" r="r" b="b"/>
            <a:pathLst>
              <a:path w="17845550" h="6705908">
                <a:moveTo>
                  <a:pt x="0" y="0"/>
                </a:moveTo>
                <a:lnTo>
                  <a:pt x="17845549" y="0"/>
                </a:lnTo>
                <a:lnTo>
                  <a:pt x="17845549" y="6705908"/>
                </a:lnTo>
                <a:lnTo>
                  <a:pt x="0" y="6705908"/>
                </a:lnTo>
                <a:lnTo>
                  <a:pt x="0" y="0"/>
                </a:lnTo>
                <a:close/>
              </a:path>
            </a:pathLst>
          </a:custGeom>
          <a:blipFill>
            <a:blip r:embed="rId2"/>
            <a:stretch>
              <a:fillRect l="-10123" r="-10123"/>
            </a:stretch>
          </a:blipFill>
        </p:spPr>
        <p:txBody>
          <a:bodyPr/>
          <a:lstStyle/>
          <a:p>
            <a:endParaRPr lang="zh-TW" altLang="en-US"/>
          </a:p>
        </p:txBody>
      </p:sp>
      <p:grpSp>
        <p:nvGrpSpPr>
          <p:cNvPr id="5" name="Group 5"/>
          <p:cNvGrpSpPr/>
          <p:nvPr/>
        </p:nvGrpSpPr>
        <p:grpSpPr>
          <a:xfrm>
            <a:off x="7600915" y="3780201"/>
            <a:ext cx="9361539" cy="3562980"/>
            <a:chOff x="0" y="0"/>
            <a:chExt cx="12482052" cy="4750640"/>
          </a:xfrm>
        </p:grpSpPr>
        <p:sp>
          <p:nvSpPr>
            <p:cNvPr id="6" name="Freeform 6"/>
            <p:cNvSpPr/>
            <p:nvPr/>
          </p:nvSpPr>
          <p:spPr>
            <a:xfrm>
              <a:off x="76200" y="76200"/>
              <a:ext cx="12329541" cy="4598289"/>
            </a:xfrm>
            <a:custGeom>
              <a:avLst/>
              <a:gdLst/>
              <a:ahLst/>
              <a:cxnLst/>
              <a:rect l="l" t="t" r="r" b="b"/>
              <a:pathLst>
                <a:path w="12329541" h="4598289">
                  <a:moveTo>
                    <a:pt x="0" y="766445"/>
                  </a:moveTo>
                  <a:cubicBezTo>
                    <a:pt x="0" y="343154"/>
                    <a:pt x="350139" y="0"/>
                    <a:pt x="782066" y="0"/>
                  </a:cubicBezTo>
                  <a:lnTo>
                    <a:pt x="11547475" y="0"/>
                  </a:lnTo>
                  <a:cubicBezTo>
                    <a:pt x="11979402" y="0"/>
                    <a:pt x="12329541" y="343154"/>
                    <a:pt x="12329541" y="766445"/>
                  </a:cubicBezTo>
                  <a:lnTo>
                    <a:pt x="12329541" y="3831844"/>
                  </a:lnTo>
                  <a:cubicBezTo>
                    <a:pt x="12329541" y="4255135"/>
                    <a:pt x="11979402" y="4598289"/>
                    <a:pt x="11547475" y="4598289"/>
                  </a:cubicBezTo>
                  <a:lnTo>
                    <a:pt x="782066" y="4598289"/>
                  </a:lnTo>
                  <a:cubicBezTo>
                    <a:pt x="350139" y="4598289"/>
                    <a:pt x="0" y="4255135"/>
                    <a:pt x="0" y="3831844"/>
                  </a:cubicBezTo>
                  <a:close/>
                </a:path>
              </a:pathLst>
            </a:custGeom>
            <a:solidFill>
              <a:srgbClr val="FFFFFF"/>
            </a:solidFill>
          </p:spPr>
          <p:txBody>
            <a:bodyPr/>
            <a:lstStyle/>
            <a:p>
              <a:endParaRPr lang="zh-TW" altLang="en-US"/>
            </a:p>
          </p:txBody>
        </p:sp>
        <p:sp>
          <p:nvSpPr>
            <p:cNvPr id="7" name="Freeform 7"/>
            <p:cNvSpPr/>
            <p:nvPr/>
          </p:nvSpPr>
          <p:spPr>
            <a:xfrm>
              <a:off x="0" y="0"/>
              <a:ext cx="12481941" cy="4750689"/>
            </a:xfrm>
            <a:custGeom>
              <a:avLst/>
              <a:gdLst/>
              <a:ahLst/>
              <a:cxnLst/>
              <a:rect l="l" t="t" r="r" b="b"/>
              <a:pathLst>
                <a:path w="12481941" h="4750689">
                  <a:moveTo>
                    <a:pt x="0" y="842645"/>
                  </a:moveTo>
                  <a:cubicBezTo>
                    <a:pt x="0" y="375793"/>
                    <a:pt x="385699" y="0"/>
                    <a:pt x="858266" y="0"/>
                  </a:cubicBezTo>
                  <a:lnTo>
                    <a:pt x="11623675" y="0"/>
                  </a:lnTo>
                  <a:lnTo>
                    <a:pt x="11623675" y="76200"/>
                  </a:lnTo>
                  <a:lnTo>
                    <a:pt x="11623675" y="0"/>
                  </a:lnTo>
                  <a:cubicBezTo>
                    <a:pt x="12096242" y="0"/>
                    <a:pt x="12481941" y="375793"/>
                    <a:pt x="12481941" y="842645"/>
                  </a:cubicBezTo>
                  <a:lnTo>
                    <a:pt x="12405741" y="842645"/>
                  </a:lnTo>
                  <a:lnTo>
                    <a:pt x="12481941" y="842645"/>
                  </a:lnTo>
                  <a:lnTo>
                    <a:pt x="12481941" y="3908044"/>
                  </a:lnTo>
                  <a:lnTo>
                    <a:pt x="12405741" y="3908044"/>
                  </a:lnTo>
                  <a:lnTo>
                    <a:pt x="12481941" y="3908044"/>
                  </a:lnTo>
                  <a:cubicBezTo>
                    <a:pt x="12481941" y="4374896"/>
                    <a:pt x="12096242" y="4750689"/>
                    <a:pt x="11623675" y="4750689"/>
                  </a:cubicBezTo>
                  <a:lnTo>
                    <a:pt x="11623675" y="4674489"/>
                  </a:lnTo>
                  <a:lnTo>
                    <a:pt x="11623675" y="4750689"/>
                  </a:lnTo>
                  <a:lnTo>
                    <a:pt x="858266" y="4750689"/>
                  </a:lnTo>
                  <a:lnTo>
                    <a:pt x="858266" y="4674489"/>
                  </a:lnTo>
                  <a:lnTo>
                    <a:pt x="858266" y="4750689"/>
                  </a:lnTo>
                  <a:cubicBezTo>
                    <a:pt x="385699" y="4750689"/>
                    <a:pt x="0" y="4374896"/>
                    <a:pt x="0" y="3908044"/>
                  </a:cubicBezTo>
                  <a:lnTo>
                    <a:pt x="0" y="842645"/>
                  </a:lnTo>
                  <a:lnTo>
                    <a:pt x="76200" y="842645"/>
                  </a:lnTo>
                  <a:lnTo>
                    <a:pt x="0" y="842645"/>
                  </a:lnTo>
                  <a:moveTo>
                    <a:pt x="152400" y="842645"/>
                  </a:moveTo>
                  <a:lnTo>
                    <a:pt x="152400" y="3908044"/>
                  </a:lnTo>
                  <a:lnTo>
                    <a:pt x="76200" y="3908044"/>
                  </a:lnTo>
                  <a:lnTo>
                    <a:pt x="152400" y="3908044"/>
                  </a:lnTo>
                  <a:cubicBezTo>
                    <a:pt x="152400" y="4287774"/>
                    <a:pt x="466979" y="4598289"/>
                    <a:pt x="858266" y="4598289"/>
                  </a:cubicBezTo>
                  <a:lnTo>
                    <a:pt x="11623675" y="4598289"/>
                  </a:lnTo>
                  <a:cubicBezTo>
                    <a:pt x="12014962" y="4598289"/>
                    <a:pt x="12329541" y="4287774"/>
                    <a:pt x="12329541" y="3908044"/>
                  </a:cubicBezTo>
                  <a:lnTo>
                    <a:pt x="12329541" y="842645"/>
                  </a:lnTo>
                  <a:cubicBezTo>
                    <a:pt x="12329541" y="462915"/>
                    <a:pt x="12014962" y="152400"/>
                    <a:pt x="11623675" y="152400"/>
                  </a:cubicBezTo>
                  <a:lnTo>
                    <a:pt x="858266" y="152400"/>
                  </a:lnTo>
                  <a:lnTo>
                    <a:pt x="858266" y="76200"/>
                  </a:lnTo>
                  <a:lnTo>
                    <a:pt x="858266" y="152400"/>
                  </a:lnTo>
                  <a:cubicBezTo>
                    <a:pt x="466979" y="152400"/>
                    <a:pt x="152400" y="462915"/>
                    <a:pt x="152400" y="842645"/>
                  </a:cubicBezTo>
                  <a:close/>
                </a:path>
              </a:pathLst>
            </a:custGeom>
            <a:solidFill>
              <a:srgbClr val="000000"/>
            </a:solidFill>
          </p:spPr>
          <p:txBody>
            <a:bodyPr/>
            <a:lstStyle/>
            <a:p>
              <a:endParaRPr lang="zh-TW" altLang="en-US"/>
            </a:p>
          </p:txBody>
        </p:sp>
        <p:sp>
          <p:nvSpPr>
            <p:cNvPr id="8" name="TextBox 8"/>
            <p:cNvSpPr txBox="1"/>
            <p:nvPr/>
          </p:nvSpPr>
          <p:spPr>
            <a:xfrm>
              <a:off x="0" y="-19050"/>
              <a:ext cx="12482052" cy="4769690"/>
            </a:xfrm>
            <a:prstGeom prst="rect">
              <a:avLst/>
            </a:prstGeom>
          </p:spPr>
          <p:txBody>
            <a:bodyPr lIns="50800" tIns="50800" rIns="50800" bIns="50800" rtlCol="0" anchor="ctr"/>
            <a:lstStyle/>
            <a:p>
              <a:pPr algn="ctr">
                <a:lnSpc>
                  <a:spcPts val="5759"/>
                </a:lnSpc>
              </a:pPr>
              <a:r>
                <a:rPr lang="en-US" sz="4800">
                  <a:solidFill>
                    <a:srgbClr val="000000"/>
                  </a:solidFill>
                  <a:ea typeface="Arimo"/>
                </a:rPr>
                <a:t>對應動支項目填寫執行金額及類型(動支數、發包數、決算數)</a:t>
              </a:r>
            </a:p>
          </p:txBody>
        </p:sp>
      </p:grpSp>
      <p:sp>
        <p:nvSpPr>
          <p:cNvPr id="9" name="Freeform 9"/>
          <p:cNvSpPr/>
          <p:nvPr/>
        </p:nvSpPr>
        <p:spPr>
          <a:xfrm rot="5400000">
            <a:off x="5501299" y="4337266"/>
            <a:ext cx="1857375" cy="2448850"/>
          </a:xfrm>
          <a:custGeom>
            <a:avLst/>
            <a:gdLst/>
            <a:ahLst/>
            <a:cxnLst/>
            <a:rect l="l" t="t" r="r" b="b"/>
            <a:pathLst>
              <a:path w="1857375" h="2448850">
                <a:moveTo>
                  <a:pt x="0" y="0"/>
                </a:moveTo>
                <a:lnTo>
                  <a:pt x="1857375" y="0"/>
                </a:lnTo>
                <a:lnTo>
                  <a:pt x="1857375" y="2448851"/>
                </a:lnTo>
                <a:lnTo>
                  <a:pt x="0" y="2448851"/>
                </a:lnTo>
                <a:lnTo>
                  <a:pt x="0" y="0"/>
                </a:lnTo>
                <a:close/>
              </a:path>
            </a:pathLst>
          </a:custGeom>
          <a:blipFill>
            <a:blip r:embed="rId3"/>
            <a:stretch>
              <a:fillRect l="-16952" r="-16952"/>
            </a:stretch>
          </a:blipFill>
        </p:spPr>
        <p:txBody>
          <a:bodyPr/>
          <a:lstStyle/>
          <a:p>
            <a:endParaRPr lang="zh-TW" altLang="en-US"/>
          </a:p>
        </p:txBody>
      </p:sp>
      <p:sp>
        <p:nvSpPr>
          <p:cNvPr id="10" name="Freeform 10"/>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4"/>
            <a:stretch>
              <a:fillRect/>
            </a:stretch>
          </a:blipFill>
        </p:spPr>
        <p:txBody>
          <a:bodyPr/>
          <a:lstStyle/>
          <a:p>
            <a:endParaRPr lang="zh-TW" altLang="en-US"/>
          </a:p>
        </p:txBody>
      </p:sp>
      <p:sp>
        <p:nvSpPr>
          <p:cNvPr id="11" name="Freeform 11"/>
          <p:cNvSpPr/>
          <p:nvPr/>
        </p:nvSpPr>
        <p:spPr>
          <a:xfrm>
            <a:off x="727157" y="1826842"/>
            <a:ext cx="4584144" cy="7469699"/>
          </a:xfrm>
          <a:custGeom>
            <a:avLst/>
            <a:gdLst/>
            <a:ahLst/>
            <a:cxnLst/>
            <a:rect l="l" t="t" r="r" b="b"/>
            <a:pathLst>
              <a:path w="4584144" h="7469699">
                <a:moveTo>
                  <a:pt x="0" y="0"/>
                </a:moveTo>
                <a:lnTo>
                  <a:pt x="4584143" y="0"/>
                </a:lnTo>
                <a:lnTo>
                  <a:pt x="4584143" y="7469699"/>
                </a:lnTo>
                <a:lnTo>
                  <a:pt x="0" y="7469699"/>
                </a:lnTo>
                <a:lnTo>
                  <a:pt x="0" y="0"/>
                </a:lnTo>
                <a:close/>
              </a:path>
            </a:pathLst>
          </a:custGeom>
          <a:blipFill>
            <a:blip r:embed="rId5"/>
            <a:stretch>
              <a:fillRect/>
            </a:stretch>
          </a:blipFill>
        </p:spPr>
        <p:txBody>
          <a:bodyPr/>
          <a:lstStyle/>
          <a:p>
            <a:endParaRPr lang="zh-TW" altLang="en-US"/>
          </a:p>
        </p:txBody>
      </p:sp>
      <p:sp>
        <p:nvSpPr>
          <p:cNvPr id="12" name="Freeform 12"/>
          <p:cNvSpPr/>
          <p:nvPr/>
        </p:nvSpPr>
        <p:spPr>
          <a:xfrm>
            <a:off x="2152620" y="7361132"/>
            <a:ext cx="1733216" cy="1733216"/>
          </a:xfrm>
          <a:custGeom>
            <a:avLst/>
            <a:gdLst/>
            <a:ahLst/>
            <a:cxnLst/>
            <a:rect l="l" t="t" r="r" b="b"/>
            <a:pathLst>
              <a:path w="1733216" h="1733216">
                <a:moveTo>
                  <a:pt x="0" y="0"/>
                </a:moveTo>
                <a:lnTo>
                  <a:pt x="1733216" y="0"/>
                </a:lnTo>
                <a:lnTo>
                  <a:pt x="1733216" y="1733215"/>
                </a:lnTo>
                <a:lnTo>
                  <a:pt x="0" y="1733215"/>
                </a:lnTo>
                <a:lnTo>
                  <a:pt x="0" y="0"/>
                </a:lnTo>
                <a:close/>
              </a:path>
            </a:pathLst>
          </a:custGeom>
          <a:blipFill>
            <a:blip r:embed="rId6"/>
            <a:stretch>
              <a:fillRect/>
            </a:stretch>
          </a:blipFill>
        </p:spPr>
        <p:txBody>
          <a:bodyPr/>
          <a:lstStyle/>
          <a:p>
            <a:endParaRPr lang="zh-TW" altLang="en-US"/>
          </a:p>
        </p:txBody>
      </p:sp>
      <p:sp>
        <p:nvSpPr>
          <p:cNvPr id="13" name="TextBox 13"/>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2944" y="-277748"/>
            <a:ext cx="18749033" cy="10744752"/>
            <a:chOff x="0" y="0"/>
            <a:chExt cx="23445216" cy="13436054"/>
          </a:xfrm>
        </p:grpSpPr>
        <p:sp>
          <p:nvSpPr>
            <p:cNvPr id="3" name="Freeform 3"/>
            <p:cNvSpPr/>
            <p:nvPr/>
          </p:nvSpPr>
          <p:spPr>
            <a:xfrm>
              <a:off x="0" y="0"/>
              <a:ext cx="23445215" cy="13436054"/>
            </a:xfrm>
            <a:custGeom>
              <a:avLst/>
              <a:gdLst/>
              <a:ahLst/>
              <a:cxnLst/>
              <a:rect l="l" t="t" r="r" b="b"/>
              <a:pathLst>
                <a:path w="23445215" h="13436054">
                  <a:moveTo>
                    <a:pt x="0" y="0"/>
                  </a:moveTo>
                  <a:lnTo>
                    <a:pt x="23445215" y="0"/>
                  </a:lnTo>
                  <a:lnTo>
                    <a:pt x="23445215" y="13436054"/>
                  </a:lnTo>
                  <a:lnTo>
                    <a:pt x="0" y="13436054"/>
                  </a:lnTo>
                  <a:close/>
                </a:path>
              </a:pathLst>
            </a:custGeom>
            <a:solidFill>
              <a:srgbClr val="FAF6EB"/>
            </a:solidFill>
          </p:spPr>
          <p:txBody>
            <a:bodyPr/>
            <a:lstStyle/>
            <a:p>
              <a:endParaRPr lang="zh-TW" altLang="en-US"/>
            </a:p>
          </p:txBody>
        </p:sp>
      </p:grpSp>
      <p:sp>
        <p:nvSpPr>
          <p:cNvPr id="4" name="Freeform 4"/>
          <p:cNvSpPr/>
          <p:nvPr/>
        </p:nvSpPr>
        <p:spPr>
          <a:xfrm>
            <a:off x="221223" y="2109843"/>
            <a:ext cx="17845550" cy="6705908"/>
          </a:xfrm>
          <a:custGeom>
            <a:avLst/>
            <a:gdLst/>
            <a:ahLst/>
            <a:cxnLst/>
            <a:rect l="l" t="t" r="r" b="b"/>
            <a:pathLst>
              <a:path w="17845550" h="6705908">
                <a:moveTo>
                  <a:pt x="0" y="0"/>
                </a:moveTo>
                <a:lnTo>
                  <a:pt x="17845549" y="0"/>
                </a:lnTo>
                <a:lnTo>
                  <a:pt x="17845549" y="6705908"/>
                </a:lnTo>
                <a:lnTo>
                  <a:pt x="0" y="6705908"/>
                </a:lnTo>
                <a:lnTo>
                  <a:pt x="0" y="0"/>
                </a:lnTo>
                <a:close/>
              </a:path>
            </a:pathLst>
          </a:custGeom>
          <a:blipFill>
            <a:blip r:embed="rId2"/>
            <a:stretch>
              <a:fillRect l="-10123" r="-10123"/>
            </a:stretch>
          </a:blipFill>
        </p:spPr>
        <p:txBody>
          <a:bodyPr/>
          <a:lstStyle/>
          <a:p>
            <a:endParaRPr lang="zh-TW" altLang="en-US"/>
          </a:p>
        </p:txBody>
      </p:sp>
      <p:grpSp>
        <p:nvGrpSpPr>
          <p:cNvPr id="5" name="Group 5"/>
          <p:cNvGrpSpPr/>
          <p:nvPr/>
        </p:nvGrpSpPr>
        <p:grpSpPr>
          <a:xfrm>
            <a:off x="55814" y="4156038"/>
            <a:ext cx="8060542" cy="5993089"/>
            <a:chOff x="0" y="0"/>
            <a:chExt cx="10747390" cy="7990786"/>
          </a:xfrm>
        </p:grpSpPr>
        <p:sp>
          <p:nvSpPr>
            <p:cNvPr id="6" name="Freeform 6"/>
            <p:cNvSpPr/>
            <p:nvPr/>
          </p:nvSpPr>
          <p:spPr>
            <a:xfrm>
              <a:off x="76200" y="76200"/>
              <a:ext cx="10594975" cy="7838440"/>
            </a:xfrm>
            <a:custGeom>
              <a:avLst/>
              <a:gdLst/>
              <a:ahLst/>
              <a:cxnLst/>
              <a:rect l="l" t="t" r="r" b="b"/>
              <a:pathLst>
                <a:path w="10594975" h="7838440">
                  <a:moveTo>
                    <a:pt x="0" y="1306449"/>
                  </a:moveTo>
                  <a:cubicBezTo>
                    <a:pt x="0" y="584962"/>
                    <a:pt x="587883" y="0"/>
                    <a:pt x="1312926" y="0"/>
                  </a:cubicBezTo>
                  <a:lnTo>
                    <a:pt x="9282049" y="0"/>
                  </a:lnTo>
                  <a:cubicBezTo>
                    <a:pt x="10007219" y="0"/>
                    <a:pt x="10594975" y="584962"/>
                    <a:pt x="10594975" y="1306449"/>
                  </a:cubicBezTo>
                  <a:lnTo>
                    <a:pt x="10594975" y="6531991"/>
                  </a:lnTo>
                  <a:cubicBezTo>
                    <a:pt x="10594975" y="7253478"/>
                    <a:pt x="10007092" y="7838440"/>
                    <a:pt x="9282049" y="7838440"/>
                  </a:cubicBezTo>
                  <a:lnTo>
                    <a:pt x="1312926" y="7838440"/>
                  </a:lnTo>
                  <a:cubicBezTo>
                    <a:pt x="587883" y="7838440"/>
                    <a:pt x="0" y="7253478"/>
                    <a:pt x="0" y="6531991"/>
                  </a:cubicBezTo>
                  <a:close/>
                </a:path>
              </a:pathLst>
            </a:custGeom>
            <a:solidFill>
              <a:srgbClr val="FFFFFF"/>
            </a:solidFill>
          </p:spPr>
          <p:txBody>
            <a:bodyPr/>
            <a:lstStyle/>
            <a:p>
              <a:endParaRPr lang="zh-TW" altLang="en-US"/>
            </a:p>
          </p:txBody>
        </p:sp>
        <p:sp>
          <p:nvSpPr>
            <p:cNvPr id="7" name="Freeform 7"/>
            <p:cNvSpPr/>
            <p:nvPr/>
          </p:nvSpPr>
          <p:spPr>
            <a:xfrm>
              <a:off x="0" y="0"/>
              <a:ext cx="10747375" cy="7990840"/>
            </a:xfrm>
            <a:custGeom>
              <a:avLst/>
              <a:gdLst/>
              <a:ahLst/>
              <a:cxnLst/>
              <a:rect l="l" t="t" r="r" b="b"/>
              <a:pathLst>
                <a:path w="10747375" h="7990840">
                  <a:moveTo>
                    <a:pt x="0" y="1382649"/>
                  </a:moveTo>
                  <a:cubicBezTo>
                    <a:pt x="0" y="618617"/>
                    <a:pt x="622300" y="0"/>
                    <a:pt x="1389126" y="0"/>
                  </a:cubicBezTo>
                  <a:lnTo>
                    <a:pt x="9358249" y="0"/>
                  </a:lnTo>
                  <a:lnTo>
                    <a:pt x="9358249" y="76200"/>
                  </a:lnTo>
                  <a:lnTo>
                    <a:pt x="9358249" y="0"/>
                  </a:lnTo>
                  <a:cubicBezTo>
                    <a:pt x="10125075" y="0"/>
                    <a:pt x="10747375" y="618617"/>
                    <a:pt x="10747375" y="1382649"/>
                  </a:cubicBezTo>
                  <a:lnTo>
                    <a:pt x="10671175" y="1382649"/>
                  </a:lnTo>
                  <a:lnTo>
                    <a:pt x="10747375" y="1382649"/>
                  </a:lnTo>
                  <a:lnTo>
                    <a:pt x="10747375" y="6608191"/>
                  </a:lnTo>
                  <a:lnTo>
                    <a:pt x="10671175" y="6608191"/>
                  </a:lnTo>
                  <a:lnTo>
                    <a:pt x="10747375" y="6608191"/>
                  </a:lnTo>
                  <a:cubicBezTo>
                    <a:pt x="10747375" y="7372097"/>
                    <a:pt x="10125075" y="7990840"/>
                    <a:pt x="9358249" y="7990840"/>
                  </a:cubicBezTo>
                  <a:lnTo>
                    <a:pt x="9358249" y="7914640"/>
                  </a:lnTo>
                  <a:lnTo>
                    <a:pt x="9358249" y="7990840"/>
                  </a:lnTo>
                  <a:lnTo>
                    <a:pt x="1389126" y="7990840"/>
                  </a:lnTo>
                  <a:lnTo>
                    <a:pt x="1389126" y="7914640"/>
                  </a:lnTo>
                  <a:lnTo>
                    <a:pt x="1389126" y="7990840"/>
                  </a:lnTo>
                  <a:cubicBezTo>
                    <a:pt x="622300" y="7990840"/>
                    <a:pt x="0" y="7372096"/>
                    <a:pt x="0" y="6608191"/>
                  </a:cubicBezTo>
                  <a:lnTo>
                    <a:pt x="0" y="1382649"/>
                  </a:lnTo>
                  <a:lnTo>
                    <a:pt x="76200" y="1382649"/>
                  </a:lnTo>
                  <a:lnTo>
                    <a:pt x="0" y="1382649"/>
                  </a:lnTo>
                  <a:moveTo>
                    <a:pt x="152400" y="1382649"/>
                  </a:moveTo>
                  <a:lnTo>
                    <a:pt x="152400" y="6608191"/>
                  </a:lnTo>
                  <a:lnTo>
                    <a:pt x="76200" y="6608191"/>
                  </a:lnTo>
                  <a:lnTo>
                    <a:pt x="152400" y="6608191"/>
                  </a:lnTo>
                  <a:cubicBezTo>
                    <a:pt x="152400" y="7287261"/>
                    <a:pt x="705739" y="7838440"/>
                    <a:pt x="1389126" y="7838440"/>
                  </a:cubicBezTo>
                  <a:lnTo>
                    <a:pt x="9358249" y="7838440"/>
                  </a:lnTo>
                  <a:cubicBezTo>
                    <a:pt x="10041636" y="7838440"/>
                    <a:pt x="10594975" y="7287261"/>
                    <a:pt x="10594975" y="6608191"/>
                  </a:cubicBezTo>
                  <a:lnTo>
                    <a:pt x="10594975" y="1382649"/>
                  </a:lnTo>
                  <a:cubicBezTo>
                    <a:pt x="10594975" y="703580"/>
                    <a:pt x="10041636" y="152400"/>
                    <a:pt x="9358249" y="152400"/>
                  </a:cubicBezTo>
                  <a:lnTo>
                    <a:pt x="1389126" y="152400"/>
                  </a:lnTo>
                  <a:lnTo>
                    <a:pt x="1389126" y="76200"/>
                  </a:lnTo>
                  <a:lnTo>
                    <a:pt x="1389126" y="152400"/>
                  </a:lnTo>
                  <a:cubicBezTo>
                    <a:pt x="705739" y="152400"/>
                    <a:pt x="152400" y="703580"/>
                    <a:pt x="152400" y="1382649"/>
                  </a:cubicBezTo>
                  <a:close/>
                </a:path>
              </a:pathLst>
            </a:custGeom>
            <a:solidFill>
              <a:srgbClr val="000000"/>
            </a:solidFill>
          </p:spPr>
          <p:txBody>
            <a:bodyPr/>
            <a:lstStyle/>
            <a:p>
              <a:endParaRPr lang="zh-TW" altLang="en-US"/>
            </a:p>
          </p:txBody>
        </p:sp>
        <p:sp>
          <p:nvSpPr>
            <p:cNvPr id="8" name="TextBox 8"/>
            <p:cNvSpPr txBox="1"/>
            <p:nvPr/>
          </p:nvSpPr>
          <p:spPr>
            <a:xfrm>
              <a:off x="0" y="-133350"/>
              <a:ext cx="10747390" cy="8124136"/>
            </a:xfrm>
            <a:prstGeom prst="rect">
              <a:avLst/>
            </a:prstGeom>
          </p:spPr>
          <p:txBody>
            <a:bodyPr lIns="50800" tIns="50800" rIns="50800" bIns="50800" rtlCol="0" anchor="ctr"/>
            <a:lstStyle/>
            <a:p>
              <a:pPr algn="ctr">
                <a:lnSpc>
                  <a:spcPts val="6900"/>
                </a:lnSpc>
              </a:pPr>
              <a:r>
                <a:rPr lang="en-US" sz="4800">
                  <a:solidFill>
                    <a:srgbClr val="FF0000"/>
                  </a:solidFill>
                  <a:ea typeface="Arimo"/>
                </a:rPr>
                <a:t>對應”動支項目”</a:t>
              </a:r>
              <a:r>
                <a:rPr lang="en-US" sz="4800">
                  <a:solidFill>
                    <a:srgbClr val="000000"/>
                  </a:solidFill>
                  <a:ea typeface="Arimo"/>
                </a:rPr>
                <a:t>來填寫是否為本年度天然災害所致及是否符合中央對各級地方政府支用災害準備金審查原則第3點各款規定</a:t>
              </a:r>
            </a:p>
          </p:txBody>
        </p:sp>
      </p:grpSp>
      <p:sp>
        <p:nvSpPr>
          <p:cNvPr id="9" name="Freeform 9"/>
          <p:cNvSpPr/>
          <p:nvPr/>
        </p:nvSpPr>
        <p:spPr>
          <a:xfrm rot="-7668034">
            <a:off x="8215310" y="6619668"/>
            <a:ext cx="1857375" cy="2448851"/>
          </a:xfrm>
          <a:custGeom>
            <a:avLst/>
            <a:gdLst/>
            <a:ahLst/>
            <a:cxnLst/>
            <a:rect l="l" t="t" r="r" b="b"/>
            <a:pathLst>
              <a:path w="1857375" h="2448851">
                <a:moveTo>
                  <a:pt x="0" y="0"/>
                </a:moveTo>
                <a:lnTo>
                  <a:pt x="1857375" y="0"/>
                </a:lnTo>
                <a:lnTo>
                  <a:pt x="1857375" y="2448850"/>
                </a:lnTo>
                <a:lnTo>
                  <a:pt x="0" y="2448850"/>
                </a:lnTo>
                <a:lnTo>
                  <a:pt x="0" y="0"/>
                </a:lnTo>
                <a:close/>
              </a:path>
            </a:pathLst>
          </a:custGeom>
          <a:blipFill>
            <a:blip r:embed="rId3"/>
            <a:stretch>
              <a:fillRect l="-16952" r="-16952"/>
            </a:stretch>
          </a:blipFill>
        </p:spPr>
        <p:txBody>
          <a:bodyPr/>
          <a:lstStyle/>
          <a:p>
            <a:endParaRPr lang="zh-TW" altLang="en-US"/>
          </a:p>
        </p:txBody>
      </p:sp>
      <p:sp>
        <p:nvSpPr>
          <p:cNvPr id="10" name="Freeform 10"/>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4"/>
            <a:stretch>
              <a:fillRect/>
            </a:stretch>
          </a:blipFill>
        </p:spPr>
        <p:txBody>
          <a:bodyPr/>
          <a:lstStyle/>
          <a:p>
            <a:endParaRPr lang="zh-TW" altLang="en-US"/>
          </a:p>
        </p:txBody>
      </p:sp>
      <p:sp>
        <p:nvSpPr>
          <p:cNvPr id="11" name="Freeform 11"/>
          <p:cNvSpPr/>
          <p:nvPr/>
        </p:nvSpPr>
        <p:spPr>
          <a:xfrm>
            <a:off x="8404698" y="2046756"/>
            <a:ext cx="9484885" cy="4962212"/>
          </a:xfrm>
          <a:custGeom>
            <a:avLst/>
            <a:gdLst/>
            <a:ahLst/>
            <a:cxnLst/>
            <a:rect l="l" t="t" r="r" b="b"/>
            <a:pathLst>
              <a:path w="9484885" h="4962212">
                <a:moveTo>
                  <a:pt x="0" y="0"/>
                </a:moveTo>
                <a:lnTo>
                  <a:pt x="9484885" y="0"/>
                </a:lnTo>
                <a:lnTo>
                  <a:pt x="9484885" y="4962212"/>
                </a:lnTo>
                <a:lnTo>
                  <a:pt x="0" y="4962212"/>
                </a:lnTo>
                <a:lnTo>
                  <a:pt x="0" y="0"/>
                </a:lnTo>
                <a:close/>
              </a:path>
            </a:pathLst>
          </a:custGeom>
          <a:blipFill>
            <a:blip r:embed="rId5"/>
            <a:stretch>
              <a:fillRect l="-19069" r="-19069"/>
            </a:stretch>
          </a:blipFill>
        </p:spPr>
        <p:txBody>
          <a:bodyPr/>
          <a:lstStyle/>
          <a:p>
            <a:endParaRPr lang="zh-TW" altLang="en-US"/>
          </a:p>
        </p:txBody>
      </p:sp>
      <p:sp>
        <p:nvSpPr>
          <p:cNvPr id="12" name="Freeform 12"/>
          <p:cNvSpPr/>
          <p:nvPr/>
        </p:nvSpPr>
        <p:spPr>
          <a:xfrm>
            <a:off x="11771106" y="6939838"/>
            <a:ext cx="1676018" cy="1676017"/>
          </a:xfrm>
          <a:custGeom>
            <a:avLst/>
            <a:gdLst/>
            <a:ahLst/>
            <a:cxnLst/>
            <a:rect l="l" t="t" r="r" b="b"/>
            <a:pathLst>
              <a:path w="1676018" h="1676017">
                <a:moveTo>
                  <a:pt x="0" y="0"/>
                </a:moveTo>
                <a:lnTo>
                  <a:pt x="1676018" y="0"/>
                </a:lnTo>
                <a:lnTo>
                  <a:pt x="1676018" y="1676018"/>
                </a:lnTo>
                <a:lnTo>
                  <a:pt x="0" y="1676018"/>
                </a:lnTo>
                <a:lnTo>
                  <a:pt x="0" y="0"/>
                </a:lnTo>
                <a:close/>
              </a:path>
            </a:pathLst>
          </a:custGeom>
          <a:blipFill>
            <a:blip r:embed="rId6"/>
            <a:stretch>
              <a:fillRect/>
            </a:stretch>
          </a:blipFill>
        </p:spPr>
        <p:txBody>
          <a:bodyPr/>
          <a:lstStyle/>
          <a:p>
            <a:endParaRPr lang="zh-TW" altLang="en-US"/>
          </a:p>
        </p:txBody>
      </p:sp>
      <p:sp>
        <p:nvSpPr>
          <p:cNvPr id="13" name="TextBox 13"/>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849" y="-77328"/>
            <a:ext cx="18888495" cy="10557511"/>
            <a:chOff x="0" y="0"/>
            <a:chExt cx="24057090" cy="13446439"/>
          </a:xfrm>
        </p:grpSpPr>
        <p:sp>
          <p:nvSpPr>
            <p:cNvPr id="3" name="Freeform 3"/>
            <p:cNvSpPr/>
            <p:nvPr/>
          </p:nvSpPr>
          <p:spPr>
            <a:xfrm>
              <a:off x="0" y="0"/>
              <a:ext cx="24057090" cy="13446440"/>
            </a:xfrm>
            <a:custGeom>
              <a:avLst/>
              <a:gdLst/>
              <a:ahLst/>
              <a:cxnLst/>
              <a:rect l="l" t="t" r="r" b="b"/>
              <a:pathLst>
                <a:path w="24057090" h="13446440">
                  <a:moveTo>
                    <a:pt x="0" y="0"/>
                  </a:moveTo>
                  <a:lnTo>
                    <a:pt x="24057090" y="0"/>
                  </a:lnTo>
                  <a:lnTo>
                    <a:pt x="24057090" y="13446440"/>
                  </a:lnTo>
                  <a:lnTo>
                    <a:pt x="0" y="13446440"/>
                  </a:lnTo>
                  <a:close/>
                </a:path>
              </a:pathLst>
            </a:custGeom>
            <a:solidFill>
              <a:srgbClr val="FAF6EB"/>
            </a:solidFill>
          </p:spPr>
          <p:txBody>
            <a:bodyPr/>
            <a:lstStyle/>
            <a:p>
              <a:endParaRPr lang="zh-TW" altLang="en-US"/>
            </a:p>
          </p:txBody>
        </p:sp>
      </p:grpSp>
      <p:sp>
        <p:nvSpPr>
          <p:cNvPr id="4" name="Freeform 4"/>
          <p:cNvSpPr/>
          <p:nvPr/>
        </p:nvSpPr>
        <p:spPr>
          <a:xfrm>
            <a:off x="221223" y="2109843"/>
            <a:ext cx="17845550" cy="6705908"/>
          </a:xfrm>
          <a:custGeom>
            <a:avLst/>
            <a:gdLst/>
            <a:ahLst/>
            <a:cxnLst/>
            <a:rect l="l" t="t" r="r" b="b"/>
            <a:pathLst>
              <a:path w="17845550" h="6705908">
                <a:moveTo>
                  <a:pt x="0" y="0"/>
                </a:moveTo>
                <a:lnTo>
                  <a:pt x="17845549" y="0"/>
                </a:lnTo>
                <a:lnTo>
                  <a:pt x="17845549" y="6705908"/>
                </a:lnTo>
                <a:lnTo>
                  <a:pt x="0" y="6705908"/>
                </a:lnTo>
                <a:lnTo>
                  <a:pt x="0" y="0"/>
                </a:lnTo>
                <a:close/>
              </a:path>
            </a:pathLst>
          </a:custGeom>
          <a:blipFill>
            <a:blip r:embed="rId2"/>
            <a:stretch>
              <a:fillRect l="-10123" r="-10123"/>
            </a:stretch>
          </a:blipFill>
        </p:spPr>
        <p:txBody>
          <a:bodyPr/>
          <a:lstStyle/>
          <a:p>
            <a:endParaRPr lang="zh-TW" altLang="en-US"/>
          </a:p>
        </p:txBody>
      </p:sp>
      <p:grpSp>
        <p:nvGrpSpPr>
          <p:cNvPr id="5" name="Group 5"/>
          <p:cNvGrpSpPr/>
          <p:nvPr/>
        </p:nvGrpSpPr>
        <p:grpSpPr>
          <a:xfrm>
            <a:off x="490808" y="5268316"/>
            <a:ext cx="8060542" cy="4167427"/>
            <a:chOff x="0" y="0"/>
            <a:chExt cx="10747390" cy="5556570"/>
          </a:xfrm>
        </p:grpSpPr>
        <p:sp>
          <p:nvSpPr>
            <p:cNvPr id="6" name="Freeform 6"/>
            <p:cNvSpPr/>
            <p:nvPr/>
          </p:nvSpPr>
          <p:spPr>
            <a:xfrm>
              <a:off x="76200" y="76200"/>
              <a:ext cx="10594975" cy="5404231"/>
            </a:xfrm>
            <a:custGeom>
              <a:avLst/>
              <a:gdLst/>
              <a:ahLst/>
              <a:cxnLst/>
              <a:rect l="l" t="t" r="r" b="b"/>
              <a:pathLst>
                <a:path w="10594975" h="5404231">
                  <a:moveTo>
                    <a:pt x="0" y="900684"/>
                  </a:moveTo>
                  <a:cubicBezTo>
                    <a:pt x="0" y="403225"/>
                    <a:pt x="408813" y="0"/>
                    <a:pt x="913003" y="0"/>
                  </a:cubicBezTo>
                  <a:lnTo>
                    <a:pt x="9681972" y="0"/>
                  </a:lnTo>
                  <a:cubicBezTo>
                    <a:pt x="10186162" y="0"/>
                    <a:pt x="10594975" y="403225"/>
                    <a:pt x="10594975" y="900684"/>
                  </a:cubicBezTo>
                  <a:lnTo>
                    <a:pt x="10594975" y="4503420"/>
                  </a:lnTo>
                  <a:cubicBezTo>
                    <a:pt x="10594975" y="5000879"/>
                    <a:pt x="10186162" y="5404104"/>
                    <a:pt x="9681972" y="5404104"/>
                  </a:cubicBezTo>
                  <a:lnTo>
                    <a:pt x="913003" y="5404104"/>
                  </a:lnTo>
                  <a:cubicBezTo>
                    <a:pt x="408813" y="5404231"/>
                    <a:pt x="0" y="5000879"/>
                    <a:pt x="0" y="4503420"/>
                  </a:cubicBezTo>
                  <a:close/>
                </a:path>
              </a:pathLst>
            </a:custGeom>
            <a:solidFill>
              <a:srgbClr val="FFFFFF"/>
            </a:solidFill>
          </p:spPr>
          <p:txBody>
            <a:bodyPr/>
            <a:lstStyle/>
            <a:p>
              <a:endParaRPr lang="zh-TW" altLang="en-US"/>
            </a:p>
          </p:txBody>
        </p:sp>
        <p:sp>
          <p:nvSpPr>
            <p:cNvPr id="7" name="Freeform 7"/>
            <p:cNvSpPr/>
            <p:nvPr/>
          </p:nvSpPr>
          <p:spPr>
            <a:xfrm>
              <a:off x="0" y="0"/>
              <a:ext cx="10747375" cy="5556631"/>
            </a:xfrm>
            <a:custGeom>
              <a:avLst/>
              <a:gdLst/>
              <a:ahLst/>
              <a:cxnLst/>
              <a:rect l="l" t="t" r="r" b="b"/>
              <a:pathLst>
                <a:path w="10747375" h="5556631">
                  <a:moveTo>
                    <a:pt x="0" y="976884"/>
                  </a:moveTo>
                  <a:cubicBezTo>
                    <a:pt x="0" y="436372"/>
                    <a:pt x="443865" y="0"/>
                    <a:pt x="989203" y="0"/>
                  </a:cubicBezTo>
                  <a:lnTo>
                    <a:pt x="9758172" y="0"/>
                  </a:lnTo>
                  <a:lnTo>
                    <a:pt x="9758172" y="76200"/>
                  </a:lnTo>
                  <a:lnTo>
                    <a:pt x="9758172" y="0"/>
                  </a:lnTo>
                  <a:cubicBezTo>
                    <a:pt x="10303510" y="0"/>
                    <a:pt x="10747375" y="436372"/>
                    <a:pt x="10747375" y="976884"/>
                  </a:cubicBezTo>
                  <a:lnTo>
                    <a:pt x="10671175" y="976884"/>
                  </a:lnTo>
                  <a:lnTo>
                    <a:pt x="10747375" y="976884"/>
                  </a:lnTo>
                  <a:lnTo>
                    <a:pt x="10747375" y="4579620"/>
                  </a:lnTo>
                  <a:lnTo>
                    <a:pt x="10671175" y="4579620"/>
                  </a:lnTo>
                  <a:lnTo>
                    <a:pt x="10747375" y="4579620"/>
                  </a:lnTo>
                  <a:cubicBezTo>
                    <a:pt x="10747375" y="5120132"/>
                    <a:pt x="10303510" y="5556504"/>
                    <a:pt x="9758172" y="5556504"/>
                  </a:cubicBezTo>
                  <a:lnTo>
                    <a:pt x="9758172" y="5480304"/>
                  </a:lnTo>
                  <a:lnTo>
                    <a:pt x="9758172" y="5556504"/>
                  </a:lnTo>
                  <a:lnTo>
                    <a:pt x="989203" y="5556504"/>
                  </a:lnTo>
                  <a:lnTo>
                    <a:pt x="989203" y="5480304"/>
                  </a:lnTo>
                  <a:lnTo>
                    <a:pt x="989203" y="5556504"/>
                  </a:lnTo>
                  <a:cubicBezTo>
                    <a:pt x="443865" y="5556631"/>
                    <a:pt x="0" y="5120132"/>
                    <a:pt x="0" y="4579620"/>
                  </a:cubicBezTo>
                  <a:lnTo>
                    <a:pt x="0" y="976884"/>
                  </a:lnTo>
                  <a:lnTo>
                    <a:pt x="76200" y="976884"/>
                  </a:lnTo>
                  <a:lnTo>
                    <a:pt x="0" y="976884"/>
                  </a:lnTo>
                  <a:moveTo>
                    <a:pt x="152400" y="976884"/>
                  </a:moveTo>
                  <a:lnTo>
                    <a:pt x="152400" y="4579620"/>
                  </a:lnTo>
                  <a:lnTo>
                    <a:pt x="76200" y="4579620"/>
                  </a:lnTo>
                  <a:lnTo>
                    <a:pt x="152400" y="4579620"/>
                  </a:lnTo>
                  <a:cubicBezTo>
                    <a:pt x="152400" y="5034026"/>
                    <a:pt x="526034" y="5404104"/>
                    <a:pt x="989203" y="5404104"/>
                  </a:cubicBezTo>
                  <a:lnTo>
                    <a:pt x="9758172" y="5404104"/>
                  </a:lnTo>
                  <a:cubicBezTo>
                    <a:pt x="10221341" y="5404104"/>
                    <a:pt x="10594975" y="5034026"/>
                    <a:pt x="10594975" y="4579620"/>
                  </a:cubicBezTo>
                  <a:lnTo>
                    <a:pt x="10594975" y="976884"/>
                  </a:lnTo>
                  <a:cubicBezTo>
                    <a:pt x="10594975" y="522478"/>
                    <a:pt x="10221340" y="152400"/>
                    <a:pt x="9758172" y="152400"/>
                  </a:cubicBezTo>
                  <a:lnTo>
                    <a:pt x="989203" y="152400"/>
                  </a:lnTo>
                  <a:lnTo>
                    <a:pt x="989203" y="76200"/>
                  </a:lnTo>
                  <a:lnTo>
                    <a:pt x="989203" y="152400"/>
                  </a:lnTo>
                  <a:cubicBezTo>
                    <a:pt x="526034" y="152400"/>
                    <a:pt x="152400" y="522478"/>
                    <a:pt x="152400" y="976884"/>
                  </a:cubicBezTo>
                  <a:close/>
                </a:path>
              </a:pathLst>
            </a:custGeom>
            <a:solidFill>
              <a:srgbClr val="000000"/>
            </a:solidFill>
          </p:spPr>
          <p:txBody>
            <a:bodyPr/>
            <a:lstStyle/>
            <a:p>
              <a:endParaRPr lang="zh-TW" altLang="en-US"/>
            </a:p>
          </p:txBody>
        </p:sp>
        <p:sp>
          <p:nvSpPr>
            <p:cNvPr id="8" name="TextBox 8"/>
            <p:cNvSpPr txBox="1"/>
            <p:nvPr/>
          </p:nvSpPr>
          <p:spPr>
            <a:xfrm>
              <a:off x="0" y="-190500"/>
              <a:ext cx="10747390" cy="5747070"/>
            </a:xfrm>
            <a:prstGeom prst="rect">
              <a:avLst/>
            </a:prstGeom>
          </p:spPr>
          <p:txBody>
            <a:bodyPr lIns="50800" tIns="50800" rIns="50800" bIns="50800" rtlCol="0" anchor="ctr"/>
            <a:lstStyle/>
            <a:p>
              <a:pPr algn="ctr">
                <a:lnSpc>
                  <a:spcPts val="7500"/>
                </a:lnSpc>
              </a:pPr>
              <a:r>
                <a:rPr lang="en-US" sz="4800">
                  <a:solidFill>
                    <a:srgbClr val="000000"/>
                  </a:solidFill>
                  <a:ea typeface="Arimo"/>
                </a:rPr>
                <a:t>對應動支項目填寫是否非屬行政院核定復建經費等……共五項</a:t>
              </a:r>
            </a:p>
          </p:txBody>
        </p:sp>
      </p:grpSp>
      <p:sp>
        <p:nvSpPr>
          <p:cNvPr id="9" name="Freeform 9"/>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3"/>
            <a:stretch>
              <a:fillRect/>
            </a:stretch>
          </a:blipFill>
        </p:spPr>
        <p:txBody>
          <a:bodyPr/>
          <a:lstStyle/>
          <a:p>
            <a:endParaRPr lang="zh-TW" altLang="en-US"/>
          </a:p>
        </p:txBody>
      </p:sp>
      <p:sp>
        <p:nvSpPr>
          <p:cNvPr id="10" name="Freeform 10"/>
          <p:cNvSpPr/>
          <p:nvPr/>
        </p:nvSpPr>
        <p:spPr>
          <a:xfrm>
            <a:off x="8715428" y="1818000"/>
            <a:ext cx="8842444" cy="5928919"/>
          </a:xfrm>
          <a:custGeom>
            <a:avLst/>
            <a:gdLst/>
            <a:ahLst/>
            <a:cxnLst/>
            <a:rect l="l" t="t" r="r" b="b"/>
            <a:pathLst>
              <a:path w="8842444" h="5928919">
                <a:moveTo>
                  <a:pt x="0" y="0"/>
                </a:moveTo>
                <a:lnTo>
                  <a:pt x="8842444" y="0"/>
                </a:lnTo>
                <a:lnTo>
                  <a:pt x="8842444" y="5928919"/>
                </a:lnTo>
                <a:lnTo>
                  <a:pt x="0" y="5928919"/>
                </a:lnTo>
                <a:lnTo>
                  <a:pt x="0" y="0"/>
                </a:lnTo>
                <a:close/>
              </a:path>
            </a:pathLst>
          </a:custGeom>
          <a:blipFill>
            <a:blip r:embed="rId4"/>
            <a:stretch>
              <a:fillRect/>
            </a:stretch>
          </a:blipFill>
        </p:spPr>
        <p:txBody>
          <a:bodyPr/>
          <a:lstStyle/>
          <a:p>
            <a:endParaRPr lang="zh-TW" altLang="en-US"/>
          </a:p>
        </p:txBody>
      </p:sp>
      <p:sp>
        <p:nvSpPr>
          <p:cNvPr id="11" name="Freeform 11"/>
          <p:cNvSpPr/>
          <p:nvPr/>
        </p:nvSpPr>
        <p:spPr>
          <a:xfrm>
            <a:off x="11381992" y="7928727"/>
            <a:ext cx="1754657" cy="1754657"/>
          </a:xfrm>
          <a:custGeom>
            <a:avLst/>
            <a:gdLst/>
            <a:ahLst/>
            <a:cxnLst/>
            <a:rect l="l" t="t" r="r" b="b"/>
            <a:pathLst>
              <a:path w="1754657" h="1754657">
                <a:moveTo>
                  <a:pt x="0" y="0"/>
                </a:moveTo>
                <a:lnTo>
                  <a:pt x="1754657" y="0"/>
                </a:lnTo>
                <a:lnTo>
                  <a:pt x="1754657" y="1754657"/>
                </a:lnTo>
                <a:lnTo>
                  <a:pt x="0" y="1754657"/>
                </a:lnTo>
                <a:lnTo>
                  <a:pt x="0" y="0"/>
                </a:lnTo>
                <a:close/>
              </a:path>
            </a:pathLst>
          </a:custGeom>
          <a:blipFill>
            <a:blip r:embed="rId5"/>
            <a:stretch>
              <a:fillRect/>
            </a:stretch>
          </a:blipFill>
        </p:spPr>
        <p:txBody>
          <a:bodyPr/>
          <a:lstStyle/>
          <a:p>
            <a:endParaRPr lang="zh-TW" altLang="en-US"/>
          </a:p>
        </p:txBody>
      </p:sp>
      <p:sp>
        <p:nvSpPr>
          <p:cNvPr id="12" name="Freeform 12"/>
          <p:cNvSpPr/>
          <p:nvPr/>
        </p:nvSpPr>
        <p:spPr>
          <a:xfrm rot="9373666">
            <a:off x="6047288" y="3329601"/>
            <a:ext cx="2857500" cy="1788294"/>
          </a:xfrm>
          <a:custGeom>
            <a:avLst/>
            <a:gdLst/>
            <a:ahLst/>
            <a:cxnLst/>
            <a:rect l="l" t="t" r="r" b="b"/>
            <a:pathLst>
              <a:path w="2857500" h="1788294">
                <a:moveTo>
                  <a:pt x="0" y="0"/>
                </a:moveTo>
                <a:lnTo>
                  <a:pt x="2857500" y="0"/>
                </a:lnTo>
                <a:lnTo>
                  <a:pt x="2857500" y="1788294"/>
                </a:lnTo>
                <a:lnTo>
                  <a:pt x="0" y="1788294"/>
                </a:lnTo>
                <a:lnTo>
                  <a:pt x="0" y="0"/>
                </a:lnTo>
                <a:close/>
              </a:path>
            </a:pathLst>
          </a:custGeom>
          <a:blipFill>
            <a:blip r:embed="rId6"/>
            <a:stretch>
              <a:fillRect l="-6893" r="-6893"/>
            </a:stretch>
          </a:blipFill>
        </p:spPr>
        <p:txBody>
          <a:bodyPr/>
          <a:lstStyle/>
          <a:p>
            <a:endParaRPr lang="zh-TW" altLang="en-US"/>
          </a:p>
        </p:txBody>
      </p:sp>
      <p:sp>
        <p:nvSpPr>
          <p:cNvPr id="13" name="TextBox 13"/>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849" y="-77328"/>
            <a:ext cx="18888495" cy="10557511"/>
            <a:chOff x="0" y="0"/>
            <a:chExt cx="24057090" cy="13446439"/>
          </a:xfrm>
        </p:grpSpPr>
        <p:sp>
          <p:nvSpPr>
            <p:cNvPr id="3" name="Freeform 3"/>
            <p:cNvSpPr/>
            <p:nvPr/>
          </p:nvSpPr>
          <p:spPr>
            <a:xfrm>
              <a:off x="0" y="0"/>
              <a:ext cx="24057090" cy="13446440"/>
            </a:xfrm>
            <a:custGeom>
              <a:avLst/>
              <a:gdLst/>
              <a:ahLst/>
              <a:cxnLst/>
              <a:rect l="l" t="t" r="r" b="b"/>
              <a:pathLst>
                <a:path w="24057090" h="13446440">
                  <a:moveTo>
                    <a:pt x="0" y="0"/>
                  </a:moveTo>
                  <a:lnTo>
                    <a:pt x="24057090" y="0"/>
                  </a:lnTo>
                  <a:lnTo>
                    <a:pt x="24057090" y="13446440"/>
                  </a:lnTo>
                  <a:lnTo>
                    <a:pt x="0" y="13446440"/>
                  </a:lnTo>
                  <a:close/>
                </a:path>
              </a:pathLst>
            </a:custGeom>
            <a:solidFill>
              <a:srgbClr val="FAF6EB"/>
            </a:solidFill>
          </p:spPr>
          <p:txBody>
            <a:bodyPr/>
            <a:lstStyle/>
            <a:p>
              <a:endParaRPr lang="zh-TW" altLang="en-US"/>
            </a:p>
          </p:txBody>
        </p:sp>
      </p:grpSp>
      <p:sp>
        <p:nvSpPr>
          <p:cNvPr id="4" name="Freeform 4"/>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2"/>
            <a:stretch>
              <a:fillRect/>
            </a:stretch>
          </a:blipFill>
        </p:spPr>
        <p:txBody>
          <a:bodyPr/>
          <a:lstStyle/>
          <a:p>
            <a:endParaRPr lang="zh-TW" altLang="en-US"/>
          </a:p>
        </p:txBody>
      </p:sp>
      <p:sp>
        <p:nvSpPr>
          <p:cNvPr id="5" name="Freeform 5"/>
          <p:cNvSpPr/>
          <p:nvPr/>
        </p:nvSpPr>
        <p:spPr>
          <a:xfrm>
            <a:off x="852577" y="1836523"/>
            <a:ext cx="10777057" cy="7421777"/>
          </a:xfrm>
          <a:custGeom>
            <a:avLst/>
            <a:gdLst/>
            <a:ahLst/>
            <a:cxnLst/>
            <a:rect l="l" t="t" r="r" b="b"/>
            <a:pathLst>
              <a:path w="10777057" h="7421777">
                <a:moveTo>
                  <a:pt x="0" y="0"/>
                </a:moveTo>
                <a:lnTo>
                  <a:pt x="10777057" y="0"/>
                </a:lnTo>
                <a:lnTo>
                  <a:pt x="10777057" y="7421777"/>
                </a:lnTo>
                <a:lnTo>
                  <a:pt x="0" y="7421777"/>
                </a:lnTo>
                <a:lnTo>
                  <a:pt x="0" y="0"/>
                </a:lnTo>
                <a:close/>
              </a:path>
            </a:pathLst>
          </a:custGeom>
          <a:blipFill>
            <a:blip r:embed="rId3"/>
            <a:stretch>
              <a:fillRect/>
            </a:stretch>
          </a:blipFill>
        </p:spPr>
        <p:txBody>
          <a:bodyPr/>
          <a:lstStyle/>
          <a:p>
            <a:endParaRPr lang="zh-TW" altLang="en-US"/>
          </a:p>
        </p:txBody>
      </p:sp>
      <p:sp>
        <p:nvSpPr>
          <p:cNvPr id="6" name="Freeform 6"/>
          <p:cNvSpPr/>
          <p:nvPr/>
        </p:nvSpPr>
        <p:spPr>
          <a:xfrm>
            <a:off x="690748" y="4800704"/>
            <a:ext cx="6512586" cy="1063635"/>
          </a:xfrm>
          <a:custGeom>
            <a:avLst/>
            <a:gdLst/>
            <a:ahLst/>
            <a:cxnLst/>
            <a:rect l="l" t="t" r="r" b="b"/>
            <a:pathLst>
              <a:path w="6512586" h="1063635">
                <a:moveTo>
                  <a:pt x="0" y="0"/>
                </a:moveTo>
                <a:lnTo>
                  <a:pt x="6512586" y="0"/>
                </a:lnTo>
                <a:lnTo>
                  <a:pt x="6512586" y="1063636"/>
                </a:lnTo>
                <a:lnTo>
                  <a:pt x="0" y="1063636"/>
                </a:lnTo>
                <a:lnTo>
                  <a:pt x="0" y="0"/>
                </a:lnTo>
                <a:close/>
              </a:path>
            </a:pathLst>
          </a:custGeom>
          <a:blipFill>
            <a:blip r:embed="rId4"/>
            <a:stretch>
              <a:fillRect/>
            </a:stretch>
          </a:blipFill>
        </p:spPr>
        <p:txBody>
          <a:bodyPr/>
          <a:lstStyle/>
          <a:p>
            <a:endParaRPr lang="zh-TW" altLang="en-US"/>
          </a:p>
        </p:txBody>
      </p:sp>
      <p:sp>
        <p:nvSpPr>
          <p:cNvPr id="8" name="TextBox 8"/>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
        <p:nvSpPr>
          <p:cNvPr id="9" name="Freeform 9"/>
          <p:cNvSpPr/>
          <p:nvPr/>
        </p:nvSpPr>
        <p:spPr>
          <a:xfrm>
            <a:off x="690748" y="8726482"/>
            <a:ext cx="6512586" cy="1063635"/>
          </a:xfrm>
          <a:custGeom>
            <a:avLst/>
            <a:gdLst/>
            <a:ahLst/>
            <a:cxnLst/>
            <a:rect l="l" t="t" r="r" b="b"/>
            <a:pathLst>
              <a:path w="6512586" h="1063635">
                <a:moveTo>
                  <a:pt x="0" y="0"/>
                </a:moveTo>
                <a:lnTo>
                  <a:pt x="6512586" y="0"/>
                </a:lnTo>
                <a:lnTo>
                  <a:pt x="6512586" y="1063636"/>
                </a:lnTo>
                <a:lnTo>
                  <a:pt x="0" y="1063636"/>
                </a:lnTo>
                <a:lnTo>
                  <a:pt x="0" y="0"/>
                </a:lnTo>
                <a:close/>
              </a:path>
            </a:pathLst>
          </a:custGeom>
          <a:blipFill>
            <a:blip r:embed="rId4"/>
            <a:stretch>
              <a:fillRect/>
            </a:stretch>
          </a:blipFill>
        </p:spPr>
        <p:txBody>
          <a:bodyPr/>
          <a:lstStyle/>
          <a:p>
            <a:endParaRPr lang="zh-TW" altLang="en-US"/>
          </a:p>
        </p:txBody>
      </p:sp>
      <p:sp>
        <p:nvSpPr>
          <p:cNvPr id="11" name="矩形: 圓角 10">
            <a:extLst>
              <a:ext uri="{FF2B5EF4-FFF2-40B4-BE49-F238E27FC236}">
                <a16:creationId xmlns:a16="http://schemas.microsoft.com/office/drawing/2014/main" id="{8C36B628-2229-E0A7-2E96-964A1D2D0F02}"/>
              </a:ext>
            </a:extLst>
          </p:cNvPr>
          <p:cNvSpPr/>
          <p:nvPr/>
        </p:nvSpPr>
        <p:spPr>
          <a:xfrm>
            <a:off x="12573000" y="1782324"/>
            <a:ext cx="3733800" cy="5985472"/>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4400" dirty="0">
                <a:latin typeface="微軟正黑體" panose="020B0604030504040204" pitchFamily="34" charset="-120"/>
                <a:ea typeface="微軟正黑體" panose="020B0604030504040204" pitchFamily="34" charset="-120"/>
              </a:rPr>
              <a:t>若機關有</a:t>
            </a:r>
            <a:r>
              <a:rPr lang="en-US" altLang="zh-TW" sz="4400" dirty="0">
                <a:latin typeface="微軟正黑體" panose="020B0604030504040204" pitchFamily="34" charset="-120"/>
                <a:ea typeface="微軟正黑體" panose="020B0604030504040204" pitchFamily="34" charset="-120"/>
              </a:rPr>
              <a:t>2</a:t>
            </a:r>
            <a:r>
              <a:rPr lang="zh-TW" altLang="en-US" sz="4400" dirty="0">
                <a:latin typeface="微軟正黑體" panose="020B0604030504040204" pitchFamily="34" charset="-120"/>
                <a:ea typeface="微軟正黑體" panose="020B0604030504040204" pitchFamily="34" charset="-120"/>
              </a:rPr>
              <a:t>個以上開口契約，請依序排列條陳，包括緊急搶救，如左圖</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8849" y="-77328"/>
            <a:ext cx="18888495" cy="10557511"/>
            <a:chOff x="0" y="0"/>
            <a:chExt cx="24057090" cy="13446439"/>
          </a:xfrm>
        </p:grpSpPr>
        <p:sp>
          <p:nvSpPr>
            <p:cNvPr id="3" name="Freeform 3"/>
            <p:cNvSpPr/>
            <p:nvPr/>
          </p:nvSpPr>
          <p:spPr>
            <a:xfrm>
              <a:off x="0" y="0"/>
              <a:ext cx="24057090" cy="13446440"/>
            </a:xfrm>
            <a:custGeom>
              <a:avLst/>
              <a:gdLst/>
              <a:ahLst/>
              <a:cxnLst/>
              <a:rect l="l" t="t" r="r" b="b"/>
              <a:pathLst>
                <a:path w="24057090" h="13446440">
                  <a:moveTo>
                    <a:pt x="0" y="0"/>
                  </a:moveTo>
                  <a:lnTo>
                    <a:pt x="24057090" y="0"/>
                  </a:lnTo>
                  <a:lnTo>
                    <a:pt x="24057090" y="13446440"/>
                  </a:lnTo>
                  <a:lnTo>
                    <a:pt x="0" y="13446440"/>
                  </a:lnTo>
                  <a:close/>
                </a:path>
              </a:pathLst>
            </a:custGeom>
            <a:solidFill>
              <a:srgbClr val="FAF6EB"/>
            </a:solidFill>
          </p:spPr>
          <p:txBody>
            <a:bodyPr/>
            <a:lstStyle/>
            <a:p>
              <a:endParaRPr lang="zh-TW" altLang="en-US"/>
            </a:p>
          </p:txBody>
        </p:sp>
      </p:grpSp>
      <p:sp>
        <p:nvSpPr>
          <p:cNvPr id="4" name="Freeform 4"/>
          <p:cNvSpPr/>
          <p:nvPr/>
        </p:nvSpPr>
        <p:spPr>
          <a:xfrm>
            <a:off x="15662408" y="7983746"/>
            <a:ext cx="2625592" cy="2625592"/>
          </a:xfrm>
          <a:custGeom>
            <a:avLst/>
            <a:gdLst/>
            <a:ahLst/>
            <a:cxnLst/>
            <a:rect l="l" t="t" r="r" b="b"/>
            <a:pathLst>
              <a:path w="2625592" h="2625592">
                <a:moveTo>
                  <a:pt x="0" y="0"/>
                </a:moveTo>
                <a:lnTo>
                  <a:pt x="2625592" y="0"/>
                </a:lnTo>
                <a:lnTo>
                  <a:pt x="2625592" y="2625592"/>
                </a:lnTo>
                <a:lnTo>
                  <a:pt x="0" y="2625592"/>
                </a:lnTo>
                <a:lnTo>
                  <a:pt x="0" y="0"/>
                </a:lnTo>
                <a:close/>
              </a:path>
            </a:pathLst>
          </a:custGeom>
          <a:blipFill>
            <a:blip r:embed="rId2"/>
            <a:stretch>
              <a:fillRect/>
            </a:stretch>
          </a:blipFill>
        </p:spPr>
        <p:txBody>
          <a:bodyPr/>
          <a:lstStyle/>
          <a:p>
            <a:endParaRPr lang="zh-TW" altLang="en-US"/>
          </a:p>
        </p:txBody>
      </p:sp>
      <p:sp>
        <p:nvSpPr>
          <p:cNvPr id="5" name="Freeform 5"/>
          <p:cNvSpPr/>
          <p:nvPr/>
        </p:nvSpPr>
        <p:spPr>
          <a:xfrm>
            <a:off x="1028700" y="2013166"/>
            <a:ext cx="11337951" cy="7537653"/>
          </a:xfrm>
          <a:custGeom>
            <a:avLst/>
            <a:gdLst/>
            <a:ahLst/>
            <a:cxnLst/>
            <a:rect l="l" t="t" r="r" b="b"/>
            <a:pathLst>
              <a:path w="11337951" h="7537653">
                <a:moveTo>
                  <a:pt x="0" y="0"/>
                </a:moveTo>
                <a:lnTo>
                  <a:pt x="11337951" y="0"/>
                </a:lnTo>
                <a:lnTo>
                  <a:pt x="11337951" y="7537652"/>
                </a:lnTo>
                <a:lnTo>
                  <a:pt x="0" y="7537652"/>
                </a:lnTo>
                <a:lnTo>
                  <a:pt x="0" y="0"/>
                </a:lnTo>
                <a:close/>
              </a:path>
            </a:pathLst>
          </a:custGeom>
          <a:blipFill>
            <a:blip r:embed="rId3">
              <a:alphaModFix amt="98000"/>
            </a:blip>
            <a:stretch>
              <a:fillRect/>
            </a:stretch>
          </a:blipFill>
        </p:spPr>
        <p:txBody>
          <a:bodyPr/>
          <a:lstStyle/>
          <a:p>
            <a:endParaRPr lang="zh-TW" altLang="en-US"/>
          </a:p>
        </p:txBody>
      </p:sp>
      <p:sp>
        <p:nvSpPr>
          <p:cNvPr id="6" name="Freeform 6"/>
          <p:cNvSpPr/>
          <p:nvPr/>
        </p:nvSpPr>
        <p:spPr>
          <a:xfrm>
            <a:off x="1028700" y="7426194"/>
            <a:ext cx="8453252" cy="1389594"/>
          </a:xfrm>
          <a:custGeom>
            <a:avLst/>
            <a:gdLst/>
            <a:ahLst/>
            <a:cxnLst/>
            <a:rect l="l" t="t" r="r" b="b"/>
            <a:pathLst>
              <a:path w="8453252" h="1389594">
                <a:moveTo>
                  <a:pt x="0" y="0"/>
                </a:moveTo>
                <a:lnTo>
                  <a:pt x="8453252" y="0"/>
                </a:lnTo>
                <a:lnTo>
                  <a:pt x="8453252" y="1389594"/>
                </a:lnTo>
                <a:lnTo>
                  <a:pt x="0" y="1389594"/>
                </a:lnTo>
                <a:lnTo>
                  <a:pt x="0" y="0"/>
                </a:lnTo>
                <a:close/>
              </a:path>
            </a:pathLst>
          </a:custGeom>
          <a:blipFill>
            <a:blip r:embed="rId4"/>
            <a:stretch>
              <a:fillRect l="-791" r="-791" b="-924"/>
            </a:stretch>
          </a:blipFill>
        </p:spPr>
        <p:txBody>
          <a:bodyPr/>
          <a:lstStyle/>
          <a:p>
            <a:endParaRPr lang="zh-TW" altLang="en-US"/>
          </a:p>
        </p:txBody>
      </p:sp>
      <p:sp>
        <p:nvSpPr>
          <p:cNvPr id="7" name="Freeform 7"/>
          <p:cNvSpPr/>
          <p:nvPr/>
        </p:nvSpPr>
        <p:spPr>
          <a:xfrm>
            <a:off x="1025686" y="4256213"/>
            <a:ext cx="8456266" cy="1402258"/>
          </a:xfrm>
          <a:custGeom>
            <a:avLst/>
            <a:gdLst/>
            <a:ahLst/>
            <a:cxnLst/>
            <a:rect l="l" t="t" r="r" b="b"/>
            <a:pathLst>
              <a:path w="8456266" h="1402258">
                <a:moveTo>
                  <a:pt x="0" y="0"/>
                </a:moveTo>
                <a:lnTo>
                  <a:pt x="8456266" y="0"/>
                </a:lnTo>
                <a:lnTo>
                  <a:pt x="8456266" y="1402258"/>
                </a:lnTo>
                <a:lnTo>
                  <a:pt x="0" y="1402258"/>
                </a:lnTo>
                <a:lnTo>
                  <a:pt x="0" y="0"/>
                </a:lnTo>
                <a:close/>
              </a:path>
            </a:pathLst>
          </a:custGeom>
          <a:blipFill>
            <a:blip r:embed="rId4"/>
            <a:stretch>
              <a:fillRect l="-766" r="-766"/>
            </a:stretch>
          </a:blipFill>
        </p:spPr>
        <p:txBody>
          <a:bodyPr/>
          <a:lstStyle/>
          <a:p>
            <a:endParaRPr lang="zh-TW" altLang="en-US"/>
          </a:p>
        </p:txBody>
      </p:sp>
      <p:sp>
        <p:nvSpPr>
          <p:cNvPr id="8" name="Freeform 8"/>
          <p:cNvSpPr/>
          <p:nvPr/>
        </p:nvSpPr>
        <p:spPr>
          <a:xfrm>
            <a:off x="10047340" y="2927308"/>
            <a:ext cx="5879085" cy="6091693"/>
          </a:xfrm>
          <a:custGeom>
            <a:avLst/>
            <a:gdLst/>
            <a:ahLst/>
            <a:cxnLst/>
            <a:rect l="l" t="t" r="r" b="b"/>
            <a:pathLst>
              <a:path w="5879085" h="6091693">
                <a:moveTo>
                  <a:pt x="0" y="0"/>
                </a:moveTo>
                <a:lnTo>
                  <a:pt x="5879084" y="0"/>
                </a:lnTo>
                <a:lnTo>
                  <a:pt x="5879084" y="6091693"/>
                </a:lnTo>
                <a:lnTo>
                  <a:pt x="0" y="6091693"/>
                </a:lnTo>
                <a:lnTo>
                  <a:pt x="0" y="0"/>
                </a:lnTo>
                <a:close/>
              </a:path>
            </a:pathLst>
          </a:custGeom>
          <a:blipFill>
            <a:blip r:embed="rId5"/>
            <a:stretch>
              <a:fillRect/>
            </a:stretch>
          </a:blipFill>
        </p:spPr>
        <p:txBody>
          <a:bodyPr/>
          <a:lstStyle/>
          <a:p>
            <a:endParaRPr lang="zh-TW" altLang="en-US"/>
          </a:p>
        </p:txBody>
      </p:sp>
      <p:sp>
        <p:nvSpPr>
          <p:cNvPr id="9" name="TextBox 9"/>
          <p:cNvSpPr txBox="1"/>
          <p:nvPr/>
        </p:nvSpPr>
        <p:spPr>
          <a:xfrm>
            <a:off x="690748" y="-36195"/>
            <a:ext cx="6924165" cy="1064895"/>
          </a:xfrm>
          <a:prstGeom prst="rect">
            <a:avLst/>
          </a:prstGeom>
        </p:spPr>
        <p:txBody>
          <a:bodyPr lIns="0" tIns="0" rIns="0" bIns="0" rtlCol="0" anchor="t">
            <a:spAutoFit/>
          </a:bodyPr>
          <a:lstStyle/>
          <a:p>
            <a:pPr algn="l">
              <a:lnSpc>
                <a:spcPts val="9000"/>
              </a:lnSpc>
            </a:pPr>
            <a:r>
              <a:rPr lang="en-US" sz="4800">
                <a:solidFill>
                  <a:srgbClr val="000000"/>
                </a:solidFill>
                <a:ea typeface="Arimo Bold"/>
              </a:rPr>
              <a:t>新版支出明細表格式解說</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97538" y="-2746292"/>
            <a:ext cx="4813501" cy="5492584"/>
          </a:xfrm>
          <a:custGeom>
            <a:avLst/>
            <a:gdLst/>
            <a:ahLst/>
            <a:cxnLst/>
            <a:rect l="l" t="t" r="r" b="b"/>
            <a:pathLst>
              <a:path w="4813501" h="5492584">
                <a:moveTo>
                  <a:pt x="0" y="0"/>
                </a:moveTo>
                <a:lnTo>
                  <a:pt x="4813502" y="0"/>
                </a:lnTo>
                <a:lnTo>
                  <a:pt x="4813502"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3553397" y="9471104"/>
            <a:ext cx="4734603" cy="4114800"/>
          </a:xfrm>
          <a:custGeom>
            <a:avLst/>
            <a:gdLst/>
            <a:ahLst/>
            <a:cxnLst/>
            <a:rect l="l" t="t" r="r" b="b"/>
            <a:pathLst>
              <a:path w="4734603" h="4114800">
                <a:moveTo>
                  <a:pt x="0" y="0"/>
                </a:moveTo>
                <a:lnTo>
                  <a:pt x="4734603" y="0"/>
                </a:lnTo>
                <a:lnTo>
                  <a:pt x="473460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75114" y="231655"/>
            <a:ext cx="15884186" cy="4911845"/>
          </a:xfrm>
          <a:custGeom>
            <a:avLst/>
            <a:gdLst/>
            <a:ahLst/>
            <a:cxnLst/>
            <a:rect l="l" t="t" r="r" b="b"/>
            <a:pathLst>
              <a:path w="15884186" h="4911845">
                <a:moveTo>
                  <a:pt x="0" y="0"/>
                </a:moveTo>
                <a:lnTo>
                  <a:pt x="15884186" y="0"/>
                </a:lnTo>
                <a:lnTo>
                  <a:pt x="15884186" y="4911845"/>
                </a:lnTo>
                <a:lnTo>
                  <a:pt x="0" y="4911845"/>
                </a:lnTo>
                <a:lnTo>
                  <a:pt x="0" y="0"/>
                </a:lnTo>
                <a:close/>
              </a:path>
            </a:pathLst>
          </a:custGeom>
          <a:blipFill>
            <a:blip r:embed="rId6"/>
            <a:stretch>
              <a:fillRect/>
            </a:stretch>
          </a:blipFill>
        </p:spPr>
        <p:txBody>
          <a:bodyPr/>
          <a:lstStyle/>
          <a:p>
            <a:endParaRPr lang="zh-TW" altLang="en-US"/>
          </a:p>
        </p:txBody>
      </p:sp>
      <p:pic>
        <p:nvPicPr>
          <p:cNvPr id="5" name="Picture 5"/>
          <p:cNvPicPr>
            <a:picLocks noChangeAspect="1"/>
          </p:cNvPicPr>
          <p:nvPr/>
        </p:nvPicPr>
        <p:blipFill>
          <a:blip r:embed="rId7"/>
          <a:srcRect/>
          <a:stretch>
            <a:fillRect/>
          </a:stretch>
        </p:blipFill>
        <p:spPr>
          <a:xfrm>
            <a:off x="667781" y="7938234"/>
            <a:ext cx="707333" cy="740663"/>
          </a:xfrm>
          <a:prstGeom prst="rect">
            <a:avLst/>
          </a:prstGeom>
        </p:spPr>
      </p:pic>
      <p:sp>
        <p:nvSpPr>
          <p:cNvPr id="6" name="TextBox 6"/>
          <p:cNvSpPr txBox="1"/>
          <p:nvPr/>
        </p:nvSpPr>
        <p:spPr>
          <a:xfrm>
            <a:off x="1375114" y="5510803"/>
            <a:ext cx="15494698" cy="3821687"/>
          </a:xfrm>
          <a:prstGeom prst="rect">
            <a:avLst/>
          </a:prstGeom>
        </p:spPr>
        <p:txBody>
          <a:bodyPr lIns="0" tIns="0" rIns="0" bIns="0" rtlCol="0" anchor="t">
            <a:spAutoFit/>
          </a:bodyPr>
          <a:lstStyle/>
          <a:p>
            <a:pPr>
              <a:lnSpc>
                <a:spcPts val="5020"/>
              </a:lnSpc>
            </a:pPr>
            <a:r>
              <a:rPr lang="en-US" sz="3585" spc="268" dirty="0">
                <a:solidFill>
                  <a:srgbClr val="22423D"/>
                </a:solidFill>
                <a:latin typeface="Nunito"/>
              </a:rPr>
              <a:t>1.請依規定書表格式，將開口契約之動支項目逐筆列式，且請詳述動支項目，包含哪一次天然災害、災害地點、災害情形及搶險修作為。</a:t>
            </a:r>
          </a:p>
          <a:p>
            <a:pPr>
              <a:lnSpc>
                <a:spcPts val="5020"/>
              </a:lnSpc>
            </a:pPr>
            <a:r>
              <a:rPr lang="en-US" sz="3585" spc="268" dirty="0">
                <a:solidFill>
                  <a:srgbClr val="22423D"/>
                </a:solidFill>
                <a:latin typeface="Nunito"/>
              </a:rPr>
              <a:t>2.</a:t>
            </a:r>
            <a:r>
              <a:rPr lang="en-US" sz="3585" spc="268" dirty="0">
                <a:solidFill>
                  <a:srgbClr val="22423D"/>
                </a:solidFill>
                <a:highlight>
                  <a:srgbClr val="FFFF00"/>
                </a:highlight>
                <a:latin typeface="Nunito"/>
              </a:rPr>
              <a:t>動支日期</a:t>
            </a:r>
            <a:r>
              <a:rPr lang="en-US" sz="3585" spc="268" dirty="0">
                <a:solidFill>
                  <a:srgbClr val="22423D"/>
                </a:solidFill>
                <a:latin typeface="Nunito"/>
              </a:rPr>
              <a:t>是</a:t>
            </a:r>
            <a:r>
              <a:rPr lang="en-US" sz="3585" spc="268" dirty="0">
                <a:solidFill>
                  <a:srgbClr val="22423D"/>
                </a:solidFill>
                <a:highlight>
                  <a:srgbClr val="FFFF00"/>
                </a:highlight>
                <a:latin typeface="Nunito"/>
              </a:rPr>
              <a:t>災害發生</a:t>
            </a:r>
            <a:r>
              <a:rPr lang="en-US" sz="3585" spc="268" dirty="0">
                <a:solidFill>
                  <a:srgbClr val="22423D"/>
                </a:solidFill>
                <a:latin typeface="Nunito"/>
              </a:rPr>
              <a:t>時，管控開口契約額度之日期，非決算請款日，請同仁填表時不要弄錯了。</a:t>
            </a:r>
          </a:p>
          <a:p>
            <a:pPr>
              <a:lnSpc>
                <a:spcPts val="5020"/>
              </a:lnSpc>
              <a:spcBef>
                <a:spcPct val="0"/>
              </a:spcBef>
            </a:pPr>
            <a:r>
              <a:rPr lang="en-US" sz="3585" spc="268" dirty="0">
                <a:solidFill>
                  <a:srgbClr val="22423D"/>
                </a:solidFill>
                <a:latin typeface="Nunito"/>
              </a:rPr>
              <a:t>3.支用明細表列示之每筆金額，於所提供之核銷資料中，能夠顯示金額計算之細項。(</a:t>
            </a:r>
            <a:r>
              <a:rPr lang="en-US" sz="3585" spc="268" dirty="0" err="1">
                <a:solidFill>
                  <a:srgbClr val="22423D"/>
                </a:solidFill>
                <a:latin typeface="Nunito"/>
              </a:rPr>
              <a:t>後有範例供參</a:t>
            </a:r>
            <a:r>
              <a:rPr lang="en-US" sz="3585" spc="268" dirty="0">
                <a:solidFill>
                  <a:srgbClr val="22423D"/>
                </a:solidFill>
                <a:latin typeface="Nunito"/>
              </a:rPr>
              <a:t>)</a:t>
            </a:r>
          </a:p>
        </p:txBody>
      </p:sp>
      <p:pic>
        <p:nvPicPr>
          <p:cNvPr id="7" name="Picture 7"/>
          <p:cNvPicPr>
            <a:picLocks noChangeAspect="1"/>
          </p:cNvPicPr>
          <p:nvPr/>
        </p:nvPicPr>
        <p:blipFill>
          <a:blip r:embed="rId7"/>
          <a:srcRect/>
          <a:stretch>
            <a:fillRect/>
          </a:stretch>
        </p:blipFill>
        <p:spPr>
          <a:xfrm>
            <a:off x="675034" y="6677226"/>
            <a:ext cx="707333" cy="740663"/>
          </a:xfrm>
          <a:prstGeom prst="rect">
            <a:avLst/>
          </a:prstGeom>
        </p:spPr>
      </p:pic>
      <p:pic>
        <p:nvPicPr>
          <p:cNvPr id="8" name="Picture 8"/>
          <p:cNvPicPr>
            <a:picLocks noChangeAspect="1"/>
          </p:cNvPicPr>
          <p:nvPr/>
        </p:nvPicPr>
        <p:blipFill>
          <a:blip r:embed="rId7"/>
          <a:srcRect/>
          <a:stretch>
            <a:fillRect/>
          </a:stretch>
        </p:blipFill>
        <p:spPr>
          <a:xfrm>
            <a:off x="667781" y="5412689"/>
            <a:ext cx="707333" cy="740663"/>
          </a:xfrm>
          <a:prstGeom prst="rect">
            <a:avLst/>
          </a:prstGeom>
        </p:spPr>
      </p:pic>
      <p:sp>
        <p:nvSpPr>
          <p:cNvPr id="10" name="橢圓 9">
            <a:extLst>
              <a:ext uri="{FF2B5EF4-FFF2-40B4-BE49-F238E27FC236}">
                <a16:creationId xmlns:a16="http://schemas.microsoft.com/office/drawing/2014/main" id="{270BBF09-9B10-72BA-710A-B41954A840EA}"/>
              </a:ext>
            </a:extLst>
          </p:cNvPr>
          <p:cNvSpPr/>
          <p:nvPr/>
        </p:nvSpPr>
        <p:spPr>
          <a:xfrm>
            <a:off x="7239000" y="4000500"/>
            <a:ext cx="914400" cy="381000"/>
          </a:xfrm>
          <a:prstGeom prst="ellipse">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207440" y="-1193295"/>
            <a:ext cx="4813501" cy="5492584"/>
          </a:xfrm>
          <a:custGeom>
            <a:avLst/>
            <a:gdLst/>
            <a:ahLst/>
            <a:cxnLst/>
            <a:rect l="l" t="t" r="r" b="b"/>
            <a:pathLst>
              <a:path w="4813501" h="5492584">
                <a:moveTo>
                  <a:pt x="0" y="0"/>
                </a:moveTo>
                <a:lnTo>
                  <a:pt x="4813501" y="0"/>
                </a:lnTo>
                <a:lnTo>
                  <a:pt x="4813501" y="5492585"/>
                </a:lnTo>
                <a:lnTo>
                  <a:pt x="0" y="5492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4716446" y="-1469230"/>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0149737" y="1408112"/>
            <a:ext cx="6331367" cy="7077747"/>
          </a:xfrm>
          <a:custGeom>
            <a:avLst/>
            <a:gdLst/>
            <a:ahLst/>
            <a:cxnLst/>
            <a:rect l="l" t="t" r="r" b="b"/>
            <a:pathLst>
              <a:path w="6331367" h="7077747">
                <a:moveTo>
                  <a:pt x="0" y="0"/>
                </a:moveTo>
                <a:lnTo>
                  <a:pt x="6331367" y="0"/>
                </a:lnTo>
                <a:lnTo>
                  <a:pt x="6331367" y="7077748"/>
                </a:lnTo>
                <a:lnTo>
                  <a:pt x="0" y="7077748"/>
                </a:lnTo>
                <a:lnTo>
                  <a:pt x="0" y="0"/>
                </a:lnTo>
                <a:close/>
              </a:path>
            </a:pathLst>
          </a:custGeom>
          <a:blipFill>
            <a:blip r:embed="rId6"/>
            <a:stretch>
              <a:fillRect/>
            </a:stretch>
          </a:blipFill>
        </p:spPr>
        <p:txBody>
          <a:bodyPr/>
          <a:lstStyle/>
          <a:p>
            <a:endParaRPr lang="zh-TW" altLang="en-US"/>
          </a:p>
        </p:txBody>
      </p:sp>
      <p:sp>
        <p:nvSpPr>
          <p:cNvPr id="5" name="Freeform 5"/>
          <p:cNvSpPr/>
          <p:nvPr/>
        </p:nvSpPr>
        <p:spPr>
          <a:xfrm>
            <a:off x="9144000" y="6524211"/>
            <a:ext cx="8342842" cy="3257971"/>
          </a:xfrm>
          <a:custGeom>
            <a:avLst/>
            <a:gdLst/>
            <a:ahLst/>
            <a:cxnLst/>
            <a:rect l="l" t="t" r="r" b="b"/>
            <a:pathLst>
              <a:path w="8342842" h="3257971">
                <a:moveTo>
                  <a:pt x="0" y="0"/>
                </a:moveTo>
                <a:lnTo>
                  <a:pt x="8342842" y="0"/>
                </a:lnTo>
                <a:lnTo>
                  <a:pt x="8342842" y="3257971"/>
                </a:lnTo>
                <a:lnTo>
                  <a:pt x="0" y="3257971"/>
                </a:lnTo>
                <a:lnTo>
                  <a:pt x="0" y="0"/>
                </a:lnTo>
                <a:close/>
              </a:path>
            </a:pathLst>
          </a:custGeom>
          <a:blipFill>
            <a:blip r:embed="rId7"/>
            <a:stretch>
              <a:fillRect/>
            </a:stretch>
          </a:blipFill>
        </p:spPr>
        <p:txBody>
          <a:bodyPr/>
          <a:lstStyle/>
          <a:p>
            <a:endParaRPr lang="zh-TW" altLang="en-US"/>
          </a:p>
        </p:txBody>
      </p:sp>
      <p:pic>
        <p:nvPicPr>
          <p:cNvPr id="6" name="Picture 6"/>
          <p:cNvPicPr>
            <a:picLocks noChangeAspect="1"/>
          </p:cNvPicPr>
          <p:nvPr/>
        </p:nvPicPr>
        <p:blipFill>
          <a:blip r:embed="rId8"/>
          <a:srcRect/>
          <a:stretch>
            <a:fillRect/>
          </a:stretch>
        </p:blipFill>
        <p:spPr>
          <a:xfrm rot="-4994447">
            <a:off x="11103249" y="6572080"/>
            <a:ext cx="2773740" cy="2676659"/>
          </a:xfrm>
          <a:prstGeom prst="rect">
            <a:avLst/>
          </a:prstGeom>
        </p:spPr>
      </p:pic>
      <p:sp>
        <p:nvSpPr>
          <p:cNvPr id="7" name="TextBox 7"/>
          <p:cNvSpPr txBox="1"/>
          <p:nvPr/>
        </p:nvSpPr>
        <p:spPr>
          <a:xfrm>
            <a:off x="243551" y="2658927"/>
            <a:ext cx="8342842" cy="3940759"/>
          </a:xfrm>
          <a:prstGeom prst="rect">
            <a:avLst/>
          </a:prstGeom>
        </p:spPr>
        <p:txBody>
          <a:bodyPr wrap="square" lIns="0" tIns="0" rIns="0" bIns="0" rtlCol="0" anchor="t">
            <a:spAutoFit/>
          </a:bodyPr>
          <a:lstStyle/>
          <a:p>
            <a:pPr>
              <a:lnSpc>
                <a:spcPts val="6234"/>
              </a:lnSpc>
            </a:pPr>
            <a:r>
              <a:rPr lang="en-US" sz="4987" spc="827" dirty="0">
                <a:solidFill>
                  <a:srgbClr val="22423D"/>
                </a:solidFill>
                <a:ea typeface="Glacial Indifference"/>
              </a:rPr>
              <a:t>支用明細表第一筆金額為77,015元，於搶險搶修派工單中之工作項目列出本次派工所需項目並列出金額</a:t>
            </a:r>
          </a:p>
        </p:txBody>
      </p:sp>
      <p:sp>
        <p:nvSpPr>
          <p:cNvPr id="8" name="TextBox 8"/>
          <p:cNvSpPr txBox="1"/>
          <p:nvPr/>
        </p:nvSpPr>
        <p:spPr>
          <a:xfrm>
            <a:off x="977831" y="1524422"/>
            <a:ext cx="8342841" cy="631965"/>
          </a:xfrm>
          <a:prstGeom prst="rect">
            <a:avLst/>
          </a:prstGeom>
        </p:spPr>
        <p:txBody>
          <a:bodyPr wrap="square" lIns="0" tIns="0" rIns="0" bIns="0" rtlCol="0" anchor="t">
            <a:spAutoFit/>
          </a:bodyPr>
          <a:lstStyle/>
          <a:p>
            <a:pPr>
              <a:lnSpc>
                <a:spcPts val="4969"/>
              </a:lnSpc>
            </a:pPr>
            <a:r>
              <a:rPr lang="en-US" sz="3975" spc="659" dirty="0" err="1">
                <a:solidFill>
                  <a:srgbClr val="22423D"/>
                </a:solidFill>
                <a:ea typeface="Glacial Indifference Bold"/>
              </a:rPr>
              <a:t>支用明細表</a:t>
            </a:r>
            <a:r>
              <a:rPr lang="en-US" sz="3975" spc="659" dirty="0">
                <a:solidFill>
                  <a:srgbClr val="22423D"/>
                </a:solidFill>
                <a:ea typeface="Glacial Indifference Bold"/>
              </a:rPr>
              <a:t>(</a:t>
            </a:r>
            <a:r>
              <a:rPr lang="en-US" sz="3975" spc="659" dirty="0" err="1">
                <a:solidFill>
                  <a:srgbClr val="22423D"/>
                </a:solidFill>
                <a:ea typeface="Glacial Indifference Bold"/>
              </a:rPr>
              <a:t>如圖範例供參</a:t>
            </a:r>
            <a:r>
              <a:rPr lang="en-US" sz="3975" spc="659" dirty="0">
                <a:solidFill>
                  <a:srgbClr val="22423D"/>
                </a:solidFill>
                <a:ea typeface="Glacial Indifference Bold"/>
              </a:rPr>
              <a:t>)</a:t>
            </a:r>
          </a:p>
        </p:txBody>
      </p:sp>
      <p:sp>
        <p:nvSpPr>
          <p:cNvPr id="9" name="Freeform 9"/>
          <p:cNvSpPr/>
          <p:nvPr/>
        </p:nvSpPr>
        <p:spPr>
          <a:xfrm>
            <a:off x="0" y="8702452"/>
            <a:ext cx="2582892" cy="1618926"/>
          </a:xfrm>
          <a:custGeom>
            <a:avLst/>
            <a:gdLst/>
            <a:ahLst/>
            <a:cxnLst/>
            <a:rect l="l" t="t" r="r" b="b"/>
            <a:pathLst>
              <a:path w="2582892" h="1618926">
                <a:moveTo>
                  <a:pt x="0" y="0"/>
                </a:moveTo>
                <a:lnTo>
                  <a:pt x="2582892" y="0"/>
                </a:lnTo>
                <a:lnTo>
                  <a:pt x="2582892" y="1618926"/>
                </a:lnTo>
                <a:lnTo>
                  <a:pt x="0" y="16189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207440" y="-1193295"/>
            <a:ext cx="4813501" cy="5492584"/>
          </a:xfrm>
          <a:custGeom>
            <a:avLst/>
            <a:gdLst/>
            <a:ahLst/>
            <a:cxnLst/>
            <a:rect l="l" t="t" r="r" b="b"/>
            <a:pathLst>
              <a:path w="4813501" h="5492584">
                <a:moveTo>
                  <a:pt x="0" y="0"/>
                </a:moveTo>
                <a:lnTo>
                  <a:pt x="4813501" y="0"/>
                </a:lnTo>
                <a:lnTo>
                  <a:pt x="4813501" y="5492585"/>
                </a:lnTo>
                <a:lnTo>
                  <a:pt x="0" y="5492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4716446" y="-1469230"/>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pic>
        <p:nvPicPr>
          <p:cNvPr id="4" name="Picture 4"/>
          <p:cNvPicPr>
            <a:picLocks noChangeAspect="1"/>
          </p:cNvPicPr>
          <p:nvPr/>
        </p:nvPicPr>
        <p:blipFill>
          <a:blip r:embed="rId6"/>
          <a:srcRect/>
          <a:stretch>
            <a:fillRect/>
          </a:stretch>
        </p:blipFill>
        <p:spPr>
          <a:xfrm rot="-4994447">
            <a:off x="11103249" y="6572080"/>
            <a:ext cx="2773740" cy="2676659"/>
          </a:xfrm>
          <a:prstGeom prst="rect">
            <a:avLst/>
          </a:prstGeom>
        </p:spPr>
      </p:pic>
      <p:sp>
        <p:nvSpPr>
          <p:cNvPr id="5" name="Freeform 5"/>
          <p:cNvSpPr/>
          <p:nvPr/>
        </p:nvSpPr>
        <p:spPr>
          <a:xfrm>
            <a:off x="0" y="8702452"/>
            <a:ext cx="2582892" cy="1618926"/>
          </a:xfrm>
          <a:custGeom>
            <a:avLst/>
            <a:gdLst/>
            <a:ahLst/>
            <a:cxnLst/>
            <a:rect l="l" t="t" r="r" b="b"/>
            <a:pathLst>
              <a:path w="2582892" h="1618926">
                <a:moveTo>
                  <a:pt x="0" y="0"/>
                </a:moveTo>
                <a:lnTo>
                  <a:pt x="2582892" y="0"/>
                </a:lnTo>
                <a:lnTo>
                  <a:pt x="2582892" y="1618926"/>
                </a:lnTo>
                <a:lnTo>
                  <a:pt x="0" y="16189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6" name="Freeform 6"/>
          <p:cNvSpPr/>
          <p:nvPr/>
        </p:nvSpPr>
        <p:spPr>
          <a:xfrm>
            <a:off x="9614596" y="57961"/>
            <a:ext cx="8288685" cy="10229039"/>
          </a:xfrm>
          <a:custGeom>
            <a:avLst/>
            <a:gdLst/>
            <a:ahLst/>
            <a:cxnLst/>
            <a:rect l="l" t="t" r="r" b="b"/>
            <a:pathLst>
              <a:path w="8288685" h="10229039">
                <a:moveTo>
                  <a:pt x="0" y="0"/>
                </a:moveTo>
                <a:lnTo>
                  <a:pt x="8288685" y="0"/>
                </a:lnTo>
                <a:lnTo>
                  <a:pt x="8288685" y="10229039"/>
                </a:lnTo>
                <a:lnTo>
                  <a:pt x="0" y="10229039"/>
                </a:lnTo>
                <a:lnTo>
                  <a:pt x="0" y="0"/>
                </a:lnTo>
                <a:close/>
              </a:path>
            </a:pathLst>
          </a:custGeom>
          <a:blipFill>
            <a:blip r:embed="rId9"/>
            <a:stretch>
              <a:fillRect/>
            </a:stretch>
          </a:blipFill>
        </p:spPr>
        <p:txBody>
          <a:bodyPr/>
          <a:lstStyle/>
          <a:p>
            <a:endParaRPr lang="zh-TW" altLang="en-US"/>
          </a:p>
        </p:txBody>
      </p:sp>
      <p:sp>
        <p:nvSpPr>
          <p:cNvPr id="7" name="Freeform 7"/>
          <p:cNvSpPr/>
          <p:nvPr/>
        </p:nvSpPr>
        <p:spPr>
          <a:xfrm>
            <a:off x="9615733" y="997875"/>
            <a:ext cx="8435466" cy="3076127"/>
          </a:xfrm>
          <a:custGeom>
            <a:avLst/>
            <a:gdLst/>
            <a:ahLst/>
            <a:cxnLst/>
            <a:rect l="l" t="t" r="r" b="b"/>
            <a:pathLst>
              <a:path w="8435466" h="3076127">
                <a:moveTo>
                  <a:pt x="0" y="0"/>
                </a:moveTo>
                <a:lnTo>
                  <a:pt x="8435467" y="0"/>
                </a:lnTo>
                <a:lnTo>
                  <a:pt x="8435467" y="3076127"/>
                </a:lnTo>
                <a:lnTo>
                  <a:pt x="0" y="3076127"/>
                </a:lnTo>
                <a:lnTo>
                  <a:pt x="0" y="0"/>
                </a:lnTo>
                <a:close/>
              </a:path>
            </a:pathLst>
          </a:custGeom>
          <a:blipFill>
            <a:blip r:embed="rId10"/>
            <a:stretch>
              <a:fillRect/>
            </a:stretch>
          </a:blipFill>
        </p:spPr>
        <p:txBody>
          <a:bodyPr/>
          <a:lstStyle/>
          <a:p>
            <a:endParaRPr lang="zh-TW" altLang="en-US"/>
          </a:p>
        </p:txBody>
      </p:sp>
      <p:sp>
        <p:nvSpPr>
          <p:cNvPr id="8" name="TextBox 8"/>
          <p:cNvSpPr txBox="1"/>
          <p:nvPr/>
        </p:nvSpPr>
        <p:spPr>
          <a:xfrm>
            <a:off x="609600" y="2616995"/>
            <a:ext cx="7976793" cy="3145733"/>
          </a:xfrm>
          <a:prstGeom prst="rect">
            <a:avLst/>
          </a:prstGeom>
        </p:spPr>
        <p:txBody>
          <a:bodyPr wrap="square" lIns="0" tIns="0" rIns="0" bIns="0" rtlCol="0" anchor="t">
            <a:spAutoFit/>
          </a:bodyPr>
          <a:lstStyle/>
          <a:p>
            <a:pPr>
              <a:lnSpc>
                <a:spcPts val="6237"/>
              </a:lnSpc>
            </a:pPr>
            <a:r>
              <a:rPr lang="en-US" sz="4989" spc="828" dirty="0">
                <a:solidFill>
                  <a:srgbClr val="22423D"/>
                </a:solidFill>
                <a:ea typeface="Glacial Indifference"/>
              </a:rPr>
              <a:t>或右圖之支用明細表第A01項金額為23,256元，可從結算統計表中得知如何算出A01項之金額</a:t>
            </a:r>
          </a:p>
        </p:txBody>
      </p:sp>
      <p:sp>
        <p:nvSpPr>
          <p:cNvPr id="9" name="TextBox 9"/>
          <p:cNvSpPr txBox="1"/>
          <p:nvPr/>
        </p:nvSpPr>
        <p:spPr>
          <a:xfrm>
            <a:off x="1031989" y="1524422"/>
            <a:ext cx="8288684" cy="631965"/>
          </a:xfrm>
          <a:prstGeom prst="rect">
            <a:avLst/>
          </a:prstGeom>
        </p:spPr>
        <p:txBody>
          <a:bodyPr wrap="square" lIns="0" tIns="0" rIns="0" bIns="0" rtlCol="0" anchor="t">
            <a:spAutoFit/>
          </a:bodyPr>
          <a:lstStyle/>
          <a:p>
            <a:pPr>
              <a:lnSpc>
                <a:spcPts val="4969"/>
              </a:lnSpc>
            </a:pPr>
            <a:r>
              <a:rPr lang="en-US" sz="3975" spc="659" dirty="0" err="1">
                <a:solidFill>
                  <a:srgbClr val="22423D"/>
                </a:solidFill>
                <a:ea typeface="Glacial Indifference Bold"/>
              </a:rPr>
              <a:t>支用明細表</a:t>
            </a:r>
            <a:r>
              <a:rPr lang="en-US" sz="3975" spc="659" dirty="0">
                <a:solidFill>
                  <a:srgbClr val="22423D"/>
                </a:solidFill>
                <a:ea typeface="Glacial Indifference Bold"/>
              </a:rPr>
              <a:t>(</a:t>
            </a:r>
            <a:r>
              <a:rPr lang="en-US" sz="3975" spc="659" dirty="0" err="1">
                <a:solidFill>
                  <a:srgbClr val="22423D"/>
                </a:solidFill>
                <a:ea typeface="Glacial Indifference Bold"/>
              </a:rPr>
              <a:t>如圖範例供參</a:t>
            </a:r>
            <a:r>
              <a:rPr lang="en-US" sz="3975" spc="659" dirty="0">
                <a:solidFill>
                  <a:srgbClr val="22423D"/>
                </a:solidFill>
                <a:ea typeface="Glacial Indifference Bold"/>
              </a:rPr>
              <a:t>)</a:t>
            </a:r>
          </a:p>
        </p:txBody>
      </p:sp>
      <p:pic>
        <p:nvPicPr>
          <p:cNvPr id="10" name="Picture 10"/>
          <p:cNvPicPr>
            <a:picLocks noChangeAspect="1"/>
          </p:cNvPicPr>
          <p:nvPr/>
        </p:nvPicPr>
        <p:blipFill>
          <a:blip r:embed="rId6"/>
          <a:srcRect/>
          <a:stretch>
            <a:fillRect/>
          </a:stretch>
        </p:blipFill>
        <p:spPr>
          <a:xfrm rot="-10696620">
            <a:off x="12729455" y="4251079"/>
            <a:ext cx="3554181" cy="601469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rot="-10800000">
            <a:off x="14071711" y="0"/>
            <a:ext cx="4216289" cy="3043394"/>
          </a:xfrm>
          <a:custGeom>
            <a:avLst/>
            <a:gdLst/>
            <a:ahLst/>
            <a:cxnLst/>
            <a:rect l="l" t="t" r="r" b="b"/>
            <a:pathLst>
              <a:path w="4216289" h="3043394">
                <a:moveTo>
                  <a:pt x="0" y="0"/>
                </a:moveTo>
                <a:lnTo>
                  <a:pt x="4216289" y="0"/>
                </a:lnTo>
                <a:lnTo>
                  <a:pt x="4216289" y="3043394"/>
                </a:lnTo>
                <a:lnTo>
                  <a:pt x="0" y="3043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220813" y="627172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TextBox 4"/>
          <p:cNvSpPr txBox="1"/>
          <p:nvPr/>
        </p:nvSpPr>
        <p:spPr>
          <a:xfrm>
            <a:off x="858862" y="3688937"/>
            <a:ext cx="16570276" cy="2794826"/>
          </a:xfrm>
          <a:prstGeom prst="rect">
            <a:avLst/>
          </a:prstGeom>
        </p:spPr>
        <p:txBody>
          <a:bodyPr lIns="0" tIns="0" rIns="0" bIns="0" rtlCol="0" anchor="t">
            <a:spAutoFit/>
          </a:bodyPr>
          <a:lstStyle/>
          <a:p>
            <a:pPr algn="ctr">
              <a:lnSpc>
                <a:spcPts val="11191"/>
              </a:lnSpc>
            </a:pPr>
            <a:r>
              <a:rPr lang="en-US" sz="8289" dirty="0" err="1">
                <a:solidFill>
                  <a:srgbClr val="22423D"/>
                </a:solidFill>
                <a:ea typeface="Moontime"/>
              </a:rPr>
              <a:t>核銷</a:t>
            </a:r>
            <a:r>
              <a:rPr lang="en-US" sz="8289" dirty="0">
                <a:solidFill>
                  <a:srgbClr val="22423D"/>
                </a:solidFill>
                <a:ea typeface="Moontime"/>
              </a:rPr>
              <a:t>(</a:t>
            </a:r>
            <a:r>
              <a:rPr lang="en-US" sz="8289" dirty="0" err="1">
                <a:solidFill>
                  <a:srgbClr val="22423D"/>
                </a:solidFill>
                <a:ea typeface="Moontime"/>
              </a:rPr>
              <a:t>付款</a:t>
            </a:r>
            <a:r>
              <a:rPr lang="en-US" sz="8289" dirty="0">
                <a:solidFill>
                  <a:srgbClr val="22423D"/>
                </a:solidFill>
                <a:ea typeface="Moontime"/>
              </a:rPr>
              <a:t>)</a:t>
            </a:r>
            <a:r>
              <a:rPr lang="en-US" sz="8289" dirty="0" err="1">
                <a:solidFill>
                  <a:srgbClr val="22423D"/>
                </a:solidFill>
                <a:ea typeface="Moontime"/>
              </a:rPr>
              <a:t>憑證影本</a:t>
            </a:r>
            <a:endParaRPr lang="en-US" sz="8289" dirty="0">
              <a:solidFill>
                <a:srgbClr val="22423D"/>
              </a:solidFill>
              <a:ea typeface="Moontime"/>
            </a:endParaRPr>
          </a:p>
          <a:p>
            <a:pPr algn="ctr">
              <a:lnSpc>
                <a:spcPts val="11191"/>
              </a:lnSpc>
            </a:pPr>
            <a:r>
              <a:rPr lang="en-US" sz="8289" dirty="0">
                <a:solidFill>
                  <a:srgbClr val="22423D"/>
                </a:solidFill>
                <a:ea typeface="Moontime"/>
              </a:rPr>
              <a:t>《</a:t>
            </a:r>
            <a:r>
              <a:rPr lang="en-US" sz="8289" dirty="0" err="1">
                <a:solidFill>
                  <a:srgbClr val="22423D"/>
                </a:solidFill>
                <a:ea typeface="Moontime"/>
              </a:rPr>
              <a:t>動支</a:t>
            </a:r>
            <a:r>
              <a:rPr lang="en-US" sz="8289" dirty="0">
                <a:solidFill>
                  <a:srgbClr val="22423D"/>
                </a:solidFill>
                <a:ea typeface="Moontime"/>
              </a:rPr>
              <a:t>(</a:t>
            </a:r>
            <a:r>
              <a:rPr lang="en-US" sz="8289" dirty="0" err="1">
                <a:solidFill>
                  <a:srgbClr val="22423D"/>
                </a:solidFill>
                <a:ea typeface="Moontime"/>
              </a:rPr>
              <a:t>請購</a:t>
            </a:r>
            <a:r>
              <a:rPr lang="en-US" sz="8289" dirty="0">
                <a:solidFill>
                  <a:srgbClr val="22423D"/>
                </a:solidFill>
                <a:ea typeface="Moontime"/>
              </a:rPr>
              <a:t>)</a:t>
            </a:r>
            <a:r>
              <a:rPr lang="en-US" sz="8289" dirty="0" err="1">
                <a:solidFill>
                  <a:srgbClr val="22423D"/>
                </a:solidFill>
                <a:ea typeface="Moontime"/>
              </a:rPr>
              <a:t>單發票</a:t>
            </a:r>
            <a:r>
              <a:rPr lang="en-US" sz="8289" dirty="0">
                <a:solidFill>
                  <a:srgbClr val="22423D"/>
                </a:solidFill>
                <a:ea typeface="Moontime"/>
              </a:rPr>
              <a:t>(</a:t>
            </a:r>
            <a:r>
              <a:rPr lang="en-US" sz="8289" dirty="0" err="1">
                <a:solidFill>
                  <a:srgbClr val="22423D"/>
                </a:solidFill>
                <a:ea typeface="Moontime"/>
              </a:rPr>
              <a:t>或收據</a:t>
            </a:r>
            <a:r>
              <a:rPr lang="en-US" sz="8289" dirty="0">
                <a:solidFill>
                  <a:srgbClr val="22423D"/>
                </a:solidFill>
                <a:ea typeface="Moontime"/>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930767" y="-1504258"/>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graphicFrame>
        <p:nvGraphicFramePr>
          <p:cNvPr id="7" name="內容版面配置區 4">
            <a:extLst>
              <a:ext uri="{FF2B5EF4-FFF2-40B4-BE49-F238E27FC236}">
                <a16:creationId xmlns:a16="http://schemas.microsoft.com/office/drawing/2014/main" id="{95DCF147-6F38-774C-A2F7-6262213BC4B2}"/>
              </a:ext>
            </a:extLst>
          </p:cNvPr>
          <p:cNvGraphicFramePr>
            <a:graphicFrameLocks/>
          </p:cNvGraphicFramePr>
          <p:nvPr>
            <p:extLst>
              <p:ext uri="{D42A27DB-BD31-4B8C-83A1-F6EECF244321}">
                <p14:modId xmlns:p14="http://schemas.microsoft.com/office/powerpoint/2010/main" val="866117623"/>
              </p:ext>
            </p:extLst>
          </p:nvPr>
        </p:nvGraphicFramePr>
        <p:xfrm>
          <a:off x="1599024" y="788981"/>
          <a:ext cx="13716000" cy="87078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 Box 16">
            <a:extLst>
              <a:ext uri="{FF2B5EF4-FFF2-40B4-BE49-F238E27FC236}">
                <a16:creationId xmlns:a16="http://schemas.microsoft.com/office/drawing/2014/main" id="{A0C4FC97-28AC-F461-3F2E-8A966AEA603B}"/>
              </a:ext>
            </a:extLst>
          </p:cNvPr>
          <p:cNvSpPr txBox="1">
            <a:spLocks noChangeArrowheads="1"/>
          </p:cNvSpPr>
          <p:nvPr/>
        </p:nvSpPr>
        <p:spPr bwMode="auto">
          <a:xfrm>
            <a:off x="154875" y="2095500"/>
            <a:ext cx="5179125" cy="3785652"/>
          </a:xfrm>
          <a:prstGeom prst="rect">
            <a:avLst/>
          </a:prstGeom>
          <a:noFill/>
          <a:ln w="19050">
            <a:solidFill>
              <a:srgbClr val="057518"/>
            </a:solidFill>
            <a:prstDash val="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000066"/>
              </a:buClr>
              <a:buChar char="•"/>
              <a:defRPr kumimoji="1" sz="3200">
                <a:solidFill>
                  <a:schemeClr val="tx1"/>
                </a:solidFill>
                <a:latin typeface="Arial" charset="0"/>
                <a:ea typeface="標楷體" pitchFamily="65" charset="-120"/>
              </a:defRPr>
            </a:lvl1pPr>
            <a:lvl2pPr marL="742950" indent="-285750">
              <a:spcBef>
                <a:spcPct val="20000"/>
              </a:spcBef>
              <a:buClr>
                <a:srgbClr val="000066"/>
              </a:buClr>
              <a:buChar char="–"/>
              <a:defRPr kumimoji="1" sz="2800">
                <a:solidFill>
                  <a:schemeClr val="tx1"/>
                </a:solidFill>
                <a:latin typeface="Arial" charset="0"/>
                <a:ea typeface="標楷體" pitchFamily="65" charset="-120"/>
              </a:defRPr>
            </a:lvl2pPr>
            <a:lvl3pPr marL="1143000" indent="-228600">
              <a:spcBef>
                <a:spcPct val="20000"/>
              </a:spcBef>
              <a:buClr>
                <a:srgbClr val="000066"/>
              </a:buClr>
              <a:buChar char="•"/>
              <a:defRPr kumimoji="1" sz="2400">
                <a:solidFill>
                  <a:schemeClr val="tx1"/>
                </a:solidFill>
                <a:latin typeface="Arial" charset="0"/>
                <a:ea typeface="標楷體" pitchFamily="65" charset="-120"/>
              </a:defRPr>
            </a:lvl3pPr>
            <a:lvl4pPr marL="1600200" indent="-228600">
              <a:spcBef>
                <a:spcPct val="20000"/>
              </a:spcBef>
              <a:buClr>
                <a:srgbClr val="000066"/>
              </a:buClr>
              <a:buChar char="–"/>
              <a:defRPr kumimoji="1" sz="2000">
                <a:solidFill>
                  <a:schemeClr val="tx1"/>
                </a:solidFill>
                <a:latin typeface="Arial" charset="0"/>
                <a:ea typeface="標楷體" pitchFamily="65" charset="-120"/>
              </a:defRPr>
            </a:lvl4pPr>
            <a:lvl5pPr marL="2057400" indent="-228600">
              <a:spcBef>
                <a:spcPct val="20000"/>
              </a:spcBef>
              <a:buClr>
                <a:srgbClr val="000066"/>
              </a:buClr>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9pPr>
          </a:lstStyle>
          <a:p>
            <a:pPr algn="just">
              <a:spcBef>
                <a:spcPct val="50000"/>
              </a:spcBef>
              <a:buClrTx/>
              <a:buNone/>
              <a:defRPr/>
            </a:pPr>
            <a:r>
              <a:rPr lang="zh-TW" altLang="en-US" sz="2400" b="1" dirty="0">
                <a:solidFill>
                  <a:schemeClr val="accent6">
                    <a:lumMod val="50000"/>
                  </a:schemeClr>
                </a:solidFill>
                <a:latin typeface="標楷體" panose="03000509000000000000" pitchFamily="65" charset="-120"/>
              </a:rPr>
              <a:t>一、</a:t>
            </a:r>
            <a:r>
              <a:rPr lang="zh-TW" altLang="en-US" sz="2400" b="1" i="0" dirty="0">
                <a:solidFill>
                  <a:schemeClr val="accent6">
                    <a:lumMod val="50000"/>
                  </a:schemeClr>
                </a:solidFill>
                <a:effectLst/>
                <a:latin typeface="標楷體" panose="03000509000000000000" pitchFamily="65" charset="-120"/>
              </a:rPr>
              <a:t>依災害防救法第五十八條第三項規定訂定之</a:t>
            </a:r>
            <a:endParaRPr lang="en-US" altLang="zh-TW" sz="2400" b="1" i="0" dirty="0">
              <a:solidFill>
                <a:schemeClr val="accent6">
                  <a:lumMod val="50000"/>
                </a:schemeClr>
              </a:solidFill>
              <a:effectLst/>
              <a:latin typeface="標楷體" panose="03000509000000000000" pitchFamily="65" charset="-120"/>
            </a:endParaRPr>
          </a:p>
          <a:p>
            <a:pPr algn="just">
              <a:spcBef>
                <a:spcPct val="50000"/>
              </a:spcBef>
              <a:buClrTx/>
              <a:buNone/>
              <a:defRPr/>
            </a:pPr>
            <a:r>
              <a:rPr lang="zh-TW" altLang="en-US" sz="2400" b="1" kern="0" dirty="0">
                <a:solidFill>
                  <a:schemeClr val="accent6">
                    <a:lumMod val="50000"/>
                  </a:schemeClr>
                </a:solidFill>
                <a:latin typeface="標楷體" panose="03000509000000000000" pitchFamily="65" charset="-120"/>
              </a:rPr>
              <a:t>三、各級地方政府應依下列規定，於年度預算中編列一定數額或比率之災害準備金或相同性質之經費：</a:t>
            </a:r>
          </a:p>
          <a:p>
            <a:pPr algn="just">
              <a:spcBef>
                <a:spcPct val="50000"/>
              </a:spcBef>
              <a:buClrTx/>
              <a:buNone/>
              <a:defRPr/>
            </a:pPr>
            <a:r>
              <a:rPr lang="zh-TW" altLang="en-US" sz="2400" b="1" kern="0" dirty="0">
                <a:solidFill>
                  <a:schemeClr val="accent6">
                    <a:lumMod val="50000"/>
                  </a:schemeClr>
                </a:solidFill>
                <a:latin typeface="標楷體" panose="03000509000000000000" pitchFamily="65" charset="-120"/>
              </a:rPr>
              <a:t>一、直轄市政府及準用直轄市規定之縣之縣政府：編列之災害準備金（含相同性質之經費）不得低於當年度總預算歲出預算</a:t>
            </a:r>
            <a:r>
              <a:rPr lang="zh-TW" altLang="en-US" sz="2400" b="1" kern="0" dirty="0">
                <a:solidFill>
                  <a:schemeClr val="accent6">
                    <a:lumMod val="50000"/>
                  </a:schemeClr>
                </a:solidFill>
                <a:highlight>
                  <a:srgbClr val="FFFF00"/>
                </a:highlight>
                <a:latin typeface="標楷體" panose="03000509000000000000" pitchFamily="65" charset="-120"/>
              </a:rPr>
              <a:t>總額百分之一</a:t>
            </a:r>
            <a:r>
              <a:rPr lang="zh-TW" altLang="en-US" sz="2400" b="1" kern="0" dirty="0">
                <a:solidFill>
                  <a:schemeClr val="accent6">
                    <a:lumMod val="50000"/>
                  </a:schemeClr>
                </a:solidFill>
                <a:latin typeface="標楷體" panose="03000509000000000000" pitchFamily="65" charset="-120"/>
              </a:rPr>
              <a:t>。</a:t>
            </a:r>
          </a:p>
        </p:txBody>
      </p:sp>
      <p:sp>
        <p:nvSpPr>
          <p:cNvPr id="10" name="AutoShape 14">
            <a:extLst>
              <a:ext uri="{FF2B5EF4-FFF2-40B4-BE49-F238E27FC236}">
                <a16:creationId xmlns:a16="http://schemas.microsoft.com/office/drawing/2014/main" id="{08533707-2107-FD24-3D35-0FCD3E8C87A3}"/>
              </a:ext>
            </a:extLst>
          </p:cNvPr>
          <p:cNvSpPr>
            <a:spLocks/>
          </p:cNvSpPr>
          <p:nvPr/>
        </p:nvSpPr>
        <p:spPr bwMode="auto">
          <a:xfrm>
            <a:off x="10979945" y="1687116"/>
            <a:ext cx="635793" cy="1619250"/>
          </a:xfrm>
          <a:prstGeom prst="leftBrace">
            <a:avLst>
              <a:gd name="adj1" fmla="val 21223"/>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000066"/>
              </a:buClr>
              <a:buChar char="•"/>
              <a:defRPr kumimoji="1" sz="3200">
                <a:solidFill>
                  <a:schemeClr val="tx1"/>
                </a:solidFill>
                <a:latin typeface="Arial" charset="0"/>
                <a:ea typeface="標楷體" pitchFamily="65" charset="-120"/>
              </a:defRPr>
            </a:lvl1pPr>
            <a:lvl2pPr marL="742950" indent="-285750">
              <a:spcBef>
                <a:spcPct val="20000"/>
              </a:spcBef>
              <a:buClr>
                <a:srgbClr val="000066"/>
              </a:buClr>
              <a:buChar char="–"/>
              <a:defRPr kumimoji="1" sz="2800">
                <a:solidFill>
                  <a:schemeClr val="tx1"/>
                </a:solidFill>
                <a:latin typeface="Arial" charset="0"/>
                <a:ea typeface="標楷體" pitchFamily="65" charset="-120"/>
              </a:defRPr>
            </a:lvl2pPr>
            <a:lvl3pPr marL="1143000" indent="-228600">
              <a:spcBef>
                <a:spcPct val="20000"/>
              </a:spcBef>
              <a:buClr>
                <a:srgbClr val="000066"/>
              </a:buClr>
              <a:buChar char="•"/>
              <a:defRPr kumimoji="1" sz="2400">
                <a:solidFill>
                  <a:schemeClr val="tx1"/>
                </a:solidFill>
                <a:latin typeface="Arial" charset="0"/>
                <a:ea typeface="標楷體" pitchFamily="65" charset="-120"/>
              </a:defRPr>
            </a:lvl3pPr>
            <a:lvl4pPr marL="1600200" indent="-228600">
              <a:spcBef>
                <a:spcPct val="20000"/>
              </a:spcBef>
              <a:buClr>
                <a:srgbClr val="000066"/>
              </a:buClr>
              <a:buChar char="–"/>
              <a:defRPr kumimoji="1" sz="2000">
                <a:solidFill>
                  <a:schemeClr val="tx1"/>
                </a:solidFill>
                <a:latin typeface="Arial" charset="0"/>
                <a:ea typeface="標楷體" pitchFamily="65" charset="-120"/>
              </a:defRPr>
            </a:lvl4pPr>
            <a:lvl5pPr marL="2057400" indent="-228600">
              <a:spcBef>
                <a:spcPct val="20000"/>
              </a:spcBef>
              <a:buClr>
                <a:srgbClr val="000066"/>
              </a:buClr>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9pPr>
          </a:lstStyle>
          <a:p>
            <a:pPr>
              <a:buClrTx/>
              <a:buFontTx/>
              <a:buChar char="–"/>
              <a:defRPr/>
            </a:pPr>
            <a:endParaRPr lang="zh-TW" altLang="en-US" sz="3000" kern="0">
              <a:solidFill>
                <a:srgbClr val="000000"/>
              </a:solidFill>
            </a:endParaRPr>
          </a:p>
        </p:txBody>
      </p:sp>
      <p:sp>
        <p:nvSpPr>
          <p:cNvPr id="11" name="文字方塊 5">
            <a:extLst>
              <a:ext uri="{FF2B5EF4-FFF2-40B4-BE49-F238E27FC236}">
                <a16:creationId xmlns:a16="http://schemas.microsoft.com/office/drawing/2014/main" id="{C43FCF2A-94AC-309F-6D79-5B9D953E18F3}"/>
              </a:ext>
            </a:extLst>
          </p:cNvPr>
          <p:cNvSpPr txBox="1">
            <a:spLocks noChangeArrowheads="1"/>
          </p:cNvSpPr>
          <p:nvPr/>
        </p:nvSpPr>
        <p:spPr bwMode="auto">
          <a:xfrm>
            <a:off x="11967322" y="298006"/>
            <a:ext cx="4049688"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66"/>
              </a:buClr>
              <a:buChar char="•"/>
              <a:defRPr kumimoji="1" sz="3200">
                <a:solidFill>
                  <a:schemeClr val="tx1"/>
                </a:solidFill>
                <a:latin typeface="Arial" charset="0"/>
                <a:ea typeface="標楷體" pitchFamily="65" charset="-120"/>
              </a:defRPr>
            </a:lvl1pPr>
            <a:lvl2pPr marL="742950" indent="-285750">
              <a:spcBef>
                <a:spcPct val="20000"/>
              </a:spcBef>
              <a:buClr>
                <a:srgbClr val="000066"/>
              </a:buClr>
              <a:buChar char="–"/>
              <a:defRPr kumimoji="1" sz="2800">
                <a:solidFill>
                  <a:schemeClr val="tx1"/>
                </a:solidFill>
                <a:latin typeface="Arial" charset="0"/>
                <a:ea typeface="標楷體" pitchFamily="65" charset="-120"/>
              </a:defRPr>
            </a:lvl2pPr>
            <a:lvl3pPr marL="1143000" indent="-228600">
              <a:spcBef>
                <a:spcPct val="20000"/>
              </a:spcBef>
              <a:buClr>
                <a:srgbClr val="000066"/>
              </a:buClr>
              <a:buChar char="•"/>
              <a:defRPr kumimoji="1" sz="2400">
                <a:solidFill>
                  <a:schemeClr val="tx1"/>
                </a:solidFill>
                <a:latin typeface="Arial" charset="0"/>
                <a:ea typeface="標楷體" pitchFamily="65" charset="-120"/>
              </a:defRPr>
            </a:lvl3pPr>
            <a:lvl4pPr marL="1600200" indent="-228600">
              <a:spcBef>
                <a:spcPct val="20000"/>
              </a:spcBef>
              <a:buClr>
                <a:srgbClr val="000066"/>
              </a:buClr>
              <a:buChar char="–"/>
              <a:defRPr kumimoji="1" sz="2000">
                <a:solidFill>
                  <a:schemeClr val="tx1"/>
                </a:solidFill>
                <a:latin typeface="Arial" charset="0"/>
                <a:ea typeface="標楷體" pitchFamily="65" charset="-120"/>
              </a:defRPr>
            </a:lvl4pPr>
            <a:lvl5pPr marL="2057400" indent="-228600">
              <a:spcBef>
                <a:spcPct val="20000"/>
              </a:spcBef>
              <a:buClr>
                <a:srgbClr val="000066"/>
              </a:buClr>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lr>
                <a:srgbClr val="000066"/>
              </a:buClr>
              <a:buChar char="»"/>
              <a:defRPr kumimoji="1" sz="2000">
                <a:solidFill>
                  <a:schemeClr val="tx1"/>
                </a:solidFill>
                <a:latin typeface="Arial" charset="0"/>
                <a:ea typeface="標楷體" pitchFamily="65" charset="-120"/>
              </a:defRPr>
            </a:lvl9pPr>
          </a:lstStyle>
          <a:p>
            <a:pPr algn="just">
              <a:buClrTx/>
              <a:buFontTx/>
              <a:buChar char="–"/>
              <a:defRPr/>
            </a:pPr>
            <a:r>
              <a:rPr kumimoji="0" lang="zh-TW" altLang="en-US" sz="2400" b="1" kern="0" dirty="0">
                <a:solidFill>
                  <a:srgbClr val="582400"/>
                </a:solidFill>
                <a:latin typeface="標楷體" pitchFamily="65" charset="-120"/>
              </a:rPr>
              <a:t>第</a:t>
            </a:r>
            <a:r>
              <a:rPr kumimoji="0" lang="en-US" altLang="zh-TW" sz="2400" b="1" kern="0" dirty="0">
                <a:solidFill>
                  <a:srgbClr val="582400"/>
                </a:solidFill>
                <a:latin typeface="標楷體" pitchFamily="65" charset="-120"/>
              </a:rPr>
              <a:t>58</a:t>
            </a:r>
            <a:r>
              <a:rPr kumimoji="0" lang="zh-TW" altLang="en-US" sz="2400" b="1" kern="0" dirty="0">
                <a:solidFill>
                  <a:srgbClr val="582400"/>
                </a:solidFill>
                <a:latin typeface="標楷體" pitchFamily="65" charset="-120"/>
              </a:rPr>
              <a:t>條</a:t>
            </a:r>
            <a:r>
              <a:rPr kumimoji="0" lang="en-US" altLang="zh-TW" sz="2400" b="1" kern="0" dirty="0">
                <a:solidFill>
                  <a:srgbClr val="582400"/>
                </a:solidFill>
                <a:latin typeface="標楷體" pitchFamily="65" charset="-120"/>
              </a:rPr>
              <a:t>:</a:t>
            </a:r>
            <a:r>
              <a:rPr kumimoji="0" lang="zh-TW" altLang="en-US" sz="2400" b="1" kern="0" dirty="0">
                <a:solidFill>
                  <a:srgbClr val="582400"/>
                </a:solidFill>
                <a:latin typeface="標楷體" pitchFamily="65" charset="-120"/>
              </a:rPr>
              <a:t>鄉（鎮、市）、山地原住民區公所無法支應重大天然災害之災後復原重建等經費時，得報請各該上級縣、直轄市政府補助。</a:t>
            </a:r>
          </a:p>
          <a:p>
            <a:pPr algn="just">
              <a:buClrTx/>
              <a:buFontTx/>
              <a:buChar char="–"/>
              <a:defRPr/>
            </a:pPr>
            <a:r>
              <a:rPr kumimoji="0" lang="zh-TW" altLang="en-US" sz="2400" b="1" kern="0" dirty="0">
                <a:solidFill>
                  <a:srgbClr val="582400"/>
                </a:solidFill>
                <a:latin typeface="標楷體" pitchFamily="65" charset="-120"/>
              </a:rPr>
              <a:t>直轄市、縣（市）政府無法支應重大天然災害之災後復原重建等經費時，</a:t>
            </a:r>
            <a:r>
              <a:rPr kumimoji="0" lang="zh-TW" altLang="en-US" sz="2400" b="1" kern="0" dirty="0">
                <a:solidFill>
                  <a:srgbClr val="582400"/>
                </a:solidFill>
                <a:highlight>
                  <a:srgbClr val="FFFF00"/>
                </a:highlight>
                <a:latin typeface="標楷體" pitchFamily="65" charset="-120"/>
              </a:rPr>
              <a:t>得報請中央政府補助。</a:t>
            </a:r>
          </a:p>
          <a:p>
            <a:pPr algn="just">
              <a:buClrTx/>
              <a:buFontTx/>
              <a:buChar char="–"/>
              <a:defRPr/>
            </a:pPr>
            <a:r>
              <a:rPr kumimoji="0" lang="zh-TW" altLang="en-US" sz="2400" b="1" kern="0" dirty="0">
                <a:solidFill>
                  <a:srgbClr val="582400"/>
                </a:solidFill>
                <a:latin typeface="標楷體" pitchFamily="65" charset="-120"/>
              </a:rPr>
              <a:t>前二項所定補助之時機、要件、基準、請求程序及其他相關事項之辦法，分別由各該上級縣、直轄市政府及行政院定之。</a:t>
            </a:r>
          </a:p>
        </p:txBody>
      </p:sp>
      <p:sp>
        <p:nvSpPr>
          <p:cNvPr id="6" name="文字方塊 5">
            <a:extLst>
              <a:ext uri="{FF2B5EF4-FFF2-40B4-BE49-F238E27FC236}">
                <a16:creationId xmlns:a16="http://schemas.microsoft.com/office/drawing/2014/main" id="{1BB88325-5764-0970-CE7A-6D97E5A095CE}"/>
              </a:ext>
            </a:extLst>
          </p:cNvPr>
          <p:cNvSpPr txBox="1"/>
          <p:nvPr/>
        </p:nvSpPr>
        <p:spPr>
          <a:xfrm>
            <a:off x="409359" y="-467638"/>
            <a:ext cx="6946749" cy="1340623"/>
          </a:xfrm>
          <a:prstGeom prst="rect">
            <a:avLst/>
          </a:prstGeom>
          <a:noFill/>
        </p:spPr>
        <p:txBody>
          <a:bodyPr wrap="square" rtlCol="0">
            <a:spAutoFit/>
          </a:bodyPr>
          <a:lstStyle/>
          <a:p>
            <a:pPr marL="1371600" indent="-1371600">
              <a:lnSpc>
                <a:spcPts val="11612"/>
              </a:lnSpc>
              <a:buFont typeface="+mj-ea"/>
              <a:buAutoNum type="ea1ChtPeriod"/>
            </a:pPr>
            <a:r>
              <a:rPr lang="zh-TW" altLang="en-US" sz="4000" dirty="0">
                <a:solidFill>
                  <a:srgbClr val="000000"/>
                </a:solidFill>
                <a:ea typeface="Noto Sans T Chinese Bold"/>
              </a:rPr>
              <a:t>災害準備金法規</a:t>
            </a:r>
            <a:endParaRPr lang="en-US" altLang="zh-TW" sz="4000" dirty="0">
              <a:solidFill>
                <a:srgbClr val="000000"/>
              </a:solidFill>
              <a:ea typeface="Noto Sans T Chinese 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5" name="Freeform 5"/>
          <p:cNvSpPr/>
          <p:nvPr/>
        </p:nvSpPr>
        <p:spPr>
          <a:xfrm>
            <a:off x="4724400" y="0"/>
            <a:ext cx="8839199" cy="10363200"/>
          </a:xfrm>
          <a:custGeom>
            <a:avLst/>
            <a:gdLst/>
            <a:ahLst/>
            <a:cxnLst/>
            <a:rect l="l" t="t" r="r" b="b"/>
            <a:pathLst>
              <a:path w="7826123" h="8388633">
                <a:moveTo>
                  <a:pt x="0" y="0"/>
                </a:moveTo>
                <a:lnTo>
                  <a:pt x="7826123" y="0"/>
                </a:lnTo>
                <a:lnTo>
                  <a:pt x="7826123" y="8388633"/>
                </a:lnTo>
                <a:lnTo>
                  <a:pt x="0" y="8388633"/>
                </a:lnTo>
                <a:lnTo>
                  <a:pt x="0" y="0"/>
                </a:lnTo>
                <a:close/>
              </a:path>
            </a:pathLst>
          </a:custGeom>
          <a:blipFill>
            <a:blip r:embed="rId8"/>
            <a:stretch>
              <a:fillRect l="-357" r="-2707" b="-4206"/>
            </a:stretch>
          </a:blipFill>
        </p:spPr>
        <p:txBody>
          <a:bodyPr/>
          <a:lstStyle/>
          <a:p>
            <a:endParaRPr lang="zh-TW" altLang="en-US"/>
          </a:p>
        </p:txBody>
      </p:sp>
    </p:spTree>
    <p:extLst>
      <p:ext uri="{BB962C8B-B14F-4D97-AF65-F5344CB8AC3E}">
        <p14:creationId xmlns:p14="http://schemas.microsoft.com/office/powerpoint/2010/main" val="3688657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3731780" y="20876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4072763" y="463085"/>
            <a:ext cx="3186537" cy="3606163"/>
          </a:xfrm>
          <a:custGeom>
            <a:avLst/>
            <a:gdLst/>
            <a:ahLst/>
            <a:cxnLst/>
            <a:rect l="l" t="t" r="r" b="b"/>
            <a:pathLst>
              <a:path w="3186537" h="3606163">
                <a:moveTo>
                  <a:pt x="0" y="0"/>
                </a:moveTo>
                <a:lnTo>
                  <a:pt x="3186537" y="0"/>
                </a:lnTo>
                <a:lnTo>
                  <a:pt x="3186537" y="3606163"/>
                </a:lnTo>
                <a:lnTo>
                  <a:pt x="0" y="3606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067737" y="7024731"/>
            <a:ext cx="4868329" cy="5014197"/>
          </a:xfrm>
          <a:custGeom>
            <a:avLst/>
            <a:gdLst/>
            <a:ahLst/>
            <a:cxnLst/>
            <a:rect l="l" t="t" r="r" b="b"/>
            <a:pathLst>
              <a:path w="4868329" h="5014197">
                <a:moveTo>
                  <a:pt x="0" y="0"/>
                </a:moveTo>
                <a:lnTo>
                  <a:pt x="4868329" y="0"/>
                </a:lnTo>
                <a:lnTo>
                  <a:pt x="4868329" y="5014197"/>
                </a:lnTo>
                <a:lnTo>
                  <a:pt x="0" y="5014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5" name="TextBox 5"/>
          <p:cNvSpPr txBox="1"/>
          <p:nvPr/>
        </p:nvSpPr>
        <p:spPr>
          <a:xfrm>
            <a:off x="2618469" y="5332240"/>
            <a:ext cx="13051063" cy="969568"/>
          </a:xfrm>
          <a:prstGeom prst="rect">
            <a:avLst/>
          </a:prstGeom>
        </p:spPr>
        <p:txBody>
          <a:bodyPr lIns="0" tIns="0" rIns="0" bIns="0" rtlCol="0" anchor="t">
            <a:spAutoFit/>
          </a:bodyPr>
          <a:lstStyle/>
          <a:p>
            <a:pPr algn="ctr">
              <a:lnSpc>
                <a:spcPts val="6963"/>
              </a:lnSpc>
            </a:pPr>
            <a:r>
              <a:rPr lang="en-US" sz="8289" dirty="0" err="1">
                <a:solidFill>
                  <a:srgbClr val="22423D"/>
                </a:solidFill>
                <a:ea typeface="Moontime"/>
              </a:rPr>
              <a:t>搶險搶修契約</a:t>
            </a:r>
            <a:endParaRPr lang="en-US" sz="8289" dirty="0">
              <a:solidFill>
                <a:srgbClr val="22423D"/>
              </a:solidFill>
              <a:ea typeface="Moontime"/>
            </a:endParaRPr>
          </a:p>
        </p:txBody>
      </p:sp>
      <p:sp>
        <p:nvSpPr>
          <p:cNvPr id="6" name="Freeform 6"/>
          <p:cNvSpPr/>
          <p:nvPr/>
        </p:nvSpPr>
        <p:spPr>
          <a:xfrm>
            <a:off x="-921743" y="7170722"/>
            <a:ext cx="4868329" cy="5014197"/>
          </a:xfrm>
          <a:custGeom>
            <a:avLst/>
            <a:gdLst/>
            <a:ahLst/>
            <a:cxnLst/>
            <a:rect l="l" t="t" r="r" b="b"/>
            <a:pathLst>
              <a:path w="4868329" h="5014197">
                <a:moveTo>
                  <a:pt x="0" y="0"/>
                </a:moveTo>
                <a:lnTo>
                  <a:pt x="4868329" y="0"/>
                </a:lnTo>
                <a:lnTo>
                  <a:pt x="4868329" y="5014196"/>
                </a:lnTo>
                <a:lnTo>
                  <a:pt x="0" y="50141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207440" y="-349084"/>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6731631" y="2654572"/>
            <a:ext cx="4377071" cy="6212338"/>
          </a:xfrm>
          <a:custGeom>
            <a:avLst/>
            <a:gdLst/>
            <a:ahLst/>
            <a:cxnLst/>
            <a:rect l="l" t="t" r="r" b="b"/>
            <a:pathLst>
              <a:path w="4377071" h="6212338">
                <a:moveTo>
                  <a:pt x="0" y="0"/>
                </a:moveTo>
                <a:lnTo>
                  <a:pt x="4377071" y="0"/>
                </a:lnTo>
                <a:lnTo>
                  <a:pt x="4377071" y="6212339"/>
                </a:lnTo>
                <a:lnTo>
                  <a:pt x="0" y="6212339"/>
                </a:lnTo>
                <a:lnTo>
                  <a:pt x="0" y="0"/>
                </a:lnTo>
                <a:close/>
              </a:path>
            </a:pathLst>
          </a:custGeom>
          <a:blipFill>
            <a:blip r:embed="rId4"/>
            <a:stretch>
              <a:fillRect/>
            </a:stretch>
          </a:blipFill>
        </p:spPr>
        <p:txBody>
          <a:bodyPr/>
          <a:lstStyle/>
          <a:p>
            <a:endParaRPr lang="zh-TW" altLang="en-US"/>
          </a:p>
        </p:txBody>
      </p:sp>
      <p:sp>
        <p:nvSpPr>
          <p:cNvPr id="4" name="Freeform 4"/>
          <p:cNvSpPr/>
          <p:nvPr/>
        </p:nvSpPr>
        <p:spPr>
          <a:xfrm>
            <a:off x="9976920" y="2689358"/>
            <a:ext cx="4766590" cy="6086103"/>
          </a:xfrm>
          <a:custGeom>
            <a:avLst/>
            <a:gdLst/>
            <a:ahLst/>
            <a:cxnLst/>
            <a:rect l="l" t="t" r="r" b="b"/>
            <a:pathLst>
              <a:path w="4766590" h="6086103">
                <a:moveTo>
                  <a:pt x="0" y="0"/>
                </a:moveTo>
                <a:lnTo>
                  <a:pt x="4766590" y="0"/>
                </a:lnTo>
                <a:lnTo>
                  <a:pt x="4766590" y="6086103"/>
                </a:lnTo>
                <a:lnTo>
                  <a:pt x="0" y="6086103"/>
                </a:lnTo>
                <a:lnTo>
                  <a:pt x="0" y="0"/>
                </a:lnTo>
                <a:close/>
              </a:path>
            </a:pathLst>
          </a:custGeom>
          <a:blipFill>
            <a:blip r:embed="rId5"/>
            <a:stretch>
              <a:fillRect l="-3376" t="-2168" r="-3376"/>
            </a:stretch>
          </a:blipFill>
        </p:spPr>
        <p:txBody>
          <a:bodyPr/>
          <a:lstStyle/>
          <a:p>
            <a:endParaRPr lang="zh-TW" altLang="en-US"/>
          </a:p>
        </p:txBody>
      </p:sp>
      <p:sp>
        <p:nvSpPr>
          <p:cNvPr id="5" name="Freeform 5"/>
          <p:cNvSpPr/>
          <p:nvPr/>
        </p:nvSpPr>
        <p:spPr>
          <a:xfrm>
            <a:off x="14232902" y="2717690"/>
            <a:ext cx="4172898" cy="6086103"/>
          </a:xfrm>
          <a:custGeom>
            <a:avLst/>
            <a:gdLst/>
            <a:ahLst/>
            <a:cxnLst/>
            <a:rect l="l" t="t" r="r" b="b"/>
            <a:pathLst>
              <a:path w="4172898" h="6086103">
                <a:moveTo>
                  <a:pt x="0" y="0"/>
                </a:moveTo>
                <a:lnTo>
                  <a:pt x="4172897" y="0"/>
                </a:lnTo>
                <a:lnTo>
                  <a:pt x="4172897" y="6086103"/>
                </a:lnTo>
                <a:lnTo>
                  <a:pt x="0" y="6086103"/>
                </a:lnTo>
                <a:lnTo>
                  <a:pt x="0" y="0"/>
                </a:lnTo>
                <a:close/>
              </a:path>
            </a:pathLst>
          </a:custGeom>
          <a:blipFill>
            <a:blip r:embed="rId6"/>
            <a:stretch>
              <a:fillRect/>
            </a:stretch>
          </a:blipFill>
        </p:spPr>
        <p:txBody>
          <a:bodyPr/>
          <a:lstStyle/>
          <a:p>
            <a:endParaRPr lang="zh-TW" altLang="en-US"/>
          </a:p>
        </p:txBody>
      </p:sp>
      <p:sp>
        <p:nvSpPr>
          <p:cNvPr id="6" name="Freeform 6"/>
          <p:cNvSpPr/>
          <p:nvPr/>
        </p:nvSpPr>
        <p:spPr>
          <a:xfrm>
            <a:off x="-29020" y="2654572"/>
            <a:ext cx="4203363" cy="6212338"/>
          </a:xfrm>
          <a:custGeom>
            <a:avLst/>
            <a:gdLst/>
            <a:ahLst/>
            <a:cxnLst/>
            <a:rect l="l" t="t" r="r" b="b"/>
            <a:pathLst>
              <a:path w="4203363" h="6212338">
                <a:moveTo>
                  <a:pt x="0" y="0"/>
                </a:moveTo>
                <a:lnTo>
                  <a:pt x="4203363" y="0"/>
                </a:lnTo>
                <a:lnTo>
                  <a:pt x="4203363" y="6212339"/>
                </a:lnTo>
                <a:lnTo>
                  <a:pt x="0" y="6212339"/>
                </a:lnTo>
                <a:lnTo>
                  <a:pt x="0" y="0"/>
                </a:lnTo>
                <a:close/>
              </a:path>
            </a:pathLst>
          </a:custGeom>
          <a:blipFill>
            <a:blip r:embed="rId7"/>
            <a:stretch>
              <a:fillRect l="-4614" r="-34080"/>
            </a:stretch>
          </a:blipFill>
        </p:spPr>
        <p:txBody>
          <a:bodyPr/>
          <a:lstStyle/>
          <a:p>
            <a:endParaRPr lang="zh-TW" altLang="en-US"/>
          </a:p>
        </p:txBody>
      </p:sp>
      <p:sp>
        <p:nvSpPr>
          <p:cNvPr id="7" name="Freeform 7"/>
          <p:cNvSpPr/>
          <p:nvPr/>
        </p:nvSpPr>
        <p:spPr>
          <a:xfrm>
            <a:off x="3186984" y="2689358"/>
            <a:ext cx="4392887" cy="6291699"/>
          </a:xfrm>
          <a:custGeom>
            <a:avLst/>
            <a:gdLst/>
            <a:ahLst/>
            <a:cxnLst/>
            <a:rect l="l" t="t" r="r" b="b"/>
            <a:pathLst>
              <a:path w="4392887" h="6291699">
                <a:moveTo>
                  <a:pt x="0" y="0"/>
                </a:moveTo>
                <a:lnTo>
                  <a:pt x="4392886" y="0"/>
                </a:lnTo>
                <a:lnTo>
                  <a:pt x="4392886" y="6291698"/>
                </a:lnTo>
                <a:lnTo>
                  <a:pt x="0" y="6291698"/>
                </a:lnTo>
                <a:lnTo>
                  <a:pt x="0" y="0"/>
                </a:lnTo>
                <a:close/>
              </a:path>
            </a:pathLst>
          </a:custGeom>
          <a:blipFill>
            <a:blip r:embed="rId8"/>
            <a:stretch>
              <a:fillRect/>
            </a:stretch>
          </a:blipFill>
        </p:spPr>
        <p:txBody>
          <a:bodyPr/>
          <a:lstStyle/>
          <a:p>
            <a:endParaRPr lang="zh-TW" altLang="en-US"/>
          </a:p>
        </p:txBody>
      </p:sp>
      <p:sp>
        <p:nvSpPr>
          <p:cNvPr id="8" name="TextBox 8"/>
          <p:cNvSpPr txBox="1"/>
          <p:nvPr/>
        </p:nvSpPr>
        <p:spPr>
          <a:xfrm>
            <a:off x="11535399" y="9015412"/>
            <a:ext cx="1875642" cy="466725"/>
          </a:xfrm>
          <a:prstGeom prst="rect">
            <a:avLst/>
          </a:prstGeom>
        </p:spPr>
        <p:txBody>
          <a:bodyPr lIns="0" tIns="0" rIns="0" bIns="0" rtlCol="0" anchor="t">
            <a:spAutoFit/>
          </a:bodyPr>
          <a:lstStyle/>
          <a:p>
            <a:pPr marL="0" lvl="0" indent="0" algn="l">
              <a:lnSpc>
                <a:spcPts val="3749"/>
              </a:lnSpc>
              <a:spcBef>
                <a:spcPct val="0"/>
              </a:spcBef>
            </a:pPr>
            <a:r>
              <a:rPr lang="en-US" sz="2999" u="none" spc="497">
                <a:solidFill>
                  <a:srgbClr val="22423D"/>
                </a:solidFill>
                <a:ea typeface="Glacial Indifference Bold"/>
              </a:rPr>
              <a:t>工程名稱</a:t>
            </a:r>
          </a:p>
        </p:txBody>
      </p:sp>
      <p:sp>
        <p:nvSpPr>
          <p:cNvPr id="9" name="TextBox 9"/>
          <p:cNvSpPr txBox="1"/>
          <p:nvPr/>
        </p:nvSpPr>
        <p:spPr>
          <a:xfrm>
            <a:off x="4241142" y="9015412"/>
            <a:ext cx="2714323" cy="466725"/>
          </a:xfrm>
          <a:prstGeom prst="rect">
            <a:avLst/>
          </a:prstGeom>
        </p:spPr>
        <p:txBody>
          <a:bodyPr lIns="0" tIns="0" rIns="0" bIns="0" rtlCol="0" anchor="t">
            <a:spAutoFit/>
          </a:bodyPr>
          <a:lstStyle/>
          <a:p>
            <a:pPr>
              <a:lnSpc>
                <a:spcPts val="3749"/>
              </a:lnSpc>
            </a:pPr>
            <a:r>
              <a:rPr lang="en-US" sz="2999" spc="497">
                <a:solidFill>
                  <a:srgbClr val="22423D"/>
                </a:solidFill>
                <a:ea typeface="Glacial Indifference Bold"/>
              </a:rPr>
              <a:t>開(決)標紀錄</a:t>
            </a:r>
          </a:p>
        </p:txBody>
      </p:sp>
      <p:sp>
        <p:nvSpPr>
          <p:cNvPr id="10" name="TextBox 10"/>
          <p:cNvSpPr txBox="1"/>
          <p:nvPr/>
        </p:nvSpPr>
        <p:spPr>
          <a:xfrm>
            <a:off x="8007107" y="9015412"/>
            <a:ext cx="1969813" cy="466725"/>
          </a:xfrm>
          <a:prstGeom prst="rect">
            <a:avLst/>
          </a:prstGeom>
        </p:spPr>
        <p:txBody>
          <a:bodyPr lIns="0" tIns="0" rIns="0" bIns="0" rtlCol="0" anchor="t">
            <a:spAutoFit/>
          </a:bodyPr>
          <a:lstStyle/>
          <a:p>
            <a:pPr>
              <a:lnSpc>
                <a:spcPts val="3749"/>
              </a:lnSpc>
            </a:pPr>
            <a:r>
              <a:rPr lang="en-US" sz="2999" spc="497">
                <a:solidFill>
                  <a:srgbClr val="22423D"/>
                </a:solidFill>
                <a:ea typeface="Glacial Indifference Bold"/>
              </a:rPr>
              <a:t>簽訂日期</a:t>
            </a:r>
          </a:p>
        </p:txBody>
      </p:sp>
      <p:sp>
        <p:nvSpPr>
          <p:cNvPr id="11" name="TextBox 11"/>
          <p:cNvSpPr txBox="1"/>
          <p:nvPr/>
        </p:nvSpPr>
        <p:spPr>
          <a:xfrm>
            <a:off x="15712498" y="9015412"/>
            <a:ext cx="2055325" cy="466725"/>
          </a:xfrm>
          <a:prstGeom prst="rect">
            <a:avLst/>
          </a:prstGeom>
        </p:spPr>
        <p:txBody>
          <a:bodyPr lIns="0" tIns="0" rIns="0" bIns="0" rtlCol="0" anchor="t">
            <a:spAutoFit/>
          </a:bodyPr>
          <a:lstStyle/>
          <a:p>
            <a:pPr>
              <a:lnSpc>
                <a:spcPts val="3749"/>
              </a:lnSpc>
            </a:pPr>
            <a:r>
              <a:rPr lang="en-US" sz="2999" spc="497">
                <a:solidFill>
                  <a:srgbClr val="22423D"/>
                </a:solidFill>
                <a:ea typeface="Glacial Indifference Bold"/>
              </a:rPr>
              <a:t>簽約金額</a:t>
            </a:r>
          </a:p>
        </p:txBody>
      </p:sp>
      <p:sp>
        <p:nvSpPr>
          <p:cNvPr id="12" name="TextBox 12"/>
          <p:cNvSpPr txBox="1"/>
          <p:nvPr/>
        </p:nvSpPr>
        <p:spPr>
          <a:xfrm>
            <a:off x="596000" y="9015412"/>
            <a:ext cx="2597392" cy="466725"/>
          </a:xfrm>
          <a:prstGeom prst="rect">
            <a:avLst/>
          </a:prstGeom>
        </p:spPr>
        <p:txBody>
          <a:bodyPr lIns="0" tIns="0" rIns="0" bIns="0" rtlCol="0" anchor="t">
            <a:spAutoFit/>
          </a:bodyPr>
          <a:lstStyle/>
          <a:p>
            <a:pPr>
              <a:lnSpc>
                <a:spcPts val="3749"/>
              </a:lnSpc>
            </a:pPr>
            <a:r>
              <a:rPr lang="en-US" sz="2999" spc="497">
                <a:solidFill>
                  <a:srgbClr val="22423D"/>
                </a:solidFill>
                <a:ea typeface="Glacial Indifference Bold"/>
              </a:rPr>
              <a:t>招(決)標公告</a:t>
            </a:r>
          </a:p>
        </p:txBody>
      </p:sp>
      <p:sp>
        <p:nvSpPr>
          <p:cNvPr id="13" name="Freeform 13"/>
          <p:cNvSpPr/>
          <p:nvPr/>
        </p:nvSpPr>
        <p:spPr>
          <a:xfrm>
            <a:off x="159333" y="9057433"/>
            <a:ext cx="436667" cy="401733"/>
          </a:xfrm>
          <a:custGeom>
            <a:avLst/>
            <a:gdLst/>
            <a:ahLst/>
            <a:cxnLst/>
            <a:rect l="l" t="t" r="r" b="b"/>
            <a:pathLst>
              <a:path w="436667" h="401733">
                <a:moveTo>
                  <a:pt x="0" y="0"/>
                </a:moveTo>
                <a:lnTo>
                  <a:pt x="436667" y="0"/>
                </a:lnTo>
                <a:lnTo>
                  <a:pt x="436667" y="401734"/>
                </a:lnTo>
                <a:lnTo>
                  <a:pt x="0" y="4017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14" name="Freeform 14"/>
          <p:cNvSpPr/>
          <p:nvPr/>
        </p:nvSpPr>
        <p:spPr>
          <a:xfrm>
            <a:off x="3764702" y="9057433"/>
            <a:ext cx="476440" cy="438325"/>
          </a:xfrm>
          <a:custGeom>
            <a:avLst/>
            <a:gdLst/>
            <a:ahLst/>
            <a:cxnLst/>
            <a:rect l="l" t="t" r="r" b="b"/>
            <a:pathLst>
              <a:path w="476440" h="438325">
                <a:moveTo>
                  <a:pt x="0" y="0"/>
                </a:moveTo>
                <a:lnTo>
                  <a:pt x="476440" y="0"/>
                </a:lnTo>
                <a:lnTo>
                  <a:pt x="476440" y="438325"/>
                </a:lnTo>
                <a:lnTo>
                  <a:pt x="0" y="4383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15" name="Freeform 15"/>
          <p:cNvSpPr/>
          <p:nvPr/>
        </p:nvSpPr>
        <p:spPr>
          <a:xfrm>
            <a:off x="7570441" y="9057433"/>
            <a:ext cx="436667" cy="401733"/>
          </a:xfrm>
          <a:custGeom>
            <a:avLst/>
            <a:gdLst/>
            <a:ahLst/>
            <a:cxnLst/>
            <a:rect l="l" t="t" r="r" b="b"/>
            <a:pathLst>
              <a:path w="436667" h="401733">
                <a:moveTo>
                  <a:pt x="0" y="0"/>
                </a:moveTo>
                <a:lnTo>
                  <a:pt x="436666" y="0"/>
                </a:lnTo>
                <a:lnTo>
                  <a:pt x="436666" y="401734"/>
                </a:lnTo>
                <a:lnTo>
                  <a:pt x="0" y="4017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16" name="Freeform 16"/>
          <p:cNvSpPr/>
          <p:nvPr/>
        </p:nvSpPr>
        <p:spPr>
          <a:xfrm>
            <a:off x="11108702" y="9057433"/>
            <a:ext cx="436667" cy="401733"/>
          </a:xfrm>
          <a:custGeom>
            <a:avLst/>
            <a:gdLst/>
            <a:ahLst/>
            <a:cxnLst/>
            <a:rect l="l" t="t" r="r" b="b"/>
            <a:pathLst>
              <a:path w="436667" h="401733">
                <a:moveTo>
                  <a:pt x="0" y="0"/>
                </a:moveTo>
                <a:lnTo>
                  <a:pt x="436666" y="0"/>
                </a:lnTo>
                <a:lnTo>
                  <a:pt x="436666" y="401734"/>
                </a:lnTo>
                <a:lnTo>
                  <a:pt x="0" y="4017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17" name="Freeform 17"/>
          <p:cNvSpPr/>
          <p:nvPr/>
        </p:nvSpPr>
        <p:spPr>
          <a:xfrm>
            <a:off x="15275831" y="9057433"/>
            <a:ext cx="436667" cy="401733"/>
          </a:xfrm>
          <a:custGeom>
            <a:avLst/>
            <a:gdLst/>
            <a:ahLst/>
            <a:cxnLst/>
            <a:rect l="l" t="t" r="r" b="b"/>
            <a:pathLst>
              <a:path w="436667" h="401733">
                <a:moveTo>
                  <a:pt x="0" y="0"/>
                </a:moveTo>
                <a:lnTo>
                  <a:pt x="436667" y="0"/>
                </a:lnTo>
                <a:lnTo>
                  <a:pt x="436667" y="401734"/>
                </a:lnTo>
                <a:lnTo>
                  <a:pt x="0" y="4017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4173200" y="13269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4637332" y="387012"/>
            <a:ext cx="3186537" cy="3606163"/>
          </a:xfrm>
          <a:custGeom>
            <a:avLst/>
            <a:gdLst/>
            <a:ahLst/>
            <a:cxnLst/>
            <a:rect l="l" t="t" r="r" b="b"/>
            <a:pathLst>
              <a:path w="3186537" h="3606163">
                <a:moveTo>
                  <a:pt x="0" y="0"/>
                </a:moveTo>
                <a:lnTo>
                  <a:pt x="3186536" y="0"/>
                </a:lnTo>
                <a:lnTo>
                  <a:pt x="3186536" y="3606163"/>
                </a:lnTo>
                <a:lnTo>
                  <a:pt x="0" y="3606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782544" y="6998293"/>
            <a:ext cx="4868329" cy="5014197"/>
          </a:xfrm>
          <a:custGeom>
            <a:avLst/>
            <a:gdLst/>
            <a:ahLst/>
            <a:cxnLst/>
            <a:rect l="l" t="t" r="r" b="b"/>
            <a:pathLst>
              <a:path w="4868329" h="5014197">
                <a:moveTo>
                  <a:pt x="0" y="0"/>
                </a:moveTo>
                <a:lnTo>
                  <a:pt x="4868329" y="0"/>
                </a:lnTo>
                <a:lnTo>
                  <a:pt x="4868329" y="5014196"/>
                </a:lnTo>
                <a:lnTo>
                  <a:pt x="0" y="50141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5" name="Freeform 5"/>
          <p:cNvSpPr/>
          <p:nvPr/>
        </p:nvSpPr>
        <p:spPr>
          <a:xfrm>
            <a:off x="-371381" y="7174684"/>
            <a:ext cx="4046003" cy="4167232"/>
          </a:xfrm>
          <a:custGeom>
            <a:avLst/>
            <a:gdLst/>
            <a:ahLst/>
            <a:cxnLst/>
            <a:rect l="l" t="t" r="r" b="b"/>
            <a:pathLst>
              <a:path w="4046003" h="4167232">
                <a:moveTo>
                  <a:pt x="0" y="0"/>
                </a:moveTo>
                <a:lnTo>
                  <a:pt x="4046003" y="0"/>
                </a:lnTo>
                <a:lnTo>
                  <a:pt x="4046003" y="4167232"/>
                </a:lnTo>
                <a:lnTo>
                  <a:pt x="0" y="41672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zh-TW" altLang="en-US"/>
          </a:p>
        </p:txBody>
      </p:sp>
      <p:sp>
        <p:nvSpPr>
          <p:cNvPr id="6" name="TextBox 6"/>
          <p:cNvSpPr txBox="1"/>
          <p:nvPr/>
        </p:nvSpPr>
        <p:spPr>
          <a:xfrm>
            <a:off x="497422" y="4877943"/>
            <a:ext cx="17293156" cy="1375601"/>
          </a:xfrm>
          <a:prstGeom prst="rect">
            <a:avLst/>
          </a:prstGeom>
        </p:spPr>
        <p:txBody>
          <a:bodyPr lIns="0" tIns="0" rIns="0" bIns="0" rtlCol="0" anchor="t">
            <a:spAutoFit/>
          </a:bodyPr>
          <a:lstStyle/>
          <a:p>
            <a:pPr algn="ctr">
              <a:lnSpc>
                <a:spcPts val="11191"/>
              </a:lnSpc>
            </a:pPr>
            <a:r>
              <a:rPr lang="en-US" sz="8289" dirty="0" err="1">
                <a:solidFill>
                  <a:srgbClr val="22423D"/>
                </a:solidFill>
                <a:ea typeface="Moontime"/>
              </a:rPr>
              <a:t>分段竣工結算書內依序需附資料</a:t>
            </a:r>
            <a:endParaRPr lang="en-US" sz="8289" dirty="0">
              <a:solidFill>
                <a:srgbClr val="22423D"/>
              </a:solidFill>
              <a:ea typeface="Moontim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722188" y="-2083956"/>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216953" y="6431624"/>
            <a:ext cx="1803031" cy="4114800"/>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069145" y="1913206"/>
            <a:ext cx="4487242" cy="6456271"/>
          </a:xfrm>
          <a:custGeom>
            <a:avLst/>
            <a:gdLst/>
            <a:ahLst/>
            <a:cxnLst/>
            <a:rect l="l" t="t" r="r" b="b"/>
            <a:pathLst>
              <a:path w="4527687" h="6451954">
                <a:moveTo>
                  <a:pt x="0" y="0"/>
                </a:moveTo>
                <a:lnTo>
                  <a:pt x="4527687" y="0"/>
                </a:lnTo>
                <a:lnTo>
                  <a:pt x="4527687" y="6451954"/>
                </a:lnTo>
                <a:lnTo>
                  <a:pt x="0" y="6451954"/>
                </a:lnTo>
                <a:lnTo>
                  <a:pt x="0" y="0"/>
                </a:lnTo>
                <a:close/>
              </a:path>
            </a:pathLst>
          </a:custGeom>
          <a:blipFill>
            <a:blip r:embed="rId6"/>
            <a:stretch>
              <a:fillRect/>
            </a:stretch>
          </a:blipFill>
        </p:spPr>
        <p:txBody>
          <a:bodyPr/>
          <a:lstStyle/>
          <a:p>
            <a:endParaRPr lang="zh-TW" altLang="en-US"/>
          </a:p>
        </p:txBody>
      </p:sp>
      <p:sp>
        <p:nvSpPr>
          <p:cNvPr id="5" name="Freeform 5"/>
          <p:cNvSpPr/>
          <p:nvPr/>
        </p:nvSpPr>
        <p:spPr>
          <a:xfrm>
            <a:off x="6819535" y="1936161"/>
            <a:ext cx="4550580" cy="6433316"/>
          </a:xfrm>
          <a:custGeom>
            <a:avLst/>
            <a:gdLst/>
            <a:ahLst/>
            <a:cxnLst/>
            <a:rect l="l" t="t" r="r" b="b"/>
            <a:pathLst>
              <a:path w="4550580" h="6433316">
                <a:moveTo>
                  <a:pt x="0" y="0"/>
                </a:moveTo>
                <a:lnTo>
                  <a:pt x="4550580" y="0"/>
                </a:lnTo>
                <a:lnTo>
                  <a:pt x="4550580" y="6433316"/>
                </a:lnTo>
                <a:lnTo>
                  <a:pt x="0" y="6433316"/>
                </a:lnTo>
                <a:lnTo>
                  <a:pt x="0" y="0"/>
                </a:lnTo>
                <a:close/>
              </a:path>
            </a:pathLst>
          </a:custGeom>
          <a:blipFill>
            <a:blip r:embed="rId7"/>
            <a:stretch>
              <a:fillRect/>
            </a:stretch>
          </a:blipFill>
        </p:spPr>
        <p:txBody>
          <a:bodyPr/>
          <a:lstStyle/>
          <a:p>
            <a:endParaRPr lang="zh-TW" altLang="en-US"/>
          </a:p>
        </p:txBody>
      </p:sp>
      <p:sp>
        <p:nvSpPr>
          <p:cNvPr id="6" name="Freeform 6"/>
          <p:cNvSpPr/>
          <p:nvPr/>
        </p:nvSpPr>
        <p:spPr>
          <a:xfrm>
            <a:off x="13006075" y="1909110"/>
            <a:ext cx="4387040" cy="6460367"/>
          </a:xfrm>
          <a:custGeom>
            <a:avLst/>
            <a:gdLst/>
            <a:ahLst/>
            <a:cxnLst/>
            <a:rect l="l" t="t" r="r" b="b"/>
            <a:pathLst>
              <a:path w="4387040" h="6460367">
                <a:moveTo>
                  <a:pt x="0" y="0"/>
                </a:moveTo>
                <a:lnTo>
                  <a:pt x="4387040" y="0"/>
                </a:lnTo>
                <a:lnTo>
                  <a:pt x="4387040" y="6460367"/>
                </a:lnTo>
                <a:lnTo>
                  <a:pt x="0" y="6460367"/>
                </a:lnTo>
                <a:lnTo>
                  <a:pt x="0" y="0"/>
                </a:lnTo>
                <a:close/>
              </a:path>
            </a:pathLst>
          </a:custGeom>
          <a:blipFill>
            <a:blip r:embed="rId8"/>
            <a:stretch>
              <a:fillRect/>
            </a:stretch>
          </a:blipFill>
        </p:spPr>
        <p:txBody>
          <a:bodyPr/>
          <a:lstStyle/>
          <a:p>
            <a:endParaRPr lang="zh-TW" altLang="en-US"/>
          </a:p>
        </p:txBody>
      </p:sp>
      <p:sp>
        <p:nvSpPr>
          <p:cNvPr id="7" name="TextBox 7"/>
          <p:cNvSpPr txBox="1"/>
          <p:nvPr/>
        </p:nvSpPr>
        <p:spPr>
          <a:xfrm>
            <a:off x="2338695" y="9015412"/>
            <a:ext cx="1505235" cy="466725"/>
          </a:xfrm>
          <a:prstGeom prst="rect">
            <a:avLst/>
          </a:prstGeom>
        </p:spPr>
        <p:txBody>
          <a:bodyPr lIns="0" tIns="0" rIns="0" bIns="0" rtlCol="0" anchor="t">
            <a:spAutoFit/>
          </a:bodyPr>
          <a:lstStyle/>
          <a:p>
            <a:pPr marL="0" lvl="0" indent="0" algn="l">
              <a:lnSpc>
                <a:spcPts val="3749"/>
              </a:lnSpc>
              <a:spcBef>
                <a:spcPct val="0"/>
              </a:spcBef>
            </a:pPr>
            <a:r>
              <a:rPr lang="en-US" sz="2999" u="none" spc="497">
                <a:solidFill>
                  <a:srgbClr val="22423D"/>
                </a:solidFill>
                <a:latin typeface="Glacial Indifference Bold"/>
              </a:rPr>
              <a:t>1.封面</a:t>
            </a:r>
          </a:p>
        </p:txBody>
      </p:sp>
      <p:sp>
        <p:nvSpPr>
          <p:cNvPr id="8" name="TextBox 8"/>
          <p:cNvSpPr txBox="1"/>
          <p:nvPr/>
        </p:nvSpPr>
        <p:spPr>
          <a:xfrm>
            <a:off x="13900899" y="9015412"/>
            <a:ext cx="2597392" cy="466725"/>
          </a:xfrm>
          <a:prstGeom prst="rect">
            <a:avLst/>
          </a:prstGeom>
        </p:spPr>
        <p:txBody>
          <a:bodyPr lIns="0" tIns="0" rIns="0" bIns="0" rtlCol="0" anchor="t">
            <a:spAutoFit/>
          </a:bodyPr>
          <a:lstStyle/>
          <a:p>
            <a:pPr>
              <a:lnSpc>
                <a:spcPts val="3749"/>
              </a:lnSpc>
            </a:pPr>
            <a:r>
              <a:rPr lang="en-US" sz="2999" spc="497">
                <a:solidFill>
                  <a:srgbClr val="22423D"/>
                </a:solidFill>
                <a:latin typeface="Glacial Indifference Bold"/>
              </a:rPr>
              <a:t>3.驗收紀錄</a:t>
            </a:r>
          </a:p>
        </p:txBody>
      </p:sp>
      <p:sp>
        <p:nvSpPr>
          <p:cNvPr id="9" name="TextBox 9"/>
          <p:cNvSpPr txBox="1"/>
          <p:nvPr/>
        </p:nvSpPr>
        <p:spPr>
          <a:xfrm>
            <a:off x="6819535" y="9015412"/>
            <a:ext cx="4648930" cy="466725"/>
          </a:xfrm>
          <a:prstGeom prst="rect">
            <a:avLst/>
          </a:prstGeom>
        </p:spPr>
        <p:txBody>
          <a:bodyPr lIns="0" tIns="0" rIns="0" bIns="0" rtlCol="0" anchor="t">
            <a:spAutoFit/>
          </a:bodyPr>
          <a:lstStyle/>
          <a:p>
            <a:pPr>
              <a:lnSpc>
                <a:spcPts val="3749"/>
              </a:lnSpc>
            </a:pPr>
            <a:r>
              <a:rPr lang="en-US" sz="2999" spc="497">
                <a:solidFill>
                  <a:srgbClr val="22423D"/>
                </a:solidFill>
                <a:latin typeface="Glacial Indifference Bold"/>
              </a:rPr>
              <a:t>2.工程結算驗收證明書</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722188" y="-2083956"/>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216953" y="6431624"/>
            <a:ext cx="1803031" cy="4114800"/>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52400" y="2019300"/>
            <a:ext cx="9182431" cy="5785343"/>
          </a:xfrm>
          <a:custGeom>
            <a:avLst/>
            <a:gdLst/>
            <a:ahLst/>
            <a:cxnLst/>
            <a:rect l="l" t="t" r="r" b="b"/>
            <a:pathLst>
              <a:path w="8980138" h="4761384">
                <a:moveTo>
                  <a:pt x="0" y="0"/>
                </a:moveTo>
                <a:lnTo>
                  <a:pt x="8980138" y="0"/>
                </a:lnTo>
                <a:lnTo>
                  <a:pt x="8980138" y="4761383"/>
                </a:lnTo>
                <a:lnTo>
                  <a:pt x="0" y="4761383"/>
                </a:lnTo>
                <a:lnTo>
                  <a:pt x="0" y="0"/>
                </a:lnTo>
                <a:close/>
              </a:path>
            </a:pathLst>
          </a:custGeom>
          <a:blipFill>
            <a:blip r:embed="rId6"/>
            <a:stretch>
              <a:fillRect/>
            </a:stretch>
          </a:blipFill>
        </p:spPr>
        <p:txBody>
          <a:bodyPr/>
          <a:lstStyle/>
          <a:p>
            <a:endParaRPr lang="zh-TW" altLang="en-US"/>
          </a:p>
        </p:txBody>
      </p:sp>
      <p:sp>
        <p:nvSpPr>
          <p:cNvPr id="5" name="TextBox 5"/>
          <p:cNvSpPr txBox="1"/>
          <p:nvPr/>
        </p:nvSpPr>
        <p:spPr>
          <a:xfrm>
            <a:off x="2895600" y="1028700"/>
            <a:ext cx="2968930" cy="466725"/>
          </a:xfrm>
          <a:prstGeom prst="rect">
            <a:avLst/>
          </a:prstGeom>
        </p:spPr>
        <p:txBody>
          <a:bodyPr wrap="square" lIns="0" tIns="0" rIns="0" bIns="0" rtlCol="0" anchor="t">
            <a:spAutoFit/>
          </a:bodyPr>
          <a:lstStyle/>
          <a:p>
            <a:pPr>
              <a:lnSpc>
                <a:spcPts val="3749"/>
              </a:lnSpc>
            </a:pPr>
            <a:r>
              <a:rPr lang="en-US" sz="2999" spc="497" dirty="0">
                <a:solidFill>
                  <a:srgbClr val="22423D"/>
                </a:solidFill>
                <a:latin typeface="Glacial Indifference Bold"/>
              </a:rPr>
              <a:t>4.結算總表</a:t>
            </a:r>
          </a:p>
        </p:txBody>
      </p:sp>
      <p:sp>
        <p:nvSpPr>
          <p:cNvPr id="6" name="Freeform 6"/>
          <p:cNvSpPr/>
          <p:nvPr/>
        </p:nvSpPr>
        <p:spPr>
          <a:xfrm>
            <a:off x="9788924" y="2019300"/>
            <a:ext cx="8194276" cy="5884410"/>
          </a:xfrm>
          <a:custGeom>
            <a:avLst/>
            <a:gdLst/>
            <a:ahLst/>
            <a:cxnLst/>
            <a:rect l="l" t="t" r="r" b="b"/>
            <a:pathLst>
              <a:path w="7885377" h="4959518">
                <a:moveTo>
                  <a:pt x="0" y="0"/>
                </a:moveTo>
                <a:lnTo>
                  <a:pt x="7885377" y="0"/>
                </a:lnTo>
                <a:lnTo>
                  <a:pt x="7885377" y="4959517"/>
                </a:lnTo>
                <a:lnTo>
                  <a:pt x="0" y="4959517"/>
                </a:lnTo>
                <a:lnTo>
                  <a:pt x="0" y="0"/>
                </a:lnTo>
                <a:close/>
              </a:path>
            </a:pathLst>
          </a:custGeom>
          <a:blipFill>
            <a:blip r:embed="rId7"/>
            <a:stretch>
              <a:fillRect t="-271" b="-3724"/>
            </a:stretch>
          </a:blipFill>
        </p:spPr>
        <p:txBody>
          <a:bodyPr/>
          <a:lstStyle/>
          <a:p>
            <a:endParaRPr lang="zh-TW" altLang="en-US"/>
          </a:p>
        </p:txBody>
      </p:sp>
      <p:sp>
        <p:nvSpPr>
          <p:cNvPr id="7" name="TextBox 7"/>
          <p:cNvSpPr txBox="1"/>
          <p:nvPr/>
        </p:nvSpPr>
        <p:spPr>
          <a:xfrm>
            <a:off x="13106400" y="1028700"/>
            <a:ext cx="2968930" cy="466725"/>
          </a:xfrm>
          <a:prstGeom prst="rect">
            <a:avLst/>
          </a:prstGeom>
        </p:spPr>
        <p:txBody>
          <a:bodyPr lIns="0" tIns="0" rIns="0" bIns="0" rtlCol="0" anchor="t">
            <a:spAutoFit/>
          </a:bodyPr>
          <a:lstStyle/>
          <a:p>
            <a:pPr>
              <a:lnSpc>
                <a:spcPts val="3749"/>
              </a:lnSpc>
            </a:pPr>
            <a:r>
              <a:rPr lang="en-US" sz="2999" spc="497" dirty="0">
                <a:solidFill>
                  <a:srgbClr val="22423D"/>
                </a:solidFill>
                <a:latin typeface="Glacial Indifference Bold"/>
              </a:rPr>
              <a:t>5.結算明細表</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722188" y="-2083956"/>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216953" y="6431624"/>
            <a:ext cx="1803031" cy="4114800"/>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5698618" y="114301"/>
            <a:ext cx="7788781" cy="9393708"/>
          </a:xfrm>
          <a:custGeom>
            <a:avLst/>
            <a:gdLst/>
            <a:ahLst/>
            <a:cxnLst/>
            <a:rect l="l" t="t" r="r" b="b"/>
            <a:pathLst>
              <a:path w="6890762" h="8729015">
                <a:moveTo>
                  <a:pt x="0" y="0"/>
                </a:moveTo>
                <a:lnTo>
                  <a:pt x="6890762" y="0"/>
                </a:lnTo>
                <a:lnTo>
                  <a:pt x="6890762" y="8729014"/>
                </a:lnTo>
                <a:lnTo>
                  <a:pt x="0" y="8729014"/>
                </a:lnTo>
                <a:lnTo>
                  <a:pt x="0" y="0"/>
                </a:lnTo>
                <a:close/>
              </a:path>
            </a:pathLst>
          </a:custGeom>
          <a:blipFill>
            <a:blip r:embed="rId6"/>
            <a:stretch>
              <a:fillRect/>
            </a:stretch>
          </a:blipFill>
        </p:spPr>
        <p:txBody>
          <a:bodyPr/>
          <a:lstStyle/>
          <a:p>
            <a:endParaRPr lang="zh-TW" altLang="en-US"/>
          </a:p>
        </p:txBody>
      </p:sp>
      <p:sp>
        <p:nvSpPr>
          <p:cNvPr id="5" name="TextBox 5"/>
          <p:cNvSpPr txBox="1"/>
          <p:nvPr/>
        </p:nvSpPr>
        <p:spPr>
          <a:xfrm>
            <a:off x="2135137" y="428973"/>
            <a:ext cx="2968930" cy="466725"/>
          </a:xfrm>
          <a:prstGeom prst="rect">
            <a:avLst/>
          </a:prstGeom>
        </p:spPr>
        <p:txBody>
          <a:bodyPr lIns="0" tIns="0" rIns="0" bIns="0" rtlCol="0" anchor="t">
            <a:spAutoFit/>
          </a:bodyPr>
          <a:lstStyle/>
          <a:p>
            <a:pPr>
              <a:lnSpc>
                <a:spcPts val="3749"/>
              </a:lnSpc>
            </a:pPr>
            <a:r>
              <a:rPr lang="en-US" sz="2999" spc="497" dirty="0">
                <a:solidFill>
                  <a:srgbClr val="22423D"/>
                </a:solidFill>
                <a:latin typeface="Glacial Indifference Bold"/>
              </a:rPr>
              <a:t>6.施工日誌表</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722188" y="-2083956"/>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6760860" y="6858049"/>
            <a:ext cx="1803031" cy="4114800"/>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0079788" y="1669916"/>
            <a:ext cx="7674811" cy="8426584"/>
          </a:xfrm>
          <a:custGeom>
            <a:avLst/>
            <a:gdLst/>
            <a:ahLst/>
            <a:cxnLst/>
            <a:rect l="l" t="t" r="r" b="b"/>
            <a:pathLst>
              <a:path w="5763256" h="7245532">
                <a:moveTo>
                  <a:pt x="0" y="0"/>
                </a:moveTo>
                <a:lnTo>
                  <a:pt x="5763257" y="0"/>
                </a:lnTo>
                <a:lnTo>
                  <a:pt x="5763257" y="7245533"/>
                </a:lnTo>
                <a:lnTo>
                  <a:pt x="0" y="7245533"/>
                </a:lnTo>
                <a:lnTo>
                  <a:pt x="0" y="0"/>
                </a:lnTo>
                <a:close/>
              </a:path>
            </a:pathLst>
          </a:custGeom>
          <a:blipFill>
            <a:blip r:embed="rId6"/>
            <a:stretch>
              <a:fillRect/>
            </a:stretch>
          </a:blipFill>
        </p:spPr>
        <p:txBody>
          <a:bodyPr/>
          <a:lstStyle/>
          <a:p>
            <a:endParaRPr lang="zh-TW" altLang="en-US"/>
          </a:p>
        </p:txBody>
      </p:sp>
      <p:sp>
        <p:nvSpPr>
          <p:cNvPr id="5" name="Freeform 5"/>
          <p:cNvSpPr/>
          <p:nvPr/>
        </p:nvSpPr>
        <p:spPr>
          <a:xfrm>
            <a:off x="777439" y="1669916"/>
            <a:ext cx="8077596" cy="8274184"/>
          </a:xfrm>
          <a:custGeom>
            <a:avLst/>
            <a:gdLst/>
            <a:ahLst/>
            <a:cxnLst/>
            <a:rect l="l" t="t" r="r" b="b"/>
            <a:pathLst>
              <a:path w="6044201" h="7245532">
                <a:moveTo>
                  <a:pt x="0" y="0"/>
                </a:moveTo>
                <a:lnTo>
                  <a:pt x="6044201" y="0"/>
                </a:lnTo>
                <a:lnTo>
                  <a:pt x="6044201" y="7245533"/>
                </a:lnTo>
                <a:lnTo>
                  <a:pt x="0" y="7245533"/>
                </a:lnTo>
                <a:lnTo>
                  <a:pt x="0" y="0"/>
                </a:lnTo>
                <a:close/>
              </a:path>
            </a:pathLst>
          </a:custGeom>
          <a:blipFill>
            <a:blip r:embed="rId7"/>
            <a:stretch>
              <a:fillRect/>
            </a:stretch>
          </a:blipFill>
        </p:spPr>
        <p:txBody>
          <a:bodyPr/>
          <a:lstStyle/>
          <a:p>
            <a:endParaRPr lang="zh-TW" altLang="en-US"/>
          </a:p>
        </p:txBody>
      </p:sp>
      <p:sp>
        <p:nvSpPr>
          <p:cNvPr id="6" name="TextBox 6"/>
          <p:cNvSpPr txBox="1"/>
          <p:nvPr/>
        </p:nvSpPr>
        <p:spPr>
          <a:xfrm>
            <a:off x="4495800" y="571500"/>
            <a:ext cx="8077597" cy="466725"/>
          </a:xfrm>
          <a:prstGeom prst="rect">
            <a:avLst/>
          </a:prstGeom>
        </p:spPr>
        <p:txBody>
          <a:bodyPr lIns="0" tIns="0" rIns="0" bIns="0" rtlCol="0" anchor="t">
            <a:spAutoFit/>
          </a:bodyPr>
          <a:lstStyle/>
          <a:p>
            <a:pPr>
              <a:lnSpc>
                <a:spcPts val="3749"/>
              </a:lnSpc>
            </a:pPr>
            <a:r>
              <a:rPr lang="en-US" sz="2999" spc="497" dirty="0">
                <a:solidFill>
                  <a:srgbClr val="22423D"/>
                </a:solidFill>
                <a:latin typeface="Glacial Indifference Bold"/>
              </a:rPr>
              <a:t>7.搶險搶修會勘紀錄OR搶險搶修派工單</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722188" y="-2083956"/>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216953" y="6431624"/>
            <a:ext cx="1803031" cy="4114800"/>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6156679" y="1953659"/>
            <a:ext cx="6511683" cy="8066088"/>
          </a:xfrm>
          <a:custGeom>
            <a:avLst/>
            <a:gdLst/>
            <a:ahLst/>
            <a:cxnLst/>
            <a:rect l="l" t="t" r="r" b="b"/>
            <a:pathLst>
              <a:path w="6511683" h="8066088">
                <a:moveTo>
                  <a:pt x="0" y="0"/>
                </a:moveTo>
                <a:lnTo>
                  <a:pt x="6511683" y="0"/>
                </a:lnTo>
                <a:lnTo>
                  <a:pt x="6511683" y="8066089"/>
                </a:lnTo>
                <a:lnTo>
                  <a:pt x="0" y="8066089"/>
                </a:lnTo>
                <a:lnTo>
                  <a:pt x="0" y="0"/>
                </a:lnTo>
                <a:close/>
              </a:path>
            </a:pathLst>
          </a:custGeom>
          <a:blipFill>
            <a:blip r:embed="rId6"/>
            <a:stretch>
              <a:fillRect t="-5492" b="-5492"/>
            </a:stretch>
          </a:blipFill>
        </p:spPr>
        <p:txBody>
          <a:bodyPr/>
          <a:lstStyle/>
          <a:p>
            <a:endParaRPr lang="zh-TW" altLang="en-US"/>
          </a:p>
        </p:txBody>
      </p:sp>
      <p:sp>
        <p:nvSpPr>
          <p:cNvPr id="5" name="Freeform 5"/>
          <p:cNvSpPr/>
          <p:nvPr/>
        </p:nvSpPr>
        <p:spPr>
          <a:xfrm>
            <a:off x="126016" y="6172200"/>
            <a:ext cx="1805368" cy="4114800"/>
          </a:xfrm>
          <a:custGeom>
            <a:avLst/>
            <a:gdLst/>
            <a:ahLst/>
            <a:cxnLst/>
            <a:rect l="l" t="t" r="r" b="b"/>
            <a:pathLst>
              <a:path w="1805368" h="4114800">
                <a:moveTo>
                  <a:pt x="0" y="0"/>
                </a:moveTo>
                <a:lnTo>
                  <a:pt x="1805368" y="0"/>
                </a:lnTo>
                <a:lnTo>
                  <a:pt x="180536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6" name="Freeform 6"/>
          <p:cNvSpPr/>
          <p:nvPr/>
        </p:nvSpPr>
        <p:spPr>
          <a:xfrm>
            <a:off x="7693111" y="1724025"/>
            <a:ext cx="1175283" cy="769276"/>
          </a:xfrm>
          <a:custGeom>
            <a:avLst/>
            <a:gdLst/>
            <a:ahLst/>
            <a:cxnLst/>
            <a:rect l="l" t="t" r="r" b="b"/>
            <a:pathLst>
              <a:path w="1175283" h="769276">
                <a:moveTo>
                  <a:pt x="0" y="0"/>
                </a:moveTo>
                <a:lnTo>
                  <a:pt x="1175283" y="0"/>
                </a:lnTo>
                <a:lnTo>
                  <a:pt x="1175283" y="769276"/>
                </a:lnTo>
                <a:lnTo>
                  <a:pt x="0" y="7692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zh-TW" altLang="en-US"/>
          </a:p>
        </p:txBody>
      </p:sp>
      <p:sp>
        <p:nvSpPr>
          <p:cNvPr id="7" name="TextBox 7"/>
          <p:cNvSpPr txBox="1"/>
          <p:nvPr/>
        </p:nvSpPr>
        <p:spPr>
          <a:xfrm>
            <a:off x="1253381" y="1247775"/>
            <a:ext cx="16601206" cy="476250"/>
          </a:xfrm>
          <a:prstGeom prst="rect">
            <a:avLst/>
          </a:prstGeom>
        </p:spPr>
        <p:txBody>
          <a:bodyPr lIns="0" tIns="0" rIns="0" bIns="0" rtlCol="0" anchor="t">
            <a:spAutoFit/>
          </a:bodyPr>
          <a:lstStyle/>
          <a:p>
            <a:pPr>
              <a:lnSpc>
                <a:spcPts val="3750"/>
              </a:lnSpc>
            </a:pPr>
            <a:r>
              <a:rPr lang="en-US" sz="3000" spc="497">
                <a:solidFill>
                  <a:srgbClr val="22423D"/>
                </a:solidFill>
                <a:ea typeface="Glacial Indifference"/>
              </a:rPr>
              <a:t>前中後照片需註明哪次天然災害、災害地點、災害情形及搶險搶修作為</a:t>
            </a:r>
          </a:p>
        </p:txBody>
      </p:sp>
      <p:sp>
        <p:nvSpPr>
          <p:cNvPr id="8" name="Freeform 8"/>
          <p:cNvSpPr/>
          <p:nvPr/>
        </p:nvSpPr>
        <p:spPr>
          <a:xfrm rot="4238279" flipV="1">
            <a:off x="5289538" y="2336468"/>
            <a:ext cx="2001913" cy="913600"/>
          </a:xfrm>
          <a:custGeom>
            <a:avLst/>
            <a:gdLst/>
            <a:ahLst/>
            <a:cxnLst/>
            <a:rect l="l" t="t" r="r" b="b"/>
            <a:pathLst>
              <a:path w="2001913" h="913600">
                <a:moveTo>
                  <a:pt x="0" y="913601"/>
                </a:moveTo>
                <a:lnTo>
                  <a:pt x="2001913" y="913601"/>
                </a:lnTo>
                <a:lnTo>
                  <a:pt x="2001913" y="0"/>
                </a:lnTo>
                <a:lnTo>
                  <a:pt x="0" y="0"/>
                </a:lnTo>
                <a:lnTo>
                  <a:pt x="0" y="913601"/>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zh-TW" altLang="en-US"/>
          </a:p>
        </p:txBody>
      </p:sp>
      <p:sp>
        <p:nvSpPr>
          <p:cNvPr id="9" name="Freeform 9"/>
          <p:cNvSpPr/>
          <p:nvPr/>
        </p:nvSpPr>
        <p:spPr>
          <a:xfrm>
            <a:off x="4483625" y="1697478"/>
            <a:ext cx="3346108" cy="219018"/>
          </a:xfrm>
          <a:custGeom>
            <a:avLst/>
            <a:gdLst/>
            <a:ahLst/>
            <a:cxnLst/>
            <a:rect l="l" t="t" r="r" b="b"/>
            <a:pathLst>
              <a:path w="3346108" h="219018">
                <a:moveTo>
                  <a:pt x="0" y="0"/>
                </a:moveTo>
                <a:lnTo>
                  <a:pt x="3346108" y="0"/>
                </a:lnTo>
                <a:lnTo>
                  <a:pt x="3346108" y="219018"/>
                </a:lnTo>
                <a:lnTo>
                  <a:pt x="0" y="2190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zh-TW" altLang="en-US"/>
          </a:p>
        </p:txBody>
      </p:sp>
      <p:sp>
        <p:nvSpPr>
          <p:cNvPr id="10" name="Freeform 10"/>
          <p:cNvSpPr/>
          <p:nvPr/>
        </p:nvSpPr>
        <p:spPr>
          <a:xfrm>
            <a:off x="10259044" y="1642530"/>
            <a:ext cx="4591167" cy="300513"/>
          </a:xfrm>
          <a:custGeom>
            <a:avLst/>
            <a:gdLst/>
            <a:ahLst/>
            <a:cxnLst/>
            <a:rect l="l" t="t" r="r" b="b"/>
            <a:pathLst>
              <a:path w="4591167" h="300513">
                <a:moveTo>
                  <a:pt x="0" y="0"/>
                </a:moveTo>
                <a:lnTo>
                  <a:pt x="4591167" y="0"/>
                </a:lnTo>
                <a:lnTo>
                  <a:pt x="4591167" y="300513"/>
                </a:lnTo>
                <a:lnTo>
                  <a:pt x="0" y="3005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zh-TW" altLang="en-US"/>
          </a:p>
        </p:txBody>
      </p:sp>
      <p:sp>
        <p:nvSpPr>
          <p:cNvPr id="11" name="Freeform 11"/>
          <p:cNvSpPr/>
          <p:nvPr/>
        </p:nvSpPr>
        <p:spPr>
          <a:xfrm rot="9281735">
            <a:off x="7869341" y="2040795"/>
            <a:ext cx="3889018" cy="1774806"/>
          </a:xfrm>
          <a:custGeom>
            <a:avLst/>
            <a:gdLst/>
            <a:ahLst/>
            <a:cxnLst/>
            <a:rect l="l" t="t" r="r" b="b"/>
            <a:pathLst>
              <a:path w="3889018" h="1774806">
                <a:moveTo>
                  <a:pt x="0" y="0"/>
                </a:moveTo>
                <a:lnTo>
                  <a:pt x="3889018" y="0"/>
                </a:lnTo>
                <a:lnTo>
                  <a:pt x="3889018" y="1774806"/>
                </a:lnTo>
                <a:lnTo>
                  <a:pt x="0" y="17748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zh-TW" altLang="en-US"/>
          </a:p>
        </p:txBody>
      </p:sp>
      <p:sp>
        <p:nvSpPr>
          <p:cNvPr id="12" name="Freeform 12"/>
          <p:cNvSpPr/>
          <p:nvPr/>
        </p:nvSpPr>
        <p:spPr>
          <a:xfrm rot="-1266002">
            <a:off x="8004926" y="1404226"/>
            <a:ext cx="1726936" cy="777121"/>
          </a:xfrm>
          <a:custGeom>
            <a:avLst/>
            <a:gdLst/>
            <a:ahLst/>
            <a:cxnLst/>
            <a:rect l="l" t="t" r="r" b="b"/>
            <a:pathLst>
              <a:path w="1726936" h="777121">
                <a:moveTo>
                  <a:pt x="0" y="0"/>
                </a:moveTo>
                <a:lnTo>
                  <a:pt x="1726936" y="0"/>
                </a:lnTo>
                <a:lnTo>
                  <a:pt x="1726936" y="777121"/>
                </a:lnTo>
                <a:lnTo>
                  <a:pt x="0" y="7771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zh-TW" altLang="en-US"/>
          </a:p>
        </p:txBody>
      </p:sp>
      <p:pic>
        <p:nvPicPr>
          <p:cNvPr id="13" name="Picture 13"/>
          <p:cNvPicPr>
            <a:picLocks noChangeAspect="1"/>
          </p:cNvPicPr>
          <p:nvPr/>
        </p:nvPicPr>
        <p:blipFill>
          <a:blip r:embed="rId17"/>
          <a:srcRect/>
          <a:stretch>
            <a:fillRect/>
          </a:stretch>
        </p:blipFill>
        <p:spPr>
          <a:xfrm>
            <a:off x="6572848" y="2327864"/>
            <a:ext cx="1707905" cy="930808"/>
          </a:xfrm>
          <a:prstGeom prst="rect">
            <a:avLst/>
          </a:prstGeom>
        </p:spPr>
      </p:pic>
      <p:pic>
        <p:nvPicPr>
          <p:cNvPr id="14" name="Picture 14"/>
          <p:cNvPicPr>
            <a:picLocks noChangeAspect="1"/>
          </p:cNvPicPr>
          <p:nvPr/>
        </p:nvPicPr>
        <p:blipFill>
          <a:blip r:embed="rId18"/>
          <a:srcRect/>
          <a:stretch>
            <a:fillRect/>
          </a:stretch>
        </p:blipFill>
        <p:spPr>
          <a:xfrm>
            <a:off x="6692552" y="2928198"/>
            <a:ext cx="1588201" cy="960861"/>
          </a:xfrm>
          <a:prstGeom prst="rect">
            <a:avLst/>
          </a:prstGeom>
        </p:spPr>
      </p:pic>
      <p:sp>
        <p:nvSpPr>
          <p:cNvPr id="15" name="TextBox 15"/>
          <p:cNvSpPr txBox="1"/>
          <p:nvPr/>
        </p:nvSpPr>
        <p:spPr>
          <a:xfrm>
            <a:off x="1253381" y="419449"/>
            <a:ext cx="3674930" cy="466725"/>
          </a:xfrm>
          <a:prstGeom prst="rect">
            <a:avLst/>
          </a:prstGeom>
        </p:spPr>
        <p:txBody>
          <a:bodyPr lIns="0" tIns="0" rIns="0" bIns="0" rtlCol="0" anchor="t">
            <a:spAutoFit/>
          </a:bodyPr>
          <a:lstStyle/>
          <a:p>
            <a:pPr>
              <a:lnSpc>
                <a:spcPts val="3749"/>
              </a:lnSpc>
            </a:pPr>
            <a:r>
              <a:rPr lang="en-US" sz="2999" spc="497" dirty="0">
                <a:solidFill>
                  <a:srgbClr val="22423D"/>
                </a:solidFill>
                <a:latin typeface="Glacial Indifference Bold"/>
              </a:rPr>
              <a:t>8.施工前中後照片</a:t>
            </a:r>
          </a:p>
        </p:txBody>
      </p:sp>
      <p:grpSp>
        <p:nvGrpSpPr>
          <p:cNvPr id="16" name="Group 16"/>
          <p:cNvGrpSpPr/>
          <p:nvPr/>
        </p:nvGrpSpPr>
        <p:grpSpPr>
          <a:xfrm>
            <a:off x="13536429" y="3564618"/>
            <a:ext cx="4084022" cy="5879583"/>
            <a:chOff x="0" y="0"/>
            <a:chExt cx="5445362" cy="7839444"/>
          </a:xfrm>
        </p:grpSpPr>
        <p:sp>
          <p:nvSpPr>
            <p:cNvPr id="17" name="Freeform 17"/>
            <p:cNvSpPr/>
            <p:nvPr/>
          </p:nvSpPr>
          <p:spPr>
            <a:xfrm>
              <a:off x="0" y="0"/>
              <a:ext cx="5445362" cy="7839444"/>
            </a:xfrm>
            <a:custGeom>
              <a:avLst/>
              <a:gdLst/>
              <a:ahLst/>
              <a:cxnLst/>
              <a:rect l="l" t="t" r="r" b="b"/>
              <a:pathLst>
                <a:path w="5445362" h="7839444">
                  <a:moveTo>
                    <a:pt x="0" y="0"/>
                  </a:moveTo>
                  <a:lnTo>
                    <a:pt x="5445362" y="0"/>
                  </a:lnTo>
                  <a:lnTo>
                    <a:pt x="5445362" y="7839444"/>
                  </a:lnTo>
                  <a:lnTo>
                    <a:pt x="0" y="783944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zh-TW" altLang="en-US"/>
            </a:p>
          </p:txBody>
        </p:sp>
        <p:grpSp>
          <p:nvGrpSpPr>
            <p:cNvPr id="18" name="Group 18"/>
            <p:cNvGrpSpPr/>
            <p:nvPr/>
          </p:nvGrpSpPr>
          <p:grpSpPr>
            <a:xfrm>
              <a:off x="710579" y="1012028"/>
              <a:ext cx="4553008" cy="6756713"/>
              <a:chOff x="0" y="0"/>
              <a:chExt cx="1218901" cy="1808862"/>
            </a:xfrm>
          </p:grpSpPr>
          <p:sp>
            <p:nvSpPr>
              <p:cNvPr id="19" name="Freeform 19"/>
              <p:cNvSpPr/>
              <p:nvPr/>
            </p:nvSpPr>
            <p:spPr>
              <a:xfrm>
                <a:off x="0" y="0"/>
                <a:ext cx="1218901" cy="1808861"/>
              </a:xfrm>
              <a:custGeom>
                <a:avLst/>
                <a:gdLst/>
                <a:ahLst/>
                <a:cxnLst/>
                <a:rect l="l" t="t" r="r" b="b"/>
                <a:pathLst>
                  <a:path w="1218901" h="1808861">
                    <a:moveTo>
                      <a:pt x="0" y="0"/>
                    </a:moveTo>
                    <a:lnTo>
                      <a:pt x="1218901" y="0"/>
                    </a:lnTo>
                    <a:lnTo>
                      <a:pt x="1218901" y="1808861"/>
                    </a:lnTo>
                    <a:lnTo>
                      <a:pt x="0" y="1808861"/>
                    </a:lnTo>
                    <a:close/>
                  </a:path>
                </a:pathLst>
              </a:custGeom>
              <a:solidFill>
                <a:srgbClr val="FBE68B"/>
              </a:solidFill>
            </p:spPr>
            <p:txBody>
              <a:bodyPr/>
              <a:lstStyle/>
              <a:p>
                <a:endParaRPr lang="zh-TW" altLang="en-US"/>
              </a:p>
            </p:txBody>
          </p:sp>
          <p:sp>
            <p:nvSpPr>
              <p:cNvPr id="20" name="TextBox 20"/>
              <p:cNvSpPr txBox="1"/>
              <p:nvPr/>
            </p:nvSpPr>
            <p:spPr>
              <a:xfrm>
                <a:off x="0" y="-9525"/>
                <a:ext cx="812800" cy="822325"/>
              </a:xfrm>
              <a:prstGeom prst="rect">
                <a:avLst/>
              </a:prstGeom>
            </p:spPr>
            <p:txBody>
              <a:bodyPr lIns="50800" tIns="50800" rIns="50800" bIns="50800" rtlCol="0" anchor="ctr"/>
              <a:lstStyle/>
              <a:p>
                <a:pPr algn="ctr">
                  <a:lnSpc>
                    <a:spcPts val="1129"/>
                  </a:lnSpc>
                </a:pPr>
                <a:endParaRPr/>
              </a:p>
            </p:txBody>
          </p:sp>
        </p:grpSp>
      </p:grpSp>
      <p:sp>
        <p:nvSpPr>
          <p:cNvPr id="21" name="TextBox 21"/>
          <p:cNvSpPr txBox="1"/>
          <p:nvPr/>
        </p:nvSpPr>
        <p:spPr>
          <a:xfrm>
            <a:off x="14229344" y="4477385"/>
            <a:ext cx="3189328" cy="4780915"/>
          </a:xfrm>
          <a:prstGeom prst="rect">
            <a:avLst/>
          </a:prstGeom>
        </p:spPr>
        <p:txBody>
          <a:bodyPr lIns="0" tIns="0" rIns="0" bIns="0" rtlCol="0" anchor="t">
            <a:spAutoFit/>
          </a:bodyPr>
          <a:lstStyle/>
          <a:p>
            <a:pPr algn="ctr">
              <a:lnSpc>
                <a:spcPts val="4759"/>
              </a:lnSpc>
            </a:pPr>
            <a:r>
              <a:rPr lang="en-US" sz="3399">
                <a:solidFill>
                  <a:srgbClr val="22423D"/>
                </a:solidFill>
                <a:latin typeface="Noto Sans T Chinese"/>
              </a:rPr>
              <a:t>p.s.有關前中後照片格式需註明之項目(哪次天然災害、災害地點、災害情形及搶險搶修作為)，文字順序編排自行調整即可</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rot="-10800000">
            <a:off x="12829701" y="2087813"/>
            <a:ext cx="4216289" cy="3043394"/>
          </a:xfrm>
          <a:custGeom>
            <a:avLst/>
            <a:gdLst/>
            <a:ahLst/>
            <a:cxnLst/>
            <a:rect l="l" t="t" r="r" b="b"/>
            <a:pathLst>
              <a:path w="4216289" h="3043394">
                <a:moveTo>
                  <a:pt x="0" y="0"/>
                </a:moveTo>
                <a:lnTo>
                  <a:pt x="4216289" y="0"/>
                </a:lnTo>
                <a:lnTo>
                  <a:pt x="4216289" y="3043395"/>
                </a:lnTo>
                <a:lnTo>
                  <a:pt x="0" y="3043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0" y="3609511"/>
            <a:ext cx="4601493" cy="7811176"/>
          </a:xfrm>
          <a:custGeom>
            <a:avLst/>
            <a:gdLst/>
            <a:ahLst/>
            <a:cxnLst/>
            <a:rect l="l" t="t" r="r" b="b"/>
            <a:pathLst>
              <a:path w="4601493" h="7811176">
                <a:moveTo>
                  <a:pt x="0" y="0"/>
                </a:moveTo>
                <a:lnTo>
                  <a:pt x="4601493" y="0"/>
                </a:lnTo>
                <a:lnTo>
                  <a:pt x="4601493" y="7811175"/>
                </a:lnTo>
                <a:lnTo>
                  <a:pt x="0" y="7811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TextBox 4"/>
          <p:cNvSpPr txBox="1"/>
          <p:nvPr/>
        </p:nvSpPr>
        <p:spPr>
          <a:xfrm>
            <a:off x="3962400" y="3848100"/>
            <a:ext cx="11587466" cy="2878288"/>
          </a:xfrm>
          <a:prstGeom prst="rect">
            <a:avLst/>
          </a:prstGeom>
        </p:spPr>
        <p:txBody>
          <a:bodyPr lIns="0" tIns="0" rIns="0" bIns="0" rtlCol="0" anchor="t">
            <a:spAutoFit/>
          </a:bodyPr>
          <a:lstStyle/>
          <a:p>
            <a:pPr>
              <a:lnSpc>
                <a:spcPts val="11612"/>
              </a:lnSpc>
            </a:pPr>
            <a:r>
              <a:rPr lang="zh-TW" altLang="en-US" sz="8294" dirty="0">
                <a:solidFill>
                  <a:srgbClr val="000000"/>
                </a:solidFill>
                <a:ea typeface="Noto Sans T Chinese Bold"/>
              </a:rPr>
              <a:t>三</a:t>
            </a:r>
            <a:r>
              <a:rPr lang="en-US" altLang="zh-TW" sz="8294" dirty="0">
                <a:solidFill>
                  <a:srgbClr val="000000"/>
                </a:solidFill>
                <a:ea typeface="Noto Sans T Chinese Bold"/>
              </a:rPr>
              <a:t>.</a:t>
            </a:r>
            <a:r>
              <a:rPr lang="zh-TW" altLang="en-US" sz="8294" dirty="0">
                <a:solidFill>
                  <a:srgbClr val="000000"/>
                </a:solidFill>
                <a:ea typeface="Noto Sans T Chinese Bold"/>
              </a:rPr>
              <a:t>中央對直轄市及縣市政府計畫與預算考核</a:t>
            </a:r>
            <a:endParaRPr lang="en-US" sz="8294" dirty="0">
              <a:solidFill>
                <a:srgbClr val="000000"/>
              </a:solidFill>
              <a:ea typeface="Noto Sans T Chinese Bold"/>
            </a:endParaRPr>
          </a:p>
        </p:txBody>
      </p:sp>
    </p:spTree>
    <p:extLst>
      <p:ext uri="{BB962C8B-B14F-4D97-AF65-F5344CB8AC3E}">
        <p14:creationId xmlns:p14="http://schemas.microsoft.com/office/powerpoint/2010/main" val="1376628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A475CF0F-14E1-6103-C5D9-E2FE5BA6932E}"/>
              </a:ext>
            </a:extLst>
          </p:cNvPr>
          <p:cNvSpPr txBox="1"/>
          <p:nvPr/>
        </p:nvSpPr>
        <p:spPr>
          <a:xfrm>
            <a:off x="0" y="1638300"/>
            <a:ext cx="18288000" cy="7960064"/>
          </a:xfrm>
          <a:prstGeom prst="rect">
            <a:avLst/>
          </a:prstGeom>
          <a:noFill/>
        </p:spPr>
        <p:txBody>
          <a:bodyPr wrap="square" rtlCol="0">
            <a:spAutoFit/>
          </a:bodyPr>
          <a:lstStyle/>
          <a:p>
            <a:pPr>
              <a:lnSpc>
                <a:spcPts val="7000"/>
              </a:lnSpc>
            </a:pPr>
            <a:r>
              <a:rPr lang="zh-TW" altLang="en-US" sz="4800" dirty="0">
                <a:latin typeface="微軟正黑體" panose="020B0604030504040204" pitchFamily="34" charset="-120"/>
                <a:ea typeface="微軟正黑體" panose="020B0604030504040204" pitchFamily="34" charset="-120"/>
              </a:rPr>
              <a:t>中央對各級地方政府支用災害準備金審查原則</a:t>
            </a:r>
            <a:endParaRPr lang="en-US" altLang="zh-TW" sz="4800" dirty="0">
              <a:latin typeface="微軟正黑體" panose="020B0604030504040204" pitchFamily="34" charset="-120"/>
              <a:ea typeface="微軟正黑體" panose="020B0604030504040204" pitchFamily="34" charset="-120"/>
            </a:endParaRPr>
          </a:p>
          <a:p>
            <a:pPr>
              <a:lnSpc>
                <a:spcPts val="4000"/>
              </a:lnSpc>
            </a:pPr>
            <a:r>
              <a:rPr lang="zh-TW" altLang="en-US" sz="2800" dirty="0">
                <a:latin typeface="微軟正黑體" panose="020B0604030504040204" pitchFamily="34" charset="-120"/>
                <a:ea typeface="微軟正黑體" panose="020B0604030504040204" pitchFamily="34" charset="-120"/>
              </a:rPr>
              <a:t>三、中央對各級地方政府動支災害準備金之認列，除經</a:t>
            </a:r>
            <a:r>
              <a:rPr lang="zh-TW" altLang="en-US" sz="3200" b="1" dirty="0">
                <a:highlight>
                  <a:srgbClr val="FFFF00"/>
                </a:highlight>
                <a:latin typeface="微軟正黑體" panose="020B0604030504040204" pitchFamily="34" charset="-120"/>
                <a:ea typeface="微軟正黑體" panose="020B0604030504040204" pitchFamily="34" charset="-120"/>
              </a:rPr>
              <a:t>行政院專案</a:t>
            </a:r>
            <a:r>
              <a:rPr lang="zh-TW" altLang="en-US" sz="2800" dirty="0">
                <a:latin typeface="微軟正黑體" panose="020B0604030504040204" pitchFamily="34" charset="-120"/>
                <a:ea typeface="微軟正黑體" panose="020B0604030504040204" pitchFamily="34" charset="-120"/>
              </a:rPr>
              <a:t>核准者外，應以支應</a:t>
            </a:r>
            <a:r>
              <a:rPr lang="zh-TW" altLang="en-US" sz="3600" b="1" dirty="0">
                <a:latin typeface="微軟正黑體" panose="020B0604030504040204" pitchFamily="34" charset="-120"/>
                <a:ea typeface="微軟正黑體" panose="020B0604030504040204" pitchFamily="34" charset="-120"/>
              </a:rPr>
              <a:t>當年度</a:t>
            </a:r>
            <a:r>
              <a:rPr lang="zh-TW" altLang="en-US" sz="2800" dirty="0">
                <a:latin typeface="微軟正黑體" panose="020B0604030504040204" pitchFamily="34" charset="-120"/>
                <a:ea typeface="微軟正黑體" panose="020B0604030504040204" pitchFamily="34" charset="-120"/>
              </a:rPr>
              <a:t>發生之</a:t>
            </a:r>
            <a:r>
              <a:rPr lang="zh-TW" altLang="en-US" sz="3600" b="1" dirty="0">
                <a:latin typeface="微軟正黑體" panose="020B0604030504040204" pitchFamily="34" charset="-120"/>
                <a:ea typeface="微軟正黑體" panose="020B0604030504040204" pitchFamily="34" charset="-120"/>
              </a:rPr>
              <a:t>天然災害</a:t>
            </a:r>
            <a:r>
              <a:rPr lang="zh-TW" altLang="en-US" sz="2800" dirty="0">
                <a:latin typeface="微軟正黑體" panose="020B0604030504040204" pitchFamily="34" charset="-120"/>
                <a:ea typeface="微軟正黑體" panose="020B0604030504040204" pitchFamily="34" charset="-120"/>
              </a:rPr>
              <a:t>所需相關救災經費為限，其支用範圍如下：</a:t>
            </a:r>
            <a:endParaRPr lang="en-US" altLang="zh-TW" sz="2800" dirty="0">
              <a:latin typeface="微軟正黑體" panose="020B0604030504040204" pitchFamily="34" charset="-120"/>
              <a:ea typeface="微軟正黑體" panose="020B0604030504040204" pitchFamily="34" charset="-120"/>
            </a:endParaRPr>
          </a:p>
          <a:p>
            <a:pPr>
              <a:lnSpc>
                <a:spcPts val="4000"/>
              </a:lnSpc>
            </a:pPr>
            <a:r>
              <a:rPr lang="zh-TW" altLang="en-US" sz="2800" dirty="0">
                <a:latin typeface="微軟正黑體" panose="020B0604030504040204" pitchFamily="34" charset="-120"/>
                <a:ea typeface="微軟正黑體" panose="020B0604030504040204" pitchFamily="34" charset="-120"/>
              </a:rPr>
              <a:t>（一）依災害防救法第六十三條所定各項災害救助種類及標準規定，應由政府按一定標準核發之各項</a:t>
            </a:r>
            <a:endParaRPr lang="en-US" altLang="zh-TW" sz="2800" dirty="0">
              <a:latin typeface="微軟正黑體" panose="020B0604030504040204" pitchFamily="34" charset="-120"/>
              <a:ea typeface="微軟正黑體" panose="020B0604030504040204" pitchFamily="34" charset="-120"/>
            </a:endParaRPr>
          </a:p>
          <a:p>
            <a:pPr>
              <a:lnSpc>
                <a:spcPts val="4000"/>
              </a:lnSpc>
            </a:pPr>
            <a:r>
              <a:rPr lang="zh-TW" altLang="en-US" sz="2800" dirty="0">
                <a:latin typeface="微軟正黑體" panose="020B0604030504040204" pitchFamily="34" charset="-120"/>
                <a:ea typeface="微軟正黑體" panose="020B0604030504040204" pitchFamily="34" charset="-120"/>
              </a:rPr>
              <a:t>           天然災害救助金</a:t>
            </a:r>
          </a:p>
          <a:p>
            <a:pPr>
              <a:lnSpc>
                <a:spcPts val="4000"/>
              </a:lnSpc>
            </a:pPr>
            <a:r>
              <a:rPr lang="zh-TW" altLang="en-US" sz="2800" dirty="0">
                <a:latin typeface="微軟正黑體" panose="020B0604030504040204" pitchFamily="34" charset="-120"/>
                <a:ea typeface="微軟正黑體" panose="020B0604030504040204" pitchFamily="34" charset="-120"/>
              </a:rPr>
              <a:t>（二）災區各項緊急搶救所需相關費用。</a:t>
            </a:r>
          </a:p>
          <a:p>
            <a:pPr>
              <a:lnSpc>
                <a:spcPts val="4000"/>
              </a:lnSpc>
            </a:pPr>
            <a:r>
              <a:rPr lang="zh-TW" altLang="en-US" sz="2800" dirty="0">
                <a:latin typeface="微軟正黑體" panose="020B0604030504040204" pitchFamily="34" charset="-120"/>
                <a:ea typeface="微軟正黑體" panose="020B0604030504040204" pitchFamily="34" charset="-120"/>
              </a:rPr>
              <a:t>（三）搭建安置災民臨時收容所或其他安置場所相關費用。</a:t>
            </a:r>
          </a:p>
          <a:p>
            <a:pPr>
              <a:lnSpc>
                <a:spcPts val="4000"/>
              </a:lnSpc>
            </a:pPr>
            <a:r>
              <a:rPr lang="zh-TW" altLang="en-US" sz="2800" dirty="0">
                <a:latin typeface="微軟正黑體" panose="020B0604030504040204" pitchFamily="34" charset="-120"/>
                <a:ea typeface="微軟正黑體" panose="020B0604030504040204" pitchFamily="34" charset="-120"/>
              </a:rPr>
              <a:t>（四）購置災民緊急救濟必需物資等費用。</a:t>
            </a:r>
          </a:p>
          <a:p>
            <a:pPr>
              <a:lnSpc>
                <a:spcPts val="4000"/>
              </a:lnSpc>
            </a:pPr>
            <a:r>
              <a:rPr lang="zh-TW" altLang="en-US" sz="2800" dirty="0">
                <a:latin typeface="微軟正黑體" panose="020B0604030504040204" pitchFamily="34" charset="-120"/>
                <a:ea typeface="微軟正黑體" panose="020B0604030504040204" pitchFamily="34" charset="-120"/>
              </a:rPr>
              <a:t> （五）購置或租賃緊急救災工作必需物品、器材或設備等費用。</a:t>
            </a:r>
          </a:p>
          <a:p>
            <a:pPr>
              <a:lnSpc>
                <a:spcPts val="4000"/>
              </a:lnSpc>
            </a:pPr>
            <a:r>
              <a:rPr lang="zh-TW" altLang="en-US" sz="2800" dirty="0">
                <a:latin typeface="微軟正黑體" panose="020B0604030504040204" pitchFamily="34" charset="-120"/>
                <a:ea typeface="微軟正黑體" panose="020B0604030504040204" pitchFamily="34" charset="-120"/>
              </a:rPr>
              <a:t> （六）災區環境清理或消毒等相關費用。</a:t>
            </a:r>
          </a:p>
          <a:p>
            <a:pPr>
              <a:lnSpc>
                <a:spcPts val="4000"/>
              </a:lnSpc>
            </a:pPr>
            <a:r>
              <a:rPr lang="zh-TW" altLang="en-US" sz="2800" dirty="0">
                <a:latin typeface="微軟正黑體" panose="020B0604030504040204" pitchFamily="34" charset="-120"/>
                <a:ea typeface="微軟正黑體" panose="020B0604030504040204" pitchFamily="34" charset="-120"/>
              </a:rPr>
              <a:t> （七）災區復建經費。</a:t>
            </a:r>
          </a:p>
          <a:p>
            <a:pPr>
              <a:lnSpc>
                <a:spcPts val="4000"/>
              </a:lnSpc>
            </a:pPr>
            <a:r>
              <a:rPr lang="zh-TW" altLang="en-US" sz="2800" dirty="0">
                <a:latin typeface="微軟正黑體" panose="020B0604030504040204" pitchFamily="34" charset="-120"/>
                <a:ea typeface="微軟正黑體" panose="020B0604030504040204" pitchFamily="34" charset="-120"/>
              </a:rPr>
              <a:t>    當年度發生災害時，各該地方政府動支災害準備金應以支應前項第一    款至第六款所列項目為優先。支應後如有賸餘者，其尚可支用數應用    於處理辦法第九條第一項規定審議核定之復建經費。</a:t>
            </a:r>
          </a:p>
          <a:p>
            <a:pPr>
              <a:lnSpc>
                <a:spcPts val="7000"/>
              </a:lnSpc>
            </a:pPr>
            <a:endParaRPr lang="zh-TW" altLang="en-US" sz="4800" dirty="0">
              <a:latin typeface="微軟正黑體" panose="020B0604030504040204" pitchFamily="34" charset="-120"/>
              <a:ea typeface="微軟正黑體" panose="020B0604030504040204" pitchFamily="34" charset="-120"/>
            </a:endParaRPr>
          </a:p>
        </p:txBody>
      </p:sp>
      <p:sp>
        <p:nvSpPr>
          <p:cNvPr id="5" name="語音泡泡: 圓角矩形 4">
            <a:extLst>
              <a:ext uri="{FF2B5EF4-FFF2-40B4-BE49-F238E27FC236}">
                <a16:creationId xmlns:a16="http://schemas.microsoft.com/office/drawing/2014/main" id="{46AA220D-983D-E66D-5FC5-5F8E54960582}"/>
              </a:ext>
            </a:extLst>
          </p:cNvPr>
          <p:cNvSpPr/>
          <p:nvPr/>
        </p:nvSpPr>
        <p:spPr>
          <a:xfrm>
            <a:off x="304800" y="146920"/>
            <a:ext cx="17983200" cy="1458760"/>
          </a:xfrm>
          <a:prstGeom prst="wedgeRoundRectCallout">
            <a:avLst>
              <a:gd name="adj1" fmla="val 40754"/>
              <a:gd name="adj2" fmla="val 11900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zh-TW" altLang="en-US" sz="2400" dirty="0">
                <a:highlight>
                  <a:srgbClr val="FFFF00"/>
                </a:highlight>
                <a:latin typeface="微軟正黑體" panose="020B0604030504040204" pitchFamily="34" charset="-120"/>
                <a:ea typeface="微軟正黑體" panose="020B0604030504040204" pitchFamily="34" charset="-120"/>
              </a:rPr>
              <a:t>（一）風災、水災、震災（含土壤液化）、旱災、寒害、土石流及大規模崩塌災害、火山災害等天然災害。</a:t>
            </a:r>
          </a:p>
          <a:p>
            <a:r>
              <a:rPr lang="zh-TW" altLang="en-US" sz="2400" strike="sngStrike" dirty="0">
                <a:latin typeface="微軟正黑體" panose="020B0604030504040204" pitchFamily="34" charset="-120"/>
                <a:ea typeface="微軟正黑體" panose="020B0604030504040204" pitchFamily="34" charset="-120"/>
              </a:rPr>
              <a:t>（二）火災、爆炸、公用氣體與油料管線、輸電線路災害、礦災、空難、海難、陸上交通事故、森林火災、毒性及關注化學物質災害、生物病原災害、動植物疫災、輻射災害、工業管線災害、懸浮微粒物質災害等災害。</a:t>
            </a:r>
          </a:p>
        </p:txBody>
      </p:sp>
      <p:sp>
        <p:nvSpPr>
          <p:cNvPr id="7" name="語音泡泡: 圓角矩形 6">
            <a:extLst>
              <a:ext uri="{FF2B5EF4-FFF2-40B4-BE49-F238E27FC236}">
                <a16:creationId xmlns:a16="http://schemas.microsoft.com/office/drawing/2014/main" id="{49BE4FE4-4413-99B1-1A33-11F049AEE5A0}"/>
              </a:ext>
            </a:extLst>
          </p:cNvPr>
          <p:cNvSpPr/>
          <p:nvPr/>
        </p:nvSpPr>
        <p:spPr>
          <a:xfrm>
            <a:off x="11430000" y="4261720"/>
            <a:ext cx="6629400" cy="2943479"/>
          </a:xfrm>
          <a:prstGeom prst="wedgeRoundRectCallout">
            <a:avLst>
              <a:gd name="adj1" fmla="val -167690"/>
              <a:gd name="adj2" fmla="val -48855"/>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zh-TW" altLang="en-US" sz="2400" dirty="0"/>
              <a:t>災害防救法第六十三條：災害救助種類、方式、基準及其他相關事項之標準，由各中央災害防救業務主管機關會商直轄市、縣（市）政府統一訂定之。</a:t>
            </a:r>
            <a:endParaRPr lang="en-US" altLang="zh-TW" sz="2400" dirty="0"/>
          </a:p>
          <a:p>
            <a:pPr marL="342900" indent="-342900">
              <a:buFont typeface="Arial" panose="020B0604020202020204" pitchFamily="34" charset="0"/>
              <a:buChar char="•"/>
            </a:pPr>
            <a:r>
              <a:rPr lang="zh-TW" altLang="en-US" sz="2400" dirty="0"/>
              <a:t>風災震災火災爆炸火山災害救助種類及標準</a:t>
            </a:r>
            <a:endParaRPr lang="en-US" altLang="zh-TW" sz="2400" dirty="0"/>
          </a:p>
          <a:p>
            <a:pPr marL="342900" indent="-342900">
              <a:buFont typeface="Arial" panose="020B0604020202020204" pitchFamily="34" charset="0"/>
              <a:buChar char="•"/>
            </a:pPr>
            <a:r>
              <a:rPr lang="zh-TW" altLang="en-US" sz="2400" dirty="0"/>
              <a:t>水災災害救助種類及標準</a:t>
            </a:r>
          </a:p>
        </p:txBody>
      </p:sp>
      <p:sp>
        <p:nvSpPr>
          <p:cNvPr id="8" name="語音泡泡: 圓角矩形 7">
            <a:extLst>
              <a:ext uri="{FF2B5EF4-FFF2-40B4-BE49-F238E27FC236}">
                <a16:creationId xmlns:a16="http://schemas.microsoft.com/office/drawing/2014/main" id="{9F9869C4-8744-7C3F-ADA5-474E440A6D72}"/>
              </a:ext>
            </a:extLst>
          </p:cNvPr>
          <p:cNvSpPr/>
          <p:nvPr/>
        </p:nvSpPr>
        <p:spPr>
          <a:xfrm>
            <a:off x="7696200" y="3199957"/>
            <a:ext cx="2520000" cy="324000"/>
          </a:xfrm>
          <a:prstGeom prst="wedgeRoundRectCallout">
            <a:avLst>
              <a:gd name="adj1" fmla="val -1172"/>
              <a:gd name="adj2" fmla="val -10494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r>
              <a:rPr lang="zh-TW" altLang="en-US" sz="2400" dirty="0"/>
              <a:t>登革熱</a:t>
            </a:r>
            <a:r>
              <a:rPr lang="en-US" altLang="zh-TW" sz="2400" dirty="0"/>
              <a:t>5150</a:t>
            </a:r>
            <a:r>
              <a:rPr lang="zh-TW" altLang="en-US" sz="2400" dirty="0"/>
              <a:t>萬元</a:t>
            </a:r>
          </a:p>
        </p:txBody>
      </p:sp>
    </p:spTree>
    <p:extLst>
      <p:ext uri="{BB962C8B-B14F-4D97-AF65-F5344CB8AC3E}">
        <p14:creationId xmlns:p14="http://schemas.microsoft.com/office/powerpoint/2010/main" val="25235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5" name="文字方塊 4">
            <a:extLst>
              <a:ext uri="{FF2B5EF4-FFF2-40B4-BE49-F238E27FC236}">
                <a16:creationId xmlns:a16="http://schemas.microsoft.com/office/drawing/2014/main" id="{0ABFCEC8-3362-6D06-F4F2-D7B1AFE9FAE2}"/>
              </a:ext>
            </a:extLst>
          </p:cNvPr>
          <p:cNvSpPr txBox="1"/>
          <p:nvPr/>
        </p:nvSpPr>
        <p:spPr>
          <a:xfrm>
            <a:off x="2895600" y="800100"/>
            <a:ext cx="12420600" cy="984885"/>
          </a:xfrm>
          <a:prstGeom prst="rect">
            <a:avLst/>
          </a:prstGeom>
          <a:noFill/>
        </p:spPr>
        <p:txBody>
          <a:bodyPr wrap="square" rtlCol="0">
            <a:spAutoFit/>
          </a:bodyPr>
          <a:lstStyle/>
          <a:p>
            <a:r>
              <a:rPr lang="en-US" altLang="zh-TW" sz="4000" dirty="0">
                <a:latin typeface="標楷體" panose="03000509000000000000" pitchFamily="65" charset="-120"/>
                <a:ea typeface="標楷體" panose="03000509000000000000" pitchFamily="65" charset="-120"/>
              </a:rPr>
              <a:t>112</a:t>
            </a:r>
            <a:r>
              <a:rPr lang="zh-TW" altLang="en-US" sz="4000" dirty="0">
                <a:latin typeface="標楷體" panose="03000509000000000000" pitchFamily="65" charset="-120"/>
                <a:ea typeface="標楷體" panose="03000509000000000000" pitchFamily="65" charset="-120"/>
              </a:rPr>
              <a:t>年度中央對直轄市與縣市政府計劃及預算考核項目</a:t>
            </a:r>
            <a:endParaRPr lang="en-US" altLang="zh-TW" sz="4000" dirty="0">
              <a:latin typeface="標楷體" panose="03000509000000000000" pitchFamily="65" charset="-120"/>
              <a:ea typeface="標楷體" panose="03000509000000000000" pitchFamily="65" charset="-120"/>
            </a:endParaRPr>
          </a:p>
          <a:p>
            <a:endParaRPr lang="zh-TW" altLang="en-US" dirty="0"/>
          </a:p>
        </p:txBody>
      </p:sp>
      <p:pic>
        <p:nvPicPr>
          <p:cNvPr id="8" name="圖片 7">
            <a:extLst>
              <a:ext uri="{FF2B5EF4-FFF2-40B4-BE49-F238E27FC236}">
                <a16:creationId xmlns:a16="http://schemas.microsoft.com/office/drawing/2014/main" id="{20D0488C-E9D5-1B91-3260-6E7C06843266}"/>
              </a:ext>
            </a:extLst>
          </p:cNvPr>
          <p:cNvPicPr>
            <a:picLocks noChangeAspect="1"/>
          </p:cNvPicPr>
          <p:nvPr/>
        </p:nvPicPr>
        <p:blipFill>
          <a:blip r:embed="rId8"/>
          <a:stretch>
            <a:fillRect/>
          </a:stretch>
        </p:blipFill>
        <p:spPr>
          <a:xfrm>
            <a:off x="838200" y="2284878"/>
            <a:ext cx="17033736" cy="2296938"/>
          </a:xfrm>
          <a:prstGeom prst="rect">
            <a:avLst/>
          </a:prstGeom>
        </p:spPr>
      </p:pic>
      <p:pic>
        <p:nvPicPr>
          <p:cNvPr id="10" name="圖片 9">
            <a:extLst>
              <a:ext uri="{FF2B5EF4-FFF2-40B4-BE49-F238E27FC236}">
                <a16:creationId xmlns:a16="http://schemas.microsoft.com/office/drawing/2014/main" id="{638431F9-94D9-9401-B1C4-4B67DD0285BF}"/>
              </a:ext>
            </a:extLst>
          </p:cNvPr>
          <p:cNvPicPr>
            <a:picLocks noChangeAspect="1"/>
          </p:cNvPicPr>
          <p:nvPr/>
        </p:nvPicPr>
        <p:blipFill>
          <a:blip r:embed="rId9"/>
          <a:stretch>
            <a:fillRect/>
          </a:stretch>
        </p:blipFill>
        <p:spPr>
          <a:xfrm>
            <a:off x="838200" y="3964123"/>
            <a:ext cx="17033736" cy="6221242"/>
          </a:xfrm>
          <a:prstGeom prst="rect">
            <a:avLst/>
          </a:prstGeom>
        </p:spPr>
      </p:pic>
    </p:spTree>
    <p:extLst>
      <p:ext uri="{BB962C8B-B14F-4D97-AF65-F5344CB8AC3E}">
        <p14:creationId xmlns:p14="http://schemas.microsoft.com/office/powerpoint/2010/main" val="3229992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5" name="文字方塊 4">
            <a:extLst>
              <a:ext uri="{FF2B5EF4-FFF2-40B4-BE49-F238E27FC236}">
                <a16:creationId xmlns:a16="http://schemas.microsoft.com/office/drawing/2014/main" id="{0ABFCEC8-3362-6D06-F4F2-D7B1AFE9FAE2}"/>
              </a:ext>
            </a:extLst>
          </p:cNvPr>
          <p:cNvSpPr txBox="1"/>
          <p:nvPr/>
        </p:nvSpPr>
        <p:spPr>
          <a:xfrm>
            <a:off x="2933700" y="106621"/>
            <a:ext cx="12420600" cy="984885"/>
          </a:xfrm>
          <a:prstGeom prst="rect">
            <a:avLst/>
          </a:prstGeom>
          <a:noFill/>
        </p:spPr>
        <p:txBody>
          <a:bodyPr wrap="square" rtlCol="0">
            <a:spAutoFit/>
          </a:bodyPr>
          <a:lstStyle/>
          <a:p>
            <a:r>
              <a:rPr lang="en-US" altLang="zh-TW" sz="4000" dirty="0">
                <a:latin typeface="標楷體" panose="03000509000000000000" pitchFamily="65" charset="-120"/>
                <a:ea typeface="標楷體" panose="03000509000000000000" pitchFamily="65" charset="-120"/>
              </a:rPr>
              <a:t>112</a:t>
            </a:r>
            <a:r>
              <a:rPr lang="zh-TW" altLang="en-US" sz="4000" dirty="0">
                <a:latin typeface="標楷體" panose="03000509000000000000" pitchFamily="65" charset="-120"/>
                <a:ea typeface="標楷體" panose="03000509000000000000" pitchFamily="65" charset="-120"/>
              </a:rPr>
              <a:t>年度中央對直轄市與縣市政府計劃及預算考核項目</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6" name="文字方塊 5">
            <a:extLst>
              <a:ext uri="{FF2B5EF4-FFF2-40B4-BE49-F238E27FC236}">
                <a16:creationId xmlns:a16="http://schemas.microsoft.com/office/drawing/2014/main" id="{BC8D5B86-9882-6B00-4AD6-CD71F7BFC000}"/>
              </a:ext>
            </a:extLst>
          </p:cNvPr>
          <p:cNvSpPr txBox="1"/>
          <p:nvPr/>
        </p:nvSpPr>
        <p:spPr>
          <a:xfrm>
            <a:off x="304800" y="748700"/>
            <a:ext cx="17678400" cy="9366410"/>
          </a:xfrm>
          <a:prstGeom prst="rect">
            <a:avLst/>
          </a:prstGeom>
          <a:noFill/>
        </p:spPr>
        <p:txBody>
          <a:bodyPr wrap="square" rtlCol="0">
            <a:spAutoFit/>
          </a:bodyPr>
          <a:lstStyle/>
          <a:p>
            <a:pPr>
              <a:lnSpc>
                <a:spcPts val="5600"/>
              </a:lnSpc>
            </a:pPr>
            <a:r>
              <a:rPr lang="en-US" altLang="zh-TW" sz="3600" dirty="0">
                <a:latin typeface="微軟正黑體" panose="020B0604030504040204" pitchFamily="34" charset="-120"/>
                <a:ea typeface="微軟正黑體" panose="020B0604030504040204" pitchFamily="34" charset="-120"/>
              </a:rPr>
              <a:t>1.</a:t>
            </a:r>
            <a:r>
              <a:rPr lang="zh-TW" altLang="en-US" sz="3600" dirty="0">
                <a:latin typeface="微軟正黑體" panose="020B0604030504040204" pitchFamily="34" charset="-120"/>
                <a:ea typeface="微軟正黑體" panose="020B0604030504040204" pitchFamily="34" charset="-120"/>
              </a:rPr>
              <a:t>按當年度災害搶險及搶修工作開口契約</a:t>
            </a:r>
            <a:r>
              <a:rPr lang="zh-TW" altLang="en-US" sz="3600" dirty="0">
                <a:solidFill>
                  <a:srgbClr val="FF0000"/>
                </a:solidFill>
                <a:latin typeface="微軟正黑體" panose="020B0604030504040204" pitchFamily="34" charset="-120"/>
                <a:ea typeface="微軟正黑體" panose="020B0604030504040204" pitchFamily="34" charset="-120"/>
              </a:rPr>
              <a:t>規模占前 </a:t>
            </a:r>
            <a:r>
              <a:rPr lang="en-US" altLang="zh-TW" sz="3600" dirty="0">
                <a:solidFill>
                  <a:srgbClr val="FF0000"/>
                </a:solidFill>
                <a:latin typeface="微軟正黑體" panose="020B0604030504040204" pitchFamily="34" charset="-120"/>
                <a:ea typeface="微軟正黑體" panose="020B0604030504040204" pitchFamily="34" charset="-120"/>
              </a:rPr>
              <a:t>3 </a:t>
            </a:r>
            <a:r>
              <a:rPr lang="zh-TW" altLang="en-US" sz="3600" dirty="0">
                <a:solidFill>
                  <a:srgbClr val="FF0000"/>
                </a:solidFill>
                <a:latin typeface="微軟正黑體" panose="020B0604030504040204" pitchFamily="34" charset="-120"/>
                <a:ea typeface="微軟正黑體" panose="020B0604030504040204" pitchFamily="34" charset="-120"/>
              </a:rPr>
              <a:t>年度實際規模情形</a:t>
            </a:r>
            <a:r>
              <a:rPr lang="zh-TW" altLang="en-US" sz="3600" dirty="0">
                <a:latin typeface="微軟正黑體" panose="020B0604030504040204" pitchFamily="34" charset="-120"/>
                <a:ea typeface="微軟正黑體" panose="020B0604030504040204" pitchFamily="34" charset="-120"/>
              </a:rPr>
              <a:t>，就評定總分採外加</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扣</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分數方式辦理。 </a:t>
            </a:r>
          </a:p>
          <a:p>
            <a:pPr>
              <a:lnSpc>
                <a:spcPts val="5600"/>
              </a:lnSpc>
            </a:pPr>
            <a:r>
              <a:rPr lang="en-US" altLang="zh-TW" sz="3600" dirty="0">
                <a:latin typeface="微軟正黑體" panose="020B0604030504040204" pitchFamily="34" charset="-120"/>
                <a:ea typeface="微軟正黑體" panose="020B0604030504040204" pitchFamily="34" charset="-120"/>
              </a:rPr>
              <a:t>2.</a:t>
            </a:r>
            <a:r>
              <a:rPr lang="zh-TW" altLang="en-US" sz="3600" dirty="0">
                <a:latin typeface="微軟正黑體" panose="020B0604030504040204" pitchFamily="34" charset="-120"/>
                <a:ea typeface="微軟正黑體" panose="020B0604030504040204" pitchFamily="34" charset="-120"/>
              </a:rPr>
              <a:t>按當年度預算災害準備金</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直轄市含相同性質經費</a:t>
            </a:r>
            <a:r>
              <a:rPr lang="en-US" altLang="zh-TW" sz="3600" dirty="0">
                <a:latin typeface="微軟正黑體" panose="020B0604030504040204" pitchFamily="34" charset="-120"/>
                <a:ea typeface="微軟正黑體" panose="020B0604030504040204" pitchFamily="34" charset="-120"/>
              </a:rPr>
              <a:t>)</a:t>
            </a:r>
            <a:r>
              <a:rPr lang="zh-TW" altLang="en-US" sz="3600" dirty="0">
                <a:solidFill>
                  <a:srgbClr val="FF0000"/>
                </a:solidFill>
                <a:latin typeface="微軟正黑體" panose="020B0604030504040204" pitchFamily="34" charset="-120"/>
                <a:ea typeface="微軟正黑體" panose="020B0604030504040204" pitchFamily="34" charset="-120"/>
              </a:rPr>
              <a:t>短編情形</a:t>
            </a:r>
            <a:r>
              <a:rPr lang="zh-TW" altLang="en-US" sz="3600" dirty="0">
                <a:latin typeface="微軟正黑體" panose="020B0604030504040204" pitchFamily="34" charset="-120"/>
                <a:ea typeface="微軟正黑體" panose="020B0604030504040204" pitchFamily="34" charset="-120"/>
              </a:rPr>
              <a:t>，就評定總分採外扣分數方式辦理。             </a:t>
            </a:r>
          </a:p>
          <a:p>
            <a:pPr>
              <a:lnSpc>
                <a:spcPts val="5600"/>
              </a:lnSpc>
            </a:pPr>
            <a:r>
              <a:rPr lang="zh-TW" altLang="en-US" sz="3600" dirty="0">
                <a:latin typeface="微軟正黑體" panose="020B0604030504040204" pitchFamily="34" charset="-120"/>
                <a:ea typeface="微軟正黑體" panose="020B0604030504040204" pitchFamily="34" charset="-120"/>
              </a:rPr>
              <a:t> </a:t>
            </a:r>
            <a:r>
              <a:rPr lang="en-US" altLang="zh-TW" sz="3600" dirty="0">
                <a:latin typeface="微軟正黑體" panose="020B0604030504040204" pitchFamily="34" charset="-120"/>
                <a:ea typeface="微軟正黑體" panose="020B0604030504040204" pitchFamily="34" charset="-120"/>
              </a:rPr>
              <a:t>3.</a:t>
            </a:r>
            <a:r>
              <a:rPr lang="zh-TW" altLang="en-US" sz="3600" dirty="0">
                <a:latin typeface="微軟正黑體" panose="020B0604030504040204" pitchFamily="34" charset="-120"/>
                <a:ea typeface="微軟正黑體" panose="020B0604030504040204" pitchFamily="34" charset="-120"/>
              </a:rPr>
              <a:t>按上年度提報撥補之直轄市及縣市各次</a:t>
            </a:r>
            <a:r>
              <a:rPr lang="zh-TW" altLang="en-US" sz="3600" dirty="0">
                <a:solidFill>
                  <a:srgbClr val="FF0000"/>
                </a:solidFill>
                <a:latin typeface="微軟正黑體" panose="020B0604030504040204" pitchFamily="34" charset="-120"/>
                <a:ea typeface="微軟正黑體" panose="020B0604030504040204" pitchFamily="34" charset="-120"/>
              </a:rPr>
              <a:t>災害復建經費核列比</a:t>
            </a:r>
            <a:r>
              <a:rPr lang="zh-TW" altLang="en-US" sz="3600" dirty="0">
                <a:latin typeface="微軟正黑體" panose="020B0604030504040204" pitchFamily="34" charset="-120"/>
                <a:ea typeface="微軟正黑體" panose="020B0604030504040204" pitchFamily="34" charset="-120"/>
              </a:rPr>
              <a:t>低於整體平均核列比情形，就評定總分採外扣分數方式辦理。</a:t>
            </a:r>
          </a:p>
          <a:p>
            <a:pPr>
              <a:lnSpc>
                <a:spcPts val="5600"/>
              </a:lnSpc>
            </a:pPr>
            <a:r>
              <a:rPr lang="en-US" altLang="zh-TW" sz="3600" dirty="0">
                <a:latin typeface="微軟正黑體" panose="020B0604030504040204" pitchFamily="34" charset="-120"/>
                <a:ea typeface="微軟正黑體" panose="020B0604030504040204" pitchFamily="34" charset="-120"/>
              </a:rPr>
              <a:t>4.</a:t>
            </a:r>
            <a:r>
              <a:rPr lang="zh-TW" altLang="en-US" sz="3600" dirty="0">
                <a:latin typeface="微軟正黑體" panose="020B0604030504040204" pitchFamily="34" charset="-120"/>
                <a:ea typeface="微軟正黑體" panose="020B0604030504040204" pitchFamily="34" charset="-120"/>
              </a:rPr>
              <a:t>直轄市或縣市政府未依規定函報</a:t>
            </a:r>
            <a:r>
              <a:rPr lang="zh-TW" altLang="en-US" sz="3600" dirty="0">
                <a:solidFill>
                  <a:srgbClr val="FF0000"/>
                </a:solidFill>
                <a:latin typeface="微軟正黑體" panose="020B0604030504040204" pitchFamily="34" charset="-120"/>
                <a:ea typeface="微軟正黑體" panose="020B0604030504040204" pitchFamily="34" charset="-120"/>
              </a:rPr>
              <a:t>開口契約簽訂情形表</a:t>
            </a:r>
            <a:r>
              <a:rPr lang="zh-TW" altLang="en-US" sz="3600" dirty="0">
                <a:latin typeface="微軟正黑體" panose="020B0604030504040204" pitchFamily="34" charset="-120"/>
                <a:ea typeface="微軟正黑體" panose="020B0604030504040204" pitchFamily="34" charset="-120"/>
              </a:rPr>
              <a:t>及簽訂道路工程類與水利及水土保持工程類開口契約者，就評定總分採外扣分數方式辦理。</a:t>
            </a:r>
          </a:p>
          <a:p>
            <a:pPr>
              <a:lnSpc>
                <a:spcPts val="5600"/>
              </a:lnSpc>
            </a:pPr>
            <a:r>
              <a:rPr lang="en-US" altLang="zh-TW" sz="3600" dirty="0">
                <a:latin typeface="微軟正黑體" panose="020B0604030504040204" pitchFamily="34" charset="-120"/>
                <a:ea typeface="微軟正黑體" panose="020B0604030504040204" pitchFamily="34" charset="-120"/>
              </a:rPr>
              <a:t>5.</a:t>
            </a:r>
            <a:r>
              <a:rPr lang="zh-TW" altLang="en-US" sz="3600" dirty="0">
                <a:latin typeface="微軟正黑體" panose="020B0604030504040204" pitchFamily="34" charset="-120"/>
                <a:ea typeface="微軟正黑體" panose="020B0604030504040204" pitchFamily="34" charset="-120"/>
              </a:rPr>
              <a:t>上年度受撥補之直轄市及縣市政府未依規定期限</a:t>
            </a:r>
            <a:r>
              <a:rPr lang="zh-TW" altLang="en-US" sz="3600" dirty="0">
                <a:solidFill>
                  <a:srgbClr val="FF0000"/>
                </a:solidFill>
                <a:latin typeface="微軟正黑體" panose="020B0604030504040204" pitchFamily="34" charset="-120"/>
                <a:ea typeface="微軟正黑體" panose="020B0604030504040204" pitchFamily="34" charset="-120"/>
              </a:rPr>
              <a:t>函報災害準備金支用明細表</a:t>
            </a:r>
            <a:r>
              <a:rPr lang="zh-TW" altLang="en-US" sz="3600" dirty="0">
                <a:latin typeface="微軟正黑體" panose="020B0604030504040204" pitchFamily="34" charset="-120"/>
                <a:ea typeface="微軟正黑體" panose="020B0604030504040204" pitchFamily="34" charset="-120"/>
              </a:rPr>
              <a:t>，就評定總分採外扣分數方式辦理。</a:t>
            </a:r>
          </a:p>
          <a:p>
            <a:pPr>
              <a:lnSpc>
                <a:spcPts val="5600"/>
              </a:lnSpc>
            </a:pPr>
            <a:r>
              <a:rPr lang="en-US" altLang="zh-TW" sz="3600" dirty="0">
                <a:latin typeface="微軟正黑體" panose="020B0604030504040204" pitchFamily="34" charset="-120"/>
                <a:ea typeface="微軟正黑體" panose="020B0604030504040204" pitchFamily="34" charset="-120"/>
              </a:rPr>
              <a:t>6. </a:t>
            </a:r>
            <a:r>
              <a:rPr lang="zh-TW" altLang="en-US" sz="3600" dirty="0">
                <a:latin typeface="微軟正黑體" panose="020B0604030504040204" pitchFamily="34" charset="-120"/>
                <a:ea typeface="微軟正黑體" panose="020B0604030504040204" pitchFamily="34" charset="-120"/>
              </a:rPr>
              <a:t>按直轄市或縣市政府災害復建上年度提報撥補、</a:t>
            </a:r>
            <a:r>
              <a:rPr lang="zh-TW" altLang="en-US" sz="3600" dirty="0">
                <a:solidFill>
                  <a:srgbClr val="FF0000"/>
                </a:solidFill>
                <a:latin typeface="微軟正黑體" panose="020B0604030504040204" pitchFamily="34" charset="-120"/>
                <a:ea typeface="微軟正黑體" panose="020B0604030504040204" pitchFamily="34" charset="-120"/>
              </a:rPr>
              <a:t>當年度經費請撥</a:t>
            </a:r>
            <a:r>
              <a:rPr lang="zh-TW" altLang="en-US" sz="3600" dirty="0">
                <a:latin typeface="微軟正黑體" panose="020B0604030504040204" pitchFamily="34" charset="-120"/>
                <a:ea typeface="微軟正黑體" panose="020B0604030504040204" pitchFamily="34" charset="-120"/>
              </a:rPr>
              <a:t>與上年度災害準備金</a:t>
            </a:r>
            <a:r>
              <a:rPr lang="zh-TW" altLang="en-US" sz="3600" dirty="0">
                <a:solidFill>
                  <a:srgbClr val="FF0000"/>
                </a:solidFill>
                <a:latin typeface="微軟正黑體" panose="020B0604030504040204" pitchFamily="34" charset="-120"/>
                <a:ea typeface="微軟正黑體" panose="020B0604030504040204" pitchFamily="34" charset="-120"/>
              </a:rPr>
              <a:t>年底審查之資料內容及配合情形</a:t>
            </a:r>
            <a:r>
              <a:rPr lang="zh-TW" altLang="en-US" sz="3600" dirty="0">
                <a:latin typeface="微軟正黑體" panose="020B0604030504040204" pitchFamily="34" charset="-120"/>
                <a:ea typeface="微軟正黑體" panose="020B0604030504040204" pitchFamily="34" charset="-120"/>
              </a:rPr>
              <a:t>，以及當年度申請展延經費請撥期限狀況，就評定總分採外扣分數方式辦理。</a:t>
            </a:r>
          </a:p>
        </p:txBody>
      </p:sp>
    </p:spTree>
    <p:extLst>
      <p:ext uri="{BB962C8B-B14F-4D97-AF65-F5344CB8AC3E}">
        <p14:creationId xmlns:p14="http://schemas.microsoft.com/office/powerpoint/2010/main" val="514222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5" name="文字方塊 4">
            <a:extLst>
              <a:ext uri="{FF2B5EF4-FFF2-40B4-BE49-F238E27FC236}">
                <a16:creationId xmlns:a16="http://schemas.microsoft.com/office/drawing/2014/main" id="{0ABFCEC8-3362-6D06-F4F2-D7B1AFE9FAE2}"/>
              </a:ext>
            </a:extLst>
          </p:cNvPr>
          <p:cNvSpPr txBox="1"/>
          <p:nvPr/>
        </p:nvSpPr>
        <p:spPr>
          <a:xfrm>
            <a:off x="2933700" y="106621"/>
            <a:ext cx="12420600" cy="369332"/>
          </a:xfrm>
          <a:prstGeom prst="rect">
            <a:avLst/>
          </a:prstGeom>
          <a:noFill/>
        </p:spPr>
        <p:txBody>
          <a:bodyPr wrap="square" rtlCol="0">
            <a:spAutoFit/>
          </a:bodyPr>
          <a:lstStyle/>
          <a:p>
            <a:endParaRPr lang="zh-TW" altLang="en-US" dirty="0"/>
          </a:p>
        </p:txBody>
      </p:sp>
      <p:sp>
        <p:nvSpPr>
          <p:cNvPr id="6" name="文字方塊 5">
            <a:extLst>
              <a:ext uri="{FF2B5EF4-FFF2-40B4-BE49-F238E27FC236}">
                <a16:creationId xmlns:a16="http://schemas.microsoft.com/office/drawing/2014/main" id="{BC8D5B86-9882-6B00-4AD6-CD71F7BFC000}"/>
              </a:ext>
            </a:extLst>
          </p:cNvPr>
          <p:cNvSpPr txBox="1"/>
          <p:nvPr/>
        </p:nvSpPr>
        <p:spPr>
          <a:xfrm>
            <a:off x="304800" y="0"/>
            <a:ext cx="17678400" cy="1466812"/>
          </a:xfrm>
          <a:prstGeom prst="rect">
            <a:avLst/>
          </a:prstGeom>
          <a:noFill/>
        </p:spPr>
        <p:txBody>
          <a:bodyPr wrap="square" rtlCol="0">
            <a:spAutoFit/>
          </a:bodyPr>
          <a:lstStyle/>
          <a:p>
            <a:pPr>
              <a:lnSpc>
                <a:spcPts val="56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按當年度災害搶險及搶修工作開口契約</a:t>
            </a:r>
            <a:r>
              <a:rPr lang="zh-TW" altLang="en-US" sz="4000" dirty="0">
                <a:solidFill>
                  <a:srgbClr val="FF0000"/>
                </a:solidFill>
                <a:latin typeface="微軟正黑體" panose="020B0604030504040204" pitchFamily="34" charset="-120"/>
                <a:ea typeface="微軟正黑體" panose="020B0604030504040204" pitchFamily="34" charset="-120"/>
              </a:rPr>
              <a:t>規模占前 </a:t>
            </a:r>
            <a:r>
              <a:rPr lang="en-US" altLang="zh-TW" sz="4000" dirty="0">
                <a:solidFill>
                  <a:srgbClr val="FF0000"/>
                </a:solidFill>
                <a:latin typeface="微軟正黑體" panose="020B0604030504040204" pitchFamily="34" charset="-120"/>
                <a:ea typeface="微軟正黑體" panose="020B0604030504040204" pitchFamily="34" charset="-120"/>
              </a:rPr>
              <a:t>3 </a:t>
            </a:r>
            <a:r>
              <a:rPr lang="zh-TW" altLang="en-US" sz="4000" dirty="0">
                <a:solidFill>
                  <a:srgbClr val="FF0000"/>
                </a:solidFill>
                <a:latin typeface="微軟正黑體" panose="020B0604030504040204" pitchFamily="34" charset="-120"/>
                <a:ea typeface="微軟正黑體" panose="020B0604030504040204" pitchFamily="34" charset="-120"/>
              </a:rPr>
              <a:t>年度實際規模情形</a:t>
            </a:r>
            <a:r>
              <a:rPr lang="zh-TW" altLang="en-US" sz="4000" dirty="0">
                <a:latin typeface="微軟正黑體" panose="020B0604030504040204" pitchFamily="34" charset="-120"/>
                <a:ea typeface="微軟正黑體" panose="020B0604030504040204" pitchFamily="34" charset="-120"/>
              </a:rPr>
              <a:t>，就評定總分採外加</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扣</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分數方式辦理。 </a:t>
            </a:r>
          </a:p>
        </p:txBody>
      </p:sp>
      <p:pic>
        <p:nvPicPr>
          <p:cNvPr id="8" name="圖片 7">
            <a:extLst>
              <a:ext uri="{FF2B5EF4-FFF2-40B4-BE49-F238E27FC236}">
                <a16:creationId xmlns:a16="http://schemas.microsoft.com/office/drawing/2014/main" id="{8DD69470-C86D-FCC5-9412-90009FFD6057}"/>
              </a:ext>
            </a:extLst>
          </p:cNvPr>
          <p:cNvPicPr>
            <a:picLocks noChangeAspect="1"/>
          </p:cNvPicPr>
          <p:nvPr/>
        </p:nvPicPr>
        <p:blipFill>
          <a:blip r:embed="rId8"/>
          <a:stretch>
            <a:fillRect/>
          </a:stretch>
        </p:blipFill>
        <p:spPr>
          <a:xfrm>
            <a:off x="0" y="1409700"/>
            <a:ext cx="8599307" cy="9362253"/>
          </a:xfrm>
          <a:prstGeom prst="rect">
            <a:avLst/>
          </a:prstGeom>
        </p:spPr>
      </p:pic>
      <p:sp>
        <p:nvSpPr>
          <p:cNvPr id="9" name="橢圓 8">
            <a:extLst>
              <a:ext uri="{FF2B5EF4-FFF2-40B4-BE49-F238E27FC236}">
                <a16:creationId xmlns:a16="http://schemas.microsoft.com/office/drawing/2014/main" id="{8EB1BE2F-AE7F-A0AD-052C-914F018664D2}"/>
              </a:ext>
            </a:extLst>
          </p:cNvPr>
          <p:cNvSpPr/>
          <p:nvPr/>
        </p:nvSpPr>
        <p:spPr>
          <a:xfrm>
            <a:off x="2394653" y="3917438"/>
            <a:ext cx="3810000" cy="1143000"/>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語音泡泡: 圓角矩形 9">
            <a:extLst>
              <a:ext uri="{FF2B5EF4-FFF2-40B4-BE49-F238E27FC236}">
                <a16:creationId xmlns:a16="http://schemas.microsoft.com/office/drawing/2014/main" id="{81CF5F84-80DF-8CCF-22FB-778768B6E1DF}"/>
              </a:ext>
            </a:extLst>
          </p:cNvPr>
          <p:cNvSpPr/>
          <p:nvPr/>
        </p:nvSpPr>
        <p:spPr>
          <a:xfrm>
            <a:off x="10039992" y="1601259"/>
            <a:ext cx="6952608" cy="6133041"/>
          </a:xfrm>
          <a:prstGeom prst="wedgeRoundRectCallout">
            <a:avLst>
              <a:gd name="adj1" fmla="val -106933"/>
              <a:gd name="adj2" fmla="val 1242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4400" dirty="0">
                <a:latin typeface="微軟正黑體" panose="020B0604030504040204" pitchFamily="34" charset="-120"/>
                <a:ea typeface="微軟正黑體" panose="020B0604030504040204" pitchFamily="34" charset="-120"/>
              </a:rPr>
              <a:t>前一年度決算金額，是以年底會要求繳交核銷決算資料電子檔，以備抽查</a:t>
            </a:r>
          </a:p>
        </p:txBody>
      </p:sp>
    </p:spTree>
    <p:extLst>
      <p:ext uri="{BB962C8B-B14F-4D97-AF65-F5344CB8AC3E}">
        <p14:creationId xmlns:p14="http://schemas.microsoft.com/office/powerpoint/2010/main" val="491700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BC8D5B86-9882-6B00-4AD6-CD71F7BFC000}"/>
              </a:ext>
            </a:extLst>
          </p:cNvPr>
          <p:cNvSpPr txBox="1"/>
          <p:nvPr/>
        </p:nvSpPr>
        <p:spPr>
          <a:xfrm>
            <a:off x="152467" y="62244"/>
            <a:ext cx="17983200" cy="2184957"/>
          </a:xfrm>
          <a:prstGeom prst="rect">
            <a:avLst/>
          </a:prstGeom>
          <a:noFill/>
        </p:spPr>
        <p:txBody>
          <a:bodyPr wrap="square" rtlCol="0">
            <a:spAutoFit/>
          </a:bodyPr>
          <a:lstStyle/>
          <a:p>
            <a:pPr>
              <a:lnSpc>
                <a:spcPts val="56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按當年度預算災害準備金</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直轄市含相同性質經費</a:t>
            </a:r>
            <a:r>
              <a:rPr lang="en-US" altLang="zh-TW" sz="4000" dirty="0">
                <a:latin typeface="微軟正黑體" panose="020B0604030504040204" pitchFamily="34" charset="-120"/>
                <a:ea typeface="微軟正黑體" panose="020B0604030504040204" pitchFamily="34" charset="-120"/>
              </a:rPr>
              <a:t>)</a:t>
            </a:r>
            <a:r>
              <a:rPr lang="zh-TW" altLang="en-US" sz="4000" dirty="0">
                <a:solidFill>
                  <a:srgbClr val="FF0000"/>
                </a:solidFill>
                <a:latin typeface="微軟正黑體" panose="020B0604030504040204" pitchFamily="34" charset="-120"/>
                <a:ea typeface="微軟正黑體" panose="020B0604030504040204" pitchFamily="34" charset="-120"/>
              </a:rPr>
              <a:t>短編情形</a:t>
            </a:r>
            <a:r>
              <a:rPr lang="zh-TW" altLang="en-US" sz="4000" dirty="0">
                <a:latin typeface="微軟正黑體" panose="020B0604030504040204" pitchFamily="34" charset="-120"/>
                <a:ea typeface="微軟正黑體" panose="020B0604030504040204" pitchFamily="34" charset="-120"/>
              </a:rPr>
              <a:t>，就評定總分採外扣分數方式辦理。            </a:t>
            </a:r>
          </a:p>
          <a:p>
            <a:pPr>
              <a:lnSpc>
                <a:spcPts val="5600"/>
              </a:lnSpc>
            </a:pPr>
            <a:r>
              <a:rPr lang="zh-TW" altLang="en-US" sz="4000" dirty="0">
                <a:latin typeface="微軟正黑體" panose="020B0604030504040204" pitchFamily="34" charset="-120"/>
                <a:ea typeface="微軟正黑體" panose="020B0604030504040204" pitchFamily="34" charset="-120"/>
              </a:rPr>
              <a:t> </a:t>
            </a:r>
          </a:p>
        </p:txBody>
      </p:sp>
      <p:pic>
        <p:nvPicPr>
          <p:cNvPr id="8" name="圖片 7">
            <a:extLst>
              <a:ext uri="{FF2B5EF4-FFF2-40B4-BE49-F238E27FC236}">
                <a16:creationId xmlns:a16="http://schemas.microsoft.com/office/drawing/2014/main" id="{EC71E0AF-24E0-306C-6F4B-337CA3AB3E45}"/>
              </a:ext>
            </a:extLst>
          </p:cNvPr>
          <p:cNvPicPr>
            <a:picLocks noChangeAspect="1"/>
          </p:cNvPicPr>
          <p:nvPr/>
        </p:nvPicPr>
        <p:blipFill>
          <a:blip r:embed="rId8"/>
          <a:stretch>
            <a:fillRect/>
          </a:stretch>
        </p:blipFill>
        <p:spPr>
          <a:xfrm>
            <a:off x="-24352" y="1872455"/>
            <a:ext cx="8854027" cy="7916186"/>
          </a:xfrm>
          <a:prstGeom prst="rect">
            <a:avLst/>
          </a:prstGeom>
        </p:spPr>
      </p:pic>
      <p:pic>
        <p:nvPicPr>
          <p:cNvPr id="10" name="圖片 9">
            <a:extLst>
              <a:ext uri="{FF2B5EF4-FFF2-40B4-BE49-F238E27FC236}">
                <a16:creationId xmlns:a16="http://schemas.microsoft.com/office/drawing/2014/main" id="{C960FC47-9FAC-7D66-3359-92239131487F}"/>
              </a:ext>
            </a:extLst>
          </p:cNvPr>
          <p:cNvPicPr>
            <a:picLocks noChangeAspect="1"/>
          </p:cNvPicPr>
          <p:nvPr/>
        </p:nvPicPr>
        <p:blipFill>
          <a:blip r:embed="rId9"/>
          <a:stretch>
            <a:fillRect/>
          </a:stretch>
        </p:blipFill>
        <p:spPr>
          <a:xfrm>
            <a:off x="8583175" y="1872454"/>
            <a:ext cx="9729311" cy="8128727"/>
          </a:xfrm>
          <a:prstGeom prst="rect">
            <a:avLst/>
          </a:prstGeom>
        </p:spPr>
      </p:pic>
      <p:sp>
        <p:nvSpPr>
          <p:cNvPr id="11" name="橢圓 10">
            <a:extLst>
              <a:ext uri="{FF2B5EF4-FFF2-40B4-BE49-F238E27FC236}">
                <a16:creationId xmlns:a16="http://schemas.microsoft.com/office/drawing/2014/main" id="{8728DA0F-661F-B591-FE6F-065181E0B901}"/>
              </a:ext>
            </a:extLst>
          </p:cNvPr>
          <p:cNvSpPr/>
          <p:nvPr/>
        </p:nvSpPr>
        <p:spPr>
          <a:xfrm>
            <a:off x="2895600" y="6222039"/>
            <a:ext cx="3810000" cy="1143000"/>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69C8F845-0C77-ABEA-9EFE-9898D28A8062}"/>
              </a:ext>
            </a:extLst>
          </p:cNvPr>
          <p:cNvSpPr/>
          <p:nvPr/>
        </p:nvSpPr>
        <p:spPr>
          <a:xfrm>
            <a:off x="7086600" y="4793794"/>
            <a:ext cx="3810000" cy="1143000"/>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雲朵形 4">
            <a:extLst>
              <a:ext uri="{FF2B5EF4-FFF2-40B4-BE49-F238E27FC236}">
                <a16:creationId xmlns:a16="http://schemas.microsoft.com/office/drawing/2014/main" id="{FED05003-C6AC-AAF0-7145-A411EE62B323}"/>
              </a:ext>
            </a:extLst>
          </p:cNvPr>
          <p:cNvSpPr/>
          <p:nvPr/>
        </p:nvSpPr>
        <p:spPr>
          <a:xfrm>
            <a:off x="1219200" y="5753100"/>
            <a:ext cx="2492555" cy="10668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3200" dirty="0">
                <a:latin typeface="標楷體" panose="03000509000000000000" pitchFamily="65" charset="-120"/>
                <a:ea typeface="標楷體" panose="03000509000000000000" pitchFamily="65" charset="-120"/>
              </a:rPr>
              <a:t>10.26</a:t>
            </a:r>
            <a:r>
              <a:rPr lang="zh-TW" altLang="en-US" sz="3200" dirty="0">
                <a:latin typeface="標楷體" panose="03000509000000000000" pitchFamily="65" charset="-120"/>
                <a:ea typeface="標楷體" panose="03000509000000000000" pitchFamily="65" charset="-120"/>
              </a:rPr>
              <a:t>億</a:t>
            </a:r>
          </a:p>
        </p:txBody>
      </p:sp>
      <p:sp>
        <p:nvSpPr>
          <p:cNvPr id="9" name="雲朵形 8">
            <a:extLst>
              <a:ext uri="{FF2B5EF4-FFF2-40B4-BE49-F238E27FC236}">
                <a16:creationId xmlns:a16="http://schemas.microsoft.com/office/drawing/2014/main" id="{C65E57E2-A821-AE6F-6DB3-A62AD597889C}"/>
              </a:ext>
            </a:extLst>
          </p:cNvPr>
          <p:cNvSpPr/>
          <p:nvPr/>
        </p:nvSpPr>
        <p:spPr>
          <a:xfrm>
            <a:off x="10045062" y="4027037"/>
            <a:ext cx="3656033" cy="106680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3200" dirty="0">
                <a:latin typeface="標楷體" panose="03000509000000000000" pitchFamily="65" charset="-120"/>
                <a:ea typeface="標楷體" panose="03000509000000000000" pitchFamily="65" charset="-120"/>
              </a:rPr>
              <a:t>10.2566</a:t>
            </a:r>
            <a:r>
              <a:rPr lang="zh-TW" altLang="en-US" sz="3200" dirty="0">
                <a:latin typeface="標楷體" panose="03000509000000000000" pitchFamily="65" charset="-120"/>
                <a:ea typeface="標楷體" panose="03000509000000000000" pitchFamily="65" charset="-120"/>
              </a:rPr>
              <a:t>億</a:t>
            </a:r>
          </a:p>
        </p:txBody>
      </p:sp>
    </p:spTree>
    <p:extLst>
      <p:ext uri="{BB962C8B-B14F-4D97-AF65-F5344CB8AC3E}">
        <p14:creationId xmlns:p14="http://schemas.microsoft.com/office/powerpoint/2010/main" val="29290990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BC8D5B86-9882-6B00-4AD6-CD71F7BFC000}"/>
              </a:ext>
            </a:extLst>
          </p:cNvPr>
          <p:cNvSpPr txBox="1"/>
          <p:nvPr/>
        </p:nvSpPr>
        <p:spPr>
          <a:xfrm>
            <a:off x="36342" y="295294"/>
            <a:ext cx="17678400" cy="1466812"/>
          </a:xfrm>
          <a:prstGeom prst="rect">
            <a:avLst/>
          </a:prstGeom>
          <a:noFill/>
        </p:spPr>
        <p:txBody>
          <a:bodyPr wrap="square" rtlCol="0">
            <a:spAutoFit/>
          </a:bodyPr>
          <a:lstStyle/>
          <a:p>
            <a:pPr>
              <a:lnSpc>
                <a:spcPts val="5600"/>
              </a:lnSpc>
            </a:pPr>
            <a:r>
              <a:rPr lang="zh-TW" altLang="en-US" sz="4000" dirty="0">
                <a:latin typeface="微軟正黑體" panose="020B0604030504040204" pitchFamily="34" charset="-120"/>
                <a:ea typeface="微軟正黑體" panose="020B0604030504040204" pitchFamily="34" charset="-120"/>
              </a:rPr>
              <a:t>    </a:t>
            </a: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按上年度提報撥補之直轄市及縣市各次</a:t>
            </a:r>
            <a:r>
              <a:rPr lang="zh-TW" altLang="en-US" sz="4000" dirty="0">
                <a:solidFill>
                  <a:srgbClr val="FF0000"/>
                </a:solidFill>
                <a:latin typeface="微軟正黑體" panose="020B0604030504040204" pitchFamily="34" charset="-120"/>
                <a:ea typeface="微軟正黑體" panose="020B0604030504040204" pitchFamily="34" charset="-120"/>
              </a:rPr>
              <a:t>災害復建經費核列比</a:t>
            </a:r>
            <a:r>
              <a:rPr lang="zh-TW" altLang="en-US" sz="4000" dirty="0">
                <a:latin typeface="微軟正黑體" panose="020B0604030504040204" pitchFamily="34" charset="-120"/>
                <a:ea typeface="微軟正黑體" panose="020B0604030504040204" pitchFamily="34" charset="-120"/>
              </a:rPr>
              <a:t>低於整體平均核列比情形，就評定總分採外扣分數方式辦理。</a:t>
            </a:r>
          </a:p>
        </p:txBody>
      </p:sp>
      <p:pic>
        <p:nvPicPr>
          <p:cNvPr id="8" name="圖片 7">
            <a:extLst>
              <a:ext uri="{FF2B5EF4-FFF2-40B4-BE49-F238E27FC236}">
                <a16:creationId xmlns:a16="http://schemas.microsoft.com/office/drawing/2014/main" id="{BEA95F3C-5D15-A0C1-8EC0-1375F666B261}"/>
              </a:ext>
            </a:extLst>
          </p:cNvPr>
          <p:cNvPicPr>
            <a:picLocks noChangeAspect="1"/>
          </p:cNvPicPr>
          <p:nvPr/>
        </p:nvPicPr>
        <p:blipFill>
          <a:blip r:embed="rId8"/>
          <a:stretch>
            <a:fillRect/>
          </a:stretch>
        </p:blipFill>
        <p:spPr>
          <a:xfrm>
            <a:off x="0" y="1943100"/>
            <a:ext cx="11101930" cy="8048606"/>
          </a:xfrm>
          <a:prstGeom prst="rect">
            <a:avLst/>
          </a:prstGeom>
        </p:spPr>
      </p:pic>
      <p:sp>
        <p:nvSpPr>
          <p:cNvPr id="5" name="橢圓 4">
            <a:extLst>
              <a:ext uri="{FF2B5EF4-FFF2-40B4-BE49-F238E27FC236}">
                <a16:creationId xmlns:a16="http://schemas.microsoft.com/office/drawing/2014/main" id="{B997DD18-4162-2B50-4759-395A4E5BED23}"/>
              </a:ext>
            </a:extLst>
          </p:cNvPr>
          <p:cNvSpPr/>
          <p:nvPr/>
        </p:nvSpPr>
        <p:spPr>
          <a:xfrm>
            <a:off x="1737291" y="8724900"/>
            <a:ext cx="3810000" cy="1143000"/>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83192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BC8D5B86-9882-6B00-4AD6-CD71F7BFC000}"/>
              </a:ext>
            </a:extLst>
          </p:cNvPr>
          <p:cNvSpPr txBox="1"/>
          <p:nvPr/>
        </p:nvSpPr>
        <p:spPr>
          <a:xfrm>
            <a:off x="228600" y="0"/>
            <a:ext cx="7162800" cy="3621248"/>
          </a:xfrm>
          <a:prstGeom prst="rect">
            <a:avLst/>
          </a:prstGeom>
          <a:noFill/>
        </p:spPr>
        <p:txBody>
          <a:bodyPr wrap="square" rtlCol="0">
            <a:spAutoFit/>
          </a:bodyPr>
          <a:lstStyle/>
          <a:p>
            <a:pPr>
              <a:lnSpc>
                <a:spcPts val="5600"/>
              </a:lnSpc>
            </a:pPr>
            <a:r>
              <a:rPr lang="en-US" altLang="zh-TW" sz="4000" dirty="0">
                <a:latin typeface="微軟正黑體" panose="020B0604030504040204" pitchFamily="34" charset="-120"/>
                <a:ea typeface="微軟正黑體" panose="020B0604030504040204" pitchFamily="34" charset="-120"/>
              </a:rPr>
              <a:t>4.</a:t>
            </a:r>
            <a:r>
              <a:rPr lang="zh-TW" altLang="en-US" sz="4000" dirty="0">
                <a:latin typeface="微軟正黑體" panose="020B0604030504040204" pitchFamily="34" charset="-120"/>
                <a:ea typeface="微軟正黑體" panose="020B0604030504040204" pitchFamily="34" charset="-120"/>
              </a:rPr>
              <a:t>直轄市或縣市政府未依規定函報</a:t>
            </a:r>
            <a:r>
              <a:rPr lang="zh-TW" altLang="en-US" sz="4000" dirty="0">
                <a:solidFill>
                  <a:srgbClr val="FF0000"/>
                </a:solidFill>
                <a:latin typeface="微軟正黑體" panose="020B0604030504040204" pitchFamily="34" charset="-120"/>
                <a:ea typeface="微軟正黑體" panose="020B0604030504040204" pitchFamily="34" charset="-120"/>
              </a:rPr>
              <a:t>開口契約簽訂情形表</a:t>
            </a:r>
            <a:r>
              <a:rPr lang="zh-TW" altLang="en-US" sz="4000" dirty="0">
                <a:latin typeface="微軟正黑體" panose="020B0604030504040204" pitchFamily="34" charset="-120"/>
                <a:ea typeface="微軟正黑體" panose="020B0604030504040204" pitchFamily="34" charset="-120"/>
              </a:rPr>
              <a:t>及簽訂道路工程類與水利及水土保持工程類開口契約者，就評定總分採外扣分數方式辦理。</a:t>
            </a:r>
          </a:p>
        </p:txBody>
      </p:sp>
      <p:pic>
        <p:nvPicPr>
          <p:cNvPr id="15" name="圖片 14">
            <a:extLst>
              <a:ext uri="{FF2B5EF4-FFF2-40B4-BE49-F238E27FC236}">
                <a16:creationId xmlns:a16="http://schemas.microsoft.com/office/drawing/2014/main" id="{883E99A2-30C6-3E8E-C242-6B26822B5A33}"/>
              </a:ext>
            </a:extLst>
          </p:cNvPr>
          <p:cNvPicPr>
            <a:picLocks noChangeAspect="1"/>
          </p:cNvPicPr>
          <p:nvPr/>
        </p:nvPicPr>
        <p:blipFill>
          <a:blip r:embed="rId8"/>
          <a:stretch>
            <a:fillRect/>
          </a:stretch>
        </p:blipFill>
        <p:spPr>
          <a:xfrm>
            <a:off x="8992227" y="1485900"/>
            <a:ext cx="3808749" cy="1525829"/>
          </a:xfrm>
          <a:prstGeom prst="rect">
            <a:avLst/>
          </a:prstGeom>
        </p:spPr>
      </p:pic>
      <p:pic>
        <p:nvPicPr>
          <p:cNvPr id="17" name="圖片 16">
            <a:extLst>
              <a:ext uri="{FF2B5EF4-FFF2-40B4-BE49-F238E27FC236}">
                <a16:creationId xmlns:a16="http://schemas.microsoft.com/office/drawing/2014/main" id="{B096987B-0FCA-4641-C3DB-7A24EEFB2622}"/>
              </a:ext>
            </a:extLst>
          </p:cNvPr>
          <p:cNvPicPr>
            <a:picLocks noChangeAspect="1"/>
          </p:cNvPicPr>
          <p:nvPr/>
        </p:nvPicPr>
        <p:blipFill>
          <a:blip r:embed="rId9"/>
          <a:stretch>
            <a:fillRect/>
          </a:stretch>
        </p:blipFill>
        <p:spPr>
          <a:xfrm>
            <a:off x="12980909" y="804903"/>
            <a:ext cx="5392856" cy="2363303"/>
          </a:xfrm>
          <a:prstGeom prst="rect">
            <a:avLst/>
          </a:prstGeom>
        </p:spPr>
      </p:pic>
      <p:graphicFrame>
        <p:nvGraphicFramePr>
          <p:cNvPr id="19" name="表格 18">
            <a:extLst>
              <a:ext uri="{FF2B5EF4-FFF2-40B4-BE49-F238E27FC236}">
                <a16:creationId xmlns:a16="http://schemas.microsoft.com/office/drawing/2014/main" id="{BE9691CB-AA71-3DD6-793C-B5B5969FE73C}"/>
              </a:ext>
            </a:extLst>
          </p:cNvPr>
          <p:cNvGraphicFramePr>
            <a:graphicFrameLocks noGrp="1"/>
          </p:cNvGraphicFramePr>
          <p:nvPr>
            <p:extLst>
              <p:ext uri="{D42A27DB-BD31-4B8C-83A1-F6EECF244321}">
                <p14:modId xmlns:p14="http://schemas.microsoft.com/office/powerpoint/2010/main" val="3210113514"/>
              </p:ext>
            </p:extLst>
          </p:nvPr>
        </p:nvGraphicFramePr>
        <p:xfrm>
          <a:off x="0" y="4381500"/>
          <a:ext cx="9126297" cy="4788539"/>
        </p:xfrm>
        <a:graphic>
          <a:graphicData uri="http://schemas.openxmlformats.org/drawingml/2006/table">
            <a:tbl>
              <a:tblPr/>
              <a:tblGrid>
                <a:gridCol w="346725">
                  <a:extLst>
                    <a:ext uri="{9D8B030D-6E8A-4147-A177-3AD203B41FA5}">
                      <a16:colId xmlns:a16="http://schemas.microsoft.com/office/drawing/2014/main" val="1948738036"/>
                    </a:ext>
                  </a:extLst>
                </a:gridCol>
                <a:gridCol w="1797310">
                  <a:extLst>
                    <a:ext uri="{9D8B030D-6E8A-4147-A177-3AD203B41FA5}">
                      <a16:colId xmlns:a16="http://schemas.microsoft.com/office/drawing/2014/main" val="2854404568"/>
                    </a:ext>
                  </a:extLst>
                </a:gridCol>
                <a:gridCol w="334341">
                  <a:extLst>
                    <a:ext uri="{9D8B030D-6E8A-4147-A177-3AD203B41FA5}">
                      <a16:colId xmlns:a16="http://schemas.microsoft.com/office/drawing/2014/main" val="3526149049"/>
                    </a:ext>
                  </a:extLst>
                </a:gridCol>
                <a:gridCol w="410409">
                  <a:extLst>
                    <a:ext uri="{9D8B030D-6E8A-4147-A177-3AD203B41FA5}">
                      <a16:colId xmlns:a16="http://schemas.microsoft.com/office/drawing/2014/main" val="4036509315"/>
                    </a:ext>
                  </a:extLst>
                </a:gridCol>
                <a:gridCol w="408639">
                  <a:extLst>
                    <a:ext uri="{9D8B030D-6E8A-4147-A177-3AD203B41FA5}">
                      <a16:colId xmlns:a16="http://schemas.microsoft.com/office/drawing/2014/main" val="2397779991"/>
                    </a:ext>
                  </a:extLst>
                </a:gridCol>
                <a:gridCol w="382106">
                  <a:extLst>
                    <a:ext uri="{9D8B030D-6E8A-4147-A177-3AD203B41FA5}">
                      <a16:colId xmlns:a16="http://schemas.microsoft.com/office/drawing/2014/main" val="1581089244"/>
                    </a:ext>
                  </a:extLst>
                </a:gridCol>
                <a:gridCol w="39315">
                  <a:extLst>
                    <a:ext uri="{9D8B030D-6E8A-4147-A177-3AD203B41FA5}">
                      <a16:colId xmlns:a16="http://schemas.microsoft.com/office/drawing/2014/main" val="4168517093"/>
                    </a:ext>
                  </a:extLst>
                </a:gridCol>
                <a:gridCol w="272030">
                  <a:extLst>
                    <a:ext uri="{9D8B030D-6E8A-4147-A177-3AD203B41FA5}">
                      <a16:colId xmlns:a16="http://schemas.microsoft.com/office/drawing/2014/main" val="4008567308"/>
                    </a:ext>
                  </a:extLst>
                </a:gridCol>
                <a:gridCol w="516549">
                  <a:extLst>
                    <a:ext uri="{9D8B030D-6E8A-4147-A177-3AD203B41FA5}">
                      <a16:colId xmlns:a16="http://schemas.microsoft.com/office/drawing/2014/main" val="3123863548"/>
                    </a:ext>
                  </a:extLst>
                </a:gridCol>
                <a:gridCol w="665147">
                  <a:extLst>
                    <a:ext uri="{9D8B030D-6E8A-4147-A177-3AD203B41FA5}">
                      <a16:colId xmlns:a16="http://schemas.microsoft.com/office/drawing/2014/main" val="3949735550"/>
                    </a:ext>
                  </a:extLst>
                </a:gridCol>
                <a:gridCol w="663377">
                  <a:extLst>
                    <a:ext uri="{9D8B030D-6E8A-4147-A177-3AD203B41FA5}">
                      <a16:colId xmlns:a16="http://schemas.microsoft.com/office/drawing/2014/main" val="2023841471"/>
                    </a:ext>
                  </a:extLst>
                </a:gridCol>
                <a:gridCol w="636842">
                  <a:extLst>
                    <a:ext uri="{9D8B030D-6E8A-4147-A177-3AD203B41FA5}">
                      <a16:colId xmlns:a16="http://schemas.microsoft.com/office/drawing/2014/main" val="1819853452"/>
                    </a:ext>
                  </a:extLst>
                </a:gridCol>
                <a:gridCol w="2653507">
                  <a:extLst>
                    <a:ext uri="{9D8B030D-6E8A-4147-A177-3AD203B41FA5}">
                      <a16:colId xmlns:a16="http://schemas.microsoft.com/office/drawing/2014/main" val="504327789"/>
                    </a:ext>
                  </a:extLst>
                </a:gridCol>
              </a:tblGrid>
              <a:tr h="422232">
                <a:tc gridSpan="13">
                  <a:txBody>
                    <a:bodyPr/>
                    <a:lstStyle/>
                    <a:p>
                      <a:pPr algn="ctr" fontAlgn="ctr"/>
                      <a:r>
                        <a:rPr lang="en-US" altLang="zh-TW" sz="900" b="1" i="0" u="none" strike="noStrike">
                          <a:solidFill>
                            <a:srgbClr val="000000"/>
                          </a:solidFill>
                          <a:effectLst/>
                          <a:latin typeface="標楷體" panose="03000509000000000000" pitchFamily="65" charset="-120"/>
                          <a:ea typeface="標楷體" panose="03000509000000000000" pitchFamily="65" charset="-120"/>
                        </a:rPr>
                        <a:t>112</a:t>
                      </a:r>
                      <a:r>
                        <a:rPr lang="zh-TW" altLang="en-US" sz="900" b="1" i="0" u="none" strike="noStrike">
                          <a:solidFill>
                            <a:srgbClr val="000000"/>
                          </a:solidFill>
                          <a:effectLst/>
                          <a:latin typeface="標楷體" panose="03000509000000000000" pitchFamily="65" charset="-120"/>
                          <a:ea typeface="標楷體" panose="03000509000000000000" pitchFamily="65" charset="-120"/>
                        </a:rPr>
                        <a:t>年度災害搶險搶修開口契約簽訂情形表</a:t>
                      </a:r>
                    </a:p>
                  </a:txBody>
                  <a:tcPr marL="5026" marR="5026" marT="5026" marB="0" anchor="ctr">
                    <a:lnL>
                      <a:noFill/>
                    </a:lnL>
                    <a:lnR>
                      <a:noFill/>
                    </a:lnR>
                    <a:lnT>
                      <a:noFill/>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632875682"/>
                  </a:ext>
                </a:extLst>
              </a:tr>
              <a:tr h="212666">
                <a:tc gridSpan="2">
                  <a:txBody>
                    <a:bodyPr/>
                    <a:lstStyle/>
                    <a:p>
                      <a:pPr algn="l"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地方政府別：臺南市政府</a:t>
                      </a: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單位：千元</a:t>
                      </a:r>
                    </a:p>
                  </a:txBody>
                  <a:tcPr marL="5026" marR="5026" marT="5026"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23006"/>
                  </a:ext>
                </a:extLst>
              </a:tr>
              <a:tr h="325646">
                <a:tc rowSpan="3">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序號</a:t>
                      </a: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開口契約</a:t>
                      </a:r>
                      <a:br>
                        <a:rPr lang="zh-TW" altLang="en-US" sz="800" b="0" i="0" u="none" strike="noStrike">
                          <a:solidFill>
                            <a:srgbClr val="000000"/>
                          </a:solidFill>
                          <a:effectLst/>
                          <a:latin typeface="標楷體" panose="03000509000000000000" pitchFamily="65" charset="-120"/>
                          <a:ea typeface="標楷體" panose="03000509000000000000" pitchFamily="65" charset="-120"/>
                        </a:rPr>
                      </a:br>
                      <a:r>
                        <a:rPr lang="zh-TW" altLang="en-US" sz="800" b="0" i="0" u="none" strike="noStrike">
                          <a:solidFill>
                            <a:srgbClr val="000000"/>
                          </a:solidFill>
                          <a:effectLst/>
                          <a:latin typeface="標楷體" panose="03000509000000000000" pitchFamily="65" charset="-120"/>
                          <a:ea typeface="標楷體" panose="03000509000000000000" pitchFamily="65" charset="-120"/>
                        </a:rPr>
                        <a:t>名稱</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搶險搶修類別</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總金額</a:t>
                      </a: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rowSpan="3">
                  <a:txBody>
                    <a:bodyPr/>
                    <a:lstStyle/>
                    <a:p>
                      <a:pPr algn="ctr" fontAlgn="ct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施作</a:t>
                      </a:r>
                      <a:br>
                        <a:rPr lang="zh-TW" altLang="en-US" sz="800" b="0" i="0" u="none" strike="noStrike" dirty="0">
                          <a:solidFill>
                            <a:srgbClr val="000000"/>
                          </a:solidFill>
                          <a:effectLst/>
                          <a:latin typeface="標楷體" panose="03000509000000000000" pitchFamily="65" charset="-120"/>
                          <a:ea typeface="標楷體" panose="03000509000000000000" pitchFamily="65" charset="-120"/>
                        </a:rPr>
                      </a:b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區域</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1160262"/>
                  </a:ext>
                </a:extLst>
              </a:tr>
              <a:tr h="392103">
                <a:tc vMerge="1">
                  <a:txBody>
                    <a:bodyPr/>
                    <a:lstStyle/>
                    <a:p>
                      <a:endParaRPr lang="zh-TW" altLang="en-US"/>
                    </a:p>
                  </a:txBody>
                  <a:tcPr/>
                </a:tc>
                <a:tc vMerge="1">
                  <a:txBody>
                    <a:bodyPr/>
                    <a:lstStyle/>
                    <a:p>
                      <a:endParaRPr lang="zh-TW" altLang="en-US"/>
                    </a:p>
                  </a:txBody>
                  <a:tcPr/>
                </a:tc>
                <a:tc rowSpan="2">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道路</a:t>
                      </a:r>
                      <a:br>
                        <a:rPr lang="zh-TW" altLang="en-US" sz="800" b="0" i="0" u="none" strike="noStrike">
                          <a:solidFill>
                            <a:srgbClr val="000000"/>
                          </a:solidFill>
                          <a:effectLst/>
                          <a:latin typeface="標楷體" panose="03000509000000000000" pitchFamily="65" charset="-120"/>
                          <a:ea typeface="標楷體" panose="03000509000000000000" pitchFamily="65" charset="-120"/>
                        </a:rPr>
                      </a:br>
                      <a:r>
                        <a:rPr lang="zh-TW" altLang="en-US" sz="800" b="0" i="0" u="none" strike="noStrike">
                          <a:solidFill>
                            <a:srgbClr val="000000"/>
                          </a:solidFill>
                          <a:effectLst/>
                          <a:latin typeface="標楷體" panose="03000509000000000000" pitchFamily="65" charset="-120"/>
                          <a:ea typeface="標楷體" panose="03000509000000000000" pitchFamily="65" charset="-120"/>
                        </a:rPr>
                        <a:t>工程</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水利及水土 </a:t>
                      </a:r>
                      <a:br>
                        <a:rPr lang="zh-TW" altLang="en-US" sz="800" b="0" i="0" u="none" strike="noStrike">
                          <a:solidFill>
                            <a:srgbClr val="000000"/>
                          </a:solidFill>
                          <a:effectLst/>
                          <a:latin typeface="標楷體" panose="03000509000000000000" pitchFamily="65" charset="-120"/>
                          <a:ea typeface="標楷體" panose="03000509000000000000" pitchFamily="65" charset="-120"/>
                        </a:rPr>
                      </a:br>
                      <a:r>
                        <a:rPr lang="zh-TW" altLang="en-US" sz="800" b="0" i="0" u="none" strike="noStrike">
                          <a:solidFill>
                            <a:srgbClr val="000000"/>
                          </a:solidFill>
                          <a:effectLst/>
                          <a:latin typeface="標楷體" panose="03000509000000000000" pitchFamily="65" charset="-120"/>
                          <a:ea typeface="標楷體" panose="03000509000000000000" pitchFamily="65" charset="-120"/>
                        </a:rPr>
                        <a:t>保持工程</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rowSpan="2">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緊急救濟物資契約</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勞務或租賃</a:t>
                      </a: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其他</a:t>
                      </a: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其他</a:t>
                      </a: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契約</a:t>
                      </a:r>
                      <a:br>
                        <a:rPr lang="zh-TW" altLang="en-US" sz="800" b="0" i="0" u="none" strike="noStrike">
                          <a:solidFill>
                            <a:srgbClr val="000000"/>
                          </a:solidFill>
                          <a:effectLst/>
                          <a:latin typeface="標楷體" panose="03000509000000000000" pitchFamily="65" charset="-120"/>
                          <a:ea typeface="標楷體" panose="03000509000000000000" pitchFamily="65" charset="-120"/>
                        </a:rPr>
                      </a:br>
                      <a:r>
                        <a:rPr lang="zh-TW" altLang="en-US" sz="800" b="0" i="0" u="none" strike="noStrike">
                          <a:solidFill>
                            <a:srgbClr val="000000"/>
                          </a:solidFill>
                          <a:effectLst/>
                          <a:latin typeface="標楷體" panose="03000509000000000000" pitchFamily="65" charset="-120"/>
                          <a:ea typeface="標楷體" panose="03000509000000000000" pitchFamily="65" charset="-120"/>
                        </a:rPr>
                        <a:t>金額</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後續</a:t>
                      </a:r>
                      <a:br>
                        <a:rPr lang="zh-TW" altLang="en-US" sz="800" b="0" i="0" u="none" strike="noStrike">
                          <a:solidFill>
                            <a:srgbClr val="000000"/>
                          </a:solidFill>
                          <a:effectLst/>
                          <a:latin typeface="標楷體" panose="03000509000000000000" pitchFamily="65" charset="-120"/>
                          <a:ea typeface="標楷體" panose="03000509000000000000" pitchFamily="65" charset="-120"/>
                        </a:rPr>
                      </a:br>
                      <a:r>
                        <a:rPr lang="zh-TW" altLang="en-US" sz="800" b="0" i="0" u="none" strike="noStrike">
                          <a:solidFill>
                            <a:srgbClr val="000000"/>
                          </a:solidFill>
                          <a:effectLst/>
                          <a:latin typeface="標楷體" panose="03000509000000000000" pitchFamily="65" charset="-120"/>
                          <a:ea typeface="標楷體" panose="03000509000000000000" pitchFamily="65" charset="-120"/>
                        </a:rPr>
                        <a:t>擴充</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58794291"/>
                  </a:ext>
                </a:extLst>
              </a:tr>
              <a:tr h="75097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水利</a:t>
                      </a:r>
                      <a:br>
                        <a:rPr lang="zh-TW" altLang="en-US" sz="800" b="0" i="0" u="none" strike="noStrike">
                          <a:solidFill>
                            <a:srgbClr val="000000"/>
                          </a:solidFill>
                          <a:effectLst/>
                          <a:latin typeface="標楷體" panose="03000509000000000000" pitchFamily="65" charset="-120"/>
                          <a:ea typeface="標楷體" panose="03000509000000000000" pitchFamily="65" charset="-120"/>
                        </a:rPr>
                      </a:br>
                      <a:r>
                        <a:rPr lang="zh-TW" altLang="en-US" sz="800" b="0" i="0" u="none" strike="noStrike">
                          <a:solidFill>
                            <a:srgbClr val="000000"/>
                          </a:solidFill>
                          <a:effectLst/>
                          <a:latin typeface="標楷體" panose="03000509000000000000" pitchFamily="65" charset="-120"/>
                          <a:ea typeface="標楷體" panose="03000509000000000000" pitchFamily="65" charset="-120"/>
                        </a:rPr>
                        <a:t>工程</a:t>
                      </a: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800" b="0" i="0" u="none" strike="noStrike">
                          <a:solidFill>
                            <a:srgbClr val="000000"/>
                          </a:solidFill>
                          <a:effectLst/>
                          <a:latin typeface="標楷體" panose="03000509000000000000" pitchFamily="65" charset="-120"/>
                          <a:ea typeface="標楷體" panose="03000509000000000000" pitchFamily="65" charset="-120"/>
                        </a:rPr>
                        <a:t>水土保</a:t>
                      </a:r>
                      <a:br>
                        <a:rPr lang="zh-TW" altLang="en-US" sz="800" b="0" i="0" u="none" strike="noStrike">
                          <a:solidFill>
                            <a:srgbClr val="000000"/>
                          </a:solidFill>
                          <a:effectLst/>
                          <a:latin typeface="標楷體" panose="03000509000000000000" pitchFamily="65" charset="-120"/>
                          <a:ea typeface="標楷體" panose="03000509000000000000" pitchFamily="65" charset="-120"/>
                        </a:rPr>
                      </a:br>
                      <a:r>
                        <a:rPr lang="zh-TW" altLang="en-US" sz="800" b="0" i="0" u="none" strike="noStrike">
                          <a:solidFill>
                            <a:srgbClr val="000000"/>
                          </a:solidFill>
                          <a:effectLst/>
                          <a:latin typeface="標楷體" panose="03000509000000000000" pitchFamily="65" charset="-120"/>
                          <a:ea typeface="標楷體" panose="03000509000000000000" pitchFamily="65" charset="-120"/>
                        </a:rPr>
                        <a:t>持工程</a:t>
                      </a:r>
                      <a:endParaRPr lang="zh-TW" altLang="en-US" sz="800" b="0" i="0" u="none" strike="noStrike">
                        <a:solidFill>
                          <a:srgbClr val="000000"/>
                        </a:solidFill>
                        <a:effectLst/>
                        <a:latin typeface="Times New Roman" panose="02020603050405020304" pitchFamily="18" charset="0"/>
                        <a:ea typeface="新細明體" panose="02020500000000000000" pitchFamily="18" charset="-120"/>
                      </a:endParaRP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784921439"/>
                  </a:ext>
                </a:extLst>
              </a:tr>
              <a:tr h="744332">
                <a:tc>
                  <a:txBody>
                    <a:bodyPr/>
                    <a:lstStyle/>
                    <a:p>
                      <a:pPr algn="ctr" fontAlgn="ct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1</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標楷體" panose="03000509000000000000" pitchFamily="65" charset="-120"/>
                          <a:ea typeface="標楷體" panose="03000509000000000000" pitchFamily="65" charset="-120"/>
                        </a:rPr>
                        <a:t>(</a:t>
                      </a:r>
                      <a:r>
                        <a:rPr lang="zh-TW" altLang="en-US" sz="800" b="0" i="0" u="none" strike="noStrike">
                          <a:solidFill>
                            <a:srgbClr val="000000"/>
                          </a:solidFill>
                          <a:effectLst/>
                          <a:latin typeface="標楷體" panose="03000509000000000000" pitchFamily="65" charset="-120"/>
                          <a:ea typeface="標楷體" panose="03000509000000000000" pitchFamily="65" charset="-120"/>
                        </a:rPr>
                        <a:t>工程</a:t>
                      </a:r>
                      <a:r>
                        <a:rPr lang="en-US" altLang="zh-TW" sz="800" b="0" i="0" u="none" strike="noStrike">
                          <a:solidFill>
                            <a:srgbClr val="000000"/>
                          </a:solidFill>
                          <a:effectLst/>
                          <a:latin typeface="標楷體" panose="03000509000000000000" pitchFamily="65" charset="-120"/>
                          <a:ea typeface="標楷體" panose="03000509000000000000" pitchFamily="65" charset="-120"/>
                        </a:rPr>
                        <a:t>)112</a:t>
                      </a:r>
                      <a:r>
                        <a:rPr lang="zh-TW" altLang="en-US" sz="800" b="0" i="0" u="none" strike="noStrike">
                          <a:solidFill>
                            <a:srgbClr val="000000"/>
                          </a:solidFill>
                          <a:effectLst/>
                          <a:latin typeface="標楷體" panose="03000509000000000000" pitchFamily="65" charset="-120"/>
                          <a:ea typeface="標楷體" panose="03000509000000000000" pitchFamily="65" charset="-120"/>
                        </a:rPr>
                        <a:t>年度將軍溪北水利設施搶修搶險工程開口契約</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Times New Roman" panose="02020603050405020304" pitchFamily="18" charset="0"/>
                          <a:ea typeface="新細明體" panose="02020500000000000000" pitchFamily="18" charset="-120"/>
                        </a:rPr>
                        <a:t>V</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20,000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7,713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dirty="0">
                          <a:solidFill>
                            <a:srgbClr val="000000"/>
                          </a:solidFill>
                          <a:effectLst/>
                          <a:latin typeface="Times New Roman" panose="02020603050405020304" pitchFamily="18" charset="0"/>
                          <a:ea typeface="新細明體" panose="02020500000000000000" pitchFamily="18" charset="-120"/>
                        </a:rPr>
                        <a:t>12,287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臺南市</a:t>
                      </a: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a:t>
                      </a: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新營、鹽水、東山、白河、後壁區域，必要時得跨其他行政區支援</a:t>
                      </a: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3586161"/>
                  </a:ext>
                </a:extLst>
              </a:tr>
              <a:tr h="1010166">
                <a:tc>
                  <a:txBody>
                    <a:bodyPr/>
                    <a:lstStyle/>
                    <a:p>
                      <a:pPr algn="ctr" fontAlgn="ct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2</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a:solidFill>
                            <a:srgbClr val="000000"/>
                          </a:solidFill>
                          <a:effectLst/>
                          <a:latin typeface="標楷體" panose="03000509000000000000" pitchFamily="65" charset="-120"/>
                          <a:ea typeface="標楷體" panose="03000509000000000000" pitchFamily="65" charset="-120"/>
                        </a:rPr>
                        <a:t>(</a:t>
                      </a:r>
                      <a:r>
                        <a:rPr lang="zh-TW" altLang="en-US" sz="800" b="0" i="0" u="none" strike="noStrike">
                          <a:solidFill>
                            <a:srgbClr val="000000"/>
                          </a:solidFill>
                          <a:effectLst/>
                          <a:latin typeface="標楷體" panose="03000509000000000000" pitchFamily="65" charset="-120"/>
                          <a:ea typeface="標楷體" panose="03000509000000000000" pitchFamily="65" charset="-120"/>
                        </a:rPr>
                        <a:t>工程</a:t>
                      </a:r>
                      <a:r>
                        <a:rPr lang="en-US" altLang="zh-TW" sz="800" b="0" i="0" u="none" strike="noStrike">
                          <a:solidFill>
                            <a:srgbClr val="000000"/>
                          </a:solidFill>
                          <a:effectLst/>
                          <a:latin typeface="標楷體" panose="03000509000000000000" pitchFamily="65" charset="-120"/>
                          <a:ea typeface="標楷體" panose="03000509000000000000" pitchFamily="65" charset="-120"/>
                        </a:rPr>
                        <a:t>)112</a:t>
                      </a:r>
                      <a:r>
                        <a:rPr lang="zh-TW" altLang="en-US" sz="800" b="0" i="0" u="none" strike="noStrike">
                          <a:solidFill>
                            <a:srgbClr val="000000"/>
                          </a:solidFill>
                          <a:effectLst/>
                          <a:latin typeface="標楷體" panose="03000509000000000000" pitchFamily="65" charset="-120"/>
                          <a:ea typeface="標楷體" panose="03000509000000000000" pitchFamily="65" charset="-120"/>
                        </a:rPr>
                        <a:t>年度曾文溪北至將軍溪水利設施搶修搶險工程開口契約</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Times New Roman" panose="02020603050405020304" pitchFamily="18" charset="0"/>
                          <a:ea typeface="新細明體" panose="02020500000000000000" pitchFamily="18" charset="-120"/>
                        </a:rPr>
                        <a:t>V</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43,680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13,680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30,000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臺南市</a:t>
                      </a: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a:t>
                      </a: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北門、學甲、柳營、將軍、佳里、西港、麻豆、七股、六甲、下營、官田、大內區域，必要時得跨其他行政區支援</a:t>
                      </a: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616852"/>
                  </a:ext>
                </a:extLst>
              </a:tr>
              <a:tr h="930415">
                <a:tc>
                  <a:txBody>
                    <a:bodyPr/>
                    <a:lstStyle/>
                    <a:p>
                      <a:pPr algn="ctr" fontAlgn="ct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3</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a:t>
                      </a: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工程</a:t>
                      </a: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)112</a:t>
                      </a: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年度曾文溪南水利設施搶修搶險工程開口契約</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Times New Roman" panose="02020603050405020304" pitchFamily="18" charset="0"/>
                          <a:ea typeface="新細明體" panose="02020500000000000000" pitchFamily="18" charset="-120"/>
                        </a:rPr>
                        <a:t>V</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800" b="0" i="0" u="none" strike="noStrike" dirty="0">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10,000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9,891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a:solidFill>
                            <a:srgbClr val="000000"/>
                          </a:solidFill>
                          <a:effectLst/>
                          <a:latin typeface="Times New Roman" panose="02020603050405020304" pitchFamily="18" charset="0"/>
                          <a:ea typeface="新細明體" panose="02020500000000000000" pitchFamily="18" charset="-120"/>
                        </a:rPr>
                        <a:t>               </a:t>
                      </a:r>
                      <a:r>
                        <a:rPr lang="en-US" altLang="zh-TW" sz="800" b="0" i="0" u="none" strike="noStrike">
                          <a:solidFill>
                            <a:srgbClr val="000000"/>
                          </a:solidFill>
                          <a:effectLst/>
                          <a:latin typeface="Times New Roman" panose="02020603050405020304" pitchFamily="18" charset="0"/>
                          <a:ea typeface="新細明體" panose="02020500000000000000" pitchFamily="18" charset="-120"/>
                        </a:rPr>
                        <a:t>109 </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臺南市</a:t>
                      </a: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a:t>
                      </a:r>
                      <a:r>
                        <a:rPr lang="zh-TW" altLang="en-US" sz="800" b="0" i="0" u="none" strike="noStrike" dirty="0">
                          <a:solidFill>
                            <a:srgbClr val="000000"/>
                          </a:solidFill>
                          <a:effectLst/>
                          <a:latin typeface="標楷體" panose="03000509000000000000" pitchFamily="65" charset="-120"/>
                          <a:ea typeface="標楷體" panose="03000509000000000000" pitchFamily="65" charset="-120"/>
                        </a:rPr>
                        <a:t>安定、善化、歸仁、新化、新市、南化、永康、龍崎、左鎮、關廟、楠西、玉井、山上區域，必要時得跨其他行政區支援</a:t>
                      </a:r>
                      <a:r>
                        <a:rPr lang="en-US" altLang="zh-TW" sz="800" b="0" i="0" u="none" strike="noStrike" dirty="0">
                          <a:solidFill>
                            <a:srgbClr val="000000"/>
                          </a:solidFill>
                          <a:effectLst/>
                          <a:latin typeface="標楷體" panose="03000509000000000000" pitchFamily="65" charset="-120"/>
                          <a:ea typeface="標楷體" panose="03000509000000000000" pitchFamily="65" charset="-120"/>
                        </a:rPr>
                        <a:t>)</a:t>
                      </a:r>
                    </a:p>
                  </a:txBody>
                  <a:tcPr marL="5026" marR="5026" marT="50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6588523"/>
                  </a:ext>
                </a:extLst>
              </a:tr>
            </a:tbl>
          </a:graphicData>
        </a:graphic>
      </p:graphicFrame>
      <p:graphicFrame>
        <p:nvGraphicFramePr>
          <p:cNvPr id="20" name="物件 19">
            <a:extLst>
              <a:ext uri="{FF2B5EF4-FFF2-40B4-BE49-F238E27FC236}">
                <a16:creationId xmlns:a16="http://schemas.microsoft.com/office/drawing/2014/main" id="{CEEB3644-1C96-FDC9-6294-B48FB62295E1}"/>
              </a:ext>
            </a:extLst>
          </p:cNvPr>
          <p:cNvGraphicFramePr>
            <a:graphicFrameLocks noChangeAspect="1"/>
          </p:cNvGraphicFramePr>
          <p:nvPr>
            <p:extLst>
              <p:ext uri="{D42A27DB-BD31-4B8C-83A1-F6EECF244321}">
                <p14:modId xmlns:p14="http://schemas.microsoft.com/office/powerpoint/2010/main" val="4155017614"/>
              </p:ext>
            </p:extLst>
          </p:nvPr>
        </p:nvGraphicFramePr>
        <p:xfrm>
          <a:off x="9404537" y="3429001"/>
          <a:ext cx="4383114" cy="6791124"/>
        </p:xfrm>
        <a:graphic>
          <a:graphicData uri="http://schemas.openxmlformats.org/presentationml/2006/ole">
            <mc:AlternateContent xmlns:mc="http://schemas.openxmlformats.org/markup-compatibility/2006">
              <mc:Choice xmlns:v="urn:schemas-microsoft-com:vml" Requires="v">
                <p:oleObj name="Acrobat Document" r:id="rId10" imgW="5667139" imgH="8019880" progId="Acrobat.Document.DC">
                  <p:embed/>
                </p:oleObj>
              </mc:Choice>
              <mc:Fallback>
                <p:oleObj name="Acrobat Document" r:id="rId10" imgW="5667139" imgH="8019880" progId="Acrobat.Document.DC">
                  <p:embed/>
                  <p:pic>
                    <p:nvPicPr>
                      <p:cNvPr id="0" name=""/>
                      <p:cNvPicPr/>
                      <p:nvPr/>
                    </p:nvPicPr>
                    <p:blipFill>
                      <a:blip r:embed="rId11"/>
                      <a:stretch>
                        <a:fillRect/>
                      </a:stretch>
                    </p:blipFill>
                    <p:spPr>
                      <a:xfrm>
                        <a:off x="9404537" y="3429001"/>
                        <a:ext cx="4383114" cy="6791124"/>
                      </a:xfrm>
                      <a:prstGeom prst="rect">
                        <a:avLst/>
                      </a:prstGeom>
                    </p:spPr>
                  </p:pic>
                </p:oleObj>
              </mc:Fallback>
            </mc:AlternateContent>
          </a:graphicData>
        </a:graphic>
      </p:graphicFrame>
      <p:graphicFrame>
        <p:nvGraphicFramePr>
          <p:cNvPr id="21" name="物件 20">
            <a:extLst>
              <a:ext uri="{FF2B5EF4-FFF2-40B4-BE49-F238E27FC236}">
                <a16:creationId xmlns:a16="http://schemas.microsoft.com/office/drawing/2014/main" id="{349BED92-59D8-D987-A184-87F562F23F10}"/>
              </a:ext>
            </a:extLst>
          </p:cNvPr>
          <p:cNvGraphicFramePr>
            <a:graphicFrameLocks noChangeAspect="1"/>
          </p:cNvGraphicFramePr>
          <p:nvPr>
            <p:extLst>
              <p:ext uri="{D42A27DB-BD31-4B8C-83A1-F6EECF244321}">
                <p14:modId xmlns:p14="http://schemas.microsoft.com/office/powerpoint/2010/main" val="37443689"/>
              </p:ext>
            </p:extLst>
          </p:nvPr>
        </p:nvGraphicFramePr>
        <p:xfrm>
          <a:off x="13850771" y="3429000"/>
          <a:ext cx="4140205" cy="6714207"/>
        </p:xfrm>
        <a:graphic>
          <a:graphicData uri="http://schemas.openxmlformats.org/presentationml/2006/ole">
            <mc:AlternateContent xmlns:mc="http://schemas.openxmlformats.org/markup-compatibility/2006">
              <mc:Choice xmlns:v="urn:schemas-microsoft-com:vml" Requires="v">
                <p:oleObj name="Acrobat Document" r:id="rId12" imgW="5667139" imgH="8019880" progId="Acrobat.Document.DC">
                  <p:embed/>
                </p:oleObj>
              </mc:Choice>
              <mc:Fallback>
                <p:oleObj name="Acrobat Document" r:id="rId12" imgW="5667139" imgH="8019880" progId="Acrobat.Document.DC">
                  <p:embed/>
                  <p:pic>
                    <p:nvPicPr>
                      <p:cNvPr id="0" name=""/>
                      <p:cNvPicPr/>
                      <p:nvPr/>
                    </p:nvPicPr>
                    <p:blipFill>
                      <a:blip r:embed="rId13"/>
                      <a:stretch>
                        <a:fillRect/>
                      </a:stretch>
                    </p:blipFill>
                    <p:spPr>
                      <a:xfrm>
                        <a:off x="13850771" y="3429000"/>
                        <a:ext cx="4140205" cy="6714207"/>
                      </a:xfrm>
                      <a:prstGeom prst="rect">
                        <a:avLst/>
                      </a:prstGeom>
                    </p:spPr>
                  </p:pic>
                </p:oleObj>
              </mc:Fallback>
            </mc:AlternateContent>
          </a:graphicData>
        </a:graphic>
      </p:graphicFrame>
      <p:sp>
        <p:nvSpPr>
          <p:cNvPr id="22" name="語音泡泡: 圓角矩形 21">
            <a:extLst>
              <a:ext uri="{FF2B5EF4-FFF2-40B4-BE49-F238E27FC236}">
                <a16:creationId xmlns:a16="http://schemas.microsoft.com/office/drawing/2014/main" id="{88359A65-245B-403E-58C2-219043F9B057}"/>
              </a:ext>
            </a:extLst>
          </p:cNvPr>
          <p:cNvSpPr/>
          <p:nvPr/>
        </p:nvSpPr>
        <p:spPr>
          <a:xfrm>
            <a:off x="5577582" y="3256380"/>
            <a:ext cx="3144164" cy="2091682"/>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契約金額</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與</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後續擴充</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數字要填對</a:t>
            </a:r>
            <a:endParaRPr lang="en-US" altLang="zh-TW" sz="2800" b="1" dirty="0">
              <a:latin typeface="微軟正黑體" panose="020B0604030504040204" pitchFamily="34" charset="-120"/>
              <a:ea typeface="微軟正黑體" panose="020B0604030504040204" pitchFamily="34" charset="-120"/>
            </a:endParaRPr>
          </a:p>
          <a:p>
            <a:pPr algn="ctr"/>
            <a:r>
              <a:rPr lang="en-US" altLang="zh-TW" dirty="0"/>
              <a:t>	</a:t>
            </a:r>
          </a:p>
        </p:txBody>
      </p:sp>
    </p:spTree>
    <p:extLst>
      <p:ext uri="{BB962C8B-B14F-4D97-AF65-F5344CB8AC3E}">
        <p14:creationId xmlns:p14="http://schemas.microsoft.com/office/powerpoint/2010/main" val="16314830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BC8D5B86-9882-6B00-4AD6-CD71F7BFC000}"/>
              </a:ext>
            </a:extLst>
          </p:cNvPr>
          <p:cNvSpPr txBox="1"/>
          <p:nvPr/>
        </p:nvSpPr>
        <p:spPr>
          <a:xfrm>
            <a:off x="304800" y="748700"/>
            <a:ext cx="17678400" cy="1466812"/>
          </a:xfrm>
          <a:prstGeom prst="rect">
            <a:avLst/>
          </a:prstGeom>
          <a:noFill/>
        </p:spPr>
        <p:txBody>
          <a:bodyPr wrap="square" rtlCol="0">
            <a:spAutoFit/>
          </a:bodyPr>
          <a:lstStyle/>
          <a:p>
            <a:pPr>
              <a:lnSpc>
                <a:spcPts val="5600"/>
              </a:lnSpc>
            </a:pPr>
            <a:r>
              <a:rPr lang="en-US" altLang="zh-TW" sz="4000" dirty="0">
                <a:latin typeface="微軟正黑體" panose="020B0604030504040204" pitchFamily="34" charset="-120"/>
                <a:ea typeface="微軟正黑體" panose="020B0604030504040204" pitchFamily="34" charset="-120"/>
              </a:rPr>
              <a:t>5.</a:t>
            </a:r>
            <a:r>
              <a:rPr lang="zh-TW" altLang="en-US" sz="4000" dirty="0">
                <a:latin typeface="微軟正黑體" panose="020B0604030504040204" pitchFamily="34" charset="-120"/>
                <a:ea typeface="微軟正黑體" panose="020B0604030504040204" pitchFamily="34" charset="-120"/>
              </a:rPr>
              <a:t>上年度受撥補之直轄市及縣市政府未依規定</a:t>
            </a:r>
            <a:r>
              <a:rPr lang="zh-TW" altLang="en-US" sz="4000" dirty="0">
                <a:highlight>
                  <a:srgbClr val="FFFF00"/>
                </a:highlight>
                <a:latin typeface="微軟正黑體" panose="020B0604030504040204" pitchFamily="34" charset="-120"/>
                <a:ea typeface="微軟正黑體" panose="020B0604030504040204" pitchFamily="34" charset="-120"/>
              </a:rPr>
              <a:t>期限</a:t>
            </a:r>
            <a:r>
              <a:rPr lang="zh-TW" altLang="en-US" sz="4000" dirty="0">
                <a:solidFill>
                  <a:srgbClr val="FF0000"/>
                </a:solidFill>
                <a:latin typeface="微軟正黑體" panose="020B0604030504040204" pitchFamily="34" charset="-120"/>
                <a:ea typeface="微軟正黑體" panose="020B0604030504040204" pitchFamily="34" charset="-120"/>
              </a:rPr>
              <a:t>函報災害準備金支用明細表</a:t>
            </a:r>
            <a:r>
              <a:rPr lang="zh-TW" altLang="en-US" sz="4000" dirty="0">
                <a:latin typeface="微軟正黑體" panose="020B0604030504040204" pitchFamily="34" charset="-120"/>
                <a:ea typeface="微軟正黑體" panose="020B0604030504040204" pitchFamily="34" charset="-120"/>
              </a:rPr>
              <a:t>，就評定總分採外扣分數方式辦理。</a:t>
            </a:r>
          </a:p>
        </p:txBody>
      </p:sp>
      <p:pic>
        <p:nvPicPr>
          <p:cNvPr id="8" name="圖片 7">
            <a:extLst>
              <a:ext uri="{FF2B5EF4-FFF2-40B4-BE49-F238E27FC236}">
                <a16:creationId xmlns:a16="http://schemas.microsoft.com/office/drawing/2014/main" id="{4F51D69C-04BC-5F95-3A6F-881E4AB4200C}"/>
              </a:ext>
            </a:extLst>
          </p:cNvPr>
          <p:cNvPicPr>
            <a:picLocks noChangeAspect="1"/>
          </p:cNvPicPr>
          <p:nvPr/>
        </p:nvPicPr>
        <p:blipFill>
          <a:blip r:embed="rId8"/>
          <a:stretch>
            <a:fillRect/>
          </a:stretch>
        </p:blipFill>
        <p:spPr>
          <a:xfrm>
            <a:off x="152400" y="2215512"/>
            <a:ext cx="18246347" cy="8071488"/>
          </a:xfrm>
          <a:prstGeom prst="rect">
            <a:avLst/>
          </a:prstGeom>
        </p:spPr>
      </p:pic>
      <p:sp>
        <p:nvSpPr>
          <p:cNvPr id="5" name="雲朵形 4">
            <a:extLst>
              <a:ext uri="{FF2B5EF4-FFF2-40B4-BE49-F238E27FC236}">
                <a16:creationId xmlns:a16="http://schemas.microsoft.com/office/drawing/2014/main" id="{4BF32CBA-4A44-3E45-95EF-6DBDACEE9009}"/>
              </a:ext>
            </a:extLst>
          </p:cNvPr>
          <p:cNvSpPr/>
          <p:nvPr/>
        </p:nvSpPr>
        <p:spPr>
          <a:xfrm>
            <a:off x="8305800" y="1422073"/>
            <a:ext cx="4495800" cy="2260251"/>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4000" dirty="0"/>
              <a:t>12</a:t>
            </a:r>
            <a:r>
              <a:rPr lang="zh-TW" altLang="en-US" sz="4000" dirty="0"/>
              <a:t>月</a:t>
            </a:r>
            <a:r>
              <a:rPr lang="en-US" altLang="zh-TW" sz="4000" dirty="0"/>
              <a:t>25</a:t>
            </a:r>
            <a:r>
              <a:rPr lang="zh-TW" altLang="en-US" sz="4000" dirty="0"/>
              <a:t>日</a:t>
            </a:r>
          </a:p>
        </p:txBody>
      </p:sp>
    </p:spTree>
    <p:extLst>
      <p:ext uri="{BB962C8B-B14F-4D97-AF65-F5344CB8AC3E}">
        <p14:creationId xmlns:p14="http://schemas.microsoft.com/office/powerpoint/2010/main" val="3750527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BC8D5B86-9882-6B00-4AD6-CD71F7BFC000}"/>
              </a:ext>
            </a:extLst>
          </p:cNvPr>
          <p:cNvSpPr txBox="1"/>
          <p:nvPr/>
        </p:nvSpPr>
        <p:spPr>
          <a:xfrm>
            <a:off x="228600" y="114300"/>
            <a:ext cx="17678400" cy="2184957"/>
          </a:xfrm>
          <a:prstGeom prst="rect">
            <a:avLst/>
          </a:prstGeom>
          <a:noFill/>
        </p:spPr>
        <p:txBody>
          <a:bodyPr wrap="square" rtlCol="0">
            <a:spAutoFit/>
          </a:bodyPr>
          <a:lstStyle/>
          <a:p>
            <a:pPr>
              <a:lnSpc>
                <a:spcPts val="5600"/>
              </a:lnSpc>
            </a:pPr>
            <a:r>
              <a:rPr lang="en-US" altLang="zh-TW" sz="4000" dirty="0">
                <a:latin typeface="微軟正黑體" panose="020B0604030504040204" pitchFamily="34" charset="-120"/>
                <a:ea typeface="微軟正黑體" panose="020B0604030504040204" pitchFamily="34" charset="-120"/>
              </a:rPr>
              <a:t>6. </a:t>
            </a:r>
            <a:r>
              <a:rPr lang="zh-TW" altLang="en-US" sz="4000" dirty="0">
                <a:latin typeface="微軟正黑體" panose="020B0604030504040204" pitchFamily="34" charset="-120"/>
                <a:ea typeface="微軟正黑體" panose="020B0604030504040204" pitchFamily="34" charset="-120"/>
              </a:rPr>
              <a:t>按直轄市或縣市政府災害復建上年度提報撥補、</a:t>
            </a:r>
            <a:r>
              <a:rPr lang="zh-TW" altLang="en-US" sz="4000" dirty="0">
                <a:solidFill>
                  <a:srgbClr val="FF0000"/>
                </a:solidFill>
                <a:latin typeface="微軟正黑體" panose="020B0604030504040204" pitchFamily="34" charset="-120"/>
                <a:ea typeface="微軟正黑體" panose="020B0604030504040204" pitchFamily="34" charset="-120"/>
              </a:rPr>
              <a:t>當年度經費請撥</a:t>
            </a:r>
            <a:r>
              <a:rPr lang="zh-TW" altLang="en-US" sz="4000" dirty="0">
                <a:latin typeface="微軟正黑體" panose="020B0604030504040204" pitchFamily="34" charset="-120"/>
                <a:ea typeface="微軟正黑體" panose="020B0604030504040204" pitchFamily="34" charset="-120"/>
              </a:rPr>
              <a:t>與上年度災害準備金</a:t>
            </a:r>
            <a:r>
              <a:rPr lang="zh-TW" altLang="en-US" sz="4000" dirty="0">
                <a:solidFill>
                  <a:srgbClr val="FF0000"/>
                </a:solidFill>
                <a:latin typeface="微軟正黑體" panose="020B0604030504040204" pitchFamily="34" charset="-120"/>
                <a:ea typeface="微軟正黑體" panose="020B0604030504040204" pitchFamily="34" charset="-120"/>
              </a:rPr>
              <a:t>年底審查之資料內容及配合情形</a:t>
            </a:r>
            <a:r>
              <a:rPr lang="zh-TW" altLang="en-US" sz="4000" dirty="0">
                <a:latin typeface="微軟正黑體" panose="020B0604030504040204" pitchFamily="34" charset="-120"/>
                <a:ea typeface="微軟正黑體" panose="020B0604030504040204" pitchFamily="34" charset="-120"/>
              </a:rPr>
              <a:t>，以及當年度申請展延經費請撥期限狀況，就評定總分採外扣分數方式辦理。</a:t>
            </a:r>
          </a:p>
        </p:txBody>
      </p:sp>
      <p:sp>
        <p:nvSpPr>
          <p:cNvPr id="8" name="文字方塊 7">
            <a:extLst>
              <a:ext uri="{FF2B5EF4-FFF2-40B4-BE49-F238E27FC236}">
                <a16:creationId xmlns:a16="http://schemas.microsoft.com/office/drawing/2014/main" id="{BA69E45B-F916-2E6E-CDF3-2D6B8531EF40}"/>
              </a:ext>
            </a:extLst>
          </p:cNvPr>
          <p:cNvSpPr txBox="1"/>
          <p:nvPr/>
        </p:nvSpPr>
        <p:spPr>
          <a:xfrm>
            <a:off x="313509" y="2290412"/>
            <a:ext cx="5867400" cy="6919138"/>
          </a:xfrm>
          <a:prstGeom prst="rect">
            <a:avLst/>
          </a:prstGeom>
          <a:noFill/>
        </p:spPr>
        <p:txBody>
          <a:bodyPr wrap="square" rtlCol="0">
            <a:spAutoFit/>
          </a:bodyPr>
          <a:lstStyle/>
          <a:p>
            <a:pPr>
              <a:lnSpc>
                <a:spcPts val="6000"/>
              </a:lnSpc>
            </a:pPr>
            <a:r>
              <a:rPr lang="en-US" altLang="zh-TW" sz="3200" dirty="0">
                <a:latin typeface="微軟正黑體" panose="020B0604030504040204" pitchFamily="34" charset="-120"/>
                <a:ea typeface="微軟正黑體" panose="020B0604030504040204" pitchFamily="34" charset="-120"/>
              </a:rPr>
              <a:t>1.1071226</a:t>
            </a:r>
            <a:r>
              <a:rPr lang="zh-TW" altLang="en-US" sz="3200" dirty="0">
                <a:latin typeface="微軟正黑體" panose="020B0604030504040204" pitchFamily="34" charset="-120"/>
                <a:ea typeface="微軟正黑體" panose="020B0604030504040204" pitchFamily="34" charset="-120"/>
              </a:rPr>
              <a:t>水六工字第</a:t>
            </a:r>
            <a:r>
              <a:rPr lang="en-US" altLang="zh-TW" sz="3200" dirty="0">
                <a:latin typeface="微軟正黑體" panose="020B0604030504040204" pitchFamily="34" charset="-120"/>
                <a:ea typeface="微軟正黑體" panose="020B0604030504040204" pitchFamily="34" charset="-120"/>
              </a:rPr>
              <a:t>10750173330</a:t>
            </a:r>
            <a:r>
              <a:rPr lang="zh-TW" altLang="en-US" sz="3200" dirty="0">
                <a:latin typeface="微軟正黑體" panose="020B0604030504040204" pitchFamily="34" charset="-120"/>
                <a:ea typeface="微軟正黑體" panose="020B0604030504040204" pitchFamily="34" charset="-120"/>
              </a:rPr>
              <a:t>號</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同意備查。</a:t>
            </a:r>
          </a:p>
          <a:p>
            <a:pPr>
              <a:lnSpc>
                <a:spcPts val="6000"/>
              </a:lnSpc>
            </a:pPr>
            <a:r>
              <a:rPr lang="en-US" altLang="zh-TW" sz="3200" dirty="0">
                <a:latin typeface="微軟正黑體" panose="020B0604030504040204" pitchFamily="34" charset="-120"/>
                <a:ea typeface="微軟正黑體" panose="020B0604030504040204" pitchFamily="34" charset="-120"/>
              </a:rPr>
              <a:t>2.</a:t>
            </a:r>
            <a:r>
              <a:rPr lang="zh-TW" altLang="en-US" sz="3200" dirty="0">
                <a:latin typeface="微軟正黑體" panose="020B0604030504040204" pitchFamily="34" charset="-120"/>
                <a:ea typeface="微軟正黑體" panose="020B0604030504040204" pitchFamily="34" charset="-120"/>
              </a:rPr>
              <a:t>第一次請款已檢附決算書，決算金額為</a:t>
            </a:r>
            <a:r>
              <a:rPr lang="en-US" altLang="zh-TW" sz="3200" dirty="0">
                <a:latin typeface="微軟正黑體" panose="020B0604030504040204" pitchFamily="34" charset="-120"/>
                <a:ea typeface="微軟正黑體" panose="020B0604030504040204" pitchFamily="34" charset="-120"/>
              </a:rPr>
              <a:t>14,791,568</a:t>
            </a:r>
            <a:r>
              <a:rPr lang="zh-TW" altLang="en-US" sz="3200" dirty="0">
                <a:latin typeface="微軟正黑體" panose="020B0604030504040204" pitchFamily="34" charset="-120"/>
                <a:ea typeface="微軟正黑體" panose="020B0604030504040204" pitchFamily="34" charset="-120"/>
              </a:rPr>
              <a:t>元</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水利局勞務結驗收證明書結算為</a:t>
            </a:r>
            <a:r>
              <a:rPr lang="en-US" altLang="zh-TW" sz="3200" dirty="0">
                <a:latin typeface="微軟正黑體" panose="020B0604030504040204" pitchFamily="34" charset="-120"/>
                <a:ea typeface="微軟正黑體" panose="020B0604030504040204" pitchFamily="34" charset="-120"/>
              </a:rPr>
              <a:t>745,325</a:t>
            </a:r>
            <a:r>
              <a:rPr lang="zh-TW" altLang="en-US" sz="3200" dirty="0">
                <a:latin typeface="微軟正黑體" panose="020B0604030504040204" pitchFamily="34" charset="-120"/>
                <a:ea typeface="微軟正黑體" panose="020B0604030504040204" pitchFamily="34" charset="-120"/>
              </a:rPr>
              <a:t>元加上後壁區公所工程結算表結算為</a:t>
            </a:r>
            <a:r>
              <a:rPr lang="en-US" altLang="zh-TW" sz="3200" dirty="0">
                <a:latin typeface="微軟正黑體" panose="020B0604030504040204" pitchFamily="34" charset="-120"/>
                <a:ea typeface="微軟正黑體" panose="020B0604030504040204" pitchFamily="34" charset="-120"/>
              </a:rPr>
              <a:t>14,046,243</a:t>
            </a:r>
            <a:r>
              <a:rPr lang="zh-TW" altLang="en-US" sz="3200" dirty="0">
                <a:latin typeface="微軟正黑體" panose="020B0604030504040204" pitchFamily="34" charset="-120"/>
                <a:ea typeface="微軟正黑體" panose="020B0604030504040204" pitchFamily="34" charset="-120"/>
              </a:rPr>
              <a:t>元</a:t>
            </a:r>
            <a:r>
              <a:rPr lang="en-US" altLang="zh-TW" sz="3200" dirty="0">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，扣除</a:t>
            </a:r>
            <a:r>
              <a:rPr lang="zh-TW" altLang="en-US" sz="3200" dirty="0">
                <a:highlight>
                  <a:srgbClr val="FFFF00"/>
                </a:highlight>
                <a:latin typeface="微軟正黑體" panose="020B0604030504040204" pitchFamily="34" charset="-120"/>
                <a:ea typeface="微軟正黑體" panose="020B0604030504040204" pitchFamily="34" charset="-120"/>
              </a:rPr>
              <a:t>逾期違約金</a:t>
            </a:r>
            <a:r>
              <a:rPr lang="en-US" altLang="zh-TW" sz="3200" dirty="0">
                <a:highlight>
                  <a:srgbClr val="FFFF00"/>
                </a:highlight>
                <a:latin typeface="微軟正黑體" panose="020B0604030504040204" pitchFamily="34" charset="-120"/>
                <a:ea typeface="微軟正黑體" panose="020B0604030504040204" pitchFamily="34" charset="-120"/>
              </a:rPr>
              <a:t>656</a:t>
            </a:r>
            <a:r>
              <a:rPr lang="zh-TW" altLang="en-US" sz="3200" dirty="0">
                <a:highlight>
                  <a:srgbClr val="FFFF00"/>
                </a:highlight>
                <a:latin typeface="微軟正黑體" panose="020B0604030504040204" pitchFamily="34" charset="-120"/>
                <a:ea typeface="微軟正黑體" panose="020B0604030504040204" pitchFamily="34" charset="-120"/>
              </a:rPr>
              <a:t>元</a:t>
            </a:r>
            <a:r>
              <a:rPr lang="zh-TW" altLang="en-US" sz="3200" dirty="0">
                <a:latin typeface="微軟正黑體" panose="020B0604030504040204" pitchFamily="34" charset="-120"/>
                <a:ea typeface="微軟正黑體" panose="020B0604030504040204" pitchFamily="34" charset="-120"/>
              </a:rPr>
              <a:t>，決算淨額為</a:t>
            </a:r>
            <a:r>
              <a:rPr lang="en-US" altLang="zh-TW" sz="3200" dirty="0">
                <a:latin typeface="微軟正黑體" panose="020B0604030504040204" pitchFamily="34" charset="-120"/>
                <a:ea typeface="微軟正黑體" panose="020B0604030504040204" pitchFamily="34" charset="-120"/>
              </a:rPr>
              <a:t>14,790,912</a:t>
            </a:r>
            <a:r>
              <a:rPr lang="zh-TW" altLang="en-US" sz="3200" dirty="0">
                <a:latin typeface="微軟正黑體" panose="020B0604030504040204" pitchFamily="34" charset="-120"/>
                <a:ea typeface="微軟正黑體" panose="020B0604030504040204" pitchFamily="34" charset="-120"/>
              </a:rPr>
              <a:t>元</a:t>
            </a:r>
            <a:r>
              <a:rPr lang="zh-TW" altLang="en-US" dirty="0">
                <a:latin typeface="微軟正黑體" panose="020B0604030504040204" pitchFamily="34" charset="-120"/>
                <a:ea typeface="微軟正黑體" panose="020B0604030504040204" pitchFamily="34" charset="-120"/>
              </a:rPr>
              <a:t>。</a:t>
            </a:r>
          </a:p>
        </p:txBody>
      </p:sp>
      <p:pic>
        <p:nvPicPr>
          <p:cNvPr id="10" name="圖片 9">
            <a:extLst>
              <a:ext uri="{FF2B5EF4-FFF2-40B4-BE49-F238E27FC236}">
                <a16:creationId xmlns:a16="http://schemas.microsoft.com/office/drawing/2014/main" id="{1DA772AA-B919-63CC-619C-A39DE6FD2080}"/>
              </a:ext>
            </a:extLst>
          </p:cNvPr>
          <p:cNvPicPr>
            <a:picLocks noChangeAspect="1"/>
          </p:cNvPicPr>
          <p:nvPr/>
        </p:nvPicPr>
        <p:blipFill>
          <a:blip r:embed="rId8"/>
          <a:stretch>
            <a:fillRect/>
          </a:stretch>
        </p:blipFill>
        <p:spPr>
          <a:xfrm>
            <a:off x="6729662" y="2171700"/>
            <a:ext cx="5473137" cy="7686675"/>
          </a:xfrm>
          <a:prstGeom prst="rect">
            <a:avLst/>
          </a:prstGeom>
        </p:spPr>
      </p:pic>
      <p:pic>
        <p:nvPicPr>
          <p:cNvPr id="12" name="圖片 11">
            <a:extLst>
              <a:ext uri="{FF2B5EF4-FFF2-40B4-BE49-F238E27FC236}">
                <a16:creationId xmlns:a16="http://schemas.microsoft.com/office/drawing/2014/main" id="{C766316B-0D4E-FFCF-CBC1-E3FF2E57F850}"/>
              </a:ext>
            </a:extLst>
          </p:cNvPr>
          <p:cNvPicPr>
            <a:picLocks noChangeAspect="1"/>
          </p:cNvPicPr>
          <p:nvPr/>
        </p:nvPicPr>
        <p:blipFill>
          <a:blip r:embed="rId9"/>
          <a:stretch>
            <a:fillRect/>
          </a:stretch>
        </p:blipFill>
        <p:spPr>
          <a:xfrm>
            <a:off x="12055510" y="1701727"/>
            <a:ext cx="5629275" cy="7686675"/>
          </a:xfrm>
          <a:prstGeom prst="rect">
            <a:avLst/>
          </a:prstGeom>
        </p:spPr>
      </p:pic>
      <p:sp>
        <p:nvSpPr>
          <p:cNvPr id="13" name="橢圓 12">
            <a:extLst>
              <a:ext uri="{FF2B5EF4-FFF2-40B4-BE49-F238E27FC236}">
                <a16:creationId xmlns:a16="http://schemas.microsoft.com/office/drawing/2014/main" id="{D5EBE29D-94D2-8845-6668-D77EC5736310}"/>
              </a:ext>
            </a:extLst>
          </p:cNvPr>
          <p:cNvSpPr/>
          <p:nvPr/>
        </p:nvSpPr>
        <p:spPr>
          <a:xfrm>
            <a:off x="7482897" y="8724900"/>
            <a:ext cx="3810000" cy="484650"/>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a:extLst>
              <a:ext uri="{FF2B5EF4-FFF2-40B4-BE49-F238E27FC236}">
                <a16:creationId xmlns:a16="http://schemas.microsoft.com/office/drawing/2014/main" id="{97CFBD11-A0AC-DAB8-F819-7ED472EE9A07}"/>
              </a:ext>
            </a:extLst>
          </p:cNvPr>
          <p:cNvSpPr/>
          <p:nvPr/>
        </p:nvSpPr>
        <p:spPr>
          <a:xfrm>
            <a:off x="12573001" y="3429000"/>
            <a:ext cx="1951664" cy="457684"/>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30460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pic>
        <p:nvPicPr>
          <p:cNvPr id="7" name="圖片 6">
            <a:extLst>
              <a:ext uri="{FF2B5EF4-FFF2-40B4-BE49-F238E27FC236}">
                <a16:creationId xmlns:a16="http://schemas.microsoft.com/office/drawing/2014/main" id="{AE844372-607C-2E53-044A-C41DADAFF884}"/>
              </a:ext>
            </a:extLst>
          </p:cNvPr>
          <p:cNvPicPr>
            <a:picLocks noChangeAspect="1"/>
          </p:cNvPicPr>
          <p:nvPr/>
        </p:nvPicPr>
        <p:blipFill>
          <a:blip r:embed="rId4"/>
          <a:stretch>
            <a:fillRect/>
          </a:stretch>
        </p:blipFill>
        <p:spPr>
          <a:xfrm>
            <a:off x="6455672" y="2369266"/>
            <a:ext cx="11756128" cy="7802058"/>
          </a:xfrm>
          <a:prstGeom prst="rect">
            <a:avLst/>
          </a:prstGeom>
        </p:spPr>
      </p:pic>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BC8D5B86-9882-6B00-4AD6-CD71F7BFC000}"/>
              </a:ext>
            </a:extLst>
          </p:cNvPr>
          <p:cNvSpPr txBox="1"/>
          <p:nvPr/>
        </p:nvSpPr>
        <p:spPr>
          <a:xfrm>
            <a:off x="228600" y="114300"/>
            <a:ext cx="17678400" cy="2184957"/>
          </a:xfrm>
          <a:prstGeom prst="rect">
            <a:avLst/>
          </a:prstGeom>
          <a:noFill/>
        </p:spPr>
        <p:txBody>
          <a:bodyPr wrap="square" rtlCol="0">
            <a:spAutoFit/>
          </a:bodyPr>
          <a:lstStyle/>
          <a:p>
            <a:pPr>
              <a:lnSpc>
                <a:spcPts val="5600"/>
              </a:lnSpc>
            </a:pPr>
            <a:r>
              <a:rPr lang="en-US" altLang="zh-TW" sz="4000" dirty="0">
                <a:latin typeface="微軟正黑體" panose="020B0604030504040204" pitchFamily="34" charset="-120"/>
                <a:ea typeface="微軟正黑體" panose="020B0604030504040204" pitchFamily="34" charset="-120"/>
              </a:rPr>
              <a:t>6. </a:t>
            </a:r>
            <a:r>
              <a:rPr lang="zh-TW" altLang="en-US" sz="4000" dirty="0">
                <a:latin typeface="微軟正黑體" panose="020B0604030504040204" pitchFamily="34" charset="-120"/>
                <a:ea typeface="微軟正黑體" panose="020B0604030504040204" pitchFamily="34" charset="-120"/>
              </a:rPr>
              <a:t>按直轄市或縣市政府災害復建上年度提報撥補、</a:t>
            </a:r>
            <a:r>
              <a:rPr lang="zh-TW" altLang="en-US" sz="4000" dirty="0">
                <a:solidFill>
                  <a:srgbClr val="FF0000"/>
                </a:solidFill>
                <a:latin typeface="微軟正黑體" panose="020B0604030504040204" pitchFamily="34" charset="-120"/>
                <a:ea typeface="微軟正黑體" panose="020B0604030504040204" pitchFamily="34" charset="-120"/>
              </a:rPr>
              <a:t>當年度經費請撥</a:t>
            </a:r>
            <a:r>
              <a:rPr lang="zh-TW" altLang="en-US" sz="4000" dirty="0">
                <a:latin typeface="微軟正黑體" panose="020B0604030504040204" pitchFamily="34" charset="-120"/>
                <a:ea typeface="微軟正黑體" panose="020B0604030504040204" pitchFamily="34" charset="-120"/>
              </a:rPr>
              <a:t>與上年度災害準備金</a:t>
            </a:r>
            <a:r>
              <a:rPr lang="zh-TW" altLang="en-US" sz="4000" dirty="0">
                <a:solidFill>
                  <a:srgbClr val="FF0000"/>
                </a:solidFill>
                <a:latin typeface="微軟正黑體" panose="020B0604030504040204" pitchFamily="34" charset="-120"/>
                <a:ea typeface="微軟正黑體" panose="020B0604030504040204" pitchFamily="34" charset="-120"/>
              </a:rPr>
              <a:t>年底審查之資料內容及配合情形</a:t>
            </a:r>
            <a:r>
              <a:rPr lang="zh-TW" altLang="en-US" sz="4000" dirty="0">
                <a:latin typeface="微軟正黑體" panose="020B0604030504040204" pitchFamily="34" charset="-120"/>
                <a:ea typeface="微軟正黑體" panose="020B0604030504040204" pitchFamily="34" charset="-120"/>
              </a:rPr>
              <a:t>，以及當年度申請展延經費請撥期限狀況，就評定總分採外扣分數方式辦理。</a:t>
            </a:r>
          </a:p>
        </p:txBody>
      </p:sp>
      <p:sp>
        <p:nvSpPr>
          <p:cNvPr id="8" name="文字方塊 7">
            <a:extLst>
              <a:ext uri="{FF2B5EF4-FFF2-40B4-BE49-F238E27FC236}">
                <a16:creationId xmlns:a16="http://schemas.microsoft.com/office/drawing/2014/main" id="{BA69E45B-F916-2E6E-CDF3-2D6B8531EF40}"/>
              </a:ext>
            </a:extLst>
          </p:cNvPr>
          <p:cNvSpPr txBox="1"/>
          <p:nvPr/>
        </p:nvSpPr>
        <p:spPr>
          <a:xfrm>
            <a:off x="76200" y="2290412"/>
            <a:ext cx="6104709" cy="7055906"/>
          </a:xfrm>
          <a:prstGeom prst="rect">
            <a:avLst/>
          </a:prstGeom>
          <a:noFill/>
        </p:spPr>
        <p:txBody>
          <a:bodyPr wrap="square" rtlCol="0">
            <a:spAutoFit/>
          </a:bodyPr>
          <a:lstStyle/>
          <a:p>
            <a:pPr>
              <a:lnSpc>
                <a:spcPts val="5000"/>
              </a:lnSpc>
            </a:pPr>
            <a:r>
              <a:rPr lang="en-US" altLang="zh-TW" sz="2400" dirty="0">
                <a:latin typeface="微軟正黑體" panose="020B0604030504040204" pitchFamily="34" charset="-120"/>
                <a:ea typeface="微軟正黑體" panose="020B0604030504040204" pitchFamily="34" charset="-120"/>
              </a:rPr>
              <a:t>1110124</a:t>
            </a:r>
            <a:r>
              <a:rPr lang="zh-TW" altLang="en-US" sz="2400" dirty="0">
                <a:latin typeface="微軟正黑體" panose="020B0604030504040204" pitchFamily="34" charset="-120"/>
                <a:ea typeface="微軟正黑體" panose="020B0604030504040204" pitchFamily="34" charset="-120"/>
              </a:rPr>
              <a:t>水六工字第</a:t>
            </a:r>
            <a:r>
              <a:rPr lang="en-US" altLang="zh-TW" sz="2400" dirty="0">
                <a:latin typeface="微軟正黑體" panose="020B0604030504040204" pitchFamily="34" charset="-120"/>
                <a:ea typeface="微軟正黑體" panose="020B0604030504040204" pitchFamily="34" charset="-120"/>
              </a:rPr>
              <a:t>11101010560</a:t>
            </a:r>
            <a:r>
              <a:rPr lang="zh-TW" altLang="en-US" sz="2400" dirty="0">
                <a:latin typeface="微軟正黑體" panose="020B0604030504040204" pitchFamily="34" charset="-120"/>
                <a:ea typeface="微軟正黑體" panose="020B0604030504040204" pitchFamily="34" charset="-120"/>
              </a:rPr>
              <a:t>號「七股區龍山里六成排水左岸掏空（下山安檢站）災後復建工程」基本設計資料 原則同意</a:t>
            </a:r>
          </a:p>
          <a:p>
            <a:pPr>
              <a:lnSpc>
                <a:spcPts val="5000"/>
              </a:lnSpc>
            </a:pP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實際開挖後因擋土設施傾斜，爰辦理變更設計追加橫撐補助</a:t>
            </a:r>
            <a:r>
              <a:rPr lang="en-US" altLang="zh-TW" sz="2400" dirty="0">
                <a:latin typeface="微軟正黑體" panose="020B0604030504040204" pitchFamily="34" charset="-120"/>
                <a:ea typeface="微軟正黑體" panose="020B0604030504040204" pitchFamily="34" charset="-120"/>
              </a:rPr>
              <a:t>165,500</a:t>
            </a:r>
            <a:r>
              <a:rPr lang="zh-TW" altLang="en-US" sz="2400" dirty="0">
                <a:latin typeface="微軟正黑體" panose="020B0604030504040204" pitchFamily="34" charset="-120"/>
                <a:ea typeface="微軟正黑體" panose="020B0604030504040204" pitchFamily="34" charset="-120"/>
              </a:rPr>
              <a:t>元，實際結算較原核定數增加</a:t>
            </a:r>
            <a:r>
              <a:rPr lang="en-US" altLang="zh-TW" sz="2400" dirty="0">
                <a:latin typeface="微軟正黑體" panose="020B0604030504040204" pitchFamily="34" charset="-120"/>
                <a:ea typeface="微軟正黑體" panose="020B0604030504040204" pitchFamily="34" charset="-120"/>
              </a:rPr>
              <a:t>150,140</a:t>
            </a:r>
            <a:r>
              <a:rPr lang="zh-TW" altLang="en-US" sz="2400" dirty="0">
                <a:latin typeface="微軟正黑體" panose="020B0604030504040204" pitchFamily="34" charset="-120"/>
                <a:ea typeface="微軟正黑體" panose="020B0604030504040204" pitchFamily="34" charset="-120"/>
              </a:rPr>
              <a:t>元</a:t>
            </a:r>
          </a:p>
          <a:p>
            <a:pPr>
              <a:lnSpc>
                <a:spcPts val="5000"/>
              </a:lnSpc>
            </a:pP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第一次請款已檢附決算書，決算金額為</a:t>
            </a:r>
            <a:r>
              <a:rPr lang="en-US" altLang="zh-TW" sz="2400" dirty="0">
                <a:latin typeface="微軟正黑體" panose="020B0604030504040204" pitchFamily="34" charset="-120"/>
                <a:ea typeface="微軟正黑體" panose="020B0604030504040204" pitchFamily="34" charset="-120"/>
              </a:rPr>
              <a:t>11,165,500</a:t>
            </a:r>
            <a:r>
              <a:rPr lang="zh-TW" altLang="en-US" sz="2400" dirty="0">
                <a:latin typeface="微軟正黑體" panose="020B0604030504040204" pitchFamily="34" charset="-120"/>
                <a:ea typeface="微軟正黑體" panose="020B0604030504040204" pitchFamily="34" charset="-120"/>
              </a:rPr>
              <a:t>元，扣除剩餘土方預估售予廠商收入，每</a:t>
            </a:r>
            <a:r>
              <a:rPr lang="en-US" altLang="zh-TW" sz="2400" dirty="0">
                <a:latin typeface="微軟正黑體" panose="020B0604030504040204" pitchFamily="34" charset="-120"/>
                <a:ea typeface="微軟正黑體" panose="020B0604030504040204" pitchFamily="34" charset="-120"/>
              </a:rPr>
              <a:t>M3</a:t>
            </a:r>
            <a:r>
              <a:rPr lang="zh-TW" altLang="en-US" sz="2400" dirty="0">
                <a:latin typeface="微軟正黑體" panose="020B0604030504040204" pitchFamily="34" charset="-120"/>
                <a:ea typeface="微軟正黑體" panose="020B0604030504040204" pitchFamily="34" charset="-120"/>
              </a:rPr>
              <a:t>單價為</a:t>
            </a:r>
            <a:r>
              <a:rPr lang="en-US" altLang="zh-TW" sz="2400" dirty="0">
                <a:latin typeface="微軟正黑體" panose="020B0604030504040204" pitchFamily="34" charset="-120"/>
                <a:ea typeface="微軟正黑體" panose="020B0604030504040204" pitchFamily="34" charset="-120"/>
              </a:rPr>
              <a:t>40</a:t>
            </a:r>
            <a:r>
              <a:rPr lang="zh-TW" altLang="en-US" sz="2400" dirty="0">
                <a:latin typeface="微軟正黑體" panose="020B0604030504040204" pitchFamily="34" charset="-120"/>
                <a:ea typeface="微軟正黑體" panose="020B0604030504040204" pitchFamily="34" charset="-120"/>
              </a:rPr>
              <a:t>元，總值為</a:t>
            </a:r>
            <a:r>
              <a:rPr lang="en-US" altLang="zh-TW" sz="2400" dirty="0">
                <a:latin typeface="微軟正黑體" panose="020B0604030504040204" pitchFamily="34" charset="-120"/>
                <a:ea typeface="微軟正黑體" panose="020B0604030504040204" pitchFamily="34" charset="-120"/>
              </a:rPr>
              <a:t>384*40=15,360</a:t>
            </a:r>
            <a:r>
              <a:rPr lang="zh-TW" altLang="en-US" sz="2400" dirty="0">
                <a:latin typeface="微軟正黑體" panose="020B0604030504040204" pitchFamily="34" charset="-120"/>
                <a:ea typeface="微軟正黑體" panose="020B0604030504040204" pitchFamily="34" charset="-120"/>
              </a:rPr>
              <a:t>元，決算淨值為</a:t>
            </a:r>
            <a:r>
              <a:rPr lang="en-US" altLang="zh-TW" sz="2400" dirty="0">
                <a:latin typeface="微軟正黑體" panose="020B0604030504040204" pitchFamily="34" charset="-120"/>
                <a:ea typeface="微軟正黑體" panose="020B0604030504040204" pitchFamily="34" charset="-120"/>
              </a:rPr>
              <a:t>11,150,140</a:t>
            </a:r>
            <a:r>
              <a:rPr lang="zh-TW" altLang="en-US" sz="2400" dirty="0">
                <a:latin typeface="微軟正黑體" panose="020B0604030504040204" pitchFamily="34" charset="-120"/>
                <a:ea typeface="微軟正黑體" panose="020B0604030504040204" pitchFamily="34" charset="-120"/>
              </a:rPr>
              <a:t>元</a:t>
            </a:r>
            <a:r>
              <a:rPr lang="en-US" altLang="zh-TW" sz="2400" dirty="0">
                <a:latin typeface="微軟正黑體" panose="020B0604030504040204" pitchFamily="34" charset="-120"/>
                <a:ea typeface="微軟正黑體" panose="020B0604030504040204" pitchFamily="34" charset="-120"/>
              </a:rPr>
              <a:t>(11,165,500-15,360)</a:t>
            </a:r>
            <a:r>
              <a:rPr lang="zh-TW" altLang="en-US" sz="1400" dirty="0">
                <a:latin typeface="微軟正黑體" panose="020B0604030504040204" pitchFamily="34" charset="-120"/>
                <a:ea typeface="微軟正黑體" panose="020B0604030504040204" pitchFamily="34" charset="-120"/>
              </a:rPr>
              <a:t>。</a:t>
            </a:r>
          </a:p>
        </p:txBody>
      </p:sp>
      <p:sp>
        <p:nvSpPr>
          <p:cNvPr id="16" name="橢圓 15">
            <a:extLst>
              <a:ext uri="{FF2B5EF4-FFF2-40B4-BE49-F238E27FC236}">
                <a16:creationId xmlns:a16="http://schemas.microsoft.com/office/drawing/2014/main" id="{97CFBD11-A0AC-DAB8-F819-7ED472EE9A07}"/>
              </a:ext>
            </a:extLst>
          </p:cNvPr>
          <p:cNvSpPr/>
          <p:nvPr/>
        </p:nvSpPr>
        <p:spPr>
          <a:xfrm>
            <a:off x="6705600" y="8648700"/>
            <a:ext cx="10896600" cy="917382"/>
          </a:xfrm>
          <a:prstGeom prst="ellipse">
            <a:avLst/>
          </a:pr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雲朵形 8">
            <a:extLst>
              <a:ext uri="{FF2B5EF4-FFF2-40B4-BE49-F238E27FC236}">
                <a16:creationId xmlns:a16="http://schemas.microsoft.com/office/drawing/2014/main" id="{083DBD18-3718-90B7-ACCF-EA84E93A40E3}"/>
              </a:ext>
            </a:extLst>
          </p:cNvPr>
          <p:cNvSpPr/>
          <p:nvPr/>
        </p:nvSpPr>
        <p:spPr>
          <a:xfrm>
            <a:off x="8458200" y="2369266"/>
            <a:ext cx="6096000" cy="384103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800" dirty="0">
                <a:latin typeface="標楷體" panose="03000509000000000000" pitchFamily="65" charset="-120"/>
                <a:ea typeface="標楷體" panose="03000509000000000000" pitchFamily="65" charset="-120"/>
              </a:rPr>
              <a:t>112</a:t>
            </a:r>
            <a:r>
              <a:rPr lang="zh-TW" altLang="en-US"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10</a:t>
            </a:r>
            <a:r>
              <a:rPr lang="zh-TW" altLang="en-US" sz="2800" dirty="0">
                <a:latin typeface="標楷體" panose="03000509000000000000" pitchFamily="65" charset="-120"/>
                <a:ea typeface="標楷體" panose="03000509000000000000" pitchFamily="65" charset="-120"/>
              </a:rPr>
              <a:t>月抽查</a:t>
            </a:r>
            <a:r>
              <a:rPr lang="en-US" altLang="zh-TW" sz="2800" dirty="0">
                <a:latin typeface="標楷體" panose="03000509000000000000" pitchFamily="65" charset="-120"/>
                <a:ea typeface="標楷體" panose="03000509000000000000" pitchFamily="65" charset="-120"/>
              </a:rPr>
              <a:t>110</a:t>
            </a:r>
            <a:r>
              <a:rPr lang="zh-TW" altLang="en-US"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7</a:t>
            </a:r>
            <a:r>
              <a:rPr lang="zh-TW" altLang="en-US" sz="2800" dirty="0">
                <a:latin typeface="標楷體" panose="03000509000000000000" pitchFamily="65" charset="-120"/>
                <a:ea typeface="標楷體" panose="03000509000000000000" pitchFamily="65" charset="-120"/>
              </a:rPr>
              <a:t>月及</a:t>
            </a:r>
            <a:r>
              <a:rPr lang="en-US" altLang="zh-TW" sz="2800" dirty="0">
                <a:latin typeface="標楷體" panose="03000509000000000000" pitchFamily="65" charset="-120"/>
                <a:ea typeface="標楷體" panose="03000509000000000000" pitchFamily="65" charset="-120"/>
              </a:rPr>
              <a:t>8</a:t>
            </a:r>
            <a:r>
              <a:rPr lang="zh-TW" altLang="en-US" sz="2800" dirty="0">
                <a:latin typeface="標楷體" panose="03000509000000000000" pitchFamily="65" charset="-120"/>
                <a:ea typeface="標楷體" panose="03000509000000000000" pitchFamily="65" charset="-120"/>
              </a:rPr>
              <a:t>月千萬工程以下災後復建工程，請款金額皆符合，無逾期違約金或土方收入等項增減，</a:t>
            </a:r>
            <a:endParaRPr lang="en-US" altLang="zh-TW" sz="2800" dirty="0">
              <a:latin typeface="標楷體" panose="03000509000000000000" pitchFamily="65" charset="-120"/>
              <a:ea typeface="標楷體" panose="03000509000000000000" pitchFamily="65" charset="-120"/>
            </a:endParaRPr>
          </a:p>
          <a:p>
            <a:pPr algn="ctr"/>
            <a:r>
              <a:rPr lang="zh-TW" altLang="en-US" sz="2800" dirty="0">
                <a:highlight>
                  <a:srgbClr val="FFFF00"/>
                </a:highlight>
                <a:latin typeface="標楷體" panose="03000509000000000000" pitchFamily="65" charset="-120"/>
                <a:ea typeface="標楷體" panose="03000509000000000000" pitchFamily="65" charset="-120"/>
              </a:rPr>
              <a:t>考核通過</a:t>
            </a:r>
            <a:r>
              <a:rPr lang="en-US" altLang="zh-TW" sz="2800" dirty="0">
                <a:highlight>
                  <a:srgbClr val="FFFF00"/>
                </a:highlight>
                <a:latin typeface="標楷體" panose="03000509000000000000" pitchFamily="65" charset="-120"/>
                <a:ea typeface="標楷體" panose="03000509000000000000" pitchFamily="65" charset="-120"/>
              </a:rPr>
              <a:t>!</a:t>
            </a:r>
            <a:endParaRPr lang="zh-TW" altLang="en-US" sz="2800" dirty="0">
              <a:highlight>
                <a:srgbClr val="FFFF00"/>
              </a:highligh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6402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722188" y="-2083956"/>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216953" y="6431624"/>
            <a:ext cx="1803031" cy="4114800"/>
          </a:xfrm>
          <a:custGeom>
            <a:avLst/>
            <a:gdLst/>
            <a:ahLst/>
            <a:cxnLst/>
            <a:rect l="l" t="t" r="r" b="b"/>
            <a:pathLst>
              <a:path w="1803031" h="4114800">
                <a:moveTo>
                  <a:pt x="0" y="0"/>
                </a:moveTo>
                <a:lnTo>
                  <a:pt x="1803030" y="0"/>
                </a:lnTo>
                <a:lnTo>
                  <a:pt x="18030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TextBox 4"/>
          <p:cNvSpPr txBox="1"/>
          <p:nvPr/>
        </p:nvSpPr>
        <p:spPr>
          <a:xfrm>
            <a:off x="304800" y="266700"/>
            <a:ext cx="14097000" cy="12657311"/>
          </a:xfrm>
          <a:prstGeom prst="rect">
            <a:avLst/>
          </a:prstGeom>
        </p:spPr>
        <p:txBody>
          <a:bodyPr wrap="square" lIns="0" tIns="0" rIns="0" bIns="0" rtlCol="0" anchor="t">
            <a:spAutoFit/>
          </a:bodyPr>
          <a:lstStyle/>
          <a:p>
            <a:pPr>
              <a:lnSpc>
                <a:spcPts val="6000"/>
              </a:lnSpc>
            </a:pPr>
            <a:r>
              <a:rPr lang="zh-TW" altLang="en-US" sz="4800" dirty="0">
                <a:solidFill>
                  <a:srgbClr val="22423D"/>
                </a:solidFill>
                <a:ea typeface="Moontime"/>
              </a:rPr>
              <a:t>配合事項</a:t>
            </a:r>
            <a:endParaRPr lang="en-US" altLang="zh-TW" sz="4800" dirty="0">
              <a:solidFill>
                <a:srgbClr val="22423D"/>
              </a:solidFill>
              <a:ea typeface="Moontime"/>
            </a:endParaRPr>
          </a:p>
          <a:p>
            <a:pPr marL="914400" indent="-914400">
              <a:lnSpc>
                <a:spcPts val="7300"/>
              </a:lnSpc>
              <a:buFont typeface="+mj-lt"/>
              <a:buAutoNum type="arabicPeriod"/>
            </a:pPr>
            <a:r>
              <a:rPr lang="zh-TW" altLang="en-US" sz="4800" dirty="0">
                <a:solidFill>
                  <a:srgbClr val="22423D"/>
                </a:solidFill>
                <a:ea typeface="Moontime"/>
              </a:rPr>
              <a:t>年底配合繳交核銷決算電子檔</a:t>
            </a:r>
            <a:endParaRPr lang="en-US" altLang="zh-TW" sz="4800" dirty="0">
              <a:solidFill>
                <a:srgbClr val="22423D"/>
              </a:solidFill>
              <a:ea typeface="Moontime"/>
            </a:endParaRPr>
          </a:p>
          <a:p>
            <a:pPr marL="914400" indent="-914400">
              <a:lnSpc>
                <a:spcPts val="7300"/>
              </a:lnSpc>
              <a:buFont typeface="+mj-lt"/>
              <a:buAutoNum type="arabicPeriod"/>
            </a:pPr>
            <a:r>
              <a:rPr lang="zh-TW" altLang="en-US" sz="4800" dirty="0">
                <a:solidFill>
                  <a:srgbClr val="22423D"/>
                </a:solidFill>
                <a:ea typeface="Moontime"/>
              </a:rPr>
              <a:t>年初調查開口契約契約及後擴金額填寫需核實</a:t>
            </a:r>
            <a:endParaRPr lang="en-US" altLang="zh-TW" sz="4800" dirty="0">
              <a:solidFill>
                <a:srgbClr val="22423D"/>
              </a:solidFill>
              <a:ea typeface="Moontime"/>
            </a:endParaRPr>
          </a:p>
          <a:p>
            <a:pPr marL="914400" indent="-914400">
              <a:lnSpc>
                <a:spcPts val="7300"/>
              </a:lnSpc>
              <a:buFont typeface="+mj-lt"/>
              <a:buAutoNum type="arabicPeriod"/>
            </a:pPr>
            <a:r>
              <a:rPr lang="zh-TW" altLang="en-US" sz="4800" dirty="0">
                <a:solidFill>
                  <a:srgbClr val="22423D"/>
                </a:solidFill>
                <a:ea typeface="Moontime"/>
              </a:rPr>
              <a:t>復建工程有提報中央時需核實</a:t>
            </a:r>
            <a:endParaRPr lang="en-US" altLang="zh-TW" sz="4800" dirty="0">
              <a:solidFill>
                <a:srgbClr val="22423D"/>
              </a:solidFill>
              <a:ea typeface="Moontime"/>
            </a:endParaRPr>
          </a:p>
          <a:p>
            <a:pPr marL="914400" indent="-914400">
              <a:lnSpc>
                <a:spcPts val="7300"/>
              </a:lnSpc>
              <a:buFont typeface="+mj-lt"/>
              <a:buAutoNum type="arabicPeriod"/>
            </a:pPr>
            <a:r>
              <a:rPr lang="zh-TW" altLang="en-US" sz="4800" dirty="0">
                <a:solidFill>
                  <a:srgbClr val="22423D"/>
                </a:solidFill>
                <a:ea typeface="Moontime"/>
              </a:rPr>
              <a:t>災害準備金支用明細表依各機關公所依單位一表格，俾利統整</a:t>
            </a:r>
            <a:endParaRPr lang="en-US" altLang="zh-TW" sz="4800" dirty="0">
              <a:solidFill>
                <a:srgbClr val="22423D"/>
              </a:solidFill>
              <a:ea typeface="Moontime"/>
            </a:endParaRPr>
          </a:p>
          <a:p>
            <a:pPr marL="914400" indent="-914400">
              <a:lnSpc>
                <a:spcPts val="7300"/>
              </a:lnSpc>
              <a:buFont typeface="+mj-lt"/>
              <a:buAutoNum type="arabicPeriod"/>
            </a:pPr>
            <a:r>
              <a:rPr lang="zh-TW" altLang="en-US" sz="4800" dirty="0">
                <a:solidFill>
                  <a:srgbClr val="22423D"/>
                </a:solidFill>
                <a:ea typeface="Moontime"/>
              </a:rPr>
              <a:t>提報中央之災後復建工程請款決算時，千萬工程以下者，亦需檢附決算書、驗收證明書、結算總表及明細表供災害防救辦公室核對，如有逾期違約金或土方收入等要告知災害防救辦公室</a:t>
            </a:r>
            <a:endParaRPr lang="en-US" altLang="zh-TW" sz="4800" dirty="0">
              <a:solidFill>
                <a:srgbClr val="22423D"/>
              </a:solidFill>
              <a:ea typeface="Moontime"/>
            </a:endParaRPr>
          </a:p>
          <a:p>
            <a:pPr marL="914400" indent="-914400">
              <a:lnSpc>
                <a:spcPts val="6000"/>
              </a:lnSpc>
              <a:buFont typeface="+mj-lt"/>
              <a:buAutoNum type="arabicPeriod"/>
            </a:pPr>
            <a:endParaRPr lang="en-US" altLang="zh-TW" sz="4800" dirty="0">
              <a:solidFill>
                <a:srgbClr val="22423D"/>
              </a:solidFill>
              <a:ea typeface="Moontime"/>
            </a:endParaRPr>
          </a:p>
          <a:p>
            <a:pPr marL="914400" indent="-914400">
              <a:lnSpc>
                <a:spcPts val="6000"/>
              </a:lnSpc>
              <a:buFont typeface="+mj-lt"/>
              <a:buAutoNum type="arabicPeriod"/>
            </a:pPr>
            <a:endParaRPr lang="en-US" altLang="zh-TW" sz="4800" dirty="0">
              <a:solidFill>
                <a:srgbClr val="22423D"/>
              </a:solidFill>
              <a:ea typeface="Moontime"/>
            </a:endParaRPr>
          </a:p>
          <a:p>
            <a:pPr>
              <a:lnSpc>
                <a:spcPts val="6000"/>
              </a:lnSpc>
            </a:pPr>
            <a:endParaRPr lang="en-US" altLang="zh-TW" sz="4800" dirty="0">
              <a:solidFill>
                <a:srgbClr val="22423D"/>
              </a:solidFill>
              <a:ea typeface="Moontime"/>
            </a:endParaRPr>
          </a:p>
          <a:p>
            <a:pPr algn="ctr">
              <a:lnSpc>
                <a:spcPts val="8953"/>
              </a:lnSpc>
            </a:pPr>
            <a:endParaRPr lang="en-US" sz="8289" dirty="0">
              <a:solidFill>
                <a:srgbClr val="22423D"/>
              </a:solidFill>
              <a:ea typeface="Moontime"/>
            </a:endParaRPr>
          </a:p>
        </p:txBody>
      </p:sp>
      <p:sp>
        <p:nvSpPr>
          <p:cNvPr id="5" name="Freeform 5"/>
          <p:cNvSpPr/>
          <p:nvPr/>
        </p:nvSpPr>
        <p:spPr>
          <a:xfrm>
            <a:off x="12449033" y="0"/>
            <a:ext cx="5867400" cy="4381500"/>
          </a:xfrm>
          <a:custGeom>
            <a:avLst/>
            <a:gdLst/>
            <a:ahLst/>
            <a:cxnLst/>
            <a:rect l="l" t="t" r="r" b="b"/>
            <a:pathLst>
              <a:path w="6726444" h="4378304">
                <a:moveTo>
                  <a:pt x="0" y="0"/>
                </a:moveTo>
                <a:lnTo>
                  <a:pt x="6726444" y="0"/>
                </a:lnTo>
                <a:lnTo>
                  <a:pt x="6726444" y="4378304"/>
                </a:lnTo>
                <a:lnTo>
                  <a:pt x="0" y="4378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A475CF0F-14E1-6103-C5D9-E2FE5BA6932E}"/>
              </a:ext>
            </a:extLst>
          </p:cNvPr>
          <p:cNvSpPr txBox="1"/>
          <p:nvPr/>
        </p:nvSpPr>
        <p:spPr>
          <a:xfrm>
            <a:off x="180474" y="201666"/>
            <a:ext cx="18135600" cy="8669681"/>
          </a:xfrm>
          <a:prstGeom prst="rect">
            <a:avLst/>
          </a:prstGeom>
          <a:noFill/>
        </p:spPr>
        <p:txBody>
          <a:bodyPr wrap="square" rtlCol="0">
            <a:spAutoFit/>
          </a:bodyPr>
          <a:lstStyle/>
          <a:p>
            <a:pPr>
              <a:lnSpc>
                <a:spcPts val="8500"/>
              </a:lnSpc>
            </a:pPr>
            <a:r>
              <a:rPr lang="zh-TW" altLang="zh-TW" sz="4400" dirty="0">
                <a:latin typeface="微軟正黑體" panose="020B0604030504040204" pitchFamily="34" charset="-120"/>
                <a:ea typeface="微軟正黑體" panose="020B0604030504040204" pitchFamily="34" charset="-120"/>
              </a:rPr>
              <a:t>五、當年度曾請求中央協助之直轄市或縣（市）政府，應併同所轄直轄市</a:t>
            </a:r>
          </a:p>
          <a:p>
            <a:pPr>
              <a:lnSpc>
                <a:spcPts val="8500"/>
              </a:lnSpc>
            </a:pPr>
            <a:r>
              <a:rPr lang="en-US" altLang="zh-TW" sz="4400" dirty="0">
                <a:latin typeface="微軟正黑體" panose="020B0604030504040204" pitchFamily="34" charset="-120"/>
                <a:ea typeface="微軟正黑體" panose="020B0604030504040204" pitchFamily="34" charset="-120"/>
              </a:rPr>
              <a:t>    </a:t>
            </a:r>
            <a:r>
              <a:rPr lang="zh-TW" altLang="zh-TW" sz="4400" dirty="0">
                <a:latin typeface="微軟正黑體" panose="020B0604030504040204" pitchFamily="34" charset="-120"/>
                <a:ea typeface="微軟正黑體" panose="020B0604030504040204" pitchFamily="34" charset="-120"/>
              </a:rPr>
              <a:t>山地原住民區及鄉（鎮、市）公所部分，依處理辦法第十條規定檢附</a:t>
            </a:r>
          </a:p>
          <a:p>
            <a:pPr>
              <a:lnSpc>
                <a:spcPts val="8500"/>
              </a:lnSpc>
            </a:pPr>
            <a:r>
              <a:rPr lang="en-US" altLang="zh-TW" sz="4400" dirty="0">
                <a:latin typeface="微軟正黑體" panose="020B0604030504040204" pitchFamily="34" charset="-120"/>
                <a:ea typeface="微軟正黑體" panose="020B0604030504040204" pitchFamily="34" charset="-120"/>
              </a:rPr>
              <a:t>    </a:t>
            </a:r>
            <a:r>
              <a:rPr lang="zh-TW" altLang="zh-TW" sz="4400" dirty="0">
                <a:latin typeface="微軟正黑體" panose="020B0604030504040204" pitchFamily="34" charset="-120"/>
                <a:ea typeface="微軟正黑體" panose="020B0604030504040204" pitchFamily="34" charset="-120"/>
              </a:rPr>
              <a:t>行政院主計總處所定</a:t>
            </a:r>
            <a:r>
              <a:rPr lang="zh-TW" altLang="zh-TW" sz="5400" b="1" dirty="0">
                <a:latin typeface="微軟正黑體" panose="020B0604030504040204" pitchFamily="34" charset="-120"/>
                <a:ea typeface="微軟正黑體" panose="020B0604030504040204" pitchFamily="34" charset="-120"/>
              </a:rPr>
              <a:t>災害準備金支用明細表</a:t>
            </a:r>
            <a:r>
              <a:rPr lang="zh-TW" altLang="zh-TW" sz="4400" dirty="0">
                <a:latin typeface="微軟正黑體" panose="020B0604030504040204" pitchFamily="34" charset="-120"/>
                <a:ea typeface="微軟正黑體" panose="020B0604030504040204" pitchFamily="34" charset="-120"/>
              </a:rPr>
              <a:t>，於當年</a:t>
            </a:r>
            <a:r>
              <a:rPr lang="zh-TW" altLang="zh-TW" sz="5400" b="1" dirty="0">
                <a:highlight>
                  <a:srgbClr val="FFFF00"/>
                </a:highlight>
                <a:latin typeface="微軟正黑體" panose="020B0604030504040204" pitchFamily="34" charset="-120"/>
                <a:ea typeface="微軟正黑體" panose="020B0604030504040204" pitchFamily="34" charset="-120"/>
              </a:rPr>
              <a:t>十二月二十五日</a:t>
            </a:r>
            <a:r>
              <a:rPr lang="zh-TW" altLang="zh-TW" sz="5400" b="1" dirty="0">
                <a:latin typeface="微軟正黑體" panose="020B0604030504040204" pitchFamily="34" charset="-120"/>
                <a:ea typeface="微軟正黑體" panose="020B0604030504040204" pitchFamily="34" charset="-120"/>
              </a:rPr>
              <a:t>前彙整函報行政院主計總處審核及抽查</a:t>
            </a:r>
            <a:r>
              <a:rPr lang="zh-TW" altLang="zh-TW" sz="4400" dirty="0">
                <a:latin typeface="微軟正黑體" panose="020B0604030504040204" pitchFamily="34" charset="-120"/>
                <a:ea typeface="微軟正黑體" panose="020B0604030504040204" pitchFamily="34" charset="-120"/>
              </a:rPr>
              <a:t>，再依</a:t>
            </a:r>
            <a:r>
              <a:rPr lang="zh-TW" altLang="zh-TW" sz="5400" b="1" dirty="0">
                <a:latin typeface="微軟正黑體" panose="020B0604030504040204" pitchFamily="34" charset="-120"/>
                <a:ea typeface="微軟正黑體" panose="020B0604030504040204" pitchFamily="34" charset="-120"/>
              </a:rPr>
              <a:t>抽查案件提供相關資料</a:t>
            </a:r>
            <a:r>
              <a:rPr lang="zh-TW" altLang="zh-TW" sz="4400" dirty="0">
                <a:latin typeface="微軟正黑體" panose="020B0604030504040204" pitchFamily="34" charset="-120"/>
                <a:ea typeface="微軟正黑體" panose="020B0604030504040204" pitchFamily="34" charset="-120"/>
              </a:rPr>
              <a:t>，惟整體抽查案件審認數占填報數之比率</a:t>
            </a:r>
            <a:r>
              <a:rPr lang="zh-TW" altLang="zh-TW" sz="5400" b="1" dirty="0">
                <a:latin typeface="微軟正黑體" panose="020B0604030504040204" pitchFamily="34" charset="-120"/>
                <a:ea typeface="微軟正黑體" panose="020B0604030504040204" pitchFamily="34" charset="-120"/>
              </a:rPr>
              <a:t>低於一定比率</a:t>
            </a:r>
            <a:r>
              <a:rPr lang="zh-TW" altLang="zh-TW" sz="4400" dirty="0">
                <a:latin typeface="微軟正黑體" panose="020B0604030504040204" pitchFamily="34" charset="-120"/>
                <a:ea typeface="微軟正黑體" panose="020B0604030504040204" pitchFamily="34" charset="-120"/>
              </a:rPr>
              <a:t>者，當次作業</a:t>
            </a:r>
            <a:r>
              <a:rPr lang="zh-TW" altLang="zh-TW" sz="5400" b="1" dirty="0">
                <a:latin typeface="微軟正黑體" panose="020B0604030504040204" pitchFamily="34" charset="-120"/>
                <a:ea typeface="微軟正黑體" panose="020B0604030504040204" pitchFamily="34" charset="-120"/>
              </a:rPr>
              <a:t>修正為</a:t>
            </a:r>
            <a:r>
              <a:rPr lang="zh-TW" altLang="zh-TW" sz="5400" b="1" dirty="0">
                <a:highlight>
                  <a:srgbClr val="FFFF00"/>
                </a:highlight>
                <a:latin typeface="微軟正黑體" panose="020B0604030504040204" pitchFamily="34" charset="-120"/>
                <a:ea typeface="微軟正黑體" panose="020B0604030504040204" pitchFamily="34" charset="-120"/>
              </a:rPr>
              <a:t>全面</a:t>
            </a:r>
            <a:r>
              <a:rPr lang="zh-TW" altLang="zh-TW" sz="5400" b="1" dirty="0">
                <a:latin typeface="微軟正黑體" panose="020B0604030504040204" pitchFamily="34" charset="-120"/>
                <a:ea typeface="微軟正黑體" panose="020B0604030504040204" pitchFamily="34" charset="-120"/>
              </a:rPr>
              <a:t>審查</a:t>
            </a:r>
            <a:r>
              <a:rPr lang="zh-TW" altLang="zh-TW" sz="4400" dirty="0">
                <a:latin typeface="微軟正黑體" panose="020B0604030504040204" pitchFamily="34" charset="-120"/>
                <a:ea typeface="微軟正黑體" panose="020B0604030504040204" pitchFamily="34" charset="-120"/>
              </a:rPr>
              <a:t>。</a:t>
            </a:r>
          </a:p>
          <a:p>
            <a:pPr>
              <a:lnSpc>
                <a:spcPts val="8500"/>
              </a:lnSpc>
            </a:pPr>
            <a:r>
              <a:rPr lang="en-US" altLang="zh-TW" sz="4400" dirty="0">
                <a:latin typeface="微軟正黑體" panose="020B0604030504040204" pitchFamily="34" charset="-120"/>
                <a:ea typeface="微軟正黑體" panose="020B0604030504040204" pitchFamily="34" charset="-120"/>
              </a:rPr>
              <a:t>    </a:t>
            </a:r>
            <a:r>
              <a:rPr lang="zh-TW" altLang="zh-TW" sz="4400" dirty="0">
                <a:latin typeface="微軟正黑體" panose="020B0604030504040204" pitchFamily="34" charset="-120"/>
                <a:ea typeface="微軟正黑體" panose="020B0604030504040204" pitchFamily="34" charset="-120"/>
              </a:rPr>
              <a:t>前項作業，逾期未函報或抽查案件資料不完備，且經行政院主計總處</a:t>
            </a:r>
          </a:p>
          <a:p>
            <a:pPr>
              <a:lnSpc>
                <a:spcPts val="8500"/>
              </a:lnSpc>
            </a:pPr>
            <a:r>
              <a:rPr lang="en-US" altLang="zh-TW" sz="4400" dirty="0">
                <a:latin typeface="微軟正黑體" panose="020B0604030504040204" pitchFamily="34" charset="-120"/>
                <a:ea typeface="微軟正黑體" panose="020B0604030504040204" pitchFamily="34" charset="-120"/>
              </a:rPr>
              <a:t>    </a:t>
            </a:r>
            <a:r>
              <a:rPr lang="zh-TW" altLang="zh-TW" sz="4400" dirty="0">
                <a:latin typeface="微軟正黑體" panose="020B0604030504040204" pitchFamily="34" charset="-120"/>
                <a:ea typeface="微軟正黑體" panose="020B0604030504040204" pitchFamily="34" charset="-120"/>
              </a:rPr>
              <a:t>通知仍未補正者，行政院主計總處得不予認列相關動支數額。</a:t>
            </a:r>
          </a:p>
        </p:txBody>
      </p:sp>
    </p:spTree>
    <p:extLst>
      <p:ext uri="{BB962C8B-B14F-4D97-AF65-F5344CB8AC3E}">
        <p14:creationId xmlns:p14="http://schemas.microsoft.com/office/powerpoint/2010/main" val="2402654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562172" y="-668293"/>
            <a:ext cx="2446436" cy="4114800"/>
          </a:xfrm>
          <a:custGeom>
            <a:avLst/>
            <a:gdLst/>
            <a:ahLst/>
            <a:cxnLst/>
            <a:rect l="l" t="t" r="r" b="b"/>
            <a:pathLst>
              <a:path w="2446436" h="4114800">
                <a:moveTo>
                  <a:pt x="0" y="0"/>
                </a:moveTo>
                <a:lnTo>
                  <a:pt x="2446436" y="0"/>
                </a:lnTo>
                <a:lnTo>
                  <a:pt x="24464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5864009" y="6950278"/>
            <a:ext cx="2423991" cy="411480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3293156" y="-403679"/>
            <a:ext cx="11009614" cy="10362799"/>
          </a:xfrm>
          <a:custGeom>
            <a:avLst/>
            <a:gdLst/>
            <a:ahLst/>
            <a:cxnLst/>
            <a:rect l="l" t="t" r="r" b="b"/>
            <a:pathLst>
              <a:path w="11009614" h="10362799">
                <a:moveTo>
                  <a:pt x="0" y="0"/>
                </a:moveTo>
                <a:lnTo>
                  <a:pt x="11009613" y="0"/>
                </a:lnTo>
                <a:lnTo>
                  <a:pt x="11009613" y="10362799"/>
                </a:lnTo>
                <a:lnTo>
                  <a:pt x="0" y="10362799"/>
                </a:lnTo>
                <a:lnTo>
                  <a:pt x="0" y="0"/>
                </a:lnTo>
                <a:close/>
              </a:path>
            </a:pathLst>
          </a:custGeom>
          <a:blipFill>
            <a:blip r:embed="rId6"/>
            <a:stretch>
              <a:fillRect/>
            </a:stretch>
          </a:blipFill>
        </p:spPr>
        <p:txBody>
          <a:bodyPr/>
          <a:lstStyle/>
          <a:p>
            <a:endParaRPr lang="zh-TW" altLang="en-US"/>
          </a:p>
        </p:txBody>
      </p:sp>
      <p:sp>
        <p:nvSpPr>
          <p:cNvPr id="5" name="TextBox 5"/>
          <p:cNvSpPr txBox="1"/>
          <p:nvPr/>
        </p:nvSpPr>
        <p:spPr>
          <a:xfrm>
            <a:off x="3985231" y="4362956"/>
            <a:ext cx="10317538" cy="2646937"/>
          </a:xfrm>
          <a:prstGeom prst="rect">
            <a:avLst/>
          </a:prstGeom>
        </p:spPr>
        <p:txBody>
          <a:bodyPr lIns="0" tIns="0" rIns="0" bIns="0" rtlCol="0" anchor="t">
            <a:spAutoFit/>
          </a:bodyPr>
          <a:lstStyle/>
          <a:p>
            <a:pPr algn="ctr">
              <a:lnSpc>
                <a:spcPts val="9011"/>
              </a:lnSpc>
            </a:pPr>
            <a:r>
              <a:rPr lang="en-US" sz="17003">
                <a:solidFill>
                  <a:srgbClr val="22423D"/>
                </a:solidFill>
                <a:latin typeface="Moontime"/>
              </a:rPr>
              <a:t>Thank</a:t>
            </a:r>
          </a:p>
          <a:p>
            <a:pPr algn="ctr">
              <a:lnSpc>
                <a:spcPts val="9011"/>
              </a:lnSpc>
            </a:pPr>
            <a:r>
              <a:rPr lang="en-US" sz="17003">
                <a:solidFill>
                  <a:srgbClr val="22423D"/>
                </a:solidFill>
                <a:latin typeface="Moontime"/>
              </a:rPr>
              <a:t>you</a:t>
            </a:r>
          </a:p>
        </p:txBody>
      </p:sp>
      <p:sp>
        <p:nvSpPr>
          <p:cNvPr id="6" name="Freeform 6"/>
          <p:cNvSpPr/>
          <p:nvPr/>
        </p:nvSpPr>
        <p:spPr>
          <a:xfrm>
            <a:off x="3985231" y="3550166"/>
            <a:ext cx="2978087" cy="3186669"/>
          </a:xfrm>
          <a:custGeom>
            <a:avLst/>
            <a:gdLst/>
            <a:ahLst/>
            <a:cxnLst/>
            <a:rect l="l" t="t" r="r" b="b"/>
            <a:pathLst>
              <a:path w="2978087" h="3186669">
                <a:moveTo>
                  <a:pt x="0" y="0"/>
                </a:moveTo>
                <a:lnTo>
                  <a:pt x="2978087" y="0"/>
                </a:lnTo>
                <a:lnTo>
                  <a:pt x="2978087" y="3186668"/>
                </a:lnTo>
                <a:lnTo>
                  <a:pt x="0" y="31866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pic>
        <p:nvPicPr>
          <p:cNvPr id="7" name="圖片 6">
            <a:extLst>
              <a:ext uri="{FF2B5EF4-FFF2-40B4-BE49-F238E27FC236}">
                <a16:creationId xmlns:a16="http://schemas.microsoft.com/office/drawing/2014/main" id="{2FA8E25F-8F66-38FD-546C-F24F076861BA}"/>
              </a:ext>
            </a:extLst>
          </p:cNvPr>
          <p:cNvPicPr>
            <a:picLocks noChangeAspect="1"/>
          </p:cNvPicPr>
          <p:nvPr/>
        </p:nvPicPr>
        <p:blipFill>
          <a:blip r:embed="rId8"/>
          <a:stretch>
            <a:fillRect/>
          </a:stretch>
        </p:blipFill>
        <p:spPr>
          <a:xfrm>
            <a:off x="685800" y="590984"/>
            <a:ext cx="17373600" cy="9105032"/>
          </a:xfrm>
          <a:prstGeom prst="rect">
            <a:avLst/>
          </a:prstGeom>
        </p:spPr>
      </p:pic>
    </p:spTree>
    <p:extLst>
      <p:ext uri="{BB962C8B-B14F-4D97-AF65-F5344CB8AC3E}">
        <p14:creationId xmlns:p14="http://schemas.microsoft.com/office/powerpoint/2010/main" val="2512977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6" name="文字方塊 5">
            <a:extLst>
              <a:ext uri="{FF2B5EF4-FFF2-40B4-BE49-F238E27FC236}">
                <a16:creationId xmlns:a16="http://schemas.microsoft.com/office/drawing/2014/main" id="{A475CF0F-14E1-6103-C5D9-E2FE5BA6932E}"/>
              </a:ext>
            </a:extLst>
          </p:cNvPr>
          <p:cNvSpPr txBox="1"/>
          <p:nvPr/>
        </p:nvSpPr>
        <p:spPr>
          <a:xfrm>
            <a:off x="152400" y="201666"/>
            <a:ext cx="18163674" cy="9246762"/>
          </a:xfrm>
          <a:prstGeom prst="rect">
            <a:avLst/>
          </a:prstGeom>
          <a:noFill/>
        </p:spPr>
        <p:txBody>
          <a:bodyPr wrap="square" rtlCol="0">
            <a:spAutoFit/>
          </a:bodyPr>
          <a:lstStyle/>
          <a:p>
            <a:pPr>
              <a:lnSpc>
                <a:spcPts val="8000"/>
              </a:lnSpc>
            </a:pPr>
            <a:r>
              <a:rPr lang="zh-TW" altLang="en-US" sz="4800" dirty="0">
                <a:latin typeface="微軟正黑體" panose="020B0604030504040204" pitchFamily="34" charset="-120"/>
                <a:ea typeface="微軟正黑體" panose="020B0604030504040204" pitchFamily="34" charset="-120"/>
              </a:rPr>
              <a:t>六、直轄市或縣（市）政府依前點規定提供之</a:t>
            </a:r>
            <a:r>
              <a:rPr lang="zh-TW" altLang="en-US" sz="4800" dirty="0">
                <a:highlight>
                  <a:srgbClr val="FFFF00"/>
                </a:highlight>
                <a:latin typeface="微軟正黑體" panose="020B0604030504040204" pitchFamily="34" charset="-120"/>
                <a:ea typeface="微軟正黑體" panose="020B0604030504040204" pitchFamily="34" charset="-120"/>
              </a:rPr>
              <a:t>抽查案件</a:t>
            </a:r>
            <a:r>
              <a:rPr lang="zh-TW" altLang="en-US" sz="4800" dirty="0">
                <a:latin typeface="微軟正黑體" panose="020B0604030504040204" pitchFamily="34" charset="-120"/>
                <a:ea typeface="微軟正黑體" panose="020B0604030504040204" pitchFamily="34" charset="-120"/>
              </a:rPr>
              <a:t>相關資料，至少應包含下列單據之一：</a:t>
            </a:r>
          </a:p>
          <a:p>
            <a:pPr>
              <a:lnSpc>
                <a:spcPts val="8000"/>
              </a:lnSpc>
            </a:pPr>
            <a:r>
              <a:rPr lang="zh-TW" altLang="en-US" sz="4800" dirty="0">
                <a:latin typeface="微軟正黑體" panose="020B0604030504040204" pitchFamily="34" charset="-120"/>
                <a:ea typeface="微軟正黑體" panose="020B0604030504040204" pitchFamily="34" charset="-120"/>
              </a:rPr>
              <a:t>（一）災害準備金動支案簽文（開口契約為簽請廠商履約之單據）。</a:t>
            </a:r>
          </a:p>
          <a:p>
            <a:pPr>
              <a:lnSpc>
                <a:spcPts val="8000"/>
              </a:lnSpc>
            </a:pPr>
            <a:r>
              <a:rPr lang="zh-TW" altLang="en-US" sz="4800" dirty="0">
                <a:latin typeface="微軟正黑體" panose="020B0604030504040204" pitchFamily="34" charset="-120"/>
                <a:ea typeface="微軟正黑體" panose="020B0604030504040204" pitchFamily="34" charset="-120"/>
              </a:rPr>
              <a:t>（二）可顯示工程名稱、簽約金額及簽約日期之契約書（含開口</a:t>
            </a:r>
            <a:endParaRPr lang="en-US" altLang="zh-TW" sz="4800" dirty="0">
              <a:latin typeface="微軟正黑體" panose="020B0604030504040204" pitchFamily="34" charset="-120"/>
              <a:ea typeface="微軟正黑體" panose="020B0604030504040204" pitchFamily="34" charset="-120"/>
            </a:endParaRPr>
          </a:p>
          <a:p>
            <a:pPr>
              <a:lnSpc>
                <a:spcPts val="8000"/>
              </a:lnSpc>
            </a:pPr>
            <a:r>
              <a:rPr lang="zh-TW" altLang="en-US" sz="4800" dirty="0">
                <a:latin typeface="微軟正黑體" panose="020B0604030504040204" pitchFamily="34" charset="-120"/>
                <a:ea typeface="微軟正黑體" panose="020B0604030504040204" pitchFamily="34" charset="-120"/>
              </a:rPr>
              <a:t>            契約）相關頁面影本。</a:t>
            </a:r>
            <a:endParaRPr lang="en-US" altLang="zh-TW" sz="4800" dirty="0">
              <a:latin typeface="微軟正黑體" panose="020B0604030504040204" pitchFamily="34" charset="-120"/>
              <a:ea typeface="微軟正黑體" panose="020B0604030504040204" pitchFamily="34" charset="-120"/>
            </a:endParaRPr>
          </a:p>
          <a:p>
            <a:pPr>
              <a:lnSpc>
                <a:spcPts val="8000"/>
              </a:lnSpc>
            </a:pPr>
            <a:r>
              <a:rPr lang="zh-TW" altLang="en-US" sz="4800" dirty="0">
                <a:latin typeface="微軟正黑體" panose="020B0604030504040204" pitchFamily="34" charset="-120"/>
                <a:ea typeface="微軟正黑體" panose="020B0604030504040204" pitchFamily="34" charset="-120"/>
              </a:rPr>
              <a:t>（三）決算資料（如可顯示決算數之書表相關頁面、結算驗收證</a:t>
            </a:r>
            <a:endParaRPr lang="en-US" altLang="zh-TW" sz="4800" dirty="0">
              <a:latin typeface="微軟正黑體" panose="020B0604030504040204" pitchFamily="34" charset="-120"/>
              <a:ea typeface="微軟正黑體" panose="020B0604030504040204" pitchFamily="34" charset="-120"/>
            </a:endParaRPr>
          </a:p>
          <a:p>
            <a:pPr>
              <a:lnSpc>
                <a:spcPts val="8000"/>
              </a:lnSpc>
            </a:pPr>
            <a:r>
              <a:rPr lang="zh-TW" altLang="en-US" sz="4800" dirty="0">
                <a:latin typeface="微軟正黑體" panose="020B0604030504040204" pitchFamily="34" charset="-120"/>
                <a:ea typeface="微軟正黑體" panose="020B0604030504040204" pitchFamily="34" charset="-120"/>
              </a:rPr>
              <a:t>            明書等）。</a:t>
            </a:r>
          </a:p>
          <a:p>
            <a:pPr>
              <a:lnSpc>
                <a:spcPts val="8000"/>
              </a:lnSpc>
            </a:pPr>
            <a:r>
              <a:rPr lang="zh-TW" altLang="en-US" sz="4800" dirty="0">
                <a:latin typeface="微軟正黑體" panose="020B0604030504040204" pitchFamily="34" charset="-120"/>
                <a:ea typeface="微軟正黑體" panose="020B0604030504040204" pitchFamily="34" charset="-120"/>
              </a:rPr>
              <a:t> （四）其他可供證明支用依據之相關資料。</a:t>
            </a:r>
          </a:p>
          <a:p>
            <a:pPr>
              <a:lnSpc>
                <a:spcPts val="8500"/>
              </a:lnSpc>
            </a:pPr>
            <a:endParaRPr lang="zh-TW" altLang="en-US" sz="4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7918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sp>
        <p:nvSpPr>
          <p:cNvPr id="5" name="Rectangle 4">
            <a:extLst>
              <a:ext uri="{FF2B5EF4-FFF2-40B4-BE49-F238E27FC236}">
                <a16:creationId xmlns:a16="http://schemas.microsoft.com/office/drawing/2014/main" id="{D8823012-72D2-ACAF-C88E-E0CB71EFA84A}"/>
              </a:ext>
            </a:extLst>
          </p:cNvPr>
          <p:cNvSpPr txBox="1">
            <a:spLocks noChangeArrowheads="1"/>
          </p:cNvSpPr>
          <p:nvPr/>
        </p:nvSpPr>
        <p:spPr>
          <a:xfrm>
            <a:off x="2662238" y="321470"/>
            <a:ext cx="13039725" cy="1366838"/>
          </a:xfrm>
          <a:prstGeom prst="rect">
            <a:avLst/>
          </a:prstGeo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Ctr="1"/>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9000"/>
              </a:lnSpc>
            </a:pPr>
            <a:r>
              <a:rPr lang="zh-TW" altLang="en-US" sz="6000">
                <a:latin typeface="微軟正黑體" panose="020B0604030504040204" pitchFamily="34" charset="-120"/>
                <a:ea typeface="微軟正黑體" panose="020B0604030504040204" pitchFamily="34" charset="-120"/>
              </a:rPr>
              <a:t>歷年缺失說明及解釋案例參考</a:t>
            </a:r>
            <a:endParaRPr lang="en-US" altLang="zh-TW" sz="6000"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01724AB5-401C-DE31-650C-B0B0EBDABE72}"/>
              </a:ext>
            </a:extLst>
          </p:cNvPr>
          <p:cNvPicPr>
            <a:picLocks noChangeAspect="1"/>
          </p:cNvPicPr>
          <p:nvPr/>
        </p:nvPicPr>
        <p:blipFill>
          <a:blip r:embed="rId8"/>
          <a:stretch>
            <a:fillRect/>
          </a:stretch>
        </p:blipFill>
        <p:spPr>
          <a:xfrm>
            <a:off x="609600" y="2400300"/>
            <a:ext cx="8252648" cy="7928194"/>
          </a:xfrm>
          <a:prstGeom prst="rect">
            <a:avLst/>
          </a:prstGeom>
        </p:spPr>
      </p:pic>
      <p:pic>
        <p:nvPicPr>
          <p:cNvPr id="13" name="圖片 12">
            <a:extLst>
              <a:ext uri="{FF2B5EF4-FFF2-40B4-BE49-F238E27FC236}">
                <a16:creationId xmlns:a16="http://schemas.microsoft.com/office/drawing/2014/main" id="{6C401D81-086C-169B-66DD-0C3D4DE0A795}"/>
              </a:ext>
            </a:extLst>
          </p:cNvPr>
          <p:cNvPicPr>
            <a:picLocks noChangeAspect="1"/>
          </p:cNvPicPr>
          <p:nvPr/>
        </p:nvPicPr>
        <p:blipFill>
          <a:blip r:embed="rId9"/>
          <a:stretch>
            <a:fillRect/>
          </a:stretch>
        </p:blipFill>
        <p:spPr>
          <a:xfrm>
            <a:off x="9829800" y="2400300"/>
            <a:ext cx="8257976" cy="7780542"/>
          </a:xfrm>
          <a:prstGeom prst="rect">
            <a:avLst/>
          </a:prstGeom>
        </p:spPr>
      </p:pic>
    </p:spTree>
    <p:extLst>
      <p:ext uri="{BB962C8B-B14F-4D97-AF65-F5344CB8AC3E}">
        <p14:creationId xmlns:p14="http://schemas.microsoft.com/office/powerpoint/2010/main" val="935775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6EB"/>
        </a:solidFill>
        <a:effectLst/>
      </p:bgPr>
    </p:bg>
    <p:spTree>
      <p:nvGrpSpPr>
        <p:cNvPr id="1" name=""/>
        <p:cNvGrpSpPr/>
        <p:nvPr/>
      </p:nvGrpSpPr>
      <p:grpSpPr>
        <a:xfrm>
          <a:off x="0" y="0"/>
          <a:ext cx="0" cy="0"/>
          <a:chOff x="0" y="0"/>
          <a:chExt cx="0" cy="0"/>
        </a:xfrm>
      </p:grpSpPr>
      <p:sp>
        <p:nvSpPr>
          <p:cNvPr id="2" name="Freeform 2"/>
          <p:cNvSpPr/>
          <p:nvPr/>
        </p:nvSpPr>
        <p:spPr>
          <a:xfrm>
            <a:off x="15011066" y="6965639"/>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zh-TW" altLang="en-US"/>
          </a:p>
        </p:txBody>
      </p:sp>
      <p:sp>
        <p:nvSpPr>
          <p:cNvPr id="3" name="Freeform 3"/>
          <p:cNvSpPr/>
          <p:nvPr/>
        </p:nvSpPr>
        <p:spPr>
          <a:xfrm>
            <a:off x="-1101746" y="-1717592"/>
            <a:ext cx="4813501" cy="5492584"/>
          </a:xfrm>
          <a:custGeom>
            <a:avLst/>
            <a:gdLst/>
            <a:ahLst/>
            <a:cxnLst/>
            <a:rect l="l" t="t" r="r" b="b"/>
            <a:pathLst>
              <a:path w="4813501" h="5492584">
                <a:moveTo>
                  <a:pt x="0" y="0"/>
                </a:moveTo>
                <a:lnTo>
                  <a:pt x="4813501" y="0"/>
                </a:lnTo>
                <a:lnTo>
                  <a:pt x="4813501" y="5492584"/>
                </a:lnTo>
                <a:lnTo>
                  <a:pt x="0" y="54925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zh-TW" altLang="en-US"/>
          </a:p>
        </p:txBody>
      </p:sp>
      <p:sp>
        <p:nvSpPr>
          <p:cNvPr id="4" name="Freeform 4"/>
          <p:cNvSpPr/>
          <p:nvPr/>
        </p:nvSpPr>
        <p:spPr>
          <a:xfrm>
            <a:off x="13202292" y="-1243967"/>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zh-TW" altLang="en-US"/>
          </a:p>
        </p:txBody>
      </p:sp>
      <p:graphicFrame>
        <p:nvGraphicFramePr>
          <p:cNvPr id="6" name="物件 5">
            <a:extLst>
              <a:ext uri="{FF2B5EF4-FFF2-40B4-BE49-F238E27FC236}">
                <a16:creationId xmlns:a16="http://schemas.microsoft.com/office/drawing/2014/main" id="{4069A576-9C6F-AA78-579D-2034CA38CE4D}"/>
              </a:ext>
            </a:extLst>
          </p:cNvPr>
          <p:cNvGraphicFramePr>
            <a:graphicFrameLocks noChangeAspect="1"/>
          </p:cNvGraphicFramePr>
          <p:nvPr>
            <p:extLst>
              <p:ext uri="{D42A27DB-BD31-4B8C-83A1-F6EECF244321}">
                <p14:modId xmlns:p14="http://schemas.microsoft.com/office/powerpoint/2010/main" val="4123624115"/>
              </p:ext>
            </p:extLst>
          </p:nvPr>
        </p:nvGraphicFramePr>
        <p:xfrm>
          <a:off x="266700" y="-186257"/>
          <a:ext cx="8610600" cy="10659513"/>
        </p:xfrm>
        <a:graphic>
          <a:graphicData uri="http://schemas.openxmlformats.org/presentationml/2006/ole">
            <mc:AlternateContent xmlns:mc="http://schemas.openxmlformats.org/markup-compatibility/2006">
              <mc:Choice xmlns:v="urn:schemas-microsoft-com:vml" Requires="v">
                <p:oleObj name="Document" r:id="rId8" imgW="7171592" imgH="9724685" progId="Word.Document.12">
                  <p:embed/>
                </p:oleObj>
              </mc:Choice>
              <mc:Fallback>
                <p:oleObj name="Document" r:id="rId8" imgW="7171592" imgH="9724685" progId="Word.Document.12">
                  <p:embed/>
                  <p:pic>
                    <p:nvPicPr>
                      <p:cNvPr id="0" name=""/>
                      <p:cNvPicPr/>
                      <p:nvPr/>
                    </p:nvPicPr>
                    <p:blipFill>
                      <a:blip r:embed="rId9"/>
                      <a:stretch>
                        <a:fillRect/>
                      </a:stretch>
                    </p:blipFill>
                    <p:spPr>
                      <a:xfrm>
                        <a:off x="266700" y="-186257"/>
                        <a:ext cx="8610600" cy="10659513"/>
                      </a:xfrm>
                      <a:prstGeom prst="rect">
                        <a:avLst/>
                      </a:prstGeom>
                    </p:spPr>
                  </p:pic>
                </p:oleObj>
              </mc:Fallback>
            </mc:AlternateContent>
          </a:graphicData>
        </a:graphic>
      </p:graphicFrame>
      <p:sp>
        <p:nvSpPr>
          <p:cNvPr id="7" name="文字方塊 6">
            <a:extLst>
              <a:ext uri="{FF2B5EF4-FFF2-40B4-BE49-F238E27FC236}">
                <a16:creationId xmlns:a16="http://schemas.microsoft.com/office/drawing/2014/main" id="{B3467877-42D9-4D43-1227-DC2263A1F9C4}"/>
              </a:ext>
            </a:extLst>
          </p:cNvPr>
          <p:cNvSpPr txBox="1"/>
          <p:nvPr/>
        </p:nvSpPr>
        <p:spPr>
          <a:xfrm>
            <a:off x="9144000" y="256558"/>
            <a:ext cx="8610599" cy="7263527"/>
          </a:xfrm>
          <a:prstGeom prst="rect">
            <a:avLst/>
          </a:prstGeom>
          <a:noFill/>
        </p:spPr>
        <p:txBody>
          <a:bodyPr wrap="square" rtlCol="0">
            <a:spAutoFit/>
          </a:bodyPr>
          <a:lstStyle/>
          <a:p>
            <a:r>
              <a:rPr lang="en-US" altLang="zh-TW" sz="3200" dirty="0">
                <a:latin typeface="標楷體" panose="03000509000000000000" pitchFamily="65" charset="-120"/>
                <a:ea typeface="標楷體" panose="03000509000000000000" pitchFamily="65" charset="-120"/>
              </a:rPr>
              <a:t>107</a:t>
            </a:r>
            <a:r>
              <a:rPr lang="zh-TW" altLang="en-US" sz="3200" dirty="0">
                <a:latin typeface="標楷體" panose="03000509000000000000" pitchFamily="65" charset="-120"/>
                <a:ea typeface="標楷體" panose="03000509000000000000" pitchFamily="65" charset="-120"/>
              </a:rPr>
              <a:t>年認列結果：</a:t>
            </a:r>
            <a:endParaRPr lang="en-US" altLang="zh-TW" sz="32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3200" dirty="0">
                <a:latin typeface="標楷體" panose="03000509000000000000" pitchFamily="65" charset="-120"/>
                <a:ea typeface="標楷體" panose="03000509000000000000" pitchFamily="65" charset="-120"/>
              </a:rPr>
              <a:t>工務局：臺南市</a:t>
            </a:r>
            <a:r>
              <a:rPr lang="en-US" altLang="zh-TW" sz="3200" dirty="0">
                <a:latin typeface="標楷體" panose="03000509000000000000" pitchFamily="65" charset="-120"/>
                <a:ea typeface="標楷體" panose="03000509000000000000" pitchFamily="65" charset="-120"/>
              </a:rPr>
              <a:t>107</a:t>
            </a:r>
            <a:r>
              <a:rPr lang="zh-TW" altLang="en-US" sz="3200" dirty="0">
                <a:latin typeface="標楷體" panose="03000509000000000000" pitchFamily="65" charset="-120"/>
                <a:ea typeface="標楷體" panose="03000509000000000000" pitchFamily="65" charset="-120"/>
              </a:rPr>
              <a:t>年度永華六區等路面改善工程，為例行性維護，非屬災害準備金支用認列範圍，爰不予認列。</a:t>
            </a:r>
            <a:endParaRPr lang="en-US" altLang="zh-TW" sz="32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3200" dirty="0">
                <a:latin typeface="標楷體" panose="03000509000000000000" pitchFamily="65" charset="-120"/>
                <a:ea typeface="標楷體" panose="03000509000000000000" pitchFamily="65" charset="-120"/>
              </a:rPr>
              <a:t>白河區公所：中央勘災便當費用，非屬災害準備金支用認列範圍，爰不予認列。</a:t>
            </a:r>
            <a:endParaRPr lang="en-US" altLang="zh-TW" sz="32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3200" dirty="0">
                <a:latin typeface="標楷體" panose="03000509000000000000" pitchFamily="65" charset="-120"/>
                <a:ea typeface="標楷體" panose="03000509000000000000" pitchFamily="65" charset="-120"/>
              </a:rPr>
              <a:t>仁德區公所：排水溝清淤，為例行性維護，非屬災害準備金支用認列範圍，爰不予認列。</a:t>
            </a:r>
            <a:endParaRPr lang="en-US" altLang="zh-TW" sz="32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3200" dirty="0">
                <a:latin typeface="標楷體" panose="03000509000000000000" pitchFamily="65" charset="-120"/>
                <a:ea typeface="標楷體" panose="03000509000000000000" pitchFamily="65" charset="-120"/>
              </a:rPr>
              <a:t>教育局：安南區和順國小司令台地下室原本無抽水馬達，安裝新馬達非屬災害準備金支用認列範圍，爰不予認列。</a:t>
            </a:r>
            <a:endParaRPr lang="en-US" altLang="zh-TW" sz="3200"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3200" dirty="0">
                <a:latin typeface="標楷體" panose="03000509000000000000" pitchFamily="65" charset="-120"/>
                <a:ea typeface="標楷體" panose="03000509000000000000" pitchFamily="65" charset="-120"/>
              </a:rPr>
              <a:t>環保局：清潔車輛因天災勤務量能變大所增加之油料費，非屬災害準備金支用認列範圍，爰不予認列。</a:t>
            </a:r>
            <a:endParaRPr lang="en-US" altLang="zh-TW" sz="3200" dirty="0">
              <a:latin typeface="標楷體" panose="03000509000000000000" pitchFamily="65" charset="-120"/>
              <a:ea typeface="標楷體" panose="03000509000000000000" pitchFamily="65" charset="-120"/>
            </a:endParaRPr>
          </a:p>
          <a:p>
            <a:endParaRPr lang="zh-TW" altLang="en-US" dirty="0"/>
          </a:p>
        </p:txBody>
      </p:sp>
      <p:sp>
        <p:nvSpPr>
          <p:cNvPr id="8" name="文字方塊 7">
            <a:extLst>
              <a:ext uri="{FF2B5EF4-FFF2-40B4-BE49-F238E27FC236}">
                <a16:creationId xmlns:a16="http://schemas.microsoft.com/office/drawing/2014/main" id="{227B481E-A541-1DFE-F92F-29620A31FC66}"/>
              </a:ext>
            </a:extLst>
          </p:cNvPr>
          <p:cNvSpPr txBox="1"/>
          <p:nvPr/>
        </p:nvSpPr>
        <p:spPr>
          <a:xfrm>
            <a:off x="8877301" y="7962900"/>
            <a:ext cx="8877298" cy="1569660"/>
          </a:xfrm>
          <a:prstGeom prst="rect">
            <a:avLst/>
          </a:prstGeom>
          <a:noFill/>
        </p:spPr>
        <p:txBody>
          <a:bodyPr wrap="square" rtlCol="0">
            <a:spAutoFit/>
          </a:bodyPr>
          <a:lstStyle/>
          <a:p>
            <a:r>
              <a:rPr lang="en-US" altLang="zh-TW" sz="3200" dirty="0">
                <a:latin typeface="標楷體" panose="03000509000000000000" pitchFamily="65" charset="-120"/>
                <a:ea typeface="標楷體" panose="03000509000000000000" pitchFamily="65" charset="-120"/>
              </a:rPr>
              <a:t>110</a:t>
            </a:r>
            <a:r>
              <a:rPr lang="zh-TW" altLang="en-US" sz="3200" dirty="0">
                <a:latin typeface="標楷體" panose="03000509000000000000" pitchFamily="65" charset="-120"/>
                <a:ea typeface="標楷體" panose="03000509000000000000" pitchFamily="65" charset="-120"/>
              </a:rPr>
              <a:t>年認列結果：</a:t>
            </a:r>
            <a:endParaRPr lang="en-US" altLang="zh-TW" sz="3200" dirty="0">
              <a:latin typeface="標楷體" panose="03000509000000000000" pitchFamily="65" charset="-120"/>
              <a:ea typeface="標楷體" panose="03000509000000000000" pitchFamily="65" charset="-120"/>
            </a:endParaRPr>
          </a:p>
          <a:p>
            <a:r>
              <a:rPr lang="zh-TW" altLang="en-US" sz="3200" dirty="0">
                <a:latin typeface="標楷體" panose="03000509000000000000" pitchFamily="65" charset="-120"/>
                <a:ea typeface="標楷體" panose="03000509000000000000" pitchFamily="65" charset="-120"/>
              </a:rPr>
              <a:t>水利局：佐證資料為</a:t>
            </a:r>
            <a:r>
              <a:rPr lang="en-US" altLang="zh-TW" sz="3200" dirty="0">
                <a:latin typeface="標楷體" panose="03000509000000000000" pitchFamily="65" charset="-120"/>
                <a:ea typeface="標楷體" panose="03000509000000000000" pitchFamily="65" charset="-120"/>
              </a:rPr>
              <a:t>40,747</a:t>
            </a:r>
            <a:r>
              <a:rPr lang="zh-TW" altLang="en-US" sz="3200" dirty="0">
                <a:latin typeface="標楷體" panose="03000509000000000000" pitchFamily="65" charset="-120"/>
                <a:ea typeface="標楷體" panose="03000509000000000000" pitchFamily="65" charset="-120"/>
              </a:rPr>
              <a:t>元，填報數與佐證資料差異</a:t>
            </a:r>
            <a:r>
              <a:rPr lang="en-US" altLang="zh-TW" sz="3200" dirty="0">
                <a:latin typeface="標楷體" panose="03000509000000000000" pitchFamily="65" charset="-120"/>
                <a:ea typeface="標楷體" panose="03000509000000000000" pitchFamily="65" charset="-120"/>
              </a:rPr>
              <a:t>35,630</a:t>
            </a:r>
            <a:r>
              <a:rPr lang="zh-TW" altLang="en-US" sz="3200" dirty="0">
                <a:latin typeface="標楷體" panose="03000509000000000000" pitchFamily="65" charset="-120"/>
                <a:ea typeface="標楷體" panose="03000509000000000000" pitchFamily="65" charset="-120"/>
              </a:rPr>
              <a:t>元不予認列</a:t>
            </a:r>
          </a:p>
        </p:txBody>
      </p:sp>
    </p:spTree>
    <p:extLst>
      <p:ext uri="{BB962C8B-B14F-4D97-AF65-F5344CB8AC3E}">
        <p14:creationId xmlns:p14="http://schemas.microsoft.com/office/powerpoint/2010/main" val="370743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2860</Words>
  <Application>Microsoft Office PowerPoint</Application>
  <PresentationFormat>自訂</PresentationFormat>
  <Paragraphs>242</Paragraphs>
  <Slides>50</Slides>
  <Notes>0</Notes>
  <HiddenSlides>0</HiddenSlides>
  <MMClips>0</MMClips>
  <ScaleCrop>false</ScaleCrop>
  <HeadingPairs>
    <vt:vector size="8" baseType="variant">
      <vt:variant>
        <vt:lpstr>使用字型</vt:lpstr>
      </vt:variant>
      <vt:variant>
        <vt:i4>11</vt:i4>
      </vt:variant>
      <vt:variant>
        <vt:lpstr>佈景主題</vt:lpstr>
      </vt:variant>
      <vt:variant>
        <vt:i4>1</vt:i4>
      </vt:variant>
      <vt:variant>
        <vt:lpstr>內嵌 OLE 伺服程式</vt:lpstr>
      </vt:variant>
      <vt:variant>
        <vt:i4>2</vt:i4>
      </vt:variant>
      <vt:variant>
        <vt:lpstr>投影片標題</vt:lpstr>
      </vt:variant>
      <vt:variant>
        <vt:i4>50</vt:i4>
      </vt:variant>
    </vt:vector>
  </HeadingPairs>
  <TitlesOfParts>
    <vt:vector size="64" baseType="lpstr">
      <vt:lpstr>Arial</vt:lpstr>
      <vt:lpstr>標楷體</vt:lpstr>
      <vt:lpstr>Times New Roman</vt:lpstr>
      <vt:lpstr>微軟正黑體</vt:lpstr>
      <vt:lpstr>Glacial Indifference Bold</vt:lpstr>
      <vt:lpstr>Calibri</vt:lpstr>
      <vt:lpstr>Arimo</vt:lpstr>
      <vt:lpstr>Nunito</vt:lpstr>
      <vt:lpstr>Noto Sans T Chinese</vt:lpstr>
      <vt:lpstr>Moontime</vt:lpstr>
      <vt:lpstr>Open Sans</vt:lpstr>
      <vt:lpstr>Office Theme</vt:lpstr>
      <vt:lpstr>Document</vt:lpstr>
      <vt:lpstr>Acrobat Document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Contents</dc:title>
  <dc:creator>user</dc:creator>
  <cp:lastModifiedBy>調查復原</cp:lastModifiedBy>
  <cp:revision>40</cp:revision>
  <dcterms:created xsi:type="dcterms:W3CDTF">2006-08-16T00:00:00Z</dcterms:created>
  <dcterms:modified xsi:type="dcterms:W3CDTF">2023-11-13T01:10:22Z</dcterms:modified>
  <dc:identifier>DAFZ4TEEIdk</dc:identifier>
</cp:coreProperties>
</file>