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4"/>
  </p:notesMasterIdLst>
  <p:handoutMasterIdLst>
    <p:handoutMasterId r:id="rId15"/>
  </p:handoutMasterIdLst>
  <p:sldIdLst>
    <p:sldId id="473" r:id="rId2"/>
    <p:sldId id="474" r:id="rId3"/>
    <p:sldId id="475" r:id="rId4"/>
    <p:sldId id="476" r:id="rId5"/>
    <p:sldId id="477" r:id="rId6"/>
    <p:sldId id="479" r:id="rId7"/>
    <p:sldId id="478" r:id="rId8"/>
    <p:sldId id="480" r:id="rId9"/>
    <p:sldId id="481" r:id="rId10"/>
    <p:sldId id="484" r:id="rId11"/>
    <p:sldId id="485" r:id="rId12"/>
    <p:sldId id="483" r:id="rId13"/>
  </p:sldIdLst>
  <p:sldSz cx="12195175" cy="6858000"/>
  <p:notesSz cx="6669088" cy="987266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FF"/>
    <a:srgbClr val="008000"/>
    <a:srgbClr val="0000FF"/>
    <a:srgbClr val="FFC533"/>
    <a:srgbClr val="CC99FF"/>
    <a:srgbClr val="E5697B"/>
    <a:srgbClr val="009900"/>
    <a:srgbClr val="33CCFF"/>
    <a:srgbClr val="9966FF"/>
    <a:srgbClr val="99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13" autoAdjust="0"/>
    <p:restoredTop sz="99490" autoAdjust="0"/>
  </p:normalViewPr>
  <p:slideViewPr>
    <p:cSldViewPr>
      <p:cViewPr>
        <p:scale>
          <a:sx n="70" d="100"/>
          <a:sy n="70" d="100"/>
        </p:scale>
        <p:origin x="-414" y="-888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40711E-5FA7-42C4-ABE7-B833DECD73D3}" type="datetimeFigureOut">
              <a:rPr lang="zh-TW" altLang="en-US"/>
              <a:pPr>
                <a:defRPr/>
              </a:pPr>
              <a:t>2015/5/28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6899"/>
            <a:ext cx="2890665" cy="494185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6866" y="9376899"/>
            <a:ext cx="2890665" cy="494185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43587F9-2F56-4829-A821-258211410E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50228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EC1D6F4-DB0B-4A59-BAE4-9CE184ED36EC}" type="datetimeFigureOut">
              <a:rPr lang="zh-TW" altLang="en-US"/>
              <a:pPr>
                <a:defRPr/>
              </a:pPr>
              <a:t>2015/5/28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4" tIns="45217" rIns="90434" bIns="45217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66598" y="4689239"/>
            <a:ext cx="5335893" cy="4442935"/>
          </a:xfrm>
          <a:prstGeom prst="rect">
            <a:avLst/>
          </a:prstGeom>
        </p:spPr>
        <p:txBody>
          <a:bodyPr vert="horz" lIns="90434" tIns="45217" rIns="90434" bIns="45217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6899"/>
            <a:ext cx="2890665" cy="494185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776866" y="9376899"/>
            <a:ext cx="2890665" cy="494185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CA08BA8-5470-42CC-BFFF-C11B68E4B2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28666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638" y="2130428"/>
            <a:ext cx="10365899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8F6B-C61D-4A0C-AA4A-0F946055C515}" type="datetime1">
              <a:rPr lang="zh-TW" altLang="en-US" smtClean="0"/>
              <a:pPr>
                <a:defRPr/>
              </a:pPr>
              <a:t>2015/5/28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8F6B-C61D-4A0C-AA4A-0F946055C515}" type="datetime1">
              <a:rPr lang="zh-TW" altLang="en-US" smtClean="0"/>
              <a:pPr>
                <a:defRPr/>
              </a:pPr>
              <a:t>2015/5/28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8F6B-C61D-4A0C-AA4A-0F946055C515}" type="datetime1">
              <a:rPr lang="zh-TW" altLang="en-US" smtClean="0"/>
              <a:pPr>
                <a:defRPr/>
              </a:pPr>
              <a:t>2015/5/28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8F6B-C61D-4A0C-AA4A-0F946055C515}" type="datetime1">
              <a:rPr lang="zh-TW" altLang="en-US" smtClean="0"/>
              <a:pPr>
                <a:defRPr/>
              </a:pPr>
              <a:t>2015/5/28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336" y="4406903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336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8F6B-C61D-4A0C-AA4A-0F946055C515}" type="datetime1">
              <a:rPr lang="zh-TW" altLang="en-US" smtClean="0"/>
              <a:pPr>
                <a:defRPr/>
              </a:pPr>
              <a:t>2015/5/28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759" y="1600203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9214" y="1600203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8F6B-C61D-4A0C-AA4A-0F946055C515}" type="datetime1">
              <a:rPr lang="zh-TW" altLang="en-US" smtClean="0"/>
              <a:pPr>
                <a:defRPr/>
              </a:pPr>
              <a:t>2015/5/28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4981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4981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8F6B-C61D-4A0C-AA4A-0F946055C515}" type="datetime1">
              <a:rPr lang="zh-TW" altLang="en-US" smtClean="0"/>
              <a:pPr>
                <a:defRPr/>
              </a:pPr>
              <a:t>2015/5/28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8F6B-C61D-4A0C-AA4A-0F946055C515}" type="datetime1">
              <a:rPr lang="zh-TW" altLang="en-US" smtClean="0"/>
              <a:pPr>
                <a:defRPr/>
              </a:pPr>
              <a:t>2015/5/28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8F6B-C61D-4A0C-AA4A-0F946055C515}" type="datetime1">
              <a:rPr lang="zh-TW" altLang="en-US" smtClean="0"/>
              <a:pPr>
                <a:defRPr/>
              </a:pPr>
              <a:t>2015/5/28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61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4" y="273052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761" y="1435102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8F6B-C61D-4A0C-AA4A-0F946055C515}" type="datetime1">
              <a:rPr lang="zh-TW" altLang="en-US" smtClean="0"/>
              <a:pPr>
                <a:defRPr/>
              </a:pPr>
              <a:t>2015/5/28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1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1" y="612775"/>
            <a:ext cx="731710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1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8F6B-C61D-4A0C-AA4A-0F946055C515}" type="datetime1">
              <a:rPr lang="zh-TW" altLang="en-US" smtClean="0"/>
              <a:pPr>
                <a:defRPr/>
              </a:pPr>
              <a:t>2015/5/28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1" descr="c23_downmul1365421094.jpg"/>
          <p:cNvPicPr>
            <a:picLocks noChangeAspect="1"/>
          </p:cNvPicPr>
          <p:nvPr/>
        </p:nvPicPr>
        <p:blipFill>
          <a:blip r:embed="rId13" cstate="print">
            <a:lum contrast="10000"/>
          </a:blip>
          <a:srcRect/>
          <a:stretch>
            <a:fillRect/>
          </a:stretch>
        </p:blipFill>
        <p:spPr bwMode="auto">
          <a:xfrm>
            <a:off x="0" y="2"/>
            <a:ext cx="121951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圖片 7" descr="美工背~1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5588" y="5283200"/>
            <a:ext cx="1064418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142875"/>
            <a:ext cx="10975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59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6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8898F6B-C61D-4A0C-AA4A-0F946055C515}" type="datetime1">
              <a:rPr lang="zh-TW" altLang="en-US" smtClean="0"/>
              <a:pPr>
                <a:defRPr/>
              </a:pPr>
              <a:t>2015/5/28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7188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9189" y="6356352"/>
            <a:ext cx="2846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3" name="圖片 16" descr="111111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931178">
            <a:off x="192089" y="128588"/>
            <a:ext cx="1695449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632523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32523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32523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32523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32523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32523"/>
          </a:solidFill>
          <a:latin typeface="微軟正黑體" pitchFamily="34" charset="-120"/>
          <a:ea typeface="微軟正黑體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32523"/>
          </a:solidFill>
          <a:latin typeface="微軟正黑體" pitchFamily="34" charset="-120"/>
          <a:ea typeface="微軟正黑體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32523"/>
          </a:solidFill>
          <a:latin typeface="微軟正黑體" pitchFamily="34" charset="-120"/>
          <a:ea typeface="微軟正黑體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32523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:\logohe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8247" y="-1"/>
            <a:ext cx="1096928" cy="1029769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1610D-0458-4B71-99D6-5B7E46FE187B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13" name="內容版面配置區 2"/>
          <p:cNvSpPr>
            <a:spLocks noGrp="1"/>
          </p:cNvSpPr>
          <p:nvPr>
            <p:ph sz="quarter" idx="1"/>
          </p:nvPr>
        </p:nvSpPr>
        <p:spPr>
          <a:xfrm>
            <a:off x="2168497" y="714356"/>
            <a:ext cx="8208962" cy="1195391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  <a:cs typeface="華康勘亭流"/>
              </a:rPr>
              <a:t>地 政 宣 導</a:t>
            </a:r>
          </a:p>
        </p:txBody>
      </p:sp>
      <p:sp>
        <p:nvSpPr>
          <p:cNvPr id="14" name="矩形 13"/>
          <p:cNvSpPr/>
          <p:nvPr/>
        </p:nvSpPr>
        <p:spPr>
          <a:xfrm>
            <a:off x="2025621" y="2500306"/>
            <a:ext cx="7929562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非都市土地</a:t>
            </a:r>
            <a:r>
              <a:rPr lang="en-US" altLang="zh-TW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違反使用管制宣導</a:t>
            </a:r>
            <a:endParaRPr lang="zh-TW" altLang="zh-TW" sz="5400" b="1" kern="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2"/>
          <p:cNvSpPr txBox="1">
            <a:spLocks noChangeArrowheads="1"/>
          </p:cNvSpPr>
          <p:nvPr/>
        </p:nvSpPr>
        <p:spPr bwMode="auto">
          <a:xfrm>
            <a:off x="3954447" y="5000636"/>
            <a:ext cx="557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dirty="0" smtClean="0">
                <a:latin typeface="華康行楷體W5"/>
                <a:ea typeface="華康行楷體W5"/>
                <a:cs typeface="華康行楷體W5"/>
              </a:rPr>
              <a:t>白河地政事務所    </a:t>
            </a:r>
            <a:r>
              <a:rPr lang="zh-TW" altLang="en-US" sz="2800" dirty="0">
                <a:latin typeface="華康行楷體W5"/>
                <a:ea typeface="華康行楷體W5"/>
                <a:cs typeface="華康行楷體W5"/>
              </a:rPr>
              <a:t>關心您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八、</a:t>
            </a:r>
            <a:r>
              <a:rPr lang="zh-TW" altLang="en-US" sz="48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非都市土地使用違規行為樣態</a:t>
            </a:r>
          </a:p>
        </p:txBody>
      </p:sp>
      <p:pic>
        <p:nvPicPr>
          <p:cNvPr id="6" name="Picture 2" descr="H:\logohe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8247" y="0"/>
            <a:ext cx="1096928" cy="1029769"/>
          </a:xfrm>
          <a:prstGeom prst="rect">
            <a:avLst/>
          </a:prstGeom>
          <a:noFill/>
        </p:spPr>
      </p:pic>
      <p:pic>
        <p:nvPicPr>
          <p:cNvPr id="10" name="Picture 16" descr="照片 03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54051" y="1357298"/>
            <a:ext cx="3048575" cy="228601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82613" y="3643314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違規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態樣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農地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興建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鐵皮屋作工廠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12" descr="照片 11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954447" y="3000372"/>
            <a:ext cx="2919412" cy="218916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025885" y="5429264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違規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態樣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農地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興建鐵皮屋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作資源回收場使用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Picture 28" descr="照片 94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6883405" y="1142984"/>
            <a:ext cx="2919412" cy="2189162"/>
          </a:xfrm>
        </p:spPr>
      </p:pic>
      <p:sp>
        <p:nvSpPr>
          <p:cNvPr id="15" name="矩形 14"/>
          <p:cNvSpPr/>
          <p:nvPr/>
        </p:nvSpPr>
        <p:spPr>
          <a:xfrm>
            <a:off x="6954843" y="3357562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違規態樣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農地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經營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砂石場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Picture 12" descr="照片 5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97917" y="3714752"/>
            <a:ext cx="2919412" cy="218916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8955107" y="5929330"/>
            <a:ext cx="2286016" cy="614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違規態樣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農地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000"/>
              </a:lnSpc>
            </a:pPr>
            <a:r>
              <a:rPr lang="zh-TW" altLang="en-US" b="1" dirty="0" smtClean="0">
                <a:solidFill>
                  <a:srgbClr val="C00000"/>
                </a:solidFill>
                <a:ea typeface="標楷體" pitchFamily="65" charset="-120"/>
              </a:rPr>
              <a:t>填</a:t>
            </a:r>
            <a:r>
              <a:rPr lang="zh-TW" altLang="en-US" b="1" dirty="0" smtClean="0">
                <a:solidFill>
                  <a:srgbClr val="C00000"/>
                </a:solidFill>
                <a:ea typeface="標楷體" pitchFamily="65" charset="-120"/>
              </a:rPr>
              <a:t>土整地、挖水池</a:t>
            </a:r>
            <a:endParaRPr lang="zh-TW" altLang="en-US" sz="24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8299" y="357166"/>
            <a:ext cx="10975975" cy="1143000"/>
          </a:xfrm>
        </p:spPr>
        <p:txBody>
          <a:bodyPr/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九、衛星監測變異疑似違規案件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5" name="Picture 2" descr="H:\logohe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8247" y="-1"/>
            <a:ext cx="1096928" cy="1029769"/>
          </a:xfrm>
          <a:prstGeom prst="rect">
            <a:avLst/>
          </a:prstGeom>
          <a:noFill/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025489" y="1500174"/>
            <a:ext cx="10001320" cy="157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     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近年來，政府已利用衛星偵測，加強監測偏遠地區及山區之土地違規使用，一旦查獲，除依法科處罰款外，並限期恢復原狀，請勿以身試法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zh-TW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7" name="圖片 3" descr="main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1241" y="3143248"/>
            <a:ext cx="948534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logohe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8247" y="-1"/>
            <a:ext cx="1096928" cy="1029769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5" name="矩形 7"/>
          <p:cNvSpPr>
            <a:spLocks noGrp="1" noChangeArrowheads="1"/>
          </p:cNvSpPr>
          <p:nvPr>
            <p:ph idx="1"/>
          </p:nvPr>
        </p:nvSpPr>
        <p:spPr bwMode="auto">
          <a:xfrm>
            <a:off x="609600" y="1600202"/>
            <a:ext cx="1097597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None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為保障您的權益合法使用土地及永續利用寶貴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土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2"/>
              </a:buClr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地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資源，非都市土地於使用前，請先洽詢目的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事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2"/>
              </a:buClr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業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主管機關，切勿先行違規使用，違反土地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使用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2"/>
              </a:buClr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管制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6169025" y="5500702"/>
            <a:ext cx="496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白河地政事務所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關心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logohe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8247" y="-1"/>
            <a:ext cx="1096928" cy="1029769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一、何謂非都市土地</a:t>
            </a:r>
            <a:endParaRPr lang="zh-TW" altLang="en-US" sz="54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68299" y="1928802"/>
            <a:ext cx="10975975" cy="3500462"/>
          </a:xfrm>
        </p:spPr>
        <p:txBody>
          <a:bodyPr/>
          <a:lstStyle/>
          <a:p>
            <a:pPr>
              <a:buNone/>
              <a:defRPr/>
            </a:pPr>
            <a:r>
              <a:rPr lang="zh-TW" altLang="en-US" sz="4000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非都市土地係指都市土地以外之土地，其使用</a:t>
            </a:r>
            <a:r>
              <a:rPr lang="zh-TW" altLang="en-US" sz="4000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依</a:t>
            </a:r>
            <a:endParaRPr lang="en-US" altLang="zh-TW" sz="4000" kern="0" dirty="0" smtClean="0">
              <a:solidFill>
                <a:srgbClr val="003300"/>
              </a:solidFill>
              <a:latin typeface="標楷體" pitchFamily="65" charset="-120"/>
              <a:ea typeface="標楷體"/>
            </a:endParaRPr>
          </a:p>
          <a:p>
            <a:pPr>
              <a:buNone/>
              <a:defRPr/>
            </a:pPr>
            <a:r>
              <a:rPr lang="zh-TW" altLang="en-US" sz="4000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非都市</a:t>
            </a:r>
            <a:r>
              <a:rPr lang="zh-TW" altLang="en-US" sz="4000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土地使用管制規則管制之</a:t>
            </a:r>
            <a:r>
              <a:rPr lang="zh-TW" altLang="en-US" sz="2800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。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二、管制目的</a:t>
            </a:r>
            <a:endParaRPr lang="zh-TW" altLang="en-US" sz="5400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華康勘亭流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096927" y="1643050"/>
            <a:ext cx="10274333" cy="453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None/>
              <a:defRPr/>
            </a:pPr>
            <a:r>
              <a:rPr lang="zh-TW" altLang="en-US" b="1" kern="0" dirty="0">
                <a:solidFill>
                  <a:srgbClr val="003300"/>
                </a:solidFill>
                <a:latin typeface="標楷體" pitchFamily="65" charset="-120"/>
                <a:ea typeface="標楷體"/>
              </a:rPr>
              <a:t>區域計畫法之實施目的（區域計畫法</a:t>
            </a:r>
            <a:r>
              <a:rPr lang="en-US" altLang="zh-TW" b="1" kern="0" dirty="0">
                <a:solidFill>
                  <a:srgbClr val="003300"/>
                </a:solidFill>
                <a:latin typeface="標楷體" pitchFamily="65" charset="-120"/>
                <a:ea typeface="標楷體"/>
              </a:rPr>
              <a:t>§1</a:t>
            </a:r>
            <a:r>
              <a:rPr lang="zh-TW" altLang="en-US" b="1" kern="0" dirty="0">
                <a:solidFill>
                  <a:srgbClr val="003300"/>
                </a:solidFill>
                <a:latin typeface="標楷體" pitchFamily="65" charset="-120"/>
                <a:ea typeface="標楷體"/>
              </a:rPr>
              <a:t>）</a:t>
            </a:r>
            <a:endParaRPr lang="en-US" altLang="zh-TW" b="1" kern="0" dirty="0">
              <a:solidFill>
                <a:srgbClr val="003300"/>
              </a:solidFill>
              <a:latin typeface="標楷體" pitchFamily="65" charset="-120"/>
              <a:ea typeface="標楷體"/>
            </a:endParaRPr>
          </a:p>
          <a:p>
            <a:pPr marL="342900" indent="-342900">
              <a:spcBef>
                <a:spcPct val="20000"/>
              </a:spcBef>
              <a:buNone/>
              <a:defRPr/>
            </a:pPr>
            <a:r>
              <a:rPr lang="zh-TW" altLang="en-US" b="1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    係</a:t>
            </a:r>
            <a:r>
              <a:rPr lang="zh-TW" altLang="en-US" b="1" kern="0" dirty="0">
                <a:solidFill>
                  <a:srgbClr val="003300"/>
                </a:solidFill>
                <a:latin typeface="標楷體" pitchFamily="65" charset="-120"/>
                <a:ea typeface="標楷體"/>
              </a:rPr>
              <a:t>為促進土地及天然資源之保育利用，均衡人口</a:t>
            </a:r>
            <a:r>
              <a:rPr lang="zh-TW" altLang="en-US" b="1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及</a:t>
            </a:r>
            <a:endParaRPr lang="en-US" altLang="zh-TW" b="1" kern="0" dirty="0" smtClean="0">
              <a:solidFill>
                <a:srgbClr val="003300"/>
              </a:solidFill>
              <a:latin typeface="標楷體" pitchFamily="65" charset="-120"/>
              <a:ea typeface="標楷體"/>
            </a:endParaRPr>
          </a:p>
          <a:p>
            <a:pPr marL="342900" indent="-342900">
              <a:spcBef>
                <a:spcPct val="20000"/>
              </a:spcBef>
              <a:buNone/>
              <a:defRPr/>
            </a:pPr>
            <a:r>
              <a:rPr lang="zh-TW" altLang="en-US" b="1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產業活動之</a:t>
            </a:r>
            <a:r>
              <a:rPr lang="zh-TW" altLang="en-US" b="1" kern="0" dirty="0">
                <a:solidFill>
                  <a:srgbClr val="003300"/>
                </a:solidFill>
                <a:latin typeface="標楷體" pitchFamily="65" charset="-120"/>
                <a:ea typeface="標楷體"/>
              </a:rPr>
              <a:t>合理分布，以加速並健全經濟發展，</a:t>
            </a:r>
            <a:r>
              <a:rPr lang="zh-TW" altLang="en-US" b="1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改善生</a:t>
            </a:r>
            <a:endParaRPr lang="en-US" altLang="zh-TW" b="1" kern="0" dirty="0" smtClean="0">
              <a:solidFill>
                <a:srgbClr val="003300"/>
              </a:solidFill>
              <a:latin typeface="標楷體" pitchFamily="65" charset="-120"/>
              <a:ea typeface="標楷體"/>
            </a:endParaRPr>
          </a:p>
          <a:p>
            <a:pPr marL="342900" indent="-342900">
              <a:spcBef>
                <a:spcPct val="20000"/>
              </a:spcBef>
              <a:buNone/>
              <a:defRPr/>
            </a:pPr>
            <a:r>
              <a:rPr lang="zh-TW" altLang="en-US" b="1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活</a:t>
            </a:r>
            <a:r>
              <a:rPr lang="zh-TW" altLang="en-US" b="1" kern="0" dirty="0">
                <a:solidFill>
                  <a:srgbClr val="003300"/>
                </a:solidFill>
                <a:latin typeface="標楷體" pitchFamily="65" charset="-120"/>
                <a:ea typeface="標楷體"/>
              </a:rPr>
              <a:t>環境，</a:t>
            </a:r>
            <a:r>
              <a:rPr lang="zh-TW" altLang="en-US" b="1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增進公共</a:t>
            </a:r>
            <a:r>
              <a:rPr lang="zh-TW" altLang="en-US" b="1" kern="0" dirty="0">
                <a:solidFill>
                  <a:srgbClr val="003300"/>
                </a:solidFill>
                <a:latin typeface="標楷體" pitchFamily="65" charset="-120"/>
                <a:ea typeface="標楷體"/>
              </a:rPr>
              <a:t>福利，並有效防止</a:t>
            </a:r>
            <a:r>
              <a:rPr lang="zh-TW" altLang="en-US" b="1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自然災害之</a:t>
            </a:r>
            <a:r>
              <a:rPr lang="zh-TW" altLang="en-US" b="1" kern="0" dirty="0">
                <a:solidFill>
                  <a:srgbClr val="003300"/>
                </a:solidFill>
                <a:latin typeface="標楷體" pitchFamily="65" charset="-120"/>
                <a:ea typeface="標楷體"/>
              </a:rPr>
              <a:t>發生</a:t>
            </a:r>
            <a:r>
              <a:rPr lang="zh-TW" altLang="en-US" b="1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。</a:t>
            </a:r>
            <a:endParaRPr lang="en-US" altLang="zh-TW" b="1" kern="0" dirty="0" smtClean="0">
              <a:solidFill>
                <a:srgbClr val="003300"/>
              </a:solidFill>
              <a:latin typeface="標楷體" pitchFamily="65" charset="-120"/>
              <a:ea typeface="標楷體"/>
            </a:endParaRPr>
          </a:p>
          <a:p>
            <a:pPr marL="342900" indent="-342900">
              <a:spcBef>
                <a:spcPct val="20000"/>
              </a:spcBef>
              <a:buNone/>
              <a:defRPr/>
            </a:pPr>
            <a:r>
              <a:rPr lang="zh-TW" altLang="en-US" b="1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參酌</a:t>
            </a:r>
            <a:r>
              <a:rPr lang="zh-TW" altLang="en-US" b="1" kern="0" dirty="0">
                <a:solidFill>
                  <a:srgbClr val="003300"/>
                </a:solidFill>
                <a:latin typeface="標楷體" pitchFamily="65" charset="-120"/>
                <a:ea typeface="標楷體"/>
              </a:rPr>
              <a:t>地方實際需要，劃定使用分區，編定各種使用地</a:t>
            </a:r>
            <a:r>
              <a:rPr lang="zh-TW" altLang="en-US" b="1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，</a:t>
            </a:r>
            <a:endParaRPr lang="en-US" altLang="zh-TW" b="1" kern="0" dirty="0" smtClean="0">
              <a:solidFill>
                <a:srgbClr val="003300"/>
              </a:solidFill>
              <a:latin typeface="標楷體" pitchFamily="65" charset="-120"/>
              <a:ea typeface="標楷體"/>
            </a:endParaRPr>
          </a:p>
          <a:p>
            <a:pPr marL="342900" indent="-342900">
              <a:spcBef>
                <a:spcPct val="20000"/>
              </a:spcBef>
              <a:buNone/>
              <a:defRPr/>
            </a:pPr>
            <a:r>
              <a:rPr lang="zh-TW" altLang="en-US" b="1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實施管制</a:t>
            </a:r>
            <a:r>
              <a:rPr lang="zh-TW" altLang="en-US" b="1" kern="0" dirty="0">
                <a:solidFill>
                  <a:srgbClr val="003300"/>
                </a:solidFill>
                <a:latin typeface="標楷體" pitchFamily="65" charset="-120"/>
                <a:ea typeface="標楷體"/>
              </a:rPr>
              <a:t>，以達到國土資源永續利用之目標以達成</a:t>
            </a:r>
            <a:r>
              <a:rPr lang="zh-TW" altLang="en-US" b="1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土地</a:t>
            </a:r>
            <a:endParaRPr lang="en-US" altLang="zh-TW" b="1" kern="0" dirty="0" smtClean="0">
              <a:solidFill>
                <a:srgbClr val="003300"/>
              </a:solidFill>
              <a:latin typeface="標楷體" pitchFamily="65" charset="-120"/>
              <a:ea typeface="標楷體"/>
            </a:endParaRPr>
          </a:p>
          <a:p>
            <a:pPr marL="342900" indent="-342900">
              <a:spcBef>
                <a:spcPct val="20000"/>
              </a:spcBef>
              <a:buNone/>
              <a:defRPr/>
            </a:pPr>
            <a:r>
              <a:rPr lang="zh-TW" altLang="en-US" b="1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合理利用及</a:t>
            </a:r>
            <a:r>
              <a:rPr lang="zh-TW" altLang="en-US" b="1" kern="0" dirty="0">
                <a:solidFill>
                  <a:srgbClr val="003300"/>
                </a:solidFill>
                <a:latin typeface="標楷體" pitchFamily="65" charset="-120"/>
                <a:ea typeface="標楷體"/>
              </a:rPr>
              <a:t>國土資源永續發展之目標。</a:t>
            </a:r>
          </a:p>
          <a:p>
            <a:pPr marL="342900" indent="-342900">
              <a:lnSpc>
                <a:spcPts val="2600"/>
              </a:lnSpc>
              <a:spcBef>
                <a:spcPct val="20000"/>
              </a:spcBef>
              <a:defRPr/>
            </a:pPr>
            <a:endParaRPr lang="en-US" altLang="zh-TW" sz="2400" b="1" kern="0" dirty="0">
              <a:solidFill>
                <a:srgbClr val="003300"/>
              </a:solidFill>
              <a:latin typeface="標楷體" pitchFamily="65" charset="-120"/>
              <a:ea typeface="標楷體"/>
            </a:endParaRPr>
          </a:p>
        </p:txBody>
      </p:sp>
      <p:pic>
        <p:nvPicPr>
          <p:cNvPr id="7" name="Picture 2" descr="H:\logohe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8247" y="-1"/>
            <a:ext cx="1096928" cy="1029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三、管制法源</a:t>
            </a:r>
            <a:endParaRPr lang="zh-TW" altLang="en-US" sz="5400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華康勘亭流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025490" y="2071678"/>
            <a:ext cx="978700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None/>
              <a:defRPr/>
            </a:pPr>
            <a:r>
              <a:rPr lang="zh-TW" altLang="en-US" b="1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非都市</a:t>
            </a:r>
            <a:r>
              <a:rPr lang="zh-TW" altLang="en-US" b="1" kern="0" dirty="0">
                <a:solidFill>
                  <a:srgbClr val="003300"/>
                </a:solidFill>
                <a:latin typeface="標楷體" pitchFamily="65" charset="-120"/>
                <a:ea typeface="標楷體"/>
              </a:rPr>
              <a:t>土地係指都市土地以外之土地，其使用依非都</a:t>
            </a:r>
            <a:endParaRPr lang="en-US" altLang="zh-TW" b="1" kern="0" dirty="0">
              <a:solidFill>
                <a:srgbClr val="003300"/>
              </a:solidFill>
              <a:latin typeface="標楷體" pitchFamily="65" charset="-120"/>
              <a:ea typeface="標楷體"/>
            </a:endParaRPr>
          </a:p>
          <a:p>
            <a:pPr marL="342900" indent="-342900">
              <a:spcBef>
                <a:spcPct val="20000"/>
              </a:spcBef>
              <a:buNone/>
              <a:defRPr/>
            </a:pPr>
            <a:r>
              <a:rPr lang="zh-TW" altLang="en-US" b="1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市</a:t>
            </a:r>
            <a:r>
              <a:rPr lang="zh-TW" altLang="en-US" b="1" kern="0" dirty="0">
                <a:solidFill>
                  <a:srgbClr val="003300"/>
                </a:solidFill>
                <a:latin typeface="標楷體" pitchFamily="65" charset="-120"/>
                <a:ea typeface="標楷體"/>
              </a:rPr>
              <a:t>土地使用管制規則管制之</a:t>
            </a:r>
            <a:r>
              <a:rPr lang="zh-TW" altLang="en-US" b="1" kern="0" dirty="0" smtClean="0">
                <a:solidFill>
                  <a:srgbClr val="003300"/>
                </a:solidFill>
                <a:latin typeface="標楷體" pitchFamily="65" charset="-120"/>
                <a:ea typeface="標楷體"/>
              </a:rPr>
              <a:t>。</a:t>
            </a:r>
            <a:endParaRPr lang="en-US" altLang="zh-TW" b="1" kern="0" dirty="0">
              <a:solidFill>
                <a:srgbClr val="003300"/>
              </a:solidFill>
              <a:latin typeface="標楷體" pitchFamily="65" charset="-120"/>
              <a:ea typeface="標楷體"/>
            </a:endParaRPr>
          </a:p>
        </p:txBody>
      </p:sp>
      <p:pic>
        <p:nvPicPr>
          <p:cNvPr id="7" name="Picture 2" descr="H:\logohe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8247" y="-1"/>
            <a:ext cx="1096928" cy="1029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5" name="標題 5"/>
          <p:cNvSpPr>
            <a:spLocks noGrp="1"/>
          </p:cNvSpPr>
          <p:nvPr>
            <p:ph type="title"/>
          </p:nvPr>
        </p:nvSpPr>
        <p:spPr>
          <a:xfrm>
            <a:off x="668299" y="285728"/>
            <a:ext cx="10975975" cy="1357314"/>
          </a:xfrm>
        </p:spPr>
        <p:txBody>
          <a:bodyPr/>
          <a:lstStyle/>
          <a:p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四、</a:t>
            </a:r>
            <a:r>
              <a:rPr lang="en-US" altLang="zh-TW" sz="5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種使用分區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400" b="1" dirty="0" smtClean="0">
                <a:solidFill>
                  <a:srgbClr val="00B050"/>
                </a:solidFill>
              </a:rPr>
              <a:t>區域計畫法施行細則第</a:t>
            </a:r>
            <a:r>
              <a:rPr lang="en-US" altLang="zh-TW" sz="2400" b="1" dirty="0" smtClean="0">
                <a:solidFill>
                  <a:srgbClr val="00B050"/>
                </a:solidFill>
              </a:rPr>
              <a:t>11</a:t>
            </a:r>
            <a:r>
              <a:rPr lang="zh-TW" altLang="en-US" sz="2400" b="1" dirty="0" smtClean="0">
                <a:solidFill>
                  <a:srgbClr val="00B050"/>
                </a:solidFill>
              </a:rPr>
              <a:t>條</a:t>
            </a:r>
            <a:r>
              <a:rPr lang="en-US" altLang="zh-TW" sz="2400" b="1" dirty="0" smtClean="0">
                <a:solidFill>
                  <a:srgbClr val="00B050"/>
                </a:solidFill>
              </a:rPr>
              <a:t>(102.10.23</a:t>
            </a:r>
            <a:r>
              <a:rPr lang="zh-TW" altLang="en-US" sz="2400" b="1" dirty="0" smtClean="0">
                <a:solidFill>
                  <a:srgbClr val="00B050"/>
                </a:solidFill>
              </a:rPr>
              <a:t>修訂</a:t>
            </a:r>
            <a:r>
              <a:rPr lang="en-US" altLang="zh-TW" sz="2400" b="1" dirty="0" smtClean="0">
                <a:solidFill>
                  <a:srgbClr val="00B050"/>
                </a:solidFill>
              </a:rPr>
              <a:t>)</a:t>
            </a:r>
            <a:endParaRPr lang="zh-TW" altLang="en-US" dirty="0" smtClean="0">
              <a:solidFill>
                <a:srgbClr val="00B050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454117" y="1428736"/>
            <a:ext cx="3844913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zh-TW" sz="3200" dirty="0" smtClean="0"/>
          </a:p>
          <a:p>
            <a:pPr>
              <a:buFont typeface="Wingdings" pitchFamily="2" charset="2"/>
              <a:buNone/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特定農業區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一般農業區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特定農業區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工業區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鄉村區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山坡地保育區</a:t>
            </a:r>
            <a:endParaRPr lang="zh-TW" altLang="en-US" sz="3200" dirty="0" smtClean="0">
              <a:latin typeface="標楷體" pitchFamily="65" charset="-120"/>
              <a:ea typeface="標楷體" pitchFamily="65" charset="-120"/>
              <a:cs typeface="華康勘亭流"/>
            </a:endParaRPr>
          </a:p>
        </p:txBody>
      </p:sp>
      <p:sp>
        <p:nvSpPr>
          <p:cNvPr id="7" name="內容版面配置區 6"/>
          <p:cNvSpPr txBox="1">
            <a:spLocks/>
          </p:cNvSpPr>
          <p:nvPr/>
        </p:nvSpPr>
        <p:spPr>
          <a:xfrm>
            <a:off x="6240463" y="1500174"/>
            <a:ext cx="4214842" cy="4446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7.</a:t>
            </a:r>
            <a:r>
              <a:rPr kumimoji="0" lang="zh-TW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風景區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8.</a:t>
            </a:r>
            <a:r>
              <a:rPr kumimoji="0" lang="zh-TW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特定農業區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9.</a:t>
            </a:r>
            <a:r>
              <a:rPr kumimoji="0" lang="zh-TW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河川區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10.</a:t>
            </a:r>
            <a:r>
              <a:rPr kumimoji="0" lang="zh-TW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海域區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11.</a:t>
            </a:r>
            <a:r>
              <a:rPr kumimoji="0" lang="zh-TW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及其它使用區或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  </a:t>
            </a:r>
            <a:r>
              <a:rPr kumimoji="0" lang="zh-TW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特定專業區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8" name="Picture 2" descr="H:\logohe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8247" y="-1"/>
            <a:ext cx="1096928" cy="1029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logohe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8247" y="-1"/>
            <a:ext cx="1096928" cy="1029769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5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五、</a:t>
            </a:r>
            <a:r>
              <a:rPr lang="en-US" altLang="zh-TW" sz="5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種使用地編定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b="1" dirty="0" smtClean="0">
                <a:solidFill>
                  <a:srgbClr val="00B050"/>
                </a:solidFill>
              </a:rPr>
              <a:t>區域計畫法施行細則第</a:t>
            </a:r>
            <a:r>
              <a:rPr lang="en-US" altLang="zh-TW" sz="2400" b="1" dirty="0" smtClean="0">
                <a:solidFill>
                  <a:srgbClr val="00B050"/>
                </a:solidFill>
              </a:rPr>
              <a:t>13</a:t>
            </a:r>
            <a:r>
              <a:rPr lang="zh-TW" altLang="en-US" sz="2400" b="1" dirty="0" smtClean="0">
                <a:solidFill>
                  <a:srgbClr val="00B050"/>
                </a:solidFill>
              </a:rPr>
              <a:t>條</a:t>
            </a:r>
            <a:r>
              <a:rPr lang="en-US" altLang="zh-TW" sz="2400" b="1" dirty="0" smtClean="0">
                <a:solidFill>
                  <a:srgbClr val="00B050"/>
                </a:solidFill>
              </a:rPr>
              <a:t>(102.10.23</a:t>
            </a:r>
            <a:r>
              <a:rPr lang="zh-TW" altLang="en-US" sz="2400" b="1" dirty="0" smtClean="0">
                <a:solidFill>
                  <a:srgbClr val="00B050"/>
                </a:solidFill>
              </a:rPr>
              <a:t>修訂</a:t>
            </a:r>
            <a:r>
              <a:rPr lang="en-US" altLang="zh-TW" sz="2400" b="1" dirty="0" smtClean="0"/>
              <a:t>) </a:t>
            </a:r>
            <a:endParaRPr lang="zh-TW" altLang="en-US" dirty="0" smtClean="0"/>
          </a:p>
        </p:txBody>
      </p:sp>
      <p:sp>
        <p:nvSpPr>
          <p:cNvPr id="7" name="內容版面配置區 2"/>
          <p:cNvSpPr>
            <a:spLocks noGrp="1"/>
          </p:cNvSpPr>
          <p:nvPr>
            <p:ph sz="quarter" idx="1"/>
          </p:nvPr>
        </p:nvSpPr>
        <p:spPr>
          <a:xfrm>
            <a:off x="1668431" y="1357298"/>
            <a:ext cx="3886200" cy="5229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甲種建築用地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乙種建築用地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丙種建築用地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丁種建築用地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農牧用地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林業用地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養殖用地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鹽業用地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  <a:cs typeface="華康勘亭流"/>
              </a:rPr>
              <a:t>9.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礦業用地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  <a:cs typeface="華康勘亭流"/>
              </a:rPr>
              <a:t>10.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窯業用地</a:t>
            </a:r>
            <a:endParaRPr lang="zh-TW" altLang="en-US" sz="3000" dirty="0" smtClean="0">
              <a:latin typeface="標楷體" pitchFamily="65" charset="-120"/>
              <a:ea typeface="標楷體" pitchFamily="65" charset="-120"/>
              <a:cs typeface="華康勘亭流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6454777" y="1428736"/>
            <a:ext cx="38862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11.</a:t>
            </a:r>
            <a:r>
              <a:rPr kumimoji="0" lang="zh-TW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交通用地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12.</a:t>
            </a:r>
            <a:r>
              <a:rPr kumimoji="0" lang="zh-TW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水利用地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13.</a:t>
            </a:r>
            <a:r>
              <a:rPr kumimoji="0" lang="zh-TW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遊憩用地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14.</a:t>
            </a:r>
            <a:r>
              <a:rPr kumimoji="0" lang="zh-TW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古蹟保存用地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15.</a:t>
            </a:r>
            <a:r>
              <a:rPr kumimoji="0" lang="zh-TW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生態保護用地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16.</a:t>
            </a:r>
            <a:r>
              <a:rPr kumimoji="0" lang="zh-TW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國土保安用地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17.</a:t>
            </a:r>
            <a:r>
              <a:rPr kumimoji="0" lang="zh-TW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殯葬用地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18.</a:t>
            </a:r>
            <a:r>
              <a:rPr kumimoji="0" lang="zh-TW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海域用地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19.</a:t>
            </a:r>
            <a:r>
              <a:rPr kumimoji="0" lang="zh-TW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特定目的事業用地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logohe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8247" y="-1"/>
            <a:ext cx="1096928" cy="1029769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六、</a:t>
            </a:r>
            <a:r>
              <a:rPr lang="zh-TW" altLang="en-US" sz="5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各種使用地可供使用項目</a:t>
            </a:r>
            <a:endParaRPr lang="zh-TW" altLang="en-US" sz="5400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華康勘亭流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09600" y="1357298"/>
            <a:ext cx="10975975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一、甲種建築用地：供山坡地範圍外之農業區內建築使用者。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2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二、乙種建築用地：供鄉村區內建築使用者。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2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三、丙種建築用地：供森林區、山坡地保育區、風景區及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山坡地範圍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2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      之農業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區內建築使用者。 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2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四、丁種建築用地：供工廠及有關工業設施建築使用者。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2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五、農牧用地：供農牧生產及其設施使用者。 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2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六、林業用地：供營林及其設施使用者。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2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七、養殖用地：供水產養殖及其設施使用者。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2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八、鹽業用地：供製鹽及其設施使用者。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2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九、礦業用地：供礦業實際使用者。 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2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十、窯業用地：供磚瓦製造及其設施使用者。</a:t>
            </a:r>
            <a:endParaRPr lang="en-US" altLang="zh-TW" sz="2800" b="1" kern="0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六、</a:t>
            </a:r>
            <a:r>
              <a:rPr lang="zh-TW" altLang="en-US" sz="54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各種使用地可供使用項目</a:t>
            </a:r>
            <a:endParaRPr lang="zh-TW" altLang="en-US" sz="5400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華康勘亭流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09600" y="1600202"/>
            <a:ext cx="10975975" cy="4715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十一、交通用地：供鐵路、公路、捷運系統、港埠、空運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、氣象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郵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    政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 電信等及其設施使用者。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十二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、水利用地：供水利及其設施使用者。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十三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、遊憩用地：供國民遊憩使用者。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十四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、古蹟保存用地：供保存古蹟使用者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十五、生態保護用地：供保護生態使用者。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十六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、國土保安用地：供國土保安使用者。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十七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、殯葬用地：供殯葬設施使用者。 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十八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、海域用地：供各類用海及其設施使用者。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十九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、特定目的事業用地：供各種特定目的之事業使用者。</a:t>
            </a:r>
            <a:endParaRPr lang="en-US" altLang="zh-TW" sz="2800" b="1" kern="0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2" descr="H:\logohe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8247" y="-1"/>
            <a:ext cx="1096928" cy="1029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23972-C28A-4AE0-A25A-9317B0DDEEB0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type="title"/>
          </p:nvPr>
        </p:nvSpPr>
        <p:spPr>
          <a:xfrm>
            <a:off x="596861" y="571480"/>
            <a:ext cx="10975975" cy="1143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zh-TW" altLang="en-US" sz="48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華康勘亭流"/>
              </a:rPr>
              <a:t>七、</a:t>
            </a:r>
            <a:r>
              <a:rPr lang="zh-TW" altLang="en-US" sz="48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違反非都市土地使用管制規定裁罰</a:t>
            </a:r>
            <a:endParaRPr lang="zh-TW" altLang="en-US" sz="4800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華康勘亭流"/>
            </a:endParaRPr>
          </a:p>
        </p:txBody>
      </p:sp>
      <p:pic>
        <p:nvPicPr>
          <p:cNvPr id="7" name="Picture 2" descr="H:\logohe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8247" y="-1"/>
            <a:ext cx="1096928" cy="1029769"/>
          </a:xfrm>
          <a:prstGeom prst="rect">
            <a:avLst/>
          </a:prstGeom>
          <a:noFill/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168365" y="1928802"/>
            <a:ext cx="10072757" cy="4839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zh-TW" altLang="en-US" sz="3000" b="1" u="sng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裁罰基準：</a:t>
            </a:r>
            <a:endParaRPr lang="en-US" altLang="zh-TW" sz="3000" b="1" u="sng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2"/>
              </a:buClr>
              <a:buNone/>
              <a:defRPr/>
            </a:pPr>
            <a:r>
              <a:rPr lang="zh-TW" altLang="en-US" sz="30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違反非都市土地使用管制規定者，依區域計畫第</a:t>
            </a:r>
            <a:r>
              <a:rPr lang="en-US" altLang="zh-TW" sz="30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30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條</a:t>
            </a:r>
            <a:r>
              <a:rPr lang="zh-TW" altLang="en-US" sz="30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規定</a:t>
            </a:r>
            <a:endParaRPr lang="en-US" altLang="zh-TW" sz="30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2"/>
              </a:buClr>
              <a:buNone/>
              <a:defRPr/>
            </a:pPr>
            <a:r>
              <a:rPr lang="zh-TW" altLang="en-US" sz="30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裁處</a:t>
            </a:r>
            <a:r>
              <a:rPr lang="zh-TW" altLang="en-US" sz="30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罰鍰新臺幣</a:t>
            </a:r>
            <a:r>
              <a:rPr lang="en-US" altLang="zh-TW" sz="30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0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30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30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萬元，並得限期令其變更使用、</a:t>
            </a:r>
            <a:r>
              <a:rPr lang="zh-TW" altLang="en-US" sz="30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停</a:t>
            </a:r>
            <a:endParaRPr lang="en-US" altLang="zh-TW" sz="30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2"/>
              </a:buClr>
              <a:buNone/>
              <a:defRPr/>
            </a:pPr>
            <a:r>
              <a:rPr lang="zh-TW" altLang="en-US" sz="30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止</a:t>
            </a:r>
            <a:r>
              <a:rPr lang="zh-TW" altLang="en-US" sz="30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使用或拆除其地上物恢復原狀。</a:t>
            </a:r>
            <a:endParaRPr lang="en-US" altLang="zh-TW" sz="3000" b="1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2"/>
              </a:buClr>
              <a:buNone/>
              <a:defRPr/>
            </a:pPr>
            <a:endParaRPr lang="en-US" altLang="zh-TW" sz="3000" b="1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TW" altLang="en-US" sz="3000" b="1" u="sng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處罰對象：</a:t>
            </a:r>
            <a:endParaRPr lang="en-US" altLang="zh-TW" sz="3000" b="1" u="sng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2"/>
              </a:buClr>
              <a:buNone/>
              <a:defRPr/>
            </a:pPr>
            <a:r>
              <a:rPr lang="zh-TW" altLang="en-US" sz="30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以處罰行為人為原則，對非行為人（土地所有權人、</a:t>
            </a:r>
            <a:r>
              <a:rPr lang="zh-TW" altLang="en-US" sz="30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地上</a:t>
            </a:r>
            <a:endParaRPr lang="en-US" altLang="zh-TW" sz="30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2"/>
              </a:buClr>
              <a:buNone/>
              <a:defRPr/>
            </a:pPr>
            <a:r>
              <a:rPr lang="zh-TW" altLang="en-US" sz="30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物</a:t>
            </a:r>
            <a:r>
              <a:rPr lang="zh-TW" altLang="en-US" sz="30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所有人、使用人或管理人）為例外。</a:t>
            </a:r>
          </a:p>
          <a:p>
            <a:pPr marL="342900" indent="-342900">
              <a:lnSpc>
                <a:spcPts val="2600"/>
              </a:lnSpc>
              <a:spcBef>
                <a:spcPct val="20000"/>
              </a:spcBef>
              <a:defRPr/>
            </a:pPr>
            <a:endParaRPr lang="en-US" altLang="zh-TW" sz="2400" b="1" kern="0" dirty="0">
              <a:solidFill>
                <a:srgbClr val="003300"/>
              </a:solidFill>
              <a:latin typeface="標楷體" pitchFamily="65" charset="-120"/>
              <a:ea typeface="標楷體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6749</TotalTime>
  <Words>865</Words>
  <Application>Microsoft Office PowerPoint</Application>
  <PresentationFormat>自訂</PresentationFormat>
  <Paragraphs>109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佈景主題1</vt:lpstr>
      <vt:lpstr>投影片 1</vt:lpstr>
      <vt:lpstr>一、何謂非都市土地</vt:lpstr>
      <vt:lpstr>二、管制目的</vt:lpstr>
      <vt:lpstr>三、管制法源</vt:lpstr>
      <vt:lpstr>四、11種使用分區 區域計畫法施行細則第11條(102.10.23修訂)</vt:lpstr>
      <vt:lpstr>五、19種使用地編定 區域計畫法施行細則第13條(102.10.23修訂) </vt:lpstr>
      <vt:lpstr>六、各種使用地可供使用項目</vt:lpstr>
      <vt:lpstr>六、各種使用地可供使用項目</vt:lpstr>
      <vt:lpstr>七、違反非都市土地使用管制規定裁罰</vt:lpstr>
      <vt:lpstr>八、非都市土地使用違規行為樣態</vt:lpstr>
      <vt:lpstr>九、衛星監測變異疑似違規案件</vt:lpstr>
      <vt:lpstr>投影片 12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Valued Acer Customer</dc:creator>
  <cp:lastModifiedBy>user</cp:lastModifiedBy>
  <cp:revision>873</cp:revision>
  <dcterms:created xsi:type="dcterms:W3CDTF">2012-08-13T02:37:00Z</dcterms:created>
  <dcterms:modified xsi:type="dcterms:W3CDTF">2015-05-28T09:33:37Z</dcterms:modified>
</cp:coreProperties>
</file>