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20"/>
  </p:notesMasterIdLst>
  <p:handoutMasterIdLst>
    <p:handoutMasterId r:id="rId21"/>
  </p:handoutMasterIdLst>
  <p:sldIdLst>
    <p:sldId id="256" r:id="rId2"/>
    <p:sldId id="540" r:id="rId3"/>
    <p:sldId id="463" r:id="rId4"/>
    <p:sldId id="550" r:id="rId5"/>
    <p:sldId id="551" r:id="rId6"/>
    <p:sldId id="547" r:id="rId7"/>
    <p:sldId id="549" r:id="rId8"/>
    <p:sldId id="552" r:id="rId9"/>
    <p:sldId id="553" r:id="rId10"/>
    <p:sldId id="554" r:id="rId11"/>
    <p:sldId id="559" r:id="rId12"/>
    <p:sldId id="555" r:id="rId13"/>
    <p:sldId id="560" r:id="rId14"/>
    <p:sldId id="506" r:id="rId15"/>
    <p:sldId id="474" r:id="rId16"/>
    <p:sldId id="557" r:id="rId17"/>
    <p:sldId id="558" r:id="rId18"/>
    <p:sldId id="371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99"/>
    <a:srgbClr val="006699"/>
    <a:srgbClr val="FF0000"/>
    <a:srgbClr val="CC00FF"/>
    <a:srgbClr val="FFFFCC"/>
    <a:srgbClr val="009900"/>
    <a:srgbClr val="003300"/>
    <a:srgbClr val="008A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4551" autoAdjust="0"/>
  </p:normalViewPr>
  <p:slideViewPr>
    <p:cSldViewPr>
      <p:cViewPr varScale="1">
        <p:scale>
          <a:sx n="79" d="100"/>
          <a:sy n="79" d="100"/>
        </p:scale>
        <p:origin x="6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4044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575C037-12AD-4404-AC9F-6BA2D1E5D4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736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257182C-B577-4953-8DFB-0939B0856981}" type="datetimeFigureOut">
              <a:rPr lang="zh-TW" altLang="en-US"/>
              <a:pPr>
                <a:defRPr/>
              </a:pPr>
              <a:t>2023/3/24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75CFDBB-EF90-4A1D-857E-CE7B6FC376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8303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01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86AF38-4AAA-4C01-8DC0-6EF4E7DE4B7B}" type="slidenum">
              <a:rPr lang="zh-TW" altLang="en-US" smtClean="0"/>
              <a:pPr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450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CFDBB-EF90-4A1D-857E-CE7B6FC3764D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4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4659E630-6C54-4066-AA72-102345C4B2A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3" name="Picture 2" descr="\\Pro-02\data\9.系統與插圖\底圖\簡報封面4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2862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E715B-8124-4F40-A2B9-2422C807A0F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5071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DCD2A-AAA9-44B5-91C9-CB81DE1735C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896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98286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75014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569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2732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511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3122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531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94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4169180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8181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6221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391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5376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819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739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6310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6453336"/>
            <a:ext cx="838200" cy="261938"/>
          </a:xfrm>
          <a:ln/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E02ECB6-910B-4143-8D1D-6E1B049F67A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8783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340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5350" y="1631950"/>
            <a:ext cx="4019550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479D-023A-4B84-8B4F-35EE8786766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3F70-C0B1-412C-9F7E-6744DCFA4B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012428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49194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5028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34E53-31A4-4266-8F60-EFBEA70CF9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3281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3FD7-FE2E-4FB8-A289-94184FB476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73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E4A4D-E9F2-430A-8FA5-D63F4B675D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83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C3C1B-2703-47BC-9F2D-56345094063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96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1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2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5F55988-BA29-4F9B-B6F6-7703C57D2B7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768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  <p:sldLayoutId id="2147484213" r:id="rId18"/>
    <p:sldLayoutId id="2147484214" r:id="rId19"/>
    <p:sldLayoutId id="2147484215" r:id="rId20"/>
    <p:sldLayoutId id="2147484216" r:id="rId21"/>
    <p:sldLayoutId id="2147484217" r:id="rId22"/>
    <p:sldLayoutId id="2147484218" r:id="rId23"/>
    <p:sldLayoutId id="2147484219" r:id="rId24"/>
    <p:sldLayoutId id="2147484220" r:id="rId25"/>
    <p:sldLayoutId id="2147484221" r:id="rId26"/>
    <p:sldLayoutId id="2147484222" r:id="rId27"/>
    <p:sldLayoutId id="2147483898" r:id="rId28"/>
    <p:sldLayoutId id="214748389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images/search?q=%e5%a0%b1%e7%b4%99&amp;view=detailv2&amp;&amp;id=22CF2CC9D1EBF1A5B8E1BF62A8C4F4628B850FAC&amp;selectedIndex=2&amp;ccid=x9OeDSlN&amp;simid=608038890402415473&amp;thid=OIP.Mc7d39e0d294de5d5583330f3323b0cf3o0" TargetMode="External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jpeg"/><Relationship Id="rId11" Type="http://schemas.openxmlformats.org/officeDocument/2006/relationships/image" Target="../media/image49.png"/><Relationship Id="rId5" Type="http://schemas.openxmlformats.org/officeDocument/2006/relationships/image" Target="../media/image44.jpe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hyperlink" Target="https://www.bing.com/images/search?q=%e8%aa%bf%e5%91%b3%e6%96%99&amp;view=detailv2&amp;&amp;id=3C3011BE1471E57B835D98BB1081B7A7ED344DA1&amp;selectedIndex=28&amp;ccid=8cFSCe13&amp;simid=608049975712418392&amp;thid=OIP.Mf1c15209ed77cc18001cec4ba36df1cbo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hyperlink" Target="https://www.bing.com/images/search?q=%e7%94%a8%e9%81%8e%e4%b8%ad%e8%97%a5&amp;view=detailv2&amp;&amp;id=AB57ACE2F6EC04B3989C683201FCF63327E80916&amp;selectedIndex=527&amp;ccid=yRc5V9nf&amp;simid=608030042775029640&amp;thid=OIP.Mc9173957d9df18f95005edbaae8dff95o0" TargetMode="External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3109" y="1124744"/>
            <a:ext cx="8171608" cy="193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kumimoji="0" lang="zh-TW" altLang="en-US" sz="54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臺南市加強垃圾強制分類</a:t>
            </a:r>
            <a:r>
              <a:rPr kumimoji="0" lang="en-US" altLang="zh-TW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(</a:t>
            </a:r>
            <a:r>
              <a:rPr kumimoji="0" lang="zh-TW" altLang="en-US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懶人包</a:t>
            </a:r>
            <a:r>
              <a:rPr kumimoji="0" lang="en-US" altLang="zh-TW" sz="6000" dirty="0" smtClean="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" pitchFamily="65" charset="-120"/>
                <a:ea typeface="華康魏碑體" pitchFamily="65" charset="-120"/>
              </a:rPr>
              <a:t>)</a:t>
            </a:r>
            <a:endParaRPr kumimoji="0" lang="zh-TW" altLang="en-US" sz="6000" dirty="0" smtClean="0">
              <a:solidFill>
                <a:schemeClr val="accent5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933427" y="5589240"/>
            <a:ext cx="7705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zh-TW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華康魏碑體" pitchFamily="65" charset="-120"/>
                <a:ea typeface="華康魏碑體" pitchFamily="65" charset="-120"/>
                <a:cs typeface="+mn-cs"/>
              </a:rPr>
              <a:t>臺南市政府環境保護局</a:t>
            </a:r>
            <a:endParaRPr kumimoji="0" lang="en-US" altLang="zh-TW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" pitchFamily="65" charset="-120"/>
              <a:ea typeface="華康魏碑體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endParaRPr kumimoji="0" lang="zh-TW" alt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華康魏碑體" pitchFamily="65" charset="-120"/>
              <a:ea typeface="華康魏碑體" pitchFamily="65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397" y="6326829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第二類是廚餘，包括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熟　廚　餘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3" descr="C:\Users\PETC\AppData\Local\Microsoft\Windows\Temporary Internet Files\Content.IE5\08XDK2SE\MC9004136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924944"/>
            <a:ext cx="1728192" cy="1014115"/>
          </a:xfrm>
          <a:prstGeom prst="rect">
            <a:avLst/>
          </a:prstGeom>
          <a:noFill/>
        </p:spPr>
      </p:pic>
      <p:pic>
        <p:nvPicPr>
          <p:cNvPr id="10" name="Picture 6" descr="C:\Users\PETC\AppData\Local\Microsoft\Windows\Temporary Internet Files\Content.IE5\74S9FEHU\MC9000583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0952" y="2708920"/>
            <a:ext cx="1533048" cy="1212541"/>
          </a:xfrm>
          <a:prstGeom prst="rect">
            <a:avLst/>
          </a:prstGeom>
          <a:noFill/>
        </p:spPr>
      </p:pic>
      <p:pic>
        <p:nvPicPr>
          <p:cNvPr id="11" name="Picture 8" descr="C:\Users\PETC\AppData\Local\Microsoft\Windows\Temporary Internet Files\Content.IE5\FMAKHJOO\MC9002904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1125757" cy="1152128"/>
          </a:xfrm>
          <a:prstGeom prst="rect">
            <a:avLst/>
          </a:prstGeom>
          <a:noFill/>
        </p:spPr>
      </p:pic>
      <p:pic>
        <p:nvPicPr>
          <p:cNvPr id="12" name="Picture 9" descr="C:\Users\PETC\AppData\Local\Microsoft\Windows\Temporary Internet Files\Content.IE5\08XDK2SE\MC9002157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501008"/>
            <a:ext cx="1534763" cy="1248073"/>
          </a:xfrm>
          <a:prstGeom prst="rect">
            <a:avLst/>
          </a:prstGeom>
          <a:noFill/>
        </p:spPr>
      </p:pic>
      <p:pic>
        <p:nvPicPr>
          <p:cNvPr id="13" name="Picture 13" descr="C:\Users\PETC\AppData\Local\Microsoft\Windows\Temporary Internet Files\Content.IE5\T7P17RKP\MC90007915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068960"/>
            <a:ext cx="1235286" cy="1284792"/>
          </a:xfrm>
          <a:prstGeom prst="rect">
            <a:avLst/>
          </a:prstGeom>
          <a:noFill/>
        </p:spPr>
      </p:pic>
      <p:pic>
        <p:nvPicPr>
          <p:cNvPr id="14" name="Picture 14" descr="C:\Users\PETC\AppData\Local\Microsoft\Windows\Temporary Internet Files\Content.IE5\FMAKHJOO\MC90034400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96952"/>
            <a:ext cx="2176135" cy="1656184"/>
          </a:xfrm>
          <a:prstGeom prst="rect">
            <a:avLst/>
          </a:prstGeom>
          <a:noFill/>
        </p:spPr>
      </p:pic>
      <p:pic>
        <p:nvPicPr>
          <p:cNvPr id="19" name="Picture 24" descr="C:\Users\PETC\AppData\Local\Microsoft\Windows\Temporary Internet Files\Content.IE5\08XDK2SE\MC90005828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708920"/>
            <a:ext cx="1460333" cy="1152128"/>
          </a:xfrm>
          <a:prstGeom prst="rect">
            <a:avLst/>
          </a:prstGeom>
          <a:noFill/>
        </p:spPr>
      </p:pic>
      <p:pic>
        <p:nvPicPr>
          <p:cNvPr id="21" name="Picture 34" descr="C:\Users\PETC\AppData\Local\Microsoft\Windows\Temporary Internet Files\Content.IE5\08XDK2SE\MC900430129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645024"/>
            <a:ext cx="1460373" cy="1152128"/>
          </a:xfrm>
          <a:prstGeom prst="rect">
            <a:avLst/>
          </a:prstGeom>
          <a:noFill/>
        </p:spPr>
      </p:pic>
      <p:sp>
        <p:nvSpPr>
          <p:cNvPr id="22" name="矩形 21"/>
          <p:cNvSpPr/>
          <p:nvPr/>
        </p:nvSpPr>
        <p:spPr>
          <a:xfrm>
            <a:off x="683568" y="1988840"/>
            <a:ext cx="8460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熟廚餘為經烹煮過可回收廚餘包含有吃不完剩下的剩飯剩菜、以及處理後剩下的蔬菜殘渣等等。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539552" y="47878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827584" y="48691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廢食用油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" name="Picture 1" descr="C:\Users\PETC\AppData\Local\Microsoft\Windows\Temporary Internet Files\Content.IE5\FMAKHJOO\MC90039523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3784" y="5325145"/>
            <a:ext cx="1152128" cy="1434983"/>
          </a:xfrm>
          <a:prstGeom prst="rect">
            <a:avLst/>
          </a:prstGeom>
          <a:noFill/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83568" y="5661248"/>
            <a:ext cx="6696744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lnSpc>
                <a:spcPct val="90000"/>
              </a:lnSpc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煎、炸過程中產生的回鍋油。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altLang="zh-TW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116632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4120003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社區大樓生熟廚餘分類方式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7" name="圖片 6"/>
          <p:cNvPicPr/>
          <p:nvPr/>
        </p:nvPicPr>
        <p:blipFill>
          <a:blip r:embed="rId2" cstate="print"/>
          <a:srcRect t="12924" r="72" b="9323"/>
          <a:stretch>
            <a:fillRect/>
          </a:stretch>
        </p:blipFill>
        <p:spPr bwMode="auto">
          <a:xfrm>
            <a:off x="755576" y="1340768"/>
            <a:ext cx="756084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984776" cy="780202"/>
            <a:chOff x="2951820" y="476672"/>
            <a:chExt cx="4206740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4206740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生熟廚餘推動對象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95536" y="1196752"/>
            <a:ext cx="8356732" cy="4896544"/>
            <a:chOff x="395536" y="1268760"/>
            <a:chExt cx="8356732" cy="4896544"/>
          </a:xfrm>
        </p:grpSpPr>
        <p:pic>
          <p:nvPicPr>
            <p:cNvPr id="8" name="Picture 2" descr="D:\Backup\Desktop\資回計畫\105年責任業者計畫\海報\廚餘布桶.jpg"/>
            <p:cNvPicPr>
              <a:picLocks noChangeAspect="1" noChangeArrowheads="1"/>
            </p:cNvPicPr>
            <p:nvPr/>
          </p:nvPicPr>
          <p:blipFill>
            <a:blip r:embed="rId2" cstate="print"/>
            <a:srcRect b="13990"/>
            <a:stretch>
              <a:fillRect/>
            </a:stretch>
          </p:blipFill>
          <p:spPr bwMode="auto">
            <a:xfrm>
              <a:off x="395536" y="1268760"/>
              <a:ext cx="8356732" cy="4896544"/>
            </a:xfrm>
            <a:prstGeom prst="rect">
              <a:avLst/>
            </a:prstGeom>
            <a:noFill/>
          </p:spPr>
        </p:pic>
        <p:sp>
          <p:nvSpPr>
            <p:cNvPr id="9" name="文字方塊 1"/>
            <p:cNvSpPr txBox="1"/>
            <p:nvPr/>
          </p:nvSpPr>
          <p:spPr>
            <a:xfrm>
              <a:off x="6804248" y="4869160"/>
              <a:ext cx="1224136" cy="369332"/>
            </a:xfrm>
            <a:prstGeom prst="rect">
              <a:avLst/>
            </a:prstGeom>
            <a:solidFill>
              <a:srgbClr val="EA657A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5pPr>
              <a:lvl6pPr marL="22860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6pPr>
              <a:lvl7pPr marL="27432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7pPr>
              <a:lvl8pPr marL="32004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8pPr>
              <a:lvl9pPr marL="3657600" algn="l" defTabSz="914400" rtl="0" eaLnBrk="1" latinLnBrk="0" hangingPunct="1">
                <a:defRPr kumimoji="1" kern="1200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  <a:cs typeface="+mn-cs"/>
                </a:defRPr>
              </a:lvl9pPr>
            </a:lstStyle>
            <a:p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4561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95536" y="1700808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經區分資收物、廚餘後，剩餘</a:t>
            </a:r>
            <a:r>
              <a:rPr lang="zh-TW" altLang="en-US" sz="3200" u="sng" dirty="0" smtClean="0">
                <a:solidFill>
                  <a:schemeClr val="accent1"/>
                </a:solidFill>
                <a:ea typeface="標楷體" pitchFamily="65" charset="-120"/>
              </a:rPr>
              <a:t>無法再回收</a:t>
            </a:r>
            <a:r>
              <a:rPr lang="zh-TW" altLang="en-US" sz="3200" dirty="0" smtClean="0">
                <a:ea typeface="標楷體" pitchFamily="65" charset="-120"/>
              </a:rPr>
              <a:t>的：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600" u="sng" dirty="0" smtClean="0">
                <a:solidFill>
                  <a:srgbClr val="0000FF"/>
                </a:solidFill>
                <a:ea typeface="標楷體" pitchFamily="65" charset="-120"/>
              </a:rPr>
              <a:t>紙類</a:t>
            </a:r>
            <a:r>
              <a:rPr lang="zh-TW" altLang="en-US" sz="36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3200" dirty="0" smtClean="0">
                <a:ea typeface="標楷體" pitchFamily="65" charset="-120"/>
              </a:rPr>
              <a:t>紙尿片（衛生棉）、衛生紙</a:t>
            </a:r>
            <a:r>
              <a:rPr lang="zh-TW" altLang="zh-TW" sz="3200" dirty="0" smtClean="0">
                <a:ea typeface="標楷體" pitchFamily="65" charset="-120"/>
              </a:rPr>
              <a:t>、複寫紙、蠟紙、離型紙（貼紙底襯）、轉印紙、砂紙、塑膠光面紙或</a:t>
            </a:r>
            <a:r>
              <a:rPr lang="zh-TW" altLang="en-US" sz="3200" dirty="0" smtClean="0">
                <a:ea typeface="標楷體" pitchFamily="65" charset="-120"/>
              </a:rPr>
              <a:t>感應紙</a:t>
            </a:r>
            <a:r>
              <a:rPr lang="zh-TW" altLang="zh-TW" sz="3200" dirty="0" smtClean="0">
                <a:ea typeface="標楷體" pitchFamily="65" charset="-120"/>
              </a:rPr>
              <a:t>、髒污的紙張</a:t>
            </a:r>
            <a:r>
              <a:rPr lang="en-US" altLang="zh-TW" sz="3200" dirty="0" smtClean="0">
                <a:ea typeface="標楷體" pitchFamily="65" charset="-120"/>
              </a:rPr>
              <a:t> (</a:t>
            </a:r>
            <a:r>
              <a:rPr lang="zh-TW" altLang="zh-TW" sz="3200" dirty="0" smtClean="0">
                <a:ea typeface="標楷體" pitchFamily="65" charset="-120"/>
              </a:rPr>
              <a:t>如包寵物之排泄物或沾油漆或其他油污</a:t>
            </a:r>
            <a:r>
              <a:rPr lang="en-US" altLang="zh-TW" sz="3200" dirty="0" smtClean="0">
                <a:ea typeface="標楷體" pitchFamily="65" charset="-120"/>
              </a:rPr>
              <a:t> ) </a:t>
            </a:r>
            <a:r>
              <a:rPr lang="zh-TW" altLang="zh-TW" sz="3200" dirty="0" smtClean="0">
                <a:ea typeface="標楷體" pitchFamily="65" charset="-120"/>
              </a:rPr>
              <a:t>等 </a:t>
            </a:r>
            <a:r>
              <a:rPr lang="zh-TW" altLang="en-US" sz="3200" dirty="0" smtClean="0">
                <a:ea typeface="標楷體" pitchFamily="65" charset="-120"/>
              </a:rPr>
              <a:t>。</a:t>
            </a: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 dirty="0" smtClean="0">
                <a:ea typeface="標楷體" pitchFamily="65" charset="-120"/>
              </a:rPr>
              <a:t> </a:t>
            </a:r>
            <a:endParaRPr lang="zh-TW" altLang="en-US" sz="32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395536" y="620688"/>
            <a:ext cx="5184576" cy="780202"/>
            <a:chOff x="2951820" y="476672"/>
            <a:chExt cx="4120003" cy="576064"/>
          </a:xfrm>
        </p:grpSpPr>
        <p:sp>
          <p:nvSpPr>
            <p:cNvPr id="19" name="圓角矩形 1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第三類是一般垃圾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1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9320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28213" y="1916832"/>
            <a:ext cx="828092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zh-TW" altLang="en-US" sz="3200" dirty="0" smtClean="0">
                <a:ea typeface="標楷體" pitchFamily="65" charset="-120"/>
              </a:rPr>
              <a:t>經區分資收物、廚餘後，剩餘無法再回收的：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200" u="sng" dirty="0" smtClean="0">
                <a:solidFill>
                  <a:srgbClr val="0000FF"/>
                </a:solidFill>
                <a:ea typeface="標楷體" pitchFamily="65" charset="-120"/>
              </a:rPr>
              <a:t>塑膠類</a:t>
            </a: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zh-TW" sz="3200" dirty="0" smtClean="0">
                <a:ea typeface="標楷體" pitchFamily="65" charset="-120"/>
              </a:rPr>
              <a:t>髒污的</a:t>
            </a:r>
            <a:r>
              <a:rPr lang="zh-TW" altLang="en-US" sz="3200" dirty="0" smtClean="0">
                <a:ea typeface="標楷體" pitchFamily="65" charset="-120"/>
              </a:rPr>
              <a:t>塑膠袋</a:t>
            </a:r>
            <a:r>
              <a:rPr lang="en-US" altLang="zh-TW" sz="3200" dirty="0" smtClean="0">
                <a:ea typeface="標楷體" pitchFamily="65" charset="-120"/>
              </a:rPr>
              <a:t> ( </a:t>
            </a:r>
            <a:r>
              <a:rPr lang="zh-TW" altLang="zh-TW" sz="3200" dirty="0" smtClean="0">
                <a:ea typeface="標楷體" pitchFamily="65" charset="-120"/>
              </a:rPr>
              <a:t>如沾油或</a:t>
            </a:r>
            <a:r>
              <a:rPr lang="zh-TW" altLang="en-US" sz="3200" dirty="0" smtClean="0">
                <a:ea typeface="標楷體" pitchFamily="65" charset="-120"/>
              </a:rPr>
              <a:t>血水</a:t>
            </a:r>
            <a:r>
              <a:rPr lang="en-US" altLang="zh-TW" sz="3200" dirty="0" smtClean="0">
                <a:ea typeface="標楷體" pitchFamily="65" charset="-120"/>
              </a:rPr>
              <a:t> )</a:t>
            </a:r>
            <a:r>
              <a:rPr lang="zh-TW" altLang="en-US" sz="3200" dirty="0" smtClean="0">
                <a:ea typeface="標楷體" pitchFamily="65" charset="-120"/>
              </a:rPr>
              <a:t>、複合貼鋁箔的袋子</a:t>
            </a:r>
            <a:r>
              <a:rPr lang="en-US" altLang="zh-TW" sz="3200" dirty="0" smtClean="0">
                <a:ea typeface="標楷體" pitchFamily="65" charset="-120"/>
              </a:rPr>
              <a:t>(</a:t>
            </a:r>
            <a:r>
              <a:rPr lang="zh-TW" altLang="en-US" sz="3200" dirty="0" smtClean="0">
                <a:ea typeface="標楷體" pitchFamily="65" charset="-120"/>
              </a:rPr>
              <a:t>泡麵袋、餅乾袋</a:t>
            </a:r>
            <a:r>
              <a:rPr lang="en-US" altLang="zh-TW" sz="3200" dirty="0" smtClean="0">
                <a:ea typeface="標楷體" pitchFamily="65" charset="-120"/>
              </a:rPr>
              <a:t>)</a:t>
            </a:r>
            <a:r>
              <a:rPr lang="zh-TW" altLang="en-US" sz="3200" dirty="0" smtClean="0">
                <a:ea typeface="標楷體" pitchFamily="65" charset="-120"/>
              </a:rPr>
              <a:t> 等。</a:t>
            </a:r>
            <a:endParaRPr lang="en-US" altLang="zh-TW" sz="3200" dirty="0" smtClean="0">
              <a:ea typeface="標楷體" pitchFamily="65" charset="-120"/>
            </a:endParaRPr>
          </a:p>
          <a:p>
            <a:pPr marL="182563" indent="-182563"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</a:pPr>
            <a:r>
              <a:rPr lang="zh-TW" altLang="en-US" sz="3200" u="sng" dirty="0" smtClean="0">
                <a:solidFill>
                  <a:srgbClr val="0000FF"/>
                </a:solidFill>
                <a:ea typeface="標楷體" pitchFamily="65" charset="-120"/>
              </a:rPr>
              <a:t>其他</a:t>
            </a:r>
            <a:r>
              <a:rPr lang="zh-TW" altLang="en-US" sz="3200" dirty="0" smtClean="0">
                <a:solidFill>
                  <a:srgbClr val="0000FF"/>
                </a:solidFill>
                <a:ea typeface="標楷體" pitchFamily="65" charset="-120"/>
              </a:rPr>
              <a:t>：</a:t>
            </a:r>
            <a:r>
              <a:rPr lang="zh-TW" altLang="en-US" sz="3200" dirty="0" smtClean="0">
                <a:ea typeface="標楷體" pitchFamily="65" charset="-120"/>
              </a:rPr>
              <a:t>口香糖、皮革、木竹片盒、舊鞋、棉被、被單、枕頭等。</a:t>
            </a: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US" altLang="zh-TW" sz="3200" dirty="0" smtClean="0">
              <a:ea typeface="標楷體" pitchFamily="65" charset="-120"/>
            </a:endParaRPr>
          </a:p>
          <a:p>
            <a:pPr marL="719138" indent="-719138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zh-TW" sz="3200" dirty="0" smtClean="0">
                <a:ea typeface="標楷體" pitchFamily="65" charset="-120"/>
              </a:rPr>
              <a:t> </a:t>
            </a:r>
            <a:endParaRPr lang="zh-TW" altLang="en-US" sz="3200" dirty="0">
              <a:ea typeface="標楷體" pitchFamily="65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539552" y="692696"/>
            <a:ext cx="4968552" cy="780202"/>
            <a:chOff x="2951820" y="476672"/>
            <a:chExt cx="4120003" cy="576064"/>
          </a:xfrm>
        </p:grpSpPr>
        <p:sp>
          <p:nvSpPr>
            <p:cNvPr id="19" name="圓角矩形 1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第三類是一般垃圾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525232"/>
              </p:ext>
            </p:extLst>
          </p:nvPr>
        </p:nvGraphicFramePr>
        <p:xfrm>
          <a:off x="395536" y="1196751"/>
          <a:ext cx="8496944" cy="527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45"/>
                <a:gridCol w="6811599"/>
              </a:tblGrid>
              <a:tr h="77303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103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紙餐具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回收前去除食物殘渣以水略清洗或衛生紙擦拭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後堆疊回收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anchor="ctr"/>
                </a:tc>
              </a:tr>
              <a:tr h="1602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鋁箔包、塑膠、鐵鋁容器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回收前去吸管並倒空內容物，以水略清洗壓扁回收。</a:t>
                      </a:r>
                    </a:p>
                  </a:txBody>
                  <a:tcPr anchor="ctr"/>
                </a:tc>
              </a:tr>
              <a:tr h="1561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玻璃容器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>
                          <a:latin typeface="標楷體" pitchFamily="65" charset="-120"/>
                          <a:ea typeface="+mn-ea"/>
                        </a:rPr>
                        <a:t>1.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+mn-ea"/>
                        </a:rPr>
                        <a:t>清理內容物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+mn-ea"/>
                        </a:rPr>
                        <a:t>2.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+mn-ea"/>
                        </a:rPr>
                        <a:t>除去外部貼紙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+mn-ea"/>
                        </a:rPr>
                        <a:t>3.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+mn-ea"/>
                        </a:rPr>
                        <a:t>分色分包（透明、綠、咖啡）。不慎破損切記分開打包裝入堅固盒內，並於盒外註明「破碎玻璃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」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+mn-ea"/>
                        </a:rPr>
                        <a:t>。</a:t>
                      </a:r>
                      <a:endParaRPr lang="zh-TW" altLang="en-US" sz="2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8" name="投影片編號版面配置區 12"/>
          <p:cNvSpPr>
            <a:spLocks noGrp="1"/>
          </p:cNvSpPr>
          <p:nvPr>
            <p:ph type="sldNum" sz="quarter" idx="10"/>
          </p:nvPr>
        </p:nvSpPr>
        <p:spPr>
          <a:xfrm>
            <a:off x="8305800" y="6334561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11" name="圓角矩形 10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42155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349920"/>
              </p:ext>
            </p:extLst>
          </p:nvPr>
        </p:nvGraphicFramePr>
        <p:xfrm>
          <a:off x="323528" y="1196752"/>
          <a:ext cx="8568952" cy="498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626"/>
                <a:gridCol w="6869326"/>
              </a:tblGrid>
              <a:tr h="8012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46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食用油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少量併入廚餘，量多須裝入加蓋容器交給回收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車瓶外加「廢食用油」。</a:t>
                      </a:r>
                      <a:endParaRPr lang="zh-TW" altLang="en-US" sz="28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266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廚餘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回收前瀝乾水分，勿將塑膠袋、牙籤、竹筷及衛生紙等投入。</a:t>
                      </a:r>
                    </a:p>
                  </a:txBody>
                  <a:tcPr anchor="ctr"/>
                </a:tc>
              </a:tr>
              <a:tr h="1461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廢乾電池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請由物品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（如兒童玩具）取出集中收集，單獨交給回收車或交給販賣業者逆向回收。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6" name="圓角矩形 5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8804" y="633471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altLang="zh-TW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710805"/>
              </p:ext>
            </p:extLst>
          </p:nvPr>
        </p:nvGraphicFramePr>
        <p:xfrm>
          <a:off x="395536" y="1196750"/>
          <a:ext cx="8496944" cy="5398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45"/>
                <a:gridCol w="6811599"/>
              </a:tblGrid>
              <a:tr h="9675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回收項目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正確回收方法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/>
                </a:tc>
              </a:tr>
              <a:tr h="138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廢農藥容器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以清水重覆沖洗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次並倒入噴灑器內，請與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一般容器分開回收。</a:t>
                      </a:r>
                    </a:p>
                  </a:txBody>
                  <a:tcPr anchor="ctr"/>
                </a:tc>
              </a:tr>
              <a:tr h="12511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舊衣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請清洗乾淨裝成一袋。 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貼身衣物、枕頭、棉被、被單因屬個人衛生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所以不回收</a:t>
                      </a:r>
                      <a:r>
                        <a:rPr lang="en-US" altLang="zh-TW" sz="2800" dirty="0" smtClean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</a:p>
                  </a:txBody>
                  <a:tcPr anchor="ctr"/>
                </a:tc>
              </a:tr>
              <a:tr h="13816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照明光源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>
                          <a:latin typeface="標楷體" pitchFamily="65" charset="-120"/>
                          <a:ea typeface="標楷體" pitchFamily="65" charset="-120"/>
                        </a:rPr>
                        <a:t>回收前請妥善打包避免破損，交給回收車或交給販賣業者逆向回收。</a:t>
                      </a:r>
                      <a:r>
                        <a:rPr lang="zh-TW" altLang="en-US" sz="2800" smtClean="0">
                          <a:latin typeface="標楷體" pitchFamily="65" charset="-120"/>
                          <a:ea typeface="+mn-ea"/>
                        </a:rPr>
                        <a:t>不慎</a:t>
                      </a:r>
                      <a:r>
                        <a:rPr lang="zh-TW" altLang="en-US" sz="2800" smtClean="0">
                          <a:latin typeface="標楷體" pitchFamily="65" charset="-120"/>
                          <a:ea typeface="+mn-ea"/>
                        </a:rPr>
                        <a:t>破損，切記</a:t>
                      </a:r>
                      <a:r>
                        <a:rPr lang="zh-TW" altLang="en-US" sz="2800" dirty="0" smtClean="0">
                          <a:latin typeface="標楷體" pitchFamily="65" charset="-120"/>
                          <a:ea typeface="+mn-ea"/>
                        </a:rPr>
                        <a:t>分開打包裝入堅固盒內，並於盒外註明「破碎玻璃」。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251520" y="260647"/>
            <a:ext cx="6552728" cy="780202"/>
            <a:chOff x="2951820" y="476672"/>
            <a:chExt cx="3946529" cy="576064"/>
          </a:xfrm>
        </p:grpSpPr>
        <p:sp>
          <p:nvSpPr>
            <p:cNvPr id="6" name="圓角矩形 5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51820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另外，再提醒正確回收方法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C:\Users\user\Desktop\底圖&amp;圖案\5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518733"/>
            <a:ext cx="3815283" cy="271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6236469"/>
            <a:ext cx="7830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有相關疑義，請洽詢臺南市政府環境保護局</a:t>
            </a:r>
            <a:r>
              <a:rPr kumimoji="1" lang="zh-TW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︰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06-2686751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分機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1620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至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1615</a:t>
            </a: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。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475656" y="265186"/>
            <a:ext cx="6336704" cy="780202"/>
            <a:chOff x="2951820" y="476672"/>
            <a:chExt cx="3816424" cy="576064"/>
          </a:xfrm>
        </p:grpSpPr>
        <p:sp>
          <p:nvSpPr>
            <p:cNvPr id="8" name="圓角矩形 7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2951820" y="476672"/>
              <a:ext cx="3816424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結   語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31032" y="1371850"/>
            <a:ext cx="8712968" cy="190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kumimoji="0" lang="zh-TW" altLang="en-US" sz="2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　　呼籲全體市民共同面對垃圾問題，一起努力做好垃圾分類、資源回收，達到源頭減量的目的，以延長焚化廠及掩埋場的使用年限，我們只有一個地球，請做好資源回收。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0150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1412776"/>
            <a:ext cx="813690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各位市民朋友大家好，為減少垃圾量，請在丟垃圾前，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妥善進行</a:t>
            </a:r>
            <a:r>
              <a:rPr lang="en-US" altLang="zh-TW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｢</a:t>
            </a:r>
            <a:r>
              <a:rPr lang="zh-TW" altLang="en-US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分類</a:t>
            </a:r>
            <a:r>
              <a:rPr lang="en-US" altLang="zh-TW" sz="3200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｣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做好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資源回收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，按照各區清潔隊收垃圾之時間、地點交給垃圾車或資源回收車。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 algn="just">
              <a:spcBef>
                <a:spcPts val="1200"/>
              </a:spcBef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環保局自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日起加強宣導，並全面動員到收運路線、學校或市場等地點進行破袋檢查，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日起開始稽查，未照規定分類，處罰</a:t>
            </a:r>
            <a:r>
              <a:rPr lang="en-US" altLang="zh-TW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1200~6000</a:t>
            </a:r>
            <a:r>
              <a:rPr lang="zh-TW" altLang="en-US" sz="3200" u="sng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，請大家做伙做環保，減少垃圾量，讓我們的焚化爐及掩埋場延長使用。</a:t>
            </a:r>
            <a:endParaRPr lang="zh-TW" altLang="en-US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95536" y="188640"/>
            <a:ext cx="3816424" cy="792000"/>
          </a:xfrm>
          <a:prstGeom prst="roundRect">
            <a:avLst/>
          </a:prstGeom>
          <a:solidFill>
            <a:srgbClr val="FFC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63588" y="18864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前  言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395536" y="116632"/>
            <a:ext cx="5832648" cy="792088"/>
          </a:xfrm>
          <a:prstGeom prst="roundRect">
            <a:avLst/>
          </a:prstGeom>
          <a:solidFill>
            <a:srgbClr val="FFCD2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00834"/>
            <a:ext cx="5148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垃圾強制分類是什麼</a:t>
            </a: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?</a:t>
            </a:r>
          </a:p>
        </p:txBody>
      </p:sp>
      <p:sp>
        <p:nvSpPr>
          <p:cNvPr id="30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80528" y="1173170"/>
            <a:ext cx="8245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民眾垃圾丟棄時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~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應確實執行</a:t>
            </a:r>
            <a:endParaRPr lang="zh-TW" altLang="en-US" sz="2400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07504" y="1844824"/>
            <a:ext cx="8784976" cy="4392488"/>
            <a:chOff x="107504" y="2060848"/>
            <a:chExt cx="8784976" cy="4392488"/>
          </a:xfrm>
        </p:grpSpPr>
        <p:pic>
          <p:nvPicPr>
            <p:cNvPr id="22529" name="Picture 1" descr="J:\資回計畫\103年\6.辦理本市資源回收個體業者及資源回收站（點）形象改造工作\1.瑞賽可烏托邦\設計圖\第一園\第一園圖OK\20140716臺南第一園(冰櫃海報)(110x60cm)-01.jpg"/>
            <p:cNvPicPr>
              <a:picLocks noChangeAspect="1" noChangeArrowheads="1"/>
            </p:cNvPicPr>
            <p:nvPr/>
          </p:nvPicPr>
          <p:blipFill>
            <a:blip r:embed="rId2" cstate="print"/>
            <a:srcRect l="1819" t="3334" r="10032" b="55550"/>
            <a:stretch>
              <a:fillRect/>
            </a:stretch>
          </p:blipFill>
          <p:spPr bwMode="auto">
            <a:xfrm>
              <a:off x="107504" y="2060848"/>
              <a:ext cx="8769546" cy="2232248"/>
            </a:xfrm>
            <a:prstGeom prst="rect">
              <a:avLst/>
            </a:prstGeom>
            <a:noFill/>
          </p:spPr>
        </p:pic>
        <p:pic>
          <p:nvPicPr>
            <p:cNvPr id="9" name="Picture 1" descr="J:\資回計畫\103年\6.辦理本市資源回收個體業者及資源回收站（點）形象改造工作\1.瑞賽可烏托邦\設計圖\第一園\第一園圖OK\20140716臺南第一園(冰櫃海報)(110x60cm)-01.jpg"/>
            <p:cNvPicPr>
              <a:picLocks noChangeAspect="1" noChangeArrowheads="1"/>
            </p:cNvPicPr>
            <p:nvPr/>
          </p:nvPicPr>
          <p:blipFill>
            <a:blip r:embed="rId2" cstate="print"/>
            <a:srcRect l="35476" t="48855" r="7218" b="5623"/>
            <a:stretch>
              <a:fillRect/>
            </a:stretch>
          </p:blipFill>
          <p:spPr bwMode="auto">
            <a:xfrm>
              <a:off x="107504" y="4221088"/>
              <a:ext cx="5149446" cy="2232248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 bwMode="auto">
            <a:xfrm>
              <a:off x="5220072" y="4293336"/>
              <a:ext cx="3636000" cy="2160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004048" y="4653136"/>
              <a:ext cx="38884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第一類：資源回收物</a:t>
              </a:r>
              <a:endParaRPr lang="en-US" altLang="zh-TW" sz="32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第二類：廚餘</a:t>
              </a:r>
              <a:endParaRPr lang="en-US" altLang="zh-TW" sz="3200" dirty="0" smtClean="0">
                <a:latin typeface="標楷體" pitchFamily="65" charset="-120"/>
                <a:ea typeface="標楷體" pitchFamily="65" charset="-120"/>
              </a:endParaRPr>
            </a:p>
            <a:p>
              <a:r>
                <a:rPr lang="zh-TW" altLang="en-US" sz="3200" dirty="0" smtClean="0">
                  <a:latin typeface="標楷體" pitchFamily="65" charset="-120"/>
                  <a:ea typeface="標楷體" pitchFamily="65" charset="-120"/>
                </a:rPr>
                <a:t>第三類：一般垃圾</a:t>
              </a:r>
              <a:endParaRPr lang="zh-TW" altLang="en-US" sz="3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塑　膠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512" y="2060848"/>
            <a:ext cx="1368152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004048" y="2060848"/>
            <a:ext cx="1152128" cy="504056"/>
            <a:chOff x="395536" y="1124744"/>
            <a:chExt cx="2304256" cy="504056"/>
          </a:xfrm>
        </p:grpSpPr>
        <p:sp>
          <p:nvSpPr>
            <p:cNvPr id="13" name="圓角矩形 12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107504" y="2564904"/>
            <a:ext cx="4464496" cy="2763488"/>
            <a:chOff x="107504" y="2780928"/>
            <a:chExt cx="4464496" cy="2763488"/>
          </a:xfrm>
        </p:grpSpPr>
        <p:pic>
          <p:nvPicPr>
            <p:cNvPr id="15" name="Picture 42" descr="G:\DCIM\115___03\IMG_9702.JPG"/>
            <p:cNvPicPr>
              <a:picLocks noChangeAspect="1" noChangeArrowheads="1"/>
            </p:cNvPicPr>
            <p:nvPr/>
          </p:nvPicPr>
          <p:blipFill>
            <a:blip r:embed="rId2" cstate="print"/>
            <a:srcRect l="10001" r="9995"/>
            <a:stretch>
              <a:fillRect/>
            </a:stretch>
          </p:blipFill>
          <p:spPr bwMode="auto">
            <a:xfrm>
              <a:off x="2771800" y="4320280"/>
              <a:ext cx="1296144" cy="1215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" name="Picture 2" descr="https://sp.yimg.com/xj/th?id=OIP.M3799ccac6138317fe486a2b1706d1072o0&amp;pid=15.1&amp;P=0&amp;w=300&amp;h=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6" y="2880120"/>
              <a:ext cx="1367952" cy="1367952"/>
            </a:xfrm>
            <a:prstGeom prst="rect">
              <a:avLst/>
            </a:prstGeom>
            <a:noFill/>
          </p:spPr>
        </p:pic>
        <p:pic>
          <p:nvPicPr>
            <p:cNvPr id="17" name="Picture 6" descr="https://sp.yimg.com/xj/th?id=OIP.M5f91ce0f2e2e2305afd40a343d46ba23o0&amp;pid=15.1&amp;P=0&amp;w=300&amp;h=3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852936"/>
              <a:ext cx="1368152" cy="1368152"/>
            </a:xfrm>
            <a:prstGeom prst="rect">
              <a:avLst/>
            </a:prstGeom>
            <a:noFill/>
          </p:spPr>
        </p:pic>
        <p:pic>
          <p:nvPicPr>
            <p:cNvPr id="18" name="Picture 4" descr="https://sp.yimg.com/xj/th?id=OIP.M92767b8ce3561efa56e5dda647b7e603o0&amp;pid=15.1&amp;P=0&amp;w=300&amp;h=300"/>
            <p:cNvPicPr>
              <a:picLocks noChangeAspect="1" noChangeArrowheads="1"/>
            </p:cNvPicPr>
            <p:nvPr/>
          </p:nvPicPr>
          <p:blipFill>
            <a:blip r:embed="rId5" cstate="print"/>
            <a:srcRect l="15000" r="20000"/>
            <a:stretch>
              <a:fillRect/>
            </a:stretch>
          </p:blipFill>
          <p:spPr bwMode="auto">
            <a:xfrm>
              <a:off x="1691680" y="2780928"/>
              <a:ext cx="936104" cy="1440160"/>
            </a:xfrm>
            <a:prstGeom prst="rect">
              <a:avLst/>
            </a:prstGeom>
            <a:noFill/>
          </p:spPr>
        </p:pic>
        <p:pic>
          <p:nvPicPr>
            <p:cNvPr id="19" name="Picture 4" descr="http://2.bp.blogspot.com/-PDpIlG7W5UU/U5V9D3srPhI/AAAAAAAAIIg/gxz-ObFDTSE/s1600/coca003.jpg"/>
            <p:cNvPicPr>
              <a:picLocks noChangeArrowheads="1"/>
            </p:cNvPicPr>
            <p:nvPr/>
          </p:nvPicPr>
          <p:blipFill>
            <a:blip r:embed="rId6" cstate="print"/>
            <a:srcRect l="12438" t="13527" r="64683" b="11008"/>
            <a:stretch>
              <a:fillRect/>
            </a:stretch>
          </p:blipFill>
          <p:spPr bwMode="auto">
            <a:xfrm>
              <a:off x="179512" y="2880120"/>
              <a:ext cx="720080" cy="1368152"/>
            </a:xfrm>
            <a:prstGeom prst="rect">
              <a:avLst/>
            </a:prstGeom>
            <a:noFill/>
            <a:ln w="12700">
              <a:noFill/>
            </a:ln>
          </p:spPr>
        </p:pic>
        <p:grpSp>
          <p:nvGrpSpPr>
            <p:cNvPr id="23" name="群組 22"/>
            <p:cNvGrpSpPr/>
            <p:nvPr/>
          </p:nvGrpSpPr>
          <p:grpSpPr>
            <a:xfrm>
              <a:off x="1547664" y="4320280"/>
              <a:ext cx="1224136" cy="1224136"/>
              <a:chOff x="1259632" y="4293096"/>
              <a:chExt cx="1224136" cy="1224136"/>
            </a:xfrm>
          </p:grpSpPr>
          <p:pic>
            <p:nvPicPr>
              <p:cNvPr id="35842" name="Picture 2" descr="http://pcdn1.rimg.tw/photos/3049241_8cl8ng2_l.jpg?23121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59632" y="4293096"/>
                <a:ext cx="1224136" cy="1224136"/>
              </a:xfrm>
              <a:prstGeom prst="rect">
                <a:avLst/>
              </a:prstGeom>
              <a:noFill/>
            </p:spPr>
          </p:pic>
          <p:sp>
            <p:nvSpPr>
              <p:cNvPr id="22" name="矩形 21"/>
              <p:cNvSpPr/>
              <p:nvPr/>
            </p:nvSpPr>
            <p:spPr bwMode="auto">
              <a:xfrm>
                <a:off x="1691680" y="5085184"/>
                <a:ext cx="360040" cy="36004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TW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pic>
          <p:nvPicPr>
            <p:cNvPr id="25" name="Picture 4" descr="http://www.yongchin.com.tw/templates/cache/15393/images/products/photooriginal-15393-322863.jpg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7504" y="4320280"/>
              <a:ext cx="1525080" cy="12241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26" name="矩形 25"/>
            <p:cNvSpPr/>
            <p:nvPr/>
          </p:nvSpPr>
          <p:spPr bwMode="auto">
            <a:xfrm>
              <a:off x="395536" y="3456184"/>
              <a:ext cx="360040" cy="144016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043608" y="3456184"/>
              <a:ext cx="432048" cy="21602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2051720" y="3096144"/>
              <a:ext cx="360040" cy="2160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5844" name="Picture 4" descr="https://tse3.mm.bing.net/th?id=OIP.M638566fdded72f7f865083e3be236d2ao0&amp;w=163&amp;h=154&amp;c=7&amp;rs=1&amp;qlt=90&amp;o=4&amp;pid=1.1"/>
            <p:cNvPicPr>
              <a:picLocks noChangeAspect="1" noChangeArrowheads="1"/>
            </p:cNvPicPr>
            <p:nvPr/>
          </p:nvPicPr>
          <p:blipFill>
            <a:blip r:embed="rId9" cstate="print"/>
            <a:srcRect l="32466" r="30430"/>
            <a:stretch>
              <a:fillRect/>
            </a:stretch>
          </p:blipFill>
          <p:spPr bwMode="auto">
            <a:xfrm>
              <a:off x="3851920" y="2808112"/>
              <a:ext cx="720080" cy="1466851"/>
            </a:xfrm>
            <a:prstGeom prst="rect">
              <a:avLst/>
            </a:prstGeom>
            <a:noFill/>
          </p:spPr>
        </p:pic>
        <p:sp>
          <p:nvSpPr>
            <p:cNvPr id="30" name="矩形 29"/>
            <p:cNvSpPr/>
            <p:nvPr/>
          </p:nvSpPr>
          <p:spPr bwMode="auto">
            <a:xfrm>
              <a:off x="4067944" y="3312168"/>
              <a:ext cx="216024" cy="216024"/>
            </a:xfrm>
            <a:prstGeom prst="rect">
              <a:avLst/>
            </a:prstGeom>
            <a:solidFill>
              <a:srgbClr val="CCFF9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7504" y="5397023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PET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HDPE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LDPE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PVC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PP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PS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及其他，例如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特瓶、清潔劑、牛奶瓶、植物油、優酪乳等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2" name="Picture 8" descr="https://sp.yimg.com/xj/th?id=OIP.M98deb2850a2256d0cc69345776b7714do0&amp;pid=15.1&amp;P=0&amp;w=221&amp;h=16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780928"/>
            <a:ext cx="1054526" cy="792088"/>
          </a:xfrm>
          <a:prstGeom prst="rect">
            <a:avLst/>
          </a:prstGeom>
          <a:noFill/>
        </p:spPr>
      </p:pic>
      <p:pic>
        <p:nvPicPr>
          <p:cNvPr id="33" name="Picture 14" descr="https://s.yimg.com/xd/api/res/1.2/VmacWXUQROyuxx5u2.FIFA--/YXBwaWQ9eXR3YXVjdGlvbnNlcnZpY2U7aD00MDA7cT04NTtyb3RhdGU9YXV0bzt3PTQwMA--/http:/nevec-img.zenfs.com/prod/tw_ec05-7/f6d44430-8f06-4cbe-b331-e3aeb4237997.jpg"/>
          <p:cNvPicPr>
            <a:picLocks noChangeAspect="1" noChangeArrowheads="1"/>
          </p:cNvPicPr>
          <p:nvPr/>
        </p:nvPicPr>
        <p:blipFill>
          <a:blip r:embed="rId11" cstate="print"/>
          <a:srcRect l="20055" t="25544" r="13796" b="12087"/>
          <a:stretch>
            <a:fillRect/>
          </a:stretch>
        </p:blipFill>
        <p:spPr bwMode="auto">
          <a:xfrm>
            <a:off x="4788024" y="3717032"/>
            <a:ext cx="1152128" cy="1086292"/>
          </a:xfrm>
          <a:prstGeom prst="rect">
            <a:avLst/>
          </a:prstGeom>
          <a:noFill/>
        </p:spPr>
      </p:pic>
      <p:pic>
        <p:nvPicPr>
          <p:cNvPr id="37" name="Picture 2" descr="https://sp.yimg.com/xj/th?id=OIP.M6aabc46b325cb84391d571cda34e65afo0&amp;pid=15.1&amp;P=0&amp;w=300&amp;h=30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8304" y="2544198"/>
            <a:ext cx="966828" cy="1244842"/>
          </a:xfrm>
          <a:prstGeom prst="rect">
            <a:avLst/>
          </a:prstGeom>
          <a:noFill/>
        </p:spPr>
      </p:pic>
      <p:pic>
        <p:nvPicPr>
          <p:cNvPr id="39" name="Picture 2" descr="https://sp.yimg.com/xj/th?id=OIP.Mac633c5e121396a3f02db92e68859dcdo0&amp;pid=15.1&amp;P=0&amp;w=300&amp;h=3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52320" y="3789040"/>
            <a:ext cx="1148416" cy="1168493"/>
          </a:xfrm>
          <a:prstGeom prst="rect">
            <a:avLst/>
          </a:prstGeom>
          <a:noFill/>
        </p:spPr>
      </p:pic>
      <p:pic>
        <p:nvPicPr>
          <p:cNvPr id="46" name="Picture 6" descr="http://www.pack7-11.com/product/image/pics/PC-1416.jpg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40152" y="3861048"/>
            <a:ext cx="1440160" cy="1152128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7" name="Picture 11" descr="http://mypaperimg.pchome.com.tw/newroot2/a/u/autosome/content/20020328/15/723685.jpg"/>
          <p:cNvPicPr>
            <a:picLocks noChangeArrowheads="1"/>
          </p:cNvPicPr>
          <p:nvPr/>
        </p:nvPicPr>
        <p:blipFill>
          <a:blip r:embed="rId15" cstate="print"/>
          <a:srcRect t="21262" r="5501" b="7864"/>
          <a:stretch>
            <a:fillRect/>
          </a:stretch>
        </p:blipFill>
        <p:spPr bwMode="auto">
          <a:xfrm>
            <a:off x="8171384" y="2708920"/>
            <a:ext cx="972616" cy="100811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矩形 49"/>
          <p:cNvSpPr/>
          <p:nvPr/>
        </p:nvSpPr>
        <p:spPr>
          <a:xfrm>
            <a:off x="4788024" y="5013176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杯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碗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蓋、無髒污塑膠袋、包裝內襯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等，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包裝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用保麗龍，含漁貨箱、蛋糕盒及電子電器包裝用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1358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pPr>
                <a:defRPr/>
              </a:pPr>
              <a:t>4</a:t>
            </a:fld>
            <a:endParaRPr lang="en-US" alt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40" name="圓角矩形 3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3314" name="Picture 2" descr="http://i1.ymfile.com/uploads/product/05/14/x1_1.1368490736_1024_728_63933.jpg"/>
          <p:cNvPicPr>
            <a:picLocks noChangeAspect="1" noChangeArrowheads="1"/>
          </p:cNvPicPr>
          <p:nvPr/>
        </p:nvPicPr>
        <p:blipFill>
          <a:blip r:embed="rId16" cstate="print"/>
          <a:srcRect l="17718" t="15577" r="15099" b="8617"/>
          <a:stretch>
            <a:fillRect/>
          </a:stretch>
        </p:blipFill>
        <p:spPr bwMode="auto">
          <a:xfrm>
            <a:off x="5868144" y="2636912"/>
            <a:ext cx="143621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863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紙　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9512" y="2060848"/>
            <a:ext cx="1440160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97" y="2636912"/>
            <a:ext cx="1120124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4" descr="https://sp.yimg.com/xj/th?id=OIP.Md95264e4ad76964e835712976634baa5o0&amp;pid=15.1&amp;P=0&amp;w=233&amp;h=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06" y="3933056"/>
            <a:ext cx="1725723" cy="1296144"/>
          </a:xfrm>
          <a:prstGeom prst="rect">
            <a:avLst/>
          </a:prstGeom>
          <a:noFill/>
        </p:spPr>
      </p:pic>
      <p:pic>
        <p:nvPicPr>
          <p:cNvPr id="17" name="Picture 6" descr="https://sp.yimg.com/xj/th?id=OIP.M8195250cf9f3ff14729cfca4b8c54178o0&amp;pid=15.1&amp;P=0&amp;w=260&amp;h=174"/>
          <p:cNvPicPr>
            <a:picLocks noChangeAspect="1" noChangeArrowheads="1"/>
          </p:cNvPicPr>
          <p:nvPr/>
        </p:nvPicPr>
        <p:blipFill>
          <a:blip r:embed="rId4" cstate="print"/>
          <a:srcRect l="8499" t="5344" r="7039" b="5259"/>
          <a:stretch>
            <a:fillRect/>
          </a:stretch>
        </p:blipFill>
        <p:spPr bwMode="auto">
          <a:xfrm>
            <a:off x="1907704" y="3934222"/>
            <a:ext cx="1872208" cy="1326147"/>
          </a:xfrm>
          <a:prstGeom prst="rect">
            <a:avLst/>
          </a:prstGeom>
          <a:noFill/>
        </p:spPr>
      </p:pic>
      <p:grpSp>
        <p:nvGrpSpPr>
          <p:cNvPr id="18" name="群組 17"/>
          <p:cNvGrpSpPr/>
          <p:nvPr/>
        </p:nvGrpSpPr>
        <p:grpSpPr>
          <a:xfrm>
            <a:off x="149629" y="2636912"/>
            <a:ext cx="1692000" cy="1296000"/>
            <a:chOff x="1403648" y="4653136"/>
            <a:chExt cx="1692000" cy="1296000"/>
          </a:xfrm>
        </p:grpSpPr>
        <p:pic>
          <p:nvPicPr>
            <p:cNvPr id="19" name="Picture 2" descr="http://lh3.ggpht.com/_urcNEmIoO74/TTkzVASBegI/AAAAAAAAO58/-dJDYDc7ilU/s400/11012103.jpg"/>
            <p:cNvPicPr>
              <a:picLocks noChangeArrowheads="1"/>
            </p:cNvPicPr>
            <p:nvPr/>
          </p:nvPicPr>
          <p:blipFill>
            <a:blip r:embed="rId5" cstate="print"/>
            <a:srcRect l="48485" b="16911"/>
            <a:stretch>
              <a:fillRect/>
            </a:stretch>
          </p:blipFill>
          <p:spPr bwMode="auto">
            <a:xfrm>
              <a:off x="1403648" y="4653136"/>
              <a:ext cx="1692000" cy="1296000"/>
            </a:xfrm>
            <a:prstGeom prst="rect">
              <a:avLst/>
            </a:prstGeom>
            <a:noFill/>
          </p:spPr>
        </p:pic>
        <p:sp>
          <p:nvSpPr>
            <p:cNvPr id="20" name="矩形 19"/>
            <p:cNvSpPr/>
            <p:nvPr/>
          </p:nvSpPr>
          <p:spPr bwMode="auto">
            <a:xfrm>
              <a:off x="2123728" y="5115626"/>
              <a:ext cx="288032" cy="2575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66656" b="-1493"/>
          <a:stretch>
            <a:fillRect/>
          </a:stretch>
        </p:blipFill>
        <p:spPr bwMode="auto">
          <a:xfrm>
            <a:off x="2987824" y="2564904"/>
            <a:ext cx="1080120" cy="140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251520" y="5301208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牛奶瓶、洋芋片、雞湯罐、免洗杯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餐盒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4" name="群組 33"/>
          <p:cNvGrpSpPr/>
          <p:nvPr/>
        </p:nvGrpSpPr>
        <p:grpSpPr>
          <a:xfrm>
            <a:off x="5251711" y="2492897"/>
            <a:ext cx="2992697" cy="2808311"/>
            <a:chOff x="5251711" y="2492897"/>
            <a:chExt cx="2992697" cy="2808311"/>
          </a:xfrm>
        </p:grpSpPr>
        <p:pic>
          <p:nvPicPr>
            <p:cNvPr id="36866" name="Picture 2" descr="http://2.bp.blogspot.com/_SFBAAgBXg5c/TP0MwEOWFCI/AAAAAAAAAB8/HBNILj59SeY/s1600/20071168462537_2.jpg"/>
            <p:cNvPicPr>
              <a:picLocks noChangeAspect="1" noChangeArrowheads="1"/>
            </p:cNvPicPr>
            <p:nvPr/>
          </p:nvPicPr>
          <p:blipFill>
            <a:blip r:embed="rId7" cstate="print"/>
            <a:srcRect b="7990"/>
            <a:stretch>
              <a:fillRect/>
            </a:stretch>
          </p:blipFill>
          <p:spPr bwMode="auto">
            <a:xfrm>
              <a:off x="5251711" y="2492897"/>
              <a:ext cx="1592723" cy="1368152"/>
            </a:xfrm>
            <a:prstGeom prst="rect">
              <a:avLst/>
            </a:prstGeom>
            <a:noFill/>
          </p:spPr>
        </p:pic>
        <p:pic>
          <p:nvPicPr>
            <p:cNvPr id="36868" name="Picture 4" descr="https://tse1.mm.bing.net/th?&amp;id=OIP.Mc7d39e0d294de5d5583330f3323b0cf3o0&amp;w=300&amp;h=281&amp;c=0&amp;pid=1.9&amp;rs=0&amp;p=0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04248" y="2564904"/>
              <a:ext cx="1326195" cy="1242202"/>
            </a:xfrm>
            <a:prstGeom prst="rect">
              <a:avLst/>
            </a:prstGeom>
            <a:noFill/>
          </p:spPr>
        </p:pic>
        <p:pic>
          <p:nvPicPr>
            <p:cNvPr id="36870" name="Picture 6" descr="http://www.ichenone.com.tw/upload_files/colored-box/hanging-box-01.jpg"/>
            <p:cNvPicPr>
              <a:picLocks noChangeAspect="1" noChangeArrowheads="1"/>
            </p:cNvPicPr>
            <p:nvPr/>
          </p:nvPicPr>
          <p:blipFill>
            <a:blip r:embed="rId10" cstate="print"/>
            <a:srcRect l="30240" t="8064" r="27425" b="7265"/>
            <a:stretch>
              <a:fillRect/>
            </a:stretch>
          </p:blipFill>
          <p:spPr bwMode="auto">
            <a:xfrm>
              <a:off x="5292608" y="3861048"/>
              <a:ext cx="936104" cy="1404156"/>
            </a:xfrm>
            <a:prstGeom prst="rect">
              <a:avLst/>
            </a:prstGeom>
            <a:noFill/>
          </p:spPr>
        </p:pic>
        <p:sp>
          <p:nvSpPr>
            <p:cNvPr id="26" name="矩形 25"/>
            <p:cNvSpPr/>
            <p:nvPr/>
          </p:nvSpPr>
          <p:spPr bwMode="auto">
            <a:xfrm>
              <a:off x="5652648" y="4797152"/>
              <a:ext cx="360040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72" name="Picture 8" descr="https://tse3.mm.bing.net/th?id=OIP.M5792130c8476ccf217498d44458a2af5o0&amp;w=102&amp;h=147&amp;c=7&amp;rs=1&amp;qlt=90&amp;o=4&amp;pid=1.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28712" y="3861048"/>
              <a:ext cx="971550" cy="1400175"/>
            </a:xfrm>
            <a:prstGeom prst="rect">
              <a:avLst/>
            </a:prstGeom>
            <a:noFill/>
          </p:spPr>
        </p:pic>
        <p:sp>
          <p:nvSpPr>
            <p:cNvPr id="28" name="矩形 27"/>
            <p:cNvSpPr/>
            <p:nvPr/>
          </p:nvSpPr>
          <p:spPr bwMode="auto">
            <a:xfrm>
              <a:off x="6561042" y="4509120"/>
              <a:ext cx="36004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10800000">
              <a:off x="7164816" y="3861048"/>
              <a:ext cx="1079592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矩形 29"/>
          <p:cNvSpPr/>
          <p:nvPr/>
        </p:nvSpPr>
        <p:spPr>
          <a:xfrm>
            <a:off x="4932040" y="5301208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包裝盒、菸盒、紙箱、報紙、雜誌、書籍、廣告紙、無髒污的紙張等。</a:t>
            </a:r>
          </a:p>
        </p:txBody>
      </p:sp>
      <p:grpSp>
        <p:nvGrpSpPr>
          <p:cNvPr id="31" name="群組 30"/>
          <p:cNvGrpSpPr/>
          <p:nvPr/>
        </p:nvGrpSpPr>
        <p:grpSpPr>
          <a:xfrm>
            <a:off x="5053531" y="2047940"/>
            <a:ext cx="1008640" cy="504056"/>
            <a:chOff x="395536" y="1124744"/>
            <a:chExt cx="2304256" cy="504056"/>
          </a:xfrm>
        </p:grpSpPr>
        <p:sp>
          <p:nvSpPr>
            <p:cNvPr id="32" name="圓角矩形 31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文字方塊 32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9" name="圓角矩形 3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83568" y="1254905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鐵鋁容器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45224" y="2132856"/>
            <a:ext cx="2663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奶粉罐、飲料罐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油漆罐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罐頭、瓦斯罐、餅乾罐等。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啤酒罐、碳酸飲料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、可樂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罐、運動飲料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、軟膏、強力膠等。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2483768" y="4365104"/>
            <a:ext cx="1944215" cy="1008112"/>
            <a:chOff x="3275856" y="4478010"/>
            <a:chExt cx="2304255" cy="1080120"/>
          </a:xfrm>
        </p:grpSpPr>
        <p:pic>
          <p:nvPicPr>
            <p:cNvPr id="19" name="Picture 2" descr="https://ds-pharma.jp/product/inteban_oin/img/inteban_oit_25_photo080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75856" y="4478010"/>
              <a:ext cx="2304255" cy="1080120"/>
            </a:xfrm>
            <a:prstGeom prst="rect">
              <a:avLst/>
            </a:prstGeom>
            <a:noFill/>
          </p:spPr>
        </p:pic>
        <p:sp>
          <p:nvSpPr>
            <p:cNvPr id="23" name="矩形 22"/>
            <p:cNvSpPr/>
            <p:nvPr/>
          </p:nvSpPr>
          <p:spPr bwMode="auto">
            <a:xfrm>
              <a:off x="3851920" y="4919350"/>
              <a:ext cx="1296144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2483768" y="5373216"/>
            <a:ext cx="2088232" cy="1008112"/>
            <a:chOff x="5652120" y="4550018"/>
            <a:chExt cx="2160240" cy="793255"/>
          </a:xfrm>
        </p:grpSpPr>
        <p:pic>
          <p:nvPicPr>
            <p:cNvPr id="20" name="Picture 4" descr="https://sp.yimg.com/xj/th?id=OIP.M0ae0b157d14dac4a324d89012a4c514do0&amp;pid=15.1&amp;P=0&amp;w=231&amp;h=174"/>
            <p:cNvPicPr>
              <a:picLocks noChangeAspect="1" noChangeArrowheads="1"/>
            </p:cNvPicPr>
            <p:nvPr/>
          </p:nvPicPr>
          <p:blipFill>
            <a:blip r:embed="rId3" cstate="print"/>
            <a:srcRect t="52137" r="1820"/>
            <a:stretch>
              <a:fillRect/>
            </a:stretch>
          </p:blipFill>
          <p:spPr bwMode="auto">
            <a:xfrm>
              <a:off x="5652120" y="4550018"/>
              <a:ext cx="2160240" cy="793255"/>
            </a:xfrm>
            <a:prstGeom prst="rect">
              <a:avLst/>
            </a:prstGeom>
            <a:noFill/>
          </p:spPr>
        </p:pic>
        <p:sp>
          <p:nvSpPr>
            <p:cNvPr id="24" name="矩形 23"/>
            <p:cNvSpPr/>
            <p:nvPr/>
          </p:nvSpPr>
          <p:spPr bwMode="auto">
            <a:xfrm>
              <a:off x="6261003" y="4808153"/>
              <a:ext cx="432048" cy="1440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355976" y="2132856"/>
            <a:ext cx="1224136" cy="1656184"/>
            <a:chOff x="827584" y="1916832"/>
            <a:chExt cx="1081993" cy="1440000"/>
          </a:xfrm>
        </p:grpSpPr>
        <p:pic>
          <p:nvPicPr>
            <p:cNvPr id="15362" name="Picture 2" descr="http://honsin78.com.tw/templates/cache/5774/images/50ae3d5a5d182.jpg"/>
            <p:cNvPicPr>
              <a:picLocks noChangeAspect="1" noChangeArrowheads="1"/>
            </p:cNvPicPr>
            <p:nvPr/>
          </p:nvPicPr>
          <p:blipFill>
            <a:blip r:embed="rId4" cstate="print"/>
            <a:srcRect l="7560" t="1881" r="12623" b="4389"/>
            <a:stretch>
              <a:fillRect/>
            </a:stretch>
          </p:blipFill>
          <p:spPr bwMode="auto">
            <a:xfrm>
              <a:off x="827584" y="1916832"/>
              <a:ext cx="1081993" cy="1440000"/>
            </a:xfrm>
            <a:prstGeom prst="rect">
              <a:avLst/>
            </a:prstGeom>
            <a:noFill/>
          </p:spPr>
        </p:pic>
        <p:sp>
          <p:nvSpPr>
            <p:cNvPr id="31" name="矩形 30"/>
            <p:cNvSpPr/>
            <p:nvPr/>
          </p:nvSpPr>
          <p:spPr bwMode="auto">
            <a:xfrm>
              <a:off x="1315052" y="2420888"/>
              <a:ext cx="252000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3" name="Picture 8" descr="https://sp.yimg.com/xj/th?id=OIP.M3248e98d3295393ce9087c0a6e9463fdo0&amp;pid=15.1&amp;P=0&amp;w=300&amp;h=300"/>
          <p:cNvPicPr>
            <a:picLocks noChangeAspect="1" noChangeArrowheads="1"/>
          </p:cNvPicPr>
          <p:nvPr/>
        </p:nvPicPr>
        <p:blipFill>
          <a:blip r:embed="rId5" cstate="print"/>
          <a:srcRect l="14286" r="19048"/>
          <a:stretch>
            <a:fillRect/>
          </a:stretch>
        </p:blipFill>
        <p:spPr bwMode="auto">
          <a:xfrm>
            <a:off x="5340085" y="2132856"/>
            <a:ext cx="1104123" cy="1656184"/>
          </a:xfrm>
          <a:prstGeom prst="rect">
            <a:avLst/>
          </a:prstGeom>
          <a:noFill/>
        </p:spPr>
      </p:pic>
      <p:pic>
        <p:nvPicPr>
          <p:cNvPr id="34" name="Picture 10" descr="https://sp.yimg.com/xj/th?id=OIP.M1c9c21c0a241e4ac06f716154373344do0&amp;pid=15.1&amp;P=0&amp;w=300&amp;h=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2276872"/>
            <a:ext cx="1728192" cy="1728192"/>
          </a:xfrm>
          <a:prstGeom prst="rect">
            <a:avLst/>
          </a:prstGeom>
          <a:noFill/>
        </p:spPr>
      </p:pic>
      <p:pic>
        <p:nvPicPr>
          <p:cNvPr id="35" name="圖片 34" descr="https://tse1.mm.bing.net/th?id=OIP.M24e528e54fb3a55c0c58e262f5b29ab0o0&amp;pid=15.1"/>
          <p:cNvPicPr>
            <a:picLocks noChangeAspect="1"/>
          </p:cNvPicPr>
          <p:nvPr/>
        </p:nvPicPr>
        <p:blipFill>
          <a:blip r:embed="rId7" cstate="print"/>
          <a:srcRect l="15789" r="15439" b="6878"/>
          <a:stretch>
            <a:fillRect/>
          </a:stretch>
        </p:blipFill>
        <p:spPr bwMode="auto">
          <a:xfrm>
            <a:off x="1384008" y="2420888"/>
            <a:ext cx="16038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群組 38"/>
          <p:cNvGrpSpPr/>
          <p:nvPr/>
        </p:nvGrpSpPr>
        <p:grpSpPr>
          <a:xfrm>
            <a:off x="4572000" y="4365104"/>
            <a:ext cx="1872208" cy="1944216"/>
            <a:chOff x="251519" y="1916832"/>
            <a:chExt cx="1248277" cy="1440160"/>
          </a:xfrm>
        </p:grpSpPr>
        <p:pic>
          <p:nvPicPr>
            <p:cNvPr id="15364" name="Picture 4" descr="https://tse3.mm.bing.net/th?id=OIP.M33591b076b41134507057ba65ca8a68co0&amp;pid=15.1"/>
            <p:cNvPicPr>
              <a:picLocks noChangeAspect="1" noChangeArrowheads="1"/>
            </p:cNvPicPr>
            <p:nvPr/>
          </p:nvPicPr>
          <p:blipFill>
            <a:blip r:embed="rId8" cstate="print"/>
            <a:srcRect l="19971" r="22245"/>
            <a:stretch>
              <a:fillRect/>
            </a:stretch>
          </p:blipFill>
          <p:spPr bwMode="auto">
            <a:xfrm>
              <a:off x="251519" y="1916832"/>
              <a:ext cx="1248277" cy="1440160"/>
            </a:xfrm>
            <a:prstGeom prst="rect">
              <a:avLst/>
            </a:prstGeom>
            <a:noFill/>
          </p:spPr>
        </p:pic>
        <p:sp>
          <p:nvSpPr>
            <p:cNvPr id="36" name="矩形 35"/>
            <p:cNvSpPr/>
            <p:nvPr/>
          </p:nvSpPr>
          <p:spPr bwMode="auto">
            <a:xfrm>
              <a:off x="539552" y="2348880"/>
              <a:ext cx="288000" cy="21602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 bwMode="auto">
            <a:xfrm>
              <a:off x="985487" y="2304582"/>
              <a:ext cx="288000" cy="216024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38" name="Picture 8" descr="http://www.katec.com.tw/recycle/image/recycle_item/aluminum.jpg"/>
          <p:cNvPicPr>
            <a:picLocks noChangeArrowheads="1"/>
          </p:cNvPicPr>
          <p:nvPr/>
        </p:nvPicPr>
        <p:blipFill>
          <a:blip r:embed="rId9" cstate="print"/>
          <a:srcRect l="4364" t="2874" r="3586" b="2268"/>
          <a:stretch>
            <a:fillRect/>
          </a:stretch>
        </p:blipFill>
        <p:spPr bwMode="auto">
          <a:xfrm>
            <a:off x="72008" y="4365104"/>
            <a:ext cx="2411760" cy="2016224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41" name="群組 40"/>
          <p:cNvGrpSpPr/>
          <p:nvPr/>
        </p:nvGrpSpPr>
        <p:grpSpPr>
          <a:xfrm>
            <a:off x="179512" y="2204864"/>
            <a:ext cx="1224136" cy="1879924"/>
            <a:chOff x="395536" y="1988840"/>
            <a:chExt cx="1224136" cy="1879924"/>
          </a:xfrm>
        </p:grpSpPr>
        <p:pic>
          <p:nvPicPr>
            <p:cNvPr id="15368" name="Picture 8" descr="http://www.postmall.com.tw/website/uploads_product/website_1572/P0157200495510_1_1290813.jpg"/>
            <p:cNvPicPr>
              <a:picLocks noChangeAspect="1" noChangeArrowheads="1"/>
            </p:cNvPicPr>
            <p:nvPr/>
          </p:nvPicPr>
          <p:blipFill>
            <a:blip r:embed="rId10" cstate="print"/>
            <a:srcRect l="21000" t="4200" r="20201" b="5501"/>
            <a:stretch>
              <a:fillRect/>
            </a:stretch>
          </p:blipFill>
          <p:spPr bwMode="auto">
            <a:xfrm>
              <a:off x="395536" y="1988840"/>
              <a:ext cx="1224136" cy="1879924"/>
            </a:xfrm>
            <a:prstGeom prst="rect">
              <a:avLst/>
            </a:prstGeom>
            <a:noFill/>
          </p:spPr>
        </p:pic>
        <p:sp>
          <p:nvSpPr>
            <p:cNvPr id="40" name="矩形 39"/>
            <p:cNvSpPr/>
            <p:nvPr/>
          </p:nvSpPr>
          <p:spPr bwMode="auto">
            <a:xfrm>
              <a:off x="683568" y="2420888"/>
              <a:ext cx="648072" cy="3600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0" name="圓角矩形 2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文字方塊 41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30785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54905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玻　璃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95536" y="2285936"/>
            <a:ext cx="1315570" cy="504056"/>
            <a:chOff x="395536" y="1124744"/>
            <a:chExt cx="2304256" cy="504056"/>
          </a:xfrm>
        </p:grpSpPr>
        <p:sp>
          <p:nvSpPr>
            <p:cNvPr id="10" name="圓角矩形 9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容器類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5148064" y="2282604"/>
            <a:ext cx="1008112" cy="504056"/>
            <a:chOff x="395536" y="1124744"/>
            <a:chExt cx="2304256" cy="504056"/>
          </a:xfrm>
        </p:grpSpPr>
        <p:sp>
          <p:nvSpPr>
            <p:cNvPr id="13" name="圓角矩形 12"/>
            <p:cNvSpPr/>
            <p:nvPr/>
          </p:nvSpPr>
          <p:spPr>
            <a:xfrm>
              <a:off x="395536" y="1124744"/>
              <a:ext cx="2304256" cy="504056"/>
            </a:xfrm>
            <a:prstGeom prst="roundRect">
              <a:avLst>
                <a:gd name="adj" fmla="val 50000"/>
              </a:avLst>
            </a:prstGeom>
            <a:gradFill>
              <a:gsLst>
                <a:gs pos="44000">
                  <a:schemeClr val="accent3">
                    <a:lumMod val="75000"/>
                  </a:schemeClr>
                </a:gs>
                <a:gs pos="9400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579660" y="1146010"/>
              <a:ext cx="21201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其他</a:t>
              </a:r>
              <a:endParaRPr lang="zh-TW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2008" y="5229200"/>
            <a:ext cx="4427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調味料罐、罐頭、飲料罐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提神飲料罐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藥罐及酒罐等。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5" name="Picture 6" descr="https://sp.yimg.com/xj/th?id=OIP.Me7cb8ceb184e2267ec03a2e84fa5258ao0&amp;pid=15.1&amp;P=0&amp;w=235&amp;h=177"/>
          <p:cNvPicPr>
            <a:picLocks noChangeAspect="1" noChangeArrowheads="1"/>
          </p:cNvPicPr>
          <p:nvPr/>
        </p:nvPicPr>
        <p:blipFill>
          <a:blip r:embed="rId2" cstate="print"/>
          <a:srcRect b="13546"/>
          <a:stretch>
            <a:fillRect/>
          </a:stretch>
        </p:blipFill>
        <p:spPr bwMode="auto">
          <a:xfrm>
            <a:off x="5148064" y="2924943"/>
            <a:ext cx="3456384" cy="2250669"/>
          </a:xfrm>
          <a:prstGeom prst="rect">
            <a:avLst/>
          </a:prstGeom>
          <a:noFill/>
        </p:spPr>
      </p:pic>
      <p:sp>
        <p:nvSpPr>
          <p:cNvPr id="68" name="矩形 67"/>
          <p:cNvSpPr/>
          <p:nvPr/>
        </p:nvSpPr>
        <p:spPr>
          <a:xfrm>
            <a:off x="4854410" y="5157192"/>
            <a:ext cx="42895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eaLnBrk="0" hangingPunct="0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玻璃盤、玻璃杯、玻璃碗、玻璃燭臺、平面玻璃、門窗玻璃、魚缸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非強化玻璃製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等。</a:t>
            </a:r>
          </a:p>
        </p:txBody>
      </p:sp>
      <p:grpSp>
        <p:nvGrpSpPr>
          <p:cNvPr id="91" name="群組 90"/>
          <p:cNvGrpSpPr/>
          <p:nvPr/>
        </p:nvGrpSpPr>
        <p:grpSpPr>
          <a:xfrm>
            <a:off x="72008" y="3212976"/>
            <a:ext cx="4572000" cy="1944216"/>
            <a:chOff x="0" y="3212976"/>
            <a:chExt cx="4572000" cy="1944216"/>
          </a:xfrm>
        </p:grpSpPr>
        <p:grpSp>
          <p:nvGrpSpPr>
            <p:cNvPr id="67" name="群組 66"/>
            <p:cNvGrpSpPr/>
            <p:nvPr/>
          </p:nvGrpSpPr>
          <p:grpSpPr>
            <a:xfrm>
              <a:off x="448513" y="3212976"/>
              <a:ext cx="4123487" cy="1944216"/>
              <a:chOff x="412721" y="3212976"/>
              <a:chExt cx="4123487" cy="1944216"/>
            </a:xfrm>
          </p:grpSpPr>
          <p:grpSp>
            <p:nvGrpSpPr>
              <p:cNvPr id="41" name="群組 40"/>
              <p:cNvGrpSpPr/>
              <p:nvPr/>
            </p:nvGrpSpPr>
            <p:grpSpPr>
              <a:xfrm>
                <a:off x="1763688" y="3212976"/>
                <a:ext cx="2772520" cy="1872208"/>
                <a:chOff x="1905904" y="3212976"/>
                <a:chExt cx="2772520" cy="1872208"/>
              </a:xfrm>
            </p:grpSpPr>
            <p:grpSp>
              <p:nvGrpSpPr>
                <p:cNvPr id="42" name="群組 14"/>
                <p:cNvGrpSpPr/>
                <p:nvPr/>
              </p:nvGrpSpPr>
              <p:grpSpPr>
                <a:xfrm>
                  <a:off x="1905904" y="3212976"/>
                  <a:ext cx="2052440" cy="1872208"/>
                  <a:chOff x="8676456" y="908720"/>
                  <a:chExt cx="2052440" cy="1872208"/>
                </a:xfrm>
              </p:grpSpPr>
              <p:grpSp>
                <p:nvGrpSpPr>
                  <p:cNvPr id="45" name="群組 29"/>
                  <p:cNvGrpSpPr/>
                  <p:nvPr/>
                </p:nvGrpSpPr>
                <p:grpSpPr>
                  <a:xfrm>
                    <a:off x="8676456" y="908720"/>
                    <a:ext cx="2052440" cy="1872208"/>
                    <a:chOff x="8676456" y="908720"/>
                    <a:chExt cx="2052440" cy="1872208"/>
                  </a:xfrm>
                </p:grpSpPr>
                <p:pic>
                  <p:nvPicPr>
                    <p:cNvPr id="49" name="Picture 12" descr="https://sp.yimg.com/xj/th?id=OIP.M354df4f2b8592aae2a87c981667fa081o0&amp;pid=15.1&amp;P=0&amp;w=300&amp;h=300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/>
                    <a:srcRect l="50775" t="2520" r="1270" b="14321"/>
                    <a:stretch>
                      <a:fillRect/>
                    </a:stretch>
                  </p:blipFill>
                  <p:spPr bwMode="auto">
                    <a:xfrm>
                      <a:off x="9440178" y="1268760"/>
                      <a:ext cx="778996" cy="1512168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0" name="Picture 2" descr="http://www.savesafe.com.tw/ProdImg/1001/711/00/1001711_00_mai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/>
                    <a:srcRect l="30769" r="26923"/>
                    <a:stretch>
                      <a:fillRect/>
                    </a:stretch>
                  </p:blipFill>
                  <p:spPr bwMode="auto">
                    <a:xfrm>
                      <a:off x="10119598" y="1340768"/>
                      <a:ext cx="609298" cy="144016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51" name="Picture 4" descr="http://www.ishikawa-catalog.sakura.ne.jp/images/576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 l="27781" t="5556" r="33326" b="-11"/>
                    <a:stretch>
                      <a:fillRect/>
                    </a:stretch>
                  </p:blipFill>
                  <p:spPr bwMode="auto">
                    <a:xfrm>
                      <a:off x="8676456" y="908720"/>
                      <a:ext cx="770823" cy="1872000"/>
                    </a:xfrm>
                    <a:prstGeom prst="rect">
                      <a:avLst/>
                    </a:prstGeom>
                    <a:noFill/>
                  </p:spPr>
                </p:pic>
              </p:grpSp>
              <p:sp>
                <p:nvSpPr>
                  <p:cNvPr id="46" name="矩形 45"/>
                  <p:cNvSpPr/>
                  <p:nvPr/>
                </p:nvSpPr>
                <p:spPr bwMode="auto">
                  <a:xfrm>
                    <a:off x="8892480" y="1988840"/>
                    <a:ext cx="432048" cy="216024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7" name="矩形 46"/>
                  <p:cNvSpPr/>
                  <p:nvPr/>
                </p:nvSpPr>
                <p:spPr bwMode="auto">
                  <a:xfrm>
                    <a:off x="9648776" y="2132856"/>
                    <a:ext cx="288032" cy="28803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48" name="矩形 47"/>
                  <p:cNvSpPr/>
                  <p:nvPr/>
                </p:nvSpPr>
                <p:spPr bwMode="auto">
                  <a:xfrm>
                    <a:off x="10224840" y="1916832"/>
                    <a:ext cx="288032" cy="288032"/>
                  </a:xfrm>
                  <a:prstGeom prst="rect">
                    <a:avLst/>
                  </a:prstGeom>
                  <a:solidFill>
                    <a:srgbClr val="C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pic>
              <p:nvPicPr>
                <p:cNvPr id="43" name="Picture 2" descr="https://tse1.mm.bing.net/th?id=OIP.M5bc18c3737822f957554896c34fb273ao0&amp;pid=15.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 l="27720" r="19361" b="-799"/>
                <a:stretch>
                  <a:fillRect/>
                </a:stretch>
              </p:blipFill>
              <p:spPr bwMode="auto">
                <a:xfrm>
                  <a:off x="3958344" y="3713602"/>
                  <a:ext cx="720080" cy="1371581"/>
                </a:xfrm>
                <a:prstGeom prst="rect">
                  <a:avLst/>
                </a:prstGeom>
                <a:noFill/>
              </p:spPr>
            </p:pic>
            <p:sp>
              <p:nvSpPr>
                <p:cNvPr id="44" name="矩形 43"/>
                <p:cNvSpPr/>
                <p:nvPr/>
              </p:nvSpPr>
              <p:spPr bwMode="auto">
                <a:xfrm>
                  <a:off x="4199346" y="4471402"/>
                  <a:ext cx="261254" cy="32575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TW" alt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58" name="群組 57"/>
              <p:cNvGrpSpPr/>
              <p:nvPr/>
            </p:nvGrpSpPr>
            <p:grpSpPr>
              <a:xfrm>
                <a:off x="412721" y="3356992"/>
                <a:ext cx="1494983" cy="1800200"/>
                <a:chOff x="453296" y="3356992"/>
                <a:chExt cx="1512296" cy="1800200"/>
              </a:xfrm>
            </p:grpSpPr>
            <p:pic>
              <p:nvPicPr>
                <p:cNvPr id="59" name="Picture 8" descr="https://tse4.mm.bing.net/th?id=OIP.M96e97b710f7792addd302839eb4b96c5o0&amp;w=88&amp;h=153&amp;c=7&amp;rs=1&amp;qlt=90&amp;o=4&amp;pid=1.1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 r="21733"/>
                <a:stretch>
                  <a:fillRect/>
                </a:stretch>
              </p:blipFill>
              <p:spPr bwMode="auto">
                <a:xfrm>
                  <a:off x="1187624" y="3356992"/>
                  <a:ext cx="777968" cy="1728192"/>
                </a:xfrm>
                <a:prstGeom prst="rect">
                  <a:avLst/>
                </a:prstGeom>
                <a:noFill/>
              </p:spPr>
            </p:pic>
            <p:grpSp>
              <p:nvGrpSpPr>
                <p:cNvPr id="60" name="群組 51"/>
                <p:cNvGrpSpPr/>
                <p:nvPr/>
              </p:nvGrpSpPr>
              <p:grpSpPr>
                <a:xfrm>
                  <a:off x="453296" y="3789040"/>
                  <a:ext cx="601987" cy="1368152"/>
                  <a:chOff x="1064072" y="3789040"/>
                  <a:chExt cx="601987" cy="1368152"/>
                </a:xfrm>
              </p:grpSpPr>
              <p:pic>
                <p:nvPicPr>
                  <p:cNvPr id="63" name="Picture 6" descr="http://ec1img.pchome.com.tw/pic/v1/data/item/201408/D/B/A/K/2/P/DBAK2P-A9005CRBR000_53e5d94741bd2.jpg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/>
                  <a:srcRect l="28003" r="27992" b="-11"/>
                  <a:stretch>
                    <a:fillRect/>
                  </a:stretch>
                </p:blipFill>
                <p:spPr bwMode="auto">
                  <a:xfrm>
                    <a:off x="1064072" y="3789040"/>
                    <a:ext cx="601987" cy="1368152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64" name="矩形 63"/>
                  <p:cNvSpPr/>
                  <p:nvPr/>
                </p:nvSpPr>
                <p:spPr bwMode="auto">
                  <a:xfrm>
                    <a:off x="1181554" y="4653136"/>
                    <a:ext cx="288032" cy="288032"/>
                  </a:xfrm>
                  <a:prstGeom prst="rect">
                    <a:avLst/>
                  </a:prstGeom>
                  <a:solidFill>
                    <a:srgbClr val="92D05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zh-TW" alt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</p:grpSp>
        </p:grpSp>
        <p:pic>
          <p:nvPicPr>
            <p:cNvPr id="88" name="Picture 4" descr="https://tse1.mm.bing.net/th?&amp;id=OIP.Mf1c15209ed77cc18001cec4ba36df1cbo0&amp;w=300&amp;h=300&amp;c=0&amp;pid=1.9&amp;rs=0&amp;p=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 l="25975" r="30020" b="7990"/>
            <a:stretch>
              <a:fillRect/>
            </a:stretch>
          </p:blipFill>
          <p:spPr bwMode="auto">
            <a:xfrm>
              <a:off x="899592" y="4049964"/>
              <a:ext cx="523482" cy="1107228"/>
            </a:xfrm>
            <a:prstGeom prst="rect">
              <a:avLst/>
            </a:prstGeom>
            <a:noFill/>
          </p:spPr>
        </p:pic>
        <p:sp>
          <p:nvSpPr>
            <p:cNvPr id="89" name="矩形 88"/>
            <p:cNvSpPr/>
            <p:nvPr/>
          </p:nvSpPr>
          <p:spPr bwMode="auto">
            <a:xfrm>
              <a:off x="1085173" y="4653136"/>
              <a:ext cx="216000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35582" t="-27" r="22963" b="12127"/>
            <a:stretch>
              <a:fillRect/>
            </a:stretch>
          </p:blipFill>
          <p:spPr bwMode="auto">
            <a:xfrm>
              <a:off x="0" y="4437112"/>
              <a:ext cx="545174" cy="68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群組 37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39" name="圓角矩形 38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0" name="文字方塊 39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8174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電　池　類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395536" y="2060848"/>
            <a:ext cx="4104457" cy="3384376"/>
            <a:chOff x="-2743585" y="3933056"/>
            <a:chExt cx="2197906" cy="1800200"/>
          </a:xfrm>
        </p:grpSpPr>
        <p:sp>
          <p:nvSpPr>
            <p:cNvPr id="10" name="矩形 9"/>
            <p:cNvSpPr/>
            <p:nvPr/>
          </p:nvSpPr>
          <p:spPr bwMode="auto">
            <a:xfrm>
              <a:off x="-2743585" y="3933056"/>
              <a:ext cx="2197906" cy="1800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1" name="Picture 4" descr="http://www.savesafe.com.tw/ProdImg/1383/377/00/1383377_00_mai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628712" y="4005064"/>
              <a:ext cx="792000" cy="792000"/>
            </a:xfrm>
            <a:prstGeom prst="rect">
              <a:avLst/>
            </a:prstGeom>
            <a:noFill/>
          </p:spPr>
        </p:pic>
        <p:pic>
          <p:nvPicPr>
            <p:cNvPr id="12" name="Picture 49" descr="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051580" y="4797152"/>
              <a:ext cx="214868" cy="75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圖片 12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625042" y="4833160"/>
              <a:ext cx="428290" cy="79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" descr="http://farwide.com.tw/images/QLAMP52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692696" y="3933056"/>
              <a:ext cx="972000" cy="972000"/>
            </a:xfrm>
            <a:prstGeom prst="rect">
              <a:avLst/>
            </a:prstGeom>
            <a:noFill/>
          </p:spPr>
        </p:pic>
        <p:pic>
          <p:nvPicPr>
            <p:cNvPr id="15" name="Picture 23" descr="http://shop.icbuy.com/upload/product/100106/0599135001262760941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764704" y="4653136"/>
              <a:ext cx="1080120" cy="1080120"/>
            </a:xfrm>
            <a:prstGeom prst="rect">
              <a:avLst/>
            </a:prstGeom>
            <a:noFill/>
          </p:spPr>
        </p:pic>
      </p:grp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44016" y="5423157"/>
            <a:ext cx="44279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en-US" sz="2400" u="sng" dirty="0" smtClean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單獨一包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交付本局資源回收車，避免混入其他資源垃圾。 </a:t>
            </a:r>
          </a:p>
        </p:txBody>
      </p:sp>
      <p:pic>
        <p:nvPicPr>
          <p:cNvPr id="17" name="Picture 2" descr="https://sp.yimg.com/xj/th?id=OIP.M8b3694fac53b42d2d50cc75b453f28c1o0&amp;pid=15.1&amp;P=0&amp;w=300&amp;h=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060848"/>
            <a:ext cx="3384376" cy="3384376"/>
          </a:xfrm>
          <a:prstGeom prst="rect">
            <a:avLst/>
          </a:prstGeom>
          <a:noFill/>
        </p:spPr>
      </p:pic>
      <p:sp>
        <p:nvSpPr>
          <p:cNvPr id="21" name="圓角矩形 20"/>
          <p:cNvSpPr/>
          <p:nvPr/>
        </p:nvSpPr>
        <p:spPr>
          <a:xfrm>
            <a:off x="4788024" y="1196752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76056" y="1278052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光　碟　片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107504" y="200526"/>
            <a:ext cx="6624735" cy="780202"/>
            <a:chOff x="2951820" y="476672"/>
            <a:chExt cx="3989897" cy="576064"/>
          </a:xfrm>
        </p:grpSpPr>
        <p:sp>
          <p:nvSpPr>
            <p:cNvPr id="20" name="圓角矩形 19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2995188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第一類是資源回收物，包括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>
          <a:xfrm>
            <a:off x="8305800" y="6321626"/>
            <a:ext cx="838200" cy="261938"/>
          </a:xfrm>
        </p:spPr>
        <p:txBody>
          <a:bodyPr/>
          <a:lstStyle/>
          <a:p>
            <a:pPr>
              <a:defRPr/>
            </a:pPr>
            <a:fld id="{9E02ECB6-910B-4143-8D1D-6E1B049F67A5}" type="slidenum">
              <a:rPr lang="en-US" altLang="zh-TW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altLang="zh-TW" dirty="0">
              <a:solidFill>
                <a:schemeClr val="bg1"/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7504" y="200526"/>
            <a:ext cx="6840760" cy="780202"/>
            <a:chOff x="2951820" y="476672"/>
            <a:chExt cx="4120003" cy="576064"/>
          </a:xfrm>
        </p:grpSpPr>
        <p:sp>
          <p:nvSpPr>
            <p:cNvPr id="5" name="圓角矩形 4"/>
            <p:cNvSpPr/>
            <p:nvPr/>
          </p:nvSpPr>
          <p:spPr>
            <a:xfrm>
              <a:off x="2951820" y="476672"/>
              <a:ext cx="3816424" cy="576064"/>
            </a:xfrm>
            <a:prstGeom prst="roundRect">
              <a:avLst/>
            </a:prstGeom>
            <a:solidFill>
              <a:srgbClr val="FFCD2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125294" y="476672"/>
              <a:ext cx="3946529" cy="522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latin typeface="標楷體" pitchFamily="65" charset="-120"/>
                  <a:ea typeface="標楷體" pitchFamily="65" charset="-120"/>
                </a:rPr>
                <a:t>第二類是廚餘，包括</a:t>
              </a:r>
              <a:endParaRPr lang="zh-TW" altLang="en-US" sz="40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7" name="圓角矩形 6"/>
          <p:cNvSpPr/>
          <p:nvPr/>
        </p:nvSpPr>
        <p:spPr>
          <a:xfrm>
            <a:off x="395536" y="1187460"/>
            <a:ext cx="3312368" cy="720000"/>
          </a:xfrm>
          <a:prstGeom prst="roundRect">
            <a:avLst>
              <a:gd name="adj" fmla="val 5000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1268760"/>
            <a:ext cx="2696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生　廚　餘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7544" y="19888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未經烹煮之植物類廢棄物，例如果皮、果殼、果核、茶葉渣、咖啡渣、中藥渣、種籽等。</a:t>
            </a:r>
          </a:p>
        </p:txBody>
      </p:sp>
      <p:pic>
        <p:nvPicPr>
          <p:cNvPr id="10" name="Picture 2" descr="https://sp.yimg.com/xj/th?id=OIP.M1c8a9a37129d7fd9f645a3c73898ff53o0&amp;pid=15.1&amp;P=0&amp;w=209&amp;h=1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" y="3212976"/>
            <a:ext cx="2088232" cy="1568672"/>
          </a:xfrm>
          <a:prstGeom prst="rect">
            <a:avLst/>
          </a:prstGeom>
          <a:noFill/>
        </p:spPr>
      </p:pic>
      <p:pic>
        <p:nvPicPr>
          <p:cNvPr id="12290" name="Picture 2" descr="https://tse1.mm.bing.net/th?&amp;id=OIP.Mc9173957d9df18f95005edbaae8dff95o0&amp;w=300&amp;h=179&amp;c=0&amp;pid=1.9&amp;rs=0&amp;p=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8524"/>
          <a:stretch>
            <a:fillRect/>
          </a:stretch>
        </p:blipFill>
        <p:spPr bwMode="auto">
          <a:xfrm>
            <a:off x="2759636" y="3140968"/>
            <a:ext cx="2064900" cy="1584176"/>
          </a:xfrm>
          <a:prstGeom prst="rect">
            <a:avLst/>
          </a:prstGeom>
          <a:noFill/>
        </p:spPr>
      </p:pic>
      <p:sp>
        <p:nvSpPr>
          <p:cNvPr id="25" name="文字方塊 24"/>
          <p:cNvSpPr txBox="1"/>
          <p:nvPr/>
        </p:nvSpPr>
        <p:spPr>
          <a:xfrm>
            <a:off x="2736304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中藥渣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11560" y="28529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茶葉渣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" name="圖片 30" descr="C:\Users\PETC\Desktop\新增資料夾 (2)\50.JPG"/>
          <p:cNvPicPr/>
          <p:nvPr/>
        </p:nvPicPr>
        <p:blipFill>
          <a:blip r:embed="rId5" cstate="print"/>
          <a:srcRect l="12516" r="12385" b="3420"/>
          <a:stretch>
            <a:fillRect/>
          </a:stretch>
        </p:blipFill>
        <p:spPr bwMode="auto">
          <a:xfrm>
            <a:off x="2339752" y="5229200"/>
            <a:ext cx="18722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D:\Backup\Desktop\資回計畫\105年責任業者計畫\照片\破袋稽查\2月份\中西區\P1230653-1.JPG"/>
          <p:cNvPicPr>
            <a:picLocks noChangeAspect="1" noChangeArrowheads="1"/>
          </p:cNvPicPr>
          <p:nvPr/>
        </p:nvPicPr>
        <p:blipFill>
          <a:blip r:embed="rId6" cstate="print"/>
          <a:srcRect l="25305" t="16878" r="20922" b="15610"/>
          <a:stretch>
            <a:fillRect/>
          </a:stretch>
        </p:blipFill>
        <p:spPr bwMode="auto">
          <a:xfrm>
            <a:off x="683568" y="5229200"/>
            <a:ext cx="1606679" cy="1512168"/>
          </a:xfrm>
          <a:prstGeom prst="rect">
            <a:avLst/>
          </a:prstGeom>
          <a:noFill/>
        </p:spPr>
      </p:pic>
      <p:sp>
        <p:nvSpPr>
          <p:cNvPr id="27" name="文字方塊 26"/>
          <p:cNvSpPr txBox="1"/>
          <p:nvPr/>
        </p:nvSpPr>
        <p:spPr>
          <a:xfrm>
            <a:off x="504056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果皮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殼</a:t>
            </a:r>
            <a:r>
              <a:rPr lang="en-US" altLang="zh-TW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32" name="Picture 2" descr="D:\Backup\Desktop\資回計畫\105年責任業者計畫\照片\破袋稽查\2月份\東區\新增資料夾\Original Files\IMG_2371.JPG"/>
          <p:cNvPicPr>
            <a:picLocks noChangeAspect="1" noChangeArrowheads="1"/>
          </p:cNvPicPr>
          <p:nvPr/>
        </p:nvPicPr>
        <p:blipFill>
          <a:blip r:embed="rId7" cstate="print"/>
          <a:srcRect l="3000" t="21512"/>
          <a:stretch>
            <a:fillRect/>
          </a:stretch>
        </p:blipFill>
        <p:spPr bwMode="auto">
          <a:xfrm>
            <a:off x="5076056" y="3212976"/>
            <a:ext cx="1800200" cy="1512168"/>
          </a:xfrm>
          <a:prstGeom prst="rect">
            <a:avLst/>
          </a:prstGeom>
          <a:noFill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15064" y="3212976"/>
            <a:ext cx="17145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文字方塊 35"/>
          <p:cNvSpPr txBox="1"/>
          <p:nvPr/>
        </p:nvSpPr>
        <p:spPr>
          <a:xfrm>
            <a:off x="5004048" y="28647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生菜根葉菜</a:t>
            </a:r>
            <a:endParaRPr lang="en-US" altLang="zh-TW" b="1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D:\Backup\Desktop\資回計畫\105年責任業者計畫\照片\破袋稽查\3月份\北區\5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5" y="5229200"/>
            <a:ext cx="2016225" cy="151216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60432" y="5229360"/>
            <a:ext cx="200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TM03090434[[fn=木頭類型]]</Template>
  <TotalTime>12455</TotalTime>
  <Words>990</Words>
  <Application>Microsoft Office PowerPoint</Application>
  <PresentationFormat>如螢幕大小 (4:3)</PresentationFormat>
  <Paragraphs>111</Paragraphs>
  <Slides>18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9" baseType="lpstr">
      <vt:lpstr>Rockwell</vt:lpstr>
      <vt:lpstr>Rockwell Condensed</vt:lpstr>
      <vt:lpstr>華康魏碑體</vt:lpstr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木刻字型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C.M.T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ㄅㄆㄇㄈ</dc:creator>
  <cp:lastModifiedBy>Microsoft 帳戶</cp:lastModifiedBy>
  <cp:revision>1028</cp:revision>
  <dcterms:created xsi:type="dcterms:W3CDTF">2009-07-09T02:32:45Z</dcterms:created>
  <dcterms:modified xsi:type="dcterms:W3CDTF">2023-03-24T00:04:47Z</dcterms:modified>
</cp:coreProperties>
</file>