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58" r:id="rId4"/>
    <p:sldId id="267" r:id="rId5"/>
    <p:sldId id="259" r:id="rId6"/>
    <p:sldId id="260" r:id="rId7"/>
    <p:sldId id="270" r:id="rId8"/>
    <p:sldId id="269" r:id="rId9"/>
    <p:sldId id="268" r:id="rId10"/>
    <p:sldId id="271" r:id="rId11"/>
    <p:sldId id="272" r:id="rId12"/>
    <p:sldId id="273" r:id="rId13"/>
    <p:sldId id="274" r:id="rId14"/>
    <p:sldId id="262" r:id="rId15"/>
    <p:sldId id="275" r:id="rId16"/>
    <p:sldId id="276" r:id="rId17"/>
    <p:sldId id="277" r:id="rId18"/>
    <p:sldId id="278" r:id="rId19"/>
    <p:sldId id="261" r:id="rId20"/>
    <p:sldId id="279" r:id="rId21"/>
    <p:sldId id="280" r:id="rId22"/>
    <p:sldId id="281" r:id="rId23"/>
    <p:sldId id="282" r:id="rId24"/>
    <p:sldId id="263" r:id="rId25"/>
    <p:sldId id="283" r:id="rId26"/>
    <p:sldId id="284" r:id="rId27"/>
    <p:sldId id="285" r:id="rId28"/>
    <p:sldId id="286" r:id="rId29"/>
    <p:sldId id="265" r:id="rId3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767" autoAdjust="0"/>
  </p:normalViewPr>
  <p:slideViewPr>
    <p:cSldViewPr>
      <p:cViewPr>
        <p:scale>
          <a:sx n="136" d="100"/>
          <a:sy n="136" d="100"/>
        </p:scale>
        <p:origin x="804" y="-15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E66C1-85A9-4E29-82A6-9C6C505783FE}" type="datetimeFigureOut">
              <a:rPr lang="zh-TW" altLang="en-US" smtClean="0"/>
              <a:pPr/>
              <a:t>2023/11/13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48018-FCAD-467B-8F25-7814D6D2259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48018-FCAD-467B-8F25-7814D6D22593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7310B-08FD-4A7E-84A3-03F0CF121788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圓角矩形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881AA-868F-4079-9CFD-667AA0840E03}" type="datetime1">
              <a:rPr lang="zh-TW" altLang="en-US" smtClean="0"/>
              <a:t>2023/11/13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A96D056B-6B2E-43F3-A875-DCB153BB2A2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16E13-787C-4FCD-93D0-DC3568610F73}" type="datetime1">
              <a:rPr lang="zh-TW" altLang="en-US" smtClean="0"/>
              <a:t>2023/11/13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D056B-6B2E-43F3-A875-DCB153BB2A2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3406-DB2F-486E-B50B-74BBD4AC1673}" type="datetime1">
              <a:rPr lang="zh-TW" altLang="en-US" smtClean="0"/>
              <a:t>2023/11/13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D056B-6B2E-43F3-A875-DCB153BB2A2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33E0B-836D-4A5A-BBC5-D8EAF811877C}" type="datetime1">
              <a:rPr lang="zh-TW" altLang="en-US" smtClean="0"/>
              <a:t>2023/11/13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D056B-6B2E-43F3-A875-DCB153BB2A21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圓角矩形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AB44C-8FAB-4FE2-A2EE-1696C0F6F370}" type="datetime1">
              <a:rPr lang="zh-TW" altLang="en-US" smtClean="0"/>
              <a:t>2023/11/13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96D056B-6B2E-43F3-A875-DCB153BB2A2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FEF5E-B471-4FF6-99DF-8D44BA1C015A}" type="datetime1">
              <a:rPr lang="zh-TW" altLang="en-US" smtClean="0"/>
              <a:t>2023/11/13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D056B-6B2E-43F3-A875-DCB153BB2A2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3F3ED-9476-4C6E-BACD-AA54CDC3940A}" type="datetime1">
              <a:rPr lang="zh-TW" altLang="en-US" smtClean="0"/>
              <a:t>2023/11/13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D056B-6B2E-43F3-A875-DCB153BB2A2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7458C-E20F-4B1A-9EE8-A8092AD95D0E}" type="datetime1">
              <a:rPr lang="zh-TW" altLang="en-US" smtClean="0"/>
              <a:t>2023/11/13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D056B-6B2E-43F3-A875-DCB153BB2A2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C792-D7D3-4277-B0DD-7626EBB543E1}" type="datetime1">
              <a:rPr lang="zh-TW" altLang="en-US" smtClean="0"/>
              <a:t>2023/11/13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D056B-6B2E-43F3-A875-DCB153BB2A2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圓角矩形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2E83-2CAC-4E13-A34D-A990392A92A6}" type="datetime1">
              <a:rPr lang="zh-TW" altLang="en-US" smtClean="0"/>
              <a:t>2023/11/13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D056B-6B2E-43F3-A875-DCB153BB2A2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CF29B-85B5-4ED4-8FC6-04C7CF5F19B8}" type="datetime1">
              <a:rPr lang="zh-TW" altLang="en-US" smtClean="0"/>
              <a:t>2023/11/13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96D056B-6B2E-43F3-A875-DCB153BB2A2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矩形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圓角矩形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4CA0EEC-0CFB-4D88-935D-E5B81352D58E}" type="datetime1">
              <a:rPr lang="zh-TW" altLang="en-US" smtClean="0"/>
              <a:t>2023/11/13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A96D056B-6B2E-43F3-A875-DCB153BB2A2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/>
              <a:t>李保憲</a:t>
            </a:r>
            <a:endParaRPr lang="en-US" altLang="zh-TW" dirty="0"/>
          </a:p>
          <a:p>
            <a:r>
              <a:rPr lang="zh-TW" altLang="en-US" dirty="0"/>
              <a:t>水利新建工程科</a:t>
            </a:r>
            <a:endParaRPr lang="en-US" altLang="zh-TW" dirty="0"/>
          </a:p>
          <a:p>
            <a:r>
              <a:rPr lang="en-US" altLang="zh-TW" dirty="0"/>
              <a:t>112</a:t>
            </a:r>
            <a:r>
              <a:rPr lang="zh-TW" altLang="en-US" dirty="0"/>
              <a:t>年</a:t>
            </a:r>
            <a:r>
              <a:rPr lang="en-US" altLang="zh-TW" dirty="0"/>
              <a:t>11</a:t>
            </a:r>
            <a:r>
              <a:rPr lang="zh-TW" altLang="en-US" dirty="0"/>
              <a:t>月</a:t>
            </a:r>
            <a:r>
              <a:rPr lang="en-US" altLang="zh-TW" dirty="0"/>
              <a:t>17</a:t>
            </a:r>
            <a:r>
              <a:rPr lang="zh-TW" altLang="en-US" dirty="0"/>
              <a:t>日</a:t>
            </a: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搶修經驗分享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案例分享</a:t>
            </a:r>
            <a:r>
              <a:rPr lang="en-US" altLang="zh-TW" dirty="0"/>
              <a:t>(</a:t>
            </a:r>
            <a:r>
              <a:rPr lang="zh-TW" altLang="en-US" dirty="0"/>
              <a:t>一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D056B-6B2E-43F3-A875-DCB153BB2A21}" type="slidenum">
              <a:rPr lang="zh-TW" altLang="en-US" smtClean="0"/>
              <a:pPr/>
              <a:t>10</a:t>
            </a:fld>
            <a:endParaRPr lang="zh-TW" altLang="en-US" dirty="0"/>
          </a:p>
        </p:txBody>
      </p:sp>
      <p:pic>
        <p:nvPicPr>
          <p:cNvPr id="2051" name="Picture 3" descr="E:\搶修經驗分享\8.105年度曾文溪北至將軍溪水利設施搶修搶險工程開口契約－北門區頭港排水近台61線快速公路段護岸搶修搶險工程\0817頭港排水搶修搶險\S__341934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1156" y="1285860"/>
            <a:ext cx="4320000" cy="3240000"/>
          </a:xfrm>
          <a:prstGeom prst="rect">
            <a:avLst/>
          </a:prstGeom>
          <a:noFill/>
        </p:spPr>
      </p:pic>
      <p:pic>
        <p:nvPicPr>
          <p:cNvPr id="2052" name="Picture 4" descr="E:\搶修經驗分享\8.105年度曾文溪北至將軍溪水利設施搶修搶險工程開口契約－北門區頭港排水近台61線快速公路段護岸搶修搶險工程\0817頭港排水搶修搶險\S__341934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85860"/>
            <a:ext cx="4320000" cy="3240000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4833954"/>
            <a:ext cx="65913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文字方塊 10"/>
          <p:cNvSpPr txBox="1"/>
          <p:nvPr/>
        </p:nvSpPr>
        <p:spPr>
          <a:xfrm>
            <a:off x="214282" y="4643446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封閉車道或路肩</a:t>
            </a:r>
          </a:p>
        </p:txBody>
      </p:sp>
      <p:sp>
        <p:nvSpPr>
          <p:cNvPr id="12" name="矩形 11"/>
          <p:cNvSpPr/>
          <p:nvPr/>
        </p:nvSpPr>
        <p:spPr>
          <a:xfrm>
            <a:off x="214282" y="5000636"/>
            <a:ext cx="1667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縱向漸變長度</a:t>
            </a:r>
            <a:r>
              <a:rPr lang="en-US" altLang="zh-TW" dirty="0"/>
              <a:t>L</a:t>
            </a:r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4143372" y="4500570"/>
            <a:ext cx="292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</a:rPr>
              <a:t>L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428728" y="6072206"/>
            <a:ext cx="4153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/>
              <a:t>速限</a:t>
            </a:r>
            <a:r>
              <a:rPr lang="en-US" altLang="zh-TW" sz="2400" dirty="0"/>
              <a:t>&gt;60km/hr</a:t>
            </a:r>
            <a:r>
              <a:rPr lang="zh-TW" altLang="en-US" sz="2400" dirty="0"/>
              <a:t>， </a:t>
            </a:r>
            <a:r>
              <a:rPr lang="en-US" altLang="zh-TW" sz="2400" dirty="0">
                <a:solidFill>
                  <a:srgbClr val="FF0000"/>
                </a:solidFill>
              </a:rPr>
              <a:t>L</a:t>
            </a:r>
            <a:r>
              <a:rPr lang="en-US" altLang="zh-TW" sz="2400" dirty="0"/>
              <a:t>=0.625*W*V</a:t>
            </a:r>
            <a:endParaRPr lang="zh-TW" altLang="en-US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案例分享</a:t>
            </a:r>
            <a:r>
              <a:rPr lang="en-US" altLang="zh-TW" dirty="0"/>
              <a:t>(</a:t>
            </a:r>
            <a:r>
              <a:rPr lang="zh-TW" altLang="en-US" dirty="0"/>
              <a:t>一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D056B-6B2E-43F3-A875-DCB153BB2A21}" type="slidenum">
              <a:rPr lang="zh-TW" altLang="en-US" smtClean="0"/>
              <a:pPr/>
              <a:t>11</a:t>
            </a:fld>
            <a:endParaRPr lang="zh-TW" altLang="en-US" dirty="0"/>
          </a:p>
        </p:txBody>
      </p:sp>
      <p:pic>
        <p:nvPicPr>
          <p:cNvPr id="2051" name="Picture 3" descr="E:\搶修經驗分享\8.105年度曾文溪北至將軍溪水利設施搶修搶險工程開口契約－北門區頭港排水近台61線快速公路段護岸搶修搶險工程\0817頭港排水搶修搶險\S__3419341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500694" y="1285860"/>
            <a:ext cx="2886873" cy="4824000"/>
          </a:xfrm>
          <a:prstGeom prst="rect">
            <a:avLst/>
          </a:prstGeom>
          <a:noFill/>
        </p:spPr>
      </p:pic>
      <p:pic>
        <p:nvPicPr>
          <p:cNvPr id="2052" name="Picture 4" descr="E:\搶修經驗分享\8.105年度曾文溪北至將軍溪水利設施搶修搶險工程開口契約－北門區頭港排水近台61線快速公路段護岸搶修搶險工程\0817頭港排水搶修搶險\S__3419341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23438" y="1285860"/>
            <a:ext cx="4320000" cy="3240000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428596" y="4786322"/>
            <a:ext cx="456727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/>
              <a:t>工期： </a:t>
            </a:r>
            <a:r>
              <a:rPr lang="en-US" altLang="zh-TW" sz="2000" dirty="0"/>
              <a:t>6</a:t>
            </a:r>
            <a:r>
              <a:rPr lang="zh-TW" altLang="en-US" sz="2000" dirty="0"/>
              <a:t>日曆天</a:t>
            </a:r>
            <a:endParaRPr lang="en-US" altLang="zh-TW" sz="2000" dirty="0"/>
          </a:p>
          <a:p>
            <a:r>
              <a:rPr lang="zh-TW" altLang="en-US" sz="2000" dirty="0"/>
              <a:t>經費： </a:t>
            </a:r>
            <a:r>
              <a:rPr lang="en-US" altLang="zh-TW" sz="2000" dirty="0"/>
              <a:t>400</a:t>
            </a:r>
            <a:r>
              <a:rPr lang="zh-TW" altLang="en-US" sz="2000" dirty="0"/>
              <a:t>萬元</a:t>
            </a:r>
            <a:endParaRPr lang="en-US" altLang="zh-TW" sz="2000" dirty="0"/>
          </a:p>
          <a:p>
            <a:r>
              <a:rPr lang="zh-TW" altLang="en-US" sz="2000" dirty="0"/>
              <a:t>主要工項：</a:t>
            </a:r>
            <a:r>
              <a:rPr lang="en-US" altLang="zh-TW" sz="2000" dirty="0"/>
              <a:t>9</a:t>
            </a:r>
            <a:r>
              <a:rPr lang="zh-TW" altLang="en-US" sz="2000" dirty="0"/>
              <a:t>米鋼板樁 </a:t>
            </a:r>
            <a:r>
              <a:rPr lang="en-US" altLang="zh-TW" sz="2000" dirty="0"/>
              <a:t>170</a:t>
            </a:r>
            <a:r>
              <a:rPr lang="zh-TW" altLang="en-US" sz="2000" dirty="0"/>
              <a:t>片 </a:t>
            </a:r>
            <a:r>
              <a:rPr lang="en-US" altLang="zh-TW" sz="2000" dirty="0"/>
              <a:t>(</a:t>
            </a:r>
            <a:r>
              <a:rPr lang="zh-TW" altLang="en-US" sz="2000" dirty="0"/>
              <a:t>買斷勘品</a:t>
            </a:r>
            <a:r>
              <a:rPr lang="en-US" altLang="zh-TW" sz="2000" dirty="0"/>
              <a:t>)</a:t>
            </a:r>
          </a:p>
          <a:p>
            <a:r>
              <a:rPr lang="zh-TW" altLang="en-US" sz="2000" dirty="0"/>
              <a:t>                      土石籠</a:t>
            </a:r>
            <a:r>
              <a:rPr lang="en-US" altLang="zh-TW" sz="2000" dirty="0"/>
              <a:t>161</a:t>
            </a:r>
            <a:r>
              <a:rPr lang="zh-TW" altLang="en-US" sz="2000" dirty="0"/>
              <a:t>公尺</a:t>
            </a:r>
            <a:endParaRPr lang="en-US" altLang="zh-TW" sz="2000" dirty="0"/>
          </a:p>
          <a:p>
            <a:r>
              <a:rPr lang="zh-TW" altLang="en-US" sz="2000" dirty="0"/>
              <a:t>                      太空包</a:t>
            </a:r>
            <a:r>
              <a:rPr lang="en-US" altLang="zh-TW" sz="2000" dirty="0"/>
              <a:t>189</a:t>
            </a:r>
            <a:r>
              <a:rPr lang="zh-TW" altLang="en-US" sz="2000" dirty="0"/>
              <a:t>個</a:t>
            </a:r>
            <a:endParaRPr lang="en-US" altLang="zh-TW" sz="2000" dirty="0"/>
          </a:p>
          <a:p>
            <a:r>
              <a:rPr lang="zh-TW" altLang="en-US" sz="2000" dirty="0"/>
              <a:t> 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6143636" y="6143644"/>
            <a:ext cx="1803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西側</a:t>
            </a:r>
            <a:r>
              <a:rPr lang="en-US" altLang="zh-TW" dirty="0"/>
              <a:t>93</a:t>
            </a:r>
            <a:r>
              <a:rPr lang="zh-TW" altLang="en-US" dirty="0"/>
              <a:t>支鋼板樁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案例分享</a:t>
            </a:r>
            <a:r>
              <a:rPr lang="en-US" altLang="zh-TW" dirty="0"/>
              <a:t>(</a:t>
            </a:r>
            <a:r>
              <a:rPr lang="zh-TW" altLang="en-US" dirty="0"/>
              <a:t>一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3074" name="Picture 2" descr="F:\1080120保憲工作照片106\20180710_1209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80562" y="1643050"/>
            <a:ext cx="4320000" cy="3240000"/>
          </a:xfrm>
          <a:prstGeom prst="rect">
            <a:avLst/>
          </a:prstGeom>
          <a:noFill/>
        </p:spPr>
      </p:pic>
      <p:pic>
        <p:nvPicPr>
          <p:cNvPr id="10" name="Picture 5" descr="F:\1080120保憲工作照片106\20180710_1111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714877" y="1643050"/>
            <a:ext cx="4320000" cy="32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案例分享</a:t>
            </a:r>
            <a:r>
              <a:rPr lang="en-US" altLang="zh-TW" dirty="0"/>
              <a:t>(</a:t>
            </a:r>
            <a:r>
              <a:rPr lang="zh-TW" altLang="en-US" dirty="0"/>
              <a:t>一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D056B-6B2E-43F3-A875-DCB153BB2A21}" type="slidenum">
              <a:rPr lang="zh-TW" altLang="en-US" smtClean="0"/>
              <a:pPr/>
              <a:t>13</a:t>
            </a:fld>
            <a:endParaRPr lang="zh-TW" altLang="en-US" dirty="0"/>
          </a:p>
        </p:txBody>
      </p:sp>
      <p:pic>
        <p:nvPicPr>
          <p:cNvPr id="4100" name="Picture 4" descr="F:\1080120保憲工作照片106\20180710_111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681156" y="1571612"/>
            <a:ext cx="4320000" cy="3240000"/>
          </a:xfrm>
          <a:prstGeom prst="rect">
            <a:avLst/>
          </a:prstGeom>
          <a:noFill/>
        </p:spPr>
      </p:pic>
      <p:pic>
        <p:nvPicPr>
          <p:cNvPr id="10" name="Picture 3" descr="F:\1080120保憲工作照片106\20180129_1628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71612"/>
            <a:ext cx="4320000" cy="32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案例分享</a:t>
            </a:r>
            <a:r>
              <a:rPr lang="en-US" altLang="zh-TW" dirty="0"/>
              <a:t>(</a:t>
            </a:r>
            <a:r>
              <a:rPr lang="zh-TW" altLang="en-US" dirty="0"/>
              <a:t>二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D056B-6B2E-43F3-A875-DCB153BB2A21}" type="slidenum">
              <a:rPr lang="zh-TW" altLang="en-US" smtClean="0"/>
              <a:pPr/>
              <a:t>14</a:t>
            </a:fld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/>
              <a:t>108</a:t>
            </a:r>
            <a:r>
              <a:rPr lang="zh-TW" altLang="en-US" dirty="0"/>
              <a:t>年</a:t>
            </a:r>
            <a:r>
              <a:rPr lang="en-US" altLang="zh-TW" dirty="0"/>
              <a:t>9</a:t>
            </a:r>
            <a:r>
              <a:rPr lang="zh-TW" altLang="en-US" dirty="0"/>
              <a:t>月</a:t>
            </a:r>
            <a:r>
              <a:rPr lang="en-US" altLang="zh-TW" dirty="0"/>
              <a:t>26</a:t>
            </a:r>
            <a:r>
              <a:rPr lang="zh-TW" altLang="en-US" dirty="0"/>
              <a:t>日北門</a:t>
            </a:r>
            <a:r>
              <a:rPr lang="en-US" altLang="zh-TW" dirty="0"/>
              <a:t>39</a:t>
            </a:r>
            <a:r>
              <a:rPr lang="zh-TW" altLang="en-US" dirty="0"/>
              <a:t>號水門搶修搶險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739775" y="2128858"/>
            <a:ext cx="766445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文字方塊 5"/>
          <p:cNvSpPr txBox="1"/>
          <p:nvPr/>
        </p:nvSpPr>
        <p:spPr>
          <a:xfrm>
            <a:off x="5715008" y="3643314"/>
            <a:ext cx="649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chemeClr val="bg1"/>
                </a:solidFill>
              </a:rPr>
              <a:t>#39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4" descr="E:\搶修經驗分享\42.108年度曾文溪北至將軍溪水利設施搶修搶險工程開口契約-北門區玉港鹽田排水39號水門掏空暨港北社區箱涵清疏搶修搶險工程\20190826_1451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26" y="4643446"/>
            <a:ext cx="2880000" cy="21600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案例分享</a:t>
            </a:r>
            <a:r>
              <a:rPr lang="en-US" altLang="zh-TW" dirty="0"/>
              <a:t>(</a:t>
            </a:r>
            <a:r>
              <a:rPr lang="zh-TW" altLang="en-US" dirty="0"/>
              <a:t>二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D056B-6B2E-43F3-A875-DCB153BB2A21}" type="slidenum">
              <a:rPr lang="zh-TW" altLang="en-US" smtClean="0"/>
              <a:pPr/>
              <a:t>15</a:t>
            </a:fld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147" name="Picture 3" descr="E:\搶修經驗分享\42.108年度曾文溪北至將軍溪水利設施搶修搶險工程開口契約-北門區玉港鹽田排水39號水門掏空暨港北社區箱涵清疏搶修搶險工程\20190626_1546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1156" y="1714488"/>
            <a:ext cx="4320000" cy="3240000"/>
          </a:xfrm>
          <a:prstGeom prst="rect">
            <a:avLst/>
          </a:prstGeom>
          <a:noFill/>
        </p:spPr>
      </p:pic>
      <p:pic>
        <p:nvPicPr>
          <p:cNvPr id="6150" name="Picture 6" descr="E:\搶修經驗分享\42.108年度曾文溪北至將軍溪水利設施搶修搶險工程開口契約-北門區玉港鹽田排水39號水門掏空暨港北社區箱涵清疏搶修搶險工程\20190626_1548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714488"/>
            <a:ext cx="4320000" cy="32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案例分享</a:t>
            </a:r>
            <a:r>
              <a:rPr lang="en-US" altLang="zh-TW" dirty="0"/>
              <a:t>(</a:t>
            </a:r>
            <a:r>
              <a:rPr lang="zh-TW" altLang="en-US" dirty="0"/>
              <a:t>二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D056B-6B2E-43F3-A875-DCB153BB2A21}" type="slidenum">
              <a:rPr lang="zh-TW" altLang="en-US" smtClean="0"/>
              <a:pPr/>
              <a:t>16</a:t>
            </a:fld>
            <a:endParaRPr lang="zh-TW" altLang="en-US" dirty="0"/>
          </a:p>
        </p:txBody>
      </p:sp>
      <p:pic>
        <p:nvPicPr>
          <p:cNvPr id="5" name="Picture 2" descr="E:\搶修經驗分享\42.108年度曾文溪北至將軍溪水利設施搶修搶險工程開口契約-北門區玉港鹽田排水39號水門掏空暨港北社區箱涵清疏搶修搶險工程\20190826_145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1285860"/>
            <a:ext cx="3024000" cy="2268000"/>
          </a:xfrm>
          <a:prstGeom prst="rect">
            <a:avLst/>
          </a:prstGeom>
          <a:noFill/>
        </p:spPr>
      </p:pic>
      <p:pic>
        <p:nvPicPr>
          <p:cNvPr id="7171" name="Picture 3" descr="F:\保憲工作108\20191008_1506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071803" y="1285861"/>
            <a:ext cx="3024000" cy="2268000"/>
          </a:xfrm>
          <a:prstGeom prst="rect">
            <a:avLst/>
          </a:prstGeom>
          <a:noFill/>
        </p:spPr>
      </p:pic>
      <p:pic>
        <p:nvPicPr>
          <p:cNvPr id="7172" name="Picture 4" descr="F:\保憲工作108\20191014_1128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6120000" y="1285860"/>
            <a:ext cx="3024000" cy="2268000"/>
          </a:xfrm>
          <a:prstGeom prst="rect">
            <a:avLst/>
          </a:prstGeom>
          <a:noFill/>
        </p:spPr>
      </p:pic>
      <p:pic>
        <p:nvPicPr>
          <p:cNvPr id="7173" name="Picture 5" descr="F:\保憲工作108\20191025_1653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6120032" y="3643314"/>
            <a:ext cx="3024000" cy="2268000"/>
          </a:xfrm>
          <a:prstGeom prst="rect">
            <a:avLst/>
          </a:prstGeom>
          <a:noFill/>
        </p:spPr>
      </p:pic>
      <p:pic>
        <p:nvPicPr>
          <p:cNvPr id="7174" name="Picture 6" descr="F:\保憲工作108\20191025_1650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3048198" y="3643314"/>
            <a:ext cx="3024000" cy="2268000"/>
          </a:xfrm>
          <a:prstGeom prst="rect">
            <a:avLst/>
          </a:prstGeom>
          <a:noFill/>
        </p:spPr>
      </p:pic>
      <p:sp>
        <p:nvSpPr>
          <p:cNvPr id="12" name="文字方塊 11"/>
          <p:cNvSpPr txBox="1"/>
          <p:nvPr/>
        </p:nvSpPr>
        <p:spPr>
          <a:xfrm>
            <a:off x="214314" y="4000504"/>
            <a:ext cx="28574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工期： </a:t>
            </a:r>
            <a:r>
              <a:rPr lang="en-US" altLang="zh-TW" sz="2000" dirty="0"/>
              <a:t>40</a:t>
            </a:r>
            <a:r>
              <a:rPr lang="zh-TW" altLang="en-US" sz="2000" dirty="0"/>
              <a:t>日曆天</a:t>
            </a:r>
            <a:endParaRPr lang="en-US" altLang="zh-TW" sz="2000" dirty="0"/>
          </a:p>
          <a:p>
            <a:r>
              <a:rPr lang="zh-TW" altLang="en-US" sz="2000" dirty="0"/>
              <a:t>經費： </a:t>
            </a:r>
            <a:r>
              <a:rPr lang="en-US" altLang="zh-TW" sz="2000" dirty="0"/>
              <a:t>250</a:t>
            </a:r>
            <a:r>
              <a:rPr lang="zh-TW" altLang="en-US" sz="2000" dirty="0"/>
              <a:t>萬元</a:t>
            </a:r>
            <a:endParaRPr lang="en-US" altLang="zh-TW" sz="2000" dirty="0"/>
          </a:p>
          <a:p>
            <a:r>
              <a:rPr lang="zh-TW" altLang="en-US" sz="2000" dirty="0"/>
              <a:t>主要工項：</a:t>
            </a:r>
            <a:endParaRPr lang="en-US" altLang="zh-TW" sz="2000" dirty="0"/>
          </a:p>
          <a:p>
            <a:r>
              <a:rPr lang="zh-TW" altLang="en-US" sz="2000" dirty="0"/>
              <a:t>水門復舊</a:t>
            </a:r>
            <a:r>
              <a:rPr lang="en-US" altLang="zh-TW" sz="2000" dirty="0"/>
              <a:t>1</a:t>
            </a:r>
            <a:r>
              <a:rPr lang="zh-TW" altLang="en-US" sz="2000" dirty="0"/>
              <a:t>處</a:t>
            </a:r>
            <a:endParaRPr lang="en-US" altLang="zh-TW" sz="2000" dirty="0"/>
          </a:p>
          <a:p>
            <a:r>
              <a:rPr lang="en-US" altLang="zh-TW" sz="2000" dirty="0"/>
              <a:t>5</a:t>
            </a:r>
            <a:r>
              <a:rPr lang="zh-TW" altLang="en-US" sz="2000" dirty="0"/>
              <a:t>米高壓止水樁</a:t>
            </a:r>
            <a:r>
              <a:rPr lang="en-US" altLang="zh-TW" sz="2000" dirty="0"/>
              <a:t>30</a:t>
            </a:r>
            <a:r>
              <a:rPr lang="zh-TW" altLang="en-US" sz="2000" dirty="0"/>
              <a:t>公尺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案例分享</a:t>
            </a:r>
            <a:r>
              <a:rPr lang="en-US" altLang="zh-TW" dirty="0"/>
              <a:t>(</a:t>
            </a:r>
            <a:r>
              <a:rPr lang="zh-TW" altLang="en-US" dirty="0"/>
              <a:t>二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D056B-6B2E-43F3-A875-DCB153BB2A21}" type="slidenum">
              <a:rPr lang="zh-TW" altLang="en-US" smtClean="0"/>
              <a:pPr/>
              <a:t>17</a:t>
            </a:fld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198" name="Picture 6" descr="F:\保憲工作108\20191028_111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43051"/>
            <a:ext cx="4320000" cy="3240000"/>
          </a:xfrm>
          <a:prstGeom prst="rect">
            <a:avLst/>
          </a:prstGeom>
          <a:noFill/>
        </p:spPr>
      </p:pic>
      <p:pic>
        <p:nvPicPr>
          <p:cNvPr id="8200" name="Picture 8" descr="F:\保憲工作108\20191112_1106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643438" y="1643051"/>
            <a:ext cx="4320000" cy="3240000"/>
          </a:xfrm>
          <a:prstGeom prst="rect">
            <a:avLst/>
          </a:prstGeom>
          <a:noFill/>
        </p:spPr>
      </p:pic>
      <p:pic>
        <p:nvPicPr>
          <p:cNvPr id="12" name="Picture 8" descr="高壓噴射樁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6000760" y="5203710"/>
            <a:ext cx="2064577" cy="1440000"/>
          </a:xfrm>
          <a:prstGeom prst="rect">
            <a:avLst/>
          </a:prstGeom>
          <a:noFill/>
        </p:spPr>
      </p:pic>
      <p:sp>
        <p:nvSpPr>
          <p:cNvPr id="13" name="文字方塊 12"/>
          <p:cNvSpPr txBox="1"/>
          <p:nvPr/>
        </p:nvSpPr>
        <p:spPr>
          <a:xfrm>
            <a:off x="357159" y="5237820"/>
            <a:ext cx="54292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CCP</a:t>
            </a:r>
            <a:r>
              <a:rPr lang="zh-TW" altLang="en-US" dirty="0"/>
              <a:t>樁：利用高壓漿液，透過小口徑噴嘴射入地層中，切削影響範圍內土壤，並藉由空氣密度</a:t>
            </a:r>
            <a:r>
              <a:rPr lang="en-US" altLang="zh-TW" dirty="0"/>
              <a:t>&lt;</a:t>
            </a:r>
            <a:r>
              <a:rPr lang="zh-TW" altLang="en-US" dirty="0"/>
              <a:t>水</a:t>
            </a:r>
            <a:r>
              <a:rPr lang="en-US" altLang="zh-TW" dirty="0"/>
              <a:t>&lt;</a:t>
            </a:r>
            <a:r>
              <a:rPr lang="zh-TW" altLang="en-US" dirty="0"/>
              <a:t>漿液的特性，將局部</a:t>
            </a:r>
            <a:r>
              <a:rPr lang="en-US" altLang="zh-TW" dirty="0"/>
              <a:t>(</a:t>
            </a:r>
            <a:r>
              <a:rPr lang="zh-TW" altLang="en-US" dirty="0"/>
              <a:t>或大部份</a:t>
            </a:r>
            <a:r>
              <a:rPr lang="en-US" altLang="zh-TW" dirty="0"/>
              <a:t>)</a:t>
            </a:r>
            <a:r>
              <a:rPr lang="zh-TW" altLang="en-US" dirty="0"/>
              <a:t>土壤及孔隙水以泥漿型態自孔口排出，使漿液取代排除的空隙並與滯留的土壤混和，形成地下柱狀固結體的一種置換工法。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案例分享</a:t>
            </a:r>
            <a:r>
              <a:rPr lang="en-US" altLang="zh-TW" dirty="0"/>
              <a:t>(</a:t>
            </a:r>
            <a:r>
              <a:rPr lang="zh-TW" altLang="en-US" dirty="0"/>
              <a:t>二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D056B-6B2E-43F3-A875-DCB153BB2A21}" type="slidenum">
              <a:rPr lang="zh-TW" altLang="en-US" smtClean="0"/>
              <a:pPr/>
              <a:t>18</a:t>
            </a:fld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2330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標楷體" pitchFamily="65" charset="-120"/>
                <a:cs typeface="Calibri" pitchFamily="34" charset="0"/>
              </a:rPr>
              <a:t> </a:t>
            </a:r>
            <a:endParaRPr kumimoji="1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0" y="4133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0" y="59309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標楷體" pitchFamily="65" charset="-120"/>
                <a:cs typeface="Calibri" pitchFamily="34" charset="0"/>
              </a:rPr>
              <a:t> </a:t>
            </a:r>
            <a:endParaRPr kumimoji="1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0" y="81851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標楷體" pitchFamily="65" charset="-120"/>
                <a:cs typeface="Calibri" pitchFamily="34" charset="0"/>
              </a:rPr>
              <a:t> </a:t>
            </a:r>
            <a:endParaRPr kumimoji="1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9226" name="Picture 10" descr="C:\Users\88691\Desktop\LINE_ALBUM_106年-北門區頭港排水臺61線下方擋土牆護岸補強工程_231113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1357298"/>
            <a:ext cx="3838500" cy="2160000"/>
          </a:xfrm>
          <a:prstGeom prst="rect">
            <a:avLst/>
          </a:prstGeom>
          <a:noFill/>
        </p:spPr>
      </p:pic>
      <p:pic>
        <p:nvPicPr>
          <p:cNvPr id="9227" name="Picture 11" descr="C:\Users\88691\Desktop\LINE_ALBUM_106年-北門區頭港排水臺61線下方擋土牆護岸補強工程_231113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714752"/>
            <a:ext cx="3838500" cy="2160000"/>
          </a:xfrm>
          <a:prstGeom prst="rect">
            <a:avLst/>
          </a:prstGeom>
          <a:noFill/>
        </p:spPr>
      </p:pic>
      <p:pic>
        <p:nvPicPr>
          <p:cNvPr id="9228" name="Picture 12" descr="C:\Users\88691\Desktop\LINE_ALBUM_106年-北門區頭港排水臺61線下方擋土牆護岸補強工程_231113_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3714752"/>
            <a:ext cx="3838500" cy="2160000"/>
          </a:xfrm>
          <a:prstGeom prst="rect">
            <a:avLst/>
          </a:prstGeom>
          <a:noFill/>
        </p:spPr>
      </p:pic>
      <p:pic>
        <p:nvPicPr>
          <p:cNvPr id="9229" name="Picture 13" descr="C:\Users\88691\Desktop\LINE_ALBUM_106年-北門區頭港排水臺61線下方擋土牆護岸補強工程_231113_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1357298"/>
            <a:ext cx="3838500" cy="2160000"/>
          </a:xfrm>
          <a:prstGeom prst="rect">
            <a:avLst/>
          </a:prstGeom>
          <a:noFill/>
        </p:spPr>
      </p:pic>
      <p:pic>
        <p:nvPicPr>
          <p:cNvPr id="9231" name="Picture 15" descr="E:\搶修經驗分享\27.107年度曾文溪北至將軍溪水利設施搶修搶險工程開口契約-北門區三寮灣社區排水4號水門搶修搶險工程\查驗照片\20180921_1456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94000" y="4071942"/>
            <a:ext cx="1350000" cy="18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案例分享</a:t>
            </a:r>
            <a:r>
              <a:rPr lang="en-US" altLang="zh-TW" dirty="0"/>
              <a:t>(</a:t>
            </a:r>
            <a:r>
              <a:rPr lang="zh-TW" altLang="en-US" dirty="0"/>
              <a:t>三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D056B-6B2E-43F3-A875-DCB153BB2A21}" type="slidenum">
              <a:rPr lang="zh-TW" altLang="en-US" smtClean="0"/>
              <a:pPr/>
              <a:t>19</a:t>
            </a:fld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/>
              <a:t>108</a:t>
            </a:r>
            <a:r>
              <a:rPr lang="zh-TW" altLang="en-US" dirty="0"/>
              <a:t>年</a:t>
            </a:r>
            <a:r>
              <a:rPr lang="en-US" altLang="zh-TW" dirty="0"/>
              <a:t>7</a:t>
            </a:r>
            <a:r>
              <a:rPr lang="zh-TW" altLang="en-US" dirty="0"/>
              <a:t>月</a:t>
            </a:r>
            <a:r>
              <a:rPr lang="en-US" altLang="zh-TW" dirty="0"/>
              <a:t>5</a:t>
            </a:r>
            <a:r>
              <a:rPr lang="zh-TW" altLang="en-US" dirty="0"/>
              <a:t>日三寮灣堤外線搶修搶險</a:t>
            </a:r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2214554"/>
            <a:ext cx="77152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文字方塊 5"/>
          <p:cNvSpPr txBox="1"/>
          <p:nvPr/>
        </p:nvSpPr>
        <p:spPr>
          <a:xfrm>
            <a:off x="1000100" y="4286256"/>
            <a:ext cx="1214447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北門潟湖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簡報大綱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D056B-6B2E-43F3-A875-DCB153BB2A21}" type="slidenum">
              <a:rPr lang="zh-TW" altLang="en-US" smtClean="0"/>
              <a:pPr/>
              <a:t>2</a:t>
            </a:fld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en-US" dirty="0"/>
              <a:t>搶修的目的</a:t>
            </a:r>
            <a:endParaRPr lang="en-US" altLang="zh-TW" dirty="0"/>
          </a:p>
          <a:p>
            <a:r>
              <a:rPr lang="zh-TW" altLang="en-US" dirty="0"/>
              <a:t>搶修所需的資源及工具</a:t>
            </a:r>
            <a:endParaRPr lang="en-US" altLang="zh-TW" dirty="0"/>
          </a:p>
          <a:p>
            <a:r>
              <a:rPr lang="zh-TW" altLang="en-US" dirty="0"/>
              <a:t>案例分享</a:t>
            </a:r>
            <a:endParaRPr lang="en-US" altLang="zh-TW" dirty="0"/>
          </a:p>
          <a:p>
            <a:r>
              <a:rPr lang="zh-TW" altLang="en-US" dirty="0"/>
              <a:t>心得結論</a:t>
            </a:r>
            <a:endParaRPr lang="en-US" altLang="zh-TW" dirty="0"/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案例分享</a:t>
            </a:r>
            <a:r>
              <a:rPr lang="en-US" altLang="zh-TW" dirty="0"/>
              <a:t>(</a:t>
            </a:r>
            <a:r>
              <a:rPr lang="zh-TW" altLang="en-US" dirty="0"/>
              <a:t>三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D056B-6B2E-43F3-A875-DCB153BB2A21}" type="slidenum">
              <a:rPr lang="zh-TW" altLang="en-US" smtClean="0"/>
              <a:pPr/>
              <a:t>20</a:t>
            </a:fld>
            <a:endParaRPr lang="zh-TW" altLang="en-US" dirty="0"/>
          </a:p>
        </p:txBody>
      </p:sp>
      <p:pic>
        <p:nvPicPr>
          <p:cNvPr id="39940" name="Picture 4" descr="E:\搶修經驗分享\43.108年度曾文溪北至將軍溪水利設施搶修搶險工程開口契約-北門區三寮灣排水左岸(台61上游段)護岸掏空搶修搶險工程\20190705_1743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202280"/>
            <a:ext cx="4320000" cy="3240000"/>
          </a:xfrm>
          <a:prstGeom prst="rect">
            <a:avLst/>
          </a:prstGeom>
          <a:noFill/>
        </p:spPr>
      </p:pic>
      <p:pic>
        <p:nvPicPr>
          <p:cNvPr id="39941" name="Picture 5" descr="E:\搶修經驗分享\43.108年度曾文溪北至將軍溪水利設施搶修搶險工程開口契約-北門區三寮灣排水左岸(台61上游段)護岸掏空搶修搶險工程\20190705_18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202280"/>
            <a:ext cx="4320000" cy="3240000"/>
          </a:xfrm>
          <a:prstGeom prst="rect">
            <a:avLst/>
          </a:prstGeom>
          <a:noFill/>
        </p:spPr>
      </p:pic>
      <p:sp>
        <p:nvSpPr>
          <p:cNvPr id="12" name="文字方塊 11"/>
          <p:cNvSpPr txBox="1"/>
          <p:nvPr/>
        </p:nvSpPr>
        <p:spPr>
          <a:xfrm>
            <a:off x="3571868" y="4416990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15:00</a:t>
            </a:r>
            <a:endParaRPr lang="zh-TW" altLang="en-US" dirty="0"/>
          </a:p>
        </p:txBody>
      </p:sp>
      <p:pic>
        <p:nvPicPr>
          <p:cNvPr id="39942" name="Picture 6" descr="F:\保憲工作108\20190705_1757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4482586"/>
            <a:ext cx="3072000" cy="230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案例分享</a:t>
            </a:r>
            <a:r>
              <a:rPr lang="en-US" altLang="zh-TW" dirty="0"/>
              <a:t>(</a:t>
            </a:r>
            <a:r>
              <a:rPr lang="zh-TW" altLang="en-US" dirty="0"/>
              <a:t>三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D056B-6B2E-43F3-A875-DCB153BB2A21}" type="slidenum">
              <a:rPr lang="zh-TW" altLang="en-US" smtClean="0"/>
              <a:pPr/>
              <a:t>21</a:t>
            </a:fld>
            <a:endParaRPr lang="zh-TW" altLang="en-US" dirty="0"/>
          </a:p>
        </p:txBody>
      </p:sp>
      <p:pic>
        <p:nvPicPr>
          <p:cNvPr id="40962" name="Picture 2" descr="F:\保憲工作108\20190705_1818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032" y="1285860"/>
            <a:ext cx="4320000" cy="3240000"/>
          </a:xfrm>
          <a:prstGeom prst="rect">
            <a:avLst/>
          </a:prstGeom>
          <a:noFill/>
        </p:spPr>
      </p:pic>
      <p:sp>
        <p:nvSpPr>
          <p:cNvPr id="5" name="文字方塊 4"/>
          <p:cNvSpPr txBox="1"/>
          <p:nvPr/>
        </p:nvSpPr>
        <p:spPr>
          <a:xfrm>
            <a:off x="2395140" y="4488428"/>
            <a:ext cx="203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18:18 </a:t>
            </a:r>
            <a:r>
              <a:rPr lang="zh-TW" altLang="en-US" dirty="0"/>
              <a:t>第</a:t>
            </a:r>
            <a:r>
              <a:rPr lang="en-US" altLang="zh-TW" dirty="0"/>
              <a:t>1</a:t>
            </a:r>
            <a:r>
              <a:rPr lang="zh-TW" altLang="en-US" dirty="0"/>
              <a:t>支鋼板樁</a:t>
            </a:r>
          </a:p>
        </p:txBody>
      </p:sp>
      <p:pic>
        <p:nvPicPr>
          <p:cNvPr id="40963" name="Picture 3" descr="F:\保憲工作108\20190705_1823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1156" y="1285860"/>
            <a:ext cx="4320000" cy="3240000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6824296" y="4488428"/>
            <a:ext cx="203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18:23 </a:t>
            </a:r>
            <a:r>
              <a:rPr lang="zh-TW" altLang="en-US" dirty="0"/>
              <a:t>第</a:t>
            </a:r>
            <a:r>
              <a:rPr lang="en-US" altLang="zh-TW" dirty="0"/>
              <a:t>2</a:t>
            </a:r>
            <a:r>
              <a:rPr lang="zh-TW" altLang="en-US" dirty="0"/>
              <a:t>支鋼板樁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642942" y="5012494"/>
            <a:ext cx="65722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工期： </a:t>
            </a:r>
            <a:r>
              <a:rPr lang="en-US" altLang="zh-TW" sz="2000" dirty="0"/>
              <a:t>6</a:t>
            </a:r>
            <a:r>
              <a:rPr lang="zh-TW" altLang="en-US" sz="2000" dirty="0"/>
              <a:t>工作天</a:t>
            </a:r>
            <a:endParaRPr lang="en-US" altLang="zh-TW" sz="2000" dirty="0"/>
          </a:p>
          <a:p>
            <a:r>
              <a:rPr lang="zh-TW" altLang="en-US" sz="2000" dirty="0"/>
              <a:t>經費： </a:t>
            </a:r>
            <a:r>
              <a:rPr lang="en-US" altLang="zh-TW" sz="2000" dirty="0"/>
              <a:t>186</a:t>
            </a:r>
            <a:r>
              <a:rPr lang="zh-TW" altLang="en-US" sz="2000" dirty="0"/>
              <a:t>萬元</a:t>
            </a:r>
            <a:endParaRPr lang="en-US" altLang="zh-TW" sz="2000" dirty="0"/>
          </a:p>
          <a:p>
            <a:r>
              <a:rPr lang="zh-TW" altLang="en-US" sz="2000" dirty="0"/>
              <a:t>主要工項：</a:t>
            </a:r>
            <a:endParaRPr lang="en-US" altLang="zh-TW" sz="2000" dirty="0"/>
          </a:p>
          <a:p>
            <a:r>
              <a:rPr lang="en-US" altLang="zh-TW" sz="2000" dirty="0"/>
              <a:t>7</a:t>
            </a:r>
            <a:r>
              <a:rPr lang="zh-TW" altLang="en-US" sz="2000" dirty="0"/>
              <a:t>米鋼板樁</a:t>
            </a:r>
            <a:r>
              <a:rPr lang="en-US" altLang="zh-TW" sz="2000" dirty="0"/>
              <a:t>49</a:t>
            </a:r>
            <a:r>
              <a:rPr lang="zh-TW" altLang="en-US" sz="2000" dirty="0"/>
              <a:t>片 </a:t>
            </a:r>
            <a:r>
              <a:rPr lang="en-US" altLang="zh-TW" sz="2000" dirty="0"/>
              <a:t>(</a:t>
            </a:r>
            <a:r>
              <a:rPr lang="zh-TW" altLang="en-US" sz="2000" dirty="0"/>
              <a:t>買斷勘品</a:t>
            </a:r>
            <a:r>
              <a:rPr lang="en-US" altLang="zh-TW" sz="2000" dirty="0"/>
              <a:t>)</a:t>
            </a:r>
            <a:r>
              <a:rPr lang="zh-TW" altLang="en-US" sz="2000" dirty="0"/>
              <a:t>、</a:t>
            </a:r>
            <a:r>
              <a:rPr lang="en-US" altLang="zh-TW" sz="2000" dirty="0"/>
              <a:t>9</a:t>
            </a:r>
            <a:r>
              <a:rPr lang="zh-TW" altLang="en-US" sz="2000" dirty="0"/>
              <a:t>米鋼板樁</a:t>
            </a:r>
            <a:r>
              <a:rPr lang="en-US" altLang="zh-TW" sz="2000" dirty="0"/>
              <a:t>110</a:t>
            </a:r>
            <a:r>
              <a:rPr lang="zh-TW" altLang="en-US" sz="2000" dirty="0"/>
              <a:t>片</a:t>
            </a:r>
            <a:r>
              <a:rPr lang="en-US" altLang="zh-TW" sz="2000" dirty="0"/>
              <a:t>(</a:t>
            </a:r>
            <a:r>
              <a:rPr lang="zh-TW" altLang="en-US" sz="2000" dirty="0"/>
              <a:t>打設</a:t>
            </a:r>
            <a:r>
              <a:rPr lang="en-US" altLang="zh-TW" sz="2000" dirty="0"/>
              <a:t>)</a:t>
            </a:r>
          </a:p>
          <a:p>
            <a:r>
              <a:rPr lang="zh-TW" altLang="en-US" sz="2000" dirty="0"/>
              <a:t>外購土方</a:t>
            </a:r>
            <a:r>
              <a:rPr lang="en-US" altLang="zh-TW" sz="2000" dirty="0"/>
              <a:t>676</a:t>
            </a:r>
            <a:r>
              <a:rPr lang="zh-TW" altLang="en-US" sz="2000" dirty="0"/>
              <a:t>方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案例分享</a:t>
            </a:r>
            <a:r>
              <a:rPr lang="en-US" altLang="zh-TW" dirty="0"/>
              <a:t>(</a:t>
            </a:r>
            <a:r>
              <a:rPr lang="zh-TW" altLang="en-US" dirty="0"/>
              <a:t>三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D056B-6B2E-43F3-A875-DCB153BB2A21}" type="slidenum">
              <a:rPr lang="zh-TW" altLang="en-US" smtClean="0"/>
              <a:pPr/>
              <a:t>22</a:t>
            </a:fld>
            <a:endParaRPr lang="zh-TW" altLang="en-US" dirty="0"/>
          </a:p>
        </p:txBody>
      </p:sp>
      <p:pic>
        <p:nvPicPr>
          <p:cNvPr id="41986" name="Picture 2" descr="F:\保憲工作108\20190705_1942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285860"/>
            <a:ext cx="2880000" cy="2160000"/>
          </a:xfrm>
          <a:prstGeom prst="rect">
            <a:avLst/>
          </a:prstGeom>
          <a:noFill/>
        </p:spPr>
      </p:pic>
      <p:sp>
        <p:nvSpPr>
          <p:cNvPr id="6" name="文字方塊 5"/>
          <p:cNvSpPr txBox="1"/>
          <p:nvPr/>
        </p:nvSpPr>
        <p:spPr>
          <a:xfrm>
            <a:off x="857224" y="3429000"/>
            <a:ext cx="2156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21:05 </a:t>
            </a:r>
            <a:r>
              <a:rPr lang="zh-TW" altLang="en-US" dirty="0"/>
              <a:t>第</a:t>
            </a:r>
            <a:r>
              <a:rPr lang="en-US" altLang="zh-TW" dirty="0"/>
              <a:t>49</a:t>
            </a:r>
            <a:r>
              <a:rPr lang="zh-TW" altLang="en-US" dirty="0"/>
              <a:t>支鋼板樁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4288224" y="342900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隔日土方回填</a:t>
            </a:r>
          </a:p>
        </p:txBody>
      </p:sp>
      <p:pic>
        <p:nvPicPr>
          <p:cNvPr id="41989" name="Picture 5" descr="F:\保憲工作108\20190706_1132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1156" y="1285860"/>
            <a:ext cx="2880000" cy="2160000"/>
          </a:xfrm>
          <a:prstGeom prst="rect">
            <a:avLst/>
          </a:prstGeom>
          <a:noFill/>
        </p:spPr>
      </p:pic>
      <p:pic>
        <p:nvPicPr>
          <p:cNvPr id="41990" name="Picture 6" descr="E:\搶修經驗分享\43.108年度曾文溪北至將軍溪水利設施搶修搶險工程開口契約-北門區三寮灣排水左岸(台61上游段)護岸掏空搶修搶險工程\20190716_164858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0760" y="1285860"/>
            <a:ext cx="2880000" cy="2160000"/>
          </a:xfrm>
          <a:prstGeom prst="rect">
            <a:avLst/>
          </a:prstGeom>
          <a:noFill/>
        </p:spPr>
      </p:pic>
      <p:pic>
        <p:nvPicPr>
          <p:cNvPr id="41992" name="Picture 8" descr="F:\保憲工作108\20190801_1024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3857628"/>
            <a:ext cx="2880000" cy="2160000"/>
          </a:xfrm>
          <a:prstGeom prst="rect">
            <a:avLst/>
          </a:prstGeom>
          <a:noFill/>
        </p:spPr>
      </p:pic>
      <p:pic>
        <p:nvPicPr>
          <p:cNvPr id="41993" name="Picture 9" descr="F:\保憲工作108\20190706_1146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322" y="3857628"/>
            <a:ext cx="2880000" cy="2160000"/>
          </a:xfrm>
          <a:prstGeom prst="rect">
            <a:avLst/>
          </a:prstGeom>
          <a:noFill/>
        </p:spPr>
      </p:pic>
      <p:pic>
        <p:nvPicPr>
          <p:cNvPr id="41994" name="Picture 10" descr="F:\保憲工作108\20190712_15024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3857628"/>
            <a:ext cx="2880000" cy="21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案例分享</a:t>
            </a:r>
            <a:r>
              <a:rPr lang="en-US" altLang="zh-TW" dirty="0"/>
              <a:t>(</a:t>
            </a:r>
            <a:r>
              <a:rPr lang="zh-TW" altLang="en-US" dirty="0"/>
              <a:t>三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D056B-6B2E-43F3-A875-DCB153BB2A21}" type="slidenum">
              <a:rPr lang="zh-TW" altLang="en-US" smtClean="0"/>
              <a:pPr/>
              <a:t>23</a:t>
            </a:fld>
            <a:endParaRPr lang="zh-TW" altLang="en-US" dirty="0"/>
          </a:p>
        </p:txBody>
      </p:sp>
      <p:pic>
        <p:nvPicPr>
          <p:cNvPr id="43010" name="Picture 2" descr="F:\保憲工作108\20190705_163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562" y="1928802"/>
            <a:ext cx="4320000" cy="3240000"/>
          </a:xfrm>
          <a:prstGeom prst="rect">
            <a:avLst/>
          </a:prstGeom>
          <a:noFill/>
        </p:spPr>
      </p:pic>
      <p:pic>
        <p:nvPicPr>
          <p:cNvPr id="5" name="圖片 4" descr="3284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928802"/>
            <a:ext cx="4319025" cy="3240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571604" y="5214950"/>
            <a:ext cx="1462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108</a:t>
            </a:r>
            <a:r>
              <a:rPr lang="zh-TW" altLang="en-US" dirty="0"/>
              <a:t>年</a:t>
            </a:r>
            <a:r>
              <a:rPr lang="en-US" altLang="zh-TW" dirty="0"/>
              <a:t>7</a:t>
            </a:r>
            <a:r>
              <a:rPr lang="zh-TW" altLang="en-US" dirty="0"/>
              <a:t>月</a:t>
            </a:r>
            <a:r>
              <a:rPr lang="en-US" altLang="zh-TW" dirty="0"/>
              <a:t>5</a:t>
            </a:r>
            <a:r>
              <a:rPr lang="zh-TW" altLang="en-US" dirty="0"/>
              <a:t>日</a:t>
            </a:r>
          </a:p>
        </p:txBody>
      </p:sp>
      <p:sp>
        <p:nvSpPr>
          <p:cNvPr id="7" name="矩形 6"/>
          <p:cNvSpPr/>
          <p:nvPr/>
        </p:nvSpPr>
        <p:spPr>
          <a:xfrm>
            <a:off x="6286512" y="5214950"/>
            <a:ext cx="1579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109</a:t>
            </a:r>
            <a:r>
              <a:rPr lang="zh-TW" altLang="en-US" dirty="0"/>
              <a:t>年</a:t>
            </a:r>
            <a:r>
              <a:rPr lang="en-US" altLang="zh-TW" dirty="0"/>
              <a:t>7</a:t>
            </a:r>
            <a:r>
              <a:rPr lang="zh-TW" altLang="en-US" dirty="0"/>
              <a:t>月</a:t>
            </a:r>
            <a:r>
              <a:rPr lang="en-US" altLang="zh-TW" dirty="0"/>
              <a:t>31</a:t>
            </a:r>
            <a:r>
              <a:rPr lang="zh-TW" altLang="en-US" dirty="0"/>
              <a:t>日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案例分享</a:t>
            </a:r>
            <a:r>
              <a:rPr lang="en-US" altLang="zh-TW" dirty="0"/>
              <a:t>(</a:t>
            </a:r>
            <a:r>
              <a:rPr lang="zh-TW" altLang="en-US" dirty="0"/>
              <a:t>四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D056B-6B2E-43F3-A875-DCB153BB2A21}" type="slidenum">
              <a:rPr lang="zh-TW" altLang="en-US" smtClean="0"/>
              <a:pPr/>
              <a:t>24</a:t>
            </a:fld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/>
              <a:t>109</a:t>
            </a:r>
            <a:r>
              <a:rPr lang="zh-TW" altLang="en-US" dirty="0"/>
              <a:t>年</a:t>
            </a:r>
            <a:r>
              <a:rPr lang="en-US" altLang="zh-TW" dirty="0"/>
              <a:t>8</a:t>
            </a:r>
            <a:r>
              <a:rPr lang="zh-TW" altLang="en-US" dirty="0"/>
              <a:t>月</a:t>
            </a:r>
            <a:r>
              <a:rPr lang="en-US" altLang="zh-TW" dirty="0"/>
              <a:t>6</a:t>
            </a:r>
            <a:r>
              <a:rPr lang="zh-TW" altLang="en-US" dirty="0"/>
              <a:t>日頭港排水搶修搶險</a:t>
            </a: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8225" y="2209820"/>
            <a:ext cx="706755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文字方塊 5"/>
          <p:cNvSpPr txBox="1"/>
          <p:nvPr/>
        </p:nvSpPr>
        <p:spPr>
          <a:xfrm>
            <a:off x="3000364" y="381470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schemeClr val="bg1"/>
                </a:solidFill>
              </a:rPr>
              <a:t>右岸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3945811" y="435769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schemeClr val="bg1"/>
                </a:solidFill>
              </a:rPr>
              <a:t>左岸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案例分享</a:t>
            </a:r>
            <a:r>
              <a:rPr lang="en-US" altLang="zh-TW" dirty="0"/>
              <a:t>(</a:t>
            </a:r>
            <a:r>
              <a:rPr lang="zh-TW" altLang="en-US" dirty="0"/>
              <a:t>四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D056B-6B2E-43F3-A875-DCB153BB2A21}" type="slidenum">
              <a:rPr lang="zh-TW" altLang="en-US" smtClean="0"/>
              <a:pPr/>
              <a:t>25</a:t>
            </a:fld>
            <a:endParaRPr lang="zh-TW" altLang="en-US" dirty="0"/>
          </a:p>
        </p:txBody>
      </p:sp>
      <p:pic>
        <p:nvPicPr>
          <p:cNvPr id="44034" name="Picture 2" descr="E:\搶修經驗分享\53.109年度曾文溪北至將軍溪水利設施搶修搶險工程開口契約-北門區頭港排水右岸2k+950護岸掏空補強搶修搶險工程\新增資料夾\IMG_20200804_160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785926"/>
            <a:ext cx="4320000" cy="3240000"/>
          </a:xfrm>
          <a:prstGeom prst="rect">
            <a:avLst/>
          </a:prstGeom>
          <a:noFill/>
        </p:spPr>
      </p:pic>
      <p:pic>
        <p:nvPicPr>
          <p:cNvPr id="44035" name="Picture 3" descr="E:\搶修經驗分享\53.109年度曾文溪北至將軍溪水利設施搶修搶險工程開口契約-北門區頭港排水右岸2k+950護岸掏空補強搶修搶險工程\新增資料夾\IMG_20200805_1134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643439" y="1785927"/>
            <a:ext cx="4320000" cy="32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案例分享</a:t>
            </a:r>
            <a:r>
              <a:rPr lang="en-US" altLang="zh-TW" dirty="0"/>
              <a:t>(</a:t>
            </a:r>
            <a:r>
              <a:rPr lang="zh-TW" altLang="en-US" dirty="0"/>
              <a:t>四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D056B-6B2E-43F3-A875-DCB153BB2A21}" type="slidenum">
              <a:rPr lang="zh-TW" altLang="en-US" smtClean="0"/>
              <a:pPr/>
              <a:t>26</a:t>
            </a:fld>
            <a:endParaRPr lang="zh-TW" altLang="en-US" dirty="0"/>
          </a:p>
        </p:txBody>
      </p:sp>
      <p:pic>
        <p:nvPicPr>
          <p:cNvPr id="45058" name="Picture 2" descr="E:\搶修經驗分享\53.109年度曾文溪北至將軍溪水利設施搶修搶險工程開口契約-北門區頭港排水右岸2k+950護岸掏空補強搶修搶險工程\新增資料夾\IMG_20200810_0946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143241" y="1428735"/>
            <a:ext cx="2913231" cy="2160000"/>
          </a:xfrm>
          <a:prstGeom prst="rect">
            <a:avLst/>
          </a:prstGeom>
          <a:noFill/>
        </p:spPr>
      </p:pic>
      <p:pic>
        <p:nvPicPr>
          <p:cNvPr id="45059" name="Picture 3" descr="E:\搶修經驗分享\53.109年度曾文溪北至將軍溪水利設施搶修搶險工程開口契約-北門區頭港排水右岸2k+950護岸掏空補強搶修搶險工程\新增資料夾\IMG_20200806_1606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133" y="1428735"/>
            <a:ext cx="2913231" cy="2160000"/>
          </a:xfrm>
          <a:prstGeom prst="rect">
            <a:avLst/>
          </a:prstGeom>
          <a:noFill/>
        </p:spPr>
      </p:pic>
      <p:pic>
        <p:nvPicPr>
          <p:cNvPr id="45060" name="Picture 4" descr="E:\搶修經驗分享\53.109年度曾文溪北至將軍溪水利設施搶修搶險工程開口契約-北門區頭港排水右岸2k+950護岸掏空補強搶修搶險工程\新增資料夾\IMG_20200810_1002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3143241" y="4000504"/>
            <a:ext cx="2880000" cy="2160000"/>
          </a:xfrm>
          <a:prstGeom prst="rect">
            <a:avLst/>
          </a:prstGeom>
          <a:noFill/>
        </p:spPr>
      </p:pic>
      <p:pic>
        <p:nvPicPr>
          <p:cNvPr id="45061" name="Picture 5" descr="E:\搶修經驗分享\53.109年度曾文溪北至將軍溪水利設施搶修搶險工程開口契約-北門區頭港排水右岸2k+950護岸掏空補強搶修搶險工程\新增資料夾\IMG_20200811_1101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6143637" y="4000504"/>
            <a:ext cx="2880000" cy="2160000"/>
          </a:xfrm>
          <a:prstGeom prst="rect">
            <a:avLst/>
          </a:prstGeom>
          <a:noFill/>
        </p:spPr>
      </p:pic>
      <p:pic>
        <p:nvPicPr>
          <p:cNvPr id="45062" name="Picture 6" descr="F:\保憲工作手機照片109\IMG_20200810_1007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87132" y="4000504"/>
            <a:ext cx="2913231" cy="2160000"/>
          </a:xfrm>
          <a:prstGeom prst="rect">
            <a:avLst/>
          </a:prstGeom>
          <a:noFill/>
        </p:spPr>
      </p:pic>
      <p:pic>
        <p:nvPicPr>
          <p:cNvPr id="45063" name="Picture 7" descr="F:\保憲工作手機照片109\IMG_20200810_0950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>
            <a:off x="6143636" y="1428736"/>
            <a:ext cx="2880000" cy="216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案例分享</a:t>
            </a:r>
            <a:r>
              <a:rPr lang="en-US" altLang="zh-TW" dirty="0"/>
              <a:t>(</a:t>
            </a:r>
            <a:r>
              <a:rPr lang="zh-TW" altLang="en-US" dirty="0"/>
              <a:t>四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D056B-6B2E-43F3-A875-DCB153BB2A21}" type="slidenum">
              <a:rPr lang="zh-TW" altLang="en-US" smtClean="0"/>
              <a:pPr/>
              <a:t>27</a:t>
            </a:fld>
            <a:endParaRPr lang="zh-TW" altLang="en-US" dirty="0"/>
          </a:p>
        </p:txBody>
      </p:sp>
      <p:pic>
        <p:nvPicPr>
          <p:cNvPr id="46082" name="Picture 2" descr="E:\搶修經驗分享\53.109年度曾文溪北至將軍溪水利設施搶修搶險工程開口契約-北門區頭港排水右岸2k+950護岸掏空補強搶修搶險工程\DJI_04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43050"/>
            <a:ext cx="4322842" cy="3240000"/>
          </a:xfrm>
          <a:prstGeom prst="rect">
            <a:avLst/>
          </a:prstGeom>
          <a:noFill/>
        </p:spPr>
      </p:pic>
      <p:sp>
        <p:nvSpPr>
          <p:cNvPr id="5" name="文字方塊 4"/>
          <p:cNvSpPr txBox="1"/>
          <p:nvPr/>
        </p:nvSpPr>
        <p:spPr>
          <a:xfrm>
            <a:off x="285752" y="4929198"/>
            <a:ext cx="65722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工期： </a:t>
            </a:r>
            <a:r>
              <a:rPr lang="en-US" altLang="zh-TW" sz="2000" dirty="0"/>
              <a:t>16</a:t>
            </a:r>
            <a:r>
              <a:rPr lang="zh-TW" altLang="en-US" sz="2000" dirty="0"/>
              <a:t>日曆天</a:t>
            </a:r>
            <a:endParaRPr lang="en-US" altLang="zh-TW" sz="2000" dirty="0"/>
          </a:p>
          <a:p>
            <a:r>
              <a:rPr lang="zh-TW" altLang="en-US" sz="2000" dirty="0"/>
              <a:t>經費： </a:t>
            </a:r>
            <a:r>
              <a:rPr lang="en-US" altLang="zh-TW" sz="2000" dirty="0"/>
              <a:t>714</a:t>
            </a:r>
            <a:r>
              <a:rPr lang="zh-TW" altLang="en-US" sz="2000" dirty="0"/>
              <a:t>萬元</a:t>
            </a:r>
            <a:endParaRPr lang="en-US" altLang="zh-TW" sz="2000" dirty="0"/>
          </a:p>
          <a:p>
            <a:r>
              <a:rPr lang="zh-TW" altLang="en-US" sz="2000" dirty="0"/>
              <a:t>主要工項：</a:t>
            </a:r>
            <a:endParaRPr lang="en-US" altLang="zh-TW" sz="2000" dirty="0"/>
          </a:p>
          <a:p>
            <a:r>
              <a:rPr lang="en-US" altLang="zh-TW" sz="2000" dirty="0"/>
              <a:t>9</a:t>
            </a:r>
            <a:r>
              <a:rPr lang="zh-TW" altLang="en-US" sz="2000" dirty="0"/>
              <a:t>米鋼板樁</a:t>
            </a:r>
            <a:r>
              <a:rPr lang="en-US" altLang="zh-TW" sz="2000" dirty="0"/>
              <a:t>160</a:t>
            </a:r>
            <a:r>
              <a:rPr lang="zh-TW" altLang="en-US" sz="2000" dirty="0"/>
              <a:t>片</a:t>
            </a:r>
            <a:r>
              <a:rPr lang="en-US" altLang="zh-TW" sz="2000" dirty="0"/>
              <a:t>(</a:t>
            </a:r>
            <a:r>
              <a:rPr lang="zh-TW" altLang="en-US" sz="2000" dirty="0"/>
              <a:t>買斷勘品</a:t>
            </a:r>
            <a:r>
              <a:rPr lang="en-US" altLang="zh-TW" sz="2000" dirty="0"/>
              <a:t>)</a:t>
            </a:r>
            <a:r>
              <a:rPr lang="zh-TW" altLang="en-US" sz="2000" dirty="0"/>
              <a:t>、</a:t>
            </a:r>
            <a:r>
              <a:rPr lang="en-US" altLang="zh-TW" sz="2000" dirty="0"/>
              <a:t> 9</a:t>
            </a:r>
            <a:r>
              <a:rPr lang="zh-TW" altLang="en-US" sz="2000" dirty="0"/>
              <a:t>米</a:t>
            </a:r>
            <a:r>
              <a:rPr lang="en-US" altLang="zh-TW" sz="2000" dirty="0"/>
              <a:t>H</a:t>
            </a:r>
            <a:r>
              <a:rPr lang="zh-TW" altLang="en-US" sz="2000" dirty="0"/>
              <a:t>型鋼橫向支撐</a:t>
            </a:r>
            <a:r>
              <a:rPr lang="en-US" altLang="zh-TW" sz="2000" dirty="0"/>
              <a:t>9</a:t>
            </a:r>
            <a:r>
              <a:rPr lang="zh-TW" altLang="en-US" sz="2000" dirty="0"/>
              <a:t>支</a:t>
            </a:r>
          </a:p>
          <a:p>
            <a:r>
              <a:rPr lang="en-US" altLang="zh-TW" sz="2000" dirty="0"/>
              <a:t>5.2m*1.8m</a:t>
            </a:r>
            <a:r>
              <a:rPr lang="zh-TW" altLang="en-US" sz="2000" dirty="0"/>
              <a:t>鐵板</a:t>
            </a:r>
            <a:r>
              <a:rPr lang="en-US" altLang="zh-TW" sz="2000" dirty="0"/>
              <a:t>4</a:t>
            </a:r>
            <a:r>
              <a:rPr lang="zh-TW" altLang="en-US" sz="2000" dirty="0"/>
              <a:t>片</a:t>
            </a:r>
            <a:r>
              <a:rPr lang="en-US" altLang="zh-TW" sz="2000" dirty="0"/>
              <a:t>(</a:t>
            </a:r>
            <a:r>
              <a:rPr lang="zh-TW" altLang="en-US" sz="2000" dirty="0"/>
              <a:t>買斷勘品</a:t>
            </a:r>
            <a:r>
              <a:rPr lang="en-US" altLang="zh-TW" sz="2000" dirty="0"/>
              <a:t>)</a:t>
            </a:r>
            <a:endParaRPr lang="zh-TW" altLang="en-US" sz="2000" dirty="0"/>
          </a:p>
          <a:p>
            <a:r>
              <a:rPr lang="zh-TW" altLang="en-US" sz="2000" dirty="0"/>
              <a:t>土方購土</a:t>
            </a:r>
            <a:r>
              <a:rPr lang="en-US" altLang="zh-TW" sz="2000" dirty="0"/>
              <a:t>3,400</a:t>
            </a:r>
            <a:r>
              <a:rPr lang="zh-TW" altLang="en-US" sz="2000" dirty="0"/>
              <a:t>方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A877756-EAA1-4FEA-9E4C-BAB7B7BF5E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913" r="45244" b="22816"/>
          <a:stretch/>
        </p:blipFill>
        <p:spPr>
          <a:xfrm>
            <a:off x="4786314" y="1571612"/>
            <a:ext cx="4214842" cy="3643338"/>
          </a:xfrm>
          <a:prstGeom prst="rect">
            <a:avLst/>
          </a:prstGeom>
        </p:spPr>
      </p:pic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D8142A88-415B-4995-849A-E0D7977A93CF}"/>
              </a:ext>
            </a:extLst>
          </p:cNvPr>
          <p:cNvCxnSpPr/>
          <p:nvPr/>
        </p:nvCxnSpPr>
        <p:spPr>
          <a:xfrm flipV="1">
            <a:off x="7134670" y="4531375"/>
            <a:ext cx="256406" cy="76596"/>
          </a:xfrm>
          <a:prstGeom prst="line">
            <a:avLst/>
          </a:prstGeom>
          <a:ln>
            <a:solidFill>
              <a:srgbClr val="0BFD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138313C8-0A45-45B0-BC5A-7F6D6E5432C5}"/>
              </a:ext>
            </a:extLst>
          </p:cNvPr>
          <p:cNvCxnSpPr/>
          <p:nvPr/>
        </p:nvCxnSpPr>
        <p:spPr>
          <a:xfrm flipV="1">
            <a:off x="7141453" y="4601891"/>
            <a:ext cx="256406" cy="76596"/>
          </a:xfrm>
          <a:prstGeom prst="line">
            <a:avLst/>
          </a:prstGeom>
          <a:ln>
            <a:solidFill>
              <a:srgbClr val="0BFD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9816DDB5-D6E3-42E4-B2A1-0D98E55141E5}"/>
              </a:ext>
            </a:extLst>
          </p:cNvPr>
          <p:cNvCxnSpPr>
            <a:cxnSpLocks/>
          </p:cNvCxnSpPr>
          <p:nvPr/>
        </p:nvCxnSpPr>
        <p:spPr>
          <a:xfrm flipH="1" flipV="1">
            <a:off x="6581158" y="3557517"/>
            <a:ext cx="816702" cy="973858"/>
          </a:xfrm>
          <a:prstGeom prst="line">
            <a:avLst/>
          </a:prstGeom>
          <a:ln>
            <a:solidFill>
              <a:srgbClr val="0BFD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0ECC047F-2613-4844-A097-E96562DAE737}"/>
              </a:ext>
            </a:extLst>
          </p:cNvPr>
          <p:cNvCxnSpPr/>
          <p:nvPr/>
        </p:nvCxnSpPr>
        <p:spPr>
          <a:xfrm flipH="1" flipV="1">
            <a:off x="5649142" y="3221829"/>
            <a:ext cx="944226" cy="335688"/>
          </a:xfrm>
          <a:prstGeom prst="line">
            <a:avLst/>
          </a:prstGeom>
          <a:ln>
            <a:solidFill>
              <a:srgbClr val="0BFD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E198932F-D372-4B8E-A12A-04C58FFB853D}"/>
              </a:ext>
            </a:extLst>
          </p:cNvPr>
          <p:cNvCxnSpPr/>
          <p:nvPr/>
        </p:nvCxnSpPr>
        <p:spPr>
          <a:xfrm flipH="1">
            <a:off x="5571813" y="3221829"/>
            <a:ext cx="73259" cy="0"/>
          </a:xfrm>
          <a:prstGeom prst="line">
            <a:avLst/>
          </a:prstGeom>
          <a:ln>
            <a:solidFill>
              <a:srgbClr val="0BFD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F1A67973-362C-47CE-B3AA-F599C278D914}"/>
              </a:ext>
            </a:extLst>
          </p:cNvPr>
          <p:cNvCxnSpPr>
            <a:cxnSpLocks/>
          </p:cNvCxnSpPr>
          <p:nvPr/>
        </p:nvCxnSpPr>
        <p:spPr>
          <a:xfrm flipH="1" flipV="1">
            <a:off x="6636311" y="3539470"/>
            <a:ext cx="816702" cy="973858"/>
          </a:xfrm>
          <a:prstGeom prst="line">
            <a:avLst/>
          </a:prstGeom>
          <a:ln>
            <a:solidFill>
              <a:srgbClr val="0BFD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49786CF2-A0BA-4BF5-8E98-772EDB425A09}"/>
              </a:ext>
            </a:extLst>
          </p:cNvPr>
          <p:cNvCxnSpPr/>
          <p:nvPr/>
        </p:nvCxnSpPr>
        <p:spPr>
          <a:xfrm flipH="1" flipV="1">
            <a:off x="5704295" y="3203782"/>
            <a:ext cx="944226" cy="335688"/>
          </a:xfrm>
          <a:prstGeom prst="line">
            <a:avLst/>
          </a:prstGeom>
          <a:ln>
            <a:solidFill>
              <a:srgbClr val="0BFD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DCA6F86-7748-488F-AB54-D594E25871D3}"/>
              </a:ext>
            </a:extLst>
          </p:cNvPr>
          <p:cNvCxnSpPr/>
          <p:nvPr/>
        </p:nvCxnSpPr>
        <p:spPr>
          <a:xfrm flipH="1">
            <a:off x="5626966" y="3203782"/>
            <a:ext cx="73259" cy="0"/>
          </a:xfrm>
          <a:prstGeom prst="line">
            <a:avLst/>
          </a:prstGeom>
          <a:ln>
            <a:solidFill>
              <a:srgbClr val="0BFD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2D8C7F50-29D1-443C-AE8C-3E762B6DFC1A}"/>
              </a:ext>
            </a:extLst>
          </p:cNvPr>
          <p:cNvCxnSpPr>
            <a:cxnSpLocks/>
          </p:cNvCxnSpPr>
          <p:nvPr/>
        </p:nvCxnSpPr>
        <p:spPr>
          <a:xfrm>
            <a:off x="5575883" y="3243840"/>
            <a:ext cx="850618" cy="547111"/>
          </a:xfrm>
          <a:prstGeom prst="line">
            <a:avLst/>
          </a:prstGeom>
          <a:ln>
            <a:solidFill>
              <a:srgbClr val="0BFD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EAFD2139-E506-415B-ADA3-266E5740317D}"/>
              </a:ext>
            </a:extLst>
          </p:cNvPr>
          <p:cNvCxnSpPr>
            <a:cxnSpLocks/>
          </p:cNvCxnSpPr>
          <p:nvPr/>
        </p:nvCxnSpPr>
        <p:spPr>
          <a:xfrm flipH="1" flipV="1">
            <a:off x="6411108" y="3792357"/>
            <a:ext cx="503785" cy="976099"/>
          </a:xfrm>
          <a:prstGeom prst="line">
            <a:avLst/>
          </a:prstGeom>
          <a:ln>
            <a:solidFill>
              <a:srgbClr val="0BFD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AFAF8AD3-C21E-4518-871F-365AF94C3660}"/>
              </a:ext>
            </a:extLst>
          </p:cNvPr>
          <p:cNvCxnSpPr>
            <a:cxnSpLocks/>
          </p:cNvCxnSpPr>
          <p:nvPr/>
        </p:nvCxnSpPr>
        <p:spPr>
          <a:xfrm flipH="1" flipV="1">
            <a:off x="6385332" y="3833695"/>
            <a:ext cx="503785" cy="976099"/>
          </a:xfrm>
          <a:prstGeom prst="line">
            <a:avLst/>
          </a:prstGeom>
          <a:ln>
            <a:solidFill>
              <a:srgbClr val="0BFD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F993885C-F211-4A65-84E3-C6DA7427E48F}"/>
              </a:ext>
            </a:extLst>
          </p:cNvPr>
          <p:cNvCxnSpPr>
            <a:cxnSpLocks/>
          </p:cNvCxnSpPr>
          <p:nvPr/>
        </p:nvCxnSpPr>
        <p:spPr>
          <a:xfrm>
            <a:off x="5535183" y="3265724"/>
            <a:ext cx="845191" cy="566564"/>
          </a:xfrm>
          <a:prstGeom prst="line">
            <a:avLst/>
          </a:prstGeom>
          <a:ln>
            <a:solidFill>
              <a:srgbClr val="0BFD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33EAFD12-0D3A-47D9-A18E-8ABA84A84000}"/>
              </a:ext>
            </a:extLst>
          </p:cNvPr>
          <p:cNvCxnSpPr/>
          <p:nvPr/>
        </p:nvCxnSpPr>
        <p:spPr>
          <a:xfrm flipV="1">
            <a:off x="6872837" y="4631071"/>
            <a:ext cx="256406" cy="76596"/>
          </a:xfrm>
          <a:prstGeom prst="line">
            <a:avLst/>
          </a:prstGeom>
          <a:ln>
            <a:solidFill>
              <a:srgbClr val="0BFD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65AFED89-91D9-4907-BBF7-69C2D6B99026}"/>
              </a:ext>
            </a:extLst>
          </p:cNvPr>
          <p:cNvCxnSpPr/>
          <p:nvPr/>
        </p:nvCxnSpPr>
        <p:spPr>
          <a:xfrm flipV="1">
            <a:off x="6879620" y="4701587"/>
            <a:ext cx="256406" cy="76596"/>
          </a:xfrm>
          <a:prstGeom prst="line">
            <a:avLst/>
          </a:prstGeom>
          <a:ln>
            <a:solidFill>
              <a:srgbClr val="0BFD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54106200-F122-42F6-986B-BBEE173DA1A7}"/>
              </a:ext>
            </a:extLst>
          </p:cNvPr>
          <p:cNvCxnSpPr>
            <a:cxnSpLocks/>
          </p:cNvCxnSpPr>
          <p:nvPr/>
        </p:nvCxnSpPr>
        <p:spPr>
          <a:xfrm>
            <a:off x="5396805" y="3367851"/>
            <a:ext cx="605065" cy="690576"/>
          </a:xfrm>
          <a:prstGeom prst="line">
            <a:avLst/>
          </a:prstGeom>
          <a:ln>
            <a:solidFill>
              <a:srgbClr val="0BFD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E34B384F-1326-4D8B-A541-D91908F04C41}"/>
              </a:ext>
            </a:extLst>
          </p:cNvPr>
          <p:cNvCxnSpPr>
            <a:cxnSpLocks/>
          </p:cNvCxnSpPr>
          <p:nvPr/>
        </p:nvCxnSpPr>
        <p:spPr>
          <a:xfrm flipH="1" flipV="1">
            <a:off x="5986478" y="4059834"/>
            <a:ext cx="503785" cy="976099"/>
          </a:xfrm>
          <a:prstGeom prst="line">
            <a:avLst/>
          </a:prstGeom>
          <a:ln>
            <a:solidFill>
              <a:srgbClr val="0BFD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821AFB4F-4A2C-4353-A0F1-5A03242CED8C}"/>
              </a:ext>
            </a:extLst>
          </p:cNvPr>
          <p:cNvCxnSpPr>
            <a:cxnSpLocks/>
          </p:cNvCxnSpPr>
          <p:nvPr/>
        </p:nvCxnSpPr>
        <p:spPr>
          <a:xfrm flipH="1" flipV="1">
            <a:off x="5960702" y="4101171"/>
            <a:ext cx="503785" cy="976099"/>
          </a:xfrm>
          <a:prstGeom prst="line">
            <a:avLst/>
          </a:prstGeom>
          <a:ln>
            <a:solidFill>
              <a:srgbClr val="0BFD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4D456164-DFDA-41F3-B0C9-E5BBAAC8BDDF}"/>
              </a:ext>
            </a:extLst>
          </p:cNvPr>
          <p:cNvCxnSpPr>
            <a:cxnSpLocks/>
          </p:cNvCxnSpPr>
          <p:nvPr/>
        </p:nvCxnSpPr>
        <p:spPr>
          <a:xfrm>
            <a:off x="5380526" y="3411621"/>
            <a:ext cx="575219" cy="688144"/>
          </a:xfrm>
          <a:prstGeom prst="line">
            <a:avLst/>
          </a:prstGeom>
          <a:ln>
            <a:solidFill>
              <a:srgbClr val="0BFD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6A18366D-B28B-41F5-B872-00454D200770}"/>
              </a:ext>
            </a:extLst>
          </p:cNvPr>
          <p:cNvSpPr txBox="1"/>
          <p:nvPr/>
        </p:nvSpPr>
        <p:spPr>
          <a:xfrm>
            <a:off x="6143636" y="3503773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/>
              <a:t>開挖區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C4201B05-89D3-4C07-B1E3-0A66814A5DA0}"/>
              </a:ext>
            </a:extLst>
          </p:cNvPr>
          <p:cNvSpPr txBox="1"/>
          <p:nvPr/>
        </p:nvSpPr>
        <p:spPr>
          <a:xfrm>
            <a:off x="5715008" y="3701488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/>
              <a:t>施工便道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129A5019-D494-4240-B226-A10B37E12908}"/>
              </a:ext>
            </a:extLst>
          </p:cNvPr>
          <p:cNvSpPr txBox="1"/>
          <p:nvPr/>
        </p:nvSpPr>
        <p:spPr>
          <a:xfrm>
            <a:off x="7497569" y="3500438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schemeClr val="bg1"/>
                </a:solidFill>
              </a:rPr>
              <a:t>鋼板樁</a:t>
            </a:r>
          </a:p>
        </p:txBody>
      </p: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EEBBDABF-E36D-422A-8B73-D95748A7C87B}"/>
              </a:ext>
            </a:extLst>
          </p:cNvPr>
          <p:cNvCxnSpPr/>
          <p:nvPr/>
        </p:nvCxnSpPr>
        <p:spPr>
          <a:xfrm>
            <a:off x="7358082" y="3638937"/>
            <a:ext cx="148356" cy="0"/>
          </a:xfrm>
          <a:prstGeom prst="line">
            <a:avLst/>
          </a:prstGeom>
          <a:ln>
            <a:solidFill>
              <a:srgbClr val="0BFD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案例分享</a:t>
            </a:r>
            <a:r>
              <a:rPr lang="en-US" altLang="zh-TW" dirty="0"/>
              <a:t>(</a:t>
            </a:r>
            <a:r>
              <a:rPr lang="zh-TW" altLang="en-US" dirty="0"/>
              <a:t>四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D056B-6B2E-43F3-A875-DCB153BB2A21}" type="slidenum">
              <a:rPr lang="zh-TW" altLang="en-US" smtClean="0"/>
              <a:pPr/>
              <a:t>28</a:t>
            </a:fld>
            <a:endParaRPr lang="zh-TW" altLang="en-US" dirty="0"/>
          </a:p>
        </p:txBody>
      </p:sp>
      <p:pic>
        <p:nvPicPr>
          <p:cNvPr id="47106" name="Picture 2" descr="F:\保憲工作手機照片109\IMG_20210419_1527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42845" y="1428736"/>
            <a:ext cx="2913231" cy="2160000"/>
          </a:xfrm>
          <a:prstGeom prst="rect">
            <a:avLst/>
          </a:prstGeom>
          <a:noFill/>
        </p:spPr>
      </p:pic>
      <p:pic>
        <p:nvPicPr>
          <p:cNvPr id="47107" name="Picture 3" descr="F:\保憲工作手機照片109\IMG_20210419_1523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121156" y="1428736"/>
            <a:ext cx="2880000" cy="2160000"/>
          </a:xfrm>
          <a:prstGeom prst="rect">
            <a:avLst/>
          </a:prstGeom>
          <a:noFill/>
        </p:spPr>
      </p:pic>
      <p:pic>
        <p:nvPicPr>
          <p:cNvPr id="47108" name="Picture 4" descr="F:\保憲工作手機照片109\IMG_20210407_1520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3143241" y="1428736"/>
            <a:ext cx="2880000" cy="2160000"/>
          </a:xfrm>
          <a:prstGeom prst="rect">
            <a:avLst/>
          </a:prstGeom>
          <a:noFill/>
        </p:spPr>
      </p:pic>
      <p:pic>
        <p:nvPicPr>
          <p:cNvPr id="47109" name="Picture 5" descr="F:\保憲工作手機照片109\IMG_20210506_1623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142844" y="3929066"/>
            <a:ext cx="2880000" cy="2160000"/>
          </a:xfrm>
          <a:prstGeom prst="rect">
            <a:avLst/>
          </a:prstGeom>
          <a:noFill/>
        </p:spPr>
      </p:pic>
      <p:pic>
        <p:nvPicPr>
          <p:cNvPr id="47110" name="Picture 6" descr="F:\保憲工作手機照片109\IMG_20210723_0932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3143240" y="3929066"/>
            <a:ext cx="2913231" cy="2160000"/>
          </a:xfrm>
          <a:prstGeom prst="rect">
            <a:avLst/>
          </a:prstGeom>
          <a:noFill/>
        </p:spPr>
      </p:pic>
      <p:pic>
        <p:nvPicPr>
          <p:cNvPr id="47111" name="Picture 7" descr="F:\保憲工作手機照片109\IMG_20210929_1443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92594" y="3929066"/>
            <a:ext cx="2880000" cy="2160000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>
          <a:xfrm>
            <a:off x="6858016" y="6072206"/>
            <a:ext cx="1579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110</a:t>
            </a:r>
            <a:r>
              <a:rPr lang="zh-TW" altLang="en-US" dirty="0"/>
              <a:t>年</a:t>
            </a:r>
            <a:r>
              <a:rPr lang="en-US" altLang="zh-TW" dirty="0"/>
              <a:t>9</a:t>
            </a:r>
            <a:r>
              <a:rPr lang="zh-TW" altLang="en-US" dirty="0"/>
              <a:t>月</a:t>
            </a:r>
            <a:r>
              <a:rPr lang="en-US" altLang="zh-TW" dirty="0"/>
              <a:t>29</a:t>
            </a:r>
            <a:r>
              <a:rPr lang="zh-TW" altLang="en-US" dirty="0"/>
              <a:t>日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心得結論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D056B-6B2E-43F3-A875-DCB153BB2A21}" type="slidenum">
              <a:rPr lang="zh-TW" altLang="en-US" smtClean="0"/>
              <a:pPr/>
              <a:t>29</a:t>
            </a:fld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en-US" dirty="0"/>
              <a:t>建立應變作業流程</a:t>
            </a:r>
            <a:endParaRPr lang="en-US" altLang="zh-TW" dirty="0"/>
          </a:p>
          <a:p>
            <a:endParaRPr lang="zh-TW" altLang="en-US" dirty="0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E71F62F1-7E9A-BF57-6855-96F45234C2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393321"/>
              </p:ext>
            </p:extLst>
          </p:nvPr>
        </p:nvGraphicFramePr>
        <p:xfrm>
          <a:off x="1475737" y="2162083"/>
          <a:ext cx="5112487" cy="45792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8982">
                  <a:extLst>
                    <a:ext uri="{9D8B030D-6E8A-4147-A177-3AD203B41FA5}">
                      <a16:colId xmlns:a16="http://schemas.microsoft.com/office/drawing/2014/main" val="469223657"/>
                    </a:ext>
                  </a:extLst>
                </a:gridCol>
                <a:gridCol w="2770767">
                  <a:extLst>
                    <a:ext uri="{9D8B030D-6E8A-4147-A177-3AD203B41FA5}">
                      <a16:colId xmlns:a16="http://schemas.microsoft.com/office/drawing/2014/main" val="3091536610"/>
                    </a:ext>
                  </a:extLst>
                </a:gridCol>
                <a:gridCol w="1242738">
                  <a:extLst>
                    <a:ext uri="{9D8B030D-6E8A-4147-A177-3AD203B41FA5}">
                      <a16:colId xmlns:a16="http://schemas.microsoft.com/office/drawing/2014/main" val="43060164"/>
                    </a:ext>
                  </a:extLst>
                </a:gridCol>
              </a:tblGrid>
              <a:tr h="145114">
                <a:tc>
                  <a:txBody>
                    <a:bodyPr/>
                    <a:lstStyle/>
                    <a:p>
                      <a:pPr algn="ctr"/>
                      <a:r>
                        <a:rPr lang="zh-TW" sz="1000" kern="100">
                          <a:solidFill>
                            <a:schemeClr val="tx1"/>
                          </a:solidFill>
                          <a:effectLst/>
                        </a:rPr>
                        <a:t>組織</a:t>
                      </a:r>
                      <a:endParaRPr lang="zh-TW" sz="8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1000" kern="100">
                          <a:solidFill>
                            <a:schemeClr val="tx1"/>
                          </a:solidFill>
                          <a:effectLst/>
                        </a:rPr>
                        <a:t>職掌</a:t>
                      </a:r>
                      <a:endParaRPr lang="zh-TW" sz="8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1000" kern="100">
                          <a:solidFill>
                            <a:schemeClr val="tx1"/>
                          </a:solidFill>
                          <a:effectLst/>
                        </a:rPr>
                        <a:t>人員</a:t>
                      </a:r>
                      <a:endParaRPr lang="zh-TW" sz="8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628693"/>
                  </a:ext>
                </a:extLst>
              </a:tr>
              <a:tr h="539902">
                <a:tc>
                  <a:txBody>
                    <a:bodyPr/>
                    <a:lstStyle/>
                    <a:p>
                      <a:pPr algn="ctr"/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</a:rPr>
                        <a:t>指揮官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決定是否成立災害應變小組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掌握災害狀況並指揮應變小組</a:t>
                      </a:r>
                    </a:p>
                    <a:p>
                      <a:pPr marL="342900" lvl="0" indent="-3429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彙整救災資訊上報局一層長官</a:t>
                      </a:r>
                      <a:endParaRPr lang="zh-TW" sz="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楊科長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800" kern="100" dirty="0">
                          <a:solidFill>
                            <a:schemeClr val="tx1"/>
                          </a:solidFill>
                          <a:effectLst/>
                        </a:rPr>
                        <a:t>林專員</a:t>
                      </a:r>
                      <a:r>
                        <a:rPr lang="en-US" sz="800" kern="10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備位</a:t>
                      </a:r>
                      <a:r>
                        <a:rPr lang="en-US" sz="800" kern="1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zh-TW" sz="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699530"/>
                  </a:ext>
                </a:extLst>
              </a:tr>
              <a:tr h="673744">
                <a:tc>
                  <a:txBody>
                    <a:bodyPr/>
                    <a:lstStyle/>
                    <a:p>
                      <a:pPr algn="ctr"/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</a:rPr>
                        <a:t>事件組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zh-TW" sz="800" u="sng" kern="100" dirty="0">
                          <a:solidFill>
                            <a:schemeClr val="tx1"/>
                          </a:solidFill>
                          <a:effectLst/>
                        </a:rPr>
                        <a:t>緊急事件現場相關工作</a:t>
                      </a: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：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回報現場狀況、指揮廠商佈設交維設施、辦理現場減災、防災及搶修工作、成立前進指揮所、應變救災紀錄、現場救災說明等現場作業</a:t>
                      </a:r>
                      <a:endParaRPr lang="zh-TW" sz="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組長：李保憲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組員：黃</a:t>
                      </a:r>
                      <a:r>
                        <a:rPr lang="zh-TW" altLang="en-US" sz="800" kern="100" dirty="0"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○○</a:t>
                      </a: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、張</a:t>
                      </a:r>
                      <a:r>
                        <a:rPr lang="zh-TW" altLang="en-US" sz="800" kern="100" dirty="0"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+mn-ea"/>
                        </a:rPr>
                        <a:t>○○</a:t>
                      </a: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、巫</a:t>
                      </a:r>
                      <a:r>
                        <a:rPr lang="zh-TW" altLang="en-US" sz="800" kern="100" dirty="0"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+mn-ea"/>
                        </a:rPr>
                        <a:t>○○</a:t>
                      </a: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、石</a:t>
                      </a:r>
                      <a:r>
                        <a:rPr lang="zh-TW" altLang="en-US" sz="800" kern="100" dirty="0"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+mn-ea"/>
                        </a:rPr>
                        <a:t>○○</a:t>
                      </a: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、蔡</a:t>
                      </a:r>
                      <a:r>
                        <a:rPr lang="zh-TW" altLang="en-US" sz="800" kern="100" dirty="0"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+mn-ea"/>
                        </a:rPr>
                        <a:t>○○</a:t>
                      </a: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、藍</a:t>
                      </a:r>
                      <a:r>
                        <a:rPr lang="zh-TW" altLang="en-US" sz="800" kern="100" dirty="0"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+mn-ea"/>
                        </a:rPr>
                        <a:t>○○</a:t>
                      </a: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、吳</a:t>
                      </a:r>
                      <a:r>
                        <a:rPr lang="zh-TW" altLang="en-US" sz="800" kern="100" dirty="0"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+mn-ea"/>
                        </a:rPr>
                        <a:t>○○</a:t>
                      </a:r>
                      <a:endParaRPr lang="zh-TW" sz="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786055"/>
                  </a:ext>
                </a:extLst>
              </a:tr>
              <a:tr h="549360">
                <a:tc>
                  <a:txBody>
                    <a:bodyPr/>
                    <a:lstStyle/>
                    <a:p>
                      <a:pPr algn="ctr"/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</a:rPr>
                        <a:t>內業組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zh-TW" sz="800" u="sng" kern="100" dirty="0">
                          <a:solidFill>
                            <a:schemeClr val="tx1"/>
                          </a:solidFill>
                          <a:effectLst/>
                        </a:rPr>
                        <a:t>辧公室內業工作</a:t>
                      </a: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：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申請路證等相關文件、撰寫新聞稿、彙整現場回資訊、製作海報、大字報及相關說明、協助發文等辦公室內業工作</a:t>
                      </a:r>
                      <a:endParaRPr lang="zh-TW" sz="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組長：林</a:t>
                      </a:r>
                      <a:r>
                        <a:rPr lang="zh-TW" altLang="en-US" sz="800" kern="100" dirty="0"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+mn-ea"/>
                        </a:rPr>
                        <a:t>○○</a:t>
                      </a:r>
                      <a:endParaRPr lang="en-US" altLang="zh-TW" sz="800" kern="100" dirty="0">
                        <a:solidFill>
                          <a:schemeClr val="tx1"/>
                        </a:solidFill>
                        <a:effectLst/>
                        <a:latin typeface="新細明體" panose="02020500000000000000" pitchFamily="18" charset="-120"/>
                        <a:ea typeface="+mn-ea"/>
                      </a:endParaRPr>
                    </a:p>
                    <a:p>
                      <a:pPr algn="ctr"/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組員：余</a:t>
                      </a:r>
                      <a:r>
                        <a:rPr lang="zh-TW" altLang="en-US" sz="800" kern="100" dirty="0"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+mn-ea"/>
                        </a:rPr>
                        <a:t>○○</a:t>
                      </a: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、李</a:t>
                      </a:r>
                      <a:r>
                        <a:rPr lang="zh-TW" altLang="en-US" sz="800" kern="100" dirty="0"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+mn-ea"/>
                        </a:rPr>
                        <a:t>○○</a:t>
                      </a: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、李</a:t>
                      </a:r>
                      <a:r>
                        <a:rPr lang="zh-TW" altLang="en-US" sz="800" kern="100" dirty="0"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+mn-ea"/>
                        </a:rPr>
                        <a:t>○○</a:t>
                      </a: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、王</a:t>
                      </a:r>
                      <a:r>
                        <a:rPr lang="zh-TW" altLang="en-US" sz="800" kern="100" dirty="0"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+mn-ea"/>
                        </a:rPr>
                        <a:t>○○</a:t>
                      </a: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、</a:t>
                      </a:r>
                      <a:r>
                        <a:rPr lang="zh-TW" altLang="en-US" sz="800" kern="100" dirty="0"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+mn-ea"/>
                        </a:rPr>
                        <a:t>○○</a:t>
                      </a:r>
                      <a:endParaRPr lang="zh-TW" sz="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168031"/>
                  </a:ext>
                </a:extLst>
              </a:tr>
              <a:tr h="549360">
                <a:tc>
                  <a:txBody>
                    <a:bodyPr/>
                    <a:lstStyle/>
                    <a:p>
                      <a:pPr algn="ctr"/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</a:rPr>
                        <a:t>機動組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zh-TW" sz="800" u="sng" kern="100">
                          <a:solidFill>
                            <a:schemeClr val="tx1"/>
                          </a:solidFill>
                          <a:effectLst/>
                        </a:rPr>
                        <a:t>非事件現場及辦公室之其它工作</a:t>
                      </a:r>
                      <a:r>
                        <a:rPr lang="zh-TW" sz="800" kern="100">
                          <a:solidFill>
                            <a:schemeClr val="tx1"/>
                          </a:solidFill>
                          <a:effectLst/>
                        </a:rPr>
                        <a:t>：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zh-TW" sz="800" kern="100">
                          <a:solidFill>
                            <a:schemeClr val="tx1"/>
                          </a:solidFill>
                          <a:effectLst/>
                        </a:rPr>
                        <a:t>跨機關橫向連繫工作、慰問行程安排、跨科室、局處連絡工作、印製海報、支援事件及內業組、長官臨時交辦事項</a:t>
                      </a:r>
                      <a:endParaRPr lang="zh-TW" sz="8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組長：陳</a:t>
                      </a:r>
                      <a:r>
                        <a:rPr lang="zh-TW" altLang="en-US" sz="800" kern="100" dirty="0"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+mn-ea"/>
                        </a:rPr>
                        <a:t>○○</a:t>
                      </a:r>
                      <a:endParaRPr lang="zh-TW" sz="8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組員：林</a:t>
                      </a:r>
                      <a:r>
                        <a:rPr lang="zh-TW" altLang="en-US" sz="800" kern="100" dirty="0"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+mn-ea"/>
                        </a:rPr>
                        <a:t>○○</a:t>
                      </a: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、陳</a:t>
                      </a:r>
                      <a:r>
                        <a:rPr lang="zh-TW" altLang="en-US" sz="800" kern="100" dirty="0"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+mn-ea"/>
                        </a:rPr>
                        <a:t>○○</a:t>
                      </a: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、翁</a:t>
                      </a:r>
                      <a:r>
                        <a:rPr lang="zh-TW" altLang="en-US" sz="800" kern="100" dirty="0"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+mn-ea"/>
                        </a:rPr>
                        <a:t>○○</a:t>
                      </a: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、顏</a:t>
                      </a:r>
                      <a:r>
                        <a:rPr lang="zh-TW" altLang="en-US" sz="800" kern="100" dirty="0"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+mn-ea"/>
                        </a:rPr>
                        <a:t>○○</a:t>
                      </a:r>
                      <a:endParaRPr lang="zh-TW" sz="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998458"/>
                  </a:ext>
                </a:extLst>
              </a:tr>
              <a:tr h="1119451"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</a:rPr>
                        <a:t>PCM/</a:t>
                      </a:r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</a:rPr>
                        <a:t>監造單位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zh-TW" sz="800" kern="100">
                          <a:solidFill>
                            <a:schemeClr val="tx1"/>
                          </a:solidFill>
                          <a:effectLst/>
                        </a:rPr>
                        <a:t>擬定減災、防災、搶修及復原作業計畫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zh-TW" sz="800" kern="100">
                          <a:solidFill>
                            <a:schemeClr val="tx1"/>
                          </a:solidFill>
                          <a:effectLst/>
                        </a:rPr>
                        <a:t>督導廠商現場減災、防災、搶修及復原作業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zh-TW" sz="800" kern="100">
                          <a:solidFill>
                            <a:schemeClr val="tx1"/>
                          </a:solidFill>
                          <a:effectLst/>
                        </a:rPr>
                        <a:t>確認廠商施作數量並紀錄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zh-TW" sz="800" kern="100">
                          <a:solidFill>
                            <a:schemeClr val="tx1"/>
                          </a:solidFill>
                          <a:effectLst/>
                        </a:rPr>
                        <a:t>協助釐清緊急事件發生原因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zh-TW" sz="800" kern="100">
                          <a:solidFill>
                            <a:schemeClr val="tx1"/>
                          </a:solidFill>
                          <a:effectLst/>
                        </a:rPr>
                        <a:t>協助撰寫或製作新聞稿、海報、大字報等相關說明文件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zh-TW" sz="800" kern="100">
                          <a:solidFill>
                            <a:schemeClr val="tx1"/>
                          </a:solidFill>
                          <a:effectLst/>
                        </a:rPr>
                        <a:t>協助製作施工相關規範及圖說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zh-TW" sz="800" kern="100">
                          <a:solidFill>
                            <a:schemeClr val="tx1"/>
                          </a:solidFill>
                          <a:effectLst/>
                        </a:rPr>
                        <a:t>協助驗收相關行政工作</a:t>
                      </a:r>
                      <a:endParaRPr lang="zh-TW" sz="8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800" kern="100" dirty="0"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+mn-ea"/>
                        </a:rPr>
                        <a:t>○○</a:t>
                      </a: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工程顧問股份有限公司</a:t>
                      </a:r>
                      <a:r>
                        <a:rPr lang="zh-TW" altLang="en-US" sz="800" kern="100" dirty="0"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+mn-ea"/>
                        </a:rPr>
                        <a:t>○○</a:t>
                      </a: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工程顧問有限公司、</a:t>
                      </a:r>
                      <a:r>
                        <a:rPr lang="zh-TW" altLang="en-US" sz="800" kern="100" dirty="0"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+mn-ea"/>
                        </a:rPr>
                        <a:t>○○</a:t>
                      </a: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工程顧問有限公司</a:t>
                      </a:r>
                      <a:endParaRPr lang="zh-TW" sz="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716227"/>
                  </a:ext>
                </a:extLst>
              </a:tr>
              <a:tr h="995068">
                <a:tc>
                  <a:txBody>
                    <a:bodyPr/>
                    <a:lstStyle/>
                    <a:p>
                      <a:pPr algn="ctr"/>
                      <a:r>
                        <a:rPr lang="zh-TW" sz="1200" kern="100" dirty="0">
                          <a:solidFill>
                            <a:schemeClr val="tx1"/>
                          </a:solidFill>
                          <a:effectLst/>
                        </a:rPr>
                        <a:t>開口契約廠商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辦理減災、防災作業</a:t>
                      </a:r>
                      <a:r>
                        <a:rPr lang="en-US" sz="800" kern="10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交維佈設、設置防水擋板等</a:t>
                      </a:r>
                      <a:r>
                        <a:rPr lang="en-US" sz="800" kern="1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zh-TW" sz="80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辦理搶修作業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辧理現場復原作業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進出人員管制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復原後驗收作業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調查緊急事件相關資料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救災需要時製作施工圖說等相關文件</a:t>
                      </a:r>
                      <a:endParaRPr lang="zh-TW" sz="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800" kern="100" dirty="0"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+mn-ea"/>
                        </a:rPr>
                        <a:t>○○</a:t>
                      </a: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營造有限公司、</a:t>
                      </a:r>
                      <a:r>
                        <a:rPr lang="zh-TW" altLang="en-US" sz="800" kern="100" dirty="0"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+mn-ea"/>
                        </a:rPr>
                        <a:t>○○</a:t>
                      </a:r>
                      <a:r>
                        <a:rPr lang="zh-TW" sz="800" kern="100" dirty="0">
                          <a:solidFill>
                            <a:schemeClr val="tx1"/>
                          </a:solidFill>
                          <a:effectLst/>
                        </a:rPr>
                        <a:t>營造有限公司</a:t>
                      </a:r>
                      <a:endParaRPr lang="zh-TW" sz="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6644" marR="466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5643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788A3392-2EEF-C9EB-796D-3B4A59894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64704" y="1853976"/>
            <a:ext cx="1175145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水利新建工程科緊急事件搶修分工表</a:t>
            </a:r>
            <a:endParaRPr kumimoji="0" lang="zh-TW" altLang="zh-TW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搶修的目的及原因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D056B-6B2E-43F3-A875-DCB153BB2A21}" type="slidenum">
              <a:rPr lang="zh-TW" altLang="en-US" smtClean="0"/>
              <a:pPr/>
              <a:t>3</a:t>
            </a:fld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en-US" dirty="0"/>
              <a:t>把壞掉的設施修好</a:t>
            </a:r>
            <a:r>
              <a:rPr lang="en-US" altLang="zh-TW" dirty="0"/>
              <a:t>?</a:t>
            </a:r>
          </a:p>
          <a:p>
            <a:r>
              <a:rPr lang="zh-TW" altLang="en-US" dirty="0"/>
              <a:t>把危害市民安全的威脅消滅</a:t>
            </a:r>
            <a:r>
              <a:rPr lang="en-US" altLang="zh-TW" dirty="0"/>
              <a:t>?</a:t>
            </a:r>
          </a:p>
          <a:p>
            <a:r>
              <a:rPr lang="zh-TW" altLang="en-US" dirty="0"/>
              <a:t>避免記者、媒體渲染借題發揮</a:t>
            </a:r>
            <a:r>
              <a:rPr lang="en-US" altLang="zh-TW" dirty="0"/>
              <a:t>?</a:t>
            </a:r>
          </a:p>
          <a:p>
            <a:r>
              <a:rPr lang="zh-TW" altLang="en-US" dirty="0"/>
              <a:t>讓負面意外事件影響越少人越好。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搶修經驗分享\8.105年度曾文溪北至將軍溪水利設施搶修搶險工程開口契約－北門區頭港排水近台61線快速公路段護岸搶修搶險工程\0817頭港排水搶修搶險\S__34160646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566" y="357166"/>
            <a:ext cx="3984000" cy="298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7" name="Picture 3" descr="E:\搶修經驗分享\42.108年度曾文溪北至將軍溪水利設施搶修搶險工程開口契約-北門區玉港鹽田排水39號水門掏空暨港北社區箱涵清疏搶修搶險工程\20190826_1451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0846" y="357166"/>
            <a:ext cx="3984000" cy="298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8" name="Picture 4" descr="E:\搶修經驗分享\43.108年度曾文溪北至將軍溪水利設施搶修搶險工程開口契約-北門區三寮灣排水左岸(台61上游段)護岸掏空搶修搶險工程\20190705_18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0846" y="3643314"/>
            <a:ext cx="3984000" cy="298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9" name="Picture 5" descr="E:\搶修經驗分享\53.109年度曾文溪北至將軍溪水利設施搶修搶險工程開口契約-北門區頭港排水右岸2k+950護岸掏空補強搶修搶險工程\IMG_20200806_1620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643314"/>
            <a:ext cx="4029970" cy="298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剪去單一角落矩形 5"/>
          <p:cNvSpPr/>
          <p:nvPr/>
        </p:nvSpPr>
        <p:spPr>
          <a:xfrm>
            <a:off x="500034" y="357166"/>
            <a:ext cx="714380" cy="428628"/>
          </a:xfrm>
          <a:prstGeom prst="snip1Rect">
            <a:avLst/>
          </a:prstGeom>
          <a:solidFill>
            <a:srgbClr val="92D05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dirty="0">
                <a:solidFill>
                  <a:srgbClr val="FF0000"/>
                </a:solidFill>
              </a:rPr>
              <a:t>1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7" name="剪去單一角落矩形 6"/>
          <p:cNvSpPr/>
          <p:nvPr/>
        </p:nvSpPr>
        <p:spPr>
          <a:xfrm>
            <a:off x="4760846" y="357166"/>
            <a:ext cx="714380" cy="428628"/>
          </a:xfrm>
          <a:prstGeom prst="snip1Rect">
            <a:avLst/>
          </a:prstGeom>
          <a:solidFill>
            <a:srgbClr val="92D05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dirty="0">
                <a:solidFill>
                  <a:srgbClr val="FF0000"/>
                </a:solidFill>
              </a:rPr>
              <a:t>2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9" name="剪去單一角落矩形 8"/>
          <p:cNvSpPr/>
          <p:nvPr/>
        </p:nvSpPr>
        <p:spPr>
          <a:xfrm>
            <a:off x="428596" y="3643314"/>
            <a:ext cx="714380" cy="428628"/>
          </a:xfrm>
          <a:prstGeom prst="snip1Rect">
            <a:avLst/>
          </a:prstGeom>
          <a:solidFill>
            <a:srgbClr val="92D05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dirty="0">
                <a:solidFill>
                  <a:srgbClr val="FF0000"/>
                </a:solidFill>
              </a:rPr>
              <a:t>4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10" name="剪去單一角落矩形 9"/>
          <p:cNvSpPr/>
          <p:nvPr/>
        </p:nvSpPr>
        <p:spPr>
          <a:xfrm>
            <a:off x="4760846" y="3643314"/>
            <a:ext cx="714380" cy="428628"/>
          </a:xfrm>
          <a:prstGeom prst="snip1Rect">
            <a:avLst/>
          </a:prstGeom>
          <a:solidFill>
            <a:srgbClr val="92D05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dirty="0">
                <a:solidFill>
                  <a:srgbClr val="FF0000"/>
                </a:solidFill>
              </a:rPr>
              <a:t>3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D056B-6B2E-43F3-A875-DCB153BB2A21}" type="slidenum">
              <a:rPr lang="zh-TW" altLang="en-US" smtClean="0"/>
              <a:pPr/>
              <a:t>4</a:t>
            </a:fld>
            <a:endParaRPr lang="zh-TW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搶修所需的資源及工具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D056B-6B2E-43F3-A875-DCB153BB2A21}" type="slidenum">
              <a:rPr lang="zh-TW" altLang="en-US" smtClean="0"/>
              <a:pPr/>
              <a:t>5</a:t>
            </a:fld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dirty="0"/>
              <a:t>(1)</a:t>
            </a:r>
            <a:r>
              <a:rPr lang="zh-TW" altLang="en-US" dirty="0"/>
              <a:t>瞭解各自的權責</a:t>
            </a:r>
            <a:r>
              <a:rPr lang="en-US" altLang="zh-TW" dirty="0"/>
              <a:t>-</a:t>
            </a:r>
            <a:r>
              <a:rPr lang="zh-TW" altLang="en-US" dirty="0"/>
              <a:t>公所、局處</a:t>
            </a:r>
            <a:endParaRPr lang="en-US" altLang="zh-TW" dirty="0"/>
          </a:p>
          <a:p>
            <a:pPr>
              <a:buNone/>
            </a:pPr>
            <a:r>
              <a:rPr lang="en-US" altLang="zh-TW" dirty="0"/>
              <a:t>(2)</a:t>
            </a:r>
            <a:r>
              <a:rPr lang="zh-TW" altLang="en-US" dirty="0"/>
              <a:t>瞭解手邊的資源</a:t>
            </a:r>
            <a:r>
              <a:rPr lang="en-US" altLang="zh-TW" dirty="0"/>
              <a:t>-</a:t>
            </a:r>
            <a:r>
              <a:rPr lang="zh-TW" altLang="en-US" dirty="0"/>
              <a:t>經費、開口合約、同仁</a:t>
            </a:r>
            <a:endParaRPr lang="en-US" altLang="zh-TW" dirty="0"/>
          </a:p>
          <a:p>
            <a:pPr>
              <a:buNone/>
            </a:pPr>
            <a:r>
              <a:rPr lang="en-US" altLang="zh-TW" dirty="0"/>
              <a:t>(3)</a:t>
            </a:r>
            <a:r>
              <a:rPr lang="zh-TW" altLang="en-US" dirty="0"/>
              <a:t>瞭解可以相容的計畫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整合為緊急事件處理流程</a:t>
            </a:r>
            <a:r>
              <a:rPr lang="en-US" altLang="zh-TW" dirty="0"/>
              <a:t>SOP</a:t>
            </a:r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案例分享</a:t>
            </a:r>
            <a:r>
              <a:rPr lang="en-US" altLang="zh-TW" dirty="0"/>
              <a:t>(</a:t>
            </a:r>
            <a:r>
              <a:rPr lang="zh-TW" altLang="en-US" dirty="0"/>
              <a:t>一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D056B-6B2E-43F3-A875-DCB153BB2A21}" type="slidenum">
              <a:rPr lang="zh-TW" altLang="en-US" smtClean="0"/>
              <a:pPr/>
              <a:t>6</a:t>
            </a:fld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981596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dirty="0"/>
              <a:t>105</a:t>
            </a:r>
            <a:r>
              <a:rPr lang="zh-TW" altLang="en-US" dirty="0"/>
              <a:t>年</a:t>
            </a:r>
            <a:r>
              <a:rPr lang="en-US" altLang="zh-TW" dirty="0"/>
              <a:t>8</a:t>
            </a:r>
            <a:r>
              <a:rPr lang="zh-TW" altLang="en-US" dirty="0"/>
              <a:t>月</a:t>
            </a:r>
            <a:r>
              <a:rPr lang="en-US" altLang="zh-TW" dirty="0"/>
              <a:t>17</a:t>
            </a:r>
            <a:r>
              <a:rPr lang="zh-TW" altLang="en-US" dirty="0"/>
              <a:t>日頭港排水搶修搶險</a:t>
            </a:r>
            <a:endParaRPr lang="en-US" altLang="zh-TW" dirty="0"/>
          </a:p>
          <a:p>
            <a:pPr>
              <a:buNone/>
            </a:pPr>
            <a:endParaRPr lang="en-US" altLang="zh-TW" sz="2400" dirty="0"/>
          </a:p>
          <a:p>
            <a:pPr>
              <a:buNone/>
            </a:pPr>
            <a:endParaRPr lang="en-US" altLang="zh-TW" sz="2400" dirty="0"/>
          </a:p>
          <a:p>
            <a:pPr>
              <a:buNone/>
            </a:pPr>
            <a:endParaRPr lang="en-US" altLang="zh-TW" sz="2400" dirty="0"/>
          </a:p>
          <a:p>
            <a:pPr>
              <a:buNone/>
            </a:pPr>
            <a:endParaRPr lang="en-US" altLang="zh-TW" sz="2400" dirty="0"/>
          </a:p>
          <a:p>
            <a:pPr>
              <a:buNone/>
            </a:pPr>
            <a:endParaRPr lang="en-US" altLang="zh-TW" sz="2400" dirty="0"/>
          </a:p>
          <a:p>
            <a:pPr>
              <a:buNone/>
            </a:pPr>
            <a:endParaRPr lang="en-US" altLang="zh-TW" sz="2400" dirty="0"/>
          </a:p>
          <a:p>
            <a:pPr>
              <a:buNone/>
            </a:pPr>
            <a:endParaRPr lang="en-US" altLang="zh-TW" sz="2400" dirty="0"/>
          </a:p>
          <a:p>
            <a:pPr>
              <a:buNone/>
            </a:pPr>
            <a:endParaRPr lang="en-US" altLang="zh-TW" sz="2400" dirty="0"/>
          </a:p>
          <a:p>
            <a:pPr>
              <a:buNone/>
            </a:pPr>
            <a:endParaRPr lang="en-US" altLang="zh-TW" sz="2400" dirty="0"/>
          </a:p>
          <a:p>
            <a:pPr>
              <a:buNone/>
            </a:pPr>
            <a:r>
              <a:rPr lang="zh-TW" altLang="en-US" sz="2400" dirty="0"/>
              <a:t>資料來源</a:t>
            </a:r>
            <a:endParaRPr lang="en-US" altLang="zh-TW" sz="2400" dirty="0"/>
          </a:p>
          <a:p>
            <a:pPr>
              <a:buNone/>
            </a:pPr>
            <a:r>
              <a:rPr lang="en-US" altLang="zh-TW" sz="2400" dirty="0"/>
              <a:t>https://news.ltn.com.tw/news/life/breakingnews/1797993</a:t>
            </a:r>
            <a:endParaRPr lang="zh-TW" altLang="en-US" sz="2400" dirty="0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928803"/>
            <a:ext cx="4802769" cy="32147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675554"/>
            <a:ext cx="6400800" cy="17526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919779"/>
            <a:ext cx="7772400" cy="1470025"/>
          </a:xfrm>
        </p:spPr>
        <p:txBody>
          <a:bodyPr/>
          <a:lstStyle/>
          <a:p>
            <a:endParaRPr lang="zh-TW" altLang="en-US"/>
          </a:p>
        </p:txBody>
      </p:sp>
      <p:cxnSp>
        <p:nvCxnSpPr>
          <p:cNvPr id="6" name="直線單箭頭接點 5"/>
          <p:cNvCxnSpPr/>
          <p:nvPr/>
        </p:nvCxnSpPr>
        <p:spPr>
          <a:xfrm>
            <a:off x="4427984" y="2858314"/>
            <a:ext cx="288032" cy="5760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 flipH="1">
            <a:off x="5076056" y="3146346"/>
            <a:ext cx="432048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3995936" y="249827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缺口</a:t>
            </a:r>
            <a:r>
              <a:rPr lang="en-US" altLang="zh-TW" dirty="0">
                <a:solidFill>
                  <a:srgbClr val="FF0000"/>
                </a:solidFill>
              </a:rPr>
              <a:t>2</a:t>
            </a:r>
            <a:r>
              <a:rPr lang="zh-TW" altLang="en-US" dirty="0">
                <a:solidFill>
                  <a:srgbClr val="FF0000"/>
                </a:solidFill>
              </a:rPr>
              <a:t>處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6156176" y="372241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B0F0"/>
                </a:solidFill>
              </a:rPr>
              <a:t>頭港排水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6444208" y="2354258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</a:rPr>
              <a:t>蚵寮社區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4999" t="7434" r="7835" b="8294"/>
          <a:stretch>
            <a:fillRect/>
          </a:stretch>
        </p:blipFill>
        <p:spPr bwMode="auto">
          <a:xfrm>
            <a:off x="-1" y="404664"/>
            <a:ext cx="9144001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文字方塊 16"/>
          <p:cNvSpPr txBox="1"/>
          <p:nvPr/>
        </p:nvSpPr>
        <p:spPr>
          <a:xfrm>
            <a:off x="179512" y="4554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105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17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日北門區頭港排水下游左岸台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61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線橋下護岸坍塌搶修搶險工程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2411760" y="3002330"/>
            <a:ext cx="1332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施工位置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 l="44285" t="40135" r="28303" b="22599"/>
          <a:stretch>
            <a:fillRect/>
          </a:stretch>
        </p:blipFill>
        <p:spPr bwMode="auto">
          <a:xfrm>
            <a:off x="0" y="410042"/>
            <a:ext cx="3419872" cy="26151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" name="文字方塊 19"/>
          <p:cNvSpPr txBox="1"/>
          <p:nvPr/>
        </p:nvSpPr>
        <p:spPr>
          <a:xfrm>
            <a:off x="3419872" y="410042"/>
            <a:ext cx="5724128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原因：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北門區頭港排水護岸坍塌，造成外水灌入鹽田漫淹，影響保吉里及永隆里部分道路、漁塭及社區，須緊急搶修圍堵避免災情擴大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初評災情：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社區道路</a:t>
            </a:r>
            <a:r>
              <a:rPr lang="en-US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條及鹽田社區</a:t>
            </a:r>
            <a:r>
              <a:rPr lang="en-US" altLang="zh-TW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戶</a:t>
            </a:r>
            <a:endParaRPr lang="en-US" altLang="zh-TW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災損位置</a:t>
            </a:r>
            <a:r>
              <a:rPr lang="en-US" altLang="zh-TW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台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61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線及台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84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線交流道以北經頭港排水處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施作工法：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基於護岸缺口於台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61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線東西側各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處，為利時效將由搶修搶險廠商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堆高及仕強營造分頭進行施工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，採用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搭築土堤方式銜接高速公路橋臺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，防堵外水灌入。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23" name="直線接點 22"/>
          <p:cNvCxnSpPr/>
          <p:nvPr/>
        </p:nvCxnSpPr>
        <p:spPr>
          <a:xfrm flipH="1">
            <a:off x="2013527" y="1634178"/>
            <a:ext cx="326225" cy="43655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 flipH="1">
            <a:off x="1450109" y="1706186"/>
            <a:ext cx="313579" cy="429204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/>
          <p:cNvCxnSpPr/>
          <p:nvPr/>
        </p:nvCxnSpPr>
        <p:spPr>
          <a:xfrm>
            <a:off x="1115616" y="1706186"/>
            <a:ext cx="389911" cy="1798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/>
          <p:cNvCxnSpPr/>
          <p:nvPr/>
        </p:nvCxnSpPr>
        <p:spPr>
          <a:xfrm flipH="1">
            <a:off x="2392218" y="1418154"/>
            <a:ext cx="307574" cy="4401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字方塊 32"/>
          <p:cNvSpPr txBox="1"/>
          <p:nvPr/>
        </p:nvSpPr>
        <p:spPr>
          <a:xfrm>
            <a:off x="323528" y="1490162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dirty="0"/>
              <a:t>護岸缺口</a:t>
            </a:r>
          </a:p>
        </p:txBody>
      </p:sp>
      <p:sp>
        <p:nvSpPr>
          <p:cNvPr id="34" name="文字方塊 33"/>
          <p:cNvSpPr txBox="1"/>
          <p:nvPr/>
        </p:nvSpPr>
        <p:spPr>
          <a:xfrm>
            <a:off x="2411760" y="1202130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dirty="0"/>
              <a:t>護岸缺口</a:t>
            </a:r>
          </a:p>
        </p:txBody>
      </p:sp>
      <p:sp>
        <p:nvSpPr>
          <p:cNvPr id="36" name="文字方塊 35"/>
          <p:cNvSpPr txBox="1"/>
          <p:nvPr/>
        </p:nvSpPr>
        <p:spPr>
          <a:xfrm rot="2471116">
            <a:off x="3923928" y="3693369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B0F0"/>
                </a:solidFill>
              </a:rPr>
              <a:t>頭港排水</a:t>
            </a:r>
          </a:p>
        </p:txBody>
      </p:sp>
      <p:cxnSp>
        <p:nvCxnSpPr>
          <p:cNvPr id="37" name="直線接點 36"/>
          <p:cNvCxnSpPr/>
          <p:nvPr/>
        </p:nvCxnSpPr>
        <p:spPr>
          <a:xfrm flipH="1">
            <a:off x="1412344" y="2049040"/>
            <a:ext cx="617098" cy="872813"/>
          </a:xfrm>
          <a:prstGeom prst="line">
            <a:avLst/>
          </a:prstGeom>
          <a:ln w="762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/>
          <p:nvPr/>
        </p:nvCxnSpPr>
        <p:spPr>
          <a:xfrm flipH="1">
            <a:off x="1756372" y="799650"/>
            <a:ext cx="643196" cy="918092"/>
          </a:xfrm>
          <a:prstGeom prst="line">
            <a:avLst/>
          </a:prstGeom>
          <a:ln w="762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/>
          <p:cNvSpPr txBox="1"/>
          <p:nvPr/>
        </p:nvSpPr>
        <p:spPr>
          <a:xfrm>
            <a:off x="1763688" y="602666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永隆里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3203848" y="451449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保吉里</a:t>
            </a:r>
            <a:endParaRPr lang="en-US" altLang="zh-TW" dirty="0"/>
          </a:p>
        </p:txBody>
      </p:sp>
      <p:sp>
        <p:nvSpPr>
          <p:cNvPr id="38" name="手繪多邊形 37"/>
          <p:cNvSpPr/>
          <p:nvPr/>
        </p:nvSpPr>
        <p:spPr>
          <a:xfrm rot="20840952">
            <a:off x="2053219" y="2254543"/>
            <a:ext cx="182880" cy="489443"/>
          </a:xfrm>
          <a:custGeom>
            <a:avLst/>
            <a:gdLst>
              <a:gd name="connsiteX0" fmla="*/ 0 w 86833"/>
              <a:gd name="connsiteY0" fmla="*/ 0 h 435935"/>
              <a:gd name="connsiteX1" fmla="*/ 85061 w 86833"/>
              <a:gd name="connsiteY1" fmla="*/ 287079 h 435935"/>
              <a:gd name="connsiteX2" fmla="*/ 10633 w 86833"/>
              <a:gd name="connsiteY2" fmla="*/ 435935 h 435935"/>
              <a:gd name="connsiteX3" fmla="*/ 10633 w 86833"/>
              <a:gd name="connsiteY3" fmla="*/ 435935 h 435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33" h="435935">
                <a:moveTo>
                  <a:pt x="0" y="0"/>
                </a:moveTo>
                <a:cubicBezTo>
                  <a:pt x="41644" y="107211"/>
                  <a:pt x="83289" y="214423"/>
                  <a:pt x="85061" y="287079"/>
                </a:cubicBezTo>
                <a:cubicBezTo>
                  <a:pt x="86833" y="359735"/>
                  <a:pt x="10633" y="435935"/>
                  <a:pt x="10633" y="435935"/>
                </a:cubicBezTo>
                <a:lnTo>
                  <a:pt x="10633" y="435935"/>
                </a:lnTo>
              </a:path>
            </a:pathLst>
          </a:custGeom>
          <a:noFill/>
          <a:ln w="381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3419872" y="3254378"/>
            <a:ext cx="180000" cy="18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文字方塊 39"/>
          <p:cNvSpPr txBox="1"/>
          <p:nvPr/>
        </p:nvSpPr>
        <p:spPr>
          <a:xfrm>
            <a:off x="2123728" y="2210242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/>
              <a:t>外水灌入</a:t>
            </a:r>
            <a:endParaRPr lang="en-US" altLang="zh-TW" sz="1400" dirty="0"/>
          </a:p>
        </p:txBody>
      </p:sp>
      <p:sp>
        <p:nvSpPr>
          <p:cNvPr id="41" name="手繪多邊形 40"/>
          <p:cNvSpPr/>
          <p:nvPr/>
        </p:nvSpPr>
        <p:spPr>
          <a:xfrm rot="19536094">
            <a:off x="1308407" y="1296442"/>
            <a:ext cx="118191" cy="489443"/>
          </a:xfrm>
          <a:custGeom>
            <a:avLst/>
            <a:gdLst>
              <a:gd name="connsiteX0" fmla="*/ 0 w 86833"/>
              <a:gd name="connsiteY0" fmla="*/ 0 h 435935"/>
              <a:gd name="connsiteX1" fmla="*/ 85061 w 86833"/>
              <a:gd name="connsiteY1" fmla="*/ 287079 h 435935"/>
              <a:gd name="connsiteX2" fmla="*/ 10633 w 86833"/>
              <a:gd name="connsiteY2" fmla="*/ 435935 h 435935"/>
              <a:gd name="connsiteX3" fmla="*/ 10633 w 86833"/>
              <a:gd name="connsiteY3" fmla="*/ 435935 h 435935"/>
              <a:gd name="connsiteX0" fmla="*/ 14474 w 56118"/>
              <a:gd name="connsiteY0" fmla="*/ 0 h 435935"/>
              <a:gd name="connsiteX1" fmla="*/ 1772 w 56118"/>
              <a:gd name="connsiteY1" fmla="*/ 291806 h 435935"/>
              <a:gd name="connsiteX2" fmla="*/ 25107 w 56118"/>
              <a:gd name="connsiteY2" fmla="*/ 435935 h 435935"/>
              <a:gd name="connsiteX3" fmla="*/ 25107 w 56118"/>
              <a:gd name="connsiteY3" fmla="*/ 435935 h 435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18" h="435935">
                <a:moveTo>
                  <a:pt x="14474" y="0"/>
                </a:moveTo>
                <a:cubicBezTo>
                  <a:pt x="56118" y="107211"/>
                  <a:pt x="0" y="219150"/>
                  <a:pt x="1772" y="291806"/>
                </a:cubicBezTo>
                <a:cubicBezTo>
                  <a:pt x="3544" y="364462"/>
                  <a:pt x="21218" y="411914"/>
                  <a:pt x="25107" y="435935"/>
                </a:cubicBezTo>
                <a:lnTo>
                  <a:pt x="25107" y="435935"/>
                </a:lnTo>
              </a:path>
            </a:pathLst>
          </a:custGeom>
          <a:noFill/>
          <a:ln w="381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文字方塊 41"/>
          <p:cNvSpPr txBox="1"/>
          <p:nvPr/>
        </p:nvSpPr>
        <p:spPr>
          <a:xfrm>
            <a:off x="539552" y="842090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dirty="0"/>
              <a:t>吊放機具交維動線</a:t>
            </a:r>
          </a:p>
        </p:txBody>
      </p:sp>
      <p:pic>
        <p:nvPicPr>
          <p:cNvPr id="1026" name="Picture 2" descr="D:\Desktop\S__34160646.jpg"/>
          <p:cNvPicPr>
            <a:picLocks noChangeAspect="1" noChangeArrowheads="1"/>
          </p:cNvPicPr>
          <p:nvPr/>
        </p:nvPicPr>
        <p:blipFill>
          <a:blip r:embed="rId5" cstate="print"/>
          <a:srcRect r="1545" b="15843"/>
          <a:stretch>
            <a:fillRect/>
          </a:stretch>
        </p:blipFill>
        <p:spPr bwMode="auto">
          <a:xfrm>
            <a:off x="6266314" y="5013176"/>
            <a:ext cx="2877686" cy="184482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28" name="Picture 4" descr="D:\Desktop\S__71434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039014"/>
            <a:ext cx="2195736" cy="1646430"/>
          </a:xfrm>
          <a:prstGeom prst="rect">
            <a:avLst/>
          </a:prstGeom>
          <a:noFill/>
        </p:spPr>
      </p:pic>
      <p:sp>
        <p:nvSpPr>
          <p:cNvPr id="54" name="橢圓 53"/>
          <p:cNvSpPr/>
          <p:nvPr/>
        </p:nvSpPr>
        <p:spPr>
          <a:xfrm rot="2348843">
            <a:off x="2349981" y="5939002"/>
            <a:ext cx="383516" cy="11701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文字方塊 55"/>
          <p:cNvSpPr txBox="1"/>
          <p:nvPr/>
        </p:nvSpPr>
        <p:spPr>
          <a:xfrm>
            <a:off x="2699792" y="623731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淹水位置</a:t>
            </a:r>
          </a:p>
        </p:txBody>
      </p:sp>
      <p:sp>
        <p:nvSpPr>
          <p:cNvPr id="57" name="文字方塊 56"/>
          <p:cNvSpPr txBox="1"/>
          <p:nvPr/>
        </p:nvSpPr>
        <p:spPr>
          <a:xfrm>
            <a:off x="6300192" y="648866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道路積淹水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cxnSp>
        <p:nvCxnSpPr>
          <p:cNvPr id="6" name="直線單箭頭接點 5"/>
          <p:cNvCxnSpPr/>
          <p:nvPr/>
        </p:nvCxnSpPr>
        <p:spPr>
          <a:xfrm>
            <a:off x="4427984" y="3068960"/>
            <a:ext cx="288032" cy="5760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 flipH="1">
            <a:off x="5076056" y="3356992"/>
            <a:ext cx="432048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3995936" y="270892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缺口</a:t>
            </a:r>
            <a:r>
              <a:rPr lang="en-US" altLang="zh-TW" dirty="0">
                <a:solidFill>
                  <a:srgbClr val="FF0000"/>
                </a:solidFill>
              </a:rPr>
              <a:t>2</a:t>
            </a:r>
            <a:r>
              <a:rPr lang="zh-TW" altLang="en-US" dirty="0">
                <a:solidFill>
                  <a:srgbClr val="FF0000"/>
                </a:solidFill>
              </a:rPr>
              <a:t>處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6156176" y="393305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B0F0"/>
                </a:solidFill>
              </a:rPr>
              <a:t>頭港排水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6444208" y="2564904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</a:rPr>
              <a:t>蚵寮社區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4999" t="7434" r="7835" b="4106"/>
          <a:stretch>
            <a:fillRect/>
          </a:stretch>
        </p:blipFill>
        <p:spPr bwMode="auto">
          <a:xfrm>
            <a:off x="-1" y="615310"/>
            <a:ext cx="9144001" cy="6774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文字方塊 16"/>
          <p:cNvSpPr txBox="1"/>
          <p:nvPr/>
        </p:nvSpPr>
        <p:spPr>
          <a:xfrm>
            <a:off x="395536" y="188640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105</a:t>
            </a:r>
            <a:r>
              <a:rPr lang="zh-TW" altLang="en-US" dirty="0"/>
              <a:t>年</a:t>
            </a:r>
            <a:r>
              <a:rPr lang="en-US" altLang="zh-TW" dirty="0"/>
              <a:t>8</a:t>
            </a:r>
            <a:r>
              <a:rPr lang="zh-TW" altLang="en-US" dirty="0"/>
              <a:t>月</a:t>
            </a:r>
            <a:r>
              <a:rPr lang="en-US" altLang="zh-TW" dirty="0"/>
              <a:t>17</a:t>
            </a:r>
            <a:r>
              <a:rPr lang="zh-TW" altLang="en-US" dirty="0"/>
              <a:t>日臺南市政府水利局緊急施工通報</a:t>
            </a:r>
          </a:p>
        </p:txBody>
      </p:sp>
      <p:sp>
        <p:nvSpPr>
          <p:cNvPr id="18" name="橢圓 17"/>
          <p:cNvSpPr/>
          <p:nvPr/>
        </p:nvSpPr>
        <p:spPr>
          <a:xfrm>
            <a:off x="3419872" y="3465024"/>
            <a:ext cx="180000" cy="18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2411760" y="3212976"/>
            <a:ext cx="1332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施工位置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 l="44285" t="40135" r="28303" b="22599"/>
          <a:stretch>
            <a:fillRect/>
          </a:stretch>
        </p:blipFill>
        <p:spPr bwMode="auto">
          <a:xfrm>
            <a:off x="0" y="620688"/>
            <a:ext cx="3419872" cy="26151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" name="文字方塊 19"/>
          <p:cNvSpPr txBox="1"/>
          <p:nvPr/>
        </p:nvSpPr>
        <p:spPr>
          <a:xfrm>
            <a:off x="3419872" y="620688"/>
            <a:ext cx="5724128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dirty="0"/>
              <a:t>原因：</a:t>
            </a:r>
            <a:r>
              <a:rPr lang="zh-TW" altLang="en-US" dirty="0"/>
              <a:t>市管區域排水頭港排水護岸坍塌，造成外水灌入鹽田漫淹社區及道路，須緊急搶修圍堵避免災情擴大。</a:t>
            </a:r>
            <a:endParaRPr lang="en-US" altLang="zh-TW" dirty="0"/>
          </a:p>
          <a:p>
            <a:r>
              <a:rPr lang="zh-TW" altLang="en-US" b="1" dirty="0"/>
              <a:t>位置</a:t>
            </a:r>
            <a:r>
              <a:rPr lang="en-US" altLang="zh-TW" b="1" dirty="0"/>
              <a:t>:</a:t>
            </a:r>
            <a:r>
              <a:rPr lang="zh-TW" altLang="en-US" dirty="0"/>
              <a:t>北門區台</a:t>
            </a:r>
            <a:r>
              <a:rPr lang="en-US" altLang="zh-TW" dirty="0"/>
              <a:t>61</a:t>
            </a:r>
            <a:r>
              <a:rPr lang="zh-TW" altLang="en-US" dirty="0"/>
              <a:t>線及台</a:t>
            </a:r>
            <a:r>
              <a:rPr lang="en-US" altLang="zh-TW" dirty="0"/>
              <a:t>84</a:t>
            </a:r>
            <a:r>
              <a:rPr lang="zh-TW" altLang="en-US" dirty="0"/>
              <a:t>線交流道以北，頭港排水段</a:t>
            </a:r>
            <a:endParaRPr lang="en-US" altLang="zh-TW" dirty="0"/>
          </a:p>
          <a:p>
            <a:r>
              <a:rPr lang="zh-TW" altLang="en-US" b="1" dirty="0"/>
              <a:t>工期及用路範圍</a:t>
            </a:r>
            <a:r>
              <a:rPr lang="en-US" altLang="zh-TW" b="1" dirty="0"/>
              <a:t>:</a:t>
            </a:r>
            <a:r>
              <a:rPr lang="en-US" altLang="zh-TW" dirty="0"/>
              <a:t>10</a:t>
            </a:r>
            <a:r>
              <a:rPr lang="zh-TW" altLang="en-US" dirty="0"/>
              <a:t>日、占用兩側路肩及</a:t>
            </a:r>
            <a:r>
              <a:rPr lang="en-US" altLang="zh-TW" dirty="0"/>
              <a:t>1</a:t>
            </a:r>
            <a:r>
              <a:rPr lang="zh-TW" altLang="en-US" dirty="0"/>
              <a:t>線車道</a:t>
            </a:r>
            <a:r>
              <a:rPr lang="en-US" altLang="zh-TW" dirty="0"/>
              <a:t>(</a:t>
            </a:r>
            <a:r>
              <a:rPr lang="zh-TW" altLang="en-US" dirty="0"/>
              <a:t>黃線處</a:t>
            </a:r>
            <a:r>
              <a:rPr lang="en-US" altLang="zh-TW" dirty="0"/>
              <a:t>)</a:t>
            </a:r>
          </a:p>
          <a:p>
            <a:r>
              <a:rPr lang="zh-TW" altLang="en-US" b="1" dirty="0"/>
              <a:t>交維計畫：</a:t>
            </a:r>
            <a:r>
              <a:rPr lang="zh-TW" altLang="en-US" dirty="0"/>
              <a:t>佈設交通錐長度</a:t>
            </a:r>
            <a:r>
              <a:rPr lang="en-US" altLang="zh-TW" dirty="0"/>
              <a:t>100m</a:t>
            </a:r>
            <a:r>
              <a:rPr lang="zh-TW" altLang="en-US" dirty="0"/>
              <a:t>且派員警示</a:t>
            </a:r>
          </a:p>
        </p:txBody>
      </p:sp>
      <p:cxnSp>
        <p:nvCxnSpPr>
          <p:cNvPr id="23" name="直線接點 22"/>
          <p:cNvCxnSpPr/>
          <p:nvPr/>
        </p:nvCxnSpPr>
        <p:spPr>
          <a:xfrm flipH="1">
            <a:off x="2013527" y="1844824"/>
            <a:ext cx="326225" cy="43655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 flipH="1">
            <a:off x="1450109" y="1916832"/>
            <a:ext cx="313579" cy="429204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/>
          <p:cNvCxnSpPr/>
          <p:nvPr/>
        </p:nvCxnSpPr>
        <p:spPr>
          <a:xfrm>
            <a:off x="1115616" y="1916832"/>
            <a:ext cx="389911" cy="1798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/>
          <p:cNvCxnSpPr/>
          <p:nvPr/>
        </p:nvCxnSpPr>
        <p:spPr>
          <a:xfrm flipH="1">
            <a:off x="2392218" y="1628800"/>
            <a:ext cx="307574" cy="4401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字方塊 32"/>
          <p:cNvSpPr txBox="1"/>
          <p:nvPr/>
        </p:nvSpPr>
        <p:spPr>
          <a:xfrm>
            <a:off x="323528" y="1700808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dirty="0"/>
              <a:t>護岸缺口</a:t>
            </a:r>
          </a:p>
        </p:txBody>
      </p:sp>
      <p:sp>
        <p:nvSpPr>
          <p:cNvPr id="34" name="文字方塊 33"/>
          <p:cNvSpPr txBox="1"/>
          <p:nvPr/>
        </p:nvSpPr>
        <p:spPr>
          <a:xfrm>
            <a:off x="2411760" y="1412776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dirty="0"/>
              <a:t>護岸缺口</a:t>
            </a:r>
          </a:p>
        </p:txBody>
      </p:sp>
      <p:sp>
        <p:nvSpPr>
          <p:cNvPr id="36" name="文字方塊 35"/>
          <p:cNvSpPr txBox="1"/>
          <p:nvPr/>
        </p:nvSpPr>
        <p:spPr>
          <a:xfrm rot="2471116">
            <a:off x="3923928" y="3904015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B0F0"/>
                </a:solidFill>
              </a:rPr>
              <a:t>頭港排水</a:t>
            </a:r>
          </a:p>
        </p:txBody>
      </p:sp>
      <p:cxnSp>
        <p:nvCxnSpPr>
          <p:cNvPr id="37" name="直線接點 36"/>
          <p:cNvCxnSpPr/>
          <p:nvPr/>
        </p:nvCxnSpPr>
        <p:spPr>
          <a:xfrm flipH="1">
            <a:off x="1412344" y="2259686"/>
            <a:ext cx="617098" cy="872813"/>
          </a:xfrm>
          <a:prstGeom prst="line">
            <a:avLst/>
          </a:prstGeom>
          <a:ln w="762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/>
          <p:nvPr/>
        </p:nvCxnSpPr>
        <p:spPr>
          <a:xfrm flipH="1">
            <a:off x="1756372" y="1010296"/>
            <a:ext cx="643196" cy="918092"/>
          </a:xfrm>
          <a:prstGeom prst="line">
            <a:avLst/>
          </a:prstGeom>
          <a:ln w="762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案例分享</a:t>
            </a:r>
            <a:r>
              <a:rPr lang="en-US" altLang="zh-TW" dirty="0"/>
              <a:t>(</a:t>
            </a:r>
            <a:r>
              <a:rPr lang="zh-TW" altLang="en-US" dirty="0"/>
              <a:t>一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D056B-6B2E-43F3-A875-DCB153BB2A21}" type="slidenum">
              <a:rPr lang="zh-TW" altLang="en-US" smtClean="0"/>
              <a:pPr/>
              <a:t>9</a:t>
            </a:fld>
            <a:endParaRPr lang="zh-TW" altLang="en-US" dirty="0"/>
          </a:p>
        </p:txBody>
      </p:sp>
      <p:pic>
        <p:nvPicPr>
          <p:cNvPr id="1026" name="Picture 2" descr="E:\搶修經驗分享\8.105年度曾文溪北至將軍溪水利設施搶修搶險工程開口契約－北門區頭港排水近台61線快速公路段護岸搶修搶險工程\0817頭港排水搶修搶險\S__71188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928802"/>
            <a:ext cx="3600000" cy="3600000"/>
          </a:xfrm>
          <a:prstGeom prst="rect">
            <a:avLst/>
          </a:prstGeom>
          <a:noFill/>
        </p:spPr>
      </p:pic>
      <p:pic>
        <p:nvPicPr>
          <p:cNvPr id="1027" name="Picture 3" descr="E:\搶修經驗分享\8.105年度曾文溪北至將軍溪水利設施搶修搶險工程開口契約－北門區頭港排水近台61線快速公路段護岸搶修搶險工程\0817頭港排水搶修搶險\S__71434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0072" y="1900702"/>
            <a:ext cx="4801084" cy="36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公正">
  <a:themeElements>
    <a:clrScheme name="公正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公正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公正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3234</TotalTime>
  <Words>1308</Words>
  <Application>Microsoft Office PowerPoint</Application>
  <PresentationFormat>如螢幕大小 (4:3)</PresentationFormat>
  <Paragraphs>209</Paragraphs>
  <Slides>29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7" baseType="lpstr">
      <vt:lpstr>新細明體</vt:lpstr>
      <vt:lpstr>標楷體</vt:lpstr>
      <vt:lpstr>Arial</vt:lpstr>
      <vt:lpstr>Calibri</vt:lpstr>
      <vt:lpstr>Franklin Gothic Book</vt:lpstr>
      <vt:lpstr>Perpetua</vt:lpstr>
      <vt:lpstr>Wingdings 2</vt:lpstr>
      <vt:lpstr>公正</vt:lpstr>
      <vt:lpstr>搶修經驗分享</vt:lpstr>
      <vt:lpstr>簡報大綱</vt:lpstr>
      <vt:lpstr>搶修的目的及原因</vt:lpstr>
      <vt:lpstr>PowerPoint 簡報</vt:lpstr>
      <vt:lpstr>搶修所需的資源及工具</vt:lpstr>
      <vt:lpstr>案例分享(一)</vt:lpstr>
      <vt:lpstr>PowerPoint 簡報</vt:lpstr>
      <vt:lpstr>PowerPoint 簡報</vt:lpstr>
      <vt:lpstr>案例分享(一)</vt:lpstr>
      <vt:lpstr>案例分享(一)</vt:lpstr>
      <vt:lpstr>案例分享(一)</vt:lpstr>
      <vt:lpstr>案例分享(一)</vt:lpstr>
      <vt:lpstr>案例分享(一)</vt:lpstr>
      <vt:lpstr>案例分享(二)</vt:lpstr>
      <vt:lpstr>案例分享(二)</vt:lpstr>
      <vt:lpstr>案例分享(二)</vt:lpstr>
      <vt:lpstr>案例分享(二)</vt:lpstr>
      <vt:lpstr>案例分享(二)</vt:lpstr>
      <vt:lpstr>案例分享(三)</vt:lpstr>
      <vt:lpstr>案例分享(三)</vt:lpstr>
      <vt:lpstr>案例分享(三)</vt:lpstr>
      <vt:lpstr>案例分享(三)</vt:lpstr>
      <vt:lpstr>案例分享(三)</vt:lpstr>
      <vt:lpstr>案例分享(四)</vt:lpstr>
      <vt:lpstr>案例分享(四)</vt:lpstr>
      <vt:lpstr>案例分享(四)</vt:lpstr>
      <vt:lpstr>案例分享(四)</vt:lpstr>
      <vt:lpstr>案例分享(四)</vt:lpstr>
      <vt:lpstr>心得結論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88691</dc:creator>
  <cp:lastModifiedBy>李保憲</cp:lastModifiedBy>
  <cp:revision>100</cp:revision>
  <dcterms:created xsi:type="dcterms:W3CDTF">2023-11-04T06:46:39Z</dcterms:created>
  <dcterms:modified xsi:type="dcterms:W3CDTF">2023-11-13T06:10:39Z</dcterms:modified>
</cp:coreProperties>
</file>