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83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96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0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49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15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52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66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0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7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16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43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6E92D-4ACA-45C8-86A2-44BB96566F4B}" type="datetimeFigureOut">
              <a:rPr lang="zh-TW" altLang="en-US" smtClean="0"/>
              <a:t>2017/5/2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47CA-CD73-4A97-AFA1-BD1ED077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6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-75566" y="10"/>
            <a:ext cx="12267566" cy="6857990"/>
            <a:chOff x="-75566" y="10"/>
            <a:chExt cx="12267566" cy="6857990"/>
          </a:xfrm>
        </p:grpSpPr>
        <p:grpSp>
          <p:nvGrpSpPr>
            <p:cNvPr id="5" name="群組 4"/>
            <p:cNvGrpSpPr/>
            <p:nvPr/>
          </p:nvGrpSpPr>
          <p:grpSpPr>
            <a:xfrm>
              <a:off x="-75566" y="10"/>
              <a:ext cx="12267566" cy="6857990"/>
              <a:chOff x="-342985" y="119804"/>
              <a:chExt cx="12267566" cy="6857990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/>
            </p:blipFill>
            <p:spPr>
              <a:xfrm>
                <a:off x="-267399" y="119804"/>
                <a:ext cx="12191980" cy="6857990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390" b="100000" l="18310" r="59507">
                            <a14:foregroundMark x1="26056" y1="68927" x2="25352" y2="40113"/>
                            <a14:foregroundMark x1="35563" y1="69492" x2="35563" y2="39548"/>
                            <a14:foregroundMark x1="45423" y1="68927" x2="45423" y2="41808"/>
                            <a14:foregroundMark x1="55986" y1="67797" x2="55634" y2="41243"/>
                          </a14:backgroundRemoval>
                        </a14:imgEffect>
                      </a14:imgLayer>
                    </a14:imgProps>
                  </a:ext>
                </a:extLst>
              </a:blip>
              <a:srcRect l="21087" t="1135" r="39689" b="624"/>
              <a:stretch/>
            </p:blipFill>
            <p:spPr>
              <a:xfrm rot="5924955">
                <a:off x="-45374" y="-58013"/>
                <a:ext cx="1061049" cy="1656272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862641" y="557702"/>
              <a:ext cx="5762446" cy="367776"/>
            </a:xfrm>
            <a:prstGeom prst="rect">
              <a:avLst/>
            </a:prstGeom>
            <a:solidFill>
              <a:srgbClr val="00B0F0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1138687" y="192525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王漢宗中仿宋繁" panose="02000500000000000000" pitchFamily="2" charset="-120"/>
                <a:ea typeface="王漢宗中仿宋繁" panose="02000500000000000000" pitchFamily="2" charset="-120"/>
              </a:rPr>
              <a:t>參考先進國家立法例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623827" y="1542179"/>
            <a:ext cx="86588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參酌美、日、星等國家及經濟合作暨發展組織（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OECD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）會員國於公務倫理之主要價值，將廉潔自持、公正無私、依法行政列為本規範之核心價值。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6096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美國：倫理改革法、第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12674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號命令 </a:t>
            </a:r>
          </a:p>
          <a:p>
            <a:pPr marL="6096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日本：國家公務員倫理法、國務大臣、副大臣暨大臣政務官規範</a:t>
            </a:r>
          </a:p>
          <a:p>
            <a:pPr marL="6096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新加坡：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行為與紀律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、部長行為準則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002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75566" y="10"/>
            <a:ext cx="12267566" cy="6857990"/>
            <a:chOff x="-75566" y="10"/>
            <a:chExt cx="12267566" cy="6857990"/>
          </a:xfrm>
        </p:grpSpPr>
        <p:grpSp>
          <p:nvGrpSpPr>
            <p:cNvPr id="5" name="群組 4"/>
            <p:cNvGrpSpPr/>
            <p:nvPr/>
          </p:nvGrpSpPr>
          <p:grpSpPr>
            <a:xfrm>
              <a:off x="-75566" y="10"/>
              <a:ext cx="12267566" cy="6857990"/>
              <a:chOff x="-342985" y="119804"/>
              <a:chExt cx="12267566" cy="6857990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/>
            </p:blipFill>
            <p:spPr>
              <a:xfrm>
                <a:off x="-267399" y="119804"/>
                <a:ext cx="12191980" cy="6857990"/>
              </a:xfrm>
              <a:prstGeom prst="rect">
                <a:avLst/>
              </a:prstGeom>
            </p:spPr>
          </p:pic>
          <p:pic>
            <p:nvPicPr>
              <p:cNvPr id="4" name="圖片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390" b="100000" l="18310" r="59507">
                            <a14:foregroundMark x1="26056" y1="68927" x2="25352" y2="40113"/>
                            <a14:foregroundMark x1="35563" y1="69492" x2="35563" y2="39548"/>
                            <a14:foregroundMark x1="45423" y1="68927" x2="45423" y2="41808"/>
                            <a14:foregroundMark x1="55986" y1="67797" x2="55634" y2="41243"/>
                          </a14:backgroundRemoval>
                        </a14:imgEffect>
                      </a14:imgLayer>
                    </a14:imgProps>
                  </a:ext>
                </a:extLst>
              </a:blip>
              <a:srcRect l="21087" t="1135" r="39689" b="624"/>
              <a:stretch/>
            </p:blipFill>
            <p:spPr>
              <a:xfrm rot="5924955">
                <a:off x="-45374" y="-58013"/>
                <a:ext cx="1061049" cy="1656272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862641" y="557702"/>
              <a:ext cx="5164357" cy="367776"/>
            </a:xfrm>
            <a:prstGeom prst="rect">
              <a:avLst/>
            </a:prstGeom>
            <a:solidFill>
              <a:srgbClr val="FFC000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009291" y="280997"/>
              <a:ext cx="380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新加坡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行為與準則</a:t>
              </a: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1302588" y="1457396"/>
            <a:ext cx="9126747" cy="492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新加坡的公務員清廉與服務效率之高，造成了新加坡不僅是全亞洲清廉指數最高，同時由瑞士洛桑「國際管理發展學院」，所公布的「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年國家競爭力報告」，新加坡在全世界投資環境與政府效率的評比上，都居亞洲之冠，這必須歸功於新加坡政府的廉能與所屬公務員的紀律。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新加坡規範公務員的規定，為新加坡政府所頒佈的「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行為與紀律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Conduct and Discipline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）準則，共有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個條文之多，其中，雖有接近一半條文已停止適用，但仍十分詳盡的將公務員的行為準則，何者可為、何者不可為，都形諸明文。</a:t>
            </a:r>
            <a:b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23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參考資料：新加坡公務員之紀律規定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國家政策研究基金會</a:t>
            </a:r>
          </a:p>
          <a:p>
            <a:pPr algn="r">
              <a:lnSpc>
                <a:spcPts val="23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Read more: http://www.npf.org.tw/2/1064</a:t>
            </a:r>
          </a:p>
        </p:txBody>
      </p:sp>
    </p:spTree>
    <p:extLst>
      <p:ext uri="{BB962C8B-B14F-4D97-AF65-F5344CB8AC3E}">
        <p14:creationId xmlns:p14="http://schemas.microsoft.com/office/powerpoint/2010/main" val="19311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75566" y="10"/>
            <a:ext cx="12267566" cy="6857990"/>
            <a:chOff x="-75566" y="10"/>
            <a:chExt cx="12267566" cy="6857990"/>
          </a:xfrm>
        </p:grpSpPr>
        <p:grpSp>
          <p:nvGrpSpPr>
            <p:cNvPr id="5" name="群組 4"/>
            <p:cNvGrpSpPr/>
            <p:nvPr/>
          </p:nvGrpSpPr>
          <p:grpSpPr>
            <a:xfrm>
              <a:off x="-75566" y="10"/>
              <a:ext cx="12267566" cy="6857990"/>
              <a:chOff x="-342985" y="119804"/>
              <a:chExt cx="12267566" cy="6857990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/>
            </p:blipFill>
            <p:spPr>
              <a:xfrm>
                <a:off x="-267399" y="119804"/>
                <a:ext cx="12191980" cy="6857990"/>
              </a:xfrm>
              <a:prstGeom prst="rect">
                <a:avLst/>
              </a:prstGeom>
            </p:spPr>
          </p:pic>
          <p:pic>
            <p:nvPicPr>
              <p:cNvPr id="4" name="圖片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390" b="100000" l="18310" r="59507">
                            <a14:foregroundMark x1="26056" y1="68927" x2="25352" y2="40113"/>
                            <a14:foregroundMark x1="35563" y1="69492" x2="35563" y2="39548"/>
                            <a14:foregroundMark x1="45423" y1="68927" x2="45423" y2="41808"/>
                            <a14:foregroundMark x1="55986" y1="67797" x2="55634" y2="41243"/>
                          </a14:backgroundRemoval>
                        </a14:imgEffect>
                      </a14:imgLayer>
                    </a14:imgProps>
                  </a:ext>
                </a:extLst>
              </a:blip>
              <a:srcRect l="21087" t="1135" r="39689" b="624"/>
              <a:stretch/>
            </p:blipFill>
            <p:spPr>
              <a:xfrm rot="5924955">
                <a:off x="-45374" y="-58013"/>
                <a:ext cx="1061049" cy="1656272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862641" y="557702"/>
              <a:ext cx="5164357" cy="367776"/>
            </a:xfrm>
            <a:prstGeom prst="rect">
              <a:avLst/>
            </a:prstGeom>
            <a:solidFill>
              <a:srgbClr val="FFC000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009291" y="280997"/>
              <a:ext cx="380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新加坡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行為與準則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863206" y="1066788"/>
            <a:ext cx="9609262" cy="5814295"/>
            <a:chOff x="863206" y="1066788"/>
            <a:chExt cx="9609262" cy="5814295"/>
          </a:xfrm>
        </p:grpSpPr>
        <p:sp>
          <p:nvSpPr>
            <p:cNvPr id="7" name="文字方塊 6"/>
            <p:cNvSpPr txBox="1"/>
            <p:nvPr/>
          </p:nvSpPr>
          <p:spPr>
            <a:xfrm>
              <a:off x="1155940" y="1225689"/>
              <a:ext cx="9316528" cy="56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收禮與招待（第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155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條至第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164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條）</a:t>
              </a:r>
            </a:p>
            <a:p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2300"/>
                </a:lnSpc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公務員除了</a:t>
              </a:r>
              <a:r>
                <a:rPr lang="zh-TW" altLang="en-US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退休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以外，不能接受部屬所餽贈的任何禮物或任何有價值的硬幣，例如：和任何型式的方式的貨幣、物品、免費入場券、其他個人的好處，但純屬朋友的普通禮物不在此限；也不可接受部屬與其他團體娛樂的邀請。</a:t>
              </a:r>
            </a:p>
            <a:p>
              <a:pPr>
                <a:lnSpc>
                  <a:spcPts val="2300"/>
                </a:lnSpc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2300"/>
                </a:lnSpc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</a:t>
              </a:r>
              <a:r>
                <a:rPr lang="zh-TW" altLang="en-US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部屬要為長官的退休給予禮物或娛樂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時，機關的召集人應將籌辦的禮物與娛樂活動之內容、價值，參加的人數，每人分攤的金錢額數等資訊報請常務次長批准後，方得為之。</a:t>
              </a:r>
            </a:p>
            <a:p>
              <a:pPr>
                <a:lnSpc>
                  <a:spcPts val="2300"/>
                </a:lnSpc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2300"/>
                </a:lnSpc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常務次長如果斟酌：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該禮物或娛樂活動給予退休人員不會涉及太多機關成員；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禮物不超過新幣一百元（新台幣兩千元）；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娛樂活動並不奢華；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參加人純屬自願；</a:t>
              </a:r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5.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每位成員分攤禮物或娛樂的金額不超過其月薪的百分之二後，方得許可之。</a:t>
              </a:r>
            </a:p>
            <a:p>
              <a:pPr>
                <a:lnSpc>
                  <a:spcPts val="2300"/>
                </a:lnSpc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2300"/>
                </a:lnSpc>
              </a:pPr>
              <a:r>
                <a:rPr lang="zh-TW" altLang="en-US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除了部屬的上述禮物及娛樂外，外界類似的送禮，公務員亦不得收受，公務員應堅定地拒絕與退還。如果當時退還是不可能的（例如事後才知送禮，或是不禮貌時），公務員當立刻填表告知常務次長，並將禮物與該表格送與主計長評估價錢。常務次長得許可該公務員付費後，保有該禮物。</a:t>
              </a:r>
            </a:p>
            <a:p>
              <a:endParaRPr lang="zh-TW" altLang="en-US" dirty="0">
                <a:solidFill>
                  <a:srgbClr val="FF0000"/>
                </a:solidFill>
              </a:endParaRPr>
            </a:p>
            <a:p>
              <a:endParaRPr lang="en-US" altLang="zh-TW" dirty="0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206" y="1066788"/>
              <a:ext cx="585467" cy="713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67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75566" y="10"/>
            <a:ext cx="12267566" cy="6857990"/>
            <a:chOff x="-75566" y="10"/>
            <a:chExt cx="12267566" cy="6857990"/>
          </a:xfrm>
        </p:grpSpPr>
        <p:grpSp>
          <p:nvGrpSpPr>
            <p:cNvPr id="5" name="群組 4"/>
            <p:cNvGrpSpPr/>
            <p:nvPr/>
          </p:nvGrpSpPr>
          <p:grpSpPr>
            <a:xfrm>
              <a:off x="-75566" y="10"/>
              <a:ext cx="12267566" cy="6857990"/>
              <a:chOff x="-342985" y="119804"/>
              <a:chExt cx="12267566" cy="6857990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/>
            </p:blipFill>
            <p:spPr>
              <a:xfrm>
                <a:off x="-267399" y="119804"/>
                <a:ext cx="12191980" cy="6857990"/>
              </a:xfrm>
              <a:prstGeom prst="rect">
                <a:avLst/>
              </a:prstGeom>
            </p:spPr>
          </p:pic>
          <p:pic>
            <p:nvPicPr>
              <p:cNvPr id="4" name="圖片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390" b="100000" l="18310" r="59507">
                            <a14:foregroundMark x1="26056" y1="68927" x2="25352" y2="40113"/>
                            <a14:foregroundMark x1="35563" y1="69492" x2="35563" y2="39548"/>
                            <a14:foregroundMark x1="45423" y1="68927" x2="45423" y2="41808"/>
                            <a14:foregroundMark x1="55986" y1="67797" x2="55634" y2="41243"/>
                          </a14:backgroundRemoval>
                        </a14:imgEffect>
                      </a14:imgLayer>
                    </a14:imgProps>
                  </a:ext>
                </a:extLst>
              </a:blip>
              <a:srcRect l="21087" t="1135" r="39689" b="624"/>
              <a:stretch/>
            </p:blipFill>
            <p:spPr>
              <a:xfrm rot="5924955">
                <a:off x="-45374" y="-58013"/>
                <a:ext cx="1061049" cy="1656272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862641" y="557702"/>
              <a:ext cx="5164357" cy="367776"/>
            </a:xfrm>
            <a:prstGeom prst="rect">
              <a:avLst/>
            </a:prstGeom>
            <a:solidFill>
              <a:srgbClr val="FFC000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009291" y="280997"/>
              <a:ext cx="380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新加坡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行為與準則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250830" y="1421524"/>
            <a:ext cx="9135373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公務員</a:t>
            </a:r>
            <a:r>
              <a:rPr lang="zh-TW" altLang="en-US" sz="20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唯有獲得政府許可後，方得接受外國政府或團體所贈送的禮物。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其情形與上述收受外界禮物之程序相同。惟此時有依國際慣例有回送禮物的必要時，公務員得請求財政部與文官部常務次長之同意，以公費購買禮物回送之。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任何公務員除了個人朋友外，不能夠接受外界的邀請或娛樂，以免會獲得真實或可能必要的負擔。</a:t>
            </a:r>
          </a:p>
          <a:p>
            <a:pPr>
              <a:lnSpc>
                <a:spcPts val="23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如果公務員係</a:t>
            </a:r>
            <a:r>
              <a:rPr lang="zh-TW" altLang="en-US" sz="20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以公職身份受到邀請時（但外交宴會不在其列），應獲得常務次長的許可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同一部會中有數人獲得邀請時，次長得決定由何人出席。常務次長唯有其部長也同樣地獲得外國使節邀請其參加國慶酒會時，方能接受該邀請，其他公務員亦需獲得次長的同意，方能參加之。至於其他外國使節的邀請，例如：午晚餐、雞尾酒會及其他活動，亦同。但公務員係以工會、協會或其他社會服務團體，選任幹部的身份出席時，不在此限。</a:t>
            </a:r>
          </a:p>
          <a:p>
            <a:pPr>
              <a:lnSpc>
                <a:spcPts val="23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上述公務員不得收禮的禁止義務，及於公務員的配偶、孩童以及其他與公務員共同生活者。公務員應負責監督他們遵守此規則。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045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75566" y="10"/>
            <a:ext cx="12267566" cy="6857990"/>
            <a:chOff x="-75566" y="10"/>
            <a:chExt cx="12267566" cy="6857990"/>
          </a:xfrm>
        </p:grpSpPr>
        <p:grpSp>
          <p:nvGrpSpPr>
            <p:cNvPr id="5" name="群組 4"/>
            <p:cNvGrpSpPr/>
            <p:nvPr/>
          </p:nvGrpSpPr>
          <p:grpSpPr>
            <a:xfrm>
              <a:off x="-75566" y="10"/>
              <a:ext cx="12267566" cy="6857990"/>
              <a:chOff x="-342985" y="119804"/>
              <a:chExt cx="12267566" cy="6857990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/>
            </p:blipFill>
            <p:spPr>
              <a:xfrm>
                <a:off x="-267399" y="119804"/>
                <a:ext cx="12191980" cy="6857990"/>
              </a:xfrm>
              <a:prstGeom prst="rect">
                <a:avLst/>
              </a:prstGeom>
            </p:spPr>
          </p:pic>
          <p:pic>
            <p:nvPicPr>
              <p:cNvPr id="4" name="圖片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390" b="100000" l="18310" r="59507">
                            <a14:foregroundMark x1="26056" y1="68927" x2="25352" y2="40113"/>
                            <a14:foregroundMark x1="35563" y1="69492" x2="35563" y2="39548"/>
                            <a14:foregroundMark x1="45423" y1="68927" x2="45423" y2="41808"/>
                            <a14:foregroundMark x1="55986" y1="67797" x2="55634" y2="41243"/>
                          </a14:backgroundRemoval>
                        </a14:imgEffect>
                      </a14:imgLayer>
                    </a14:imgProps>
                  </a:ext>
                </a:extLst>
              </a:blip>
              <a:srcRect l="21087" t="1135" r="39689" b="624"/>
              <a:stretch/>
            </p:blipFill>
            <p:spPr>
              <a:xfrm rot="5924955">
                <a:off x="-45374" y="-58013"/>
                <a:ext cx="1061049" cy="1656272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862641" y="557702"/>
              <a:ext cx="5164357" cy="367776"/>
            </a:xfrm>
            <a:prstGeom prst="rect">
              <a:avLst/>
            </a:prstGeom>
            <a:solidFill>
              <a:srgbClr val="FFC000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009291" y="280997"/>
              <a:ext cx="380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新加坡</a:t>
              </a:r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行為與準則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328468" y="1224154"/>
            <a:ext cx="92820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參加私人儀式（第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條至第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條）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公務員不能夠受邀參加有營利色彩的私人公司之儀式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，例如：大樓、展覽、商展或會議的開幕儀式，但該商展或工業展覽係由國家協會或機關所主辦或贊助者，或常務次長認為公務員參加將有助於部會，不在此限。</a:t>
            </a: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常務次長除非獲得部長的許可，不得接受外界的活動及娛樂的邀請。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15" l="2000" r="100000">
                        <a14:foregroundMark x1="35333" y1="23567" x2="73000" y2="35987"/>
                        <a14:foregroundMark x1="72667" y1="38217" x2="75333" y2="512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471" y="904603"/>
            <a:ext cx="1097640" cy="11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5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865</Words>
  <Application>Microsoft Office PowerPoint</Application>
  <PresentationFormat>寬螢幕</PresentationFormat>
  <Paragraphs>40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王漢宗中仿宋繁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政風處</dc:creator>
  <cp:lastModifiedBy>政風處</cp:lastModifiedBy>
  <cp:revision>6</cp:revision>
  <dcterms:created xsi:type="dcterms:W3CDTF">2017-04-25T06:33:56Z</dcterms:created>
  <dcterms:modified xsi:type="dcterms:W3CDTF">2017-05-02T05:44:58Z</dcterms:modified>
</cp:coreProperties>
</file>