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4" r:id="rId1"/>
  </p:sldMasterIdLst>
  <p:notesMasterIdLst>
    <p:notesMasterId r:id="rId41"/>
  </p:notesMasterIdLst>
  <p:sldIdLst>
    <p:sldId id="256" r:id="rId2"/>
    <p:sldId id="313" r:id="rId3"/>
    <p:sldId id="257" r:id="rId4"/>
    <p:sldId id="293" r:id="rId5"/>
    <p:sldId id="258" r:id="rId6"/>
    <p:sldId id="289" r:id="rId7"/>
    <p:sldId id="294" r:id="rId8"/>
    <p:sldId id="291" r:id="rId9"/>
    <p:sldId id="305" r:id="rId10"/>
    <p:sldId id="295" r:id="rId11"/>
    <p:sldId id="296" r:id="rId12"/>
    <p:sldId id="281" r:id="rId13"/>
    <p:sldId id="292" r:id="rId14"/>
    <p:sldId id="306" r:id="rId15"/>
    <p:sldId id="264" r:id="rId16"/>
    <p:sldId id="298" r:id="rId17"/>
    <p:sldId id="299" r:id="rId18"/>
    <p:sldId id="300" r:id="rId19"/>
    <p:sldId id="304" r:id="rId20"/>
    <p:sldId id="301" r:id="rId21"/>
    <p:sldId id="302" r:id="rId22"/>
    <p:sldId id="317" r:id="rId23"/>
    <p:sldId id="308" r:id="rId24"/>
    <p:sldId id="309" r:id="rId25"/>
    <p:sldId id="310" r:id="rId26"/>
    <p:sldId id="303" r:id="rId27"/>
    <p:sldId id="285" r:id="rId28"/>
    <p:sldId id="266" r:id="rId29"/>
    <p:sldId id="319" r:id="rId30"/>
    <p:sldId id="271" r:id="rId31"/>
    <p:sldId id="272" r:id="rId32"/>
    <p:sldId id="273" r:id="rId33"/>
    <p:sldId id="320" r:id="rId34"/>
    <p:sldId id="321" r:id="rId35"/>
    <p:sldId id="286" r:id="rId36"/>
    <p:sldId id="307" r:id="rId37"/>
    <p:sldId id="314" r:id="rId38"/>
    <p:sldId id="311" r:id="rId39"/>
    <p:sldId id="315" r:id="rId40"/>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3CD118-0F29-4193-BB81-050A3C16B497}">
  <a:tblStyle styleId="{753CD118-0F29-4193-BB81-050A3C16B497}"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01A2C1C7-85D4-4200-9E09-D91485A9FC9C}" styleName="Table_1">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EBACDEB-C7D0-487D-B0DB-D6D94B44CA39}"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30" autoAdjust="0"/>
  </p:normalViewPr>
  <p:slideViewPr>
    <p:cSldViewPr>
      <p:cViewPr varScale="1">
        <p:scale>
          <a:sx n="85" d="100"/>
          <a:sy n="85" d="100"/>
        </p:scale>
        <p:origin x="693" y="54"/>
      </p:cViewPr>
      <p:guideLst>
        <p:guide orient="horz" pos="2160"/>
        <p:guide pos="288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C9A81-051A-49E9-8805-77F6E5FEA026}"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zh-TW" altLang="en-US"/>
        </a:p>
      </dgm:t>
    </dgm:pt>
    <dgm:pt modelId="{FF8F0346-7287-408E-A2F9-D3CB003C003B}">
      <dgm:prSet phldrT="[文字]"/>
      <dgm:spPr/>
      <dgm:t>
        <a:bodyPr/>
        <a:lstStyle/>
        <a:p>
          <a:r>
            <a:rPr lang="zh-TW" altLang="en-US" dirty="0"/>
            <a:t>基本架構</a:t>
          </a:r>
        </a:p>
      </dgm:t>
    </dgm:pt>
    <dgm:pt modelId="{483D7E4A-3931-4A06-9CAB-68DFF8C98AE5}" type="parTrans" cxnId="{24A4A9A3-8FDF-4586-8C96-6FB25A4BFA09}">
      <dgm:prSet/>
      <dgm:spPr/>
      <dgm:t>
        <a:bodyPr/>
        <a:lstStyle/>
        <a:p>
          <a:endParaRPr lang="zh-TW" altLang="en-US"/>
        </a:p>
      </dgm:t>
    </dgm:pt>
    <dgm:pt modelId="{6A519B32-9A42-4981-A0D1-F359ECADC016}" type="sibTrans" cxnId="{24A4A9A3-8FDF-4586-8C96-6FB25A4BFA09}">
      <dgm:prSet/>
      <dgm:spPr/>
      <dgm:t>
        <a:bodyPr/>
        <a:lstStyle/>
        <a:p>
          <a:endParaRPr lang="zh-TW" altLang="en-US"/>
        </a:p>
      </dgm:t>
    </dgm:pt>
    <dgm:pt modelId="{80BFEDCA-394A-4931-B03D-3CC55C9CF20D}">
      <dgm:prSet phldrT="[文字]"/>
      <dgm:spPr/>
      <dgm:t>
        <a:bodyPr/>
        <a:lstStyle/>
        <a:p>
          <a:r>
            <a:rPr lang="zh-TW" altLang="en-US" dirty="0"/>
            <a:t>適用對象</a:t>
          </a:r>
        </a:p>
      </dgm:t>
    </dgm:pt>
    <dgm:pt modelId="{B5C1163C-3169-49D2-9809-54F708A1E296}" type="parTrans" cxnId="{C6FACA57-6630-4221-AC1E-C53EFA663347}">
      <dgm:prSet/>
      <dgm:spPr/>
      <dgm:t>
        <a:bodyPr/>
        <a:lstStyle/>
        <a:p>
          <a:endParaRPr lang="zh-TW" altLang="en-US"/>
        </a:p>
      </dgm:t>
    </dgm:pt>
    <dgm:pt modelId="{613489B2-EA85-42F5-864D-86887AB56AD5}" type="sibTrans" cxnId="{C6FACA57-6630-4221-AC1E-C53EFA663347}">
      <dgm:prSet/>
      <dgm:spPr/>
      <dgm:t>
        <a:bodyPr/>
        <a:lstStyle/>
        <a:p>
          <a:endParaRPr lang="zh-TW" altLang="en-US"/>
        </a:p>
      </dgm:t>
    </dgm:pt>
    <dgm:pt modelId="{80B68E5C-F04A-47DB-99A7-64725C8F13FC}">
      <dgm:prSet phldrT="[文字]"/>
      <dgm:spPr/>
      <dgm:t>
        <a:bodyPr/>
        <a:lstStyle/>
        <a:p>
          <a:pPr rtl="0"/>
          <a:r>
            <a:rPr lang="zh-TW" altLang="en-US" dirty="0">
              <a:sym typeface="Arial"/>
            </a:rPr>
            <a:t>公職人員</a:t>
          </a:r>
          <a:r>
            <a:rPr lang="en-US" altLang="zh-TW" dirty="0">
              <a:sym typeface="Arial"/>
            </a:rPr>
            <a:t>§2</a:t>
          </a:r>
          <a:endParaRPr lang="zh-TW" altLang="en-US" dirty="0"/>
        </a:p>
      </dgm:t>
    </dgm:pt>
    <dgm:pt modelId="{42B1464C-B96A-444D-B90D-80A55025230E}" type="parTrans" cxnId="{074E05C8-9CFF-4906-9214-12AA8ED0E66E}">
      <dgm:prSet/>
      <dgm:spPr/>
      <dgm:t>
        <a:bodyPr/>
        <a:lstStyle/>
        <a:p>
          <a:endParaRPr lang="zh-TW" altLang="en-US"/>
        </a:p>
      </dgm:t>
    </dgm:pt>
    <dgm:pt modelId="{68AF60DE-6758-4700-B6A6-18196C129E6B}" type="sibTrans" cxnId="{074E05C8-9CFF-4906-9214-12AA8ED0E66E}">
      <dgm:prSet/>
      <dgm:spPr/>
      <dgm:t>
        <a:bodyPr/>
        <a:lstStyle/>
        <a:p>
          <a:endParaRPr lang="zh-TW" altLang="en-US"/>
        </a:p>
      </dgm:t>
    </dgm:pt>
    <dgm:pt modelId="{03B0121E-B559-4258-A861-1F88DD7B7B5D}">
      <dgm:prSet phldrT="[文字]"/>
      <dgm:spPr/>
      <dgm:t>
        <a:bodyPr/>
        <a:lstStyle/>
        <a:p>
          <a:pPr rtl="0"/>
          <a:r>
            <a:rPr lang="zh-TW" altLang="en-US" dirty="0">
              <a:sym typeface="Arial"/>
            </a:rPr>
            <a:t>關係人</a:t>
          </a:r>
          <a:r>
            <a:rPr lang="en-US" altLang="zh-TW" dirty="0">
              <a:sym typeface="Arial"/>
            </a:rPr>
            <a:t>§3</a:t>
          </a:r>
          <a:endParaRPr lang="zh-TW" altLang="en-US" dirty="0"/>
        </a:p>
      </dgm:t>
    </dgm:pt>
    <dgm:pt modelId="{11C86492-6B74-46D4-98BE-B20B7FEB06A6}" type="parTrans" cxnId="{D0AEC894-F14E-4419-A8A6-66666EBF41E8}">
      <dgm:prSet/>
      <dgm:spPr/>
      <dgm:t>
        <a:bodyPr/>
        <a:lstStyle/>
        <a:p>
          <a:endParaRPr lang="zh-TW" altLang="en-US"/>
        </a:p>
      </dgm:t>
    </dgm:pt>
    <dgm:pt modelId="{899762B0-7802-4E61-8504-647E7BB701C1}" type="sibTrans" cxnId="{D0AEC894-F14E-4419-A8A6-66666EBF41E8}">
      <dgm:prSet/>
      <dgm:spPr/>
      <dgm:t>
        <a:bodyPr/>
        <a:lstStyle/>
        <a:p>
          <a:endParaRPr lang="zh-TW" altLang="en-US"/>
        </a:p>
      </dgm:t>
    </dgm:pt>
    <dgm:pt modelId="{21516A3C-E302-473A-B89B-701E5F6C47C1}">
      <dgm:prSet phldrT="[文字]"/>
      <dgm:spPr/>
      <dgm:t>
        <a:bodyPr/>
        <a:lstStyle/>
        <a:p>
          <a:pPr rtl="0"/>
          <a:r>
            <a:rPr lang="zh-TW" altLang="en-US" dirty="0">
              <a:sym typeface="Arial"/>
            </a:rPr>
            <a:t>規範方式</a:t>
          </a:r>
          <a:endParaRPr lang="zh-TW" altLang="en-US" dirty="0"/>
        </a:p>
      </dgm:t>
    </dgm:pt>
    <dgm:pt modelId="{1C7B589A-CB43-4DE2-AFC5-593BC15D4D42}" type="parTrans" cxnId="{19E1A29A-0B22-4306-8477-ECA2D9B05313}">
      <dgm:prSet/>
      <dgm:spPr/>
      <dgm:t>
        <a:bodyPr/>
        <a:lstStyle/>
        <a:p>
          <a:endParaRPr lang="zh-TW" altLang="en-US"/>
        </a:p>
      </dgm:t>
    </dgm:pt>
    <dgm:pt modelId="{BB880312-AFBD-4C4F-9F10-F3C7FD1F82A9}" type="sibTrans" cxnId="{19E1A29A-0B22-4306-8477-ECA2D9B05313}">
      <dgm:prSet/>
      <dgm:spPr/>
      <dgm:t>
        <a:bodyPr/>
        <a:lstStyle/>
        <a:p>
          <a:endParaRPr lang="zh-TW" altLang="en-US"/>
        </a:p>
      </dgm:t>
    </dgm:pt>
    <dgm:pt modelId="{8678FD0D-4338-451A-9F57-3B7ABA048DD2}">
      <dgm:prSet phldrT="[文字]"/>
      <dgm:spPr/>
      <dgm:t>
        <a:bodyPr/>
        <a:lstStyle/>
        <a:p>
          <a:r>
            <a:rPr lang="zh-TW" altLang="en-US" dirty="0">
              <a:sym typeface="Arial"/>
            </a:rPr>
            <a:t>核心規範</a:t>
          </a:r>
        </a:p>
      </dgm:t>
    </dgm:pt>
    <dgm:pt modelId="{F2DA424D-6848-480B-A232-7CFDB7CF443B}" type="parTrans" cxnId="{81375F9B-3D48-4445-ABA0-F77CE2DB871D}">
      <dgm:prSet/>
      <dgm:spPr/>
      <dgm:t>
        <a:bodyPr/>
        <a:lstStyle/>
        <a:p>
          <a:endParaRPr lang="zh-TW" altLang="en-US"/>
        </a:p>
      </dgm:t>
    </dgm:pt>
    <dgm:pt modelId="{915298A0-03E8-4DD4-80CC-C4D1763C413B}" type="sibTrans" cxnId="{81375F9B-3D48-4445-ABA0-F77CE2DB871D}">
      <dgm:prSet/>
      <dgm:spPr/>
      <dgm:t>
        <a:bodyPr/>
        <a:lstStyle/>
        <a:p>
          <a:endParaRPr lang="zh-TW" altLang="en-US"/>
        </a:p>
      </dgm:t>
    </dgm:pt>
    <dgm:pt modelId="{F6B8595F-92D7-4476-B2F9-C6F189B26B51}">
      <dgm:prSet phldrT="[文字]" custT="1"/>
      <dgm:spPr/>
      <dgm:t>
        <a:bodyPr/>
        <a:lstStyle/>
        <a:p>
          <a:pPr rtl="0"/>
          <a:r>
            <a:rPr lang="zh-TW" altLang="en-US" sz="1600" dirty="0">
              <a:sym typeface="Arial"/>
            </a:rPr>
            <a:t>利益</a:t>
          </a:r>
          <a:r>
            <a:rPr lang="en-US" altLang="zh-TW" sz="1600" dirty="0">
              <a:sym typeface="Arial"/>
            </a:rPr>
            <a:t>§4</a:t>
          </a:r>
        </a:p>
        <a:p>
          <a:pPr rtl="0"/>
          <a:r>
            <a:rPr lang="zh-TW" altLang="en-US" sz="1600" dirty="0">
              <a:sym typeface="Arial"/>
            </a:rPr>
            <a:t>利益衝突</a:t>
          </a:r>
          <a:r>
            <a:rPr lang="en-US" altLang="zh-TW" sz="1600" dirty="0"/>
            <a:t>§5</a:t>
          </a:r>
          <a:endParaRPr lang="zh-TW" altLang="en-US" sz="1300" dirty="0"/>
        </a:p>
      </dgm:t>
    </dgm:pt>
    <dgm:pt modelId="{A97826B3-C8BB-4799-82E7-3EB111ADC2C8}" type="parTrans" cxnId="{81373167-46D9-4740-BCDA-1DF55E07522A}">
      <dgm:prSet/>
      <dgm:spPr/>
      <dgm:t>
        <a:bodyPr/>
        <a:lstStyle/>
        <a:p>
          <a:endParaRPr lang="zh-TW" altLang="en-US"/>
        </a:p>
      </dgm:t>
    </dgm:pt>
    <dgm:pt modelId="{EC01D395-2C77-4B1B-B339-8EFCB04F86A5}" type="sibTrans" cxnId="{81373167-46D9-4740-BCDA-1DF55E07522A}">
      <dgm:prSet/>
      <dgm:spPr/>
      <dgm:t>
        <a:bodyPr/>
        <a:lstStyle/>
        <a:p>
          <a:endParaRPr lang="zh-TW" altLang="en-US"/>
        </a:p>
      </dgm:t>
    </dgm:pt>
    <dgm:pt modelId="{0ECE89B5-6F2A-4ACE-9FBF-F329EE48F376}">
      <dgm:prSet phldrT="[文字]"/>
      <dgm:spPr/>
      <dgm:t>
        <a:bodyPr/>
        <a:lstStyle/>
        <a:p>
          <a:pPr rtl="0"/>
          <a:r>
            <a:rPr lang="zh-TW" altLang="en-US">
              <a:sym typeface="Arial"/>
            </a:rPr>
            <a:t>迴避義務</a:t>
          </a:r>
          <a:r>
            <a:rPr lang="en-US" altLang="zh-TW">
              <a:sym typeface="Arial"/>
            </a:rPr>
            <a:t>§6~§10</a:t>
          </a:r>
          <a:endParaRPr lang="zh-TW" altLang="en-US" dirty="0"/>
        </a:p>
      </dgm:t>
    </dgm:pt>
    <dgm:pt modelId="{F3F3441E-892F-47B5-AAA9-DFA969731F24}" type="parTrans" cxnId="{8CED7705-0CF1-4EF0-B390-D56B2AC67A8A}">
      <dgm:prSet/>
      <dgm:spPr/>
      <dgm:t>
        <a:bodyPr/>
        <a:lstStyle/>
        <a:p>
          <a:endParaRPr lang="zh-TW" altLang="en-US"/>
        </a:p>
      </dgm:t>
    </dgm:pt>
    <dgm:pt modelId="{04DE3EE1-6BEF-405D-90CB-94806951FF90}" type="sibTrans" cxnId="{8CED7705-0CF1-4EF0-B390-D56B2AC67A8A}">
      <dgm:prSet/>
      <dgm:spPr/>
      <dgm:t>
        <a:bodyPr/>
        <a:lstStyle/>
        <a:p>
          <a:endParaRPr lang="zh-TW" altLang="en-US"/>
        </a:p>
      </dgm:t>
    </dgm:pt>
    <dgm:pt modelId="{FD1E0797-4805-4E68-A514-BDBD55C8FDF7}">
      <dgm:prSet phldrT="[文字]"/>
      <dgm:spPr/>
      <dgm:t>
        <a:bodyPr/>
        <a:lstStyle/>
        <a:p>
          <a:pPr rtl="0"/>
          <a:r>
            <a:rPr lang="zh-TW" altLang="en-US" dirty="0">
              <a:sym typeface="Arial"/>
            </a:rPr>
            <a:t>漏洞填補</a:t>
          </a:r>
        </a:p>
      </dgm:t>
    </dgm:pt>
    <dgm:pt modelId="{2656E355-7EE3-4EF7-8339-7B530A08F2A0}" type="parTrans" cxnId="{D5E0441B-E951-4201-85B3-DC5A3CAED70D}">
      <dgm:prSet/>
      <dgm:spPr/>
      <dgm:t>
        <a:bodyPr/>
        <a:lstStyle/>
        <a:p>
          <a:endParaRPr lang="zh-TW" altLang="en-US"/>
        </a:p>
      </dgm:t>
    </dgm:pt>
    <dgm:pt modelId="{49A7D3D9-CDB3-41D4-BE9A-3A600CBE462D}" type="sibTrans" cxnId="{D5E0441B-E951-4201-85B3-DC5A3CAED70D}">
      <dgm:prSet/>
      <dgm:spPr/>
      <dgm:t>
        <a:bodyPr/>
        <a:lstStyle/>
        <a:p>
          <a:endParaRPr lang="zh-TW" altLang="en-US"/>
        </a:p>
      </dgm:t>
    </dgm:pt>
    <dgm:pt modelId="{8C7A3FC7-2C31-468A-BECB-855F86013511}">
      <dgm:prSet phldrT="[文字]"/>
      <dgm:spPr/>
      <dgm:t>
        <a:bodyPr/>
        <a:lstStyle/>
        <a:p>
          <a:pPr rtl="0"/>
          <a:r>
            <a:rPr lang="zh-TW" altLang="en-US" dirty="0">
              <a:sym typeface="Arial"/>
            </a:rPr>
            <a:t>假借職權圖利禁止</a:t>
          </a:r>
          <a:r>
            <a:rPr lang="en-US" altLang="zh-TW" dirty="0">
              <a:sym typeface="Arial"/>
            </a:rPr>
            <a:t>§12</a:t>
          </a:r>
          <a:endParaRPr lang="zh-TW" altLang="en-US" dirty="0"/>
        </a:p>
      </dgm:t>
    </dgm:pt>
    <dgm:pt modelId="{22C27503-9605-4AF9-B914-CCB3AC5122EE}" type="parTrans" cxnId="{7E6F985C-1110-43F1-9693-4F89A996FBB8}">
      <dgm:prSet/>
      <dgm:spPr/>
      <dgm:t>
        <a:bodyPr/>
        <a:lstStyle/>
        <a:p>
          <a:endParaRPr lang="zh-TW" altLang="en-US"/>
        </a:p>
      </dgm:t>
    </dgm:pt>
    <dgm:pt modelId="{4DC9E5FB-7197-4B30-ADBA-0DD2B610EB61}" type="sibTrans" cxnId="{7E6F985C-1110-43F1-9693-4F89A996FBB8}">
      <dgm:prSet/>
      <dgm:spPr/>
      <dgm:t>
        <a:bodyPr/>
        <a:lstStyle/>
        <a:p>
          <a:endParaRPr lang="zh-TW" altLang="en-US"/>
        </a:p>
      </dgm:t>
    </dgm:pt>
    <dgm:pt modelId="{8D445008-7419-4D01-BFB5-630F7D6B328A}">
      <dgm:prSet phldrT="[文字]"/>
      <dgm:spPr/>
      <dgm:t>
        <a:bodyPr/>
        <a:lstStyle/>
        <a:p>
          <a:pPr rtl="0"/>
          <a:r>
            <a:rPr lang="zh-TW" altLang="en-US" dirty="0">
              <a:sym typeface="Arial"/>
            </a:rPr>
            <a:t>請託關說禁止</a:t>
          </a:r>
          <a:r>
            <a:rPr lang="en-US" altLang="zh-TW" dirty="0">
              <a:sym typeface="Arial"/>
            </a:rPr>
            <a:t>§13</a:t>
          </a:r>
          <a:endParaRPr lang="zh-TW" altLang="en-US" dirty="0"/>
        </a:p>
      </dgm:t>
    </dgm:pt>
    <dgm:pt modelId="{34674882-C87F-4463-AC64-A73A543B2AF2}" type="parTrans" cxnId="{40FDB3C0-FCCB-4339-8BE5-496E39111782}">
      <dgm:prSet/>
      <dgm:spPr/>
      <dgm:t>
        <a:bodyPr/>
        <a:lstStyle/>
        <a:p>
          <a:endParaRPr lang="zh-TW" altLang="en-US"/>
        </a:p>
      </dgm:t>
    </dgm:pt>
    <dgm:pt modelId="{80967F4F-7FB6-460A-9BA7-6F48D5602086}" type="sibTrans" cxnId="{40FDB3C0-FCCB-4339-8BE5-496E39111782}">
      <dgm:prSet/>
      <dgm:spPr/>
      <dgm:t>
        <a:bodyPr/>
        <a:lstStyle/>
        <a:p>
          <a:endParaRPr lang="zh-TW" altLang="en-US"/>
        </a:p>
      </dgm:t>
    </dgm:pt>
    <dgm:pt modelId="{DE93CDBB-077A-48E6-AB84-8482A6B157D5}">
      <dgm:prSet phldrT="[文字]"/>
      <dgm:spPr/>
      <dgm:t>
        <a:bodyPr/>
        <a:lstStyle/>
        <a:p>
          <a:pPr rtl="0"/>
          <a:r>
            <a:rPr lang="zh-TW" altLang="en-US"/>
            <a:t>交易或補助行為禁止</a:t>
          </a:r>
          <a:r>
            <a:rPr lang="en-US" altLang="zh-TW"/>
            <a:t>§14</a:t>
          </a:r>
          <a:endParaRPr lang="zh-TW" altLang="en-US" dirty="0"/>
        </a:p>
      </dgm:t>
    </dgm:pt>
    <dgm:pt modelId="{EA026EA8-C64A-4072-B660-9A3A9CF2BD39}" type="parTrans" cxnId="{2DD1B785-276F-4BCA-B172-F8B06E9B9A76}">
      <dgm:prSet/>
      <dgm:spPr/>
      <dgm:t>
        <a:bodyPr/>
        <a:lstStyle/>
        <a:p>
          <a:endParaRPr lang="zh-TW" altLang="en-US"/>
        </a:p>
      </dgm:t>
    </dgm:pt>
    <dgm:pt modelId="{EDABE542-E940-41B0-AAF6-C1A7619F5D1C}" type="sibTrans" cxnId="{2DD1B785-276F-4BCA-B172-F8B06E9B9A76}">
      <dgm:prSet/>
      <dgm:spPr/>
      <dgm:t>
        <a:bodyPr/>
        <a:lstStyle/>
        <a:p>
          <a:endParaRPr lang="zh-TW" altLang="en-US"/>
        </a:p>
      </dgm:t>
    </dgm:pt>
    <dgm:pt modelId="{F24B2990-3C60-45FA-B6A3-B6F1DF47C787}" type="pres">
      <dgm:prSet presAssocID="{DD8C9A81-051A-49E9-8805-77F6E5FEA026}" presName="hierChild1" presStyleCnt="0">
        <dgm:presLayoutVars>
          <dgm:chPref val="1"/>
          <dgm:dir/>
          <dgm:animOne val="branch"/>
          <dgm:animLvl val="lvl"/>
          <dgm:resizeHandles/>
        </dgm:presLayoutVars>
      </dgm:prSet>
      <dgm:spPr/>
    </dgm:pt>
    <dgm:pt modelId="{CC67C78A-BF8F-4743-AE4F-87897F044506}" type="pres">
      <dgm:prSet presAssocID="{FF8F0346-7287-408E-A2F9-D3CB003C003B}" presName="hierRoot1" presStyleCnt="0"/>
      <dgm:spPr/>
    </dgm:pt>
    <dgm:pt modelId="{62920AAA-9D6F-43DA-A82D-9EE3C88F0600}" type="pres">
      <dgm:prSet presAssocID="{FF8F0346-7287-408E-A2F9-D3CB003C003B}" presName="composite" presStyleCnt="0"/>
      <dgm:spPr/>
    </dgm:pt>
    <dgm:pt modelId="{D9FE0055-97F7-472B-A459-0BC22CC50B12}" type="pres">
      <dgm:prSet presAssocID="{FF8F0346-7287-408E-A2F9-D3CB003C003B}" presName="background" presStyleLbl="node0" presStyleIdx="0" presStyleCnt="1"/>
      <dgm:spPr/>
    </dgm:pt>
    <dgm:pt modelId="{0CA49AB0-8700-4344-A942-DD88FE87C0DA}" type="pres">
      <dgm:prSet presAssocID="{FF8F0346-7287-408E-A2F9-D3CB003C003B}" presName="text" presStyleLbl="fgAcc0" presStyleIdx="0" presStyleCnt="1">
        <dgm:presLayoutVars>
          <dgm:chPref val="3"/>
        </dgm:presLayoutVars>
      </dgm:prSet>
      <dgm:spPr/>
    </dgm:pt>
    <dgm:pt modelId="{2BCA5493-D40D-48B8-A638-6A03774A66F1}" type="pres">
      <dgm:prSet presAssocID="{FF8F0346-7287-408E-A2F9-D3CB003C003B}" presName="hierChild2" presStyleCnt="0"/>
      <dgm:spPr/>
    </dgm:pt>
    <dgm:pt modelId="{1EDEBBAA-5C65-4F93-9241-671D60C2208A}" type="pres">
      <dgm:prSet presAssocID="{B5C1163C-3169-49D2-9809-54F708A1E296}" presName="Name10" presStyleLbl="parChTrans1D2" presStyleIdx="0" presStyleCnt="2"/>
      <dgm:spPr/>
    </dgm:pt>
    <dgm:pt modelId="{1FDDC0F4-BDF7-45C6-9470-7CA2F4B78BD9}" type="pres">
      <dgm:prSet presAssocID="{80BFEDCA-394A-4931-B03D-3CC55C9CF20D}" presName="hierRoot2" presStyleCnt="0"/>
      <dgm:spPr/>
    </dgm:pt>
    <dgm:pt modelId="{EBFE6F0F-A34B-4B18-A7E1-B2E81D0B3EB7}" type="pres">
      <dgm:prSet presAssocID="{80BFEDCA-394A-4931-B03D-3CC55C9CF20D}" presName="composite2" presStyleCnt="0"/>
      <dgm:spPr/>
    </dgm:pt>
    <dgm:pt modelId="{BC1BEF01-E1FF-47E9-8851-1DD9B5F93DB9}" type="pres">
      <dgm:prSet presAssocID="{80BFEDCA-394A-4931-B03D-3CC55C9CF20D}" presName="background2" presStyleLbl="node2" presStyleIdx="0" presStyleCnt="2"/>
      <dgm:spPr/>
    </dgm:pt>
    <dgm:pt modelId="{BFE79D81-6933-443C-8560-4C274E458CC8}" type="pres">
      <dgm:prSet presAssocID="{80BFEDCA-394A-4931-B03D-3CC55C9CF20D}" presName="text2" presStyleLbl="fgAcc2" presStyleIdx="0" presStyleCnt="2">
        <dgm:presLayoutVars>
          <dgm:chPref val="3"/>
        </dgm:presLayoutVars>
      </dgm:prSet>
      <dgm:spPr/>
    </dgm:pt>
    <dgm:pt modelId="{3CE7DDF5-F712-4506-95AD-3A30065D6881}" type="pres">
      <dgm:prSet presAssocID="{80BFEDCA-394A-4931-B03D-3CC55C9CF20D}" presName="hierChild3" presStyleCnt="0"/>
      <dgm:spPr/>
    </dgm:pt>
    <dgm:pt modelId="{0FB38221-3F8C-4DAD-BBFE-EB84F927924F}" type="pres">
      <dgm:prSet presAssocID="{42B1464C-B96A-444D-B90D-80A55025230E}" presName="Name17" presStyleLbl="parChTrans1D3" presStyleIdx="0" presStyleCnt="4"/>
      <dgm:spPr/>
    </dgm:pt>
    <dgm:pt modelId="{305CF920-A969-4D6A-AF39-3ED5B28BB089}" type="pres">
      <dgm:prSet presAssocID="{80B68E5C-F04A-47DB-99A7-64725C8F13FC}" presName="hierRoot3" presStyleCnt="0"/>
      <dgm:spPr/>
    </dgm:pt>
    <dgm:pt modelId="{55385646-8D0E-4FE2-A41D-DA2BFFE7CF2A}" type="pres">
      <dgm:prSet presAssocID="{80B68E5C-F04A-47DB-99A7-64725C8F13FC}" presName="composite3" presStyleCnt="0"/>
      <dgm:spPr/>
    </dgm:pt>
    <dgm:pt modelId="{A1E914A7-331B-4252-A2EE-CB02BE12CE70}" type="pres">
      <dgm:prSet presAssocID="{80B68E5C-F04A-47DB-99A7-64725C8F13FC}" presName="background3" presStyleLbl="node3" presStyleIdx="0" presStyleCnt="4"/>
      <dgm:spPr/>
    </dgm:pt>
    <dgm:pt modelId="{69685E5D-B66C-4B3B-AA9E-C538FD3463D8}" type="pres">
      <dgm:prSet presAssocID="{80B68E5C-F04A-47DB-99A7-64725C8F13FC}" presName="text3" presStyleLbl="fgAcc3" presStyleIdx="0" presStyleCnt="4">
        <dgm:presLayoutVars>
          <dgm:chPref val="3"/>
        </dgm:presLayoutVars>
      </dgm:prSet>
      <dgm:spPr/>
    </dgm:pt>
    <dgm:pt modelId="{D83BEE5B-AF0C-49D0-AC77-59CAD1A1A59B}" type="pres">
      <dgm:prSet presAssocID="{80B68E5C-F04A-47DB-99A7-64725C8F13FC}" presName="hierChild4" presStyleCnt="0"/>
      <dgm:spPr/>
    </dgm:pt>
    <dgm:pt modelId="{4272988D-ED56-44E2-A7E1-F6B787F4EA29}" type="pres">
      <dgm:prSet presAssocID="{11C86492-6B74-46D4-98BE-B20B7FEB06A6}" presName="Name17" presStyleLbl="parChTrans1D3" presStyleIdx="1" presStyleCnt="4"/>
      <dgm:spPr/>
    </dgm:pt>
    <dgm:pt modelId="{70B03658-AF74-4368-82AD-4AE59DC9D11B}" type="pres">
      <dgm:prSet presAssocID="{03B0121E-B559-4258-A861-1F88DD7B7B5D}" presName="hierRoot3" presStyleCnt="0"/>
      <dgm:spPr/>
    </dgm:pt>
    <dgm:pt modelId="{4C595839-0C9E-469E-A095-934C37698131}" type="pres">
      <dgm:prSet presAssocID="{03B0121E-B559-4258-A861-1F88DD7B7B5D}" presName="composite3" presStyleCnt="0"/>
      <dgm:spPr/>
    </dgm:pt>
    <dgm:pt modelId="{00A73764-172A-485C-87C9-7C5CFE65BA21}" type="pres">
      <dgm:prSet presAssocID="{03B0121E-B559-4258-A861-1F88DD7B7B5D}" presName="background3" presStyleLbl="node3" presStyleIdx="1" presStyleCnt="4"/>
      <dgm:spPr/>
    </dgm:pt>
    <dgm:pt modelId="{52AEEE65-6359-41F4-AA09-8D785BECDC9E}" type="pres">
      <dgm:prSet presAssocID="{03B0121E-B559-4258-A861-1F88DD7B7B5D}" presName="text3" presStyleLbl="fgAcc3" presStyleIdx="1" presStyleCnt="4">
        <dgm:presLayoutVars>
          <dgm:chPref val="3"/>
        </dgm:presLayoutVars>
      </dgm:prSet>
      <dgm:spPr/>
    </dgm:pt>
    <dgm:pt modelId="{7C15DF91-24A8-4EB1-9384-289E84940E70}" type="pres">
      <dgm:prSet presAssocID="{03B0121E-B559-4258-A861-1F88DD7B7B5D}" presName="hierChild4" presStyleCnt="0"/>
      <dgm:spPr/>
    </dgm:pt>
    <dgm:pt modelId="{DFC3510C-1FD0-492D-A3CD-F35981B2CA6C}" type="pres">
      <dgm:prSet presAssocID="{1C7B589A-CB43-4DE2-AFC5-593BC15D4D42}" presName="Name10" presStyleLbl="parChTrans1D2" presStyleIdx="1" presStyleCnt="2"/>
      <dgm:spPr/>
    </dgm:pt>
    <dgm:pt modelId="{DA8B23CC-AB8B-43F8-A5B2-BF110795F86A}" type="pres">
      <dgm:prSet presAssocID="{21516A3C-E302-473A-B89B-701E5F6C47C1}" presName="hierRoot2" presStyleCnt="0"/>
      <dgm:spPr/>
    </dgm:pt>
    <dgm:pt modelId="{73B6B1AA-FBAD-4538-BA4E-9F1BC6CB2A8F}" type="pres">
      <dgm:prSet presAssocID="{21516A3C-E302-473A-B89B-701E5F6C47C1}" presName="composite2" presStyleCnt="0"/>
      <dgm:spPr/>
    </dgm:pt>
    <dgm:pt modelId="{2D7D0F87-EFDA-4E34-BF5E-B0820F68C5E8}" type="pres">
      <dgm:prSet presAssocID="{21516A3C-E302-473A-B89B-701E5F6C47C1}" presName="background2" presStyleLbl="node2" presStyleIdx="1" presStyleCnt="2"/>
      <dgm:spPr/>
    </dgm:pt>
    <dgm:pt modelId="{EEC84D74-5129-4483-90F3-8FC88A810A0F}" type="pres">
      <dgm:prSet presAssocID="{21516A3C-E302-473A-B89B-701E5F6C47C1}" presName="text2" presStyleLbl="fgAcc2" presStyleIdx="1" presStyleCnt="2">
        <dgm:presLayoutVars>
          <dgm:chPref val="3"/>
        </dgm:presLayoutVars>
      </dgm:prSet>
      <dgm:spPr/>
    </dgm:pt>
    <dgm:pt modelId="{4B9C4E73-9554-4A97-BCA7-2899582F3ED7}" type="pres">
      <dgm:prSet presAssocID="{21516A3C-E302-473A-B89B-701E5F6C47C1}" presName="hierChild3" presStyleCnt="0"/>
      <dgm:spPr/>
    </dgm:pt>
    <dgm:pt modelId="{91FEAEEF-52DC-4C6E-B2A4-88FDB30B8F0F}" type="pres">
      <dgm:prSet presAssocID="{F2DA424D-6848-480B-A232-7CFDB7CF443B}" presName="Name17" presStyleLbl="parChTrans1D3" presStyleIdx="2" presStyleCnt="4"/>
      <dgm:spPr/>
    </dgm:pt>
    <dgm:pt modelId="{E86146B0-90BE-48B0-BF53-5F31364E1398}" type="pres">
      <dgm:prSet presAssocID="{8678FD0D-4338-451A-9F57-3B7ABA048DD2}" presName="hierRoot3" presStyleCnt="0"/>
      <dgm:spPr/>
    </dgm:pt>
    <dgm:pt modelId="{A1B782E4-68AD-4A1E-BCED-4F1FCEBEAB90}" type="pres">
      <dgm:prSet presAssocID="{8678FD0D-4338-451A-9F57-3B7ABA048DD2}" presName="composite3" presStyleCnt="0"/>
      <dgm:spPr/>
    </dgm:pt>
    <dgm:pt modelId="{EB2ABAF2-97FE-4B04-80EA-8A4E39FF67FC}" type="pres">
      <dgm:prSet presAssocID="{8678FD0D-4338-451A-9F57-3B7ABA048DD2}" presName="background3" presStyleLbl="node3" presStyleIdx="2" presStyleCnt="4"/>
      <dgm:spPr/>
    </dgm:pt>
    <dgm:pt modelId="{BF05EDC4-7CE4-40C5-B6DE-3CA4B1241A79}" type="pres">
      <dgm:prSet presAssocID="{8678FD0D-4338-451A-9F57-3B7ABA048DD2}" presName="text3" presStyleLbl="fgAcc3" presStyleIdx="2" presStyleCnt="4">
        <dgm:presLayoutVars>
          <dgm:chPref val="3"/>
        </dgm:presLayoutVars>
      </dgm:prSet>
      <dgm:spPr/>
    </dgm:pt>
    <dgm:pt modelId="{D1A4CE61-4C9A-4B99-BBA3-5D64DC1F4EA7}" type="pres">
      <dgm:prSet presAssocID="{8678FD0D-4338-451A-9F57-3B7ABA048DD2}" presName="hierChild4" presStyleCnt="0"/>
      <dgm:spPr/>
    </dgm:pt>
    <dgm:pt modelId="{47AE88C2-1347-45C2-A649-0654593AEF32}" type="pres">
      <dgm:prSet presAssocID="{A97826B3-C8BB-4799-82E7-3EB111ADC2C8}" presName="Name23" presStyleLbl="parChTrans1D4" presStyleIdx="0" presStyleCnt="5"/>
      <dgm:spPr/>
    </dgm:pt>
    <dgm:pt modelId="{9B5435A4-E65F-4731-AC3E-9F9E24C44AD5}" type="pres">
      <dgm:prSet presAssocID="{F6B8595F-92D7-4476-B2F9-C6F189B26B51}" presName="hierRoot4" presStyleCnt="0"/>
      <dgm:spPr/>
    </dgm:pt>
    <dgm:pt modelId="{CFE894CE-D4B2-4BA7-BE81-0E5045204867}" type="pres">
      <dgm:prSet presAssocID="{F6B8595F-92D7-4476-B2F9-C6F189B26B51}" presName="composite4" presStyleCnt="0"/>
      <dgm:spPr/>
    </dgm:pt>
    <dgm:pt modelId="{1782B791-7425-4D9A-9307-CB0C3A92322E}" type="pres">
      <dgm:prSet presAssocID="{F6B8595F-92D7-4476-B2F9-C6F189B26B51}" presName="background4" presStyleLbl="node4" presStyleIdx="0" presStyleCnt="5"/>
      <dgm:spPr/>
    </dgm:pt>
    <dgm:pt modelId="{CA2DC2CE-0C3A-4FDB-9C29-E0FF6BB34EB4}" type="pres">
      <dgm:prSet presAssocID="{F6B8595F-92D7-4476-B2F9-C6F189B26B51}" presName="text4" presStyleLbl="fgAcc4" presStyleIdx="0" presStyleCnt="5">
        <dgm:presLayoutVars>
          <dgm:chPref val="3"/>
        </dgm:presLayoutVars>
      </dgm:prSet>
      <dgm:spPr/>
    </dgm:pt>
    <dgm:pt modelId="{2064BBAB-BBE7-4E53-A4C3-19BEBB55EFD0}" type="pres">
      <dgm:prSet presAssocID="{F6B8595F-92D7-4476-B2F9-C6F189B26B51}" presName="hierChild5" presStyleCnt="0"/>
      <dgm:spPr/>
    </dgm:pt>
    <dgm:pt modelId="{30A644A5-C2E3-473C-82E5-192A145647AC}" type="pres">
      <dgm:prSet presAssocID="{F3F3441E-892F-47B5-AAA9-DFA969731F24}" presName="Name23" presStyleLbl="parChTrans1D4" presStyleIdx="1" presStyleCnt="5"/>
      <dgm:spPr/>
    </dgm:pt>
    <dgm:pt modelId="{FF5481DD-5702-4C35-8E67-F69882C411BB}" type="pres">
      <dgm:prSet presAssocID="{0ECE89B5-6F2A-4ACE-9FBF-F329EE48F376}" presName="hierRoot4" presStyleCnt="0"/>
      <dgm:spPr/>
    </dgm:pt>
    <dgm:pt modelId="{7E7F8F9E-46ED-4A95-B0FB-D0FE5DCA1873}" type="pres">
      <dgm:prSet presAssocID="{0ECE89B5-6F2A-4ACE-9FBF-F329EE48F376}" presName="composite4" presStyleCnt="0"/>
      <dgm:spPr/>
    </dgm:pt>
    <dgm:pt modelId="{677158EA-DDE6-4837-A246-C07561B04C09}" type="pres">
      <dgm:prSet presAssocID="{0ECE89B5-6F2A-4ACE-9FBF-F329EE48F376}" presName="background4" presStyleLbl="node4" presStyleIdx="1" presStyleCnt="5"/>
      <dgm:spPr/>
    </dgm:pt>
    <dgm:pt modelId="{9B91618E-D1CE-48D2-9AB9-3395F3E15D59}" type="pres">
      <dgm:prSet presAssocID="{0ECE89B5-6F2A-4ACE-9FBF-F329EE48F376}" presName="text4" presStyleLbl="fgAcc4" presStyleIdx="1" presStyleCnt="5">
        <dgm:presLayoutVars>
          <dgm:chPref val="3"/>
        </dgm:presLayoutVars>
      </dgm:prSet>
      <dgm:spPr/>
    </dgm:pt>
    <dgm:pt modelId="{D7206883-98C2-4945-85D3-A2510B2FE000}" type="pres">
      <dgm:prSet presAssocID="{0ECE89B5-6F2A-4ACE-9FBF-F329EE48F376}" presName="hierChild5" presStyleCnt="0"/>
      <dgm:spPr/>
    </dgm:pt>
    <dgm:pt modelId="{9B134825-AA6F-47F1-9DFC-1EB7C24B3852}" type="pres">
      <dgm:prSet presAssocID="{2656E355-7EE3-4EF7-8339-7B530A08F2A0}" presName="Name17" presStyleLbl="parChTrans1D3" presStyleIdx="3" presStyleCnt="4"/>
      <dgm:spPr/>
    </dgm:pt>
    <dgm:pt modelId="{EC3AAC76-3B39-4129-8AE3-06AE952CC0B4}" type="pres">
      <dgm:prSet presAssocID="{FD1E0797-4805-4E68-A514-BDBD55C8FDF7}" presName="hierRoot3" presStyleCnt="0"/>
      <dgm:spPr/>
    </dgm:pt>
    <dgm:pt modelId="{276ABA45-87B4-4FB4-B256-F6379DE502C5}" type="pres">
      <dgm:prSet presAssocID="{FD1E0797-4805-4E68-A514-BDBD55C8FDF7}" presName="composite3" presStyleCnt="0"/>
      <dgm:spPr/>
    </dgm:pt>
    <dgm:pt modelId="{58D69EB1-81BA-4C40-8B92-5773C512C3AB}" type="pres">
      <dgm:prSet presAssocID="{FD1E0797-4805-4E68-A514-BDBD55C8FDF7}" presName="background3" presStyleLbl="node3" presStyleIdx="3" presStyleCnt="4"/>
      <dgm:spPr/>
    </dgm:pt>
    <dgm:pt modelId="{A7883F30-D644-499C-AA98-022D798B0585}" type="pres">
      <dgm:prSet presAssocID="{FD1E0797-4805-4E68-A514-BDBD55C8FDF7}" presName="text3" presStyleLbl="fgAcc3" presStyleIdx="3" presStyleCnt="4">
        <dgm:presLayoutVars>
          <dgm:chPref val="3"/>
        </dgm:presLayoutVars>
      </dgm:prSet>
      <dgm:spPr/>
    </dgm:pt>
    <dgm:pt modelId="{4FCBC039-6E0A-479C-95F7-1892F57062F2}" type="pres">
      <dgm:prSet presAssocID="{FD1E0797-4805-4E68-A514-BDBD55C8FDF7}" presName="hierChild4" presStyleCnt="0"/>
      <dgm:spPr/>
    </dgm:pt>
    <dgm:pt modelId="{73F965AE-CE95-4D7F-8D9E-980B72D2AD71}" type="pres">
      <dgm:prSet presAssocID="{22C27503-9605-4AF9-B914-CCB3AC5122EE}" presName="Name23" presStyleLbl="parChTrans1D4" presStyleIdx="2" presStyleCnt="5"/>
      <dgm:spPr/>
    </dgm:pt>
    <dgm:pt modelId="{3DA130BB-E22F-48CE-BACD-3070E2FD0AA4}" type="pres">
      <dgm:prSet presAssocID="{8C7A3FC7-2C31-468A-BECB-855F86013511}" presName="hierRoot4" presStyleCnt="0"/>
      <dgm:spPr/>
    </dgm:pt>
    <dgm:pt modelId="{DD90687E-ED71-44FE-ADBB-0A3706ED300B}" type="pres">
      <dgm:prSet presAssocID="{8C7A3FC7-2C31-468A-BECB-855F86013511}" presName="composite4" presStyleCnt="0"/>
      <dgm:spPr/>
    </dgm:pt>
    <dgm:pt modelId="{FDFEA81D-D459-4DF2-BA00-705307DE3224}" type="pres">
      <dgm:prSet presAssocID="{8C7A3FC7-2C31-468A-BECB-855F86013511}" presName="background4" presStyleLbl="node4" presStyleIdx="2" presStyleCnt="5"/>
      <dgm:spPr/>
    </dgm:pt>
    <dgm:pt modelId="{C2E2BF75-43B5-4771-A18F-E5099BA4ADA9}" type="pres">
      <dgm:prSet presAssocID="{8C7A3FC7-2C31-468A-BECB-855F86013511}" presName="text4" presStyleLbl="fgAcc4" presStyleIdx="2" presStyleCnt="5">
        <dgm:presLayoutVars>
          <dgm:chPref val="3"/>
        </dgm:presLayoutVars>
      </dgm:prSet>
      <dgm:spPr/>
    </dgm:pt>
    <dgm:pt modelId="{206EF2E4-4992-454A-9723-597006AFCC9B}" type="pres">
      <dgm:prSet presAssocID="{8C7A3FC7-2C31-468A-BECB-855F86013511}" presName="hierChild5" presStyleCnt="0"/>
      <dgm:spPr/>
    </dgm:pt>
    <dgm:pt modelId="{19C9AF53-D0E7-4639-A1E8-92BBE9EE9F0F}" type="pres">
      <dgm:prSet presAssocID="{34674882-C87F-4463-AC64-A73A543B2AF2}" presName="Name23" presStyleLbl="parChTrans1D4" presStyleIdx="3" presStyleCnt="5"/>
      <dgm:spPr/>
    </dgm:pt>
    <dgm:pt modelId="{471BCECA-DBBD-42B1-AEEA-EF72EBE96196}" type="pres">
      <dgm:prSet presAssocID="{8D445008-7419-4D01-BFB5-630F7D6B328A}" presName="hierRoot4" presStyleCnt="0"/>
      <dgm:spPr/>
    </dgm:pt>
    <dgm:pt modelId="{03316765-569A-4727-BFC3-D87DB7ECC6FD}" type="pres">
      <dgm:prSet presAssocID="{8D445008-7419-4D01-BFB5-630F7D6B328A}" presName="composite4" presStyleCnt="0"/>
      <dgm:spPr/>
    </dgm:pt>
    <dgm:pt modelId="{51F5E5EA-C633-4DEC-9667-EE95D3CFA1E3}" type="pres">
      <dgm:prSet presAssocID="{8D445008-7419-4D01-BFB5-630F7D6B328A}" presName="background4" presStyleLbl="node4" presStyleIdx="3" presStyleCnt="5"/>
      <dgm:spPr/>
    </dgm:pt>
    <dgm:pt modelId="{63B2B7DD-53CB-4723-B946-D69A6CFEB580}" type="pres">
      <dgm:prSet presAssocID="{8D445008-7419-4D01-BFB5-630F7D6B328A}" presName="text4" presStyleLbl="fgAcc4" presStyleIdx="3" presStyleCnt="5">
        <dgm:presLayoutVars>
          <dgm:chPref val="3"/>
        </dgm:presLayoutVars>
      </dgm:prSet>
      <dgm:spPr/>
    </dgm:pt>
    <dgm:pt modelId="{7D229A54-DCEF-4DE6-9B67-3255F8EAC59E}" type="pres">
      <dgm:prSet presAssocID="{8D445008-7419-4D01-BFB5-630F7D6B328A}" presName="hierChild5" presStyleCnt="0"/>
      <dgm:spPr/>
    </dgm:pt>
    <dgm:pt modelId="{D9132C43-EE0C-420C-B71E-69C6D594011B}" type="pres">
      <dgm:prSet presAssocID="{EA026EA8-C64A-4072-B660-9A3A9CF2BD39}" presName="Name23" presStyleLbl="parChTrans1D4" presStyleIdx="4" presStyleCnt="5"/>
      <dgm:spPr/>
    </dgm:pt>
    <dgm:pt modelId="{099F3F0F-2E38-4E1B-B863-CAD27CFDCC30}" type="pres">
      <dgm:prSet presAssocID="{DE93CDBB-077A-48E6-AB84-8482A6B157D5}" presName="hierRoot4" presStyleCnt="0"/>
      <dgm:spPr/>
    </dgm:pt>
    <dgm:pt modelId="{A4D08230-A651-46F0-B98B-48CFC525A4AB}" type="pres">
      <dgm:prSet presAssocID="{DE93CDBB-077A-48E6-AB84-8482A6B157D5}" presName="composite4" presStyleCnt="0"/>
      <dgm:spPr/>
    </dgm:pt>
    <dgm:pt modelId="{5202850D-ECBB-4B89-92C9-5718CF2AC815}" type="pres">
      <dgm:prSet presAssocID="{DE93CDBB-077A-48E6-AB84-8482A6B157D5}" presName="background4" presStyleLbl="node4" presStyleIdx="4" presStyleCnt="5"/>
      <dgm:spPr/>
    </dgm:pt>
    <dgm:pt modelId="{BCCBB6BA-AB66-462A-B71D-08CCC3DADA98}" type="pres">
      <dgm:prSet presAssocID="{DE93CDBB-077A-48E6-AB84-8482A6B157D5}" presName="text4" presStyleLbl="fgAcc4" presStyleIdx="4" presStyleCnt="5">
        <dgm:presLayoutVars>
          <dgm:chPref val="3"/>
        </dgm:presLayoutVars>
      </dgm:prSet>
      <dgm:spPr/>
    </dgm:pt>
    <dgm:pt modelId="{788FEC8F-47A8-4C12-82D0-307CA51762D8}" type="pres">
      <dgm:prSet presAssocID="{DE93CDBB-077A-48E6-AB84-8482A6B157D5}" presName="hierChild5" presStyleCnt="0"/>
      <dgm:spPr/>
    </dgm:pt>
  </dgm:ptLst>
  <dgm:cxnLst>
    <dgm:cxn modelId="{8CED7705-0CF1-4EF0-B390-D56B2AC67A8A}" srcId="{8678FD0D-4338-451A-9F57-3B7ABA048DD2}" destId="{0ECE89B5-6F2A-4ACE-9FBF-F329EE48F376}" srcOrd="1" destOrd="0" parTransId="{F3F3441E-892F-47B5-AAA9-DFA969731F24}" sibTransId="{04DE3EE1-6BEF-405D-90CB-94806951FF90}"/>
    <dgm:cxn modelId="{208E1A0E-A73C-4A55-8C2B-8A1F8931CC82}" type="presOf" srcId="{DD8C9A81-051A-49E9-8805-77F6E5FEA026}" destId="{F24B2990-3C60-45FA-B6A3-B6F1DF47C787}" srcOrd="0" destOrd="0" presId="urn:microsoft.com/office/officeart/2005/8/layout/hierarchy1"/>
    <dgm:cxn modelId="{C093370E-2B9F-47ED-B4A5-3721FB532669}" type="presOf" srcId="{A97826B3-C8BB-4799-82E7-3EB111ADC2C8}" destId="{47AE88C2-1347-45C2-A649-0654593AEF32}" srcOrd="0" destOrd="0" presId="urn:microsoft.com/office/officeart/2005/8/layout/hierarchy1"/>
    <dgm:cxn modelId="{D5E0441B-E951-4201-85B3-DC5A3CAED70D}" srcId="{21516A3C-E302-473A-B89B-701E5F6C47C1}" destId="{FD1E0797-4805-4E68-A514-BDBD55C8FDF7}" srcOrd="1" destOrd="0" parTransId="{2656E355-7EE3-4EF7-8339-7B530A08F2A0}" sibTransId="{49A7D3D9-CDB3-41D4-BE9A-3A600CBE462D}"/>
    <dgm:cxn modelId="{940EA331-7E53-4E3F-A122-631F083212CD}" type="presOf" srcId="{42B1464C-B96A-444D-B90D-80A55025230E}" destId="{0FB38221-3F8C-4DAD-BBFE-EB84F927924F}" srcOrd="0" destOrd="0" presId="urn:microsoft.com/office/officeart/2005/8/layout/hierarchy1"/>
    <dgm:cxn modelId="{A7A4BF31-8944-445E-A053-FF11D662DC94}" type="presOf" srcId="{8D445008-7419-4D01-BFB5-630F7D6B328A}" destId="{63B2B7DD-53CB-4723-B946-D69A6CFEB580}" srcOrd="0" destOrd="0" presId="urn:microsoft.com/office/officeart/2005/8/layout/hierarchy1"/>
    <dgm:cxn modelId="{8B8D9C3C-DD8C-4FAA-BAF6-8DABE0944476}" type="presOf" srcId="{80B68E5C-F04A-47DB-99A7-64725C8F13FC}" destId="{69685E5D-B66C-4B3B-AA9E-C538FD3463D8}" srcOrd="0" destOrd="0" presId="urn:microsoft.com/office/officeart/2005/8/layout/hierarchy1"/>
    <dgm:cxn modelId="{16550D40-BD2E-4AD5-901A-1C8FDAD54FBF}" type="presOf" srcId="{FF8F0346-7287-408E-A2F9-D3CB003C003B}" destId="{0CA49AB0-8700-4344-A942-DD88FE87C0DA}" srcOrd="0" destOrd="0" presId="urn:microsoft.com/office/officeart/2005/8/layout/hierarchy1"/>
    <dgm:cxn modelId="{7E6F985C-1110-43F1-9693-4F89A996FBB8}" srcId="{FD1E0797-4805-4E68-A514-BDBD55C8FDF7}" destId="{8C7A3FC7-2C31-468A-BECB-855F86013511}" srcOrd="0" destOrd="0" parTransId="{22C27503-9605-4AF9-B914-CCB3AC5122EE}" sibTransId="{4DC9E5FB-7197-4B30-ADBA-0DD2B610EB61}"/>
    <dgm:cxn modelId="{9BF7B743-E7D8-47A4-AF71-A7B46C691D22}" type="presOf" srcId="{8C7A3FC7-2C31-468A-BECB-855F86013511}" destId="{C2E2BF75-43B5-4771-A18F-E5099BA4ADA9}" srcOrd="0" destOrd="0" presId="urn:microsoft.com/office/officeart/2005/8/layout/hierarchy1"/>
    <dgm:cxn modelId="{C98AFD44-A2B5-4BA8-AD38-87DAC4936B88}" type="presOf" srcId="{8678FD0D-4338-451A-9F57-3B7ABA048DD2}" destId="{BF05EDC4-7CE4-40C5-B6DE-3CA4B1241A79}" srcOrd="0" destOrd="0" presId="urn:microsoft.com/office/officeart/2005/8/layout/hierarchy1"/>
    <dgm:cxn modelId="{6E69CC45-49C9-4A15-92E8-81758D8C0E57}" type="presOf" srcId="{0ECE89B5-6F2A-4ACE-9FBF-F329EE48F376}" destId="{9B91618E-D1CE-48D2-9AB9-3395F3E15D59}" srcOrd="0" destOrd="0" presId="urn:microsoft.com/office/officeart/2005/8/layout/hierarchy1"/>
    <dgm:cxn modelId="{5E55E666-5E4F-4E79-AA1F-CF281525944E}" type="presOf" srcId="{FD1E0797-4805-4E68-A514-BDBD55C8FDF7}" destId="{A7883F30-D644-499C-AA98-022D798B0585}" srcOrd="0" destOrd="0" presId="urn:microsoft.com/office/officeart/2005/8/layout/hierarchy1"/>
    <dgm:cxn modelId="{81373167-46D9-4740-BCDA-1DF55E07522A}" srcId="{8678FD0D-4338-451A-9F57-3B7ABA048DD2}" destId="{F6B8595F-92D7-4476-B2F9-C6F189B26B51}" srcOrd="0" destOrd="0" parTransId="{A97826B3-C8BB-4799-82E7-3EB111ADC2C8}" sibTransId="{EC01D395-2C77-4B1B-B339-8EFCB04F86A5}"/>
    <dgm:cxn modelId="{F39D9E49-8684-4735-A395-CC9B7AB68342}" type="presOf" srcId="{21516A3C-E302-473A-B89B-701E5F6C47C1}" destId="{EEC84D74-5129-4483-90F3-8FC88A810A0F}" srcOrd="0" destOrd="0" presId="urn:microsoft.com/office/officeart/2005/8/layout/hierarchy1"/>
    <dgm:cxn modelId="{5BC72970-16D6-4830-B6C8-5E072568AFD1}" type="presOf" srcId="{03B0121E-B559-4258-A861-1F88DD7B7B5D}" destId="{52AEEE65-6359-41F4-AA09-8D785BECDC9E}" srcOrd="0" destOrd="0" presId="urn:microsoft.com/office/officeart/2005/8/layout/hierarchy1"/>
    <dgm:cxn modelId="{1C472D55-E1AE-4E57-A896-A95FEFBBB210}" type="presOf" srcId="{2656E355-7EE3-4EF7-8339-7B530A08F2A0}" destId="{9B134825-AA6F-47F1-9DFC-1EB7C24B3852}" srcOrd="0" destOrd="0" presId="urn:microsoft.com/office/officeart/2005/8/layout/hierarchy1"/>
    <dgm:cxn modelId="{C6FACA57-6630-4221-AC1E-C53EFA663347}" srcId="{FF8F0346-7287-408E-A2F9-D3CB003C003B}" destId="{80BFEDCA-394A-4931-B03D-3CC55C9CF20D}" srcOrd="0" destOrd="0" parTransId="{B5C1163C-3169-49D2-9809-54F708A1E296}" sibTransId="{613489B2-EA85-42F5-864D-86887AB56AD5}"/>
    <dgm:cxn modelId="{7AF3D058-68CA-487F-87B6-A0E0030D0ECD}" type="presOf" srcId="{F6B8595F-92D7-4476-B2F9-C6F189B26B51}" destId="{CA2DC2CE-0C3A-4FDB-9C29-E0FF6BB34EB4}" srcOrd="0" destOrd="0" presId="urn:microsoft.com/office/officeart/2005/8/layout/hierarchy1"/>
    <dgm:cxn modelId="{97ED2082-9BB4-4EF7-B743-A4D1BEEB3F8E}" type="presOf" srcId="{1C7B589A-CB43-4DE2-AFC5-593BC15D4D42}" destId="{DFC3510C-1FD0-492D-A3CD-F35981B2CA6C}" srcOrd="0" destOrd="0" presId="urn:microsoft.com/office/officeart/2005/8/layout/hierarchy1"/>
    <dgm:cxn modelId="{2DD1B785-276F-4BCA-B172-F8B06E9B9A76}" srcId="{FD1E0797-4805-4E68-A514-BDBD55C8FDF7}" destId="{DE93CDBB-077A-48E6-AB84-8482A6B157D5}" srcOrd="2" destOrd="0" parTransId="{EA026EA8-C64A-4072-B660-9A3A9CF2BD39}" sibTransId="{EDABE542-E940-41B0-AAF6-C1A7619F5D1C}"/>
    <dgm:cxn modelId="{D0AEC894-F14E-4419-A8A6-66666EBF41E8}" srcId="{80BFEDCA-394A-4931-B03D-3CC55C9CF20D}" destId="{03B0121E-B559-4258-A861-1F88DD7B7B5D}" srcOrd="1" destOrd="0" parTransId="{11C86492-6B74-46D4-98BE-B20B7FEB06A6}" sibTransId="{899762B0-7802-4E61-8504-647E7BB701C1}"/>
    <dgm:cxn modelId="{C4A30D96-2008-4E15-BB3B-AE101AD7CD14}" type="presOf" srcId="{F3F3441E-892F-47B5-AAA9-DFA969731F24}" destId="{30A644A5-C2E3-473C-82E5-192A145647AC}" srcOrd="0" destOrd="0" presId="urn:microsoft.com/office/officeart/2005/8/layout/hierarchy1"/>
    <dgm:cxn modelId="{603B3D98-3175-4877-A247-27DDED0BFBAB}" type="presOf" srcId="{80BFEDCA-394A-4931-B03D-3CC55C9CF20D}" destId="{BFE79D81-6933-443C-8560-4C274E458CC8}" srcOrd="0" destOrd="0" presId="urn:microsoft.com/office/officeart/2005/8/layout/hierarchy1"/>
    <dgm:cxn modelId="{19E1A29A-0B22-4306-8477-ECA2D9B05313}" srcId="{FF8F0346-7287-408E-A2F9-D3CB003C003B}" destId="{21516A3C-E302-473A-B89B-701E5F6C47C1}" srcOrd="1" destOrd="0" parTransId="{1C7B589A-CB43-4DE2-AFC5-593BC15D4D42}" sibTransId="{BB880312-AFBD-4C4F-9F10-F3C7FD1F82A9}"/>
    <dgm:cxn modelId="{81375F9B-3D48-4445-ABA0-F77CE2DB871D}" srcId="{21516A3C-E302-473A-B89B-701E5F6C47C1}" destId="{8678FD0D-4338-451A-9F57-3B7ABA048DD2}" srcOrd="0" destOrd="0" parTransId="{F2DA424D-6848-480B-A232-7CFDB7CF443B}" sibTransId="{915298A0-03E8-4DD4-80CC-C4D1763C413B}"/>
    <dgm:cxn modelId="{24A4A9A3-8FDF-4586-8C96-6FB25A4BFA09}" srcId="{DD8C9A81-051A-49E9-8805-77F6E5FEA026}" destId="{FF8F0346-7287-408E-A2F9-D3CB003C003B}" srcOrd="0" destOrd="0" parTransId="{483D7E4A-3931-4A06-9CAB-68DFF8C98AE5}" sibTransId="{6A519B32-9A42-4981-A0D1-F359ECADC016}"/>
    <dgm:cxn modelId="{7340BFB2-EDC8-4139-9A4B-7ED4B961B8A9}" type="presOf" srcId="{F2DA424D-6848-480B-A232-7CFDB7CF443B}" destId="{91FEAEEF-52DC-4C6E-B2A4-88FDB30B8F0F}" srcOrd="0" destOrd="0" presId="urn:microsoft.com/office/officeart/2005/8/layout/hierarchy1"/>
    <dgm:cxn modelId="{40FDB3C0-FCCB-4339-8BE5-496E39111782}" srcId="{FD1E0797-4805-4E68-A514-BDBD55C8FDF7}" destId="{8D445008-7419-4D01-BFB5-630F7D6B328A}" srcOrd="1" destOrd="0" parTransId="{34674882-C87F-4463-AC64-A73A543B2AF2}" sibTransId="{80967F4F-7FB6-460A-9BA7-6F48D5602086}"/>
    <dgm:cxn modelId="{074E05C8-9CFF-4906-9214-12AA8ED0E66E}" srcId="{80BFEDCA-394A-4931-B03D-3CC55C9CF20D}" destId="{80B68E5C-F04A-47DB-99A7-64725C8F13FC}" srcOrd="0" destOrd="0" parTransId="{42B1464C-B96A-444D-B90D-80A55025230E}" sibTransId="{68AF60DE-6758-4700-B6A6-18196C129E6B}"/>
    <dgm:cxn modelId="{39983BCC-925E-497C-A622-01E5643494E7}" type="presOf" srcId="{B5C1163C-3169-49D2-9809-54F708A1E296}" destId="{1EDEBBAA-5C65-4F93-9241-671D60C2208A}" srcOrd="0" destOrd="0" presId="urn:microsoft.com/office/officeart/2005/8/layout/hierarchy1"/>
    <dgm:cxn modelId="{060C8BCC-3A66-4556-B202-6DFAC6B8925A}" type="presOf" srcId="{EA026EA8-C64A-4072-B660-9A3A9CF2BD39}" destId="{D9132C43-EE0C-420C-B71E-69C6D594011B}" srcOrd="0" destOrd="0" presId="urn:microsoft.com/office/officeart/2005/8/layout/hierarchy1"/>
    <dgm:cxn modelId="{995DEECD-EE52-4A5A-80EE-0C03B4F2A727}" type="presOf" srcId="{11C86492-6B74-46D4-98BE-B20B7FEB06A6}" destId="{4272988D-ED56-44E2-A7E1-F6B787F4EA29}" srcOrd="0" destOrd="0" presId="urn:microsoft.com/office/officeart/2005/8/layout/hierarchy1"/>
    <dgm:cxn modelId="{A8CAB0E4-FAA7-465C-9335-DCB04FB5AC6C}" type="presOf" srcId="{34674882-C87F-4463-AC64-A73A543B2AF2}" destId="{19C9AF53-D0E7-4639-A1E8-92BBE9EE9F0F}" srcOrd="0" destOrd="0" presId="urn:microsoft.com/office/officeart/2005/8/layout/hierarchy1"/>
    <dgm:cxn modelId="{FA0144E5-AD57-4DC4-AEA7-10FB097E2AD9}" type="presOf" srcId="{DE93CDBB-077A-48E6-AB84-8482A6B157D5}" destId="{BCCBB6BA-AB66-462A-B71D-08CCC3DADA98}" srcOrd="0" destOrd="0" presId="urn:microsoft.com/office/officeart/2005/8/layout/hierarchy1"/>
    <dgm:cxn modelId="{74EE95EA-CD91-4DBF-B3F0-F3750B638464}" type="presOf" srcId="{22C27503-9605-4AF9-B914-CCB3AC5122EE}" destId="{73F965AE-CE95-4D7F-8D9E-980B72D2AD71}" srcOrd="0" destOrd="0" presId="urn:microsoft.com/office/officeart/2005/8/layout/hierarchy1"/>
    <dgm:cxn modelId="{4899ADAC-75ED-44E1-BCE7-F20D8F446167}" type="presParOf" srcId="{F24B2990-3C60-45FA-B6A3-B6F1DF47C787}" destId="{CC67C78A-BF8F-4743-AE4F-87897F044506}" srcOrd="0" destOrd="0" presId="urn:microsoft.com/office/officeart/2005/8/layout/hierarchy1"/>
    <dgm:cxn modelId="{5A2C2DE6-B615-49D4-806B-051BEDBBA266}" type="presParOf" srcId="{CC67C78A-BF8F-4743-AE4F-87897F044506}" destId="{62920AAA-9D6F-43DA-A82D-9EE3C88F0600}" srcOrd="0" destOrd="0" presId="urn:microsoft.com/office/officeart/2005/8/layout/hierarchy1"/>
    <dgm:cxn modelId="{BEC0B8A3-9593-4D3B-B1F6-8A22D245EB81}" type="presParOf" srcId="{62920AAA-9D6F-43DA-A82D-9EE3C88F0600}" destId="{D9FE0055-97F7-472B-A459-0BC22CC50B12}" srcOrd="0" destOrd="0" presId="urn:microsoft.com/office/officeart/2005/8/layout/hierarchy1"/>
    <dgm:cxn modelId="{1AD4D2E4-614E-4FC3-85DF-189EE609BEF7}" type="presParOf" srcId="{62920AAA-9D6F-43DA-A82D-9EE3C88F0600}" destId="{0CA49AB0-8700-4344-A942-DD88FE87C0DA}" srcOrd="1" destOrd="0" presId="urn:microsoft.com/office/officeart/2005/8/layout/hierarchy1"/>
    <dgm:cxn modelId="{7C792697-54EC-4611-BF03-82134B1778F2}" type="presParOf" srcId="{CC67C78A-BF8F-4743-AE4F-87897F044506}" destId="{2BCA5493-D40D-48B8-A638-6A03774A66F1}" srcOrd="1" destOrd="0" presId="urn:microsoft.com/office/officeart/2005/8/layout/hierarchy1"/>
    <dgm:cxn modelId="{902E8C87-3979-4A2B-8201-E50AB5B92894}" type="presParOf" srcId="{2BCA5493-D40D-48B8-A638-6A03774A66F1}" destId="{1EDEBBAA-5C65-4F93-9241-671D60C2208A}" srcOrd="0" destOrd="0" presId="urn:microsoft.com/office/officeart/2005/8/layout/hierarchy1"/>
    <dgm:cxn modelId="{8106BFD0-CF8F-43A2-9FE4-62325A18D810}" type="presParOf" srcId="{2BCA5493-D40D-48B8-A638-6A03774A66F1}" destId="{1FDDC0F4-BDF7-45C6-9470-7CA2F4B78BD9}" srcOrd="1" destOrd="0" presId="urn:microsoft.com/office/officeart/2005/8/layout/hierarchy1"/>
    <dgm:cxn modelId="{E9E53486-9F3B-48D2-AF31-D0A7A4771F15}" type="presParOf" srcId="{1FDDC0F4-BDF7-45C6-9470-7CA2F4B78BD9}" destId="{EBFE6F0F-A34B-4B18-A7E1-B2E81D0B3EB7}" srcOrd="0" destOrd="0" presId="urn:microsoft.com/office/officeart/2005/8/layout/hierarchy1"/>
    <dgm:cxn modelId="{5CE1E14B-3125-4151-B8EF-A00E2377BAB5}" type="presParOf" srcId="{EBFE6F0F-A34B-4B18-A7E1-B2E81D0B3EB7}" destId="{BC1BEF01-E1FF-47E9-8851-1DD9B5F93DB9}" srcOrd="0" destOrd="0" presId="urn:microsoft.com/office/officeart/2005/8/layout/hierarchy1"/>
    <dgm:cxn modelId="{B5B88DA0-096C-4411-A20A-5DFD8B80DB47}" type="presParOf" srcId="{EBFE6F0F-A34B-4B18-A7E1-B2E81D0B3EB7}" destId="{BFE79D81-6933-443C-8560-4C274E458CC8}" srcOrd="1" destOrd="0" presId="urn:microsoft.com/office/officeart/2005/8/layout/hierarchy1"/>
    <dgm:cxn modelId="{1927F772-93AF-4506-A82A-D34874CFD306}" type="presParOf" srcId="{1FDDC0F4-BDF7-45C6-9470-7CA2F4B78BD9}" destId="{3CE7DDF5-F712-4506-95AD-3A30065D6881}" srcOrd="1" destOrd="0" presId="urn:microsoft.com/office/officeart/2005/8/layout/hierarchy1"/>
    <dgm:cxn modelId="{C6E6C5A8-6296-42A6-8C59-4C18CD759100}" type="presParOf" srcId="{3CE7DDF5-F712-4506-95AD-3A30065D6881}" destId="{0FB38221-3F8C-4DAD-BBFE-EB84F927924F}" srcOrd="0" destOrd="0" presId="urn:microsoft.com/office/officeart/2005/8/layout/hierarchy1"/>
    <dgm:cxn modelId="{D8E56CDA-6BC1-4C61-AE05-D7C0830BB162}" type="presParOf" srcId="{3CE7DDF5-F712-4506-95AD-3A30065D6881}" destId="{305CF920-A969-4D6A-AF39-3ED5B28BB089}" srcOrd="1" destOrd="0" presId="urn:microsoft.com/office/officeart/2005/8/layout/hierarchy1"/>
    <dgm:cxn modelId="{8441DE5F-F738-4899-AF24-DB6507E29F25}" type="presParOf" srcId="{305CF920-A969-4D6A-AF39-3ED5B28BB089}" destId="{55385646-8D0E-4FE2-A41D-DA2BFFE7CF2A}" srcOrd="0" destOrd="0" presId="urn:microsoft.com/office/officeart/2005/8/layout/hierarchy1"/>
    <dgm:cxn modelId="{C8C8DD34-4B95-4A75-97BE-782E68976829}" type="presParOf" srcId="{55385646-8D0E-4FE2-A41D-DA2BFFE7CF2A}" destId="{A1E914A7-331B-4252-A2EE-CB02BE12CE70}" srcOrd="0" destOrd="0" presId="urn:microsoft.com/office/officeart/2005/8/layout/hierarchy1"/>
    <dgm:cxn modelId="{E6A26084-CF99-4A46-AECB-500FC4308ED1}" type="presParOf" srcId="{55385646-8D0E-4FE2-A41D-DA2BFFE7CF2A}" destId="{69685E5D-B66C-4B3B-AA9E-C538FD3463D8}" srcOrd="1" destOrd="0" presId="urn:microsoft.com/office/officeart/2005/8/layout/hierarchy1"/>
    <dgm:cxn modelId="{9FCAD6C7-59A4-4399-AE7B-17A6F19F04F3}" type="presParOf" srcId="{305CF920-A969-4D6A-AF39-3ED5B28BB089}" destId="{D83BEE5B-AF0C-49D0-AC77-59CAD1A1A59B}" srcOrd="1" destOrd="0" presId="urn:microsoft.com/office/officeart/2005/8/layout/hierarchy1"/>
    <dgm:cxn modelId="{93931509-379A-4D66-A85C-8E96700DCA27}" type="presParOf" srcId="{3CE7DDF5-F712-4506-95AD-3A30065D6881}" destId="{4272988D-ED56-44E2-A7E1-F6B787F4EA29}" srcOrd="2" destOrd="0" presId="urn:microsoft.com/office/officeart/2005/8/layout/hierarchy1"/>
    <dgm:cxn modelId="{607C05CF-8680-4288-992F-85ECC5EC0490}" type="presParOf" srcId="{3CE7DDF5-F712-4506-95AD-3A30065D6881}" destId="{70B03658-AF74-4368-82AD-4AE59DC9D11B}" srcOrd="3" destOrd="0" presId="urn:microsoft.com/office/officeart/2005/8/layout/hierarchy1"/>
    <dgm:cxn modelId="{9ECCDDD3-13C0-499B-A2EF-DEBE791B4DC8}" type="presParOf" srcId="{70B03658-AF74-4368-82AD-4AE59DC9D11B}" destId="{4C595839-0C9E-469E-A095-934C37698131}" srcOrd="0" destOrd="0" presId="urn:microsoft.com/office/officeart/2005/8/layout/hierarchy1"/>
    <dgm:cxn modelId="{B9A340F3-8E53-43D4-9611-FF7B8A6F670F}" type="presParOf" srcId="{4C595839-0C9E-469E-A095-934C37698131}" destId="{00A73764-172A-485C-87C9-7C5CFE65BA21}" srcOrd="0" destOrd="0" presId="urn:microsoft.com/office/officeart/2005/8/layout/hierarchy1"/>
    <dgm:cxn modelId="{DF76DB72-3A0C-45E8-9E40-65F2B8A162E5}" type="presParOf" srcId="{4C595839-0C9E-469E-A095-934C37698131}" destId="{52AEEE65-6359-41F4-AA09-8D785BECDC9E}" srcOrd="1" destOrd="0" presId="urn:microsoft.com/office/officeart/2005/8/layout/hierarchy1"/>
    <dgm:cxn modelId="{6028E519-8387-4B8C-A4D7-57E29855C4F8}" type="presParOf" srcId="{70B03658-AF74-4368-82AD-4AE59DC9D11B}" destId="{7C15DF91-24A8-4EB1-9384-289E84940E70}" srcOrd="1" destOrd="0" presId="urn:microsoft.com/office/officeart/2005/8/layout/hierarchy1"/>
    <dgm:cxn modelId="{916A0ADA-0C1B-4FC8-82DA-0740DB77B9ED}" type="presParOf" srcId="{2BCA5493-D40D-48B8-A638-6A03774A66F1}" destId="{DFC3510C-1FD0-492D-A3CD-F35981B2CA6C}" srcOrd="2" destOrd="0" presId="urn:microsoft.com/office/officeart/2005/8/layout/hierarchy1"/>
    <dgm:cxn modelId="{68FB0C81-3950-4DFD-A6DD-F7AB2A7A4953}" type="presParOf" srcId="{2BCA5493-D40D-48B8-A638-6A03774A66F1}" destId="{DA8B23CC-AB8B-43F8-A5B2-BF110795F86A}" srcOrd="3" destOrd="0" presId="urn:microsoft.com/office/officeart/2005/8/layout/hierarchy1"/>
    <dgm:cxn modelId="{4A85EA95-1305-4AB9-9BE1-E942F883648B}" type="presParOf" srcId="{DA8B23CC-AB8B-43F8-A5B2-BF110795F86A}" destId="{73B6B1AA-FBAD-4538-BA4E-9F1BC6CB2A8F}" srcOrd="0" destOrd="0" presId="urn:microsoft.com/office/officeart/2005/8/layout/hierarchy1"/>
    <dgm:cxn modelId="{EDF26C55-F2FD-4377-B65D-72F2CFC9D16D}" type="presParOf" srcId="{73B6B1AA-FBAD-4538-BA4E-9F1BC6CB2A8F}" destId="{2D7D0F87-EFDA-4E34-BF5E-B0820F68C5E8}" srcOrd="0" destOrd="0" presId="urn:microsoft.com/office/officeart/2005/8/layout/hierarchy1"/>
    <dgm:cxn modelId="{4B517EFE-3086-4432-8AFA-3486EDDA553D}" type="presParOf" srcId="{73B6B1AA-FBAD-4538-BA4E-9F1BC6CB2A8F}" destId="{EEC84D74-5129-4483-90F3-8FC88A810A0F}" srcOrd="1" destOrd="0" presId="urn:microsoft.com/office/officeart/2005/8/layout/hierarchy1"/>
    <dgm:cxn modelId="{3E0D819E-985C-4E51-A5DD-760D113CB9AC}" type="presParOf" srcId="{DA8B23CC-AB8B-43F8-A5B2-BF110795F86A}" destId="{4B9C4E73-9554-4A97-BCA7-2899582F3ED7}" srcOrd="1" destOrd="0" presId="urn:microsoft.com/office/officeart/2005/8/layout/hierarchy1"/>
    <dgm:cxn modelId="{B5D74F33-C0FB-4341-AAC5-F086463EA453}" type="presParOf" srcId="{4B9C4E73-9554-4A97-BCA7-2899582F3ED7}" destId="{91FEAEEF-52DC-4C6E-B2A4-88FDB30B8F0F}" srcOrd="0" destOrd="0" presId="urn:microsoft.com/office/officeart/2005/8/layout/hierarchy1"/>
    <dgm:cxn modelId="{01A3D7E7-D93F-41F8-BAC0-E41F2239DE6D}" type="presParOf" srcId="{4B9C4E73-9554-4A97-BCA7-2899582F3ED7}" destId="{E86146B0-90BE-48B0-BF53-5F31364E1398}" srcOrd="1" destOrd="0" presId="urn:microsoft.com/office/officeart/2005/8/layout/hierarchy1"/>
    <dgm:cxn modelId="{7565D48D-8E1F-4580-A0DC-8BAD49224EC8}" type="presParOf" srcId="{E86146B0-90BE-48B0-BF53-5F31364E1398}" destId="{A1B782E4-68AD-4A1E-BCED-4F1FCEBEAB90}" srcOrd="0" destOrd="0" presId="urn:microsoft.com/office/officeart/2005/8/layout/hierarchy1"/>
    <dgm:cxn modelId="{6151EEC2-C847-4D82-A98C-FFE6DC6BA53D}" type="presParOf" srcId="{A1B782E4-68AD-4A1E-BCED-4F1FCEBEAB90}" destId="{EB2ABAF2-97FE-4B04-80EA-8A4E39FF67FC}" srcOrd="0" destOrd="0" presId="urn:microsoft.com/office/officeart/2005/8/layout/hierarchy1"/>
    <dgm:cxn modelId="{020D8A48-49E7-4004-A8B2-43EBB5EDA639}" type="presParOf" srcId="{A1B782E4-68AD-4A1E-BCED-4F1FCEBEAB90}" destId="{BF05EDC4-7CE4-40C5-B6DE-3CA4B1241A79}" srcOrd="1" destOrd="0" presId="urn:microsoft.com/office/officeart/2005/8/layout/hierarchy1"/>
    <dgm:cxn modelId="{25BDACF4-D736-474D-8407-B1529D41B948}" type="presParOf" srcId="{E86146B0-90BE-48B0-BF53-5F31364E1398}" destId="{D1A4CE61-4C9A-4B99-BBA3-5D64DC1F4EA7}" srcOrd="1" destOrd="0" presId="urn:microsoft.com/office/officeart/2005/8/layout/hierarchy1"/>
    <dgm:cxn modelId="{6CD57DBD-7844-4C57-970D-57156B41FBEC}" type="presParOf" srcId="{D1A4CE61-4C9A-4B99-BBA3-5D64DC1F4EA7}" destId="{47AE88C2-1347-45C2-A649-0654593AEF32}" srcOrd="0" destOrd="0" presId="urn:microsoft.com/office/officeart/2005/8/layout/hierarchy1"/>
    <dgm:cxn modelId="{DEF487E1-B178-4C78-8284-5125AF408A8F}" type="presParOf" srcId="{D1A4CE61-4C9A-4B99-BBA3-5D64DC1F4EA7}" destId="{9B5435A4-E65F-4731-AC3E-9F9E24C44AD5}" srcOrd="1" destOrd="0" presId="urn:microsoft.com/office/officeart/2005/8/layout/hierarchy1"/>
    <dgm:cxn modelId="{C1CC7F9E-58BC-40FA-8408-7F5EA7512AEE}" type="presParOf" srcId="{9B5435A4-E65F-4731-AC3E-9F9E24C44AD5}" destId="{CFE894CE-D4B2-4BA7-BE81-0E5045204867}" srcOrd="0" destOrd="0" presId="urn:microsoft.com/office/officeart/2005/8/layout/hierarchy1"/>
    <dgm:cxn modelId="{F8213AA7-7423-4D37-BB67-C7F4E9977A21}" type="presParOf" srcId="{CFE894CE-D4B2-4BA7-BE81-0E5045204867}" destId="{1782B791-7425-4D9A-9307-CB0C3A92322E}" srcOrd="0" destOrd="0" presId="urn:microsoft.com/office/officeart/2005/8/layout/hierarchy1"/>
    <dgm:cxn modelId="{0A9B691F-51CB-4809-B9F8-12C97771C926}" type="presParOf" srcId="{CFE894CE-D4B2-4BA7-BE81-0E5045204867}" destId="{CA2DC2CE-0C3A-4FDB-9C29-E0FF6BB34EB4}" srcOrd="1" destOrd="0" presId="urn:microsoft.com/office/officeart/2005/8/layout/hierarchy1"/>
    <dgm:cxn modelId="{8C9E6DAF-4DB1-4BB3-BE64-23AB794E3515}" type="presParOf" srcId="{9B5435A4-E65F-4731-AC3E-9F9E24C44AD5}" destId="{2064BBAB-BBE7-4E53-A4C3-19BEBB55EFD0}" srcOrd="1" destOrd="0" presId="urn:microsoft.com/office/officeart/2005/8/layout/hierarchy1"/>
    <dgm:cxn modelId="{BB330B20-608E-4D42-A47C-6790D8820E9B}" type="presParOf" srcId="{D1A4CE61-4C9A-4B99-BBA3-5D64DC1F4EA7}" destId="{30A644A5-C2E3-473C-82E5-192A145647AC}" srcOrd="2" destOrd="0" presId="urn:microsoft.com/office/officeart/2005/8/layout/hierarchy1"/>
    <dgm:cxn modelId="{7352F310-33A6-4D5D-A575-5A12CB64A950}" type="presParOf" srcId="{D1A4CE61-4C9A-4B99-BBA3-5D64DC1F4EA7}" destId="{FF5481DD-5702-4C35-8E67-F69882C411BB}" srcOrd="3" destOrd="0" presId="urn:microsoft.com/office/officeart/2005/8/layout/hierarchy1"/>
    <dgm:cxn modelId="{DE85F3B1-540F-4056-93B8-F35E148559D0}" type="presParOf" srcId="{FF5481DD-5702-4C35-8E67-F69882C411BB}" destId="{7E7F8F9E-46ED-4A95-B0FB-D0FE5DCA1873}" srcOrd="0" destOrd="0" presId="urn:microsoft.com/office/officeart/2005/8/layout/hierarchy1"/>
    <dgm:cxn modelId="{7C14A988-02EC-4739-A2DA-B7DAB22FDED9}" type="presParOf" srcId="{7E7F8F9E-46ED-4A95-B0FB-D0FE5DCA1873}" destId="{677158EA-DDE6-4837-A246-C07561B04C09}" srcOrd="0" destOrd="0" presId="urn:microsoft.com/office/officeart/2005/8/layout/hierarchy1"/>
    <dgm:cxn modelId="{96FE755E-11A9-4996-8F08-E3E54E3CEE00}" type="presParOf" srcId="{7E7F8F9E-46ED-4A95-B0FB-D0FE5DCA1873}" destId="{9B91618E-D1CE-48D2-9AB9-3395F3E15D59}" srcOrd="1" destOrd="0" presId="urn:microsoft.com/office/officeart/2005/8/layout/hierarchy1"/>
    <dgm:cxn modelId="{22246EA6-6B07-4E35-A512-D5BFD3D7DEF8}" type="presParOf" srcId="{FF5481DD-5702-4C35-8E67-F69882C411BB}" destId="{D7206883-98C2-4945-85D3-A2510B2FE000}" srcOrd="1" destOrd="0" presId="urn:microsoft.com/office/officeart/2005/8/layout/hierarchy1"/>
    <dgm:cxn modelId="{DBEABC10-580A-485F-9072-0FBD977D774C}" type="presParOf" srcId="{4B9C4E73-9554-4A97-BCA7-2899582F3ED7}" destId="{9B134825-AA6F-47F1-9DFC-1EB7C24B3852}" srcOrd="2" destOrd="0" presId="urn:microsoft.com/office/officeart/2005/8/layout/hierarchy1"/>
    <dgm:cxn modelId="{048C0A5B-7CDA-4B2D-9C40-92E827488AB4}" type="presParOf" srcId="{4B9C4E73-9554-4A97-BCA7-2899582F3ED7}" destId="{EC3AAC76-3B39-4129-8AE3-06AE952CC0B4}" srcOrd="3" destOrd="0" presId="urn:microsoft.com/office/officeart/2005/8/layout/hierarchy1"/>
    <dgm:cxn modelId="{2BC8D535-DACC-4BC5-AA7E-92EF8C8980C2}" type="presParOf" srcId="{EC3AAC76-3B39-4129-8AE3-06AE952CC0B4}" destId="{276ABA45-87B4-4FB4-B256-F6379DE502C5}" srcOrd="0" destOrd="0" presId="urn:microsoft.com/office/officeart/2005/8/layout/hierarchy1"/>
    <dgm:cxn modelId="{27859FB6-64FD-44BF-B5D4-8F3CE1760BCC}" type="presParOf" srcId="{276ABA45-87B4-4FB4-B256-F6379DE502C5}" destId="{58D69EB1-81BA-4C40-8B92-5773C512C3AB}" srcOrd="0" destOrd="0" presId="urn:microsoft.com/office/officeart/2005/8/layout/hierarchy1"/>
    <dgm:cxn modelId="{AE932FB8-5F7D-444C-9BB8-DF84F75F3D76}" type="presParOf" srcId="{276ABA45-87B4-4FB4-B256-F6379DE502C5}" destId="{A7883F30-D644-499C-AA98-022D798B0585}" srcOrd="1" destOrd="0" presId="urn:microsoft.com/office/officeart/2005/8/layout/hierarchy1"/>
    <dgm:cxn modelId="{080E7631-9A47-4297-AE44-6E136CC89832}" type="presParOf" srcId="{EC3AAC76-3B39-4129-8AE3-06AE952CC0B4}" destId="{4FCBC039-6E0A-479C-95F7-1892F57062F2}" srcOrd="1" destOrd="0" presId="urn:microsoft.com/office/officeart/2005/8/layout/hierarchy1"/>
    <dgm:cxn modelId="{56DA6C87-3EA4-4FA1-AACD-E4147DC6A5CE}" type="presParOf" srcId="{4FCBC039-6E0A-479C-95F7-1892F57062F2}" destId="{73F965AE-CE95-4D7F-8D9E-980B72D2AD71}" srcOrd="0" destOrd="0" presId="urn:microsoft.com/office/officeart/2005/8/layout/hierarchy1"/>
    <dgm:cxn modelId="{DC56C6C6-1B49-4E98-93E7-69CC17A226E2}" type="presParOf" srcId="{4FCBC039-6E0A-479C-95F7-1892F57062F2}" destId="{3DA130BB-E22F-48CE-BACD-3070E2FD0AA4}" srcOrd="1" destOrd="0" presId="urn:microsoft.com/office/officeart/2005/8/layout/hierarchy1"/>
    <dgm:cxn modelId="{6F32BA89-F59D-4E91-A18F-20C36FAADF99}" type="presParOf" srcId="{3DA130BB-E22F-48CE-BACD-3070E2FD0AA4}" destId="{DD90687E-ED71-44FE-ADBB-0A3706ED300B}" srcOrd="0" destOrd="0" presId="urn:microsoft.com/office/officeart/2005/8/layout/hierarchy1"/>
    <dgm:cxn modelId="{63BF0F9D-0186-45E1-9047-3EFB95C989F5}" type="presParOf" srcId="{DD90687E-ED71-44FE-ADBB-0A3706ED300B}" destId="{FDFEA81D-D459-4DF2-BA00-705307DE3224}" srcOrd="0" destOrd="0" presId="urn:microsoft.com/office/officeart/2005/8/layout/hierarchy1"/>
    <dgm:cxn modelId="{CC638BFE-2DBE-4BFF-AC5F-D96343898BFA}" type="presParOf" srcId="{DD90687E-ED71-44FE-ADBB-0A3706ED300B}" destId="{C2E2BF75-43B5-4771-A18F-E5099BA4ADA9}" srcOrd="1" destOrd="0" presId="urn:microsoft.com/office/officeart/2005/8/layout/hierarchy1"/>
    <dgm:cxn modelId="{DB0E9615-C7EA-476D-8B08-6307967BF063}" type="presParOf" srcId="{3DA130BB-E22F-48CE-BACD-3070E2FD0AA4}" destId="{206EF2E4-4992-454A-9723-597006AFCC9B}" srcOrd="1" destOrd="0" presId="urn:microsoft.com/office/officeart/2005/8/layout/hierarchy1"/>
    <dgm:cxn modelId="{7188BFB9-81F6-480D-8CBA-18ADDC687909}" type="presParOf" srcId="{4FCBC039-6E0A-479C-95F7-1892F57062F2}" destId="{19C9AF53-D0E7-4639-A1E8-92BBE9EE9F0F}" srcOrd="2" destOrd="0" presId="urn:microsoft.com/office/officeart/2005/8/layout/hierarchy1"/>
    <dgm:cxn modelId="{E3EFC411-366D-4798-BF25-0DFB31C63B27}" type="presParOf" srcId="{4FCBC039-6E0A-479C-95F7-1892F57062F2}" destId="{471BCECA-DBBD-42B1-AEEA-EF72EBE96196}" srcOrd="3" destOrd="0" presId="urn:microsoft.com/office/officeart/2005/8/layout/hierarchy1"/>
    <dgm:cxn modelId="{14588BF8-2ACB-4421-BB8B-15B3A7EA084E}" type="presParOf" srcId="{471BCECA-DBBD-42B1-AEEA-EF72EBE96196}" destId="{03316765-569A-4727-BFC3-D87DB7ECC6FD}" srcOrd="0" destOrd="0" presId="urn:microsoft.com/office/officeart/2005/8/layout/hierarchy1"/>
    <dgm:cxn modelId="{B219C183-58AC-4841-8036-3FCE255F1B67}" type="presParOf" srcId="{03316765-569A-4727-BFC3-D87DB7ECC6FD}" destId="{51F5E5EA-C633-4DEC-9667-EE95D3CFA1E3}" srcOrd="0" destOrd="0" presId="urn:microsoft.com/office/officeart/2005/8/layout/hierarchy1"/>
    <dgm:cxn modelId="{EC6D0E2A-CDA0-4F9B-A260-70A09002DBF6}" type="presParOf" srcId="{03316765-569A-4727-BFC3-D87DB7ECC6FD}" destId="{63B2B7DD-53CB-4723-B946-D69A6CFEB580}" srcOrd="1" destOrd="0" presId="urn:microsoft.com/office/officeart/2005/8/layout/hierarchy1"/>
    <dgm:cxn modelId="{2C936531-6878-42FE-B3DC-09291FDDB184}" type="presParOf" srcId="{471BCECA-DBBD-42B1-AEEA-EF72EBE96196}" destId="{7D229A54-DCEF-4DE6-9B67-3255F8EAC59E}" srcOrd="1" destOrd="0" presId="urn:microsoft.com/office/officeart/2005/8/layout/hierarchy1"/>
    <dgm:cxn modelId="{3ED198AE-0DB9-4081-8911-CF4AABD57204}" type="presParOf" srcId="{4FCBC039-6E0A-479C-95F7-1892F57062F2}" destId="{D9132C43-EE0C-420C-B71E-69C6D594011B}" srcOrd="4" destOrd="0" presId="urn:microsoft.com/office/officeart/2005/8/layout/hierarchy1"/>
    <dgm:cxn modelId="{36F8DB77-23B2-4A99-ADD7-EE8A33DEFF7D}" type="presParOf" srcId="{4FCBC039-6E0A-479C-95F7-1892F57062F2}" destId="{099F3F0F-2E38-4E1B-B863-CAD27CFDCC30}" srcOrd="5" destOrd="0" presId="urn:microsoft.com/office/officeart/2005/8/layout/hierarchy1"/>
    <dgm:cxn modelId="{5C767A09-6798-4178-97F3-B8CB2F3302CE}" type="presParOf" srcId="{099F3F0F-2E38-4E1B-B863-CAD27CFDCC30}" destId="{A4D08230-A651-46F0-B98B-48CFC525A4AB}" srcOrd="0" destOrd="0" presId="urn:microsoft.com/office/officeart/2005/8/layout/hierarchy1"/>
    <dgm:cxn modelId="{7EC708D4-B30A-42E6-B8CE-CAB4BC1546D0}" type="presParOf" srcId="{A4D08230-A651-46F0-B98B-48CFC525A4AB}" destId="{5202850D-ECBB-4B89-92C9-5718CF2AC815}" srcOrd="0" destOrd="0" presId="urn:microsoft.com/office/officeart/2005/8/layout/hierarchy1"/>
    <dgm:cxn modelId="{7A192655-3F28-4B5A-BB8A-53C48C926BD5}" type="presParOf" srcId="{A4D08230-A651-46F0-B98B-48CFC525A4AB}" destId="{BCCBB6BA-AB66-462A-B71D-08CCC3DADA98}" srcOrd="1" destOrd="0" presId="urn:microsoft.com/office/officeart/2005/8/layout/hierarchy1"/>
    <dgm:cxn modelId="{1D92F288-28A6-4F17-B3ED-86861CA728F7}" type="presParOf" srcId="{099F3F0F-2E38-4E1B-B863-CAD27CFDCC30}" destId="{788FEC8F-47A8-4C12-82D0-307CA51762D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32C43-EE0C-420C-B71E-69C6D594011B}">
      <dsp:nvSpPr>
        <dsp:cNvPr id="0" name=""/>
        <dsp:cNvSpPr/>
      </dsp:nvSpPr>
      <dsp:spPr>
        <a:xfrm>
          <a:off x="7331270" y="4222773"/>
          <a:ext cx="1491739" cy="354966"/>
        </a:xfrm>
        <a:custGeom>
          <a:avLst/>
          <a:gdLst/>
          <a:ahLst/>
          <a:cxnLst/>
          <a:rect l="0" t="0" r="0" b="0"/>
          <a:pathLst>
            <a:path>
              <a:moveTo>
                <a:pt x="0" y="0"/>
              </a:moveTo>
              <a:lnTo>
                <a:pt x="0" y="241899"/>
              </a:lnTo>
              <a:lnTo>
                <a:pt x="1491739" y="241899"/>
              </a:lnTo>
              <a:lnTo>
                <a:pt x="1491739" y="354966"/>
              </a:lnTo>
            </a:path>
          </a:pathLst>
        </a:custGeom>
        <a:noFill/>
        <a:ln w="55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9AF53-D0E7-4639-A1E8-92BBE9EE9F0F}">
      <dsp:nvSpPr>
        <dsp:cNvPr id="0" name=""/>
        <dsp:cNvSpPr/>
      </dsp:nvSpPr>
      <dsp:spPr>
        <a:xfrm>
          <a:off x="7285550" y="4222773"/>
          <a:ext cx="91440" cy="354966"/>
        </a:xfrm>
        <a:custGeom>
          <a:avLst/>
          <a:gdLst/>
          <a:ahLst/>
          <a:cxnLst/>
          <a:rect l="0" t="0" r="0" b="0"/>
          <a:pathLst>
            <a:path>
              <a:moveTo>
                <a:pt x="45720" y="0"/>
              </a:moveTo>
              <a:lnTo>
                <a:pt x="45720" y="354966"/>
              </a:lnTo>
            </a:path>
          </a:pathLst>
        </a:custGeom>
        <a:noFill/>
        <a:ln w="55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965AE-CE95-4D7F-8D9E-980B72D2AD71}">
      <dsp:nvSpPr>
        <dsp:cNvPr id="0" name=""/>
        <dsp:cNvSpPr/>
      </dsp:nvSpPr>
      <dsp:spPr>
        <a:xfrm>
          <a:off x="5839530" y="4222773"/>
          <a:ext cx="1491739" cy="354966"/>
        </a:xfrm>
        <a:custGeom>
          <a:avLst/>
          <a:gdLst/>
          <a:ahLst/>
          <a:cxnLst/>
          <a:rect l="0" t="0" r="0" b="0"/>
          <a:pathLst>
            <a:path>
              <a:moveTo>
                <a:pt x="1491739" y="0"/>
              </a:moveTo>
              <a:lnTo>
                <a:pt x="1491739" y="241899"/>
              </a:lnTo>
              <a:lnTo>
                <a:pt x="0" y="241899"/>
              </a:lnTo>
              <a:lnTo>
                <a:pt x="0" y="354966"/>
              </a:lnTo>
            </a:path>
          </a:pathLst>
        </a:custGeom>
        <a:noFill/>
        <a:ln w="55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134825-AA6F-47F1-9DFC-1EB7C24B3852}">
      <dsp:nvSpPr>
        <dsp:cNvPr id="0" name=""/>
        <dsp:cNvSpPr/>
      </dsp:nvSpPr>
      <dsp:spPr>
        <a:xfrm>
          <a:off x="5466595" y="3092780"/>
          <a:ext cx="1864674" cy="354966"/>
        </a:xfrm>
        <a:custGeom>
          <a:avLst/>
          <a:gdLst/>
          <a:ahLst/>
          <a:cxnLst/>
          <a:rect l="0" t="0" r="0" b="0"/>
          <a:pathLst>
            <a:path>
              <a:moveTo>
                <a:pt x="0" y="0"/>
              </a:moveTo>
              <a:lnTo>
                <a:pt x="0" y="241899"/>
              </a:lnTo>
              <a:lnTo>
                <a:pt x="1864674" y="241899"/>
              </a:lnTo>
              <a:lnTo>
                <a:pt x="1864674" y="354966"/>
              </a:lnTo>
            </a:path>
          </a:pathLst>
        </a:custGeom>
        <a:noFill/>
        <a:ln w="55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644A5-C2E3-473C-82E5-192A145647AC}">
      <dsp:nvSpPr>
        <dsp:cNvPr id="0" name=""/>
        <dsp:cNvSpPr/>
      </dsp:nvSpPr>
      <dsp:spPr>
        <a:xfrm>
          <a:off x="3601920" y="4222773"/>
          <a:ext cx="745869" cy="354966"/>
        </a:xfrm>
        <a:custGeom>
          <a:avLst/>
          <a:gdLst/>
          <a:ahLst/>
          <a:cxnLst/>
          <a:rect l="0" t="0" r="0" b="0"/>
          <a:pathLst>
            <a:path>
              <a:moveTo>
                <a:pt x="0" y="0"/>
              </a:moveTo>
              <a:lnTo>
                <a:pt x="0" y="241899"/>
              </a:lnTo>
              <a:lnTo>
                <a:pt x="745869" y="241899"/>
              </a:lnTo>
              <a:lnTo>
                <a:pt x="745869" y="354966"/>
              </a:lnTo>
            </a:path>
          </a:pathLst>
        </a:custGeom>
        <a:noFill/>
        <a:ln w="55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AE88C2-1347-45C2-A649-0654593AEF32}">
      <dsp:nvSpPr>
        <dsp:cNvPr id="0" name=""/>
        <dsp:cNvSpPr/>
      </dsp:nvSpPr>
      <dsp:spPr>
        <a:xfrm>
          <a:off x="2856050" y="4222773"/>
          <a:ext cx="745869" cy="354966"/>
        </a:xfrm>
        <a:custGeom>
          <a:avLst/>
          <a:gdLst/>
          <a:ahLst/>
          <a:cxnLst/>
          <a:rect l="0" t="0" r="0" b="0"/>
          <a:pathLst>
            <a:path>
              <a:moveTo>
                <a:pt x="745869" y="0"/>
              </a:moveTo>
              <a:lnTo>
                <a:pt x="745869" y="241899"/>
              </a:lnTo>
              <a:lnTo>
                <a:pt x="0" y="241899"/>
              </a:lnTo>
              <a:lnTo>
                <a:pt x="0" y="354966"/>
              </a:lnTo>
            </a:path>
          </a:pathLst>
        </a:custGeom>
        <a:noFill/>
        <a:ln w="55000" cap="flat" cmpd="thickThin"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EAEEF-52DC-4C6E-B2A4-88FDB30B8F0F}">
      <dsp:nvSpPr>
        <dsp:cNvPr id="0" name=""/>
        <dsp:cNvSpPr/>
      </dsp:nvSpPr>
      <dsp:spPr>
        <a:xfrm>
          <a:off x="3601920" y="3092780"/>
          <a:ext cx="1864674" cy="354966"/>
        </a:xfrm>
        <a:custGeom>
          <a:avLst/>
          <a:gdLst/>
          <a:ahLst/>
          <a:cxnLst/>
          <a:rect l="0" t="0" r="0" b="0"/>
          <a:pathLst>
            <a:path>
              <a:moveTo>
                <a:pt x="1864674" y="0"/>
              </a:moveTo>
              <a:lnTo>
                <a:pt x="1864674" y="241899"/>
              </a:lnTo>
              <a:lnTo>
                <a:pt x="0" y="241899"/>
              </a:lnTo>
              <a:lnTo>
                <a:pt x="0" y="354966"/>
              </a:lnTo>
            </a:path>
          </a:pathLst>
        </a:custGeom>
        <a:noFill/>
        <a:ln w="55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C3510C-1FD0-492D-A3CD-F35981B2CA6C}">
      <dsp:nvSpPr>
        <dsp:cNvPr id="0" name=""/>
        <dsp:cNvSpPr/>
      </dsp:nvSpPr>
      <dsp:spPr>
        <a:xfrm>
          <a:off x="3415453" y="1962787"/>
          <a:ext cx="2051142" cy="354966"/>
        </a:xfrm>
        <a:custGeom>
          <a:avLst/>
          <a:gdLst/>
          <a:ahLst/>
          <a:cxnLst/>
          <a:rect l="0" t="0" r="0" b="0"/>
          <a:pathLst>
            <a:path>
              <a:moveTo>
                <a:pt x="0" y="0"/>
              </a:moveTo>
              <a:lnTo>
                <a:pt x="0" y="241899"/>
              </a:lnTo>
              <a:lnTo>
                <a:pt x="2051142" y="241899"/>
              </a:lnTo>
              <a:lnTo>
                <a:pt x="2051142" y="354966"/>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2988D-ED56-44E2-A7E1-F6B787F4EA29}">
      <dsp:nvSpPr>
        <dsp:cNvPr id="0" name=""/>
        <dsp:cNvSpPr/>
      </dsp:nvSpPr>
      <dsp:spPr>
        <a:xfrm>
          <a:off x="1364310" y="3092780"/>
          <a:ext cx="745869" cy="354966"/>
        </a:xfrm>
        <a:custGeom>
          <a:avLst/>
          <a:gdLst/>
          <a:ahLst/>
          <a:cxnLst/>
          <a:rect l="0" t="0" r="0" b="0"/>
          <a:pathLst>
            <a:path>
              <a:moveTo>
                <a:pt x="0" y="0"/>
              </a:moveTo>
              <a:lnTo>
                <a:pt x="0" y="241899"/>
              </a:lnTo>
              <a:lnTo>
                <a:pt x="745869" y="241899"/>
              </a:lnTo>
              <a:lnTo>
                <a:pt x="745869" y="354966"/>
              </a:lnTo>
            </a:path>
          </a:pathLst>
        </a:custGeom>
        <a:noFill/>
        <a:ln w="55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B38221-3F8C-4DAD-BBFE-EB84F927924F}">
      <dsp:nvSpPr>
        <dsp:cNvPr id="0" name=""/>
        <dsp:cNvSpPr/>
      </dsp:nvSpPr>
      <dsp:spPr>
        <a:xfrm>
          <a:off x="618440" y="3092780"/>
          <a:ext cx="745869" cy="354966"/>
        </a:xfrm>
        <a:custGeom>
          <a:avLst/>
          <a:gdLst/>
          <a:ahLst/>
          <a:cxnLst/>
          <a:rect l="0" t="0" r="0" b="0"/>
          <a:pathLst>
            <a:path>
              <a:moveTo>
                <a:pt x="745869" y="0"/>
              </a:moveTo>
              <a:lnTo>
                <a:pt x="745869" y="241899"/>
              </a:lnTo>
              <a:lnTo>
                <a:pt x="0" y="241899"/>
              </a:lnTo>
              <a:lnTo>
                <a:pt x="0" y="354966"/>
              </a:lnTo>
            </a:path>
          </a:pathLst>
        </a:custGeom>
        <a:noFill/>
        <a:ln w="55000" cap="flat" cmpd="thickThin"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EBBAA-5C65-4F93-9241-671D60C2208A}">
      <dsp:nvSpPr>
        <dsp:cNvPr id="0" name=""/>
        <dsp:cNvSpPr/>
      </dsp:nvSpPr>
      <dsp:spPr>
        <a:xfrm>
          <a:off x="1364310" y="1962787"/>
          <a:ext cx="2051142" cy="354966"/>
        </a:xfrm>
        <a:custGeom>
          <a:avLst/>
          <a:gdLst/>
          <a:ahLst/>
          <a:cxnLst/>
          <a:rect l="0" t="0" r="0" b="0"/>
          <a:pathLst>
            <a:path>
              <a:moveTo>
                <a:pt x="2051142" y="0"/>
              </a:moveTo>
              <a:lnTo>
                <a:pt x="2051142" y="241899"/>
              </a:lnTo>
              <a:lnTo>
                <a:pt x="0" y="241899"/>
              </a:lnTo>
              <a:lnTo>
                <a:pt x="0" y="354966"/>
              </a:lnTo>
            </a:path>
          </a:pathLst>
        </a:custGeom>
        <a:noFill/>
        <a:ln w="55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FE0055-97F7-472B-A459-0BC22CC50B12}">
      <dsp:nvSpPr>
        <dsp:cNvPr id="0" name=""/>
        <dsp:cNvSpPr/>
      </dsp:nvSpPr>
      <dsp:spPr>
        <a:xfrm>
          <a:off x="2805195" y="1187761"/>
          <a:ext cx="1220514" cy="775026"/>
        </a:xfrm>
        <a:prstGeom prst="roundRect">
          <a:avLst>
            <a:gd name="adj" fmla="val 10000"/>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49AB0-8700-4344-A942-DD88FE87C0DA}">
      <dsp:nvSpPr>
        <dsp:cNvPr id="0" name=""/>
        <dsp:cNvSpPr/>
      </dsp:nvSpPr>
      <dsp:spPr>
        <a:xfrm>
          <a:off x="2940808" y="1316593"/>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基本架構</a:t>
          </a:r>
        </a:p>
      </dsp:txBody>
      <dsp:txXfrm>
        <a:off x="2963508" y="1339293"/>
        <a:ext cx="1175114" cy="729626"/>
      </dsp:txXfrm>
    </dsp:sp>
    <dsp:sp modelId="{BC1BEF01-E1FF-47E9-8851-1DD9B5F93DB9}">
      <dsp:nvSpPr>
        <dsp:cNvPr id="0" name=""/>
        <dsp:cNvSpPr/>
      </dsp:nvSpPr>
      <dsp:spPr>
        <a:xfrm>
          <a:off x="754053" y="2317754"/>
          <a:ext cx="1220514" cy="775026"/>
        </a:xfrm>
        <a:prstGeom prst="roundRect">
          <a:avLst>
            <a:gd name="adj" fmla="val 10000"/>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79D81-6933-443C-8560-4C274E458CC8}">
      <dsp:nvSpPr>
        <dsp:cNvPr id="0" name=""/>
        <dsp:cNvSpPr/>
      </dsp:nvSpPr>
      <dsp:spPr>
        <a:xfrm>
          <a:off x="889666" y="2446586"/>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適用對象</a:t>
          </a:r>
        </a:p>
      </dsp:txBody>
      <dsp:txXfrm>
        <a:off x="912366" y="2469286"/>
        <a:ext cx="1175114" cy="729626"/>
      </dsp:txXfrm>
    </dsp:sp>
    <dsp:sp modelId="{A1E914A7-331B-4252-A2EE-CB02BE12CE70}">
      <dsp:nvSpPr>
        <dsp:cNvPr id="0" name=""/>
        <dsp:cNvSpPr/>
      </dsp:nvSpPr>
      <dsp:spPr>
        <a:xfrm>
          <a:off x="8183" y="3447747"/>
          <a:ext cx="1220514" cy="775026"/>
        </a:xfrm>
        <a:prstGeom prst="roundRect">
          <a:avLst>
            <a:gd name="adj" fmla="val 10000"/>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685E5D-B66C-4B3B-AA9E-C538FD3463D8}">
      <dsp:nvSpPr>
        <dsp:cNvPr id="0" name=""/>
        <dsp:cNvSpPr/>
      </dsp:nvSpPr>
      <dsp:spPr>
        <a:xfrm>
          <a:off x="143796" y="3576579"/>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公職人員</a:t>
          </a:r>
          <a:r>
            <a:rPr lang="en-US" altLang="zh-TW" sz="1400" kern="1200" dirty="0">
              <a:sym typeface="Arial"/>
            </a:rPr>
            <a:t>§2</a:t>
          </a:r>
          <a:endParaRPr lang="zh-TW" altLang="en-US" sz="1400" kern="1200" dirty="0"/>
        </a:p>
      </dsp:txBody>
      <dsp:txXfrm>
        <a:off x="166496" y="3599279"/>
        <a:ext cx="1175114" cy="729626"/>
      </dsp:txXfrm>
    </dsp:sp>
    <dsp:sp modelId="{00A73764-172A-485C-87C9-7C5CFE65BA21}">
      <dsp:nvSpPr>
        <dsp:cNvPr id="0" name=""/>
        <dsp:cNvSpPr/>
      </dsp:nvSpPr>
      <dsp:spPr>
        <a:xfrm>
          <a:off x="1499923" y="3447747"/>
          <a:ext cx="1220514" cy="775026"/>
        </a:xfrm>
        <a:prstGeom prst="roundRect">
          <a:avLst>
            <a:gd name="adj" fmla="val 10000"/>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EEE65-6359-41F4-AA09-8D785BECDC9E}">
      <dsp:nvSpPr>
        <dsp:cNvPr id="0" name=""/>
        <dsp:cNvSpPr/>
      </dsp:nvSpPr>
      <dsp:spPr>
        <a:xfrm>
          <a:off x="1635536" y="3576579"/>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關係人</a:t>
          </a:r>
          <a:r>
            <a:rPr lang="en-US" altLang="zh-TW" sz="1400" kern="1200" dirty="0">
              <a:sym typeface="Arial"/>
            </a:rPr>
            <a:t>§3</a:t>
          </a:r>
          <a:endParaRPr lang="zh-TW" altLang="en-US" sz="1400" kern="1200" dirty="0"/>
        </a:p>
      </dsp:txBody>
      <dsp:txXfrm>
        <a:off x="1658236" y="3599279"/>
        <a:ext cx="1175114" cy="729626"/>
      </dsp:txXfrm>
    </dsp:sp>
    <dsp:sp modelId="{2D7D0F87-EFDA-4E34-BF5E-B0820F68C5E8}">
      <dsp:nvSpPr>
        <dsp:cNvPr id="0" name=""/>
        <dsp:cNvSpPr/>
      </dsp:nvSpPr>
      <dsp:spPr>
        <a:xfrm>
          <a:off x="4856338" y="2317754"/>
          <a:ext cx="1220514" cy="775026"/>
        </a:xfrm>
        <a:prstGeom prst="roundRect">
          <a:avLst>
            <a:gd name="adj" fmla="val 10000"/>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C84D74-5129-4483-90F3-8FC88A810A0F}">
      <dsp:nvSpPr>
        <dsp:cNvPr id="0" name=""/>
        <dsp:cNvSpPr/>
      </dsp:nvSpPr>
      <dsp:spPr>
        <a:xfrm>
          <a:off x="4991951" y="2446586"/>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規範方式</a:t>
          </a:r>
          <a:endParaRPr lang="zh-TW" altLang="en-US" sz="1400" kern="1200" dirty="0"/>
        </a:p>
      </dsp:txBody>
      <dsp:txXfrm>
        <a:off x="5014651" y="2469286"/>
        <a:ext cx="1175114" cy="729626"/>
      </dsp:txXfrm>
    </dsp:sp>
    <dsp:sp modelId="{EB2ABAF2-97FE-4B04-80EA-8A4E39FF67FC}">
      <dsp:nvSpPr>
        <dsp:cNvPr id="0" name=""/>
        <dsp:cNvSpPr/>
      </dsp:nvSpPr>
      <dsp:spPr>
        <a:xfrm>
          <a:off x="2991663" y="3447747"/>
          <a:ext cx="1220514" cy="775026"/>
        </a:xfrm>
        <a:prstGeom prst="roundRect">
          <a:avLst>
            <a:gd name="adj" fmla="val 10000"/>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5EDC4-7CE4-40C5-B6DE-3CA4B1241A79}">
      <dsp:nvSpPr>
        <dsp:cNvPr id="0" name=""/>
        <dsp:cNvSpPr/>
      </dsp:nvSpPr>
      <dsp:spPr>
        <a:xfrm>
          <a:off x="3127276" y="3576579"/>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ym typeface="Arial"/>
            </a:rPr>
            <a:t>核心規範</a:t>
          </a:r>
        </a:p>
      </dsp:txBody>
      <dsp:txXfrm>
        <a:off x="3149976" y="3599279"/>
        <a:ext cx="1175114" cy="729626"/>
      </dsp:txXfrm>
    </dsp:sp>
    <dsp:sp modelId="{1782B791-7425-4D9A-9307-CB0C3A92322E}">
      <dsp:nvSpPr>
        <dsp:cNvPr id="0" name=""/>
        <dsp:cNvSpPr/>
      </dsp:nvSpPr>
      <dsp:spPr>
        <a:xfrm>
          <a:off x="2245793" y="4577740"/>
          <a:ext cx="1220514" cy="775026"/>
        </a:xfrm>
        <a:prstGeom prst="roundRect">
          <a:avLst>
            <a:gd name="adj" fmla="val 10000"/>
          </a:avLst>
        </a:prstGeom>
        <a:solidFill>
          <a:schemeClr val="accent6">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2DC2CE-0C3A-4FDB-9C29-E0FF6BB34EB4}">
      <dsp:nvSpPr>
        <dsp:cNvPr id="0" name=""/>
        <dsp:cNvSpPr/>
      </dsp:nvSpPr>
      <dsp:spPr>
        <a:xfrm>
          <a:off x="2381406" y="4706572"/>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zh-TW" altLang="en-US" sz="1600" kern="1200" dirty="0">
              <a:sym typeface="Arial"/>
            </a:rPr>
            <a:t>利益</a:t>
          </a:r>
          <a:r>
            <a:rPr lang="en-US" altLang="zh-TW" sz="1600" kern="1200" dirty="0">
              <a:sym typeface="Arial"/>
            </a:rPr>
            <a:t>§4</a:t>
          </a:r>
        </a:p>
        <a:p>
          <a:pPr marL="0" lvl="0" indent="0" algn="ctr" defTabSz="711200" rtl="0">
            <a:lnSpc>
              <a:spcPct val="90000"/>
            </a:lnSpc>
            <a:spcBef>
              <a:spcPct val="0"/>
            </a:spcBef>
            <a:spcAft>
              <a:spcPct val="35000"/>
            </a:spcAft>
            <a:buNone/>
          </a:pPr>
          <a:r>
            <a:rPr lang="zh-TW" altLang="en-US" sz="1600" kern="1200" dirty="0">
              <a:sym typeface="Arial"/>
            </a:rPr>
            <a:t>利益衝突</a:t>
          </a:r>
          <a:r>
            <a:rPr lang="en-US" altLang="zh-TW" sz="1600" kern="1200" dirty="0"/>
            <a:t>§5</a:t>
          </a:r>
          <a:endParaRPr lang="zh-TW" altLang="en-US" sz="1300" kern="1200" dirty="0"/>
        </a:p>
      </dsp:txBody>
      <dsp:txXfrm>
        <a:off x="2404106" y="4729272"/>
        <a:ext cx="1175114" cy="729626"/>
      </dsp:txXfrm>
    </dsp:sp>
    <dsp:sp modelId="{677158EA-DDE6-4837-A246-C07561B04C09}">
      <dsp:nvSpPr>
        <dsp:cNvPr id="0" name=""/>
        <dsp:cNvSpPr/>
      </dsp:nvSpPr>
      <dsp:spPr>
        <a:xfrm>
          <a:off x="3737533" y="4577740"/>
          <a:ext cx="1220514" cy="775026"/>
        </a:xfrm>
        <a:prstGeom prst="roundRect">
          <a:avLst>
            <a:gd name="adj" fmla="val 10000"/>
          </a:avLst>
        </a:prstGeom>
        <a:solidFill>
          <a:schemeClr val="accent6">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1618E-D1CE-48D2-9AB9-3395F3E15D59}">
      <dsp:nvSpPr>
        <dsp:cNvPr id="0" name=""/>
        <dsp:cNvSpPr/>
      </dsp:nvSpPr>
      <dsp:spPr>
        <a:xfrm>
          <a:off x="3873146" y="4706572"/>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a:sym typeface="Arial"/>
            </a:rPr>
            <a:t>迴避義務</a:t>
          </a:r>
          <a:r>
            <a:rPr lang="en-US" altLang="zh-TW" sz="1400" kern="1200">
              <a:sym typeface="Arial"/>
            </a:rPr>
            <a:t>§6~§10</a:t>
          </a:r>
          <a:endParaRPr lang="zh-TW" altLang="en-US" sz="1400" kern="1200" dirty="0"/>
        </a:p>
      </dsp:txBody>
      <dsp:txXfrm>
        <a:off x="3895846" y="4729272"/>
        <a:ext cx="1175114" cy="729626"/>
      </dsp:txXfrm>
    </dsp:sp>
    <dsp:sp modelId="{58D69EB1-81BA-4C40-8B92-5773C512C3AB}">
      <dsp:nvSpPr>
        <dsp:cNvPr id="0" name=""/>
        <dsp:cNvSpPr/>
      </dsp:nvSpPr>
      <dsp:spPr>
        <a:xfrm>
          <a:off x="6721013" y="3447747"/>
          <a:ext cx="1220514" cy="775026"/>
        </a:xfrm>
        <a:prstGeom prst="roundRect">
          <a:avLst>
            <a:gd name="adj" fmla="val 10000"/>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83F30-D644-499C-AA98-022D798B0585}">
      <dsp:nvSpPr>
        <dsp:cNvPr id="0" name=""/>
        <dsp:cNvSpPr/>
      </dsp:nvSpPr>
      <dsp:spPr>
        <a:xfrm>
          <a:off x="6856626" y="3576579"/>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漏洞填補</a:t>
          </a:r>
        </a:p>
      </dsp:txBody>
      <dsp:txXfrm>
        <a:off x="6879326" y="3599279"/>
        <a:ext cx="1175114" cy="729626"/>
      </dsp:txXfrm>
    </dsp:sp>
    <dsp:sp modelId="{FDFEA81D-D459-4DF2-BA00-705307DE3224}">
      <dsp:nvSpPr>
        <dsp:cNvPr id="0" name=""/>
        <dsp:cNvSpPr/>
      </dsp:nvSpPr>
      <dsp:spPr>
        <a:xfrm>
          <a:off x="5229273" y="4577740"/>
          <a:ext cx="1220514" cy="775026"/>
        </a:xfrm>
        <a:prstGeom prst="roundRect">
          <a:avLst>
            <a:gd name="adj" fmla="val 10000"/>
          </a:avLst>
        </a:prstGeom>
        <a:solidFill>
          <a:schemeClr val="accent6">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2BF75-43B5-4771-A18F-E5099BA4ADA9}">
      <dsp:nvSpPr>
        <dsp:cNvPr id="0" name=""/>
        <dsp:cNvSpPr/>
      </dsp:nvSpPr>
      <dsp:spPr>
        <a:xfrm>
          <a:off x="5364886" y="4706572"/>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假借職權圖利禁止</a:t>
          </a:r>
          <a:r>
            <a:rPr lang="en-US" altLang="zh-TW" sz="1400" kern="1200" dirty="0">
              <a:sym typeface="Arial"/>
            </a:rPr>
            <a:t>§12</a:t>
          </a:r>
          <a:endParaRPr lang="zh-TW" altLang="en-US" sz="1400" kern="1200" dirty="0"/>
        </a:p>
      </dsp:txBody>
      <dsp:txXfrm>
        <a:off x="5387586" y="4729272"/>
        <a:ext cx="1175114" cy="729626"/>
      </dsp:txXfrm>
    </dsp:sp>
    <dsp:sp modelId="{51F5E5EA-C633-4DEC-9667-EE95D3CFA1E3}">
      <dsp:nvSpPr>
        <dsp:cNvPr id="0" name=""/>
        <dsp:cNvSpPr/>
      </dsp:nvSpPr>
      <dsp:spPr>
        <a:xfrm>
          <a:off x="6721013" y="4577740"/>
          <a:ext cx="1220514" cy="775026"/>
        </a:xfrm>
        <a:prstGeom prst="roundRect">
          <a:avLst>
            <a:gd name="adj" fmla="val 10000"/>
          </a:avLst>
        </a:prstGeom>
        <a:solidFill>
          <a:schemeClr val="accent6">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B2B7DD-53CB-4723-B946-D69A6CFEB580}">
      <dsp:nvSpPr>
        <dsp:cNvPr id="0" name=""/>
        <dsp:cNvSpPr/>
      </dsp:nvSpPr>
      <dsp:spPr>
        <a:xfrm>
          <a:off x="6856626" y="4706572"/>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dirty="0">
              <a:sym typeface="Arial"/>
            </a:rPr>
            <a:t>請託關說禁止</a:t>
          </a:r>
          <a:r>
            <a:rPr lang="en-US" altLang="zh-TW" sz="1400" kern="1200" dirty="0">
              <a:sym typeface="Arial"/>
            </a:rPr>
            <a:t>§13</a:t>
          </a:r>
          <a:endParaRPr lang="zh-TW" altLang="en-US" sz="1400" kern="1200" dirty="0"/>
        </a:p>
      </dsp:txBody>
      <dsp:txXfrm>
        <a:off x="6879326" y="4729272"/>
        <a:ext cx="1175114" cy="729626"/>
      </dsp:txXfrm>
    </dsp:sp>
    <dsp:sp modelId="{5202850D-ECBB-4B89-92C9-5718CF2AC815}">
      <dsp:nvSpPr>
        <dsp:cNvPr id="0" name=""/>
        <dsp:cNvSpPr/>
      </dsp:nvSpPr>
      <dsp:spPr>
        <a:xfrm>
          <a:off x="8212753" y="4577740"/>
          <a:ext cx="1220514" cy="775026"/>
        </a:xfrm>
        <a:prstGeom prst="roundRect">
          <a:avLst>
            <a:gd name="adj" fmla="val 10000"/>
          </a:avLst>
        </a:prstGeom>
        <a:solidFill>
          <a:schemeClr val="accent6">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BB6BA-AB66-462A-B71D-08CCC3DADA98}">
      <dsp:nvSpPr>
        <dsp:cNvPr id="0" name=""/>
        <dsp:cNvSpPr/>
      </dsp:nvSpPr>
      <dsp:spPr>
        <a:xfrm>
          <a:off x="8348365" y="4706572"/>
          <a:ext cx="1220514" cy="775026"/>
        </a:xfrm>
        <a:prstGeom prst="roundRect">
          <a:avLst>
            <a:gd name="adj" fmla="val 10000"/>
          </a:avLst>
        </a:prstGeom>
        <a:solidFill>
          <a:schemeClr val="lt1">
            <a:alpha val="90000"/>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zh-TW" altLang="en-US" sz="1400" kern="1200"/>
            <a:t>交易或補助行為禁止</a:t>
          </a:r>
          <a:r>
            <a:rPr lang="en-US" altLang="zh-TW" sz="1400" kern="1200"/>
            <a:t>§14</a:t>
          </a:r>
          <a:endParaRPr lang="zh-TW" altLang="en-US" sz="1400" kern="1200" dirty="0"/>
        </a:p>
      </dsp:txBody>
      <dsp:txXfrm>
        <a:off x="8371065" y="4729272"/>
        <a:ext cx="1175114" cy="7296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68108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rPr>
              <a:t>3</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rPr>
              <a:t>4</a:t>
            </a:fld>
            <a:endParaRPr>
              <a:solidFill>
                <a:srgbClr val="000000"/>
              </a:solidFill>
            </a:endParaRPr>
          </a:p>
        </p:txBody>
      </p:sp>
    </p:spTree>
    <p:extLst>
      <p:ext uri="{BB962C8B-B14F-4D97-AF65-F5344CB8AC3E}">
        <p14:creationId xmlns:p14="http://schemas.microsoft.com/office/powerpoint/2010/main" val="406908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rPr>
              <a:t>5</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各種表單</a:t>
            </a:r>
            <a:endParaRPr/>
          </a:p>
        </p:txBody>
      </p:sp>
      <p:sp>
        <p:nvSpPr>
          <p:cNvPr id="279" name="Google Shape;2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zh-TW" sz="1200">
                <a:latin typeface="Arial"/>
                <a:ea typeface="Arial"/>
                <a:cs typeface="Arial"/>
                <a:sym typeface="Arial"/>
              </a:rPr>
              <a:t>A事前揭露表</a:t>
            </a:r>
            <a:endParaRPr/>
          </a:p>
          <a:p>
            <a:pPr marL="0" lvl="0" indent="0" algn="l" rtl="0">
              <a:spcBef>
                <a:spcPts val="0"/>
              </a:spcBef>
              <a:spcAft>
                <a:spcPts val="0"/>
              </a:spcAft>
              <a:buNone/>
            </a:pPr>
            <a:endParaRPr/>
          </a:p>
        </p:txBody>
      </p:sp>
      <p:sp>
        <p:nvSpPr>
          <p:cNvPr id="350" name="Google Shape;3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r>
              <a:rPr lang="zh-TW" sz="1200">
                <a:latin typeface="Arial"/>
                <a:ea typeface="Arial"/>
                <a:cs typeface="Arial"/>
                <a:sym typeface="Arial"/>
              </a:rPr>
              <a:t>B事後公開表</a:t>
            </a:r>
            <a:endParaRPr/>
          </a:p>
          <a:p>
            <a:pPr marL="0" lvl="0" indent="0" algn="l" rtl="0">
              <a:spcBef>
                <a:spcPts val="0"/>
              </a:spcBef>
              <a:spcAft>
                <a:spcPts val="0"/>
              </a:spcAft>
              <a:buNone/>
            </a:pPr>
            <a:endParaRPr/>
          </a:p>
        </p:txBody>
      </p:sp>
      <p:sp>
        <p:nvSpPr>
          <p:cNvPr id="356" name="Google Shape;35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首页">
    <p:spTree>
      <p:nvGrpSpPr>
        <p:cNvPr id="1" name=""/>
        <p:cNvGrpSpPr/>
        <p:nvPr/>
      </p:nvGrpSpPr>
      <p:grpSpPr>
        <a:xfrm>
          <a:off x="0" y="0"/>
          <a:ext cx="0" cy="0"/>
          <a:chOff x="0" y="0"/>
          <a:chExt cx="0" cy="0"/>
        </a:xfrm>
      </p:grpSpPr>
      <p:grpSp>
        <p:nvGrpSpPr>
          <p:cNvPr id="44" name="Group 2"/>
          <p:cNvGrpSpPr>
            <a:grpSpLocks/>
          </p:cNvGrpSpPr>
          <p:nvPr userDrawn="1"/>
        </p:nvGrpSpPr>
        <p:grpSpPr bwMode="auto">
          <a:xfrm>
            <a:off x="2099733" y="0"/>
            <a:ext cx="7806269" cy="6858000"/>
            <a:chOff x="0" y="0"/>
            <a:chExt cx="5959248" cy="5143500"/>
          </a:xfrm>
        </p:grpSpPr>
        <p:sp>
          <p:nvSpPr>
            <p:cNvPr id="45" name="平行四边形 54"/>
            <p:cNvSpPr>
              <a:spLocks noChangeArrowheads="1"/>
            </p:cNvSpPr>
            <p:nvPr/>
          </p:nvSpPr>
          <p:spPr bwMode="auto">
            <a:xfrm>
              <a:off x="0" y="0"/>
              <a:ext cx="2009775" cy="5143500"/>
            </a:xfrm>
            <a:prstGeom prst="parallelogram">
              <a:avLst>
                <a:gd name="adj" fmla="val 50588"/>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46" name="流程图: 手动输入 28"/>
            <p:cNvSpPr>
              <a:spLocks noChangeArrowheads="1"/>
            </p:cNvSpPr>
            <p:nvPr/>
          </p:nvSpPr>
          <p:spPr bwMode="auto">
            <a:xfrm rot="16200000" flipH="1">
              <a:off x="906235" y="90487"/>
              <a:ext cx="5143500" cy="4962526"/>
            </a:xfrm>
            <a:prstGeom prst="flowChartManualInput">
              <a:avLst/>
            </a:prstGeom>
            <a:solidFill>
              <a:srgbClr val="007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47" name="平行四边形 11"/>
            <p:cNvSpPr>
              <a:spLocks noChangeArrowheads="1"/>
            </p:cNvSpPr>
            <p:nvPr/>
          </p:nvSpPr>
          <p:spPr bwMode="auto">
            <a:xfrm>
              <a:off x="973590" y="0"/>
              <a:ext cx="2009775" cy="5143500"/>
            </a:xfrm>
            <a:prstGeom prst="parallelogram">
              <a:avLst>
                <a:gd name="adj" fmla="val 50588"/>
              </a:avLst>
            </a:prstGeom>
            <a:solidFill>
              <a:srgbClr val="006E9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grpSp>
        <p:nvGrpSpPr>
          <p:cNvPr id="2" name="群組 1"/>
          <p:cNvGrpSpPr/>
          <p:nvPr userDrawn="1"/>
        </p:nvGrpSpPr>
        <p:grpSpPr>
          <a:xfrm rot="180000">
            <a:off x="2052419" y="439521"/>
            <a:ext cx="6174630" cy="3565522"/>
            <a:chOff x="2668791" y="1462608"/>
            <a:chExt cx="6174630" cy="3565522"/>
          </a:xfrm>
        </p:grpSpPr>
        <p:grpSp>
          <p:nvGrpSpPr>
            <p:cNvPr id="48" name="Group 6"/>
            <p:cNvGrpSpPr>
              <a:grpSpLocks/>
            </p:cNvGrpSpPr>
            <p:nvPr userDrawn="1"/>
          </p:nvGrpSpPr>
          <p:grpSpPr bwMode="auto">
            <a:xfrm rot="-60000">
              <a:off x="2684186" y="1462608"/>
              <a:ext cx="3600000" cy="1998133"/>
              <a:chOff x="82726" y="-1546"/>
              <a:chExt cx="3519038" cy="1497581"/>
            </a:xfrm>
          </p:grpSpPr>
          <p:sp>
            <p:nvSpPr>
              <p:cNvPr id="49" name="右箭头 30"/>
              <p:cNvSpPr>
                <a:spLocks noChangeArrowheads="1"/>
              </p:cNvSpPr>
              <p:nvPr/>
            </p:nvSpPr>
            <p:spPr bwMode="auto">
              <a:xfrm rot="540000" flipH="1" flipV="1">
                <a:off x="82726" y="-1546"/>
                <a:ext cx="3519038" cy="1497581"/>
              </a:xfrm>
              <a:prstGeom prst="rightArrow">
                <a:avLst>
                  <a:gd name="adj1" fmla="val 62704"/>
                  <a:gd name="adj2" fmla="val 30830"/>
                </a:avLst>
              </a:prstGeom>
              <a:solidFill>
                <a:srgbClr val="007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6000">
                  <a:solidFill>
                    <a:srgbClr val="FFFFFF"/>
                  </a:solidFill>
                  <a:latin typeface="微軟正黑體" pitchFamily="34" charset="-120"/>
                  <a:ea typeface="微軟正黑體" pitchFamily="34" charset="-120"/>
                </a:endParaRPr>
              </a:p>
            </p:txBody>
          </p:sp>
          <p:sp>
            <p:nvSpPr>
              <p:cNvPr id="50" name="矩形 9"/>
              <p:cNvSpPr>
                <a:spLocks noChangeArrowheads="1"/>
              </p:cNvSpPr>
              <p:nvPr/>
            </p:nvSpPr>
            <p:spPr bwMode="auto">
              <a:xfrm rot="600000">
                <a:off x="639264" y="370843"/>
                <a:ext cx="2639279" cy="7612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algn="just">
                  <a:spcAft>
                    <a:spcPts val="600"/>
                  </a:spcAft>
                </a:pPr>
                <a:endParaRPr lang="en-US" sz="6000" dirty="0">
                  <a:solidFill>
                    <a:schemeClr val="bg1"/>
                  </a:solidFill>
                  <a:latin typeface="微軟正黑體" pitchFamily="34" charset="-120"/>
                  <a:ea typeface="微軟正黑體" pitchFamily="34" charset="-120"/>
                  <a:sym typeface="DotumChe" pitchFamily="49" charset="-127"/>
                </a:endParaRPr>
              </a:p>
            </p:txBody>
          </p:sp>
        </p:grpSp>
        <p:sp>
          <p:nvSpPr>
            <p:cNvPr id="52" name="右箭头 52"/>
            <p:cNvSpPr>
              <a:spLocks noChangeArrowheads="1"/>
            </p:cNvSpPr>
            <p:nvPr/>
          </p:nvSpPr>
          <p:spPr bwMode="auto">
            <a:xfrm rot="480000">
              <a:off x="4802945" y="3032113"/>
              <a:ext cx="3600000" cy="1996017"/>
            </a:xfrm>
            <a:prstGeom prst="rightArrow">
              <a:avLst>
                <a:gd name="adj1" fmla="val 62704"/>
                <a:gd name="adj2" fmla="val 30830"/>
              </a:avLst>
            </a:prstGeom>
            <a:solidFill>
              <a:srgbClr val="8ABC1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4" name="矩形 53"/>
            <p:cNvSpPr>
              <a:spLocks noChangeArrowheads="1"/>
            </p:cNvSpPr>
            <p:nvPr userDrawn="1"/>
          </p:nvSpPr>
          <p:spPr bwMode="auto">
            <a:xfrm rot="540000">
              <a:off x="2668791" y="2048233"/>
              <a:ext cx="3525807" cy="83099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r">
                <a:spcAft>
                  <a:spcPts val="600"/>
                </a:spcAft>
              </a:pPr>
              <a:r>
                <a:rPr lang="en-US" altLang="zh-TW" sz="4800" b="0" i="0" u="none" strike="noStrike" cap="none" dirty="0">
                  <a:solidFill>
                    <a:schemeClr val="bg1"/>
                  </a:solidFill>
                  <a:effectLst/>
                  <a:latin typeface="Segoe UI Black" pitchFamily="34" charset="0"/>
                  <a:ea typeface="Segoe UI Black" pitchFamily="34" charset="0"/>
                  <a:cs typeface="+mn-cs"/>
                  <a:sym typeface="Arial"/>
                </a:rPr>
                <a:t>Conflicts</a:t>
              </a:r>
              <a:endParaRPr lang="en-US" sz="4800" b="1" dirty="0">
                <a:solidFill>
                  <a:schemeClr val="bg1"/>
                </a:solidFill>
                <a:latin typeface="Segoe UI Black" pitchFamily="34" charset="0"/>
                <a:ea typeface="Segoe UI Black" pitchFamily="34" charset="0"/>
                <a:sym typeface="DotumChe" pitchFamily="49" charset="-127"/>
              </a:endParaRPr>
            </a:p>
          </p:txBody>
        </p:sp>
        <p:sp>
          <p:nvSpPr>
            <p:cNvPr id="16" name="矩形 53"/>
            <p:cNvSpPr>
              <a:spLocks noChangeArrowheads="1"/>
            </p:cNvSpPr>
            <p:nvPr userDrawn="1"/>
          </p:nvSpPr>
          <p:spPr bwMode="auto">
            <a:xfrm rot="540000">
              <a:off x="4902745" y="3686741"/>
              <a:ext cx="3525807" cy="83099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spcAft>
                  <a:spcPts val="600"/>
                </a:spcAft>
              </a:pPr>
              <a:r>
                <a:rPr lang="en-US" altLang="zh-TW" sz="4800" b="0" i="0" u="none" strike="noStrike" cap="none" dirty="0">
                  <a:solidFill>
                    <a:schemeClr val="bg1"/>
                  </a:solidFill>
                  <a:effectLst/>
                  <a:latin typeface="Segoe UI Black" pitchFamily="34" charset="0"/>
                  <a:ea typeface="Segoe UI Black" pitchFamily="34" charset="0"/>
                  <a:cs typeface="+mn-cs"/>
                  <a:sym typeface="Arial"/>
                </a:rPr>
                <a:t>Interest</a:t>
              </a:r>
              <a:endParaRPr lang="en-US" sz="4800" b="1" dirty="0">
                <a:solidFill>
                  <a:schemeClr val="bg1"/>
                </a:solidFill>
                <a:latin typeface="Segoe UI Black" pitchFamily="34" charset="0"/>
                <a:ea typeface="Segoe UI Black" pitchFamily="34" charset="0"/>
                <a:sym typeface="DotumChe" pitchFamily="49" charset="-127"/>
              </a:endParaRPr>
            </a:p>
          </p:txBody>
        </p:sp>
        <p:sp>
          <p:nvSpPr>
            <p:cNvPr id="17" name="矩形 53"/>
            <p:cNvSpPr>
              <a:spLocks noChangeArrowheads="1"/>
            </p:cNvSpPr>
            <p:nvPr userDrawn="1"/>
          </p:nvSpPr>
          <p:spPr bwMode="auto">
            <a:xfrm rot="540000">
              <a:off x="5317614" y="3256097"/>
              <a:ext cx="3525807" cy="5232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spcAft>
                  <a:spcPts val="600"/>
                </a:spcAft>
              </a:pPr>
              <a:r>
                <a:rPr lang="en-US" sz="2800" b="1" dirty="0">
                  <a:solidFill>
                    <a:schemeClr val="bg1"/>
                  </a:solidFill>
                  <a:latin typeface="Segoe UI Black" pitchFamily="34" charset="0"/>
                  <a:ea typeface="Segoe UI Black" pitchFamily="34" charset="0"/>
                  <a:sym typeface="DotumChe" pitchFamily="49" charset="-127"/>
                </a:rPr>
                <a:t>OF</a:t>
              </a:r>
            </a:p>
          </p:txBody>
        </p:sp>
      </p:grpSp>
      <p:sp>
        <p:nvSpPr>
          <p:cNvPr id="41" name="副标题 2"/>
          <p:cNvSpPr>
            <a:spLocks noGrp="1"/>
          </p:cNvSpPr>
          <p:nvPr>
            <p:ph type="subTitle" idx="1"/>
          </p:nvPr>
        </p:nvSpPr>
        <p:spPr>
          <a:xfrm>
            <a:off x="3883445" y="5179101"/>
            <a:ext cx="5451023" cy="558799"/>
          </a:xfrm>
        </p:spPr>
        <p:txBody>
          <a:bodyPr anchor="t">
            <a:normAutofit/>
          </a:bodyPr>
          <a:lstStyle>
            <a:lvl1pPr marL="0" indent="0" algn="ctr">
              <a:buNone/>
              <a:defRPr sz="12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TW" altLang="en-US"/>
              <a:t>按一下以編輯母片副標題樣式</a:t>
            </a:r>
            <a:endParaRPr lang="zh-CN" altLang="en-US" dirty="0"/>
          </a:p>
        </p:txBody>
      </p:sp>
      <p:sp>
        <p:nvSpPr>
          <p:cNvPr id="43" name="标题 1"/>
          <p:cNvSpPr>
            <a:spLocks noGrp="1"/>
          </p:cNvSpPr>
          <p:nvPr>
            <p:ph type="ctrTitle"/>
          </p:nvPr>
        </p:nvSpPr>
        <p:spPr>
          <a:xfrm>
            <a:off x="4217817" y="4243434"/>
            <a:ext cx="5116651" cy="921233"/>
          </a:xfrm>
        </p:spPr>
        <p:txBody>
          <a:bodyPr anchor="b">
            <a:normAutofit/>
          </a:bodyPr>
          <a:lstStyle>
            <a:lvl1pPr algn="ctr">
              <a:defRPr sz="2700">
                <a:solidFill>
                  <a:schemeClr val="bg1"/>
                </a:solidFill>
              </a:defRPr>
            </a:lvl1pPr>
          </a:lstStyle>
          <a:p>
            <a:r>
              <a:rPr lang="zh-TW" altLang="en-US" dirty="0"/>
              <a:t>按一下以編輯母片標題樣式</a:t>
            </a:r>
            <a:endParaRPr lang="zh-CN" altLang="en-US" dirty="0"/>
          </a:p>
        </p:txBody>
      </p:sp>
    </p:spTree>
    <p:extLst>
      <p:ext uri="{BB962C8B-B14F-4D97-AF65-F5344CB8AC3E}">
        <p14:creationId xmlns:p14="http://schemas.microsoft.com/office/powerpoint/2010/main" val="163367677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414347" y="274641"/>
            <a:ext cx="1925593" cy="5592761"/>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95300" y="274641"/>
            <a:ext cx="6851650" cy="5592760"/>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1485"/>
            <a:ext cx="8420100" cy="1468967"/>
          </a:xfrm>
        </p:spPr>
        <p:txBody>
          <a:bodyPr lIns="107287" tIns="53643" rIns="107287" bIns="53643"/>
          <a:lstStyle/>
          <a:p>
            <a:r>
              <a:rPr lang="zh-CN" altLang="en-US"/>
              <a:t>单击此处编辑母版标题样式</a:t>
            </a:r>
          </a:p>
        </p:txBody>
      </p:sp>
      <p:sp>
        <p:nvSpPr>
          <p:cNvPr id="3" name="副标题 2"/>
          <p:cNvSpPr>
            <a:spLocks noGrp="1"/>
          </p:cNvSpPr>
          <p:nvPr>
            <p:ph type="subTitle" idx="1"/>
          </p:nvPr>
        </p:nvSpPr>
        <p:spPr>
          <a:xfrm>
            <a:off x="1485900" y="3886200"/>
            <a:ext cx="6934200" cy="1752600"/>
          </a:xfrm>
        </p:spPr>
        <p:txBody>
          <a:bodyPr lIns="107287" tIns="53643" rIns="107287" bIns="53643"/>
          <a:lstStyle>
            <a:lvl1pPr marL="0" indent="0" algn="ctr">
              <a:buNone/>
              <a:defRPr/>
            </a:lvl1pPr>
            <a:lvl2pPr marL="536433" indent="0" algn="ctr">
              <a:buNone/>
              <a:defRPr/>
            </a:lvl2pPr>
            <a:lvl3pPr marL="1072866" indent="0" algn="ctr">
              <a:buNone/>
              <a:defRPr/>
            </a:lvl3pPr>
            <a:lvl4pPr marL="1609298" indent="0" algn="ctr">
              <a:buNone/>
              <a:defRPr/>
            </a:lvl4pPr>
            <a:lvl5pPr marL="2145731" indent="0" algn="ctr">
              <a:buNone/>
              <a:defRPr/>
            </a:lvl5pPr>
            <a:lvl6pPr marL="2682164" indent="0" algn="ctr">
              <a:buNone/>
              <a:defRPr/>
            </a:lvl6pPr>
            <a:lvl7pPr marL="3218597" indent="0" algn="ctr">
              <a:buNone/>
              <a:defRPr/>
            </a:lvl7pPr>
            <a:lvl8pPr marL="3755029" indent="0" algn="ctr">
              <a:buNone/>
              <a:defRPr/>
            </a:lvl8pPr>
            <a:lvl9pPr marL="4291462"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lIns="107287" tIns="53643" rIns="107287" bIns="53643"/>
          <a:lstStyle>
            <a:lvl1pPr>
              <a:defRPr/>
            </a:lvl1pPr>
          </a:lstStyle>
          <a:p>
            <a:fld id="{C84F5866-8E38-431B-B5AA-4FB890454C5C}" type="datetime1">
              <a:rPr lang="zh-CN" altLang="en-US"/>
              <a:pPr/>
              <a:t>2022/9/11</a:t>
            </a:fld>
            <a:endParaRPr lang="zh-CN" altLang="en-US" sz="2100">
              <a:solidFill>
                <a:schemeClr val="tx1"/>
              </a:solidFill>
            </a:endParaRPr>
          </a:p>
        </p:txBody>
      </p:sp>
      <p:sp>
        <p:nvSpPr>
          <p:cNvPr id="5" name="页脚占位符 4"/>
          <p:cNvSpPr>
            <a:spLocks noGrp="1"/>
          </p:cNvSpPr>
          <p:nvPr>
            <p:ph type="ftr" sz="quarter" idx="11"/>
          </p:nvPr>
        </p:nvSpPr>
        <p:spPr/>
        <p:txBody>
          <a:bodyPr lIns="107287" tIns="53643" rIns="107287" bIns="53643"/>
          <a:lstStyle>
            <a:lvl1pPr>
              <a:defRPr/>
            </a:lvl1pPr>
          </a:lstStyle>
          <a:p>
            <a:endParaRPr lang="zh-CN" altLang="zh-CN"/>
          </a:p>
        </p:txBody>
      </p:sp>
      <p:sp>
        <p:nvSpPr>
          <p:cNvPr id="6" name="灯片编号占位符 5"/>
          <p:cNvSpPr>
            <a:spLocks noGrp="1"/>
          </p:cNvSpPr>
          <p:nvPr>
            <p:ph type="sldNum" sz="quarter" idx="12"/>
          </p:nvPr>
        </p:nvSpPr>
        <p:spPr/>
        <p:txBody>
          <a:bodyPr lIns="107287" tIns="53643" rIns="107287" bIns="53643"/>
          <a:lstStyle>
            <a:lvl1pPr>
              <a:defRPr/>
            </a:lvl1pPr>
          </a:lstStyle>
          <a:p>
            <a:fld id="{FA8D6ECA-FD85-452C-A3B4-919D93BE618D}" type="slidenum">
              <a:rPr lang="zh-CN" altLang="en-US"/>
              <a:pPr/>
              <a:t>‹#›</a:t>
            </a:fld>
            <a:endParaRPr lang="zh-CN" altLang="en-US" sz="2100">
              <a:solidFill>
                <a:schemeClr val="tx1"/>
              </a:solidFill>
            </a:endParaRPr>
          </a:p>
        </p:txBody>
      </p:sp>
    </p:spTree>
    <p:extLst>
      <p:ext uri="{BB962C8B-B14F-4D97-AF65-F5344CB8AC3E}">
        <p14:creationId xmlns:p14="http://schemas.microsoft.com/office/powerpoint/2010/main" val="428505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9" name="群組 8"/>
          <p:cNvGrpSpPr/>
          <p:nvPr userDrawn="1"/>
        </p:nvGrpSpPr>
        <p:grpSpPr>
          <a:xfrm>
            <a:off x="0" y="0"/>
            <a:ext cx="8187299" cy="1143000"/>
            <a:chOff x="0" y="0"/>
            <a:chExt cx="8187299" cy="1143000"/>
          </a:xfrm>
        </p:grpSpPr>
        <p:sp>
          <p:nvSpPr>
            <p:cNvPr id="2" name="矩形 1"/>
            <p:cNvSpPr/>
            <p:nvPr userDrawn="1"/>
          </p:nvSpPr>
          <p:spPr>
            <a:xfrm>
              <a:off x="0" y="0"/>
              <a:ext cx="7509933"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等腰三角形 7"/>
            <p:cNvSpPr/>
            <p:nvPr userDrawn="1"/>
          </p:nvSpPr>
          <p:spPr>
            <a:xfrm flipV="1">
              <a:off x="6832632" y="0"/>
              <a:ext cx="1354667" cy="1143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標題 6"/>
          <p:cNvSpPr>
            <a:spLocks noGrp="1"/>
          </p:cNvSpPr>
          <p:nvPr>
            <p:ph type="title"/>
          </p:nvPr>
        </p:nvSpPr>
        <p:spPr>
          <a:xfrm>
            <a:off x="182033" y="118533"/>
            <a:ext cx="7327900" cy="905934"/>
          </a:xfrm>
        </p:spPr>
        <p:txBody>
          <a:bodyPr rtlCol="0"/>
          <a:lstStyle/>
          <a:p>
            <a:endParaRPr kumimoji="0"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9" name="群組 8"/>
          <p:cNvGrpSpPr/>
          <p:nvPr userDrawn="1"/>
        </p:nvGrpSpPr>
        <p:grpSpPr>
          <a:xfrm>
            <a:off x="1" y="0"/>
            <a:ext cx="6155266" cy="1143000"/>
            <a:chOff x="0" y="0"/>
            <a:chExt cx="8187299" cy="1143000"/>
          </a:xfrm>
        </p:grpSpPr>
        <p:sp>
          <p:nvSpPr>
            <p:cNvPr id="2" name="矩形 1"/>
            <p:cNvSpPr/>
            <p:nvPr userDrawn="1"/>
          </p:nvSpPr>
          <p:spPr>
            <a:xfrm>
              <a:off x="0" y="0"/>
              <a:ext cx="7509933"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等腰三角形 7"/>
            <p:cNvSpPr/>
            <p:nvPr userDrawn="1"/>
          </p:nvSpPr>
          <p:spPr>
            <a:xfrm flipV="1">
              <a:off x="6832632" y="0"/>
              <a:ext cx="1354667" cy="1143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標題 6"/>
          <p:cNvSpPr>
            <a:spLocks noGrp="1"/>
          </p:cNvSpPr>
          <p:nvPr>
            <p:ph type="title"/>
          </p:nvPr>
        </p:nvSpPr>
        <p:spPr>
          <a:xfrm>
            <a:off x="182033" y="118533"/>
            <a:ext cx="5363634" cy="905934"/>
          </a:xfrm>
        </p:spPr>
        <p:txBody>
          <a:bodyPr rtlCol="0"/>
          <a:lstStyle/>
          <a:p>
            <a:endParaRPr kumimoji="0" lang="en-US" dirty="0"/>
          </a:p>
        </p:txBody>
      </p:sp>
    </p:spTree>
    <p:extLst>
      <p:ext uri="{BB962C8B-B14F-4D97-AF65-F5344CB8AC3E}">
        <p14:creationId xmlns:p14="http://schemas.microsoft.com/office/powerpoint/2010/main" val="10582816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95300" y="5410200"/>
            <a:ext cx="437687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5032112" y="5410200"/>
            <a:ext cx="437859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a:t>按一下以編輯母片文字樣式</a:t>
            </a:r>
          </a:p>
        </p:txBody>
      </p:sp>
      <p:sp>
        <p:nvSpPr>
          <p:cNvPr id="5" name="內容版面配置區 4"/>
          <p:cNvSpPr>
            <a:spLocks noGrp="1"/>
          </p:cNvSpPr>
          <p:nvPr>
            <p:ph sz="quarter" idx="2"/>
          </p:nvPr>
        </p:nvSpPr>
        <p:spPr>
          <a:xfrm>
            <a:off x="495300" y="1444295"/>
            <a:ext cx="4376870"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內容版面配置區 5"/>
          <p:cNvSpPr>
            <a:spLocks noGrp="1"/>
          </p:cNvSpPr>
          <p:nvPr>
            <p:ph sz="quarter" idx="4"/>
          </p:nvPr>
        </p:nvSpPr>
        <p:spPr>
          <a:xfrm>
            <a:off x="5032111" y="1444295"/>
            <a:ext cx="437859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13" name="群組 12"/>
          <p:cNvGrpSpPr/>
          <p:nvPr userDrawn="1"/>
        </p:nvGrpSpPr>
        <p:grpSpPr>
          <a:xfrm>
            <a:off x="0" y="0"/>
            <a:ext cx="8187299" cy="1143000"/>
            <a:chOff x="0" y="0"/>
            <a:chExt cx="8187299" cy="1143000"/>
          </a:xfrm>
        </p:grpSpPr>
        <p:sp>
          <p:nvSpPr>
            <p:cNvPr id="14" name="矩形 13"/>
            <p:cNvSpPr/>
            <p:nvPr userDrawn="1"/>
          </p:nvSpPr>
          <p:spPr>
            <a:xfrm>
              <a:off x="0" y="0"/>
              <a:ext cx="7509933"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等腰三角形 14"/>
            <p:cNvSpPr/>
            <p:nvPr userDrawn="1"/>
          </p:nvSpPr>
          <p:spPr>
            <a:xfrm flipV="1">
              <a:off x="6832632" y="0"/>
              <a:ext cx="1354667" cy="1143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標題 6"/>
          <p:cNvSpPr txBox="1">
            <a:spLocks/>
          </p:cNvSpPr>
          <p:nvPr userDrawn="1"/>
        </p:nvSpPr>
        <p:spPr>
          <a:xfrm>
            <a:off x="182033" y="118533"/>
            <a:ext cx="7327900" cy="905934"/>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US" dirty="0"/>
          </a:p>
        </p:txBody>
      </p:sp>
      <p:sp>
        <p:nvSpPr>
          <p:cNvPr id="17" name="標題 6"/>
          <p:cNvSpPr>
            <a:spLocks noGrp="1"/>
          </p:cNvSpPr>
          <p:nvPr>
            <p:ph type="title"/>
          </p:nvPr>
        </p:nvSpPr>
        <p:spPr>
          <a:xfrm>
            <a:off x="148165" y="118533"/>
            <a:ext cx="7327900" cy="905934"/>
          </a:xfrm>
        </p:spPr>
        <p:txBody>
          <a:bodyPr rtlCol="0"/>
          <a:lstStyle/>
          <a:p>
            <a:endParaRPr kumimoji="0"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5" name="Group 2"/>
          <p:cNvGrpSpPr>
            <a:grpSpLocks/>
          </p:cNvGrpSpPr>
          <p:nvPr userDrawn="1"/>
        </p:nvGrpSpPr>
        <p:grpSpPr bwMode="auto">
          <a:xfrm rot="10800000">
            <a:off x="-2" y="1"/>
            <a:ext cx="9906002" cy="6857999"/>
            <a:chOff x="-2" y="2"/>
            <a:chExt cx="9144002" cy="5143500"/>
          </a:xfrm>
        </p:grpSpPr>
        <p:sp>
          <p:nvSpPr>
            <p:cNvPr id="6" name="平行四边形 190"/>
            <p:cNvSpPr>
              <a:spLocks noChangeArrowheads="1"/>
            </p:cNvSpPr>
            <p:nvPr/>
          </p:nvSpPr>
          <p:spPr bwMode="auto">
            <a:xfrm rot="16200000">
              <a:off x="4471147" y="100859"/>
              <a:ext cx="4773707" cy="4571997"/>
            </a:xfrm>
            <a:prstGeom prst="parallelogram">
              <a:avLst>
                <a:gd name="adj" fmla="val 37685"/>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7" name="任意多边形 226"/>
            <p:cNvSpPr>
              <a:spLocks noChangeArrowheads="1"/>
            </p:cNvSpPr>
            <p:nvPr/>
          </p:nvSpPr>
          <p:spPr bwMode="auto">
            <a:xfrm>
              <a:off x="0" y="3368490"/>
              <a:ext cx="9144000" cy="1775012"/>
            </a:xfrm>
            <a:custGeom>
              <a:avLst/>
              <a:gdLst>
                <a:gd name="T0" fmla="*/ 0 w 9144000"/>
                <a:gd name="T1" fmla="*/ 1560751 h 2570401"/>
                <a:gd name="T2" fmla="*/ 9144000 w 9144000"/>
                <a:gd name="T3" fmla="*/ 1560751 h 2570401"/>
                <a:gd name="T4" fmla="*/ 9144000 w 9144000"/>
                <a:gd name="T5" fmla="*/ 2570401 h 2570401"/>
                <a:gd name="T6" fmla="*/ 0 w 9144000"/>
                <a:gd name="T7" fmla="*/ 2570401 h 2570401"/>
                <a:gd name="T8" fmla="*/ 4572000 w 9144000"/>
                <a:gd name="T9" fmla="*/ 0 h 2570401"/>
                <a:gd name="T10" fmla="*/ 9144000 w 9144000"/>
                <a:gd name="T11" fmla="*/ 1560750 h 2570401"/>
                <a:gd name="T12" fmla="*/ 0 w 9144000"/>
                <a:gd name="T13" fmla="*/ 1560750 h 2570401"/>
                <a:gd name="T14" fmla="*/ 0 60000 65536"/>
                <a:gd name="T15" fmla="*/ 0 60000 65536"/>
                <a:gd name="T16" fmla="*/ 0 60000 65536"/>
                <a:gd name="T17" fmla="*/ 0 60000 65536"/>
                <a:gd name="T18" fmla="*/ 0 60000 65536"/>
                <a:gd name="T19" fmla="*/ 0 60000 65536"/>
                <a:gd name="T20" fmla="*/ 0 60000 65536"/>
                <a:gd name="T21" fmla="*/ 0 w 9144000"/>
                <a:gd name="T22" fmla="*/ 0 h 2570401"/>
                <a:gd name="T23" fmla="*/ 9144000 w 9144000"/>
                <a:gd name="T24" fmla="*/ 2570401 h 2570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44000" h="2570401">
                  <a:moveTo>
                    <a:pt x="0" y="1560751"/>
                  </a:moveTo>
                  <a:lnTo>
                    <a:pt x="9144000" y="1560751"/>
                  </a:lnTo>
                  <a:lnTo>
                    <a:pt x="9144000" y="2570401"/>
                  </a:lnTo>
                  <a:lnTo>
                    <a:pt x="0" y="2570401"/>
                  </a:lnTo>
                  <a:close/>
                  <a:moveTo>
                    <a:pt x="4572000" y="0"/>
                  </a:moveTo>
                  <a:lnTo>
                    <a:pt x="9144000" y="1560750"/>
                  </a:lnTo>
                  <a:lnTo>
                    <a:pt x="0" y="1560750"/>
                  </a:lnTo>
                  <a:close/>
                </a:path>
              </a:pathLst>
            </a:custGeom>
            <a:solidFill>
              <a:srgbClr val="007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8" name="直角三角形 228"/>
            <p:cNvSpPr>
              <a:spLocks noChangeArrowheads="1"/>
            </p:cNvSpPr>
            <p:nvPr/>
          </p:nvSpPr>
          <p:spPr bwMode="auto">
            <a:xfrm rot="5400000">
              <a:off x="1506654" y="-1506654"/>
              <a:ext cx="1558687" cy="4572000"/>
            </a:xfrm>
            <a:prstGeom prst="rtTriangle">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grpSp>
        <p:nvGrpSpPr>
          <p:cNvPr id="9" name="Group 23"/>
          <p:cNvGrpSpPr>
            <a:grpSpLocks/>
          </p:cNvGrpSpPr>
          <p:nvPr userDrawn="1"/>
        </p:nvGrpSpPr>
        <p:grpSpPr bwMode="auto">
          <a:xfrm>
            <a:off x="4044280" y="1437360"/>
            <a:ext cx="1800000" cy="1800000"/>
            <a:chOff x="0" y="0"/>
            <a:chExt cx="1661538" cy="1350000"/>
          </a:xfrm>
        </p:grpSpPr>
        <p:sp>
          <p:nvSpPr>
            <p:cNvPr id="10" name="椭圆 200"/>
            <p:cNvSpPr>
              <a:spLocks noChangeArrowheads="1"/>
            </p:cNvSpPr>
            <p:nvPr/>
          </p:nvSpPr>
          <p:spPr bwMode="auto">
            <a:xfrm>
              <a:off x="0" y="0"/>
              <a:ext cx="1661538" cy="1350000"/>
            </a:xfrm>
            <a:prstGeom prst="ellipse">
              <a:avLst/>
            </a:prstGeom>
            <a:solidFill>
              <a:schemeClr val="bg1"/>
            </a:soli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rgbClr val="FFFFFF"/>
                </a:solidFill>
              </a:endParaRPr>
            </a:p>
          </p:txBody>
        </p:sp>
        <p:sp>
          <p:nvSpPr>
            <p:cNvPr id="11" name="矩形 244"/>
            <p:cNvSpPr>
              <a:spLocks noChangeArrowheads="1"/>
            </p:cNvSpPr>
            <p:nvPr/>
          </p:nvSpPr>
          <p:spPr bwMode="auto">
            <a:xfrm>
              <a:off x="790519" y="482864"/>
              <a:ext cx="170520"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zh-CN" altLang="en-US" sz="2300" b="1" dirty="0">
                <a:solidFill>
                  <a:schemeClr val="accent1">
                    <a:lumMod val="50000"/>
                  </a:schemeClr>
                </a:solidFill>
                <a:latin typeface="微軟正黑體" pitchFamily="34" charset="-120"/>
                <a:ea typeface="微軟正黑體" pitchFamily="34" charset="-120"/>
                <a:sym typeface="DotumChe" pitchFamily="49" charset="-127"/>
              </a:endParaRPr>
            </a:p>
          </p:txBody>
        </p:sp>
      </p:grpSp>
    </p:spTree>
    <p:extLst>
      <p:ext uri="{BB962C8B-B14F-4D97-AF65-F5344CB8AC3E}">
        <p14:creationId xmlns:p14="http://schemas.microsoft.com/office/powerpoint/2010/main" val="187418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5" name="Group 5"/>
          <p:cNvGrpSpPr>
            <a:grpSpLocks/>
          </p:cNvGrpSpPr>
          <p:nvPr userDrawn="1"/>
        </p:nvGrpSpPr>
        <p:grpSpPr bwMode="auto">
          <a:xfrm rot="10800000">
            <a:off x="0" y="0"/>
            <a:ext cx="9906000" cy="6867458"/>
            <a:chOff x="0" y="0"/>
            <a:chExt cx="9144000" cy="5143500"/>
          </a:xfrm>
        </p:grpSpPr>
        <p:sp>
          <p:nvSpPr>
            <p:cNvPr id="6" name="直角三角形 1"/>
            <p:cNvSpPr>
              <a:spLocks noChangeArrowheads="1"/>
            </p:cNvSpPr>
            <p:nvPr/>
          </p:nvSpPr>
          <p:spPr bwMode="auto">
            <a:xfrm flipH="1">
              <a:off x="0" y="3783319"/>
              <a:ext cx="9144000" cy="1360180"/>
            </a:xfrm>
            <a:prstGeom prst="rtTriangle">
              <a:avLst/>
            </a:prstGeom>
            <a:solidFill>
              <a:srgbClr val="007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7" name="直角三角形 72"/>
            <p:cNvSpPr>
              <a:spLocks noChangeArrowheads="1"/>
            </p:cNvSpPr>
            <p:nvPr/>
          </p:nvSpPr>
          <p:spPr bwMode="auto">
            <a:xfrm flipH="1">
              <a:off x="2817571" y="4240088"/>
              <a:ext cx="6326425" cy="903412"/>
            </a:xfrm>
            <a:prstGeom prst="rtTriangle">
              <a:avLst/>
            </a:prstGeom>
            <a:solidFill>
              <a:srgbClr val="00638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8" name="直角三角形 38"/>
            <p:cNvSpPr>
              <a:spLocks noChangeArrowheads="1"/>
            </p:cNvSpPr>
            <p:nvPr/>
          </p:nvSpPr>
          <p:spPr bwMode="auto">
            <a:xfrm flipV="1">
              <a:off x="0" y="0"/>
              <a:ext cx="3800475" cy="950119"/>
            </a:xfrm>
            <a:prstGeom prst="rtTriangle">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grpSp>
        <p:nvGrpSpPr>
          <p:cNvPr id="10" name="Group 9"/>
          <p:cNvGrpSpPr>
            <a:grpSpLocks/>
          </p:cNvGrpSpPr>
          <p:nvPr userDrawn="1"/>
        </p:nvGrpSpPr>
        <p:grpSpPr bwMode="auto">
          <a:xfrm rot="10800000">
            <a:off x="969410" y="-480862"/>
            <a:ext cx="3597012" cy="2469702"/>
            <a:chOff x="46296" y="0"/>
            <a:chExt cx="3596750" cy="2867217"/>
          </a:xfrm>
        </p:grpSpPr>
        <p:sp>
          <p:nvSpPr>
            <p:cNvPr id="11" name="任意多边形 76"/>
            <p:cNvSpPr>
              <a:spLocks noChangeArrowheads="1"/>
            </p:cNvSpPr>
            <p:nvPr/>
          </p:nvSpPr>
          <p:spPr bwMode="auto">
            <a:xfrm rot="20700000">
              <a:off x="356920" y="0"/>
              <a:ext cx="3286126" cy="2867217"/>
            </a:xfrm>
            <a:custGeom>
              <a:avLst/>
              <a:gdLst>
                <a:gd name="T0" fmla="*/ 3286125 w 3286126"/>
                <a:gd name="T1" fmla="*/ 0 h 2867217"/>
                <a:gd name="T2" fmla="*/ 3286126 w 3286126"/>
                <a:gd name="T3" fmla="*/ 2867217 h 2867217"/>
                <a:gd name="T4" fmla="*/ 0 w 3286126"/>
                <a:gd name="T5" fmla="*/ 1986702 h 2867217"/>
                <a:gd name="T6" fmla="*/ 0 w 3286126"/>
                <a:gd name="T7" fmla="*/ 0 h 2867217"/>
                <a:gd name="T8" fmla="*/ 0 60000 65536"/>
                <a:gd name="T9" fmla="*/ 0 60000 65536"/>
                <a:gd name="T10" fmla="*/ 0 60000 65536"/>
                <a:gd name="T11" fmla="*/ 0 60000 65536"/>
                <a:gd name="T12" fmla="*/ 0 w 3286126"/>
                <a:gd name="T13" fmla="*/ 0 h 2867217"/>
                <a:gd name="T14" fmla="*/ 3286126 w 3286126"/>
                <a:gd name="T15" fmla="*/ 2867217 h 2867217"/>
              </a:gdLst>
              <a:ahLst/>
              <a:cxnLst>
                <a:cxn ang="T8">
                  <a:pos x="T0" y="T1"/>
                </a:cxn>
                <a:cxn ang="T9">
                  <a:pos x="T2" y="T3"/>
                </a:cxn>
                <a:cxn ang="T10">
                  <a:pos x="T4" y="T5"/>
                </a:cxn>
                <a:cxn ang="T11">
                  <a:pos x="T6" y="T7"/>
                </a:cxn>
              </a:cxnLst>
              <a:rect l="T12" t="T13" r="T14" b="T15"/>
              <a:pathLst>
                <a:path w="3286126" h="2867217">
                  <a:moveTo>
                    <a:pt x="3286125" y="0"/>
                  </a:moveTo>
                  <a:lnTo>
                    <a:pt x="3286126" y="2867217"/>
                  </a:lnTo>
                  <a:lnTo>
                    <a:pt x="0" y="1986702"/>
                  </a:lnTo>
                  <a:lnTo>
                    <a:pt x="0" y="0"/>
                  </a:lnTo>
                  <a:close/>
                </a:path>
              </a:pathLst>
            </a:custGeom>
            <a:solidFill>
              <a:srgbClr val="8ABC1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12" name="矩形 31"/>
            <p:cNvSpPr>
              <a:spLocks noChangeArrowheads="1"/>
            </p:cNvSpPr>
            <p:nvPr/>
          </p:nvSpPr>
          <p:spPr bwMode="auto">
            <a:xfrm rot="20700000">
              <a:off x="46296" y="46990"/>
              <a:ext cx="3286125" cy="109137"/>
            </a:xfrm>
            <a:prstGeom prst="rect">
              <a:avLst/>
            </a:prstGeom>
            <a:solidFill>
              <a:srgbClr val="7199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sp>
        <p:nvSpPr>
          <p:cNvPr id="22" name="文字版面配置區 21"/>
          <p:cNvSpPr>
            <a:spLocks noGrp="1"/>
          </p:cNvSpPr>
          <p:nvPr>
            <p:ph type="body" sz="quarter" idx="13"/>
          </p:nvPr>
        </p:nvSpPr>
        <p:spPr>
          <a:xfrm rot="-900000">
            <a:off x="1180355" y="294323"/>
            <a:ext cx="3045368" cy="1563991"/>
          </a:xfrm>
        </p:spPr>
        <p:txBody>
          <a:bodyPr/>
          <a:lstStyle/>
          <a:p>
            <a:pPr lvl="0"/>
            <a:r>
              <a:rPr lang="zh-TW" altLang="en-US" dirty="0"/>
              <a:t>按一下以編輯母片文字樣式</a:t>
            </a:r>
          </a:p>
        </p:txBody>
      </p:sp>
    </p:spTree>
    <p:extLst>
      <p:ext uri="{BB962C8B-B14F-4D97-AF65-F5344CB8AC3E}">
        <p14:creationId xmlns:p14="http://schemas.microsoft.com/office/powerpoint/2010/main" val="6997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grpSp>
        <p:nvGrpSpPr>
          <p:cNvPr id="5" name="Group 2"/>
          <p:cNvGrpSpPr>
            <a:grpSpLocks/>
          </p:cNvGrpSpPr>
          <p:nvPr userDrawn="1"/>
        </p:nvGrpSpPr>
        <p:grpSpPr bwMode="auto">
          <a:xfrm>
            <a:off x="2099733" y="0"/>
            <a:ext cx="7806269" cy="6858000"/>
            <a:chOff x="0" y="0"/>
            <a:chExt cx="5959248" cy="5143500"/>
          </a:xfrm>
        </p:grpSpPr>
        <p:sp>
          <p:nvSpPr>
            <p:cNvPr id="6" name="平行四边形 54"/>
            <p:cNvSpPr>
              <a:spLocks noChangeArrowheads="1"/>
            </p:cNvSpPr>
            <p:nvPr/>
          </p:nvSpPr>
          <p:spPr bwMode="auto">
            <a:xfrm>
              <a:off x="0" y="0"/>
              <a:ext cx="2009775" cy="5143500"/>
            </a:xfrm>
            <a:prstGeom prst="parallelogram">
              <a:avLst>
                <a:gd name="adj" fmla="val 50588"/>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7" name="流程图: 手动输入 28"/>
            <p:cNvSpPr>
              <a:spLocks noChangeArrowheads="1"/>
            </p:cNvSpPr>
            <p:nvPr/>
          </p:nvSpPr>
          <p:spPr bwMode="auto">
            <a:xfrm rot="16200000" flipH="1">
              <a:off x="906235" y="90487"/>
              <a:ext cx="5143500" cy="4962526"/>
            </a:xfrm>
            <a:prstGeom prst="flowChartManualInput">
              <a:avLst/>
            </a:prstGeom>
            <a:solidFill>
              <a:srgbClr val="007C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sp>
          <p:nvSpPr>
            <p:cNvPr id="8" name="平行四边形 11"/>
            <p:cNvSpPr>
              <a:spLocks noChangeArrowheads="1"/>
            </p:cNvSpPr>
            <p:nvPr/>
          </p:nvSpPr>
          <p:spPr bwMode="auto">
            <a:xfrm>
              <a:off x="973590" y="0"/>
              <a:ext cx="2009775" cy="5143500"/>
            </a:xfrm>
            <a:prstGeom prst="parallelogram">
              <a:avLst>
                <a:gd name="adj" fmla="val 50588"/>
              </a:avLst>
            </a:prstGeom>
            <a:solidFill>
              <a:srgbClr val="006E9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78825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95300" y="1481330"/>
            <a:ext cx="8915400" cy="4386071"/>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標題版面配置區 8"/>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TW" altLang="en-US" dirty="0"/>
              <a:t>按一下以編輯母片標題樣式</a:t>
            </a:r>
            <a:endParaRPr kumimoji="0" lang="en-US" dirty="0"/>
          </a:p>
        </p:txBody>
      </p:sp>
      <p:sp>
        <p:nvSpPr>
          <p:cNvPr id="30" name="文字版面配置區 29"/>
          <p:cNvSpPr>
            <a:spLocks noGrp="1"/>
          </p:cNvSpPr>
          <p:nvPr>
            <p:ph type="body" idx="1"/>
          </p:nvPr>
        </p:nvSpPr>
        <p:spPr>
          <a:xfrm>
            <a:off x="495300" y="1481329"/>
            <a:ext cx="8915400" cy="4525963"/>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0" name="日期版面配置區 9"/>
          <p:cNvSpPr>
            <a:spLocks noGrp="1"/>
          </p:cNvSpPr>
          <p:nvPr>
            <p:ph type="dt" sz="half" idx="2"/>
          </p:nvPr>
        </p:nvSpPr>
        <p:spPr>
          <a:xfrm>
            <a:off x="7287618" y="6407944"/>
            <a:ext cx="2080260" cy="365760"/>
          </a:xfrm>
          <a:prstGeom prst="rect">
            <a:avLst/>
          </a:prstGeom>
        </p:spPr>
        <p:txBody>
          <a:bodyPr vert="horz" anchor="b"/>
          <a:lstStyle>
            <a:lvl1pPr algn="l" eaLnBrk="1" latinLnBrk="0" hangingPunct="1">
              <a:defRPr kumimoji="0" sz="1000">
                <a:solidFill>
                  <a:schemeClr val="tx1"/>
                </a:solidFill>
              </a:defRPr>
            </a:lvl1pPr>
            <a:extLst/>
          </a:lstStyle>
          <a:p>
            <a:endParaRPr lang="zh-TW" altLang="en-US"/>
          </a:p>
        </p:txBody>
      </p:sp>
      <p:sp>
        <p:nvSpPr>
          <p:cNvPr id="22" name="頁尾版面配置區 21"/>
          <p:cNvSpPr>
            <a:spLocks noGrp="1"/>
          </p:cNvSpPr>
          <p:nvPr>
            <p:ph type="ftr" sz="quarter" idx="3"/>
          </p:nvPr>
        </p:nvSpPr>
        <p:spPr>
          <a:xfrm>
            <a:off x="4745079" y="6407945"/>
            <a:ext cx="254657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9367878" y="6407945"/>
            <a:ext cx="396240" cy="365125"/>
          </a:xfrm>
          <a:prstGeom prst="rect">
            <a:avLst/>
          </a:prstGeom>
        </p:spPr>
        <p:txBody>
          <a:bodyPr vert="horz" anchor="b"/>
          <a:lstStyle>
            <a:lvl1pPr algn="r" eaLnBrk="1" latinLnBrk="0" hangingPunct="1">
              <a:defRPr kumimoji="0" sz="1000" b="0">
                <a:solidFill>
                  <a:schemeClr val="tx1"/>
                </a:solidFill>
              </a:defRPr>
            </a:lvl1pPr>
            <a:extLst/>
          </a:lstStyle>
          <a:p>
            <a:pPr marL="0" lvl="0" indent="0" algn="r" rtl="0">
              <a:spcBef>
                <a:spcPts val="0"/>
              </a:spcBef>
              <a:spcAft>
                <a:spcPts val="0"/>
              </a:spcAft>
              <a:buNone/>
            </a:pPr>
            <a:fld id="{00000000-1234-1234-1234-123412341234}" type="slidenum">
              <a:rPr lang="en-US" altLang="zh-TW" smtClean="0"/>
              <a:t>‹#›</a:t>
            </a:fld>
            <a:endParaRPr lang="zh-TW" altLang="en-US"/>
          </a:p>
        </p:txBody>
      </p:sp>
    </p:spTree>
  </p:cSld>
  <p:clrMap bg1="lt1" tx1="dk1" bg2="lt2" tx2="dk2" accent1="accent1" accent2="accent2" accent3="accent3" accent4="accent4" accent5="accent5" accent6="accent6" hlink="hlink" folHlink="folHlink"/>
  <p:sldLayoutIdLst>
    <p:sldLayoutId id="2147483816" r:id="rId1"/>
    <p:sldLayoutId id="2147483806" r:id="rId2"/>
    <p:sldLayoutId id="2147483817" r:id="rId3"/>
    <p:sldLayoutId id="2147483809" r:id="rId4"/>
    <p:sldLayoutId id="2147483819" r:id="rId5"/>
    <p:sldLayoutId id="2147483820" r:id="rId6"/>
    <p:sldLayoutId id="2147483811" r:id="rId7"/>
    <p:sldLayoutId id="2147483821" r:id="rId8"/>
    <p:sldLayoutId id="2147483814" r:id="rId9"/>
    <p:sldLayoutId id="2147483815" r:id="rId10"/>
    <p:sldLayoutId id="2147483818"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39.png"/><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7.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5.wdp"/><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副標題 2"/>
          <p:cNvSpPr>
            <a:spLocks noGrp="1"/>
          </p:cNvSpPr>
          <p:nvPr>
            <p:ph type="subTitle" idx="1"/>
          </p:nvPr>
        </p:nvSpPr>
        <p:spPr/>
        <p:txBody>
          <a:bodyPr/>
          <a:lstStyle/>
          <a:p>
            <a:pPr algn="r"/>
            <a:endParaRPr lang="zh-TW" altLang="en-US" dirty="0"/>
          </a:p>
        </p:txBody>
      </p:sp>
      <p:sp>
        <p:nvSpPr>
          <p:cNvPr id="2" name="標題 1"/>
          <p:cNvSpPr>
            <a:spLocks noGrp="1"/>
          </p:cNvSpPr>
          <p:nvPr>
            <p:ph type="ctrTitle"/>
          </p:nvPr>
        </p:nvSpPr>
        <p:spPr/>
        <p:txBody>
          <a:bodyPr/>
          <a:lstStyle/>
          <a:p>
            <a:pPr algn="r"/>
            <a:r>
              <a:rPr lang="zh-TW" altLang="en-US" dirty="0"/>
              <a:t>公職人員利益衝突迴避法簡介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73D03B82-C951-4F0D-8C4D-DF8212C6A2C4}"/>
              </a:ext>
            </a:extLst>
          </p:cNvPr>
          <p:cNvSpPr txBox="1"/>
          <p:nvPr/>
        </p:nvSpPr>
        <p:spPr>
          <a:xfrm>
            <a:off x="560512" y="260648"/>
            <a:ext cx="4953000"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
                <a:srgbClr val="477AB1"/>
              </a:buClr>
              <a:buSzPct val="50000"/>
              <a:buFont typeface="Wingdings 2"/>
              <a:buChar char=""/>
              <a:tabLst/>
              <a:defRPr/>
            </a:pPr>
            <a:r>
              <a:rPr kumimoji="0" lang="zh-TW" altLang="en-US" sz="4000" b="1" i="0" u="none" strike="noStrike" kern="1200" cap="none" spc="0" normalizeH="0" baseline="0" noProof="0" dirty="0">
                <a:ln>
                  <a:noFill/>
                </a:ln>
                <a:solidFill>
                  <a:schemeClr val="tx2"/>
                </a:solidFill>
                <a:effectLst/>
                <a:uLnTx/>
                <a:uFillTx/>
                <a:latin typeface="標楷體" pitchFamily="65" charset="-120"/>
                <a:ea typeface="標楷體" pitchFamily="65" charset="-120"/>
                <a:cs typeface="+mn-cs"/>
              </a:rPr>
              <a:t>關係人</a:t>
            </a:r>
            <a:r>
              <a:rPr kumimoji="0" lang="zh-TW" altLang="en-US" sz="4000" b="0" i="0" u="none" strike="noStrike" kern="1200" cap="none" spc="0" normalizeH="0" baseline="0" noProof="0" dirty="0">
                <a:ln>
                  <a:noFill/>
                </a:ln>
                <a:solidFill>
                  <a:schemeClr val="tx2"/>
                </a:solidFill>
                <a:effectLst/>
                <a:uLnTx/>
                <a:uFillTx/>
                <a:latin typeface="標楷體" pitchFamily="65" charset="-120"/>
                <a:ea typeface="標楷體" pitchFamily="65" charset="-120"/>
                <a:cs typeface="+mn-cs"/>
              </a:rPr>
              <a:t>之範圍：</a:t>
            </a:r>
          </a:p>
        </p:txBody>
      </p:sp>
      <p:sp>
        <p:nvSpPr>
          <p:cNvPr id="4" name="矩形 3">
            <a:extLst>
              <a:ext uri="{FF2B5EF4-FFF2-40B4-BE49-F238E27FC236}">
                <a16:creationId xmlns:a16="http://schemas.microsoft.com/office/drawing/2014/main" id="{7209699D-B4E7-460D-9CBD-78FF3323CB82}"/>
              </a:ext>
            </a:extLst>
          </p:cNvPr>
          <p:cNvSpPr/>
          <p:nvPr/>
        </p:nvSpPr>
        <p:spPr>
          <a:xfrm>
            <a:off x="1208584" y="1412776"/>
            <a:ext cx="7992888" cy="4464496"/>
          </a:xfrm>
          <a:prstGeom prst="rect">
            <a:avLst/>
          </a:prstGeom>
          <a:solidFill>
            <a:sysClr val="window" lastClr="FFFFFF">
              <a:tint val="100000"/>
              <a:shade val="100000"/>
              <a:hueMod val="100000"/>
              <a:satMod val="100000"/>
            </a:sysClr>
          </a:solidFill>
          <a:ln w="25400" cap="flat" cmpd="sng" algn="ctr">
            <a:noFill/>
            <a:prstDash val="solid"/>
          </a:ln>
          <a:effectLst/>
        </p:spPr>
        <p:txBody>
          <a:bodyPr anchor="t" anchorCtr="0"/>
          <a:lstStyle/>
          <a:p>
            <a:pPr marL="0" marR="0" lvl="0" indent="0" defTabSz="914400" eaLnBrk="1" fontAlgn="base" latinLnBrk="0" hangingPunct="1">
              <a:lnSpc>
                <a:spcPct val="100000"/>
              </a:lnSpc>
              <a:spcBef>
                <a:spcPct val="0"/>
              </a:spcBef>
              <a:spcAft>
                <a:spcPct val="0"/>
              </a:spcAft>
              <a:buClrTx/>
              <a:buSzTx/>
              <a:buFont typeface="Wingdings" pitchFamily="2" charset="2"/>
              <a:buNone/>
              <a:tabLst/>
              <a:defRPr/>
            </a:pPr>
            <a:r>
              <a:rPr kumimoji="1" lang="zh-TW" altLang="en-US" sz="2400" b="1" i="0" u="none" strike="noStrike" kern="1200" cap="none" spc="0" normalizeH="0" baseline="0" noProof="0" dirty="0">
                <a:ln>
                  <a:noFill/>
                </a:ln>
                <a:solidFill>
                  <a:srgbClr val="669900"/>
                </a:solidFill>
                <a:effectLst/>
                <a:uLnTx/>
                <a:uFillTx/>
                <a:latin typeface="標楷體" pitchFamily="65" charset="-120"/>
                <a:ea typeface="標楷體" pitchFamily="65" charset="-120"/>
                <a:cs typeface="+mn-cs"/>
              </a:rPr>
              <a:t>營利事業</a:t>
            </a: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，係指公營、私營或公私合營，以營利為目的，具備營業牌號或場所之獨資、合夥、公司及其他組織方式之工、商、農、林、漁、牧、礦冶等營利事業。</a:t>
            </a:r>
            <a:endParaRPr kumimoji="1" lang="en-US" altLang="zh-TW"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 typeface="Wingdings" pitchFamily="2" charset="2"/>
              <a:buNone/>
              <a:tabLst/>
              <a:defRPr/>
            </a:pP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例如：</a:t>
            </a:r>
            <a:r>
              <a:rPr kumimoji="1" lang="zh-TW" altLang="en-US" sz="2400" b="0" i="0" u="none" strike="noStrike" kern="1200" cap="none" spc="0" normalizeH="0" baseline="0" noProof="0" dirty="0">
                <a:ln>
                  <a:noFill/>
                </a:ln>
                <a:solidFill>
                  <a:srgbClr val="009900"/>
                </a:solidFill>
                <a:effectLst/>
                <a:uLnTx/>
                <a:uFillTx/>
                <a:latin typeface="標楷體" pitchFamily="65" charset="-120"/>
                <a:ea typeface="標楷體" pitchFamily="65" charset="-120"/>
                <a:cs typeface="+mn-cs"/>
              </a:rPr>
              <a:t>公司、事務所、商行、包工業等</a:t>
            </a:r>
            <a:endParaRPr kumimoji="1" lang="en-US" altLang="zh-TW" sz="2400" b="0" i="0" u="none" strike="noStrike" kern="1200" cap="none" spc="0" normalizeH="0" baseline="0" noProof="0" dirty="0">
              <a:ln>
                <a:noFill/>
              </a:ln>
              <a:solidFill>
                <a:srgbClr val="009900"/>
              </a:solidFill>
              <a:effectLst/>
              <a:uLnTx/>
              <a:uFillTx/>
              <a:latin typeface="標楷體" pitchFamily="65" charset="-120"/>
              <a:ea typeface="標楷體" pitchFamily="65" charset="-120"/>
              <a:cs typeface="+mn-cs"/>
            </a:endParaRPr>
          </a:p>
          <a:p>
            <a:pPr marL="269875" marR="0" lvl="0" indent="-269875" defTabSz="91440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非營利之法人</a:t>
            </a:r>
            <a:r>
              <a:rPr kumimoji="1" lang="zh-TW" altLang="en-US" sz="24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a:t>
            </a: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指非以營利為目的之私法人。</a:t>
            </a:r>
            <a:endParaRPr kumimoji="1" lang="en-US" altLang="zh-TW"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例如：</a:t>
            </a:r>
            <a:r>
              <a:rPr kumimoji="1" lang="zh-TW" altLang="en-US" sz="24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基金會、農漁會、體育協會、職業工會、社區發展協會、警察之友會等</a:t>
            </a:r>
            <a:endParaRPr kumimoji="1" lang="en-US" altLang="zh-TW" sz="24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7030A0"/>
                </a:solidFill>
                <a:effectLst/>
                <a:uLnTx/>
                <a:uFillTx/>
                <a:latin typeface="標楷體" pitchFamily="65" charset="-120"/>
                <a:ea typeface="標楷體" pitchFamily="65" charset="-120"/>
                <a:cs typeface="+mn-cs"/>
              </a:rPr>
              <a:t>非法人團體</a:t>
            </a: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，指由不特定人或特定多數人所組成，具一定之組織、名稱、目的、事務所，而設有代表人或管理人對外代表團體及為法律行為者。</a:t>
            </a:r>
            <a:endParaRPr kumimoji="1" lang="en-US" altLang="zh-TW"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例如：</a:t>
            </a:r>
            <a:r>
              <a:rPr kumimoji="1" lang="zh-TW" altLang="en-US" sz="2400" b="0" i="0" u="none" strike="noStrike" kern="1200" cap="none" spc="0" normalizeH="0" baseline="0" noProof="0" dirty="0">
                <a:ln>
                  <a:noFill/>
                </a:ln>
                <a:solidFill>
                  <a:srgbClr val="7030A0"/>
                </a:solidFill>
                <a:effectLst/>
                <a:uLnTx/>
                <a:uFillTx/>
                <a:latin typeface="標楷體" pitchFamily="65" charset="-120"/>
                <a:ea typeface="標楷體" pitchFamily="65" charset="-120"/>
                <a:cs typeface="+mn-cs"/>
              </a:rPr>
              <a:t>宮廟、祭祀公業、同鄉會、同學會、義警（消）大隊、社區管委會、守望相助隊、產銷班等</a:t>
            </a: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zh-TW"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zh-TW"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mbria"/>
              <a:ea typeface="新細明體" panose="02020500000000000000" pitchFamily="18" charset="-120"/>
              <a:cs typeface="+mn-cs"/>
            </a:endParaRPr>
          </a:p>
        </p:txBody>
      </p:sp>
    </p:spTree>
    <p:extLst>
      <p:ext uri="{BB962C8B-B14F-4D97-AF65-F5344CB8AC3E}">
        <p14:creationId xmlns:p14="http://schemas.microsoft.com/office/powerpoint/2010/main" val="38263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4)">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400" decel="100000"/>
                                        <p:tgtEl>
                                          <p:spTgt spid="4">
                                            <p:txEl>
                                              <p:pRg st="2" end="2"/>
                                            </p:txEl>
                                          </p:spTgt>
                                        </p:tgtEl>
                                      </p:cBhvr>
                                    </p:animEffect>
                                    <p:anim calcmode="lin" valueType="num">
                                      <p:cBhvr>
                                        <p:cTn id="18" dur="400" decel="100000" fill="hold"/>
                                        <p:tgtEl>
                                          <p:spTgt spid="4">
                                            <p:txEl>
                                              <p:pRg st="2" end="2"/>
                                            </p:txEl>
                                          </p:spTgt>
                                        </p:tgtEl>
                                        <p:attrNameLst>
                                          <p:attrName>style.rotation</p:attrName>
                                        </p:attrNameLst>
                                      </p:cBhvr>
                                      <p:tavLst>
                                        <p:tav tm="0">
                                          <p:val>
                                            <p:fltVal val="-90"/>
                                          </p:val>
                                        </p:tav>
                                        <p:tav tm="100000">
                                          <p:val>
                                            <p:fltVal val="0"/>
                                          </p:val>
                                        </p:tav>
                                      </p:tavLst>
                                    </p:anim>
                                    <p:anim calcmode="lin" valueType="num">
                                      <p:cBhvr>
                                        <p:cTn id="19" dur="400" decel="100000" fill="hold"/>
                                        <p:tgtEl>
                                          <p:spTgt spid="4">
                                            <p:txEl>
                                              <p:pRg st="2" end="2"/>
                                            </p:txEl>
                                          </p:spTgt>
                                        </p:tgtEl>
                                        <p:attrNameLst>
                                          <p:attrName>ppt_x</p:attrName>
                                        </p:attrNameLst>
                                      </p:cBhvr>
                                      <p:tavLst>
                                        <p:tav tm="0">
                                          <p:val>
                                            <p:strVal val="#ppt_x+0.4"/>
                                          </p:val>
                                        </p:tav>
                                        <p:tav tm="100000">
                                          <p:val>
                                            <p:strVal val="#ppt_x-0.05"/>
                                          </p:val>
                                        </p:tav>
                                      </p:tavLst>
                                    </p:anim>
                                    <p:anim calcmode="lin" valueType="num">
                                      <p:cBhvr>
                                        <p:cTn id="20" dur="400" decel="100000" fill="hold"/>
                                        <p:tgtEl>
                                          <p:spTgt spid="4">
                                            <p:txEl>
                                              <p:pRg st="2" end="2"/>
                                            </p:txEl>
                                          </p:spTgt>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4">
                                            <p:txEl>
                                              <p:pRg st="2" end="2"/>
                                            </p:txEl>
                                          </p:spTgt>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4">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400" decel="100000"/>
                                        <p:tgtEl>
                                          <p:spTgt spid="4">
                                            <p:txEl>
                                              <p:pRg st="3" end="3"/>
                                            </p:txEl>
                                          </p:spTgt>
                                        </p:tgtEl>
                                      </p:cBhvr>
                                    </p:animEffect>
                                    <p:anim calcmode="lin" valueType="num">
                                      <p:cBhvr>
                                        <p:cTn id="28" dur="400" decel="100000" fill="hold"/>
                                        <p:tgtEl>
                                          <p:spTgt spid="4">
                                            <p:txEl>
                                              <p:pRg st="3" end="3"/>
                                            </p:txEl>
                                          </p:spTgt>
                                        </p:tgtEl>
                                        <p:attrNameLst>
                                          <p:attrName>style.rotation</p:attrName>
                                        </p:attrNameLst>
                                      </p:cBhvr>
                                      <p:tavLst>
                                        <p:tav tm="0">
                                          <p:val>
                                            <p:fltVal val="-90"/>
                                          </p:val>
                                        </p:tav>
                                        <p:tav tm="100000">
                                          <p:val>
                                            <p:fltVal val="0"/>
                                          </p:val>
                                        </p:tav>
                                      </p:tavLst>
                                    </p:anim>
                                    <p:anim calcmode="lin" valueType="num">
                                      <p:cBhvr>
                                        <p:cTn id="29" dur="400" decel="100000" fill="hold"/>
                                        <p:tgtEl>
                                          <p:spTgt spid="4">
                                            <p:txEl>
                                              <p:pRg st="3" end="3"/>
                                            </p:txEl>
                                          </p:spTgt>
                                        </p:tgtEl>
                                        <p:attrNameLst>
                                          <p:attrName>ppt_x</p:attrName>
                                        </p:attrNameLst>
                                      </p:cBhvr>
                                      <p:tavLst>
                                        <p:tav tm="0">
                                          <p:val>
                                            <p:strVal val="#ppt_x+0.4"/>
                                          </p:val>
                                        </p:tav>
                                        <p:tav tm="100000">
                                          <p:val>
                                            <p:strVal val="#ppt_x-0.05"/>
                                          </p:val>
                                        </p:tav>
                                      </p:tavLst>
                                    </p:anim>
                                    <p:anim calcmode="lin" valueType="num">
                                      <p:cBhvr>
                                        <p:cTn id="30" dur="400" decel="100000" fill="hold"/>
                                        <p:tgtEl>
                                          <p:spTgt spid="4">
                                            <p:txEl>
                                              <p:pRg st="3" end="3"/>
                                            </p:txEl>
                                          </p:spTgt>
                                        </p:tgtEl>
                                        <p:attrNameLst>
                                          <p:attrName>ppt_y</p:attrName>
                                        </p:attrNameLst>
                                      </p:cBhvr>
                                      <p:tavLst>
                                        <p:tav tm="0">
                                          <p:val>
                                            <p:strVal val="#ppt_y-0.4"/>
                                          </p:val>
                                        </p:tav>
                                        <p:tav tm="100000">
                                          <p:val>
                                            <p:strVal val="#ppt_y+0.1"/>
                                          </p:val>
                                        </p:tav>
                                      </p:tavLst>
                                    </p:anim>
                                    <p:anim calcmode="lin" valueType="num">
                                      <p:cBhvr>
                                        <p:cTn id="31" dur="100" accel="100000" fill="hold">
                                          <p:stCondLst>
                                            <p:cond delay="400"/>
                                          </p:stCondLst>
                                        </p:cTn>
                                        <p:tgtEl>
                                          <p:spTgt spid="4">
                                            <p:txEl>
                                              <p:pRg st="3" end="3"/>
                                            </p:txEl>
                                          </p:spTgt>
                                        </p:tgtEl>
                                        <p:attrNameLst>
                                          <p:attrName>ppt_x</p:attrName>
                                        </p:attrNameLst>
                                      </p:cBhvr>
                                      <p:tavLst>
                                        <p:tav tm="0">
                                          <p:val>
                                            <p:strVal val="#ppt_x-0.05"/>
                                          </p:val>
                                        </p:tav>
                                        <p:tav tm="100000">
                                          <p:val>
                                            <p:strVal val="#ppt_x"/>
                                          </p:val>
                                        </p:tav>
                                      </p:tavLst>
                                    </p:anim>
                                    <p:anim calcmode="lin" valueType="num">
                                      <p:cBhvr>
                                        <p:cTn id="32" dur="100" accel="100000" fill="hold">
                                          <p:stCondLst>
                                            <p:cond delay="400"/>
                                          </p:stCondLst>
                                        </p:cTn>
                                        <p:tgtEl>
                                          <p:spTgt spid="4">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400" decel="100000"/>
                                        <p:tgtEl>
                                          <p:spTgt spid="4">
                                            <p:txEl>
                                              <p:pRg st="4" end="4"/>
                                            </p:txEl>
                                          </p:spTgt>
                                        </p:tgtEl>
                                      </p:cBhvr>
                                    </p:animEffect>
                                    <p:anim calcmode="lin" valueType="num">
                                      <p:cBhvr>
                                        <p:cTn id="38" dur="400" decel="100000" fill="hold"/>
                                        <p:tgtEl>
                                          <p:spTgt spid="4">
                                            <p:txEl>
                                              <p:pRg st="4" end="4"/>
                                            </p:txEl>
                                          </p:spTgt>
                                        </p:tgtEl>
                                        <p:attrNameLst>
                                          <p:attrName>style.rotation</p:attrName>
                                        </p:attrNameLst>
                                      </p:cBhvr>
                                      <p:tavLst>
                                        <p:tav tm="0">
                                          <p:val>
                                            <p:fltVal val="-90"/>
                                          </p:val>
                                        </p:tav>
                                        <p:tav tm="100000">
                                          <p:val>
                                            <p:fltVal val="0"/>
                                          </p:val>
                                        </p:tav>
                                      </p:tavLst>
                                    </p:anim>
                                    <p:anim calcmode="lin" valueType="num">
                                      <p:cBhvr>
                                        <p:cTn id="39" dur="400" decel="100000" fill="hold"/>
                                        <p:tgtEl>
                                          <p:spTgt spid="4">
                                            <p:txEl>
                                              <p:pRg st="4" end="4"/>
                                            </p:txEl>
                                          </p:spTgt>
                                        </p:tgtEl>
                                        <p:attrNameLst>
                                          <p:attrName>ppt_x</p:attrName>
                                        </p:attrNameLst>
                                      </p:cBhvr>
                                      <p:tavLst>
                                        <p:tav tm="0">
                                          <p:val>
                                            <p:strVal val="#ppt_x+0.4"/>
                                          </p:val>
                                        </p:tav>
                                        <p:tav tm="100000">
                                          <p:val>
                                            <p:strVal val="#ppt_x-0.05"/>
                                          </p:val>
                                        </p:tav>
                                      </p:tavLst>
                                    </p:anim>
                                    <p:anim calcmode="lin" valueType="num">
                                      <p:cBhvr>
                                        <p:cTn id="40" dur="400" decel="100000" fill="hold"/>
                                        <p:tgtEl>
                                          <p:spTgt spid="4">
                                            <p:txEl>
                                              <p:pRg st="4" end="4"/>
                                            </p:txEl>
                                          </p:spTgt>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4">
                                            <p:txEl>
                                              <p:pRg st="4" end="4"/>
                                            </p:txEl>
                                          </p:spTgt>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4">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400" decel="100000"/>
                                        <p:tgtEl>
                                          <p:spTgt spid="4">
                                            <p:txEl>
                                              <p:pRg st="5" end="5"/>
                                            </p:txEl>
                                          </p:spTgt>
                                        </p:tgtEl>
                                      </p:cBhvr>
                                    </p:animEffect>
                                    <p:anim calcmode="lin" valueType="num">
                                      <p:cBhvr>
                                        <p:cTn id="48" dur="400" decel="100000" fill="hold"/>
                                        <p:tgtEl>
                                          <p:spTgt spid="4">
                                            <p:txEl>
                                              <p:pRg st="5" end="5"/>
                                            </p:txEl>
                                          </p:spTgt>
                                        </p:tgtEl>
                                        <p:attrNameLst>
                                          <p:attrName>style.rotation</p:attrName>
                                        </p:attrNameLst>
                                      </p:cBhvr>
                                      <p:tavLst>
                                        <p:tav tm="0">
                                          <p:val>
                                            <p:fltVal val="-90"/>
                                          </p:val>
                                        </p:tav>
                                        <p:tav tm="100000">
                                          <p:val>
                                            <p:fltVal val="0"/>
                                          </p:val>
                                        </p:tav>
                                      </p:tavLst>
                                    </p:anim>
                                    <p:anim calcmode="lin" valueType="num">
                                      <p:cBhvr>
                                        <p:cTn id="49" dur="400" decel="100000" fill="hold"/>
                                        <p:tgtEl>
                                          <p:spTgt spid="4">
                                            <p:txEl>
                                              <p:pRg st="5" end="5"/>
                                            </p:txEl>
                                          </p:spTgt>
                                        </p:tgtEl>
                                        <p:attrNameLst>
                                          <p:attrName>ppt_x</p:attrName>
                                        </p:attrNameLst>
                                      </p:cBhvr>
                                      <p:tavLst>
                                        <p:tav tm="0">
                                          <p:val>
                                            <p:strVal val="#ppt_x+0.4"/>
                                          </p:val>
                                        </p:tav>
                                        <p:tav tm="100000">
                                          <p:val>
                                            <p:strVal val="#ppt_x-0.05"/>
                                          </p:val>
                                        </p:tav>
                                      </p:tavLst>
                                    </p:anim>
                                    <p:anim calcmode="lin" valueType="num">
                                      <p:cBhvr>
                                        <p:cTn id="50" dur="400" decel="100000" fill="hold"/>
                                        <p:tgtEl>
                                          <p:spTgt spid="4">
                                            <p:txEl>
                                              <p:pRg st="5" end="5"/>
                                            </p:txEl>
                                          </p:spTgt>
                                        </p:tgtEl>
                                        <p:attrNameLst>
                                          <p:attrName>ppt_y</p:attrName>
                                        </p:attrNameLst>
                                      </p:cBhvr>
                                      <p:tavLst>
                                        <p:tav tm="0">
                                          <p:val>
                                            <p:strVal val="#ppt_y-0.4"/>
                                          </p:val>
                                        </p:tav>
                                        <p:tav tm="100000">
                                          <p:val>
                                            <p:strVal val="#ppt_y+0.1"/>
                                          </p:val>
                                        </p:tav>
                                      </p:tavLst>
                                    </p:anim>
                                    <p:anim calcmode="lin" valueType="num">
                                      <p:cBhvr>
                                        <p:cTn id="51" dur="100" accel="100000" fill="hold">
                                          <p:stCondLst>
                                            <p:cond delay="400"/>
                                          </p:stCondLst>
                                        </p:cTn>
                                        <p:tgtEl>
                                          <p:spTgt spid="4">
                                            <p:txEl>
                                              <p:pRg st="5" end="5"/>
                                            </p:txEl>
                                          </p:spTgt>
                                        </p:tgtEl>
                                        <p:attrNameLst>
                                          <p:attrName>ppt_x</p:attrName>
                                        </p:attrNameLst>
                                      </p:cBhvr>
                                      <p:tavLst>
                                        <p:tav tm="0">
                                          <p:val>
                                            <p:strVal val="#ppt_x-0.05"/>
                                          </p:val>
                                        </p:tav>
                                        <p:tav tm="100000">
                                          <p:val>
                                            <p:strVal val="#ppt_x"/>
                                          </p:val>
                                        </p:tav>
                                      </p:tavLst>
                                    </p:anim>
                                    <p:anim calcmode="lin" valueType="num">
                                      <p:cBhvr>
                                        <p:cTn id="52" dur="100" accel="100000" fill="hold">
                                          <p:stCondLst>
                                            <p:cond delay="400"/>
                                          </p:stCondLst>
                                        </p:cTn>
                                        <p:tgtEl>
                                          <p:spTgt spid="4">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2076C6AE-2664-463A-84DA-715D397EEAD0}"/>
              </a:ext>
            </a:extLst>
          </p:cNvPr>
          <p:cNvSpPr txBox="1"/>
          <p:nvPr/>
        </p:nvSpPr>
        <p:spPr>
          <a:xfrm>
            <a:off x="560512" y="260648"/>
            <a:ext cx="4953000"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
                <a:srgbClr val="477AB1"/>
              </a:buClr>
              <a:buSzPct val="50000"/>
              <a:buFont typeface="Wingdings 2"/>
              <a:buChar char=""/>
              <a:tabLst/>
              <a:defRPr/>
            </a:pPr>
            <a:r>
              <a:rPr kumimoji="0" lang="zh-TW" altLang="en-US" sz="4000" b="1" i="0" u="none" strike="noStrike" kern="1200" cap="none" spc="0" normalizeH="0" baseline="0" noProof="0" dirty="0">
                <a:ln>
                  <a:noFill/>
                </a:ln>
                <a:solidFill>
                  <a:schemeClr val="tx2"/>
                </a:solidFill>
                <a:effectLst/>
                <a:uLnTx/>
                <a:uFillTx/>
                <a:latin typeface="標楷體" pitchFamily="65" charset="-120"/>
                <a:ea typeface="標楷體" pitchFamily="65" charset="-120"/>
                <a:cs typeface="+mn-cs"/>
              </a:rPr>
              <a:t>關係人</a:t>
            </a:r>
            <a:r>
              <a:rPr kumimoji="0" lang="zh-TW" altLang="en-US" sz="4000" b="0" i="0" u="none" strike="noStrike" kern="1200" cap="none" spc="0" normalizeH="0" baseline="0" noProof="0" dirty="0">
                <a:ln>
                  <a:noFill/>
                </a:ln>
                <a:solidFill>
                  <a:schemeClr val="tx2"/>
                </a:solidFill>
                <a:effectLst/>
                <a:uLnTx/>
                <a:uFillTx/>
                <a:latin typeface="標楷體" pitchFamily="65" charset="-120"/>
                <a:ea typeface="標楷體" pitchFamily="65" charset="-120"/>
                <a:cs typeface="+mn-cs"/>
              </a:rPr>
              <a:t>之範圍：</a:t>
            </a:r>
          </a:p>
        </p:txBody>
      </p:sp>
      <p:sp>
        <p:nvSpPr>
          <p:cNvPr id="4" name="矩形 3">
            <a:extLst>
              <a:ext uri="{FF2B5EF4-FFF2-40B4-BE49-F238E27FC236}">
                <a16:creationId xmlns:a16="http://schemas.microsoft.com/office/drawing/2014/main" id="{B63B312D-6BB8-4B20-8E52-98AABAB52B60}"/>
              </a:ext>
            </a:extLst>
          </p:cNvPr>
          <p:cNvSpPr/>
          <p:nvPr/>
        </p:nvSpPr>
        <p:spPr>
          <a:xfrm>
            <a:off x="1928664" y="1700808"/>
            <a:ext cx="6572250" cy="4464496"/>
          </a:xfrm>
          <a:prstGeom prst="rect">
            <a:avLst/>
          </a:prstGeom>
          <a:solidFill>
            <a:sysClr val="window" lastClr="FFFFFF">
              <a:tint val="100000"/>
              <a:shade val="100000"/>
              <a:hueMod val="100000"/>
              <a:satMod val="100000"/>
            </a:sysClr>
          </a:solidFill>
          <a:ln w="25400" cap="flat" cmpd="sng" algn="ctr">
            <a:noFill/>
            <a:prstDash val="solid"/>
          </a:ln>
          <a:effectLst/>
        </p:spPr>
        <p:txBody>
          <a:bodyPr anchor="t" anchorCtr="0"/>
          <a:lstStyle/>
          <a:p>
            <a:pPr marL="0" marR="0" lvl="0" indent="0" algn="just" defTabSz="914400" eaLnBrk="1" fontAlgn="auto" latinLnBrk="0" hangingPunct="1">
              <a:lnSpc>
                <a:spcPct val="100000"/>
              </a:lnSpc>
              <a:spcBef>
                <a:spcPts val="0"/>
              </a:spcBef>
              <a:spcAft>
                <a:spcPts val="0"/>
              </a:spcAft>
              <a:buClrTx/>
              <a:buSzTx/>
              <a:buFontTx/>
              <a:buNone/>
              <a:tabLst/>
              <a:defRPr/>
            </a:pPr>
            <a:r>
              <a:rPr kumimoji="1" lang="zh-TW" altLang="zh-TW"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所謂</a:t>
            </a:r>
            <a:r>
              <a:rPr kumimoji="1" lang="zh-TW" altLang="zh-TW" sz="28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負責人</a:t>
            </a:r>
            <a:r>
              <a:rPr kumimoji="1" lang="zh-TW" altLang="zh-TW"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a:t>
            </a:r>
            <a:r>
              <a:rPr kumimoji="1" lang="zh-TW" altLang="en-US"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自本法之立法意旨而言，</a:t>
            </a:r>
            <a:r>
              <a:rPr kumimoji="1" lang="zh-TW" altLang="zh-TW" sz="28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不以登記名義負責人為限，亦包含實際經營業務或掌管人事、財務之實際負責人</a:t>
            </a:r>
            <a:r>
              <a:rPr kumimoji="1" lang="zh-TW" altLang="en-US" sz="28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（法務部</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100</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年</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6</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月</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13</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日法益罰字第</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1001106607</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號處分書</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、監察院</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102</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年</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3</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月</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11</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日</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院台申貳字第</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1021830809</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號</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裁處書、臺北高等行政法院</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105</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年度訴字第</a:t>
            </a:r>
            <a:r>
              <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871</a:t>
            </a:r>
            <a:r>
              <a:rPr kumimoji="1"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號確定判決</a:t>
            </a:r>
            <a:r>
              <a:rPr kumimoji="1" lang="zh-TW"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a:t>
            </a:r>
            <a:endParaRPr kumimoji="1"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1" lang="zh-TW" altLang="zh-TW"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因而，縱公職人員以人頭經營</a:t>
            </a:r>
            <a:r>
              <a:rPr kumimoji="1" lang="zh-TW" altLang="en-US"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商號或未登記為公司董事</a:t>
            </a:r>
            <a:r>
              <a:rPr kumimoji="1" lang="zh-TW" altLang="zh-TW"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，如經調查證實其為實際負責人，則該事業仍屬該公職人員之關係人。</a:t>
            </a:r>
            <a:endParaRPr kumimoji="1" lang="en-US" altLang="zh-TW" sz="2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TW" sz="2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mbria"/>
              <a:ea typeface="新細明體" panose="02020500000000000000" pitchFamily="18" charset="-120"/>
              <a:cs typeface="+mn-cs"/>
            </a:endParaRPr>
          </a:p>
        </p:txBody>
      </p:sp>
    </p:spTree>
    <p:extLst>
      <p:ext uri="{BB962C8B-B14F-4D97-AF65-F5344CB8AC3E}">
        <p14:creationId xmlns:p14="http://schemas.microsoft.com/office/powerpoint/2010/main" val="402456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4)">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7" name="Group 15"/>
          <p:cNvGrpSpPr>
            <a:grpSpLocks/>
          </p:cNvGrpSpPr>
          <p:nvPr/>
        </p:nvGrpSpPr>
        <p:grpSpPr bwMode="auto">
          <a:xfrm>
            <a:off x="3670036" y="702441"/>
            <a:ext cx="2565929" cy="1714962"/>
            <a:chOff x="0" y="1114365"/>
            <a:chExt cx="2366963" cy="2656598"/>
          </a:xfrm>
        </p:grpSpPr>
        <p:grpSp>
          <p:nvGrpSpPr>
            <p:cNvPr id="13328" name="Group 16"/>
            <p:cNvGrpSpPr>
              <a:grpSpLocks/>
            </p:cNvGrpSpPr>
            <p:nvPr/>
          </p:nvGrpSpPr>
          <p:grpSpPr bwMode="auto">
            <a:xfrm>
              <a:off x="0" y="1404000"/>
              <a:ext cx="2366963" cy="2366963"/>
              <a:chOff x="0" y="0"/>
              <a:chExt cx="1895475" cy="1895475"/>
            </a:xfrm>
          </p:grpSpPr>
        </p:grpSp>
        <p:sp>
          <p:nvSpPr>
            <p:cNvPr id="13334" name="任意多边形 251"/>
            <p:cNvSpPr>
              <a:spLocks noChangeArrowheads="1"/>
            </p:cNvSpPr>
            <p:nvPr/>
          </p:nvSpPr>
          <p:spPr bwMode="auto">
            <a:xfrm>
              <a:off x="1044583" y="1114365"/>
              <a:ext cx="212092" cy="296457"/>
            </a:xfrm>
            <a:custGeom>
              <a:avLst/>
              <a:gdLst>
                <a:gd name="T0" fmla="*/ 165805 w 261055"/>
                <a:gd name="T1" fmla="*/ 326045 h 364895"/>
                <a:gd name="T2" fmla="*/ 32455 w 261055"/>
                <a:gd name="T3" fmla="*/ 2195 h 364895"/>
                <a:gd name="T4" fmla="*/ 13405 w 261055"/>
                <a:gd name="T5" fmla="*/ 192695 h 364895"/>
                <a:gd name="T6" fmla="*/ 203905 w 261055"/>
                <a:gd name="T7" fmla="*/ 364145 h 364895"/>
                <a:gd name="T8" fmla="*/ 261055 w 261055"/>
                <a:gd name="T9" fmla="*/ 259370 h 364895"/>
                <a:gd name="T10" fmla="*/ 0 60000 65536"/>
                <a:gd name="T11" fmla="*/ 0 60000 65536"/>
                <a:gd name="T12" fmla="*/ 0 60000 65536"/>
                <a:gd name="T13" fmla="*/ 0 60000 65536"/>
                <a:gd name="T14" fmla="*/ 0 60000 65536"/>
                <a:gd name="T15" fmla="*/ 0 w 261055"/>
                <a:gd name="T16" fmla="*/ 0 h 364895"/>
                <a:gd name="T17" fmla="*/ 261055 w 261055"/>
                <a:gd name="T18" fmla="*/ 364895 h 364895"/>
              </a:gdLst>
              <a:ahLst/>
              <a:cxnLst>
                <a:cxn ang="T10">
                  <a:pos x="T0" y="T1"/>
                </a:cxn>
                <a:cxn ang="T11">
                  <a:pos x="T2" y="T3"/>
                </a:cxn>
                <a:cxn ang="T12">
                  <a:pos x="T4" y="T5"/>
                </a:cxn>
                <a:cxn ang="T13">
                  <a:pos x="T6" y="T7"/>
                </a:cxn>
                <a:cxn ang="T14">
                  <a:pos x="T8" y="T9"/>
                </a:cxn>
              </a:cxnLst>
              <a:rect l="T15" t="T16" r="T17" b="T18"/>
              <a:pathLst>
                <a:path w="261055" h="364895">
                  <a:moveTo>
                    <a:pt x="165805" y="326045"/>
                  </a:moveTo>
                  <a:cubicBezTo>
                    <a:pt x="111830" y="175232"/>
                    <a:pt x="57855" y="24420"/>
                    <a:pt x="32455" y="2195"/>
                  </a:cubicBezTo>
                  <a:cubicBezTo>
                    <a:pt x="7055" y="-20030"/>
                    <a:pt x="-15170" y="132370"/>
                    <a:pt x="13405" y="192695"/>
                  </a:cubicBezTo>
                  <a:cubicBezTo>
                    <a:pt x="41980" y="253020"/>
                    <a:pt x="162630" y="353033"/>
                    <a:pt x="203905" y="364145"/>
                  </a:cubicBezTo>
                  <a:cubicBezTo>
                    <a:pt x="245180" y="375257"/>
                    <a:pt x="261055" y="259370"/>
                    <a:pt x="261055" y="259370"/>
                  </a:cubicBezTo>
                </a:path>
              </a:pathLst>
            </a:custGeom>
            <a:noFill/>
            <a:ln w="19050" cap="flat" cmpd="sng">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endParaRPr>
            </a:p>
          </p:txBody>
        </p:sp>
      </p:grpSp>
      <p:sp>
        <p:nvSpPr>
          <p:cNvPr id="35" name="文字版面配置區 3"/>
          <p:cNvSpPr txBox="1">
            <a:spLocks/>
          </p:cNvSpPr>
          <p:nvPr/>
        </p:nvSpPr>
        <p:spPr>
          <a:xfrm>
            <a:off x="5709806" y="175898"/>
            <a:ext cx="3837955" cy="1318065"/>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14300" indent="0">
              <a:buFont typeface="Wingdings 3"/>
              <a:buNone/>
            </a:pPr>
            <a:r>
              <a:rPr lang="zh-TW" altLang="en-US" sz="1800" b="1" dirty="0">
                <a:solidFill>
                  <a:schemeClr val="bg1"/>
                </a:solidFill>
                <a:latin typeface="微軟正黑體" pitchFamily="34" charset="-120"/>
                <a:ea typeface="微軟正黑體" pitchFamily="34" charset="-120"/>
              </a:rPr>
              <a:t>公職人員執行職務時，得因其</a:t>
            </a:r>
            <a:r>
              <a:rPr lang="zh-TW" altLang="en-US" sz="1800" b="1" u="sng" dirty="0">
                <a:solidFill>
                  <a:schemeClr val="bg1"/>
                </a:solidFill>
                <a:latin typeface="微軟正黑體" pitchFamily="34" charset="-120"/>
                <a:ea typeface="微軟正黑體" pitchFamily="34" charset="-120"/>
              </a:rPr>
              <a:t>作為</a:t>
            </a:r>
            <a:r>
              <a:rPr lang="zh-TW" altLang="en-US" sz="1800" b="1" dirty="0">
                <a:solidFill>
                  <a:schemeClr val="bg1"/>
                </a:solidFill>
                <a:latin typeface="微軟正黑體" pitchFamily="34" charset="-120"/>
                <a:ea typeface="微軟正黑體" pitchFamily="34" charset="-120"/>
              </a:rPr>
              <a:t>或</a:t>
            </a:r>
            <a:r>
              <a:rPr lang="zh-TW" altLang="en-US" sz="1800" b="1" u="sng" dirty="0">
                <a:solidFill>
                  <a:schemeClr val="bg1"/>
                </a:solidFill>
                <a:latin typeface="微軟正黑體" pitchFamily="34" charset="-120"/>
                <a:ea typeface="微軟正黑體" pitchFamily="34" charset="-120"/>
              </a:rPr>
              <a:t>不作為</a:t>
            </a:r>
            <a:r>
              <a:rPr lang="zh-TW" altLang="en-US" sz="1800" b="1" dirty="0">
                <a:solidFill>
                  <a:schemeClr val="bg1"/>
                </a:solidFill>
                <a:latin typeface="微軟正黑體" pitchFamily="34" charset="-120"/>
                <a:ea typeface="微軟正黑體" pitchFamily="34" charset="-120"/>
              </a:rPr>
              <a:t>，直接或間接使</a:t>
            </a:r>
            <a:r>
              <a:rPr lang="zh-TW" altLang="en-US" sz="1800" b="1" u="sng" dirty="0">
                <a:solidFill>
                  <a:schemeClr val="bg1"/>
                </a:solidFill>
                <a:latin typeface="微軟正黑體" pitchFamily="34" charset="-120"/>
                <a:ea typeface="微軟正黑體" pitchFamily="34" charset="-120"/>
              </a:rPr>
              <a:t>本人</a:t>
            </a:r>
            <a:r>
              <a:rPr lang="zh-TW" altLang="en-US" sz="1800" b="1" dirty="0">
                <a:solidFill>
                  <a:schemeClr val="bg1"/>
                </a:solidFill>
                <a:latin typeface="微軟正黑體" pitchFamily="34" charset="-120"/>
                <a:ea typeface="微軟正黑體" pitchFamily="34" charset="-120"/>
              </a:rPr>
              <a:t>或其</a:t>
            </a:r>
            <a:r>
              <a:rPr lang="zh-TW" altLang="en-US" sz="1800" b="1" u="sng" dirty="0">
                <a:solidFill>
                  <a:schemeClr val="bg1"/>
                </a:solidFill>
                <a:latin typeface="微軟正黑體" pitchFamily="34" charset="-120"/>
                <a:ea typeface="微軟正黑體" pitchFamily="34" charset="-120"/>
              </a:rPr>
              <a:t>關係人</a:t>
            </a:r>
            <a:r>
              <a:rPr lang="zh-TW" altLang="en-US" sz="1800" b="1" dirty="0">
                <a:solidFill>
                  <a:schemeClr val="bg1"/>
                </a:solidFill>
                <a:latin typeface="微軟正黑體" pitchFamily="34" charset="-120"/>
                <a:ea typeface="微軟正黑體" pitchFamily="34" charset="-120"/>
              </a:rPr>
              <a:t>獲取利益 </a:t>
            </a:r>
            <a:r>
              <a:rPr lang="en-US" altLang="zh-TW" sz="1800" b="1" dirty="0">
                <a:solidFill>
                  <a:schemeClr val="bg1"/>
                </a:solidFill>
                <a:latin typeface="微軟正黑體" pitchFamily="34" charset="-120"/>
                <a:ea typeface="微軟正黑體" pitchFamily="34" charset="-120"/>
              </a:rPr>
              <a:t>(§5)</a:t>
            </a:r>
            <a:endParaRPr lang="zh-TW" altLang="en-US" sz="1800" b="1" dirty="0">
              <a:solidFill>
                <a:schemeClr val="bg1"/>
              </a:solidFill>
              <a:latin typeface="微軟正黑體" pitchFamily="34" charset="-120"/>
              <a:ea typeface="微軟正黑體" pitchFamily="34" charset="-120"/>
            </a:endParaRPr>
          </a:p>
        </p:txBody>
      </p:sp>
      <p:sp>
        <p:nvSpPr>
          <p:cNvPr id="40" name="矩形 245"/>
          <p:cNvSpPr>
            <a:spLocks noChangeArrowheads="1"/>
          </p:cNvSpPr>
          <p:nvPr/>
        </p:nvSpPr>
        <p:spPr bwMode="auto">
          <a:xfrm>
            <a:off x="1458814" y="1977360"/>
            <a:ext cx="1210588" cy="70788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zh-TW" altLang="en-US" sz="4000" b="1" dirty="0">
                <a:solidFill>
                  <a:schemeClr val="bg1"/>
                </a:solidFill>
                <a:latin typeface="微軟正黑體" pitchFamily="34" charset="-120"/>
                <a:ea typeface="微軟正黑體" pitchFamily="34" charset="-120"/>
                <a:sym typeface="DotumChe" pitchFamily="49" charset="-127"/>
              </a:rPr>
              <a:t>財產</a:t>
            </a:r>
            <a:endParaRPr lang="en-US" sz="4000" b="1" dirty="0">
              <a:solidFill>
                <a:schemeClr val="bg1"/>
              </a:solidFill>
              <a:latin typeface="微軟正黑體" pitchFamily="34" charset="-120"/>
              <a:ea typeface="微軟正黑體" pitchFamily="34" charset="-120"/>
              <a:sym typeface="DotumChe" pitchFamily="49" charset="-127"/>
            </a:endParaRPr>
          </a:p>
        </p:txBody>
      </p:sp>
      <p:sp>
        <p:nvSpPr>
          <p:cNvPr id="42" name="矩形 248"/>
          <p:cNvSpPr>
            <a:spLocks noChangeArrowheads="1"/>
          </p:cNvSpPr>
          <p:nvPr/>
        </p:nvSpPr>
        <p:spPr bwMode="auto">
          <a:xfrm>
            <a:off x="6970359" y="1989342"/>
            <a:ext cx="1723549" cy="70788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zh-TW" altLang="en-US" sz="4000" b="1" dirty="0">
                <a:solidFill>
                  <a:schemeClr val="bg1"/>
                </a:solidFill>
                <a:latin typeface="微軟正黑體" pitchFamily="34" charset="-120"/>
                <a:ea typeface="微軟正黑體" pitchFamily="34" charset="-120"/>
                <a:sym typeface="DotumChe" pitchFamily="49" charset="-127"/>
              </a:rPr>
              <a:t>非財產</a:t>
            </a:r>
            <a:endParaRPr lang="en-US" sz="4000" b="1" dirty="0">
              <a:solidFill>
                <a:schemeClr val="bg1"/>
              </a:solidFill>
              <a:latin typeface="微軟正黑體" pitchFamily="34" charset="-120"/>
              <a:ea typeface="微軟正黑體" pitchFamily="34" charset="-120"/>
              <a:sym typeface="DotumChe" pitchFamily="49" charset="-127"/>
            </a:endParaRPr>
          </a:p>
        </p:txBody>
      </p:sp>
      <p:grpSp>
        <p:nvGrpSpPr>
          <p:cNvPr id="13335" name="Group 23"/>
          <p:cNvGrpSpPr>
            <a:grpSpLocks/>
          </p:cNvGrpSpPr>
          <p:nvPr/>
        </p:nvGrpSpPr>
        <p:grpSpPr bwMode="auto">
          <a:xfrm>
            <a:off x="4044280" y="1437360"/>
            <a:ext cx="1849009" cy="1800000"/>
            <a:chOff x="0" y="0"/>
            <a:chExt cx="1706777" cy="1350000"/>
          </a:xfrm>
        </p:grpSpPr>
        <p:sp>
          <p:nvSpPr>
            <p:cNvPr id="13336" name="椭圆 200"/>
            <p:cNvSpPr>
              <a:spLocks noChangeArrowheads="1"/>
            </p:cNvSpPr>
            <p:nvPr/>
          </p:nvSpPr>
          <p:spPr bwMode="auto">
            <a:xfrm>
              <a:off x="0" y="0"/>
              <a:ext cx="1661538" cy="1350000"/>
            </a:xfrm>
            <a:prstGeom prst="ellipse">
              <a:avLst/>
            </a:prstGeom>
            <a:solidFill>
              <a:schemeClr val="bg1"/>
            </a:soli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accent5">
                    <a:lumMod val="75000"/>
                  </a:schemeClr>
                </a:solidFill>
              </a:endParaRPr>
            </a:p>
          </p:txBody>
        </p:sp>
        <p:sp>
          <p:nvSpPr>
            <p:cNvPr id="13337" name="矩形 244"/>
            <p:cNvSpPr>
              <a:spLocks noChangeArrowheads="1"/>
            </p:cNvSpPr>
            <p:nvPr/>
          </p:nvSpPr>
          <p:spPr bwMode="auto">
            <a:xfrm>
              <a:off x="44783" y="482864"/>
              <a:ext cx="1661994"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TW" altLang="en-US" sz="2300" b="1" dirty="0">
                  <a:solidFill>
                    <a:schemeClr val="accent6">
                      <a:lumMod val="50000"/>
                    </a:schemeClr>
                  </a:solidFill>
                  <a:latin typeface="微軟正黑體" pitchFamily="34" charset="-120"/>
                  <a:ea typeface="微軟正黑體" pitchFamily="34" charset="-120"/>
                  <a:sym typeface="DotumChe" pitchFamily="49" charset="-127"/>
                </a:rPr>
                <a:t>什麼是利益</a:t>
              </a:r>
              <a:r>
                <a:rPr lang="en-US" altLang="zh-TW" sz="2300" b="1" dirty="0">
                  <a:solidFill>
                    <a:schemeClr val="accent6">
                      <a:lumMod val="50000"/>
                    </a:schemeClr>
                  </a:solidFill>
                  <a:latin typeface="微軟正黑體" pitchFamily="34" charset="-120"/>
                  <a:ea typeface="微軟正黑體" pitchFamily="34" charset="-120"/>
                  <a:sym typeface="DotumChe" pitchFamily="49" charset="-127"/>
                </a:rPr>
                <a:t>?</a:t>
              </a:r>
            </a:p>
            <a:p>
              <a:pPr algn="ctr"/>
              <a:r>
                <a:rPr lang="en-US" altLang="zh-TW" sz="2400" b="1" dirty="0">
                  <a:solidFill>
                    <a:schemeClr val="accent6">
                      <a:lumMod val="50000"/>
                    </a:schemeClr>
                  </a:solidFill>
                  <a:latin typeface="微軟正黑體" pitchFamily="34" charset="-120"/>
                  <a:ea typeface="微軟正黑體" pitchFamily="34" charset="-120"/>
                </a:rPr>
                <a:t>(§4)</a:t>
              </a:r>
              <a:endParaRPr lang="zh-CN" altLang="en-US" sz="2300" b="1" dirty="0">
                <a:solidFill>
                  <a:schemeClr val="accent6">
                    <a:lumMod val="50000"/>
                  </a:schemeClr>
                </a:solidFill>
                <a:latin typeface="微軟正黑體" pitchFamily="34" charset="-120"/>
                <a:ea typeface="微軟正黑體" pitchFamily="34" charset="-120"/>
                <a:sym typeface="DotumChe" pitchFamily="49" charset="-127"/>
              </a:endParaRPr>
            </a:p>
          </p:txBody>
        </p:sp>
      </p:grpSp>
      <p:sp>
        <p:nvSpPr>
          <p:cNvPr id="47" name="矩形 46"/>
          <p:cNvSpPr/>
          <p:nvPr/>
        </p:nvSpPr>
        <p:spPr>
          <a:xfrm>
            <a:off x="5508192" y="2950268"/>
            <a:ext cx="4209548" cy="1338828"/>
          </a:xfrm>
          <a:prstGeom prst="rect">
            <a:avLst/>
          </a:prstGeom>
        </p:spPr>
        <p:txBody>
          <a:bodyPr wrap="square">
            <a:spAutoFit/>
          </a:bodyPr>
          <a:lstStyle/>
          <a:p>
            <a:pPr lvl="0" algn="just" hangingPunct="0">
              <a:lnSpc>
                <a:spcPct val="90000"/>
              </a:lnSpc>
            </a:pPr>
            <a:r>
              <a:rPr lang="zh-TW" altLang="en-US" sz="1800" b="1" dirty="0">
                <a:solidFill>
                  <a:schemeClr val="dk1"/>
                </a:solidFill>
                <a:latin typeface="微軟正黑體" pitchFamily="34" charset="-120"/>
                <a:ea typeface="微軟正黑體" pitchFamily="34" charset="-120"/>
              </a:rPr>
              <a:t>指有利公職人員或其關係人在</a:t>
            </a:r>
            <a:r>
              <a:rPr lang="zh-TW" altLang="en-US" sz="1800" b="1" dirty="0">
                <a:solidFill>
                  <a:srgbClr val="C00000"/>
                </a:solidFill>
                <a:latin typeface="微軟正黑體" pitchFamily="34" charset="-120"/>
                <a:ea typeface="微軟正黑體" pitchFamily="34" charset="-120"/>
              </a:rPr>
              <a:t>機關（構）團體</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學校</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法人</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事業機構</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部隊</a:t>
            </a:r>
            <a:r>
              <a:rPr lang="zh-TW" altLang="en-US" sz="1800" b="1" dirty="0">
                <a:solidFill>
                  <a:schemeClr val="dk1"/>
                </a:solidFill>
                <a:latin typeface="微軟正黑體" pitchFamily="34" charset="-120"/>
                <a:ea typeface="微軟正黑體" pitchFamily="34" charset="-120"/>
              </a:rPr>
              <a:t>之任用、</a:t>
            </a:r>
            <a:r>
              <a:rPr lang="zh-TW" altLang="en-US" sz="1800" b="1" dirty="0">
                <a:solidFill>
                  <a:srgbClr val="C00000"/>
                </a:solidFill>
                <a:latin typeface="微軟正黑體" pitchFamily="34" charset="-120"/>
                <a:ea typeface="微軟正黑體" pitchFamily="34" charset="-120"/>
              </a:rPr>
              <a:t>聘任</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聘用</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約僱</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臨時人員之進用</a:t>
            </a:r>
            <a:r>
              <a:rPr lang="zh-TW" altLang="en-US" sz="1800" b="1" dirty="0">
                <a:solidFill>
                  <a:schemeClr val="dk1"/>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勞動派遣</a:t>
            </a:r>
            <a:r>
              <a:rPr lang="zh-TW" altLang="en-US" sz="1800" b="1" dirty="0">
                <a:solidFill>
                  <a:schemeClr val="dk1"/>
                </a:solidFill>
                <a:latin typeface="微軟正黑體" pitchFamily="34" charset="-120"/>
                <a:ea typeface="微軟正黑體" pitchFamily="34" charset="-120"/>
              </a:rPr>
              <a:t>、陞遷、調動、</a:t>
            </a:r>
            <a:r>
              <a:rPr lang="zh-TW" altLang="en-US" sz="1800" b="1" dirty="0">
                <a:solidFill>
                  <a:srgbClr val="C00000"/>
                </a:solidFill>
                <a:latin typeface="微軟正黑體" pitchFamily="34" charset="-120"/>
                <a:ea typeface="微軟正黑體" pitchFamily="34" charset="-120"/>
              </a:rPr>
              <a:t>考績</a:t>
            </a:r>
            <a:r>
              <a:rPr lang="zh-TW" altLang="en-US" sz="1800" b="1" dirty="0">
                <a:solidFill>
                  <a:schemeClr val="dk1"/>
                </a:solidFill>
                <a:latin typeface="微軟正黑體" pitchFamily="34" charset="-120"/>
                <a:ea typeface="微軟正黑體" pitchFamily="34" charset="-120"/>
              </a:rPr>
              <a:t>及其他</a:t>
            </a:r>
            <a:r>
              <a:rPr lang="zh-TW" altLang="en-US" sz="1800" b="1" dirty="0">
                <a:solidFill>
                  <a:srgbClr val="C00000"/>
                </a:solidFill>
                <a:latin typeface="微軟正黑體" pitchFamily="34" charset="-120"/>
                <a:ea typeface="微軟正黑體" pitchFamily="34" charset="-120"/>
              </a:rPr>
              <a:t>相類似</a:t>
            </a:r>
            <a:r>
              <a:rPr lang="zh-TW" altLang="en-US" sz="1800" b="1" dirty="0">
                <a:solidFill>
                  <a:schemeClr val="dk1"/>
                </a:solidFill>
                <a:latin typeface="微軟正黑體" pitchFamily="34" charset="-120"/>
                <a:ea typeface="微軟正黑體" pitchFamily="34" charset="-120"/>
              </a:rPr>
              <a:t>之人事措施</a:t>
            </a:r>
            <a:endParaRPr lang="zh-TW" altLang="en-US" sz="1800" b="1" dirty="0">
              <a:latin typeface="微軟正黑體" pitchFamily="34" charset="-120"/>
              <a:ea typeface="微軟正黑體" pitchFamily="34" charset="-120"/>
            </a:endParaRPr>
          </a:p>
        </p:txBody>
      </p:sp>
      <p:grpSp>
        <p:nvGrpSpPr>
          <p:cNvPr id="23" name="群組 22"/>
          <p:cNvGrpSpPr/>
          <p:nvPr/>
        </p:nvGrpSpPr>
        <p:grpSpPr>
          <a:xfrm>
            <a:off x="3751642" y="22001"/>
            <a:ext cx="2403205" cy="1570100"/>
            <a:chOff x="4492063" y="80007"/>
            <a:chExt cx="2443027" cy="1628319"/>
          </a:xfrm>
        </p:grpSpPr>
        <p:grpSp>
          <p:nvGrpSpPr>
            <p:cNvPr id="24" name="群組 23"/>
            <p:cNvGrpSpPr/>
            <p:nvPr/>
          </p:nvGrpSpPr>
          <p:grpSpPr>
            <a:xfrm>
              <a:off x="4492063" y="80007"/>
              <a:ext cx="2443027" cy="1607367"/>
              <a:chOff x="8831563" y="-148783"/>
              <a:chExt cx="2443027" cy="1607367"/>
            </a:xfrm>
          </p:grpSpPr>
          <p:grpSp>
            <p:nvGrpSpPr>
              <p:cNvPr id="30" name="群組 29"/>
              <p:cNvGrpSpPr/>
              <p:nvPr/>
            </p:nvGrpSpPr>
            <p:grpSpPr>
              <a:xfrm>
                <a:off x="8831563" y="-148783"/>
                <a:ext cx="2443027" cy="1607367"/>
                <a:chOff x="4779784" y="1833779"/>
                <a:chExt cx="4672621" cy="3119241"/>
              </a:xfrm>
            </p:grpSpPr>
            <p:pic>
              <p:nvPicPr>
                <p:cNvPr id="31" name="Picture 4" descr="C:\Users\貴語慧\Desktop\利衝1227\圖\coi-pagetop-graphic-8-31-201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3" b="100000" l="796" r="99735">
                              <a14:foregroundMark x1="43501" y1="71802" x2="54907" y2="87791"/>
                              <a14:foregroundMark x1="6101" y1="84302" x2="40849" y2="65698"/>
                              <a14:foregroundMark x1="57825" y1="65988" x2="99735" y2="75000"/>
                            </a14:backgroundRemoval>
                          </a14:imgEffect>
                          <a14:imgEffect>
                            <a14:artisticCrisscrossEtching/>
                          </a14:imgEffect>
                          <a14:imgEffect>
                            <a14:sharpenSoften amount="25000"/>
                          </a14:imgEffect>
                        </a14:imgLayer>
                      </a14:imgProps>
                    </a:ext>
                    <a:ext uri="{28A0092B-C50C-407E-A947-70E740481C1C}">
                      <a14:useLocalDpi xmlns:a14="http://schemas.microsoft.com/office/drawing/2010/main" val="0"/>
                    </a:ext>
                  </a:extLst>
                </a:blip>
                <a:srcRect b="36088"/>
                <a:stretch/>
              </p:blipFill>
              <p:spPr bwMode="auto">
                <a:xfrm>
                  <a:off x="4779784" y="1833779"/>
                  <a:ext cx="4672621" cy="283309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2" name="矩形 31"/>
                <p:cNvSpPr/>
                <p:nvPr/>
              </p:nvSpPr>
              <p:spPr>
                <a:xfrm rot="21360000">
                  <a:off x="4946438" y="4445858"/>
                  <a:ext cx="4500002" cy="507162"/>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1000" b="1" dirty="0">
                    <a:solidFill>
                      <a:schemeClr val="bg1"/>
                    </a:solidFill>
                    <a:latin typeface="微軟正黑體" pitchFamily="34" charset="-120"/>
                    <a:ea typeface="微軟正黑體" pitchFamily="34" charset="-120"/>
                  </a:endParaRPr>
                </a:p>
              </p:txBody>
            </p:sp>
            <p:sp>
              <p:nvSpPr>
                <p:cNvPr id="33" name="橢圓 32"/>
                <p:cNvSpPr/>
                <p:nvPr/>
              </p:nvSpPr>
              <p:spPr>
                <a:xfrm>
                  <a:off x="5760811" y="2241520"/>
                  <a:ext cx="828890" cy="819229"/>
                </a:xfrm>
                <a:prstGeom prst="ellipse">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1100" b="1" dirty="0">
                    <a:solidFill>
                      <a:schemeClr val="bg1"/>
                    </a:solidFill>
                    <a:latin typeface="微軟正黑體" pitchFamily="34" charset="-120"/>
                    <a:ea typeface="微軟正黑體" pitchFamily="34" charset="-120"/>
                  </a:endParaRPr>
                </a:p>
              </p:txBody>
            </p:sp>
            <p:sp>
              <p:nvSpPr>
                <p:cNvPr id="34" name="橢圓 33"/>
                <p:cNvSpPr/>
                <p:nvPr/>
              </p:nvSpPr>
              <p:spPr>
                <a:xfrm>
                  <a:off x="7288824" y="2625362"/>
                  <a:ext cx="828890" cy="819227"/>
                </a:xfrm>
                <a:prstGeom prst="ellipse">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hangingPunct="0"/>
                  <a:endParaRPr lang="zh-TW" altLang="en-US" sz="1050" b="1" spc="-300" dirty="0">
                    <a:solidFill>
                      <a:schemeClr val="bg1"/>
                    </a:solidFill>
                    <a:latin typeface="微軟正黑體" pitchFamily="34" charset="-120"/>
                    <a:ea typeface="微軟正黑體" pitchFamily="34" charset="-120"/>
                  </a:endParaRPr>
                </a:p>
              </p:txBody>
            </p:sp>
          </p:grpSp>
          <p:sp>
            <p:nvSpPr>
              <p:cNvPr id="27" name="矩形 26"/>
              <p:cNvSpPr/>
              <p:nvPr/>
            </p:nvSpPr>
            <p:spPr>
              <a:xfrm>
                <a:off x="10067069" y="341367"/>
                <a:ext cx="559267" cy="271310"/>
              </a:xfrm>
              <a:prstGeom prst="rect">
                <a:avLst/>
              </a:prstGeom>
            </p:spPr>
            <p:txBody>
              <a:bodyPr wrap="none">
                <a:spAutoFit/>
              </a:bodyPr>
              <a:lstStyle/>
              <a:p>
                <a:r>
                  <a:rPr lang="zh-TW" altLang="en-US" sz="1100" b="1" spc="-15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不作為</a:t>
                </a:r>
                <a:endParaRPr lang="zh-TW" altLang="en-US" sz="1100" spc="-150" dirty="0">
                  <a:effectLst>
                    <a:outerShdw blurRad="38100" dist="38100" dir="2700000" algn="tl">
                      <a:srgbClr val="000000">
                        <a:alpha val="43137"/>
                      </a:srgbClr>
                    </a:outerShdw>
                  </a:effectLst>
                </a:endParaRPr>
              </a:p>
            </p:txBody>
          </p:sp>
          <p:sp>
            <p:nvSpPr>
              <p:cNvPr id="28" name="矩形 27"/>
              <p:cNvSpPr/>
              <p:nvPr/>
            </p:nvSpPr>
            <p:spPr>
              <a:xfrm>
                <a:off x="9327774" y="141600"/>
                <a:ext cx="474529" cy="271310"/>
              </a:xfrm>
              <a:prstGeom prst="rect">
                <a:avLst/>
              </a:prstGeom>
            </p:spPr>
            <p:txBody>
              <a:bodyPr wrap="none">
                <a:spAutoFit/>
              </a:bodyPr>
              <a:lstStyle/>
              <a:p>
                <a:r>
                  <a:rPr lang="zh-TW" altLang="en-US" sz="11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作為</a:t>
                </a:r>
                <a:endParaRPr lang="zh-TW" altLang="en-US" sz="1100" dirty="0">
                  <a:effectLst>
                    <a:outerShdw blurRad="38100" dist="38100" dir="2700000" algn="tl">
                      <a:srgbClr val="000000">
                        <a:alpha val="43137"/>
                      </a:srgbClr>
                    </a:outerShdw>
                  </a:effectLst>
                </a:endParaRPr>
              </a:p>
            </p:txBody>
          </p:sp>
        </p:grpSp>
        <p:sp>
          <p:nvSpPr>
            <p:cNvPr id="25" name="矩形 24"/>
            <p:cNvSpPr/>
            <p:nvPr/>
          </p:nvSpPr>
          <p:spPr>
            <a:xfrm rot="21300000">
              <a:off x="5418291" y="1389137"/>
              <a:ext cx="552750" cy="319189"/>
            </a:xfrm>
            <a:prstGeom prst="rect">
              <a:avLst/>
            </a:prstGeom>
          </p:spPr>
          <p:txBody>
            <a:bodyPr wrap="none">
              <a:spAutoFit/>
            </a:bodyPr>
            <a:lstStyle/>
            <a:p>
              <a:pPr algn="ct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利益</a:t>
              </a:r>
            </a:p>
          </p:txBody>
        </p:sp>
      </p:grpSp>
      <p:sp>
        <p:nvSpPr>
          <p:cNvPr id="8" name="矩形 7"/>
          <p:cNvSpPr/>
          <p:nvPr/>
        </p:nvSpPr>
        <p:spPr>
          <a:xfrm>
            <a:off x="706823" y="309043"/>
            <a:ext cx="3301109" cy="584775"/>
          </a:xfrm>
          <a:prstGeom prst="rect">
            <a:avLst/>
          </a:prstGeom>
        </p:spPr>
        <p:txBody>
          <a:bodyPr wrap="square">
            <a:spAutoFit/>
          </a:bodyPr>
          <a:lstStyle/>
          <a:p>
            <a:pPr algn="ctr"/>
            <a:r>
              <a:rPr lang="zh-TW" altLang="en-US" sz="3200" b="1" dirty="0">
                <a:solidFill>
                  <a:schemeClr val="bg1"/>
                </a:solidFill>
                <a:latin typeface="微軟正黑體" pitchFamily="34" charset="-120"/>
                <a:ea typeface="微軟正黑體" pitchFamily="34" charset="-120"/>
                <a:sym typeface="DotumChe" pitchFamily="49" charset="-127"/>
              </a:rPr>
              <a:t>什麼是利益衝突</a:t>
            </a:r>
            <a:r>
              <a:rPr lang="en-US" altLang="zh-TW" sz="3200" b="1" dirty="0">
                <a:solidFill>
                  <a:schemeClr val="bg1"/>
                </a:solidFill>
                <a:latin typeface="微軟正黑體" pitchFamily="34" charset="-120"/>
                <a:ea typeface="微軟正黑體" pitchFamily="34" charset="-120"/>
                <a:sym typeface="DotumChe" pitchFamily="49" charset="-127"/>
              </a:rPr>
              <a:t>?</a:t>
            </a:r>
            <a:endParaRPr lang="zh-CN" altLang="en-US" sz="3200" b="1" dirty="0">
              <a:solidFill>
                <a:schemeClr val="bg1"/>
              </a:solidFill>
              <a:latin typeface="微軟正黑體" pitchFamily="34" charset="-120"/>
              <a:ea typeface="微軟正黑體" pitchFamily="34" charset="-120"/>
              <a:sym typeface="DotumChe" pitchFamily="49" charset="-127"/>
            </a:endParaRPr>
          </a:p>
        </p:txBody>
      </p:sp>
      <p:grpSp>
        <p:nvGrpSpPr>
          <p:cNvPr id="13" name="群組 12"/>
          <p:cNvGrpSpPr/>
          <p:nvPr/>
        </p:nvGrpSpPr>
        <p:grpSpPr>
          <a:xfrm>
            <a:off x="468319" y="2922814"/>
            <a:ext cx="4230905" cy="3840132"/>
            <a:chOff x="468319" y="2922814"/>
            <a:chExt cx="4230905" cy="3840132"/>
          </a:xfrm>
        </p:grpSpPr>
        <p:grpSp>
          <p:nvGrpSpPr>
            <p:cNvPr id="53" name="群組 52"/>
            <p:cNvGrpSpPr/>
            <p:nvPr/>
          </p:nvGrpSpPr>
          <p:grpSpPr>
            <a:xfrm>
              <a:off x="468319" y="3069491"/>
              <a:ext cx="1616743" cy="1616742"/>
              <a:chOff x="1253350" y="212827"/>
              <a:chExt cx="1616743" cy="1616742"/>
            </a:xfrm>
          </p:grpSpPr>
          <p:sp>
            <p:nvSpPr>
              <p:cNvPr id="63" name="圓形圖 62"/>
              <p:cNvSpPr/>
              <p:nvPr/>
            </p:nvSpPr>
            <p:spPr>
              <a:xfrm>
                <a:off x="1253350" y="212827"/>
                <a:ext cx="1616742" cy="1616742"/>
              </a:xfrm>
              <a:prstGeom prst="pieWedg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4" name="圓形圖 4"/>
              <p:cNvSpPr/>
              <p:nvPr/>
            </p:nvSpPr>
            <p:spPr>
              <a:xfrm>
                <a:off x="1253350" y="686360"/>
                <a:ext cx="1616743" cy="1143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rtl="0">
                  <a:lnSpc>
                    <a:spcPts val="1900"/>
                  </a:lnSpc>
                  <a:spcBef>
                    <a:spcPct val="0"/>
                  </a:spcBef>
                  <a:spcAft>
                    <a:spcPct val="35000"/>
                  </a:spcAft>
                </a:pPr>
                <a:r>
                  <a:rPr lang="zh-TW" altLang="en-US" sz="1800" b="1" kern="1200" spc="-150" dirty="0">
                    <a:latin typeface="+mn-ea"/>
                    <a:cs typeface="Arial"/>
                    <a:sym typeface="Arial"/>
                  </a:rPr>
                  <a:t>動產、不動產</a:t>
                </a:r>
                <a:endParaRPr lang="zh-TW" altLang="en-US" sz="1800" b="1" kern="1200" spc="-150" dirty="0">
                  <a:latin typeface="+mn-ea"/>
                </a:endParaRPr>
              </a:p>
            </p:txBody>
          </p:sp>
        </p:grpSp>
        <p:grpSp>
          <p:nvGrpSpPr>
            <p:cNvPr id="54" name="群組 53"/>
            <p:cNvGrpSpPr/>
            <p:nvPr/>
          </p:nvGrpSpPr>
          <p:grpSpPr>
            <a:xfrm>
              <a:off x="2159738" y="3069491"/>
              <a:ext cx="1616742" cy="1616742"/>
              <a:chOff x="2944769" y="212827"/>
              <a:chExt cx="1616742" cy="1616742"/>
            </a:xfrm>
          </p:grpSpPr>
          <p:sp>
            <p:nvSpPr>
              <p:cNvPr id="61" name="圓形圖 60"/>
              <p:cNvSpPr/>
              <p:nvPr/>
            </p:nvSpPr>
            <p:spPr>
              <a:xfrm rot="5400000">
                <a:off x="2944769" y="212827"/>
                <a:ext cx="1616742" cy="1616742"/>
              </a:xfrm>
              <a:prstGeom prst="pieWedge">
                <a:avLst/>
              </a:prstGeom>
            </p:spPr>
            <p:style>
              <a:lnRef idx="2">
                <a:schemeClr val="lt1">
                  <a:hueOff val="0"/>
                  <a:satOff val="0"/>
                  <a:lumOff val="0"/>
                  <a:alphaOff val="0"/>
                </a:schemeClr>
              </a:lnRef>
              <a:fillRef idx="1">
                <a:schemeClr val="accent4">
                  <a:hueOff val="3124663"/>
                  <a:satOff val="-15871"/>
                  <a:lumOff val="-1700"/>
                  <a:alphaOff val="0"/>
                </a:schemeClr>
              </a:fillRef>
              <a:effectRef idx="0">
                <a:schemeClr val="accent4">
                  <a:hueOff val="3124663"/>
                  <a:satOff val="-15871"/>
                  <a:lumOff val="-1700"/>
                  <a:alphaOff val="0"/>
                </a:schemeClr>
              </a:effectRef>
              <a:fontRef idx="minor">
                <a:schemeClr val="lt1"/>
              </a:fontRef>
            </p:style>
          </p:sp>
          <p:sp>
            <p:nvSpPr>
              <p:cNvPr id="62" name="圓形圖 6"/>
              <p:cNvSpPr/>
              <p:nvPr/>
            </p:nvSpPr>
            <p:spPr>
              <a:xfrm>
                <a:off x="2944769" y="686360"/>
                <a:ext cx="1591904" cy="1143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b" anchorCtr="0">
                <a:noAutofit/>
              </a:bodyPr>
              <a:lstStyle/>
              <a:p>
                <a:pPr lvl="0" defTabSz="622300" hangingPunct="0">
                  <a:lnSpc>
                    <a:spcPts val="1900"/>
                  </a:lnSpc>
                  <a:spcBef>
                    <a:spcPct val="0"/>
                  </a:spcBef>
                  <a:spcAft>
                    <a:spcPct val="35000"/>
                  </a:spcAft>
                </a:pPr>
                <a:r>
                  <a:rPr lang="zh-TW" altLang="en-US" sz="1800" b="1" kern="1200" spc="-150" dirty="0">
                    <a:latin typeface="+mn-ea"/>
                    <a:cs typeface="Arial"/>
                    <a:sym typeface="Arial"/>
                  </a:rPr>
                  <a:t>現金、存款、外幣、有價證券</a:t>
                </a:r>
                <a:endParaRPr lang="zh-TW" altLang="en-US" sz="1800" b="1" kern="1200" spc="-150" dirty="0">
                  <a:latin typeface="+mn-ea"/>
                </a:endParaRPr>
              </a:p>
            </p:txBody>
          </p:sp>
        </p:grpSp>
        <p:sp>
          <p:nvSpPr>
            <p:cNvPr id="59" name="圓形圖 58"/>
            <p:cNvSpPr/>
            <p:nvPr/>
          </p:nvSpPr>
          <p:spPr>
            <a:xfrm rot="10800000">
              <a:off x="2159738" y="4760910"/>
              <a:ext cx="1616742" cy="1616742"/>
            </a:xfrm>
            <a:prstGeom prst="pieWedge">
              <a:avLst/>
            </a:prstGeom>
          </p:spPr>
          <p:style>
            <a:lnRef idx="2">
              <a:schemeClr val="lt1">
                <a:hueOff val="0"/>
                <a:satOff val="0"/>
                <a:lumOff val="0"/>
                <a:alphaOff val="0"/>
              </a:schemeClr>
            </a:lnRef>
            <a:fillRef idx="1">
              <a:schemeClr val="accent4">
                <a:hueOff val="6249327"/>
                <a:satOff val="-31743"/>
                <a:lumOff val="-3399"/>
                <a:alphaOff val="0"/>
              </a:schemeClr>
            </a:fillRef>
            <a:effectRef idx="0">
              <a:schemeClr val="accent4">
                <a:hueOff val="6249327"/>
                <a:satOff val="-31743"/>
                <a:lumOff val="-3399"/>
                <a:alphaOff val="0"/>
              </a:schemeClr>
            </a:effectRef>
            <a:fontRef idx="minor">
              <a:schemeClr val="lt1"/>
            </a:fontRef>
          </p:style>
        </p:sp>
        <p:grpSp>
          <p:nvGrpSpPr>
            <p:cNvPr id="56" name="群組 55"/>
            <p:cNvGrpSpPr/>
            <p:nvPr/>
          </p:nvGrpSpPr>
          <p:grpSpPr>
            <a:xfrm>
              <a:off x="468319" y="4760910"/>
              <a:ext cx="3283323" cy="1616742"/>
              <a:chOff x="1253350" y="1904246"/>
              <a:chExt cx="3283323" cy="1616742"/>
            </a:xfrm>
          </p:grpSpPr>
          <p:sp>
            <p:nvSpPr>
              <p:cNvPr id="57" name="圓形圖 56"/>
              <p:cNvSpPr/>
              <p:nvPr/>
            </p:nvSpPr>
            <p:spPr>
              <a:xfrm rot="16200000">
                <a:off x="1253350" y="1904246"/>
                <a:ext cx="1616742" cy="1616742"/>
              </a:xfrm>
              <a:prstGeom prst="pieWedge">
                <a:avLst/>
              </a:prstGeom>
            </p:spPr>
            <p:style>
              <a:lnRef idx="2">
                <a:schemeClr val="lt1">
                  <a:hueOff val="0"/>
                  <a:satOff val="0"/>
                  <a:lumOff val="0"/>
                  <a:alphaOff val="0"/>
                </a:schemeClr>
              </a:lnRef>
              <a:fillRef idx="1">
                <a:schemeClr val="accent4">
                  <a:hueOff val="9373990"/>
                  <a:satOff val="-47614"/>
                  <a:lumOff val="-5099"/>
                  <a:alphaOff val="0"/>
                </a:schemeClr>
              </a:fillRef>
              <a:effectRef idx="0">
                <a:schemeClr val="accent4">
                  <a:hueOff val="9373990"/>
                  <a:satOff val="-47614"/>
                  <a:lumOff val="-5099"/>
                  <a:alphaOff val="0"/>
                </a:schemeClr>
              </a:effectRef>
              <a:fontRef idx="minor">
                <a:schemeClr val="lt1"/>
              </a:fontRef>
            </p:style>
          </p:sp>
          <p:sp>
            <p:nvSpPr>
              <p:cNvPr id="58" name="圓形圖 10"/>
              <p:cNvSpPr/>
              <p:nvPr/>
            </p:nvSpPr>
            <p:spPr>
              <a:xfrm>
                <a:off x="2944767" y="1904897"/>
                <a:ext cx="1591906" cy="1143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defTabSz="622300">
                  <a:lnSpc>
                    <a:spcPts val="1900"/>
                  </a:lnSpc>
                  <a:spcBef>
                    <a:spcPct val="0"/>
                  </a:spcBef>
                  <a:spcAft>
                    <a:spcPct val="35000"/>
                  </a:spcAft>
                </a:pPr>
                <a:r>
                  <a:rPr lang="zh-TW" altLang="en-US" sz="1800" b="1" kern="1200" spc="-150" dirty="0">
                    <a:latin typeface="+mn-ea"/>
                  </a:rPr>
                  <a:t>其他具有經濟價值或得以金錢交易取得之利益 </a:t>
                </a:r>
              </a:p>
            </p:txBody>
          </p:sp>
        </p:grpSp>
        <p:pic>
          <p:nvPicPr>
            <p:cNvPr id="44" name="Picture 4" descr="C:\Users\貴語慧\Desktop\利衝1227\圖\vip-card-icon.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956" t="12598" r="10275" b="18697"/>
            <a:stretch/>
          </p:blipFill>
          <p:spPr bwMode="auto">
            <a:xfrm>
              <a:off x="2436900" y="5908357"/>
              <a:ext cx="1030579" cy="7191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貴語慧\Desktop\利衝1227\圖\MON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185" y="2922814"/>
              <a:ext cx="135573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Users\貴語慧\Desktop\利衝1227\圖\_D.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50" b="97125" l="875" r="98625"/>
                      </a14:imgEffect>
                    </a14:imgLayer>
                  </a14:imgProps>
                </a:ext>
                <a:ext uri="{28A0092B-C50C-407E-A947-70E740481C1C}">
                  <a14:useLocalDpi xmlns:a14="http://schemas.microsoft.com/office/drawing/2010/main" val="0"/>
                </a:ext>
              </a:extLst>
            </a:blip>
            <a:srcRect/>
            <a:stretch>
              <a:fillRect/>
            </a:stretch>
          </p:blipFill>
          <p:spPr bwMode="auto">
            <a:xfrm>
              <a:off x="654527" y="2927314"/>
              <a:ext cx="965046" cy="965046"/>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3551275" y="5593395"/>
              <a:ext cx="1147949" cy="1169551"/>
            </a:xfrm>
            <a:prstGeom prst="rect">
              <a:avLst/>
            </a:prstGeom>
          </p:spPr>
          <p:txBody>
            <a:bodyPr wrap="square">
              <a:spAutoFit/>
            </a:bodyPr>
            <a:lstStyle/>
            <a:p>
              <a:pPr lvl="0"/>
              <a:r>
                <a:rPr lang="zh-TW" altLang="en-US" b="1" dirty="0">
                  <a:solidFill>
                    <a:schemeClr val="dk1"/>
                  </a:solidFill>
                  <a:latin typeface="+mn-ea"/>
                  <a:ea typeface="+mn-ea"/>
                </a:rPr>
                <a:t>指貴賓卡、會員證、球員證、招待券或優待券等利益</a:t>
              </a:r>
              <a:endParaRPr lang="zh-TW" altLang="en-US" b="1" dirty="0">
                <a:latin typeface="+mn-ea"/>
                <a:ea typeface="+mn-ea"/>
              </a:endParaRPr>
            </a:p>
          </p:txBody>
        </p:sp>
        <p:sp>
          <p:nvSpPr>
            <p:cNvPr id="68" name="圓形圖 8"/>
            <p:cNvSpPr/>
            <p:nvPr/>
          </p:nvSpPr>
          <p:spPr>
            <a:xfrm>
              <a:off x="468319" y="4760910"/>
              <a:ext cx="1595789" cy="1143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ts val="1900"/>
                </a:lnSpc>
                <a:spcBef>
                  <a:spcPct val="0"/>
                </a:spcBef>
                <a:spcAft>
                  <a:spcPct val="35000"/>
                </a:spcAft>
              </a:pPr>
              <a:r>
                <a:rPr lang="zh-TW" altLang="en-US" sz="1800" b="1" kern="1200" spc="-150" dirty="0">
                  <a:latin typeface="+mn-ea"/>
                  <a:cs typeface="Arial"/>
                  <a:sym typeface="Arial"/>
                </a:rPr>
                <a:t>債權或其他財產上權利</a:t>
              </a:r>
              <a:endParaRPr lang="zh-TW" altLang="en-US" sz="1800" b="1" kern="1200" spc="-150" dirty="0">
                <a:latin typeface="+mn-ea"/>
              </a:endParaRPr>
            </a:p>
          </p:txBody>
        </p:sp>
      </p:grpSp>
      <p:grpSp>
        <p:nvGrpSpPr>
          <p:cNvPr id="15" name="群組 14"/>
          <p:cNvGrpSpPr/>
          <p:nvPr/>
        </p:nvGrpSpPr>
        <p:grpSpPr>
          <a:xfrm>
            <a:off x="5384639" y="4429279"/>
            <a:ext cx="4290177" cy="2298094"/>
            <a:chOff x="5313389" y="4433575"/>
            <a:chExt cx="4290177" cy="2424423"/>
          </a:xfrm>
          <a:noFill/>
        </p:grpSpPr>
        <p:grpSp>
          <p:nvGrpSpPr>
            <p:cNvPr id="119" name="群組 118"/>
            <p:cNvGrpSpPr/>
            <p:nvPr/>
          </p:nvGrpSpPr>
          <p:grpSpPr>
            <a:xfrm>
              <a:off x="5313389" y="4433575"/>
              <a:ext cx="4290177" cy="252658"/>
              <a:chOff x="0" y="999"/>
              <a:chExt cx="4805376" cy="252658"/>
            </a:xfrm>
            <a:grpFill/>
          </p:grpSpPr>
          <p:sp>
            <p:nvSpPr>
              <p:cNvPr id="141" name="圓角矩形 140"/>
              <p:cNvSpPr/>
              <p:nvPr/>
            </p:nvSpPr>
            <p:spPr>
              <a:xfrm>
                <a:off x="0" y="999"/>
                <a:ext cx="4805376" cy="252658"/>
              </a:xfrm>
              <a:prstGeom prst="roundRect">
                <a:avLst/>
              </a:prstGeom>
              <a:grp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2" name="圓角矩形 4"/>
              <p:cNvSpPr/>
              <p:nvPr/>
            </p:nvSpPr>
            <p:spPr>
              <a:xfrm>
                <a:off x="12334" y="13333"/>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TW" sz="1200" b="1" i="0" kern="1200">
                    <a:solidFill>
                      <a:schemeClr val="bg2">
                        <a:lumMod val="25000"/>
                      </a:schemeClr>
                    </a:solidFill>
                    <a:latin typeface="+mj-ea"/>
                    <a:ea typeface="+mj-ea"/>
                    <a:sym typeface="Wingdings"/>
                  </a:rPr>
                  <a:t></a:t>
                </a:r>
                <a:r>
                  <a:rPr lang="zh-TW" sz="1200" b="1" i="0" kern="1200">
                    <a:solidFill>
                      <a:schemeClr val="bg2">
                        <a:lumMod val="25000"/>
                      </a:schemeClr>
                    </a:solidFill>
                    <a:latin typeface="+mj-ea"/>
                    <a:ea typeface="+mj-ea"/>
                  </a:rPr>
                  <a:t>其他人事措施：</a:t>
                </a:r>
                <a:r>
                  <a:rPr lang="en-US" sz="1200" b="1" i="0" kern="1200">
                    <a:solidFill>
                      <a:schemeClr val="bg2">
                        <a:lumMod val="25000"/>
                      </a:schemeClr>
                    </a:solidFill>
                    <a:latin typeface="+mj-ea"/>
                    <a:ea typeface="+mj-ea"/>
                  </a:rPr>
                  <a:t>(</a:t>
                </a:r>
                <a:r>
                  <a:rPr lang="zh-TW" sz="1200" b="1" i="0" kern="1200">
                    <a:solidFill>
                      <a:schemeClr val="bg2">
                        <a:lumMod val="25000"/>
                      </a:schemeClr>
                    </a:solidFill>
                    <a:latin typeface="+mj-ea"/>
                    <a:ea typeface="+mj-ea"/>
                  </a:rPr>
                  <a:t>例</a:t>
                </a:r>
                <a:r>
                  <a:rPr lang="en-US" sz="1200" b="1" i="0" kern="1200">
                    <a:solidFill>
                      <a:schemeClr val="bg2">
                        <a:lumMod val="25000"/>
                      </a:schemeClr>
                    </a:solidFill>
                    <a:latin typeface="+mj-ea"/>
                    <a:ea typeface="+mj-ea"/>
                  </a:rPr>
                  <a:t>)</a:t>
                </a:r>
                <a:endParaRPr lang="zh-TW" sz="1200" b="1" kern="1200">
                  <a:solidFill>
                    <a:schemeClr val="bg2">
                      <a:lumMod val="25000"/>
                    </a:schemeClr>
                  </a:solidFill>
                  <a:latin typeface="+mj-ea"/>
                  <a:ea typeface="+mj-ea"/>
                </a:endParaRPr>
              </a:p>
            </p:txBody>
          </p:sp>
        </p:grpSp>
        <p:grpSp>
          <p:nvGrpSpPr>
            <p:cNvPr id="120" name="群組 119"/>
            <p:cNvGrpSpPr/>
            <p:nvPr/>
          </p:nvGrpSpPr>
          <p:grpSpPr>
            <a:xfrm>
              <a:off x="5313389" y="4696105"/>
              <a:ext cx="4290177" cy="252658"/>
              <a:chOff x="0" y="263529"/>
              <a:chExt cx="4805376" cy="252658"/>
            </a:xfrm>
            <a:grpFill/>
          </p:grpSpPr>
          <p:sp>
            <p:nvSpPr>
              <p:cNvPr id="139" name="圓角矩形 138"/>
              <p:cNvSpPr/>
              <p:nvPr/>
            </p:nvSpPr>
            <p:spPr>
              <a:xfrm>
                <a:off x="0" y="263529"/>
                <a:ext cx="4805376" cy="252658"/>
              </a:xfrm>
              <a:prstGeom prst="roundRect">
                <a:avLst/>
              </a:prstGeom>
              <a:grpFill/>
              <a:ln>
                <a:noFill/>
              </a:ln>
            </p:spPr>
            <p:style>
              <a:lnRef idx="2">
                <a:schemeClr val="lt1">
                  <a:hueOff val="0"/>
                  <a:satOff val="0"/>
                  <a:lumOff val="0"/>
                  <a:alphaOff val="0"/>
                </a:schemeClr>
              </a:lnRef>
              <a:fillRef idx="1">
                <a:schemeClr val="accent4">
                  <a:hueOff val="1339142"/>
                  <a:satOff val="-6802"/>
                  <a:lumOff val="-728"/>
                  <a:alphaOff val="0"/>
                </a:schemeClr>
              </a:fillRef>
              <a:effectRef idx="0">
                <a:schemeClr val="accent4">
                  <a:hueOff val="1339142"/>
                  <a:satOff val="-6802"/>
                  <a:lumOff val="-728"/>
                  <a:alphaOff val="0"/>
                </a:schemeClr>
              </a:effectRef>
              <a:fontRef idx="minor">
                <a:schemeClr val="lt1"/>
              </a:fontRef>
            </p:style>
          </p:sp>
          <p:sp>
            <p:nvSpPr>
              <p:cNvPr id="140" name="圓角矩形 6"/>
              <p:cNvSpPr/>
              <p:nvPr/>
            </p:nvSpPr>
            <p:spPr>
              <a:xfrm>
                <a:off x="12334" y="275863"/>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a:solidFill>
                      <a:schemeClr val="bg2">
                        <a:lumMod val="25000"/>
                      </a:schemeClr>
                    </a:solidFill>
                    <a:latin typeface="+mj-ea"/>
                    <a:ea typeface="+mj-ea"/>
                  </a:rPr>
                  <a:t>1</a:t>
                </a:r>
                <a:r>
                  <a:rPr lang="zh-TW" sz="1200" b="1" i="0" kern="1200">
                    <a:solidFill>
                      <a:schemeClr val="bg2">
                        <a:lumMod val="25000"/>
                      </a:schemeClr>
                    </a:solidFill>
                    <a:latin typeface="+mj-ea"/>
                    <a:ea typeface="+mj-ea"/>
                  </a:rPr>
                  <a:t>、約聘僱人員</a:t>
                </a:r>
                <a:endParaRPr lang="zh-TW" sz="1200" b="1" kern="1200">
                  <a:solidFill>
                    <a:schemeClr val="bg2">
                      <a:lumMod val="25000"/>
                    </a:schemeClr>
                  </a:solidFill>
                  <a:latin typeface="+mj-ea"/>
                  <a:ea typeface="+mj-ea"/>
                </a:endParaRPr>
              </a:p>
            </p:txBody>
          </p:sp>
        </p:grpSp>
        <p:grpSp>
          <p:nvGrpSpPr>
            <p:cNvPr id="121" name="群組 120"/>
            <p:cNvGrpSpPr/>
            <p:nvPr/>
          </p:nvGrpSpPr>
          <p:grpSpPr>
            <a:xfrm>
              <a:off x="5313389" y="4958636"/>
              <a:ext cx="4290177" cy="252658"/>
              <a:chOff x="0" y="526060"/>
              <a:chExt cx="4805376" cy="252658"/>
            </a:xfrm>
            <a:grpFill/>
          </p:grpSpPr>
          <p:sp>
            <p:nvSpPr>
              <p:cNvPr id="137" name="圓角矩形 136"/>
              <p:cNvSpPr/>
              <p:nvPr/>
            </p:nvSpPr>
            <p:spPr>
              <a:xfrm>
                <a:off x="0" y="526060"/>
                <a:ext cx="4805376" cy="252658"/>
              </a:xfrm>
              <a:prstGeom prst="roundRect">
                <a:avLst/>
              </a:prstGeom>
              <a:grpFill/>
              <a:ln>
                <a:noFill/>
              </a:ln>
            </p:spPr>
            <p:style>
              <a:lnRef idx="2">
                <a:schemeClr val="lt1">
                  <a:hueOff val="0"/>
                  <a:satOff val="0"/>
                  <a:lumOff val="0"/>
                  <a:alphaOff val="0"/>
                </a:schemeClr>
              </a:lnRef>
              <a:fillRef idx="1">
                <a:schemeClr val="accent4">
                  <a:hueOff val="2678283"/>
                  <a:satOff val="-13604"/>
                  <a:lumOff val="-1457"/>
                  <a:alphaOff val="0"/>
                </a:schemeClr>
              </a:fillRef>
              <a:effectRef idx="0">
                <a:schemeClr val="accent4">
                  <a:hueOff val="2678283"/>
                  <a:satOff val="-13604"/>
                  <a:lumOff val="-1457"/>
                  <a:alphaOff val="0"/>
                </a:schemeClr>
              </a:effectRef>
              <a:fontRef idx="minor">
                <a:schemeClr val="lt1"/>
              </a:fontRef>
            </p:style>
          </p:sp>
          <p:sp>
            <p:nvSpPr>
              <p:cNvPr id="138" name="圓角矩形 8"/>
              <p:cNvSpPr/>
              <p:nvPr/>
            </p:nvSpPr>
            <p:spPr>
              <a:xfrm>
                <a:off x="12334" y="53839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dirty="0">
                    <a:solidFill>
                      <a:schemeClr val="bg2">
                        <a:lumMod val="25000"/>
                      </a:schemeClr>
                    </a:solidFill>
                    <a:latin typeface="+mj-ea"/>
                    <a:ea typeface="+mj-ea"/>
                  </a:rPr>
                  <a:t>2</a:t>
                </a:r>
                <a:r>
                  <a:rPr lang="zh-TW" sz="1200" b="1" i="0" kern="1200" dirty="0">
                    <a:solidFill>
                      <a:schemeClr val="bg2">
                        <a:lumMod val="25000"/>
                      </a:schemeClr>
                    </a:solidFill>
                    <a:latin typeface="+mj-ea"/>
                    <a:ea typeface="+mj-ea"/>
                  </a:rPr>
                  <a:t>、技工、工友、清潔隊員</a:t>
                </a:r>
                <a:endParaRPr lang="zh-TW" sz="1200" b="1" kern="1200" dirty="0">
                  <a:solidFill>
                    <a:schemeClr val="bg2">
                      <a:lumMod val="25000"/>
                    </a:schemeClr>
                  </a:solidFill>
                  <a:latin typeface="+mj-ea"/>
                  <a:ea typeface="+mj-ea"/>
                </a:endParaRPr>
              </a:p>
            </p:txBody>
          </p:sp>
        </p:grpSp>
        <p:grpSp>
          <p:nvGrpSpPr>
            <p:cNvPr id="122" name="群組 121"/>
            <p:cNvGrpSpPr/>
            <p:nvPr/>
          </p:nvGrpSpPr>
          <p:grpSpPr>
            <a:xfrm>
              <a:off x="5313389" y="5221166"/>
              <a:ext cx="4290177" cy="252658"/>
              <a:chOff x="0" y="788590"/>
              <a:chExt cx="4805376" cy="252658"/>
            </a:xfrm>
            <a:grpFill/>
          </p:grpSpPr>
          <p:sp>
            <p:nvSpPr>
              <p:cNvPr id="135" name="圓角矩形 134"/>
              <p:cNvSpPr/>
              <p:nvPr/>
            </p:nvSpPr>
            <p:spPr>
              <a:xfrm>
                <a:off x="0" y="788590"/>
                <a:ext cx="4805376" cy="252658"/>
              </a:xfrm>
              <a:prstGeom prst="roundRect">
                <a:avLst/>
              </a:prstGeom>
              <a:grpFill/>
              <a:ln>
                <a:noFill/>
              </a:ln>
            </p:spPr>
            <p:style>
              <a:lnRef idx="2">
                <a:schemeClr val="lt1">
                  <a:hueOff val="0"/>
                  <a:satOff val="0"/>
                  <a:lumOff val="0"/>
                  <a:alphaOff val="0"/>
                </a:schemeClr>
              </a:lnRef>
              <a:fillRef idx="1">
                <a:schemeClr val="accent4">
                  <a:hueOff val="4017425"/>
                  <a:satOff val="-20406"/>
                  <a:lumOff val="-2185"/>
                  <a:alphaOff val="0"/>
                </a:schemeClr>
              </a:fillRef>
              <a:effectRef idx="0">
                <a:schemeClr val="accent4">
                  <a:hueOff val="4017425"/>
                  <a:satOff val="-20406"/>
                  <a:lumOff val="-2185"/>
                  <a:alphaOff val="0"/>
                </a:schemeClr>
              </a:effectRef>
              <a:fontRef idx="minor">
                <a:schemeClr val="lt1"/>
              </a:fontRef>
            </p:style>
          </p:sp>
          <p:sp>
            <p:nvSpPr>
              <p:cNvPr id="136" name="圓角矩形 10"/>
              <p:cNvSpPr/>
              <p:nvPr/>
            </p:nvSpPr>
            <p:spPr>
              <a:xfrm>
                <a:off x="12334" y="80092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a:solidFill>
                      <a:schemeClr val="bg2">
                        <a:lumMod val="25000"/>
                      </a:schemeClr>
                    </a:solidFill>
                    <a:latin typeface="+mj-ea"/>
                    <a:ea typeface="+mj-ea"/>
                  </a:rPr>
                  <a:t>3</a:t>
                </a:r>
                <a:r>
                  <a:rPr lang="zh-TW" sz="1200" b="1" i="0" kern="1200">
                    <a:solidFill>
                      <a:schemeClr val="bg2">
                        <a:lumMod val="25000"/>
                      </a:schemeClr>
                    </a:solidFill>
                    <a:latin typeface="+mj-ea"/>
                    <a:ea typeface="+mj-ea"/>
                  </a:rPr>
                  <a:t>、按日計酬之臨時人員</a:t>
                </a:r>
                <a:endParaRPr lang="zh-TW" sz="1200" b="1" kern="1200">
                  <a:solidFill>
                    <a:schemeClr val="bg2">
                      <a:lumMod val="25000"/>
                    </a:schemeClr>
                  </a:solidFill>
                  <a:latin typeface="+mj-ea"/>
                  <a:ea typeface="+mj-ea"/>
                </a:endParaRPr>
              </a:p>
            </p:txBody>
          </p:sp>
        </p:grpSp>
        <p:grpSp>
          <p:nvGrpSpPr>
            <p:cNvPr id="123" name="群組 122"/>
            <p:cNvGrpSpPr/>
            <p:nvPr/>
          </p:nvGrpSpPr>
          <p:grpSpPr>
            <a:xfrm>
              <a:off x="5313389" y="5483696"/>
              <a:ext cx="4290177" cy="252658"/>
              <a:chOff x="0" y="1051120"/>
              <a:chExt cx="4805376" cy="252658"/>
            </a:xfrm>
            <a:grpFill/>
          </p:grpSpPr>
          <p:sp>
            <p:nvSpPr>
              <p:cNvPr id="133" name="圓角矩形 132"/>
              <p:cNvSpPr/>
              <p:nvPr/>
            </p:nvSpPr>
            <p:spPr>
              <a:xfrm>
                <a:off x="0" y="1051120"/>
                <a:ext cx="4805376" cy="252658"/>
              </a:xfrm>
              <a:prstGeom prst="roundRect">
                <a:avLst/>
              </a:prstGeom>
              <a:grpFill/>
              <a:ln>
                <a:noFill/>
              </a:ln>
            </p:spPr>
            <p:style>
              <a:lnRef idx="2">
                <a:schemeClr val="lt1">
                  <a:hueOff val="0"/>
                  <a:satOff val="0"/>
                  <a:lumOff val="0"/>
                  <a:alphaOff val="0"/>
                </a:schemeClr>
              </a:lnRef>
              <a:fillRef idx="1">
                <a:schemeClr val="accent4">
                  <a:hueOff val="5356566"/>
                  <a:satOff val="-27208"/>
                  <a:lumOff val="-2914"/>
                  <a:alphaOff val="0"/>
                </a:schemeClr>
              </a:fillRef>
              <a:effectRef idx="0">
                <a:schemeClr val="accent4">
                  <a:hueOff val="5356566"/>
                  <a:satOff val="-27208"/>
                  <a:lumOff val="-2914"/>
                  <a:alphaOff val="0"/>
                </a:schemeClr>
              </a:effectRef>
              <a:fontRef idx="minor">
                <a:schemeClr val="lt1"/>
              </a:fontRef>
            </p:style>
          </p:sp>
          <p:sp>
            <p:nvSpPr>
              <p:cNvPr id="134" name="圓角矩形 12"/>
              <p:cNvSpPr/>
              <p:nvPr/>
            </p:nvSpPr>
            <p:spPr>
              <a:xfrm>
                <a:off x="12334" y="106345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a:solidFill>
                      <a:schemeClr val="bg2">
                        <a:lumMod val="25000"/>
                      </a:schemeClr>
                    </a:solidFill>
                    <a:latin typeface="+mj-ea"/>
                    <a:ea typeface="+mj-ea"/>
                  </a:rPr>
                  <a:t>4</a:t>
                </a:r>
                <a:r>
                  <a:rPr lang="zh-TW" sz="1200" b="1" i="0" kern="1200">
                    <a:solidFill>
                      <a:schemeClr val="bg2">
                        <a:lumMod val="25000"/>
                      </a:schemeClr>
                    </a:solidFill>
                    <a:latin typeface="+mj-ea"/>
                    <a:ea typeface="+mj-ea"/>
                  </a:rPr>
                  <a:t>、人力派遣公司之派遣人員</a:t>
                </a:r>
                <a:endParaRPr lang="zh-TW" sz="1200" b="1" kern="1200">
                  <a:solidFill>
                    <a:schemeClr val="bg2">
                      <a:lumMod val="25000"/>
                    </a:schemeClr>
                  </a:solidFill>
                  <a:latin typeface="+mj-ea"/>
                  <a:ea typeface="+mj-ea"/>
                </a:endParaRPr>
              </a:p>
            </p:txBody>
          </p:sp>
        </p:grpSp>
        <p:grpSp>
          <p:nvGrpSpPr>
            <p:cNvPr id="124" name="群組 123"/>
            <p:cNvGrpSpPr/>
            <p:nvPr/>
          </p:nvGrpSpPr>
          <p:grpSpPr>
            <a:xfrm>
              <a:off x="5313389" y="5746226"/>
              <a:ext cx="4290177" cy="252658"/>
              <a:chOff x="0" y="1313650"/>
              <a:chExt cx="4805376" cy="252658"/>
            </a:xfrm>
            <a:grpFill/>
          </p:grpSpPr>
          <p:sp>
            <p:nvSpPr>
              <p:cNvPr id="131" name="圓角矩形 130"/>
              <p:cNvSpPr/>
              <p:nvPr/>
            </p:nvSpPr>
            <p:spPr>
              <a:xfrm>
                <a:off x="0" y="1313650"/>
                <a:ext cx="4805376" cy="252658"/>
              </a:xfrm>
              <a:prstGeom prst="roundRect">
                <a:avLst/>
              </a:prstGeom>
              <a:grpFill/>
              <a:ln>
                <a:noFill/>
              </a:ln>
            </p:spPr>
            <p:style>
              <a:lnRef idx="2">
                <a:schemeClr val="lt1">
                  <a:hueOff val="0"/>
                  <a:satOff val="0"/>
                  <a:lumOff val="0"/>
                  <a:alphaOff val="0"/>
                </a:schemeClr>
              </a:lnRef>
              <a:fillRef idx="1">
                <a:schemeClr val="accent4">
                  <a:hueOff val="6695707"/>
                  <a:satOff val="-34010"/>
                  <a:lumOff val="-3642"/>
                  <a:alphaOff val="0"/>
                </a:schemeClr>
              </a:fillRef>
              <a:effectRef idx="0">
                <a:schemeClr val="accent4">
                  <a:hueOff val="6695707"/>
                  <a:satOff val="-34010"/>
                  <a:lumOff val="-3642"/>
                  <a:alphaOff val="0"/>
                </a:schemeClr>
              </a:effectRef>
              <a:fontRef idx="minor">
                <a:schemeClr val="lt1"/>
              </a:fontRef>
            </p:style>
          </p:sp>
          <p:sp>
            <p:nvSpPr>
              <p:cNvPr id="132" name="圓角矩形 14"/>
              <p:cNvSpPr/>
              <p:nvPr/>
            </p:nvSpPr>
            <p:spPr>
              <a:xfrm>
                <a:off x="12334" y="132598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altLang="zh-TW" sz="1200" b="1" i="0" kern="1200" dirty="0">
                    <a:solidFill>
                      <a:schemeClr val="bg2">
                        <a:lumMod val="25000"/>
                      </a:schemeClr>
                    </a:solidFill>
                    <a:latin typeface="+mj-ea"/>
                    <a:ea typeface="+mj-ea"/>
                  </a:rPr>
                  <a:t>5</a:t>
                </a:r>
                <a:r>
                  <a:rPr lang="zh-TW" altLang="en-US" sz="1200" b="1" i="0" kern="1200" dirty="0">
                    <a:solidFill>
                      <a:schemeClr val="bg2">
                        <a:lumMod val="25000"/>
                      </a:schemeClr>
                    </a:solidFill>
                    <a:latin typeface="+mj-ea"/>
                    <a:ea typeface="+mj-ea"/>
                  </a:rPr>
                  <a:t>、占原缺指派至其他單位工作</a:t>
                </a:r>
                <a:endParaRPr lang="zh-TW" altLang="en-US" sz="1200" b="1" kern="1200" dirty="0">
                  <a:solidFill>
                    <a:schemeClr val="bg2">
                      <a:lumMod val="25000"/>
                    </a:schemeClr>
                  </a:solidFill>
                  <a:latin typeface="+mj-ea"/>
                  <a:ea typeface="+mj-ea"/>
                </a:endParaRPr>
              </a:p>
            </p:txBody>
          </p:sp>
        </p:grpSp>
        <p:grpSp>
          <p:nvGrpSpPr>
            <p:cNvPr id="125" name="群組 124"/>
            <p:cNvGrpSpPr/>
            <p:nvPr/>
          </p:nvGrpSpPr>
          <p:grpSpPr>
            <a:xfrm>
              <a:off x="5313389" y="6008756"/>
              <a:ext cx="4290177" cy="252658"/>
              <a:chOff x="0" y="1576180"/>
              <a:chExt cx="4805376" cy="252658"/>
            </a:xfrm>
            <a:grpFill/>
          </p:grpSpPr>
          <p:sp>
            <p:nvSpPr>
              <p:cNvPr id="129" name="圓角矩形 128"/>
              <p:cNvSpPr/>
              <p:nvPr/>
            </p:nvSpPr>
            <p:spPr>
              <a:xfrm>
                <a:off x="0" y="1576180"/>
                <a:ext cx="4805376" cy="252658"/>
              </a:xfrm>
              <a:prstGeom prst="roundRect">
                <a:avLst/>
              </a:prstGeom>
              <a:grpFill/>
              <a:ln>
                <a:noFill/>
              </a:ln>
            </p:spPr>
            <p:style>
              <a:lnRef idx="2">
                <a:schemeClr val="lt1">
                  <a:hueOff val="0"/>
                  <a:satOff val="0"/>
                  <a:lumOff val="0"/>
                  <a:alphaOff val="0"/>
                </a:schemeClr>
              </a:lnRef>
              <a:fillRef idx="1">
                <a:schemeClr val="accent4">
                  <a:hueOff val="8034849"/>
                  <a:satOff val="-40812"/>
                  <a:lumOff val="-4371"/>
                  <a:alphaOff val="0"/>
                </a:schemeClr>
              </a:fillRef>
              <a:effectRef idx="0">
                <a:schemeClr val="accent4">
                  <a:hueOff val="8034849"/>
                  <a:satOff val="-40812"/>
                  <a:lumOff val="-4371"/>
                  <a:alphaOff val="0"/>
                </a:schemeClr>
              </a:effectRef>
              <a:fontRef idx="minor">
                <a:schemeClr val="lt1"/>
              </a:fontRef>
            </p:style>
          </p:sp>
          <p:sp>
            <p:nvSpPr>
              <p:cNvPr id="130" name="圓角矩形 16"/>
              <p:cNvSpPr/>
              <p:nvPr/>
            </p:nvSpPr>
            <p:spPr>
              <a:xfrm>
                <a:off x="12334" y="158851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altLang="zh-TW" sz="1200" b="1" i="0" kern="1200">
                    <a:solidFill>
                      <a:schemeClr val="bg2">
                        <a:lumMod val="25000"/>
                      </a:schemeClr>
                    </a:solidFill>
                    <a:latin typeface="+mj-ea"/>
                    <a:ea typeface="+mj-ea"/>
                  </a:rPr>
                  <a:t>6</a:t>
                </a:r>
                <a:r>
                  <a:rPr lang="zh-TW" altLang="en-US" sz="1200" b="1" i="0" kern="1200">
                    <a:solidFill>
                      <a:schemeClr val="bg2">
                        <a:lumMod val="25000"/>
                      </a:schemeClr>
                    </a:solidFill>
                    <a:latin typeface="+mj-ea"/>
                    <a:ea typeface="+mj-ea"/>
                  </a:rPr>
                  <a:t>、考績之評定－涉及獎金發放、職等陞遷</a:t>
                </a:r>
                <a:endParaRPr lang="zh-TW" altLang="en-US" sz="1200" b="1" kern="1200">
                  <a:solidFill>
                    <a:schemeClr val="bg2">
                      <a:lumMod val="25000"/>
                    </a:schemeClr>
                  </a:solidFill>
                  <a:latin typeface="+mj-ea"/>
                  <a:ea typeface="+mj-ea"/>
                </a:endParaRPr>
              </a:p>
            </p:txBody>
          </p:sp>
        </p:grpSp>
        <p:grpSp>
          <p:nvGrpSpPr>
            <p:cNvPr id="126" name="群組 125"/>
            <p:cNvGrpSpPr/>
            <p:nvPr/>
          </p:nvGrpSpPr>
          <p:grpSpPr>
            <a:xfrm>
              <a:off x="5313389" y="6271286"/>
              <a:ext cx="4290177" cy="586712"/>
              <a:chOff x="0" y="1838710"/>
              <a:chExt cx="4805376" cy="252658"/>
            </a:xfrm>
            <a:grpFill/>
          </p:grpSpPr>
          <p:sp>
            <p:nvSpPr>
              <p:cNvPr id="127" name="圓角矩形 126"/>
              <p:cNvSpPr/>
              <p:nvPr/>
            </p:nvSpPr>
            <p:spPr>
              <a:xfrm>
                <a:off x="0" y="1838710"/>
                <a:ext cx="4805376" cy="252658"/>
              </a:xfrm>
              <a:prstGeom prst="roundRect">
                <a:avLst/>
              </a:prstGeom>
              <a:grpFill/>
              <a:ln>
                <a:noFill/>
              </a:ln>
            </p:spPr>
            <p:style>
              <a:lnRef idx="2">
                <a:schemeClr val="lt1">
                  <a:hueOff val="0"/>
                  <a:satOff val="0"/>
                  <a:lumOff val="0"/>
                  <a:alphaOff val="0"/>
                </a:schemeClr>
              </a:lnRef>
              <a:fillRef idx="1">
                <a:schemeClr val="accent4">
                  <a:hueOff val="9373990"/>
                  <a:satOff val="-47614"/>
                  <a:lumOff val="-5099"/>
                  <a:alphaOff val="0"/>
                </a:schemeClr>
              </a:fillRef>
              <a:effectRef idx="0">
                <a:schemeClr val="accent4">
                  <a:hueOff val="9373990"/>
                  <a:satOff val="-47614"/>
                  <a:lumOff val="-5099"/>
                  <a:alphaOff val="0"/>
                </a:schemeClr>
              </a:effectRef>
              <a:fontRef idx="minor">
                <a:schemeClr val="lt1"/>
              </a:fontRef>
            </p:style>
          </p:sp>
          <p:sp>
            <p:nvSpPr>
              <p:cNvPr id="128" name="圓角矩形 18"/>
              <p:cNvSpPr/>
              <p:nvPr/>
            </p:nvSpPr>
            <p:spPr>
              <a:xfrm>
                <a:off x="12334" y="1851044"/>
                <a:ext cx="4780708" cy="2279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266700" lvl="0" indent="-266700" algn="l" defTabSz="533400" rtl="0">
                  <a:lnSpc>
                    <a:spcPct val="90000"/>
                  </a:lnSpc>
                  <a:spcBef>
                    <a:spcPct val="0"/>
                  </a:spcBef>
                  <a:spcAft>
                    <a:spcPct val="35000"/>
                  </a:spcAft>
                </a:pPr>
                <a:r>
                  <a:rPr lang="en-US" altLang="zh-TW" sz="1200" b="1" i="0" kern="1200" dirty="0">
                    <a:solidFill>
                      <a:schemeClr val="bg2">
                        <a:lumMod val="25000"/>
                      </a:schemeClr>
                    </a:solidFill>
                    <a:latin typeface="+mj-ea"/>
                    <a:ea typeface="+mj-ea"/>
                  </a:rPr>
                  <a:t>7</a:t>
                </a:r>
                <a:r>
                  <a:rPr lang="zh-TW" altLang="en-US" sz="1200" b="1" i="0" kern="1200" dirty="0">
                    <a:solidFill>
                      <a:schemeClr val="bg2">
                        <a:lumMod val="25000"/>
                      </a:schemeClr>
                    </a:solidFill>
                    <a:latin typeface="+mj-ea"/>
                    <a:ea typeface="+mj-ea"/>
                  </a:rPr>
                  <a:t>、僱用臨時助教、兼任行政職務、代課教師、增置教師、教學支援工作人員、代理幹事、圖書館助理編輯、聘用無給職鄉鎮顧問</a:t>
                </a:r>
                <a:endParaRPr lang="zh-TW" altLang="en-US" sz="1200" b="1" kern="1200" dirty="0">
                  <a:solidFill>
                    <a:schemeClr val="bg2">
                      <a:lumMod val="25000"/>
                    </a:schemeClr>
                  </a:solidFill>
                  <a:latin typeface="+mj-ea"/>
                  <a:ea typeface="+mj-ea"/>
                </a:endParaRPr>
              </a:p>
            </p:txBody>
          </p:sp>
        </p:grpSp>
      </p:grpSp>
      <p:sp>
        <p:nvSpPr>
          <p:cNvPr id="2" name="向左箭號 1"/>
          <p:cNvSpPr/>
          <p:nvPr/>
        </p:nvSpPr>
        <p:spPr>
          <a:xfrm>
            <a:off x="3080792" y="2206449"/>
            <a:ext cx="900000" cy="360000"/>
          </a:xfrm>
          <a:prstGeom prst="lef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 name="向右箭號 2"/>
          <p:cNvSpPr/>
          <p:nvPr/>
        </p:nvSpPr>
        <p:spPr>
          <a:xfrm>
            <a:off x="5893289" y="2204863"/>
            <a:ext cx="900000" cy="360000"/>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1404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3" name="Google Shape;243;p20"/>
          <p:cNvSpPr txBox="1">
            <a:spLocks noGrp="1"/>
          </p:cNvSpPr>
          <p:nvPr>
            <p:ph type="title"/>
          </p:nvPr>
        </p:nvSpPr>
        <p:spPr>
          <a:prstGeom prst="rect">
            <a:avLst/>
          </a:prstGeom>
          <a:noFill/>
          <a:ln>
            <a:noFill/>
          </a:ln>
        </p:spPr>
        <p:txBody>
          <a:bodyPr spcFirstLastPara="1" wrap="square" lIns="107275" tIns="53625" rIns="107275" bIns="53625" anchor="ctr" anchorCtr="0">
            <a:noAutofit/>
          </a:bodyPr>
          <a:lstStyle/>
          <a:p>
            <a:pPr marL="0" lvl="0" indent="0" algn="ctr" rtl="0">
              <a:lnSpc>
                <a:spcPct val="90000"/>
              </a:lnSpc>
              <a:spcBef>
                <a:spcPts val="0"/>
              </a:spcBef>
              <a:spcAft>
                <a:spcPts val="0"/>
              </a:spcAft>
              <a:buClr>
                <a:schemeClr val="dk1"/>
              </a:buClr>
              <a:buSzPts val="5200"/>
              <a:buFont typeface="Calibri"/>
              <a:buNone/>
            </a:pPr>
            <a:r>
              <a:rPr lang="zh-TW" dirty="0"/>
              <a:t>迴避義務</a:t>
            </a:r>
            <a:endParaRPr dirty="0"/>
          </a:p>
        </p:txBody>
      </p:sp>
      <p:graphicFrame>
        <p:nvGraphicFramePr>
          <p:cNvPr id="17" name="表格 16"/>
          <p:cNvGraphicFramePr>
            <a:graphicFrameLocks noGrp="1"/>
          </p:cNvGraphicFramePr>
          <p:nvPr>
            <p:extLst>
              <p:ext uri="{D42A27DB-BD31-4B8C-83A1-F6EECF244321}">
                <p14:modId xmlns:p14="http://schemas.microsoft.com/office/powerpoint/2010/main" val="1842317352"/>
              </p:ext>
            </p:extLst>
          </p:nvPr>
        </p:nvGraphicFramePr>
        <p:xfrm>
          <a:off x="110739" y="1480800"/>
          <a:ext cx="9658411" cy="5062429"/>
        </p:xfrm>
        <a:graphic>
          <a:graphicData uri="http://schemas.openxmlformats.org/drawingml/2006/table">
            <a:tbl>
              <a:tblPr firstRow="1" bandRow="1">
                <a:tableStyleId>{BC89EF96-8CEA-46FF-86C4-4CE0E7609802}</a:tableStyleId>
              </a:tblPr>
              <a:tblGrid>
                <a:gridCol w="1827270">
                  <a:extLst>
                    <a:ext uri="{9D8B030D-6E8A-4147-A177-3AD203B41FA5}">
                      <a16:colId xmlns:a16="http://schemas.microsoft.com/office/drawing/2014/main" val="20000"/>
                    </a:ext>
                  </a:extLst>
                </a:gridCol>
                <a:gridCol w="249174">
                  <a:extLst>
                    <a:ext uri="{9D8B030D-6E8A-4147-A177-3AD203B41FA5}">
                      <a16:colId xmlns:a16="http://schemas.microsoft.com/office/drawing/2014/main" val="20001"/>
                    </a:ext>
                  </a:extLst>
                </a:gridCol>
                <a:gridCol w="2506360">
                  <a:extLst>
                    <a:ext uri="{9D8B030D-6E8A-4147-A177-3AD203B41FA5}">
                      <a16:colId xmlns:a16="http://schemas.microsoft.com/office/drawing/2014/main" val="20002"/>
                    </a:ext>
                  </a:extLst>
                </a:gridCol>
                <a:gridCol w="216024">
                  <a:extLst>
                    <a:ext uri="{9D8B030D-6E8A-4147-A177-3AD203B41FA5}">
                      <a16:colId xmlns:a16="http://schemas.microsoft.com/office/drawing/2014/main" val="20003"/>
                    </a:ext>
                  </a:extLst>
                </a:gridCol>
                <a:gridCol w="1704070">
                  <a:extLst>
                    <a:ext uri="{9D8B030D-6E8A-4147-A177-3AD203B41FA5}">
                      <a16:colId xmlns:a16="http://schemas.microsoft.com/office/drawing/2014/main" val="20004"/>
                    </a:ext>
                  </a:extLst>
                </a:gridCol>
                <a:gridCol w="304753">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33680">
                  <a:extLst>
                    <a:ext uri="{9D8B030D-6E8A-4147-A177-3AD203B41FA5}">
                      <a16:colId xmlns:a16="http://schemas.microsoft.com/office/drawing/2014/main" val="20007"/>
                    </a:ext>
                  </a:extLst>
                </a:gridCol>
                <a:gridCol w="2408800">
                  <a:extLst>
                    <a:ext uri="{9D8B030D-6E8A-4147-A177-3AD203B41FA5}">
                      <a16:colId xmlns:a16="http://schemas.microsoft.com/office/drawing/2014/main" val="20008"/>
                    </a:ext>
                  </a:extLst>
                </a:gridCol>
              </a:tblGrid>
              <a:tr h="853042">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en-US" sz="2400" b="1" dirty="0">
                          <a:solidFill>
                            <a:schemeClr val="bg1"/>
                          </a:solidFill>
                          <a:effectLst>
                            <a:outerShdw blurRad="38100" dist="38100" dir="2700000" algn="tl">
                              <a:srgbClr val="000000">
                                <a:alpha val="43137"/>
                              </a:srgbClr>
                            </a:outerShdw>
                          </a:effectLst>
                          <a:latin typeface="+mj-ea"/>
                          <a:ea typeface="+mj-ea"/>
                          <a:sym typeface="DotumChe" pitchFamily="49" charset="-127"/>
                        </a:rPr>
                        <a:t>迴避類型</a:t>
                      </a: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zh-TW" sz="2400" b="1" dirty="0">
                          <a:solidFill>
                            <a:schemeClr val="bg1"/>
                          </a:solidFill>
                          <a:effectLst>
                            <a:outerShdw blurRad="38100" dist="38100" dir="2700000" algn="tl">
                              <a:srgbClr val="000000">
                                <a:alpha val="43137"/>
                              </a:srgbClr>
                            </a:outerShdw>
                          </a:effectLst>
                          <a:latin typeface="+mj-ea"/>
                          <a:ea typeface="+mj-ea"/>
                        </a:rPr>
                        <a:t>自行迴避</a:t>
                      </a:r>
                      <a:endParaRPr lang="en-US" altLang="zh-TW" sz="2400" b="1" dirty="0">
                        <a:solidFill>
                          <a:schemeClr val="bg1"/>
                        </a:solidFill>
                        <a:effectLst>
                          <a:outerShdw blurRad="38100" dist="38100" dir="2700000" algn="tl">
                            <a:srgbClr val="000000">
                              <a:alpha val="43137"/>
                            </a:srgbClr>
                          </a:outerShdw>
                        </a:effectLst>
                        <a:latin typeface="+mj-ea"/>
                        <a:ea typeface="+mj-ea"/>
                      </a:endParaRPr>
                    </a:p>
                    <a:p>
                      <a:pPr marL="0" marR="0" indent="0" algn="ctr" defTabSz="914400" rtl="0" eaLnBrk="1" fontAlgn="auto" latinLnBrk="0" hangingPunct="0">
                        <a:lnSpc>
                          <a:spcPct val="100000"/>
                        </a:lnSpc>
                        <a:spcBef>
                          <a:spcPts val="0"/>
                        </a:spcBef>
                        <a:spcAft>
                          <a:spcPts val="0"/>
                        </a:spcAft>
                        <a:buClrTx/>
                        <a:buSzTx/>
                        <a:buFontTx/>
                        <a:buNone/>
                        <a:tabLst/>
                        <a:defRPr/>
                      </a:pPr>
                      <a:r>
                        <a:rPr lang="en-US" altLang="zh-TW" sz="1400" b="1" dirty="0">
                          <a:solidFill>
                            <a:schemeClr val="bg1"/>
                          </a:solidFill>
                          <a:effectLst>
                            <a:outerShdw blurRad="38100" dist="38100" dir="2700000" algn="tl">
                              <a:srgbClr val="000000">
                                <a:alpha val="43137"/>
                              </a:srgbClr>
                            </a:outerShdw>
                          </a:effectLst>
                          <a:latin typeface="+mj-ea"/>
                          <a:ea typeface="+mj-ea"/>
                        </a:rPr>
                        <a:t>(§6Ⅰ)</a:t>
                      </a: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hangingPunct="0"/>
                      <a:endParaRPr lang="zh-TW" altLang="en-US" sz="26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zh-TW" altLang="zh-TW" sz="2400" b="1" dirty="0">
                          <a:solidFill>
                            <a:schemeClr val="bg1"/>
                          </a:solidFill>
                          <a:effectLst>
                            <a:outerShdw blurRad="38100" dist="38100" dir="2700000" algn="tl">
                              <a:srgbClr val="000000">
                                <a:alpha val="43137"/>
                              </a:srgbClr>
                            </a:outerShdw>
                          </a:effectLst>
                          <a:latin typeface="+mj-ea"/>
                          <a:ea typeface="+mj-ea"/>
                        </a:rPr>
                        <a:t>申請迴避</a:t>
                      </a:r>
                      <a:endParaRPr lang="en-US" altLang="zh-TW" sz="2400" b="1" dirty="0">
                        <a:solidFill>
                          <a:schemeClr val="bg1"/>
                        </a:solidFill>
                        <a:effectLst>
                          <a:outerShdw blurRad="38100" dist="38100" dir="2700000" algn="tl">
                            <a:srgbClr val="000000">
                              <a:alpha val="43137"/>
                            </a:srgbClr>
                          </a:outerShdw>
                        </a:effectLst>
                        <a:latin typeface="+mj-ea"/>
                        <a:ea typeface="+mj-e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altLang="zh-TW" sz="1400" b="1" dirty="0">
                          <a:solidFill>
                            <a:schemeClr val="bg1"/>
                          </a:solidFill>
                          <a:effectLst>
                            <a:outerShdw blurRad="38100" dist="38100" dir="2700000" algn="tl">
                              <a:srgbClr val="000000">
                                <a:alpha val="43137"/>
                              </a:srgbClr>
                            </a:outerShdw>
                          </a:effectLst>
                          <a:latin typeface="+mj-ea"/>
                          <a:ea typeface="+mj-ea"/>
                        </a:rPr>
                        <a:t>(§7)</a:t>
                      </a: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zh-TW" altLang="en-US" b="1" dirty="0">
                        <a:solidFill>
                          <a:schemeClr val="bg1"/>
                        </a:solidFill>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zh-TW" altLang="zh-TW" sz="2400" b="1" dirty="0">
                          <a:solidFill>
                            <a:schemeClr val="bg1"/>
                          </a:solidFill>
                          <a:effectLst>
                            <a:outerShdw blurRad="38100" dist="38100" dir="2700000" algn="tl">
                              <a:srgbClr val="000000">
                                <a:alpha val="43137"/>
                              </a:srgbClr>
                            </a:outerShdw>
                          </a:effectLst>
                          <a:latin typeface="+mj-ea"/>
                          <a:ea typeface="+mj-ea"/>
                        </a:rPr>
                        <a:t>職權迴避</a:t>
                      </a:r>
                      <a:endParaRPr lang="en-US" altLang="zh-TW" sz="2400" b="1" dirty="0">
                        <a:solidFill>
                          <a:schemeClr val="bg1"/>
                        </a:solidFill>
                        <a:effectLst>
                          <a:outerShdw blurRad="38100" dist="38100" dir="2700000" algn="tl">
                            <a:srgbClr val="000000">
                              <a:alpha val="43137"/>
                            </a:srgbClr>
                          </a:outerShdw>
                        </a:effectLst>
                        <a:latin typeface="+mj-ea"/>
                        <a:ea typeface="+mj-e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altLang="zh-TW" sz="1400" b="1" dirty="0">
                          <a:solidFill>
                            <a:schemeClr val="bg1"/>
                          </a:solidFill>
                          <a:effectLst>
                            <a:outerShdw blurRad="38100" dist="38100" dir="2700000" algn="tl">
                              <a:srgbClr val="000000">
                                <a:alpha val="43137"/>
                              </a:srgbClr>
                            </a:outerShdw>
                          </a:effectLst>
                          <a:latin typeface="+mj-ea"/>
                          <a:ea typeface="+mj-ea"/>
                        </a:rPr>
                        <a:t>(§9)</a:t>
                      </a: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702644">
                <a:tc>
                  <a:txBody>
                    <a:bodyPr/>
                    <a:lstStyle/>
                    <a:p>
                      <a:pPr algn="just" hangingPunct="0"/>
                      <a:endParaRPr lang="zh-TW" altLang="en-US" sz="2400" b="1">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r>
                        <a:rPr lang="zh-TW" altLang="en-US" sz="1400" b="1" dirty="0">
                          <a:solidFill>
                            <a:srgbClr val="FF0000"/>
                          </a:solidFill>
                          <a:effectLst/>
                          <a:latin typeface="+mj-ea"/>
                          <a:ea typeface="+mj-ea"/>
                        </a:rPr>
                        <a:t>公職人員</a:t>
                      </a:r>
                      <a:r>
                        <a:rPr lang="zh-TW" altLang="en-US" sz="1400" b="1" dirty="0">
                          <a:solidFill>
                            <a:schemeClr val="bg2">
                              <a:lumMod val="25000"/>
                            </a:schemeClr>
                          </a:solidFill>
                          <a:effectLst/>
                          <a:latin typeface="+mj-ea"/>
                          <a:ea typeface="+mj-ea"/>
                        </a:rPr>
                        <a:t>知有利益衝突之情事者，應即自行迴避</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r>
                        <a:rPr lang="zh-TW" altLang="en-US" sz="1400" b="1" dirty="0">
                          <a:solidFill>
                            <a:srgbClr val="FF0000"/>
                          </a:solidFill>
                          <a:effectLst/>
                          <a:latin typeface="+mj-ea"/>
                          <a:ea typeface="+mj-ea"/>
                        </a:rPr>
                        <a:t>利害關係人</a:t>
                      </a:r>
                      <a:r>
                        <a:rPr lang="zh-TW" altLang="en-US" sz="1400" b="1" dirty="0">
                          <a:solidFill>
                            <a:schemeClr val="bg2">
                              <a:lumMod val="25000"/>
                            </a:schemeClr>
                          </a:solidFill>
                          <a:effectLst/>
                          <a:latin typeface="+mj-ea"/>
                          <a:ea typeface="+mj-ea"/>
                        </a:rPr>
                        <a:t>認有應自行迴避之情事而不迴避者，得申請迴避</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b="1" dirty="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r>
                        <a:rPr lang="zh-TW" altLang="en-US" sz="1400" b="1" dirty="0">
                          <a:solidFill>
                            <a:srgbClr val="FF0000"/>
                          </a:solidFill>
                          <a:effectLst/>
                          <a:latin typeface="+mj-ea"/>
                          <a:ea typeface="+mj-ea"/>
                        </a:rPr>
                        <a:t>機關</a:t>
                      </a:r>
                      <a:r>
                        <a:rPr lang="zh-TW" altLang="en-US" sz="1400" b="1" dirty="0">
                          <a:solidFill>
                            <a:schemeClr val="bg2">
                              <a:lumMod val="25000"/>
                            </a:schemeClr>
                          </a:solidFill>
                          <a:effectLst/>
                          <a:latin typeface="+mj-ea"/>
                          <a:ea typeface="+mj-ea"/>
                        </a:rPr>
                        <a:t>知公職人員有應自行迴避而未迴避情事者，應依職權令其迴避</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hangingPunct="0"/>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630">
                <a:tc>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ts val="200"/>
                        </a:lnSpc>
                      </a:pPr>
                      <a:endParaRPr lang="zh-TW" altLang="en-US" b="1" dirty="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48">
                <a:tc rowSpan="3">
                  <a:txBody>
                    <a:bodyPr/>
                    <a:lstStyle/>
                    <a:p>
                      <a:pPr algn="ctr" hangingPunct="0"/>
                      <a:r>
                        <a:rPr lang="zh-TW" altLang="en-US" sz="2400" b="1" dirty="0">
                          <a:solidFill>
                            <a:schemeClr val="bg1"/>
                          </a:solidFill>
                          <a:effectLst>
                            <a:outerShdw blurRad="38100" dist="38100" dir="2700000" algn="tl">
                              <a:srgbClr val="000000">
                                <a:alpha val="43137"/>
                              </a:srgbClr>
                            </a:outerShdw>
                          </a:effectLst>
                          <a:latin typeface="+mj-ea"/>
                          <a:ea typeface="+mj-ea"/>
                        </a:rPr>
                        <a:t>如何迴避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en-US" sz="20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書面通知</a:t>
                      </a:r>
                      <a:r>
                        <a:rPr lang="en-US" altLang="zh-TW"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(§6Ⅱ)</a:t>
                      </a:r>
                      <a:endParaRPr lang="zh-TW" altLang="en-US" sz="1400" b="1" dirty="0">
                        <a:solidFill>
                          <a:schemeClr val="bg2">
                            <a:lumMod val="25000"/>
                          </a:schemeClr>
                        </a:solidFill>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hangingPunct="0"/>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hangingPunct="0"/>
                      <a:r>
                        <a:rPr lang="zh-TW" altLang="en-US" sz="1600" b="1" dirty="0">
                          <a:solidFill>
                            <a:schemeClr val="bg1"/>
                          </a:solidFill>
                          <a:effectLst>
                            <a:outerShdw blurRad="38100" dist="38100" dir="2700000" algn="tl">
                              <a:srgbClr val="000000">
                                <a:alpha val="43137"/>
                              </a:srgbClr>
                            </a:outerShdw>
                          </a:effectLst>
                          <a:latin typeface="+mj-ea"/>
                          <a:ea typeface="+mj-ea"/>
                        </a:rPr>
                        <a:t>機關認定須迴避</a:t>
                      </a:r>
                      <a:r>
                        <a:rPr kumimoji="0" lang="en-US" altLang="zh-TW" sz="1100" b="1" kern="1200" dirty="0">
                          <a:solidFill>
                            <a:schemeClr val="bg1"/>
                          </a:solidFill>
                          <a:effectLst>
                            <a:outerShdw blurRad="38100" dist="38100" dir="2700000" algn="tl">
                              <a:srgbClr val="000000">
                                <a:alpha val="43137"/>
                              </a:srgbClr>
                            </a:outerShdw>
                          </a:effectLst>
                          <a:latin typeface="+mj-ea"/>
                          <a:ea typeface="+mn-ea"/>
                          <a:cs typeface="+mn-cs"/>
                        </a:rPr>
                        <a:t>(§8)</a:t>
                      </a:r>
                      <a:endParaRPr lang="zh-TW" altLang="en-US" sz="1100" b="1" dirty="0">
                        <a:solidFill>
                          <a:schemeClr val="bg2">
                            <a:lumMod val="25000"/>
                          </a:schemeClr>
                        </a:solidFill>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hMerge="1">
                  <a:txBody>
                    <a:bodyPr/>
                    <a:lstStyle/>
                    <a:p>
                      <a:endParaRPr lang="zh-TW" altLang="en-US" b="1" dirty="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vMerge="1">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ts val="200"/>
                        </a:lnSpc>
                      </a:pPr>
                      <a:endParaRPr lang="zh-TW" altLang="en-US" b="1" dirty="0">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hangingPunct="0">
                        <a:lnSpc>
                          <a:spcPts val="200"/>
                        </a:lnSpc>
                      </a:pPr>
                      <a:endParaRPr lang="zh-TW" altLang="en-US" sz="1400" b="1" dirty="0">
                        <a:solidFill>
                          <a:schemeClr val="bg2">
                            <a:lumMod val="25000"/>
                          </a:schemeClr>
                        </a:solidFill>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7608">
                <a:tc vMerge="1">
                  <a:txBody>
                    <a:bodyPr/>
                    <a:lstStyle/>
                    <a:p>
                      <a:pPr algn="ctr" hangingPunct="0"/>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6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停止執行職務</a:t>
                      </a:r>
                      <a:r>
                        <a:rPr lang="en-US" altLang="zh-TW" sz="1600" b="1" dirty="0">
                          <a:solidFill>
                            <a:schemeClr val="bg1"/>
                          </a:solidFill>
                          <a:effectLst>
                            <a:outerShdw blurRad="38100" dist="38100" dir="2700000" algn="tl">
                              <a:srgbClr val="000000">
                                <a:alpha val="43137"/>
                              </a:srgbClr>
                            </a:outerShdw>
                          </a:effectLst>
                          <a:latin typeface="+mj-ea"/>
                          <a:ea typeface="+mj-ea"/>
                        </a:rPr>
                        <a:t>(§10)</a:t>
                      </a: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marL="0" marR="0" indent="0" algn="ctr" defTabSz="914400" rtl="0" eaLnBrk="1" fontAlgn="auto" latinLnBrk="0" hangingPunct="0">
                        <a:lnSpc>
                          <a:spcPct val="100000"/>
                        </a:lnSpc>
                        <a:spcBef>
                          <a:spcPts val="0"/>
                        </a:spcBef>
                        <a:spcAft>
                          <a:spcPts val="0"/>
                        </a:spcAft>
                        <a:buClrTx/>
                        <a:buSzTx/>
                        <a:buFontTx/>
                        <a:buNone/>
                        <a:tabLst/>
                        <a:defRPr/>
                      </a:pPr>
                      <a:endParaRPr lang="zh-TW" altLang="en-US" sz="26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0">
                        <a:lnSpc>
                          <a:spcPct val="100000"/>
                        </a:lnSpc>
                        <a:spcBef>
                          <a:spcPts val="0"/>
                        </a:spcBef>
                        <a:spcAft>
                          <a:spcPts val="0"/>
                        </a:spcAft>
                        <a:buClrTx/>
                        <a:buSzTx/>
                        <a:buFontTx/>
                        <a:buNone/>
                        <a:tabLst/>
                        <a:defRPr/>
                      </a:pP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dirty="0">
                        <a:solidFill>
                          <a:schemeClr val="bg2">
                            <a:lumMod val="25000"/>
                          </a:schemeClr>
                        </a:solidFill>
                      </a:endParaRPr>
                    </a:p>
                  </a:txBody>
                  <a:tcPr/>
                </a:tc>
                <a:tc hMerge="1">
                  <a:txBody>
                    <a:bodyPr/>
                    <a:lstStyle/>
                    <a:p>
                      <a:pPr marL="0" marR="0" indent="0" algn="ctr" defTabSz="914400" rtl="0" eaLnBrk="1" fontAlgn="auto" latinLnBrk="0" hangingPunct="0">
                        <a:lnSpc>
                          <a:spcPct val="100000"/>
                        </a:lnSpc>
                        <a:spcBef>
                          <a:spcPts val="0"/>
                        </a:spcBef>
                        <a:spcAft>
                          <a:spcPts val="0"/>
                        </a:spcAft>
                        <a:buClrTx/>
                        <a:buSzTx/>
                        <a:buFontTx/>
                        <a:buNone/>
                        <a:tabLst/>
                        <a:defRPr/>
                      </a:pPr>
                      <a:endParaRPr lang="zh-TW" altLang="en-US" sz="1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5"/>
                  </a:ext>
                </a:extLst>
              </a:tr>
              <a:tr h="125891">
                <a:tc>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b="1" dirty="0">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ts val="200"/>
                        </a:lnSpc>
                      </a:pPr>
                      <a:endParaRPr lang="zh-TW" altLang="en-US" b="1" dirty="0">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nSpc>
                          <a:spcPts val="200"/>
                        </a:lnSpc>
                      </a:pP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extLst>
                  <a:ext uri="{0D108BD9-81ED-4DB2-BD59-A6C34878D82A}">
                    <a16:rowId xmlns:a16="http://schemas.microsoft.com/office/drawing/2014/main" val="10006"/>
                  </a:ext>
                </a:extLst>
              </a:tr>
              <a:tr h="864096">
                <a:tc>
                  <a:txBody>
                    <a:bodyPr/>
                    <a:lstStyle/>
                    <a:p>
                      <a:pPr algn="ctr" hangingPunct="0"/>
                      <a:r>
                        <a:rPr lang="zh-TW" altLang="en-US" sz="2400" b="1" dirty="0">
                          <a:solidFill>
                            <a:schemeClr val="bg1"/>
                          </a:solidFill>
                          <a:effectLst>
                            <a:outerShdw blurRad="38100" dist="38100" dir="2700000" algn="tl">
                              <a:srgbClr val="000000">
                                <a:alpha val="43137"/>
                              </a:srgbClr>
                            </a:outerShdw>
                          </a:effectLst>
                          <a:latin typeface="+mj-ea"/>
                          <a:ea typeface="+mj-ea"/>
                        </a:rPr>
                        <a:t>違法罰鍰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r>
                        <a:rPr lang="en-US" altLang="zh-TW" sz="20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10</a:t>
                      </a:r>
                      <a:r>
                        <a:rPr lang="zh-TW" altLang="en-US" sz="20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萬</a:t>
                      </a:r>
                      <a:r>
                        <a:rPr lang="en-US" altLang="zh-TW" sz="20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~200</a:t>
                      </a:r>
                      <a:r>
                        <a:rPr lang="zh-TW" altLang="en-US" sz="20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萬</a:t>
                      </a:r>
                      <a:r>
                        <a:rPr lang="en-US" altLang="zh-TW"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(§16Ⅰ)</a:t>
                      </a:r>
                      <a:endParaRPr lang="zh-TW" altLang="en-US"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just" hangingPunct="0"/>
                      <a:endParaRPr lang="zh-TW" altLang="en-US" sz="26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hangingPunct="0"/>
                      <a:r>
                        <a:rPr lang="en-US"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15</a:t>
                      </a: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萬</a:t>
                      </a:r>
                      <a:r>
                        <a:rPr lang="en-US"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~300</a:t>
                      </a: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萬並得按次處罰</a:t>
                      </a:r>
                      <a:r>
                        <a:rPr lang="en-US" altLang="zh-TW"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(§16Ⅱ)</a:t>
                      </a:r>
                      <a:endParaRPr lang="zh-TW" altLang="en-US" sz="2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zh-TW" altLang="en-US" b="1" dirty="0">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dirty="0">
                        <a:solidFill>
                          <a:schemeClr val="bg2">
                            <a:lumMod val="25000"/>
                          </a:schemeClr>
                        </a:solidFill>
                      </a:endParaRPr>
                    </a:p>
                  </a:txBody>
                  <a:tcPr/>
                </a:tc>
                <a:tc hMerge="1">
                  <a:txBody>
                    <a:bodyPr/>
                    <a:lstStyle/>
                    <a:p>
                      <a:pPr algn="ctr" hangingPunct="0"/>
                      <a:endParaRPr lang="zh-TW" altLang="en-US" sz="2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7"/>
                  </a:ext>
                </a:extLst>
              </a:tr>
              <a:tr h="144016">
                <a:tc>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200"/>
                        </a:lnSpc>
                      </a:pPr>
                      <a:endParaRPr lang="zh-TW" altLang="en-US" sz="2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6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b="1" dirty="0">
                        <a:solidFill>
                          <a:schemeClr val="tx1"/>
                        </a:solidFill>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ts val="200"/>
                        </a:lnSpc>
                      </a:pPr>
                      <a:endParaRPr lang="zh-TW" altLang="en-US" b="1" dirty="0">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a:lnSpc>
                          <a:spcPts val="200"/>
                        </a:lnSpc>
                      </a:pP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833247">
                <a:tc>
                  <a:txBody>
                    <a:bodyPr/>
                    <a:lstStyle/>
                    <a:p>
                      <a:pPr algn="ctr" hangingPunct="0"/>
                      <a:r>
                        <a:rPr lang="zh-TW" altLang="en-US" sz="2400" b="1" dirty="0">
                          <a:solidFill>
                            <a:schemeClr val="bg1"/>
                          </a:solidFill>
                          <a:effectLst>
                            <a:outerShdw blurRad="38100" dist="38100" dir="2700000" algn="tl">
                              <a:srgbClr val="000000">
                                <a:alpha val="43137"/>
                              </a:srgbClr>
                            </a:outerShdw>
                          </a:effectLst>
                          <a:latin typeface="+mj-ea"/>
                          <a:ea typeface="+mj-ea"/>
                        </a:rPr>
                        <a:t>定期彙報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6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hangingPunct="0"/>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年度結束後</a:t>
                      </a:r>
                      <a:r>
                        <a:rPr lang="en-US" altLang="zh-TW"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30</a:t>
                      </a:r>
                      <a:r>
                        <a:rPr lang="zh-TW" altLang="en-US" sz="2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日內，定期彙報前年度迴避情形</a:t>
                      </a:r>
                      <a:r>
                        <a:rPr lang="en-US" altLang="zh-TW"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a:t>
                      </a:r>
                      <a:endParaRPr lang="zh-TW" altLang="en-US" sz="1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just" hangingPunct="0"/>
                      <a:endParaRPr lang="zh-TW" altLang="en-US" sz="2600" b="1"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b="1" dirty="0">
                        <a:solidFill>
                          <a:schemeClr val="tx1"/>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b="1" dirty="0">
                        <a:effectLst>
                          <a:outerShdw blurRad="38100" dist="38100" dir="2700000" algn="tl">
                            <a:srgbClr val="000000">
                              <a:alpha val="43137"/>
                            </a:srgbClr>
                          </a:outerShdw>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9"/>
                  </a:ext>
                </a:extLst>
              </a:tr>
            </a:tbl>
          </a:graphicData>
        </a:graphic>
      </p:graphicFrame>
      <p:sp>
        <p:nvSpPr>
          <p:cNvPr id="2" name="向下箭號 1"/>
          <p:cNvSpPr/>
          <p:nvPr/>
        </p:nvSpPr>
        <p:spPr>
          <a:xfrm>
            <a:off x="5673120" y="3084793"/>
            <a:ext cx="360000" cy="180000"/>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7" name="向下箭號 6"/>
          <p:cNvSpPr/>
          <p:nvPr/>
        </p:nvSpPr>
        <p:spPr>
          <a:xfrm>
            <a:off x="5673120" y="3707507"/>
            <a:ext cx="360000" cy="180000"/>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0729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702869E-F922-4305-7F6A-0424F328A924}"/>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EA4856E0-D64C-E34E-3E1A-0266437E90BC}"/>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9ADDBF2F-2E11-A7B8-4630-52C75BDA313E}"/>
              </a:ext>
            </a:extLst>
          </p:cNvPr>
          <p:cNvPicPr>
            <a:picLocks noChangeAspect="1"/>
          </p:cNvPicPr>
          <p:nvPr/>
        </p:nvPicPr>
        <p:blipFill>
          <a:blip r:embed="rId2"/>
          <a:stretch>
            <a:fillRect/>
          </a:stretch>
        </p:blipFill>
        <p:spPr>
          <a:xfrm>
            <a:off x="471565" y="0"/>
            <a:ext cx="8962869" cy="6858000"/>
          </a:xfrm>
          <a:prstGeom prst="rect">
            <a:avLst/>
          </a:prstGeom>
        </p:spPr>
      </p:pic>
    </p:spTree>
    <p:extLst>
      <p:ext uri="{BB962C8B-B14F-4D97-AF65-F5344CB8AC3E}">
        <p14:creationId xmlns:p14="http://schemas.microsoft.com/office/powerpoint/2010/main" val="129095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5" name="矩形 4"/>
          <p:cNvSpPr/>
          <p:nvPr/>
        </p:nvSpPr>
        <p:spPr>
          <a:xfrm>
            <a:off x="128464" y="6462668"/>
            <a:ext cx="4953000" cy="307777"/>
          </a:xfrm>
          <a:prstGeom prst="rect">
            <a:avLst/>
          </a:prstGeom>
        </p:spPr>
        <p:txBody>
          <a:bodyPr>
            <a:spAutoFit/>
          </a:bodyPr>
          <a:lstStyle/>
          <a:p>
            <a:r>
              <a:rPr lang="en-US" altLang="zh-TW" b="1" dirty="0">
                <a:solidFill>
                  <a:srgbClr val="C00000"/>
                </a:solidFill>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法務部</a:t>
            </a:r>
            <a:r>
              <a:rPr lang="en-US" altLang="zh-TW" b="1" dirty="0">
                <a:solidFill>
                  <a:srgbClr val="C00000"/>
                </a:solidFill>
                <a:latin typeface="微軟正黑體" pitchFamily="34" charset="-120"/>
                <a:ea typeface="微軟正黑體" pitchFamily="34" charset="-120"/>
              </a:rPr>
              <a:t>107</a:t>
            </a:r>
            <a:r>
              <a:rPr lang="zh-TW" altLang="en-US" b="1" dirty="0">
                <a:solidFill>
                  <a:srgbClr val="C00000"/>
                </a:solidFill>
                <a:latin typeface="微軟正黑體" pitchFamily="34" charset="-120"/>
                <a:ea typeface="微軟正黑體" pitchFamily="34" charset="-120"/>
              </a:rPr>
              <a:t>年</a:t>
            </a:r>
            <a:r>
              <a:rPr lang="en-US" altLang="zh-TW" b="1" dirty="0">
                <a:solidFill>
                  <a:srgbClr val="C00000"/>
                </a:solidFill>
                <a:latin typeface="微軟正黑體" pitchFamily="34" charset="-120"/>
                <a:ea typeface="微軟正黑體" pitchFamily="34" charset="-120"/>
              </a:rPr>
              <a:t>12</a:t>
            </a:r>
            <a:r>
              <a:rPr lang="zh-TW" altLang="en-US" b="1" dirty="0">
                <a:solidFill>
                  <a:srgbClr val="C00000"/>
                </a:solidFill>
                <a:latin typeface="微軟正黑體" pitchFamily="34" charset="-120"/>
                <a:ea typeface="微軟正黑體" pitchFamily="34" charset="-120"/>
              </a:rPr>
              <a:t>月</a:t>
            </a:r>
            <a:r>
              <a:rPr lang="en-US" altLang="zh-TW" b="1" dirty="0">
                <a:solidFill>
                  <a:srgbClr val="C00000"/>
                </a:solidFill>
                <a:latin typeface="微軟正黑體" pitchFamily="34" charset="-120"/>
                <a:ea typeface="微軟正黑體" pitchFamily="34" charset="-120"/>
              </a:rPr>
              <a:t>11</a:t>
            </a:r>
            <a:r>
              <a:rPr lang="zh-TW" altLang="en-US" b="1" dirty="0">
                <a:solidFill>
                  <a:srgbClr val="C00000"/>
                </a:solidFill>
                <a:latin typeface="微軟正黑體" pitchFamily="34" charset="-120"/>
                <a:ea typeface="微軟正黑體" pitchFamily="34" charset="-120"/>
              </a:rPr>
              <a:t>日法廉字第</a:t>
            </a:r>
            <a:r>
              <a:rPr lang="en-US" altLang="zh-TW" b="1" dirty="0">
                <a:solidFill>
                  <a:srgbClr val="C00000"/>
                </a:solidFill>
                <a:latin typeface="微軟正黑體" pitchFamily="34" charset="-120"/>
                <a:ea typeface="微軟正黑體" pitchFamily="34" charset="-120"/>
              </a:rPr>
              <a:t>10705012750</a:t>
            </a:r>
            <a:r>
              <a:rPr lang="zh-TW" altLang="en-US" b="1" dirty="0">
                <a:solidFill>
                  <a:srgbClr val="C00000"/>
                </a:solidFill>
                <a:latin typeface="微軟正黑體" pitchFamily="34" charset="-120"/>
                <a:ea typeface="微軟正黑體" pitchFamily="34" charset="-120"/>
              </a:rPr>
              <a:t>號函頒</a:t>
            </a:r>
            <a:r>
              <a:rPr lang="en-US" altLang="zh-TW" b="1" dirty="0">
                <a:solidFill>
                  <a:srgbClr val="C00000"/>
                </a:solidFill>
                <a:latin typeface="微軟正黑體" pitchFamily="34" charset="-120"/>
                <a:ea typeface="微軟正黑體" pitchFamily="34" charset="-120"/>
              </a:rPr>
              <a:t>)</a:t>
            </a:r>
          </a:p>
        </p:txBody>
      </p:sp>
      <p:grpSp>
        <p:nvGrpSpPr>
          <p:cNvPr id="6" name="群組 5"/>
          <p:cNvGrpSpPr/>
          <p:nvPr/>
        </p:nvGrpSpPr>
        <p:grpSpPr>
          <a:xfrm>
            <a:off x="56456" y="908720"/>
            <a:ext cx="9769938" cy="5184576"/>
            <a:chOff x="56456" y="2373801"/>
            <a:chExt cx="9769938" cy="4467838"/>
          </a:xfrm>
        </p:grpSpPr>
        <p:pic>
          <p:nvPicPr>
            <p:cNvPr id="6146" name="Picture 2" descr="C:\Users\貴語慧\Desktop\利衝1227\圖\迴避通知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6" y="2527621"/>
              <a:ext cx="3636043" cy="424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貴語慧\Desktop\利衝1227\新增資料夾\法人迴避申請書CU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1581" y="2386502"/>
              <a:ext cx="3096344" cy="44551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貴語慧\Desktop\利衝1227\新增資料夾\個人迴避申請書CU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649" y="2373801"/>
              <a:ext cx="3055745" cy="442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群組 21"/>
          <p:cNvGrpSpPr/>
          <p:nvPr/>
        </p:nvGrpSpPr>
        <p:grpSpPr>
          <a:xfrm>
            <a:off x="68031" y="246515"/>
            <a:ext cx="9723638" cy="6184966"/>
            <a:chOff x="68031" y="301156"/>
            <a:chExt cx="9723638" cy="6184966"/>
          </a:xfrm>
        </p:grpSpPr>
        <p:sp>
          <p:nvSpPr>
            <p:cNvPr id="19" name="矩形 18"/>
            <p:cNvSpPr/>
            <p:nvPr/>
          </p:nvSpPr>
          <p:spPr>
            <a:xfrm>
              <a:off x="68031" y="540335"/>
              <a:ext cx="3577250" cy="5940000"/>
            </a:xfrm>
            <a:prstGeom prst="rect">
              <a:avLst/>
            </a:prstGeom>
            <a:noFill/>
            <a:ln w="38100">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8" name="矩形 27"/>
            <p:cNvSpPr/>
            <p:nvPr/>
          </p:nvSpPr>
          <p:spPr>
            <a:xfrm>
              <a:off x="3717841" y="546122"/>
              <a:ext cx="6073828" cy="5940000"/>
            </a:xfrm>
            <a:prstGeom prst="rect">
              <a:avLst/>
            </a:prstGeom>
            <a:noFill/>
            <a:ln w="38100">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0" name="矩形 9"/>
            <p:cNvSpPr/>
            <p:nvPr/>
          </p:nvSpPr>
          <p:spPr>
            <a:xfrm>
              <a:off x="288593" y="315289"/>
              <a:ext cx="3148619"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r>
                <a:rPr lang="zh-TW" altLang="en-US" sz="2400" b="1" dirty="0">
                  <a:solidFill>
                    <a:schemeClr val="bg2">
                      <a:lumMod val="10000"/>
                    </a:schemeClr>
                  </a:solidFill>
                  <a:latin typeface="+mn-ea"/>
                  <a:ea typeface="+mn-ea"/>
                </a:rPr>
                <a:t>自行迴避書面通知</a:t>
              </a:r>
              <a:r>
                <a:rPr lang="en-US" altLang="zh-TW" b="1" dirty="0">
                  <a:solidFill>
                    <a:schemeClr val="bg2">
                      <a:lumMod val="10000"/>
                    </a:schemeClr>
                  </a:solidFill>
                  <a:latin typeface="+mn-ea"/>
                  <a:ea typeface="+mn-ea"/>
                </a:rPr>
                <a:t>(§6Ⅱ)</a:t>
              </a:r>
            </a:p>
          </p:txBody>
        </p:sp>
        <p:sp>
          <p:nvSpPr>
            <p:cNvPr id="17" name="矩形 16"/>
            <p:cNvSpPr/>
            <p:nvPr/>
          </p:nvSpPr>
          <p:spPr>
            <a:xfrm>
              <a:off x="4922868" y="301156"/>
              <a:ext cx="3695562"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marL="109728" indent="0" algn="ctr">
                <a:buNone/>
              </a:pPr>
              <a:r>
                <a:rPr lang="zh-TW" altLang="en-US" sz="2400" b="1" dirty="0">
                  <a:solidFill>
                    <a:schemeClr val="bg1"/>
                  </a:solidFill>
                  <a:latin typeface="+mj-ea"/>
                  <a:ea typeface="+mj-ea"/>
                </a:rPr>
                <a:t>利害關係人申請迴避書</a:t>
              </a:r>
              <a:r>
                <a:rPr lang="en-US" altLang="zh-TW" b="1" dirty="0">
                  <a:solidFill>
                    <a:schemeClr val="bg1"/>
                  </a:solidFill>
                  <a:latin typeface="+mj-ea"/>
                  <a:ea typeface="+mj-ea"/>
                </a:rPr>
                <a:t>(§7)</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686902CB-B8AA-4714-90C5-FF8B6AC11755}"/>
              </a:ext>
            </a:extLst>
          </p:cNvPr>
          <p:cNvSpPr txBox="1">
            <a:spLocks noChangeArrowheads="1"/>
          </p:cNvSpPr>
          <p:nvPr/>
        </p:nvSpPr>
        <p:spPr bwMode="auto">
          <a:xfrm>
            <a:off x="1460612" y="116632"/>
            <a:ext cx="6984776" cy="1384995"/>
          </a:xfrm>
          <a:prstGeom prst="rect">
            <a:avLst/>
          </a:prstGeom>
          <a:noFill/>
          <a:ln w="9525">
            <a:noFill/>
            <a:miter lim="800000"/>
            <a:headEnd/>
            <a:tailEnd/>
          </a:ln>
        </p:spPr>
        <p:txBody>
          <a:bodyPr wrap="square">
            <a:spAutoFit/>
          </a:bodyPr>
          <a:lstStyle/>
          <a:p>
            <a:pPr algn="just" fontAlgn="base">
              <a:spcBef>
                <a:spcPct val="0"/>
              </a:spcBef>
              <a:spcAft>
                <a:spcPct val="0"/>
              </a:spcAft>
              <a:buClrTx/>
              <a:buFontTx/>
              <a:buNone/>
            </a:pPr>
            <a:r>
              <a:rPr kumimoji="1" lang="zh-TW" altLang="en-US" sz="2800" kern="1200" dirty="0">
                <a:solidFill>
                  <a:schemeClr val="tx1"/>
                </a:solidFill>
                <a:latin typeface="標楷體" pitchFamily="65" charset="-120"/>
                <a:ea typeface="標楷體" pitchFamily="65" charset="-120"/>
                <a:cs typeface="+mn-cs"/>
              </a:rPr>
              <a:t>爭議釐清：</a:t>
            </a:r>
          </a:p>
          <a:p>
            <a:pPr algn="just" fontAlgn="base">
              <a:spcBef>
                <a:spcPct val="0"/>
              </a:spcBef>
              <a:spcAft>
                <a:spcPct val="0"/>
              </a:spcAft>
              <a:buClrTx/>
              <a:buFontTx/>
              <a:buNone/>
            </a:pPr>
            <a:r>
              <a:rPr kumimoji="1" lang="zh-TW" altLang="en-US" sz="2800" kern="1200" dirty="0">
                <a:solidFill>
                  <a:schemeClr val="tx1"/>
                </a:solidFill>
                <a:latin typeface="標楷體" pitchFamily="65" charset="-120"/>
                <a:ea typeface="標楷體" pitchFamily="65" charset="-120"/>
                <a:cs typeface="+mn-cs"/>
              </a:rPr>
              <a:t>如所涉事務不宜全部交由代理人行使，或相關事務具包裹性，公職人員應如何迴避？</a:t>
            </a:r>
          </a:p>
        </p:txBody>
      </p:sp>
      <p:sp>
        <p:nvSpPr>
          <p:cNvPr id="6" name="內容版面配置區 2">
            <a:extLst>
              <a:ext uri="{FF2B5EF4-FFF2-40B4-BE49-F238E27FC236}">
                <a16:creationId xmlns:a16="http://schemas.microsoft.com/office/drawing/2014/main" id="{1A561148-8A3C-4652-BBAF-F3210EFB0CA9}"/>
              </a:ext>
            </a:extLst>
          </p:cNvPr>
          <p:cNvSpPr txBox="1">
            <a:spLocks/>
          </p:cNvSpPr>
          <p:nvPr/>
        </p:nvSpPr>
        <p:spPr>
          <a:xfrm>
            <a:off x="971600" y="2492896"/>
            <a:ext cx="7704855" cy="4104456"/>
          </a:xfrm>
          <a:prstGeom prst="rect">
            <a:avLst/>
          </a:prstGeom>
        </p:spPr>
        <p:txBody>
          <a:bodyPr vert="horz" rtlCol="0">
            <a:noAutofit/>
          </a:bodyPr>
          <a:lst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lstStyle>
          <a:p>
            <a:pPr marL="354013" indent="7938" algn="just">
              <a:lnSpc>
                <a:spcPts val="2600"/>
              </a:lnSpc>
              <a:buFont typeface="Wingdings 2"/>
              <a:buNone/>
            </a:pPr>
            <a:r>
              <a:rPr lang="zh-TW" altLang="en-US" sz="2800" dirty="0">
                <a:latin typeface="標楷體" pitchFamily="65" charset="-120"/>
                <a:ea typeface="標楷體" pitchFamily="65" charset="-120"/>
              </a:rPr>
              <a:t>公職人員就具體個案完全迴避由職務代理人代理執行，固充分符合本法迴避義務要求，惟</a:t>
            </a:r>
            <a:r>
              <a:rPr lang="zh-TW" altLang="en-US" sz="2800" dirty="0">
                <a:solidFill>
                  <a:srgbClr val="FF0000"/>
                </a:solidFill>
                <a:latin typeface="標楷體" pitchFamily="65" charset="-120"/>
                <a:ea typeface="標楷體" pitchFamily="65" charset="-120"/>
              </a:rPr>
              <a:t>實務運作上容有個案較為複雜，或陳核及會簽人員眾多，不易操作之情事，如個別公職人員已於相關公文上具體敘明就其本人或關係人部分迴避之意思表示，並踐行通知義務，亦尚難謂與本法迴避規定意旨有違</a:t>
            </a:r>
            <a:r>
              <a:rPr lang="zh-TW" altLang="en-US" sz="2800" dirty="0">
                <a:latin typeface="標楷體" pitchFamily="65" charset="-120"/>
                <a:ea typeface="標楷體" pitchFamily="65" charset="-120"/>
              </a:rPr>
              <a:t>。然相關公文之最後核定者（通常即為首長），就涉及其本人或關係人利益部分既已迴避未予核定，此時仍應由其職務代理人就其迴避部分代為核定。</a:t>
            </a:r>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法務部</a:t>
            </a:r>
            <a:r>
              <a:rPr lang="en-US" altLang="zh-TW" sz="1600" dirty="0">
                <a:latin typeface="標楷體" pitchFamily="65" charset="-120"/>
                <a:ea typeface="標楷體" pitchFamily="65" charset="-120"/>
              </a:rPr>
              <a:t>108</a:t>
            </a:r>
            <a:r>
              <a:rPr lang="zh-TW" altLang="en-US" sz="1600" dirty="0">
                <a:latin typeface="標楷體" pitchFamily="65" charset="-120"/>
                <a:ea typeface="標楷體" pitchFamily="65" charset="-120"/>
              </a:rPr>
              <a:t>年</a:t>
            </a:r>
            <a:r>
              <a:rPr lang="en-US" altLang="zh-TW" sz="1600" dirty="0">
                <a:latin typeface="標楷體" pitchFamily="65" charset="-120"/>
                <a:ea typeface="標楷體" pitchFamily="65" charset="-120"/>
              </a:rPr>
              <a:t>11</a:t>
            </a:r>
            <a:r>
              <a:rPr lang="zh-TW" altLang="en-US" sz="1600" dirty="0">
                <a:latin typeface="標楷體" pitchFamily="65" charset="-120"/>
                <a:ea typeface="標楷體" pitchFamily="65" charset="-120"/>
              </a:rPr>
              <a:t>月</a:t>
            </a:r>
            <a:r>
              <a:rPr lang="en-US" altLang="zh-TW" sz="1600" dirty="0">
                <a:latin typeface="標楷體" pitchFamily="65" charset="-120"/>
                <a:ea typeface="標楷體" pitchFamily="65" charset="-120"/>
              </a:rPr>
              <a:t>13</a:t>
            </a:r>
            <a:r>
              <a:rPr lang="zh-TW" altLang="en-US" sz="1600" dirty="0">
                <a:latin typeface="標楷體" pitchFamily="65" charset="-120"/>
                <a:ea typeface="標楷體" pitchFamily="65" charset="-120"/>
              </a:rPr>
              <a:t>日法授廉利字第</a:t>
            </a:r>
            <a:r>
              <a:rPr lang="en-US" altLang="zh-TW" sz="1600" dirty="0">
                <a:latin typeface="標楷體" pitchFamily="65" charset="-120"/>
                <a:ea typeface="標楷體" pitchFamily="65" charset="-120"/>
              </a:rPr>
              <a:t>10805008720</a:t>
            </a:r>
            <a:r>
              <a:rPr lang="zh-TW" altLang="en-US" sz="1600" dirty="0">
                <a:latin typeface="標楷體" pitchFamily="65" charset="-120"/>
                <a:ea typeface="標楷體" pitchFamily="65" charset="-120"/>
              </a:rPr>
              <a:t>號函</a:t>
            </a:r>
            <a:r>
              <a:rPr lang="en-US" altLang="zh-TW" sz="1600" dirty="0">
                <a:latin typeface="標楷體" pitchFamily="65" charset="-120"/>
                <a:ea typeface="標楷體" pitchFamily="65" charset="-120"/>
              </a:rPr>
              <a:t>)</a:t>
            </a:r>
          </a:p>
        </p:txBody>
      </p:sp>
    </p:spTree>
    <p:extLst>
      <p:ext uri="{BB962C8B-B14F-4D97-AF65-F5344CB8AC3E}">
        <p14:creationId xmlns:p14="http://schemas.microsoft.com/office/powerpoint/2010/main" val="28829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E7E662-C941-441D-B8F3-0F66913700C3}"/>
              </a:ext>
            </a:extLst>
          </p:cNvPr>
          <p:cNvSpPr txBox="1">
            <a:spLocks/>
          </p:cNvSpPr>
          <p:nvPr/>
        </p:nvSpPr>
        <p:spPr>
          <a:xfrm>
            <a:off x="457200" y="274638"/>
            <a:ext cx="8229600" cy="1143000"/>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buClrTx/>
              <a:buFontTx/>
            </a:pPr>
            <a:r>
              <a:rPr lang="zh-TW" altLang="en-US">
                <a:solidFill>
                  <a:srgbClr val="7B9899"/>
                </a:solidFill>
              </a:rPr>
              <a:t>具體迴避範例</a:t>
            </a:r>
            <a:r>
              <a:rPr lang="en-US" altLang="zh-TW">
                <a:solidFill>
                  <a:srgbClr val="7B9899"/>
                </a:solidFill>
              </a:rPr>
              <a:t>(</a:t>
            </a:r>
            <a:r>
              <a:rPr lang="zh-TW" altLang="en-US">
                <a:solidFill>
                  <a:srgbClr val="7B9899"/>
                </a:solidFill>
              </a:rPr>
              <a:t>一</a:t>
            </a:r>
            <a:r>
              <a:rPr lang="en-US" altLang="zh-TW">
                <a:solidFill>
                  <a:srgbClr val="7B9899"/>
                </a:solidFill>
              </a:rPr>
              <a:t>)</a:t>
            </a:r>
            <a:endParaRPr lang="zh-TW" altLang="en-US" dirty="0">
              <a:solidFill>
                <a:srgbClr val="7B9899"/>
              </a:solidFill>
            </a:endParaRPr>
          </a:p>
        </p:txBody>
      </p:sp>
      <p:pic>
        <p:nvPicPr>
          <p:cNvPr id="3" name="Picture 2">
            <a:extLst>
              <a:ext uri="{FF2B5EF4-FFF2-40B4-BE49-F238E27FC236}">
                <a16:creationId xmlns:a16="http://schemas.microsoft.com/office/drawing/2014/main" id="{0518F69F-8442-4D48-9231-78C044BF6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93278"/>
            <a:ext cx="7134752" cy="586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51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03F05-BEFC-4E52-A659-EB7BFF73ADC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buClrTx/>
              <a:buFontTx/>
            </a:pPr>
            <a:r>
              <a:rPr lang="zh-TW" altLang="en-US">
                <a:solidFill>
                  <a:srgbClr val="7B9899"/>
                </a:solidFill>
              </a:rPr>
              <a:t>具體迴避範例</a:t>
            </a:r>
            <a:r>
              <a:rPr lang="en-US" altLang="zh-TW">
                <a:solidFill>
                  <a:srgbClr val="7B9899"/>
                </a:solidFill>
              </a:rPr>
              <a:t>(</a:t>
            </a:r>
            <a:r>
              <a:rPr lang="zh-TW" altLang="en-US">
                <a:solidFill>
                  <a:srgbClr val="7B9899"/>
                </a:solidFill>
              </a:rPr>
              <a:t>二</a:t>
            </a:r>
            <a:r>
              <a:rPr lang="en-US" altLang="zh-TW">
                <a:solidFill>
                  <a:srgbClr val="7B9899"/>
                </a:solidFill>
              </a:rPr>
              <a:t>)</a:t>
            </a:r>
            <a:endParaRPr lang="zh-TW" altLang="en-US" dirty="0"/>
          </a:p>
        </p:txBody>
      </p:sp>
      <p:pic>
        <p:nvPicPr>
          <p:cNvPr id="3" name="Picture 10">
            <a:extLst>
              <a:ext uri="{FF2B5EF4-FFF2-40B4-BE49-F238E27FC236}">
                <a16:creationId xmlns:a16="http://schemas.microsoft.com/office/drawing/2014/main" id="{61055528-F238-480E-8DF7-5990060C4F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9" r="1642"/>
          <a:stretch/>
        </p:blipFill>
        <p:spPr bwMode="auto">
          <a:xfrm>
            <a:off x="179512" y="1218891"/>
            <a:ext cx="8754153"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315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603F05-BEFC-4E52-A659-EB7BFF73ADC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buClrTx/>
              <a:buFontTx/>
            </a:pPr>
            <a:r>
              <a:rPr lang="zh-TW" altLang="en-US" dirty="0">
                <a:solidFill>
                  <a:srgbClr val="7B9899"/>
                </a:solidFill>
              </a:rPr>
              <a:t>具體迴避範例</a:t>
            </a:r>
            <a:r>
              <a:rPr lang="en-US" altLang="zh-TW" dirty="0">
                <a:solidFill>
                  <a:srgbClr val="7B9899"/>
                </a:solidFill>
              </a:rPr>
              <a:t>(</a:t>
            </a:r>
            <a:r>
              <a:rPr lang="zh-TW" altLang="en-US" dirty="0">
                <a:solidFill>
                  <a:srgbClr val="7B9899"/>
                </a:solidFill>
              </a:rPr>
              <a:t>三</a:t>
            </a:r>
            <a:r>
              <a:rPr lang="en-US" altLang="zh-TW" dirty="0">
                <a:solidFill>
                  <a:srgbClr val="7B9899"/>
                </a:solidFill>
              </a:rPr>
              <a:t>)</a:t>
            </a:r>
            <a:endParaRPr lang="zh-TW" altLang="en-US" dirty="0"/>
          </a:p>
        </p:txBody>
      </p:sp>
      <p:pic>
        <p:nvPicPr>
          <p:cNvPr id="4" name="圖片 3">
            <a:extLst>
              <a:ext uri="{FF2B5EF4-FFF2-40B4-BE49-F238E27FC236}">
                <a16:creationId xmlns:a16="http://schemas.microsoft.com/office/drawing/2014/main" id="{E05D8D37-BCD6-43E4-AB67-405EBDA6C506}"/>
              </a:ext>
            </a:extLst>
          </p:cNvPr>
          <p:cNvPicPr>
            <a:picLocks noChangeAspect="1"/>
          </p:cNvPicPr>
          <p:nvPr/>
        </p:nvPicPr>
        <p:blipFill>
          <a:blip r:embed="rId2"/>
          <a:stretch>
            <a:fillRect/>
          </a:stretch>
        </p:blipFill>
        <p:spPr>
          <a:xfrm>
            <a:off x="2115896" y="980728"/>
            <a:ext cx="5674208" cy="5877272"/>
          </a:xfrm>
          <a:prstGeom prst="rect">
            <a:avLst/>
          </a:prstGeom>
        </p:spPr>
      </p:pic>
    </p:spTree>
    <p:extLst>
      <p:ext uri="{BB962C8B-B14F-4D97-AF65-F5344CB8AC3E}">
        <p14:creationId xmlns:p14="http://schemas.microsoft.com/office/powerpoint/2010/main" val="169529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23206BDF-3258-0072-487E-6254F8DFCE3B}"/>
              </a:ext>
            </a:extLst>
          </p:cNvPr>
          <p:cNvSpPr>
            <a:spLocks noGrp="1"/>
          </p:cNvSpPr>
          <p:nvPr>
            <p:ph idx="1"/>
          </p:nvPr>
        </p:nvSpPr>
        <p:spPr/>
        <p:txBody>
          <a:bodyPr/>
          <a:lstStyle/>
          <a:p>
            <a:r>
              <a:rPr lang="zh-TW" altLang="zh-TW" sz="2400" dirty="0">
                <a:latin typeface="標楷體" pitchFamily="65" charset="-120"/>
                <a:ea typeface="標楷體" pitchFamily="65" charset="-120"/>
              </a:rPr>
              <a:t>公職人員在執行職務時，可能因為他的行為舉止，而使他自己或與他有特定關係的人有獲得好處的</a:t>
            </a:r>
            <a:r>
              <a:rPr lang="zh-TW" altLang="en-US" sz="2400" dirty="0">
                <a:latin typeface="標楷體" pitchFamily="65" charset="-120"/>
                <a:ea typeface="標楷體" pitchFamily="65" charset="-120"/>
              </a:rPr>
              <a:t>資格</a:t>
            </a:r>
            <a:r>
              <a:rPr lang="zh-TW" altLang="zh-TW" sz="2400" dirty="0">
                <a:latin typeface="標楷體" pitchFamily="65" charset="-120"/>
                <a:ea typeface="標楷體" pitchFamily="65" charset="-120"/>
              </a:rPr>
              <a:t>，我們稱作利益衝突。</a:t>
            </a:r>
            <a:endParaRPr lang="en-US" altLang="zh-TW" sz="2400" dirty="0">
              <a:latin typeface="標楷體" pitchFamily="65" charset="-120"/>
              <a:ea typeface="標楷體" pitchFamily="65" charset="-120"/>
            </a:endParaRPr>
          </a:p>
          <a:p>
            <a:r>
              <a:rPr lang="zh-TW" altLang="zh-TW" sz="2400" dirty="0">
                <a:latin typeface="標楷體" pitchFamily="65" charset="-120"/>
                <a:ea typeface="標楷體" pitchFamily="65" charset="-120"/>
              </a:rPr>
              <a:t>為了避免公職人員瓜田李下的行為衝擊民眾對公職人員或政府施政的信賴感，進而影響法律的有效執行，政府在</a:t>
            </a:r>
            <a:r>
              <a:rPr lang="en-US" altLang="zh-TW" sz="2400" dirty="0">
                <a:latin typeface="標楷體" pitchFamily="65" charset="-120"/>
                <a:ea typeface="標楷體" pitchFamily="65" charset="-120"/>
              </a:rPr>
              <a:t>89</a:t>
            </a:r>
            <a:r>
              <a:rPr lang="zh-TW" altLang="zh-TW" sz="2400" dirty="0">
                <a:latin typeface="標楷體" pitchFamily="65" charset="-120"/>
                <a:ea typeface="標楷體" pitchFamily="65" charset="-120"/>
              </a:rPr>
              <a:t>年</a:t>
            </a:r>
            <a:r>
              <a:rPr lang="en-US" altLang="zh-TW" sz="2400" dirty="0">
                <a:latin typeface="標楷體" pitchFamily="65" charset="-120"/>
                <a:ea typeface="標楷體" pitchFamily="65" charset="-120"/>
              </a:rPr>
              <a:t>7</a:t>
            </a:r>
            <a:r>
              <a:rPr lang="zh-TW" altLang="zh-TW" sz="2400" dirty="0">
                <a:latin typeface="標楷體" pitchFamily="65" charset="-120"/>
                <a:ea typeface="標楷體" pitchFamily="65" charset="-120"/>
              </a:rPr>
              <a:t>月</a:t>
            </a:r>
            <a:r>
              <a:rPr lang="en-US" altLang="zh-TW" sz="2400" dirty="0">
                <a:latin typeface="標楷體" pitchFamily="65" charset="-120"/>
                <a:ea typeface="標楷體" pitchFamily="65" charset="-120"/>
              </a:rPr>
              <a:t>12</a:t>
            </a:r>
            <a:r>
              <a:rPr lang="zh-TW" altLang="zh-TW" sz="2400" dirty="0">
                <a:latin typeface="標楷體" pitchFamily="65" charset="-120"/>
                <a:ea typeface="標楷體" pitchFamily="65" charset="-120"/>
              </a:rPr>
              <a:t>日公布實施「公職人員利益衝突迴避法」，作為利益衝突迴避的專法。</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施行多年後，本法於實務運作上，確實產生部分規範不足，及部分規範過嚴之情形，自</a:t>
            </a:r>
            <a:r>
              <a:rPr lang="en-US" altLang="zh-TW" sz="2400" dirty="0">
                <a:latin typeface="標楷體" pitchFamily="65" charset="-120"/>
                <a:ea typeface="標楷體" pitchFamily="65" charset="-120"/>
              </a:rPr>
              <a:t>107</a:t>
            </a:r>
            <a:r>
              <a:rPr lang="zh-TW" altLang="en-US" sz="2400" dirty="0">
                <a:latin typeface="標楷體" pitchFamily="65" charset="-120"/>
                <a:ea typeface="標楷體" pitchFamily="65" charset="-120"/>
              </a:rPr>
              <a:t>年</a:t>
            </a:r>
            <a:r>
              <a:rPr lang="en-US" altLang="zh-TW" sz="2400" dirty="0">
                <a:latin typeface="標楷體" pitchFamily="65" charset="-120"/>
                <a:ea typeface="標楷體" pitchFamily="65" charset="-120"/>
              </a:rPr>
              <a:t>12</a:t>
            </a:r>
            <a:r>
              <a:rPr lang="zh-TW" altLang="en-US" sz="2400" dirty="0">
                <a:latin typeface="標楷體" pitchFamily="65" charset="-120"/>
                <a:ea typeface="標楷體" pitchFamily="65" charset="-120"/>
              </a:rPr>
              <a:t>月</a:t>
            </a:r>
            <a:r>
              <a:rPr lang="en-US" altLang="zh-TW" sz="2400" dirty="0">
                <a:latin typeface="標楷體" pitchFamily="65" charset="-120"/>
                <a:ea typeface="標楷體" pitchFamily="65" charset="-120"/>
              </a:rPr>
              <a:t>13</a:t>
            </a:r>
            <a:r>
              <a:rPr lang="zh-TW" altLang="en-US" sz="2400" dirty="0">
                <a:latin typeface="標楷體" pitchFamily="65" charset="-120"/>
                <a:ea typeface="標楷體" pitchFamily="65" charset="-120"/>
              </a:rPr>
              <a:t>日修正施行，有相當程度之調整。</a:t>
            </a:r>
            <a:endParaRPr lang="en-US" altLang="zh-TW" sz="2400" dirty="0">
              <a:latin typeface="標楷體" pitchFamily="65" charset="-120"/>
              <a:ea typeface="標楷體" pitchFamily="65" charset="-120"/>
            </a:endParaRPr>
          </a:p>
          <a:p>
            <a:pPr marL="109728" indent="0">
              <a:buNone/>
            </a:pPr>
            <a:endParaRPr lang="zh-TW" altLang="en-US" dirty="0"/>
          </a:p>
        </p:txBody>
      </p:sp>
      <p:sp>
        <p:nvSpPr>
          <p:cNvPr id="3" name="標題 2">
            <a:extLst>
              <a:ext uri="{FF2B5EF4-FFF2-40B4-BE49-F238E27FC236}">
                <a16:creationId xmlns:a16="http://schemas.microsoft.com/office/drawing/2014/main" id="{D2868DB2-66DA-FE25-BDB8-9DFFDFA92AEC}"/>
              </a:ext>
            </a:extLst>
          </p:cNvPr>
          <p:cNvSpPr>
            <a:spLocks noGrp="1"/>
          </p:cNvSpPr>
          <p:nvPr>
            <p:ph type="title"/>
          </p:nvPr>
        </p:nvSpPr>
        <p:spPr/>
        <p:txBody>
          <a:bodyPr/>
          <a:lstStyle/>
          <a:p>
            <a:r>
              <a:rPr lang="zh-TW" altLang="en-US" dirty="0"/>
              <a:t>前言</a:t>
            </a:r>
          </a:p>
        </p:txBody>
      </p:sp>
    </p:spTree>
    <p:extLst>
      <p:ext uri="{BB962C8B-B14F-4D97-AF65-F5344CB8AC3E}">
        <p14:creationId xmlns:p14="http://schemas.microsoft.com/office/powerpoint/2010/main" val="340242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CFD21B28-1C3E-4186-8285-3BBF5EA4C088}"/>
              </a:ext>
            </a:extLst>
          </p:cNvPr>
          <p:cNvSpPr txBox="1">
            <a:spLocks/>
          </p:cNvSpPr>
          <p:nvPr/>
        </p:nvSpPr>
        <p:spPr>
          <a:xfrm>
            <a:off x="1095375" y="3356992"/>
            <a:ext cx="7715250" cy="2304256"/>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69875" indent="1588" algn="just">
              <a:buFont typeface="Wingdings 3"/>
              <a:buNone/>
            </a:pPr>
            <a:r>
              <a:rPr lang="zh-TW" altLang="en-US" sz="2600" dirty="0">
                <a:latin typeface="標楷體" pitchFamily="65" charset="-120"/>
                <a:ea typeface="標楷體" pitchFamily="65" charset="-120"/>
              </a:rPr>
              <a:t>機關首長</a:t>
            </a:r>
            <a:r>
              <a:rPr lang="zh-TW" altLang="zh-TW" sz="2600" dirty="0">
                <a:latin typeface="標楷體" pitchFamily="65" charset="-120"/>
                <a:ea typeface="標楷體" pitchFamily="65" charset="-120"/>
              </a:rPr>
              <a:t>僱用配偶擔任</a:t>
            </a:r>
            <a:r>
              <a:rPr lang="zh-TW" altLang="en-US" sz="2600" dirty="0">
                <a:latin typeface="標楷體" pitchFamily="65" charset="-120"/>
                <a:ea typeface="標楷體" pitchFamily="65" charset="-120"/>
              </a:rPr>
              <a:t>機關</a:t>
            </a:r>
            <a:r>
              <a:rPr lang="zh-TW" altLang="zh-TW" sz="2600" dirty="0">
                <a:latin typeface="標楷體" pitchFamily="65" charset="-120"/>
                <a:ea typeface="標楷體" pitchFamily="65" charset="-120"/>
              </a:rPr>
              <a:t>臨時人員，</a:t>
            </a:r>
            <a:r>
              <a:rPr lang="zh-TW" altLang="zh-TW" sz="2600" dirty="0">
                <a:solidFill>
                  <a:srgbClr val="FF0000"/>
                </a:solidFill>
                <a:latin typeface="標楷體" pitchFamily="65" charset="-120"/>
                <a:ea typeface="標楷體" pitchFamily="65" charset="-120"/>
              </a:rPr>
              <a:t>縱為無給職，仍屬本法第</a:t>
            </a:r>
            <a:r>
              <a:rPr lang="en-US" altLang="zh-TW" sz="2600" dirty="0">
                <a:solidFill>
                  <a:srgbClr val="FF0000"/>
                </a:solidFill>
                <a:latin typeface="標楷體" pitchFamily="65" charset="-120"/>
                <a:ea typeface="標楷體" pitchFamily="65" charset="-120"/>
              </a:rPr>
              <a:t>4</a:t>
            </a:r>
            <a:r>
              <a:rPr lang="zh-TW" altLang="zh-TW" sz="2600" dirty="0">
                <a:solidFill>
                  <a:srgbClr val="FF0000"/>
                </a:solidFill>
                <a:latin typeface="標楷體" pitchFamily="65" charset="-120"/>
                <a:ea typeface="標楷體" pitchFamily="65" charset="-120"/>
              </a:rPr>
              <a:t>條所稱之「非財產上利益」</a:t>
            </a:r>
            <a:r>
              <a:rPr lang="zh-TW" altLang="zh-TW" sz="2600" dirty="0">
                <a:latin typeface="標楷體" pitchFamily="65" charset="-120"/>
                <a:ea typeface="標楷體" pitchFamily="65" charset="-120"/>
              </a:rPr>
              <a:t>；</a:t>
            </a:r>
            <a:r>
              <a:rPr lang="zh-TW" altLang="en-US" sz="2600" dirty="0">
                <a:latin typeface="標楷體" pitchFamily="65" charset="-120"/>
                <a:ea typeface="標楷體" pitchFamily="65" charset="-120"/>
              </a:rPr>
              <a:t>而</a:t>
            </a:r>
            <a:r>
              <a:rPr lang="zh-TW" altLang="zh-TW" sz="2600" dirty="0">
                <a:latin typeface="標楷體" pitchFamily="65" charset="-120"/>
                <a:ea typeface="標楷體" pitchFamily="65" charset="-120"/>
              </a:rPr>
              <a:t>機關為其負擔支付之勞保、健保費用及保險事故發生時之保險給付等，則屬</a:t>
            </a:r>
            <a:r>
              <a:rPr lang="zh-TW" altLang="en-US" sz="2600" dirty="0">
                <a:latin typeface="標楷體" pitchFamily="65" charset="-120"/>
                <a:ea typeface="標楷體" pitchFamily="65" charset="-120"/>
              </a:rPr>
              <a:t>「</a:t>
            </a:r>
            <a:r>
              <a:rPr lang="zh-TW" altLang="zh-TW" sz="2600" dirty="0">
                <a:latin typeface="標楷體" pitchFamily="65" charset="-120"/>
                <a:ea typeface="標楷體" pitchFamily="65" charset="-120"/>
              </a:rPr>
              <a:t>財產上利益</a:t>
            </a:r>
            <a:r>
              <a:rPr lang="zh-TW" altLang="en-US" sz="2600" dirty="0">
                <a:latin typeface="標楷體" pitchFamily="65" charset="-120"/>
                <a:ea typeface="標楷體" pitchFamily="65" charset="-120"/>
              </a:rPr>
              <a:t>」</a:t>
            </a:r>
            <a:r>
              <a:rPr lang="zh-TW" altLang="zh-TW" sz="2600" dirty="0">
                <a:latin typeface="標楷體" pitchFamily="65" charset="-120"/>
                <a:ea typeface="標楷體" pitchFamily="65" charset="-120"/>
              </a:rPr>
              <a:t>。（最高行政法院</a:t>
            </a:r>
            <a:r>
              <a:rPr lang="en-US" altLang="zh-TW" sz="2600" dirty="0">
                <a:latin typeface="標楷體" pitchFamily="65" charset="-120"/>
                <a:ea typeface="標楷體" pitchFamily="65" charset="-120"/>
              </a:rPr>
              <a:t>98</a:t>
            </a:r>
            <a:r>
              <a:rPr lang="zh-TW" altLang="zh-TW" sz="2600" dirty="0">
                <a:latin typeface="標楷體" pitchFamily="65" charset="-120"/>
                <a:ea typeface="標楷體" pitchFamily="65" charset="-120"/>
              </a:rPr>
              <a:t>年度判字第</a:t>
            </a:r>
            <a:r>
              <a:rPr lang="en-US" altLang="zh-TW" sz="2600" dirty="0">
                <a:latin typeface="標楷體" pitchFamily="65" charset="-120"/>
                <a:ea typeface="標楷體" pitchFamily="65" charset="-120"/>
              </a:rPr>
              <a:t>00793</a:t>
            </a:r>
            <a:r>
              <a:rPr lang="zh-TW" altLang="zh-TW" sz="2600" dirty="0">
                <a:latin typeface="標楷體" pitchFamily="65" charset="-120"/>
                <a:ea typeface="標楷體" pitchFamily="65" charset="-120"/>
              </a:rPr>
              <a:t>號判決）。</a:t>
            </a:r>
            <a:endParaRPr lang="en-US" altLang="zh-TW" sz="2600" dirty="0">
              <a:latin typeface="標楷體" pitchFamily="65" charset="-120"/>
              <a:ea typeface="標楷體" pitchFamily="65" charset="-120"/>
            </a:endParaRPr>
          </a:p>
        </p:txBody>
      </p:sp>
      <p:sp>
        <p:nvSpPr>
          <p:cNvPr id="3" name="文字方塊 4">
            <a:extLst>
              <a:ext uri="{FF2B5EF4-FFF2-40B4-BE49-F238E27FC236}">
                <a16:creationId xmlns:a16="http://schemas.microsoft.com/office/drawing/2014/main" id="{7508AC15-B518-4B42-BDD5-0B884E4D96A4}"/>
              </a:ext>
            </a:extLst>
          </p:cNvPr>
          <p:cNvSpPr txBox="1">
            <a:spLocks noChangeArrowheads="1"/>
          </p:cNvSpPr>
          <p:nvPr/>
        </p:nvSpPr>
        <p:spPr bwMode="auto">
          <a:xfrm>
            <a:off x="1581150" y="404664"/>
            <a:ext cx="6743700" cy="954107"/>
          </a:xfrm>
          <a:prstGeom prst="rect">
            <a:avLst/>
          </a:prstGeom>
          <a:noFill/>
          <a:ln w="9525">
            <a:noFill/>
            <a:miter lim="800000"/>
            <a:headEnd/>
            <a:tailEnd/>
          </a:ln>
        </p:spPr>
        <p:txBody>
          <a:bodyPr>
            <a:spAutoFit/>
          </a:bodyPr>
          <a:lstStyle/>
          <a:p>
            <a:pPr algn="just"/>
            <a:r>
              <a:rPr lang="zh-TW" altLang="en-US" sz="2800" dirty="0">
                <a:solidFill>
                  <a:srgbClr val="002060"/>
                </a:solidFill>
                <a:latin typeface="標楷體" pitchFamily="65" charset="-120"/>
                <a:ea typeface="標楷體" pitchFamily="65" charset="-120"/>
              </a:rPr>
              <a:t>若關係人受僱擔任臨時人員未領取報酬，是否仍應迴避</a:t>
            </a:r>
            <a:r>
              <a:rPr lang="zh-TW" altLang="zh-TW" sz="2800" dirty="0">
                <a:solidFill>
                  <a:srgbClr val="002060"/>
                </a:solidFill>
                <a:latin typeface="標楷體" pitchFamily="65" charset="-120"/>
                <a:ea typeface="標楷體" pitchFamily="65" charset="-120"/>
              </a:rPr>
              <a:t>？</a:t>
            </a:r>
            <a:endParaRPr kumimoji="0" lang="en-US" altLang="zh-TW" sz="2800" dirty="0">
              <a:solidFill>
                <a:srgbClr val="002060"/>
              </a:solidFill>
              <a:latin typeface="標楷體" pitchFamily="65" charset="-120"/>
              <a:ea typeface="標楷體" pitchFamily="65" charset="-120"/>
            </a:endParaRPr>
          </a:p>
        </p:txBody>
      </p:sp>
    </p:spTree>
    <p:extLst>
      <p:ext uri="{BB962C8B-B14F-4D97-AF65-F5344CB8AC3E}">
        <p14:creationId xmlns:p14="http://schemas.microsoft.com/office/powerpoint/2010/main" val="19316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8706BF5C-DC54-4074-AE4F-95F5790C08B4}"/>
              </a:ext>
            </a:extLst>
          </p:cNvPr>
          <p:cNvSpPr txBox="1">
            <a:spLocks/>
          </p:cNvSpPr>
          <p:nvPr/>
        </p:nvSpPr>
        <p:spPr>
          <a:xfrm>
            <a:off x="683568" y="3199284"/>
            <a:ext cx="8229600" cy="3182044"/>
          </a:xfrm>
          <a:prstGeom prst="rect">
            <a:avLst/>
          </a:prstGeom>
        </p:spPr>
        <p:txBody>
          <a:bodyPr>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Font typeface="Wingdings 3"/>
              <a:buNone/>
            </a:pPr>
            <a:r>
              <a:rPr lang="zh-TW" altLang="en-US" sz="3300">
                <a:solidFill>
                  <a:schemeClr val="accent6">
                    <a:lumMod val="75000"/>
                  </a:schemeClr>
                </a:solidFill>
                <a:latin typeface="標楷體" pitchFamily="65" charset="-120"/>
                <a:ea typeface="標楷體" pitchFamily="65" charset="-120"/>
              </a:rPr>
              <a:t>所謂裁量權，</a:t>
            </a:r>
            <a:r>
              <a:rPr lang="zh-TW" altLang="zh-TW" sz="3300">
                <a:solidFill>
                  <a:schemeClr val="accent6">
                    <a:lumMod val="75000"/>
                  </a:schemeClr>
                </a:solidFill>
                <a:latin typeface="標楷體" pitchFamily="65" charset="-120"/>
                <a:ea typeface="標楷體" pitchFamily="65" charset="-120"/>
              </a:rPr>
              <a:t>係指相關行政流程參與者，對於該流程之全部或部分環節有權加以准否而言，</a:t>
            </a:r>
            <a:r>
              <a:rPr lang="zh-TW" altLang="zh-TW" sz="3300" b="1">
                <a:solidFill>
                  <a:schemeClr val="accent6">
                    <a:lumMod val="75000"/>
                  </a:schemeClr>
                </a:solidFill>
                <a:latin typeface="標楷體" pitchFamily="65" charset="-120"/>
                <a:ea typeface="標楷體" pitchFamily="65" charset="-120"/>
              </a:rPr>
              <a:t>並不以具有最後決定權為必要</a:t>
            </a:r>
            <a:r>
              <a:rPr lang="zh-TW" altLang="zh-TW" sz="3300">
                <a:solidFill>
                  <a:schemeClr val="accent6">
                    <a:lumMod val="75000"/>
                  </a:schemeClr>
                </a:solidFill>
                <a:latin typeface="標楷體" pitchFamily="65" charset="-120"/>
                <a:ea typeface="標楷體" pitchFamily="65" charset="-120"/>
              </a:rPr>
              <a:t>；易言之，如公職人員於其職務權限內，</a:t>
            </a:r>
            <a:r>
              <a:rPr lang="zh-TW" altLang="zh-TW" sz="3300" u="sng">
                <a:solidFill>
                  <a:schemeClr val="accent6">
                    <a:lumMod val="75000"/>
                  </a:schemeClr>
                </a:solidFill>
                <a:latin typeface="標楷體" pitchFamily="65" charset="-120"/>
                <a:ea typeface="標楷體" pitchFamily="65" charset="-120"/>
              </a:rPr>
              <a:t>有權對特定個案為退回、同意、修正或判斷後同意向上陳核等行為對該個案具有裁量權</a:t>
            </a:r>
            <a:r>
              <a:rPr lang="zh-TW" altLang="zh-TW" sz="3300">
                <a:solidFill>
                  <a:schemeClr val="accent6">
                    <a:lumMod val="75000"/>
                  </a:schemeClr>
                </a:solidFill>
                <a:latin typeface="標楷體" pitchFamily="65" charset="-120"/>
                <a:ea typeface="標楷體" pitchFamily="65" charset="-120"/>
              </a:rPr>
              <a:t>，其於執行職務遇有涉及本人或其關係人之利益衝突時，即應依法迴避</a:t>
            </a:r>
            <a:r>
              <a:rPr lang="en-US" altLang="zh-TW" sz="1900">
                <a:latin typeface="標楷體" pitchFamily="65" charset="-120"/>
                <a:ea typeface="標楷體" pitchFamily="65" charset="-120"/>
              </a:rPr>
              <a:t>(</a:t>
            </a:r>
            <a:r>
              <a:rPr lang="zh-TW" altLang="zh-TW" sz="1900">
                <a:latin typeface="標楷體" pitchFamily="65" charset="-120"/>
                <a:ea typeface="標楷體" pitchFamily="65" charset="-120"/>
              </a:rPr>
              <a:t>法務部</a:t>
            </a:r>
            <a:r>
              <a:rPr lang="en-US" altLang="zh-TW" sz="1900">
                <a:latin typeface="標楷體" pitchFamily="65" charset="-120"/>
                <a:ea typeface="標楷體" pitchFamily="65" charset="-120"/>
              </a:rPr>
              <a:t>103</a:t>
            </a:r>
            <a:r>
              <a:rPr lang="zh-TW" altLang="zh-TW" sz="1900">
                <a:latin typeface="標楷體" pitchFamily="65" charset="-120"/>
                <a:ea typeface="標楷體" pitchFamily="65" charset="-120"/>
              </a:rPr>
              <a:t>年</a:t>
            </a:r>
            <a:r>
              <a:rPr lang="en-US" altLang="zh-TW" sz="1900">
                <a:latin typeface="標楷體" pitchFamily="65" charset="-120"/>
                <a:ea typeface="標楷體" pitchFamily="65" charset="-120"/>
              </a:rPr>
              <a:t>10</a:t>
            </a:r>
            <a:r>
              <a:rPr lang="zh-TW" altLang="zh-TW" sz="1900">
                <a:latin typeface="標楷體" pitchFamily="65" charset="-120"/>
                <a:ea typeface="標楷體" pitchFamily="65" charset="-120"/>
              </a:rPr>
              <a:t>月</a:t>
            </a:r>
            <a:r>
              <a:rPr lang="en-US" altLang="zh-TW" sz="1900">
                <a:latin typeface="標楷體" pitchFamily="65" charset="-120"/>
                <a:ea typeface="標楷體" pitchFamily="65" charset="-120"/>
              </a:rPr>
              <a:t>17</a:t>
            </a:r>
            <a:r>
              <a:rPr lang="zh-TW" altLang="zh-TW" sz="1900">
                <a:latin typeface="標楷體" pitchFamily="65" charset="-120"/>
                <a:ea typeface="標楷體" pitchFamily="65" charset="-120"/>
              </a:rPr>
              <a:t>日法廉字第10305037860號函</a:t>
            </a:r>
            <a:r>
              <a:rPr lang="en-US" altLang="zh-TW" sz="1900">
                <a:latin typeface="標楷體" pitchFamily="65" charset="-120"/>
                <a:ea typeface="標楷體" pitchFamily="65" charset="-120"/>
              </a:rPr>
              <a:t>)</a:t>
            </a:r>
            <a:endParaRPr lang="en-US" altLang="zh-TW" sz="1900" dirty="0">
              <a:latin typeface="標楷體" pitchFamily="65" charset="-120"/>
              <a:ea typeface="標楷體" pitchFamily="65" charset="-120"/>
            </a:endParaRPr>
          </a:p>
        </p:txBody>
      </p:sp>
      <p:grpSp>
        <p:nvGrpSpPr>
          <p:cNvPr id="3" name="群組 2">
            <a:extLst>
              <a:ext uri="{FF2B5EF4-FFF2-40B4-BE49-F238E27FC236}">
                <a16:creationId xmlns:a16="http://schemas.microsoft.com/office/drawing/2014/main" id="{2B9CEF3E-31D3-45FE-886A-7013689E5AF7}"/>
              </a:ext>
            </a:extLst>
          </p:cNvPr>
          <p:cNvGrpSpPr>
            <a:grpSpLocks/>
          </p:cNvGrpSpPr>
          <p:nvPr/>
        </p:nvGrpSpPr>
        <p:grpSpPr bwMode="auto">
          <a:xfrm>
            <a:off x="1175110" y="1124744"/>
            <a:ext cx="6696743" cy="1858516"/>
            <a:chOff x="3207272" y="3786190"/>
            <a:chExt cx="2908792" cy="1714512"/>
          </a:xfrm>
        </p:grpSpPr>
        <p:sp>
          <p:nvSpPr>
            <p:cNvPr id="4" name="圓角矩形 5">
              <a:extLst>
                <a:ext uri="{FF2B5EF4-FFF2-40B4-BE49-F238E27FC236}">
                  <a16:creationId xmlns:a16="http://schemas.microsoft.com/office/drawing/2014/main" id="{A2D600D9-FE34-44EE-9C77-E10EBEAB5647}"/>
                </a:ext>
              </a:extLst>
            </p:cNvPr>
            <p:cNvSpPr/>
            <p:nvPr/>
          </p:nvSpPr>
          <p:spPr>
            <a:xfrm>
              <a:off x="5316069" y="3786190"/>
              <a:ext cx="799995" cy="1714512"/>
            </a:xfrm>
            <a:prstGeom prst="roundRect">
              <a:avLst/>
            </a:prstGeom>
            <a:solidFill>
              <a:schemeClr val="accent1">
                <a:lumMod val="60000"/>
                <a:lumOff val="40000"/>
              </a:schemeClr>
            </a:solidFill>
            <a:ln>
              <a:solidFill>
                <a:srgbClr val="0070C0"/>
              </a:solidFill>
            </a:ln>
            <a:scene3d>
              <a:camera prst="orthographicFront"/>
              <a:lightRig rig="threePt" dir="t">
                <a:rot lat="0" lon="0" rev="6000000"/>
              </a:lightRig>
            </a:scene3d>
            <a:sp3d extrusionH="50800">
              <a:bevelT w="101600"/>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tLang="zh-TW" sz="2200" b="1" dirty="0">
                <a:solidFill>
                  <a:schemeClr val="tx1"/>
                </a:solidFill>
                <a:latin typeface="+mj-ea"/>
                <a:ea typeface="+mj-ea"/>
              </a:endParaRPr>
            </a:p>
            <a:p>
              <a:pPr algn="ctr" fontAlgn="auto">
                <a:spcBef>
                  <a:spcPts val="0"/>
                </a:spcBef>
                <a:spcAft>
                  <a:spcPts val="0"/>
                </a:spcAft>
                <a:defRPr/>
              </a:pPr>
              <a:r>
                <a:rPr kumimoji="0" lang="zh-TW" altLang="en-US" sz="3600" b="1" dirty="0">
                  <a:solidFill>
                    <a:schemeClr val="tx1"/>
                  </a:solidFill>
                  <a:latin typeface="+mj-ea"/>
                  <a:ea typeface="+mj-ea"/>
                </a:rPr>
                <a:t>最後決定權</a:t>
              </a:r>
            </a:p>
          </p:txBody>
        </p:sp>
        <p:sp>
          <p:nvSpPr>
            <p:cNvPr id="5" name="圓角矩形 6">
              <a:extLst>
                <a:ext uri="{FF2B5EF4-FFF2-40B4-BE49-F238E27FC236}">
                  <a16:creationId xmlns:a16="http://schemas.microsoft.com/office/drawing/2014/main" id="{E29C420A-57A9-49BA-9DFC-D98325B9BD8E}"/>
                </a:ext>
              </a:extLst>
            </p:cNvPr>
            <p:cNvSpPr/>
            <p:nvPr/>
          </p:nvSpPr>
          <p:spPr>
            <a:xfrm>
              <a:off x="3207272" y="3786190"/>
              <a:ext cx="815629" cy="1714512"/>
            </a:xfrm>
            <a:prstGeom prst="roundRect">
              <a:avLst/>
            </a:prstGeom>
            <a:solidFill>
              <a:schemeClr val="accent5">
                <a:lumMod val="60000"/>
                <a:lumOff val="40000"/>
              </a:schemeClr>
            </a:solidFill>
            <a:scene3d>
              <a:camera prst="orthographicFront"/>
              <a:lightRig rig="threePt" dir="t">
                <a:rot lat="0" lon="0" rev="6000000"/>
              </a:lightRig>
            </a:scene3d>
            <a:sp3d extrusionH="50800">
              <a:bevelT w="101600"/>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600" b="1" dirty="0">
                  <a:solidFill>
                    <a:schemeClr val="tx1"/>
                  </a:solidFill>
                  <a:latin typeface="+mj-ea"/>
                  <a:ea typeface="+mj-ea"/>
                </a:rPr>
                <a:t>裁量權</a:t>
              </a:r>
            </a:p>
          </p:txBody>
        </p:sp>
      </p:grpSp>
      <p:sp>
        <p:nvSpPr>
          <p:cNvPr id="6" name="不等於 5">
            <a:extLst>
              <a:ext uri="{FF2B5EF4-FFF2-40B4-BE49-F238E27FC236}">
                <a16:creationId xmlns:a16="http://schemas.microsoft.com/office/drawing/2014/main" id="{E080BA5A-18DB-4541-9831-A3FE34310A58}"/>
              </a:ext>
            </a:extLst>
          </p:cNvPr>
          <p:cNvSpPr/>
          <p:nvPr/>
        </p:nvSpPr>
        <p:spPr>
          <a:xfrm>
            <a:off x="3458372" y="1441934"/>
            <a:ext cx="2376264" cy="1224136"/>
          </a:xfrm>
          <a:prstGeom prst="mathNotEqual">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60793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DBAB9B7-22B0-36B5-25A8-D853EA4453DE}"/>
              </a:ext>
            </a:extLst>
          </p:cNvPr>
          <p:cNvPicPr>
            <a:picLocks noChangeAspect="1"/>
          </p:cNvPicPr>
          <p:nvPr/>
        </p:nvPicPr>
        <p:blipFill>
          <a:blip r:embed="rId2"/>
          <a:stretch>
            <a:fillRect/>
          </a:stretch>
        </p:blipFill>
        <p:spPr>
          <a:xfrm>
            <a:off x="0" y="95170"/>
            <a:ext cx="9906000" cy="6667660"/>
          </a:xfrm>
          <a:prstGeom prst="rect">
            <a:avLst/>
          </a:prstGeom>
        </p:spPr>
      </p:pic>
    </p:spTree>
    <p:extLst>
      <p:ext uri="{BB962C8B-B14F-4D97-AF65-F5344CB8AC3E}">
        <p14:creationId xmlns:p14="http://schemas.microsoft.com/office/powerpoint/2010/main" val="2548278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0A7601A-C6EF-FBE6-1611-AABFA3BDB2F6}"/>
              </a:ext>
            </a:extLst>
          </p:cNvPr>
          <p:cNvSpPr>
            <a:spLocks noGrp="1"/>
          </p:cNvSpPr>
          <p:nvPr>
            <p:ph idx="1"/>
          </p:nvPr>
        </p:nvSpPr>
        <p:spPr/>
        <p:txBody>
          <a:bodyPr/>
          <a:lstStyle/>
          <a:p>
            <a:endParaRPr lang="zh-TW" altLang="en-US" dirty="0"/>
          </a:p>
        </p:txBody>
      </p:sp>
      <p:sp>
        <p:nvSpPr>
          <p:cNvPr id="3" name="標題 2">
            <a:extLst>
              <a:ext uri="{FF2B5EF4-FFF2-40B4-BE49-F238E27FC236}">
                <a16:creationId xmlns:a16="http://schemas.microsoft.com/office/drawing/2014/main" id="{2CCD4371-30B4-0434-4A04-3D87AFD2903C}"/>
              </a:ext>
            </a:extLst>
          </p:cNvPr>
          <p:cNvSpPr>
            <a:spLocks noGrp="1"/>
          </p:cNvSpPr>
          <p:nvPr>
            <p:ph type="title"/>
          </p:nvPr>
        </p:nvSpPr>
        <p:spPr/>
        <p:txBody>
          <a:bodyPr>
            <a:normAutofit/>
          </a:bodyPr>
          <a:lstStyle/>
          <a:p>
            <a:r>
              <a:rPr lang="zh-TW" altLang="en-US" dirty="0"/>
              <a:t>未自行迴避考績案例</a:t>
            </a:r>
          </a:p>
        </p:txBody>
      </p:sp>
      <p:pic>
        <p:nvPicPr>
          <p:cNvPr id="5" name="圖片 4">
            <a:extLst>
              <a:ext uri="{FF2B5EF4-FFF2-40B4-BE49-F238E27FC236}">
                <a16:creationId xmlns:a16="http://schemas.microsoft.com/office/drawing/2014/main" id="{98E98ECC-ADAB-7CD1-437A-4763AB329D37}"/>
              </a:ext>
            </a:extLst>
          </p:cNvPr>
          <p:cNvPicPr>
            <a:picLocks noChangeAspect="1"/>
          </p:cNvPicPr>
          <p:nvPr/>
        </p:nvPicPr>
        <p:blipFill>
          <a:blip r:embed="rId2"/>
          <a:stretch>
            <a:fillRect/>
          </a:stretch>
        </p:blipFill>
        <p:spPr>
          <a:xfrm>
            <a:off x="0" y="1124744"/>
            <a:ext cx="9906000" cy="4741542"/>
          </a:xfrm>
          <a:prstGeom prst="rect">
            <a:avLst/>
          </a:prstGeom>
        </p:spPr>
      </p:pic>
    </p:spTree>
    <p:extLst>
      <p:ext uri="{BB962C8B-B14F-4D97-AF65-F5344CB8AC3E}">
        <p14:creationId xmlns:p14="http://schemas.microsoft.com/office/powerpoint/2010/main" val="266218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DE6D3A08-FBF4-7B8D-F2D5-418E6F74ECF2}"/>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9CF9A1DC-038E-6C8B-A889-1FB8F7721FBC}"/>
              </a:ext>
            </a:extLst>
          </p:cNvPr>
          <p:cNvSpPr>
            <a:spLocks noGrp="1"/>
          </p:cNvSpPr>
          <p:nvPr>
            <p:ph type="title"/>
          </p:nvPr>
        </p:nvSpPr>
        <p:spPr/>
        <p:txBody>
          <a:bodyPr>
            <a:normAutofit fontScale="90000"/>
          </a:bodyPr>
          <a:lstStyle/>
          <a:p>
            <a:r>
              <a:rPr lang="zh-TW" altLang="en-US" dirty="0"/>
              <a:t>未自行迴避關係人之人事進用案例</a:t>
            </a:r>
          </a:p>
        </p:txBody>
      </p:sp>
      <p:pic>
        <p:nvPicPr>
          <p:cNvPr id="6" name="圖片 5">
            <a:extLst>
              <a:ext uri="{FF2B5EF4-FFF2-40B4-BE49-F238E27FC236}">
                <a16:creationId xmlns:a16="http://schemas.microsoft.com/office/drawing/2014/main" id="{F6DF12E2-3B39-AAA5-314E-CBD18CDD84D9}"/>
              </a:ext>
            </a:extLst>
          </p:cNvPr>
          <p:cNvPicPr>
            <a:picLocks noChangeAspect="1"/>
          </p:cNvPicPr>
          <p:nvPr/>
        </p:nvPicPr>
        <p:blipFill rotWithShape="1">
          <a:blip r:embed="rId2"/>
          <a:srcRect l="5000"/>
          <a:stretch/>
        </p:blipFill>
        <p:spPr>
          <a:xfrm>
            <a:off x="0" y="1335762"/>
            <a:ext cx="9906000" cy="4253589"/>
          </a:xfrm>
          <a:prstGeom prst="rect">
            <a:avLst/>
          </a:prstGeom>
        </p:spPr>
      </p:pic>
    </p:spTree>
    <p:extLst>
      <p:ext uri="{BB962C8B-B14F-4D97-AF65-F5344CB8AC3E}">
        <p14:creationId xmlns:p14="http://schemas.microsoft.com/office/powerpoint/2010/main" val="231256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39FED06C-853B-CF1B-43B9-74C7C19BA9B0}"/>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13AD9FD5-3352-503A-FEA1-1D4DF00F4C17}"/>
              </a:ext>
            </a:extLst>
          </p:cNvPr>
          <p:cNvSpPr>
            <a:spLocks noGrp="1"/>
          </p:cNvSpPr>
          <p:nvPr>
            <p:ph type="title"/>
          </p:nvPr>
        </p:nvSpPr>
        <p:spPr/>
        <p:txBody>
          <a:bodyPr>
            <a:normAutofit fontScale="90000"/>
          </a:bodyPr>
          <a:lstStyle/>
          <a:p>
            <a:r>
              <a:rPr lang="zh-TW" altLang="en-US" dirty="0"/>
              <a:t>未自行迴避本人或關係人財產上利益案例</a:t>
            </a:r>
          </a:p>
        </p:txBody>
      </p:sp>
      <p:pic>
        <p:nvPicPr>
          <p:cNvPr id="6" name="圖片 5">
            <a:extLst>
              <a:ext uri="{FF2B5EF4-FFF2-40B4-BE49-F238E27FC236}">
                <a16:creationId xmlns:a16="http://schemas.microsoft.com/office/drawing/2014/main" id="{183A5BC6-29C3-B6C7-F5DE-C00C666873FF}"/>
              </a:ext>
            </a:extLst>
          </p:cNvPr>
          <p:cNvPicPr>
            <a:picLocks noChangeAspect="1"/>
          </p:cNvPicPr>
          <p:nvPr/>
        </p:nvPicPr>
        <p:blipFill>
          <a:blip r:embed="rId2"/>
          <a:stretch>
            <a:fillRect/>
          </a:stretch>
        </p:blipFill>
        <p:spPr>
          <a:xfrm>
            <a:off x="0" y="1284008"/>
            <a:ext cx="9906000" cy="4723284"/>
          </a:xfrm>
          <a:prstGeom prst="rect">
            <a:avLst/>
          </a:prstGeom>
        </p:spPr>
      </p:pic>
    </p:spTree>
    <p:extLst>
      <p:ext uri="{BB962C8B-B14F-4D97-AF65-F5344CB8AC3E}">
        <p14:creationId xmlns:p14="http://schemas.microsoft.com/office/powerpoint/2010/main" val="738748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22E3BA-B83A-4DE6-9002-CD2E0176C731}"/>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buClrTx/>
              <a:buFontTx/>
            </a:pPr>
            <a:r>
              <a:rPr lang="zh-TW" altLang="en-US" dirty="0"/>
              <a:t>不當利益之禁止（漏洞填補）</a:t>
            </a:r>
          </a:p>
        </p:txBody>
      </p:sp>
      <p:sp>
        <p:nvSpPr>
          <p:cNvPr id="3" name="內容版面配置區 2">
            <a:extLst>
              <a:ext uri="{FF2B5EF4-FFF2-40B4-BE49-F238E27FC236}">
                <a16:creationId xmlns:a16="http://schemas.microsoft.com/office/drawing/2014/main" id="{E200BA91-BC9E-4D40-8CE5-20D3A7919183}"/>
              </a:ext>
            </a:extLst>
          </p:cNvPr>
          <p:cNvSpPr txBox="1">
            <a:spLocks/>
          </p:cNvSpPr>
          <p:nvPr/>
        </p:nvSpPr>
        <p:spPr>
          <a:xfrm>
            <a:off x="301625" y="1527175"/>
            <a:ext cx="8504238" cy="4830763"/>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r>
              <a:rPr lang="zh-TW" altLang="en-US" sz="2400" dirty="0">
                <a:latin typeface="標楷體" pitchFamily="65" charset="-120"/>
                <a:ea typeface="標楷體" pitchFamily="65" charset="-120"/>
              </a:rPr>
              <a:t>公職人員執行職務時，其本人或其關係人會因該公職人員作為或不作為，直接或間接獲取利益時，公職人員即有迴避之義務。惟行為人若</a:t>
            </a:r>
            <a:r>
              <a:rPr lang="zh-TW" altLang="en-US" sz="2400" b="1" dirty="0">
                <a:solidFill>
                  <a:srgbClr val="FF0000"/>
                </a:solidFill>
                <a:latin typeface="標楷體" pitchFamily="65" charset="-120"/>
                <a:ea typeface="標楷體" pitchFamily="65" charset="-120"/>
              </a:rPr>
              <a:t>形式上迴避</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實則仍利用各種方法謀取本人或關係人利益</a:t>
            </a:r>
            <a:r>
              <a:rPr lang="zh-TW" altLang="en-US" sz="2400" dirty="0">
                <a:latin typeface="標楷體" pitchFamily="65" charset="-120"/>
                <a:ea typeface="標楷體" pitchFamily="65" charset="-120"/>
              </a:rPr>
              <a:t>，如不予禁止，將使本法之規範目的落空。</a:t>
            </a:r>
            <a:endParaRPr lang="en-US" altLang="zh-TW" sz="2400" dirty="0">
              <a:latin typeface="標楷體" pitchFamily="65" charset="-120"/>
              <a:ea typeface="標楷體" pitchFamily="65" charset="-120"/>
            </a:endParaRPr>
          </a:p>
          <a:p>
            <a:pPr algn="just"/>
            <a:r>
              <a:rPr lang="zh-TW" altLang="en-US" sz="2400" dirty="0">
                <a:latin typeface="標楷體" pitchFamily="65" charset="-120"/>
                <a:ea typeface="標楷體" pitchFamily="65" charset="-120"/>
              </a:rPr>
              <a:t>故本法另規定</a:t>
            </a:r>
            <a:r>
              <a:rPr lang="zh-TW" altLang="en-US" sz="2400" b="1" dirty="0">
                <a:latin typeface="標楷體" pitchFamily="65" charset="-120"/>
                <a:ea typeface="標楷體" pitchFamily="65" charset="-120"/>
              </a:rPr>
              <a:t>不當利益禁止條款</a:t>
            </a:r>
            <a:r>
              <a:rPr lang="zh-TW" altLang="en-US" sz="2400" dirty="0">
                <a:latin typeface="標楷體" pitchFamily="65" charset="-120"/>
                <a:ea typeface="標楷體" pitchFamily="65" charset="-120"/>
              </a:rPr>
              <a:t>，以防止公職人員或關係人鑽法律漏洞，其態樣有三：</a:t>
            </a:r>
          </a:p>
          <a:p>
            <a:endParaRPr lang="zh-TW" altLang="en-US" sz="2400" dirty="0">
              <a:latin typeface="標楷體" pitchFamily="65" charset="-120"/>
              <a:ea typeface="標楷體" pitchFamily="65" charset="-120"/>
            </a:endParaRPr>
          </a:p>
        </p:txBody>
      </p:sp>
      <p:sp>
        <p:nvSpPr>
          <p:cNvPr id="4" name="圓角矩形 4">
            <a:extLst>
              <a:ext uri="{FF2B5EF4-FFF2-40B4-BE49-F238E27FC236}">
                <a16:creationId xmlns:a16="http://schemas.microsoft.com/office/drawing/2014/main" id="{0D870945-BBC1-48CB-A542-BE7D6CACA9C4}"/>
              </a:ext>
            </a:extLst>
          </p:cNvPr>
          <p:cNvSpPr/>
          <p:nvPr/>
        </p:nvSpPr>
        <p:spPr>
          <a:xfrm>
            <a:off x="2214546" y="5500702"/>
            <a:ext cx="4589702" cy="642942"/>
          </a:xfrm>
          <a:prstGeom prst="roundRect">
            <a:avLst/>
          </a:prstGeom>
          <a:solidFill>
            <a:srgbClr val="C0A900"/>
          </a:solidFill>
          <a:scene3d>
            <a:camera prst="orthographicFront"/>
            <a:lightRig rig="threePt" dir="t">
              <a:rot lat="0" lon="0" rev="6000000"/>
            </a:lightRig>
          </a:scene3d>
          <a:sp3d extrusionH="50800">
            <a:bevelT w="101600"/>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2400" b="1" dirty="0">
                <a:latin typeface="+mj-ea"/>
                <a:ea typeface="+mj-ea"/>
              </a:rPr>
              <a:t>   （三）交易、補助行為之禁止</a:t>
            </a:r>
          </a:p>
        </p:txBody>
      </p:sp>
      <p:sp>
        <p:nvSpPr>
          <p:cNvPr id="5" name="圓角矩形 5">
            <a:extLst>
              <a:ext uri="{FF2B5EF4-FFF2-40B4-BE49-F238E27FC236}">
                <a16:creationId xmlns:a16="http://schemas.microsoft.com/office/drawing/2014/main" id="{082257B0-0E69-4B77-B880-B609E3651676}"/>
              </a:ext>
            </a:extLst>
          </p:cNvPr>
          <p:cNvSpPr/>
          <p:nvPr/>
        </p:nvSpPr>
        <p:spPr>
          <a:xfrm>
            <a:off x="2214546" y="4714884"/>
            <a:ext cx="4589702" cy="642942"/>
          </a:xfrm>
          <a:prstGeom prst="roundRect">
            <a:avLst/>
          </a:prstGeom>
          <a:solidFill>
            <a:srgbClr val="FF8409"/>
          </a:solidFill>
          <a:scene3d>
            <a:camera prst="orthographicFront"/>
            <a:lightRig rig="threePt" dir="t">
              <a:rot lat="0" lon="0" rev="6000000"/>
            </a:lightRig>
          </a:scene3d>
          <a:sp3d extrusionH="50800">
            <a:bevelT w="101600"/>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2400" b="1" dirty="0">
                <a:latin typeface="+mj-ea"/>
                <a:ea typeface="+mj-ea"/>
              </a:rPr>
              <a:t>   （二）請託關說之禁止</a:t>
            </a:r>
          </a:p>
        </p:txBody>
      </p:sp>
      <p:sp>
        <p:nvSpPr>
          <p:cNvPr id="6" name="圓角矩形 6">
            <a:extLst>
              <a:ext uri="{FF2B5EF4-FFF2-40B4-BE49-F238E27FC236}">
                <a16:creationId xmlns:a16="http://schemas.microsoft.com/office/drawing/2014/main" id="{720F01A3-196F-4681-AE1A-3A8E33B05056}"/>
              </a:ext>
            </a:extLst>
          </p:cNvPr>
          <p:cNvSpPr/>
          <p:nvPr/>
        </p:nvSpPr>
        <p:spPr>
          <a:xfrm>
            <a:off x="2214546" y="3929066"/>
            <a:ext cx="4589702" cy="642942"/>
          </a:xfrm>
          <a:prstGeom prst="roundRect">
            <a:avLst/>
          </a:prstGeom>
          <a:solidFill>
            <a:srgbClr val="FF3300"/>
          </a:solidFill>
          <a:scene3d>
            <a:camera prst="orthographicFront"/>
            <a:lightRig rig="threePt" dir="t">
              <a:rot lat="0" lon="0" rev="6000000"/>
            </a:lightRig>
          </a:scene3d>
          <a:sp3d extrusionH="50800">
            <a:bevelT w="101600"/>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400" b="1" dirty="0">
                <a:latin typeface="+mj-ea"/>
                <a:ea typeface="+mj-ea"/>
              </a:rPr>
              <a:t>（一）假借權力圖利之禁止</a:t>
            </a:r>
          </a:p>
        </p:txBody>
      </p:sp>
    </p:spTree>
    <p:extLst>
      <p:ext uri="{BB962C8B-B14F-4D97-AF65-F5344CB8AC3E}">
        <p14:creationId xmlns:p14="http://schemas.microsoft.com/office/powerpoint/2010/main" val="29642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sz="4400" dirty="0">
                <a:solidFill>
                  <a:schemeClr val="bg1"/>
                </a:solidFill>
                <a:effectLst>
                  <a:outerShdw blurRad="38100" dist="38100" dir="2700000" algn="tl">
                    <a:srgbClr val="000000">
                      <a:alpha val="43137"/>
                    </a:srgbClr>
                  </a:outerShdw>
                </a:effectLst>
                <a:latin typeface="+mj-ea"/>
                <a:sym typeface="DotumChe" pitchFamily="49" charset="-127"/>
              </a:rPr>
              <a:t>禁止行為</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872134934"/>
              </p:ext>
            </p:extLst>
          </p:nvPr>
        </p:nvGraphicFramePr>
        <p:xfrm>
          <a:off x="86100" y="1412776"/>
          <a:ext cx="9732460" cy="4937113"/>
        </p:xfrm>
        <a:graphic>
          <a:graphicData uri="http://schemas.openxmlformats.org/drawingml/2006/table">
            <a:tbl>
              <a:tblPr firstRow="1" bandRow="1">
                <a:tableStyleId>{BC89EF96-8CEA-46FF-86C4-4CE0E7609802}</a:tableStyleId>
              </a:tblPr>
              <a:tblGrid>
                <a:gridCol w="1932181">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10295">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16840">
                  <a:extLst>
                    <a:ext uri="{9D8B030D-6E8A-4147-A177-3AD203B41FA5}">
                      <a16:colId xmlns:a16="http://schemas.microsoft.com/office/drawing/2014/main" val="20004"/>
                    </a:ext>
                  </a:extLst>
                </a:gridCol>
                <a:gridCol w="216024">
                  <a:extLst>
                    <a:ext uri="{9D8B030D-6E8A-4147-A177-3AD203B41FA5}">
                      <a16:colId xmlns:a16="http://schemas.microsoft.com/office/drawing/2014/main" val="20005"/>
                    </a:ext>
                  </a:extLst>
                </a:gridCol>
                <a:gridCol w="1907128">
                  <a:extLst>
                    <a:ext uri="{9D8B030D-6E8A-4147-A177-3AD203B41FA5}">
                      <a16:colId xmlns:a16="http://schemas.microsoft.com/office/drawing/2014/main" val="20006"/>
                    </a:ext>
                  </a:extLst>
                </a:gridCol>
                <a:gridCol w="216024">
                  <a:extLst>
                    <a:ext uri="{9D8B030D-6E8A-4147-A177-3AD203B41FA5}">
                      <a16:colId xmlns:a16="http://schemas.microsoft.com/office/drawing/2014/main" val="20007"/>
                    </a:ext>
                  </a:extLst>
                </a:gridCol>
                <a:gridCol w="2917408">
                  <a:extLst>
                    <a:ext uri="{9D8B030D-6E8A-4147-A177-3AD203B41FA5}">
                      <a16:colId xmlns:a16="http://schemas.microsoft.com/office/drawing/2014/main" val="20008"/>
                    </a:ext>
                  </a:extLst>
                </a:gridCol>
              </a:tblGrid>
              <a:tr h="888099">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en-US" sz="2400" b="1" dirty="0">
                          <a:solidFill>
                            <a:schemeClr val="bg1"/>
                          </a:solidFill>
                          <a:effectLst>
                            <a:outerShdw blurRad="38100" dist="38100" dir="2700000" algn="tl">
                              <a:srgbClr val="000000">
                                <a:alpha val="43137"/>
                              </a:srgbClr>
                            </a:outerShdw>
                          </a:effectLst>
                          <a:latin typeface="+mj-ea"/>
                          <a:ea typeface="+mj-ea"/>
                          <a:sym typeface="DotumChe" pitchFamily="49" charset="-127"/>
                        </a:rPr>
                        <a:t>類型</a:t>
                      </a: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just" hangingPunct="0"/>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zh-TW" altLang="en-US" sz="2400" b="1" dirty="0">
                          <a:solidFill>
                            <a:schemeClr val="bg1"/>
                          </a:solidFill>
                          <a:effectLst>
                            <a:outerShdw blurRad="38100" dist="38100" dir="2700000" algn="tl">
                              <a:srgbClr val="000000">
                                <a:alpha val="43137"/>
                              </a:srgbClr>
                            </a:outerShdw>
                          </a:effectLst>
                          <a:latin typeface="+mj-ea"/>
                          <a:ea typeface="+mj-ea"/>
                        </a:rPr>
                        <a:t>假借職權圖利禁止</a:t>
                      </a:r>
                      <a:r>
                        <a:rPr lang="en-US" altLang="zh-TW" sz="1400" b="1" dirty="0">
                          <a:solidFill>
                            <a:schemeClr val="bg1"/>
                          </a:solidFill>
                          <a:effectLst>
                            <a:outerShdw blurRad="38100" dist="38100" dir="2700000" algn="tl">
                              <a:srgbClr val="000000">
                                <a:alpha val="43137"/>
                              </a:srgbClr>
                            </a:outerShdw>
                          </a:effectLst>
                          <a:latin typeface="+mj-ea"/>
                          <a:ea typeface="+mj-ea"/>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zh-TW"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90000"/>
                        </a:lnSpc>
                        <a:spcBef>
                          <a:spcPts val="0"/>
                        </a:spcBef>
                        <a:spcAft>
                          <a:spcPts val="0"/>
                        </a:spcAft>
                        <a:buNone/>
                      </a:pPr>
                      <a:r>
                        <a:rPr lang="zh-TW" altLang="en-US" sz="2400" b="1" dirty="0">
                          <a:solidFill>
                            <a:schemeClr val="bg1"/>
                          </a:solidFill>
                          <a:latin typeface="+mj-ea"/>
                          <a:ea typeface="+mj-ea"/>
                          <a:cs typeface="Arial"/>
                          <a:sym typeface="Arial"/>
                        </a:rPr>
                        <a:t>請託關說禁止</a:t>
                      </a:r>
                      <a:r>
                        <a:rPr lang="en-US" altLang="zh-TW" sz="1400" b="1" dirty="0">
                          <a:solidFill>
                            <a:schemeClr val="bg1"/>
                          </a:solidFill>
                          <a:latin typeface="+mj-ea"/>
                          <a:ea typeface="+mj-ea"/>
                          <a:cs typeface="Arial"/>
                          <a:sym typeface="Arial"/>
                        </a:rPr>
                        <a:t>(§13)</a:t>
                      </a:r>
                      <a:endParaRPr lang="zh-TW" altLang="en-US" sz="1400" b="1" dirty="0">
                        <a:solidFill>
                          <a:schemeClr val="bg1"/>
                        </a:solidFill>
                        <a:latin typeface="+mj-ea"/>
                        <a:ea typeface="+mj-ea"/>
                        <a:cs typeface="Arial"/>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hMerge="1">
                  <a:txBody>
                    <a:bodyPr/>
                    <a:lstStyle/>
                    <a:p>
                      <a:pPr algn="ctr" hangingPunct="0"/>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90000"/>
                        </a:lnSpc>
                        <a:spcBef>
                          <a:spcPts val="0"/>
                        </a:spcBef>
                        <a:spcAft>
                          <a:spcPts val="0"/>
                        </a:spcAft>
                        <a:buNone/>
                      </a:pPr>
                      <a:endParaRPr lang="zh-TW" altLang="en-US" sz="1400" b="1" dirty="0">
                        <a:solidFill>
                          <a:schemeClr val="bg1"/>
                        </a:solidFill>
                        <a:latin typeface="+mj-ea"/>
                        <a:ea typeface="+mj-ea"/>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90000"/>
                        </a:lnSpc>
                        <a:spcBef>
                          <a:spcPts val="0"/>
                        </a:spcBef>
                        <a:spcAft>
                          <a:spcPts val="0"/>
                        </a:spcAft>
                        <a:buNone/>
                      </a:pPr>
                      <a:r>
                        <a:rPr lang="zh-TW" altLang="en-US" sz="2400" b="1" dirty="0">
                          <a:solidFill>
                            <a:schemeClr val="bg1"/>
                          </a:solidFill>
                          <a:latin typeface="+mj-ea"/>
                          <a:ea typeface="+mj-ea"/>
                          <a:cs typeface="Arial"/>
                          <a:sym typeface="Arial"/>
                        </a:rPr>
                        <a:t>交易或補助行為禁止</a:t>
                      </a:r>
                      <a:r>
                        <a:rPr lang="en-US" altLang="zh-TW" sz="1400" b="1" dirty="0">
                          <a:solidFill>
                            <a:schemeClr val="bg1"/>
                          </a:solidFill>
                          <a:latin typeface="+mj-ea"/>
                          <a:ea typeface="+mj-ea"/>
                          <a:cs typeface="Arial"/>
                          <a:sym typeface="Arial"/>
                        </a:rPr>
                        <a:t>(§14)</a:t>
                      </a:r>
                      <a:endParaRPr lang="zh-TW" altLang="en-US" sz="1400" b="1" dirty="0">
                        <a:solidFill>
                          <a:schemeClr val="bg1"/>
                        </a:solidFill>
                        <a:latin typeface="+mj-ea"/>
                        <a:ea typeface="+mj-ea"/>
                        <a:cs typeface="Arial"/>
                        <a:sym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1200133">
                <a:tc>
                  <a:txBody>
                    <a:bodyPr/>
                    <a:lstStyle/>
                    <a:p>
                      <a:pPr algn="just" hangingPunct="0"/>
                      <a:endParaRPr lang="zh-TW" altLang="en-US" sz="2400" b="1">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just" hangingPunct="0">
                        <a:buFont typeface="Wingdings" pitchFamily="2" charset="2"/>
                        <a:buChar char="ü"/>
                      </a:pPr>
                      <a:r>
                        <a:rPr lang="zh-TW" altLang="en-US" sz="1600" b="1" dirty="0">
                          <a:solidFill>
                            <a:srgbClr val="FF0000"/>
                          </a:solidFill>
                          <a:effectLst/>
                          <a:latin typeface="+mj-ea"/>
                          <a:ea typeface="+mj-ea"/>
                        </a:rPr>
                        <a:t>公職人員</a:t>
                      </a:r>
                      <a:r>
                        <a:rPr lang="zh-TW" altLang="en-US" sz="1600" b="1" dirty="0">
                          <a:solidFill>
                            <a:schemeClr val="bg2">
                              <a:lumMod val="25000"/>
                            </a:schemeClr>
                          </a:solidFill>
                          <a:effectLst/>
                          <a:latin typeface="+mj-ea"/>
                          <a:ea typeface="+mj-ea"/>
                        </a:rPr>
                        <a:t>不得假借職務上之權力、機會或方法，圖其本人或關係人之利益</a:t>
                      </a:r>
                      <a:endParaRPr lang="en-US" altLang="zh-TW" sz="1600" b="1" dirty="0">
                        <a:solidFill>
                          <a:schemeClr val="bg2">
                            <a:lumMod val="25000"/>
                          </a:schemeClr>
                        </a:solidFill>
                        <a:effectLst/>
                        <a:latin typeface="+mj-ea"/>
                        <a:ea typeface="+mj-ea"/>
                      </a:endParaRPr>
                    </a:p>
                    <a:p>
                      <a:pPr marL="285750" indent="-285750" algn="just" hangingPunct="0">
                        <a:buFont typeface="Wingdings" pitchFamily="2" charset="2"/>
                        <a:buChar char="ü"/>
                      </a:pPr>
                      <a:r>
                        <a:rPr lang="zh-TW" altLang="en-US" sz="1600" b="1" dirty="0">
                          <a:solidFill>
                            <a:schemeClr val="bg2">
                              <a:lumMod val="25000"/>
                            </a:schemeClr>
                          </a:solidFill>
                          <a:effectLst/>
                          <a:latin typeface="+mj-ea"/>
                          <a:ea typeface="+mj-ea"/>
                        </a:rPr>
                        <a:t>不以發生圖利結果為必要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indent="-285750" algn="just" hangingPunct="0">
                        <a:buFont typeface="Wingdings" pitchFamily="2" charset="2"/>
                        <a:buChar char="ü"/>
                      </a:pPr>
                      <a:r>
                        <a:rPr lang="zh-TW" altLang="en-US" sz="1600" b="1" dirty="0">
                          <a:solidFill>
                            <a:srgbClr val="FF0000"/>
                          </a:solidFill>
                          <a:effectLst/>
                          <a:latin typeface="+mj-ea"/>
                          <a:ea typeface="+mj-ea"/>
                        </a:rPr>
                        <a:t>關係人</a:t>
                      </a:r>
                      <a:r>
                        <a:rPr lang="zh-TW" altLang="en-US" sz="1600" b="1" dirty="0">
                          <a:solidFill>
                            <a:schemeClr val="bg2">
                              <a:lumMod val="25000"/>
                            </a:schemeClr>
                          </a:solidFill>
                          <a:effectLst/>
                          <a:latin typeface="+mj-ea"/>
                          <a:ea typeface="+mj-ea"/>
                        </a:rPr>
                        <a:t>不得向公職人員服務或受其監督之機關團體人員請託關說或其他不當方法，圖其本人或公職人員之利益</a:t>
                      </a:r>
                      <a:endParaRPr lang="en-US" altLang="zh-TW" sz="1600" b="1" dirty="0">
                        <a:solidFill>
                          <a:schemeClr val="bg2">
                            <a:lumMod val="25000"/>
                          </a:schemeClr>
                        </a:solidFill>
                        <a:effectLst/>
                        <a:latin typeface="+mj-ea"/>
                        <a:ea typeface="+mj-ea"/>
                      </a:endParaRPr>
                    </a:p>
                    <a:p>
                      <a:pPr marL="285750" indent="-285750" algn="just" hangingPunct="0">
                        <a:buFont typeface="Wingdings" pitchFamily="2" charset="2"/>
                        <a:buChar char="ü"/>
                      </a:pPr>
                      <a:r>
                        <a:rPr lang="zh-TW" altLang="en-US" sz="1600" b="1" dirty="0">
                          <a:solidFill>
                            <a:schemeClr val="bg2">
                              <a:lumMod val="25000"/>
                            </a:schemeClr>
                          </a:solidFill>
                          <a:effectLst/>
                          <a:latin typeface="+mj-ea"/>
                          <a:ea typeface="+mj-ea"/>
                        </a:rPr>
                        <a:t>不循法定程序，提出違法或不當之要求</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hangingPunct="0"/>
                      <a:endParaRPr lang="zh-TW" altLang="en-US" sz="2400" b="1" dirty="0">
                        <a:solidFill>
                          <a:schemeClr val="bg2">
                            <a:lumMod val="25000"/>
                          </a:schemeClr>
                        </a:solidFill>
                        <a:effectLst/>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hangingPunct="0"/>
                      <a:endParaRPr lang="zh-TW" altLang="en-US" sz="1600" b="1" dirty="0">
                        <a:solidFill>
                          <a:schemeClr val="bg2">
                            <a:lumMod val="25000"/>
                          </a:schemeClr>
                        </a:solidFill>
                        <a:effectLst/>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2400" b="1">
                        <a:effectLst/>
                        <a:latin typeface="+mj-ea"/>
                        <a:ea typeface="+mj-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just" hangingPunct="0">
                        <a:buFont typeface="Wingdings" pitchFamily="2" charset="2"/>
                        <a:buChar char="ü"/>
                      </a:pPr>
                      <a:r>
                        <a:rPr lang="zh-TW" altLang="en-US" sz="1600" b="1" dirty="0">
                          <a:solidFill>
                            <a:srgbClr val="FF0000"/>
                          </a:solidFill>
                          <a:effectLst/>
                          <a:latin typeface="+mj-ea"/>
                          <a:ea typeface="+mj-ea"/>
                        </a:rPr>
                        <a:t>公職人員或其關係人</a:t>
                      </a:r>
                      <a:r>
                        <a:rPr lang="zh-TW" altLang="en-US" sz="1600" b="1" dirty="0">
                          <a:solidFill>
                            <a:schemeClr val="bg2">
                              <a:lumMod val="25000"/>
                            </a:schemeClr>
                          </a:solidFill>
                          <a:effectLst/>
                          <a:latin typeface="+mj-ea"/>
                          <a:ea typeface="+mj-ea"/>
                        </a:rPr>
                        <a:t>，不得與公職人員服務或受其監督之機關團體為補助、買賣、租賃、承攬或其他具有對價之交易行為</a:t>
                      </a:r>
                      <a:endParaRPr lang="en-US" altLang="zh-TW" sz="1600" b="1" dirty="0">
                        <a:solidFill>
                          <a:schemeClr val="bg2">
                            <a:lumMod val="25000"/>
                          </a:schemeClr>
                        </a:solidFill>
                        <a:effectLst/>
                        <a:latin typeface="+mj-ea"/>
                        <a:ea typeface="+mj-ea"/>
                      </a:endParaRPr>
                    </a:p>
                    <a:p>
                      <a:pPr marL="285750" indent="-285750" algn="just" hangingPunct="0">
                        <a:buFont typeface="Wingdings" pitchFamily="2" charset="2"/>
                        <a:buChar char="ü"/>
                      </a:pPr>
                      <a:r>
                        <a:rPr lang="zh-TW" altLang="en-US" sz="1600" b="1" dirty="0">
                          <a:solidFill>
                            <a:schemeClr val="bg2">
                              <a:lumMod val="25000"/>
                            </a:schemeClr>
                          </a:solidFill>
                          <a:effectLst/>
                          <a:latin typeface="+mj-ea"/>
                          <a:ea typeface="+mj-ea"/>
                        </a:rPr>
                        <a:t>原則禁止，例外允許</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8269">
                <a:tc>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ts val="200"/>
                        </a:lnSpc>
                      </a:pP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ts val="200"/>
                        </a:lnSpc>
                      </a:pPr>
                      <a:endParaRPr lang="zh-TW" altLang="en-US" sz="2400" b="1" dirty="0">
                        <a:effectLst>
                          <a:outerShdw blurRad="38100" dist="38100" dir="2700000" algn="tl">
                            <a:srgbClr val="000000">
                              <a:alpha val="43137"/>
                            </a:srgbClr>
                          </a:outerShdw>
                        </a:effectLst>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sz="2400" b="1" dirty="0">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sz="2400" b="1" dirty="0">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4360">
                <a:tc rowSpan="2">
                  <a:txBody>
                    <a:bodyPr/>
                    <a:lstStyle/>
                    <a:p>
                      <a:pPr algn="ctr" hangingPunct="0"/>
                      <a:r>
                        <a:rPr lang="zh-TW" altLang="en-US" sz="2400" b="1" dirty="0">
                          <a:solidFill>
                            <a:schemeClr val="bg1"/>
                          </a:solidFill>
                          <a:effectLst>
                            <a:outerShdw blurRad="38100" dist="38100" dir="2700000" algn="tl">
                              <a:srgbClr val="000000">
                                <a:alpha val="43137"/>
                              </a:srgbClr>
                            </a:outerShdw>
                          </a:effectLst>
                          <a:latin typeface="+mj-ea"/>
                          <a:ea typeface="+mj-ea"/>
                        </a:rPr>
                        <a:t>違法罰鍰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algn="just" hangingPunct="0"/>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5">
                  <a:txBody>
                    <a:bodyPr/>
                    <a:lstStyle/>
                    <a:p>
                      <a:pPr marL="0" marR="0" lvl="0" indent="0" algn="ctr" rtl="0">
                        <a:lnSpc>
                          <a:spcPct val="90000"/>
                        </a:lnSpc>
                        <a:spcBef>
                          <a:spcPts val="0"/>
                        </a:spcBef>
                        <a:spcAft>
                          <a:spcPts val="0"/>
                        </a:spcAft>
                        <a:buNone/>
                      </a:pPr>
                      <a:r>
                        <a:rPr lang="en-US" altLang="zh-TW" sz="2400" b="1" dirty="0">
                          <a:solidFill>
                            <a:schemeClr val="bg1"/>
                          </a:solidFill>
                          <a:latin typeface="+mj-ea"/>
                          <a:ea typeface="+mj-ea"/>
                          <a:cs typeface="Arial"/>
                          <a:sym typeface="Arial"/>
                        </a:rPr>
                        <a:t>30</a:t>
                      </a:r>
                      <a:r>
                        <a:rPr lang="zh-TW" altLang="en-US" sz="2400" b="1" dirty="0">
                          <a:solidFill>
                            <a:schemeClr val="bg1"/>
                          </a:solidFill>
                          <a:latin typeface="+mj-ea"/>
                          <a:ea typeface="+mj-ea"/>
                          <a:cs typeface="Arial"/>
                          <a:sym typeface="Arial"/>
                        </a:rPr>
                        <a:t>萬</a:t>
                      </a:r>
                      <a:r>
                        <a:rPr lang="en-US" altLang="zh-TW" sz="2400" b="1" dirty="0">
                          <a:solidFill>
                            <a:schemeClr val="bg1"/>
                          </a:solidFill>
                          <a:latin typeface="+mj-ea"/>
                          <a:ea typeface="+mj-ea"/>
                          <a:cs typeface="Arial"/>
                          <a:sym typeface="Arial"/>
                        </a:rPr>
                        <a:t>~600</a:t>
                      </a:r>
                      <a:r>
                        <a:rPr lang="zh-TW" altLang="en-US" sz="2400" b="1" dirty="0">
                          <a:solidFill>
                            <a:schemeClr val="bg1"/>
                          </a:solidFill>
                          <a:latin typeface="+mj-ea"/>
                          <a:ea typeface="+mj-ea"/>
                          <a:cs typeface="Arial"/>
                          <a:sym typeface="Arial"/>
                        </a:rPr>
                        <a:t>萬</a:t>
                      </a:r>
                      <a:r>
                        <a:rPr lang="en-US" altLang="zh-TW" sz="1400" b="1" dirty="0">
                          <a:solidFill>
                            <a:schemeClr val="bg1"/>
                          </a:solidFill>
                          <a:latin typeface="+mj-ea"/>
                          <a:ea typeface="+mj-ea"/>
                          <a:cs typeface="Arial"/>
                          <a:sym typeface="Arial"/>
                        </a:rPr>
                        <a:t>(§17)</a:t>
                      </a: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rowSpan="2" hMerge="1">
                  <a:txBody>
                    <a:bodyPr/>
                    <a:lstStyle/>
                    <a:p>
                      <a:endParaRPr lang="zh-TW" altLang="en-US"/>
                    </a:p>
                  </a:txBody>
                  <a:tcPr/>
                </a:tc>
                <a:tc rowSpan="2" hMerge="1">
                  <a:txBody>
                    <a:bodyPr/>
                    <a:lstStyle/>
                    <a:p>
                      <a:endParaRPr lang="zh-TW" altLang="en-US"/>
                    </a:p>
                  </a:txBody>
                  <a:tcPr/>
                </a:tc>
                <a:tc rowSpan="2" hMerge="1">
                  <a:txBody>
                    <a:bodyPr/>
                    <a:lstStyle/>
                    <a:p>
                      <a:pPr algn="just" hangingPunct="0"/>
                      <a:endParaRPr lang="zh-TW" altLang="en-US" sz="2400" b="1" dirty="0">
                        <a:solidFill>
                          <a:schemeClr val="tx1"/>
                        </a:solidFill>
                        <a:effectLst>
                          <a:outerShdw blurRad="38100" dist="38100" dir="2700000" algn="tl">
                            <a:srgbClr val="000000">
                              <a:alpha val="43137"/>
                            </a:srgbClr>
                          </a:outerShdw>
                        </a:effectLst>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zh-TW" altLang="en-US" sz="2400" b="1" dirty="0">
                        <a:solidFill>
                          <a:schemeClr val="tx1"/>
                        </a:solidFill>
                        <a:effectLst>
                          <a:outerShdw blurRad="38100" dist="38100" dir="2700000" algn="tl">
                            <a:srgbClr val="000000">
                              <a:alpha val="43137"/>
                            </a:srgbClr>
                          </a:outerShdw>
                        </a:effectLst>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zh-TW" altLang="en-US" sz="2400" b="1" dirty="0">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r>
                        <a:rPr lang="zh-TW" altLang="en-US" sz="2000" b="1" dirty="0">
                          <a:solidFill>
                            <a:schemeClr val="bg1"/>
                          </a:solidFill>
                          <a:effectLst>
                            <a:outerShdw blurRad="38100" dist="38100" dir="2700000" algn="tl">
                              <a:srgbClr val="000000">
                                <a:alpha val="43137"/>
                              </a:srgbClr>
                            </a:outerShdw>
                          </a:effectLst>
                          <a:latin typeface="+mj-ea"/>
                          <a:ea typeface="+mj-ea"/>
                        </a:rPr>
                        <a:t>依其補助或交易金額級距處罰</a:t>
                      </a:r>
                      <a:r>
                        <a:rPr lang="en-US" altLang="zh-TW" sz="1400" b="1" dirty="0">
                          <a:solidFill>
                            <a:schemeClr val="bg1"/>
                          </a:solidFill>
                          <a:effectLst>
                            <a:outerShdw blurRad="38100" dist="38100" dir="2700000" algn="tl">
                              <a:srgbClr val="000000">
                                <a:alpha val="43137"/>
                              </a:srgbClr>
                            </a:outerShdw>
                          </a:effectLst>
                          <a:latin typeface="+mj-ea"/>
                          <a:ea typeface="+mj-ea"/>
                        </a:rPr>
                        <a:t>(§18Ⅰ</a:t>
                      </a:r>
                      <a:r>
                        <a:rPr lang="zh-TW" altLang="en-US" sz="1400" b="1" dirty="0">
                          <a:solidFill>
                            <a:schemeClr val="bg1"/>
                          </a:solidFill>
                          <a:effectLst>
                            <a:outerShdw blurRad="38100" dist="38100" dir="2700000" algn="tl">
                              <a:srgbClr val="000000">
                                <a:alpha val="43137"/>
                              </a:srgbClr>
                            </a:outerShdw>
                          </a:effectLst>
                          <a:latin typeface="+mj-ea"/>
                          <a:ea typeface="+mj-ea"/>
                        </a:rPr>
                        <a:t>、</a:t>
                      </a:r>
                      <a:r>
                        <a:rPr lang="en-US" altLang="zh-TW" sz="1400" b="1" dirty="0">
                          <a:solidFill>
                            <a:schemeClr val="bg1"/>
                          </a:solidFill>
                          <a:effectLst>
                            <a:outerShdw blurRad="38100" dist="38100" dir="2700000" algn="tl">
                              <a:srgbClr val="000000">
                                <a:alpha val="43137"/>
                              </a:srgbClr>
                            </a:outerShdw>
                          </a:effectLst>
                          <a:latin typeface="+mj-ea"/>
                          <a:ea typeface="+mj-ea"/>
                        </a:rPr>
                        <a:t>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3"/>
                  </a:ext>
                </a:extLst>
              </a:tr>
              <a:tr h="594360">
                <a:tc vMerge="1">
                  <a:txBody>
                    <a:bodyPr/>
                    <a:lstStyle/>
                    <a:p>
                      <a:endParaRPr lang="zh-TW" altLang="en-US"/>
                    </a:p>
                  </a:txBody>
                  <a:tcPr/>
                </a:tc>
                <a:tc vMerge="1">
                  <a:txBody>
                    <a:bodyPr/>
                    <a:lstStyle/>
                    <a:p>
                      <a:endParaRPr lang="zh-TW" altLang="en-US"/>
                    </a:p>
                  </a:txBody>
                  <a:tcPr/>
                </a:tc>
                <a:tc gridSpan="5"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algn="ctr" hangingPunct="0"/>
                      <a:r>
                        <a:rPr lang="zh-TW" altLang="en-US" sz="2000" b="1" dirty="0">
                          <a:solidFill>
                            <a:schemeClr val="bg1"/>
                          </a:solidFill>
                          <a:effectLst>
                            <a:outerShdw blurRad="38100" dist="38100" dir="2700000" algn="tl">
                              <a:srgbClr val="000000">
                                <a:alpha val="43137"/>
                              </a:srgbClr>
                            </a:outerShdw>
                          </a:effectLst>
                          <a:latin typeface="+mj-ea"/>
                          <a:ea typeface="+mj-ea"/>
                        </a:rPr>
                        <a:t>違反揭露義務</a:t>
                      </a:r>
                      <a:r>
                        <a:rPr lang="en-US" altLang="zh-TW" sz="2000" b="1" dirty="0">
                          <a:solidFill>
                            <a:schemeClr val="bg1"/>
                          </a:solidFill>
                          <a:effectLst>
                            <a:outerShdw blurRad="38100" dist="38100" dir="2700000" algn="tl">
                              <a:srgbClr val="000000">
                                <a:alpha val="43137"/>
                              </a:srgbClr>
                            </a:outerShdw>
                          </a:effectLst>
                          <a:latin typeface="+mj-ea"/>
                          <a:ea typeface="+mj-ea"/>
                        </a:rPr>
                        <a:t>:5</a:t>
                      </a:r>
                      <a:r>
                        <a:rPr lang="zh-TW" altLang="en-US" sz="2000" b="1" dirty="0">
                          <a:solidFill>
                            <a:schemeClr val="bg1"/>
                          </a:solidFill>
                          <a:effectLst>
                            <a:outerShdw blurRad="38100" dist="38100" dir="2700000" algn="tl">
                              <a:srgbClr val="000000">
                                <a:alpha val="43137"/>
                              </a:srgbClr>
                            </a:outerShdw>
                          </a:effectLst>
                          <a:latin typeface="+mj-ea"/>
                          <a:ea typeface="+mj-ea"/>
                        </a:rPr>
                        <a:t>萬</a:t>
                      </a:r>
                      <a:r>
                        <a:rPr lang="en-US" altLang="zh-TW" sz="2000" b="1" dirty="0">
                          <a:solidFill>
                            <a:schemeClr val="bg1"/>
                          </a:solidFill>
                          <a:effectLst>
                            <a:outerShdw blurRad="38100" dist="38100" dir="2700000" algn="tl">
                              <a:srgbClr val="000000">
                                <a:alpha val="43137"/>
                              </a:srgbClr>
                            </a:outerShdw>
                          </a:effectLst>
                          <a:latin typeface="+mj-ea"/>
                          <a:ea typeface="+mj-ea"/>
                        </a:rPr>
                        <a:t>~50</a:t>
                      </a:r>
                      <a:r>
                        <a:rPr lang="zh-TW" altLang="en-US" sz="2000" b="1" dirty="0">
                          <a:solidFill>
                            <a:schemeClr val="bg1"/>
                          </a:solidFill>
                          <a:effectLst>
                            <a:outerShdw blurRad="38100" dist="38100" dir="2700000" algn="tl">
                              <a:srgbClr val="000000">
                                <a:alpha val="43137"/>
                              </a:srgbClr>
                            </a:outerShdw>
                          </a:effectLst>
                          <a:latin typeface="+mj-ea"/>
                          <a:ea typeface="+mj-ea"/>
                        </a:rPr>
                        <a:t>萬</a:t>
                      </a:r>
                      <a:r>
                        <a:rPr kumimoji="0" lang="zh-TW" altLang="en-US" sz="2000" b="1" kern="1200" dirty="0">
                          <a:solidFill>
                            <a:schemeClr val="bg1"/>
                          </a:solidFill>
                          <a:effectLst>
                            <a:outerShdw blurRad="38100" dist="38100" dir="2700000" algn="tl">
                              <a:srgbClr val="000000">
                                <a:alpha val="43137"/>
                              </a:srgbClr>
                            </a:outerShdw>
                          </a:effectLst>
                          <a:latin typeface="+mj-ea"/>
                          <a:ea typeface="+mj-ea"/>
                          <a:cs typeface="+mn-cs"/>
                        </a:rPr>
                        <a:t>並得按次處罰</a:t>
                      </a:r>
                      <a:r>
                        <a:rPr kumimoji="0" lang="en-US" altLang="zh-TW" sz="1400" b="1" kern="1200" dirty="0">
                          <a:solidFill>
                            <a:schemeClr val="bg1"/>
                          </a:solidFill>
                          <a:effectLst>
                            <a:outerShdw blurRad="38100" dist="38100" dir="2700000" algn="tl">
                              <a:srgbClr val="000000">
                                <a:alpha val="43137"/>
                              </a:srgbClr>
                            </a:outerShdw>
                          </a:effectLst>
                          <a:latin typeface="+mj-ea"/>
                          <a:ea typeface="+mj-ea"/>
                          <a:cs typeface="+mn-cs"/>
                        </a:rPr>
                        <a:t>(§</a:t>
                      </a:r>
                      <a:r>
                        <a:rPr lang="en-US" altLang="zh-TW" sz="1400" b="1" dirty="0">
                          <a:solidFill>
                            <a:schemeClr val="bg1"/>
                          </a:solidFill>
                          <a:effectLst>
                            <a:outerShdw blurRad="38100" dist="38100" dir="2700000" algn="tl">
                              <a:srgbClr val="000000">
                                <a:alpha val="43137"/>
                              </a:srgbClr>
                            </a:outerShdw>
                          </a:effectLst>
                          <a:latin typeface="+mj-ea"/>
                          <a:ea typeface="+mj-ea"/>
                        </a:rPr>
                        <a:t>18Ⅲ)</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140622">
                <a:tc>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hangingPunct="0">
                        <a:lnSpc>
                          <a:spcPts val="200"/>
                        </a:lnSpc>
                      </a:pPr>
                      <a:endParaRPr lang="zh-TW" altLang="en-US" sz="2400" b="1" dirty="0">
                        <a:solidFill>
                          <a:schemeClr val="bg2">
                            <a:lumMod val="25000"/>
                          </a:schemeClr>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a:txBody>
                    <a:bodyPr/>
                    <a:lstStyle/>
                    <a:p>
                      <a:pPr algn="just" hangingPunct="0">
                        <a:lnSpc>
                          <a:spcPts val="200"/>
                        </a:lnSpc>
                      </a:pPr>
                      <a:endParaRPr lang="zh-TW" altLang="en-US" sz="2400" b="1" dirty="0">
                        <a:solidFill>
                          <a:schemeClr val="tx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sz="2400" b="1" dirty="0">
                        <a:solidFill>
                          <a:schemeClr val="tx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
                        </a:lnSpc>
                      </a:pPr>
                      <a:endParaRPr lang="zh-TW" altLang="en-US" sz="2400" b="1" dirty="0">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200"/>
                        </a:lnSpc>
                      </a:pPr>
                      <a:endParaRPr lang="zh-TW" altLang="en-US" sz="2400" b="1" dirty="0">
                        <a:solidFill>
                          <a:schemeClr val="bg1"/>
                        </a:solidFill>
                        <a:effectLst>
                          <a:outerShdw blurRad="38100" dist="38100" dir="2700000" algn="tl">
                            <a:srgbClr val="000000">
                              <a:alpha val="43137"/>
                            </a:srgbClr>
                          </a:outerShdw>
                        </a:effectLst>
                        <a:latin typeface="+mj-ea"/>
                        <a:ea typeface="+mj-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952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3" name="群組 32"/>
          <p:cNvGrpSpPr/>
          <p:nvPr/>
        </p:nvGrpSpPr>
        <p:grpSpPr>
          <a:xfrm>
            <a:off x="344488" y="2996952"/>
            <a:ext cx="4500000" cy="3425004"/>
            <a:chOff x="245124" y="1556104"/>
            <a:chExt cx="4500000" cy="5153884"/>
          </a:xfrm>
        </p:grpSpPr>
        <p:grpSp>
          <p:nvGrpSpPr>
            <p:cNvPr id="35" name="群組 34"/>
            <p:cNvGrpSpPr/>
            <p:nvPr/>
          </p:nvGrpSpPr>
          <p:grpSpPr>
            <a:xfrm>
              <a:off x="245124" y="2209988"/>
              <a:ext cx="4500000" cy="4500000"/>
              <a:chOff x="0" y="551302"/>
              <a:chExt cx="5722534" cy="2762013"/>
            </a:xfrm>
          </p:grpSpPr>
          <p:sp>
            <p:nvSpPr>
              <p:cNvPr id="39" name="矩形 38"/>
              <p:cNvSpPr/>
              <p:nvPr/>
            </p:nvSpPr>
            <p:spPr>
              <a:xfrm>
                <a:off x="0" y="551303"/>
                <a:ext cx="5722534" cy="2762011"/>
              </a:xfrm>
              <a:prstGeom prst="rect">
                <a:avLst/>
              </a:prstGeom>
            </p:spPr>
            <p:style>
              <a:lnRef idx="2">
                <a:schemeClr val="accent5"/>
              </a:lnRef>
              <a:fillRef idx="1">
                <a:schemeClr val="lt1"/>
              </a:fillRef>
              <a:effectRef idx="0">
                <a:schemeClr val="accent5"/>
              </a:effectRef>
              <a:fontRef idx="minor">
                <a:schemeClr val="dk1"/>
              </a:fontRef>
            </p:style>
          </p:sp>
          <p:sp>
            <p:nvSpPr>
              <p:cNvPr id="40" name="矩形 39"/>
              <p:cNvSpPr/>
              <p:nvPr/>
            </p:nvSpPr>
            <p:spPr>
              <a:xfrm>
                <a:off x="0" y="551302"/>
                <a:ext cx="5722534" cy="2762013"/>
              </a:xfrm>
              <a:prstGeom prst="rect">
                <a:avLst/>
              </a:prstGeom>
            </p:spPr>
            <p:style>
              <a:lnRef idx="2">
                <a:schemeClr val="accent5"/>
              </a:lnRef>
              <a:fillRef idx="1">
                <a:schemeClr val="lt1"/>
              </a:fillRef>
              <a:effectRef idx="0">
                <a:schemeClr val="accent5"/>
              </a:effectRef>
              <a:fontRef idx="minor">
                <a:schemeClr val="dk1"/>
              </a:fontRef>
            </p:style>
            <p:txBody>
              <a:bodyPr spcFirstLastPara="0" vert="horz" wrap="square" lIns="446990" tIns="208280" rIns="446990" bIns="71120" numCol="1" spcCol="1270" anchor="t" anchorCtr="0">
                <a:noAutofit/>
              </a:bodyPr>
              <a:lstStyle/>
              <a:p>
                <a:pPr lvl="1" defTabSz="444500">
                  <a:lnSpc>
                    <a:spcPts val="1680"/>
                  </a:lnSpc>
                  <a:spcBef>
                    <a:spcPct val="0"/>
                  </a:spcBef>
                </a:pPr>
                <a:r>
                  <a:rPr lang="zh-TW" altLang="en-US" b="1" kern="1200" dirty="0">
                    <a:latin typeface="+mj-ea"/>
                    <a:ea typeface="+mj-ea"/>
                  </a:rPr>
                  <a:t>公職人員或其關係人，不得與公職人員服務或受其監督之機關團體為補助、買賣、租賃、承攬或其他具有對價之交易行為</a:t>
                </a:r>
                <a:r>
                  <a:rPr lang="zh-TW" altLang="en-US" sz="1100" b="1" kern="1200" dirty="0">
                    <a:latin typeface="+mj-ea"/>
                    <a:ea typeface="+mj-ea"/>
                  </a:rPr>
                  <a:t>（</a:t>
                </a:r>
                <a:r>
                  <a:rPr lang="en-US" altLang="zh-TW" sz="1100" b="1" kern="1200" dirty="0">
                    <a:latin typeface="+mj-ea"/>
                    <a:ea typeface="+mj-ea"/>
                  </a:rPr>
                  <a:t>§14Ⅰ</a:t>
                </a:r>
                <a:r>
                  <a:rPr lang="zh-TW" altLang="en-US" sz="1100" b="1" kern="1200" dirty="0">
                    <a:latin typeface="+mj-ea"/>
                    <a:ea typeface="+mj-ea"/>
                  </a:rPr>
                  <a:t>前段）</a:t>
                </a:r>
                <a:endParaRPr lang="zh-TW" altLang="en-US" b="1" kern="1200" dirty="0">
                  <a:latin typeface="+mj-ea"/>
                  <a:ea typeface="+mj-ea"/>
                </a:endParaRPr>
              </a:p>
              <a:p>
                <a:pPr lvl="1" defTabSz="444500">
                  <a:lnSpc>
                    <a:spcPts val="1680"/>
                  </a:lnSpc>
                  <a:spcBef>
                    <a:spcPct val="0"/>
                  </a:spcBef>
                </a:pPr>
                <a:endParaRPr lang="zh-TW" kern="1200" dirty="0">
                  <a:latin typeface="+mj-ea"/>
                  <a:ea typeface="+mj-ea"/>
                </a:endParaRPr>
              </a:p>
            </p:txBody>
          </p:sp>
        </p:grpSp>
        <p:sp>
          <p:nvSpPr>
            <p:cNvPr id="46" name="圓角矩形 6"/>
            <p:cNvSpPr/>
            <p:nvPr/>
          </p:nvSpPr>
          <p:spPr>
            <a:xfrm>
              <a:off x="680466" y="1556104"/>
              <a:ext cx="3597106" cy="850503"/>
            </a:xfrm>
            <a:prstGeom prst="rect">
              <a:avLst/>
            </a:prstGeom>
          </p:spPr>
          <p:style>
            <a:lnRef idx="2">
              <a:schemeClr val="accent5"/>
            </a:lnRef>
            <a:fillRef idx="1">
              <a:schemeClr val="lt1"/>
            </a:fillRef>
            <a:effectRef idx="0">
              <a:schemeClr val="accent5"/>
            </a:effectRef>
            <a:fontRef idx="minor">
              <a:schemeClr val="dk1"/>
            </a:fontRef>
          </p:style>
          <p:txBody>
            <a:bodyPr spcFirstLastPara="0" vert="horz" wrap="square" lIns="152383" tIns="0" rIns="152383" bIns="0" numCol="1" spcCol="1270" anchor="ctr" anchorCtr="0">
              <a:noAutofit/>
            </a:bodyPr>
            <a:lstStyle/>
            <a:p>
              <a:pPr lvl="0" algn="ctr" defTabSz="444500">
                <a:lnSpc>
                  <a:spcPct val="90000"/>
                </a:lnSpc>
                <a:spcBef>
                  <a:spcPct val="0"/>
                </a:spcBef>
              </a:pPr>
              <a:r>
                <a:rPr lang="zh-TW" altLang="en-US" sz="2000" b="1" kern="1200" dirty="0"/>
                <a:t>交易或補助行為</a:t>
              </a:r>
              <a:r>
                <a:rPr lang="zh-TW" altLang="en-US" sz="2800" b="1" kern="1200" dirty="0">
                  <a:solidFill>
                    <a:srgbClr val="FF0000"/>
                  </a:solidFill>
                </a:rPr>
                <a:t>原則禁止</a:t>
              </a:r>
              <a:endParaRPr lang="zh-TW" sz="2800" kern="1200" dirty="0">
                <a:solidFill>
                  <a:srgbClr val="FF0000"/>
                </a:solidFill>
              </a:endParaRPr>
            </a:p>
          </p:txBody>
        </p:sp>
      </p:grpSp>
      <p:sp>
        <p:nvSpPr>
          <p:cNvPr id="316" name="Google Shape;316;p23"/>
          <p:cNvSpPr txBox="1">
            <a:spLocks noGrp="1"/>
          </p:cNvSpPr>
          <p:nvPr>
            <p:ph type="title"/>
          </p:nvPr>
        </p:nvSpPr>
        <p:spPr>
          <a:prstGeom prst="rect">
            <a:avLst/>
          </a:prstGeom>
          <a:noFill/>
          <a:ln>
            <a:noFill/>
          </a:ln>
        </p:spPr>
        <p:txBody>
          <a:bodyPr spcFirstLastPara="1" wrap="square" lIns="107275" tIns="53625" rIns="107275" bIns="53625" anchor="ctr" anchorCtr="0">
            <a:noAutofit/>
          </a:bodyPr>
          <a:lstStyle/>
          <a:p>
            <a:pPr lvl="0">
              <a:lnSpc>
                <a:spcPct val="90000"/>
              </a:lnSpc>
              <a:spcBef>
                <a:spcPts val="0"/>
              </a:spcBef>
              <a:buClr>
                <a:schemeClr val="dk1"/>
              </a:buClr>
              <a:buSzPts val="5200"/>
            </a:pPr>
            <a:r>
              <a:rPr lang="zh-TW" sz="3600" b="1" dirty="0">
                <a:latin typeface="微軟正黑體" pitchFamily="34" charset="-120"/>
                <a:ea typeface="微軟正黑體" pitchFamily="34" charset="-120"/>
                <a:cs typeface="Arial"/>
                <a:sym typeface="Arial"/>
              </a:rPr>
              <a:t>交易或補助行為之禁止</a:t>
            </a:r>
            <a:r>
              <a:rPr lang="en-US" altLang="zh-TW" sz="2000" b="1" dirty="0">
                <a:latin typeface="微軟正黑體" pitchFamily="34" charset="-120"/>
                <a:ea typeface="微軟正黑體" pitchFamily="34" charset="-120"/>
                <a:cs typeface="Arial"/>
                <a:sym typeface="Arial"/>
              </a:rPr>
              <a:t>(</a:t>
            </a:r>
            <a:r>
              <a:rPr lang="en-US" altLang="zh-TW" sz="2000" dirty="0">
                <a:latin typeface="微軟正黑體" pitchFamily="34" charset="-120"/>
                <a:ea typeface="微軟正黑體" pitchFamily="34" charset="-120"/>
                <a:cs typeface="Arial"/>
                <a:sym typeface="Arial"/>
              </a:rPr>
              <a:t>§14)</a:t>
            </a:r>
            <a:endParaRPr sz="2000" dirty="0">
              <a:latin typeface="微軟正黑體" pitchFamily="34" charset="-120"/>
              <a:ea typeface="微軟正黑體" pitchFamily="34" charset="-120"/>
            </a:endParaRPr>
          </a:p>
        </p:txBody>
      </p:sp>
      <p:grpSp>
        <p:nvGrpSpPr>
          <p:cNvPr id="21" name="群組 20"/>
          <p:cNvGrpSpPr>
            <a:grpSpLocks noChangeAspect="1"/>
          </p:cNvGrpSpPr>
          <p:nvPr/>
        </p:nvGrpSpPr>
        <p:grpSpPr>
          <a:xfrm>
            <a:off x="226074" y="1499575"/>
            <a:ext cx="4680000" cy="1202910"/>
            <a:chOff x="621162" y="1247482"/>
            <a:chExt cx="6215404" cy="1597554"/>
          </a:xfrm>
        </p:grpSpPr>
        <p:grpSp>
          <p:nvGrpSpPr>
            <p:cNvPr id="14" name="群組 13"/>
            <p:cNvGrpSpPr/>
            <p:nvPr/>
          </p:nvGrpSpPr>
          <p:grpSpPr>
            <a:xfrm>
              <a:off x="2592407" y="1268760"/>
              <a:ext cx="2320909" cy="1080000"/>
              <a:chOff x="2592407" y="1391923"/>
              <a:chExt cx="2320909" cy="1080000"/>
            </a:xfrm>
          </p:grpSpPr>
          <p:sp>
            <p:nvSpPr>
              <p:cNvPr id="2" name="向右箭號 1"/>
              <p:cNvSpPr/>
              <p:nvPr/>
            </p:nvSpPr>
            <p:spPr>
              <a:xfrm>
                <a:off x="4193236" y="1577984"/>
                <a:ext cx="720080" cy="717161"/>
              </a:xfrm>
              <a:prstGeom prst="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向左箭號 2"/>
              <p:cNvSpPr/>
              <p:nvPr/>
            </p:nvSpPr>
            <p:spPr>
              <a:xfrm>
                <a:off x="2592407" y="1585847"/>
                <a:ext cx="720080" cy="717161"/>
              </a:xfrm>
              <a:prstGeom prst="lef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3209043" y="1391923"/>
                <a:ext cx="1080000" cy="1080000"/>
                <a:chOff x="1284420" y="3181670"/>
                <a:chExt cx="1080000" cy="1080000"/>
              </a:xfrm>
            </p:grpSpPr>
            <p:sp>
              <p:nvSpPr>
                <p:cNvPr id="7" name="橢圓 6"/>
                <p:cNvSpPr/>
                <p:nvPr/>
              </p:nvSpPr>
              <p:spPr>
                <a:xfrm>
                  <a:off x="1319414" y="3212976"/>
                  <a:ext cx="1008112" cy="10081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加號 7"/>
                <p:cNvSpPr/>
                <p:nvPr/>
              </p:nvSpPr>
              <p:spPr>
                <a:xfrm rot="2706188">
                  <a:off x="1284420" y="3181670"/>
                  <a:ext cx="1080000" cy="108000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17" name="群組 16"/>
            <p:cNvGrpSpPr/>
            <p:nvPr/>
          </p:nvGrpSpPr>
          <p:grpSpPr>
            <a:xfrm>
              <a:off x="621162" y="1484784"/>
              <a:ext cx="1883566" cy="1360252"/>
              <a:chOff x="617005" y="1484784"/>
              <a:chExt cx="1883566" cy="1360252"/>
            </a:xfrm>
          </p:grpSpPr>
          <p:sp>
            <p:nvSpPr>
              <p:cNvPr id="10" name="圓角矩形 9"/>
              <p:cNvSpPr/>
              <p:nvPr/>
            </p:nvSpPr>
            <p:spPr>
              <a:xfrm>
                <a:off x="617005" y="2247919"/>
                <a:ext cx="1883566" cy="597117"/>
              </a:xfrm>
              <a:prstGeom prst="roundRect">
                <a:avLst/>
              </a:prstGeom>
              <a:ln w="38100">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200" b="1" dirty="0">
                    <a:solidFill>
                      <a:schemeClr val="bg1"/>
                    </a:solidFill>
                  </a:rPr>
                  <a:t>公職人員或其關係人</a:t>
                </a:r>
              </a:p>
            </p:txBody>
          </p:sp>
          <p:pic>
            <p:nvPicPr>
              <p:cNvPr id="4" name="Picture 2" descr="C:\Users\貴語慧\Desktop\利衝1227\圖\seminar-1184788_1280.png"/>
              <p:cNvPicPr>
                <a:picLocks noChangeAspect="1" noChangeArrowheads="1"/>
              </p:cNvPicPr>
              <p:nvPr/>
            </p:nvPicPr>
            <p:blipFill rotWithShape="1">
              <a:blip r:embed="rId3">
                <a:extLst>
                  <a:ext uri="{28A0092B-C50C-407E-A947-70E740481C1C}">
                    <a14:useLocalDpi xmlns:a14="http://schemas.microsoft.com/office/drawing/2010/main" val="0"/>
                  </a:ext>
                </a:extLst>
              </a:blip>
              <a:srcRect t="1" r="45812" b="19344"/>
              <a:stretch/>
            </p:blipFill>
            <p:spPr bwMode="auto">
              <a:xfrm>
                <a:off x="704528" y="1550549"/>
                <a:ext cx="602728" cy="697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貴語慧\Desktop\利衝1227\圖\consultants-3180641_192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750" b="100000" l="5052" r="100000">
                            <a14:foregroundMark x1="15990" y1="34583" x2="19167" y2="95885"/>
                            <a14:foregroundMark x1="58490" y1="51667" x2="61354" y2="78490"/>
                            <a14:backgroundMark x1="31198" y1="56927" x2="35573" y2="21927"/>
                            <a14:backgroundMark x1="57083" y1="71979" x2="57969" y2="77969"/>
                            <a14:backgroundMark x1="56615" y1="69219" x2="57083" y2="71094"/>
                            <a14:backgroundMark x1="35260" y1="85104" x2="35885" y2="85573"/>
                            <a14:backgroundMark x1="60000" y1="85104" x2="59635" y2="85469"/>
                            <a14:backgroundMark x1="38333" y1="72135" x2="37188" y2="78490"/>
                            <a14:backgroundMark x1="38333" y1="71979" x2="38906" y2="69479"/>
                            <a14:backgroundMark x1="63125" y1="78594" x2="62865" y2="76042"/>
                            <a14:backgroundMark x1="62396" y1="68906" x2="62552" y2="70521"/>
                            <a14:backgroundMark x1="62552" y1="71198" x2="62813" y2="75729"/>
                            <a14:backgroundMark x1="25521" y1="88594" x2="25885" y2="88802"/>
                          </a14:backgroundRemoval>
                        </a14:imgEffect>
                      </a14:imgLayer>
                    </a14:imgProps>
                  </a:ext>
                  <a:ext uri="{28A0092B-C50C-407E-A947-70E740481C1C}">
                    <a14:useLocalDpi xmlns:a14="http://schemas.microsoft.com/office/drawing/2010/main" val="0"/>
                  </a:ext>
                </a:extLst>
              </a:blip>
              <a:srcRect t="26388"/>
              <a:stretch/>
            </p:blipFill>
            <p:spPr bwMode="auto">
              <a:xfrm>
                <a:off x="1269733" y="1484784"/>
                <a:ext cx="1022635" cy="7527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群組 15"/>
            <p:cNvGrpSpPr/>
            <p:nvPr/>
          </p:nvGrpSpPr>
          <p:grpSpPr>
            <a:xfrm>
              <a:off x="4953000" y="1247482"/>
              <a:ext cx="1883566" cy="1587027"/>
              <a:chOff x="4847018" y="1247482"/>
              <a:chExt cx="1883566" cy="1587027"/>
            </a:xfrm>
          </p:grpSpPr>
          <p:pic>
            <p:nvPicPr>
              <p:cNvPr id="8194" name="Picture 2" descr="C:\Users\貴語慧\Desktop\利衝1227\圖\building-37137_12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1637" y="1247482"/>
                <a:ext cx="663491" cy="1080495"/>
              </a:xfrm>
              <a:prstGeom prst="rect">
                <a:avLst/>
              </a:prstGeom>
              <a:noFill/>
              <a:extLst>
                <a:ext uri="{909E8E84-426E-40DD-AFC4-6F175D3DCCD1}">
                  <a14:hiddenFill xmlns:a14="http://schemas.microsoft.com/office/drawing/2010/main">
                    <a:solidFill>
                      <a:srgbClr val="FFFFFF"/>
                    </a:solidFill>
                  </a14:hiddenFill>
                </a:ext>
              </a:extLst>
            </p:spPr>
          </p:pic>
          <p:sp>
            <p:nvSpPr>
              <p:cNvPr id="15" name="圓角矩形 14"/>
              <p:cNvSpPr/>
              <p:nvPr/>
            </p:nvSpPr>
            <p:spPr>
              <a:xfrm>
                <a:off x="4847018" y="2258444"/>
                <a:ext cx="1883566" cy="576065"/>
              </a:xfrm>
              <a:prstGeom prst="roundRect">
                <a:avLst/>
              </a:prstGeom>
              <a:ln w="38100">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200" b="1" dirty="0">
                    <a:solidFill>
                      <a:schemeClr val="bg1"/>
                    </a:solidFill>
                  </a:rPr>
                  <a:t>公職人員服務或其受監督機關</a:t>
                </a:r>
              </a:p>
            </p:txBody>
          </p:sp>
        </p:grpSp>
        <p:sp>
          <p:nvSpPr>
            <p:cNvPr id="13" name="矩形 12"/>
            <p:cNvSpPr/>
            <p:nvPr/>
          </p:nvSpPr>
          <p:spPr>
            <a:xfrm>
              <a:off x="2450986" y="2249557"/>
              <a:ext cx="2595170" cy="592688"/>
            </a:xfrm>
            <a:prstGeom prst="rect">
              <a:avLst/>
            </a:prstGeom>
            <a:noFill/>
            <a:ln w="28575" cmpd="sng">
              <a:noFill/>
              <a:prstDash val="solid"/>
            </a:ln>
          </p:spPr>
          <p:style>
            <a:lnRef idx="2">
              <a:schemeClr val="accent6"/>
            </a:lnRef>
            <a:fillRef idx="1">
              <a:schemeClr val="lt1"/>
            </a:fillRef>
            <a:effectRef idx="0">
              <a:schemeClr val="accent6"/>
            </a:effectRef>
            <a:fontRef idx="minor">
              <a:schemeClr val="dk1"/>
            </a:fontRef>
          </p:style>
          <p:txBody>
            <a:bodyPr wrap="square">
              <a:spAutoFit/>
            </a:bodyPr>
            <a:lstStyle/>
            <a:p>
              <a:r>
                <a:rPr lang="zh-TW" altLang="en-US" sz="1150" b="1" dirty="0">
                  <a:solidFill>
                    <a:schemeClr val="tx1"/>
                  </a:solidFill>
                  <a:latin typeface="微軟正黑體" pitchFamily="34" charset="-120"/>
                  <a:ea typeface="微軟正黑體" pitchFamily="34" charset="-120"/>
                </a:rPr>
                <a:t>補助、買賣、租賃、承攬或其他具有對價之交易行為</a:t>
              </a:r>
              <a:endParaRPr lang="en-US" altLang="zh-TW" sz="1150" b="1" dirty="0">
                <a:solidFill>
                  <a:schemeClr val="tx1"/>
                </a:solidFill>
                <a:latin typeface="微軟正黑體" pitchFamily="34" charset="-120"/>
                <a:ea typeface="微軟正黑體" pitchFamily="34" charset="-120"/>
              </a:endParaRPr>
            </a:p>
          </p:txBody>
        </p:sp>
      </p:grpSp>
      <p:pic>
        <p:nvPicPr>
          <p:cNvPr id="42" name="Picture 2" descr="C:\Users\貴語慧\Desktop\利衝1227\圖\seminar-1184788_1280.png"/>
          <p:cNvPicPr>
            <a:picLocks noChangeAspect="1" noChangeArrowheads="1"/>
          </p:cNvPicPr>
          <p:nvPr/>
        </p:nvPicPr>
        <p:blipFill rotWithShape="1">
          <a:blip r:embed="rId3">
            <a:extLst>
              <a:ext uri="{28A0092B-C50C-407E-A947-70E740481C1C}">
                <a14:useLocalDpi xmlns:a14="http://schemas.microsoft.com/office/drawing/2010/main" val="0"/>
              </a:ext>
            </a:extLst>
          </a:blip>
          <a:srcRect t="1" r="45812" b="19344"/>
          <a:stretch/>
        </p:blipFill>
        <p:spPr bwMode="auto">
          <a:xfrm>
            <a:off x="2551596" y="4653136"/>
            <a:ext cx="497885" cy="5760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貴語慧\Desktop\利衝1227\圖\consultants-3180641_192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750" b="100000" l="5052" r="100000">
                        <a14:foregroundMark x1="15990" y1="34583" x2="19167" y2="95885"/>
                        <a14:foregroundMark x1="58490" y1="51667" x2="61354" y2="78490"/>
                        <a14:backgroundMark x1="31198" y1="56927" x2="35573" y2="21927"/>
                        <a14:backgroundMark x1="57083" y1="71979" x2="57969" y2="77969"/>
                        <a14:backgroundMark x1="56615" y1="69219" x2="57083" y2="71094"/>
                        <a14:backgroundMark x1="35260" y1="85104" x2="35885" y2="85573"/>
                        <a14:backgroundMark x1="60000" y1="85104" x2="59635" y2="85469"/>
                        <a14:backgroundMark x1="38333" y1="72135" x2="37188" y2="78490"/>
                        <a14:backgroundMark x1="38333" y1="71979" x2="38906" y2="69479"/>
                        <a14:backgroundMark x1="63125" y1="78594" x2="62865" y2="76042"/>
                        <a14:backgroundMark x1="62396" y1="68906" x2="62552" y2="70521"/>
                        <a14:backgroundMark x1="62552" y1="71198" x2="62813" y2="75729"/>
                        <a14:backgroundMark x1="25521" y1="88594" x2="25885" y2="88802"/>
                      </a14:backgroundRemoval>
                    </a14:imgEffect>
                  </a14:imgLayer>
                </a14:imgProps>
              </a:ext>
              <a:ext uri="{28A0092B-C50C-407E-A947-70E740481C1C}">
                <a14:useLocalDpi xmlns:a14="http://schemas.microsoft.com/office/drawing/2010/main" val="0"/>
              </a:ext>
            </a:extLst>
          </a:blip>
          <a:srcRect t="26388"/>
          <a:stretch/>
        </p:blipFill>
        <p:spPr bwMode="auto">
          <a:xfrm>
            <a:off x="3802539" y="4644088"/>
            <a:ext cx="794857" cy="585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表格 24"/>
          <p:cNvGraphicFramePr>
            <a:graphicFrameLocks noGrp="1"/>
          </p:cNvGraphicFramePr>
          <p:nvPr>
            <p:extLst>
              <p:ext uri="{D42A27DB-BD31-4B8C-83A1-F6EECF244321}">
                <p14:modId xmlns:p14="http://schemas.microsoft.com/office/powerpoint/2010/main" val="2363676028"/>
              </p:ext>
            </p:extLst>
          </p:nvPr>
        </p:nvGraphicFramePr>
        <p:xfrm>
          <a:off x="459064" y="4869160"/>
          <a:ext cx="4105692" cy="1444056"/>
        </p:xfrm>
        <a:graphic>
          <a:graphicData uri="http://schemas.openxmlformats.org/drawingml/2006/table">
            <a:tbl>
              <a:tblPr firstRow="1" bandRow="1">
                <a:tableStyleId>{BDBED569-4797-4DF1-A0F4-6AAB3CD982D8}</a:tableStyleId>
              </a:tblPr>
              <a:tblGrid>
                <a:gridCol w="1368564">
                  <a:extLst>
                    <a:ext uri="{9D8B030D-6E8A-4147-A177-3AD203B41FA5}">
                      <a16:colId xmlns:a16="http://schemas.microsoft.com/office/drawing/2014/main" val="20000"/>
                    </a:ext>
                  </a:extLst>
                </a:gridCol>
                <a:gridCol w="1368564">
                  <a:extLst>
                    <a:ext uri="{9D8B030D-6E8A-4147-A177-3AD203B41FA5}">
                      <a16:colId xmlns:a16="http://schemas.microsoft.com/office/drawing/2014/main" val="20001"/>
                    </a:ext>
                  </a:extLst>
                </a:gridCol>
                <a:gridCol w="1368564">
                  <a:extLst>
                    <a:ext uri="{9D8B030D-6E8A-4147-A177-3AD203B41FA5}">
                      <a16:colId xmlns:a16="http://schemas.microsoft.com/office/drawing/2014/main" val="20002"/>
                    </a:ext>
                  </a:extLst>
                </a:gridCol>
              </a:tblGrid>
              <a:tr h="361014">
                <a:tc>
                  <a:txBody>
                    <a:bodyPr/>
                    <a:lstStyle/>
                    <a:p>
                      <a:pPr marL="0" marR="0" lvl="0" indent="0" algn="ctr" rtl="0">
                        <a:spcBef>
                          <a:spcPts val="0"/>
                        </a:spcBef>
                        <a:spcAft>
                          <a:spcPts val="0"/>
                        </a:spcAft>
                        <a:buNone/>
                      </a:pPr>
                      <a:endParaRPr sz="1400" b="1" dirty="0">
                        <a:solidFill>
                          <a:srgbClr val="FF0000"/>
                        </a:solidFill>
                        <a:latin typeface="+mj-ea"/>
                        <a:ea typeface="+mj-ea"/>
                      </a:endParaRPr>
                    </a:p>
                  </a:txBody>
                  <a:tcPr marL="99050" marR="99050" marT="45725" marB="45725">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rtl="0">
                        <a:spcBef>
                          <a:spcPts val="0"/>
                        </a:spcBef>
                        <a:spcAft>
                          <a:spcPts val="0"/>
                        </a:spcAft>
                        <a:buNone/>
                      </a:pPr>
                      <a:r>
                        <a:rPr lang="zh-TW" altLang="en-US" sz="1400" b="1" dirty="0">
                          <a:latin typeface="+mj-ea"/>
                          <a:ea typeface="+mj-ea"/>
                        </a:rPr>
                        <a:t>公職人員</a:t>
                      </a:r>
                      <a:endParaRPr sz="1400" b="1" dirty="0">
                        <a:latin typeface="+mj-ea"/>
                        <a:ea typeface="+mj-ea"/>
                      </a:endParaRPr>
                    </a:p>
                  </a:txBody>
                  <a:tcPr marL="99050" marR="99050" marT="45725" marB="45725">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rtl="0">
                        <a:spcBef>
                          <a:spcPts val="0"/>
                        </a:spcBef>
                        <a:spcAft>
                          <a:spcPts val="0"/>
                        </a:spcAft>
                        <a:buNone/>
                      </a:pPr>
                      <a:r>
                        <a:rPr lang="zh-TW" altLang="en-US" sz="1400" b="1" dirty="0">
                          <a:latin typeface="+mj-ea"/>
                          <a:ea typeface="+mj-ea"/>
                        </a:rPr>
                        <a:t>關係人</a:t>
                      </a:r>
                      <a:endParaRPr sz="1400" b="1" dirty="0">
                        <a:latin typeface="+mj-ea"/>
                        <a:ea typeface="+mj-ea"/>
                      </a:endParaRPr>
                    </a:p>
                  </a:txBody>
                  <a:tcPr marL="99050" marR="99050" marT="45725" marB="45725">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61014">
                <a:tc>
                  <a:txBody>
                    <a:bodyPr/>
                    <a:lstStyle/>
                    <a:p>
                      <a:pPr marL="0" marR="0" lvl="0" indent="0" algn="ctr" rtl="0">
                        <a:spcBef>
                          <a:spcPts val="0"/>
                        </a:spcBef>
                        <a:spcAft>
                          <a:spcPts val="0"/>
                        </a:spcAft>
                        <a:buNone/>
                      </a:pPr>
                      <a:r>
                        <a:rPr lang="zh-TW" sz="1400" b="1" dirty="0">
                          <a:latin typeface="+mj-ea"/>
                          <a:ea typeface="+mj-ea"/>
                          <a:sym typeface="Arial"/>
                        </a:rPr>
                        <a:t>服務機關</a:t>
                      </a:r>
                      <a:endParaRPr sz="1400" b="1" dirty="0">
                        <a:solidFill>
                          <a:srgbClr val="FF0000"/>
                        </a:solidFill>
                        <a:latin typeface="+mj-ea"/>
                        <a:ea typeface="+mj-ea"/>
                      </a:endParaRPr>
                    </a:p>
                  </a:txBody>
                  <a:tcPr marL="99050" marR="99050" marT="45725" marB="45725" anchor="ctr">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rtl="0">
                        <a:spcBef>
                          <a:spcPts val="0"/>
                        </a:spcBef>
                        <a:spcAft>
                          <a:spcPts val="0"/>
                        </a:spcAft>
                        <a:buNone/>
                      </a:pPr>
                      <a:r>
                        <a:rPr lang="zh-TW" sz="1400" b="1" dirty="0">
                          <a:latin typeface="+mj-ea"/>
                          <a:ea typeface="+mj-ea"/>
                        </a:rPr>
                        <a:t>A</a:t>
                      </a:r>
                      <a:endParaRPr sz="1400" b="1" dirty="0">
                        <a:latin typeface="+mj-ea"/>
                        <a:ea typeface="+mj-ea"/>
                      </a:endParaRPr>
                    </a:p>
                  </a:txBody>
                  <a:tcPr marL="99050" marR="990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rtl="0">
                        <a:spcBef>
                          <a:spcPts val="0"/>
                        </a:spcBef>
                        <a:spcAft>
                          <a:spcPts val="0"/>
                        </a:spcAft>
                        <a:buNone/>
                      </a:pPr>
                      <a:r>
                        <a:rPr lang="zh-TW" sz="1400" b="1" dirty="0">
                          <a:latin typeface="+mj-ea"/>
                          <a:ea typeface="+mj-ea"/>
                        </a:rPr>
                        <a:t>B</a:t>
                      </a:r>
                      <a:endParaRPr sz="1400" b="1" dirty="0">
                        <a:latin typeface="+mj-ea"/>
                        <a:ea typeface="+mj-ea"/>
                      </a:endParaRPr>
                    </a:p>
                  </a:txBody>
                  <a:tcPr marL="99050" marR="99050" marT="45725" marB="45725" anchor="ct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1"/>
                  </a:ext>
                </a:extLst>
              </a:tr>
              <a:tr h="361014">
                <a:tc>
                  <a:txBody>
                    <a:bodyPr/>
                    <a:lstStyle/>
                    <a:p>
                      <a:pPr marL="0" marR="0" lvl="0" indent="0" algn="ctr" rtl="0">
                        <a:spcBef>
                          <a:spcPts val="0"/>
                        </a:spcBef>
                        <a:spcAft>
                          <a:spcPts val="0"/>
                        </a:spcAft>
                        <a:buNone/>
                      </a:pPr>
                      <a:r>
                        <a:rPr lang="zh-TW" sz="1400" b="1" dirty="0">
                          <a:latin typeface="+mj-ea"/>
                          <a:ea typeface="+mj-ea"/>
                          <a:sym typeface="Arial"/>
                        </a:rPr>
                        <a:t>受監督機關</a:t>
                      </a:r>
                      <a:endParaRPr sz="1400" b="1" dirty="0">
                        <a:solidFill>
                          <a:srgbClr val="FF0000"/>
                        </a:solidFill>
                        <a:latin typeface="+mj-ea"/>
                        <a:ea typeface="+mj-ea"/>
                      </a:endParaRPr>
                    </a:p>
                  </a:txBody>
                  <a:tcPr marL="99050" marR="99050" marT="45725" marB="45725" anchor="ctr">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spcBef>
                          <a:spcPts val="0"/>
                        </a:spcBef>
                        <a:spcAft>
                          <a:spcPts val="0"/>
                        </a:spcAft>
                        <a:buNone/>
                      </a:pPr>
                      <a:r>
                        <a:rPr lang="zh-TW" sz="1400" b="1" dirty="0">
                          <a:latin typeface="+mj-ea"/>
                          <a:ea typeface="+mj-ea"/>
                        </a:rPr>
                        <a:t>C</a:t>
                      </a:r>
                      <a:endParaRPr sz="1400" b="1" dirty="0">
                        <a:latin typeface="+mj-ea"/>
                        <a:ea typeface="+mj-ea"/>
                      </a:endParaRPr>
                    </a:p>
                  </a:txBody>
                  <a:tcPr marL="99050" marR="990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spcBef>
                          <a:spcPts val="0"/>
                        </a:spcBef>
                        <a:spcAft>
                          <a:spcPts val="0"/>
                        </a:spcAft>
                        <a:buNone/>
                      </a:pPr>
                      <a:r>
                        <a:rPr lang="zh-TW" sz="1400" b="1" dirty="0">
                          <a:latin typeface="+mj-ea"/>
                          <a:ea typeface="+mj-ea"/>
                        </a:rPr>
                        <a:t>D</a:t>
                      </a:r>
                      <a:endParaRPr sz="1400" b="1" dirty="0">
                        <a:latin typeface="+mj-ea"/>
                        <a:ea typeface="+mj-ea"/>
                      </a:endParaRPr>
                    </a:p>
                  </a:txBody>
                  <a:tcPr marL="99050" marR="99050" marT="45725" marB="45725" anchor="ct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61014">
                <a:tc gridSpan="3">
                  <a:txBody>
                    <a:bodyPr/>
                    <a:lstStyle/>
                    <a:p>
                      <a:pPr marL="0" marR="0" lvl="0" indent="0" algn="l" rtl="0">
                        <a:spcBef>
                          <a:spcPts val="0"/>
                        </a:spcBef>
                        <a:spcAft>
                          <a:spcPts val="0"/>
                        </a:spcAft>
                        <a:buNone/>
                      </a:pPr>
                      <a:r>
                        <a:rPr lang="en-US" altLang="zh-TW" sz="1400" b="1" dirty="0">
                          <a:solidFill>
                            <a:srgbClr val="FF0000"/>
                          </a:solidFill>
                          <a:latin typeface="+mj-ea"/>
                          <a:ea typeface="+mj-ea"/>
                          <a:sym typeface="Wingdings"/>
                        </a:rPr>
                        <a:t></a:t>
                      </a:r>
                      <a:r>
                        <a:rPr lang="en-US" altLang="zh-TW" sz="1400" b="1" dirty="0">
                          <a:solidFill>
                            <a:srgbClr val="FF0000"/>
                          </a:solidFill>
                          <a:latin typeface="+mj-ea"/>
                          <a:ea typeface="+mj-ea"/>
                        </a:rPr>
                        <a:t>ABCD</a:t>
                      </a:r>
                      <a:r>
                        <a:rPr lang="zh-TW" altLang="en-US" sz="1400" b="1" dirty="0">
                          <a:solidFill>
                            <a:srgbClr val="FF0000"/>
                          </a:solidFill>
                          <a:latin typeface="+mj-ea"/>
                          <a:ea typeface="+mj-ea"/>
                        </a:rPr>
                        <a:t>交易或補助情形均屬</a:t>
                      </a:r>
                      <a:r>
                        <a:rPr lang="en-US" altLang="zh-TW" sz="1400" b="1" dirty="0">
                          <a:solidFill>
                            <a:srgbClr val="FF0000"/>
                          </a:solidFill>
                          <a:latin typeface="+mj-ea"/>
                          <a:ea typeface="+mj-ea"/>
                        </a:rPr>
                        <a:t>§14</a:t>
                      </a:r>
                      <a:r>
                        <a:rPr lang="zh-TW" altLang="en-US" sz="1400" b="1" dirty="0">
                          <a:solidFill>
                            <a:srgbClr val="FF0000"/>
                          </a:solidFill>
                          <a:latin typeface="+mj-ea"/>
                          <a:ea typeface="+mj-ea"/>
                        </a:rPr>
                        <a:t>規範範圍</a:t>
                      </a:r>
                      <a:endParaRPr sz="1400" b="1" dirty="0">
                        <a:solidFill>
                          <a:srgbClr val="FF0000"/>
                        </a:solidFill>
                        <a:latin typeface="+mj-ea"/>
                        <a:ea typeface="+mj-ea"/>
                      </a:endParaRPr>
                    </a:p>
                  </a:txBody>
                  <a:tcPr marL="99050" marR="990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rtl="0">
                        <a:spcBef>
                          <a:spcPts val="0"/>
                        </a:spcBef>
                        <a:spcAft>
                          <a:spcPts val="0"/>
                        </a:spcAft>
                        <a:buNone/>
                      </a:pPr>
                      <a:endParaRPr sz="1400" b="1" dirty="0">
                        <a:latin typeface="+mj-ea"/>
                        <a:ea typeface="+mj-ea"/>
                      </a:endParaRPr>
                    </a:p>
                  </a:txBody>
                  <a:tcPr marL="99050" marR="99050" marT="45725" marB="45725" anchor="ctr"/>
                </a:tc>
                <a:tc hMerge="1">
                  <a:txBody>
                    <a:bodyPr/>
                    <a:lstStyle/>
                    <a:p>
                      <a:pPr marL="0" marR="0" lvl="0" indent="0" algn="ctr" rtl="0">
                        <a:spcBef>
                          <a:spcPts val="0"/>
                        </a:spcBef>
                        <a:spcAft>
                          <a:spcPts val="0"/>
                        </a:spcAft>
                        <a:buNone/>
                      </a:pPr>
                      <a:endParaRPr sz="1400" b="1" dirty="0">
                        <a:latin typeface="+mj-ea"/>
                        <a:ea typeface="+mj-ea"/>
                      </a:endParaRPr>
                    </a:p>
                  </a:txBody>
                  <a:tcPr marL="99050" marR="99050" marT="45725" marB="45725" anchor="ctr"/>
                </a:tc>
                <a:extLst>
                  <a:ext uri="{0D108BD9-81ED-4DB2-BD59-A6C34878D82A}">
                    <a16:rowId xmlns:a16="http://schemas.microsoft.com/office/drawing/2014/main" val="10003"/>
                  </a:ext>
                </a:extLst>
              </a:tr>
            </a:tbl>
          </a:graphicData>
        </a:graphic>
      </p:graphicFrame>
      <p:grpSp>
        <p:nvGrpSpPr>
          <p:cNvPr id="44" name="群組 43"/>
          <p:cNvGrpSpPr/>
          <p:nvPr/>
        </p:nvGrpSpPr>
        <p:grpSpPr>
          <a:xfrm>
            <a:off x="5277536" y="332656"/>
            <a:ext cx="4500000" cy="4824536"/>
            <a:chOff x="5205528" y="1772816"/>
            <a:chExt cx="4500000" cy="4824536"/>
          </a:xfrm>
        </p:grpSpPr>
        <p:sp>
          <p:nvSpPr>
            <p:cNvPr id="47" name="矩形 46"/>
            <p:cNvSpPr/>
            <p:nvPr/>
          </p:nvSpPr>
          <p:spPr>
            <a:xfrm>
              <a:off x="5205528" y="2196542"/>
              <a:ext cx="4500000" cy="440081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446990" tIns="208280" rIns="446990" bIns="71120" numCol="1" spcCol="1270" anchor="t" anchorCtr="0">
              <a:noAutofit/>
            </a:bodyPr>
            <a:lstStyle/>
            <a:p>
              <a:pPr marL="358775" lvl="1" indent="-358775" algn="l" defTabSz="444500" rtl="0">
                <a:lnSpc>
                  <a:spcPts val="1680"/>
                </a:lnSpc>
                <a:spcBef>
                  <a:spcPct val="0"/>
                </a:spcBef>
              </a:pPr>
              <a:r>
                <a:rPr lang="zh-TW" b="1" i="0" kern="1200" dirty="0"/>
                <a:t>一、</a:t>
              </a:r>
              <a:r>
                <a:rPr lang="zh-TW" b="1" i="0" u="heavy" kern="1200" dirty="0">
                  <a:uFill>
                    <a:solidFill>
                      <a:srgbClr val="C00000"/>
                    </a:solidFill>
                  </a:uFill>
                </a:rPr>
                <a:t>依政府採購法以公告程序或同法第一百零五條辦理之採購</a:t>
              </a:r>
              <a:r>
                <a:rPr lang="zh-TW" b="1" i="0" kern="1200" dirty="0"/>
                <a:t>。 </a:t>
              </a:r>
              <a:endParaRPr lang="zh-TW" kern="1200" dirty="0"/>
            </a:p>
            <a:p>
              <a:pPr marL="358775" lvl="1" indent="-358775" algn="l" defTabSz="444500" rtl="0">
                <a:lnSpc>
                  <a:spcPts val="1680"/>
                </a:lnSpc>
                <a:spcBef>
                  <a:spcPct val="0"/>
                </a:spcBef>
              </a:pPr>
              <a:r>
                <a:rPr lang="zh-TW" b="1" i="0" kern="1200" dirty="0"/>
                <a:t>二、</a:t>
              </a:r>
              <a:r>
                <a:rPr lang="zh-TW" b="1" i="0" u="heavy" kern="1200" dirty="0">
                  <a:uFill>
                    <a:solidFill>
                      <a:srgbClr val="C00000"/>
                    </a:solidFill>
                  </a:uFill>
                </a:rPr>
                <a:t>依法令規定經由公平競爭方式，以公告程序辦理之採購、標售、標租或招標設定用益物權</a:t>
              </a:r>
              <a:r>
                <a:rPr lang="zh-TW" b="1" i="0" kern="1200" dirty="0"/>
                <a:t>。 </a:t>
              </a:r>
              <a:endParaRPr lang="zh-TW" kern="1200" dirty="0"/>
            </a:p>
            <a:p>
              <a:pPr marL="358775" lvl="1" indent="-358775" algn="l" defTabSz="444500" rtl="0">
                <a:lnSpc>
                  <a:spcPts val="1680"/>
                </a:lnSpc>
                <a:spcBef>
                  <a:spcPct val="0"/>
                </a:spcBef>
              </a:pPr>
              <a:r>
                <a:rPr lang="zh-TW" b="1" i="0" kern="1200" dirty="0"/>
                <a:t>三、基於法定身分依法令規定申請之補助；或</a:t>
              </a:r>
              <a:r>
                <a:rPr lang="zh-TW" b="1" i="0" u="heavy" kern="1200" dirty="0">
                  <a:solidFill>
                    <a:schemeClr val="tx1"/>
                  </a:solidFill>
                  <a:uFill>
                    <a:solidFill>
                      <a:srgbClr val="C00000"/>
                    </a:solidFill>
                  </a:uFill>
                </a:rPr>
                <a:t>對</a:t>
              </a:r>
              <a:r>
                <a:rPr lang="zh-TW" b="1" i="0" u="heavy" kern="1200" dirty="0">
                  <a:uFill>
                    <a:solidFill>
                      <a:srgbClr val="C00000"/>
                    </a:solidFill>
                  </a:uFill>
                </a:rPr>
                <a:t>公職人員之關係人依法令規定以公開公平方式辦理之補助，或禁止其補助反不利於公共利益且經補助法令主管機關核定同意之補助</a:t>
              </a:r>
              <a:r>
                <a:rPr lang="zh-TW" b="1" i="0" kern="1200" dirty="0"/>
                <a:t>。 </a:t>
              </a:r>
              <a:endParaRPr lang="zh-TW" kern="1200" dirty="0"/>
            </a:p>
            <a:p>
              <a:pPr marL="358775" lvl="1" indent="-358775" algn="l" defTabSz="444500" rtl="0">
                <a:lnSpc>
                  <a:spcPts val="1680"/>
                </a:lnSpc>
                <a:spcBef>
                  <a:spcPct val="0"/>
                </a:spcBef>
              </a:pPr>
              <a:r>
                <a:rPr lang="zh-TW" b="1" i="0" kern="1200" dirty="0"/>
                <a:t>四、交易標的為公職人員服務或受其監督之機關團體所提供，並以公定價格交易。 </a:t>
              </a:r>
              <a:endParaRPr lang="zh-TW" kern="1200" dirty="0"/>
            </a:p>
            <a:p>
              <a:pPr marL="358775" lvl="1" indent="-358775" algn="l" defTabSz="444500" rtl="0">
                <a:lnSpc>
                  <a:spcPts val="1680"/>
                </a:lnSpc>
                <a:spcBef>
                  <a:spcPct val="0"/>
                </a:spcBef>
              </a:pPr>
              <a:r>
                <a:rPr lang="zh-TW" b="1" i="0" kern="1200" dirty="0"/>
                <a:t>五、公營事業機構執行國家建設、公共政策或為公益用途申請承租、承購、委託經營、改良利用國有非公用不動產。 </a:t>
              </a:r>
              <a:endParaRPr lang="zh-TW" kern="1200" dirty="0"/>
            </a:p>
            <a:p>
              <a:pPr marL="358775" lvl="1" indent="-358775" algn="l" defTabSz="444500" rtl="0">
                <a:lnSpc>
                  <a:spcPts val="1680"/>
                </a:lnSpc>
                <a:spcBef>
                  <a:spcPct val="0"/>
                </a:spcBef>
              </a:pPr>
              <a:r>
                <a:rPr lang="zh-TW" b="1" i="0" kern="1200" dirty="0"/>
                <a:t>六、一定金額以下之補助及交易。</a:t>
              </a:r>
              <a:r>
                <a:rPr lang="en-US" altLang="zh-TW" sz="1050" dirty="0">
                  <a:latin typeface="+mj-ea"/>
                  <a:ea typeface="+mj-ea"/>
                </a:rPr>
                <a:t>(</a:t>
              </a:r>
              <a:r>
                <a:rPr lang="zh-TW" altLang="en-US" sz="1050" dirty="0">
                  <a:latin typeface="+mj-ea"/>
                  <a:ea typeface="+mj-ea"/>
                </a:rPr>
                <a:t>依法務部</a:t>
              </a:r>
              <a:r>
                <a:rPr lang="en-US" altLang="zh-TW" sz="1050" dirty="0">
                  <a:latin typeface="+mj-ea"/>
                  <a:ea typeface="+mj-ea"/>
                </a:rPr>
                <a:t>107</a:t>
              </a:r>
              <a:r>
                <a:rPr lang="zh-TW" altLang="en-US" sz="1050" dirty="0">
                  <a:latin typeface="+mj-ea"/>
                  <a:ea typeface="+mj-ea"/>
                </a:rPr>
                <a:t>年</a:t>
              </a:r>
              <a:r>
                <a:rPr lang="en-US" altLang="zh-TW" sz="1050" dirty="0">
                  <a:latin typeface="+mj-ea"/>
                  <a:ea typeface="+mj-ea"/>
                </a:rPr>
                <a:t>12</a:t>
              </a:r>
              <a:r>
                <a:rPr lang="zh-TW" altLang="en-US" sz="1050" dirty="0">
                  <a:latin typeface="+mj-ea"/>
                  <a:ea typeface="+mj-ea"/>
                </a:rPr>
                <a:t>月</a:t>
              </a:r>
              <a:r>
                <a:rPr lang="en-US" altLang="zh-TW" sz="1050" dirty="0">
                  <a:latin typeface="+mj-ea"/>
                  <a:ea typeface="+mj-ea"/>
                </a:rPr>
                <a:t>17</a:t>
              </a:r>
              <a:r>
                <a:rPr lang="zh-TW" altLang="en-US" sz="1050" dirty="0">
                  <a:latin typeface="+mj-ea"/>
                  <a:ea typeface="+mj-ea"/>
                </a:rPr>
                <a:t>日法授廉利字第</a:t>
              </a:r>
              <a:r>
                <a:rPr lang="en-US" altLang="zh-TW" sz="1050" dirty="0">
                  <a:latin typeface="+mj-ea"/>
                  <a:ea typeface="+mj-ea"/>
                </a:rPr>
                <a:t>10700098410</a:t>
              </a:r>
              <a:r>
                <a:rPr lang="zh-TW" altLang="en-US" sz="1050" dirty="0">
                  <a:latin typeface="+mj-ea"/>
                  <a:ea typeface="+mj-ea"/>
                </a:rPr>
                <a:t>號函，指每筆新臺幣</a:t>
              </a:r>
              <a:r>
                <a:rPr lang="en-US" altLang="zh-TW" sz="1050" dirty="0">
                  <a:latin typeface="+mj-ea"/>
                  <a:ea typeface="+mj-ea"/>
                </a:rPr>
                <a:t>1</a:t>
              </a:r>
              <a:r>
                <a:rPr lang="zh-TW" altLang="en-US" sz="1050" dirty="0">
                  <a:latin typeface="+mj-ea"/>
                  <a:ea typeface="+mj-ea"/>
                </a:rPr>
                <a:t>萬元，同一年度同一補助或交易對象合計不逾</a:t>
              </a:r>
              <a:r>
                <a:rPr lang="en-US" altLang="zh-TW" sz="1050" dirty="0">
                  <a:latin typeface="+mj-ea"/>
                  <a:ea typeface="+mj-ea"/>
                </a:rPr>
                <a:t>10</a:t>
              </a:r>
              <a:r>
                <a:rPr lang="zh-TW" altLang="en-US" sz="1050" dirty="0">
                  <a:latin typeface="+mj-ea"/>
                  <a:ea typeface="+mj-ea"/>
                </a:rPr>
                <a:t>萬元</a:t>
              </a:r>
              <a:r>
                <a:rPr lang="en-US" altLang="zh-TW" sz="1050" dirty="0">
                  <a:latin typeface="+mj-ea"/>
                  <a:ea typeface="+mj-ea"/>
                </a:rPr>
                <a:t>)</a:t>
              </a:r>
              <a:endParaRPr lang="zh-TW" kern="1200" dirty="0"/>
            </a:p>
          </p:txBody>
        </p:sp>
        <p:sp>
          <p:nvSpPr>
            <p:cNvPr id="48" name="圓角矩形 6"/>
            <p:cNvSpPr/>
            <p:nvPr/>
          </p:nvSpPr>
          <p:spPr>
            <a:xfrm>
              <a:off x="5925608" y="1772816"/>
              <a:ext cx="3159928" cy="576000"/>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152383" tIns="0" rIns="152383" bIns="0" numCol="1" spcCol="1270" anchor="ctr" anchorCtr="0">
              <a:noAutofit/>
            </a:bodyPr>
            <a:lstStyle/>
            <a:p>
              <a:pPr lvl="0" algn="l" defTabSz="444500" rtl="0">
                <a:lnSpc>
                  <a:spcPct val="90000"/>
                </a:lnSpc>
                <a:spcBef>
                  <a:spcPct val="0"/>
                </a:spcBef>
              </a:pPr>
              <a:r>
                <a:rPr lang="zh-TW" sz="2800" b="1" i="0" kern="1200" dirty="0">
                  <a:solidFill>
                    <a:srgbClr val="FF0000"/>
                  </a:solidFill>
                </a:rPr>
                <a:t>例外</a:t>
              </a:r>
              <a:r>
                <a:rPr lang="zh-TW" altLang="en-US" sz="2800" b="1" i="0" kern="1200" dirty="0">
                  <a:solidFill>
                    <a:srgbClr val="FF0000"/>
                  </a:solidFill>
                </a:rPr>
                <a:t>允許</a:t>
              </a:r>
              <a:r>
                <a:rPr lang="zh-TW" sz="2000" b="1" i="0" kern="1200" dirty="0"/>
                <a:t>補助或交易</a:t>
              </a:r>
              <a:endParaRPr lang="zh-TW" sz="2000" kern="1200" dirty="0"/>
            </a:p>
          </p:txBody>
        </p:sp>
      </p:grpSp>
      <p:grpSp>
        <p:nvGrpSpPr>
          <p:cNvPr id="12" name="群組 11">
            <a:extLst>
              <a:ext uri="{FF2B5EF4-FFF2-40B4-BE49-F238E27FC236}">
                <a16:creationId xmlns:a16="http://schemas.microsoft.com/office/drawing/2014/main" id="{A132F2BF-F8F7-4235-9FC5-4257042AAFE0}"/>
              </a:ext>
            </a:extLst>
          </p:cNvPr>
          <p:cNvGrpSpPr/>
          <p:nvPr/>
        </p:nvGrpSpPr>
        <p:grpSpPr>
          <a:xfrm>
            <a:off x="5093304" y="908720"/>
            <a:ext cx="4968552" cy="5962668"/>
            <a:chOff x="5093304" y="908720"/>
            <a:chExt cx="4968552" cy="5962668"/>
          </a:xfrm>
        </p:grpSpPr>
        <p:sp>
          <p:nvSpPr>
            <p:cNvPr id="49" name="圓角矩形 48"/>
            <p:cNvSpPr/>
            <p:nvPr/>
          </p:nvSpPr>
          <p:spPr>
            <a:xfrm>
              <a:off x="5961112" y="908720"/>
              <a:ext cx="3384376" cy="1152192"/>
            </a:xfrm>
            <a:prstGeom prst="roundRect">
              <a:avLst/>
            </a:prstGeom>
            <a:solidFill>
              <a:schemeClr val="accent1">
                <a:alpha val="2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55" name="圓角矩形 54"/>
            <p:cNvSpPr/>
            <p:nvPr/>
          </p:nvSpPr>
          <p:spPr>
            <a:xfrm>
              <a:off x="5961112" y="2253193"/>
              <a:ext cx="3384376" cy="878522"/>
            </a:xfrm>
            <a:prstGeom prst="roundRect">
              <a:avLst/>
            </a:prstGeom>
            <a:solidFill>
              <a:schemeClr val="accent1">
                <a:alpha val="2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grpSp>
          <p:nvGrpSpPr>
            <p:cNvPr id="57" name="群組 56"/>
            <p:cNvGrpSpPr/>
            <p:nvPr/>
          </p:nvGrpSpPr>
          <p:grpSpPr>
            <a:xfrm>
              <a:off x="5427386" y="1205909"/>
              <a:ext cx="530460" cy="4104000"/>
              <a:chOff x="5313040" y="1655695"/>
              <a:chExt cx="530460" cy="4104000"/>
            </a:xfrm>
          </p:grpSpPr>
          <p:sp>
            <p:nvSpPr>
              <p:cNvPr id="53" name="矩形 52"/>
              <p:cNvSpPr/>
              <p:nvPr/>
            </p:nvSpPr>
            <p:spPr>
              <a:xfrm>
                <a:off x="5446792" y="1655695"/>
                <a:ext cx="396000" cy="10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p:nvSpPr>
            <p:spPr>
              <a:xfrm>
                <a:off x="5447500" y="2909517"/>
                <a:ext cx="396000" cy="10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向下箭號 55"/>
              <p:cNvSpPr/>
              <p:nvPr/>
            </p:nvSpPr>
            <p:spPr>
              <a:xfrm>
                <a:off x="5313040" y="1655695"/>
                <a:ext cx="180000" cy="4104000"/>
              </a:xfrm>
              <a:prstGeom prst="downArrow">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8" name="矩形 57"/>
            <p:cNvSpPr/>
            <p:nvPr/>
          </p:nvSpPr>
          <p:spPr>
            <a:xfrm>
              <a:off x="5093304" y="5297142"/>
              <a:ext cx="4968552" cy="1015663"/>
            </a:xfrm>
            <a:prstGeom prst="rect">
              <a:avLst/>
            </a:prstGeom>
            <a:solidFill>
              <a:schemeClr val="accent1">
                <a:alpha val="20000"/>
              </a:schemeClr>
            </a:solidFill>
          </p:spPr>
          <p:txBody>
            <a:bodyPr wrap="square">
              <a:spAutoFit/>
            </a:bodyPr>
            <a:lstStyle/>
            <a:p>
              <a:r>
                <a:rPr lang="zh-TW" altLang="en-US" b="1" dirty="0">
                  <a:solidFill>
                    <a:schemeClr val="tx1"/>
                  </a:solidFill>
                  <a:latin typeface="微軟正黑體" pitchFamily="34" charset="-120"/>
                  <a:ea typeface="微軟正黑體" pitchFamily="34" charset="-120"/>
                </a:rPr>
                <a:t>揭露身分義務</a:t>
              </a:r>
              <a:r>
                <a:rPr lang="en-US" altLang="zh-TW" b="1" dirty="0">
                  <a:solidFill>
                    <a:schemeClr val="tx1"/>
                  </a:solidFill>
                  <a:latin typeface="微軟正黑體" pitchFamily="34" charset="-120"/>
                  <a:ea typeface="微軟正黑體" pitchFamily="34" charset="-120"/>
                </a:rPr>
                <a:t>(§14</a:t>
              </a:r>
              <a:r>
                <a:rPr lang="en-US" altLang="zh-TW" b="1" dirty="0">
                  <a:solidFill>
                    <a:schemeClr val="tx1"/>
                  </a:solidFill>
                  <a:latin typeface="+mj-ea"/>
                </a:rPr>
                <a:t>Ⅱ</a:t>
              </a:r>
              <a:r>
                <a:rPr lang="en-US" altLang="zh-TW" b="1" dirty="0">
                  <a:solidFill>
                    <a:schemeClr val="tx1"/>
                  </a:solidFill>
                  <a:latin typeface="微軟正黑體" pitchFamily="34" charset="-120"/>
                  <a:ea typeface="微軟正黑體" pitchFamily="34" charset="-120"/>
                </a:rPr>
                <a:t>)</a:t>
              </a:r>
            </a:p>
            <a:p>
              <a:r>
                <a:rPr lang="zh-TW" altLang="en-US" b="1" dirty="0">
                  <a:solidFill>
                    <a:schemeClr val="tx1"/>
                  </a:solidFill>
                  <a:latin typeface="微軟正黑體" pitchFamily="34" charset="-120"/>
                  <a:ea typeface="微軟正黑體" pitchFamily="34" charset="-120"/>
                </a:rPr>
                <a:t>補助或交易行為</a:t>
              </a:r>
              <a:r>
                <a:rPr lang="zh-TW" altLang="en-US" sz="1600" b="1" dirty="0">
                  <a:solidFill>
                    <a:srgbClr val="FF0000"/>
                  </a:solidFill>
                  <a:latin typeface="微軟正黑體" pitchFamily="34" charset="-120"/>
                  <a:ea typeface="微軟正黑體" pitchFamily="34" charset="-120"/>
                </a:rPr>
                <a:t>前</a:t>
              </a:r>
              <a:r>
                <a:rPr lang="zh-TW" altLang="en-US" b="1" dirty="0">
                  <a:solidFill>
                    <a:schemeClr val="tx1"/>
                  </a:solidFill>
                  <a:latin typeface="微軟正黑體" pitchFamily="34" charset="-120"/>
                  <a:ea typeface="微軟正黑體" pitchFamily="34" charset="-120"/>
                </a:rPr>
                <a:t>，主動於申請或投標文件內表明身分關係</a:t>
              </a:r>
              <a:endParaRPr lang="en-US" altLang="zh-TW" b="1" dirty="0">
                <a:solidFill>
                  <a:schemeClr val="tx1"/>
                </a:solidFill>
                <a:latin typeface="微軟正黑體" pitchFamily="34" charset="-120"/>
                <a:ea typeface="微軟正黑體" pitchFamily="34" charset="-120"/>
              </a:endParaRPr>
            </a:p>
            <a:p>
              <a:r>
                <a:rPr lang="zh-TW" altLang="en-US" b="1" dirty="0">
                  <a:solidFill>
                    <a:schemeClr val="tx1"/>
                  </a:solidFill>
                  <a:latin typeface="微軟正黑體" pitchFamily="34" charset="-120"/>
                  <a:ea typeface="微軟正黑體" pitchFamily="34" charset="-120"/>
                </a:rPr>
                <a:t>補助或交易行為</a:t>
              </a:r>
              <a:r>
                <a:rPr lang="zh-TW" altLang="en-US" sz="1600" b="1" dirty="0">
                  <a:solidFill>
                    <a:srgbClr val="FF0000"/>
                  </a:solidFill>
                  <a:latin typeface="微軟正黑體" pitchFamily="34" charset="-120"/>
                  <a:ea typeface="微軟正黑體" pitchFamily="34" charset="-120"/>
                </a:rPr>
                <a:t>後</a:t>
              </a:r>
              <a:r>
                <a:rPr lang="zh-TW" altLang="en-US" b="1" dirty="0">
                  <a:solidFill>
                    <a:schemeClr val="tx1"/>
                  </a:solidFill>
                  <a:latin typeface="微軟正黑體" pitchFamily="34" charset="-120"/>
                  <a:ea typeface="微軟正黑體" pitchFamily="34" charset="-120"/>
                </a:rPr>
                <a:t>，該機關團體應連同其身分關係主動公開（</a:t>
              </a:r>
              <a:r>
                <a:rPr lang="zh-TW" altLang="en-US" b="1" dirty="0">
                  <a:solidFill>
                    <a:srgbClr val="FF0000"/>
                  </a:solidFill>
                  <a:latin typeface="微軟正黑體" pitchFamily="34" charset="-120"/>
                  <a:ea typeface="微軟正黑體" pitchFamily="34" charset="-120"/>
                </a:rPr>
                <a:t>成立後</a:t>
              </a:r>
              <a:r>
                <a:rPr lang="en-US" altLang="zh-TW" b="1" dirty="0">
                  <a:solidFill>
                    <a:srgbClr val="FF0000"/>
                  </a:solidFill>
                  <a:latin typeface="微軟正黑體" pitchFamily="34" charset="-120"/>
                  <a:ea typeface="微軟正黑體" pitchFamily="34" charset="-120"/>
                </a:rPr>
                <a:t>30</a:t>
              </a:r>
              <a:r>
                <a:rPr lang="zh-TW" altLang="en-US" b="1" dirty="0">
                  <a:solidFill>
                    <a:srgbClr val="FF0000"/>
                  </a:solidFill>
                  <a:latin typeface="微軟正黑體" pitchFamily="34" charset="-120"/>
                  <a:ea typeface="微軟正黑體" pitchFamily="34" charset="-120"/>
                </a:rPr>
                <a:t>日內</a:t>
              </a:r>
              <a:r>
                <a:rPr lang="zh-TW" altLang="en-US" b="1" dirty="0">
                  <a:solidFill>
                    <a:schemeClr val="tx1"/>
                  </a:solidFill>
                  <a:latin typeface="微軟正黑體" pitchFamily="34" charset="-120"/>
                  <a:ea typeface="微軟正黑體" pitchFamily="34" charset="-120"/>
                </a:rPr>
                <a:t>）</a:t>
              </a:r>
              <a:endParaRPr lang="en-US" altLang="zh-TW" b="1" dirty="0">
                <a:solidFill>
                  <a:schemeClr val="tx1"/>
                </a:solidFill>
                <a:latin typeface="微軟正黑體" pitchFamily="34" charset="-120"/>
                <a:ea typeface="微軟正黑體" pitchFamily="34" charset="-120"/>
              </a:endParaRPr>
            </a:p>
          </p:txBody>
        </p:sp>
        <p:sp>
          <p:nvSpPr>
            <p:cNvPr id="66" name="矩形 65"/>
            <p:cNvSpPr/>
            <p:nvPr/>
          </p:nvSpPr>
          <p:spPr>
            <a:xfrm>
              <a:off x="6855318" y="6312770"/>
              <a:ext cx="3098463" cy="523220"/>
            </a:xfrm>
            <a:prstGeom prst="rect">
              <a:avLst/>
            </a:prstGeom>
          </p:spPr>
          <p:txBody>
            <a:bodyPr wrap="square">
              <a:spAutoFit/>
            </a:bodyPr>
            <a:lstStyle/>
            <a:p>
              <a:r>
                <a:rPr lang="zh-TW" altLang="en-US" b="1" dirty="0">
                  <a:latin typeface="+mj-ea"/>
                  <a:ea typeface="+mj-ea"/>
                </a:rPr>
                <a:t>違反揭露身分義務，處</a:t>
              </a:r>
              <a:r>
                <a:rPr lang="en-US" altLang="zh-TW" b="1" dirty="0">
                  <a:latin typeface="+mj-ea"/>
                  <a:ea typeface="+mj-ea"/>
                </a:rPr>
                <a:t>5</a:t>
              </a:r>
              <a:r>
                <a:rPr lang="zh-TW" altLang="en-US" b="1" dirty="0">
                  <a:latin typeface="+mj-ea"/>
                  <a:ea typeface="+mj-ea"/>
                </a:rPr>
                <a:t>萬元以上</a:t>
              </a:r>
              <a:r>
                <a:rPr lang="en-US" altLang="zh-TW" b="1" dirty="0">
                  <a:latin typeface="+mj-ea"/>
                  <a:ea typeface="+mj-ea"/>
                </a:rPr>
                <a:t>50</a:t>
              </a:r>
              <a:r>
                <a:rPr lang="zh-TW" altLang="en-US" b="1" dirty="0">
                  <a:latin typeface="+mj-ea"/>
                  <a:ea typeface="+mj-ea"/>
                </a:rPr>
                <a:t>萬元以下罰鍰，並得按次處罰</a:t>
              </a:r>
              <a:r>
                <a:rPr lang="en-US" altLang="zh-TW" b="1" dirty="0">
                  <a:latin typeface="+mj-ea"/>
                  <a:ea typeface="+mj-ea"/>
                </a:rPr>
                <a:t>((§18)</a:t>
              </a:r>
              <a:endParaRPr lang="zh-TW" altLang="en-US" b="1" dirty="0">
                <a:latin typeface="+mj-ea"/>
                <a:ea typeface="+mj-ea"/>
              </a:endParaRPr>
            </a:p>
          </p:txBody>
        </p:sp>
        <p:pic>
          <p:nvPicPr>
            <p:cNvPr id="67" name="Picture 6" descr="C:\Users\貴語慧\Desktop\利衝1227\圖\10197997_075035695000_2-768x768.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39" b="89974" l="9896" r="89974"/>
                      </a14:imgEffect>
                    </a14:imgLayer>
                  </a14:imgProps>
                </a:ext>
                <a:ext uri="{28A0092B-C50C-407E-A947-70E740481C1C}">
                  <a14:useLocalDpi xmlns:a14="http://schemas.microsoft.com/office/drawing/2010/main" val="0"/>
                </a:ext>
              </a:extLst>
            </a:blip>
            <a:srcRect/>
            <a:stretch>
              <a:fillRect/>
            </a:stretch>
          </p:blipFill>
          <p:spPr bwMode="auto">
            <a:xfrm>
              <a:off x="6161586" y="6237312"/>
              <a:ext cx="828000" cy="634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群組 10">
            <a:extLst>
              <a:ext uri="{FF2B5EF4-FFF2-40B4-BE49-F238E27FC236}">
                <a16:creationId xmlns:a16="http://schemas.microsoft.com/office/drawing/2014/main" id="{29778432-F008-4C64-962C-E6D4B22D3245}"/>
              </a:ext>
            </a:extLst>
          </p:cNvPr>
          <p:cNvGrpSpPr/>
          <p:nvPr/>
        </p:nvGrpSpPr>
        <p:grpSpPr>
          <a:xfrm>
            <a:off x="2343852" y="5257867"/>
            <a:ext cx="1689904" cy="691413"/>
            <a:chOff x="2343852" y="5257867"/>
            <a:chExt cx="1689904" cy="691413"/>
          </a:xfrm>
        </p:grpSpPr>
        <p:sp>
          <p:nvSpPr>
            <p:cNvPr id="5" name="文字方塊 4">
              <a:extLst>
                <a:ext uri="{FF2B5EF4-FFF2-40B4-BE49-F238E27FC236}">
                  <a16:creationId xmlns:a16="http://schemas.microsoft.com/office/drawing/2014/main" id="{3995A658-6EFB-45CA-87EE-38F6F33A9E6A}"/>
                </a:ext>
              </a:extLst>
            </p:cNvPr>
            <p:cNvSpPr txBox="1"/>
            <p:nvPr/>
          </p:nvSpPr>
          <p:spPr>
            <a:xfrm>
              <a:off x="2343852" y="5257867"/>
              <a:ext cx="304892" cy="307777"/>
            </a:xfrm>
            <a:prstGeom prst="rect">
              <a:avLst/>
            </a:prstGeom>
            <a:noFill/>
          </p:spPr>
          <p:txBody>
            <a:bodyPr wrap="none" rtlCol="0">
              <a:spAutoFit/>
            </a:bodyPr>
            <a:lstStyle/>
            <a:p>
              <a:r>
                <a:rPr lang="en-US" altLang="zh-TW" dirty="0">
                  <a:solidFill>
                    <a:srgbClr val="FF0000"/>
                  </a:solidFill>
                </a:rPr>
                <a:t>X</a:t>
              </a:r>
              <a:endParaRPr lang="zh-TW" altLang="en-US" dirty="0">
                <a:solidFill>
                  <a:srgbClr val="FF0000"/>
                </a:solidFill>
              </a:endParaRPr>
            </a:p>
          </p:txBody>
        </p:sp>
        <p:sp>
          <p:nvSpPr>
            <p:cNvPr id="41" name="文字方塊 40">
              <a:extLst>
                <a:ext uri="{FF2B5EF4-FFF2-40B4-BE49-F238E27FC236}">
                  <a16:creationId xmlns:a16="http://schemas.microsoft.com/office/drawing/2014/main" id="{3C5B824E-8467-41FE-B78B-9B98F5F0633C}"/>
                </a:ext>
              </a:extLst>
            </p:cNvPr>
            <p:cNvSpPr txBox="1"/>
            <p:nvPr/>
          </p:nvSpPr>
          <p:spPr>
            <a:xfrm>
              <a:off x="2360712" y="5641503"/>
              <a:ext cx="304892" cy="307777"/>
            </a:xfrm>
            <a:prstGeom prst="rect">
              <a:avLst/>
            </a:prstGeom>
            <a:noFill/>
          </p:spPr>
          <p:txBody>
            <a:bodyPr wrap="none" rtlCol="0">
              <a:spAutoFit/>
            </a:bodyPr>
            <a:lstStyle/>
            <a:p>
              <a:r>
                <a:rPr lang="en-US" altLang="zh-TW" dirty="0">
                  <a:solidFill>
                    <a:srgbClr val="FF0000"/>
                  </a:solidFill>
                </a:rPr>
                <a:t>X</a:t>
              </a:r>
              <a:endParaRPr lang="zh-TW" altLang="en-US" dirty="0">
                <a:solidFill>
                  <a:srgbClr val="FF0000"/>
                </a:solidFill>
              </a:endParaRPr>
            </a:p>
          </p:txBody>
        </p:sp>
        <p:sp>
          <p:nvSpPr>
            <p:cNvPr id="45" name="文字方塊 44">
              <a:extLst>
                <a:ext uri="{FF2B5EF4-FFF2-40B4-BE49-F238E27FC236}">
                  <a16:creationId xmlns:a16="http://schemas.microsoft.com/office/drawing/2014/main" id="{F8BC8104-831E-4287-8FE4-B19FA8969DC1}"/>
                </a:ext>
              </a:extLst>
            </p:cNvPr>
            <p:cNvSpPr txBox="1"/>
            <p:nvPr/>
          </p:nvSpPr>
          <p:spPr>
            <a:xfrm>
              <a:off x="3728864" y="5257867"/>
              <a:ext cx="304892" cy="307777"/>
            </a:xfrm>
            <a:prstGeom prst="rect">
              <a:avLst/>
            </a:prstGeom>
            <a:noFill/>
          </p:spPr>
          <p:txBody>
            <a:bodyPr wrap="none" rtlCol="0">
              <a:spAutoFit/>
            </a:bodyPr>
            <a:lstStyle/>
            <a:p>
              <a:r>
                <a:rPr lang="en-US" altLang="zh-TW" dirty="0">
                  <a:solidFill>
                    <a:srgbClr val="FF0000"/>
                  </a:solidFill>
                </a:rPr>
                <a:t>X</a:t>
              </a:r>
              <a:endParaRPr lang="zh-TW" altLang="en-US" dirty="0">
                <a:solidFill>
                  <a:srgbClr val="FF0000"/>
                </a:solidFill>
              </a:endParaRPr>
            </a:p>
          </p:txBody>
        </p:sp>
        <p:sp>
          <p:nvSpPr>
            <p:cNvPr id="50" name="文字方塊 49">
              <a:extLst>
                <a:ext uri="{FF2B5EF4-FFF2-40B4-BE49-F238E27FC236}">
                  <a16:creationId xmlns:a16="http://schemas.microsoft.com/office/drawing/2014/main" id="{4AAA23FB-298D-4962-83C4-3567C7EE0A57}"/>
                </a:ext>
              </a:extLst>
            </p:cNvPr>
            <p:cNvSpPr txBox="1"/>
            <p:nvPr/>
          </p:nvSpPr>
          <p:spPr>
            <a:xfrm>
              <a:off x="3728864" y="5610788"/>
              <a:ext cx="304892" cy="307777"/>
            </a:xfrm>
            <a:prstGeom prst="rect">
              <a:avLst/>
            </a:prstGeom>
            <a:noFill/>
          </p:spPr>
          <p:txBody>
            <a:bodyPr wrap="none" rtlCol="0">
              <a:spAutoFit/>
            </a:bodyPr>
            <a:lstStyle/>
            <a:p>
              <a:r>
                <a:rPr lang="en-US" altLang="zh-TW" dirty="0">
                  <a:solidFill>
                    <a:srgbClr val="FF0000"/>
                  </a:solidFill>
                </a:rPr>
                <a:t>X</a:t>
              </a:r>
              <a:endParaRPr lang="zh-TW" altLang="en-US"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C9182B5-02E4-8A61-6C7D-0090300BEDCF}"/>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12BB1D41-5C78-FC88-C000-3C983A5DD36E}"/>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5DD1CD8D-045D-F15F-716C-DB9970DD9A24}"/>
              </a:ext>
            </a:extLst>
          </p:cNvPr>
          <p:cNvPicPr>
            <a:picLocks noChangeAspect="1"/>
          </p:cNvPicPr>
          <p:nvPr/>
        </p:nvPicPr>
        <p:blipFill>
          <a:blip r:embed="rId2"/>
          <a:stretch>
            <a:fillRect/>
          </a:stretch>
        </p:blipFill>
        <p:spPr>
          <a:xfrm>
            <a:off x="0" y="32657"/>
            <a:ext cx="9906000" cy="6792686"/>
          </a:xfrm>
          <a:prstGeom prst="rect">
            <a:avLst/>
          </a:prstGeom>
        </p:spPr>
      </p:pic>
      <p:cxnSp>
        <p:nvCxnSpPr>
          <p:cNvPr id="6" name="直線接點 5">
            <a:extLst>
              <a:ext uri="{FF2B5EF4-FFF2-40B4-BE49-F238E27FC236}">
                <a16:creationId xmlns:a16="http://schemas.microsoft.com/office/drawing/2014/main" id="{C624C2D1-6CBF-9BD4-CBF6-7851C617D54B}"/>
              </a:ext>
            </a:extLst>
          </p:cNvPr>
          <p:cNvCxnSpPr/>
          <p:nvPr/>
        </p:nvCxnSpPr>
        <p:spPr>
          <a:xfrm>
            <a:off x="6033120" y="2132856"/>
            <a:ext cx="151216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直線接點 6">
            <a:extLst>
              <a:ext uri="{FF2B5EF4-FFF2-40B4-BE49-F238E27FC236}">
                <a16:creationId xmlns:a16="http://schemas.microsoft.com/office/drawing/2014/main" id="{0ED524D4-1589-08B1-845D-8EAF99E04DAD}"/>
              </a:ext>
            </a:extLst>
          </p:cNvPr>
          <p:cNvCxnSpPr/>
          <p:nvPr/>
        </p:nvCxnSpPr>
        <p:spPr>
          <a:xfrm>
            <a:off x="1280592" y="3255488"/>
            <a:ext cx="151216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直線接點 7">
            <a:extLst>
              <a:ext uri="{FF2B5EF4-FFF2-40B4-BE49-F238E27FC236}">
                <a16:creationId xmlns:a16="http://schemas.microsoft.com/office/drawing/2014/main" id="{0D7CFF16-E8F6-B68D-0CC7-593D0506A257}"/>
              </a:ext>
            </a:extLst>
          </p:cNvPr>
          <p:cNvCxnSpPr>
            <a:cxnSpLocks/>
          </p:cNvCxnSpPr>
          <p:nvPr/>
        </p:nvCxnSpPr>
        <p:spPr>
          <a:xfrm>
            <a:off x="4592960" y="4005064"/>
            <a:ext cx="309634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直線接點 9">
            <a:extLst>
              <a:ext uri="{FF2B5EF4-FFF2-40B4-BE49-F238E27FC236}">
                <a16:creationId xmlns:a16="http://schemas.microsoft.com/office/drawing/2014/main" id="{E769CFF3-8C0E-E31A-C20A-971348B68D0D}"/>
              </a:ext>
            </a:extLst>
          </p:cNvPr>
          <p:cNvCxnSpPr>
            <a:cxnSpLocks/>
          </p:cNvCxnSpPr>
          <p:nvPr/>
        </p:nvCxnSpPr>
        <p:spPr>
          <a:xfrm>
            <a:off x="2504728" y="1772816"/>
            <a:ext cx="86409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直線接點 13">
            <a:extLst>
              <a:ext uri="{FF2B5EF4-FFF2-40B4-BE49-F238E27FC236}">
                <a16:creationId xmlns:a16="http://schemas.microsoft.com/office/drawing/2014/main" id="{4F13CA47-0F67-4DA7-A1A1-6D396EC26A34}"/>
              </a:ext>
            </a:extLst>
          </p:cNvPr>
          <p:cNvCxnSpPr>
            <a:cxnSpLocks/>
          </p:cNvCxnSpPr>
          <p:nvPr/>
        </p:nvCxnSpPr>
        <p:spPr>
          <a:xfrm>
            <a:off x="5889104" y="1772816"/>
            <a:ext cx="165618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線接點 15">
            <a:extLst>
              <a:ext uri="{FF2B5EF4-FFF2-40B4-BE49-F238E27FC236}">
                <a16:creationId xmlns:a16="http://schemas.microsoft.com/office/drawing/2014/main" id="{6DCA35A9-7345-E669-6F98-1AAF9EFC938E}"/>
              </a:ext>
            </a:extLst>
          </p:cNvPr>
          <p:cNvCxnSpPr>
            <a:cxnSpLocks/>
          </p:cNvCxnSpPr>
          <p:nvPr/>
        </p:nvCxnSpPr>
        <p:spPr>
          <a:xfrm>
            <a:off x="1244588" y="4725144"/>
            <a:ext cx="406845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直線接點 17">
            <a:extLst>
              <a:ext uri="{FF2B5EF4-FFF2-40B4-BE49-F238E27FC236}">
                <a16:creationId xmlns:a16="http://schemas.microsoft.com/office/drawing/2014/main" id="{AD886ACA-4954-7467-412C-D01624E8CC7C}"/>
              </a:ext>
            </a:extLst>
          </p:cNvPr>
          <p:cNvCxnSpPr>
            <a:cxnSpLocks/>
          </p:cNvCxnSpPr>
          <p:nvPr/>
        </p:nvCxnSpPr>
        <p:spPr>
          <a:xfrm>
            <a:off x="3278814" y="6525344"/>
            <a:ext cx="5706634"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397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7" name="Google Shape;97;p14"/>
          <p:cNvSpPr txBox="1">
            <a:spLocks noGrp="1"/>
          </p:cNvSpPr>
          <p:nvPr>
            <p:ph type="sldNum" sz="quarter" idx="12"/>
          </p:nvPr>
        </p:nvSpPr>
        <p:spPr>
          <a:prstGeom prst="rect">
            <a:avLst/>
          </a:prstGeom>
          <a:noFill/>
          <a:ln>
            <a:noFill/>
          </a:ln>
        </p:spPr>
        <p:txBody>
          <a:bodyPr spcFirstLastPara="1" wrap="square" lIns="107275" tIns="53625" rIns="107275" bIns="53625" anchor="ctr" anchorCtr="0">
            <a:noAutofit/>
          </a:bodyPr>
          <a:lstStyle/>
          <a:p>
            <a:pPr marL="0" lvl="0" indent="0" algn="r" rtl="0">
              <a:spcBef>
                <a:spcPts val="0"/>
              </a:spcBef>
              <a:spcAft>
                <a:spcPts val="0"/>
              </a:spcAft>
              <a:buNone/>
            </a:pPr>
            <a:fld id="{00000000-1234-1234-1234-123412341234}" type="slidenum">
              <a:rPr lang="en-US" altLang="zh-TW">
                <a:solidFill>
                  <a:srgbClr val="888888"/>
                </a:solidFill>
              </a:rPr>
              <a:t>3</a:t>
            </a:fld>
            <a:endParaRPr>
              <a:solidFill>
                <a:srgbClr val="888888"/>
              </a:solidFill>
            </a:endParaRPr>
          </a:p>
        </p:txBody>
      </p:sp>
      <p:sp>
        <p:nvSpPr>
          <p:cNvPr id="5" name="標題 4"/>
          <p:cNvSpPr>
            <a:spLocks noGrp="1"/>
          </p:cNvSpPr>
          <p:nvPr>
            <p:ph type="title"/>
          </p:nvPr>
        </p:nvSpPr>
        <p:spPr/>
        <p:txBody>
          <a:bodyPr/>
          <a:lstStyle/>
          <a:p>
            <a:r>
              <a:rPr lang="zh-TW" altLang="en-US" dirty="0"/>
              <a:t>前言</a:t>
            </a:r>
          </a:p>
        </p:txBody>
      </p:sp>
      <p:sp>
        <p:nvSpPr>
          <p:cNvPr id="21" name="標題 1">
            <a:extLst>
              <a:ext uri="{FF2B5EF4-FFF2-40B4-BE49-F238E27FC236}">
                <a16:creationId xmlns:a16="http://schemas.microsoft.com/office/drawing/2014/main" id="{6076A2CB-A654-4787-85F2-42A3C9B44450}"/>
              </a:ext>
            </a:extLst>
          </p:cNvPr>
          <p:cNvSpPr txBox="1">
            <a:spLocks/>
          </p:cNvSpPr>
          <p:nvPr/>
        </p:nvSpPr>
        <p:spPr>
          <a:xfrm>
            <a:off x="1280592" y="1065213"/>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buClrTx/>
              <a:buFontTx/>
            </a:pPr>
            <a:r>
              <a:rPr lang="zh-TW" altLang="en-US" dirty="0">
                <a:solidFill>
                  <a:srgbClr val="FF0000"/>
                </a:solidFill>
                <a:latin typeface="標楷體" pitchFamily="65" charset="-120"/>
                <a:ea typeface="標楷體" pitchFamily="65" charset="-120"/>
              </a:rPr>
              <a:t>從天而降的利益衝突迴避法？</a:t>
            </a:r>
          </a:p>
        </p:txBody>
      </p:sp>
      <p:sp>
        <p:nvSpPr>
          <p:cNvPr id="22" name="內容版面配置區 2">
            <a:extLst>
              <a:ext uri="{FF2B5EF4-FFF2-40B4-BE49-F238E27FC236}">
                <a16:creationId xmlns:a16="http://schemas.microsoft.com/office/drawing/2014/main" id="{7C171EF4-980D-4ECA-8131-196B60FC1306}"/>
              </a:ext>
            </a:extLst>
          </p:cNvPr>
          <p:cNvSpPr txBox="1">
            <a:spLocks/>
          </p:cNvSpPr>
          <p:nvPr/>
        </p:nvSpPr>
        <p:spPr>
          <a:xfrm>
            <a:off x="301625" y="2276301"/>
            <a:ext cx="8504238" cy="17287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indent="12700">
              <a:lnSpc>
                <a:spcPts val="2900"/>
              </a:lnSpc>
              <a:buFont typeface="Wingdings 2" pitchFamily="18" charset="2"/>
              <a:buNone/>
            </a:pPr>
            <a:r>
              <a:rPr lang="zh-TW" altLang="en-US" sz="2400" dirty="0">
                <a:latin typeface="標楷體" pitchFamily="65" charset="-120"/>
                <a:ea typeface="標楷體" pitchFamily="65" charset="-120"/>
              </a:rPr>
              <a:t>本法非一從天而降的法律，於本法施行前後，公職人員之迴避規範，本即陸續散見於其他法律，惟因效果不彰，立法者特別制定綜合各迴避規範大成之專法。</a:t>
            </a:r>
          </a:p>
        </p:txBody>
      </p:sp>
      <p:sp>
        <p:nvSpPr>
          <p:cNvPr id="23" name="文字方塊 3">
            <a:extLst>
              <a:ext uri="{FF2B5EF4-FFF2-40B4-BE49-F238E27FC236}">
                <a16:creationId xmlns:a16="http://schemas.microsoft.com/office/drawing/2014/main" id="{6A3C2711-AD71-4A37-B0D9-0FF8E13DBB7B}"/>
              </a:ext>
            </a:extLst>
          </p:cNvPr>
          <p:cNvSpPr txBox="1">
            <a:spLocks noChangeArrowheads="1"/>
          </p:cNvSpPr>
          <p:nvPr/>
        </p:nvSpPr>
        <p:spPr bwMode="auto">
          <a:xfrm>
            <a:off x="632520" y="3356992"/>
            <a:ext cx="3528392" cy="792088"/>
          </a:xfrm>
          <a:prstGeom prst="rect">
            <a:avLst/>
          </a:prstGeom>
          <a:noFill/>
          <a:ln w="9525">
            <a:noFill/>
            <a:miter lim="800000"/>
            <a:headEnd/>
            <a:tailEnd/>
          </a:ln>
        </p:spPr>
        <p:txBody>
          <a:bodyPr>
            <a:noAutofit/>
          </a:bodyPr>
          <a:lstStyle/>
          <a:p>
            <a:r>
              <a:rPr kumimoji="0" lang="zh-TW" altLang="en-US" sz="2400" dirty="0">
                <a:latin typeface="標楷體" pitchFamily="65" charset="-120"/>
                <a:ea typeface="標楷體" pitchFamily="65" charset="-120"/>
              </a:rPr>
              <a:t>◎有迴避規定法律適例：</a:t>
            </a:r>
          </a:p>
        </p:txBody>
      </p:sp>
      <p:sp>
        <p:nvSpPr>
          <p:cNvPr id="24" name="矩形 4">
            <a:extLst>
              <a:ext uri="{FF2B5EF4-FFF2-40B4-BE49-F238E27FC236}">
                <a16:creationId xmlns:a16="http://schemas.microsoft.com/office/drawing/2014/main" id="{F0EACB83-57FE-44F1-B8DB-68AB2E5B0C77}"/>
              </a:ext>
            </a:extLst>
          </p:cNvPr>
          <p:cNvSpPr>
            <a:spLocks noChangeArrowheads="1"/>
          </p:cNvSpPr>
          <p:nvPr/>
        </p:nvSpPr>
        <p:spPr bwMode="auto">
          <a:xfrm>
            <a:off x="2936776" y="3717032"/>
            <a:ext cx="2031181"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公務員服務法</a:t>
            </a:r>
            <a:endParaRPr kumimoji="0" lang="zh-TW" altLang="en-US" sz="2400" dirty="0">
              <a:latin typeface="Georgia" pitchFamily="18" charset="0"/>
            </a:endParaRPr>
          </a:p>
        </p:txBody>
      </p:sp>
      <p:sp>
        <p:nvSpPr>
          <p:cNvPr id="25" name="矩形 5">
            <a:extLst>
              <a:ext uri="{FF2B5EF4-FFF2-40B4-BE49-F238E27FC236}">
                <a16:creationId xmlns:a16="http://schemas.microsoft.com/office/drawing/2014/main" id="{7B54F7DE-2244-49A2-8109-C075A40C29ED}"/>
              </a:ext>
            </a:extLst>
          </p:cNvPr>
          <p:cNvSpPr>
            <a:spLocks noChangeArrowheads="1"/>
          </p:cNvSpPr>
          <p:nvPr/>
        </p:nvSpPr>
        <p:spPr bwMode="auto">
          <a:xfrm>
            <a:off x="2936776" y="4217168"/>
            <a:ext cx="2338937"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公務人員任用法</a:t>
            </a:r>
            <a:endParaRPr kumimoji="0" lang="zh-TW" altLang="en-US" sz="2400" dirty="0">
              <a:latin typeface="Georgia" pitchFamily="18" charset="0"/>
            </a:endParaRPr>
          </a:p>
        </p:txBody>
      </p:sp>
      <p:sp>
        <p:nvSpPr>
          <p:cNvPr id="26" name="矩形 6">
            <a:extLst>
              <a:ext uri="{FF2B5EF4-FFF2-40B4-BE49-F238E27FC236}">
                <a16:creationId xmlns:a16="http://schemas.microsoft.com/office/drawing/2014/main" id="{DC8E371C-2EF9-4621-9A42-0C205033B06F}"/>
              </a:ext>
            </a:extLst>
          </p:cNvPr>
          <p:cNvSpPr>
            <a:spLocks noChangeArrowheads="1"/>
          </p:cNvSpPr>
          <p:nvPr/>
        </p:nvSpPr>
        <p:spPr bwMode="auto">
          <a:xfrm>
            <a:off x="5673080" y="3717032"/>
            <a:ext cx="2646691"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教育人員任用條例</a:t>
            </a:r>
            <a:endParaRPr kumimoji="0" lang="zh-TW" altLang="en-US" sz="2400" dirty="0">
              <a:latin typeface="Georgia" pitchFamily="18" charset="0"/>
            </a:endParaRPr>
          </a:p>
        </p:txBody>
      </p:sp>
      <p:sp>
        <p:nvSpPr>
          <p:cNvPr id="27" name="矩形 7">
            <a:extLst>
              <a:ext uri="{FF2B5EF4-FFF2-40B4-BE49-F238E27FC236}">
                <a16:creationId xmlns:a16="http://schemas.microsoft.com/office/drawing/2014/main" id="{4C9F3680-1DDD-4506-BCB7-757D9AC76B04}"/>
              </a:ext>
            </a:extLst>
          </p:cNvPr>
          <p:cNvSpPr>
            <a:spLocks noChangeArrowheads="1"/>
          </p:cNvSpPr>
          <p:nvPr/>
        </p:nvSpPr>
        <p:spPr bwMode="auto">
          <a:xfrm>
            <a:off x="5673080" y="4221088"/>
            <a:ext cx="2338937"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公務人員陞遷法</a:t>
            </a:r>
            <a:endParaRPr kumimoji="0" lang="zh-TW" altLang="en-US" sz="2400" dirty="0">
              <a:latin typeface="Georgia" pitchFamily="18" charset="0"/>
            </a:endParaRPr>
          </a:p>
        </p:txBody>
      </p:sp>
      <p:sp>
        <p:nvSpPr>
          <p:cNvPr id="28" name="矩形 8">
            <a:extLst>
              <a:ext uri="{FF2B5EF4-FFF2-40B4-BE49-F238E27FC236}">
                <a16:creationId xmlns:a16="http://schemas.microsoft.com/office/drawing/2014/main" id="{B12C2BDA-1D21-4D9A-B52B-3C24FBBA4047}"/>
              </a:ext>
            </a:extLst>
          </p:cNvPr>
          <p:cNvSpPr>
            <a:spLocks noChangeArrowheads="1"/>
          </p:cNvSpPr>
          <p:nvPr/>
        </p:nvSpPr>
        <p:spPr bwMode="auto">
          <a:xfrm>
            <a:off x="2936776" y="4797152"/>
            <a:ext cx="2338937"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公務人員保障法</a:t>
            </a:r>
            <a:endParaRPr kumimoji="0" lang="zh-TW" altLang="en-US" sz="2400" dirty="0">
              <a:latin typeface="Georgia" pitchFamily="18" charset="0"/>
            </a:endParaRPr>
          </a:p>
        </p:txBody>
      </p:sp>
      <p:sp>
        <p:nvSpPr>
          <p:cNvPr id="29" name="矩形 9">
            <a:extLst>
              <a:ext uri="{FF2B5EF4-FFF2-40B4-BE49-F238E27FC236}">
                <a16:creationId xmlns:a16="http://schemas.microsoft.com/office/drawing/2014/main" id="{71A8027B-7D2A-46AF-8C9F-2E3E43B7C17B}"/>
              </a:ext>
            </a:extLst>
          </p:cNvPr>
          <p:cNvSpPr>
            <a:spLocks noChangeArrowheads="1"/>
          </p:cNvSpPr>
          <p:nvPr/>
        </p:nvSpPr>
        <p:spPr bwMode="auto">
          <a:xfrm>
            <a:off x="2936776" y="5229200"/>
            <a:ext cx="1723427" cy="461730"/>
          </a:xfrm>
          <a:prstGeom prst="rect">
            <a:avLst/>
          </a:prstGeom>
          <a:noFill/>
          <a:ln w="9525">
            <a:noFill/>
            <a:miter lim="800000"/>
            <a:headEnd/>
            <a:tailEnd/>
          </a:ln>
        </p:spPr>
        <p:txBody>
          <a:bodyPr wrap="none">
            <a:noAutofit/>
          </a:bodyPr>
          <a:lstStyle/>
          <a:p>
            <a:r>
              <a:rPr kumimoji="0" lang="zh-TW" altLang="en-US" sz="2400" b="1" dirty="0">
                <a:latin typeface="標楷體" pitchFamily="65" charset="-120"/>
                <a:ea typeface="標楷體" pitchFamily="65" charset="-120"/>
              </a:rPr>
              <a:t>財團法人法</a:t>
            </a:r>
            <a:endParaRPr kumimoji="0" lang="zh-TW" altLang="en-US" sz="2400" b="1" dirty="0">
              <a:latin typeface="Georgia" pitchFamily="18" charset="0"/>
            </a:endParaRPr>
          </a:p>
        </p:txBody>
      </p:sp>
      <p:sp>
        <p:nvSpPr>
          <p:cNvPr id="30" name="矩形 10">
            <a:extLst>
              <a:ext uri="{FF2B5EF4-FFF2-40B4-BE49-F238E27FC236}">
                <a16:creationId xmlns:a16="http://schemas.microsoft.com/office/drawing/2014/main" id="{EBBBD23A-CFDE-40F7-9CE3-15CA9A1737E0}"/>
              </a:ext>
            </a:extLst>
          </p:cNvPr>
          <p:cNvSpPr>
            <a:spLocks noChangeArrowheads="1"/>
          </p:cNvSpPr>
          <p:nvPr/>
        </p:nvSpPr>
        <p:spPr bwMode="auto">
          <a:xfrm>
            <a:off x="5651228" y="4788753"/>
            <a:ext cx="1723427" cy="461730"/>
          </a:xfrm>
          <a:prstGeom prst="rect">
            <a:avLst/>
          </a:prstGeom>
          <a:noFill/>
          <a:ln w="9525">
            <a:noFill/>
            <a:miter lim="800000"/>
            <a:headEnd/>
            <a:tailEnd/>
          </a:ln>
        </p:spPr>
        <p:txBody>
          <a:bodyPr wrap="none">
            <a:noAutofit/>
          </a:bodyPr>
          <a:lstStyle/>
          <a:p>
            <a:r>
              <a:rPr kumimoji="0" lang="zh-TW" altLang="en-US" sz="2400" b="1" dirty="0">
                <a:latin typeface="Georgia" pitchFamily="18" charset="0"/>
                <a:ea typeface="標楷體" pitchFamily="65" charset="-120"/>
              </a:rPr>
              <a:t>政府採購法</a:t>
            </a:r>
            <a:endParaRPr kumimoji="0" lang="zh-TW" altLang="en-US" sz="2400" b="1" dirty="0">
              <a:latin typeface="Georgia" pitchFamily="18" charset="0"/>
            </a:endParaRPr>
          </a:p>
        </p:txBody>
      </p:sp>
      <p:sp>
        <p:nvSpPr>
          <p:cNvPr id="31" name="矩形 10">
            <a:extLst>
              <a:ext uri="{FF2B5EF4-FFF2-40B4-BE49-F238E27FC236}">
                <a16:creationId xmlns:a16="http://schemas.microsoft.com/office/drawing/2014/main" id="{99E5DED8-BC49-408D-9170-C65DB955DE6C}"/>
              </a:ext>
            </a:extLst>
          </p:cNvPr>
          <p:cNvSpPr>
            <a:spLocks noChangeArrowheads="1"/>
          </p:cNvSpPr>
          <p:nvPr/>
        </p:nvSpPr>
        <p:spPr bwMode="auto">
          <a:xfrm>
            <a:off x="5673080" y="5301208"/>
            <a:ext cx="2880320" cy="461665"/>
          </a:xfrm>
          <a:prstGeom prst="rect">
            <a:avLst/>
          </a:prstGeom>
          <a:noFill/>
          <a:ln w="9525">
            <a:noFill/>
            <a:miter lim="800000"/>
            <a:headEnd/>
            <a:tailEnd/>
          </a:ln>
        </p:spPr>
        <p:txBody>
          <a:bodyPr wrap="square">
            <a:spAutoFit/>
          </a:bodyPr>
          <a:lstStyle/>
          <a:p>
            <a:r>
              <a:rPr kumimoji="0" lang="zh-TW" altLang="en-US" sz="2400" b="1" dirty="0">
                <a:latin typeface="Georgia" pitchFamily="18" charset="0"/>
                <a:ea typeface="標楷體" pitchFamily="65" charset="-120"/>
              </a:rPr>
              <a:t>聘用人員聘用條例</a:t>
            </a:r>
            <a:endParaRPr kumimoji="0" lang="zh-TW" altLang="en-US" sz="2400" b="1" dirty="0">
              <a:latin typeface="Georgia" pitchFamily="18" charset="0"/>
            </a:endParaRPr>
          </a:p>
        </p:txBody>
      </p:sp>
      <p:sp>
        <p:nvSpPr>
          <p:cNvPr id="32" name="矩形 8">
            <a:extLst>
              <a:ext uri="{FF2B5EF4-FFF2-40B4-BE49-F238E27FC236}">
                <a16:creationId xmlns:a16="http://schemas.microsoft.com/office/drawing/2014/main" id="{7AAE0401-28E1-4969-B2E8-36FA8C8EE823}"/>
              </a:ext>
            </a:extLst>
          </p:cNvPr>
          <p:cNvSpPr>
            <a:spLocks noChangeArrowheads="1"/>
          </p:cNvSpPr>
          <p:nvPr/>
        </p:nvSpPr>
        <p:spPr bwMode="auto">
          <a:xfrm>
            <a:off x="2936776" y="6165304"/>
            <a:ext cx="5884529" cy="461730"/>
          </a:xfrm>
          <a:prstGeom prst="rect">
            <a:avLst/>
          </a:prstGeom>
          <a:noFill/>
          <a:ln w="9525">
            <a:noFill/>
            <a:miter lim="800000"/>
            <a:headEnd/>
            <a:tailEnd/>
          </a:ln>
        </p:spPr>
        <p:txBody>
          <a:bodyPr wrap="none">
            <a:noAutofit/>
          </a:bodyPr>
          <a:lstStyle/>
          <a:p>
            <a:r>
              <a:rPr lang="zh-TW" altLang="zh-TW" sz="2000" b="1" dirty="0">
                <a:latin typeface="標楷體" pitchFamily="65" charset="-120"/>
                <a:ea typeface="標楷體" pitchFamily="65" charset="-120"/>
              </a:rPr>
              <a:t>行政院及所屬各機關學校臨時人員進用及運用要點</a:t>
            </a:r>
            <a:endParaRPr kumimoji="0" lang="zh-TW" altLang="en-US" sz="2000" dirty="0">
              <a:latin typeface="標楷體" pitchFamily="65" charset="-120"/>
              <a:ea typeface="標楷體" pitchFamily="65" charset="-120"/>
            </a:endParaRPr>
          </a:p>
        </p:txBody>
      </p:sp>
      <p:sp>
        <p:nvSpPr>
          <p:cNvPr id="33" name="矩形 10">
            <a:extLst>
              <a:ext uri="{FF2B5EF4-FFF2-40B4-BE49-F238E27FC236}">
                <a16:creationId xmlns:a16="http://schemas.microsoft.com/office/drawing/2014/main" id="{80080F80-8F18-435B-BA04-BE8BFA100598}"/>
              </a:ext>
            </a:extLst>
          </p:cNvPr>
          <p:cNvSpPr>
            <a:spLocks noChangeArrowheads="1"/>
          </p:cNvSpPr>
          <p:nvPr/>
        </p:nvSpPr>
        <p:spPr bwMode="auto">
          <a:xfrm>
            <a:off x="2936776" y="5733256"/>
            <a:ext cx="2160240" cy="461730"/>
          </a:xfrm>
          <a:prstGeom prst="rect">
            <a:avLst/>
          </a:prstGeom>
          <a:noFill/>
          <a:ln w="9525">
            <a:noFill/>
            <a:miter lim="800000"/>
            <a:headEnd/>
            <a:tailEnd/>
          </a:ln>
        </p:spPr>
        <p:txBody>
          <a:bodyPr wrap="square">
            <a:spAutoFit/>
          </a:bodyPr>
          <a:lstStyle/>
          <a:p>
            <a:r>
              <a:rPr kumimoji="0" lang="zh-TW" altLang="en-US" sz="2400" b="1" dirty="0">
                <a:latin typeface="標楷體" pitchFamily="65" charset="-120"/>
                <a:ea typeface="標楷體" pitchFamily="65" charset="-120"/>
              </a:rPr>
              <a:t>行政法人法</a:t>
            </a:r>
          </a:p>
        </p:txBody>
      </p:sp>
      <p:sp>
        <p:nvSpPr>
          <p:cNvPr id="34" name="矩形 10">
            <a:extLst>
              <a:ext uri="{FF2B5EF4-FFF2-40B4-BE49-F238E27FC236}">
                <a16:creationId xmlns:a16="http://schemas.microsoft.com/office/drawing/2014/main" id="{B78EAF8A-F99E-481D-A36B-0694617804BB}"/>
              </a:ext>
            </a:extLst>
          </p:cNvPr>
          <p:cNvSpPr>
            <a:spLocks noChangeArrowheads="1"/>
          </p:cNvSpPr>
          <p:nvPr/>
        </p:nvSpPr>
        <p:spPr bwMode="auto">
          <a:xfrm>
            <a:off x="5313040" y="5733256"/>
            <a:ext cx="1800200" cy="461665"/>
          </a:xfrm>
          <a:prstGeom prst="rect">
            <a:avLst/>
          </a:prstGeom>
          <a:noFill/>
          <a:ln w="9525">
            <a:noFill/>
            <a:miter lim="800000"/>
            <a:headEnd/>
            <a:tailEnd/>
          </a:ln>
        </p:spPr>
        <p:txBody>
          <a:bodyPr wrap="square">
            <a:spAutoFit/>
          </a:bodyPr>
          <a:lstStyle/>
          <a:p>
            <a:pPr algn="ctr"/>
            <a:r>
              <a:rPr kumimoji="0" lang="zh-TW" altLang="en-US" sz="2400" b="1" dirty="0">
                <a:latin typeface="標楷體" pitchFamily="65" charset="-120"/>
                <a:ea typeface="標楷體" pitchFamily="65" charset="-120"/>
              </a:rPr>
              <a:t>法官法</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4" presetClass="entr" presetSubtype="0" fill="hold" grpId="0" nodeType="after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 from="(-#ppt_w/2)" to="(#ppt_x)" calcmode="lin" valueType="num">
                                      <p:cBhvr>
                                        <p:cTn id="12" dur="300" fill="hold">
                                          <p:stCondLst>
                                            <p:cond delay="0"/>
                                          </p:stCondLst>
                                        </p:cTn>
                                        <p:tgtEl>
                                          <p:spTgt spid="22">
                                            <p:txEl>
                                              <p:pRg st="0" end="0"/>
                                            </p:txEl>
                                          </p:spTgt>
                                        </p:tgtEl>
                                        <p:attrNameLst>
                                          <p:attrName>ppt_x</p:attrName>
                                        </p:attrNameLst>
                                      </p:cBhvr>
                                    </p:anim>
                                    <p:anim from="0" to="-1.0" calcmode="lin" valueType="num">
                                      <p:cBhvr>
                                        <p:cTn id="13" dur="100" decel="50000" autoRev="1" fill="hold">
                                          <p:stCondLst>
                                            <p:cond delay="300"/>
                                          </p:stCondLst>
                                        </p:cTn>
                                        <p:tgtEl>
                                          <p:spTgt spid="22">
                                            <p:txEl>
                                              <p:pRg st="0" end="0"/>
                                            </p:txEl>
                                          </p:spTgt>
                                        </p:tgtEl>
                                        <p:attrNameLst>
                                          <p:attrName>xshear</p:attrName>
                                        </p:attrNameLst>
                                      </p:cBhvr>
                                    </p:anim>
                                    <p:animScale>
                                      <p:cBhvr>
                                        <p:cTn id="14" dur="100" decel="100000" autoRev="1" fill="hold">
                                          <p:stCondLst>
                                            <p:cond delay="300"/>
                                          </p:stCondLst>
                                        </p:cTn>
                                        <p:tgtEl>
                                          <p:spTgt spid="22">
                                            <p:txEl>
                                              <p:pRg st="0" end="0"/>
                                            </p:txEl>
                                          </p:spTgt>
                                        </p:tgtEl>
                                      </p:cBhvr>
                                      <p:from x="100000" y="100000"/>
                                      <p:to x="80000" y="100000"/>
                                    </p:animScale>
                                    <p:anim by="(#ppt_h/3+#ppt_w*0.1)" calcmode="lin" valueType="num">
                                      <p:cBhvr additive="sum">
                                        <p:cTn id="15" dur="100" decel="100000" autoRev="1" fill="hold">
                                          <p:stCondLst>
                                            <p:cond delay="300"/>
                                          </p:stCondLst>
                                        </p:cTn>
                                        <p:tgtEl>
                                          <p:spTgt spid="22">
                                            <p:txEl>
                                              <p:pRg st="0" end="0"/>
                                            </p:txEl>
                                          </p:spTgt>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4"/>
                                        </p:tgtEl>
                                        <p:attrNameLst>
                                          <p:attrName>ppt_y</p:attrName>
                                        </p:attrNameLst>
                                      </p:cBhvr>
                                      <p:tavLst>
                                        <p:tav tm="0">
                                          <p:val>
                                            <p:strVal val="#ppt_y"/>
                                          </p:val>
                                        </p:tav>
                                        <p:tav tm="100000">
                                          <p:val>
                                            <p:strVal val="#ppt_y"/>
                                          </p:val>
                                        </p:tav>
                                      </p:tavLst>
                                    </p:anim>
                                    <p:anim calcmode="lin" valueType="num">
                                      <p:cBhvr>
                                        <p:cTn id="28"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4"/>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4" dur="1000" fill="hold"/>
                                        <p:tgtEl>
                                          <p:spTgt spid="26"/>
                                        </p:tgtEl>
                                        <p:attrNameLst>
                                          <p:attrName>ppt_y</p:attrName>
                                        </p:attrNameLst>
                                      </p:cBhvr>
                                      <p:tavLst>
                                        <p:tav tm="0">
                                          <p:val>
                                            <p:strVal val="#ppt_y"/>
                                          </p:val>
                                        </p:tav>
                                        <p:tav tm="100000">
                                          <p:val>
                                            <p:strVal val="#ppt_y"/>
                                          </p:val>
                                        </p:tav>
                                      </p:tavLst>
                                    </p:anim>
                                    <p:anim calcmode="lin" valueType="num">
                                      <p:cBhvr>
                                        <p:cTn id="35" dur="10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6" dur="10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1000" tmFilter="0,0; .5, 1; 1, 1"/>
                                        <p:tgtEl>
                                          <p:spTgt spid="26"/>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5"/>
                                        </p:tgtEl>
                                        <p:attrNameLst>
                                          <p:attrName>ppt_y</p:attrName>
                                        </p:attrNameLst>
                                      </p:cBhvr>
                                      <p:tavLst>
                                        <p:tav tm="0">
                                          <p:val>
                                            <p:strVal val="#ppt_y"/>
                                          </p:val>
                                        </p:tav>
                                        <p:tav tm="100000">
                                          <p:val>
                                            <p:strVal val="#ppt_y"/>
                                          </p:val>
                                        </p:tav>
                                      </p:tavLst>
                                    </p:anim>
                                    <p:anim calcmode="lin" valueType="num">
                                      <p:cBhvr>
                                        <p:cTn id="42"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5"/>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9"/>
                                        </p:tgtEl>
                                        <p:attrNameLst>
                                          <p:attrName>ppt_y</p:attrName>
                                        </p:attrNameLst>
                                      </p:cBhvr>
                                      <p:tavLst>
                                        <p:tav tm="0">
                                          <p:val>
                                            <p:strVal val="#ppt_y"/>
                                          </p:val>
                                        </p:tav>
                                        <p:tav tm="100000">
                                          <p:val>
                                            <p:strVal val="#ppt_y"/>
                                          </p:val>
                                        </p:tav>
                                      </p:tavLst>
                                    </p:anim>
                                    <p:anim calcmode="lin" valueType="num">
                                      <p:cBhvr>
                                        <p:cTn id="4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9"/>
                                        </p:tgtEl>
                                      </p:cBhvr>
                                    </p:animEffect>
                                  </p:childTnLst>
                                </p:cTn>
                              </p:par>
                              <p:par>
                                <p:cTn id="52" presetID="41" presetClass="entr" presetSubtype="0" fill="hold" grpId="0" nodeType="withEffect">
                                  <p:stCondLst>
                                    <p:cond delay="0"/>
                                  </p:stCondLst>
                                  <p:iterate type="lt">
                                    <p:tmPct val="10000"/>
                                  </p:iterate>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7"/>
                                        </p:tgtEl>
                                        <p:attrNameLst>
                                          <p:attrName>ppt_y</p:attrName>
                                        </p:attrNameLst>
                                      </p:cBhvr>
                                      <p:tavLst>
                                        <p:tav tm="0">
                                          <p:val>
                                            <p:strVal val="#ppt_y"/>
                                          </p:val>
                                        </p:tav>
                                        <p:tav tm="100000">
                                          <p:val>
                                            <p:strVal val="#ppt_y"/>
                                          </p:val>
                                        </p:tav>
                                      </p:tavLst>
                                    </p:anim>
                                    <p:anim calcmode="lin" valueType="num">
                                      <p:cBhvr>
                                        <p:cTn id="5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7"/>
                                        </p:tgtEl>
                                      </p:cBhvr>
                                    </p:animEffect>
                                  </p:childTnLst>
                                </p:cTn>
                              </p:par>
                              <p:par>
                                <p:cTn id="59" presetID="41" presetClass="entr" presetSubtype="0" fill="hold" grpId="0" nodeType="withEffect">
                                  <p:stCondLst>
                                    <p:cond delay="0"/>
                                  </p:stCondLst>
                                  <p:iterate type="lt">
                                    <p:tmPct val="10000"/>
                                  </p:iterate>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0"/>
                                        </p:tgtEl>
                                        <p:attrNameLst>
                                          <p:attrName>ppt_y</p:attrName>
                                        </p:attrNameLst>
                                      </p:cBhvr>
                                      <p:tavLst>
                                        <p:tav tm="0">
                                          <p:val>
                                            <p:strVal val="#ppt_y"/>
                                          </p:val>
                                        </p:tav>
                                        <p:tav tm="100000">
                                          <p:val>
                                            <p:strVal val="#ppt_y"/>
                                          </p:val>
                                        </p:tav>
                                      </p:tavLst>
                                    </p:anim>
                                    <p:anim calcmode="lin" valueType="num">
                                      <p:cBhvr>
                                        <p:cTn id="6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0"/>
                                        </p:tgtEl>
                                      </p:cBhvr>
                                    </p:animEffect>
                                  </p:childTnLst>
                                </p:cTn>
                              </p:par>
                              <p:par>
                                <p:cTn id="66" presetID="41" presetClass="entr" presetSubtype="0" fill="hold" grpId="0" nodeType="withEffect">
                                  <p:stCondLst>
                                    <p:cond delay="0"/>
                                  </p:stCondLst>
                                  <p:iterate type="lt">
                                    <p:tmPct val="10000"/>
                                  </p:iterate>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8"/>
                                        </p:tgtEl>
                                        <p:attrNameLst>
                                          <p:attrName>ppt_y</p:attrName>
                                        </p:attrNameLst>
                                      </p:cBhvr>
                                      <p:tavLst>
                                        <p:tav tm="0">
                                          <p:val>
                                            <p:strVal val="#ppt_y"/>
                                          </p:val>
                                        </p:tav>
                                        <p:tav tm="100000">
                                          <p:val>
                                            <p:strVal val="#ppt_y"/>
                                          </p:val>
                                        </p:tav>
                                      </p:tavLst>
                                    </p:anim>
                                    <p:anim calcmode="lin" valueType="num">
                                      <p:cBhvr>
                                        <p:cTn id="70"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8"/>
                                        </p:tgtEl>
                                      </p:cBhvr>
                                    </p:animEffect>
                                  </p:childTnLst>
                                </p:cTn>
                              </p:par>
                              <p:par>
                                <p:cTn id="73" presetID="41" presetClass="entr" presetSubtype="0" fill="hold" grpId="0" nodeType="withEffect">
                                  <p:stCondLst>
                                    <p:cond delay="0"/>
                                  </p:stCondLst>
                                  <p:iterate type="lt">
                                    <p:tmPct val="10000"/>
                                  </p:iterate>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1"/>
                                        </p:tgtEl>
                                        <p:attrNameLst>
                                          <p:attrName>ppt_y</p:attrName>
                                        </p:attrNameLst>
                                      </p:cBhvr>
                                      <p:tavLst>
                                        <p:tav tm="0">
                                          <p:val>
                                            <p:strVal val="#ppt_y"/>
                                          </p:val>
                                        </p:tav>
                                        <p:tav tm="100000">
                                          <p:val>
                                            <p:strVal val="#ppt_y"/>
                                          </p:val>
                                        </p:tav>
                                      </p:tavLst>
                                    </p:anim>
                                    <p:anim calcmode="lin" valueType="num">
                                      <p:cBhvr>
                                        <p:cTn id="7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1"/>
                                        </p:tgtEl>
                                      </p:cBhvr>
                                    </p:animEffect>
                                  </p:childTnLst>
                                </p:cTn>
                              </p:par>
                              <p:par>
                                <p:cTn id="80" presetID="41" presetClass="entr" presetSubtype="0" fill="hold" grpId="0" nodeType="withEffect">
                                  <p:stCondLst>
                                    <p:cond delay="0"/>
                                  </p:stCondLst>
                                  <p:iterate type="lt">
                                    <p:tmPct val="10000"/>
                                  </p:iterate>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32"/>
                                        </p:tgtEl>
                                        <p:attrNameLst>
                                          <p:attrName>ppt_y</p:attrName>
                                        </p:attrNameLst>
                                      </p:cBhvr>
                                      <p:tavLst>
                                        <p:tav tm="0">
                                          <p:val>
                                            <p:strVal val="#ppt_y"/>
                                          </p:val>
                                        </p:tav>
                                        <p:tav tm="100000">
                                          <p:val>
                                            <p:strVal val="#ppt_y"/>
                                          </p:val>
                                        </p:tav>
                                      </p:tavLst>
                                    </p:anim>
                                    <p:anim calcmode="lin" valueType="num">
                                      <p:cBhvr>
                                        <p:cTn id="84"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32"/>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33"/>
                                        </p:tgtEl>
                                        <p:attrNameLst>
                                          <p:attrName>ppt_y</p:attrName>
                                        </p:attrNameLst>
                                      </p:cBhvr>
                                      <p:tavLst>
                                        <p:tav tm="0">
                                          <p:val>
                                            <p:strVal val="#ppt_y"/>
                                          </p:val>
                                        </p:tav>
                                        <p:tav tm="100000">
                                          <p:val>
                                            <p:strVal val="#ppt_y"/>
                                          </p:val>
                                        </p:tav>
                                      </p:tavLst>
                                    </p:anim>
                                    <p:anim calcmode="lin" valueType="num">
                                      <p:cBhvr>
                                        <p:cTn id="91"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33"/>
                                        </p:tgtEl>
                                      </p:cBhvr>
                                    </p:animEffect>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34"/>
                                        </p:tgtEl>
                                        <p:attrNameLst>
                                          <p:attrName>style.visibility</p:attrName>
                                        </p:attrNameLst>
                                      </p:cBhvr>
                                      <p:to>
                                        <p:strVal val="visible"/>
                                      </p:to>
                                    </p:set>
                                    <p:anim calcmode="lin" valueType="num">
                                      <p:cBhvr>
                                        <p:cTn id="9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4"/>
                                        </p:tgtEl>
                                        <p:attrNameLst>
                                          <p:attrName>ppt_y</p:attrName>
                                        </p:attrNameLst>
                                      </p:cBhvr>
                                      <p:tavLst>
                                        <p:tav tm="0">
                                          <p:val>
                                            <p:strVal val="#ppt_y"/>
                                          </p:val>
                                        </p:tav>
                                        <p:tav tm="100000">
                                          <p:val>
                                            <p:strVal val="#ppt_y"/>
                                          </p:val>
                                        </p:tav>
                                      </p:tavLst>
                                    </p:anim>
                                    <p:anim calcmode="lin" valueType="num">
                                      <p:cBhvr>
                                        <p:cTn id="9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8"/>
          <p:cNvPicPr preferRelativeResize="0"/>
          <p:nvPr/>
        </p:nvPicPr>
        <p:blipFill rotWithShape="1">
          <a:blip r:embed="rId3">
            <a:alphaModFix/>
          </a:blip>
          <a:srcRect b="57460"/>
          <a:stretch/>
        </p:blipFill>
        <p:spPr>
          <a:xfrm>
            <a:off x="133069" y="464023"/>
            <a:ext cx="9644087" cy="540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9"/>
          <p:cNvPicPr preferRelativeResize="0"/>
          <p:nvPr/>
        </p:nvPicPr>
        <p:blipFill rotWithShape="1">
          <a:blip r:embed="rId3">
            <a:alphaModFix/>
          </a:blip>
          <a:srcRect b="47661"/>
          <a:stretch/>
        </p:blipFill>
        <p:spPr>
          <a:xfrm>
            <a:off x="293697" y="191068"/>
            <a:ext cx="9349435" cy="648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0"/>
          <p:cNvPicPr preferRelativeResize="0"/>
          <p:nvPr/>
        </p:nvPicPr>
        <p:blipFill rotWithShape="1">
          <a:blip r:embed="rId3">
            <a:alphaModFix/>
          </a:blip>
          <a:srcRect/>
          <a:stretch/>
        </p:blipFill>
        <p:spPr>
          <a:xfrm>
            <a:off x="97758" y="0"/>
            <a:ext cx="9710487"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FDCAA9C-3AD7-BC15-3895-36D2EB7BE4C5}"/>
              </a:ext>
            </a:extLst>
          </p:cNvPr>
          <p:cNvPicPr>
            <a:picLocks noChangeAspect="1"/>
          </p:cNvPicPr>
          <p:nvPr/>
        </p:nvPicPr>
        <p:blipFill>
          <a:blip r:embed="rId2"/>
          <a:stretch>
            <a:fillRect/>
          </a:stretch>
        </p:blipFill>
        <p:spPr>
          <a:xfrm>
            <a:off x="0" y="1102441"/>
            <a:ext cx="9906000" cy="4653118"/>
          </a:xfrm>
          <a:prstGeom prst="rect">
            <a:avLst/>
          </a:prstGeom>
        </p:spPr>
      </p:pic>
    </p:spTree>
    <p:extLst>
      <p:ext uri="{BB962C8B-B14F-4D97-AF65-F5344CB8AC3E}">
        <p14:creationId xmlns:p14="http://schemas.microsoft.com/office/powerpoint/2010/main" val="172968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E486023-4908-284C-55F7-9C561034C48E}"/>
              </a:ext>
            </a:extLst>
          </p:cNvPr>
          <p:cNvPicPr>
            <a:picLocks noChangeAspect="1"/>
          </p:cNvPicPr>
          <p:nvPr/>
        </p:nvPicPr>
        <p:blipFill>
          <a:blip r:embed="rId2"/>
          <a:stretch>
            <a:fillRect/>
          </a:stretch>
        </p:blipFill>
        <p:spPr>
          <a:xfrm>
            <a:off x="0" y="514257"/>
            <a:ext cx="9906000" cy="5829485"/>
          </a:xfrm>
          <a:prstGeom prst="rect">
            <a:avLst/>
          </a:prstGeom>
        </p:spPr>
      </p:pic>
    </p:spTree>
    <p:extLst>
      <p:ext uri="{BB962C8B-B14F-4D97-AF65-F5344CB8AC3E}">
        <p14:creationId xmlns:p14="http://schemas.microsoft.com/office/powerpoint/2010/main" val="4265119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95300" y="3789040"/>
            <a:ext cx="8915400" cy="1152128"/>
          </a:xfrm>
        </p:spPr>
        <p:txBody>
          <a:bodyPr>
            <a:normAutofit/>
          </a:bodyPr>
          <a:lstStyle/>
          <a:p>
            <a:pPr marL="109728" indent="0">
              <a:buNone/>
            </a:pPr>
            <a:r>
              <a:rPr lang="zh-TW" altLang="en-US" sz="2000" dirty="0"/>
              <a:t>監察院、法務部及公職人員之服務或上級機關（構）之政風機構，為調查公職人員及其關係人違反本法情事，得向有關之機關（構）、法人、團體或個人查詢，受查詢者有據實說明或提供必要資料之義務</a:t>
            </a:r>
            <a:r>
              <a:rPr lang="en-US" altLang="zh-TW" sz="2000" dirty="0"/>
              <a:t>(§15)</a:t>
            </a:r>
            <a:endParaRPr lang="zh-TW" altLang="en-US" sz="2000" dirty="0"/>
          </a:p>
        </p:txBody>
      </p:sp>
      <p:sp>
        <p:nvSpPr>
          <p:cNvPr id="3" name="標題 2"/>
          <p:cNvSpPr>
            <a:spLocks noGrp="1"/>
          </p:cNvSpPr>
          <p:nvPr>
            <p:ph type="title"/>
          </p:nvPr>
        </p:nvSpPr>
        <p:spPr/>
        <p:txBody>
          <a:bodyPr/>
          <a:lstStyle/>
          <a:p>
            <a:r>
              <a:rPr lang="zh-TW" altLang="en-US" dirty="0"/>
              <a:t>行政調查</a:t>
            </a:r>
            <a:r>
              <a:rPr lang="en-US" altLang="zh-TW" sz="2000" dirty="0">
                <a:latin typeface="+mj-ea"/>
              </a:rPr>
              <a:t>(§15)</a:t>
            </a:r>
            <a:endParaRPr lang="zh-TW" altLang="en-US" dirty="0">
              <a:latin typeface="+mj-ea"/>
            </a:endParaRPr>
          </a:p>
        </p:txBody>
      </p:sp>
      <p:grpSp>
        <p:nvGrpSpPr>
          <p:cNvPr id="18" name="群組 17"/>
          <p:cNvGrpSpPr/>
          <p:nvPr/>
        </p:nvGrpSpPr>
        <p:grpSpPr>
          <a:xfrm>
            <a:off x="1449016" y="1301294"/>
            <a:ext cx="6528320" cy="2290306"/>
            <a:chOff x="656812" y="1301294"/>
            <a:chExt cx="6528320" cy="2290306"/>
          </a:xfrm>
        </p:grpSpPr>
        <p:grpSp>
          <p:nvGrpSpPr>
            <p:cNvPr id="13" name="群組 12"/>
            <p:cNvGrpSpPr/>
            <p:nvPr/>
          </p:nvGrpSpPr>
          <p:grpSpPr>
            <a:xfrm>
              <a:off x="656812" y="1301294"/>
              <a:ext cx="5592526" cy="1944216"/>
              <a:chOff x="2744850" y="3167490"/>
              <a:chExt cx="5592526" cy="1944216"/>
            </a:xfrm>
          </p:grpSpPr>
          <p:grpSp>
            <p:nvGrpSpPr>
              <p:cNvPr id="10" name="群組 9"/>
              <p:cNvGrpSpPr/>
              <p:nvPr/>
            </p:nvGrpSpPr>
            <p:grpSpPr>
              <a:xfrm>
                <a:off x="2744850" y="3419598"/>
                <a:ext cx="1696910" cy="1337935"/>
                <a:chOff x="2744850" y="3419598"/>
                <a:chExt cx="1696910" cy="1337935"/>
              </a:xfrm>
            </p:grpSpPr>
            <p:pic>
              <p:nvPicPr>
                <p:cNvPr id="9218" name="Picture 2" descr="C:\Users\貴語慧\Desktop\利衝1227\圖\ROC_Ministry_of_Justice_Emble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850" y="4037533"/>
                  <a:ext cx="843956" cy="720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貴語慧\Desktop\利衝1227\圖\1024px-ROC_Agency_Against_Corruption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217" y="4037533"/>
                  <a:ext cx="778543" cy="72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貴語慧\Desktop\利衝1227\圖\ROC_Control_Yuan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01" y="3419598"/>
                  <a:ext cx="746809"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221" name="Picture 5" descr="C:\Users\貴語慧\Desktop\利衝1227\圖\人2.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 b="96581" l="180" r="97121">
                            <a14:foregroundMark x1="10438" y1="60648" x2="26455" y2="61248"/>
                            <a14:foregroundMark x1="58968" y1="18416" x2="58428" y2="37852"/>
                            <a14:foregroundMark x1="70366" y1="60648" x2="89802" y2="58368"/>
                            <a14:foregroundMark x1="26995" y1="57229" x2="58968" y2="57229"/>
                            <a14:foregroundMark x1="41872" y1="38992" x2="67546" y2="48650"/>
                          </a14:backgroundRemoval>
                        </a14:imgEffect>
                      </a14:imgLayer>
                    </a14:imgProps>
                  </a:ext>
                  <a:ext uri="{28A0092B-C50C-407E-A947-70E740481C1C}">
                    <a14:useLocalDpi xmlns:a14="http://schemas.microsoft.com/office/drawing/2010/main" val="0"/>
                  </a:ext>
                </a:extLst>
              </a:blip>
              <a:srcRect/>
              <a:stretch>
                <a:fillRect/>
              </a:stretch>
            </p:blipFill>
            <p:spPr bwMode="auto">
              <a:xfrm>
                <a:off x="6393160" y="3167490"/>
                <a:ext cx="1944216" cy="19442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p:cNvGrpSpPr/>
              <p:nvPr/>
            </p:nvGrpSpPr>
            <p:grpSpPr>
              <a:xfrm>
                <a:off x="4592960" y="3573016"/>
                <a:ext cx="1800200" cy="1315308"/>
                <a:chOff x="4592960" y="3573016"/>
                <a:chExt cx="1800200" cy="1315308"/>
              </a:xfrm>
            </p:grpSpPr>
            <p:sp>
              <p:nvSpPr>
                <p:cNvPr id="4" name="向右箭號 3"/>
                <p:cNvSpPr/>
                <p:nvPr/>
              </p:nvSpPr>
              <p:spPr>
                <a:xfrm>
                  <a:off x="4664968" y="3749399"/>
                  <a:ext cx="1656184" cy="435685"/>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向左箭號 4"/>
                <p:cNvSpPr/>
                <p:nvPr/>
              </p:nvSpPr>
              <p:spPr>
                <a:xfrm>
                  <a:off x="4594972" y="4099259"/>
                  <a:ext cx="1656184" cy="435600"/>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592960" y="3573016"/>
                  <a:ext cx="1620957" cy="307777"/>
                </a:xfrm>
                <a:prstGeom prst="rect">
                  <a:avLst/>
                </a:prstGeom>
                <a:noFill/>
              </p:spPr>
              <p:txBody>
                <a:bodyPr wrap="none" rtlCol="0">
                  <a:spAutoFit/>
                </a:bodyPr>
                <a:lstStyle/>
                <a:p>
                  <a:r>
                    <a:rPr lang="zh-TW" altLang="en-US" b="1" dirty="0">
                      <a:latin typeface="微軟正黑體" pitchFamily="34" charset="-120"/>
                      <a:ea typeface="微軟正黑體" pitchFamily="34" charset="-120"/>
                    </a:rPr>
                    <a:t>調查違反本法情事</a:t>
                  </a:r>
                </a:p>
              </p:txBody>
            </p:sp>
            <p:sp>
              <p:nvSpPr>
                <p:cNvPr id="11" name="文字方塊 10"/>
                <p:cNvSpPr txBox="1"/>
                <p:nvPr/>
              </p:nvSpPr>
              <p:spPr>
                <a:xfrm>
                  <a:off x="4737650" y="4365104"/>
                  <a:ext cx="1655510" cy="523220"/>
                </a:xfrm>
                <a:prstGeom prst="rect">
                  <a:avLst/>
                </a:prstGeom>
                <a:noFill/>
              </p:spPr>
              <p:txBody>
                <a:bodyPr wrap="square" rtlCol="0">
                  <a:spAutoFit/>
                </a:bodyPr>
                <a:lstStyle/>
                <a:p>
                  <a:r>
                    <a:rPr lang="zh-TW" altLang="en-US" b="1" dirty="0">
                      <a:latin typeface="微軟正黑體" pitchFamily="34" charset="-120"/>
                      <a:ea typeface="微軟正黑體" pitchFamily="34" charset="-120"/>
                    </a:rPr>
                    <a:t>據實說明、提供必要資料之義務</a:t>
                  </a:r>
                </a:p>
              </p:txBody>
            </p:sp>
          </p:grpSp>
        </p:grpSp>
        <p:sp>
          <p:nvSpPr>
            <p:cNvPr id="17" name="矩形 16"/>
            <p:cNvSpPr/>
            <p:nvPr/>
          </p:nvSpPr>
          <p:spPr>
            <a:xfrm>
              <a:off x="4664967" y="2852936"/>
              <a:ext cx="2520165" cy="738664"/>
            </a:xfrm>
            <a:prstGeom prst="rect">
              <a:avLst/>
            </a:prstGeom>
          </p:spPr>
          <p:txBody>
            <a:bodyPr wrap="square">
              <a:spAutoFit/>
            </a:bodyPr>
            <a:lstStyle/>
            <a:p>
              <a:r>
                <a:rPr lang="zh-TW" altLang="en-US" b="1" dirty="0">
                  <a:latin typeface="+mj-ea"/>
                  <a:ea typeface="+mj-ea"/>
                </a:rPr>
                <a:t>無正當理由拒絕者，處</a:t>
              </a:r>
              <a:r>
                <a:rPr lang="en-US" altLang="zh-TW" b="1" dirty="0">
                  <a:latin typeface="+mj-ea"/>
                  <a:ea typeface="+mj-ea"/>
                </a:rPr>
                <a:t>2</a:t>
              </a:r>
              <a:r>
                <a:rPr lang="zh-TW" altLang="en-US" b="1" dirty="0">
                  <a:latin typeface="+mj-ea"/>
                  <a:ea typeface="+mj-ea"/>
                </a:rPr>
                <a:t>萬元以上</a:t>
              </a:r>
              <a:r>
                <a:rPr lang="en-US" altLang="zh-TW" b="1" dirty="0">
                  <a:latin typeface="+mj-ea"/>
                  <a:ea typeface="+mj-ea"/>
                </a:rPr>
                <a:t>20</a:t>
              </a:r>
              <a:r>
                <a:rPr lang="zh-TW" altLang="en-US" b="1" dirty="0">
                  <a:latin typeface="+mj-ea"/>
                  <a:ea typeface="+mj-ea"/>
                </a:rPr>
                <a:t>萬元以下罰鍰</a:t>
              </a:r>
              <a:r>
                <a:rPr lang="en-US" altLang="zh-TW" b="1" dirty="0">
                  <a:latin typeface="+mj-ea"/>
                  <a:ea typeface="+mj-ea"/>
                </a:rPr>
                <a:t>(§19)</a:t>
              </a:r>
              <a:r>
                <a:rPr lang="zh-TW" altLang="en-US" b="1" dirty="0">
                  <a:latin typeface="+mj-ea"/>
                  <a:ea typeface="+mj-ea"/>
                </a:rPr>
                <a:t>，得按次處罰</a:t>
              </a:r>
            </a:p>
          </p:txBody>
        </p:sp>
        <p:pic>
          <p:nvPicPr>
            <p:cNvPr id="9222" name="Picture 6" descr="C:\Users\貴語慧\Desktop\利衝1227\圖\10197997_075035695000_2-768x768.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39" b="89974" l="9896" r="89974"/>
                      </a14:imgEffect>
                    </a14:imgLayer>
                  </a14:imgProps>
                </a:ext>
                <a:ext uri="{28A0092B-C50C-407E-A947-70E740481C1C}">
                  <a14:useLocalDpi xmlns:a14="http://schemas.microsoft.com/office/drawing/2010/main" val="0"/>
                </a:ext>
              </a:extLst>
            </a:blip>
            <a:srcRect/>
            <a:stretch>
              <a:fillRect/>
            </a:stretch>
          </p:blipFill>
          <p:spPr bwMode="auto">
            <a:xfrm>
              <a:off x="3855122" y="2671891"/>
              <a:ext cx="900000" cy="90000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標題 2"/>
          <p:cNvSpPr txBox="1">
            <a:spLocks/>
          </p:cNvSpPr>
          <p:nvPr/>
        </p:nvSpPr>
        <p:spPr>
          <a:xfrm>
            <a:off x="657355" y="4869160"/>
            <a:ext cx="7031949" cy="905934"/>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zh-TW" altLang="en-US" sz="2800" dirty="0">
                <a:solidFill>
                  <a:schemeClr val="tx1"/>
                </a:solidFill>
                <a:latin typeface="+mj-ea"/>
                <a:sym typeface="Wingdings"/>
              </a:rPr>
              <a:t></a:t>
            </a:r>
            <a:r>
              <a:rPr lang="zh-TW" altLang="en-US" sz="2800" dirty="0">
                <a:solidFill>
                  <a:schemeClr val="tx1"/>
                </a:solidFill>
                <a:latin typeface="+mj-ea"/>
              </a:rPr>
              <a:t>裁罰機關</a:t>
            </a:r>
            <a:r>
              <a:rPr lang="en-US" altLang="zh-TW" sz="2800" dirty="0">
                <a:solidFill>
                  <a:schemeClr val="tx1"/>
                </a:solidFill>
                <a:latin typeface="+mj-ea"/>
              </a:rPr>
              <a:t>(§20)</a:t>
            </a:r>
            <a:r>
              <a:rPr lang="zh-TW" altLang="en-US" sz="2800" dirty="0">
                <a:solidFill>
                  <a:schemeClr val="tx1"/>
                </a:solidFill>
                <a:latin typeface="+mj-ea"/>
              </a:rPr>
              <a:t>，裁罰公布在相關網頁</a:t>
            </a:r>
            <a:endParaRPr lang="zh-TW" altLang="en-US" sz="4800" dirty="0">
              <a:solidFill>
                <a:schemeClr val="tx1"/>
              </a:solidFill>
              <a:latin typeface="+mj-ea"/>
            </a:endParaRPr>
          </a:p>
        </p:txBody>
      </p:sp>
      <p:sp>
        <p:nvSpPr>
          <p:cNvPr id="25" name="內容版面配置區 1"/>
          <p:cNvSpPr txBox="1">
            <a:spLocks/>
          </p:cNvSpPr>
          <p:nvPr/>
        </p:nvSpPr>
        <p:spPr>
          <a:xfrm>
            <a:off x="647700" y="5589240"/>
            <a:ext cx="8915400" cy="115212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ea"/>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ea"/>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ea"/>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ea"/>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ea"/>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zh-TW" altLang="en-US" sz="2000" dirty="0"/>
              <a:t>公職人員由監察院裁罰者，關係人亦由監察院裁罰</a:t>
            </a:r>
            <a:endParaRPr lang="en-US" altLang="zh-TW" sz="2000" dirty="0"/>
          </a:p>
          <a:p>
            <a:pPr marL="109728" indent="0">
              <a:buNone/>
            </a:pPr>
            <a:r>
              <a:rPr lang="zh-TW" altLang="en-US" sz="2000" dirty="0"/>
              <a:t>公職人員由法務部裁罰者，關係人亦由法務部裁罰</a:t>
            </a:r>
            <a:endParaRPr lang="en-US" altLang="zh-TW" sz="2000" dirty="0"/>
          </a:p>
          <a:p>
            <a:pPr marL="109728" indent="0">
              <a:buFont typeface="Wingdings 3"/>
              <a:buNone/>
            </a:pPr>
            <a:endParaRPr lang="zh-TW" altLang="en-US" sz="2000" dirty="0"/>
          </a:p>
        </p:txBody>
      </p:sp>
    </p:spTree>
    <p:extLst>
      <p:ext uri="{BB962C8B-B14F-4D97-AF65-F5344CB8AC3E}">
        <p14:creationId xmlns:p14="http://schemas.microsoft.com/office/powerpoint/2010/main" val="187659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1CE3C4C-004D-4153-C6B5-B259C5DFD5E0}"/>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41C58F11-ED75-A3A0-30A2-8804353318E5}"/>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856DBE1B-B156-F181-3E79-1A313EE0AFD4}"/>
              </a:ext>
            </a:extLst>
          </p:cNvPr>
          <p:cNvPicPr>
            <a:picLocks noChangeAspect="1"/>
          </p:cNvPicPr>
          <p:nvPr/>
        </p:nvPicPr>
        <p:blipFill>
          <a:blip r:embed="rId2"/>
          <a:stretch>
            <a:fillRect/>
          </a:stretch>
        </p:blipFill>
        <p:spPr>
          <a:xfrm>
            <a:off x="0" y="0"/>
            <a:ext cx="9906000" cy="6471520"/>
          </a:xfrm>
          <a:prstGeom prst="rect">
            <a:avLst/>
          </a:prstGeom>
        </p:spPr>
      </p:pic>
    </p:spTree>
    <p:extLst>
      <p:ext uri="{BB962C8B-B14F-4D97-AF65-F5344CB8AC3E}">
        <p14:creationId xmlns:p14="http://schemas.microsoft.com/office/powerpoint/2010/main" val="2150467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2861079-2E54-7144-BA7E-8F58DB6C40C7}"/>
              </a:ext>
            </a:extLst>
          </p:cNvPr>
          <p:cNvSpPr>
            <a:spLocks noGrp="1"/>
          </p:cNvSpPr>
          <p:nvPr>
            <p:ph type="title"/>
          </p:nvPr>
        </p:nvSpPr>
        <p:spPr>
          <a:xfrm>
            <a:off x="0" y="188640"/>
            <a:ext cx="5923096" cy="905934"/>
          </a:xfrm>
        </p:spPr>
        <p:txBody>
          <a:bodyPr>
            <a:normAutofit fontScale="90000"/>
          </a:bodyPr>
          <a:lstStyle/>
          <a:p>
            <a:r>
              <a:rPr lang="zh-TW" altLang="en-US" dirty="0"/>
              <a:t>假借職務上之權力圖利案例</a:t>
            </a:r>
          </a:p>
        </p:txBody>
      </p:sp>
      <p:sp>
        <p:nvSpPr>
          <p:cNvPr id="5" name="內容版面配置區 4">
            <a:extLst>
              <a:ext uri="{FF2B5EF4-FFF2-40B4-BE49-F238E27FC236}">
                <a16:creationId xmlns:a16="http://schemas.microsoft.com/office/drawing/2014/main" id="{F7EAFAB5-BCE9-47C7-8DF3-CE965930E220}"/>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798F222D-F715-695E-93F1-9990F9879EEB}"/>
              </a:ext>
            </a:extLst>
          </p:cNvPr>
          <p:cNvPicPr>
            <a:picLocks noChangeAspect="1"/>
          </p:cNvPicPr>
          <p:nvPr/>
        </p:nvPicPr>
        <p:blipFill>
          <a:blip r:embed="rId2"/>
          <a:stretch>
            <a:fillRect/>
          </a:stretch>
        </p:blipFill>
        <p:spPr>
          <a:xfrm>
            <a:off x="0" y="1336377"/>
            <a:ext cx="9906000" cy="4815865"/>
          </a:xfrm>
          <a:prstGeom prst="rect">
            <a:avLst/>
          </a:prstGeom>
        </p:spPr>
      </p:pic>
    </p:spTree>
    <p:extLst>
      <p:ext uri="{BB962C8B-B14F-4D97-AF65-F5344CB8AC3E}">
        <p14:creationId xmlns:p14="http://schemas.microsoft.com/office/powerpoint/2010/main" val="333794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B5E3C50-F0A0-A81A-DEF4-13903D62C3B1}"/>
              </a:ext>
            </a:extLst>
          </p:cNvPr>
          <p:cNvSpPr>
            <a:spLocks noGrp="1"/>
          </p:cNvSpPr>
          <p:nvPr>
            <p:ph idx="1"/>
          </p:nvPr>
        </p:nvSpPr>
        <p:spPr/>
        <p:txBody>
          <a:bodyPr/>
          <a:lstStyle/>
          <a:p>
            <a:endParaRPr lang="zh-TW" altLang="en-US"/>
          </a:p>
        </p:txBody>
      </p:sp>
      <p:sp>
        <p:nvSpPr>
          <p:cNvPr id="3" name="標題 2">
            <a:extLst>
              <a:ext uri="{FF2B5EF4-FFF2-40B4-BE49-F238E27FC236}">
                <a16:creationId xmlns:a16="http://schemas.microsoft.com/office/drawing/2014/main" id="{451B538B-3B32-D7FC-1627-BD9F6C14DD8F}"/>
              </a:ext>
            </a:extLst>
          </p:cNvPr>
          <p:cNvSpPr>
            <a:spLocks noGrp="1"/>
          </p:cNvSpPr>
          <p:nvPr>
            <p:ph type="title"/>
          </p:nvPr>
        </p:nvSpPr>
        <p:spPr/>
        <p:txBody>
          <a:bodyPr>
            <a:normAutofit fontScale="90000"/>
          </a:bodyPr>
          <a:lstStyle/>
          <a:p>
            <a:r>
              <a:rPr lang="zh-TW" altLang="en-US" dirty="0"/>
              <a:t>交易或補助行為禁止案例</a:t>
            </a:r>
          </a:p>
        </p:txBody>
      </p:sp>
      <p:pic>
        <p:nvPicPr>
          <p:cNvPr id="6" name="圖片 5">
            <a:extLst>
              <a:ext uri="{FF2B5EF4-FFF2-40B4-BE49-F238E27FC236}">
                <a16:creationId xmlns:a16="http://schemas.microsoft.com/office/drawing/2014/main" id="{792F3209-2760-87F9-53D1-74EC35F30BC9}"/>
              </a:ext>
            </a:extLst>
          </p:cNvPr>
          <p:cNvPicPr>
            <a:picLocks noChangeAspect="1"/>
          </p:cNvPicPr>
          <p:nvPr/>
        </p:nvPicPr>
        <p:blipFill>
          <a:blip r:embed="rId2"/>
          <a:stretch>
            <a:fillRect/>
          </a:stretch>
        </p:blipFill>
        <p:spPr>
          <a:xfrm>
            <a:off x="0" y="1673196"/>
            <a:ext cx="9906000" cy="3511608"/>
          </a:xfrm>
          <a:prstGeom prst="rect">
            <a:avLst/>
          </a:prstGeom>
        </p:spPr>
      </p:pic>
    </p:spTree>
    <p:extLst>
      <p:ext uri="{BB962C8B-B14F-4D97-AF65-F5344CB8AC3E}">
        <p14:creationId xmlns:p14="http://schemas.microsoft.com/office/powerpoint/2010/main" val="2159191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39C0DA2-FCA1-127F-5AFB-8D244053E15D}"/>
              </a:ext>
            </a:extLst>
          </p:cNvPr>
          <p:cNvSpPr>
            <a:spLocks noGrp="1"/>
          </p:cNvSpPr>
          <p:nvPr>
            <p:ph type="title"/>
          </p:nvPr>
        </p:nvSpPr>
        <p:spPr/>
        <p:txBody>
          <a:bodyPr>
            <a:normAutofit fontScale="90000"/>
          </a:bodyPr>
          <a:lstStyle/>
          <a:p>
            <a:r>
              <a:rPr lang="zh-TW" altLang="en-US" dirty="0"/>
              <a:t>身分關係揭露義務之違法案例</a:t>
            </a:r>
          </a:p>
        </p:txBody>
      </p:sp>
      <p:sp>
        <p:nvSpPr>
          <p:cNvPr id="5" name="內容版面配置區 4">
            <a:extLst>
              <a:ext uri="{FF2B5EF4-FFF2-40B4-BE49-F238E27FC236}">
                <a16:creationId xmlns:a16="http://schemas.microsoft.com/office/drawing/2014/main" id="{0B0481A2-2168-C6F2-808E-53B22776D2A9}"/>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7618A403-15D3-2E72-564B-7ED3D102F615}"/>
              </a:ext>
            </a:extLst>
          </p:cNvPr>
          <p:cNvPicPr>
            <a:picLocks noChangeAspect="1"/>
          </p:cNvPicPr>
          <p:nvPr/>
        </p:nvPicPr>
        <p:blipFill>
          <a:blip r:embed="rId2"/>
          <a:stretch>
            <a:fillRect/>
          </a:stretch>
        </p:blipFill>
        <p:spPr>
          <a:xfrm>
            <a:off x="0" y="1679210"/>
            <a:ext cx="9906000" cy="3499579"/>
          </a:xfrm>
          <a:prstGeom prst="rect">
            <a:avLst/>
          </a:prstGeom>
        </p:spPr>
      </p:pic>
    </p:spTree>
    <p:extLst>
      <p:ext uri="{BB962C8B-B14F-4D97-AF65-F5344CB8AC3E}">
        <p14:creationId xmlns:p14="http://schemas.microsoft.com/office/powerpoint/2010/main" val="265983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4"/>
          <p:cNvSpPr txBox="1">
            <a:spLocks noGrp="1"/>
          </p:cNvSpPr>
          <p:nvPr>
            <p:ph idx="1"/>
          </p:nvPr>
        </p:nvSpPr>
        <p:spPr>
          <a:prstGeom prst="rect">
            <a:avLst/>
          </a:prstGeom>
          <a:noFill/>
          <a:ln>
            <a:noFill/>
          </a:ln>
        </p:spPr>
        <p:txBody>
          <a:bodyPr spcFirstLastPara="1" wrap="square" lIns="107275" tIns="53625" rIns="107275" bIns="53625" anchor="t" anchorCtr="0">
            <a:noAutofit/>
          </a:bodyPr>
          <a:lstStyle/>
          <a:p>
            <a:pPr marL="0" lvl="0" indent="0" algn="just" rtl="0" hangingPunct="0">
              <a:lnSpc>
                <a:spcPct val="130000"/>
              </a:lnSpc>
              <a:spcBef>
                <a:spcPts val="0"/>
              </a:spcBef>
              <a:spcAft>
                <a:spcPts val="0"/>
              </a:spcAft>
              <a:buClr>
                <a:schemeClr val="dk1"/>
              </a:buClr>
              <a:buSzPts val="1815"/>
              <a:buNone/>
            </a:pPr>
            <a:r>
              <a:rPr lang="zh-TW" sz="2000" b="1" dirty="0">
                <a:latin typeface="微軟正黑體" pitchFamily="34" charset="-120"/>
                <a:ea typeface="微軟正黑體" pitchFamily="34" charset="-120"/>
                <a:cs typeface="Arial"/>
                <a:sym typeface="Arial"/>
              </a:rPr>
              <a:t>公職人員在執行職務時，可能因為他的行為舉止，而使自己或與他有特定關係的人有</a:t>
            </a:r>
            <a:r>
              <a:rPr lang="zh-TW" sz="2000" b="1" u="sng" dirty="0">
                <a:latin typeface="微軟正黑體" pitchFamily="34" charset="-120"/>
                <a:ea typeface="微軟正黑體" pitchFamily="34" charset="-120"/>
                <a:cs typeface="Arial"/>
                <a:sym typeface="Arial"/>
              </a:rPr>
              <a:t>獲得好處的可能</a:t>
            </a:r>
            <a:r>
              <a:rPr lang="zh-TW" sz="2000" b="1" dirty="0">
                <a:latin typeface="微軟正黑體" pitchFamily="34" charset="-120"/>
                <a:ea typeface="微軟正黑體" pitchFamily="34" charset="-120"/>
                <a:cs typeface="Arial"/>
                <a:sym typeface="Arial"/>
              </a:rPr>
              <a:t>，為了避免公職人員瓜田李下的行為，衝擊民眾對施政的信賴感，進而影響法律的有效執行，故訂立「公職人員利益衝突迴避法」 ，作為利益衝突迴避的專法。</a:t>
            </a:r>
            <a:endParaRPr sz="2000" b="1" dirty="0">
              <a:latin typeface="微軟正黑體" pitchFamily="34" charset="-120"/>
              <a:ea typeface="微軟正黑體" pitchFamily="34" charset="-120"/>
              <a:cs typeface="Arial"/>
              <a:sym typeface="Arial"/>
            </a:endParaRPr>
          </a:p>
          <a:p>
            <a:pPr marL="268216" lvl="0" indent="-194873" algn="l" rtl="0">
              <a:lnSpc>
                <a:spcPct val="130000"/>
              </a:lnSpc>
              <a:spcBef>
                <a:spcPts val="1173"/>
              </a:spcBef>
              <a:spcAft>
                <a:spcPts val="0"/>
              </a:spcAft>
              <a:buClr>
                <a:schemeClr val="dk1"/>
              </a:buClr>
              <a:buSzPts val="1155"/>
              <a:buNone/>
            </a:pPr>
            <a:endParaRPr sz="1155" b="1" dirty="0">
              <a:latin typeface="微軟正黑體" pitchFamily="34" charset="-120"/>
              <a:ea typeface="微軟正黑體" pitchFamily="34" charset="-120"/>
              <a:cs typeface="Arial"/>
              <a:sym typeface="Arial"/>
            </a:endParaRPr>
          </a:p>
        </p:txBody>
      </p:sp>
      <p:sp>
        <p:nvSpPr>
          <p:cNvPr id="97" name="Google Shape;97;p14"/>
          <p:cNvSpPr txBox="1">
            <a:spLocks noGrp="1"/>
          </p:cNvSpPr>
          <p:nvPr>
            <p:ph type="sldNum" sz="quarter" idx="12"/>
          </p:nvPr>
        </p:nvSpPr>
        <p:spPr>
          <a:prstGeom prst="rect">
            <a:avLst/>
          </a:prstGeom>
          <a:noFill/>
          <a:ln>
            <a:noFill/>
          </a:ln>
        </p:spPr>
        <p:txBody>
          <a:bodyPr spcFirstLastPara="1" wrap="square" lIns="107275" tIns="53625" rIns="107275" bIns="53625" anchor="ctr" anchorCtr="0">
            <a:noAutofit/>
          </a:bodyPr>
          <a:lstStyle/>
          <a:p>
            <a:pPr marL="0" lvl="0" indent="0" algn="r" rtl="0">
              <a:spcBef>
                <a:spcPts val="0"/>
              </a:spcBef>
              <a:spcAft>
                <a:spcPts val="0"/>
              </a:spcAft>
              <a:buNone/>
            </a:pPr>
            <a:fld id="{00000000-1234-1234-1234-123412341234}" type="slidenum">
              <a:rPr lang="en-US" altLang="zh-TW">
                <a:solidFill>
                  <a:srgbClr val="888888"/>
                </a:solidFill>
              </a:rPr>
              <a:t>4</a:t>
            </a:fld>
            <a:endParaRPr>
              <a:solidFill>
                <a:srgbClr val="888888"/>
              </a:solidFill>
            </a:endParaRPr>
          </a:p>
        </p:txBody>
      </p:sp>
      <p:sp>
        <p:nvSpPr>
          <p:cNvPr id="5" name="標題 4"/>
          <p:cNvSpPr>
            <a:spLocks noGrp="1"/>
          </p:cNvSpPr>
          <p:nvPr>
            <p:ph type="title"/>
          </p:nvPr>
        </p:nvSpPr>
        <p:spPr/>
        <p:txBody>
          <a:bodyPr/>
          <a:lstStyle/>
          <a:p>
            <a:r>
              <a:rPr lang="zh-TW" altLang="en-US" dirty="0"/>
              <a:t>前言</a:t>
            </a:r>
          </a:p>
        </p:txBody>
      </p:sp>
      <p:grpSp>
        <p:nvGrpSpPr>
          <p:cNvPr id="98" name="Google Shape;98;p14"/>
          <p:cNvGrpSpPr/>
          <p:nvPr/>
        </p:nvGrpSpPr>
        <p:grpSpPr>
          <a:xfrm>
            <a:off x="1005385" y="3616660"/>
            <a:ext cx="8146576" cy="2647665"/>
            <a:chOff x="0" y="0"/>
            <a:chExt cx="8146576" cy="2647665"/>
          </a:xfrm>
        </p:grpSpPr>
        <p:sp>
          <p:nvSpPr>
            <p:cNvPr id="99" name="Google Shape;99;p14"/>
            <p:cNvSpPr/>
            <p:nvPr/>
          </p:nvSpPr>
          <p:spPr>
            <a:xfrm>
              <a:off x="0" y="794299"/>
              <a:ext cx="8146576" cy="1059066"/>
            </a:xfrm>
            <a:prstGeom prst="notchedRightArrow">
              <a:avLst>
                <a:gd name="adj1" fmla="val 50000"/>
                <a:gd name="adj2" fmla="val 5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3669" y="0"/>
              <a:ext cx="1764958" cy="10590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txBox="1"/>
            <p:nvPr/>
          </p:nvSpPr>
          <p:spPr>
            <a:xfrm>
              <a:off x="3669" y="0"/>
              <a:ext cx="1764958" cy="1059066"/>
            </a:xfrm>
            <a:prstGeom prst="rect">
              <a:avLst/>
            </a:prstGeom>
            <a:noFill/>
            <a:ln>
              <a:noFill/>
            </a:ln>
          </p:spPr>
          <p:txBody>
            <a:bodyPr spcFirstLastPara="1" wrap="square" lIns="113775" tIns="113775" rIns="113775" bIns="113775" anchor="b" anchorCtr="0">
              <a:noAutofit/>
            </a:bodyPr>
            <a:lstStyle/>
            <a:p>
              <a:pPr marL="0" marR="0" lvl="0" indent="0" algn="ctr" rtl="0">
                <a:lnSpc>
                  <a:spcPct val="90000"/>
                </a:lnSpc>
                <a:spcBef>
                  <a:spcPts val="0"/>
                </a:spcBef>
                <a:spcAft>
                  <a:spcPts val="0"/>
                </a:spcAft>
                <a:buNone/>
              </a:pPr>
              <a:r>
                <a:rPr lang="zh-TW" sz="1600" b="1" i="0" u="none" strike="noStrike" cap="none">
                  <a:solidFill>
                    <a:schemeClr val="dk1"/>
                  </a:solidFill>
                  <a:latin typeface="Arial"/>
                  <a:ea typeface="Arial"/>
                  <a:cs typeface="Arial"/>
                  <a:sym typeface="Arial"/>
                </a:rPr>
                <a:t>89年7月12日公布實施</a:t>
              </a:r>
              <a:endParaRPr sz="1600" b="1" i="0" u="none" strike="noStrike" cap="none">
                <a:solidFill>
                  <a:schemeClr val="dk1"/>
                </a:solidFill>
                <a:latin typeface="Arial"/>
                <a:ea typeface="Arial"/>
                <a:cs typeface="Arial"/>
                <a:sym typeface="Arial"/>
              </a:endParaRPr>
            </a:p>
          </p:txBody>
        </p:sp>
        <p:sp>
          <p:nvSpPr>
            <p:cNvPr id="102" name="Google Shape;102;p14"/>
            <p:cNvSpPr/>
            <p:nvPr/>
          </p:nvSpPr>
          <p:spPr>
            <a:xfrm>
              <a:off x="753765" y="1191449"/>
              <a:ext cx="264766" cy="26476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1856876" y="1588599"/>
              <a:ext cx="1764958" cy="10590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p:nvPr/>
          </p:nvSpPr>
          <p:spPr>
            <a:xfrm>
              <a:off x="1856876" y="1588599"/>
              <a:ext cx="1764958" cy="1059066"/>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None/>
              </a:pPr>
              <a:r>
                <a:rPr lang="zh-TW" sz="1600" b="1" i="0" u="none" strike="noStrike" cap="none">
                  <a:solidFill>
                    <a:schemeClr val="dk1"/>
                  </a:solidFill>
                  <a:latin typeface="Arial"/>
                  <a:ea typeface="Arial"/>
                  <a:cs typeface="Arial"/>
                  <a:sym typeface="Arial"/>
                </a:rPr>
                <a:t>107年5月22日通過修正</a:t>
              </a:r>
              <a:endParaRPr sz="1600" b="1" i="0" u="none" strike="noStrike" cap="none">
                <a:solidFill>
                  <a:schemeClr val="dk1"/>
                </a:solidFill>
                <a:latin typeface="Arial"/>
                <a:ea typeface="Arial"/>
                <a:cs typeface="Arial"/>
                <a:sym typeface="Arial"/>
              </a:endParaRPr>
            </a:p>
          </p:txBody>
        </p:sp>
        <p:sp>
          <p:nvSpPr>
            <p:cNvPr id="105" name="Google Shape;105;p14"/>
            <p:cNvSpPr/>
            <p:nvPr/>
          </p:nvSpPr>
          <p:spPr>
            <a:xfrm>
              <a:off x="2606972" y="1191449"/>
              <a:ext cx="264766" cy="26476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3710083" y="0"/>
              <a:ext cx="1764958" cy="10590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txBox="1"/>
            <p:nvPr/>
          </p:nvSpPr>
          <p:spPr>
            <a:xfrm>
              <a:off x="3710083" y="0"/>
              <a:ext cx="1764958" cy="1059066"/>
            </a:xfrm>
            <a:prstGeom prst="rect">
              <a:avLst/>
            </a:prstGeom>
            <a:noFill/>
            <a:ln>
              <a:noFill/>
            </a:ln>
          </p:spPr>
          <p:txBody>
            <a:bodyPr spcFirstLastPara="1" wrap="square" lIns="113775" tIns="113775" rIns="113775" bIns="113775" anchor="b" anchorCtr="0">
              <a:noAutofit/>
            </a:bodyPr>
            <a:lstStyle/>
            <a:p>
              <a:pPr marL="0" marR="0" lvl="0" indent="0" algn="ctr" rtl="0">
                <a:lnSpc>
                  <a:spcPct val="90000"/>
                </a:lnSpc>
                <a:spcBef>
                  <a:spcPts val="0"/>
                </a:spcBef>
                <a:spcAft>
                  <a:spcPts val="0"/>
                </a:spcAft>
                <a:buNone/>
              </a:pPr>
              <a:r>
                <a:rPr lang="zh-TW" sz="1600" b="1" i="0" u="none" strike="noStrike" cap="none">
                  <a:solidFill>
                    <a:schemeClr val="dk1"/>
                  </a:solidFill>
                  <a:latin typeface="Arial"/>
                  <a:ea typeface="Arial"/>
                  <a:cs typeface="Arial"/>
                  <a:sym typeface="Arial"/>
                </a:rPr>
                <a:t>107年6月13日總統公布</a:t>
              </a:r>
              <a:endParaRPr sz="1600" b="1" i="0" u="none" strike="noStrike" cap="none">
                <a:solidFill>
                  <a:schemeClr val="dk1"/>
                </a:solidFill>
                <a:latin typeface="Arial"/>
                <a:ea typeface="Arial"/>
                <a:cs typeface="Arial"/>
                <a:sym typeface="Arial"/>
              </a:endParaRPr>
            </a:p>
          </p:txBody>
        </p:sp>
        <p:sp>
          <p:nvSpPr>
            <p:cNvPr id="108" name="Google Shape;108;p14"/>
            <p:cNvSpPr/>
            <p:nvPr/>
          </p:nvSpPr>
          <p:spPr>
            <a:xfrm>
              <a:off x="4460179" y="1191449"/>
              <a:ext cx="264766" cy="26476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5563289" y="1588599"/>
              <a:ext cx="1764958" cy="10590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txBox="1"/>
            <p:nvPr/>
          </p:nvSpPr>
          <p:spPr>
            <a:xfrm>
              <a:off x="5563289" y="1588599"/>
              <a:ext cx="1764958" cy="1059066"/>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None/>
              </a:pPr>
              <a:r>
                <a:rPr lang="zh-TW" sz="1600" b="1" i="0" u="none" strike="noStrike" cap="none">
                  <a:solidFill>
                    <a:schemeClr val="dk1"/>
                  </a:solidFill>
                  <a:latin typeface="Arial"/>
                  <a:ea typeface="Arial"/>
                  <a:cs typeface="Arial"/>
                  <a:sym typeface="Arial"/>
                </a:rPr>
                <a:t>107年12月13日公布後實施</a:t>
              </a:r>
              <a:endParaRPr sz="1600" b="1" i="0" u="none" strike="noStrike" cap="none">
                <a:solidFill>
                  <a:schemeClr val="dk1"/>
                </a:solidFill>
                <a:latin typeface="Arial"/>
                <a:ea typeface="Arial"/>
                <a:cs typeface="Arial"/>
                <a:sym typeface="Arial"/>
              </a:endParaRPr>
            </a:p>
          </p:txBody>
        </p:sp>
        <p:sp>
          <p:nvSpPr>
            <p:cNvPr id="111" name="Google Shape;111;p14"/>
            <p:cNvSpPr/>
            <p:nvPr/>
          </p:nvSpPr>
          <p:spPr>
            <a:xfrm>
              <a:off x="6313386" y="1191449"/>
              <a:ext cx="264766" cy="26476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315344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53" name="Google Shape;153;p15"/>
          <p:cNvSpPr txBox="1">
            <a:spLocks noGrp="1"/>
          </p:cNvSpPr>
          <p:nvPr>
            <p:ph type="sldNum" sz="quarter" idx="12"/>
          </p:nvPr>
        </p:nvSpPr>
        <p:spPr>
          <a:prstGeom prst="rect">
            <a:avLst/>
          </a:prstGeom>
          <a:noFill/>
          <a:ln>
            <a:noFill/>
          </a:ln>
        </p:spPr>
        <p:txBody>
          <a:bodyPr spcFirstLastPara="1" wrap="square" lIns="107275" tIns="53625" rIns="107275" bIns="53625" anchor="ctr" anchorCtr="0">
            <a:noAutofit/>
          </a:bodyPr>
          <a:lstStyle/>
          <a:p>
            <a:pPr marL="0" lvl="0" indent="0" algn="r" rtl="0">
              <a:spcBef>
                <a:spcPts val="0"/>
              </a:spcBef>
              <a:spcAft>
                <a:spcPts val="0"/>
              </a:spcAft>
              <a:buNone/>
            </a:pPr>
            <a:fld id="{00000000-1234-1234-1234-123412341234}" type="slidenum">
              <a:rPr lang="en-US" altLang="zh-TW">
                <a:solidFill>
                  <a:srgbClr val="7B788F"/>
                </a:solidFill>
              </a:rPr>
              <a:t>5</a:t>
            </a:fld>
            <a:endParaRPr>
              <a:solidFill>
                <a:srgbClr val="7B788F"/>
              </a:solidFill>
            </a:endParaRPr>
          </a:p>
        </p:txBody>
      </p:sp>
      <p:sp>
        <p:nvSpPr>
          <p:cNvPr id="2" name="標題 1"/>
          <p:cNvSpPr>
            <a:spLocks noGrp="1"/>
          </p:cNvSpPr>
          <p:nvPr>
            <p:ph type="title"/>
          </p:nvPr>
        </p:nvSpPr>
        <p:spPr/>
        <p:txBody>
          <a:bodyPr/>
          <a:lstStyle/>
          <a:p>
            <a:r>
              <a:rPr lang="zh-TW" altLang="en-US" dirty="0"/>
              <a:t>利益衝突迴避法基本架構</a:t>
            </a:r>
          </a:p>
        </p:txBody>
      </p:sp>
      <p:graphicFrame>
        <p:nvGraphicFramePr>
          <p:cNvPr id="4" name="資料庫圖表 3"/>
          <p:cNvGraphicFramePr/>
          <p:nvPr>
            <p:extLst>
              <p:ext uri="{D42A27DB-BD31-4B8C-83A1-F6EECF244321}">
                <p14:modId xmlns:p14="http://schemas.microsoft.com/office/powerpoint/2010/main" val="3247499984"/>
              </p:ext>
            </p:extLst>
          </p:nvPr>
        </p:nvGraphicFramePr>
        <p:xfrm>
          <a:off x="128464" y="144016"/>
          <a:ext cx="9577064"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2"/>
          <p:cNvSpPr txBox="1">
            <a:spLocks/>
          </p:cNvSpPr>
          <p:nvPr/>
        </p:nvSpPr>
        <p:spPr>
          <a:xfrm>
            <a:off x="52040" y="2786"/>
            <a:ext cx="5363634" cy="905934"/>
          </a:xfrm>
          <a:prstGeom prst="rect">
            <a:avLst/>
          </a:prstGeom>
        </p:spPr>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zh-TW" altLang="en-US" sz="3600" dirty="0"/>
              <a:t>誰是利衝法規範對象</a:t>
            </a:r>
            <a:r>
              <a:rPr lang="en-US" altLang="zh-TW" sz="3600" dirty="0"/>
              <a:t>?</a:t>
            </a:r>
            <a:endParaRPr lang="zh-TW" altLang="en-US" sz="3600" dirty="0"/>
          </a:p>
        </p:txBody>
      </p:sp>
      <p:sp>
        <p:nvSpPr>
          <p:cNvPr id="3" name="矩形 2"/>
          <p:cNvSpPr/>
          <p:nvPr/>
        </p:nvSpPr>
        <p:spPr>
          <a:xfrm>
            <a:off x="5415674" y="194143"/>
            <a:ext cx="2266967" cy="523220"/>
          </a:xfrm>
          <a:prstGeom prst="rect">
            <a:avLst/>
          </a:prstGeom>
        </p:spPr>
        <p:txBody>
          <a:bodyPr wrap="none">
            <a:spAutoFit/>
          </a:bodyPr>
          <a:lstStyle/>
          <a:p>
            <a:pPr lvl="0" algn="ctr" hangingPunct="0">
              <a:defRPr/>
            </a:pPr>
            <a:r>
              <a:rPr lang="zh-TW" altLang="en-US" sz="2800" b="1" dirty="0">
                <a:solidFill>
                  <a:schemeClr val="bg1"/>
                </a:solidFill>
                <a:latin typeface="+mj-ea"/>
                <a:ea typeface="+mj-ea"/>
              </a:rPr>
              <a:t>公職人員</a:t>
            </a:r>
            <a:r>
              <a:rPr lang="en-US" altLang="zh-TW" sz="2800" b="1" dirty="0">
                <a:solidFill>
                  <a:schemeClr val="bg1"/>
                </a:solidFill>
                <a:latin typeface="+mj-ea"/>
                <a:ea typeface="+mj-ea"/>
              </a:rPr>
              <a:t>(§2)</a:t>
            </a:r>
            <a:endParaRPr lang="zh-TW" altLang="en-US" sz="2800" b="1" dirty="0">
              <a:solidFill>
                <a:schemeClr val="bg1"/>
              </a:solidFill>
              <a:latin typeface="+mj-ea"/>
              <a:ea typeface="+mj-ea"/>
            </a:endParaRPr>
          </a:p>
        </p:txBody>
      </p:sp>
      <p:sp>
        <p:nvSpPr>
          <p:cNvPr id="5" name="Google Shape;162;p16"/>
          <p:cNvSpPr/>
          <p:nvPr/>
        </p:nvSpPr>
        <p:spPr>
          <a:xfrm>
            <a:off x="776536" y="749959"/>
            <a:ext cx="2874951" cy="1399840"/>
          </a:xfrm>
          <a:prstGeom prst="wedgeEllipseCallout">
            <a:avLst>
              <a:gd name="adj1" fmla="val 72772"/>
              <a:gd name="adj2" fmla="val -12231"/>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107275" tIns="53625" rIns="107275" bIns="53625" anchor="ctr" anchorCtr="0">
            <a:noAutofit/>
          </a:bodyPr>
          <a:lstStyle/>
          <a:p>
            <a:pPr marL="0" marR="0" lvl="0" indent="0" algn="just" rtl="0">
              <a:spcBef>
                <a:spcPts val="0"/>
              </a:spcBef>
              <a:spcAft>
                <a:spcPts val="0"/>
              </a:spcAft>
              <a:buNone/>
            </a:pPr>
            <a:r>
              <a:rPr lang="zh-TW" sz="1800" b="1" i="0" u="none" strike="noStrike" cap="none" dirty="0">
                <a:solidFill>
                  <a:schemeClr val="bg1"/>
                </a:solidFill>
                <a:latin typeface="微軟正黑體" pitchFamily="34" charset="-120"/>
                <a:ea typeface="微軟正黑體" pitchFamily="34" charset="-120"/>
                <a:cs typeface="Arial"/>
                <a:sym typeface="Arial"/>
              </a:rPr>
              <a:t>依法代理執行職務之人員亦屬本法之公職人員</a:t>
            </a:r>
            <a:endParaRPr dirty="0">
              <a:solidFill>
                <a:schemeClr val="bg1"/>
              </a:solidFill>
              <a:latin typeface="微軟正黑體" pitchFamily="34" charset="-120"/>
              <a:ea typeface="微軟正黑體" pitchFamily="34" charset="-120"/>
            </a:endParaRPr>
          </a:p>
        </p:txBody>
      </p:sp>
      <p:grpSp>
        <p:nvGrpSpPr>
          <p:cNvPr id="78" name="群組 77"/>
          <p:cNvGrpSpPr/>
          <p:nvPr/>
        </p:nvGrpSpPr>
        <p:grpSpPr>
          <a:xfrm>
            <a:off x="200472" y="2348880"/>
            <a:ext cx="4583721" cy="4332149"/>
            <a:chOff x="70804" y="2339855"/>
            <a:chExt cx="4583721" cy="4332149"/>
          </a:xfrm>
        </p:grpSpPr>
        <p:grpSp>
          <p:nvGrpSpPr>
            <p:cNvPr id="63" name="群組 62"/>
            <p:cNvGrpSpPr/>
            <p:nvPr/>
          </p:nvGrpSpPr>
          <p:grpSpPr>
            <a:xfrm>
              <a:off x="70804" y="2339855"/>
              <a:ext cx="4583721" cy="4332149"/>
              <a:chOff x="7296420" y="3854078"/>
              <a:chExt cx="4583721" cy="4332149"/>
            </a:xfrm>
          </p:grpSpPr>
          <p:grpSp>
            <p:nvGrpSpPr>
              <p:cNvPr id="15" name="群組 14"/>
              <p:cNvGrpSpPr/>
              <p:nvPr/>
            </p:nvGrpSpPr>
            <p:grpSpPr>
              <a:xfrm>
                <a:off x="7480025" y="3854078"/>
                <a:ext cx="4345189" cy="480225"/>
                <a:chOff x="183605" y="1716"/>
                <a:chExt cx="4345189" cy="480225"/>
              </a:xfrm>
            </p:grpSpPr>
            <p:sp>
              <p:nvSpPr>
                <p:cNvPr id="61" name="五邊形 60"/>
                <p:cNvSpPr/>
                <p:nvPr/>
              </p:nvSpPr>
              <p:spPr>
                <a:xfrm rot="10800000">
                  <a:off x="183605" y="1716"/>
                  <a:ext cx="4345189" cy="480225"/>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2" name="五邊形 4"/>
                <p:cNvSpPr/>
                <p:nvPr/>
              </p:nvSpPr>
              <p:spPr>
                <a:xfrm rot="21600000">
                  <a:off x="303661" y="1716"/>
                  <a:ext cx="4225133" cy="480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indent="10800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mj-ea"/>
                      <a:ea typeface="+mj-ea"/>
                    </a:rPr>
                    <a:t>總統、副總統</a:t>
                  </a:r>
                </a:p>
              </p:txBody>
            </p:sp>
          </p:grpSp>
          <p:sp>
            <p:nvSpPr>
              <p:cNvPr id="16" name="橢圓 15"/>
              <p:cNvSpPr/>
              <p:nvPr/>
            </p:nvSpPr>
            <p:spPr>
              <a:xfrm>
                <a:off x="7296420" y="3854078"/>
                <a:ext cx="480225" cy="480225"/>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7" name="群組 16"/>
              <p:cNvGrpSpPr/>
              <p:nvPr/>
            </p:nvGrpSpPr>
            <p:grpSpPr>
              <a:xfrm>
                <a:off x="7534952" y="4477653"/>
                <a:ext cx="4345189" cy="801866"/>
                <a:chOff x="238532" y="625291"/>
                <a:chExt cx="4345189" cy="801866"/>
              </a:xfrm>
            </p:grpSpPr>
            <p:sp>
              <p:nvSpPr>
                <p:cNvPr id="59" name="五邊形 58"/>
                <p:cNvSpPr/>
                <p:nvPr/>
              </p:nvSpPr>
              <p:spPr>
                <a:xfrm rot="10800000">
                  <a:off x="238532" y="625291"/>
                  <a:ext cx="4345189" cy="801865"/>
                </a:xfrm>
                <a:prstGeom prst="homePlate">
                  <a:avLst/>
                </a:prstGeom>
              </p:spPr>
              <p:style>
                <a:lnRef idx="2">
                  <a:schemeClr val="lt1">
                    <a:hueOff val="0"/>
                    <a:satOff val="0"/>
                    <a:lumOff val="0"/>
                    <a:alphaOff val="0"/>
                  </a:schemeClr>
                </a:lnRef>
                <a:fillRef idx="1">
                  <a:schemeClr val="accent4">
                    <a:hueOff val="852181"/>
                    <a:satOff val="-4329"/>
                    <a:lumOff val="-464"/>
                    <a:alphaOff val="0"/>
                  </a:schemeClr>
                </a:fillRef>
                <a:effectRef idx="0">
                  <a:schemeClr val="accent4">
                    <a:hueOff val="852181"/>
                    <a:satOff val="-4329"/>
                    <a:lumOff val="-464"/>
                    <a:alphaOff val="0"/>
                  </a:schemeClr>
                </a:effectRef>
                <a:fontRef idx="minor">
                  <a:schemeClr val="lt1"/>
                </a:fontRef>
              </p:style>
            </p:sp>
            <p:sp>
              <p:nvSpPr>
                <p:cNvPr id="60" name="五邊形 7"/>
                <p:cNvSpPr/>
                <p:nvPr/>
              </p:nvSpPr>
              <p:spPr>
                <a:xfrm rot="21600000">
                  <a:off x="384071" y="625292"/>
                  <a:ext cx="4144723" cy="801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solidFill>
                        <a:srgbClr val="FF0000"/>
                      </a:solidFill>
                      <a:effectLst>
                        <a:outerShdw blurRad="38100" dist="38100" dir="2700000" algn="tl">
                          <a:srgbClr val="000000">
                            <a:alpha val="43137"/>
                          </a:srgbClr>
                        </a:outerShdw>
                      </a:effectLst>
                      <a:latin typeface="+mj-ea"/>
                      <a:ea typeface="+mj-ea"/>
                    </a:rPr>
                    <a:t>政府機關（構）</a:t>
                  </a:r>
                  <a:r>
                    <a:rPr lang="zh-TW" altLang="en-US" sz="1600" b="1" kern="1200" dirty="0">
                      <a:effectLst>
                        <a:outerShdw blurRad="38100" dist="38100" dir="2700000" algn="tl">
                          <a:srgbClr val="000000">
                            <a:alpha val="43137"/>
                          </a:srgbClr>
                        </a:outerShdw>
                      </a:effectLst>
                      <a:latin typeface="+mj-ea"/>
                      <a:ea typeface="+mj-ea"/>
                    </a:rPr>
                    <a:t>、公營事業總、分支機構之</a:t>
                  </a:r>
                  <a:r>
                    <a:rPr lang="zh-TW" altLang="en-US" sz="1600" b="1" kern="1200" dirty="0">
                      <a:solidFill>
                        <a:srgbClr val="FF0000"/>
                      </a:solidFill>
                      <a:effectLst>
                        <a:outerShdw blurRad="38100" dist="38100" dir="2700000" algn="tl">
                          <a:srgbClr val="000000">
                            <a:alpha val="43137"/>
                          </a:srgbClr>
                        </a:outerShdw>
                      </a:effectLst>
                      <a:latin typeface="+mj-ea"/>
                      <a:ea typeface="+mj-ea"/>
                    </a:rPr>
                    <a:t>首長、副首長、幕僚長、副幕僚長</a:t>
                  </a:r>
                  <a:r>
                    <a:rPr lang="zh-TW" altLang="en-US" sz="1600" b="1" kern="1200" dirty="0">
                      <a:effectLst>
                        <a:outerShdw blurRad="38100" dist="38100" dir="2700000" algn="tl">
                          <a:srgbClr val="000000">
                            <a:alpha val="43137"/>
                          </a:srgbClr>
                        </a:outerShdw>
                      </a:effectLst>
                      <a:latin typeface="+mj-ea"/>
                      <a:ea typeface="+mj-ea"/>
                    </a:rPr>
                    <a:t>與該等職務之人</a:t>
                  </a:r>
                </a:p>
              </p:txBody>
            </p:sp>
          </p:grpSp>
          <p:sp>
            <p:nvSpPr>
              <p:cNvPr id="18" name="橢圓 17"/>
              <p:cNvSpPr/>
              <p:nvPr/>
            </p:nvSpPr>
            <p:spPr>
              <a:xfrm>
                <a:off x="7296420" y="4638474"/>
                <a:ext cx="480225" cy="480225"/>
              </a:xfrm>
              <a:prstGeom prst="ellipse">
                <a:avLst/>
              </a:prstGeom>
            </p:spPr>
            <p:style>
              <a:lnRef idx="2">
                <a:schemeClr val="lt1">
                  <a:hueOff val="0"/>
                  <a:satOff val="0"/>
                  <a:lumOff val="0"/>
                  <a:alphaOff val="0"/>
                </a:schemeClr>
              </a:lnRef>
              <a:fillRef idx="1">
                <a:schemeClr val="accent4">
                  <a:tint val="50000"/>
                  <a:hueOff val="805381"/>
                  <a:satOff val="-2635"/>
                  <a:lumOff val="-323"/>
                  <a:alphaOff val="0"/>
                </a:schemeClr>
              </a:fillRef>
              <a:effectRef idx="0">
                <a:schemeClr val="accent4">
                  <a:tint val="50000"/>
                  <a:hueOff val="805381"/>
                  <a:satOff val="-2635"/>
                  <a:lumOff val="-323"/>
                  <a:alphaOff val="0"/>
                </a:schemeClr>
              </a:effectRef>
              <a:fontRef idx="minor">
                <a:schemeClr val="lt1">
                  <a:hueOff val="0"/>
                  <a:satOff val="0"/>
                  <a:lumOff val="0"/>
                  <a:alphaOff val="0"/>
                </a:schemeClr>
              </a:fontRef>
            </p:style>
          </p:sp>
          <p:grpSp>
            <p:nvGrpSpPr>
              <p:cNvPr id="19" name="群組 18"/>
              <p:cNvGrpSpPr/>
              <p:nvPr/>
            </p:nvGrpSpPr>
            <p:grpSpPr>
              <a:xfrm>
                <a:off x="7480025" y="5422870"/>
                <a:ext cx="4345189" cy="480225"/>
                <a:chOff x="183605" y="1570508"/>
                <a:chExt cx="4345189" cy="480225"/>
              </a:xfrm>
            </p:grpSpPr>
            <p:sp>
              <p:nvSpPr>
                <p:cNvPr id="57" name="五邊形 56"/>
                <p:cNvSpPr/>
                <p:nvPr/>
              </p:nvSpPr>
              <p:spPr>
                <a:xfrm rot="10800000">
                  <a:off x="183605" y="1570508"/>
                  <a:ext cx="4345189" cy="480225"/>
                </a:xfrm>
                <a:prstGeom prst="homePlate">
                  <a:avLst/>
                </a:prstGeom>
              </p:spPr>
              <p:style>
                <a:lnRef idx="2">
                  <a:schemeClr val="lt1">
                    <a:hueOff val="0"/>
                    <a:satOff val="0"/>
                    <a:lumOff val="0"/>
                    <a:alphaOff val="0"/>
                  </a:schemeClr>
                </a:lnRef>
                <a:fillRef idx="1">
                  <a:schemeClr val="accent4">
                    <a:hueOff val="1704362"/>
                    <a:satOff val="-8657"/>
                    <a:lumOff val="-927"/>
                    <a:alphaOff val="0"/>
                  </a:schemeClr>
                </a:fillRef>
                <a:effectRef idx="0">
                  <a:schemeClr val="accent4">
                    <a:hueOff val="1704362"/>
                    <a:satOff val="-8657"/>
                    <a:lumOff val="-927"/>
                    <a:alphaOff val="0"/>
                  </a:schemeClr>
                </a:effectRef>
                <a:fontRef idx="minor">
                  <a:schemeClr val="lt1"/>
                </a:fontRef>
              </p:style>
            </p:sp>
            <p:sp>
              <p:nvSpPr>
                <p:cNvPr id="58" name="五邊形 10"/>
                <p:cNvSpPr/>
                <p:nvPr/>
              </p:nvSpPr>
              <p:spPr>
                <a:xfrm rot="21600000">
                  <a:off x="303661" y="1570508"/>
                  <a:ext cx="4225133" cy="480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indent="10800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mj-ea"/>
                      <a:ea typeface="+mj-ea"/>
                    </a:rPr>
                    <a:t>政務人員</a:t>
                  </a:r>
                </a:p>
              </p:txBody>
            </p:sp>
          </p:grpSp>
          <p:sp>
            <p:nvSpPr>
              <p:cNvPr id="20" name="橢圓 19"/>
              <p:cNvSpPr/>
              <p:nvPr/>
            </p:nvSpPr>
            <p:spPr>
              <a:xfrm>
                <a:off x="7296420" y="5422870"/>
                <a:ext cx="480225" cy="480225"/>
              </a:xfrm>
              <a:prstGeom prst="ellipse">
                <a:avLst/>
              </a:prstGeom>
            </p:spPr>
            <p:style>
              <a:lnRef idx="2">
                <a:schemeClr val="lt1">
                  <a:hueOff val="0"/>
                  <a:satOff val="0"/>
                  <a:lumOff val="0"/>
                  <a:alphaOff val="0"/>
                </a:schemeClr>
              </a:lnRef>
              <a:fillRef idx="1">
                <a:schemeClr val="accent4">
                  <a:tint val="50000"/>
                  <a:hueOff val="1610763"/>
                  <a:satOff val="-5270"/>
                  <a:lumOff val="-646"/>
                  <a:alphaOff val="0"/>
                </a:schemeClr>
              </a:fillRef>
              <a:effectRef idx="0">
                <a:schemeClr val="accent4">
                  <a:tint val="50000"/>
                  <a:hueOff val="1610763"/>
                  <a:satOff val="-5270"/>
                  <a:lumOff val="-646"/>
                  <a:alphaOff val="0"/>
                </a:schemeClr>
              </a:effectRef>
              <a:fontRef idx="minor">
                <a:schemeClr val="lt1">
                  <a:hueOff val="0"/>
                  <a:satOff val="0"/>
                  <a:lumOff val="0"/>
                  <a:alphaOff val="0"/>
                </a:schemeClr>
              </a:fontRef>
            </p:style>
          </p:sp>
          <p:grpSp>
            <p:nvGrpSpPr>
              <p:cNvPr id="21" name="群組 20"/>
              <p:cNvGrpSpPr/>
              <p:nvPr/>
            </p:nvGrpSpPr>
            <p:grpSpPr>
              <a:xfrm>
                <a:off x="7480025" y="6046447"/>
                <a:ext cx="4345189" cy="640798"/>
                <a:chOff x="183605" y="2194085"/>
                <a:chExt cx="4345189" cy="640798"/>
              </a:xfrm>
            </p:grpSpPr>
            <p:sp>
              <p:nvSpPr>
                <p:cNvPr id="55" name="五邊形 54"/>
                <p:cNvSpPr/>
                <p:nvPr/>
              </p:nvSpPr>
              <p:spPr>
                <a:xfrm rot="10800000">
                  <a:off x="183605" y="2194085"/>
                  <a:ext cx="4345189" cy="640798"/>
                </a:xfrm>
                <a:prstGeom prst="homePlate">
                  <a:avLst/>
                </a:prstGeom>
              </p:spPr>
              <p:style>
                <a:lnRef idx="2">
                  <a:schemeClr val="lt1">
                    <a:hueOff val="0"/>
                    <a:satOff val="0"/>
                    <a:lumOff val="0"/>
                    <a:alphaOff val="0"/>
                  </a:schemeClr>
                </a:lnRef>
                <a:fillRef idx="1">
                  <a:schemeClr val="accent4">
                    <a:hueOff val="2556543"/>
                    <a:satOff val="-12986"/>
                    <a:lumOff val="-1391"/>
                    <a:alphaOff val="0"/>
                  </a:schemeClr>
                </a:fillRef>
                <a:effectRef idx="0">
                  <a:schemeClr val="accent4">
                    <a:hueOff val="2556543"/>
                    <a:satOff val="-12986"/>
                    <a:lumOff val="-1391"/>
                    <a:alphaOff val="0"/>
                  </a:schemeClr>
                </a:effectRef>
                <a:fontRef idx="minor">
                  <a:schemeClr val="lt1"/>
                </a:fontRef>
              </p:style>
            </p:sp>
            <p:sp>
              <p:nvSpPr>
                <p:cNvPr id="56" name="五邊形 13"/>
                <p:cNvSpPr/>
                <p:nvPr/>
              </p:nvSpPr>
              <p:spPr>
                <a:xfrm rot="21600000">
                  <a:off x="343804" y="2194085"/>
                  <a:ext cx="4184990" cy="640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solidFill>
                        <a:srgbClr val="FF0000"/>
                      </a:solidFill>
                      <a:effectLst>
                        <a:outerShdw blurRad="38100" dist="38100" dir="2700000" algn="tl">
                          <a:srgbClr val="000000">
                            <a:alpha val="43137"/>
                          </a:srgbClr>
                        </a:outerShdw>
                      </a:effectLst>
                      <a:latin typeface="+mj-ea"/>
                      <a:ea typeface="+mj-ea"/>
                    </a:rPr>
                    <a:t>公立學校</a:t>
                  </a:r>
                  <a:r>
                    <a:rPr lang="zh-TW" altLang="en-US" sz="1600" b="1" kern="1200" dirty="0">
                      <a:effectLst>
                        <a:outerShdw blurRad="38100" dist="38100" dir="2700000" algn="tl">
                          <a:srgbClr val="000000">
                            <a:alpha val="43137"/>
                          </a:srgbClr>
                        </a:outerShdw>
                      </a:effectLst>
                      <a:latin typeface="+mj-ea"/>
                      <a:ea typeface="+mj-ea"/>
                    </a:rPr>
                    <a:t>、軍警院校、矯正學校</a:t>
                  </a:r>
                  <a:r>
                    <a:rPr lang="zh-TW" altLang="en-US" sz="1600" b="1" kern="1200" dirty="0">
                      <a:solidFill>
                        <a:srgbClr val="FF0000"/>
                      </a:solidFill>
                      <a:effectLst>
                        <a:outerShdw blurRad="38100" dist="38100" dir="2700000" algn="tl">
                          <a:srgbClr val="000000">
                            <a:alpha val="43137"/>
                          </a:srgbClr>
                        </a:outerShdw>
                      </a:effectLst>
                      <a:latin typeface="+mj-ea"/>
                      <a:ea typeface="+mj-ea"/>
                    </a:rPr>
                    <a:t>校長、副校長</a:t>
                  </a:r>
                  <a:r>
                    <a:rPr lang="zh-TW" altLang="en-US" sz="1600" b="1" kern="1200" dirty="0">
                      <a:effectLst>
                        <a:outerShdw blurRad="38100" dist="38100" dir="2700000" algn="tl">
                          <a:srgbClr val="000000">
                            <a:alpha val="43137"/>
                          </a:srgbClr>
                        </a:outerShdw>
                      </a:effectLst>
                      <a:latin typeface="+mj-ea"/>
                      <a:ea typeface="+mj-ea"/>
                    </a:rPr>
                    <a:t>；及其附屬機構之首長、副首長</a:t>
                  </a:r>
                </a:p>
              </p:txBody>
            </p:sp>
          </p:grpSp>
          <p:sp>
            <p:nvSpPr>
              <p:cNvPr id="22" name="橢圓 21"/>
              <p:cNvSpPr/>
              <p:nvPr/>
            </p:nvSpPr>
            <p:spPr>
              <a:xfrm>
                <a:off x="7296420" y="6126733"/>
                <a:ext cx="480225" cy="480225"/>
              </a:xfrm>
              <a:prstGeom prst="ellipse">
                <a:avLst/>
              </a:prstGeom>
            </p:spPr>
            <p:style>
              <a:lnRef idx="2">
                <a:schemeClr val="lt1">
                  <a:hueOff val="0"/>
                  <a:satOff val="0"/>
                  <a:lumOff val="0"/>
                  <a:alphaOff val="0"/>
                </a:schemeClr>
              </a:lnRef>
              <a:fillRef idx="1">
                <a:schemeClr val="accent4">
                  <a:tint val="50000"/>
                  <a:hueOff val="2416144"/>
                  <a:satOff val="-7905"/>
                  <a:lumOff val="-970"/>
                  <a:alphaOff val="0"/>
                </a:schemeClr>
              </a:fillRef>
              <a:effectRef idx="0">
                <a:schemeClr val="accent4">
                  <a:tint val="50000"/>
                  <a:hueOff val="2416144"/>
                  <a:satOff val="-7905"/>
                  <a:lumOff val="-970"/>
                  <a:alphaOff val="0"/>
                </a:schemeClr>
              </a:effectRef>
              <a:fontRef idx="minor">
                <a:schemeClr val="lt1">
                  <a:hueOff val="0"/>
                  <a:satOff val="0"/>
                  <a:lumOff val="0"/>
                  <a:alphaOff val="0"/>
                </a:schemeClr>
              </a:fontRef>
            </p:style>
          </p:sp>
          <p:grpSp>
            <p:nvGrpSpPr>
              <p:cNvPr id="23" name="群組 22"/>
              <p:cNvGrpSpPr/>
              <p:nvPr/>
            </p:nvGrpSpPr>
            <p:grpSpPr>
              <a:xfrm>
                <a:off x="7480025" y="6830596"/>
                <a:ext cx="4345189" cy="480225"/>
                <a:chOff x="183605" y="2978234"/>
                <a:chExt cx="4345189" cy="480225"/>
              </a:xfrm>
            </p:grpSpPr>
            <p:sp>
              <p:nvSpPr>
                <p:cNvPr id="53" name="五邊形 52"/>
                <p:cNvSpPr/>
                <p:nvPr/>
              </p:nvSpPr>
              <p:spPr>
                <a:xfrm rot="10800000">
                  <a:off x="183605" y="2978234"/>
                  <a:ext cx="4345189" cy="480225"/>
                </a:xfrm>
                <a:prstGeom prst="homePlate">
                  <a:avLst/>
                </a:prstGeom>
              </p:spPr>
              <p:style>
                <a:lnRef idx="2">
                  <a:schemeClr val="lt1">
                    <a:hueOff val="0"/>
                    <a:satOff val="0"/>
                    <a:lumOff val="0"/>
                    <a:alphaOff val="0"/>
                  </a:schemeClr>
                </a:lnRef>
                <a:fillRef idx="1">
                  <a:schemeClr val="accent4">
                    <a:hueOff val="3408724"/>
                    <a:satOff val="-17314"/>
                    <a:lumOff val="-1854"/>
                    <a:alphaOff val="0"/>
                  </a:schemeClr>
                </a:fillRef>
                <a:effectRef idx="0">
                  <a:schemeClr val="accent4">
                    <a:hueOff val="3408724"/>
                    <a:satOff val="-17314"/>
                    <a:lumOff val="-1854"/>
                    <a:alphaOff val="0"/>
                  </a:schemeClr>
                </a:effectRef>
                <a:fontRef idx="minor">
                  <a:schemeClr val="lt1"/>
                </a:fontRef>
              </p:style>
            </p:sp>
            <p:sp>
              <p:nvSpPr>
                <p:cNvPr id="54" name="五邊形 16"/>
                <p:cNvSpPr/>
                <p:nvPr/>
              </p:nvSpPr>
              <p:spPr>
                <a:xfrm rot="21600000">
                  <a:off x="303661" y="2978234"/>
                  <a:ext cx="4225133" cy="480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indent="10800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mj-ea"/>
                      <a:ea typeface="+mj-ea"/>
                    </a:rPr>
                    <a:t>民意機關之民意代表</a:t>
                  </a:r>
                </a:p>
              </p:txBody>
            </p:sp>
          </p:grpSp>
          <p:sp>
            <p:nvSpPr>
              <p:cNvPr id="24" name="橢圓 23"/>
              <p:cNvSpPr/>
              <p:nvPr/>
            </p:nvSpPr>
            <p:spPr>
              <a:xfrm>
                <a:off x="7296420" y="6830596"/>
                <a:ext cx="480225" cy="480225"/>
              </a:xfrm>
              <a:prstGeom prst="ellipse">
                <a:avLst/>
              </a:prstGeom>
            </p:spPr>
            <p:style>
              <a:lnRef idx="2">
                <a:schemeClr val="lt1">
                  <a:hueOff val="0"/>
                  <a:satOff val="0"/>
                  <a:lumOff val="0"/>
                  <a:alphaOff val="0"/>
                </a:schemeClr>
              </a:lnRef>
              <a:fillRef idx="1">
                <a:schemeClr val="accent4">
                  <a:tint val="50000"/>
                  <a:hueOff val="3221526"/>
                  <a:satOff val="-10540"/>
                  <a:lumOff val="-1293"/>
                  <a:alphaOff val="0"/>
                </a:schemeClr>
              </a:fillRef>
              <a:effectRef idx="0">
                <a:schemeClr val="accent4">
                  <a:tint val="50000"/>
                  <a:hueOff val="3221526"/>
                  <a:satOff val="-10540"/>
                  <a:lumOff val="-1293"/>
                  <a:alphaOff val="0"/>
                </a:schemeClr>
              </a:effectRef>
              <a:fontRef idx="minor">
                <a:schemeClr val="lt1">
                  <a:hueOff val="0"/>
                  <a:satOff val="0"/>
                  <a:lumOff val="0"/>
                  <a:alphaOff val="0"/>
                </a:schemeClr>
              </a:fontRef>
            </p:style>
          </p:sp>
          <p:grpSp>
            <p:nvGrpSpPr>
              <p:cNvPr id="25" name="群組 24"/>
              <p:cNvGrpSpPr/>
              <p:nvPr/>
            </p:nvGrpSpPr>
            <p:grpSpPr>
              <a:xfrm>
                <a:off x="7480025" y="7454172"/>
                <a:ext cx="4345189" cy="732055"/>
                <a:chOff x="183605" y="3601810"/>
                <a:chExt cx="4345189" cy="732055"/>
              </a:xfrm>
            </p:grpSpPr>
            <p:sp>
              <p:nvSpPr>
                <p:cNvPr id="51" name="五邊形 50"/>
                <p:cNvSpPr/>
                <p:nvPr/>
              </p:nvSpPr>
              <p:spPr>
                <a:xfrm rot="10800000">
                  <a:off x="183605" y="3601810"/>
                  <a:ext cx="4345189" cy="732055"/>
                </a:xfrm>
                <a:prstGeom prst="homePlate">
                  <a:avLst/>
                </a:prstGeom>
              </p:spPr>
              <p:style>
                <a:lnRef idx="2">
                  <a:schemeClr val="lt1">
                    <a:hueOff val="0"/>
                    <a:satOff val="0"/>
                    <a:lumOff val="0"/>
                    <a:alphaOff val="0"/>
                  </a:schemeClr>
                </a:lnRef>
                <a:fillRef idx="1">
                  <a:schemeClr val="accent4">
                    <a:hueOff val="4260905"/>
                    <a:satOff val="-21643"/>
                    <a:lumOff val="-2318"/>
                    <a:alphaOff val="0"/>
                  </a:schemeClr>
                </a:fillRef>
                <a:effectRef idx="0">
                  <a:schemeClr val="accent4">
                    <a:hueOff val="4260905"/>
                    <a:satOff val="-21643"/>
                    <a:lumOff val="-2318"/>
                    <a:alphaOff val="0"/>
                  </a:schemeClr>
                </a:effectRef>
                <a:fontRef idx="minor">
                  <a:schemeClr val="lt1"/>
                </a:fontRef>
              </p:style>
            </p:sp>
            <p:sp>
              <p:nvSpPr>
                <p:cNvPr id="52" name="五邊形 19"/>
                <p:cNvSpPr/>
                <p:nvPr/>
              </p:nvSpPr>
              <p:spPr>
                <a:xfrm rot="21600000">
                  <a:off x="366619" y="3601810"/>
                  <a:ext cx="4162175" cy="7320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mj-ea"/>
                      <a:ea typeface="+mj-ea"/>
                    </a:rPr>
                    <a:t>代表政府或公股出任其出資、捐助之私法人之董事、監察人與該等職務之人</a:t>
                  </a:r>
                </a:p>
              </p:txBody>
            </p:sp>
          </p:grpSp>
          <p:sp>
            <p:nvSpPr>
              <p:cNvPr id="26" name="橢圓 25"/>
              <p:cNvSpPr/>
              <p:nvPr/>
            </p:nvSpPr>
            <p:spPr>
              <a:xfrm>
                <a:off x="7296420" y="7580087"/>
                <a:ext cx="480225" cy="480225"/>
              </a:xfrm>
              <a:prstGeom prst="ellipse">
                <a:avLst/>
              </a:prstGeom>
            </p:spPr>
            <p:style>
              <a:lnRef idx="2">
                <a:schemeClr val="lt1">
                  <a:hueOff val="0"/>
                  <a:satOff val="0"/>
                  <a:lumOff val="0"/>
                  <a:alphaOff val="0"/>
                </a:schemeClr>
              </a:lnRef>
              <a:fillRef idx="1">
                <a:schemeClr val="accent4">
                  <a:tint val="50000"/>
                  <a:hueOff val="4026907"/>
                  <a:satOff val="-13175"/>
                  <a:lumOff val="-1616"/>
                  <a:alphaOff val="0"/>
                </a:schemeClr>
              </a:fillRef>
              <a:effectRef idx="0">
                <a:schemeClr val="accent4">
                  <a:tint val="50000"/>
                  <a:hueOff val="4026907"/>
                  <a:satOff val="-13175"/>
                  <a:lumOff val="-1616"/>
                  <a:alphaOff val="0"/>
                </a:schemeClr>
              </a:effectRef>
              <a:fontRef idx="minor">
                <a:schemeClr val="lt1">
                  <a:hueOff val="0"/>
                  <a:satOff val="0"/>
                  <a:lumOff val="0"/>
                  <a:alphaOff val="0"/>
                </a:schemeClr>
              </a:fontRef>
            </p:style>
          </p:sp>
        </p:grpSp>
        <p:sp>
          <p:nvSpPr>
            <p:cNvPr id="65" name="橢圓 64"/>
            <p:cNvSpPr/>
            <p:nvPr/>
          </p:nvSpPr>
          <p:spPr>
            <a:xfrm>
              <a:off x="70804" y="2341435"/>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1</a:t>
              </a:r>
              <a:endParaRPr lang="zh-TW" altLang="en-US" b="1" dirty="0">
                <a:effectLst>
                  <a:outerShdw blurRad="38100" dist="38100" dir="2700000" algn="tl">
                    <a:srgbClr val="000000">
                      <a:alpha val="43137"/>
                    </a:srgbClr>
                  </a:outerShdw>
                </a:effectLst>
                <a:latin typeface="+mj-ea"/>
                <a:ea typeface="+mj-ea"/>
              </a:endParaRPr>
            </a:p>
          </p:txBody>
        </p:sp>
        <p:sp>
          <p:nvSpPr>
            <p:cNvPr id="66" name="橢圓 65"/>
            <p:cNvSpPr/>
            <p:nvPr/>
          </p:nvSpPr>
          <p:spPr>
            <a:xfrm>
              <a:off x="72384" y="3111765"/>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2</a:t>
              </a:r>
              <a:endParaRPr lang="zh-TW" altLang="en-US" b="1" dirty="0">
                <a:effectLst>
                  <a:outerShdw blurRad="38100" dist="38100" dir="2700000" algn="tl">
                    <a:srgbClr val="000000">
                      <a:alpha val="43137"/>
                    </a:srgbClr>
                  </a:outerShdw>
                </a:effectLst>
                <a:latin typeface="+mj-ea"/>
                <a:ea typeface="+mj-ea"/>
              </a:endParaRPr>
            </a:p>
          </p:txBody>
        </p:sp>
        <p:sp>
          <p:nvSpPr>
            <p:cNvPr id="67" name="橢圓 66"/>
            <p:cNvSpPr/>
            <p:nvPr/>
          </p:nvSpPr>
          <p:spPr>
            <a:xfrm>
              <a:off x="79574" y="3902009"/>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3</a:t>
              </a:r>
              <a:endParaRPr lang="zh-TW" altLang="en-US" b="1" dirty="0">
                <a:effectLst>
                  <a:outerShdw blurRad="38100" dist="38100" dir="2700000" algn="tl">
                    <a:srgbClr val="000000">
                      <a:alpha val="43137"/>
                    </a:srgbClr>
                  </a:outerShdw>
                </a:effectLst>
                <a:latin typeface="+mj-ea"/>
                <a:ea typeface="+mj-ea"/>
              </a:endParaRPr>
            </a:p>
          </p:txBody>
        </p:sp>
        <p:sp>
          <p:nvSpPr>
            <p:cNvPr id="68" name="橢圓 67"/>
            <p:cNvSpPr/>
            <p:nvPr/>
          </p:nvSpPr>
          <p:spPr>
            <a:xfrm>
              <a:off x="79574" y="4614091"/>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4</a:t>
              </a:r>
              <a:endParaRPr lang="zh-TW" altLang="en-US" b="1" dirty="0">
                <a:effectLst>
                  <a:outerShdw blurRad="38100" dist="38100" dir="2700000" algn="tl">
                    <a:srgbClr val="000000">
                      <a:alpha val="43137"/>
                    </a:srgbClr>
                  </a:outerShdw>
                </a:effectLst>
                <a:latin typeface="+mj-ea"/>
                <a:ea typeface="+mj-ea"/>
              </a:endParaRPr>
            </a:p>
          </p:txBody>
        </p:sp>
        <p:sp>
          <p:nvSpPr>
            <p:cNvPr id="69" name="橢圓 68"/>
            <p:cNvSpPr/>
            <p:nvPr/>
          </p:nvSpPr>
          <p:spPr>
            <a:xfrm>
              <a:off x="70804" y="5328200"/>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5</a:t>
              </a:r>
              <a:endParaRPr lang="zh-TW" altLang="en-US" b="1" dirty="0">
                <a:effectLst>
                  <a:outerShdw blurRad="38100" dist="38100" dir="2700000" algn="tl">
                    <a:srgbClr val="000000">
                      <a:alpha val="43137"/>
                    </a:srgbClr>
                  </a:outerShdw>
                </a:effectLst>
                <a:latin typeface="+mj-ea"/>
                <a:ea typeface="+mj-ea"/>
              </a:endParaRPr>
            </a:p>
          </p:txBody>
        </p:sp>
        <p:sp>
          <p:nvSpPr>
            <p:cNvPr id="70" name="橢圓 69"/>
            <p:cNvSpPr/>
            <p:nvPr/>
          </p:nvSpPr>
          <p:spPr>
            <a:xfrm>
              <a:off x="73965" y="6071033"/>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mj-ea"/>
                  <a:ea typeface="+mj-ea"/>
                </a:rPr>
                <a:t>6</a:t>
              </a:r>
              <a:endParaRPr lang="zh-TW" altLang="en-US" b="1" dirty="0">
                <a:effectLst>
                  <a:outerShdw blurRad="38100" dist="38100" dir="2700000" algn="tl">
                    <a:srgbClr val="000000">
                      <a:alpha val="43137"/>
                    </a:srgbClr>
                  </a:outerShdw>
                </a:effectLst>
                <a:latin typeface="+mj-ea"/>
                <a:ea typeface="+mj-ea"/>
              </a:endParaRPr>
            </a:p>
          </p:txBody>
        </p:sp>
      </p:grpSp>
      <p:grpSp>
        <p:nvGrpSpPr>
          <p:cNvPr id="79" name="群組 78"/>
          <p:cNvGrpSpPr/>
          <p:nvPr/>
        </p:nvGrpSpPr>
        <p:grpSpPr>
          <a:xfrm>
            <a:off x="5169024" y="1628800"/>
            <a:ext cx="4528794" cy="5030131"/>
            <a:chOff x="5261596" y="1742021"/>
            <a:chExt cx="4528794" cy="5030131"/>
          </a:xfrm>
        </p:grpSpPr>
        <p:grpSp>
          <p:nvGrpSpPr>
            <p:cNvPr id="64" name="群組 63"/>
            <p:cNvGrpSpPr/>
            <p:nvPr/>
          </p:nvGrpSpPr>
          <p:grpSpPr>
            <a:xfrm>
              <a:off x="5261596" y="1742021"/>
              <a:ext cx="4528794" cy="5026123"/>
              <a:chOff x="2688603" y="3153689"/>
              <a:chExt cx="4528794" cy="5026123"/>
            </a:xfrm>
          </p:grpSpPr>
          <p:grpSp>
            <p:nvGrpSpPr>
              <p:cNvPr id="27" name="群組 26"/>
              <p:cNvGrpSpPr/>
              <p:nvPr/>
            </p:nvGrpSpPr>
            <p:grpSpPr>
              <a:xfrm>
                <a:off x="2872208" y="3153689"/>
                <a:ext cx="4345189" cy="672502"/>
                <a:chOff x="183605" y="4477216"/>
                <a:chExt cx="4345189" cy="672502"/>
              </a:xfrm>
            </p:grpSpPr>
            <p:sp>
              <p:nvSpPr>
                <p:cNvPr id="49" name="五邊形 48"/>
                <p:cNvSpPr/>
                <p:nvPr/>
              </p:nvSpPr>
              <p:spPr>
                <a:xfrm rot="10800000">
                  <a:off x="183605" y="4477216"/>
                  <a:ext cx="4345189" cy="672502"/>
                </a:xfrm>
                <a:prstGeom prst="homePlate">
                  <a:avLst/>
                </a:prstGeom>
              </p:spPr>
              <p:style>
                <a:lnRef idx="2">
                  <a:schemeClr val="lt1">
                    <a:hueOff val="0"/>
                    <a:satOff val="0"/>
                    <a:lumOff val="0"/>
                    <a:alphaOff val="0"/>
                  </a:schemeClr>
                </a:lnRef>
                <a:fillRef idx="1">
                  <a:schemeClr val="accent4">
                    <a:hueOff val="5113086"/>
                    <a:satOff val="-25971"/>
                    <a:lumOff val="-2781"/>
                    <a:alphaOff val="0"/>
                  </a:schemeClr>
                </a:fillRef>
                <a:effectRef idx="0">
                  <a:schemeClr val="accent4">
                    <a:hueOff val="5113086"/>
                    <a:satOff val="-25971"/>
                    <a:lumOff val="-2781"/>
                    <a:alphaOff val="0"/>
                  </a:schemeClr>
                </a:effectRef>
                <a:fontRef idx="minor">
                  <a:schemeClr val="lt1"/>
                </a:fontRef>
              </p:style>
            </p:sp>
            <p:sp>
              <p:nvSpPr>
                <p:cNvPr id="50" name="五邊形 22"/>
                <p:cNvSpPr/>
                <p:nvPr/>
              </p:nvSpPr>
              <p:spPr>
                <a:xfrm rot="21600000">
                  <a:off x="351730" y="4477216"/>
                  <a:ext cx="4177064" cy="672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微軟正黑體" pitchFamily="34" charset="-120"/>
                      <a:ea typeface="微軟正黑體" pitchFamily="34" charset="-120"/>
                    </a:rPr>
                    <a:t>公法人之董事、監察人、首長、執行長與該等職務之人。</a:t>
                  </a:r>
                </a:p>
              </p:txBody>
            </p:sp>
          </p:grpSp>
          <p:sp>
            <p:nvSpPr>
              <p:cNvPr id="28" name="橢圓 27"/>
              <p:cNvSpPr/>
              <p:nvPr/>
            </p:nvSpPr>
            <p:spPr>
              <a:xfrm>
                <a:off x="2688603" y="3249828"/>
                <a:ext cx="480225" cy="480225"/>
              </a:xfrm>
              <a:prstGeom prst="ellipse">
                <a:avLst/>
              </a:prstGeom>
            </p:spPr>
            <p:style>
              <a:lnRef idx="2">
                <a:schemeClr val="lt1">
                  <a:hueOff val="0"/>
                  <a:satOff val="0"/>
                  <a:lumOff val="0"/>
                  <a:alphaOff val="0"/>
                </a:schemeClr>
              </a:lnRef>
              <a:fillRef idx="1">
                <a:schemeClr val="accent4">
                  <a:tint val="50000"/>
                  <a:hueOff val="4832289"/>
                  <a:satOff val="-15809"/>
                  <a:lumOff val="-1939"/>
                  <a:alphaOff val="0"/>
                </a:schemeClr>
              </a:fillRef>
              <a:effectRef idx="0">
                <a:schemeClr val="accent4">
                  <a:tint val="50000"/>
                  <a:hueOff val="4832289"/>
                  <a:satOff val="-15809"/>
                  <a:lumOff val="-1939"/>
                  <a:alphaOff val="0"/>
                </a:schemeClr>
              </a:effectRef>
              <a:fontRef idx="minor">
                <a:schemeClr val="lt1">
                  <a:hueOff val="0"/>
                  <a:satOff val="0"/>
                  <a:lumOff val="0"/>
                  <a:alphaOff val="0"/>
                </a:schemeClr>
              </a:fontRef>
            </p:style>
          </p:sp>
          <p:grpSp>
            <p:nvGrpSpPr>
              <p:cNvPr id="29" name="群組 28"/>
              <p:cNvGrpSpPr/>
              <p:nvPr/>
            </p:nvGrpSpPr>
            <p:grpSpPr>
              <a:xfrm>
                <a:off x="2872208" y="3969543"/>
                <a:ext cx="4345189" cy="649072"/>
                <a:chOff x="183605" y="5293070"/>
                <a:chExt cx="4345189" cy="649072"/>
              </a:xfrm>
            </p:grpSpPr>
            <p:sp>
              <p:nvSpPr>
                <p:cNvPr id="47" name="五邊形 46"/>
                <p:cNvSpPr/>
                <p:nvPr/>
              </p:nvSpPr>
              <p:spPr>
                <a:xfrm rot="10800000">
                  <a:off x="183605" y="5293070"/>
                  <a:ext cx="4345189" cy="649072"/>
                </a:xfrm>
                <a:prstGeom prst="homePlate">
                  <a:avLst/>
                </a:prstGeom>
              </p:spPr>
              <p:style>
                <a:lnRef idx="2">
                  <a:schemeClr val="lt1">
                    <a:hueOff val="0"/>
                    <a:satOff val="0"/>
                    <a:lumOff val="0"/>
                    <a:alphaOff val="0"/>
                  </a:schemeClr>
                </a:lnRef>
                <a:fillRef idx="1">
                  <a:schemeClr val="accent4">
                    <a:hueOff val="5965266"/>
                    <a:satOff val="-30300"/>
                    <a:lumOff val="-3245"/>
                    <a:alphaOff val="0"/>
                  </a:schemeClr>
                </a:fillRef>
                <a:effectRef idx="0">
                  <a:schemeClr val="accent4">
                    <a:hueOff val="5965266"/>
                    <a:satOff val="-30300"/>
                    <a:lumOff val="-3245"/>
                    <a:alphaOff val="0"/>
                  </a:schemeClr>
                </a:effectRef>
                <a:fontRef idx="minor">
                  <a:schemeClr val="lt1"/>
                </a:fontRef>
              </p:style>
            </p:sp>
            <p:sp>
              <p:nvSpPr>
                <p:cNvPr id="48" name="五邊形 25"/>
                <p:cNvSpPr/>
                <p:nvPr/>
              </p:nvSpPr>
              <p:spPr>
                <a:xfrm rot="21600000">
                  <a:off x="345873" y="5293070"/>
                  <a:ext cx="4182921" cy="649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微軟正黑體" pitchFamily="34" charset="-120"/>
                      <a:ea typeface="微軟正黑體" pitchFamily="34" charset="-120"/>
                    </a:rPr>
                    <a:t>政府捐助之財團法人之董事長、執行長、秘書長與該等職務之人</a:t>
                  </a:r>
                </a:p>
              </p:txBody>
            </p:sp>
          </p:grpSp>
          <p:sp>
            <p:nvSpPr>
              <p:cNvPr id="30" name="橢圓 29"/>
              <p:cNvSpPr/>
              <p:nvPr/>
            </p:nvSpPr>
            <p:spPr>
              <a:xfrm>
                <a:off x="2688603" y="4053966"/>
                <a:ext cx="480225" cy="480225"/>
              </a:xfrm>
              <a:prstGeom prst="ellipse">
                <a:avLst/>
              </a:prstGeom>
            </p:spPr>
            <p:style>
              <a:lnRef idx="2">
                <a:schemeClr val="lt1">
                  <a:hueOff val="0"/>
                  <a:satOff val="0"/>
                  <a:lumOff val="0"/>
                  <a:alphaOff val="0"/>
                </a:schemeClr>
              </a:lnRef>
              <a:fillRef idx="1">
                <a:schemeClr val="accent4">
                  <a:tint val="50000"/>
                  <a:hueOff val="5637670"/>
                  <a:satOff val="-18444"/>
                  <a:lumOff val="-2262"/>
                  <a:alphaOff val="0"/>
                </a:schemeClr>
              </a:fillRef>
              <a:effectRef idx="0">
                <a:schemeClr val="accent4">
                  <a:tint val="50000"/>
                  <a:hueOff val="5637670"/>
                  <a:satOff val="-18444"/>
                  <a:lumOff val="-2262"/>
                  <a:alphaOff val="0"/>
                </a:schemeClr>
              </a:effectRef>
              <a:fontRef idx="minor">
                <a:schemeClr val="lt1">
                  <a:hueOff val="0"/>
                  <a:satOff val="0"/>
                  <a:lumOff val="0"/>
                  <a:alphaOff val="0"/>
                </a:schemeClr>
              </a:fontRef>
            </p:style>
          </p:sp>
          <p:grpSp>
            <p:nvGrpSpPr>
              <p:cNvPr id="31" name="群組 30"/>
              <p:cNvGrpSpPr/>
              <p:nvPr/>
            </p:nvGrpSpPr>
            <p:grpSpPr>
              <a:xfrm>
                <a:off x="2872208" y="4761966"/>
                <a:ext cx="4345189" cy="646892"/>
                <a:chOff x="183605" y="6085493"/>
                <a:chExt cx="4345189" cy="646892"/>
              </a:xfrm>
            </p:grpSpPr>
            <p:sp>
              <p:nvSpPr>
                <p:cNvPr id="45" name="五邊形 44"/>
                <p:cNvSpPr/>
                <p:nvPr/>
              </p:nvSpPr>
              <p:spPr>
                <a:xfrm rot="10800000">
                  <a:off x="183605" y="6085493"/>
                  <a:ext cx="4345189" cy="646892"/>
                </a:xfrm>
                <a:prstGeom prst="homePlate">
                  <a:avLst/>
                </a:prstGeom>
              </p:spPr>
              <p:style>
                <a:lnRef idx="2">
                  <a:schemeClr val="lt1">
                    <a:hueOff val="0"/>
                    <a:satOff val="0"/>
                    <a:lumOff val="0"/>
                    <a:alphaOff val="0"/>
                  </a:schemeClr>
                </a:lnRef>
                <a:fillRef idx="1">
                  <a:schemeClr val="accent4">
                    <a:hueOff val="6817448"/>
                    <a:satOff val="-34628"/>
                    <a:lumOff val="-3708"/>
                    <a:alphaOff val="0"/>
                  </a:schemeClr>
                </a:fillRef>
                <a:effectRef idx="0">
                  <a:schemeClr val="accent4">
                    <a:hueOff val="6817448"/>
                    <a:satOff val="-34628"/>
                    <a:lumOff val="-3708"/>
                    <a:alphaOff val="0"/>
                  </a:schemeClr>
                </a:effectRef>
                <a:fontRef idx="minor">
                  <a:schemeClr val="lt1"/>
                </a:fontRef>
              </p:style>
            </p:sp>
            <p:sp>
              <p:nvSpPr>
                <p:cNvPr id="46" name="五邊形 28"/>
                <p:cNvSpPr/>
                <p:nvPr/>
              </p:nvSpPr>
              <p:spPr>
                <a:xfrm rot="21600000">
                  <a:off x="345328" y="6085493"/>
                  <a:ext cx="4183466" cy="6468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微軟正黑體" pitchFamily="34" charset="-120"/>
                      <a:ea typeface="微軟正黑體" pitchFamily="34" charset="-120"/>
                    </a:rPr>
                    <a:t>法官、檢察官、戰時軍法官、行政執行官、司法事務官及檢察事務官</a:t>
                  </a:r>
                </a:p>
              </p:txBody>
            </p:sp>
          </p:grpSp>
          <p:sp>
            <p:nvSpPr>
              <p:cNvPr id="32" name="橢圓 31"/>
              <p:cNvSpPr/>
              <p:nvPr/>
            </p:nvSpPr>
            <p:spPr>
              <a:xfrm>
                <a:off x="2688603" y="4845300"/>
                <a:ext cx="480225" cy="480225"/>
              </a:xfrm>
              <a:prstGeom prst="ellipse">
                <a:avLst/>
              </a:prstGeom>
            </p:spPr>
            <p:style>
              <a:lnRef idx="2">
                <a:schemeClr val="lt1">
                  <a:hueOff val="0"/>
                  <a:satOff val="0"/>
                  <a:lumOff val="0"/>
                  <a:alphaOff val="0"/>
                </a:schemeClr>
              </a:lnRef>
              <a:fillRef idx="1">
                <a:schemeClr val="accent4">
                  <a:tint val="50000"/>
                  <a:hueOff val="6443052"/>
                  <a:satOff val="-21079"/>
                  <a:lumOff val="-2585"/>
                  <a:alphaOff val="0"/>
                </a:schemeClr>
              </a:fillRef>
              <a:effectRef idx="0">
                <a:schemeClr val="accent4">
                  <a:tint val="50000"/>
                  <a:hueOff val="6443052"/>
                  <a:satOff val="-21079"/>
                  <a:lumOff val="-2585"/>
                  <a:alphaOff val="0"/>
                </a:schemeClr>
              </a:effectRef>
              <a:fontRef idx="minor">
                <a:schemeClr val="lt1">
                  <a:hueOff val="0"/>
                  <a:satOff val="0"/>
                  <a:lumOff val="0"/>
                  <a:alphaOff val="0"/>
                </a:schemeClr>
              </a:fontRef>
            </p:style>
          </p:sp>
          <p:grpSp>
            <p:nvGrpSpPr>
              <p:cNvPr id="33" name="群組 32"/>
              <p:cNvGrpSpPr/>
              <p:nvPr/>
            </p:nvGrpSpPr>
            <p:grpSpPr>
              <a:xfrm>
                <a:off x="2872208" y="5552209"/>
                <a:ext cx="4345189" cy="655200"/>
                <a:chOff x="183605" y="6875736"/>
                <a:chExt cx="4345189" cy="655200"/>
              </a:xfrm>
            </p:grpSpPr>
            <p:sp>
              <p:nvSpPr>
                <p:cNvPr id="43" name="五邊形 42"/>
                <p:cNvSpPr/>
                <p:nvPr/>
              </p:nvSpPr>
              <p:spPr>
                <a:xfrm rot="10800000">
                  <a:off x="183605" y="6875736"/>
                  <a:ext cx="4345189" cy="655200"/>
                </a:xfrm>
                <a:prstGeom prst="homePlate">
                  <a:avLst/>
                </a:prstGeom>
              </p:spPr>
              <p:style>
                <a:lnRef idx="2">
                  <a:schemeClr val="lt1">
                    <a:hueOff val="0"/>
                    <a:satOff val="0"/>
                    <a:lumOff val="0"/>
                    <a:alphaOff val="0"/>
                  </a:schemeClr>
                </a:lnRef>
                <a:fillRef idx="1">
                  <a:schemeClr val="accent4">
                    <a:hueOff val="7669628"/>
                    <a:satOff val="-38957"/>
                    <a:lumOff val="-4172"/>
                    <a:alphaOff val="0"/>
                  </a:schemeClr>
                </a:fillRef>
                <a:effectRef idx="0">
                  <a:schemeClr val="accent4">
                    <a:hueOff val="7669628"/>
                    <a:satOff val="-38957"/>
                    <a:lumOff val="-4172"/>
                    <a:alphaOff val="0"/>
                  </a:schemeClr>
                </a:effectRef>
                <a:fontRef idx="minor">
                  <a:schemeClr val="lt1"/>
                </a:fontRef>
              </p:style>
            </p:sp>
            <p:sp>
              <p:nvSpPr>
                <p:cNvPr id="44" name="五邊形 31"/>
                <p:cNvSpPr/>
                <p:nvPr/>
              </p:nvSpPr>
              <p:spPr>
                <a:xfrm rot="21600000">
                  <a:off x="347405" y="6875736"/>
                  <a:ext cx="4181389" cy="65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微軟正黑體" pitchFamily="34" charset="-120"/>
                      <a:ea typeface="微軟正黑體" pitchFamily="34" charset="-120"/>
                    </a:rPr>
                    <a:t>軍事機關（構）及部隊上校編階以上之主官、副主官</a:t>
                  </a:r>
                </a:p>
              </p:txBody>
            </p:sp>
          </p:grpSp>
          <p:sp>
            <p:nvSpPr>
              <p:cNvPr id="34" name="橢圓 33"/>
              <p:cNvSpPr/>
              <p:nvPr/>
            </p:nvSpPr>
            <p:spPr>
              <a:xfrm>
                <a:off x="2688603" y="5639697"/>
                <a:ext cx="480225" cy="480225"/>
              </a:xfrm>
              <a:prstGeom prst="ellipse">
                <a:avLst/>
              </a:prstGeom>
            </p:spPr>
            <p:style>
              <a:lnRef idx="2">
                <a:schemeClr val="lt1">
                  <a:hueOff val="0"/>
                  <a:satOff val="0"/>
                  <a:lumOff val="0"/>
                  <a:alphaOff val="0"/>
                </a:schemeClr>
              </a:lnRef>
              <a:fillRef idx="1">
                <a:schemeClr val="accent4">
                  <a:tint val="50000"/>
                  <a:hueOff val="7248433"/>
                  <a:satOff val="-23714"/>
                  <a:lumOff val="-2909"/>
                  <a:alphaOff val="0"/>
                </a:schemeClr>
              </a:fillRef>
              <a:effectRef idx="0">
                <a:schemeClr val="accent4">
                  <a:tint val="50000"/>
                  <a:hueOff val="7248433"/>
                  <a:satOff val="-23714"/>
                  <a:lumOff val="-2909"/>
                  <a:alphaOff val="0"/>
                </a:schemeClr>
              </a:effectRef>
              <a:fontRef idx="minor">
                <a:schemeClr val="lt1">
                  <a:hueOff val="0"/>
                  <a:satOff val="0"/>
                  <a:lumOff val="0"/>
                  <a:alphaOff val="0"/>
                </a:schemeClr>
              </a:fontRef>
            </p:style>
          </p:sp>
          <p:grpSp>
            <p:nvGrpSpPr>
              <p:cNvPr id="35" name="群組 34"/>
              <p:cNvGrpSpPr/>
              <p:nvPr/>
            </p:nvGrpSpPr>
            <p:grpSpPr>
              <a:xfrm>
                <a:off x="2872208" y="6350760"/>
                <a:ext cx="4345189" cy="1205475"/>
                <a:chOff x="183605" y="7674287"/>
                <a:chExt cx="4345189" cy="1205475"/>
              </a:xfrm>
            </p:grpSpPr>
            <p:sp>
              <p:nvSpPr>
                <p:cNvPr id="41" name="五邊形 40"/>
                <p:cNvSpPr/>
                <p:nvPr/>
              </p:nvSpPr>
              <p:spPr>
                <a:xfrm rot="10800000">
                  <a:off x="183605" y="7674287"/>
                  <a:ext cx="4345189" cy="1205475"/>
                </a:xfrm>
                <a:prstGeom prst="homePlate">
                  <a:avLst/>
                </a:prstGeom>
              </p:spPr>
              <p:style>
                <a:lnRef idx="2">
                  <a:schemeClr val="lt1">
                    <a:hueOff val="0"/>
                    <a:satOff val="0"/>
                    <a:lumOff val="0"/>
                    <a:alphaOff val="0"/>
                  </a:schemeClr>
                </a:lnRef>
                <a:fillRef idx="1">
                  <a:schemeClr val="accent4">
                    <a:hueOff val="8521809"/>
                    <a:satOff val="-43285"/>
                    <a:lumOff val="-4635"/>
                    <a:alphaOff val="0"/>
                  </a:schemeClr>
                </a:fillRef>
                <a:effectRef idx="0">
                  <a:schemeClr val="accent4">
                    <a:hueOff val="8521809"/>
                    <a:satOff val="-43285"/>
                    <a:lumOff val="-4635"/>
                    <a:alphaOff val="0"/>
                  </a:schemeClr>
                </a:effectRef>
                <a:fontRef idx="minor">
                  <a:schemeClr val="lt1"/>
                </a:fontRef>
              </p:style>
            </p:sp>
            <p:sp>
              <p:nvSpPr>
                <p:cNvPr id="42" name="五邊形 34"/>
                <p:cNvSpPr/>
                <p:nvPr/>
              </p:nvSpPr>
              <p:spPr>
                <a:xfrm rot="21600000">
                  <a:off x="484974" y="7674287"/>
                  <a:ext cx="4043820" cy="1205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algn="l" defTabSz="711200" rtl="0">
                    <a:lnSpc>
                      <a:spcPts val="1800"/>
                    </a:lnSpc>
                    <a:spcBef>
                      <a:spcPct val="0"/>
                    </a:spcBef>
                    <a:spcAft>
                      <a:spcPct val="35000"/>
                    </a:spcAft>
                  </a:pPr>
                  <a:r>
                    <a:rPr lang="zh-TW" altLang="en-US" sz="1600" b="1" kern="1200" dirty="0">
                      <a:solidFill>
                        <a:schemeClr val="tx2"/>
                      </a:solidFill>
                      <a:effectLst>
                        <a:outerShdw blurRad="38100" dist="38100" dir="2700000" algn="tl">
                          <a:srgbClr val="000000">
                            <a:alpha val="43137"/>
                          </a:srgbClr>
                        </a:outerShdw>
                      </a:effectLst>
                      <a:latin typeface="微軟正黑體" pitchFamily="34" charset="-120"/>
                      <a:ea typeface="微軟正黑體" pitchFamily="34" charset="-120"/>
                    </a:rPr>
                    <a:t>政府機關（構）、公營事業機構、各級公立學校、軍警院校、矯正學校及附屬機構</a:t>
                  </a:r>
                  <a:r>
                    <a:rPr lang="zh-TW" altLang="en-US" sz="1600" b="1" kern="1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辦理工務、建築管理、城鄉計畫、政風、會計、審計、採購業務之主管人員</a:t>
                  </a:r>
                </a:p>
              </p:txBody>
            </p:sp>
          </p:grpSp>
          <p:sp>
            <p:nvSpPr>
              <p:cNvPr id="36" name="橢圓 35"/>
              <p:cNvSpPr/>
              <p:nvPr/>
            </p:nvSpPr>
            <p:spPr>
              <a:xfrm>
                <a:off x="2688603" y="6713386"/>
                <a:ext cx="480225" cy="480225"/>
              </a:xfrm>
              <a:prstGeom prst="ellipse">
                <a:avLst/>
              </a:prstGeom>
            </p:spPr>
            <p:style>
              <a:lnRef idx="2">
                <a:schemeClr val="lt1">
                  <a:hueOff val="0"/>
                  <a:satOff val="0"/>
                  <a:lumOff val="0"/>
                  <a:alphaOff val="0"/>
                </a:schemeClr>
              </a:lnRef>
              <a:fillRef idx="1">
                <a:schemeClr val="accent4">
                  <a:tint val="50000"/>
                  <a:hueOff val="8053814"/>
                  <a:satOff val="-26349"/>
                  <a:lumOff val="-3232"/>
                  <a:alphaOff val="0"/>
                </a:schemeClr>
              </a:fillRef>
              <a:effectRef idx="0">
                <a:schemeClr val="accent4">
                  <a:tint val="50000"/>
                  <a:hueOff val="8053814"/>
                  <a:satOff val="-26349"/>
                  <a:lumOff val="-3232"/>
                  <a:alphaOff val="0"/>
                </a:schemeClr>
              </a:effectRef>
              <a:fontRef idx="minor">
                <a:schemeClr val="lt1">
                  <a:hueOff val="0"/>
                  <a:satOff val="0"/>
                  <a:lumOff val="0"/>
                  <a:alphaOff val="0"/>
                </a:schemeClr>
              </a:fontRef>
            </p:style>
          </p:sp>
          <p:grpSp>
            <p:nvGrpSpPr>
              <p:cNvPr id="37" name="群組 36"/>
              <p:cNvGrpSpPr/>
              <p:nvPr/>
            </p:nvGrpSpPr>
            <p:grpSpPr>
              <a:xfrm>
                <a:off x="2872208" y="7699587"/>
                <a:ext cx="4345189" cy="480225"/>
                <a:chOff x="183605" y="9023114"/>
                <a:chExt cx="4345189" cy="480225"/>
              </a:xfrm>
            </p:grpSpPr>
            <p:sp>
              <p:nvSpPr>
                <p:cNvPr id="39" name="五邊形 38"/>
                <p:cNvSpPr/>
                <p:nvPr/>
              </p:nvSpPr>
              <p:spPr>
                <a:xfrm rot="10800000">
                  <a:off x="183605" y="9023114"/>
                  <a:ext cx="4345189" cy="480225"/>
                </a:xfrm>
                <a:prstGeom prst="homePlate">
                  <a:avLst/>
                </a:prstGeom>
              </p:spPr>
              <p:style>
                <a:lnRef idx="2">
                  <a:schemeClr val="lt1">
                    <a:hueOff val="0"/>
                    <a:satOff val="0"/>
                    <a:lumOff val="0"/>
                    <a:alphaOff val="0"/>
                  </a:schemeClr>
                </a:lnRef>
                <a:fillRef idx="1">
                  <a:schemeClr val="accent4">
                    <a:hueOff val="9373990"/>
                    <a:satOff val="-47614"/>
                    <a:lumOff val="-5099"/>
                    <a:alphaOff val="0"/>
                  </a:schemeClr>
                </a:fillRef>
                <a:effectRef idx="0">
                  <a:schemeClr val="accent4">
                    <a:hueOff val="9373990"/>
                    <a:satOff val="-47614"/>
                    <a:lumOff val="-5099"/>
                    <a:alphaOff val="0"/>
                  </a:schemeClr>
                </a:effectRef>
                <a:fontRef idx="minor">
                  <a:schemeClr val="lt1"/>
                </a:fontRef>
              </p:style>
            </p:sp>
            <p:sp>
              <p:nvSpPr>
                <p:cNvPr id="40" name="五邊形 37"/>
                <p:cNvSpPr/>
                <p:nvPr/>
              </p:nvSpPr>
              <p:spPr>
                <a:xfrm rot="21600000">
                  <a:off x="303661" y="9023114"/>
                  <a:ext cx="4225133" cy="480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66" tIns="60960" rIns="113792" bIns="60960" numCol="1" spcCol="1270" anchor="ctr" anchorCtr="0">
                  <a:noAutofit/>
                </a:bodyPr>
                <a:lstStyle/>
                <a:p>
                  <a:pPr lvl="0" indent="108000" algn="l" defTabSz="711200" rtl="0">
                    <a:lnSpc>
                      <a:spcPts val="1800"/>
                    </a:lnSpc>
                    <a:spcBef>
                      <a:spcPct val="0"/>
                    </a:spcBef>
                    <a:spcAft>
                      <a:spcPct val="35000"/>
                    </a:spcAft>
                  </a:pPr>
                  <a:r>
                    <a:rPr lang="zh-TW" altLang="en-US" sz="1600" b="1" kern="1200" dirty="0">
                      <a:effectLst>
                        <a:outerShdw blurRad="38100" dist="38100" dir="2700000" algn="tl">
                          <a:srgbClr val="000000">
                            <a:alpha val="43137"/>
                          </a:srgbClr>
                        </a:outerShdw>
                      </a:effectLst>
                      <a:latin typeface="微軟正黑體" pitchFamily="34" charset="-120"/>
                      <a:ea typeface="微軟正黑體" pitchFamily="34" charset="-120"/>
                    </a:rPr>
                    <a:t>其他經核定適用之人員</a:t>
                  </a:r>
                </a:p>
              </p:txBody>
            </p:sp>
          </p:grpSp>
          <p:sp>
            <p:nvSpPr>
              <p:cNvPr id="38" name="橢圓 37"/>
              <p:cNvSpPr/>
              <p:nvPr/>
            </p:nvSpPr>
            <p:spPr>
              <a:xfrm>
                <a:off x="2688603" y="7699587"/>
                <a:ext cx="480225" cy="480225"/>
              </a:xfrm>
              <a:prstGeom prst="ellipse">
                <a:avLst/>
              </a:prstGeom>
            </p:spPr>
            <p:style>
              <a:lnRef idx="2">
                <a:schemeClr val="lt1">
                  <a:hueOff val="0"/>
                  <a:satOff val="0"/>
                  <a:lumOff val="0"/>
                  <a:alphaOff val="0"/>
                </a:schemeClr>
              </a:lnRef>
              <a:fillRef idx="1">
                <a:schemeClr val="accent4">
                  <a:tint val="50000"/>
                  <a:hueOff val="8859196"/>
                  <a:satOff val="-28984"/>
                  <a:lumOff val="-3555"/>
                  <a:alphaOff val="0"/>
                </a:schemeClr>
              </a:fillRef>
              <a:effectRef idx="0">
                <a:schemeClr val="accent4">
                  <a:tint val="50000"/>
                  <a:hueOff val="8859196"/>
                  <a:satOff val="-28984"/>
                  <a:lumOff val="-3555"/>
                  <a:alphaOff val="0"/>
                </a:schemeClr>
              </a:effectRef>
              <a:fontRef idx="minor">
                <a:schemeClr val="lt1">
                  <a:hueOff val="0"/>
                  <a:satOff val="0"/>
                  <a:lumOff val="0"/>
                  <a:alphaOff val="0"/>
                </a:schemeClr>
              </a:fontRef>
            </p:style>
          </p:sp>
        </p:grpSp>
        <p:sp>
          <p:nvSpPr>
            <p:cNvPr id="71" name="橢圓 70"/>
            <p:cNvSpPr/>
            <p:nvPr/>
          </p:nvSpPr>
          <p:spPr>
            <a:xfrm>
              <a:off x="5264757" y="1838160"/>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微軟正黑體" pitchFamily="34" charset="-120"/>
                  <a:ea typeface="微軟正黑體" pitchFamily="34" charset="-120"/>
                </a:rPr>
                <a:t>7</a:t>
              </a:r>
              <a:endParaRPr lang="zh-TW" altLang="en-US" b="1"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2" name="橢圓 71"/>
            <p:cNvSpPr/>
            <p:nvPr/>
          </p:nvSpPr>
          <p:spPr>
            <a:xfrm>
              <a:off x="5261596" y="2647187"/>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微軟正黑體" pitchFamily="34" charset="-120"/>
                  <a:ea typeface="微軟正黑體" pitchFamily="34" charset="-120"/>
                </a:rPr>
                <a:t>8</a:t>
              </a:r>
              <a:endParaRPr lang="zh-TW" altLang="en-US" b="1"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3" name="橢圓 72"/>
            <p:cNvSpPr/>
            <p:nvPr/>
          </p:nvSpPr>
          <p:spPr>
            <a:xfrm>
              <a:off x="5261596" y="3431583"/>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b="1" dirty="0">
                  <a:effectLst>
                    <a:outerShdw blurRad="38100" dist="38100" dir="2700000" algn="tl">
                      <a:srgbClr val="000000">
                        <a:alpha val="43137"/>
                      </a:srgbClr>
                    </a:outerShdw>
                  </a:effectLst>
                  <a:latin typeface="微軟正黑體" pitchFamily="34" charset="-120"/>
                  <a:ea typeface="微軟正黑體" pitchFamily="34" charset="-120"/>
                </a:rPr>
                <a:t>9</a:t>
              </a:r>
              <a:endParaRPr lang="zh-TW" altLang="en-US" b="1"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4" name="橢圓 73"/>
            <p:cNvSpPr/>
            <p:nvPr/>
          </p:nvSpPr>
          <p:spPr>
            <a:xfrm>
              <a:off x="5269506" y="4228029"/>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1450" b="1" spc="-260" dirty="0">
                  <a:effectLst>
                    <a:outerShdw blurRad="38100" dist="38100" dir="2700000" algn="tl">
                      <a:srgbClr val="000000">
                        <a:alpha val="43137"/>
                      </a:srgbClr>
                    </a:outerShdw>
                  </a:effectLst>
                  <a:latin typeface="微軟正黑體" pitchFamily="34" charset="-120"/>
                  <a:ea typeface="微軟正黑體" pitchFamily="34" charset="-120"/>
                </a:rPr>
                <a:t>10</a:t>
              </a:r>
              <a:endParaRPr lang="zh-TW" altLang="en-US" sz="1450" b="1" spc="-26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6" name="橢圓 75"/>
            <p:cNvSpPr/>
            <p:nvPr/>
          </p:nvSpPr>
          <p:spPr>
            <a:xfrm>
              <a:off x="5261596" y="5304879"/>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1450" b="1" spc="-260" dirty="0">
                  <a:effectLst>
                    <a:outerShdw blurRad="38100" dist="38100" dir="2700000" algn="tl">
                      <a:srgbClr val="000000">
                        <a:alpha val="43137"/>
                      </a:srgbClr>
                    </a:outerShdw>
                  </a:effectLst>
                  <a:latin typeface="微軟正黑體" pitchFamily="34" charset="-120"/>
                  <a:ea typeface="微軟正黑體" pitchFamily="34" charset="-120"/>
                </a:rPr>
                <a:t>11</a:t>
              </a:r>
              <a:endParaRPr lang="zh-TW" altLang="en-US" sz="1450" b="1" spc="-26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7" name="橢圓 76"/>
            <p:cNvSpPr/>
            <p:nvPr/>
          </p:nvSpPr>
          <p:spPr>
            <a:xfrm>
              <a:off x="5269506" y="6295088"/>
              <a:ext cx="477064" cy="477064"/>
            </a:xfrm>
            <a:prstGeom prst="ellipse">
              <a:avLst/>
            </a:prstGeom>
            <a:no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1450" b="1" spc="-260" dirty="0">
                  <a:effectLst>
                    <a:outerShdw blurRad="38100" dist="38100" dir="2700000" algn="tl">
                      <a:srgbClr val="000000">
                        <a:alpha val="43137"/>
                      </a:srgbClr>
                    </a:outerShdw>
                  </a:effectLst>
                  <a:latin typeface="微軟正黑體" pitchFamily="34" charset="-120"/>
                  <a:ea typeface="微軟正黑體" pitchFamily="34" charset="-120"/>
                </a:rPr>
                <a:t>12</a:t>
              </a:r>
              <a:endParaRPr lang="zh-TW" altLang="en-US" sz="1450" b="1" spc="-260"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pic>
        <p:nvPicPr>
          <p:cNvPr id="6" name="Picture 2" descr="C:\Users\貴語慧\Desktop\利衝1227\圖\seminar-1184788_1280.png"/>
          <p:cNvPicPr>
            <a:picLocks noChangeAspect="1" noChangeArrowheads="1"/>
          </p:cNvPicPr>
          <p:nvPr/>
        </p:nvPicPr>
        <p:blipFill rotWithShape="1">
          <a:blip r:embed="rId2">
            <a:extLst>
              <a:ext uri="{28A0092B-C50C-407E-A947-70E740481C1C}">
                <a14:useLocalDpi xmlns:a14="http://schemas.microsoft.com/office/drawing/2010/main" val="0"/>
              </a:ext>
            </a:extLst>
          </a:blip>
          <a:srcRect r="45812"/>
          <a:stretch/>
        </p:blipFill>
        <p:spPr bwMode="auto">
          <a:xfrm flipH="1">
            <a:off x="4184158" y="893664"/>
            <a:ext cx="1288526" cy="184843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Users\貴語慧\Desktop\利衝1227\圖\male-213729_960_72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971" b="100000" l="3021" r="90000">
                        <a14:foregroundMark x1="14896" y1="19708" x2="13958" y2="28321"/>
                        <a14:foregroundMark x1="21979" y1="32847" x2="23229" y2="36642"/>
                        <a14:foregroundMark x1="28750" y1="19854" x2="29896" y2="29343"/>
                        <a14:foregroundMark x1="45625" y1="49635" x2="44688" y2="46715"/>
                        <a14:foregroundMark x1="42292" y1="45547" x2="43229" y2="46277"/>
                        <a14:foregroundMark x1="9375" y1="47737" x2="12292" y2="43942"/>
                        <a14:foregroundMark x1="18958" y1="41314" x2="16979" y2="44672"/>
                        <a14:foregroundMark x1="15937" y1="40000" x2="13125" y2="35766"/>
                        <a14:foregroundMark x1="12292" y1="29927" x2="12604" y2="33723"/>
                        <a14:foregroundMark x1="12812" y1="33723" x2="13333" y2="35912"/>
                        <a14:foregroundMark x1="13542" y1="36350" x2="14063" y2="38102"/>
                        <a14:foregroundMark x1="14375" y1="38394" x2="15313" y2="39854"/>
                        <a14:foregroundMark x1="15937" y1="40292" x2="18125" y2="41752"/>
                        <a14:foregroundMark x1="30208" y1="30073" x2="29063" y2="34745"/>
                        <a14:foregroundMark x1="28750" y1="35474" x2="27187" y2="38540"/>
                        <a14:foregroundMark x1="27292" y1="38686" x2="25104" y2="41022"/>
                        <a14:foregroundMark x1="24792" y1="41314" x2="21875" y2="41898"/>
                        <a14:foregroundMark x1="22708" y1="42044" x2="23750" y2="45401"/>
                        <a14:foregroundMark x1="23750" y1="44818" x2="25000" y2="44526"/>
                        <a14:foregroundMark x1="25000" y1="44526" x2="25313" y2="45547"/>
                        <a14:foregroundMark x1="25417" y1="45255" x2="27813" y2="44234"/>
                        <a14:foregroundMark x1="28229" y1="44526" x2="29792" y2="44818"/>
                        <a14:foregroundMark x1="30104" y1="44964" x2="31354" y2="48759"/>
                        <a14:foregroundMark x1="31250" y1="48467" x2="34896" y2="56350"/>
                        <a14:foregroundMark x1="35208" y1="55912" x2="39271" y2="49927"/>
                        <a14:foregroundMark x1="39271" y1="49927" x2="39271" y2="49927"/>
                        <a14:foregroundMark x1="39688" y1="49489" x2="41458" y2="48175"/>
                        <a14:foregroundMark x1="42083" y1="45109" x2="40938" y2="48467"/>
                        <a14:foregroundMark x1="43021" y1="44964" x2="44271" y2="42044"/>
                        <a14:foregroundMark x1="44896" y1="42628" x2="43958" y2="46277"/>
                        <a14:foregroundMark x1="45625" y1="45985" x2="46146" y2="47299"/>
                        <a14:foregroundMark x1="46146" y1="47591" x2="46354" y2="49927"/>
                        <a14:foregroundMark x1="46250" y1="50365" x2="41771" y2="51533"/>
                        <a14:foregroundMark x1="41563" y1="51825" x2="39375" y2="53869"/>
                        <a14:foregroundMark x1="39167" y1="54161" x2="35104" y2="61022"/>
                        <a14:foregroundMark x1="35000" y1="61168" x2="28438" y2="55474"/>
                        <a14:foregroundMark x1="12292" y1="54161" x2="12708" y2="53869"/>
                        <a14:foregroundMark x1="12188" y1="54015" x2="8438" y2="57664"/>
                        <a14:foregroundMark x1="9063" y1="57372" x2="11146" y2="65839"/>
                        <a14:foregroundMark x1="14063" y1="20146" x2="20833" y2="15912"/>
                        <a14:foregroundMark x1="18542" y1="16788" x2="14375" y2="19270"/>
                        <a14:foregroundMark x1="21146" y1="15912" x2="25521" y2="16350"/>
                        <a14:foregroundMark x1="25938" y1="16642" x2="28229" y2="18394"/>
                        <a14:foregroundMark x1="31250" y1="24964" x2="32188" y2="26861"/>
                        <a14:foregroundMark x1="12396" y1="24234" x2="10833" y2="24818"/>
                        <a14:foregroundMark x1="10729" y1="25255" x2="10313" y2="27591"/>
                        <a14:foregroundMark x1="10417" y1="27883" x2="12604" y2="31533"/>
                        <a14:foregroundMark x1="12292" y1="58540" x2="12188" y2="62190"/>
                        <a14:foregroundMark x1="28021" y1="61752" x2="28750" y2="69343"/>
                        <a14:foregroundMark x1="28958" y1="71241" x2="28125" y2="80730"/>
                        <a14:foregroundMark x1="11667" y1="69781" x2="11458" y2="76204"/>
                        <a14:foregroundMark x1="11458" y1="76642" x2="11563" y2="81022"/>
                        <a14:foregroundMark x1="10833" y1="63066" x2="11667" y2="65401"/>
                        <a14:foregroundMark x1="11250" y1="44964" x2="9792" y2="46423"/>
                        <a14:foregroundMark x1="28333" y1="55912" x2="31979" y2="59270"/>
                        <a14:foregroundMark x1="32083" y1="27445" x2="32188" y2="29635"/>
                        <a14:foregroundMark x1="31979" y1="30365" x2="30417" y2="30511"/>
                        <a14:backgroundMark x1="11979" y1="32263" x2="12396" y2="35620"/>
                        <a14:backgroundMark x1="9688" y1="14307" x2="10104" y2="21022"/>
                        <a14:backgroundMark x1="9896" y1="24818" x2="10625" y2="43358"/>
                        <a14:backgroundMark x1="10938" y1="57372" x2="11146" y2="61022"/>
                        <a14:backgroundMark x1="10417" y1="73577" x2="10208" y2="81460"/>
                        <a14:backgroundMark x1="30208" y1="79416" x2="44375" y2="77956"/>
                        <a14:backgroundMark x1="10313" y1="71971" x2="10417" y2="73723"/>
                        <a14:backgroundMark x1="10833" y1="71095" x2="10938" y2="73723"/>
                        <a14:backgroundMark x1="11250" y1="70949" x2="10625" y2="75328"/>
                        <a14:backgroundMark x1="11042" y1="74745" x2="10938" y2="81314"/>
                        <a14:backgroundMark x1="29479" y1="76788" x2="29375" y2="79708"/>
                        <a14:backgroundMark x1="28854" y1="77226" x2="28750" y2="79854"/>
                        <a14:backgroundMark x1="9896" y1="45839" x2="11146" y2="44380"/>
                        <a14:backgroundMark x1="9583" y1="46715" x2="10208" y2="45547"/>
                        <a14:backgroundMark x1="11354" y1="57080" x2="11146" y2="61752"/>
                        <a14:backgroundMark x1="10729" y1="57372" x2="11354" y2="59124"/>
                        <a14:backgroundMark x1="9896" y1="57080" x2="11354" y2="55766"/>
                        <a14:backgroundMark x1="10208" y1="59562" x2="11354" y2="63504"/>
                        <a14:backgroundMark x1="17708" y1="42190" x2="16979" y2="42336"/>
                        <a14:backgroundMark x1="18229" y1="42190" x2="17292" y2="42336"/>
                        <a14:backgroundMark x1="28125" y1="56204" x2="28542" y2="56496"/>
                        <a14:backgroundMark x1="11667" y1="30657" x2="12083" y2="31241"/>
                        <a14:backgroundMark x1="11771" y1="54745" x2="11667" y2="57810"/>
                      </a14:backgroundRemoval>
                    </a14:imgEffect>
                  </a14:imgLayer>
                </a14:imgProps>
              </a:ext>
              <a:ext uri="{28A0092B-C50C-407E-A947-70E740481C1C}">
                <a14:useLocalDpi xmlns:a14="http://schemas.microsoft.com/office/drawing/2010/main" val="0"/>
              </a:ext>
            </a:extLst>
          </a:blip>
          <a:srcRect r="50000"/>
          <a:stretch/>
        </p:blipFill>
        <p:spPr bwMode="auto">
          <a:xfrm>
            <a:off x="4396154" y="4027320"/>
            <a:ext cx="780779" cy="11142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貴語慧\Desktop\利衝1227\圖\balance-3665426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227" y="2829106"/>
            <a:ext cx="518115" cy="51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1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6DD9A12-133C-4285-8786-E5BCA1F6B6D5}"/>
              </a:ext>
            </a:extLst>
          </p:cNvPr>
          <p:cNvSpPr>
            <a:spLocks noChangeArrowheads="1"/>
          </p:cNvSpPr>
          <p:nvPr/>
        </p:nvSpPr>
        <p:spPr bwMode="auto">
          <a:xfrm>
            <a:off x="1208584" y="-16350"/>
            <a:ext cx="7632848" cy="1308050"/>
          </a:xfrm>
          <a:prstGeom prst="rect">
            <a:avLst/>
          </a:prstGeom>
          <a:noFill/>
          <a:ln w="9525">
            <a:noFill/>
            <a:miter lim="800000"/>
            <a:headEnd/>
            <a:tailEnd/>
          </a:ln>
        </p:spPr>
        <p:txBody>
          <a:bodyPr wrap="square" lIns="457056" bIns="0" anchor="ctr">
            <a:spAutoFit/>
          </a:bodyPr>
          <a:lstStyle/>
          <a:p>
            <a:pPr marL="1371600" lvl="3" fontAlgn="base">
              <a:spcBef>
                <a:spcPct val="0"/>
              </a:spcBef>
              <a:spcAft>
                <a:spcPct val="0"/>
              </a:spcAft>
              <a:buClrTx/>
              <a:buFontTx/>
              <a:buChar char="•"/>
            </a:pPr>
            <a:endParaRPr kumimoji="1" lang="zh-TW" altLang="zh-TW" sz="1800" kern="1200" dirty="0">
              <a:solidFill>
                <a:prstClr val="black"/>
              </a:solidFill>
              <a:latin typeface="Arial" charset="0"/>
              <a:ea typeface="新細明體" charset="-120"/>
              <a:cs typeface="+mn-cs"/>
            </a:endParaRPr>
          </a:p>
          <a:p>
            <a:pPr fontAlgn="base">
              <a:spcBef>
                <a:spcPct val="0"/>
              </a:spcBef>
              <a:spcAft>
                <a:spcPct val="0"/>
              </a:spcAft>
              <a:buClrTx/>
            </a:pPr>
            <a:r>
              <a:rPr lang="zh-TW" altLang="en-US" sz="3200" b="1" dirty="0">
                <a:solidFill>
                  <a:schemeClr val="tx2"/>
                </a:solidFill>
                <a:latin typeface="標楷體" pitchFamily="65" charset="-120"/>
                <a:ea typeface="標楷體" pitchFamily="65" charset="-120"/>
              </a:rPr>
              <a:t>公職人員</a:t>
            </a:r>
            <a:r>
              <a:rPr lang="zh-TW" altLang="en-US" sz="3200" dirty="0">
                <a:solidFill>
                  <a:schemeClr val="tx2"/>
                </a:solidFill>
                <a:latin typeface="標楷體" pitchFamily="65" charset="-120"/>
                <a:ea typeface="標楷體" pitchFamily="65" charset="-120"/>
              </a:rPr>
              <a:t>之範圍：</a:t>
            </a:r>
          </a:p>
          <a:p>
            <a:pPr fontAlgn="base">
              <a:spcBef>
                <a:spcPct val="0"/>
              </a:spcBef>
              <a:spcAft>
                <a:spcPct val="0"/>
              </a:spcAft>
              <a:buClrTx/>
              <a:buFontTx/>
              <a:buNone/>
            </a:pPr>
            <a:r>
              <a:rPr kumimoji="1" lang="zh-TW" altLang="en-US" sz="3200" kern="1200" dirty="0">
                <a:solidFill>
                  <a:schemeClr val="tx2"/>
                </a:solidFill>
                <a:latin typeface="標楷體" pitchFamily="65" charset="-120"/>
                <a:ea typeface="標楷體" pitchFamily="65" charset="-120"/>
                <a:cs typeface="+mn-cs"/>
              </a:rPr>
              <a:t>任務編組無庸申報財產，是否適用本法？</a:t>
            </a:r>
            <a:endParaRPr kumimoji="1" lang="zh-TW" altLang="zh-TW" sz="3200" kern="1200" dirty="0">
              <a:solidFill>
                <a:schemeClr val="tx2"/>
              </a:solidFill>
              <a:latin typeface="標楷體" pitchFamily="65" charset="-120"/>
              <a:ea typeface="標楷體" pitchFamily="65" charset="-120"/>
              <a:cs typeface="+mn-cs"/>
            </a:endParaRPr>
          </a:p>
        </p:txBody>
      </p:sp>
      <p:sp>
        <p:nvSpPr>
          <p:cNvPr id="4" name="文字方塊 3">
            <a:extLst>
              <a:ext uri="{FF2B5EF4-FFF2-40B4-BE49-F238E27FC236}">
                <a16:creationId xmlns:a16="http://schemas.microsoft.com/office/drawing/2014/main" id="{F274FF6F-2A77-4A26-B695-6B0CB5D8F82C}"/>
              </a:ext>
            </a:extLst>
          </p:cNvPr>
          <p:cNvSpPr txBox="1"/>
          <p:nvPr/>
        </p:nvSpPr>
        <p:spPr>
          <a:xfrm>
            <a:off x="1064568" y="1772816"/>
            <a:ext cx="8064896" cy="4401205"/>
          </a:xfrm>
          <a:prstGeom prst="rect">
            <a:avLst/>
          </a:prstGeom>
          <a:noFill/>
        </p:spPr>
        <p:txBody>
          <a:bodyPr wrap="square">
            <a:spAutoFit/>
          </a:bodyPr>
          <a:lstStyle/>
          <a:p>
            <a:pPr algn="just"/>
            <a:r>
              <a:rPr lang="zh-TW" altLang="en-US" sz="2800" dirty="0">
                <a:solidFill>
                  <a:prstClr val="black"/>
                </a:solidFill>
                <a:latin typeface="標楷體" pitchFamily="65" charset="-120"/>
                <a:ea typeface="標楷體" pitchFamily="65" charset="-120"/>
              </a:rPr>
              <a:t>本法第</a:t>
            </a:r>
            <a:r>
              <a:rPr lang="en-US" altLang="zh-TW" sz="2800" dirty="0">
                <a:solidFill>
                  <a:prstClr val="black"/>
                </a:solidFill>
                <a:latin typeface="標楷體" pitchFamily="65" charset="-120"/>
                <a:ea typeface="標楷體" pitchFamily="65" charset="-120"/>
              </a:rPr>
              <a:t>2</a:t>
            </a:r>
            <a:r>
              <a:rPr lang="zh-TW" altLang="en-US" sz="2800" dirty="0">
                <a:solidFill>
                  <a:prstClr val="black"/>
                </a:solidFill>
                <a:latin typeface="標楷體" pitchFamily="65" charset="-120"/>
                <a:ea typeface="標楷體" pitchFamily="65" charset="-120"/>
              </a:rPr>
              <a:t>條第</a:t>
            </a:r>
            <a:r>
              <a:rPr lang="en-US" altLang="zh-TW" sz="2800" dirty="0">
                <a:solidFill>
                  <a:prstClr val="black"/>
                </a:solidFill>
                <a:latin typeface="標楷體" pitchFamily="65" charset="-120"/>
                <a:ea typeface="標楷體" pitchFamily="65" charset="-120"/>
              </a:rPr>
              <a:t>1</a:t>
            </a:r>
            <a:r>
              <a:rPr lang="zh-TW" altLang="en-US" sz="2800" dirty="0">
                <a:solidFill>
                  <a:prstClr val="black"/>
                </a:solidFill>
                <a:latin typeface="標楷體" pitchFamily="65" charset="-120"/>
                <a:ea typeface="標楷體" pitchFamily="65" charset="-120"/>
              </a:rPr>
              <a:t>項第</a:t>
            </a:r>
            <a:r>
              <a:rPr lang="en-US" altLang="zh-TW" sz="2800" dirty="0">
                <a:solidFill>
                  <a:prstClr val="black"/>
                </a:solidFill>
                <a:latin typeface="標楷體" pitchFamily="65" charset="-120"/>
                <a:ea typeface="標楷體" pitchFamily="65" charset="-120"/>
              </a:rPr>
              <a:t>11</a:t>
            </a:r>
            <a:r>
              <a:rPr lang="zh-TW" altLang="en-US" sz="2800" dirty="0">
                <a:solidFill>
                  <a:prstClr val="black"/>
                </a:solidFill>
                <a:latin typeface="標楷體" pitchFamily="65" charset="-120"/>
                <a:ea typeface="標楷體" pitchFamily="65" charset="-120"/>
              </a:rPr>
              <a:t>款之主管人員，係以較有利益輸送之虞之職務為規範對象，故該款所稱主管人員應指依機關編制所置並執行主管職務之主管；惟若係依中央行政機關組織基準法第</a:t>
            </a:r>
            <a:r>
              <a:rPr lang="en-US" altLang="zh-TW" sz="2800" dirty="0">
                <a:solidFill>
                  <a:prstClr val="black"/>
                </a:solidFill>
                <a:latin typeface="標楷體" pitchFamily="65" charset="-120"/>
                <a:ea typeface="標楷體" pitchFamily="65" charset="-120"/>
              </a:rPr>
              <a:t>28</a:t>
            </a:r>
            <a:r>
              <a:rPr lang="zh-TW" altLang="en-US" sz="2800" dirty="0">
                <a:solidFill>
                  <a:prstClr val="black"/>
                </a:solidFill>
                <a:latin typeface="標楷體" pitchFamily="65" charset="-120"/>
                <a:ea typeface="標楷體" pitchFamily="65" charset="-120"/>
              </a:rPr>
              <a:t>條所定「機關得視業務需要設任務編組，所需人員，應由相關機關人員派充或兼任」，</a:t>
            </a:r>
            <a:r>
              <a:rPr lang="zh-TW" altLang="en-US" sz="2800" dirty="0">
                <a:solidFill>
                  <a:srgbClr val="FF0000"/>
                </a:solidFill>
                <a:latin typeface="標楷體" pitchFamily="65" charset="-120"/>
                <a:ea typeface="標楷體" pitchFamily="65" charset="-120"/>
              </a:rPr>
              <a:t>為落實本法防止公職人員執行職務之利益衝突，雖屬任務編組仍實際執行工務、建築管理、城鄉計畫、政風、會計、審計、採購業務之主管人員，亦應有本法之適用</a:t>
            </a:r>
            <a:r>
              <a:rPr lang="zh-TW" altLang="en-US" sz="2800" dirty="0">
                <a:solidFill>
                  <a:prstClr val="black"/>
                </a:solidFill>
                <a:latin typeface="標楷體" pitchFamily="65" charset="-120"/>
                <a:ea typeface="標楷體" pitchFamily="65" charset="-120"/>
              </a:rPr>
              <a:t>。（法務部</a:t>
            </a:r>
            <a:r>
              <a:rPr lang="en-US" altLang="zh-TW" sz="2800" dirty="0">
                <a:solidFill>
                  <a:prstClr val="black"/>
                </a:solidFill>
                <a:latin typeface="標楷體" pitchFamily="65" charset="-120"/>
                <a:ea typeface="標楷體" pitchFamily="65" charset="-120"/>
              </a:rPr>
              <a:t>108</a:t>
            </a:r>
            <a:r>
              <a:rPr lang="zh-TW" altLang="en-US" sz="2800" dirty="0">
                <a:solidFill>
                  <a:prstClr val="black"/>
                </a:solidFill>
                <a:latin typeface="標楷體" pitchFamily="65" charset="-120"/>
                <a:ea typeface="標楷體" pitchFamily="65" charset="-120"/>
              </a:rPr>
              <a:t>年</a:t>
            </a:r>
            <a:r>
              <a:rPr lang="en-US" altLang="zh-TW" sz="2800" dirty="0">
                <a:solidFill>
                  <a:prstClr val="black"/>
                </a:solidFill>
                <a:latin typeface="標楷體" pitchFamily="65" charset="-120"/>
                <a:ea typeface="標楷體" pitchFamily="65" charset="-120"/>
              </a:rPr>
              <a:t>11</a:t>
            </a:r>
            <a:r>
              <a:rPr lang="zh-TW" altLang="en-US" sz="2800" dirty="0">
                <a:solidFill>
                  <a:prstClr val="black"/>
                </a:solidFill>
                <a:latin typeface="標楷體" pitchFamily="65" charset="-120"/>
                <a:ea typeface="標楷體" pitchFamily="65" charset="-120"/>
              </a:rPr>
              <a:t>月</a:t>
            </a:r>
            <a:r>
              <a:rPr lang="en-US" altLang="zh-TW" sz="2800" dirty="0">
                <a:solidFill>
                  <a:prstClr val="black"/>
                </a:solidFill>
                <a:latin typeface="標楷體" pitchFamily="65" charset="-120"/>
                <a:ea typeface="標楷體" pitchFamily="65" charset="-120"/>
              </a:rPr>
              <a:t>25</a:t>
            </a:r>
            <a:r>
              <a:rPr lang="zh-TW" altLang="en-US" sz="2800" dirty="0">
                <a:solidFill>
                  <a:prstClr val="black"/>
                </a:solidFill>
                <a:latin typeface="標楷體" pitchFamily="65" charset="-120"/>
                <a:ea typeface="標楷體" pitchFamily="65" charset="-120"/>
              </a:rPr>
              <a:t>日法廉字第</a:t>
            </a:r>
            <a:r>
              <a:rPr lang="en-US" altLang="zh-TW" sz="2800" dirty="0">
                <a:solidFill>
                  <a:prstClr val="black"/>
                </a:solidFill>
                <a:latin typeface="標楷體" pitchFamily="65" charset="-120"/>
                <a:ea typeface="標楷體" pitchFamily="65" charset="-120"/>
              </a:rPr>
              <a:t>10805009010</a:t>
            </a:r>
            <a:r>
              <a:rPr lang="zh-TW" altLang="en-US" sz="2800" dirty="0">
                <a:solidFill>
                  <a:prstClr val="black"/>
                </a:solidFill>
                <a:latin typeface="標楷體" pitchFamily="65" charset="-120"/>
                <a:ea typeface="標楷體" pitchFamily="65" charset="-120"/>
              </a:rPr>
              <a:t>號函釋）</a:t>
            </a:r>
            <a:endParaRPr lang="zh-TW" altLang="en-US" sz="2800" dirty="0">
              <a:solidFill>
                <a:srgbClr val="0070C0"/>
              </a:solidFill>
              <a:latin typeface="標楷體" pitchFamily="65" charset="-120"/>
              <a:ea typeface="標楷體" pitchFamily="65" charset="-120"/>
              <a:cs typeface="Arial Unicode MS" pitchFamily="34" charset="-120"/>
            </a:endParaRPr>
          </a:p>
        </p:txBody>
      </p:sp>
    </p:spTree>
    <p:extLst>
      <p:ext uri="{BB962C8B-B14F-4D97-AF65-F5344CB8AC3E}">
        <p14:creationId xmlns:p14="http://schemas.microsoft.com/office/powerpoint/2010/main" val="60461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2"/>
          <p:cNvSpPr txBox="1">
            <a:spLocks/>
          </p:cNvSpPr>
          <p:nvPr/>
        </p:nvSpPr>
        <p:spPr>
          <a:xfrm>
            <a:off x="52040" y="2786"/>
            <a:ext cx="5363634" cy="905934"/>
          </a:xfrm>
          <a:prstGeom prst="rect">
            <a:avLst/>
          </a:prstGeom>
        </p:spPr>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zh-TW" altLang="en-US" sz="3600" dirty="0">
                <a:latin typeface="+mj-ea"/>
              </a:rPr>
              <a:t>誰是利衝法規範對象</a:t>
            </a:r>
            <a:r>
              <a:rPr lang="en-US" altLang="zh-TW" sz="3600" dirty="0">
                <a:latin typeface="+mj-ea"/>
              </a:rPr>
              <a:t>?</a:t>
            </a:r>
            <a:endParaRPr lang="zh-TW" altLang="en-US" sz="3600" dirty="0">
              <a:latin typeface="+mj-ea"/>
            </a:endParaRPr>
          </a:p>
        </p:txBody>
      </p:sp>
      <p:sp>
        <p:nvSpPr>
          <p:cNvPr id="145" name="矩形 144"/>
          <p:cNvSpPr/>
          <p:nvPr/>
        </p:nvSpPr>
        <p:spPr>
          <a:xfrm>
            <a:off x="5595207" y="194143"/>
            <a:ext cx="1907895" cy="523220"/>
          </a:xfrm>
          <a:prstGeom prst="rect">
            <a:avLst/>
          </a:prstGeom>
        </p:spPr>
        <p:txBody>
          <a:bodyPr wrap="none">
            <a:spAutoFit/>
          </a:bodyPr>
          <a:lstStyle/>
          <a:p>
            <a:pPr lvl="0" algn="ctr" hangingPunct="0">
              <a:defRPr/>
            </a:pPr>
            <a:r>
              <a:rPr lang="zh-TW" altLang="en-US" sz="2800" b="1" dirty="0">
                <a:solidFill>
                  <a:schemeClr val="bg1"/>
                </a:solidFill>
                <a:latin typeface="+mj-ea"/>
                <a:ea typeface="+mj-ea"/>
              </a:rPr>
              <a:t>關係人</a:t>
            </a:r>
            <a:r>
              <a:rPr lang="en-US" altLang="zh-TW" sz="2800" b="1" dirty="0">
                <a:solidFill>
                  <a:schemeClr val="bg1"/>
                </a:solidFill>
                <a:latin typeface="+mj-ea"/>
                <a:ea typeface="+mj-ea"/>
              </a:rPr>
              <a:t>(§3)</a:t>
            </a:r>
            <a:endParaRPr lang="zh-TW" altLang="en-US" sz="2800" b="1" dirty="0">
              <a:solidFill>
                <a:schemeClr val="bg1"/>
              </a:solidFill>
              <a:latin typeface="+mj-ea"/>
              <a:ea typeface="+mj-ea"/>
            </a:endParaRPr>
          </a:p>
        </p:txBody>
      </p:sp>
      <p:pic>
        <p:nvPicPr>
          <p:cNvPr id="146" name="Picture 2" descr="C:\Users\貴語慧\Desktop\利衝1227\圖\consultants-3180641_192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50" b="100000" l="5052" r="100000">
                        <a14:foregroundMark x1="15990" y1="34583" x2="19167" y2="95885"/>
                        <a14:foregroundMark x1="58490" y1="51667" x2="61354" y2="78490"/>
                        <a14:backgroundMark x1="31198" y1="56927" x2="35573" y2="21927"/>
                        <a14:backgroundMark x1="57083" y1="71979" x2="57969" y2="77969"/>
                        <a14:backgroundMark x1="56615" y1="69219" x2="57083" y2="71094"/>
                        <a14:backgroundMark x1="35260" y1="85104" x2="35885" y2="85573"/>
                        <a14:backgroundMark x1="60000" y1="85104" x2="59635" y2="85469"/>
                        <a14:backgroundMark x1="38333" y1="72135" x2="37188" y2="78490"/>
                        <a14:backgroundMark x1="38333" y1="71979" x2="38906" y2="69479"/>
                        <a14:backgroundMark x1="63125" y1="78594" x2="62865" y2="76042"/>
                        <a14:backgroundMark x1="62396" y1="68906" x2="62552" y2="70521"/>
                        <a14:backgroundMark x1="62552" y1="71198" x2="62813" y2="75729"/>
                        <a14:backgroundMark x1="25521" y1="88594" x2="25885" y2="88802"/>
                      </a14:backgroundRemoval>
                    </a14:imgEffect>
                  </a14:imgLayer>
                </a14:imgProps>
              </a:ext>
              <a:ext uri="{28A0092B-C50C-407E-A947-70E740481C1C}">
                <a14:useLocalDpi xmlns:a14="http://schemas.microsoft.com/office/drawing/2010/main" val="0"/>
              </a:ext>
            </a:extLst>
          </a:blip>
          <a:srcRect/>
          <a:stretch>
            <a:fillRect/>
          </a:stretch>
        </p:blipFill>
        <p:spPr bwMode="auto">
          <a:xfrm>
            <a:off x="3944888" y="480420"/>
            <a:ext cx="2187413" cy="218741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群組 13"/>
          <p:cNvGrpSpPr/>
          <p:nvPr/>
        </p:nvGrpSpPr>
        <p:grpSpPr>
          <a:xfrm>
            <a:off x="134753" y="2667833"/>
            <a:ext cx="4583320" cy="3460814"/>
            <a:chOff x="134753" y="2374075"/>
            <a:chExt cx="4583320" cy="3460814"/>
          </a:xfrm>
        </p:grpSpPr>
        <p:grpSp>
          <p:nvGrpSpPr>
            <p:cNvPr id="10" name="群組 9"/>
            <p:cNvGrpSpPr/>
            <p:nvPr/>
          </p:nvGrpSpPr>
          <p:grpSpPr>
            <a:xfrm>
              <a:off x="134753" y="2374075"/>
              <a:ext cx="4583320" cy="3460814"/>
              <a:chOff x="2689036" y="-626714"/>
              <a:chExt cx="4583320" cy="3460814"/>
            </a:xfrm>
          </p:grpSpPr>
          <p:grpSp>
            <p:nvGrpSpPr>
              <p:cNvPr id="121" name="群組 120"/>
              <p:cNvGrpSpPr/>
              <p:nvPr/>
            </p:nvGrpSpPr>
            <p:grpSpPr>
              <a:xfrm>
                <a:off x="2744428" y="-626714"/>
                <a:ext cx="4527928" cy="870936"/>
                <a:chOff x="55392" y="-674054"/>
                <a:chExt cx="4527928" cy="870936"/>
              </a:xfrm>
            </p:grpSpPr>
            <p:sp>
              <p:nvSpPr>
                <p:cNvPr id="143" name="五邊形 142"/>
                <p:cNvSpPr/>
                <p:nvPr/>
              </p:nvSpPr>
              <p:spPr>
                <a:xfrm rot="10800000">
                  <a:off x="55392" y="-674054"/>
                  <a:ext cx="4527928" cy="839577"/>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4" name="五邊形 4"/>
                <p:cNvSpPr/>
                <p:nvPr/>
              </p:nvSpPr>
              <p:spPr>
                <a:xfrm>
                  <a:off x="209894" y="-642695"/>
                  <a:ext cx="4318034" cy="8395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lvl="0" indent="36000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配偶家屬</a:t>
                  </a:r>
                  <a:endParaRPr lang="en-US" altLang="zh-TW" sz="1600" b="1" kern="1200" dirty="0">
                    <a:effectLst>
                      <a:outerShdw blurRad="38100" dist="38100" dir="2700000" algn="tl">
                        <a:srgbClr val="000000">
                          <a:alpha val="43137"/>
                        </a:srgbClr>
                      </a:outerShdw>
                    </a:effectLst>
                    <a:latin typeface="+mj-ea"/>
                    <a:ea typeface="+mj-ea"/>
                  </a:endParaRPr>
                </a:p>
                <a:p>
                  <a:pPr lvl="0" indent="36000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例如</a:t>
                  </a:r>
                  <a:r>
                    <a:rPr lang="en-US" altLang="zh-TW" sz="1600" b="1" kern="1200" dirty="0">
                      <a:effectLst>
                        <a:outerShdw blurRad="38100" dist="38100" dir="2700000" algn="tl">
                          <a:srgbClr val="000000">
                            <a:alpha val="43137"/>
                          </a:srgbClr>
                        </a:outerShdw>
                      </a:effectLst>
                      <a:latin typeface="+mj-ea"/>
                      <a:ea typeface="+mj-ea"/>
                    </a:rPr>
                    <a:t>:</a:t>
                  </a:r>
                  <a:r>
                    <a:rPr lang="zh-TW" altLang="en-US" sz="1600" b="1" kern="1200" dirty="0">
                      <a:effectLst>
                        <a:outerShdw blurRad="38100" dist="38100" dir="2700000" algn="tl">
                          <a:srgbClr val="000000">
                            <a:alpha val="43137"/>
                          </a:srgbClr>
                        </a:outerShdw>
                      </a:effectLst>
                      <a:latin typeface="+mj-ea"/>
                      <a:ea typeface="+mj-ea"/>
                    </a:rPr>
                    <a:t>已訂婚並共同生活之未婚妻等</a:t>
                  </a:r>
                  <a:endParaRPr lang="zh-TW" altLang="en-US" sz="1600" b="1" kern="1200" dirty="0">
                    <a:effectLst>
                      <a:outerShdw blurRad="38100" dist="38100" dir="2700000" algn="tl">
                        <a:srgbClr val="000000">
                          <a:alpha val="43137"/>
                        </a:srgbClr>
                      </a:outerShdw>
                    </a:effectLst>
                  </a:endParaRPr>
                </a:p>
              </p:txBody>
            </p:sp>
          </p:grpSp>
          <p:sp>
            <p:nvSpPr>
              <p:cNvPr id="122" name="橢圓 121"/>
              <p:cNvSpPr/>
              <p:nvPr/>
            </p:nvSpPr>
            <p:spPr>
              <a:xfrm>
                <a:off x="2689036" y="-523821"/>
                <a:ext cx="730282" cy="730282"/>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23" name="群組 122"/>
              <p:cNvGrpSpPr/>
              <p:nvPr/>
            </p:nvGrpSpPr>
            <p:grpSpPr>
              <a:xfrm>
                <a:off x="2689036" y="638509"/>
                <a:ext cx="4527928" cy="1007111"/>
                <a:chOff x="0" y="591169"/>
                <a:chExt cx="4527928" cy="1007111"/>
              </a:xfrm>
            </p:grpSpPr>
            <p:sp>
              <p:nvSpPr>
                <p:cNvPr id="141" name="五邊形 140"/>
                <p:cNvSpPr/>
                <p:nvPr/>
              </p:nvSpPr>
              <p:spPr>
                <a:xfrm rot="10800000">
                  <a:off x="0" y="591169"/>
                  <a:ext cx="4527928" cy="1007111"/>
                </a:xfrm>
                <a:prstGeom prst="homePlate">
                  <a:avLst/>
                </a:prstGeom>
              </p:spPr>
              <p:style>
                <a:lnRef idx="2">
                  <a:schemeClr val="lt1">
                    <a:hueOff val="0"/>
                    <a:satOff val="0"/>
                    <a:lumOff val="0"/>
                    <a:alphaOff val="0"/>
                  </a:schemeClr>
                </a:lnRef>
                <a:fillRef idx="1">
                  <a:schemeClr val="accent4">
                    <a:hueOff val="1874798"/>
                    <a:satOff val="-9523"/>
                    <a:lumOff val="-1020"/>
                    <a:alphaOff val="0"/>
                  </a:schemeClr>
                </a:fillRef>
                <a:effectRef idx="0">
                  <a:schemeClr val="accent4">
                    <a:hueOff val="1874798"/>
                    <a:satOff val="-9523"/>
                    <a:lumOff val="-1020"/>
                    <a:alphaOff val="0"/>
                  </a:schemeClr>
                </a:effectRef>
                <a:fontRef idx="minor">
                  <a:schemeClr val="lt1"/>
                </a:fontRef>
              </p:style>
            </p:sp>
            <p:sp>
              <p:nvSpPr>
                <p:cNvPr id="142" name="五邊形 7"/>
                <p:cNvSpPr/>
                <p:nvPr/>
              </p:nvSpPr>
              <p:spPr>
                <a:xfrm>
                  <a:off x="251778" y="591169"/>
                  <a:ext cx="4276150" cy="10071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lvl="0" indent="36000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二親等內親屬</a:t>
                  </a:r>
                  <a:endParaRPr lang="en-US" altLang="zh-TW" sz="1600" b="1" kern="1200" dirty="0">
                    <a:effectLst>
                      <a:outerShdw blurRad="38100" dist="38100" dir="2700000" algn="tl">
                        <a:srgbClr val="000000">
                          <a:alpha val="43137"/>
                        </a:srgbClr>
                      </a:outerShdw>
                    </a:effectLst>
                    <a:latin typeface="+mj-ea"/>
                    <a:ea typeface="+mj-ea"/>
                  </a:endParaRPr>
                </a:p>
                <a:p>
                  <a:pPr marL="363538" lvl="0" indent="0" algn="l" defTabSz="711200" hangingPunct="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包括父母子女、兄弟姊妹、兄嫂、弟媳、妯娌、連襟等</a:t>
                  </a:r>
                  <a:endParaRPr lang="zh-TW" altLang="en-US" sz="1600" b="1" kern="1200" dirty="0">
                    <a:effectLst>
                      <a:outerShdw blurRad="38100" dist="38100" dir="2700000" algn="tl">
                        <a:srgbClr val="000000">
                          <a:alpha val="43137"/>
                        </a:srgbClr>
                      </a:outerShdw>
                    </a:effectLst>
                  </a:endParaRPr>
                </a:p>
              </p:txBody>
            </p:sp>
          </p:grpSp>
          <p:sp>
            <p:nvSpPr>
              <p:cNvPr id="124" name="橢圓 123"/>
              <p:cNvSpPr/>
              <p:nvPr/>
            </p:nvSpPr>
            <p:spPr>
              <a:xfrm>
                <a:off x="2689036" y="772323"/>
                <a:ext cx="730282" cy="730282"/>
              </a:xfrm>
              <a:prstGeom prst="ellipse">
                <a:avLst/>
              </a:prstGeom>
            </p:spPr>
            <p:style>
              <a:lnRef idx="2">
                <a:schemeClr val="lt1">
                  <a:hueOff val="0"/>
                  <a:satOff val="0"/>
                  <a:lumOff val="0"/>
                  <a:alphaOff val="0"/>
                </a:schemeClr>
              </a:lnRef>
              <a:fillRef idx="1">
                <a:schemeClr val="accent4">
                  <a:tint val="50000"/>
                  <a:hueOff val="1771839"/>
                  <a:satOff val="-5797"/>
                  <a:lumOff val="-711"/>
                  <a:alphaOff val="0"/>
                </a:schemeClr>
              </a:fillRef>
              <a:effectRef idx="0">
                <a:schemeClr val="accent4">
                  <a:tint val="50000"/>
                  <a:hueOff val="1771839"/>
                  <a:satOff val="-5797"/>
                  <a:lumOff val="-711"/>
                  <a:alphaOff val="0"/>
                </a:schemeClr>
              </a:effectRef>
              <a:fontRef idx="minor">
                <a:schemeClr val="lt1">
                  <a:hueOff val="0"/>
                  <a:satOff val="0"/>
                  <a:lumOff val="0"/>
                  <a:alphaOff val="0"/>
                </a:schemeClr>
              </a:fontRef>
            </p:style>
          </p:sp>
          <p:grpSp>
            <p:nvGrpSpPr>
              <p:cNvPr id="125" name="群組 124"/>
              <p:cNvGrpSpPr/>
              <p:nvPr/>
            </p:nvGrpSpPr>
            <p:grpSpPr>
              <a:xfrm>
                <a:off x="2689036" y="2006661"/>
                <a:ext cx="4527928" cy="827439"/>
                <a:chOff x="0" y="1959321"/>
                <a:chExt cx="4527928" cy="827439"/>
              </a:xfrm>
            </p:grpSpPr>
            <p:sp>
              <p:nvSpPr>
                <p:cNvPr id="139" name="五邊形 138"/>
                <p:cNvSpPr/>
                <p:nvPr/>
              </p:nvSpPr>
              <p:spPr>
                <a:xfrm rot="10800000">
                  <a:off x="0" y="1959321"/>
                  <a:ext cx="4527928" cy="827439"/>
                </a:xfrm>
                <a:prstGeom prst="homePlate">
                  <a:avLst/>
                </a:prstGeom>
              </p:spPr>
              <p:style>
                <a:lnRef idx="2">
                  <a:schemeClr val="lt1">
                    <a:hueOff val="0"/>
                    <a:satOff val="0"/>
                    <a:lumOff val="0"/>
                    <a:alphaOff val="0"/>
                  </a:schemeClr>
                </a:lnRef>
                <a:fillRef idx="1">
                  <a:schemeClr val="accent4">
                    <a:hueOff val="3749596"/>
                    <a:satOff val="-19046"/>
                    <a:lumOff val="-2040"/>
                    <a:alphaOff val="0"/>
                  </a:schemeClr>
                </a:fillRef>
                <a:effectRef idx="0">
                  <a:schemeClr val="accent4">
                    <a:hueOff val="3749596"/>
                    <a:satOff val="-19046"/>
                    <a:lumOff val="-2040"/>
                    <a:alphaOff val="0"/>
                  </a:schemeClr>
                </a:effectRef>
                <a:fontRef idx="minor">
                  <a:schemeClr val="lt1"/>
                </a:fontRef>
              </p:style>
            </p:sp>
            <p:sp>
              <p:nvSpPr>
                <p:cNvPr id="140" name="五邊形 10"/>
                <p:cNvSpPr/>
                <p:nvPr/>
              </p:nvSpPr>
              <p:spPr>
                <a:xfrm>
                  <a:off x="206860" y="1959321"/>
                  <a:ext cx="4321068" cy="827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marL="363538" lvl="0" indent="-4763"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信託受託人</a:t>
                  </a:r>
                  <a:endParaRPr lang="en-US" altLang="zh-TW" sz="1600" b="1" kern="1200" dirty="0">
                    <a:effectLst>
                      <a:outerShdw blurRad="38100" dist="38100" dir="2700000" algn="tl">
                        <a:srgbClr val="000000">
                          <a:alpha val="43137"/>
                        </a:srgbClr>
                      </a:outerShdw>
                    </a:effectLst>
                    <a:latin typeface="+mj-ea"/>
                    <a:ea typeface="+mj-ea"/>
                  </a:endParaRPr>
                </a:p>
                <a:p>
                  <a:pPr marL="363538" lvl="0" indent="-4763"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但依法辦理強制信託時，不在此限</a:t>
                  </a:r>
                  <a:endParaRPr lang="zh-TW" altLang="en-US" sz="1600" b="1" kern="1200" dirty="0">
                    <a:effectLst>
                      <a:outerShdw blurRad="38100" dist="38100" dir="2700000" algn="tl">
                        <a:srgbClr val="000000">
                          <a:alpha val="43137"/>
                        </a:srgbClr>
                      </a:outerShdw>
                    </a:effectLst>
                  </a:endParaRPr>
                </a:p>
              </p:txBody>
            </p:sp>
          </p:grpSp>
          <p:sp>
            <p:nvSpPr>
              <p:cNvPr id="126" name="橢圓 125"/>
              <p:cNvSpPr/>
              <p:nvPr/>
            </p:nvSpPr>
            <p:spPr>
              <a:xfrm>
                <a:off x="2689036" y="2055239"/>
                <a:ext cx="730282" cy="730282"/>
              </a:xfrm>
              <a:prstGeom prst="ellipse">
                <a:avLst/>
              </a:prstGeom>
            </p:spPr>
            <p:style>
              <a:lnRef idx="2">
                <a:schemeClr val="lt1">
                  <a:hueOff val="0"/>
                  <a:satOff val="0"/>
                  <a:lumOff val="0"/>
                  <a:alphaOff val="0"/>
                </a:schemeClr>
              </a:lnRef>
              <a:fillRef idx="1">
                <a:schemeClr val="accent4">
                  <a:tint val="50000"/>
                  <a:hueOff val="3543678"/>
                  <a:satOff val="-11594"/>
                  <a:lumOff val="-1422"/>
                  <a:alphaOff val="0"/>
                </a:schemeClr>
              </a:fillRef>
              <a:effectRef idx="0">
                <a:schemeClr val="accent4">
                  <a:tint val="50000"/>
                  <a:hueOff val="3543678"/>
                  <a:satOff val="-11594"/>
                  <a:lumOff val="-1422"/>
                  <a:alphaOff val="0"/>
                </a:schemeClr>
              </a:effectRef>
              <a:fontRef idx="minor">
                <a:schemeClr val="lt1">
                  <a:hueOff val="0"/>
                  <a:satOff val="0"/>
                  <a:lumOff val="0"/>
                  <a:alphaOff val="0"/>
                </a:schemeClr>
              </a:fontRef>
            </p:style>
          </p:sp>
        </p:grpSp>
        <p:sp>
          <p:nvSpPr>
            <p:cNvPr id="13" name="橢圓 12"/>
            <p:cNvSpPr/>
            <p:nvPr/>
          </p:nvSpPr>
          <p:spPr>
            <a:xfrm>
              <a:off x="135795" y="2444592"/>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1</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47" name="橢圓 146"/>
            <p:cNvSpPr/>
            <p:nvPr/>
          </p:nvSpPr>
          <p:spPr>
            <a:xfrm>
              <a:off x="135795" y="3780893"/>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2</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48" name="橢圓 147"/>
            <p:cNvSpPr/>
            <p:nvPr/>
          </p:nvSpPr>
          <p:spPr>
            <a:xfrm>
              <a:off x="135795" y="5049477"/>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3</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153" name="群組 152"/>
          <p:cNvGrpSpPr/>
          <p:nvPr/>
        </p:nvGrpSpPr>
        <p:grpSpPr>
          <a:xfrm>
            <a:off x="5169024" y="2667833"/>
            <a:ext cx="4528446" cy="3432545"/>
            <a:chOff x="5137376" y="2849742"/>
            <a:chExt cx="4528446" cy="3432545"/>
          </a:xfrm>
        </p:grpSpPr>
        <p:grpSp>
          <p:nvGrpSpPr>
            <p:cNvPr id="11" name="群組 10"/>
            <p:cNvGrpSpPr/>
            <p:nvPr/>
          </p:nvGrpSpPr>
          <p:grpSpPr>
            <a:xfrm>
              <a:off x="5137894" y="2849742"/>
              <a:ext cx="4527928" cy="3432545"/>
              <a:chOff x="2689036" y="3376784"/>
              <a:chExt cx="4527928" cy="3432545"/>
            </a:xfrm>
          </p:grpSpPr>
          <p:grpSp>
            <p:nvGrpSpPr>
              <p:cNvPr id="127" name="群組 126"/>
              <p:cNvGrpSpPr/>
              <p:nvPr/>
            </p:nvGrpSpPr>
            <p:grpSpPr>
              <a:xfrm>
                <a:off x="2689036" y="3376784"/>
                <a:ext cx="4527928" cy="1208034"/>
                <a:chOff x="0" y="3329444"/>
                <a:chExt cx="4527928" cy="1208034"/>
              </a:xfrm>
            </p:grpSpPr>
            <p:sp>
              <p:nvSpPr>
                <p:cNvPr id="137" name="五邊形 136"/>
                <p:cNvSpPr/>
                <p:nvPr/>
              </p:nvSpPr>
              <p:spPr>
                <a:xfrm rot="10800000">
                  <a:off x="0" y="3329444"/>
                  <a:ext cx="4527928" cy="1208034"/>
                </a:xfrm>
                <a:prstGeom prst="homePlate">
                  <a:avLst/>
                </a:prstGeom>
              </p:spPr>
              <p:style>
                <a:lnRef idx="2">
                  <a:schemeClr val="lt1">
                    <a:hueOff val="0"/>
                    <a:satOff val="0"/>
                    <a:lumOff val="0"/>
                    <a:alphaOff val="0"/>
                  </a:schemeClr>
                </a:lnRef>
                <a:fillRef idx="1">
                  <a:schemeClr val="accent4">
                    <a:hueOff val="5624394"/>
                    <a:satOff val="-28568"/>
                    <a:lumOff val="-3059"/>
                    <a:alphaOff val="0"/>
                  </a:schemeClr>
                </a:fillRef>
                <a:effectRef idx="0">
                  <a:schemeClr val="accent4">
                    <a:hueOff val="5624394"/>
                    <a:satOff val="-28568"/>
                    <a:lumOff val="-3059"/>
                    <a:alphaOff val="0"/>
                  </a:schemeClr>
                </a:effectRef>
                <a:fontRef idx="minor">
                  <a:schemeClr val="lt1"/>
                </a:fontRef>
              </p:style>
            </p:sp>
            <p:sp>
              <p:nvSpPr>
                <p:cNvPr id="138" name="五邊形 13"/>
                <p:cNvSpPr/>
                <p:nvPr/>
              </p:nvSpPr>
              <p:spPr>
                <a:xfrm rot="21600000">
                  <a:off x="302008" y="3329444"/>
                  <a:ext cx="4225920" cy="1208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marL="265113" lvl="0" indent="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由公職人員或親</a:t>
                  </a:r>
                  <a:r>
                    <a:rPr lang="en-US" altLang="zh-TW" sz="1600" b="1" kern="1200" dirty="0">
                      <a:effectLst>
                        <a:outerShdw blurRad="38100" dist="38100" dir="2700000" algn="tl">
                          <a:srgbClr val="000000">
                            <a:alpha val="43137"/>
                          </a:srgbClr>
                        </a:outerShdw>
                      </a:effectLst>
                      <a:latin typeface="+mj-ea"/>
                      <a:ea typeface="+mj-ea"/>
                    </a:rPr>
                    <a:t>(</a:t>
                  </a:r>
                  <a:r>
                    <a:rPr lang="zh-TW" altLang="en-US" sz="1600" b="1" kern="1200" dirty="0">
                      <a:effectLst>
                        <a:outerShdw blurRad="38100" dist="38100" dir="2700000" algn="tl">
                          <a:srgbClr val="000000">
                            <a:alpha val="43137"/>
                          </a:srgbClr>
                        </a:outerShdw>
                      </a:effectLst>
                      <a:latin typeface="+mj-ea"/>
                      <a:ea typeface="+mj-ea"/>
                    </a:rPr>
                    <a:t>家</a:t>
                  </a:r>
                  <a:r>
                    <a:rPr lang="en-US" altLang="zh-TW" sz="1600" b="1" kern="1200" dirty="0">
                      <a:effectLst>
                        <a:outerShdw blurRad="38100" dist="38100" dir="2700000" algn="tl">
                          <a:srgbClr val="000000">
                            <a:alpha val="43137"/>
                          </a:srgbClr>
                        </a:outerShdw>
                      </a:effectLst>
                      <a:latin typeface="+mj-ea"/>
                      <a:ea typeface="+mj-ea"/>
                    </a:rPr>
                    <a:t>)</a:t>
                  </a:r>
                  <a:r>
                    <a:rPr lang="zh-TW" altLang="en-US" sz="1600" b="1" kern="1200" dirty="0">
                      <a:effectLst>
                        <a:outerShdw blurRad="38100" dist="38100" dir="2700000" algn="tl">
                          <a:srgbClr val="000000">
                            <a:alpha val="43137"/>
                          </a:srgbClr>
                        </a:outerShdw>
                      </a:effectLst>
                      <a:latin typeface="+mj-ea"/>
                      <a:ea typeface="+mj-ea"/>
                    </a:rPr>
                    <a:t>屬</a:t>
                  </a:r>
                  <a:r>
                    <a:rPr lang="zh-TW" altLang="en-US" sz="1600" b="1" kern="1200" dirty="0">
                      <a:solidFill>
                        <a:srgbClr val="FF0000"/>
                      </a:solidFill>
                      <a:effectLst>
                        <a:outerShdw blurRad="38100" dist="38100" dir="2700000" algn="tl">
                          <a:srgbClr val="000000">
                            <a:alpha val="43137"/>
                          </a:srgbClr>
                        </a:outerShdw>
                      </a:effectLst>
                      <a:latin typeface="+mj-ea"/>
                      <a:ea typeface="+mj-ea"/>
                    </a:rPr>
                    <a:t>出任要職之營利事業、非營利之法人及非法人團體</a:t>
                  </a:r>
                  <a:endParaRPr lang="en-US" altLang="zh-TW" sz="1600" b="1" kern="1200" dirty="0">
                    <a:solidFill>
                      <a:srgbClr val="FF0000"/>
                    </a:solidFill>
                    <a:effectLst>
                      <a:outerShdw blurRad="38100" dist="38100" dir="2700000" algn="tl">
                        <a:srgbClr val="000000">
                          <a:alpha val="43137"/>
                        </a:srgbClr>
                      </a:outerShdw>
                    </a:effectLst>
                    <a:latin typeface="+mj-ea"/>
                    <a:ea typeface="+mj-ea"/>
                  </a:endParaRPr>
                </a:p>
                <a:p>
                  <a:pPr marL="265113" lvl="0" indent="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但不包括政府或公股指派、遴聘代表或由政府聘任者</a:t>
                  </a:r>
                  <a:endParaRPr lang="zh-TW" altLang="en-US" sz="1600" b="1" kern="1200" dirty="0">
                    <a:effectLst>
                      <a:outerShdw blurRad="38100" dist="38100" dir="2700000" algn="tl">
                        <a:srgbClr val="000000">
                          <a:alpha val="43137"/>
                        </a:srgbClr>
                      </a:outerShdw>
                    </a:effectLst>
                  </a:endParaRPr>
                </a:p>
              </p:txBody>
            </p:sp>
          </p:grpSp>
          <p:sp>
            <p:nvSpPr>
              <p:cNvPr id="128" name="橢圓 127"/>
              <p:cNvSpPr/>
              <p:nvPr/>
            </p:nvSpPr>
            <p:spPr>
              <a:xfrm>
                <a:off x="2689036" y="3615660"/>
                <a:ext cx="730282" cy="730282"/>
              </a:xfrm>
              <a:prstGeom prst="ellipse">
                <a:avLst/>
              </a:prstGeom>
            </p:spPr>
            <p:style>
              <a:lnRef idx="2">
                <a:schemeClr val="lt1">
                  <a:hueOff val="0"/>
                  <a:satOff val="0"/>
                  <a:lumOff val="0"/>
                  <a:alphaOff val="0"/>
                </a:schemeClr>
              </a:lnRef>
              <a:fillRef idx="1">
                <a:schemeClr val="accent4">
                  <a:tint val="50000"/>
                  <a:hueOff val="5315517"/>
                  <a:satOff val="-17390"/>
                  <a:lumOff val="-2133"/>
                  <a:alphaOff val="0"/>
                </a:schemeClr>
              </a:fillRef>
              <a:effectRef idx="0">
                <a:schemeClr val="accent4">
                  <a:tint val="50000"/>
                  <a:hueOff val="5315517"/>
                  <a:satOff val="-17390"/>
                  <a:lumOff val="-2133"/>
                  <a:alphaOff val="0"/>
                </a:schemeClr>
              </a:effectRef>
              <a:fontRef idx="minor">
                <a:schemeClr val="lt1">
                  <a:hueOff val="0"/>
                  <a:satOff val="0"/>
                  <a:lumOff val="0"/>
                  <a:alphaOff val="0"/>
                </a:schemeClr>
              </a:fontRef>
            </p:style>
          </p:sp>
          <p:grpSp>
            <p:nvGrpSpPr>
              <p:cNvPr id="129" name="群組 128"/>
              <p:cNvGrpSpPr/>
              <p:nvPr/>
            </p:nvGrpSpPr>
            <p:grpSpPr>
              <a:xfrm>
                <a:off x="2689036" y="4802813"/>
                <a:ext cx="4527928" cy="730282"/>
                <a:chOff x="0" y="4755473"/>
                <a:chExt cx="4527928" cy="730282"/>
              </a:xfrm>
            </p:grpSpPr>
            <p:sp>
              <p:nvSpPr>
                <p:cNvPr id="135" name="五邊形 134"/>
                <p:cNvSpPr/>
                <p:nvPr/>
              </p:nvSpPr>
              <p:spPr>
                <a:xfrm rot="10800000">
                  <a:off x="0" y="4755473"/>
                  <a:ext cx="4527928" cy="730282"/>
                </a:xfrm>
                <a:prstGeom prst="homePlate">
                  <a:avLst/>
                </a:prstGeom>
              </p:spPr>
              <p:style>
                <a:lnRef idx="2">
                  <a:schemeClr val="lt1">
                    <a:hueOff val="0"/>
                    <a:satOff val="0"/>
                    <a:lumOff val="0"/>
                    <a:alphaOff val="0"/>
                  </a:schemeClr>
                </a:lnRef>
                <a:fillRef idx="1">
                  <a:schemeClr val="accent4">
                    <a:hueOff val="7499192"/>
                    <a:satOff val="-38091"/>
                    <a:lumOff val="-4079"/>
                    <a:alphaOff val="0"/>
                  </a:schemeClr>
                </a:fillRef>
                <a:effectRef idx="0">
                  <a:schemeClr val="accent4">
                    <a:hueOff val="7499192"/>
                    <a:satOff val="-38091"/>
                    <a:lumOff val="-4079"/>
                    <a:alphaOff val="0"/>
                  </a:schemeClr>
                </a:effectRef>
                <a:fontRef idx="minor">
                  <a:schemeClr val="lt1"/>
                </a:fontRef>
              </p:style>
            </p:sp>
            <p:sp>
              <p:nvSpPr>
                <p:cNvPr id="136" name="五邊形 16"/>
                <p:cNvSpPr/>
                <p:nvPr/>
              </p:nvSpPr>
              <p:spPr>
                <a:xfrm rot="21600000">
                  <a:off x="182570" y="4755473"/>
                  <a:ext cx="4345358" cy="730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lvl="0" indent="360000" algn="l" defTabSz="711200">
                    <a:lnSpc>
                      <a:spcPct val="90000"/>
                    </a:lnSpc>
                    <a:spcBef>
                      <a:spcPct val="0"/>
                    </a:spcBef>
                    <a:spcAft>
                      <a:spcPct val="35000"/>
                    </a:spcAft>
                  </a:pPr>
                  <a:r>
                    <a:rPr lang="zh-TW" altLang="en-US" sz="1600" b="1" kern="1200" dirty="0">
                      <a:effectLst>
                        <a:outerShdw blurRad="38100" dist="38100" dir="2700000" algn="tl">
                          <a:srgbClr val="000000">
                            <a:alpha val="43137"/>
                          </a:srgbClr>
                        </a:outerShdw>
                      </a:effectLst>
                      <a:latin typeface="+mj-ea"/>
                      <a:ea typeface="+mj-ea"/>
                    </a:rPr>
                    <a:t>機要人員</a:t>
                  </a:r>
                </a:p>
              </p:txBody>
            </p:sp>
          </p:grpSp>
          <p:sp>
            <p:nvSpPr>
              <p:cNvPr id="130" name="橢圓 129"/>
              <p:cNvSpPr/>
              <p:nvPr/>
            </p:nvSpPr>
            <p:spPr>
              <a:xfrm>
                <a:off x="2689036" y="4775669"/>
                <a:ext cx="730282" cy="730282"/>
              </a:xfrm>
              <a:prstGeom prst="ellipse">
                <a:avLst/>
              </a:prstGeom>
            </p:spPr>
            <p:style>
              <a:lnRef idx="2">
                <a:schemeClr val="lt1">
                  <a:hueOff val="0"/>
                  <a:satOff val="0"/>
                  <a:lumOff val="0"/>
                  <a:alphaOff val="0"/>
                </a:schemeClr>
              </a:lnRef>
              <a:fillRef idx="1">
                <a:schemeClr val="accent4">
                  <a:tint val="50000"/>
                  <a:hueOff val="7087357"/>
                  <a:satOff val="-23187"/>
                  <a:lumOff val="-2844"/>
                  <a:alphaOff val="0"/>
                </a:schemeClr>
              </a:fillRef>
              <a:effectRef idx="0">
                <a:schemeClr val="accent4">
                  <a:tint val="50000"/>
                  <a:hueOff val="7087357"/>
                  <a:satOff val="-23187"/>
                  <a:lumOff val="-2844"/>
                  <a:alphaOff val="0"/>
                </a:schemeClr>
              </a:effectRef>
              <a:fontRef idx="minor">
                <a:schemeClr val="lt1">
                  <a:hueOff val="0"/>
                  <a:satOff val="0"/>
                  <a:lumOff val="0"/>
                  <a:alphaOff val="0"/>
                </a:schemeClr>
              </a:fontRef>
            </p:style>
          </p:sp>
          <p:grpSp>
            <p:nvGrpSpPr>
              <p:cNvPr id="131" name="群組 130"/>
              <p:cNvGrpSpPr/>
              <p:nvPr/>
            </p:nvGrpSpPr>
            <p:grpSpPr>
              <a:xfrm>
                <a:off x="2689036" y="5751091"/>
                <a:ext cx="4527928" cy="1058238"/>
                <a:chOff x="0" y="5703751"/>
                <a:chExt cx="4527928" cy="1058238"/>
              </a:xfrm>
            </p:grpSpPr>
            <p:sp>
              <p:nvSpPr>
                <p:cNvPr id="133" name="五邊形 132"/>
                <p:cNvSpPr/>
                <p:nvPr/>
              </p:nvSpPr>
              <p:spPr>
                <a:xfrm rot="10800000">
                  <a:off x="0" y="5703751"/>
                  <a:ext cx="4527928" cy="1058238"/>
                </a:xfrm>
                <a:prstGeom prst="homePlate">
                  <a:avLst/>
                </a:prstGeom>
              </p:spPr>
              <p:style>
                <a:lnRef idx="2">
                  <a:schemeClr val="lt1">
                    <a:hueOff val="0"/>
                    <a:satOff val="0"/>
                    <a:lumOff val="0"/>
                    <a:alphaOff val="0"/>
                  </a:schemeClr>
                </a:lnRef>
                <a:fillRef idx="1">
                  <a:schemeClr val="accent4">
                    <a:hueOff val="9373990"/>
                    <a:satOff val="-47614"/>
                    <a:lumOff val="-5099"/>
                    <a:alphaOff val="0"/>
                  </a:schemeClr>
                </a:fillRef>
                <a:effectRef idx="0">
                  <a:schemeClr val="accent4">
                    <a:hueOff val="9373990"/>
                    <a:satOff val="-47614"/>
                    <a:lumOff val="-5099"/>
                    <a:alphaOff val="0"/>
                  </a:schemeClr>
                </a:effectRef>
                <a:fontRef idx="minor">
                  <a:schemeClr val="lt1"/>
                </a:fontRef>
              </p:style>
            </p:sp>
            <p:sp>
              <p:nvSpPr>
                <p:cNvPr id="134" name="五邊形 19"/>
                <p:cNvSpPr/>
                <p:nvPr/>
              </p:nvSpPr>
              <p:spPr>
                <a:xfrm rot="21600000">
                  <a:off x="264559" y="5703751"/>
                  <a:ext cx="4263369" cy="105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035" tIns="60960" rIns="113792" bIns="60960" numCol="1" spcCol="1270" anchor="ctr" anchorCtr="0">
                  <a:noAutofit/>
                </a:bodyPr>
                <a:lstStyle/>
                <a:p>
                  <a:pPr lvl="0" indent="360000"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民意代表助理</a:t>
                  </a:r>
                  <a:endParaRPr lang="en-US" altLang="zh-TW" sz="1600" b="1" kern="1200" dirty="0">
                    <a:effectLst>
                      <a:outerShdw blurRad="38100" dist="38100" dir="2700000" algn="tl">
                        <a:srgbClr val="000000">
                          <a:alpha val="43137"/>
                        </a:srgbClr>
                      </a:outerShdw>
                    </a:effectLst>
                    <a:latin typeface="+mj-ea"/>
                    <a:ea typeface="+mj-ea"/>
                  </a:endParaRPr>
                </a:p>
                <a:p>
                  <a:pPr marL="363538" lvl="0" indent="-4763" algn="l" defTabSz="711200">
                    <a:lnSpc>
                      <a:spcPts val="1920"/>
                    </a:lnSpc>
                    <a:spcBef>
                      <a:spcPct val="0"/>
                    </a:spcBef>
                    <a:spcAft>
                      <a:spcPts val="0"/>
                    </a:spcAft>
                  </a:pPr>
                  <a:r>
                    <a:rPr lang="zh-TW" altLang="en-US" sz="1600" b="1" kern="1200" dirty="0">
                      <a:effectLst>
                        <a:outerShdw blurRad="38100" dist="38100" dir="2700000" algn="tl">
                          <a:srgbClr val="000000">
                            <a:alpha val="43137"/>
                          </a:srgbClr>
                        </a:outerShdw>
                      </a:effectLst>
                      <a:latin typeface="+mj-ea"/>
                      <a:ea typeface="+mj-ea"/>
                    </a:rPr>
                    <a:t>指民意代表之公費助理、其加入助理工會之助理及其他受其指揮監督之助理</a:t>
                  </a:r>
                  <a:endParaRPr lang="zh-TW" altLang="en-US" sz="1600" b="1" kern="1200" dirty="0">
                    <a:effectLst>
                      <a:outerShdw blurRad="38100" dist="38100" dir="2700000" algn="tl">
                        <a:srgbClr val="000000">
                          <a:alpha val="43137"/>
                        </a:srgbClr>
                      </a:outerShdw>
                    </a:effectLst>
                  </a:endParaRPr>
                </a:p>
              </p:txBody>
            </p:sp>
          </p:grpSp>
          <p:sp>
            <p:nvSpPr>
              <p:cNvPr id="132" name="橢圓 131"/>
              <p:cNvSpPr/>
              <p:nvPr/>
            </p:nvSpPr>
            <p:spPr>
              <a:xfrm>
                <a:off x="2689036" y="5915069"/>
                <a:ext cx="730282" cy="730282"/>
              </a:xfrm>
              <a:prstGeom prst="ellipse">
                <a:avLst/>
              </a:prstGeom>
            </p:spPr>
            <p:style>
              <a:lnRef idx="2">
                <a:schemeClr val="lt1">
                  <a:hueOff val="0"/>
                  <a:satOff val="0"/>
                  <a:lumOff val="0"/>
                  <a:alphaOff val="0"/>
                </a:schemeClr>
              </a:lnRef>
              <a:fillRef idx="1">
                <a:schemeClr val="accent4">
                  <a:tint val="50000"/>
                  <a:hueOff val="8859196"/>
                  <a:satOff val="-28984"/>
                  <a:lumOff val="-3555"/>
                  <a:alphaOff val="0"/>
                </a:schemeClr>
              </a:fillRef>
              <a:effectRef idx="0">
                <a:schemeClr val="accent4">
                  <a:tint val="50000"/>
                  <a:hueOff val="8859196"/>
                  <a:satOff val="-28984"/>
                  <a:lumOff val="-3555"/>
                  <a:alphaOff val="0"/>
                </a:schemeClr>
              </a:effectRef>
              <a:fontRef idx="minor">
                <a:schemeClr val="lt1">
                  <a:hueOff val="0"/>
                  <a:satOff val="0"/>
                  <a:lumOff val="0"/>
                  <a:alphaOff val="0"/>
                </a:schemeClr>
              </a:fontRef>
            </p:style>
          </p:sp>
        </p:grpSp>
        <p:sp>
          <p:nvSpPr>
            <p:cNvPr id="149" name="橢圓 148"/>
            <p:cNvSpPr/>
            <p:nvPr/>
          </p:nvSpPr>
          <p:spPr>
            <a:xfrm>
              <a:off x="5137376" y="3088618"/>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4</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50" name="橢圓 149"/>
            <p:cNvSpPr/>
            <p:nvPr/>
          </p:nvSpPr>
          <p:spPr>
            <a:xfrm>
              <a:off x="5137376" y="4242987"/>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5</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51" name="橢圓 150"/>
            <p:cNvSpPr/>
            <p:nvPr/>
          </p:nvSpPr>
          <p:spPr>
            <a:xfrm>
              <a:off x="5137894" y="5397410"/>
              <a:ext cx="730800" cy="730800"/>
            </a:xfrm>
            <a:prstGeom prst="ellipse">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1800" dirty="0">
                  <a:effectLst>
                    <a:outerShdw blurRad="38100" dist="38100" dir="2700000" algn="tl">
                      <a:srgbClr val="000000">
                        <a:alpha val="43137"/>
                      </a:srgbClr>
                    </a:outerShdw>
                  </a:effectLst>
                  <a:latin typeface="微軟正黑體" pitchFamily="34" charset="-120"/>
                  <a:ea typeface="微軟正黑體" pitchFamily="34" charset="-120"/>
                </a:rPr>
                <a:t>6</a:t>
              </a:r>
              <a:endParaRPr lang="zh-TW" altLang="en-US" sz="1800" dirty="0">
                <a:effectLst>
                  <a:outerShdw blurRad="38100" dist="38100" dir="2700000" algn="tl">
                    <a:srgbClr val="000000">
                      <a:alpha val="43137"/>
                    </a:srgbClr>
                  </a:outerShdw>
                </a:effectLst>
                <a:latin typeface="微軟正黑體" pitchFamily="34" charset="-120"/>
                <a:ea typeface="微軟正黑體" pitchFamily="34" charset="-120"/>
              </a:endParaRPr>
            </a:p>
          </p:txBody>
        </p:sp>
      </p:grpSp>
      <p:pic>
        <p:nvPicPr>
          <p:cNvPr id="152" name="Picture 3" descr="C:\Users\貴語慧\Desktop\利衝1227\圖\couple-valentine-love-heart-sign-red-holding-behind-side-casual-caucasian-lifestyle-husband-wife-anniversary-people-relationship-romance-romantic-together-women-happiness-happy-smiling-man-woman-facial-expression-male-.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9901" l="762" r="90000"/>
                    </a14:imgEffect>
                  </a14:imgLayer>
                </a14:imgProps>
              </a:ext>
              <a:ext uri="{28A0092B-C50C-407E-A947-70E740481C1C}">
                <a14:useLocalDpi xmlns:a14="http://schemas.microsoft.com/office/drawing/2010/main" val="0"/>
              </a:ext>
            </a:extLst>
          </a:blip>
          <a:srcRect t="6737"/>
          <a:stretch/>
        </p:blipFill>
        <p:spPr bwMode="auto">
          <a:xfrm>
            <a:off x="328426" y="1752961"/>
            <a:ext cx="1517181" cy="946436"/>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7" descr="C:\Users\貴語慧\Desktop\利衝1227\圖\familie_COLOURBOX20374326.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84" b="99872" l="225" r="99963">
                        <a14:foregroundMark x1="4176" y1="21075" x2="13296" y2="18516"/>
                        <a14:foregroundMark x1="6592" y1="38631" x2="1629" y2="46114"/>
                        <a14:foregroundMark x1="13052" y1="39815" x2="18258" y2="50464"/>
                        <a14:foregroundMark x1="1404" y1="47490" x2="4401" y2="55197"/>
                        <a14:foregroundMark x1="7172" y1="67221" x2="6255" y2="93444"/>
                        <a14:foregroundMark x1="11217" y1="65046" x2="12472" y2="91270"/>
                        <a14:foregroundMark x1="11554" y1="95203" x2="12603" y2="90470"/>
                        <a14:foregroundMark x1="25412" y1="12216" x2="35112" y2="10233"/>
                        <a14:foregroundMark x1="28876" y1="8666" x2="31873" y2="7483"/>
                        <a14:foregroundMark x1="34419" y1="14199" x2="31067" y2="26991"/>
                        <a14:foregroundMark x1="34981" y1="18324" x2="33034" y2="25999"/>
                        <a14:foregroundMark x1="31760" y1="30157" x2="36030" y2="40998"/>
                        <a14:foregroundMark x1="29569" y1="32107" x2="29213" y2="78062"/>
                        <a14:foregroundMark x1="27603" y1="80620" x2="27603" y2="91653"/>
                        <a14:foregroundMark x1="19513" y1="54589" x2="19757" y2="75696"/>
                        <a14:foregroundMark x1="60506" y1="6684" x2="60618" y2="22865"/>
                        <a14:foregroundMark x1="56573" y1="6684" x2="63614" y2="6492"/>
                        <a14:foregroundMark x1="63034" y1="3550" x2="64775" y2="11417"/>
                        <a14:foregroundMark x1="71461" y1="67605" x2="70993" y2="93220"/>
                        <a14:foregroundMark x1="75506" y1="69587" x2="76311" y2="94404"/>
                        <a14:foregroundMark x1="81161" y1="93220" x2="80918" y2="75280"/>
                        <a14:foregroundMark x1="83689" y1="93444" x2="83689" y2="93444"/>
                        <a14:foregroundMark x1="68109" y1="94404" x2="70880" y2="93220"/>
                        <a14:foregroundMark x1="41105" y1="68980" x2="41105" y2="81196"/>
                        <a14:foregroundMark x1="38801" y1="64439" x2="34532" y2="75696"/>
                        <a14:foregroundMark x1="37528" y1="92837" x2="40993" y2="77870"/>
                        <a14:foregroundMark x1="46423" y1="87304" x2="46760" y2="49280"/>
                        <a14:foregroundMark x1="51030" y1="88487" x2="50225" y2="48673"/>
                        <a14:foregroundMark x1="48614" y1="94404" x2="51723" y2="88104"/>
                        <a14:foregroundMark x1="45599" y1="71346" x2="47228" y2="75504"/>
                        <a14:foregroundMark x1="42491" y1="82795" x2="42154" y2="94627"/>
                        <a14:foregroundMark x1="44213" y1="95011" x2="46760" y2="91653"/>
                        <a14:foregroundMark x1="25056" y1="19124" x2="26798" y2="25040"/>
                        <a14:foregroundMark x1="83352" y1="83179" x2="83933" y2="91845"/>
                        <a14:backgroundMark x1="23783" y1="20691" x2="24607" y2="23857"/>
                        <a14:backgroundMark x1="40880" y1="85161" x2="40300" y2="93636"/>
                        <a14:backgroundMark x1="44569" y1="91461" x2="44101" y2="83563"/>
                        <a14:backgroundMark x1="4869" y1="51039" x2="5431" y2="45315"/>
                        <a14:backgroundMark x1="9363" y1="69172" x2="9363" y2="71954"/>
                        <a14:backgroundMark x1="95131" y1="39015" x2="95131" y2="43556"/>
                        <a14:backgroundMark x1="78390" y1="50464" x2="79551" y2="49856"/>
                        <a14:backgroundMark x1="85655" y1="38823" x2="85655" y2="37064"/>
                        <a14:backgroundMark x1="85206" y1="49472" x2="85768" y2="46114"/>
                        <a14:backgroundMark x1="82772" y1="83371" x2="82303" y2="91078"/>
                      </a14:backgroundRemoval>
                    </a14:imgEffect>
                  </a14:imgLayer>
                </a14:imgProps>
              </a:ext>
              <a:ext uri="{28A0092B-C50C-407E-A947-70E740481C1C}">
                <a14:useLocalDpi xmlns:a14="http://schemas.microsoft.com/office/drawing/2010/main" val="0"/>
              </a:ext>
            </a:extLst>
          </a:blip>
          <a:srcRect/>
          <a:stretch>
            <a:fillRect/>
          </a:stretch>
        </p:blipFill>
        <p:spPr bwMode="auto">
          <a:xfrm>
            <a:off x="2936776" y="3488417"/>
            <a:ext cx="1395522" cy="81709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C:\Users\貴語慧\Desktop\利衝1227\圖\bank.pn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403" b="89953" l="0" r="100000">
                        <a14:foregroundMark x1="3043" y1="49858" x2="32353" y2="66825"/>
                        <a14:foregroundMark x1="94625" y1="53744" x2="69777" y2="66445"/>
                        <a14:foregroundMark x1="8621" y1="62938" x2="38945" y2="72607"/>
                        <a14:backgroundMark x1="49189" y1="60284" x2="53854" y2="60095"/>
                        <a14:backgroundMark x1="36511" y1="58957" x2="37221" y2="60095"/>
                        <a14:backgroundMark x1="63692" y1="59526" x2="64807" y2="60379"/>
                      </a14:backgroundRemoval>
                    </a14:imgEffect>
                  </a14:imgLayer>
                </a14:imgProps>
              </a:ext>
              <a:ext uri="{28A0092B-C50C-407E-A947-70E740481C1C}">
                <a14:useLocalDpi xmlns:a14="http://schemas.microsoft.com/office/drawing/2010/main" val="0"/>
              </a:ext>
            </a:extLst>
          </a:blip>
          <a:srcRect l="5359" r="8687"/>
          <a:stretch/>
        </p:blipFill>
        <p:spPr bwMode="auto">
          <a:xfrm>
            <a:off x="2207095" y="4895618"/>
            <a:ext cx="729681" cy="908336"/>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9" descr="C:\Users\貴語慧\Desktop\利衝1227\圖\Profitable business.jpe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64" b="96441" l="10000" r="90000">
                        <a14:backgroundMark x1="42700" y1="49822" x2="43800" y2="49288"/>
                        <a14:backgroundMark x1="42100" y1="49110" x2="43100" y2="49466"/>
                        <a14:backgroundMark x1="43100" y1="53025" x2="43000" y2="57829"/>
                        <a14:backgroundMark x1="46800" y1="56406" x2="46100" y2="58185"/>
                        <a14:backgroundMark x1="35500" y1="85231" x2="35700" y2="87189"/>
                        <a14:backgroundMark x1="38400" y1="71352" x2="38400" y2="74377"/>
                        <a14:backgroundMark x1="33700" y1="45018" x2="33700" y2="45018"/>
                        <a14:backgroundMark x1="35100" y1="45552" x2="33900" y2="47331"/>
                        <a14:backgroundMark x1="38200" y1="76157" x2="38100" y2="74377"/>
                      </a14:backgroundRemoval>
                    </a14:imgEffect>
                  </a14:imgLayer>
                </a14:imgProps>
              </a:ext>
              <a:ext uri="{28A0092B-C50C-407E-A947-70E740481C1C}">
                <a14:useLocalDpi xmlns:a14="http://schemas.microsoft.com/office/drawing/2010/main" val="0"/>
              </a:ext>
            </a:extLst>
          </a:blip>
          <a:srcRect l="27094" t="14818" r="29188" b="7179"/>
          <a:stretch/>
        </p:blipFill>
        <p:spPr bwMode="auto">
          <a:xfrm>
            <a:off x="8481392" y="1600406"/>
            <a:ext cx="1115371" cy="111844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1" descr="C:\Users\貴語慧\Desktop\利衝1227\圖\Secretary.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315" b="98704" l="1389" r="98519">
                        <a14:foregroundMark x1="46852" y1="29352" x2="51481" y2="35926"/>
                        <a14:foregroundMark x1="55648" y1="29259" x2="51111" y2="34167"/>
                        <a14:foregroundMark x1="24259" y1="18056" x2="27222" y2="23426"/>
                        <a14:foregroundMark x1="79167" y1="14722" x2="80556" y2="21481"/>
                        <a14:foregroundMark x1="23981" y1="49537" x2="22870" y2="52407"/>
                        <a14:foregroundMark x1="73333" y1="48981" x2="79907" y2="54167"/>
                      </a14:backgroundRemoval>
                    </a14:imgEffect>
                  </a14:imgLayer>
                </a14:imgProps>
              </a:ext>
              <a:ext uri="{28A0092B-C50C-407E-A947-70E740481C1C}">
                <a14:useLocalDpi xmlns:a14="http://schemas.microsoft.com/office/drawing/2010/main" val="0"/>
              </a:ext>
            </a:extLst>
          </a:blip>
          <a:srcRect b="26084"/>
          <a:stretch/>
        </p:blipFill>
        <p:spPr bwMode="auto">
          <a:xfrm>
            <a:off x="7200489" y="3875867"/>
            <a:ext cx="1169017" cy="864096"/>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C:\Users\貴語慧\Desktop\利衝1227\圖\機要.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824" b="94471" l="2176" r="97529">
                        <a14:foregroundMark x1="35059" y1="58118" x2="39353" y2="65235"/>
                        <a14:foregroundMark x1="50294" y1="60882" x2="49294" y2="67235"/>
                      </a14:backgroundRemoval>
                    </a14:imgEffect>
                  </a14:imgLayer>
                </a14:imgProps>
              </a:ext>
              <a:ext uri="{28A0092B-C50C-407E-A947-70E740481C1C}">
                <a14:useLocalDpi xmlns:a14="http://schemas.microsoft.com/office/drawing/2010/main" val="0"/>
              </a:ext>
            </a:extLst>
          </a:blip>
          <a:srcRect t="33176"/>
          <a:stretch/>
        </p:blipFill>
        <p:spPr bwMode="auto">
          <a:xfrm>
            <a:off x="8368851" y="4644183"/>
            <a:ext cx="1375761" cy="91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70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68F5763-32B4-9123-5949-2BD7B96AAF91}"/>
              </a:ext>
            </a:extLst>
          </p:cNvPr>
          <p:cNvPicPr>
            <a:picLocks noChangeAspect="1"/>
          </p:cNvPicPr>
          <p:nvPr/>
        </p:nvPicPr>
        <p:blipFill>
          <a:blip r:embed="rId2"/>
          <a:stretch>
            <a:fillRect/>
          </a:stretch>
        </p:blipFill>
        <p:spPr>
          <a:xfrm>
            <a:off x="1163715" y="0"/>
            <a:ext cx="7578569" cy="6858000"/>
          </a:xfrm>
          <a:prstGeom prst="rect">
            <a:avLst/>
          </a:prstGeom>
        </p:spPr>
      </p:pic>
    </p:spTree>
    <p:extLst>
      <p:ext uri="{BB962C8B-B14F-4D97-AF65-F5344CB8AC3E}">
        <p14:creationId xmlns:p14="http://schemas.microsoft.com/office/powerpoint/2010/main" val="2706556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自訂 2">
      <a:dk1>
        <a:sysClr val="windowText" lastClr="000000"/>
      </a:dk1>
      <a:lt1>
        <a:sysClr val="window" lastClr="FFFFFF"/>
      </a:lt1>
      <a:dk2>
        <a:srgbClr val="FFFFFF"/>
      </a:dk2>
      <a:lt2>
        <a:srgbClr val="DEF5FA"/>
      </a:lt2>
      <a:accent1>
        <a:srgbClr val="007CAC"/>
      </a:accent1>
      <a:accent2>
        <a:srgbClr val="FF3300"/>
      </a:accent2>
      <a:accent3>
        <a:srgbClr val="EB641B"/>
      </a:accent3>
      <a:accent4>
        <a:srgbClr val="8ABC1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2551</TotalTime>
  <Words>2928</Words>
  <Application>Microsoft Office PowerPoint</Application>
  <PresentationFormat>A4 紙張 (210x297 公釐)</PresentationFormat>
  <Paragraphs>244</Paragraphs>
  <Slides>39</Slides>
  <Notes>10</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39</vt:i4>
      </vt:variant>
    </vt:vector>
  </HeadingPairs>
  <TitlesOfParts>
    <vt:vector size="53" baseType="lpstr">
      <vt:lpstr>黑体</vt:lpstr>
      <vt:lpstr>微軟正黑體</vt:lpstr>
      <vt:lpstr>標楷體</vt:lpstr>
      <vt:lpstr>Arial</vt:lpstr>
      <vt:lpstr>Calibri</vt:lpstr>
      <vt:lpstr>Cambria</vt:lpstr>
      <vt:lpstr>Georgia</vt:lpstr>
      <vt:lpstr>Lucida Sans Unicode</vt:lpstr>
      <vt:lpstr>Segoe UI Black</vt:lpstr>
      <vt:lpstr>Verdana</vt:lpstr>
      <vt:lpstr>Wingdings</vt:lpstr>
      <vt:lpstr>Wingdings 2</vt:lpstr>
      <vt:lpstr>Wingdings 3</vt:lpstr>
      <vt:lpstr>匯合</vt:lpstr>
      <vt:lpstr>公職人員利益衝突迴避法簡介</vt:lpstr>
      <vt:lpstr>前言</vt:lpstr>
      <vt:lpstr>前言</vt:lpstr>
      <vt:lpstr>前言</vt:lpstr>
      <vt:lpstr>利益衝突迴避法基本架構</vt:lpstr>
      <vt:lpstr>PowerPoint 簡報</vt:lpstr>
      <vt:lpstr>PowerPoint 簡報</vt:lpstr>
      <vt:lpstr>PowerPoint 簡報</vt:lpstr>
      <vt:lpstr>PowerPoint 簡報</vt:lpstr>
      <vt:lpstr>PowerPoint 簡報</vt:lpstr>
      <vt:lpstr>PowerPoint 簡報</vt:lpstr>
      <vt:lpstr>PowerPoint 簡報</vt:lpstr>
      <vt:lpstr>迴避義務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未自行迴避考績案例</vt:lpstr>
      <vt:lpstr>未自行迴避關係人之人事進用案例</vt:lpstr>
      <vt:lpstr>未自行迴避本人或關係人財產上利益案例</vt:lpstr>
      <vt:lpstr>PowerPoint 簡報</vt:lpstr>
      <vt:lpstr>禁止行為</vt:lpstr>
      <vt:lpstr>交易或補助行為之禁止(§14)</vt:lpstr>
      <vt:lpstr>PowerPoint 簡報</vt:lpstr>
      <vt:lpstr>PowerPoint 簡報</vt:lpstr>
      <vt:lpstr>PowerPoint 簡報</vt:lpstr>
      <vt:lpstr>PowerPoint 簡報</vt:lpstr>
      <vt:lpstr>PowerPoint 簡報</vt:lpstr>
      <vt:lpstr>PowerPoint 簡報</vt:lpstr>
      <vt:lpstr>行政調查(§15)</vt:lpstr>
      <vt:lpstr>PowerPoint 簡報</vt:lpstr>
      <vt:lpstr>假借職務上之權力圖利案例</vt:lpstr>
      <vt:lpstr>交易或補助行為禁止案例</vt:lpstr>
      <vt:lpstr>身分關係揭露義務之違法案例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貴語慧</dc:creator>
  <cp:lastModifiedBy>Chun-Hisen Tseng</cp:lastModifiedBy>
  <cp:revision>226</cp:revision>
  <dcterms:modified xsi:type="dcterms:W3CDTF">2022-09-11T07:22:14Z</dcterms:modified>
</cp:coreProperties>
</file>