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3" r:id="rId7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9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6FB4FF-1104-4AF8-B1C9-1561736B578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6C9F50-F23F-4154-8C64-BDF2C85B7BFA}">
      <dgm:prSet/>
      <dgm:spPr/>
      <dgm:t>
        <a:bodyPr/>
        <a:lstStyle/>
        <a:p>
          <a:r>
            <a:rPr lang="zh-TW" dirty="0"/>
            <a:t>依據行政院文書處理手冊第</a:t>
          </a:r>
          <a:r>
            <a:rPr lang="en-US" altLang="zh-TW" dirty="0"/>
            <a:t>69</a:t>
          </a:r>
          <a:r>
            <a:rPr lang="zh-TW" dirty="0"/>
            <a:t>點（一）「各機關員工對於本機關文書，除經允許公開者外，應保守機密，不得洩漏。」公務員應對權管業務持有保密意識。</a:t>
          </a:r>
          <a:endParaRPr lang="en-US" dirty="0"/>
        </a:p>
      </dgm:t>
    </dgm:pt>
    <dgm:pt modelId="{FD4D50A4-73CF-4EC8-8455-D302DFDFACA7}" type="parTrans" cxnId="{0BC941A4-8DE8-43D5-9284-27BB105A6222}">
      <dgm:prSet/>
      <dgm:spPr/>
      <dgm:t>
        <a:bodyPr/>
        <a:lstStyle/>
        <a:p>
          <a:endParaRPr lang="en-US"/>
        </a:p>
      </dgm:t>
    </dgm:pt>
    <dgm:pt modelId="{400BDAA1-CAD9-4F01-8833-7532F5BBA4A7}" type="sibTrans" cxnId="{0BC941A4-8DE8-43D5-9284-27BB105A6222}">
      <dgm:prSet/>
      <dgm:spPr/>
      <dgm:t>
        <a:bodyPr/>
        <a:lstStyle/>
        <a:p>
          <a:endParaRPr lang="en-US"/>
        </a:p>
      </dgm:t>
    </dgm:pt>
    <dgm:pt modelId="{C08CFC17-D6B0-43E7-980E-20856B3C3909}">
      <dgm:prSet/>
      <dgm:spPr/>
      <dgm:t>
        <a:bodyPr/>
        <a:lstStyle/>
        <a:p>
          <a:r>
            <a:rPr lang="zh-TW"/>
            <a:t>如遇有關切事件：「非當事人，就涉及機關業務具體事項，以非書面方式表達注意、反映願望或提出建議事項者」，請公務員即向政風單位報告，並填具「臺南市政府受贈財物、飲宴應酬、關切事件及其他廉政倫理事件登錄表」。</a:t>
          </a:r>
          <a:endParaRPr lang="en-US"/>
        </a:p>
      </dgm:t>
    </dgm:pt>
    <dgm:pt modelId="{CCC84CB9-FC78-43BC-8888-B290D1C6B13A}" type="parTrans" cxnId="{E52B5B87-ACBE-4EEF-835A-02440467C4B7}">
      <dgm:prSet/>
      <dgm:spPr/>
      <dgm:t>
        <a:bodyPr/>
        <a:lstStyle/>
        <a:p>
          <a:endParaRPr lang="en-US"/>
        </a:p>
      </dgm:t>
    </dgm:pt>
    <dgm:pt modelId="{41E5560F-6825-4973-B2F3-09635167A4B0}" type="sibTrans" cxnId="{E52B5B87-ACBE-4EEF-835A-02440467C4B7}">
      <dgm:prSet/>
      <dgm:spPr/>
      <dgm:t>
        <a:bodyPr/>
        <a:lstStyle/>
        <a:p>
          <a:endParaRPr lang="en-US"/>
        </a:p>
      </dgm:t>
    </dgm:pt>
    <dgm:pt modelId="{CDBBA348-B53F-4A42-A978-CED86F8102D9}" type="pres">
      <dgm:prSet presAssocID="{826FB4FF-1104-4AF8-B1C9-1561736B5789}" presName="linear" presStyleCnt="0">
        <dgm:presLayoutVars>
          <dgm:animLvl val="lvl"/>
          <dgm:resizeHandles val="exact"/>
        </dgm:presLayoutVars>
      </dgm:prSet>
      <dgm:spPr/>
    </dgm:pt>
    <dgm:pt modelId="{CC6A0AA7-F35C-4412-B7F7-D0E876BFBE33}" type="pres">
      <dgm:prSet presAssocID="{896C9F50-F23F-4154-8C64-BDF2C85B7B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43CDDC2-086D-4DC8-8D4D-1B69FFAEC20F}" type="pres">
      <dgm:prSet presAssocID="{400BDAA1-CAD9-4F01-8833-7532F5BBA4A7}" presName="spacer" presStyleCnt="0"/>
      <dgm:spPr/>
    </dgm:pt>
    <dgm:pt modelId="{A6EB75F5-1E39-44ED-A330-95F9B4E91CEB}" type="pres">
      <dgm:prSet presAssocID="{C08CFC17-D6B0-43E7-980E-20856B3C390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3545C01-94BA-490E-917A-C5478440D3F6}" type="presOf" srcId="{C08CFC17-D6B0-43E7-980E-20856B3C3909}" destId="{A6EB75F5-1E39-44ED-A330-95F9B4E91CEB}" srcOrd="0" destOrd="0" presId="urn:microsoft.com/office/officeart/2005/8/layout/vList2"/>
    <dgm:cxn modelId="{6E29551B-760D-4B7B-AB5A-841B38518E9D}" type="presOf" srcId="{896C9F50-F23F-4154-8C64-BDF2C85B7BFA}" destId="{CC6A0AA7-F35C-4412-B7F7-D0E876BFBE33}" srcOrd="0" destOrd="0" presId="urn:microsoft.com/office/officeart/2005/8/layout/vList2"/>
    <dgm:cxn modelId="{E52B5B87-ACBE-4EEF-835A-02440467C4B7}" srcId="{826FB4FF-1104-4AF8-B1C9-1561736B5789}" destId="{C08CFC17-D6B0-43E7-980E-20856B3C3909}" srcOrd="1" destOrd="0" parTransId="{CCC84CB9-FC78-43BC-8888-B290D1C6B13A}" sibTransId="{41E5560F-6825-4973-B2F3-09635167A4B0}"/>
    <dgm:cxn modelId="{0BC941A4-8DE8-43D5-9284-27BB105A6222}" srcId="{826FB4FF-1104-4AF8-B1C9-1561736B5789}" destId="{896C9F50-F23F-4154-8C64-BDF2C85B7BFA}" srcOrd="0" destOrd="0" parTransId="{FD4D50A4-73CF-4EC8-8455-D302DFDFACA7}" sibTransId="{400BDAA1-CAD9-4F01-8833-7532F5BBA4A7}"/>
    <dgm:cxn modelId="{19ABD4EC-9681-4597-9FA4-D5DCE384905D}" type="presOf" srcId="{826FB4FF-1104-4AF8-B1C9-1561736B5789}" destId="{CDBBA348-B53F-4A42-A978-CED86F8102D9}" srcOrd="0" destOrd="0" presId="urn:microsoft.com/office/officeart/2005/8/layout/vList2"/>
    <dgm:cxn modelId="{1B4105F6-8D3B-4267-AF06-856DA64A1101}" type="presParOf" srcId="{CDBBA348-B53F-4A42-A978-CED86F8102D9}" destId="{CC6A0AA7-F35C-4412-B7F7-D0E876BFBE33}" srcOrd="0" destOrd="0" presId="urn:microsoft.com/office/officeart/2005/8/layout/vList2"/>
    <dgm:cxn modelId="{73E5EC1E-31D3-4E5E-8131-BEAFBA0B1A38}" type="presParOf" srcId="{CDBBA348-B53F-4A42-A978-CED86F8102D9}" destId="{C43CDDC2-086D-4DC8-8D4D-1B69FFAEC20F}" srcOrd="1" destOrd="0" presId="urn:microsoft.com/office/officeart/2005/8/layout/vList2"/>
    <dgm:cxn modelId="{0DA03B00-7FB4-4C9E-B98B-16F8FAE38E52}" type="presParOf" srcId="{CDBBA348-B53F-4A42-A978-CED86F8102D9}" destId="{A6EB75F5-1E39-44ED-A330-95F9B4E91CE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A0AA7-F35C-4412-B7F7-D0E876BFBE33}">
      <dsp:nvSpPr>
        <dsp:cNvPr id="0" name=""/>
        <dsp:cNvSpPr/>
      </dsp:nvSpPr>
      <dsp:spPr>
        <a:xfrm>
          <a:off x="0" y="353271"/>
          <a:ext cx="10515600" cy="17020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300" kern="1200" dirty="0"/>
            <a:t>依據行政院文書處理手冊第</a:t>
          </a:r>
          <a:r>
            <a:rPr lang="en-US" altLang="zh-TW" sz="2300" kern="1200" dirty="0"/>
            <a:t>69</a:t>
          </a:r>
          <a:r>
            <a:rPr lang="zh-TW" sz="2300" kern="1200" dirty="0"/>
            <a:t>點（一）「各機關員工對於本機關文書，除經允許公開者外，應保守機密，不得洩漏。」公務員應對權管業務持有保密意識。</a:t>
          </a:r>
          <a:endParaRPr lang="en-US" sz="2300" kern="1200" dirty="0"/>
        </a:p>
      </dsp:txBody>
      <dsp:txXfrm>
        <a:off x="83088" y="436359"/>
        <a:ext cx="10349424" cy="1535881"/>
      </dsp:txXfrm>
    </dsp:sp>
    <dsp:sp modelId="{A6EB75F5-1E39-44ED-A330-95F9B4E91CEB}">
      <dsp:nvSpPr>
        <dsp:cNvPr id="0" name=""/>
        <dsp:cNvSpPr/>
      </dsp:nvSpPr>
      <dsp:spPr>
        <a:xfrm>
          <a:off x="0" y="2121568"/>
          <a:ext cx="10515600" cy="1702057"/>
        </a:xfrm>
        <a:prstGeom prst="roundRect">
          <a:avLst/>
        </a:prstGeom>
        <a:solidFill>
          <a:schemeClr val="accent2">
            <a:hueOff val="2987083"/>
            <a:satOff val="10983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300" kern="1200"/>
            <a:t>如遇有關切事件：「非當事人，就涉及機關業務具體事項，以非書面方式表達注意、反映願望或提出建議事項者」，請公務員即向政風單位報告，並填具「臺南市政府受贈財物、飲宴應酬、關切事件及其他廉政倫理事件登錄表」。</a:t>
          </a:r>
          <a:endParaRPr lang="en-US" sz="2300" kern="1200"/>
        </a:p>
      </dsp:txBody>
      <dsp:txXfrm>
        <a:off x="83088" y="2204656"/>
        <a:ext cx="10349424" cy="1535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8T08:15:48.06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8T08:16:41.8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E1FC3-CF71-4A66-BD50-B16E75F13E53}" type="datetimeFigureOut">
              <a:rPr lang="zh-TW" altLang="en-US" smtClean="0"/>
              <a:t>2024/4/16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E94CD-D81D-48C2-8666-FCF78ED7DB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88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8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0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6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1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0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3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2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5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 spc="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5000"/>
        </a:lnSpc>
        <a:spcBef>
          <a:spcPts val="1000"/>
        </a:spcBef>
        <a:buFont typeface="Arial" panose="020B0604020202020204" pitchFamily="34" charset="0"/>
        <a:buChar char="•"/>
        <a:defRPr sz="2600" kern="1200" spc="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2200" kern="1200" spc="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2000" kern="1200" spc="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1800" kern="1200" spc="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1800" kern="1200" spc="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五彩繽紛的波浪概念">
            <a:extLst>
              <a:ext uri="{FF2B5EF4-FFF2-40B4-BE49-F238E27FC236}">
                <a16:creationId xmlns:a16="http://schemas.microsoft.com/office/drawing/2014/main" id="{98414412-8899-C6FD-F402-8BB55B9AC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04" r="17442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副標題 2">
            <a:extLst>
              <a:ext uri="{FF2B5EF4-FFF2-40B4-BE49-F238E27FC236}">
                <a16:creationId xmlns:a16="http://schemas.microsoft.com/office/drawing/2014/main" id="{A24DF6BF-9586-C84B-D3FE-87B8D804D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7687" y="4636007"/>
            <a:ext cx="10017281" cy="1991035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/>
              <a:t>臺南市政府政風處製作</a:t>
            </a:r>
            <a:endParaRPr lang="en-US" altLang="zh-TW" sz="2400" dirty="0"/>
          </a:p>
          <a:p>
            <a:endParaRPr lang="en-US" altLang="zh-TW" sz="2400" dirty="0"/>
          </a:p>
          <a:p>
            <a:r>
              <a:rPr lang="zh-TW" altLang="en-US" sz="2400" dirty="0"/>
              <a:t>                                                                    </a:t>
            </a:r>
            <a:endParaRPr lang="en-US" altLang="zh-TW" sz="2400" dirty="0"/>
          </a:p>
          <a:p>
            <a:r>
              <a:rPr lang="zh-TW" altLang="en-US" sz="2400"/>
              <a:t>                                                                    臺</a:t>
            </a:r>
            <a:r>
              <a:rPr lang="zh-TW" altLang="en-US" sz="2400" dirty="0"/>
              <a:t>南市政府水利局政風室 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7AA9B7"/>
          </a:solidFill>
          <a:ln w="38100" cap="rnd">
            <a:solidFill>
              <a:srgbClr val="7AA9B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1EE53F0-125A-935D-D0CC-8B10E5B20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9" y="420624"/>
            <a:ext cx="6454044" cy="3566160"/>
          </a:xfrm>
        </p:spPr>
        <p:txBody>
          <a:bodyPr anchor="b">
            <a:normAutofit/>
          </a:bodyPr>
          <a:lstStyle/>
          <a:p>
            <a:r>
              <a:rPr lang="zh-TW" altLang="en-US" sz="8000" dirty="0">
                <a:latin typeface="蘋方-繁" panose="020B0400000000000000" pitchFamily="34" charset="-120"/>
                <a:ea typeface="蘋方-繁" panose="020B0400000000000000" pitchFamily="34" charset="-120"/>
              </a:rPr>
              <a:t>關切？</a:t>
            </a:r>
            <a:br>
              <a:rPr lang="en-US" altLang="zh-TW" sz="8000" dirty="0">
                <a:latin typeface="蘋方-繁" panose="020B0400000000000000" pitchFamily="34" charset="-120"/>
                <a:ea typeface="蘋方-繁" panose="020B0400000000000000" pitchFamily="34" charset="-120"/>
              </a:rPr>
            </a:br>
            <a:r>
              <a:rPr lang="zh-TW" altLang="en-US" sz="8000" dirty="0">
                <a:latin typeface="蘋方-繁" panose="020B0400000000000000" pitchFamily="34" charset="-120"/>
                <a:ea typeface="蘋方-繁" panose="020B0400000000000000" pitchFamily="34" charset="-120"/>
              </a:rPr>
              <a:t>洩密案例宣導！</a:t>
            </a:r>
          </a:p>
        </p:txBody>
      </p:sp>
    </p:spTree>
    <p:extLst>
      <p:ext uri="{BB962C8B-B14F-4D97-AF65-F5344CB8AC3E}">
        <p14:creationId xmlns:p14="http://schemas.microsoft.com/office/powerpoint/2010/main" val="220023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7AA9B7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2E5A312-5E19-9AAB-26A3-CA55D813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zh-TW" altLang="en-US" sz="6800" dirty="0">
                <a:solidFill>
                  <a:schemeClr val="bg1"/>
                </a:solidFill>
                <a:latin typeface="蘋方-繁" panose="020B0400000000000000" pitchFamily="34" charset="-120"/>
                <a:ea typeface="蘋方-繁" panose="020B0400000000000000" pitchFamily="34" charset="-120"/>
              </a:rPr>
              <a:t>案例說明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459E43-17A3-BA3F-83D6-88457C52A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蘋方-繁" panose="020B0400000000000000" pitchFamily="34" charset="-120"/>
                <a:ea typeface="蘋方-繁" panose="020B0400000000000000" pitchFamily="34" charset="-120"/>
              </a:rPr>
              <a:t>甲男係一位奉公守法的公務員，有天，早前已調任他機關的老同事乙男突然聯繫，一番熱絡敘舊後，乙男提起有個認識的民眾的申請案應該是甲男承辦的，詢問案件進度如何了？</a:t>
            </a:r>
            <a:endParaRPr lang="en-US" altLang="zh-TW" dirty="0">
              <a:latin typeface="蘋方-繁" panose="020B0400000000000000" pitchFamily="34" charset="-120"/>
              <a:ea typeface="蘋方-繁" panose="020B0400000000000000" pitchFamily="34" charset="-120"/>
            </a:endParaRPr>
          </a:p>
          <a:p>
            <a:r>
              <a:rPr lang="zh-TW" altLang="en-US" dirty="0">
                <a:latin typeface="蘋方-繁" panose="020B0400000000000000" pitchFamily="34" charset="-120"/>
                <a:ea typeface="蘋方-繁" panose="020B0400000000000000" pitchFamily="34" charset="-120"/>
              </a:rPr>
              <a:t>甲男未多想即將案件辦理進度告知，孰料乙男以此資訊向該民眾宣稱自己有後門可以走，向民眾索取不正當報酬，爾後，該民眾越想越氣，怒向政風單位檢舉乙男向其索賄，甲男亦因洩漏權管機密遭機關究責</a:t>
            </a:r>
            <a:r>
              <a:rPr lang="zh-TW" altLang="en-US" dirty="0"/>
              <a:t>。</a:t>
            </a:r>
          </a:p>
        </p:txBody>
      </p:sp>
      <p:pic>
        <p:nvPicPr>
          <p:cNvPr id="11" name="圖形 10" descr="惡魔的臉 (實心填滿) 以實心填滿">
            <a:extLst>
              <a:ext uri="{FF2B5EF4-FFF2-40B4-BE49-F238E27FC236}">
                <a16:creationId xmlns:a16="http://schemas.microsoft.com/office/drawing/2014/main" id="{D732AD01-5351-DC7A-F817-9B2611878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5444" y="811840"/>
            <a:ext cx="1103508" cy="1103508"/>
          </a:xfrm>
          <a:prstGeom prst="rect">
            <a:avLst/>
          </a:prstGeom>
        </p:spPr>
      </p:pic>
      <p:pic>
        <p:nvPicPr>
          <p:cNvPr id="16" name="圖形 15" descr="接收器 外框">
            <a:extLst>
              <a:ext uri="{FF2B5EF4-FFF2-40B4-BE49-F238E27FC236}">
                <a16:creationId xmlns:a16="http://schemas.microsoft.com/office/drawing/2014/main" id="{AB97311E-5A31-3468-D56E-FB23767516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63297" y="1168014"/>
            <a:ext cx="1018198" cy="1018198"/>
          </a:xfrm>
          <a:prstGeom prst="rect">
            <a:avLst/>
          </a:prstGeom>
        </p:spPr>
      </p:pic>
      <p:sp>
        <p:nvSpPr>
          <p:cNvPr id="17" name="語音泡泡: 橢圓形 16">
            <a:extLst>
              <a:ext uri="{FF2B5EF4-FFF2-40B4-BE49-F238E27FC236}">
                <a16:creationId xmlns:a16="http://schemas.microsoft.com/office/drawing/2014/main" id="{A2557D55-3234-1403-4077-D2C797B6312B}"/>
              </a:ext>
            </a:extLst>
          </p:cNvPr>
          <p:cNvSpPr/>
          <p:nvPr/>
        </p:nvSpPr>
        <p:spPr>
          <a:xfrm rot="1095853">
            <a:off x="8301274" y="354446"/>
            <a:ext cx="2321448" cy="1076397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是我啦，</a:t>
            </a:r>
            <a:endParaRPr lang="en-US" altLang="zh-TW" dirty="0"/>
          </a:p>
          <a:p>
            <a:pPr algn="ctr"/>
            <a:r>
              <a:rPr lang="zh-TW" altLang="en-US" dirty="0"/>
              <a:t>最近過得好嗎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728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圖形 6" descr="問號 以實心填滿">
            <a:extLst>
              <a:ext uri="{FF2B5EF4-FFF2-40B4-BE49-F238E27FC236}">
                <a16:creationId xmlns:a16="http://schemas.microsoft.com/office/drawing/2014/main" id="{0698A6C8-FFE9-5825-9C34-9A293C5B3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7AA9B7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23B5D89-53A3-1D67-969C-213392E2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638089"/>
            <a:ext cx="5337270" cy="1476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5600">
                <a:solidFill>
                  <a:srgbClr val="FFFFFF"/>
                </a:solidFill>
                <a:latin typeface="蘋方-繁" panose="020B0400000000000000" pitchFamily="34" charset="-120"/>
                <a:ea typeface="蘋方-繁" panose="020B0400000000000000" pitchFamily="34" charset="-120"/>
              </a:rPr>
              <a:t>Q.</a:t>
            </a:r>
            <a:endParaRPr lang="zh-TW" altLang="en-US" sz="5600">
              <a:solidFill>
                <a:srgbClr val="FFFFFF"/>
              </a:solidFill>
              <a:latin typeface="蘋方-繁" panose="020B0400000000000000" pitchFamily="34" charset="-120"/>
              <a:ea typeface="蘋方-繁" panose="020B0400000000000000" pitchFamily="34" charset="-120"/>
            </a:endParaRP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6304" y="2368177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7AA9B7"/>
          </a:solidFill>
          <a:ln w="38100" cap="rnd">
            <a:solidFill>
              <a:srgbClr val="7AA9B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439CF7-51CF-B8E3-BD57-D2C603067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9354" y="2664886"/>
            <a:ext cx="5461095" cy="35507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zh-TW" altLang="en-US">
                <a:solidFill>
                  <a:srgbClr val="FFFFFF"/>
                </a:solidFill>
              </a:rPr>
              <a:t>如有非當事人，就涉及機關業務具體事項（如前揭案例之案件辦理進度）進行詢問，請問應如何處置？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485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6B27B66-E269-5946-6104-9F9F10D66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7200">
                <a:latin typeface="蘋方-繁" panose="020B0400000000000000" pitchFamily="34" charset="-120"/>
                <a:ea typeface="蘋方-繁" panose="020B0400000000000000" pitchFamily="34" charset="-120"/>
              </a:rPr>
              <a:t>A.</a:t>
            </a:r>
            <a:endParaRPr lang="zh-TW" altLang="en-US" sz="7200">
              <a:latin typeface="蘋方-繁" panose="020B0400000000000000" pitchFamily="34" charset="-120"/>
              <a:ea typeface="蘋方-繁" panose="020B0400000000000000" pitchFamily="34" charset="-12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578" y="1802192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6A732FC4-84D6-D41B-1EA6-6B73213AD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869732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4140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7AA9B7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CD53E3D-0EAF-C2E8-175A-2F5A86089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63" y="1762169"/>
            <a:ext cx="4073110" cy="31220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登錄表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內容版面配置區 4">
            <a:extLst>
              <a:ext uri="{FF2B5EF4-FFF2-40B4-BE49-F238E27FC236}">
                <a16:creationId xmlns:a16="http://schemas.microsoft.com/office/drawing/2014/main" id="{85B55C74-FEC7-D9AC-FB93-7614FD9D4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5403" y="120282"/>
            <a:ext cx="5515210" cy="673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4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rgbClr val="7AA9B7"/>
          </a:solidFill>
          <a:ln w="57150">
            <a:solidFill>
              <a:srgbClr val="7AA9B7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D0B6570-E93B-7043-0C1F-C0E05B797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8000" dirty="0">
                <a:solidFill>
                  <a:srgbClr val="FFFFFF"/>
                </a:solidFill>
              </a:rPr>
              <a:t>感謝觀看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8E3E2"/>
      </a:lt2>
      <a:accent1>
        <a:srgbClr val="7AA9B7"/>
      </a:accent1>
      <a:accent2>
        <a:srgbClr val="80A9A1"/>
      </a:accent2>
      <a:accent3>
        <a:srgbClr val="8FA2C3"/>
      </a:accent3>
      <a:accent4>
        <a:srgbClr val="BA7F80"/>
      </a:accent4>
      <a:accent5>
        <a:srgbClr val="BC9B84"/>
      </a:accent5>
      <a:accent6>
        <a:srgbClr val="ABA175"/>
      </a:accent6>
      <a:hlink>
        <a:srgbClr val="AC7465"/>
      </a:hlink>
      <a:folHlink>
        <a:srgbClr val="7F7F7F"/>
      </a:folHlink>
    </a:clrScheme>
    <a:fontScheme name="Custom 2">
      <a:majorFont>
        <a:latin typeface="Yu Gothic"/>
        <a:ea typeface=""/>
        <a:cs typeface=""/>
      </a:majorFont>
      <a:minorFont>
        <a:latin typeface="Yu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307</Words>
  <Application>Microsoft Office PowerPoint</Application>
  <PresentationFormat>寬螢幕</PresentationFormat>
  <Paragraphs>17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Yu Gothic</vt:lpstr>
      <vt:lpstr>Yu Gothic Medium</vt:lpstr>
      <vt:lpstr>蘋方-繁</vt:lpstr>
      <vt:lpstr>Aptos</vt:lpstr>
      <vt:lpstr>Arial</vt:lpstr>
      <vt:lpstr>SketchyVTI</vt:lpstr>
      <vt:lpstr>關切？ 洩密案例宣導！</vt:lpstr>
      <vt:lpstr>案例說明</vt:lpstr>
      <vt:lpstr>Q.</vt:lpstr>
      <vt:lpstr>A.</vt:lpstr>
      <vt:lpstr>登錄表</vt:lpstr>
      <vt:lpstr>感謝觀看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關切？ 洩密！</dc:title>
  <dc:creator>政風處</dc:creator>
  <cp:lastModifiedBy>水利局</cp:lastModifiedBy>
  <cp:revision>3</cp:revision>
  <cp:lastPrinted>2024-04-11T05:48:54Z</cp:lastPrinted>
  <dcterms:created xsi:type="dcterms:W3CDTF">2024-04-08T07:17:23Z</dcterms:created>
  <dcterms:modified xsi:type="dcterms:W3CDTF">2024-04-16T03:58:19Z</dcterms:modified>
</cp:coreProperties>
</file>