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02" r:id="rId2"/>
    <p:sldId id="403" r:id="rId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F8F8F8"/>
    <a:srgbClr val="777777"/>
    <a:srgbClr val="5F5F5F"/>
    <a:srgbClr val="0000FF"/>
    <a:srgbClr val="FF0000"/>
    <a:srgbClr val="99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4" autoAdjust="0"/>
    <p:restoredTop sz="94624" autoAdjust="0"/>
  </p:normalViewPr>
  <p:slideViewPr>
    <p:cSldViewPr>
      <p:cViewPr varScale="1">
        <p:scale>
          <a:sx n="82" d="100"/>
          <a:sy n="82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94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t" anchorCtr="0" compatLnSpc="1">
            <a:prstTxWarp prst="textNoShape">
              <a:avLst/>
            </a:prstTxWarp>
          </a:bodyPr>
          <a:lstStyle>
            <a:lvl1pPr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t" anchorCtr="0" compatLnSpc="1">
            <a:prstTxWarp prst="textNoShape">
              <a:avLst/>
            </a:prstTxWarp>
          </a:bodyPr>
          <a:lstStyle>
            <a:lvl1pPr algn="r"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4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b" anchorCtr="0" compatLnSpc="1">
            <a:prstTxWarp prst="textNoShape">
              <a:avLst/>
            </a:prstTxWarp>
          </a:bodyPr>
          <a:lstStyle>
            <a:lvl1pPr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4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b" anchorCtr="0" compatLnSpc="1">
            <a:prstTxWarp prst="textNoShape">
              <a:avLst/>
            </a:prstTxWarp>
          </a:bodyPr>
          <a:lstStyle>
            <a:lvl1pPr algn="r"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4FEC07-1D33-4013-BF46-C1FFD3BA385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432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t" anchorCtr="0" compatLnSpc="1">
            <a:prstTxWarp prst="textNoShape">
              <a:avLst/>
            </a:prstTxWarp>
          </a:bodyPr>
          <a:lstStyle>
            <a:lvl1pPr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t" anchorCtr="0" compatLnSpc="1">
            <a:prstTxWarp prst="textNoShape">
              <a:avLst/>
            </a:prstTxWarp>
          </a:bodyPr>
          <a:lstStyle>
            <a:lvl1pPr algn="r"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1" y="4721225"/>
            <a:ext cx="49911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4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b" anchorCtr="0" compatLnSpc="1">
            <a:prstTxWarp prst="textNoShape">
              <a:avLst/>
            </a:prstTxWarp>
          </a:bodyPr>
          <a:lstStyle>
            <a:lvl1pPr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4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8" tIns="47164" rIns="94328" bIns="47164" numCol="1" anchor="b" anchorCtr="0" compatLnSpc="1">
            <a:prstTxWarp prst="textNoShape">
              <a:avLst/>
            </a:prstTxWarp>
          </a:bodyPr>
          <a:lstStyle>
            <a:lvl1pPr algn="r" defTabSz="942783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560805-C96B-47F3-A983-9BAB3E8EC3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2006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798" indent="-285692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2768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9874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6982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088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195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8301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5408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624692E-62E9-4067-A754-B61D46E7B5A2}" type="slidenum">
              <a:rPr lang="zh-TW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zh-TW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41386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798" indent="-285692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2768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9874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6982" indent="-228554" defTabSz="94278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088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195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8301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5408" indent="-228554" defTabSz="942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F923B85-9826-471A-AD9A-008EE5CDB0E8}" type="slidenum">
              <a:rPr lang="zh-TW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zh-TW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79956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50055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80302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49783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3450415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98218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3869089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60348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17708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95383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2419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7991326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3355230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380288" y="6542088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1" lang="zh-TW" altLang="zh-TW" sz="1200" b="1" i="1" smtClean="0">
              <a:solidFill>
                <a:schemeClr val="accent2"/>
              </a:solidFill>
            </a:endParaRPr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684213" y="188913"/>
            <a:ext cx="3240087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zh-TW" alt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臺南市將軍區公所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en-US" altLang="zh-TW" sz="1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Jiangjyng</a:t>
            </a:r>
            <a:r>
              <a:rPr kumimoji="1" lang="en-US" altLang="zh-TW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District Office, Tainan City</a:t>
            </a:r>
            <a:endParaRPr kumimoji="1" lang="zh-TW" altLang="en-US" sz="1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28600" y="6470650"/>
            <a:ext cx="8610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28600" y="692150"/>
            <a:ext cx="86106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3700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477193" name="Text Box 9"/>
          <p:cNvSpPr txBox="1">
            <a:spLocks noChangeArrowheads="1"/>
          </p:cNvSpPr>
          <p:nvPr/>
        </p:nvSpPr>
        <p:spPr bwMode="auto">
          <a:xfrm>
            <a:off x="3995738" y="6453188"/>
            <a:ext cx="32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BCFE3CB5-5D97-4872-BB98-340DEDA986F0}" type="slidenum">
              <a:rPr kumimoji="1" lang="en-US" altLang="zh-TW" sz="900" b="1" smtClean="0">
                <a:solidFill>
                  <a:schemeClr val="accent2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kumimoji="1" lang="en-US" altLang="zh-TW" sz="900" b="1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 userDrawn="1"/>
        </p:nvSpPr>
        <p:spPr bwMode="auto">
          <a:xfrm>
            <a:off x="7380288" y="6542088"/>
            <a:ext cx="1368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1" lang="zh-TW" altLang="zh-TW" sz="1200" b="1" smtClean="0">
                <a:solidFill>
                  <a:srgbClr val="0000FF"/>
                </a:solidFill>
              </a:rPr>
              <a:t>農業及建設課</a:t>
            </a:r>
          </a:p>
        </p:txBody>
      </p:sp>
      <p:sp>
        <p:nvSpPr>
          <p:cNvPr id="1034" name="Rectangle 11"/>
          <p:cNvSpPr>
            <a:spLocks noChangeArrowheads="1"/>
          </p:cNvSpPr>
          <p:nvPr userDrawn="1"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0" y="3700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477198" name="Text Box 14"/>
          <p:cNvSpPr txBox="1">
            <a:spLocks noChangeArrowheads="1"/>
          </p:cNvSpPr>
          <p:nvPr userDrawn="1"/>
        </p:nvSpPr>
        <p:spPr bwMode="auto">
          <a:xfrm>
            <a:off x="3995738" y="6453188"/>
            <a:ext cx="32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60B0987B-4566-4A1B-AC1F-9837E0B14681}" type="slidenum">
              <a:rPr kumimoji="1" lang="en-US" altLang="zh-TW" sz="900" b="1" smtClean="0">
                <a:solidFill>
                  <a:schemeClr val="accent2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kumimoji="1" lang="zh-TW" altLang="en-US" sz="900" b="1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1037" name="Picture 17" descr="鄉旗2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4492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rgbClr val="CC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CC0066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kern="1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kern="1200">
          <a:solidFill>
            <a:srgbClr val="3333CC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rgbClr val="3333CC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kern="1200">
          <a:solidFill>
            <a:srgbClr val="3333CC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kern="1200">
          <a:solidFill>
            <a:srgbClr val="3333CC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dirty="0" smtClean="0">
                <a:ea typeface="標楷體" panose="03000509000000000000" pitchFamily="65" charset="-120"/>
              </a:rPr>
              <a:t>110</a:t>
            </a:r>
            <a:r>
              <a:rPr lang="zh-TW" altLang="en-US" dirty="0" smtClean="0">
                <a:ea typeface="標楷體" panose="03000509000000000000" pitchFamily="65" charset="-120"/>
              </a:rPr>
              <a:t>年轉契作給付標準</a:t>
            </a:r>
          </a:p>
        </p:txBody>
      </p:sp>
      <p:graphicFrame>
        <p:nvGraphicFramePr>
          <p:cNvPr id="495842" name="Group 2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56519"/>
              </p:ext>
            </p:extLst>
          </p:nvPr>
        </p:nvGraphicFramePr>
        <p:xfrm>
          <a:off x="611560" y="1340768"/>
          <a:ext cx="7859712" cy="4824536"/>
        </p:xfrm>
        <a:graphic>
          <a:graphicData uri="http://schemas.openxmlformats.org/drawingml/2006/table">
            <a:tbl>
              <a:tblPr/>
              <a:tblGrid>
                <a:gridCol w="1079351"/>
                <a:gridCol w="3960961"/>
                <a:gridCol w="2819400"/>
              </a:tblGrid>
              <a:tr h="43204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作物項目</a:t>
                      </a:r>
                      <a:endParaRPr kumimoji="1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給付金額（每期作每公頃）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0000">
                <a:tc row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契作戰略作物（需附契約書）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硬質玉米、非基改大豆（黃豆、黑豆）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6.0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89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小麥、蕎麥、胡麻、薏苡、仙草、高粱、綠豆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短期經濟林（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年）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毛豆、矮性菜豆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牧草、青割玉米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3.5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原料甘蔗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採種蔬菜（西瓜、花椰菜、青花菜）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3.0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油茶（僅獎勵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年）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4.5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萬（第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1~3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年）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2.25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萬（第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年）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地方特色作物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正面表列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2.5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752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農業環境基本給付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（非都市土地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種植經濟作物，另加）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0.5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408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2800" dirty="0" smtClean="0">
                <a:ea typeface="標楷體" panose="03000509000000000000" pitchFamily="65" charset="-120"/>
              </a:rPr>
              <a:t>110</a:t>
            </a:r>
            <a:r>
              <a:rPr lang="zh-TW" altLang="en-US" sz="2800" dirty="0" smtClean="0">
                <a:ea typeface="標楷體" panose="03000509000000000000" pitchFamily="65" charset="-120"/>
              </a:rPr>
              <a:t>年度地方特色作物表列（共</a:t>
            </a:r>
            <a:r>
              <a:rPr lang="en-US" altLang="zh-TW" sz="2800" dirty="0" smtClean="0">
                <a:ea typeface="標楷體" panose="03000509000000000000" pitchFamily="65" charset="-120"/>
              </a:rPr>
              <a:t>4</a:t>
            </a:r>
            <a:r>
              <a:rPr lang="en-US" altLang="zh-TW" sz="2800" dirty="0">
                <a:ea typeface="標楷體" panose="03000509000000000000" pitchFamily="65" charset="-120"/>
              </a:rPr>
              <a:t>5</a:t>
            </a:r>
            <a:r>
              <a:rPr lang="zh-TW" altLang="en-US" sz="2800" dirty="0" smtClean="0">
                <a:ea typeface="標楷體" panose="03000509000000000000" pitchFamily="65" charset="-120"/>
              </a:rPr>
              <a:t>項）</a:t>
            </a:r>
            <a:endParaRPr lang="zh-TW" altLang="en-US" dirty="0" smtClean="0">
              <a:ea typeface="標楷體" panose="03000509000000000000" pitchFamily="65" charset="-120"/>
            </a:endParaRPr>
          </a:p>
        </p:txBody>
      </p:sp>
      <p:graphicFrame>
        <p:nvGraphicFramePr>
          <p:cNvPr id="497772" name="Group 1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68681"/>
              </p:ext>
            </p:extLst>
          </p:nvPr>
        </p:nvGraphicFramePr>
        <p:xfrm>
          <a:off x="395536" y="1340768"/>
          <a:ext cx="8424936" cy="4876800"/>
        </p:xfrm>
        <a:graphic>
          <a:graphicData uri="http://schemas.openxmlformats.org/drawingml/2006/table">
            <a:tbl>
              <a:tblPr/>
              <a:tblGrid>
                <a:gridCol w="1570551"/>
                <a:gridCol w="6854385"/>
              </a:tblGrid>
              <a:tr h="2555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全國適用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（共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項）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落花生、食用玉米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含玉米筍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、甘藷、南瓜、芋、短期葉菜類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《(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不結球白菜類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小白菜類、芥菜類等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、青江菜、芥藍類、油菜類、茼蒿類、菠菜、莧菜類、葉用甘藷、洛葵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皇宮菜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、紅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白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鳳菜、馬齒莧、山蘇、茴香、紫蘇、過溝菜蕨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山蕨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、貴妃菜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赤道櫻草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、芫荽、加茉菜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菾菜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、土人蔘、番杏、紫背草、糯米糰、黃麻、野莧、昭和草、角菜、巴參菜、龍葵、薺菜、明日葉、蕹菜等；惟甘藍、結球白菜及花椰菜等大宗蔬菜除外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 》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、蔥、食用番茄、西瓜、蓮藕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子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、洋香瓜、蘿蔔、絲瓜、韭菜、茭白筍、胡瓜、洋蔥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契作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、蔥頭、冬瓜、苦瓜、胡蘿蔔、香瓜、秋葵、菱角、辣椒、芹菜、萵苣、扁蒲、蘆筍、草皮類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朝鮮草、百慕達草、假儉草、地毯草、臺北草及類地毯草</a:t>
                      </a:r>
                      <a:r>
                        <a:rPr kumimoji="1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、馬鈴薯、山藥、蔓性菜豆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四季豆、醜豆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、食用甘蔗、甜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青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椒、龍鬚菜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佛手瓜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、茄子、草莓、長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豇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豆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4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臺南市自提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（共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項）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rgbClr val="3333CC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0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 sz="16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400">
                          <a:solidFill>
                            <a:srgbClr val="3333CC"/>
                          </a:solidFill>
                          <a:latin typeface="Century Gothic" panose="020B0502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胡麻、紅豆、牛蒡、洛神葵、契作採種蔬菜（除西瓜、青花菜及花椰菜外）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720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pan">
  <a:themeElements>
    <a:clrScheme name="Toppan 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000066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005C"/>
      </a:accent6>
      <a:hlink>
        <a:srgbClr val="CCCCFF"/>
      </a:hlink>
      <a:folHlink>
        <a:srgbClr val="B2B2B2"/>
      </a:folHlink>
    </a:clrScheme>
    <a:fontScheme name="Toppa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Toppa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pan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pa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005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32753</TotalTime>
  <Words>475</Words>
  <Application>Microsoft Office PowerPoint</Application>
  <PresentationFormat>如螢幕大小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Century Gothic</vt:lpstr>
      <vt:lpstr>Times New Roman</vt:lpstr>
      <vt:lpstr>Wingdings</vt:lpstr>
      <vt:lpstr>Toppan</vt:lpstr>
      <vt:lpstr>110年轉契作給付標準</vt:lpstr>
      <vt:lpstr>110年度地方特色作物表列（共45項）</vt:lpstr>
    </vt:vector>
  </TitlesOfParts>
  <Company>QDI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CELL前段製程簡介</dc:title>
  <dc:creator>PO-YU LIN</dc:creator>
  <cp:lastModifiedBy>user</cp:lastModifiedBy>
  <cp:revision>1529</cp:revision>
  <cp:lastPrinted>2021-05-31T08:26:12Z</cp:lastPrinted>
  <dcterms:created xsi:type="dcterms:W3CDTF">1999-08-13T01:45:18Z</dcterms:created>
  <dcterms:modified xsi:type="dcterms:W3CDTF">2021-06-04T00:27:13Z</dcterms:modified>
</cp:coreProperties>
</file>