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FF43-8A73-4478-B134-DD069A3AD56C}" type="datetimeFigureOut">
              <a:rPr lang="zh-TW" altLang="en-US" smtClean="0"/>
              <a:t>2025/8/8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EB6FE-FA04-4F84-8EB4-41FB10561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0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EB6FE-FA04-4F84-8EB4-41FB105617F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28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951" y="2786379"/>
            <a:ext cx="10616097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905" y="1579623"/>
            <a:ext cx="11141075" cy="466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94402" y="6371806"/>
            <a:ext cx="217804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3">
            <a:extLst>
              <a:ext uri="{FF2B5EF4-FFF2-40B4-BE49-F238E27FC236}">
                <a16:creationId xmlns:a16="http://schemas.microsoft.com/office/drawing/2014/main" id="{57F72A96-AFC4-F14B-3592-D89E580F0F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01"/>
            <a:ext cx="12179808" cy="64008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395489" y="603945"/>
            <a:ext cx="297815" cy="661670"/>
          </a:xfrm>
          <a:custGeom>
            <a:avLst/>
            <a:gdLst/>
            <a:ahLst/>
            <a:cxnLst/>
            <a:rect l="l" t="t" r="r" b="b"/>
            <a:pathLst>
              <a:path w="297815" h="661669">
                <a:moveTo>
                  <a:pt x="138103" y="0"/>
                </a:moveTo>
                <a:lnTo>
                  <a:pt x="0" y="0"/>
                </a:lnTo>
                <a:lnTo>
                  <a:pt x="159346" y="330601"/>
                </a:lnTo>
                <a:lnTo>
                  <a:pt x="0" y="661202"/>
                </a:lnTo>
                <a:lnTo>
                  <a:pt x="138103" y="661202"/>
                </a:lnTo>
                <a:lnTo>
                  <a:pt x="297449" y="330601"/>
                </a:lnTo>
                <a:lnTo>
                  <a:pt x="1381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1072" y="587868"/>
            <a:ext cx="77523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solidFill>
                  <a:srgbClr val="222A35"/>
                </a:solidFill>
                <a:latin typeface="Wingdings"/>
                <a:cs typeface="Wingdings"/>
              </a:rPr>
              <a:t></a:t>
            </a:r>
            <a:r>
              <a:rPr sz="2400" spc="-610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sz="2400" spc="-295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投保種類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  降水量參數養殖水產保險、溫度參數養殖水產保險。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986" y="556700"/>
            <a:ext cx="781332" cy="719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4800" y="11286"/>
            <a:ext cx="49470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dirty="0">
                <a:solidFill>
                  <a:srgbClr val="33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臺南市養殖水產保險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387942" y="1364591"/>
            <a:ext cx="8212455" cy="1890693"/>
            <a:chOff x="385472" y="1364591"/>
            <a:chExt cx="6481445" cy="1890693"/>
          </a:xfrm>
        </p:grpSpPr>
        <p:sp>
          <p:nvSpPr>
            <p:cNvPr id="17" name="object 17"/>
            <p:cNvSpPr/>
            <p:nvPr/>
          </p:nvSpPr>
          <p:spPr>
            <a:xfrm>
              <a:off x="385472" y="1364591"/>
              <a:ext cx="6481445" cy="0"/>
            </a:xfrm>
            <a:custGeom>
              <a:avLst/>
              <a:gdLst/>
              <a:ahLst/>
              <a:cxnLst/>
              <a:rect l="l" t="t" r="r" b="b"/>
              <a:pathLst>
                <a:path w="6481445">
                  <a:moveTo>
                    <a:pt x="0" y="0"/>
                  </a:moveTo>
                  <a:lnTo>
                    <a:pt x="6481007" y="1"/>
                  </a:lnTo>
                </a:path>
              </a:pathLst>
            </a:custGeom>
            <a:ln w="762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7487" y="2535194"/>
              <a:ext cx="238173" cy="720090"/>
            </a:xfrm>
            <a:custGeom>
              <a:avLst/>
              <a:gdLst/>
              <a:ahLst/>
              <a:cxnLst/>
              <a:rect l="l" t="t" r="r" b="b"/>
              <a:pathLst>
                <a:path w="345440" h="720089">
                  <a:moveTo>
                    <a:pt x="160355" y="0"/>
                  </a:moveTo>
                  <a:lnTo>
                    <a:pt x="0" y="0"/>
                  </a:lnTo>
                  <a:lnTo>
                    <a:pt x="185022" y="360000"/>
                  </a:lnTo>
                  <a:lnTo>
                    <a:pt x="0" y="719999"/>
                  </a:lnTo>
                  <a:lnTo>
                    <a:pt x="160355" y="719999"/>
                  </a:lnTo>
                  <a:lnTo>
                    <a:pt x="345379" y="360000"/>
                  </a:lnTo>
                  <a:lnTo>
                    <a:pt x="16035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17212" y="2300132"/>
            <a:ext cx="10353464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理賠條件</a:t>
            </a:r>
            <a:endParaRPr lang="en-US" altLang="zh-TW"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 降水量參數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Microsoft JhengHei"/>
              </a:rPr>
              <a:t>：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保單約定氣象站連續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48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小時累積降雨量達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520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毫米（含）起至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820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毫米</a:t>
            </a: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止。</a:t>
            </a:r>
            <a:endParaRPr lang="en-US" altLang="zh-TW" sz="2000" b="1" kern="10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2700">
              <a:spcBef>
                <a:spcPts val="100"/>
              </a:spcBef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 溫度參數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Microsoft JhengHei"/>
              </a:rPr>
              <a:t>：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保單約定氣象站氣溫連續低於攝氏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度達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小時以上</a:t>
            </a: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。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3827" y="2568674"/>
            <a:ext cx="8290291" cy="3215606"/>
            <a:chOff x="247168" y="3573687"/>
            <a:chExt cx="6953810" cy="3215606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168" y="3573687"/>
              <a:ext cx="781332" cy="7199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3619" y="4467457"/>
              <a:ext cx="6817359" cy="45719"/>
            </a:xfrm>
            <a:custGeom>
              <a:avLst/>
              <a:gdLst/>
              <a:ahLst/>
              <a:cxnLst/>
              <a:rect l="l" t="t" r="r" b="b"/>
              <a:pathLst>
                <a:path w="6481445">
                  <a:moveTo>
                    <a:pt x="0" y="0"/>
                  </a:moveTo>
                  <a:lnTo>
                    <a:pt x="6481007" y="1"/>
                  </a:lnTo>
                </a:path>
              </a:pathLst>
            </a:custGeom>
            <a:ln w="762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2651" y="4818059"/>
              <a:ext cx="236402" cy="687933"/>
            </a:xfrm>
            <a:custGeom>
              <a:avLst/>
              <a:gdLst/>
              <a:ahLst/>
              <a:cxnLst/>
              <a:rect l="l" t="t" r="r" b="b"/>
              <a:pathLst>
                <a:path w="345439" h="687070">
                  <a:moveTo>
                    <a:pt x="160356" y="0"/>
                  </a:moveTo>
                  <a:lnTo>
                    <a:pt x="0" y="0"/>
                  </a:lnTo>
                  <a:lnTo>
                    <a:pt x="185023" y="343369"/>
                  </a:lnTo>
                  <a:lnTo>
                    <a:pt x="0" y="686739"/>
                  </a:lnTo>
                  <a:lnTo>
                    <a:pt x="160356" y="686739"/>
                  </a:lnTo>
                  <a:lnTo>
                    <a:pt x="345380" y="343369"/>
                  </a:lnTo>
                  <a:lnTo>
                    <a:pt x="16035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410" y="4818059"/>
              <a:ext cx="781332" cy="7199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05284" y="5866806"/>
              <a:ext cx="6817359" cy="6985"/>
            </a:xfrm>
            <a:custGeom>
              <a:avLst/>
              <a:gdLst/>
              <a:ahLst/>
              <a:cxnLst/>
              <a:rect l="l" t="t" r="r" b="b"/>
              <a:pathLst>
                <a:path w="6817359" h="6985">
                  <a:moveTo>
                    <a:pt x="0" y="0"/>
                  </a:moveTo>
                  <a:lnTo>
                    <a:pt x="6817058" y="6496"/>
                  </a:lnTo>
                </a:path>
              </a:pathLst>
            </a:custGeom>
            <a:ln w="762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0473" y="5999491"/>
              <a:ext cx="223802" cy="685165"/>
            </a:xfrm>
            <a:custGeom>
              <a:avLst/>
              <a:gdLst/>
              <a:ahLst/>
              <a:cxnLst/>
              <a:rect l="l" t="t" r="r" b="b"/>
              <a:pathLst>
                <a:path w="311784" h="685164">
                  <a:moveTo>
                    <a:pt x="144492" y="0"/>
                  </a:moveTo>
                  <a:lnTo>
                    <a:pt x="0" y="0"/>
                  </a:lnTo>
                  <a:lnTo>
                    <a:pt x="166720" y="342493"/>
                  </a:lnTo>
                  <a:lnTo>
                    <a:pt x="0" y="684988"/>
                  </a:lnTo>
                  <a:lnTo>
                    <a:pt x="144492" y="684988"/>
                  </a:lnTo>
                  <a:lnTo>
                    <a:pt x="311213" y="342493"/>
                  </a:lnTo>
                  <a:lnTo>
                    <a:pt x="144492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185" y="5927074"/>
              <a:ext cx="781332" cy="86221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433385" y="3513409"/>
            <a:ext cx="10597098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spc="-295" dirty="0">
                <a:latin typeface="Times New Roman"/>
                <a:cs typeface="Times New Roman"/>
              </a:rPr>
              <a:t>  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受理方式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lang="zh-TW" altLang="en-US" sz="2400" spc="-610" dirty="0">
                <a:latin typeface="Wingdings"/>
                <a:cs typeface="Wingdings"/>
              </a:rPr>
              <a:t> 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備妥土地使用同意書或租約（所有權人投保免附） 、養殖登記證及放養量申報書，先洽富</a:t>
            </a:r>
            <a:endParaRPr lang="en-US" altLang="zh-TW" sz="2000" b="1" kern="10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       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邦產險完成投保，再至所轄區漁會填具申請書並檢附相關文件，交由漁會向漁業署申請保</a:t>
            </a:r>
            <a:endParaRPr lang="en-US" altLang="zh-TW" sz="2000" b="1" kern="10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       </a:t>
            </a: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險費補助。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4775" y="5806798"/>
            <a:ext cx="8212455" cy="9525"/>
          </a:xfrm>
          <a:custGeom>
            <a:avLst/>
            <a:gdLst/>
            <a:ahLst/>
            <a:cxnLst/>
            <a:rect l="l" t="t" r="r" b="b"/>
            <a:pathLst>
              <a:path w="8212455" h="9525">
                <a:moveTo>
                  <a:pt x="0" y="9407"/>
                </a:moveTo>
                <a:lnTo>
                  <a:pt x="8212292" y="0"/>
                </a:lnTo>
              </a:path>
            </a:pathLst>
          </a:custGeom>
          <a:ln w="76200">
            <a:solidFill>
              <a:srgbClr val="54823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6</a:t>
            </a:r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DBAFDF98-49DF-A63F-8CE3-388F94F5A486}"/>
              </a:ext>
            </a:extLst>
          </p:cNvPr>
          <p:cNvSpPr txBox="1"/>
          <p:nvPr/>
        </p:nvSpPr>
        <p:spPr>
          <a:xfrm>
            <a:off x="1631072" y="5822054"/>
            <a:ext cx="1079841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辦理情形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降水量參數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投保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件，補助保費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0,470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本府及民眾各負擔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1/4)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solidFill>
                <a:schemeClr val="tx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700">
              <a:spcBef>
                <a:spcPts val="20"/>
              </a:spcBef>
            </a:pP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113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降水量參數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投保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件，補助保費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9,934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；溫度參數</a:t>
            </a:r>
            <a:r>
              <a:rPr lang="zh-TW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投保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62</a:t>
            </a:r>
            <a:r>
              <a:rPr lang="zh-TW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件，補助保費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768</a:t>
            </a:r>
            <a:r>
              <a:rPr lang="zh-TW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6,991</a:t>
            </a:r>
            <a:r>
              <a:rPr lang="zh-TW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37" name="object 29">
            <a:extLst>
              <a:ext uri="{FF2B5EF4-FFF2-40B4-BE49-F238E27FC236}">
                <a16:creationId xmlns:a16="http://schemas.microsoft.com/office/drawing/2014/main" id="{016C3D28-CC9F-3688-ACE8-F7B22E60F33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495" y="5948523"/>
            <a:ext cx="779993" cy="779993"/>
          </a:xfrm>
          <a:prstGeom prst="rect">
            <a:avLst/>
          </a:prstGeom>
        </p:spPr>
      </p:pic>
      <p:sp>
        <p:nvSpPr>
          <p:cNvPr id="38" name="object 26">
            <a:extLst>
              <a:ext uri="{FF2B5EF4-FFF2-40B4-BE49-F238E27FC236}">
                <a16:creationId xmlns:a16="http://schemas.microsoft.com/office/drawing/2014/main" id="{8337FFA1-D93B-2371-6E04-AC1797234981}"/>
              </a:ext>
            </a:extLst>
          </p:cNvPr>
          <p:cNvSpPr/>
          <p:nvPr/>
        </p:nvSpPr>
        <p:spPr>
          <a:xfrm>
            <a:off x="1411595" y="6043351"/>
            <a:ext cx="265602" cy="685165"/>
          </a:xfrm>
          <a:custGeom>
            <a:avLst/>
            <a:gdLst/>
            <a:ahLst/>
            <a:cxnLst/>
            <a:rect l="l" t="t" r="r" b="b"/>
            <a:pathLst>
              <a:path w="311784" h="685164">
                <a:moveTo>
                  <a:pt x="144492" y="0"/>
                </a:moveTo>
                <a:lnTo>
                  <a:pt x="0" y="0"/>
                </a:lnTo>
                <a:lnTo>
                  <a:pt x="166720" y="342493"/>
                </a:lnTo>
                <a:lnTo>
                  <a:pt x="0" y="684988"/>
                </a:lnTo>
                <a:lnTo>
                  <a:pt x="144492" y="684988"/>
                </a:lnTo>
                <a:lnTo>
                  <a:pt x="311213" y="342493"/>
                </a:lnTo>
                <a:lnTo>
                  <a:pt x="14449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rgbClr val="FFFF00"/>
              </a:solidFill>
            </a:endParaRPr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2F2FF5E5-4D3D-D35B-6A42-57D894B6CBDC}"/>
              </a:ext>
            </a:extLst>
          </p:cNvPr>
          <p:cNvSpPr/>
          <p:nvPr/>
        </p:nvSpPr>
        <p:spPr>
          <a:xfrm>
            <a:off x="384776" y="2292264"/>
            <a:ext cx="8127614" cy="45719"/>
          </a:xfrm>
          <a:custGeom>
            <a:avLst/>
            <a:gdLst/>
            <a:ahLst/>
            <a:cxnLst/>
            <a:rect l="l" t="t" r="r" b="b"/>
            <a:pathLst>
              <a:path w="6481445">
                <a:moveTo>
                  <a:pt x="0" y="0"/>
                </a:moveTo>
                <a:lnTo>
                  <a:pt x="6481007" y="1"/>
                </a:lnTo>
              </a:path>
            </a:pathLst>
          </a:cu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54D02ACB-87AB-DD27-7638-AB79E9F8B385}"/>
              </a:ext>
            </a:extLst>
          </p:cNvPr>
          <p:cNvSpPr txBox="1"/>
          <p:nvPr/>
        </p:nvSpPr>
        <p:spPr>
          <a:xfrm>
            <a:off x="1617212" y="1444000"/>
            <a:ext cx="77523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solidFill>
                  <a:srgbClr val="222A35"/>
                </a:solidFill>
                <a:latin typeface="Wingdings"/>
                <a:cs typeface="Wingdings"/>
              </a:rPr>
              <a:t></a:t>
            </a:r>
            <a:r>
              <a:rPr sz="2400" spc="-610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sz="2400" spc="-295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投保魚種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400" b="1" kern="100" dirty="0">
                <a:solidFill>
                  <a:srgbClr val="0070C0"/>
                </a:solidFill>
                <a:effectLst/>
                <a:ea typeface="微軟正黑體" panose="020B0604030504040204" pitchFamily="34" charset="-120"/>
                <a:cs typeface="標楷體" panose="03000509000000000000" pitchFamily="65" charset="-120"/>
              </a:rPr>
              <a:t>    </a:t>
            </a:r>
            <a:r>
              <a:rPr lang="zh-TW" altLang="zh-TW" sz="2400" b="1" kern="100" dirty="0">
                <a:solidFill>
                  <a:schemeClr val="accent1"/>
                </a:solidFill>
                <a:effectLst/>
                <a:ea typeface="微軟正黑體" panose="020B0604030504040204" pitchFamily="34" charset="-120"/>
                <a:cs typeface="標楷體" panose="03000509000000000000" pitchFamily="65" charset="-120"/>
              </a:rPr>
              <a:t>虱目魚、石斑魚、鱸魚及吳郭魚</a:t>
            </a:r>
            <a:r>
              <a:rPr lang="zh-TW" altLang="en-US" sz="2400" b="1" kern="100" dirty="0">
                <a:solidFill>
                  <a:schemeClr val="accent1"/>
                </a:solidFill>
                <a:effectLst/>
                <a:ea typeface="微軟正黑體" panose="020B0604030504040204" pitchFamily="34" charset="-120"/>
                <a:cs typeface="標楷體" panose="03000509000000000000" pitchFamily="65" charset="-120"/>
              </a:rPr>
              <a:t>。</a:t>
            </a:r>
            <a:endParaRPr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41" name="object 38">
            <a:extLst>
              <a:ext uri="{FF2B5EF4-FFF2-40B4-BE49-F238E27FC236}">
                <a16:creationId xmlns:a16="http://schemas.microsoft.com/office/drawing/2014/main" id="{65A1CADA-59B2-1B06-D365-70E37154F24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0364" y="1497849"/>
            <a:ext cx="796395" cy="683583"/>
          </a:xfrm>
          <a:prstGeom prst="rect">
            <a:avLst/>
          </a:prstGeom>
        </p:spPr>
      </p:pic>
      <p:sp>
        <p:nvSpPr>
          <p:cNvPr id="42" name="object 18">
            <a:extLst>
              <a:ext uri="{FF2B5EF4-FFF2-40B4-BE49-F238E27FC236}">
                <a16:creationId xmlns:a16="http://schemas.microsoft.com/office/drawing/2014/main" id="{5B67DCC3-6AB9-49EE-4CD1-19C229617599}"/>
              </a:ext>
            </a:extLst>
          </p:cNvPr>
          <p:cNvSpPr/>
          <p:nvPr/>
        </p:nvSpPr>
        <p:spPr>
          <a:xfrm>
            <a:off x="1378811" y="1501764"/>
            <a:ext cx="298386" cy="709567"/>
          </a:xfrm>
          <a:custGeom>
            <a:avLst/>
            <a:gdLst/>
            <a:ahLst/>
            <a:cxnLst/>
            <a:rect l="l" t="t" r="r" b="b"/>
            <a:pathLst>
              <a:path w="345440" h="720089">
                <a:moveTo>
                  <a:pt x="160355" y="0"/>
                </a:moveTo>
                <a:lnTo>
                  <a:pt x="0" y="0"/>
                </a:lnTo>
                <a:lnTo>
                  <a:pt x="185022" y="360000"/>
                </a:lnTo>
                <a:lnTo>
                  <a:pt x="0" y="719999"/>
                </a:lnTo>
                <a:lnTo>
                  <a:pt x="160355" y="719999"/>
                </a:lnTo>
                <a:lnTo>
                  <a:pt x="345379" y="360000"/>
                </a:lnTo>
                <a:lnTo>
                  <a:pt x="16035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3" name="object 19">
            <a:extLst>
              <a:ext uri="{FF2B5EF4-FFF2-40B4-BE49-F238E27FC236}">
                <a16:creationId xmlns:a16="http://schemas.microsoft.com/office/drawing/2014/main" id="{03F86446-F111-14CE-F00B-7D012167DC59}"/>
              </a:ext>
            </a:extLst>
          </p:cNvPr>
          <p:cNvGrpSpPr/>
          <p:nvPr/>
        </p:nvGrpSpPr>
        <p:grpSpPr>
          <a:xfrm>
            <a:off x="10186269" y="1241530"/>
            <a:ext cx="1642745" cy="1043940"/>
            <a:chOff x="9896592" y="1167983"/>
            <a:chExt cx="1642745" cy="1043940"/>
          </a:xfrm>
        </p:grpSpPr>
        <p:pic>
          <p:nvPicPr>
            <p:cNvPr id="44" name="object 20">
              <a:extLst>
                <a:ext uri="{FF2B5EF4-FFF2-40B4-BE49-F238E27FC236}">
                  <a16:creationId xmlns:a16="http://schemas.microsoft.com/office/drawing/2014/main" id="{5E60D0F4-5382-4F07-C56F-4DF41525755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94586" y="1350683"/>
              <a:ext cx="836569" cy="109015"/>
            </a:xfrm>
            <a:prstGeom prst="rect">
              <a:avLst/>
            </a:prstGeom>
          </p:spPr>
        </p:pic>
        <p:pic>
          <p:nvPicPr>
            <p:cNvPr id="45" name="object 21">
              <a:extLst>
                <a:ext uri="{FF2B5EF4-FFF2-40B4-BE49-F238E27FC236}">
                  <a16:creationId xmlns:a16="http://schemas.microsoft.com/office/drawing/2014/main" id="{4ED3D10E-765E-E031-EDEC-7968EE744DA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6592" y="1350683"/>
              <a:ext cx="934562" cy="861004"/>
            </a:xfrm>
            <a:prstGeom prst="rect">
              <a:avLst/>
            </a:prstGeom>
          </p:spPr>
        </p:pic>
        <p:pic>
          <p:nvPicPr>
            <p:cNvPr id="46" name="object 22">
              <a:extLst>
                <a:ext uri="{FF2B5EF4-FFF2-40B4-BE49-F238E27FC236}">
                  <a16:creationId xmlns:a16="http://schemas.microsoft.com/office/drawing/2014/main" id="{8C23D52A-2222-3D8A-3613-7B8BBD5814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96592" y="2102672"/>
              <a:ext cx="836569" cy="109015"/>
            </a:xfrm>
            <a:prstGeom prst="rect">
              <a:avLst/>
            </a:prstGeom>
          </p:spPr>
        </p:pic>
        <p:pic>
          <p:nvPicPr>
            <p:cNvPr id="47" name="object 23">
              <a:extLst>
                <a:ext uri="{FF2B5EF4-FFF2-40B4-BE49-F238E27FC236}">
                  <a16:creationId xmlns:a16="http://schemas.microsoft.com/office/drawing/2014/main" id="{0D249833-0CF0-B1AE-4EF1-ECF90F1DF71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94662" y="1167983"/>
              <a:ext cx="344394" cy="618498"/>
            </a:xfrm>
            <a:prstGeom prst="rect">
              <a:avLst/>
            </a:prstGeom>
          </p:spPr>
        </p:pic>
        <p:pic>
          <p:nvPicPr>
            <p:cNvPr id="48" name="object 24">
              <a:extLst>
                <a:ext uri="{FF2B5EF4-FFF2-40B4-BE49-F238E27FC236}">
                  <a16:creationId xmlns:a16="http://schemas.microsoft.com/office/drawing/2014/main" id="{8C9473D6-4615-1D6A-45A6-24BC4D1A53E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84396" y="1167983"/>
              <a:ext cx="954660" cy="959357"/>
            </a:xfrm>
            <a:prstGeom prst="rect">
              <a:avLst/>
            </a:prstGeom>
          </p:spPr>
        </p:pic>
        <p:pic>
          <p:nvPicPr>
            <p:cNvPr id="49" name="object 25">
              <a:extLst>
                <a:ext uri="{FF2B5EF4-FFF2-40B4-BE49-F238E27FC236}">
                  <a16:creationId xmlns:a16="http://schemas.microsoft.com/office/drawing/2014/main" id="{C04876C7-008A-F5D7-D4E4-F7301ECAAC0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84396" y="1506526"/>
              <a:ext cx="344394" cy="620815"/>
            </a:xfrm>
            <a:prstGeom prst="rect">
              <a:avLst/>
            </a:prstGeom>
          </p:spPr>
        </p:pic>
      </p:grpSp>
      <p:pic>
        <p:nvPicPr>
          <p:cNvPr id="50" name="object 33">
            <a:extLst>
              <a:ext uri="{FF2B5EF4-FFF2-40B4-BE49-F238E27FC236}">
                <a16:creationId xmlns:a16="http://schemas.microsoft.com/office/drawing/2014/main" id="{386C5879-D050-4CA7-9058-96291FE051FC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97632" y="5079007"/>
            <a:ext cx="718341" cy="718340"/>
          </a:xfrm>
          <a:prstGeom prst="rect">
            <a:avLst/>
          </a:prstGeom>
        </p:spPr>
      </p:pic>
      <p:pic>
        <p:nvPicPr>
          <p:cNvPr id="51" name="object 33">
            <a:extLst>
              <a:ext uri="{FF2B5EF4-FFF2-40B4-BE49-F238E27FC236}">
                <a16:creationId xmlns:a16="http://schemas.microsoft.com/office/drawing/2014/main" id="{915A0482-A473-09F5-8A30-54F6A9D6533F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61648" y="5071032"/>
            <a:ext cx="718341" cy="718340"/>
          </a:xfrm>
          <a:prstGeom prst="rect">
            <a:avLst/>
          </a:prstGeom>
        </p:spPr>
      </p:pic>
      <p:pic>
        <p:nvPicPr>
          <p:cNvPr id="52" name="object 29">
            <a:extLst>
              <a:ext uri="{FF2B5EF4-FFF2-40B4-BE49-F238E27FC236}">
                <a16:creationId xmlns:a16="http://schemas.microsoft.com/office/drawing/2014/main" id="{6ADEBBD3-9675-9E90-2ACC-CD66467B0C1E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71556" y="5406264"/>
            <a:ext cx="539999" cy="539999"/>
          </a:xfrm>
          <a:prstGeom prst="rect">
            <a:avLst/>
          </a:prstGeom>
        </p:spPr>
      </p:pic>
      <p:pic>
        <p:nvPicPr>
          <p:cNvPr id="53" name="object 29">
            <a:extLst>
              <a:ext uri="{FF2B5EF4-FFF2-40B4-BE49-F238E27FC236}">
                <a16:creationId xmlns:a16="http://schemas.microsoft.com/office/drawing/2014/main" id="{D69315E7-770A-9CA1-35F8-5A73C39CDBB4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84100" y="4628400"/>
            <a:ext cx="539999" cy="539999"/>
          </a:xfrm>
          <a:prstGeom prst="rect">
            <a:avLst/>
          </a:prstGeom>
        </p:spPr>
      </p:pic>
      <p:pic>
        <p:nvPicPr>
          <p:cNvPr id="54" name="object 29">
            <a:extLst>
              <a:ext uri="{FF2B5EF4-FFF2-40B4-BE49-F238E27FC236}">
                <a16:creationId xmlns:a16="http://schemas.microsoft.com/office/drawing/2014/main" id="{1C4913F2-6BB6-0E1B-F5D1-B00C9A0C279A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78317" y="5734074"/>
            <a:ext cx="539999" cy="539999"/>
          </a:xfrm>
          <a:prstGeom prst="rect">
            <a:avLst/>
          </a:prstGeom>
        </p:spPr>
      </p:pic>
      <p:pic>
        <p:nvPicPr>
          <p:cNvPr id="55" name="object 29">
            <a:extLst>
              <a:ext uri="{FF2B5EF4-FFF2-40B4-BE49-F238E27FC236}">
                <a16:creationId xmlns:a16="http://schemas.microsoft.com/office/drawing/2014/main" id="{9926B2FA-DFE8-E31A-F1C4-DDC5456A6753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42206" y="4553040"/>
            <a:ext cx="539999" cy="539999"/>
          </a:xfrm>
          <a:prstGeom prst="rect">
            <a:avLst/>
          </a:prstGeom>
        </p:spPr>
      </p:pic>
      <p:pic>
        <p:nvPicPr>
          <p:cNvPr id="56" name="object 29">
            <a:extLst>
              <a:ext uri="{FF2B5EF4-FFF2-40B4-BE49-F238E27FC236}">
                <a16:creationId xmlns:a16="http://schemas.microsoft.com/office/drawing/2014/main" id="{BEE94F81-F28C-814B-4085-2443CF2081A2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275855" y="5599654"/>
            <a:ext cx="539999" cy="539999"/>
          </a:xfrm>
          <a:prstGeom prst="rect">
            <a:avLst/>
          </a:prstGeom>
        </p:spPr>
      </p:pic>
      <p:pic>
        <p:nvPicPr>
          <p:cNvPr id="57" name="object 29">
            <a:extLst>
              <a:ext uri="{FF2B5EF4-FFF2-40B4-BE49-F238E27FC236}">
                <a16:creationId xmlns:a16="http://schemas.microsoft.com/office/drawing/2014/main" id="{84A85038-B394-FC3A-C4CF-FAABE1865D0F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75974" y="4609944"/>
            <a:ext cx="539999" cy="539999"/>
          </a:xfrm>
          <a:prstGeom prst="rect">
            <a:avLst/>
          </a:prstGeom>
        </p:spPr>
      </p:pic>
      <p:sp>
        <p:nvSpPr>
          <p:cNvPr id="34" name="object 28">
            <a:extLst>
              <a:ext uri="{FF2B5EF4-FFF2-40B4-BE49-F238E27FC236}">
                <a16:creationId xmlns:a16="http://schemas.microsoft.com/office/drawing/2014/main" id="{24EC7537-EC75-21B1-6AEE-9CEF96815A85}"/>
              </a:ext>
            </a:extLst>
          </p:cNvPr>
          <p:cNvSpPr txBox="1"/>
          <p:nvPr/>
        </p:nvSpPr>
        <p:spPr>
          <a:xfrm>
            <a:off x="1594902" y="4931518"/>
            <a:ext cx="1059709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補助比例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610" dirty="0">
                <a:latin typeface="Wingdings"/>
                <a:cs typeface="Wingdings"/>
              </a:rPr>
              <a:t>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中央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1/2(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自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113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年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12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月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18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日起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、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本府（依實際簽准補助內容辦理，降水量參數型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114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年為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1/4</a:t>
            </a:r>
            <a:r>
              <a:rPr lang="zh-TW" alt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）</a:t>
            </a:r>
            <a:r>
              <a:rPr lang="en-US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 </a:t>
            </a:r>
            <a:r>
              <a:rPr lang="zh-TW" altLang="zh-TW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。</a:t>
            </a:r>
            <a:endParaRPr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247</Words>
  <Application>Microsoft Office PowerPoint</Application>
  <PresentationFormat>寬螢幕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Microsoft JhengHei</vt:lpstr>
      <vt:lpstr>Microsoft JhengHei</vt:lpstr>
      <vt:lpstr>PMingLiU</vt:lpstr>
      <vt:lpstr>Calibri</vt:lpstr>
      <vt:lpstr>Times New Roman</vt:lpstr>
      <vt:lpstr>Wingdings</vt:lpstr>
      <vt:lpstr>Office Theme</vt:lpstr>
      <vt:lpstr>臺南市養殖水產保險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臺南市養殖水產保險</dc:title>
  <dc:creator>黃俊傑</dc:creator>
  <cp:lastModifiedBy>黃俊傑</cp:lastModifiedBy>
  <cp:revision>9</cp:revision>
  <dcterms:created xsi:type="dcterms:W3CDTF">2022-03-10T12:40:47Z</dcterms:created>
  <dcterms:modified xsi:type="dcterms:W3CDTF">2025-08-08T09:09:20Z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2022-03-06T00:00:00Z</vt:filetime>
  </property>
  <property fmtid="{D5CDD505-2E9C-101B-9397-08002B2CF9AE}" pid="3" name="LastSaved">
    <vt:filetime>2022-03-10T00:00:00Z</vt:filetime>
  </property>
</Properties>
</file>