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6" r:id="rId1"/>
  </p:sldMasterIdLst>
  <p:notesMasterIdLst>
    <p:notesMasterId r:id="rId15"/>
  </p:notesMasterIdLst>
  <p:handoutMasterIdLst>
    <p:handoutMasterId r:id="rId16"/>
  </p:handoutMasterIdLst>
  <p:sldIdLst>
    <p:sldId id="1264" r:id="rId2"/>
    <p:sldId id="1265" r:id="rId3"/>
    <p:sldId id="1316" r:id="rId4"/>
    <p:sldId id="1317" r:id="rId5"/>
    <p:sldId id="256" r:id="rId6"/>
    <p:sldId id="1319" r:id="rId7"/>
    <p:sldId id="1277" r:id="rId8"/>
    <p:sldId id="1269" r:id="rId9"/>
    <p:sldId id="1276" r:id="rId10"/>
    <p:sldId id="1327" r:id="rId11"/>
    <p:sldId id="1318" r:id="rId12"/>
    <p:sldId id="1328" r:id="rId13"/>
    <p:sldId id="1267" r:id="rId14"/>
  </p:sldIdLst>
  <p:sldSz cx="9144000" cy="6858000" type="screen4x3"/>
  <p:notesSz cx="6807200" cy="9939338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2117F3E-2142-4A8D-93B8-9D478CE56787}">
          <p14:sldIdLst>
            <p14:sldId id="1264"/>
            <p14:sldId id="1265"/>
            <p14:sldId id="1316"/>
            <p14:sldId id="1317"/>
          </p14:sldIdLst>
        </p14:section>
        <p14:section name="未命名的章節" id="{71DB08A1-31E4-430E-83B7-8478596C70AA}">
          <p14:sldIdLst>
            <p14:sldId id="256"/>
            <p14:sldId id="1319"/>
          </p14:sldIdLst>
        </p14:section>
        <p14:section name="未命名的章節" id="{563951A2-6B03-4284-A83C-58CD7A9EC777}">
          <p14:sldIdLst>
            <p14:sldId id="1277"/>
            <p14:sldId id="1269"/>
            <p14:sldId id="1276"/>
            <p14:sldId id="1327"/>
            <p14:sldId id="1318"/>
            <p14:sldId id="1328"/>
            <p14:sldId id="126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66FF"/>
    <a:srgbClr val="009900"/>
    <a:srgbClr val="0033CC"/>
    <a:srgbClr val="000000"/>
    <a:srgbClr val="3366FF"/>
    <a:srgbClr val="BC8F00"/>
    <a:srgbClr val="B5400B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6833" autoAdjust="0"/>
  </p:normalViewPr>
  <p:slideViewPr>
    <p:cSldViewPr>
      <p:cViewPr varScale="1">
        <p:scale>
          <a:sx n="115" d="100"/>
          <a:sy n="115" d="100"/>
        </p:scale>
        <p:origin x="-15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4026" y="-114"/>
      </p:cViewPr>
      <p:guideLst>
        <p:guide orient="horz" pos="3130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5C933-F94F-4EAA-BD3D-66ACA8EBB762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CEC2F2E-C6F7-4637-883E-DD8205C63438}">
      <dgm:prSet phldrT="[文字]" custT="1"/>
      <dgm:spPr/>
      <dgm:t>
        <a:bodyPr/>
        <a:lstStyle/>
        <a:p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貳</a:t>
          </a:r>
        </a:p>
      </dgm:t>
    </dgm:pt>
    <dgm:pt modelId="{3D3F5B9E-7FC8-45C6-B9BE-2D400ADA53A8}" type="parTrans" cxnId="{425D4C3A-5B10-4B38-B0DB-E5971B03F259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348EC540-7BDE-4BC6-A12B-13027BCCD412}" type="sibTrans" cxnId="{425D4C3A-5B10-4B38-B0DB-E5971B03F259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19A734BA-0F3E-4D39-88E3-FE1FDD1EC587}">
      <dgm:prSet custT="1"/>
      <dgm:spPr/>
      <dgm:t>
        <a:bodyPr/>
        <a:lstStyle/>
        <a:p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壹</a:t>
          </a:r>
        </a:p>
      </dgm:t>
    </dgm:pt>
    <dgm:pt modelId="{611383D4-45C2-448E-BA72-595B3AC891B8}" type="parTrans" cxnId="{DCBDCE0A-D6BF-4C70-ACBA-EA0D9541FECE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795B8019-7055-4063-96AB-5990FEFDE936}" type="sibTrans" cxnId="{DCBDCE0A-D6BF-4C70-ACBA-EA0D9541FECE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0D286D53-ECD3-48F4-9EDC-2DC173C1F9D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水情資訊說明</a:t>
          </a:r>
        </a:p>
      </dgm:t>
    </dgm:pt>
    <dgm:pt modelId="{2BB6B8A1-8CA5-4095-843A-824A90737E69}" type="parTrans" cxnId="{E6FE7E4A-96D9-4DD2-975C-85E522AB67FD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774EB800-A05D-495C-A544-396A68C1CF3D}" type="sibTrans" cxnId="{E6FE7E4A-96D9-4DD2-975C-85E522AB67FD}">
      <dgm:prSet/>
      <dgm:spPr/>
      <dgm:t>
        <a:bodyPr/>
        <a:lstStyle/>
        <a:p>
          <a:endParaRPr lang="zh-TW" alt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79C38ACA-94AA-4730-8491-D970A3DC042B}">
      <dgm:prSet phldrT="[文字]" custT="1"/>
      <dgm:spPr/>
      <dgm:t>
        <a:bodyPr/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確保排水功能正常整備</a:t>
          </a:r>
        </a:p>
      </dgm:t>
    </dgm:pt>
    <dgm:pt modelId="{E023184C-FBA6-41B1-9289-0177D3BF03BC}" type="parTrans" cxnId="{0818E9D3-CA82-422E-B6C1-1FC2C9A3B6C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BF60C-1005-4EA9-A64C-BDD6450A8E0E}" type="sibTrans" cxnId="{0818E9D3-CA82-422E-B6C1-1FC2C9A3B6C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B8CB79-40C7-4228-BA39-A0854D8079B1}">
      <dgm:prSet custT="1"/>
      <dgm:spPr/>
      <dgm:t>
        <a:bodyPr/>
        <a:lstStyle/>
        <a:p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參</a:t>
          </a:r>
        </a:p>
      </dgm:t>
    </dgm:pt>
    <dgm:pt modelId="{52BED75C-EBC2-4181-8B08-F2150945A3C2}" type="parTrans" cxnId="{85B2C169-CE1B-450F-B5E2-9EF8E368AF9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593B98-068B-4260-B34F-33E412B43448}" type="sibTrans" cxnId="{85B2C169-CE1B-450F-B5E2-9EF8E368AF9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797F05-A07A-46E6-AA88-3C998F70AFDB}">
      <dgm:prSet custT="1"/>
      <dgm:spPr/>
      <dgm:t>
        <a:bodyPr/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在建工程防汛整備</a:t>
          </a:r>
        </a:p>
      </dgm:t>
    </dgm:pt>
    <dgm:pt modelId="{2D05C179-D8AA-4140-9BDD-A6F0B532C8F1}" type="parTrans" cxnId="{388522AB-D5E5-4229-9271-C58DE5F2E62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D55789-3170-48C7-851E-653E4D6A5E7A}" type="sibTrans" cxnId="{388522AB-D5E5-4229-9271-C58DE5F2E62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3C8B65-FF23-4B77-A1A2-BEED883ABAA8}">
      <dgm:prSet custT="1"/>
      <dgm:spPr/>
      <dgm:t>
        <a:bodyPr/>
        <a:lstStyle/>
        <a:p>
          <a:pPr rtl="0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肆</a:t>
          </a:r>
        </a:p>
      </dgm:t>
    </dgm:pt>
    <dgm:pt modelId="{2A7E8689-569F-45A0-957B-9D305B84E8CE}" type="parTrans" cxnId="{72CE77A4-74C2-4EFF-803B-236885B273C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0689B-9565-48FC-82EB-95791C863DCB}" type="sibTrans" cxnId="{72CE77A4-74C2-4EFF-803B-236885B273C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AE9A61-5DEE-43CD-B820-2A29129386B5}">
      <dgm:prSet custT="1"/>
      <dgm:spPr/>
      <dgm:t>
        <a:bodyPr/>
        <a:lstStyle/>
        <a:p>
          <a:pPr rtl="0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伍</a:t>
          </a:r>
        </a:p>
      </dgm:t>
    </dgm:pt>
    <dgm:pt modelId="{86AF6F2C-54EB-4AE8-A9BA-53C4ECCB1018}" type="parTrans" cxnId="{F6ED64AE-C9D4-4BE1-9BA3-6319381321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8F90C2-7A1F-4214-894F-030C455BA70C}" type="sibTrans" cxnId="{F6ED64AE-C9D4-4BE1-9BA3-6319381321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206C4-7648-48E6-BB2D-786C2516C3A8}">
      <dgm:prSet custT="1"/>
      <dgm:spPr/>
      <dgm:t>
        <a:bodyPr/>
        <a:lstStyle/>
        <a:p>
          <a:pPr rtl="0"/>
          <a:r>
            <a:rPr kumimoji="1" lang="zh-TW" altLang="en-US" sz="36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防汛機具及設施整備</a:t>
          </a:r>
          <a:endParaRPr lang="zh-TW" alt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gm:t>
    </dgm:pt>
    <dgm:pt modelId="{E140085F-9366-49C1-89D8-8973420EF68D}" type="parTrans" cxnId="{6D034EAB-BEED-4609-9A78-F7FAC629611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D73AED-A46B-4D74-8FDE-09CFFE7D3711}" type="sibTrans" cxnId="{6D034EAB-BEED-4609-9A78-F7FAC629611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F3C30C-8E35-4515-A2A8-6CE5E66D4D38}">
      <dgm:prSet custT="1"/>
      <dgm:spPr/>
      <dgm:t>
        <a:bodyPr/>
        <a:lstStyle/>
        <a:p>
          <a:pPr rtl="0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車行地下道巡檢</a:t>
          </a:r>
        </a:p>
      </dgm:t>
    </dgm:pt>
    <dgm:pt modelId="{A2E34A95-FF36-4394-8693-91A8AD246D7C}" type="parTrans" cxnId="{0B4C8F0A-BE53-4B3C-979E-A7D27B2F031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E8ACD9-F681-4A19-97AF-9DCC8CB683B8}" type="sibTrans" cxnId="{0B4C8F0A-BE53-4B3C-979E-A7D27B2F031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877930-F151-4E85-9CE2-631D473C7014}">
      <dgm:prSet custT="1"/>
      <dgm:spPr/>
      <dgm:t>
        <a:bodyPr/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陸</a:t>
          </a:r>
        </a:p>
      </dgm:t>
    </dgm:pt>
    <dgm:pt modelId="{11FBE860-4A62-44F6-80D5-034F21C7D627}" type="parTrans" cxnId="{6B5FF2EB-509B-4A5E-B291-455A6FB2C59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146602-DF2C-4883-9881-E5F909A6E9DC}" type="sibTrans" cxnId="{6B5FF2EB-509B-4A5E-B291-455A6FB2C59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78F2FE-4FD4-4E28-A736-81E7F39B48EF}">
      <dgm:prSet custT="1"/>
      <dgm:spPr/>
      <dgm:t>
        <a:bodyPr/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啟動自主防災社區維運</a:t>
          </a:r>
        </a:p>
      </dgm:t>
    </dgm:pt>
    <dgm:pt modelId="{13926F4A-AEF8-4143-8C13-CF3143E5668F}" type="parTrans" cxnId="{17224632-D513-4ABA-B48A-FFE7A31C461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43B99E-AC3E-433C-9056-C1E3281BAE22}" type="sibTrans" cxnId="{17224632-D513-4ABA-B48A-FFE7A31C461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C92F56-2E02-4363-A0F0-7C1FD5E19C6F}" type="pres">
      <dgm:prSet presAssocID="{BB65C933-F94F-4EAA-BD3D-66ACA8EBB7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DE96DE7-D8E2-447E-8DCB-EDBB4BC66A44}" type="pres">
      <dgm:prSet presAssocID="{19A734BA-0F3E-4D39-88E3-FE1FDD1EC587}" presName="composite" presStyleCnt="0"/>
      <dgm:spPr/>
    </dgm:pt>
    <dgm:pt modelId="{887AD494-6DE2-4CD9-9CD0-CBB44C5D7C71}" type="pres">
      <dgm:prSet presAssocID="{19A734BA-0F3E-4D39-88E3-FE1FDD1EC58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E1D223-B2B6-4AB0-A863-F07944C1011B}" type="pres">
      <dgm:prSet presAssocID="{19A734BA-0F3E-4D39-88E3-FE1FDD1EC587}" presName="descendantText" presStyleLbl="alignAcc1" presStyleIdx="0" presStyleCnt="6" custLinFactNeighborX="0" custLinFactNeighborY="-9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047034-7904-46CA-B48D-805200CD7C14}" type="pres">
      <dgm:prSet presAssocID="{795B8019-7055-4063-96AB-5990FEFDE936}" presName="sp" presStyleCnt="0"/>
      <dgm:spPr/>
    </dgm:pt>
    <dgm:pt modelId="{B7E4FBE1-63FA-4AF8-B37F-8F6F2D70A31B}" type="pres">
      <dgm:prSet presAssocID="{CCEC2F2E-C6F7-4637-883E-DD8205C63438}" presName="composite" presStyleCnt="0"/>
      <dgm:spPr/>
    </dgm:pt>
    <dgm:pt modelId="{8445881E-1528-4C14-BAFE-886D5A02706A}" type="pres">
      <dgm:prSet presAssocID="{CCEC2F2E-C6F7-4637-883E-DD8205C63438}" presName="parentText" presStyleLbl="alignNode1" presStyleIdx="1" presStyleCnt="6" custLinFactNeighborX="-2758" custLinFactNeighborY="-145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79F37-1378-48E5-826B-A12F12F149DA}" type="pres">
      <dgm:prSet presAssocID="{CCEC2F2E-C6F7-4637-883E-DD8205C63438}" presName="descendantText" presStyleLbl="alignAcc1" presStyleIdx="1" presStyleCnt="6" custLinFactNeighborY="-66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738098-9270-413A-86E4-6A3A97A13896}" type="pres">
      <dgm:prSet presAssocID="{348EC540-7BDE-4BC6-A12B-13027BCCD412}" presName="sp" presStyleCnt="0"/>
      <dgm:spPr/>
    </dgm:pt>
    <dgm:pt modelId="{2EAC2D71-7200-49CC-8962-8689FC7EB8E2}" type="pres">
      <dgm:prSet presAssocID="{AEB8CB79-40C7-4228-BA39-A0854D8079B1}" presName="composite" presStyleCnt="0"/>
      <dgm:spPr/>
    </dgm:pt>
    <dgm:pt modelId="{F1105EE0-1BB1-4674-9067-2AF924A834FC}" type="pres">
      <dgm:prSet presAssocID="{AEB8CB79-40C7-4228-BA39-A0854D8079B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610A80-1A29-4E01-9937-E53D5F010041}" type="pres">
      <dgm:prSet presAssocID="{AEB8CB79-40C7-4228-BA39-A0854D8079B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1B067C-A28E-487C-94E4-8B8979DDCA9A}" type="pres">
      <dgm:prSet presAssocID="{AE593B98-068B-4260-B34F-33E412B43448}" presName="sp" presStyleCnt="0"/>
      <dgm:spPr/>
    </dgm:pt>
    <dgm:pt modelId="{1A31F10E-F758-4BE3-A015-20836EA83DA7}" type="pres">
      <dgm:prSet presAssocID="{F53C8B65-FF23-4B77-A1A2-BEED883ABAA8}" presName="composite" presStyleCnt="0"/>
      <dgm:spPr/>
    </dgm:pt>
    <dgm:pt modelId="{3F547071-900B-49DF-A7C3-839E8D758B79}" type="pres">
      <dgm:prSet presAssocID="{F53C8B65-FF23-4B77-A1A2-BEED883ABAA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B02AAA-EFD4-44BA-93E2-3A973DF5F922}" type="pres">
      <dgm:prSet presAssocID="{F53C8B65-FF23-4B77-A1A2-BEED883ABAA8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472521-F33D-473A-829B-05EA97EACBA5}" type="pres">
      <dgm:prSet presAssocID="{9300689B-9565-48FC-82EB-95791C863DCB}" presName="sp" presStyleCnt="0"/>
      <dgm:spPr/>
    </dgm:pt>
    <dgm:pt modelId="{9E59579B-D331-421C-B194-744E59BC41C3}" type="pres">
      <dgm:prSet presAssocID="{61AE9A61-5DEE-43CD-B820-2A29129386B5}" presName="composite" presStyleCnt="0"/>
      <dgm:spPr/>
    </dgm:pt>
    <dgm:pt modelId="{5AC47DFC-9D5D-4067-95DB-FBA88DB73EC4}" type="pres">
      <dgm:prSet presAssocID="{61AE9A61-5DEE-43CD-B820-2A29129386B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B89F59-5E41-47FD-B241-BCBFD1624E82}" type="pres">
      <dgm:prSet presAssocID="{61AE9A61-5DEE-43CD-B820-2A29129386B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C5D5D9-1C4E-4786-ACD7-D368C46113ED}" type="pres">
      <dgm:prSet presAssocID="{B98F90C2-7A1F-4214-894F-030C455BA70C}" presName="sp" presStyleCnt="0"/>
      <dgm:spPr/>
    </dgm:pt>
    <dgm:pt modelId="{562BF8D9-DFE4-4232-8D9A-C562FD6FE2EC}" type="pres">
      <dgm:prSet presAssocID="{BB877930-F151-4E85-9CE2-631D473C7014}" presName="composite" presStyleCnt="0"/>
      <dgm:spPr/>
    </dgm:pt>
    <dgm:pt modelId="{7E1A71DD-260F-46D1-A089-946C86DDAE40}" type="pres">
      <dgm:prSet presAssocID="{BB877930-F151-4E85-9CE2-631D473C7014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50CB23-B5C7-4AC8-9F06-2A654C7271DA}" type="pres">
      <dgm:prSet presAssocID="{BB877930-F151-4E85-9CE2-631D473C7014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237AED2-4833-419D-BCDD-A92FA4394069}" type="presOf" srcId="{19A734BA-0F3E-4D39-88E3-FE1FDD1EC587}" destId="{887AD494-6DE2-4CD9-9CD0-CBB44C5D7C71}" srcOrd="0" destOrd="0" presId="urn:microsoft.com/office/officeart/2005/8/layout/chevron2"/>
    <dgm:cxn modelId="{1E31B4FD-1915-4AC6-B932-35EA621A4464}" type="presOf" srcId="{BB65C933-F94F-4EAA-BD3D-66ACA8EBB762}" destId="{0DC92F56-2E02-4363-A0F0-7C1FD5E19C6F}" srcOrd="0" destOrd="0" presId="urn:microsoft.com/office/officeart/2005/8/layout/chevron2"/>
    <dgm:cxn modelId="{1CD686DB-352A-4226-AF6A-DA2102919F47}" type="presOf" srcId="{AEB8CB79-40C7-4228-BA39-A0854D8079B1}" destId="{F1105EE0-1BB1-4674-9067-2AF924A834FC}" srcOrd="0" destOrd="0" presId="urn:microsoft.com/office/officeart/2005/8/layout/chevron2"/>
    <dgm:cxn modelId="{72CE77A4-74C2-4EFF-803B-236885B273CC}" srcId="{BB65C933-F94F-4EAA-BD3D-66ACA8EBB762}" destId="{F53C8B65-FF23-4B77-A1A2-BEED883ABAA8}" srcOrd="3" destOrd="0" parTransId="{2A7E8689-569F-45A0-957B-9D305B84E8CE}" sibTransId="{9300689B-9565-48FC-82EB-95791C863DCB}"/>
    <dgm:cxn modelId="{7F087487-D01C-4788-A547-CC12D95BF0B1}" type="presOf" srcId="{F53C8B65-FF23-4B77-A1A2-BEED883ABAA8}" destId="{3F547071-900B-49DF-A7C3-839E8D758B79}" srcOrd="0" destOrd="0" presId="urn:microsoft.com/office/officeart/2005/8/layout/chevron2"/>
    <dgm:cxn modelId="{6B5FF2EB-509B-4A5E-B291-455A6FB2C592}" srcId="{BB65C933-F94F-4EAA-BD3D-66ACA8EBB762}" destId="{BB877930-F151-4E85-9CE2-631D473C7014}" srcOrd="5" destOrd="0" parTransId="{11FBE860-4A62-44F6-80D5-034F21C7D627}" sibTransId="{C3146602-DF2C-4883-9881-E5F909A6E9DC}"/>
    <dgm:cxn modelId="{17224632-D513-4ABA-B48A-FFE7A31C461E}" srcId="{BB877930-F151-4E85-9CE2-631D473C7014}" destId="{6578F2FE-4FD4-4E28-A736-81E7F39B48EF}" srcOrd="0" destOrd="0" parTransId="{13926F4A-AEF8-4143-8C13-CF3143E5668F}" sibTransId="{3F43B99E-AC3E-433C-9056-C1E3281BAE22}"/>
    <dgm:cxn modelId="{B52D6B37-016C-4974-9ED7-6ADC7CE38A73}" type="presOf" srcId="{DB797F05-A07A-46E6-AA88-3C998F70AFDB}" destId="{5F610A80-1A29-4E01-9937-E53D5F010041}" srcOrd="0" destOrd="0" presId="urn:microsoft.com/office/officeart/2005/8/layout/chevron2"/>
    <dgm:cxn modelId="{388522AB-D5E5-4229-9271-C58DE5F2E62F}" srcId="{AEB8CB79-40C7-4228-BA39-A0854D8079B1}" destId="{DB797F05-A07A-46E6-AA88-3C998F70AFDB}" srcOrd="0" destOrd="0" parTransId="{2D05C179-D8AA-4140-9BDD-A6F0B532C8F1}" sibTransId="{68D55789-3170-48C7-851E-653E4D6A5E7A}"/>
    <dgm:cxn modelId="{9BBC17CE-0DCA-4F5B-853B-A3169476B045}" type="presOf" srcId="{6578F2FE-4FD4-4E28-A736-81E7F39B48EF}" destId="{5D50CB23-B5C7-4AC8-9F06-2A654C7271DA}" srcOrd="0" destOrd="0" presId="urn:microsoft.com/office/officeart/2005/8/layout/chevron2"/>
    <dgm:cxn modelId="{A7B6F4B6-D848-4188-A8DD-F09AF567D8E7}" type="presOf" srcId="{61AE9A61-5DEE-43CD-B820-2A29129386B5}" destId="{5AC47DFC-9D5D-4067-95DB-FBA88DB73EC4}" srcOrd="0" destOrd="0" presId="urn:microsoft.com/office/officeart/2005/8/layout/chevron2"/>
    <dgm:cxn modelId="{85B2C169-CE1B-450F-B5E2-9EF8E368AF9E}" srcId="{BB65C933-F94F-4EAA-BD3D-66ACA8EBB762}" destId="{AEB8CB79-40C7-4228-BA39-A0854D8079B1}" srcOrd="2" destOrd="0" parTransId="{52BED75C-EBC2-4181-8B08-F2150945A3C2}" sibTransId="{AE593B98-068B-4260-B34F-33E412B43448}"/>
    <dgm:cxn modelId="{9A9BAD67-385A-4D63-A877-B3CAEE3832EC}" type="presOf" srcId="{0D286D53-ECD3-48F4-9EDC-2DC173C1F9D2}" destId="{A4E1D223-B2B6-4AB0-A863-F07944C1011B}" srcOrd="0" destOrd="0" presId="urn:microsoft.com/office/officeart/2005/8/layout/chevron2"/>
    <dgm:cxn modelId="{DCBDCE0A-D6BF-4C70-ACBA-EA0D9541FECE}" srcId="{BB65C933-F94F-4EAA-BD3D-66ACA8EBB762}" destId="{19A734BA-0F3E-4D39-88E3-FE1FDD1EC587}" srcOrd="0" destOrd="0" parTransId="{611383D4-45C2-448E-BA72-595B3AC891B8}" sibTransId="{795B8019-7055-4063-96AB-5990FEFDE936}"/>
    <dgm:cxn modelId="{0818E9D3-CA82-422E-B6C1-1FC2C9A3B6C4}" srcId="{CCEC2F2E-C6F7-4637-883E-DD8205C63438}" destId="{79C38ACA-94AA-4730-8491-D970A3DC042B}" srcOrd="0" destOrd="0" parTransId="{E023184C-FBA6-41B1-9289-0177D3BF03BC}" sibTransId="{44EBF60C-1005-4EA9-A64C-BDD6450A8E0E}"/>
    <dgm:cxn modelId="{425D4C3A-5B10-4B38-B0DB-E5971B03F259}" srcId="{BB65C933-F94F-4EAA-BD3D-66ACA8EBB762}" destId="{CCEC2F2E-C6F7-4637-883E-DD8205C63438}" srcOrd="1" destOrd="0" parTransId="{3D3F5B9E-7FC8-45C6-B9BE-2D400ADA53A8}" sibTransId="{348EC540-7BDE-4BC6-A12B-13027BCCD412}"/>
    <dgm:cxn modelId="{422A1DF8-8BD5-41BA-89C2-56C5E77E61DA}" type="presOf" srcId="{CCEC2F2E-C6F7-4637-883E-DD8205C63438}" destId="{8445881E-1528-4C14-BAFE-886D5A02706A}" srcOrd="0" destOrd="0" presId="urn:microsoft.com/office/officeart/2005/8/layout/chevron2"/>
    <dgm:cxn modelId="{6D034EAB-BEED-4609-9A78-F7FAC6296114}" srcId="{F53C8B65-FF23-4B77-A1A2-BEED883ABAA8}" destId="{590206C4-7648-48E6-BB2D-786C2516C3A8}" srcOrd="0" destOrd="0" parTransId="{E140085F-9366-49C1-89D8-8973420EF68D}" sibTransId="{5FD73AED-A46B-4D74-8FDE-09CFFE7D3711}"/>
    <dgm:cxn modelId="{7B678C5C-E3D4-4C31-85F6-426076DAAD96}" type="presOf" srcId="{79C38ACA-94AA-4730-8491-D970A3DC042B}" destId="{B6979F37-1378-48E5-826B-A12F12F149DA}" srcOrd="0" destOrd="0" presId="urn:microsoft.com/office/officeart/2005/8/layout/chevron2"/>
    <dgm:cxn modelId="{3B6757BE-6E7D-4B14-BE78-C345B2E7353F}" type="presOf" srcId="{590206C4-7648-48E6-BB2D-786C2516C3A8}" destId="{07B02AAA-EFD4-44BA-93E2-3A973DF5F922}" srcOrd="0" destOrd="0" presId="urn:microsoft.com/office/officeart/2005/8/layout/chevron2"/>
    <dgm:cxn modelId="{1409EC15-3A34-4FAF-BA5B-2E0EA3A24558}" type="presOf" srcId="{BB877930-F151-4E85-9CE2-631D473C7014}" destId="{7E1A71DD-260F-46D1-A089-946C86DDAE40}" srcOrd="0" destOrd="0" presId="urn:microsoft.com/office/officeart/2005/8/layout/chevron2"/>
    <dgm:cxn modelId="{0B4C8F0A-BE53-4B3C-979E-A7D27B2F031F}" srcId="{61AE9A61-5DEE-43CD-B820-2A29129386B5}" destId="{1DF3C30C-8E35-4515-A2A8-6CE5E66D4D38}" srcOrd="0" destOrd="0" parTransId="{A2E34A95-FF36-4394-8693-91A8AD246D7C}" sibTransId="{CBE8ACD9-F681-4A19-97AF-9DCC8CB683B8}"/>
    <dgm:cxn modelId="{13118935-8393-4BF3-B805-3D6D65FE87E9}" type="presOf" srcId="{1DF3C30C-8E35-4515-A2A8-6CE5E66D4D38}" destId="{48B89F59-5E41-47FD-B241-BCBFD1624E82}" srcOrd="0" destOrd="0" presId="urn:microsoft.com/office/officeart/2005/8/layout/chevron2"/>
    <dgm:cxn modelId="{E6FE7E4A-96D9-4DD2-975C-85E522AB67FD}" srcId="{19A734BA-0F3E-4D39-88E3-FE1FDD1EC587}" destId="{0D286D53-ECD3-48F4-9EDC-2DC173C1F9D2}" srcOrd="0" destOrd="0" parTransId="{2BB6B8A1-8CA5-4095-843A-824A90737E69}" sibTransId="{774EB800-A05D-495C-A544-396A68C1CF3D}"/>
    <dgm:cxn modelId="{F6ED64AE-C9D4-4BE1-9BA3-6319381321FC}" srcId="{BB65C933-F94F-4EAA-BD3D-66ACA8EBB762}" destId="{61AE9A61-5DEE-43CD-B820-2A29129386B5}" srcOrd="4" destOrd="0" parTransId="{86AF6F2C-54EB-4AE8-A9BA-53C4ECCB1018}" sibTransId="{B98F90C2-7A1F-4214-894F-030C455BA70C}"/>
    <dgm:cxn modelId="{900B495C-3D39-41C6-A90B-57507E209FF9}" type="presParOf" srcId="{0DC92F56-2E02-4363-A0F0-7C1FD5E19C6F}" destId="{BDE96DE7-D8E2-447E-8DCB-EDBB4BC66A44}" srcOrd="0" destOrd="0" presId="urn:microsoft.com/office/officeart/2005/8/layout/chevron2"/>
    <dgm:cxn modelId="{591D5028-F852-437E-AF6F-90F2D7D22889}" type="presParOf" srcId="{BDE96DE7-D8E2-447E-8DCB-EDBB4BC66A44}" destId="{887AD494-6DE2-4CD9-9CD0-CBB44C5D7C71}" srcOrd="0" destOrd="0" presId="urn:microsoft.com/office/officeart/2005/8/layout/chevron2"/>
    <dgm:cxn modelId="{10E52CC8-2630-4ACB-87AF-74B0BE02DF05}" type="presParOf" srcId="{BDE96DE7-D8E2-447E-8DCB-EDBB4BC66A44}" destId="{A4E1D223-B2B6-4AB0-A863-F07944C1011B}" srcOrd="1" destOrd="0" presId="urn:microsoft.com/office/officeart/2005/8/layout/chevron2"/>
    <dgm:cxn modelId="{08BDECDA-1EA4-4211-8143-2F7C21918A0B}" type="presParOf" srcId="{0DC92F56-2E02-4363-A0F0-7C1FD5E19C6F}" destId="{20047034-7904-46CA-B48D-805200CD7C14}" srcOrd="1" destOrd="0" presId="urn:microsoft.com/office/officeart/2005/8/layout/chevron2"/>
    <dgm:cxn modelId="{C9FA7792-DAE0-4D54-8BBA-306BE3940EED}" type="presParOf" srcId="{0DC92F56-2E02-4363-A0F0-7C1FD5E19C6F}" destId="{B7E4FBE1-63FA-4AF8-B37F-8F6F2D70A31B}" srcOrd="2" destOrd="0" presId="urn:microsoft.com/office/officeart/2005/8/layout/chevron2"/>
    <dgm:cxn modelId="{766F7B4A-87F5-48BB-96A4-C5224E9805C7}" type="presParOf" srcId="{B7E4FBE1-63FA-4AF8-B37F-8F6F2D70A31B}" destId="{8445881E-1528-4C14-BAFE-886D5A02706A}" srcOrd="0" destOrd="0" presId="urn:microsoft.com/office/officeart/2005/8/layout/chevron2"/>
    <dgm:cxn modelId="{A1A6E486-D2B7-4AE3-AB1D-F1DD977E3B71}" type="presParOf" srcId="{B7E4FBE1-63FA-4AF8-B37F-8F6F2D70A31B}" destId="{B6979F37-1378-48E5-826B-A12F12F149DA}" srcOrd="1" destOrd="0" presId="urn:microsoft.com/office/officeart/2005/8/layout/chevron2"/>
    <dgm:cxn modelId="{94A8A1FB-7435-4B10-9E36-6E292062D5B3}" type="presParOf" srcId="{0DC92F56-2E02-4363-A0F0-7C1FD5E19C6F}" destId="{74738098-9270-413A-86E4-6A3A97A13896}" srcOrd="3" destOrd="0" presId="urn:microsoft.com/office/officeart/2005/8/layout/chevron2"/>
    <dgm:cxn modelId="{203DFACB-EF0D-4ECA-8DDB-21CDCED6A9C8}" type="presParOf" srcId="{0DC92F56-2E02-4363-A0F0-7C1FD5E19C6F}" destId="{2EAC2D71-7200-49CC-8962-8689FC7EB8E2}" srcOrd="4" destOrd="0" presId="urn:microsoft.com/office/officeart/2005/8/layout/chevron2"/>
    <dgm:cxn modelId="{DC36B823-41D9-4801-8F52-690960B6B008}" type="presParOf" srcId="{2EAC2D71-7200-49CC-8962-8689FC7EB8E2}" destId="{F1105EE0-1BB1-4674-9067-2AF924A834FC}" srcOrd="0" destOrd="0" presId="urn:microsoft.com/office/officeart/2005/8/layout/chevron2"/>
    <dgm:cxn modelId="{D8F6DE52-50A5-44B3-923F-A0BFF7ABF523}" type="presParOf" srcId="{2EAC2D71-7200-49CC-8962-8689FC7EB8E2}" destId="{5F610A80-1A29-4E01-9937-E53D5F010041}" srcOrd="1" destOrd="0" presId="urn:microsoft.com/office/officeart/2005/8/layout/chevron2"/>
    <dgm:cxn modelId="{A6398533-D3FE-4ADA-ACED-84D8786B9703}" type="presParOf" srcId="{0DC92F56-2E02-4363-A0F0-7C1FD5E19C6F}" destId="{731B067C-A28E-487C-94E4-8B8979DDCA9A}" srcOrd="5" destOrd="0" presId="urn:microsoft.com/office/officeart/2005/8/layout/chevron2"/>
    <dgm:cxn modelId="{0CA44D91-5A5E-4DAE-B27F-A21C0A5EE7A5}" type="presParOf" srcId="{0DC92F56-2E02-4363-A0F0-7C1FD5E19C6F}" destId="{1A31F10E-F758-4BE3-A015-20836EA83DA7}" srcOrd="6" destOrd="0" presId="urn:microsoft.com/office/officeart/2005/8/layout/chevron2"/>
    <dgm:cxn modelId="{837F52C9-9858-4A5F-B07E-6771D17D9F1C}" type="presParOf" srcId="{1A31F10E-F758-4BE3-A015-20836EA83DA7}" destId="{3F547071-900B-49DF-A7C3-839E8D758B79}" srcOrd="0" destOrd="0" presId="urn:microsoft.com/office/officeart/2005/8/layout/chevron2"/>
    <dgm:cxn modelId="{19A3C59F-E558-4918-9264-C9E41DBF8BDC}" type="presParOf" srcId="{1A31F10E-F758-4BE3-A015-20836EA83DA7}" destId="{07B02AAA-EFD4-44BA-93E2-3A973DF5F922}" srcOrd="1" destOrd="0" presId="urn:microsoft.com/office/officeart/2005/8/layout/chevron2"/>
    <dgm:cxn modelId="{BFE27AAD-0C26-4C48-A2BD-EF71D4D506C6}" type="presParOf" srcId="{0DC92F56-2E02-4363-A0F0-7C1FD5E19C6F}" destId="{2B472521-F33D-473A-829B-05EA97EACBA5}" srcOrd="7" destOrd="0" presId="urn:microsoft.com/office/officeart/2005/8/layout/chevron2"/>
    <dgm:cxn modelId="{50F58A2D-CCF7-42D4-A91A-2F95C4B5EE2C}" type="presParOf" srcId="{0DC92F56-2E02-4363-A0F0-7C1FD5E19C6F}" destId="{9E59579B-D331-421C-B194-744E59BC41C3}" srcOrd="8" destOrd="0" presId="urn:microsoft.com/office/officeart/2005/8/layout/chevron2"/>
    <dgm:cxn modelId="{572DAEDC-946E-452F-B0F8-9C29A1E8941C}" type="presParOf" srcId="{9E59579B-D331-421C-B194-744E59BC41C3}" destId="{5AC47DFC-9D5D-4067-95DB-FBA88DB73EC4}" srcOrd="0" destOrd="0" presId="urn:microsoft.com/office/officeart/2005/8/layout/chevron2"/>
    <dgm:cxn modelId="{F30D1BDE-22CE-4C5B-9A4F-A48CF2C972D0}" type="presParOf" srcId="{9E59579B-D331-421C-B194-744E59BC41C3}" destId="{48B89F59-5E41-47FD-B241-BCBFD1624E82}" srcOrd="1" destOrd="0" presId="urn:microsoft.com/office/officeart/2005/8/layout/chevron2"/>
    <dgm:cxn modelId="{9D468F4B-9D7C-4519-98CB-592510BD82A6}" type="presParOf" srcId="{0DC92F56-2E02-4363-A0F0-7C1FD5E19C6F}" destId="{A3C5D5D9-1C4E-4786-ACD7-D368C46113ED}" srcOrd="9" destOrd="0" presId="urn:microsoft.com/office/officeart/2005/8/layout/chevron2"/>
    <dgm:cxn modelId="{5819DB29-99EA-4AA9-9F58-A6FBE732BAF0}" type="presParOf" srcId="{0DC92F56-2E02-4363-A0F0-7C1FD5E19C6F}" destId="{562BF8D9-DFE4-4232-8D9A-C562FD6FE2EC}" srcOrd="10" destOrd="0" presId="urn:microsoft.com/office/officeart/2005/8/layout/chevron2"/>
    <dgm:cxn modelId="{E1C221E3-51F1-4D91-AE4E-F855F3DBD8A6}" type="presParOf" srcId="{562BF8D9-DFE4-4232-8D9A-C562FD6FE2EC}" destId="{7E1A71DD-260F-46D1-A089-946C86DDAE40}" srcOrd="0" destOrd="0" presId="urn:microsoft.com/office/officeart/2005/8/layout/chevron2"/>
    <dgm:cxn modelId="{8D1028A1-2A9E-4FF9-B810-DADB1C3951D0}" type="presParOf" srcId="{562BF8D9-DFE4-4232-8D9A-C562FD6FE2EC}" destId="{5D50CB23-B5C7-4AC8-9F06-2A654C7271D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AD494-6DE2-4CD9-9CD0-CBB44C5D7C71}">
      <dsp:nvSpPr>
        <dsp:cNvPr id="0" name=""/>
        <dsp:cNvSpPr/>
      </dsp:nvSpPr>
      <dsp:spPr>
        <a:xfrm rot="5400000">
          <a:off x="-137939" y="143759"/>
          <a:ext cx="919593" cy="64371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壹</a:t>
          </a:r>
        </a:p>
      </dsp:txBody>
      <dsp:txXfrm rot="-5400000">
        <a:off x="1" y="327678"/>
        <a:ext cx="643715" cy="275878"/>
      </dsp:txXfrm>
    </dsp:sp>
    <dsp:sp modelId="{A4E1D223-B2B6-4AB0-A863-F07944C1011B}">
      <dsp:nvSpPr>
        <dsp:cNvPr id="0" name=""/>
        <dsp:cNvSpPr/>
      </dsp:nvSpPr>
      <dsp:spPr>
        <a:xfrm rot="5400000">
          <a:off x="4235300" y="-3591464"/>
          <a:ext cx="598050" cy="7781220"/>
        </a:xfrm>
        <a:prstGeom prst="round2SameRect">
          <a:avLst/>
        </a:prstGeom>
        <a:solidFill>
          <a:schemeClr val="lt1"/>
        </a:solidFill>
        <a:ln w="190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水情資訊說明</a:t>
          </a:r>
        </a:p>
      </dsp:txBody>
      <dsp:txXfrm rot="-5400000">
        <a:off x="643715" y="29315"/>
        <a:ext cx="7752026" cy="539662"/>
      </dsp:txXfrm>
    </dsp:sp>
    <dsp:sp modelId="{8445881E-1528-4C14-BAFE-886D5A02706A}">
      <dsp:nvSpPr>
        <dsp:cNvPr id="0" name=""/>
        <dsp:cNvSpPr/>
      </dsp:nvSpPr>
      <dsp:spPr>
        <a:xfrm rot="5400000">
          <a:off x="-137939" y="952207"/>
          <a:ext cx="919593" cy="643715"/>
        </a:xfrm>
        <a:prstGeom prst="chevron">
          <a:avLst/>
        </a:prstGeom>
        <a:solidFill>
          <a:schemeClr val="accent3">
            <a:hueOff val="-3307855"/>
            <a:satOff val="5364"/>
            <a:lumOff val="39"/>
            <a:alphaOff val="0"/>
          </a:schemeClr>
        </a:solidFill>
        <a:ln w="19050" cap="flat" cmpd="sng" algn="ctr">
          <a:solidFill>
            <a:schemeClr val="accent3">
              <a:hueOff val="-3307855"/>
              <a:satOff val="5364"/>
              <a:lumOff val="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貳</a:t>
          </a:r>
        </a:p>
      </dsp:txBody>
      <dsp:txXfrm rot="-5400000">
        <a:off x="1" y="1136126"/>
        <a:ext cx="643715" cy="275878"/>
      </dsp:txXfrm>
    </dsp:sp>
    <dsp:sp modelId="{B6979F37-1378-48E5-826B-A12F12F149DA}">
      <dsp:nvSpPr>
        <dsp:cNvPr id="0" name=""/>
        <dsp:cNvSpPr/>
      </dsp:nvSpPr>
      <dsp:spPr>
        <a:xfrm rot="5400000">
          <a:off x="4235457" y="-2803949"/>
          <a:ext cx="597736" cy="7781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3307855"/>
              <a:satOff val="5364"/>
              <a:lumOff val="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確保排水功能正常整備</a:t>
          </a:r>
        </a:p>
      </dsp:txBody>
      <dsp:txXfrm rot="-5400000">
        <a:off x="643716" y="816971"/>
        <a:ext cx="7752041" cy="539378"/>
      </dsp:txXfrm>
    </dsp:sp>
    <dsp:sp modelId="{F1105EE0-1BB1-4674-9067-2AF924A834FC}">
      <dsp:nvSpPr>
        <dsp:cNvPr id="0" name=""/>
        <dsp:cNvSpPr/>
      </dsp:nvSpPr>
      <dsp:spPr>
        <a:xfrm rot="5400000">
          <a:off x="-137939" y="1787489"/>
          <a:ext cx="919593" cy="643715"/>
        </a:xfrm>
        <a:prstGeom prst="chevron">
          <a:avLst/>
        </a:prstGeom>
        <a:solidFill>
          <a:schemeClr val="accent3">
            <a:hueOff val="-6615709"/>
            <a:satOff val="10729"/>
            <a:lumOff val="79"/>
            <a:alphaOff val="0"/>
          </a:schemeClr>
        </a:solidFill>
        <a:ln w="19050" cap="flat" cmpd="sng" algn="ctr">
          <a:solidFill>
            <a:schemeClr val="accent3">
              <a:hueOff val="-6615709"/>
              <a:satOff val="10729"/>
              <a:lumOff val="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參</a:t>
          </a:r>
        </a:p>
      </dsp:txBody>
      <dsp:txXfrm rot="-5400000">
        <a:off x="1" y="1971408"/>
        <a:ext cx="643715" cy="275878"/>
      </dsp:txXfrm>
    </dsp:sp>
    <dsp:sp modelId="{5F610A80-1A29-4E01-9937-E53D5F010041}">
      <dsp:nvSpPr>
        <dsp:cNvPr id="0" name=""/>
        <dsp:cNvSpPr/>
      </dsp:nvSpPr>
      <dsp:spPr>
        <a:xfrm rot="5400000">
          <a:off x="4235457" y="-1942191"/>
          <a:ext cx="597736" cy="7781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6615709"/>
              <a:satOff val="10729"/>
              <a:lumOff val="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marR="0" lvl="1" indent="-285750" algn="l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在建工程防汛整備</a:t>
          </a:r>
        </a:p>
      </dsp:txBody>
      <dsp:txXfrm rot="-5400000">
        <a:off x="643716" y="1678729"/>
        <a:ext cx="7752041" cy="539378"/>
      </dsp:txXfrm>
    </dsp:sp>
    <dsp:sp modelId="{3F547071-900B-49DF-A7C3-839E8D758B79}">
      <dsp:nvSpPr>
        <dsp:cNvPr id="0" name=""/>
        <dsp:cNvSpPr/>
      </dsp:nvSpPr>
      <dsp:spPr>
        <a:xfrm rot="5400000">
          <a:off x="-137939" y="2609354"/>
          <a:ext cx="919593" cy="643715"/>
        </a:xfrm>
        <a:prstGeom prst="chevron">
          <a:avLst/>
        </a:prstGeom>
        <a:solidFill>
          <a:schemeClr val="accent3">
            <a:hueOff val="-9923564"/>
            <a:satOff val="16093"/>
            <a:lumOff val="118"/>
            <a:alphaOff val="0"/>
          </a:schemeClr>
        </a:solidFill>
        <a:ln w="19050" cap="flat" cmpd="sng" algn="ctr">
          <a:solidFill>
            <a:schemeClr val="accent3">
              <a:hueOff val="-9923564"/>
              <a:satOff val="16093"/>
              <a:lumOff val="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肆</a:t>
          </a:r>
        </a:p>
      </dsp:txBody>
      <dsp:txXfrm rot="-5400000">
        <a:off x="1" y="2793273"/>
        <a:ext cx="643715" cy="275878"/>
      </dsp:txXfrm>
    </dsp:sp>
    <dsp:sp modelId="{07B02AAA-EFD4-44BA-93E2-3A973DF5F922}">
      <dsp:nvSpPr>
        <dsp:cNvPr id="0" name=""/>
        <dsp:cNvSpPr/>
      </dsp:nvSpPr>
      <dsp:spPr>
        <a:xfrm rot="5400000">
          <a:off x="4235457" y="-1120326"/>
          <a:ext cx="597736" cy="7781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9923564"/>
              <a:satOff val="16093"/>
              <a:lumOff val="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防汛機具及設施整備</a:t>
          </a:r>
          <a:endParaRPr lang="zh-TW" alt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Times New Roman" pitchFamily="18" charset="0"/>
          </a:endParaRPr>
        </a:p>
      </dsp:txBody>
      <dsp:txXfrm rot="-5400000">
        <a:off x="643716" y="2500594"/>
        <a:ext cx="7752041" cy="539378"/>
      </dsp:txXfrm>
    </dsp:sp>
    <dsp:sp modelId="{5AC47DFC-9D5D-4067-95DB-FBA88DB73EC4}">
      <dsp:nvSpPr>
        <dsp:cNvPr id="0" name=""/>
        <dsp:cNvSpPr/>
      </dsp:nvSpPr>
      <dsp:spPr>
        <a:xfrm rot="5400000">
          <a:off x="-137939" y="3431219"/>
          <a:ext cx="919593" cy="643715"/>
        </a:xfrm>
        <a:prstGeom prst="chevron">
          <a:avLst/>
        </a:prstGeom>
        <a:solidFill>
          <a:schemeClr val="accent3">
            <a:hueOff val="-13231418"/>
            <a:satOff val="21458"/>
            <a:lumOff val="158"/>
            <a:alphaOff val="0"/>
          </a:schemeClr>
        </a:solidFill>
        <a:ln w="19050" cap="flat" cmpd="sng" algn="ctr">
          <a:solidFill>
            <a:schemeClr val="accent3">
              <a:hueOff val="-13231418"/>
              <a:satOff val="21458"/>
              <a:lumOff val="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伍</a:t>
          </a:r>
        </a:p>
      </dsp:txBody>
      <dsp:txXfrm rot="-5400000">
        <a:off x="1" y="3615138"/>
        <a:ext cx="643715" cy="275878"/>
      </dsp:txXfrm>
    </dsp:sp>
    <dsp:sp modelId="{48B89F59-5E41-47FD-B241-BCBFD1624E82}">
      <dsp:nvSpPr>
        <dsp:cNvPr id="0" name=""/>
        <dsp:cNvSpPr/>
      </dsp:nvSpPr>
      <dsp:spPr>
        <a:xfrm rot="5400000">
          <a:off x="4235457" y="-298461"/>
          <a:ext cx="597736" cy="7781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13231418"/>
              <a:satOff val="21458"/>
              <a:lumOff val="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車行地下道巡檢</a:t>
          </a:r>
        </a:p>
      </dsp:txBody>
      <dsp:txXfrm rot="-5400000">
        <a:off x="643716" y="3322459"/>
        <a:ext cx="7752041" cy="539378"/>
      </dsp:txXfrm>
    </dsp:sp>
    <dsp:sp modelId="{7E1A71DD-260F-46D1-A089-946C86DDAE40}">
      <dsp:nvSpPr>
        <dsp:cNvPr id="0" name=""/>
        <dsp:cNvSpPr/>
      </dsp:nvSpPr>
      <dsp:spPr>
        <a:xfrm rot="5400000">
          <a:off x="-137939" y="4253084"/>
          <a:ext cx="919593" cy="643715"/>
        </a:xfrm>
        <a:prstGeom prst="chevron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 w="19050" cap="flat" cmpd="sng" algn="ctr">
          <a:solidFill>
            <a:schemeClr val="accent3">
              <a:hueOff val="-16539272"/>
              <a:satOff val="26822"/>
              <a:lumOff val="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陸</a:t>
          </a:r>
        </a:p>
      </dsp:txBody>
      <dsp:txXfrm rot="-5400000">
        <a:off x="1" y="4437003"/>
        <a:ext cx="643715" cy="275878"/>
      </dsp:txXfrm>
    </dsp:sp>
    <dsp:sp modelId="{5D50CB23-B5C7-4AC8-9F06-2A654C7271DA}">
      <dsp:nvSpPr>
        <dsp:cNvPr id="0" name=""/>
        <dsp:cNvSpPr/>
      </dsp:nvSpPr>
      <dsp:spPr>
        <a:xfrm rot="5400000">
          <a:off x="4235457" y="523403"/>
          <a:ext cx="597736" cy="77812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-16539272"/>
              <a:satOff val="26822"/>
              <a:lumOff val="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rPr>
            <a:t>啟動自主防災社區維運</a:t>
          </a:r>
        </a:p>
      </dsp:txBody>
      <dsp:txXfrm rot="-5400000">
        <a:off x="643716" y="4144324"/>
        <a:ext cx="7752041" cy="539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1"/>
            <a:ext cx="2949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47" y="1"/>
            <a:ext cx="2949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" y="9440876"/>
            <a:ext cx="2949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47" y="9440876"/>
            <a:ext cx="2949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94E752B-1ECC-45AF-A26E-B8B6ADAF1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12410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1"/>
            <a:ext cx="2949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47" y="1"/>
            <a:ext cx="2949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35" y="4721236"/>
            <a:ext cx="544195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" y="9440876"/>
            <a:ext cx="2949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47" y="9440876"/>
            <a:ext cx="2949576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4" rIns="91303" bIns="456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E9A13A0-F731-474A-A761-836D8F41860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67677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t>10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69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32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32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</a:rPr>
              <a:t>https://www.cwb.gov.tw/V7/forecast/fishery/tide_full.htm</a:t>
            </a:r>
            <a:endParaRPr lang="zh-TW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01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https://water.taiwanstat.com/</a:t>
            </a:r>
          </a:p>
          <a:p>
            <a:endParaRPr lang="en-US" altLang="zh-TW" dirty="0"/>
          </a:p>
          <a:p>
            <a:r>
              <a:rPr lang="en-US" altLang="zh-TW" dirty="0"/>
              <a:t>http://fhy.wra.gov.tw/fhy/Monitor/Reservoir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848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紫色有改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40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74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A13A0-F731-474A-A761-836D8F41860C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矩形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矩形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矩形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矩形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圓角矩形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圓角矩形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C5D19-3D41-40F1-9754-99895C738889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3D982-9478-47D8-B7F1-E7843603648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CB708-6987-4970-A334-DE61FC8D64E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51541-9CDF-4A99-895A-27B6D958ED04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B3A5D-B5FB-45F5-B388-10940CE06CE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6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 altLang="zh-TW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5BA0F07-3C40-4DF4-BA19-EC42EA19733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78BF612D-D95D-434A-8EBD-20954FE3256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FA70A-AA84-4427-B1A2-80ED4948FAF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D7813-B060-47F3-8EF7-C06BCDB8A9A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A9154-5DEF-4825-9657-8A0DC21882F9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圓角矩形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圓角矩形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altLang="zh-TW"/>
              <a:t>1.36-</a:t>
            </a: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5A220F-2C61-4155-8CFA-D7C2D2063466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5328592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ts val="72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zh-TW" altLang="en-US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白鹿颱風</a:t>
            </a:r>
            <a: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zh-TW" altLang="en-US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防汛整備作為報告</a:t>
            </a:r>
            <a:br>
              <a:rPr lang="zh-TW" altLang="en-US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zh-TW" alt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zh-TW" altLang="en-US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en-US" altLang="zh-TW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臺南市政府水利局</a:t>
            </a:r>
            <a: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/>
            </a:r>
            <a:br>
              <a:rPr lang="en-US" altLang="zh-T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</a:b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108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年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8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月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23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itchFamily="18" charset="0"/>
              </a:rPr>
              <a:t>日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C5D19-3D41-40F1-9754-99895C738889}" type="slidenum">
              <a:rPr lang="en-US" altLang="zh-TW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pPr>
                <a:defRPr/>
              </a:pPr>
              <a:t>1</a:t>
            </a:fld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612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t>10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0" y="36141"/>
            <a:ext cx="9107488" cy="646103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495">
              <a:defRPr sz="40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sz="3600" b="1" dirty="0">
                <a:latin typeface="+mj-ea"/>
                <a:ea typeface="+mj-ea"/>
              </a:rPr>
              <a:t>肆、防汛機具及設施整備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8" name="投影片編號版面配置區 6"/>
          <p:cNvSpPr txBox="1"/>
          <p:nvPr/>
        </p:nvSpPr>
        <p:spPr>
          <a:xfrm>
            <a:off x="8327136" y="1546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zh-TW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t>10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435" y="836931"/>
            <a:ext cx="8630920" cy="3279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712788" indent="-712788" algn="just" fontAlgn="auto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一、安平等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5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座水資中心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截流站防汛抽水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疏流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泵巡檢整備測試正常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，緊急發電機用油量在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8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成以上，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發電機運轉測試亦正常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28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712788" indent="-712788" algn="just" fontAlgn="auto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二、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10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座水淨場已完成巡查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，防汛整備均已完成。</a:t>
            </a:r>
          </a:p>
          <a:p>
            <a:pPr marL="712788" indent="-712788" algn="just" fontAlgn="auto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三、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截流站閘門啟動測試正常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，惟樂利橋疏流泵無法啟動，經檢查為變頻器故障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外購品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，現由廠商以緩衝啟動器暫時接替。</a:t>
            </a:r>
            <a:endParaRPr kumimoji="0" lang="en-US" altLang="zh-TW" sz="28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  <p:pic>
        <p:nvPicPr>
          <p:cNvPr id="11" name="圖片 -2147482569" descr="IMG_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31003"/>
            <a:ext cx="2743200" cy="235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-2147482559" descr="IMG_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03" y="4431003"/>
            <a:ext cx="2860952" cy="235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-2147482615" descr="IMG_2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464" y="4431003"/>
            <a:ext cx="2858560" cy="235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/>
          <p:cNvSpPr txBox="1"/>
          <p:nvPr/>
        </p:nvSpPr>
        <p:spPr>
          <a:xfrm>
            <a:off x="1177286" y="4149080"/>
            <a:ext cx="664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安平、柳營、虎尾寮及官田水資中心防汛整備</a:t>
            </a:r>
            <a:r>
              <a:rPr kumimoji="0" lang="en-US" altLang="zh-TW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(PLC</a:t>
            </a:r>
            <a:r>
              <a:rPr kumimoji="0" lang="zh-TW" altLang="en-US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遠端搖控、疏流泵、發電機</a:t>
            </a:r>
            <a:r>
              <a:rPr kumimoji="0" lang="en-US" altLang="zh-TW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endParaRPr kumimoji="0" lang="zh-TW" altLang="en-US" sz="2400" b="1" kern="0" dirty="0">
              <a:solidFill>
                <a:srgbClr val="0000FF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2293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EFA6784-9DCD-460E-9A10-7E76A8B76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7" y="869735"/>
            <a:ext cx="2350754" cy="291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 descr="http://210.61.23.112/TainanWaterInspect/pics/2019/08/22/20190822105729_w10010463@mail.tainan.gov.tw_4.jpg?2019/8/22%20%E4%B8%8A%E5%8D%8811:12:50">
            <a:extLst>
              <a:ext uri="{FF2B5EF4-FFF2-40B4-BE49-F238E27FC236}">
                <a16:creationId xmlns:a16="http://schemas.microsoft.com/office/drawing/2014/main" xmlns="" id="{4DCCF69C-9252-439D-85A1-C659232E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05" y="888597"/>
            <a:ext cx="2222850" cy="284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10.61.23.112/TainanWaterInspect/pics/2019/08/22/20190822105837_w10010463@mail.tainan.gov.tw_2.jpg?2019/8/22%20%E4%B8%8A%E5%8D%8811:09:43">
            <a:extLst>
              <a:ext uri="{FF2B5EF4-FFF2-40B4-BE49-F238E27FC236}">
                <a16:creationId xmlns:a16="http://schemas.microsoft.com/office/drawing/2014/main" xmlns="" id="{8238873D-5740-4DC1-B5E9-E032776C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8" y="3958104"/>
            <a:ext cx="1863345" cy="2729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10.61.23.112/TainanWaterInspect/pics/2019/08/22/20190822105837_w10010463@mail.tainan.gov.tw_4.jpg?2019/8/22%20%E4%B8%8A%E5%8D%8811:09:10">
            <a:extLst>
              <a:ext uri="{FF2B5EF4-FFF2-40B4-BE49-F238E27FC236}">
                <a16:creationId xmlns:a16="http://schemas.microsoft.com/office/drawing/2014/main" xmlns="" id="{62197191-85CE-46A8-8144-259B64E4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841520"/>
            <a:ext cx="2423643" cy="291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10.61.23.112/TainanWaterInspect/pics/2019/08/22/20190822105448_w10010463@mail.tainan.gov.tw_2.jpg?2019/8/22%20%E4%B8%8A%E5%8D%8811:06:04">
            <a:extLst>
              <a:ext uri="{FF2B5EF4-FFF2-40B4-BE49-F238E27FC236}">
                <a16:creationId xmlns:a16="http://schemas.microsoft.com/office/drawing/2014/main" xmlns="" id="{2962BEB0-94FA-46A1-9C25-AC805841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16450"/>
            <a:ext cx="2555876" cy="2771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10.61.23.112/TainanWaterInspect/pics/2019/08/22/20190822105448_w10010463@mail.tainan.gov.tw_1.jpg?2019/8/22%20%E4%B8%8A%E5%8D%8811:05:21">
            <a:extLst>
              <a:ext uri="{FF2B5EF4-FFF2-40B4-BE49-F238E27FC236}">
                <a16:creationId xmlns:a16="http://schemas.microsoft.com/office/drawing/2014/main" xmlns="" id="{D772A8F5-9AAD-4496-AEAC-FC43450BE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5" y="3863900"/>
            <a:ext cx="1916740" cy="2919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10.61.23.112/TainanWaterInspect/pics/2019/08/22/20190822105610_w10010463@mail.tainan.gov.tw_1.jpg?2019/8/22%20%E4%B8%8A%E5%8D%8811:04:11">
            <a:extLst>
              <a:ext uri="{FF2B5EF4-FFF2-40B4-BE49-F238E27FC236}">
                <a16:creationId xmlns:a16="http://schemas.microsoft.com/office/drawing/2014/main" xmlns="" id="{DD539D3B-FA6E-4258-8C22-BACC2C03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60" y="826009"/>
            <a:ext cx="2207143" cy="291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10.61.23.112/TainanWaterInspect/pics/2019/08/22/20190822105941_w10010463@mail.tainan.gov.tw_2.jpg?2019/8/22%20%E4%B8%8A%E5%8D%8811:02:51">
            <a:extLst>
              <a:ext uri="{FF2B5EF4-FFF2-40B4-BE49-F238E27FC236}">
                <a16:creationId xmlns:a16="http://schemas.microsoft.com/office/drawing/2014/main" xmlns="" id="{AF366AA6-E918-40BE-868D-CC1B088C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61378"/>
            <a:ext cx="2222849" cy="2971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8096C18-9DA4-468D-8A82-D988CEB772B8}"/>
              </a:ext>
            </a:extLst>
          </p:cNvPr>
          <p:cNvSpPr txBox="1">
            <a:spLocks/>
          </p:cNvSpPr>
          <p:nvPr/>
        </p:nvSpPr>
        <p:spPr bwMode="auto">
          <a:xfrm>
            <a:off x="0" y="9446"/>
            <a:ext cx="9144000" cy="646103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36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伍、車行地下道抽水設備巡檢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F080E7CA-166B-4EF6-8BA8-A0110373EF10}"/>
              </a:ext>
            </a:extLst>
          </p:cNvPr>
          <p:cNvSpPr txBox="1"/>
          <p:nvPr/>
        </p:nvSpPr>
        <p:spPr>
          <a:xfrm>
            <a:off x="3154046" y="908198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府連地下道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C414B009-0BFB-465D-9846-7896FA0136DC}"/>
              </a:ext>
            </a:extLst>
          </p:cNvPr>
          <p:cNvSpPr txBox="1"/>
          <p:nvPr/>
        </p:nvSpPr>
        <p:spPr>
          <a:xfrm>
            <a:off x="7531700" y="880965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長榮地下道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7F160943-128E-4E1B-85FE-E67AA1B228BF}"/>
              </a:ext>
            </a:extLst>
          </p:cNvPr>
          <p:cNvSpPr txBox="1"/>
          <p:nvPr/>
        </p:nvSpPr>
        <p:spPr>
          <a:xfrm>
            <a:off x="179512" y="6309320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大同地下道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1BA86381-C9C9-490A-8AC3-01748845692E}"/>
              </a:ext>
            </a:extLst>
          </p:cNvPr>
          <p:cNvSpPr txBox="1"/>
          <p:nvPr/>
        </p:nvSpPr>
        <p:spPr>
          <a:xfrm>
            <a:off x="7627648" y="6309320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小東地下道</a:t>
            </a:r>
          </a:p>
        </p:txBody>
      </p:sp>
      <p:pic>
        <p:nvPicPr>
          <p:cNvPr id="1026" name="Picture 2" descr="http://210.61.23.112/TainanWaterInspect/pics/2019/08/22/20190822110031_w10010463@mail.tainan.gov.tw_3.jpg?2019/8/22%20%E4%B8%8A%E5%8D%8811:01:14">
            <a:extLst>
              <a:ext uri="{FF2B5EF4-FFF2-40B4-BE49-F238E27FC236}">
                <a16:creationId xmlns:a16="http://schemas.microsoft.com/office/drawing/2014/main" xmlns="" id="{615185D1-C913-4CAF-8CCD-BD79F027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46" y="2373351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F539186D-4433-4FD3-B9FA-6847B803281C}"/>
              </a:ext>
            </a:extLst>
          </p:cNvPr>
          <p:cNvSpPr txBox="1"/>
          <p:nvPr/>
        </p:nvSpPr>
        <p:spPr>
          <a:xfrm>
            <a:off x="3953837" y="2745814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東寧地下道</a:t>
            </a:r>
          </a:p>
        </p:txBody>
      </p:sp>
      <p:sp>
        <p:nvSpPr>
          <p:cNvPr id="24" name="投影片編號版面配置區 6">
            <a:extLst>
              <a:ext uri="{FF2B5EF4-FFF2-40B4-BE49-F238E27FC236}">
                <a16:creationId xmlns:a16="http://schemas.microsoft.com/office/drawing/2014/main" xmlns="" id="{7622AE7A-C0E5-47BE-8A83-6AB5C01773F4}"/>
              </a:ext>
            </a:extLst>
          </p:cNvPr>
          <p:cNvSpPr txBox="1">
            <a:spLocks/>
          </p:cNvSpPr>
          <p:nvPr/>
        </p:nvSpPr>
        <p:spPr>
          <a:xfrm>
            <a:off x="8654856" y="-18048"/>
            <a:ext cx="762000" cy="36576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C8BE4-31AF-41DA-95BC-73363B006A3A}" type="slidenum">
              <a:rPr kumimoji="1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haroni" panose="02010803020104030203" pitchFamily="2" charset="-79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076DB64D-F9C1-40E2-9ED0-22AED616C793}"/>
              </a:ext>
            </a:extLst>
          </p:cNvPr>
          <p:cNvSpPr txBox="1"/>
          <p:nvPr/>
        </p:nvSpPr>
        <p:spPr>
          <a:xfrm>
            <a:off x="1524861" y="4401946"/>
            <a:ext cx="6423992" cy="43088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檢查各車行地下道抽水機組可正常啟動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9ECFCC93-5D8B-4F93-BA4B-3993D14A7820}"/>
              </a:ext>
            </a:extLst>
          </p:cNvPr>
          <p:cNvSpPr txBox="1"/>
          <p:nvPr/>
        </p:nvSpPr>
        <p:spPr>
          <a:xfrm>
            <a:off x="4977861" y="875295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東門機車道</a:t>
            </a:r>
            <a:endParaRPr lang="en-US" altLang="zh-TW" b="1" dirty="0">
              <a:latin typeface="+mj-ea"/>
              <a:ea typeface="+mj-ea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1BA86381-C9C9-490A-8AC3-01748845692E}"/>
              </a:ext>
            </a:extLst>
          </p:cNvPr>
          <p:cNvSpPr txBox="1"/>
          <p:nvPr/>
        </p:nvSpPr>
        <p:spPr>
          <a:xfrm>
            <a:off x="557114" y="945502"/>
            <a:ext cx="149912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小東地下道</a:t>
            </a:r>
          </a:p>
        </p:txBody>
      </p:sp>
    </p:spTree>
    <p:extLst>
      <p:ext uri="{BB962C8B-B14F-4D97-AF65-F5344CB8AC3E}">
        <p14:creationId xmlns:p14="http://schemas.microsoft.com/office/powerpoint/2010/main" val="411819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48" y="4156744"/>
            <a:ext cx="4246294" cy="25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51634"/>
            <a:ext cx="4406716" cy="25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8096C18-9DA4-468D-8A82-D988CEB772B8}"/>
              </a:ext>
            </a:extLst>
          </p:cNvPr>
          <p:cNvSpPr txBox="1">
            <a:spLocks/>
          </p:cNvSpPr>
          <p:nvPr/>
        </p:nvSpPr>
        <p:spPr bwMode="auto">
          <a:xfrm>
            <a:off x="0" y="9446"/>
            <a:ext cx="9144000" cy="646103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36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dirty="0">
                <a:latin typeface="+mj-ea"/>
                <a:ea typeface="+mj-ea"/>
              </a:rPr>
              <a:t>伍、車行</a:t>
            </a:r>
            <a:r>
              <a:rPr lang="zh-TW" altLang="en-US" dirty="0" smtClean="0">
                <a:latin typeface="+mj-ea"/>
                <a:ea typeface="+mj-ea"/>
              </a:rPr>
              <a:t>地下道淹水封路預警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4" name="投影片編號版面配置區 6">
            <a:extLst>
              <a:ext uri="{FF2B5EF4-FFF2-40B4-BE49-F238E27FC236}">
                <a16:creationId xmlns:a16="http://schemas.microsoft.com/office/drawing/2014/main" xmlns="" id="{7622AE7A-C0E5-47BE-8A83-6AB5C01773F4}"/>
              </a:ext>
            </a:extLst>
          </p:cNvPr>
          <p:cNvSpPr txBox="1">
            <a:spLocks/>
          </p:cNvSpPr>
          <p:nvPr/>
        </p:nvSpPr>
        <p:spPr>
          <a:xfrm>
            <a:off x="8654856" y="-18048"/>
            <a:ext cx="762000" cy="36576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C8BE4-31AF-41DA-95BC-73363B006A3A}" type="slidenum">
              <a:rPr kumimoji="1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haroni" panose="02010803020104030203" pitchFamily="2" charset="-79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90" y="1303747"/>
            <a:ext cx="4236351" cy="273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4" y="1303747"/>
            <a:ext cx="4316966" cy="273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076DB64D-F9C1-40E2-9ED0-22AED616C793}"/>
              </a:ext>
            </a:extLst>
          </p:cNvPr>
          <p:cNvSpPr txBox="1"/>
          <p:nvPr/>
        </p:nvSpPr>
        <p:spPr>
          <a:xfrm>
            <a:off x="899592" y="764704"/>
            <a:ext cx="7344816" cy="86177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小東、大同、長榮、府連、東寧等五個地下道已經裝設攝影機和蜂鳴器警示</a:t>
            </a:r>
            <a:endParaRPr lang="zh-TW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9655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2488"/>
            <a:ext cx="5856712" cy="41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Picture 2" descr="Z:\102年計畫\易淹水\06社區辦理活動\02 社區實作演練(原有)\20130521 後壁區新嘉里演練\照片\PIC_0587.JPG"/>
          <p:cNvSpPr>
            <a:spLocks noChangeAspect="1" noChangeArrowheads="1"/>
          </p:cNvSpPr>
          <p:nvPr/>
        </p:nvSpPr>
        <p:spPr bwMode="auto">
          <a:xfrm>
            <a:off x="4572000" y="1123950"/>
            <a:ext cx="18002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+mj-ea"/>
              <a:ea typeface="+mj-ea"/>
            </a:endParaRPr>
          </a:p>
        </p:txBody>
      </p:sp>
      <p:sp>
        <p:nvSpPr>
          <p:cNvPr id="16" name="Rectangle 77"/>
          <p:cNvSpPr>
            <a:spLocks noChangeArrowheads="1"/>
          </p:cNvSpPr>
          <p:nvPr/>
        </p:nvSpPr>
        <p:spPr bwMode="auto">
          <a:xfrm>
            <a:off x="2016125" y="646113"/>
            <a:ext cx="7019925" cy="46037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tint val="13333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5727" tIns="37862" rIns="75727" bIns="37862"/>
          <a:lstStyle/>
          <a:p>
            <a:pPr defTabSz="758825">
              <a:defRPr/>
            </a:pPr>
            <a:endParaRPr lang="zh-TW" altLang="en-US"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9" name="文字方塊 4"/>
          <p:cNvSpPr txBox="1">
            <a:spLocks noChangeArrowheads="1"/>
          </p:cNvSpPr>
          <p:nvPr/>
        </p:nvSpPr>
        <p:spPr bwMode="auto">
          <a:xfrm>
            <a:off x="0" y="46366"/>
            <a:ext cx="9107488" cy="646103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32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sz="3600" b="1" dirty="0">
                <a:latin typeface="+mj-ea"/>
                <a:ea typeface="+mj-ea"/>
              </a:rPr>
              <a:t>陸、啟動自主防災社區維運</a:t>
            </a:r>
          </a:p>
        </p:txBody>
      </p:sp>
      <p:sp>
        <p:nvSpPr>
          <p:cNvPr id="21" name="內容版面配置區 3"/>
          <p:cNvSpPr txBox="1">
            <a:spLocks/>
          </p:cNvSpPr>
          <p:nvPr/>
        </p:nvSpPr>
        <p:spPr>
          <a:xfrm>
            <a:off x="160604" y="836712"/>
            <a:ext cx="8731876" cy="480005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5600" indent="-355600" algn="just" eaLnBrk="1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kern="0" dirty="0"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今</a:t>
            </a:r>
            <a:r>
              <a:rPr kumimoji="0" lang="en-US" altLang="zh-TW" b="1" kern="0" dirty="0"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(8/23)</a:t>
            </a:r>
            <a:r>
              <a:rPr kumimoji="0" lang="zh-TW" altLang="en-US" b="1" kern="0" dirty="0"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b="1" kern="0" dirty="0"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</a:t>
            </a:r>
            <a:r>
              <a:rPr kumimoji="0" lang="zh-TW" altLang="en-US" b="1" kern="0" dirty="0"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簡訊通知</a:t>
            </a:r>
            <a:r>
              <a:rPr kumimoji="0"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水患自主防災社區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啟動運轉</a:t>
            </a:r>
            <a:r>
              <a:rPr kumimoji="0"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，做好防汛準備，並紀錄運轉情形及注意巡查人員安全。</a:t>
            </a:r>
            <a:endParaRPr kumimoji="0"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13</a:t>
            </a:fld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12" name="圖片 11" descr="D:\鄭斯文\防汛業務\開設情況\1080611梅雨\108.07.02-0611豪雨運作\108.07.02-0611豪雨運作\永康區崑山里積水道路封路.jpg">
            <a:extLst>
              <a:ext uri="{FF2B5EF4-FFF2-40B4-BE49-F238E27FC236}">
                <a16:creationId xmlns:a16="http://schemas.microsoft.com/office/drawing/2014/main" xmlns="" id="{6C31646E-8452-4B11-9FE5-F4BB6C80D6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85" y="2379239"/>
            <a:ext cx="2685252" cy="220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685014C9-0033-47F4-A481-EBC6669A37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1623" y="1965861"/>
            <a:ext cx="2047875" cy="261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 descr="D:\鄭斯文\防汛業務\開設情況\1080611梅雨\108.07.02-0611豪雨運作\108.07.02-0611豪雨運作\安南區公親里沙包整備.jpg">
            <a:extLst>
              <a:ext uri="{FF2B5EF4-FFF2-40B4-BE49-F238E27FC236}">
                <a16:creationId xmlns:a16="http://schemas.microsoft.com/office/drawing/2014/main" xmlns="" id="{23373693-508B-495E-A61F-917A7237B1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24" y="4602986"/>
            <a:ext cx="3199271" cy="20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4258079" y="4608418"/>
            <a:ext cx="2685252" cy="463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203858" tIns="0" rIns="203858" bIns="0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b="1" dirty="0">
                <a:latin typeface="+mj-ea"/>
                <a:ea typeface="+mj-ea"/>
              </a:rPr>
              <a:t>108</a:t>
            </a:r>
            <a:r>
              <a:rPr lang="zh-TW" altLang="en-US" sz="2000" b="1" dirty="0">
                <a:latin typeface="+mj-ea"/>
                <a:ea typeface="+mj-ea"/>
              </a:rPr>
              <a:t>年執行</a:t>
            </a:r>
            <a:r>
              <a:rPr lang="en-US" altLang="zh-TW" sz="2000" b="1" dirty="0">
                <a:latin typeface="+mj-ea"/>
                <a:ea typeface="+mj-ea"/>
              </a:rPr>
              <a:t>42</a:t>
            </a:r>
            <a:r>
              <a:rPr lang="zh-TW" altLang="en-US" sz="2000" b="1" dirty="0">
                <a:latin typeface="+mj-ea"/>
                <a:ea typeface="+mj-ea"/>
              </a:rPr>
              <a:t>個里</a:t>
            </a:r>
          </a:p>
        </p:txBody>
      </p:sp>
    </p:spTree>
    <p:extLst>
      <p:ext uri="{BB962C8B-B14F-4D97-AF65-F5344CB8AC3E}">
        <p14:creationId xmlns:p14="http://schemas.microsoft.com/office/powerpoint/2010/main" val="3588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7"/>
          <p:cNvSpPr>
            <a:spLocks noChangeArrowheads="1"/>
          </p:cNvSpPr>
          <p:nvPr/>
        </p:nvSpPr>
        <p:spPr bwMode="auto">
          <a:xfrm>
            <a:off x="1857356" y="646113"/>
            <a:ext cx="7268418" cy="50160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tint val="13333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5727" tIns="37862" rIns="75727" bIns="37862"/>
          <a:lstStyle/>
          <a:p>
            <a:pPr defTabSz="758825">
              <a:defRPr/>
            </a:pPr>
            <a:endParaRPr lang="zh-TW" altLang="en-US"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931641984"/>
              </p:ext>
            </p:extLst>
          </p:nvPr>
        </p:nvGraphicFramePr>
        <p:xfrm>
          <a:off x="467544" y="1052736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字方塊 4"/>
          <p:cNvSpPr txBox="1">
            <a:spLocks noChangeArrowheads="1"/>
          </p:cNvSpPr>
          <p:nvPr/>
        </p:nvSpPr>
        <p:spPr bwMode="auto">
          <a:xfrm>
            <a:off x="0" y="-24"/>
            <a:ext cx="9144000" cy="707886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簡報大綱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2</a:t>
            </a:fld>
            <a:endParaRPr lang="en-US" altLang="zh-TW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21233019"/>
      </p:ext>
    </p:extLst>
  </p:cSld>
  <p:clrMapOvr>
    <a:masterClrMapping/>
  </p:clrMapOvr>
  <p:transition spd="med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4A092-1F9F-43F7-B234-C681B6A905C9}" type="slidenum"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0" y="36513"/>
            <a:ext cx="9107488" cy="6461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36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壹、潮位水情資訊</a:t>
            </a:r>
          </a:p>
        </p:txBody>
      </p:sp>
      <p:sp>
        <p:nvSpPr>
          <p:cNvPr id="15" name="內容版面配置區 1"/>
          <p:cNvSpPr>
            <a:spLocks noGrp="1"/>
          </p:cNvSpPr>
          <p:nvPr>
            <p:ph idx="1"/>
          </p:nvPr>
        </p:nvSpPr>
        <p:spPr>
          <a:xfrm>
            <a:off x="107950" y="5700713"/>
            <a:ext cx="8999538" cy="104140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zh-TW" altLang="en-US" b="1" dirty="0">
                <a:latin typeface="+mj-ea"/>
                <a:ea typeface="+mj-ea"/>
              </a:rPr>
              <a:t>將軍 </a:t>
            </a:r>
            <a:r>
              <a:rPr lang="en-US" altLang="zh-TW" b="1" dirty="0">
                <a:latin typeface="+mj-ea"/>
                <a:ea typeface="+mj-ea"/>
              </a:rPr>
              <a:t>15:52</a:t>
            </a:r>
            <a:r>
              <a:rPr lang="zh-TW" altLang="en-US" b="1" dirty="0">
                <a:latin typeface="+mj-ea"/>
                <a:ea typeface="+mj-ea"/>
              </a:rPr>
              <a:t>滿潮 潮位</a:t>
            </a:r>
            <a:r>
              <a:rPr lang="en-US" altLang="zh-TW" b="1" dirty="0">
                <a:latin typeface="+mj-ea"/>
                <a:ea typeface="+mj-ea"/>
              </a:rPr>
              <a:t>47cm</a:t>
            </a:r>
            <a:r>
              <a:rPr lang="zh-TW" altLang="en-US" b="1" dirty="0">
                <a:latin typeface="+mj-ea"/>
                <a:ea typeface="+mj-ea"/>
              </a:rPr>
              <a:t>  將軍 </a:t>
            </a:r>
            <a:r>
              <a:rPr lang="en-US" altLang="zh-TW" b="1" dirty="0">
                <a:latin typeface="+mj-ea"/>
                <a:ea typeface="+mj-ea"/>
              </a:rPr>
              <a:t>03:51</a:t>
            </a:r>
            <a:r>
              <a:rPr lang="zh-TW" altLang="en-US" b="1" dirty="0">
                <a:latin typeface="+mj-ea"/>
                <a:ea typeface="+mj-ea"/>
              </a:rPr>
              <a:t>滿潮 潮位</a:t>
            </a:r>
            <a:r>
              <a:rPr lang="en-US" altLang="zh-TW" b="1" dirty="0">
                <a:latin typeface="+mj-ea"/>
                <a:ea typeface="+mj-ea"/>
              </a:rPr>
              <a:t>64cm</a:t>
            </a:r>
            <a:r>
              <a:rPr lang="zh-TW" altLang="en-US" b="1" dirty="0">
                <a:latin typeface="+mj-ea"/>
                <a:ea typeface="+mj-ea"/>
              </a:rPr>
              <a:t> </a:t>
            </a:r>
            <a:endParaRPr lang="en-US" altLang="zh-TW" b="1" dirty="0"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zh-TW" altLang="en-US" b="1" dirty="0">
                <a:solidFill>
                  <a:srgbClr val="0000FF"/>
                </a:solidFill>
                <a:latin typeface="+mj-ea"/>
                <a:ea typeface="+mj-ea"/>
              </a:rPr>
              <a:t>安平 </a:t>
            </a:r>
            <a:r>
              <a:rPr lang="en-US" altLang="zh-TW" b="1" dirty="0">
                <a:solidFill>
                  <a:srgbClr val="0000FF"/>
                </a:solidFill>
                <a:latin typeface="+mj-ea"/>
                <a:ea typeface="+mj-ea"/>
              </a:rPr>
              <a:t>14:19</a:t>
            </a:r>
            <a:r>
              <a:rPr lang="zh-TW" altLang="en-US" b="1" dirty="0">
                <a:solidFill>
                  <a:srgbClr val="0000FF"/>
                </a:solidFill>
                <a:latin typeface="+mj-ea"/>
                <a:ea typeface="+mj-ea"/>
              </a:rPr>
              <a:t>滿潮 潮位</a:t>
            </a:r>
            <a:r>
              <a:rPr lang="en-US" altLang="zh-TW" b="1" dirty="0">
                <a:solidFill>
                  <a:srgbClr val="0000FF"/>
                </a:solidFill>
                <a:latin typeface="+mj-ea"/>
                <a:ea typeface="+mj-ea"/>
              </a:rPr>
              <a:t>17cm</a:t>
            </a:r>
            <a:r>
              <a:rPr lang="zh-TW" altLang="en-US" b="1" dirty="0">
                <a:solidFill>
                  <a:srgbClr val="0000FF"/>
                </a:solidFill>
                <a:latin typeface="+mj-ea"/>
                <a:ea typeface="+mj-ea"/>
              </a:rPr>
              <a:t>   安平 </a:t>
            </a:r>
            <a:r>
              <a:rPr lang="en-US" altLang="zh-TW" b="1" dirty="0">
                <a:solidFill>
                  <a:srgbClr val="0000FF"/>
                </a:solidFill>
                <a:latin typeface="+mj-ea"/>
                <a:ea typeface="+mj-ea"/>
              </a:rPr>
              <a:t>02:14</a:t>
            </a:r>
            <a:r>
              <a:rPr lang="zh-TW" altLang="en-US" b="1" dirty="0">
                <a:solidFill>
                  <a:srgbClr val="0000FF"/>
                </a:solidFill>
                <a:latin typeface="+mj-ea"/>
                <a:ea typeface="+mj-ea"/>
              </a:rPr>
              <a:t>滿潮 潮位</a:t>
            </a:r>
            <a:r>
              <a:rPr lang="en-US" altLang="zh-TW" b="1" dirty="0">
                <a:solidFill>
                  <a:srgbClr val="0000FF"/>
                </a:solidFill>
                <a:latin typeface="+mj-ea"/>
                <a:ea typeface="+mj-ea"/>
              </a:rPr>
              <a:t>23cm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16" name="文字方塊 4"/>
          <p:cNvSpPr txBox="1">
            <a:spLocks noChangeArrowheads="1"/>
          </p:cNvSpPr>
          <p:nvPr/>
        </p:nvSpPr>
        <p:spPr bwMode="auto">
          <a:xfrm>
            <a:off x="0" y="762000"/>
            <a:ext cx="2195513" cy="579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203858" tIns="0" rIns="203858" bIns="0" spcCol="1270" anchor="ctr"/>
          <a:lstStyle>
            <a:defPPr>
              <a:defRPr lang="zh-TW"/>
            </a:defPPr>
            <a:lvl1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3600" b="1">
                <a:latin typeface="華康超明體" pitchFamily="49" charset="-120"/>
                <a:ea typeface="華康超明體" pitchFamily="49" charset="-120"/>
              </a:defRPr>
            </a:lvl1pPr>
          </a:lstStyle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潮汐預報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2421566" y="1341438"/>
            <a:ext cx="828675" cy="50641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20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r>
              <a:rPr lang="en-US" altLang="zh-TW" sz="2400" b="1" dirty="0">
                <a:solidFill>
                  <a:srgbClr val="FFFF00"/>
                </a:solidFill>
                <a:latin typeface="+mj-ea"/>
                <a:ea typeface="+mj-ea"/>
                <a:cs typeface="華康超明體" pitchFamily="49" charset="-120"/>
              </a:rPr>
              <a:t>8/23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ea"/>
              <a:ea typeface="+mj-ea"/>
              <a:cs typeface="華康超明體" pitchFamily="49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6997468" y="1341123"/>
            <a:ext cx="828675" cy="506413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20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r>
              <a:rPr lang="en-US" altLang="zh-TW" sz="2400" b="1" dirty="0">
                <a:solidFill>
                  <a:srgbClr val="FFFF00"/>
                </a:solidFill>
                <a:latin typeface="+mj-ea"/>
                <a:ea typeface="+mj-ea"/>
                <a:cs typeface="華康超明體" pitchFamily="49" charset="-120"/>
              </a:rPr>
              <a:t>8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華康超明體" pitchFamily="49" charset="-120"/>
              </a:rPr>
              <a:t>/24</a:t>
            </a:r>
          </a:p>
        </p:txBody>
      </p:sp>
      <p:sp>
        <p:nvSpPr>
          <p:cNvPr id="14344" name="投影片編號版面配置區 2"/>
          <p:cNvSpPr txBox="1">
            <a:spLocks/>
          </p:cNvSpPr>
          <p:nvPr/>
        </p:nvSpPr>
        <p:spPr bwMode="auto">
          <a:xfrm>
            <a:off x="8320088" y="1588"/>
            <a:ext cx="7477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20074-D2C7-4DAD-B67C-50CA6ADFF6DF}" type="slidenum"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0D35601-155E-4C6F-93A6-6C2386EA8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7" y="2023130"/>
            <a:ext cx="3609568" cy="36775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8D08BCF-6F11-4DBB-904E-98A822C36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52" y="2043907"/>
            <a:ext cx="3861275" cy="36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76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-27384"/>
            <a:ext cx="9144000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36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b="1" dirty="0">
                <a:latin typeface="+mj-ea"/>
                <a:ea typeface="+mj-ea"/>
              </a:rPr>
              <a:t>壹、水庫水情資訊</a:t>
            </a:r>
          </a:p>
        </p:txBody>
      </p:sp>
      <p:sp>
        <p:nvSpPr>
          <p:cNvPr id="16387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2FC9-BCD9-43A8-96A9-80CC3EEE3380}" type="slidenum"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550137"/>
              </p:ext>
            </p:extLst>
          </p:nvPr>
        </p:nvGraphicFramePr>
        <p:xfrm>
          <a:off x="20315" y="3649139"/>
          <a:ext cx="9123685" cy="320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445">
                  <a:extLst>
                    <a:ext uri="{9D8B030D-6E8A-4147-A177-3AD203B41FA5}">
                      <a16:colId xmlns:a16="http://schemas.microsoft.com/office/drawing/2014/main" xmlns="" val="3478777715"/>
                    </a:ext>
                  </a:extLst>
                </a:gridCol>
                <a:gridCol w="1342310">
                  <a:extLst>
                    <a:ext uri="{9D8B030D-6E8A-4147-A177-3AD203B41FA5}">
                      <a16:colId xmlns:a16="http://schemas.microsoft.com/office/drawing/2014/main" xmlns="" val="3961965139"/>
                    </a:ext>
                  </a:extLst>
                </a:gridCol>
                <a:gridCol w="1342310">
                  <a:extLst>
                    <a:ext uri="{9D8B030D-6E8A-4147-A177-3AD203B41FA5}">
                      <a16:colId xmlns:a16="http://schemas.microsoft.com/office/drawing/2014/main" xmlns="" val="2967654086"/>
                    </a:ext>
                  </a:extLst>
                </a:gridCol>
                <a:gridCol w="1342310">
                  <a:extLst>
                    <a:ext uri="{9D8B030D-6E8A-4147-A177-3AD203B41FA5}">
                      <a16:colId xmlns:a16="http://schemas.microsoft.com/office/drawing/2014/main" xmlns="" val="1705118446"/>
                    </a:ext>
                  </a:extLst>
                </a:gridCol>
                <a:gridCol w="1342310">
                  <a:extLst>
                    <a:ext uri="{9D8B030D-6E8A-4147-A177-3AD203B41FA5}">
                      <a16:colId xmlns:a16="http://schemas.microsoft.com/office/drawing/2014/main" xmlns="" val="3144883451"/>
                    </a:ext>
                  </a:extLst>
                </a:gridCol>
              </a:tblGrid>
              <a:tr h="4370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白河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曾文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烏山頭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南化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951800599"/>
                  </a:ext>
                </a:extLst>
              </a:tr>
              <a:tr h="58370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目前水位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227.51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57.53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180.18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4074256774"/>
                  </a:ext>
                </a:extLst>
              </a:tr>
              <a:tr h="58370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滿水位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227.0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58.18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180.0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960390640"/>
                  </a:ext>
                </a:extLst>
              </a:tr>
              <a:tr h="58370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蓄水百分比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90.6%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92.1%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324619954"/>
                  </a:ext>
                </a:extLst>
              </a:tr>
              <a:tr h="58370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有效蓄水量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萬立方公尺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46,240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7,226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9,457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795468466"/>
                  </a:ext>
                </a:extLst>
              </a:tr>
              <a:tr h="4370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519406614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67089E8-F745-4CC9-B10E-2BFB5717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29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0" y="36141"/>
            <a:ext cx="9107488" cy="584547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/>
          <a:p>
            <a:pPr lvl="0" defTabSz="912813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貳、確保排水功能正常整備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5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7504" y="2932574"/>
            <a:ext cx="8999984" cy="3923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714375" indent="-714375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一、昨</a:t>
            </a:r>
            <a:r>
              <a:rPr kumimoji="0" lang="en-US" altLang="zh-TW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(8/22)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時簡訊通知公所及權管單位針對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排水路淤塞段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易淹水側溝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雨水下水道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加強巡檢及清淤。同時請公所檢視鋪設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防蚊紗網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水溝蓋，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如有樹葉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或雜物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阻塞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，盡速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派員清除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，避免阻礙水流。</a:t>
            </a:r>
            <a:endParaRPr kumimoji="0" lang="en-US" altLang="zh-TW" sz="24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714375" indent="-714375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二、今</a:t>
            </a:r>
            <a:r>
              <a:rPr kumimoji="0" lang="en-US" altLang="zh-TW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(8/23)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10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時，加發簡訊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請公所及經發局通知各易淹水地區及工業區加強側溝與落水口疏通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，如有落葉或阻塞物，請務必清理，避免阻礙水流。並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提醒各工業區</a:t>
            </a:r>
            <a:r>
              <a:rPr kumimoji="0" lang="zh-TW" altLang="en-US" sz="2400" b="1" kern="0" dirty="0" smtClean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工廠及大樓住戶視</a:t>
            </a:r>
            <a:r>
              <a:rPr kumimoji="0" lang="zh-TW" altLang="en-US" sz="24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狀況裝上防水閘門板因應</a:t>
            </a:r>
            <a:r>
              <a:rPr kumimoji="0" lang="zh-TW" altLang="en-US" sz="24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24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74937"/>
              </p:ext>
            </p:extLst>
          </p:nvPr>
        </p:nvGraphicFramePr>
        <p:xfrm>
          <a:off x="175055" y="692696"/>
          <a:ext cx="6629194" cy="216847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34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82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6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9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423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整備事項</a:t>
                      </a:r>
                      <a:endParaRPr lang="zh-TW" altLang="en-US" sz="2000" b="1" i="0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預計</a:t>
                      </a:r>
                      <a:r>
                        <a:rPr lang="en-US" altLang="zh-TW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  <a:r>
                        <a:rPr lang="en-US" altLang="zh-TW" sz="2000" b="1" u="none" strike="noStrik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2000" b="1" i="0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</a:t>
                      </a:r>
                      <a:r>
                        <a:rPr lang="en-US" altLang="zh-TW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  <a:r>
                        <a:rPr lang="en-US" altLang="zh-TW" sz="2000" b="1" u="none" strike="noStrik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2000" b="1" i="0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達成率</a:t>
                      </a:r>
                      <a:r>
                        <a:rPr lang="en-US" altLang="zh-TW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﹙</a:t>
                      </a:r>
                      <a:r>
                        <a:rPr lang="zh-TW" altLang="en-US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％</a:t>
                      </a:r>
                      <a:r>
                        <a:rPr lang="en-US" altLang="zh-TW" sz="2000" b="1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﹚</a:t>
                      </a:r>
                      <a:endParaRPr lang="en-US" altLang="zh-TW" sz="2000" b="1" i="0" u="none" strike="noStrike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04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0" u="none" strike="noStrike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區域排水疏濬清淤</a:t>
                      </a:r>
                      <a:endParaRPr lang="zh-TW" altLang="en-US" sz="2000" b="0" i="0" u="none" strike="noStrike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275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2000" b="1" i="0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296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9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雨水下水道清淤 </a:t>
                      </a:r>
                      <a:endParaRPr lang="zh-TW" altLang="en-US" sz="20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66.5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endParaRPr kumimoji="0"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9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u="none" strike="noStrik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易積淹水道路側溝清淤</a:t>
                      </a:r>
                      <a:endParaRPr lang="zh-TW" altLang="en-US" sz="2000" b="0" i="0" u="none" strike="noStrike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1384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1" u="none" strike="noStrike" kern="1200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en-US" altLang="zh-TW" sz="2000" b="1" i="0" u="none" strike="noStrike" kern="12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1FCC1F1E-0F80-46A7-9E21-E25C3CF5552E}"/>
              </a:ext>
            </a:extLst>
          </p:cNvPr>
          <p:cNvGrpSpPr/>
          <p:nvPr/>
        </p:nvGrpSpPr>
        <p:grpSpPr>
          <a:xfrm>
            <a:off x="6804249" y="620688"/>
            <a:ext cx="2339751" cy="2282428"/>
            <a:chOff x="-2340768" y="884725"/>
            <a:chExt cx="2811677" cy="3494062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5950EABC-D7FA-41CF-8106-F8080BA0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40768" y="884725"/>
              <a:ext cx="2802591" cy="28958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1B210F6E-895A-4482-9132-C03B136A4313}"/>
                </a:ext>
              </a:extLst>
            </p:cNvPr>
            <p:cNvSpPr txBox="1"/>
            <p:nvPr/>
          </p:nvSpPr>
          <p:spPr>
            <a:xfrm>
              <a:off x="-2315845" y="3483582"/>
              <a:ext cx="2786754" cy="89520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 b="0">
                  <a:solidFill>
                    <a:schemeClr val="lt1"/>
                  </a:solidFill>
                  <a:latin typeface="華康超明體" panose="02020C09000000000000" pitchFamily="49" charset="-120"/>
                  <a:ea typeface="華康超明體" panose="02020C09000000000000" pitchFamily="49" charset="-12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TW" altLang="en-US" sz="1600" b="1" dirty="0">
                  <a:latin typeface="+mj-ea"/>
                  <a:ea typeface="+mj-ea"/>
                </a:rPr>
                <a:t>沙崙武東窩仔底排水五甲教養院段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81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5A0CBBB-7D33-4008-A4A6-2F76AF00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36" y="2492896"/>
            <a:ext cx="4187184" cy="346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6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0" y="36141"/>
            <a:ext cx="9107488" cy="64610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/>
          <a:p>
            <a:pPr defTabSz="912813"/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參、在建工程防汛整備</a:t>
            </a:r>
          </a:p>
        </p:txBody>
      </p:sp>
      <p:sp>
        <p:nvSpPr>
          <p:cNvPr id="5" name="矩形 4"/>
          <p:cNvSpPr/>
          <p:nvPr/>
        </p:nvSpPr>
        <p:spPr>
          <a:xfrm>
            <a:off x="305272" y="836712"/>
            <a:ext cx="8498466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896938" indent="-8969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一、昨</a:t>
            </a:r>
            <a:r>
              <a:rPr kumimoji="0" lang="en-US" altLang="zh-TW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(8/22)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時簡訊通知廠商檢視在建工程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機具及土方是否撤離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圍籬是否牢固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及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施工缺口封堵完妥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32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896938" indent="-8969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en-US" altLang="zh-TW" sz="32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  <p:sp>
        <p:nvSpPr>
          <p:cNvPr id="8" name="投影片編號版面配置區 6"/>
          <p:cNvSpPr txBox="1">
            <a:spLocks/>
          </p:cNvSpPr>
          <p:nvPr/>
        </p:nvSpPr>
        <p:spPr>
          <a:xfrm>
            <a:off x="8327136" y="1546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zh-TW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6</a:t>
            </a:fld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770E753-70C8-47A6-A6B0-591B7B20D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5" y="2492896"/>
            <a:ext cx="4320480" cy="362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1545B64E-3C5D-4447-89E9-9BC5028C3EA0}"/>
              </a:ext>
            </a:extLst>
          </p:cNvPr>
          <p:cNvSpPr txBox="1"/>
          <p:nvPr/>
        </p:nvSpPr>
        <p:spPr>
          <a:xfrm>
            <a:off x="2885745" y="2582995"/>
            <a:ext cx="3346160" cy="61555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marL="0" marR="0" lvl="0" indent="0" algn="just" defTabSz="957263" latinLnBrk="0">
              <a:lnSpc>
                <a:spcPct val="100000"/>
              </a:lnSpc>
              <a:buClrTx/>
              <a:buSzPct val="140000"/>
              <a:buFontTx/>
              <a:buNone/>
              <a:tabLst/>
              <a:defRPr sz="2000" b="0" i="0" u="none" strike="noStrike" cap="none" spc="50" normalizeH="0" baseline="0">
                <a:ln w="11430"/>
                <a:solidFill>
                  <a:srgbClr val="0000FF"/>
                </a:solidFill>
                <a:effectLst/>
                <a:uLnTx/>
                <a:uFillTx/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</a:lstStyle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</a:rPr>
              <a:t>破堤巡查</a:t>
            </a:r>
          </a:p>
        </p:txBody>
      </p:sp>
      <p:sp>
        <p:nvSpPr>
          <p:cNvPr id="2" name="矩形 1"/>
          <p:cNvSpPr/>
          <p:nvPr/>
        </p:nvSpPr>
        <p:spPr>
          <a:xfrm>
            <a:off x="4705536" y="5645071"/>
            <a:ext cx="433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zh-TW" altLang="en-US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新化虎頭溪排水南幹支線</a:t>
            </a:r>
            <a:r>
              <a:rPr kumimoji="0" lang="en-US" altLang="zh-TW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3</a:t>
            </a:r>
            <a:r>
              <a:rPr kumimoji="0" lang="zh-TW" altLang="en-US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號渡槽橋已淨空河道，並請水利會加強施工弱面維護</a:t>
            </a:r>
          </a:p>
        </p:txBody>
      </p:sp>
      <p:sp>
        <p:nvSpPr>
          <p:cNvPr id="6" name="矩形 5"/>
          <p:cNvSpPr/>
          <p:nvPr/>
        </p:nvSpPr>
        <p:spPr>
          <a:xfrm>
            <a:off x="206375" y="59492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kumimoji="0" lang="zh-TW" altLang="en-US" sz="2400" b="1" kern="0" dirty="0">
                <a:solidFill>
                  <a:srgbClr val="0000FF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麻豆排水黑橋河道內尚未開挖，已請工務局加強施工弱面維護</a:t>
            </a:r>
          </a:p>
        </p:txBody>
      </p:sp>
    </p:spTree>
    <p:extLst>
      <p:ext uri="{BB962C8B-B14F-4D97-AF65-F5344CB8AC3E}">
        <p14:creationId xmlns:p14="http://schemas.microsoft.com/office/powerpoint/2010/main" val="181099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建築物, 男人, 室內 的圖片&#10;&#10;自動產生的描述">
            <a:extLst>
              <a:ext uri="{FF2B5EF4-FFF2-40B4-BE49-F238E27FC236}">
                <a16:creationId xmlns:a16="http://schemas.microsoft.com/office/drawing/2014/main" xmlns="" id="{AC16DCF7-9F01-4C60-B53C-3E8CABD1E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3" y="3438331"/>
            <a:ext cx="2876123" cy="255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個人, 室內, 男人, 牆 的圖片&#10;&#10;自動產生的描述">
            <a:extLst>
              <a:ext uri="{FF2B5EF4-FFF2-40B4-BE49-F238E27FC236}">
                <a16:creationId xmlns:a16="http://schemas.microsoft.com/office/drawing/2014/main" xmlns="" id="{63757390-1EE6-40CF-B941-0726CC300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85" y="3419629"/>
            <a:ext cx="2786754" cy="25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一張含有 室外, 天空, 地面, 男人 的圖片&#10;&#10;自動產生的描述">
            <a:extLst>
              <a:ext uri="{FF2B5EF4-FFF2-40B4-BE49-F238E27FC236}">
                <a16:creationId xmlns:a16="http://schemas.microsoft.com/office/drawing/2014/main" xmlns="" id="{263E0B3E-A687-428D-BD78-D6F4D77A2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" y="3359516"/>
            <a:ext cx="3168352" cy="2650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7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0" y="36141"/>
            <a:ext cx="9107488" cy="707658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/>
          <a:p>
            <a:pPr defTabSz="912813"/>
            <a:r>
              <a:rPr lang="zh-TW" altLang="en-US" sz="4000" dirty="0">
                <a:solidFill>
                  <a:schemeClr val="bg1"/>
                </a:solidFill>
                <a:latin typeface="+mj-ea"/>
                <a:ea typeface="+mj-ea"/>
              </a:rPr>
              <a:t>肆、防汛機具及設施整備</a:t>
            </a:r>
          </a:p>
        </p:txBody>
      </p:sp>
      <p:sp>
        <p:nvSpPr>
          <p:cNvPr id="20" name="投影片編號版面配置區 6"/>
          <p:cNvSpPr txBox="1">
            <a:spLocks/>
          </p:cNvSpPr>
          <p:nvPr/>
        </p:nvSpPr>
        <p:spPr>
          <a:xfrm>
            <a:off x="8327136" y="1546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zh-TW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7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1256" y="847886"/>
            <a:ext cx="8784976" cy="2407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712788" indent="-712788" algn="just" fontAlgn="auto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一、昨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(8/22)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時簡訊通知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針對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56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座抽水站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35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座滯洪池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、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10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座埤池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進行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預洩降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28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712788" indent="-712788" algn="just" fontAlgn="auto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二、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56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座抽水站已完成整備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，確保油料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48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小時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運轉無虞，操作人員</a:t>
            </a:r>
            <a:r>
              <a:rPr kumimoji="0" lang="en-US" altLang="zh-TW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24</a:t>
            </a:r>
            <a:r>
              <a:rPr kumimoji="0" lang="zh-TW" altLang="en-US" sz="28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小時待命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，至少</a:t>
            </a:r>
            <a:r>
              <a:rPr kumimoji="0" lang="en-US" altLang="zh-TW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</a:t>
            </a:r>
            <a:r>
              <a:rPr kumimoji="0" lang="zh-TW" altLang="en-US" sz="28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人進駐，可視水情狀況增派人員。</a:t>
            </a:r>
            <a:endParaRPr kumimoji="0" lang="en-US" altLang="zh-TW" sz="28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9308" y="5930381"/>
            <a:ext cx="3168353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>
              <a:defRPr sz="2400" b="0">
                <a:solidFill>
                  <a:schemeClr val="lt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b="1" dirty="0">
                <a:latin typeface="+mj-ea"/>
                <a:ea typeface="+mj-ea"/>
              </a:rPr>
              <a:t>安中路同安路口沉水式抽水站巡查正常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364840" y="5930380"/>
            <a:ext cx="2786754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>
              <a:defRPr sz="2400" b="0">
                <a:solidFill>
                  <a:schemeClr val="lt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b="1" dirty="0">
                <a:latin typeface="+mj-ea"/>
                <a:ea typeface="+mj-ea"/>
              </a:rPr>
              <a:t>大灣抽水站</a:t>
            </a:r>
            <a:endParaRPr lang="en-US" altLang="zh-TW" b="1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巡查正常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224268" y="5930380"/>
            <a:ext cx="2762169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>
              <a:defRPr sz="2400" b="0">
                <a:solidFill>
                  <a:schemeClr val="lt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b="1" dirty="0">
                <a:latin typeface="+mj-ea"/>
                <a:ea typeface="+mj-ea"/>
              </a:rPr>
              <a:t>崑山抽水站</a:t>
            </a:r>
            <a:endParaRPr lang="en-US" altLang="zh-TW" b="1" dirty="0">
              <a:latin typeface="+mj-ea"/>
              <a:ea typeface="+mj-ea"/>
            </a:endParaRPr>
          </a:p>
          <a:p>
            <a:r>
              <a:rPr lang="zh-TW" altLang="en-US" b="1" dirty="0">
                <a:latin typeface="+mj-ea"/>
                <a:ea typeface="+mj-ea"/>
              </a:rPr>
              <a:t>巡查正常</a:t>
            </a:r>
          </a:p>
        </p:txBody>
      </p:sp>
    </p:spTree>
    <p:extLst>
      <p:ext uri="{BB962C8B-B14F-4D97-AF65-F5344CB8AC3E}">
        <p14:creationId xmlns:p14="http://schemas.microsoft.com/office/powerpoint/2010/main" val="223422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8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0" y="36141"/>
            <a:ext cx="9107488" cy="646103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/>
          <a:p>
            <a:pPr defTabSz="912813"/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肆、防汛機具及設施整備</a:t>
            </a:r>
          </a:p>
        </p:txBody>
      </p:sp>
      <p:sp>
        <p:nvSpPr>
          <p:cNvPr id="5" name="矩形 4"/>
          <p:cNvSpPr/>
          <p:nvPr/>
        </p:nvSpPr>
        <p:spPr>
          <a:xfrm>
            <a:off x="305272" y="908720"/>
            <a:ext cx="8498466" cy="259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896938" indent="-8969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一、昨</a:t>
            </a:r>
            <a:r>
              <a:rPr kumimoji="0" lang="en-US" altLang="zh-TW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(8/22)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日上午</a:t>
            </a:r>
            <a:r>
              <a:rPr kumimoji="0" lang="en-US" altLang="zh-TW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時簡訊通知移動式抽水機管理人員進行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油料補充及測試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，並請公所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確保電瓶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可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正常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使用，運轉</a:t>
            </a:r>
            <a:r>
              <a:rPr kumimoji="0" lang="en-US" altLang="zh-TW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8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小時無虞。</a:t>
            </a:r>
            <a:endParaRPr kumimoji="0" lang="en-US" altLang="zh-TW" sz="32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808038" indent="-8080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二、已預佈</a:t>
            </a:r>
            <a:r>
              <a:rPr kumimoji="0" lang="en-US" altLang="zh-TW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396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台移動式抽水機於易淹水區域，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另有</a:t>
            </a:r>
            <a:r>
              <a:rPr kumimoji="0" lang="en-US" altLang="zh-TW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26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台可調動機組</a:t>
            </a:r>
            <a:r>
              <a:rPr kumimoji="0" lang="zh-TW" altLang="en-US" sz="32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32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</p:txBody>
      </p:sp>
      <p:sp>
        <p:nvSpPr>
          <p:cNvPr id="8" name="投影片編號版面配置區 6"/>
          <p:cNvSpPr txBox="1">
            <a:spLocks/>
          </p:cNvSpPr>
          <p:nvPr/>
        </p:nvSpPr>
        <p:spPr>
          <a:xfrm>
            <a:off x="8327136" y="1546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zh-TW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8</a:t>
            </a:fld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2050" name="Picture 2" descr="http://210.61.23.112/TainanWaterInspect/pics/2019/08/22/20190822110536_sunnysweet@mail.tainan.gov.tw_2.jpg?2019/8/22%20%E4%B8%8A%E5%8D%8811:36:47">
            <a:extLst>
              <a:ext uri="{FF2B5EF4-FFF2-40B4-BE49-F238E27FC236}">
                <a16:creationId xmlns:a16="http://schemas.microsoft.com/office/drawing/2014/main" xmlns="" id="{17F12019-24E3-4234-AC40-71D26358F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33" y="4029128"/>
            <a:ext cx="3133345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10.61.23.112/TainanWaterInspect/pics/2019/08/22/20190822112529_tainan744_2.jpg?2019/8/22%20%E4%B8%8A%E5%8D%8811:38:53">
            <a:extLst>
              <a:ext uri="{FF2B5EF4-FFF2-40B4-BE49-F238E27FC236}">
                <a16:creationId xmlns:a16="http://schemas.microsoft.com/office/drawing/2014/main" xmlns="" id="{6E20FD53-B362-4E34-9FBA-EA46EDB2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3066"/>
            <a:ext cx="2771313" cy="28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210.61.23.112/TainanWaterInspect/pics/2019/08/22/20190822093352_ying681@mail.tainan.gov.tw_2.jpg?2019/8/22%20%E4%B8%8A%E5%8D%8811:40:34">
            <a:extLst>
              <a:ext uri="{FF2B5EF4-FFF2-40B4-BE49-F238E27FC236}">
                <a16:creationId xmlns:a16="http://schemas.microsoft.com/office/drawing/2014/main" xmlns="" id="{8F995F30-DC63-4888-9442-C0B683C5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4023066"/>
            <a:ext cx="2932957" cy="27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6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9</a:t>
            </a:fld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0" y="36141"/>
            <a:ext cx="9107488" cy="646103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198" tIns="45607" rIns="91198" bIns="45607">
            <a:spAutoFit/>
          </a:bodyPr>
          <a:lstStyle>
            <a:defPPr>
              <a:defRPr lang="zh-TW"/>
            </a:defPPr>
            <a:lvl1pPr defTabSz="912813">
              <a:defRPr sz="4000">
                <a:solidFill>
                  <a:schemeClr val="bg1"/>
                </a:solidFill>
                <a:latin typeface="華康超明體(P)" pitchFamily="18" charset="-120"/>
                <a:ea typeface="華康超明體(P)" pitchFamily="18" charset="-120"/>
              </a:defRPr>
            </a:lvl1pPr>
          </a:lstStyle>
          <a:p>
            <a:r>
              <a:rPr lang="zh-TW" altLang="en-US" sz="3600" b="1" dirty="0">
                <a:latin typeface="+mj-ea"/>
                <a:ea typeface="+mj-ea"/>
              </a:rPr>
              <a:t>肆、防汛機具及設施整備</a:t>
            </a:r>
            <a:r>
              <a:rPr lang="en-US" altLang="zh-TW" sz="3200" b="1" dirty="0">
                <a:latin typeface="+mj-ea"/>
                <a:ea typeface="+mj-ea"/>
              </a:rPr>
              <a:t>(</a:t>
            </a:r>
            <a:r>
              <a:rPr lang="zh-TW" altLang="en-US" sz="3200" b="1" dirty="0">
                <a:latin typeface="+mj-ea"/>
                <a:ea typeface="+mj-ea"/>
              </a:rPr>
              <a:t>含防汛備料</a:t>
            </a:r>
            <a:r>
              <a:rPr lang="en-US" altLang="zh-TW" sz="3200" b="1" dirty="0">
                <a:latin typeface="+mj-ea"/>
                <a:ea typeface="+mj-ea"/>
              </a:rPr>
              <a:t>)</a:t>
            </a:r>
            <a:endParaRPr lang="zh-TW" altLang="en-US" sz="3200" b="1" dirty="0">
              <a:latin typeface="+mj-ea"/>
              <a:ea typeface="+mj-ea"/>
            </a:endParaRPr>
          </a:p>
        </p:txBody>
      </p:sp>
      <p:pic>
        <p:nvPicPr>
          <p:cNvPr id="2050" name="Picture 2" descr="https://jvc1pg-ch3302.files.1drv.com/y3mBdxYhSCE8mKlxFQurXjR0gSEgpl7M6eh4T2CPRUE_46mTEm7GoN0e_vIueH2a3iukcS2SsI_tqOcFEntJdJxI67YtigZKi6Fyx_NRwNu_c_xhhBvsuJjd_o7IuW6-LzDcRoxy36FJ53ZwJqi-y8S-vk5uT40ZVpew77U6ieGcyI/IMAG3630.jpg?psid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13621"/>
          <a:stretch/>
        </p:blipFill>
        <p:spPr bwMode="auto">
          <a:xfrm>
            <a:off x="245249" y="4003774"/>
            <a:ext cx="4100627" cy="2521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6"/>
          <p:cNvSpPr txBox="1">
            <a:spLocks/>
          </p:cNvSpPr>
          <p:nvPr/>
        </p:nvSpPr>
        <p:spPr>
          <a:xfrm>
            <a:off x="8327136" y="154672"/>
            <a:ext cx="762000" cy="365760"/>
          </a:xfrm>
          <a:prstGeom prst="rect">
            <a:avLst/>
          </a:prstGeom>
        </p:spPr>
        <p:txBody>
          <a:bodyPr vert="horz" anchor="b"/>
          <a:lstStyle>
            <a:defPPr>
              <a:defRPr lang="zh-TW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800" kern="120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871C8BE4-31AF-41DA-95BC-73363B006A3A}" type="slidenum">
              <a:rPr lang="en-US" altLang="zh-TW" smtClean="0">
                <a:latin typeface="+mj-ea"/>
                <a:ea typeface="+mj-ea"/>
              </a:rPr>
              <a:pPr>
                <a:defRPr/>
              </a:pPr>
              <a:t>9</a:t>
            </a:fld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77" y="3967878"/>
            <a:ext cx="4546603" cy="2557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05272" y="836712"/>
            <a:ext cx="8498466" cy="30243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9900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808038" indent="-8080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一、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水利局防汛塊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備置</a:t>
            </a:r>
            <a:r>
              <a:rPr lang="en-US" altLang="zh-TW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1384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個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太空包</a:t>
            </a:r>
            <a:r>
              <a:rPr kumimoji="0" lang="en-US" altLang="zh-TW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250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包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空袋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砂包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已備妥約</a:t>
            </a:r>
            <a:r>
              <a:rPr kumimoji="0" lang="en-US" altLang="zh-TW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9.5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萬包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裝砂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3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</a:t>
            </a:r>
            <a:r>
              <a:rPr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1,600</a:t>
            </a:r>
            <a:r>
              <a:rPr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包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，未裝砂</a:t>
            </a:r>
            <a:r>
              <a:rPr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6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</a:t>
            </a:r>
            <a:r>
              <a:rPr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4,03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0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包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。</a:t>
            </a:r>
            <a:endParaRPr kumimoji="0" lang="en-US" altLang="zh-TW" sz="3000" b="1" kern="0" dirty="0">
              <a:solidFill>
                <a:schemeClr val="tx1"/>
              </a:solidFill>
              <a:effectLst>
                <a:glow rad="63500">
                  <a:srgbClr val="FFFFFF">
                    <a:alpha val="97000"/>
                  </a:srgbClr>
                </a:glow>
              </a:effectLst>
              <a:latin typeface="+mj-ea"/>
              <a:ea typeface="+mj-ea"/>
            </a:endParaRPr>
          </a:p>
          <a:p>
            <a:pPr marL="808038" indent="-808038" algn="just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二、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各公所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已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備妥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最低安全存量超過</a:t>
            </a:r>
            <a:r>
              <a:rPr kumimoji="0" lang="en-US" altLang="zh-TW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16.7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萬包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(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裝砂</a:t>
            </a:r>
            <a:r>
              <a:rPr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8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</a:t>
            </a:r>
            <a:r>
              <a:rPr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7</a:t>
            </a:r>
            <a:r>
              <a:rPr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仟包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，未裝砂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8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萬包</a:t>
            </a:r>
            <a:r>
              <a:rPr kumimoji="0" lang="en-US" altLang="zh-TW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)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，並公布</a:t>
            </a:r>
            <a:r>
              <a:rPr kumimoji="0" lang="zh-TW" altLang="en-US" sz="3000" b="1" kern="0" dirty="0">
                <a:solidFill>
                  <a:srgbClr val="FF0000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預置地點</a:t>
            </a:r>
            <a:r>
              <a:rPr kumimoji="0" lang="zh-TW" altLang="en-US" sz="3000" b="1" kern="0" dirty="0">
                <a:solidFill>
                  <a:schemeClr val="tx1"/>
                </a:solidFill>
                <a:effectLst>
                  <a:glow rad="63500">
                    <a:srgbClr val="FFFFFF">
                      <a:alpha val="97000"/>
                    </a:srgbClr>
                  </a:glow>
                </a:effectLst>
                <a:latin typeface="+mj-ea"/>
                <a:ea typeface="+mj-ea"/>
              </a:rPr>
              <a:t>開放預領。</a:t>
            </a:r>
          </a:p>
        </p:txBody>
      </p:sp>
    </p:spTree>
    <p:extLst>
      <p:ext uri="{BB962C8B-B14F-4D97-AF65-F5344CB8AC3E}">
        <p14:creationId xmlns:p14="http://schemas.microsoft.com/office/powerpoint/2010/main" val="2269025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會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43121</TotalTime>
  <Words>948</Words>
  <Application>Microsoft Office PowerPoint</Application>
  <PresentationFormat>如螢幕大小 (4:3)</PresentationFormat>
  <Paragraphs>138</Paragraphs>
  <Slides>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4" baseType="lpstr">
      <vt:lpstr>Arial</vt:lpstr>
      <vt:lpstr>新細明體</vt:lpstr>
      <vt:lpstr>微軟正黑體</vt:lpstr>
      <vt:lpstr>Georgia</vt:lpstr>
      <vt:lpstr>華康超明體</vt:lpstr>
      <vt:lpstr>Wingdings</vt:lpstr>
      <vt:lpstr>Aharoni</vt:lpstr>
      <vt:lpstr>Trebuchet MS</vt:lpstr>
      <vt:lpstr>Times New Roman</vt:lpstr>
      <vt:lpstr>Wingdings 2</vt:lpstr>
      <vt:lpstr>都會</vt:lpstr>
      <vt:lpstr>   白鹿颱風 防汛整備作為報告   臺南市政府水利局 108年8月23日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白鹿颱風 防汛整備作為報告   臺南市政府水利局 108年8月23日</dc:title>
  <dc:creator>宗旻</dc:creator>
  <cp:lastModifiedBy>TNCEOC</cp:lastModifiedBy>
  <cp:revision>2611</cp:revision>
  <cp:lastPrinted>2019-07-17T00:02:58Z</cp:lastPrinted>
  <dcterms:created xsi:type="dcterms:W3CDTF">2010-12-11T12:46:08Z</dcterms:created>
  <dcterms:modified xsi:type="dcterms:W3CDTF">2019-08-23T06:25:43Z</dcterms:modified>
</cp:coreProperties>
</file>