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eg"/>
  <Override PartName="/ppt/media/image17.jpg" ContentType="image/jpeg"/>
  <Override PartName="/ppt/media/image29.jpg" ContentType="image/jpeg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3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8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68.jpg" ContentType="image/jpeg"/>
  <Override PartName="/ppt/media/image70.jpg" ContentType="image/jpeg"/>
  <Override PartName="/ppt/media/image72.jpg" ContentType="image/jpeg"/>
  <Override PartName="/ppt/media/image7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1" r:id="rId2"/>
    <p:sldMasterId id="2147483726" r:id="rId3"/>
    <p:sldMasterId id="2147483753" r:id="rId4"/>
    <p:sldMasterId id="2147483781" r:id="rId5"/>
  </p:sldMasterIdLst>
  <p:notesMasterIdLst>
    <p:notesMasterId r:id="rId30"/>
  </p:notesMasterIdLst>
  <p:handoutMasterIdLst>
    <p:handoutMasterId r:id="rId31"/>
  </p:handoutMasterIdLst>
  <p:sldIdLst>
    <p:sldId id="322" r:id="rId6"/>
    <p:sldId id="362" r:id="rId7"/>
    <p:sldId id="325" r:id="rId8"/>
    <p:sldId id="323" r:id="rId9"/>
    <p:sldId id="308" r:id="rId10"/>
    <p:sldId id="358" r:id="rId11"/>
    <p:sldId id="349" r:id="rId12"/>
    <p:sldId id="359" r:id="rId13"/>
    <p:sldId id="351" r:id="rId14"/>
    <p:sldId id="352" r:id="rId15"/>
    <p:sldId id="347" r:id="rId16"/>
    <p:sldId id="344" r:id="rId17"/>
    <p:sldId id="311" r:id="rId18"/>
    <p:sldId id="312" r:id="rId19"/>
    <p:sldId id="313" r:id="rId20"/>
    <p:sldId id="314" r:id="rId21"/>
    <p:sldId id="315" r:id="rId22"/>
    <p:sldId id="316" r:id="rId23"/>
    <p:sldId id="353" r:id="rId24"/>
    <p:sldId id="360" r:id="rId25"/>
    <p:sldId id="361" r:id="rId26"/>
    <p:sldId id="350" r:id="rId27"/>
    <p:sldId id="363" r:id="rId28"/>
    <p:sldId id="346" r:id="rId2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FF99FF"/>
    <a:srgbClr val="FF0000"/>
    <a:srgbClr val="99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8" autoAdjust="0"/>
  </p:normalViewPr>
  <p:slideViewPr>
    <p:cSldViewPr>
      <p:cViewPr varScale="1">
        <p:scale>
          <a:sx n="77" d="100"/>
          <a:sy n="77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工作表1!$A$1:$A$5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工作表1!$B$1:$B$5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image" Target="../media/image5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E51AA-4677-4A52-8D35-7E73C72C5CB8}" type="doc">
      <dgm:prSet loTypeId="urn:microsoft.com/office/officeart/2005/8/layout/vList4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8112485-611F-480D-97B9-CDB332181BCE}">
      <dgm:prSet phldrT="[文字]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瘦肉精 </a:t>
          </a:r>
          <a:r>
            <a:rPr lang="en-US" altLang="zh-TW" sz="39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vs</a:t>
          </a:r>
          <a:r>
            <a:rPr lang="en-US" altLang="zh-TW" sz="3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3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飽和脂肪酸</a:t>
          </a:r>
          <a:endParaRPr lang="zh-TW" altLang="en-US" sz="3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1759D5-11B1-4AD4-BFCC-5537C45CDADB}" type="parTrans" cxnId="{00DE00C7-98F7-4886-95C3-62D1E318EBA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7D0B51-25F4-4D86-9ECE-EA9A2F5AD651}" type="sibTrans" cxnId="{00DE00C7-98F7-4886-95C3-62D1E318EBA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FC8E13-3F14-4F5D-BE48-5DDED5A659B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食品 </a:t>
          </a:r>
          <a:r>
            <a:rPr lang="en-US" altLang="zh-TW" sz="3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vs </a:t>
          </a:r>
          <a:r>
            <a:rPr lang="zh-TW" altLang="en-US" sz="3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藥品</a:t>
          </a:r>
          <a:endParaRPr lang="zh-TW" altLang="en-US" sz="3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AA74836-3904-4DA2-9433-76B30E05FDF3}" type="parTrans" cxnId="{A491B665-A962-433C-B3EE-A5F212F3AC9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88F1E-3149-4448-8D34-7BD9BA199D90}" type="sibTrans" cxnId="{A491B665-A962-433C-B3EE-A5F212F3AC9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05996A-387C-485C-9C66-BF32F2699AD0}">
      <dgm:prSet custT="1"/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10</a:t>
          </a:r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ppb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註一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 </a:t>
          </a:r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 </a:t>
          </a:r>
          <a:r>
            <a: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90,000,000 ppb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註二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0D68B5-76AA-426F-852B-3A62FA7697FE}" type="parTrans" cxnId="{AF2ABBC2-779C-4499-A0F9-F890D00D949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0D656C-69D7-4A50-8382-5EE88DF206B0}" type="sibTrans" cxnId="{AF2ABBC2-779C-4499-A0F9-F890D00D949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DF8A19-CA89-46AB-AF7C-D5E8C777AF3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6000</a:t>
          </a:r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億 與 </a:t>
          </a:r>
          <a:r>
            <a: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1300</a:t>
          </a:r>
          <a:r>
            <a:rPr lang="zh-TW" altLang="en-US" sz="3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億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註三</a:t>
          </a:r>
          <a:r>
            <a: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A1C393-66B8-49E1-AEB9-5F0A2F4A705A}" type="parTrans" cxnId="{BE928FC7-8507-4E64-A906-FC0A55A583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7DC70C-BC56-40A3-AC7D-C83046F30652}" type="sibTrans" cxnId="{BE928FC7-8507-4E64-A906-FC0A55A5839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7AFFA0-36E5-4A6C-8D14-35DC63768D65}" type="pres">
      <dgm:prSet presAssocID="{AE1E51AA-4677-4A52-8D35-7E73C72C5C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EE5AE5C-5040-4A3E-9FFC-BC6F32C3AFEB}" type="pres">
      <dgm:prSet presAssocID="{D8112485-611F-480D-97B9-CDB332181BCE}" presName="comp" presStyleCnt="0"/>
      <dgm:spPr/>
    </dgm:pt>
    <dgm:pt modelId="{D0A045FB-43B1-440F-901C-168C75ED56FA}" type="pres">
      <dgm:prSet presAssocID="{D8112485-611F-480D-97B9-CDB332181BCE}" presName="box" presStyleLbl="node1" presStyleIdx="0" presStyleCnt="2"/>
      <dgm:spPr/>
      <dgm:t>
        <a:bodyPr/>
        <a:lstStyle/>
        <a:p>
          <a:endParaRPr lang="zh-TW" altLang="en-US"/>
        </a:p>
      </dgm:t>
    </dgm:pt>
    <dgm:pt modelId="{81CB9950-CD79-4320-9339-3E210D0F3AD0}" type="pres">
      <dgm:prSet presAssocID="{D8112485-611F-480D-97B9-CDB332181BCE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D8C49FF-CA0E-4B6F-8515-21DA40B436B3}" type="pres">
      <dgm:prSet presAssocID="{D8112485-611F-480D-97B9-CDB332181BC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365F23-B8BF-41E7-8BCA-5C702F94FEC8}" type="pres">
      <dgm:prSet presAssocID="{1F7D0B51-25F4-4D86-9ECE-EA9A2F5AD651}" presName="spacer" presStyleCnt="0"/>
      <dgm:spPr/>
    </dgm:pt>
    <dgm:pt modelId="{A38FF7E2-9AD0-47F7-8345-C73788214021}" type="pres">
      <dgm:prSet presAssocID="{50FC8E13-3F14-4F5D-BE48-5DDED5A659BF}" presName="comp" presStyleCnt="0"/>
      <dgm:spPr/>
    </dgm:pt>
    <dgm:pt modelId="{88956E59-15E8-46F4-9E71-2E40AC632D4E}" type="pres">
      <dgm:prSet presAssocID="{50FC8E13-3F14-4F5D-BE48-5DDED5A659BF}" presName="box" presStyleLbl="node1" presStyleIdx="1" presStyleCnt="2"/>
      <dgm:spPr/>
      <dgm:t>
        <a:bodyPr/>
        <a:lstStyle/>
        <a:p>
          <a:endParaRPr lang="zh-TW" altLang="en-US"/>
        </a:p>
      </dgm:t>
    </dgm:pt>
    <dgm:pt modelId="{900641CA-A72A-4F89-9FC7-DA6C659300DF}" type="pres">
      <dgm:prSet presAssocID="{50FC8E13-3F14-4F5D-BE48-5DDED5A659BF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2E30D606-4200-4675-AB33-CE6B909B8A1F}" type="pres">
      <dgm:prSet presAssocID="{50FC8E13-3F14-4F5D-BE48-5DDED5A659B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2ABBC2-779C-4499-A0F9-F890D00D9498}" srcId="{D8112485-611F-480D-97B9-CDB332181BCE}" destId="{D205996A-387C-485C-9C66-BF32F2699AD0}" srcOrd="0" destOrd="0" parTransId="{470D68B5-76AA-426F-852B-3A62FA7697FE}" sibTransId="{F20D656C-69D7-4A50-8382-5EE88DF206B0}"/>
    <dgm:cxn modelId="{00DE00C7-98F7-4886-95C3-62D1E318EBA7}" srcId="{AE1E51AA-4677-4A52-8D35-7E73C72C5CB8}" destId="{D8112485-611F-480D-97B9-CDB332181BCE}" srcOrd="0" destOrd="0" parTransId="{061759D5-11B1-4AD4-BFCC-5537C45CDADB}" sibTransId="{1F7D0B51-25F4-4D86-9ECE-EA9A2F5AD651}"/>
    <dgm:cxn modelId="{3EE9E4BC-C436-41F5-BED5-3E2A70350750}" type="presOf" srcId="{D205996A-387C-485C-9C66-BF32F2699AD0}" destId="{D0A045FB-43B1-440F-901C-168C75ED56FA}" srcOrd="0" destOrd="1" presId="urn:microsoft.com/office/officeart/2005/8/layout/vList4"/>
    <dgm:cxn modelId="{DF5EF939-F9CF-4131-BE82-B2C8EAB0A7D3}" type="presOf" srcId="{50FC8E13-3F14-4F5D-BE48-5DDED5A659BF}" destId="{2E30D606-4200-4675-AB33-CE6B909B8A1F}" srcOrd="1" destOrd="0" presId="urn:microsoft.com/office/officeart/2005/8/layout/vList4"/>
    <dgm:cxn modelId="{BE928FC7-8507-4E64-A906-FC0A55A5839D}" srcId="{50FC8E13-3F14-4F5D-BE48-5DDED5A659BF}" destId="{69DF8A19-CA89-46AB-AF7C-D5E8C777AF36}" srcOrd="0" destOrd="0" parTransId="{2DA1C393-66B8-49E1-AEB9-5F0A2F4A705A}" sibTransId="{577DC70C-BC56-40A3-AC7D-C83046F30652}"/>
    <dgm:cxn modelId="{9761B1A1-95B4-4F4C-B509-60FC27C1C254}" type="presOf" srcId="{D205996A-387C-485C-9C66-BF32F2699AD0}" destId="{BD8C49FF-CA0E-4B6F-8515-21DA40B436B3}" srcOrd="1" destOrd="1" presId="urn:microsoft.com/office/officeart/2005/8/layout/vList4"/>
    <dgm:cxn modelId="{2242B69E-A4F4-4EEA-A567-96108B7FEDCD}" type="presOf" srcId="{50FC8E13-3F14-4F5D-BE48-5DDED5A659BF}" destId="{88956E59-15E8-46F4-9E71-2E40AC632D4E}" srcOrd="0" destOrd="0" presId="urn:microsoft.com/office/officeart/2005/8/layout/vList4"/>
    <dgm:cxn modelId="{76EE900F-93E1-4B08-8EB0-14DD9256F834}" type="presOf" srcId="{69DF8A19-CA89-46AB-AF7C-D5E8C777AF36}" destId="{2E30D606-4200-4675-AB33-CE6B909B8A1F}" srcOrd="1" destOrd="1" presId="urn:microsoft.com/office/officeart/2005/8/layout/vList4"/>
    <dgm:cxn modelId="{87E17BF1-5A6E-4716-9E12-8884C8F53D7A}" type="presOf" srcId="{D8112485-611F-480D-97B9-CDB332181BCE}" destId="{BD8C49FF-CA0E-4B6F-8515-21DA40B436B3}" srcOrd="1" destOrd="0" presId="urn:microsoft.com/office/officeart/2005/8/layout/vList4"/>
    <dgm:cxn modelId="{B6D671AB-7FCE-4467-B14E-864064951FFB}" type="presOf" srcId="{69DF8A19-CA89-46AB-AF7C-D5E8C777AF36}" destId="{88956E59-15E8-46F4-9E71-2E40AC632D4E}" srcOrd="0" destOrd="1" presId="urn:microsoft.com/office/officeart/2005/8/layout/vList4"/>
    <dgm:cxn modelId="{A491B665-A962-433C-B3EE-A5F212F3AC9C}" srcId="{AE1E51AA-4677-4A52-8D35-7E73C72C5CB8}" destId="{50FC8E13-3F14-4F5D-BE48-5DDED5A659BF}" srcOrd="1" destOrd="0" parTransId="{0AA74836-3904-4DA2-9433-76B30E05FDF3}" sibTransId="{37A88F1E-3149-4448-8D34-7BD9BA199D90}"/>
    <dgm:cxn modelId="{2CF3E26D-86A1-455F-B95D-E1C7082D11CB}" type="presOf" srcId="{D8112485-611F-480D-97B9-CDB332181BCE}" destId="{D0A045FB-43B1-440F-901C-168C75ED56FA}" srcOrd="0" destOrd="0" presId="urn:microsoft.com/office/officeart/2005/8/layout/vList4"/>
    <dgm:cxn modelId="{F5C35EC5-A688-4398-94EC-DC485879FC90}" type="presOf" srcId="{AE1E51AA-4677-4A52-8D35-7E73C72C5CB8}" destId="{997AFFA0-36E5-4A6C-8D14-35DC63768D65}" srcOrd="0" destOrd="0" presId="urn:microsoft.com/office/officeart/2005/8/layout/vList4"/>
    <dgm:cxn modelId="{18FFC4F8-5C4F-44B5-87DA-AD60F6992EE2}" type="presParOf" srcId="{997AFFA0-36E5-4A6C-8D14-35DC63768D65}" destId="{8EE5AE5C-5040-4A3E-9FFC-BC6F32C3AFEB}" srcOrd="0" destOrd="0" presId="urn:microsoft.com/office/officeart/2005/8/layout/vList4"/>
    <dgm:cxn modelId="{F52F203F-65D7-4FD0-BA02-13A29F2CFD81}" type="presParOf" srcId="{8EE5AE5C-5040-4A3E-9FFC-BC6F32C3AFEB}" destId="{D0A045FB-43B1-440F-901C-168C75ED56FA}" srcOrd="0" destOrd="0" presId="urn:microsoft.com/office/officeart/2005/8/layout/vList4"/>
    <dgm:cxn modelId="{00DDF0BC-D17E-410A-832F-0A9CBA038659}" type="presParOf" srcId="{8EE5AE5C-5040-4A3E-9FFC-BC6F32C3AFEB}" destId="{81CB9950-CD79-4320-9339-3E210D0F3AD0}" srcOrd="1" destOrd="0" presId="urn:microsoft.com/office/officeart/2005/8/layout/vList4"/>
    <dgm:cxn modelId="{3AA7038D-41E0-4663-96FF-C3160DDCC2FB}" type="presParOf" srcId="{8EE5AE5C-5040-4A3E-9FFC-BC6F32C3AFEB}" destId="{BD8C49FF-CA0E-4B6F-8515-21DA40B436B3}" srcOrd="2" destOrd="0" presId="urn:microsoft.com/office/officeart/2005/8/layout/vList4"/>
    <dgm:cxn modelId="{C418D4AA-EA2B-4B9A-BF40-7E0FEF81C11C}" type="presParOf" srcId="{997AFFA0-36E5-4A6C-8D14-35DC63768D65}" destId="{80365F23-B8BF-41E7-8BCA-5C702F94FEC8}" srcOrd="1" destOrd="0" presId="urn:microsoft.com/office/officeart/2005/8/layout/vList4"/>
    <dgm:cxn modelId="{09CF8B2F-A447-4E0D-A6BD-9B669353C213}" type="presParOf" srcId="{997AFFA0-36E5-4A6C-8D14-35DC63768D65}" destId="{A38FF7E2-9AD0-47F7-8345-C73788214021}" srcOrd="2" destOrd="0" presId="urn:microsoft.com/office/officeart/2005/8/layout/vList4"/>
    <dgm:cxn modelId="{BA9FA45A-2D19-4B8F-92F9-CD1AAD5FB4FF}" type="presParOf" srcId="{A38FF7E2-9AD0-47F7-8345-C73788214021}" destId="{88956E59-15E8-46F4-9E71-2E40AC632D4E}" srcOrd="0" destOrd="0" presId="urn:microsoft.com/office/officeart/2005/8/layout/vList4"/>
    <dgm:cxn modelId="{E8D46A82-7F3F-48A5-BFAF-B52C034CE65B}" type="presParOf" srcId="{A38FF7E2-9AD0-47F7-8345-C73788214021}" destId="{900641CA-A72A-4F89-9FC7-DA6C659300DF}" srcOrd="1" destOrd="0" presId="urn:microsoft.com/office/officeart/2005/8/layout/vList4"/>
    <dgm:cxn modelId="{9D86B9CC-9FAB-4A45-BF90-C2601C686881}" type="presParOf" srcId="{A38FF7E2-9AD0-47F7-8345-C73788214021}" destId="{2E30D606-4200-4675-AB33-CE6B909B8A1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1737C-FBBB-41AF-AFE7-386AC24EE073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23FF65-45F0-4B6C-BFD4-478EE508D1F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份量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CB2D7C-4719-4AFE-AC41-05A7EFA4249D}" type="parTrans" cxnId="{C0069202-E952-433E-8E31-A7609DE82A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FCAC0D-85B7-461E-8930-3CD5FFD29B5A}" type="sibTrans" cxnId="{C0069202-E952-433E-8E31-A7609DE82AD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E95CDC-7DFC-4D46-BB0F-F7945E54C083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熱量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06BFBB-9AF1-4422-8A14-BBEDC7C9C843}" type="parTrans" cxnId="{CBED8AF3-F2EE-4416-84CB-CBAC480A97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AA8416-005F-41E9-B1C6-15E47F2E8E9A}" type="sibTrans" cxnId="{CBED8AF3-F2EE-4416-84CB-CBAC480A970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A8B6BE-9683-481A-8ED8-EDDA686F4B78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均衡量</a:t>
          </a:r>
          <a:endParaRPr lang="zh-TW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34842D-86D2-4D6D-B11F-5794C47E2123}" type="parTrans" cxnId="{38F83BF0-A743-4A75-963B-03341384FC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9F6E77-D549-4F70-8413-7D8A0A34AE69}" type="sibTrans" cxnId="{38F83BF0-A743-4A75-963B-03341384FC8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663031-78FD-4755-8915-7E09FA92903E}">
      <dgm:prSet phldrT="[文字]"/>
      <dgm:spPr>
        <a:noFill/>
        <a:ln>
          <a:noFill/>
        </a:ln>
      </dgm:spPr>
      <dgm:t>
        <a:bodyPr/>
        <a:lstStyle/>
        <a:p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4E2584-D56C-46CD-B60C-10C33B298ABD}" type="sibTrans" cxnId="{230AA699-468A-42A5-8C5E-2A4EC15E41CA}">
      <dgm:prSet/>
      <dgm:spPr/>
      <dgm:t>
        <a:bodyPr/>
        <a:lstStyle/>
        <a:p>
          <a:endParaRPr lang="zh-TW" altLang="en-US"/>
        </a:p>
      </dgm:t>
    </dgm:pt>
    <dgm:pt modelId="{45EBC1BA-AE3C-43F6-8C33-6331A6516046}" type="parTrans" cxnId="{230AA699-468A-42A5-8C5E-2A4EC15E41CA}">
      <dgm:prSet/>
      <dgm:spPr/>
      <dgm:t>
        <a:bodyPr/>
        <a:lstStyle/>
        <a:p>
          <a:endParaRPr lang="zh-TW" altLang="en-US"/>
        </a:p>
      </dgm:t>
    </dgm:pt>
    <dgm:pt modelId="{C71A2241-91D1-4807-A371-59B83F4A9011}" type="pres">
      <dgm:prSet presAssocID="{F3F1737C-FBBB-41AF-AFE7-386AC24EE07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6716579-1F74-40A4-92FB-FA4F44A73EAD}" type="pres">
      <dgm:prSet presAssocID="{7C663031-78FD-4755-8915-7E09FA92903E}" presName="Parent" presStyleLbl="node1" presStyleIdx="0" presStyleCnt="2" custScaleX="72779" custScaleY="72779">
        <dgm:presLayoutVars>
          <dgm:chMax val="4"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735905-AD58-4412-AA9D-BB9FF7F4A52A}" type="pres">
      <dgm:prSet presAssocID="{A623FF65-45F0-4B6C-BFD4-478EE508D1F7}" presName="Accent" presStyleLbl="node1" presStyleIdx="1" presStyleCnt="2"/>
      <dgm:spPr/>
    </dgm:pt>
    <dgm:pt modelId="{ED23F0A8-74B8-47B7-8AE8-47F547C047BB}" type="pres">
      <dgm:prSet presAssocID="{A623FF65-45F0-4B6C-BFD4-478EE508D1F7}" presName="Image1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9C60144-5506-436E-91D5-665D23B9EB81}" type="pres">
      <dgm:prSet presAssocID="{A623FF65-45F0-4B6C-BFD4-478EE508D1F7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B7A75E-72E7-4CBC-94B7-AE92FEC09B4D}" type="pres">
      <dgm:prSet presAssocID="{3CE95CDC-7DFC-4D46-BB0F-F7945E54C083}" presName="Image2" presStyleCnt="0"/>
      <dgm:spPr/>
    </dgm:pt>
    <dgm:pt modelId="{6A4AF9B5-6D58-42F0-9776-C879CE3194B3}" type="pres">
      <dgm:prSet presAssocID="{3CE95CDC-7DFC-4D46-BB0F-F7945E54C083}" presName="Imag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F527BB9-4168-4A0B-8BDC-058B0BBA42C2}" type="pres">
      <dgm:prSet presAssocID="{3CE95CDC-7DFC-4D46-BB0F-F7945E54C08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8F8E59-DE17-4075-A642-1C12CB19C11E}" type="pres">
      <dgm:prSet presAssocID="{42A8B6BE-9683-481A-8ED8-EDDA686F4B78}" presName="Image3" presStyleCnt="0"/>
      <dgm:spPr/>
    </dgm:pt>
    <dgm:pt modelId="{53EA9993-BAA3-47E3-AFCD-4D9879E5BAF7}" type="pres">
      <dgm:prSet presAssocID="{42A8B6BE-9683-481A-8ED8-EDDA686F4B78}" presName="Imag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9F4AD71-10A4-4B8D-A7C2-255FC6168898}" type="pres">
      <dgm:prSet presAssocID="{42A8B6BE-9683-481A-8ED8-EDDA686F4B78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38B102-0272-4408-BBA2-6C9B308B66C9}" type="presOf" srcId="{3CE95CDC-7DFC-4D46-BB0F-F7945E54C083}" destId="{5F527BB9-4168-4A0B-8BDC-058B0BBA42C2}" srcOrd="0" destOrd="0" presId="urn:microsoft.com/office/officeart/2011/layout/RadialPictureList"/>
    <dgm:cxn modelId="{C0069202-E952-433E-8E31-A7609DE82AD7}" srcId="{7C663031-78FD-4755-8915-7E09FA92903E}" destId="{A623FF65-45F0-4B6C-BFD4-478EE508D1F7}" srcOrd="0" destOrd="0" parTransId="{76CB2D7C-4719-4AFE-AC41-05A7EFA4249D}" sibTransId="{EEFCAC0D-85B7-461E-8930-3CD5FFD29B5A}"/>
    <dgm:cxn modelId="{1CDDBA40-15CD-4409-8934-79988E7B0C3E}" type="presOf" srcId="{A623FF65-45F0-4B6C-BFD4-478EE508D1F7}" destId="{29C60144-5506-436E-91D5-665D23B9EB81}" srcOrd="0" destOrd="0" presId="urn:microsoft.com/office/officeart/2011/layout/RadialPictureList"/>
    <dgm:cxn modelId="{A7A56E02-48AE-4B8C-BAF3-713B2EF6E4C5}" type="presOf" srcId="{42A8B6BE-9683-481A-8ED8-EDDA686F4B78}" destId="{19F4AD71-10A4-4B8D-A7C2-255FC6168898}" srcOrd="0" destOrd="0" presId="urn:microsoft.com/office/officeart/2011/layout/RadialPictureList"/>
    <dgm:cxn modelId="{230AA699-468A-42A5-8C5E-2A4EC15E41CA}" srcId="{F3F1737C-FBBB-41AF-AFE7-386AC24EE073}" destId="{7C663031-78FD-4755-8915-7E09FA92903E}" srcOrd="0" destOrd="0" parTransId="{45EBC1BA-AE3C-43F6-8C33-6331A6516046}" sibTransId="{384E2584-D56C-46CD-B60C-10C33B298ABD}"/>
    <dgm:cxn modelId="{38F83BF0-A743-4A75-963B-03341384FC87}" srcId="{7C663031-78FD-4755-8915-7E09FA92903E}" destId="{42A8B6BE-9683-481A-8ED8-EDDA686F4B78}" srcOrd="2" destOrd="0" parTransId="{8534842D-86D2-4D6D-B11F-5794C47E2123}" sibTransId="{C49F6E77-D549-4F70-8413-7D8A0A34AE69}"/>
    <dgm:cxn modelId="{971B13AB-C45C-46CA-8482-F4E8F4AA30F8}" type="presOf" srcId="{F3F1737C-FBBB-41AF-AFE7-386AC24EE073}" destId="{C71A2241-91D1-4807-A371-59B83F4A9011}" srcOrd="0" destOrd="0" presId="urn:microsoft.com/office/officeart/2011/layout/RadialPictureList"/>
    <dgm:cxn modelId="{CBED8AF3-F2EE-4416-84CB-CBAC480A9701}" srcId="{7C663031-78FD-4755-8915-7E09FA92903E}" destId="{3CE95CDC-7DFC-4D46-BB0F-F7945E54C083}" srcOrd="1" destOrd="0" parTransId="{7C06BFBB-9AF1-4422-8A14-BBEDC7C9C843}" sibTransId="{8CAA8416-005F-41E9-B1C6-15E47F2E8E9A}"/>
    <dgm:cxn modelId="{E6DF3FED-4788-430D-B846-EF9F01C3841F}" type="presOf" srcId="{7C663031-78FD-4755-8915-7E09FA92903E}" destId="{06716579-1F74-40A4-92FB-FA4F44A73EAD}" srcOrd="0" destOrd="0" presId="urn:microsoft.com/office/officeart/2011/layout/RadialPictureList"/>
    <dgm:cxn modelId="{DE0B4AA8-A195-4486-B783-4F53A143C842}" type="presParOf" srcId="{C71A2241-91D1-4807-A371-59B83F4A9011}" destId="{06716579-1F74-40A4-92FB-FA4F44A73EAD}" srcOrd="0" destOrd="0" presId="urn:microsoft.com/office/officeart/2011/layout/RadialPictureList"/>
    <dgm:cxn modelId="{EB60839A-A6A1-4537-A7CD-8615320DC013}" type="presParOf" srcId="{C71A2241-91D1-4807-A371-59B83F4A9011}" destId="{D7735905-AD58-4412-AA9D-BB9FF7F4A52A}" srcOrd="1" destOrd="0" presId="urn:microsoft.com/office/officeart/2011/layout/RadialPictureList"/>
    <dgm:cxn modelId="{A225BB75-35B4-4AAC-A9D1-C46A05BF7CF3}" type="presParOf" srcId="{C71A2241-91D1-4807-A371-59B83F4A9011}" destId="{ED23F0A8-74B8-47B7-8AE8-47F547C047BB}" srcOrd="2" destOrd="0" presId="urn:microsoft.com/office/officeart/2011/layout/RadialPictureList"/>
    <dgm:cxn modelId="{9CD6DFFD-45CE-4411-BD35-63DC0DC24406}" type="presParOf" srcId="{C71A2241-91D1-4807-A371-59B83F4A9011}" destId="{29C60144-5506-436E-91D5-665D23B9EB81}" srcOrd="3" destOrd="0" presId="urn:microsoft.com/office/officeart/2011/layout/RadialPictureList"/>
    <dgm:cxn modelId="{6406A1FC-A567-4E66-93E7-84B0FB6D7FCB}" type="presParOf" srcId="{C71A2241-91D1-4807-A371-59B83F4A9011}" destId="{E2B7A75E-72E7-4CBC-94B7-AE92FEC09B4D}" srcOrd="4" destOrd="0" presId="urn:microsoft.com/office/officeart/2011/layout/RadialPictureList"/>
    <dgm:cxn modelId="{4D1F8340-4765-4262-9DC3-E96042CA7D9D}" type="presParOf" srcId="{E2B7A75E-72E7-4CBC-94B7-AE92FEC09B4D}" destId="{6A4AF9B5-6D58-42F0-9776-C879CE3194B3}" srcOrd="0" destOrd="0" presId="urn:microsoft.com/office/officeart/2011/layout/RadialPictureList"/>
    <dgm:cxn modelId="{D3FD949E-0DC1-435B-8346-D62A8CDBA2E3}" type="presParOf" srcId="{C71A2241-91D1-4807-A371-59B83F4A9011}" destId="{5F527BB9-4168-4A0B-8BDC-058B0BBA42C2}" srcOrd="5" destOrd="0" presId="urn:microsoft.com/office/officeart/2011/layout/RadialPictureList"/>
    <dgm:cxn modelId="{0BEC2D4D-66D7-4C86-8BD0-3F3BA2E1B9ED}" type="presParOf" srcId="{C71A2241-91D1-4807-A371-59B83F4A9011}" destId="{AA8F8E59-DE17-4075-A642-1C12CB19C11E}" srcOrd="6" destOrd="0" presId="urn:microsoft.com/office/officeart/2011/layout/RadialPictureList"/>
    <dgm:cxn modelId="{E80EAF96-1E5F-4478-BE90-A92DCAF39776}" type="presParOf" srcId="{AA8F8E59-DE17-4075-A642-1C12CB19C11E}" destId="{53EA9993-BAA3-47E3-AFCD-4D9879E5BAF7}" srcOrd="0" destOrd="0" presId="urn:microsoft.com/office/officeart/2011/layout/RadialPictureList"/>
    <dgm:cxn modelId="{F6A735FC-8076-4084-B5F3-A61EC9F6A1B4}" type="presParOf" srcId="{C71A2241-91D1-4807-A371-59B83F4A9011}" destId="{19F4AD71-10A4-4B8D-A7C2-255FC616889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23DA4-C9F0-4AE6-BAEC-F8340078865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F3B5803-2B8A-488A-83F6-C0C01E25E69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宏量營養素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17F5CC-E724-414F-BA56-93515DDD1FA3}" type="parTrans" cxnId="{47E43D19-89AF-4F21-BC43-4ADEFAE2B8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DDAE20-7EE6-40C7-A731-E5448D717C1B}" type="sibTrans" cxnId="{47E43D19-89AF-4F21-BC43-4ADEFAE2B8E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C41E8E-6110-41EB-BFFB-6911C861B22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醣類、蛋白質、脂質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ECDCE7-8F6E-485F-83E7-12492792FF3A}" type="parTrans" cxnId="{F6AD2480-2EC3-4AFD-B711-9E5468D93D2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039C5E-FAC1-43E9-B09A-ADED44B7D512}" type="sibTrans" cxnId="{F6AD2480-2EC3-4AFD-B711-9E5468D93D2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3AE146-6535-4C87-9C76-CE17026F8360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單位：公克</a:t>
          </a:r>
          <a:endParaRPr lang="zh-TW" altLang="en-US" sz="20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063947E-7198-43C8-94AB-093E4FB8C8B3}" type="parTrans" cxnId="{3247DE6B-057B-4DF1-936D-8966B3BB87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C74857-D22D-453B-8E8A-5DC50FA6247C}" type="sibTrans" cxnId="{3247DE6B-057B-4DF1-936D-8966B3BB874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0F05E1-8666-44B4-ABF3-675DD3F841F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微量營養素</a:t>
          </a:r>
          <a:endParaRPr lang="zh-TW" altLang="en-US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FFB08A-4DCF-4D92-AE8D-3259DF10F560}" type="parTrans" cxnId="{1CB5DEE6-7777-42CE-8A8B-F03C434434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564B6D-12D2-427F-B7AC-191666807164}" type="sibTrans" cxnId="{1CB5DEE6-7777-42CE-8A8B-F03C434434B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B4EEFD-494B-4A54-B6BC-02EB57BA9129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維生素、礦物質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849097-0457-419B-B305-B4242A984188}" type="parTrans" cxnId="{B11D04B6-B295-4F33-8603-ADA08B362C0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54FAAE-4B39-4558-B967-531EBCCE0998}" type="sibTrans" cxnId="{B11D04B6-B295-4F33-8603-ADA08B362C0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2114CC-257D-4B43-91F2-A794A5610DE2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單位：毫克</a:t>
          </a:r>
          <a:endParaRPr lang="zh-TW" altLang="en-US" sz="20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F5AAD5-D536-407E-A14C-140AFAE50856}" type="parTrans" cxnId="{E12C78CB-4386-48B4-8BB7-7FA4A7D7199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50725D-BE32-4F70-B2EE-E1ED799528FD}" type="sibTrans" cxnId="{E12C78CB-4386-48B4-8BB7-7FA4A7D7199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C796B8-D36C-4E79-88D4-2FFAB9678EC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有益營養素</a:t>
          </a:r>
          <a:endParaRPr lang="zh-TW" altLang="en-US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CF89FF-5C58-4CA9-A278-36FBBED38305}" type="parTrans" cxnId="{AB423CD8-55EB-478F-B94D-381F46A6DE9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20B569-72F8-4EB0-959C-4C3B63D07361}" type="sibTrans" cxnId="{AB423CD8-55EB-478F-B94D-381F46A6DE9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2210A0-6041-4D9F-9F80-FC5D97519B96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膳食纖維</a:t>
          </a:r>
          <a:r>
            <a:rPr lang="en-US" altLang="zh-TW" sz="23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公克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678045-8EBF-4895-B8CA-04164E6AC5CF}" type="parTrans" cxnId="{FDFB865E-915A-45D7-AF05-0B2D808470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E052FB-AFB4-4EB4-8190-3B22C9AAC4DA}" type="sibTrans" cxnId="{FDFB865E-915A-45D7-AF05-0B2D8084702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C4301E-CE2E-4995-8788-362BD9E46D97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植物固醇、抗氧化物質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毫克</a:t>
          </a:r>
          <a:r>
            <a: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991F9F-2F58-4044-B985-65981195C272}" type="parTrans" cxnId="{B4E401ED-85C7-40BB-8858-928AB38C2E11}">
      <dgm:prSet/>
      <dgm:spPr/>
      <dgm:t>
        <a:bodyPr/>
        <a:lstStyle/>
        <a:p>
          <a:endParaRPr lang="zh-TW" altLang="en-US"/>
        </a:p>
      </dgm:t>
    </dgm:pt>
    <dgm:pt modelId="{0DBFE034-5E64-4182-B5F6-FE3D47B1AC24}" type="sibTrans" cxnId="{B4E401ED-85C7-40BB-8858-928AB38C2E11}">
      <dgm:prSet/>
      <dgm:spPr/>
      <dgm:t>
        <a:bodyPr/>
        <a:lstStyle/>
        <a:p>
          <a:endParaRPr lang="zh-TW" altLang="en-US"/>
        </a:p>
      </dgm:t>
    </dgm:pt>
    <dgm:pt modelId="{3F29CAD6-C8F4-48FE-B6D9-DA4C37C74ABC}" type="pres">
      <dgm:prSet presAssocID="{02323DA4-C9F0-4AE6-BAEC-F83400788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4F048E-5309-4E92-B137-C402429B2997}" type="pres">
      <dgm:prSet presAssocID="{0F3B5803-2B8A-488A-83F6-C0C01E25E69C}" presName="linNode" presStyleCnt="0"/>
      <dgm:spPr/>
    </dgm:pt>
    <dgm:pt modelId="{8A7EAB24-BC81-4DAF-BB9C-C3A32197549A}" type="pres">
      <dgm:prSet presAssocID="{0F3B5803-2B8A-488A-83F6-C0C01E25E69C}" presName="parentText" presStyleLbl="node1" presStyleIdx="0" presStyleCnt="3" custScaleX="11502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3A2CD6-302B-438D-9E06-7105CD05F67A}" type="pres">
      <dgm:prSet presAssocID="{0F3B5803-2B8A-488A-83F6-C0C01E25E69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9CEC69-7235-4D58-9895-C7EA2BFD98BF}" type="pres">
      <dgm:prSet presAssocID="{F3DDAE20-7EE6-40C7-A731-E5448D717C1B}" presName="sp" presStyleCnt="0"/>
      <dgm:spPr/>
    </dgm:pt>
    <dgm:pt modelId="{3BF0A15A-E848-4246-8CC5-903FB4A46AD1}" type="pres">
      <dgm:prSet presAssocID="{090F05E1-8666-44B4-ABF3-675DD3F841F9}" presName="linNode" presStyleCnt="0"/>
      <dgm:spPr/>
    </dgm:pt>
    <dgm:pt modelId="{ABEF6EB2-BDE9-480C-89B1-B643F4C4C1EC}" type="pres">
      <dgm:prSet presAssocID="{090F05E1-8666-44B4-ABF3-675DD3F841F9}" presName="parentText" presStyleLbl="node1" presStyleIdx="1" presStyleCnt="3" custScaleX="1156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C07C06-3F16-4B24-9F63-60C938D65CBE}" type="pres">
      <dgm:prSet presAssocID="{090F05E1-8666-44B4-ABF3-675DD3F841F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EC5DF-BD97-4C33-A93A-F2EAE668A9F4}" type="pres">
      <dgm:prSet presAssocID="{80564B6D-12D2-427F-B7AC-191666807164}" presName="sp" presStyleCnt="0"/>
      <dgm:spPr/>
    </dgm:pt>
    <dgm:pt modelId="{017A220F-B870-4B58-BF45-71461C4B4F3F}" type="pres">
      <dgm:prSet presAssocID="{E7C796B8-D36C-4E79-88D4-2FFAB9678EC3}" presName="linNode" presStyleCnt="0"/>
      <dgm:spPr/>
    </dgm:pt>
    <dgm:pt modelId="{D940A5DF-B3A1-433E-BBCA-B613E022D1A0}" type="pres">
      <dgm:prSet presAssocID="{E7C796B8-D36C-4E79-88D4-2FFAB9678EC3}" presName="parentText" presStyleLbl="node1" presStyleIdx="2" presStyleCnt="3" custScaleX="11568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9D29D7-BAF5-4F6D-9E21-9AC2289FA221}" type="pres">
      <dgm:prSet presAssocID="{E7C796B8-D36C-4E79-88D4-2FFAB9678EC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59DAE5-59AE-4292-A7F3-21E2E07A4592}" type="presOf" srcId="{2BC4301E-CE2E-4995-8788-362BD9E46D97}" destId="{0A9D29D7-BAF5-4F6D-9E21-9AC2289FA221}" srcOrd="0" destOrd="1" presId="urn:microsoft.com/office/officeart/2005/8/layout/vList5"/>
    <dgm:cxn modelId="{B1E401A5-2C0F-4262-B194-4B130D90607C}" type="presOf" srcId="{AE3AE146-6535-4C87-9C76-CE17026F8360}" destId="{4A3A2CD6-302B-438D-9E06-7105CD05F67A}" srcOrd="0" destOrd="1" presId="urn:microsoft.com/office/officeart/2005/8/layout/vList5"/>
    <dgm:cxn modelId="{32EC782F-ECA2-4EF8-813B-1CFF6A2FE7E0}" type="presOf" srcId="{E7C796B8-D36C-4E79-88D4-2FFAB9678EC3}" destId="{D940A5DF-B3A1-433E-BBCA-B613E022D1A0}" srcOrd="0" destOrd="0" presId="urn:microsoft.com/office/officeart/2005/8/layout/vList5"/>
    <dgm:cxn modelId="{B4E401ED-85C7-40BB-8858-928AB38C2E11}" srcId="{E7C796B8-D36C-4E79-88D4-2FFAB9678EC3}" destId="{2BC4301E-CE2E-4995-8788-362BD9E46D97}" srcOrd="1" destOrd="0" parTransId="{4F991F9F-2F58-4044-B985-65981195C272}" sibTransId="{0DBFE034-5E64-4182-B5F6-FE3D47B1AC24}"/>
    <dgm:cxn modelId="{FDFB865E-915A-45D7-AF05-0B2D80847025}" srcId="{E7C796B8-D36C-4E79-88D4-2FFAB9678EC3}" destId="{0E2210A0-6041-4D9F-9F80-FC5D97519B96}" srcOrd="0" destOrd="0" parTransId="{7F678045-8EBF-4895-B8CA-04164E6AC5CF}" sibTransId="{4FE052FB-AFB4-4EB4-8190-3B22C9AAC4DA}"/>
    <dgm:cxn modelId="{2ED8AEA3-5548-47C7-9F1A-003CF9C43FD0}" type="presOf" srcId="{090F05E1-8666-44B4-ABF3-675DD3F841F9}" destId="{ABEF6EB2-BDE9-480C-89B1-B643F4C4C1EC}" srcOrd="0" destOrd="0" presId="urn:microsoft.com/office/officeart/2005/8/layout/vList5"/>
    <dgm:cxn modelId="{4C0260CA-7620-46AA-9039-D2279D2E78A9}" type="presOf" srcId="{41C41E8E-6110-41EB-BFFB-6911C861B223}" destId="{4A3A2CD6-302B-438D-9E06-7105CD05F67A}" srcOrd="0" destOrd="0" presId="urn:microsoft.com/office/officeart/2005/8/layout/vList5"/>
    <dgm:cxn modelId="{E12C78CB-4386-48B4-8BB7-7FA4A7D71992}" srcId="{090F05E1-8666-44B4-ABF3-675DD3F841F9}" destId="{5C2114CC-257D-4B43-91F2-A794A5610DE2}" srcOrd="1" destOrd="0" parTransId="{56F5AAD5-D536-407E-A14C-140AFAE50856}" sibTransId="{D050725D-BE32-4F70-B2EE-E1ED799528FD}"/>
    <dgm:cxn modelId="{7C29798C-3270-493E-9335-6BF4DFAD86DE}" type="presOf" srcId="{02323DA4-C9F0-4AE6-BAEC-F8340078865C}" destId="{3F29CAD6-C8F4-48FE-B6D9-DA4C37C74ABC}" srcOrd="0" destOrd="0" presId="urn:microsoft.com/office/officeart/2005/8/layout/vList5"/>
    <dgm:cxn modelId="{742773F6-4B77-4222-89AB-168CCB0C8612}" type="presOf" srcId="{5C2114CC-257D-4B43-91F2-A794A5610DE2}" destId="{75C07C06-3F16-4B24-9F63-60C938D65CBE}" srcOrd="0" destOrd="1" presId="urn:microsoft.com/office/officeart/2005/8/layout/vList5"/>
    <dgm:cxn modelId="{3247DE6B-057B-4DF1-936D-8966B3BB874C}" srcId="{0F3B5803-2B8A-488A-83F6-C0C01E25E69C}" destId="{AE3AE146-6535-4C87-9C76-CE17026F8360}" srcOrd="1" destOrd="0" parTransId="{5063947E-7198-43C8-94AB-093E4FB8C8B3}" sibTransId="{95C74857-D22D-453B-8E8A-5DC50FA6247C}"/>
    <dgm:cxn modelId="{9797E534-D6C9-4B0D-89A2-177BA56D56A6}" type="presOf" srcId="{0F3B5803-2B8A-488A-83F6-C0C01E25E69C}" destId="{8A7EAB24-BC81-4DAF-BB9C-C3A32197549A}" srcOrd="0" destOrd="0" presId="urn:microsoft.com/office/officeart/2005/8/layout/vList5"/>
    <dgm:cxn modelId="{578C6FD1-08BE-4BC2-88EC-251ED0B3C924}" type="presOf" srcId="{0E2210A0-6041-4D9F-9F80-FC5D97519B96}" destId="{0A9D29D7-BAF5-4F6D-9E21-9AC2289FA221}" srcOrd="0" destOrd="0" presId="urn:microsoft.com/office/officeart/2005/8/layout/vList5"/>
    <dgm:cxn modelId="{AB423CD8-55EB-478F-B94D-381F46A6DE94}" srcId="{02323DA4-C9F0-4AE6-BAEC-F8340078865C}" destId="{E7C796B8-D36C-4E79-88D4-2FFAB9678EC3}" srcOrd="2" destOrd="0" parTransId="{99CF89FF-5C58-4CA9-A278-36FBBED38305}" sibTransId="{FC20B569-72F8-4EB0-959C-4C3B63D07361}"/>
    <dgm:cxn modelId="{F6AD2480-2EC3-4AFD-B711-9E5468D93D21}" srcId="{0F3B5803-2B8A-488A-83F6-C0C01E25E69C}" destId="{41C41E8E-6110-41EB-BFFB-6911C861B223}" srcOrd="0" destOrd="0" parTransId="{C4ECDCE7-8F6E-485F-83E7-12492792FF3A}" sibTransId="{5B039C5E-FAC1-43E9-B09A-ADED44B7D512}"/>
    <dgm:cxn modelId="{1CB5DEE6-7777-42CE-8A8B-F03C434434BD}" srcId="{02323DA4-C9F0-4AE6-BAEC-F8340078865C}" destId="{090F05E1-8666-44B4-ABF3-675DD3F841F9}" srcOrd="1" destOrd="0" parTransId="{FFFFB08A-4DCF-4D92-AE8D-3259DF10F560}" sibTransId="{80564B6D-12D2-427F-B7AC-191666807164}"/>
    <dgm:cxn modelId="{47E43D19-89AF-4F21-BC43-4ADEFAE2B8E3}" srcId="{02323DA4-C9F0-4AE6-BAEC-F8340078865C}" destId="{0F3B5803-2B8A-488A-83F6-C0C01E25E69C}" srcOrd="0" destOrd="0" parTransId="{8C17F5CC-E724-414F-BA56-93515DDD1FA3}" sibTransId="{F3DDAE20-7EE6-40C7-A731-E5448D717C1B}"/>
    <dgm:cxn modelId="{B11D04B6-B295-4F33-8603-ADA08B362C00}" srcId="{090F05E1-8666-44B4-ABF3-675DD3F841F9}" destId="{3FB4EEFD-494B-4A54-B6BC-02EB57BA9129}" srcOrd="0" destOrd="0" parTransId="{CF849097-0457-419B-B305-B4242A984188}" sibTransId="{7D54FAAE-4B39-4558-B967-531EBCCE0998}"/>
    <dgm:cxn modelId="{0D4666F0-1D50-4A52-A951-7F9D0C312621}" type="presOf" srcId="{3FB4EEFD-494B-4A54-B6BC-02EB57BA9129}" destId="{75C07C06-3F16-4B24-9F63-60C938D65CBE}" srcOrd="0" destOrd="0" presId="urn:microsoft.com/office/officeart/2005/8/layout/vList5"/>
    <dgm:cxn modelId="{C4C8BD66-5D47-4EF4-8469-4ABCD9BC3A92}" type="presParOf" srcId="{3F29CAD6-C8F4-48FE-B6D9-DA4C37C74ABC}" destId="{374F048E-5309-4E92-B137-C402429B2997}" srcOrd="0" destOrd="0" presId="urn:microsoft.com/office/officeart/2005/8/layout/vList5"/>
    <dgm:cxn modelId="{A278F158-A5ED-44A7-A6FB-D69BC116D05F}" type="presParOf" srcId="{374F048E-5309-4E92-B137-C402429B2997}" destId="{8A7EAB24-BC81-4DAF-BB9C-C3A32197549A}" srcOrd="0" destOrd="0" presId="urn:microsoft.com/office/officeart/2005/8/layout/vList5"/>
    <dgm:cxn modelId="{5B43AE6C-F1DA-4EAD-AB6A-C1CA002162C9}" type="presParOf" srcId="{374F048E-5309-4E92-B137-C402429B2997}" destId="{4A3A2CD6-302B-438D-9E06-7105CD05F67A}" srcOrd="1" destOrd="0" presId="urn:microsoft.com/office/officeart/2005/8/layout/vList5"/>
    <dgm:cxn modelId="{302F4F64-DDCD-4FD8-B3CE-827FDFD2B7E2}" type="presParOf" srcId="{3F29CAD6-C8F4-48FE-B6D9-DA4C37C74ABC}" destId="{A99CEC69-7235-4D58-9895-C7EA2BFD98BF}" srcOrd="1" destOrd="0" presId="urn:microsoft.com/office/officeart/2005/8/layout/vList5"/>
    <dgm:cxn modelId="{29A19260-2F8F-4863-8FCD-C1071AE31483}" type="presParOf" srcId="{3F29CAD6-C8F4-48FE-B6D9-DA4C37C74ABC}" destId="{3BF0A15A-E848-4246-8CC5-903FB4A46AD1}" srcOrd="2" destOrd="0" presId="urn:microsoft.com/office/officeart/2005/8/layout/vList5"/>
    <dgm:cxn modelId="{080C60C6-3F3D-4EC8-9E21-4A79D3F689D0}" type="presParOf" srcId="{3BF0A15A-E848-4246-8CC5-903FB4A46AD1}" destId="{ABEF6EB2-BDE9-480C-89B1-B643F4C4C1EC}" srcOrd="0" destOrd="0" presId="urn:microsoft.com/office/officeart/2005/8/layout/vList5"/>
    <dgm:cxn modelId="{9252DECC-712C-4C3F-AF61-40366BAC40F1}" type="presParOf" srcId="{3BF0A15A-E848-4246-8CC5-903FB4A46AD1}" destId="{75C07C06-3F16-4B24-9F63-60C938D65CBE}" srcOrd="1" destOrd="0" presId="urn:microsoft.com/office/officeart/2005/8/layout/vList5"/>
    <dgm:cxn modelId="{D01EED57-E5B3-47C4-A7EE-C5A93C39CFAD}" type="presParOf" srcId="{3F29CAD6-C8F4-48FE-B6D9-DA4C37C74ABC}" destId="{610EC5DF-BD97-4C33-A93A-F2EAE668A9F4}" srcOrd="3" destOrd="0" presId="urn:microsoft.com/office/officeart/2005/8/layout/vList5"/>
    <dgm:cxn modelId="{8C629C6C-4B0B-4349-A957-33A7B0E7AAC2}" type="presParOf" srcId="{3F29CAD6-C8F4-48FE-B6D9-DA4C37C74ABC}" destId="{017A220F-B870-4B58-BF45-71461C4B4F3F}" srcOrd="4" destOrd="0" presId="urn:microsoft.com/office/officeart/2005/8/layout/vList5"/>
    <dgm:cxn modelId="{1C0670FD-7178-4F98-8EA6-A848C50B6F93}" type="presParOf" srcId="{017A220F-B870-4B58-BF45-71461C4B4F3F}" destId="{D940A5DF-B3A1-433E-BBCA-B613E022D1A0}" srcOrd="0" destOrd="0" presId="urn:microsoft.com/office/officeart/2005/8/layout/vList5"/>
    <dgm:cxn modelId="{0A4F1DC9-6604-496C-AF10-3837DCC48E06}" type="presParOf" srcId="{017A220F-B870-4B58-BF45-71461C4B4F3F}" destId="{0A9D29D7-BAF5-4F6D-9E21-9AC2289FA2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放射狀圖片清單"/>
  <dgm:desc val="用來顯示與中心概念之間的關係。階層 1 圖形包含文字，而所有階層 2 圖形則包含有對應文字的圖片。上限為 4 個階層 2 的圖片。未使用的圖片不會出現，但只要切換版面配置，仍然可以使用。最適合用在少量階層 2 文字的情況。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0.12394</cdr:y>
    </cdr:from>
    <cdr:to>
      <cdr:x>0.48611</cdr:x>
      <cdr:y>0.33582</cdr:y>
    </cdr:to>
    <cdr:sp macro="" textlink="">
      <cdr:nvSpPr>
        <cdr:cNvPr id="2" name="文字方塊 7"/>
        <cdr:cNvSpPr txBox="1"/>
      </cdr:nvSpPr>
      <cdr:spPr>
        <a:xfrm xmlns:a="http://schemas.openxmlformats.org/drawingml/2006/main">
          <a:off x="1872208" y="702190"/>
          <a:ext cx="1768203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TW" altLang="en-US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供應商資</a:t>
          </a:r>
          <a:r>
            <a: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訊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BB1DD268-6DA0-4A8A-9CDD-014575C9ADFE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A5B1EA13-3FC7-4558-B625-E930A10CA4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21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A7E1440-CA19-4AC7-8967-8FF4D180E5AA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429" y="4925459"/>
            <a:ext cx="5680444" cy="4029621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3789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31F1CD5E-0AC6-48BF-A9F6-B16D8C8FE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46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目前</a:t>
            </a:r>
            <a:r>
              <a:rPr lang="zh-TW" altLang="zh-TW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zh-TW" altLang="zh-TW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家國內外會員</a:t>
            </a:r>
            <a:r>
              <a:rPr lang="zh-TW" altLang="en-US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糕餅、糖果、飲料、汽水、速食麵、零食、冰品、冷凍食品、罐頭食品、調味料、沙拉油以及相關包材等產業</a:t>
            </a:r>
            <a:r>
              <a:rPr lang="zh-TW" altLang="en-US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200" dirty="0" smtClean="0">
              <a:latin typeface="Calibri" panose="020F050202020403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會員總營收約佔整體食品產業</a:t>
            </a:r>
            <a:r>
              <a:rPr lang="en-US" altLang="zh-TW" sz="12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40%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1CD5E-0AC6-48BF-A9F6-B16D8C8FE76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9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dirty="0" smtClean="0"/>
              <a:t>近年食安風波不斷，顯示食品安全的議題是個全方位的問題</a:t>
            </a:r>
            <a:r>
              <a:rPr lang="en-US" altLang="zh-TW" dirty="0" smtClean="0"/>
              <a:t>: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dirty="0" smtClean="0"/>
              <a:t>業者對於所使用的食品原物料是否安全缺乏認知</a:t>
            </a:r>
            <a:endParaRPr lang="en-US" altLang="zh-TW" dirty="0" smtClean="0"/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dirty="0" smtClean="0"/>
              <a:t>消費者在發生食安問題後，因為了解不足，亦缺乏分辨真偽參假的能力，因此造成過度恐慌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51AF9-2D1C-4D3D-B052-A11BDC8956B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65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dirty="0" smtClean="0"/>
              <a:t>製造成本下降，飲食過量</a:t>
            </a:r>
            <a:endParaRPr lang="en-US" altLang="zh-TW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51AF9-2D1C-4D3D-B052-A11BDC8956B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90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依據世界衛生組織建議之每人每日每公斤可接受攝取量（</a:t>
            </a:r>
            <a:r>
              <a:rPr lang="en-US" altLang="zh-CN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1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微克）以及目前合法使用培林之國家所定瘦肉精之允許殘留量（</a:t>
            </a:r>
            <a:r>
              <a:rPr lang="en-US" altLang="zh-CN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10 ppb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），如以</a:t>
            </a:r>
            <a:r>
              <a:rPr lang="en-US" altLang="zh-CN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60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公斤體重估計，須每天吃到</a:t>
            </a:r>
            <a:r>
              <a:rPr lang="en-US" altLang="zh-CN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6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公斤牛肉，約相當於</a:t>
            </a:r>
            <a:r>
              <a:rPr lang="en-US" altLang="zh-CN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36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客的</a:t>
            </a:r>
            <a:r>
              <a:rPr lang="en-US" altLang="zh-CN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6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盎斯牛排，才會超過每日安全攝取量 </a:t>
            </a:r>
            <a:r>
              <a:rPr lang="en-US" altLang="zh-TW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(60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微克</a:t>
            </a:r>
            <a:r>
              <a:rPr lang="en-US" altLang="zh-TW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)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。且攝取後容易代謝排出體外，因此正常飲食下，不會影響人體健康。</a:t>
            </a:r>
            <a:endParaRPr lang="en-US" altLang="zh-TW" sz="1300" dirty="0">
              <a:latin typeface="Arial" charset="0"/>
              <a:ea typeface="ＭＳ Ｐゴシック" pitchFamily="-1" charset="-128"/>
              <a:cs typeface="ＭＳ Ｐゴシック" pitchFamily="-1" charset="-128"/>
            </a:endParaRPr>
          </a:p>
          <a:p>
            <a:pPr marL="178994" indent="-178994" defTabSz="954634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國際食品法典委員會（</a:t>
            </a:r>
            <a:r>
              <a:rPr lang="en-US" altLang="zh-Hant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Codex, CAC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）大會以</a:t>
            </a:r>
            <a:r>
              <a:rPr lang="en-US" altLang="zh-Hant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69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比</a:t>
            </a:r>
            <a:r>
              <a:rPr lang="en-US" altLang="zh-Hant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67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票通過容許殘留「萊克多巴胺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或培林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」（瘦肉精）的國際標準。豬與牛的肌肉及脂肪是</a:t>
            </a:r>
            <a:r>
              <a:rPr lang="en-US" altLang="zh-Hant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10ppb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、豬跟牛的肝臟為</a:t>
            </a:r>
            <a:r>
              <a:rPr lang="en-US" altLang="zh-Hant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40ppb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、豬跟牛的腎臟為</a:t>
            </a:r>
            <a:r>
              <a:rPr lang="en-US" altLang="zh-Hant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90ppb</a:t>
            </a:r>
            <a:r>
              <a:rPr lang="zh-Hant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；火雞並沒有訂定</a:t>
            </a:r>
            <a:r>
              <a:rPr lang="zh-TW" altLang="en-US" sz="1300" dirty="0">
                <a:latin typeface="Arial" charset="0"/>
                <a:ea typeface="ＭＳ Ｐゴシック" pitchFamily="-1" charset="-128"/>
                <a:cs typeface="ＭＳ Ｐゴシック" pitchFamily="-1" charset="-128"/>
              </a:rPr>
              <a:t>。</a:t>
            </a:r>
            <a:endParaRPr lang="en-US" altLang="zh-TW" dirty="0" smtClean="0">
              <a:effectLst/>
            </a:endParaRPr>
          </a:p>
          <a:p>
            <a:pPr marL="178994" indent="-178994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51AF9-2D1C-4D3D-B052-A11BDC8956B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50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MyPlate</a:t>
            </a:r>
            <a:r>
              <a:rPr lang="zh-TW" altLang="en-US" dirty="0" smtClean="0"/>
              <a:t>說明</a:t>
            </a:r>
            <a:r>
              <a:rPr lang="en-US" altLang="zh-TW" dirty="0" smtClean="0"/>
              <a:t>:</a:t>
            </a:r>
          </a:p>
          <a:p>
            <a:pPr marL="238658" indent="-238658">
              <a:buFont typeface="+mj-lt"/>
              <a:buAutoNum type="arabicPeriod"/>
            </a:pPr>
            <a:r>
              <a:rPr lang="zh-TW" altLang="en-US" dirty="0" smtClean="0"/>
              <a:t>圖像面積大小為每餐建議食用比例</a:t>
            </a:r>
            <a:endParaRPr lang="en-US" altLang="zh-TW" dirty="0" smtClean="0"/>
          </a:p>
          <a:p>
            <a:pPr marL="238658" indent="-238658">
              <a:buFont typeface="+mj-lt"/>
              <a:buAutoNum type="arabicPeriod"/>
            </a:pPr>
            <a:r>
              <a:rPr lang="zh-TW" altLang="en-US" dirty="0" smtClean="0"/>
              <a:t>每餐</a:t>
            </a:r>
            <a:r>
              <a:rPr lang="en-US" altLang="zh-TW" dirty="0" smtClean="0"/>
              <a:t>50%</a:t>
            </a:r>
            <a:r>
              <a:rPr lang="zh-TW" altLang="en-US" dirty="0" smtClean="0"/>
              <a:t>來自蔬菜、水果</a:t>
            </a:r>
            <a:endParaRPr lang="en-US" altLang="zh-TW" dirty="0" smtClean="0"/>
          </a:p>
          <a:p>
            <a:pPr marL="238658" indent="-238658">
              <a:buFont typeface="+mj-lt"/>
              <a:buAutoNum type="arabicPeriod"/>
            </a:pPr>
            <a:r>
              <a:rPr lang="en-US" altLang="zh-TW" dirty="0" smtClean="0"/>
              <a:t>50%</a:t>
            </a:r>
            <a:r>
              <a:rPr lang="zh-TW" altLang="en-US" dirty="0" smtClean="0"/>
              <a:t>攝取的穀類選擇食用全穀物</a:t>
            </a:r>
            <a:endParaRPr lang="en-US" altLang="zh-TW" dirty="0" smtClean="0"/>
          </a:p>
          <a:p>
            <a:pPr marL="238658" indent="-238658">
              <a:buFont typeface="+mj-lt"/>
              <a:buAutoNum type="arabicPeriod"/>
            </a:pPr>
            <a:r>
              <a:rPr lang="zh-TW" altLang="en-US" dirty="0" smtClean="0"/>
              <a:t>蛋白質攝取盡可能食用海鮮、雞肉、植物性蛋白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51AF9-2D1C-4D3D-B052-A11BDC8956B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3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dirty="0" smtClean="0"/>
              <a:t>鹽攝取量， </a:t>
            </a:r>
            <a:r>
              <a:rPr lang="en-US" altLang="zh-TW" dirty="0" smtClean="0"/>
              <a:t>51</a:t>
            </a:r>
            <a:r>
              <a:rPr lang="zh-TW" altLang="en-US" dirty="0" smtClean="0"/>
              <a:t>歲以上以及有腎臟疾病者降低為</a:t>
            </a:r>
            <a:r>
              <a:rPr lang="en-US" altLang="zh-TW" dirty="0" smtClean="0"/>
              <a:t>1500 mg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zh-TW" altLang="en-US" dirty="0" smtClean="0"/>
              <a:t>我們對於食鹽攝取量改變的適應性遠高於熱量攝取改變的適應性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51AF9-2D1C-4D3D-B052-A11BDC8956B0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5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7010400" cy="762000"/>
          </a:xfrm>
          <a:ex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5324475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4D655EDE-D362-4D17-ADD9-51C92A1D51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Calibri" pitchFamily="-1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301208"/>
            <a:ext cx="82327" cy="43204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1" y="4928393"/>
            <a:ext cx="717756" cy="5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1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FFD6-EBDF-4118-9072-B477E18E6C1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04B5-A004-4BCD-8459-42D87231760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D67E-EF0C-44AA-8918-6D8C430EBBA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ACBB-0830-41C7-8555-845F39EC4B1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2A84-8ABC-4965-9AAE-F7E44E673C8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7010400" cy="762000"/>
          </a:xfrm>
          <a:ex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5324475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4D655EDE-D362-4D17-ADD9-51C92A1D51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Calibri" pitchFamily="-1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301208"/>
            <a:ext cx="82327" cy="43204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1" y="4928393"/>
            <a:ext cx="717756" cy="5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  <a:lvl2pPr>
              <a:defRPr>
                <a:latin typeface="Calibri" pitchFamily="34" charset="0"/>
                <a:ea typeface="Microsoft JhengHei" pitchFamily="34" charset="-120"/>
              </a:defRPr>
            </a:lvl2pPr>
            <a:lvl3pPr>
              <a:defRPr>
                <a:latin typeface="Calibri" pitchFamily="34" charset="0"/>
                <a:ea typeface="Microsoft JhengHei" pitchFamily="34" charset="-120"/>
              </a:defRPr>
            </a:lvl3pPr>
            <a:lvl4pPr>
              <a:defRPr>
                <a:latin typeface="Calibri" pitchFamily="34" charset="0"/>
                <a:ea typeface="Microsoft JhengHei" pitchFamily="34" charset="-120"/>
              </a:defRPr>
            </a:lvl4pPr>
            <a:lvl5pPr>
              <a:defRPr>
                <a:latin typeface="Calibri" pitchFamily="34" charset="0"/>
                <a:ea typeface="Microsoft JhengHei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CF19BB01-878C-4E99-A49C-97364BAAC48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8673CDEA-4779-466D-81D3-C8DDFD8E0733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053E44FA-8555-46AA-B9BC-0733E884804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  <a:lvl2pPr>
              <a:defRPr>
                <a:latin typeface="Calibri" pitchFamily="34" charset="0"/>
                <a:ea typeface="Microsoft JhengHei" pitchFamily="34" charset="-120"/>
              </a:defRPr>
            </a:lvl2pPr>
            <a:lvl3pPr>
              <a:defRPr>
                <a:latin typeface="Calibri" pitchFamily="34" charset="0"/>
                <a:ea typeface="Microsoft JhengHei" pitchFamily="34" charset="-120"/>
              </a:defRPr>
            </a:lvl3pPr>
            <a:lvl4pPr>
              <a:defRPr>
                <a:latin typeface="Calibri" pitchFamily="34" charset="0"/>
                <a:ea typeface="Microsoft JhengHei" pitchFamily="34" charset="-120"/>
              </a:defRPr>
            </a:lvl4pPr>
            <a:lvl5pPr>
              <a:defRPr>
                <a:latin typeface="Calibri" pitchFamily="34" charset="0"/>
                <a:ea typeface="Microsoft JhengHei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923AE0DD-EB8E-47FE-B9E0-9C59558392A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F6E1-8C1D-4960-8091-F939D350B7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1850-B717-4B66-A87D-69EA8E7C27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56B9-233E-45EF-B605-3B95DAD2BF8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FFD6-EBDF-4118-9072-B477E18E6C1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04B5-A004-4BCD-8459-42D87231760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D67E-EF0C-44AA-8918-6D8C430EBBA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ACBB-0830-41C7-8555-845F39EC4B1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2A84-8ABC-4965-9AAE-F7E44E673C8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7010400" cy="762000"/>
          </a:xfrm>
          <a:ex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5324475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4D655EDE-D362-4D17-ADD9-51C92A1D51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Calibri" pitchFamily="-1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301208"/>
            <a:ext cx="82327" cy="43204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1" y="4928393"/>
            <a:ext cx="717756" cy="5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CF19BB01-878C-4E99-A49C-97364BAAC48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  <a:lvl2pPr>
              <a:defRPr>
                <a:latin typeface="Calibri" pitchFamily="34" charset="0"/>
                <a:ea typeface="Microsoft JhengHei" pitchFamily="34" charset="-120"/>
              </a:defRPr>
            </a:lvl2pPr>
            <a:lvl3pPr>
              <a:defRPr>
                <a:latin typeface="Calibri" pitchFamily="34" charset="0"/>
                <a:ea typeface="Microsoft JhengHei" pitchFamily="34" charset="-120"/>
              </a:defRPr>
            </a:lvl3pPr>
            <a:lvl4pPr>
              <a:defRPr>
                <a:latin typeface="Calibri" pitchFamily="34" charset="0"/>
                <a:ea typeface="Microsoft JhengHei" pitchFamily="34" charset="-120"/>
              </a:defRPr>
            </a:lvl4pPr>
            <a:lvl5pPr>
              <a:defRPr>
                <a:latin typeface="Calibri" pitchFamily="34" charset="0"/>
                <a:ea typeface="Microsoft JhengHei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CF19BB01-878C-4E99-A49C-97364BAAC48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8673CDEA-4779-466D-81D3-C8DDFD8E0733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053E44FA-8555-46AA-B9BC-0733E884804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923AE0DD-EB8E-47FE-B9E0-9C59558392A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F6E1-8C1D-4960-8091-F939D350B7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1850-B717-4B66-A87D-69EA8E7C27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56B9-233E-45EF-B605-3B95DAD2BF8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FFD6-EBDF-4118-9072-B477E18E6C1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04B5-A004-4BCD-8459-42D87231760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8673CDEA-4779-466D-81D3-C8DDFD8E0733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D67E-EF0C-44AA-8918-6D8C430EBBA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ACBB-0830-41C7-8555-845F39EC4B1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2A84-8ABC-4965-9AAE-F7E44E673C8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7010400" cy="762000"/>
          </a:xfrm>
          <a:extLst/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5324475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4D655EDE-D362-4D17-ADD9-51C92A1D513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Calibri" pitchFamily="-1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301208"/>
            <a:ext cx="82327" cy="432048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1" y="4928393"/>
            <a:ext cx="717756" cy="5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  <a:lvl2pPr>
              <a:defRPr>
                <a:latin typeface="Calibri" pitchFamily="34" charset="0"/>
                <a:ea typeface="Microsoft JhengHei" pitchFamily="34" charset="-120"/>
              </a:defRPr>
            </a:lvl2pPr>
            <a:lvl3pPr>
              <a:defRPr>
                <a:latin typeface="Calibri" pitchFamily="34" charset="0"/>
                <a:ea typeface="Microsoft JhengHei" pitchFamily="34" charset="-120"/>
              </a:defRPr>
            </a:lvl3pPr>
            <a:lvl4pPr>
              <a:defRPr>
                <a:latin typeface="Calibri" pitchFamily="34" charset="0"/>
                <a:ea typeface="Microsoft JhengHei" pitchFamily="34" charset="-120"/>
              </a:defRPr>
            </a:lvl4pPr>
            <a:lvl5pPr>
              <a:defRPr>
                <a:latin typeface="Calibri" pitchFamily="34" charset="0"/>
                <a:ea typeface="Microsoft JhengHei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CF19BB01-878C-4E99-A49C-97364BAAC48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>
                <a:latin typeface="Calibri" pitchFamily="34" charset="0"/>
                <a:ea typeface="Microsoft JhengHei" pitchFamily="34" charset="-120"/>
              </a:defRPr>
            </a:lvl1pPr>
            <a:lvl2pPr>
              <a:defRPr sz="2400">
                <a:latin typeface="Calibri" pitchFamily="34" charset="0"/>
                <a:ea typeface="Microsoft JhengHei" pitchFamily="34" charset="-120"/>
              </a:defRPr>
            </a:lvl2pPr>
            <a:lvl3pPr>
              <a:defRPr sz="2000">
                <a:latin typeface="Calibri" pitchFamily="34" charset="0"/>
                <a:ea typeface="Microsoft JhengHei" pitchFamily="34" charset="-120"/>
              </a:defRPr>
            </a:lvl3pPr>
            <a:lvl4pPr>
              <a:defRPr sz="1800">
                <a:latin typeface="Calibri" pitchFamily="34" charset="0"/>
                <a:ea typeface="Microsoft JhengHei" pitchFamily="34" charset="-120"/>
              </a:defRPr>
            </a:lvl4pPr>
            <a:lvl5pPr>
              <a:defRPr sz="1800">
                <a:latin typeface="Calibri" pitchFamily="34" charset="0"/>
                <a:ea typeface="Microsoft JhengHei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8673CDEA-4779-466D-81D3-C8DDFD8E0733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053E44FA-8555-46AA-B9BC-0733E884804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923AE0DD-EB8E-47FE-B9E0-9C59558392A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F6E1-8C1D-4960-8091-F939D350B7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ea typeface="Microsoft JhengHei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ea typeface="Microsoft JhengHei" pitchFamily="34" charset="-120"/>
              </a:defRPr>
            </a:lvl1pPr>
            <a:lvl2pPr>
              <a:defRPr sz="2000">
                <a:latin typeface="Calibri" pitchFamily="34" charset="0"/>
                <a:ea typeface="Microsoft JhengHei" pitchFamily="34" charset="-120"/>
              </a:defRPr>
            </a:lvl2pPr>
            <a:lvl3pPr>
              <a:defRPr sz="1800">
                <a:latin typeface="Calibri" pitchFamily="34" charset="0"/>
                <a:ea typeface="Microsoft JhengHei" pitchFamily="34" charset="-120"/>
              </a:defRPr>
            </a:lvl3pPr>
            <a:lvl4pPr>
              <a:defRPr sz="1600">
                <a:latin typeface="Calibri" pitchFamily="34" charset="0"/>
                <a:ea typeface="Microsoft JhengHei" pitchFamily="34" charset="-120"/>
              </a:defRPr>
            </a:lvl4pPr>
            <a:lvl5pPr>
              <a:defRPr sz="1600">
                <a:latin typeface="Calibri" pitchFamily="34" charset="0"/>
                <a:ea typeface="Microsoft JhengHei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053E44FA-8555-46AA-B9BC-0733E884804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1850-B717-4B66-A87D-69EA8E7C27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56B9-233E-45EF-B605-3B95DAD2BF8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FFD6-EBDF-4118-9072-B477E18E6C1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04B5-A004-4BCD-8459-42D87231760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9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D67E-EF0C-44AA-8918-6D8C430EBBA3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ACBB-0830-41C7-8555-845F39EC4B1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05350" y="12954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05350" y="3924300"/>
            <a:ext cx="401955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2A84-8ABC-4965-9AAE-F7E44E673C8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773235A-A2DC-4719-8AEE-C7FC26CC3B24}" type="datetime1">
              <a:rPr lang="en-US" smtClean="0">
                <a:solidFill>
                  <a:prstClr val="black"/>
                </a:solidFill>
              </a:rPr>
              <a:pPr defTabSz="457200"/>
              <a:t>12/21/2015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defTabSz="457200"/>
            <a:fld id="{817C7C8D-EA1E-D04F-A94E-611D7654440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2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3383" y="1765300"/>
            <a:ext cx="77253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930" y="2405140"/>
            <a:ext cx="7808912" cy="3672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8D8E172-F2CE-471D-A8FC-A61850609914}" type="datetime1">
              <a:rPr lang="en-US" smtClean="0">
                <a:solidFill>
                  <a:prstClr val="black"/>
                </a:solidFill>
              </a:rPr>
              <a:pPr defTabSz="457200"/>
              <a:t>12/21/2015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17C7C8D-EA1E-D04F-A94E-611D7654440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1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A365C64-BB50-4119-A316-204FF98950B8}" type="datetime1">
              <a:rPr lang="en-US" smtClean="0">
                <a:solidFill>
                  <a:prstClr val="black"/>
                </a:solidFill>
              </a:rPr>
              <a:pPr defTabSz="457200"/>
              <a:t>12/21/2015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2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17C7C8D-EA1E-D04F-A94E-611D7654440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8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fld id="{923AE0DD-EB8E-47FE-B9E0-9C59558392A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ea typeface="Microsoft JhengHei" pitchFamily="34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3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F6E1-8C1D-4960-8091-F939D350B74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1850-B717-4B66-A87D-69EA8E7C27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56B9-233E-45EF-B605-3B95DAD2BF8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5"/>
          <p:cNvSpPr>
            <a:spLocks noChangeArrowheads="1"/>
          </p:cNvSpPr>
          <p:nvPr/>
        </p:nvSpPr>
        <p:spPr bwMode="auto">
          <a:xfrm>
            <a:off x="0" y="5805488"/>
            <a:ext cx="9139238" cy="1052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7" name="AutoShape 102"/>
          <p:cNvSpPr>
            <a:spLocks noChangeArrowheads="1"/>
          </p:cNvSpPr>
          <p:nvPr/>
        </p:nvSpPr>
        <p:spPr bwMode="gray">
          <a:xfrm>
            <a:off x="609600" y="368300"/>
            <a:ext cx="7772400" cy="668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7CCF3"/>
              </a:gs>
              <a:gs pos="50000">
                <a:srgbClr val="D5EBFA"/>
              </a:gs>
              <a:gs pos="100000">
                <a:srgbClr val="97CCF3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 smtClean="0">
                <a:latin typeface="Calibri" pitchFamily="34" charset="0"/>
                <a:ea typeface="Microsoft JhengHei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81792-0146-409F-9E5B-2B96AB536B2D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447675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 smtClean="0"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2" name="Picture 103" descr="arro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44488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7" descr="Picture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462713"/>
            <a:ext cx="1044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492875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-1" charset="2"/>
        <a:buChar char="v"/>
        <a:defRPr sz="28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" charset="2"/>
        <a:buChar char="§"/>
        <a:defRPr sz="26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5"/>
          <p:cNvSpPr>
            <a:spLocks noChangeArrowheads="1"/>
          </p:cNvSpPr>
          <p:nvPr/>
        </p:nvSpPr>
        <p:spPr bwMode="auto">
          <a:xfrm>
            <a:off x="0" y="5805488"/>
            <a:ext cx="9139238" cy="1052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7" name="AutoShape 102"/>
          <p:cNvSpPr>
            <a:spLocks noChangeArrowheads="1"/>
          </p:cNvSpPr>
          <p:nvPr/>
        </p:nvSpPr>
        <p:spPr bwMode="gray">
          <a:xfrm>
            <a:off x="609600" y="368300"/>
            <a:ext cx="7772400" cy="668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7CCF3"/>
              </a:gs>
              <a:gs pos="50000">
                <a:srgbClr val="D5EBFA"/>
              </a:gs>
              <a:gs pos="100000">
                <a:srgbClr val="97CCF3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 smtClean="0">
                <a:latin typeface="Calibri" pitchFamily="34" charset="0"/>
                <a:ea typeface="Microsoft JhengHei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81792-0146-409F-9E5B-2B96AB536B2D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447675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 smtClean="0"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2" name="Picture 103" descr="arro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44488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7" descr="Picture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462713"/>
            <a:ext cx="1044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492875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9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-1" charset="2"/>
        <a:buChar char="v"/>
        <a:defRPr sz="28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" charset="2"/>
        <a:buChar char="§"/>
        <a:defRPr sz="26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5"/>
          <p:cNvSpPr>
            <a:spLocks noChangeArrowheads="1"/>
          </p:cNvSpPr>
          <p:nvPr/>
        </p:nvSpPr>
        <p:spPr bwMode="auto">
          <a:xfrm>
            <a:off x="0" y="5805488"/>
            <a:ext cx="9139238" cy="1052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7" name="AutoShape 102"/>
          <p:cNvSpPr>
            <a:spLocks noChangeArrowheads="1"/>
          </p:cNvSpPr>
          <p:nvPr/>
        </p:nvSpPr>
        <p:spPr bwMode="gray">
          <a:xfrm>
            <a:off x="609600" y="368300"/>
            <a:ext cx="7772400" cy="668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7CCF3"/>
              </a:gs>
              <a:gs pos="50000">
                <a:srgbClr val="D5EBFA"/>
              </a:gs>
              <a:gs pos="100000">
                <a:srgbClr val="97CCF3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 smtClean="0">
                <a:latin typeface="Calibri" pitchFamily="34" charset="0"/>
                <a:ea typeface="Microsoft JhengHei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81792-0146-409F-9E5B-2B96AB536B2D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447675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 smtClean="0"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2" name="Picture 103" descr="arro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44488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7" descr="Picture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462713"/>
            <a:ext cx="1044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492875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0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-1" charset="2"/>
        <a:buChar char="v"/>
        <a:defRPr sz="28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" charset="2"/>
        <a:buChar char="§"/>
        <a:defRPr sz="26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5"/>
          <p:cNvSpPr>
            <a:spLocks noChangeArrowheads="1"/>
          </p:cNvSpPr>
          <p:nvPr/>
        </p:nvSpPr>
        <p:spPr bwMode="auto">
          <a:xfrm>
            <a:off x="0" y="5805488"/>
            <a:ext cx="9139238" cy="10525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7" name="AutoShape 102"/>
          <p:cNvSpPr>
            <a:spLocks noChangeArrowheads="1"/>
          </p:cNvSpPr>
          <p:nvPr/>
        </p:nvSpPr>
        <p:spPr bwMode="gray">
          <a:xfrm>
            <a:off x="609600" y="368300"/>
            <a:ext cx="7772400" cy="668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7CCF3"/>
              </a:gs>
              <a:gs pos="50000">
                <a:srgbClr val="D5EBFA"/>
              </a:gs>
              <a:gs pos="100000">
                <a:srgbClr val="97CCF3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u="sng">
              <a:solidFill>
                <a:srgbClr val="000000"/>
              </a:solidFill>
              <a:latin typeface="Calibri" pitchFamily="34" charset="0"/>
              <a:ea typeface="Microsoft JhengHei" pitchFamily="34" charset="-12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 smtClean="0">
                <a:latin typeface="Calibri" pitchFamily="34" charset="0"/>
                <a:ea typeface="Microsoft JhengHei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781792-0146-409F-9E5B-2B96AB536B2D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447675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 smtClean="0"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2" name="Picture 103" descr="arrow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344488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7" descr="Picture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462713"/>
            <a:ext cx="1044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492875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4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-1" charset="0"/>
          <a:ea typeface="Calibri" pitchFamily="-1" charset="0"/>
          <a:cs typeface="Calibri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-1" charset="2"/>
        <a:buChar char="v"/>
        <a:defRPr sz="28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-1" charset="2"/>
        <a:buChar char="§"/>
        <a:defRPr sz="26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Microsoft JhengHei" pitchFamily="34" charset="-12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A-PPT-Background7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-3398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0" y="1947333"/>
            <a:ext cx="7808912" cy="444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343" y="6387557"/>
            <a:ext cx="2071129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baseline="30000" dirty="0" err="1" smtClean="0">
                <a:solidFill>
                  <a:prstClr val="black"/>
                </a:solidFill>
                <a:cs typeface="Century Gothic"/>
              </a:rPr>
              <a:t>www.</a:t>
            </a:r>
            <a:r>
              <a:rPr lang="en-GB" sz="1600" baseline="30000" dirty="0" err="1" smtClean="0">
                <a:solidFill>
                  <a:srgbClr val="FF6600"/>
                </a:solidFill>
                <a:cs typeface="Century Gothic"/>
              </a:rPr>
              <a:t>foodindustry</a:t>
            </a:r>
            <a:r>
              <a:rPr lang="en-GB" sz="1600" baseline="30000" dirty="0" err="1" smtClean="0">
                <a:solidFill>
                  <a:prstClr val="black"/>
                </a:solidFill>
                <a:cs typeface="Century Gothic"/>
              </a:rPr>
              <a:t>.asia</a:t>
            </a:r>
            <a:endParaRPr lang="en-GB" sz="1600" baseline="30000" dirty="0" smtClean="0">
              <a:solidFill>
                <a:prstClr val="black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134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000000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4.xml"/><Relationship Id="rId5" Type="http://schemas.microsoft.com/office/2007/relationships/hdphoto" Target="../media/hdphoto5.wdp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png"/><Relationship Id="rId22" Type="http://schemas.openxmlformats.org/officeDocument/2006/relationships/image" Target="../media/image2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db.nal.usda.gov/ndb/search/list?qlookup=23140" TargetMode="External"/><Relationship Id="rId2" Type="http://schemas.openxmlformats.org/officeDocument/2006/relationships/hyperlink" Target="http://www.fda.gov.tw/TC/siteContent.aspx?sid=2802#Q11" TargetMode="External"/><Relationship Id="rId1" Type="http://schemas.openxmlformats.org/officeDocument/2006/relationships/slideLayout" Target="../slideLayouts/slideLayout44.xml"/><Relationship Id="rId4" Type="http://schemas.openxmlformats.org/officeDocument/2006/relationships/hyperlink" Target="http://udn.com/NEWS/HEALTH/HEA1/8467354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9.png"/><Relationship Id="rId7" Type="http://schemas.openxmlformats.org/officeDocument/2006/relationships/image" Target="../media/image50.jpeg"/><Relationship Id="rId2" Type="http://schemas.openxmlformats.org/officeDocument/2006/relationships/hyperlink" Target="http://www.sqfi.com/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gif"/><Relationship Id="rId5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1120" y="2420888"/>
            <a:ext cx="7967264" cy="762000"/>
          </a:xfrm>
        </p:spPr>
        <p:txBody>
          <a:bodyPr/>
          <a:lstStyle/>
          <a:p>
            <a:r>
              <a:rPr lang="zh-TW" altLang="en-US" sz="4800" dirty="0" smtClean="0"/>
              <a:t>食品安全與國民營養健康</a:t>
            </a:r>
            <a:endParaRPr lang="zh-TW" altLang="en-US" sz="4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83568" y="4520885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詹岳霖</a:t>
            </a:r>
            <a:endParaRPr kumimoji="1"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台灣食品產業發展協會</a:t>
            </a:r>
            <a:r>
              <a:rPr kumimoji="1"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理事長</a:t>
            </a:r>
            <a:endParaRPr kumimoji="1"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泰山企業</a:t>
            </a:r>
            <a:r>
              <a:rPr kumimoji="1"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endParaRPr kumimoji="1"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2015.12.22</a:t>
            </a:r>
            <a:endParaRPr kumimoji="1"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84168" y="618202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投影片下載：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b="1" dirty="0"/>
              <a:t>http://tinyurl.com/oywqx8a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34168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9139\Desktop\3d Yin Yang On Black 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t="13168" r="23605" b="18823"/>
          <a:stretch/>
        </p:blipFill>
        <p:spPr bwMode="auto">
          <a:xfrm>
            <a:off x="2051720" y="2219546"/>
            <a:ext cx="4912583" cy="3552498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28" y="5445224"/>
            <a:ext cx="3491880" cy="141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食品安全</a:t>
            </a:r>
            <a:r>
              <a:rPr lang="en-US" altLang="zh-TW" dirty="0" smtClean="0"/>
              <a:t>Supply &amp; Demand </a:t>
            </a:r>
            <a:r>
              <a:rPr lang="zh-TW" altLang="en-US" dirty="0" smtClean="0"/>
              <a:t>的平衡對策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79372" y="1124744"/>
            <a:ext cx="5008156" cy="2601798"/>
            <a:chOff x="179512" y="1297578"/>
            <a:chExt cx="5008156" cy="2601798"/>
          </a:xfrm>
        </p:grpSpPr>
        <p:sp>
          <p:nvSpPr>
            <p:cNvPr id="3" name="文字方塊 2"/>
            <p:cNvSpPr txBox="1"/>
            <p:nvPr/>
          </p:nvSpPr>
          <p:spPr>
            <a:xfrm>
              <a:off x="179512" y="1297579"/>
              <a:ext cx="1854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3600" b="1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Supply</a:t>
              </a: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79512" y="2021939"/>
              <a:ext cx="411162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落實源頭管理</a:t>
              </a:r>
              <a:endParaRPr lang="en-US" altLang="zh-TW" sz="24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(regulatory compliance)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0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精耕流通足跡</a:t>
              </a:r>
              <a:endParaRPr lang="en-US" altLang="zh-TW" sz="24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zh-TW" sz="10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自主管理</a:t>
              </a:r>
              <a:r>
                <a:rPr lang="zh-TW" altLang="en-US" sz="2400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國際接軌</a:t>
              </a:r>
              <a:endParaRPr lang="en-US" altLang="zh-TW" sz="24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476456" y="1297578"/>
              <a:ext cx="2711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3600" b="1" dirty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600" b="1" dirty="0" smtClean="0">
                  <a:solidFill>
                    <a:schemeClr val="bg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Regulation</a:t>
              </a:r>
              <a:endParaRPr lang="zh-TW" altLang="en-US" sz="36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向右箭號 12"/>
            <p:cNvSpPr/>
            <p:nvPr/>
          </p:nvSpPr>
          <p:spPr bwMode="auto">
            <a:xfrm>
              <a:off x="2033718" y="1391181"/>
              <a:ext cx="549732" cy="459126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u="sng" smtClean="0">
                <a:solidFill>
                  <a:srgbClr val="000000"/>
                </a:solidFill>
                <a:ea typeface="ＭＳ Ｐゴシック" pitchFamily="-1" charset="-128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7020272" y="606019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Demand</a:t>
            </a:r>
            <a:endParaRPr lang="zh-TW" altLang="en-US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 bwMode="auto">
          <a:xfrm rot="10800000">
            <a:off x="6442688" y="6162331"/>
            <a:ext cx="549732" cy="45912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u="sng" smtClean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88764" y="6068728"/>
            <a:ext cx="25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Education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06475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u="sng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83230" y="4422810"/>
            <a:ext cx="35938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健康管理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(health management)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食品營養辨識能力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(nutrient literacy)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864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447675"/>
            <a:ext cx="7128792" cy="487363"/>
          </a:xfrm>
        </p:spPr>
        <p:txBody>
          <a:bodyPr/>
          <a:lstStyle/>
          <a:p>
            <a:r>
              <a:rPr lang="zh-TW" altLang="en-US" dirty="0" smtClean="0">
                <a:latin typeface="Microsoft JhengHei" panose="020B0604030504040204" pitchFamily="34" charset="-120"/>
              </a:rPr>
              <a:t>飲食習慣的全球問題趨勢</a:t>
            </a:r>
            <a:endParaRPr lang="zh-CN" altLang="en-US" dirty="0">
              <a:latin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/>
              <a:pPr>
                <a:defRPr/>
              </a:pPr>
              <a:t>11</a:t>
            </a:fld>
            <a:endParaRPr lang="en-US" altLang="zh-TW" dirty="0">
              <a:cs typeface="Calibri" pitchFamily="-1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43608" y="2060848"/>
            <a:ext cx="7100989" cy="3528392"/>
            <a:chOff x="1791491" y="2636912"/>
            <a:chExt cx="5372797" cy="2641626"/>
          </a:xfrm>
        </p:grpSpPr>
        <p:pic>
          <p:nvPicPr>
            <p:cNvPr id="17" name="Picture 2" descr="http://www.moustachemagazine.com/wp-content/uploads/2014/01/Evolution-monkey-to-man-to-pig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491" y="2636912"/>
              <a:ext cx="5372797" cy="26416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/>
                      </a14:imgEffect>
                      <a14:imgEffect>
                        <a14:colorTemperature colorTemp="72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829" y="4200323"/>
              <a:ext cx="161775" cy="146947"/>
            </a:xfrm>
            <a:prstGeom prst="roundRect">
              <a:avLst>
                <a:gd name="adj" fmla="val 4444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3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47675"/>
            <a:ext cx="6912768" cy="487363"/>
          </a:xfrm>
        </p:spPr>
        <p:txBody>
          <a:bodyPr/>
          <a:lstStyle/>
          <a:p>
            <a:r>
              <a:rPr lang="zh-TW" altLang="en-US" dirty="0" smtClean="0"/>
              <a:t>食品安全的宏觀角度</a:t>
            </a:r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/>
              <a:pPr>
                <a:defRPr/>
              </a:pPr>
              <a:t>12</a:t>
            </a:fld>
            <a:endParaRPr lang="en-US" altLang="zh-TW" dirty="0">
              <a:cs typeface="Calibri" pitchFamily="-1" charset="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806575946"/>
              </p:ext>
            </p:extLst>
          </p:nvPr>
        </p:nvGraphicFramePr>
        <p:xfrm>
          <a:off x="755576" y="188528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8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F6E1-8C1D-4960-8091-F939D350B74F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115616" y="447675"/>
            <a:ext cx="6349008" cy="487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Microsoft JhengHei" pitchFamily="34" charset="-12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-1" charset="0"/>
                <a:ea typeface="Calibri" pitchFamily="-1" charset="0"/>
                <a:cs typeface="Calibri" pitchFamily="-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-1" charset="0"/>
                <a:ea typeface="Calibri" pitchFamily="-1" charset="0"/>
                <a:cs typeface="Calibri" pitchFamily="-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-1" charset="0"/>
                <a:ea typeface="Calibri" pitchFamily="-1" charset="0"/>
                <a:cs typeface="Calibri" pitchFamily="-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-1" charset="0"/>
                <a:ea typeface="Calibri" pitchFamily="-1" charset="0"/>
                <a:cs typeface="Calibri" pitchFamily="-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zh-TW" altLang="en-US" kern="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收支平衡飲食的 </a:t>
            </a:r>
            <a:r>
              <a:rPr lang="en-US" altLang="zh-TW" kern="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kern="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  <a:r>
              <a:rPr lang="en-US" altLang="zh-TW" kern="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+ 1</a:t>
            </a:r>
            <a:r>
              <a:rPr lang="zh-TW" altLang="en-US" kern="0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zh-TW" altLang="en-US" kern="0" dirty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659969337"/>
              </p:ext>
            </p:extLst>
          </p:nvPr>
        </p:nvGraphicFramePr>
        <p:xfrm>
          <a:off x="-3062336" y="1252984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927648" y="26534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rgbClr val="000000"/>
                </a:solidFill>
                <a:ea typeface="ＭＳ Ｐゴシック" pitchFamily="-1" charset="-128"/>
              </a:rPr>
              <a:t>Portion Size</a:t>
            </a:r>
            <a:endParaRPr lang="zh-TW" altLang="en-US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09392" y="41060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00"/>
                </a:solidFill>
                <a:ea typeface="ＭＳ Ｐゴシック" pitchFamily="-1" charset="-128"/>
              </a:rPr>
              <a:t>Calorie Metric</a:t>
            </a:r>
            <a:endParaRPr lang="zh-TW" altLang="en-US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15816" y="56612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00"/>
                </a:solidFill>
                <a:ea typeface="ＭＳ Ｐゴシック" pitchFamily="-1" charset="-128"/>
              </a:rPr>
              <a:t>Nutrient Composition</a:t>
            </a:r>
            <a:endParaRPr lang="zh-TW" altLang="en-US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14" name="加號 13"/>
          <p:cNvSpPr/>
          <p:nvPr/>
        </p:nvSpPr>
        <p:spPr bwMode="auto">
          <a:xfrm>
            <a:off x="5377780" y="3460358"/>
            <a:ext cx="813048" cy="789345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u="sng" smtClean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r="9623"/>
          <a:stretch/>
        </p:blipFill>
        <p:spPr>
          <a:xfrm>
            <a:off x="6444208" y="3022824"/>
            <a:ext cx="1808070" cy="167770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群組 12"/>
          <p:cNvGrpSpPr/>
          <p:nvPr/>
        </p:nvGrpSpPr>
        <p:grpSpPr>
          <a:xfrm>
            <a:off x="6732240" y="4475411"/>
            <a:ext cx="1799097" cy="1301218"/>
            <a:chOff x="5940285" y="466076"/>
            <a:chExt cx="1799097" cy="1301218"/>
          </a:xfrm>
        </p:grpSpPr>
        <p:sp>
          <p:nvSpPr>
            <p:cNvPr id="15" name="矩形 14"/>
            <p:cNvSpPr/>
            <p:nvPr/>
          </p:nvSpPr>
          <p:spPr>
            <a:xfrm>
              <a:off x="5940285" y="466076"/>
              <a:ext cx="1799097" cy="13012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5940285" y="466076"/>
              <a:ext cx="1799097" cy="13012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zh-TW" altLang="en-US" sz="4400" kern="1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運動</a:t>
              </a:r>
              <a:endParaRPr lang="zh-TW" altLang="en-US" sz="4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6808183" y="53227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rgbClr val="000000"/>
                </a:solidFill>
                <a:ea typeface="ＭＳ Ｐゴシック" pitchFamily="-1" charset="-128"/>
              </a:rPr>
              <a:t>Exercise</a:t>
            </a:r>
            <a:endParaRPr lang="zh-TW" altLang="en-US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9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群組 2058"/>
          <p:cNvGrpSpPr/>
          <p:nvPr/>
        </p:nvGrpSpPr>
        <p:grpSpPr>
          <a:xfrm>
            <a:off x="5208437" y="3918048"/>
            <a:ext cx="2436609" cy="2436609"/>
            <a:chOff x="5208437" y="3918048"/>
            <a:chExt cx="2436609" cy="2436609"/>
          </a:xfrm>
        </p:grpSpPr>
        <p:pic>
          <p:nvPicPr>
            <p:cNvPr id="2052" name="Picture 4" descr="C:\Users\9139\Desktop\Fi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437" y="3918048"/>
              <a:ext cx="2436609" cy="2436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橢圓 11"/>
            <p:cNvSpPr/>
            <p:nvPr/>
          </p:nvSpPr>
          <p:spPr bwMode="auto">
            <a:xfrm>
              <a:off x="5598649" y="4149080"/>
              <a:ext cx="1565639" cy="1505623"/>
            </a:xfrm>
            <a:prstGeom prst="ellipse">
              <a:avLst/>
            </a:prstGeom>
            <a:noFill/>
            <a:ln w="508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u="sng" smtClean="0">
                <a:solidFill>
                  <a:srgbClr val="000000"/>
                </a:solidFill>
                <a:ea typeface="ＭＳ Ｐゴシック" pitchFamily="-1" charset="-128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grpSp>
        <p:nvGrpSpPr>
          <p:cNvPr id="2060" name="群組 2059"/>
          <p:cNvGrpSpPr/>
          <p:nvPr/>
        </p:nvGrpSpPr>
        <p:grpSpPr>
          <a:xfrm>
            <a:off x="683568" y="2276260"/>
            <a:ext cx="4150149" cy="4581740"/>
            <a:chOff x="683568" y="2276260"/>
            <a:chExt cx="4150149" cy="4581740"/>
          </a:xfrm>
        </p:grpSpPr>
        <p:pic>
          <p:nvPicPr>
            <p:cNvPr id="2051" name="Picture 3" descr="C:\Users\9139\Desktop\hand isolate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38" b="100000" l="4813" r="94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6" t="3815" r="5648"/>
            <a:stretch/>
          </p:blipFill>
          <p:spPr bwMode="auto">
            <a:xfrm>
              <a:off x="683568" y="2276260"/>
              <a:ext cx="4104456" cy="458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橢圓 4"/>
            <p:cNvSpPr/>
            <p:nvPr/>
          </p:nvSpPr>
          <p:spPr bwMode="auto">
            <a:xfrm>
              <a:off x="3405220" y="4421391"/>
              <a:ext cx="1428497" cy="1218304"/>
            </a:xfrm>
            <a:prstGeom prst="ellipse">
              <a:avLst/>
            </a:prstGeom>
            <a:noFill/>
            <a:ln w="508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u="sng" smtClean="0">
                <a:solidFill>
                  <a:srgbClr val="000000"/>
                </a:solidFill>
                <a:ea typeface="ＭＳ Ｐゴシック" pitchFamily="-1" charset="-128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3281251" y="2564904"/>
              <a:ext cx="556017" cy="735801"/>
            </a:xfrm>
            <a:prstGeom prst="ellipse">
              <a:avLst/>
            </a:prstGeom>
            <a:noFill/>
            <a:ln w="508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u="sng" smtClean="0">
                <a:solidFill>
                  <a:srgbClr val="000000"/>
                </a:solidFill>
                <a:ea typeface="ＭＳ Ｐゴシック" pitchFamily="-1" charset="-128"/>
              </a:endParaRPr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1677028" y="4221088"/>
              <a:ext cx="1532215" cy="1584176"/>
            </a:xfrm>
            <a:prstGeom prst="ellipse">
              <a:avLst/>
            </a:prstGeom>
            <a:noFill/>
            <a:ln w="508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u="sng" smtClean="0">
                <a:solidFill>
                  <a:srgbClr val="000000"/>
                </a:solidFill>
                <a:ea typeface="ＭＳ Ｐゴシック" pitchFamily="-1" charset="-128"/>
              </a:endParaRPr>
            </a:p>
          </p:txBody>
        </p:sp>
      </p:grpSp>
      <p:cxnSp>
        <p:nvCxnSpPr>
          <p:cNvPr id="17" name="直線接點 16"/>
          <p:cNvCxnSpPr/>
          <p:nvPr/>
        </p:nvCxnSpPr>
        <p:spPr bwMode="auto">
          <a:xfrm flipV="1">
            <a:off x="3547813" y="1988840"/>
            <a:ext cx="0" cy="60261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群組 30"/>
          <p:cNvGrpSpPr/>
          <p:nvPr/>
        </p:nvGrpSpPr>
        <p:grpSpPr>
          <a:xfrm>
            <a:off x="4107230" y="2276260"/>
            <a:ext cx="473882" cy="2156303"/>
            <a:chOff x="6710366" y="3061099"/>
            <a:chExt cx="473882" cy="1360293"/>
          </a:xfrm>
        </p:grpSpPr>
        <p:cxnSp>
          <p:nvCxnSpPr>
            <p:cNvPr id="20" name="直線接點 19"/>
            <p:cNvCxnSpPr/>
            <p:nvPr/>
          </p:nvCxnSpPr>
          <p:spPr bwMode="auto">
            <a:xfrm flipV="1">
              <a:off x="6736905" y="3061099"/>
              <a:ext cx="0" cy="136029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/>
            <p:cNvCxnSpPr/>
            <p:nvPr/>
          </p:nvCxnSpPr>
          <p:spPr bwMode="auto">
            <a:xfrm flipH="1">
              <a:off x="6710366" y="3069768"/>
              <a:ext cx="473882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61" name="群組 2060"/>
          <p:cNvGrpSpPr/>
          <p:nvPr/>
        </p:nvGrpSpPr>
        <p:grpSpPr>
          <a:xfrm>
            <a:off x="956948" y="4998662"/>
            <a:ext cx="720080" cy="432048"/>
            <a:chOff x="956948" y="4998662"/>
            <a:chExt cx="720080" cy="432048"/>
          </a:xfrm>
        </p:grpSpPr>
        <p:cxnSp>
          <p:nvCxnSpPr>
            <p:cNvPr id="21" name="直線接點 20"/>
            <p:cNvCxnSpPr/>
            <p:nvPr/>
          </p:nvCxnSpPr>
          <p:spPr bwMode="auto">
            <a:xfrm flipH="1">
              <a:off x="956948" y="5030543"/>
              <a:ext cx="72008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接點 28"/>
            <p:cNvCxnSpPr/>
            <p:nvPr/>
          </p:nvCxnSpPr>
          <p:spPr bwMode="auto">
            <a:xfrm flipV="1">
              <a:off x="958908" y="4998662"/>
              <a:ext cx="0" cy="43204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3" name="文字方塊 2052"/>
          <p:cNvSpPr txBox="1"/>
          <p:nvPr/>
        </p:nvSpPr>
        <p:spPr>
          <a:xfrm>
            <a:off x="6156176" y="3068960"/>
            <a:ext cx="294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杯碳水化合物</a:t>
            </a:r>
            <a:endParaRPr lang="en-US" altLang="zh-TW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20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012122" y="1383708"/>
            <a:ext cx="30639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食鹽攝取量</a:t>
            </a:r>
            <a:endParaRPr lang="en-US" altLang="zh-TW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一茶匙</a:t>
            </a:r>
            <a:r>
              <a:rPr lang="en-US" altLang="zh-TW" sz="2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567814" y="1982056"/>
            <a:ext cx="293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脂肪攝取量 </a:t>
            </a: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73546" y="5462105"/>
            <a:ext cx="17774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份肉</a:t>
            </a:r>
            <a:endParaRPr lang="en-US" altLang="zh-TW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20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6036371" y="2551708"/>
            <a:ext cx="1251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 smtClean="0">
                <a:solidFill>
                  <a:srgbClr val="B2D0F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＊飽和脂肪酸</a:t>
            </a:r>
            <a:endParaRPr lang="en-US" sz="1400" dirty="0">
              <a:solidFill>
                <a:srgbClr val="B2D0F3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379068" y="1252630"/>
            <a:ext cx="472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成人</a:t>
            </a:r>
            <a:r>
              <a:rPr lang="zh-TW" altLang="en-US" sz="2400" b="1" dirty="0" smtClean="0">
                <a:ln w="1905"/>
                <a:gradFill>
                  <a:gsLst>
                    <a:gs pos="0">
                      <a:srgbClr val="85AE49">
                        <a:shade val="20000"/>
                        <a:satMod val="200000"/>
                      </a:srgbClr>
                    </a:gs>
                    <a:gs pos="78000">
                      <a:srgbClr val="85AE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5AE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飲食份量的簡易計算方法</a:t>
            </a:r>
            <a:r>
              <a:rPr lang="en-US" altLang="zh-TW" sz="2400" b="1" dirty="0" smtClean="0">
                <a:ln w="1905"/>
                <a:gradFill>
                  <a:gsLst>
                    <a:gs pos="0">
                      <a:srgbClr val="85AE49">
                        <a:shade val="20000"/>
                        <a:satMod val="200000"/>
                      </a:srgbClr>
                    </a:gs>
                    <a:gs pos="78000">
                      <a:srgbClr val="85AE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5AE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2400" b="1" dirty="0">
              <a:ln w="1905"/>
              <a:gradFill>
                <a:gsLst>
                  <a:gs pos="0">
                    <a:srgbClr val="85AE49">
                      <a:shade val="20000"/>
                      <a:satMod val="200000"/>
                    </a:srgbClr>
                  </a:gs>
                  <a:gs pos="78000">
                    <a:srgbClr val="85AE49">
                      <a:tint val="90000"/>
                      <a:shade val="89000"/>
                      <a:satMod val="220000"/>
                    </a:srgbClr>
                  </a:gs>
                  <a:gs pos="100000">
                    <a:srgbClr val="85AE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5724128" y="3378972"/>
            <a:ext cx="473882" cy="1078152"/>
            <a:chOff x="6710366" y="3061099"/>
            <a:chExt cx="473882" cy="1360293"/>
          </a:xfrm>
        </p:grpSpPr>
        <p:cxnSp>
          <p:nvCxnSpPr>
            <p:cNvPr id="27" name="直線接點 26"/>
            <p:cNvCxnSpPr/>
            <p:nvPr/>
          </p:nvCxnSpPr>
          <p:spPr bwMode="auto">
            <a:xfrm flipV="1">
              <a:off x="6736905" y="3061099"/>
              <a:ext cx="0" cy="136029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線接點 29"/>
            <p:cNvCxnSpPr/>
            <p:nvPr/>
          </p:nvCxnSpPr>
          <p:spPr bwMode="auto">
            <a:xfrm flipH="1">
              <a:off x="6710366" y="3069768"/>
              <a:ext cx="473882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TW" altLang="en-US" dirty="0" smtClean="0"/>
              <a:t>均衡飲食第一步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solidFill>
                  <a:srgbClr val="FF0000"/>
                </a:solidFill>
              </a:rPr>
              <a:t>份量</a:t>
            </a:r>
            <a:r>
              <a:rPr lang="zh-TW" altLang="en-US" dirty="0" smtClean="0"/>
              <a:t>要正確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9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均衡飲食第一步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solidFill>
                  <a:srgbClr val="FF0000"/>
                </a:solidFill>
              </a:rPr>
              <a:t>份量</a:t>
            </a:r>
            <a:r>
              <a:rPr lang="zh-TW" altLang="en-US" dirty="0"/>
              <a:t>要正確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pic>
        <p:nvPicPr>
          <p:cNvPr id="1026" name="Picture 2" descr="C:\Users\9139\Desktop\photos for slides\food-my-plate-breakfast-portions-198009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1105039" y="1152442"/>
            <a:ext cx="6857722" cy="52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195736" y="6018129"/>
            <a:ext cx="478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</a:t>
            </a:r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://www.choosemyplate.gov/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1259468"/>
            <a:ext cx="390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USDA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現行飲食指南 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 MyPlate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11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93365"/>
            <a:ext cx="7086600" cy="487363"/>
          </a:xfrm>
        </p:spPr>
        <p:txBody>
          <a:bodyPr/>
          <a:lstStyle/>
          <a:p>
            <a:r>
              <a:rPr lang="zh-TW" altLang="en-US" dirty="0" smtClean="0"/>
              <a:t>均衡飲食第二步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solidFill>
                  <a:srgbClr val="FF0000"/>
                </a:solidFill>
              </a:rPr>
              <a:t>熱量</a:t>
            </a:r>
            <a:r>
              <a:rPr lang="zh-TW" altLang="en-US" dirty="0" smtClean="0"/>
              <a:t>預算收支</a:t>
            </a:r>
            <a:r>
              <a:rPr lang="zh-TW" altLang="en-US" dirty="0"/>
              <a:t>要</a:t>
            </a:r>
            <a:r>
              <a:rPr lang="zh-TW" altLang="en-US" dirty="0" smtClean="0"/>
              <a:t>平衡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12" name="Rounded Rectangle 14"/>
          <p:cNvSpPr/>
          <p:nvPr/>
        </p:nvSpPr>
        <p:spPr bwMode="auto">
          <a:xfrm>
            <a:off x="251520" y="2079092"/>
            <a:ext cx="4536504" cy="2483585"/>
          </a:xfrm>
          <a:prstGeom prst="roundRect">
            <a:avLst>
              <a:gd name="adj" fmla="val 7167"/>
            </a:avLst>
          </a:prstGeom>
          <a:solidFill>
            <a:schemeClr val="accent5">
              <a:lumMod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274638" indent="-274638" fontAlgn="base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zh-TW" altLang="en-US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醣類： 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 – 65%</a:t>
            </a:r>
          </a:p>
          <a:p>
            <a:pPr marL="274638" indent="-274638" fontAlgn="base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– 35%</a:t>
            </a:r>
          </a:p>
          <a:p>
            <a:pPr marL="274638" indent="-274638" fontAlgn="base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zh-TW" altLang="en-US" sz="3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脂質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 – 30%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9" y="5903893"/>
            <a:ext cx="4841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熱量比例</a:t>
            </a:r>
            <a:r>
              <a:rPr lang="en-US" altLang="zh-TW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1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UCSF</a:t>
            </a:r>
            <a:r>
              <a:rPr lang="zh-TW" altLang="en-US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Dr. Robert Baron: http://tinyurl.com/njja5bz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熱量需求</a:t>
            </a:r>
            <a:r>
              <a:rPr lang="en-US" altLang="zh-TW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衛福部每日飲食指南</a:t>
            </a:r>
            <a:endParaRPr lang="zh-TW" altLang="en-US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993778" y="2156316"/>
            <a:ext cx="228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2200 </a:t>
            </a:r>
            <a:r>
              <a:rPr lang="zh-TW" altLang="en-US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大卡</a:t>
            </a:r>
            <a:endParaRPr lang="en-US" altLang="zh-TW" sz="3200" b="1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5016" y="480005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★酒精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rgbClr val="B2D0F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每公克</a:t>
            </a:r>
            <a:r>
              <a:rPr lang="en-US" altLang="zh-TW" sz="3200" b="1" dirty="0" smtClean="0">
                <a:solidFill>
                  <a:srgbClr val="B2D0F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3200" b="1" dirty="0" smtClean="0">
                <a:solidFill>
                  <a:srgbClr val="B2D0F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大卡的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空白熱量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calorie ≠ 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calorie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9919" y="1484784"/>
            <a:ext cx="20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熱量比例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3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 descr="boygir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4516" l="14672" r="48263">
                        <a14:foregroundMark x1="28958" y1="15806" x2="28958" y2="1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5148" r="53299" b="6274"/>
          <a:stretch/>
        </p:blipFill>
        <p:spPr>
          <a:xfrm>
            <a:off x="5108725" y="1777171"/>
            <a:ext cx="842016" cy="1343067"/>
          </a:xfrm>
          <a:prstGeom prst="rect">
            <a:avLst/>
          </a:prstGeom>
        </p:spPr>
      </p:pic>
      <p:pic>
        <p:nvPicPr>
          <p:cNvPr id="10" name="Picture 9" descr="boygirl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8387" l="47104" r="84942">
                        <a14:foregroundMark x1="68533" y1="16774" x2="68533" y2="1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61" t="5685" r="15549" b="5737"/>
          <a:stretch/>
        </p:blipFill>
        <p:spPr>
          <a:xfrm>
            <a:off x="5065688" y="3249753"/>
            <a:ext cx="928090" cy="1322873"/>
          </a:xfrm>
          <a:prstGeom prst="rect">
            <a:avLst/>
          </a:prstGeom>
        </p:spPr>
      </p:pic>
      <p:sp>
        <p:nvSpPr>
          <p:cNvPr id="11" name="文字方塊 2"/>
          <p:cNvSpPr txBox="1"/>
          <p:nvPr/>
        </p:nvSpPr>
        <p:spPr>
          <a:xfrm>
            <a:off x="5993778" y="3618801"/>
            <a:ext cx="219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</a:t>
            </a:r>
            <a:r>
              <a:rPr lang="zh-TW" altLang="en-US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大卡</a:t>
            </a:r>
            <a:r>
              <a:rPr lang="en-US" altLang="zh-TW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20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 bwMode="auto">
          <a:xfrm>
            <a:off x="35496" y="1124744"/>
            <a:ext cx="3600400" cy="5328592"/>
          </a:xfrm>
          <a:prstGeom prst="roundRect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A4F6E1-8C1D-4960-8091-F939D350B74F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3" name="Text Box 102"/>
          <p:cNvSpPr txBox="1">
            <a:spLocks noChangeArrowheads="1"/>
          </p:cNvSpPr>
          <p:nvPr/>
        </p:nvSpPr>
        <p:spPr bwMode="auto">
          <a:xfrm>
            <a:off x="436562" y="404664"/>
            <a:ext cx="72317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均衡飲食第三步 </a:t>
            </a:r>
            <a:r>
              <a:rPr lang="en-US" altLang="zh-TW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200" b="1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營養素的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均衡量</a:t>
            </a:r>
            <a:endParaRPr lang="en-US" altLang="ko-KR" sz="32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alibri" pitchFamily="34" charset="0"/>
              <a:ea typeface="Microsoft JhengHei" pitchFamily="34" charset="-120"/>
              <a:cs typeface="Calibri" pitchFamily="34" charset="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25416868"/>
              </p:ext>
            </p:extLst>
          </p:nvPr>
        </p:nvGraphicFramePr>
        <p:xfrm>
          <a:off x="467544" y="1829048"/>
          <a:ext cx="85324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795500" y="2864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rgbClr val="000000"/>
                </a:solidFill>
                <a:ea typeface="ＭＳ Ｐゴシック" pitchFamily="-1" charset="-128"/>
              </a:rPr>
              <a:t>Macronutrient</a:t>
            </a:r>
            <a:endParaRPr lang="en-US" altLang="zh-TW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95618" y="432594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rgbClr val="000000"/>
                </a:solidFill>
                <a:ea typeface="ＭＳ Ｐゴシック" pitchFamily="-1" charset="-128"/>
              </a:rPr>
              <a:t>Micronutrient</a:t>
            </a:r>
            <a:endParaRPr lang="en-US" altLang="zh-TW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61815" y="57913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rgbClr val="000000"/>
                </a:solidFill>
                <a:ea typeface="ＭＳ Ｐゴシック" pitchFamily="-1" charset="-128"/>
              </a:rPr>
              <a:t>Special </a:t>
            </a:r>
            <a:r>
              <a:rPr lang="en-US" altLang="zh-TW" dirty="0">
                <a:solidFill>
                  <a:srgbClr val="000000"/>
                </a:solidFill>
                <a:ea typeface="ＭＳ Ｐゴシック" pitchFamily="-1" charset="-128"/>
              </a:rPr>
              <a:t>Nutrient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51520" y="1255475"/>
            <a:ext cx="308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Building Blocks: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4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均衡量</a:t>
            </a:r>
            <a:r>
              <a:rPr lang="zh-TW" altLang="en-US" dirty="0" smtClean="0"/>
              <a:t>飲食範例 </a:t>
            </a:r>
            <a:r>
              <a:rPr lang="en-US" altLang="zh-TW" dirty="0" smtClean="0"/>
              <a:t>-- </a:t>
            </a:r>
            <a:r>
              <a:rPr lang="zh-TW" altLang="en-US" dirty="0" smtClean="0"/>
              <a:t>地中海型飲食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33994" y="1124258"/>
            <a:ext cx="5827468" cy="5339652"/>
            <a:chOff x="1576980" y="1167396"/>
            <a:chExt cx="5827468" cy="5339652"/>
          </a:xfrm>
        </p:grpSpPr>
        <p:grpSp>
          <p:nvGrpSpPr>
            <p:cNvPr id="7" name="群組 6"/>
            <p:cNvGrpSpPr/>
            <p:nvPr/>
          </p:nvGrpSpPr>
          <p:grpSpPr>
            <a:xfrm>
              <a:off x="1619672" y="1167396"/>
              <a:ext cx="5784776" cy="5339652"/>
              <a:chOff x="1619672" y="1167396"/>
              <a:chExt cx="5784776" cy="5339652"/>
            </a:xfrm>
          </p:grpSpPr>
          <p:pic>
            <p:nvPicPr>
              <p:cNvPr id="4098" name="Picture 2" descr="C:\Users\9139\Desktop\photos for slides\Mediterranean-Pyramid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1167397"/>
                <a:ext cx="5784776" cy="5339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直角三角形 4"/>
              <p:cNvSpPr/>
              <p:nvPr/>
            </p:nvSpPr>
            <p:spPr bwMode="auto">
              <a:xfrm rot="10800000">
                <a:off x="4355976" y="1167396"/>
                <a:ext cx="2712996" cy="5010085"/>
              </a:xfrm>
              <a:prstGeom prst="rt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u="sng" smtClean="0">
                  <a:solidFill>
                    <a:srgbClr val="000000"/>
                  </a:solidFill>
                  <a:ea typeface="ＭＳ Ｐゴシック" pitchFamily="-1" charset="-128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7068972" y="1167397"/>
                <a:ext cx="335476" cy="50100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u="sng" smtClean="0">
                  <a:solidFill>
                    <a:srgbClr val="000000"/>
                  </a:solidFill>
                  <a:ea typeface="ＭＳ Ｐゴシック" pitchFamily="-1" charset="-128"/>
                </a:endParaRPr>
              </a:p>
            </p:txBody>
          </p:sp>
          <p:sp>
            <p:nvSpPr>
              <p:cNvPr id="8" name="直角三角形 7"/>
              <p:cNvSpPr/>
              <p:nvPr/>
            </p:nvSpPr>
            <p:spPr bwMode="auto">
              <a:xfrm rot="10800000" flipH="1">
                <a:off x="1930313" y="1270564"/>
                <a:ext cx="2687604" cy="4908722"/>
              </a:xfrm>
              <a:prstGeom prst="rt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u="sng" smtClean="0">
                  <a:solidFill>
                    <a:srgbClr val="000000"/>
                  </a:solidFill>
                  <a:ea typeface="ＭＳ Ｐゴシック" pitchFamily="-1" charset="-128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 bwMode="auto">
              <a:xfrm>
                <a:off x="1665403" y="1167398"/>
                <a:ext cx="335476" cy="50100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TW" altLang="en-US" u="sng" smtClean="0">
                  <a:solidFill>
                    <a:srgbClr val="000000"/>
                  </a:solidFill>
                  <a:ea typeface="ＭＳ Ｐゴシック" pitchFamily="-1" charset="-128"/>
                </a:endParaRPr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1576980" y="3786174"/>
              <a:ext cx="1406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600" b="1" dirty="0" smtClean="0">
                  <a:solidFill>
                    <a:srgbClr val="85AE49">
                      <a:lumMod val="7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每日</a:t>
              </a:r>
              <a:endParaRPr lang="zh-TW" altLang="en-US" sz="3600" b="1" dirty="0">
                <a:solidFill>
                  <a:srgbClr val="85AE49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364680" y="2605071"/>
              <a:ext cx="1125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3200" b="1" dirty="0" smtClean="0">
                  <a:solidFill>
                    <a:srgbClr val="B2D0F3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每週</a:t>
              </a:r>
              <a:endParaRPr lang="zh-TW" altLang="en-US" sz="3200" b="1" dirty="0">
                <a:solidFill>
                  <a:srgbClr val="B2D0F3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308429" y="1579440"/>
              <a:ext cx="83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每月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5" name="直線接點 14"/>
            <p:cNvCxnSpPr/>
            <p:nvPr/>
          </p:nvCxnSpPr>
          <p:spPr bwMode="auto">
            <a:xfrm>
              <a:off x="1956403" y="3622891"/>
              <a:ext cx="49622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接點 16"/>
            <p:cNvCxnSpPr/>
            <p:nvPr/>
          </p:nvCxnSpPr>
          <p:spPr bwMode="auto">
            <a:xfrm>
              <a:off x="2000879" y="2233695"/>
              <a:ext cx="496227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文字方塊 10"/>
          <p:cNvSpPr txBox="1"/>
          <p:nvPr/>
        </p:nvSpPr>
        <p:spPr>
          <a:xfrm>
            <a:off x="4141771" y="156112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紅肉少於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646358" y="2505670"/>
            <a:ext cx="367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海鮮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897773" y="296733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雞肉、蛋共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1~3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339689" y="3744242"/>
            <a:ext cx="215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蔬菜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2~4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555151" y="414457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水果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971561" y="493665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乳製品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242698" y="536870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豆類</a:t>
            </a:r>
            <a:r>
              <a:rPr lang="en-US" altLang="zh-TW" sz="24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0" y="5409015"/>
            <a:ext cx="169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紅酒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1252180" y="6176024"/>
            <a:ext cx="533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-1" charset="-128"/>
              </a:rPr>
              <a:t>＊資料來源：</a:t>
            </a:r>
            <a:r>
              <a:rPr lang="en-US" altLang="zh-TW" sz="10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-1" charset="-128"/>
              </a:rPr>
              <a:t> </a:t>
            </a:r>
            <a:r>
              <a:rPr lang="en-US" altLang="zh-TW" sz="10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-1" charset="-128"/>
              </a:rPr>
              <a:t>University of Wisconsin Hospitals and Clinics Authority</a:t>
            </a:r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-1" charset="-128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765607" y="454019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穀物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2~3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杯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480720" y="5775647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橄欖油 </a:t>
            </a:r>
            <a:r>
              <a:rPr lang="en-US" altLang="zh-TW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4~6</a:t>
            </a:r>
            <a:r>
              <a:rPr lang="zh-TW" altLang="en-US" sz="24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茶匙</a:t>
            </a:r>
            <a:endParaRPr lang="zh-TW" altLang="en-US" sz="2400" b="1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7" y="4339449"/>
            <a:ext cx="894886" cy="9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2015</a:t>
            </a:r>
            <a:r>
              <a:rPr lang="zh-TW" altLang="en-US" dirty="0" smtClean="0"/>
              <a:t> </a:t>
            </a:r>
            <a:r>
              <a:rPr lang="en-US" altLang="zh-TW" dirty="0" smtClean="0"/>
              <a:t>USDA</a:t>
            </a:r>
            <a:r>
              <a:rPr lang="zh-TW" altLang="en-US" dirty="0" smtClean="0"/>
              <a:t>飲食指南</a:t>
            </a:r>
            <a:r>
              <a:rPr lang="en-US" altLang="zh-TW" dirty="0" smtClean="0"/>
              <a:t>: </a:t>
            </a:r>
            <a:r>
              <a:rPr lang="zh-TW" altLang="en-US" dirty="0" smtClean="0"/>
              <a:t>飲食</a:t>
            </a:r>
            <a:r>
              <a:rPr lang="zh-TW" altLang="en-US" dirty="0"/>
              <a:t>最新趨勢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" b="26371"/>
          <a:stretch/>
        </p:blipFill>
        <p:spPr bwMode="auto">
          <a:xfrm>
            <a:off x="290513" y="1268760"/>
            <a:ext cx="85629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ried-e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079104" cy="2022572"/>
          </a:xfrm>
          <a:prstGeom prst="rect">
            <a:avLst/>
          </a:prstGeom>
        </p:spPr>
      </p:pic>
      <p:pic>
        <p:nvPicPr>
          <p:cNvPr id="8" name="Picture 10" descr="37f48f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66" y="3933056"/>
            <a:ext cx="2352262" cy="2016224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5940152" y="4077072"/>
            <a:ext cx="2997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1">
                    <a:lumMod val="50000"/>
                  </a:schemeClr>
                </a:solidFill>
                <a:latin typeface="微軟正黑體"/>
                <a:ea typeface="微軟正黑體"/>
                <a:cs typeface="微軟正黑體"/>
              </a:rPr>
              <a:t>HDL</a:t>
            </a:r>
            <a:endParaRPr lang="en-US" sz="5400" b="1" u="sng" dirty="0">
              <a:solidFill>
                <a:schemeClr val="accent1">
                  <a:lumMod val="50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940152" y="4869160"/>
            <a:ext cx="2997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chemeClr val="accent1">
                    <a:lumMod val="50000"/>
                  </a:schemeClr>
                </a:solidFill>
                <a:latin typeface="微軟正黑體"/>
                <a:ea typeface="微軟正黑體"/>
                <a:cs typeface="微軟正黑體"/>
              </a:rPr>
              <a:t>LDL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851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-10716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6753" y="5862864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zh-TW" altLang="zh-TW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家會員</a:t>
            </a:r>
            <a:endParaRPr lang="en-US" altLang="zh-TW" sz="4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17994" r="7992" b="19994"/>
          <a:stretch/>
        </p:blipFill>
        <p:spPr>
          <a:xfrm>
            <a:off x="1284670" y="1618626"/>
            <a:ext cx="2355206" cy="173836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72" y="5001793"/>
            <a:ext cx="2283292" cy="35041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1846433"/>
            <a:ext cx="1406531" cy="9638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" y="3856261"/>
            <a:ext cx="1478539" cy="95389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1326" b="40911"/>
          <a:stretch/>
        </p:blipFill>
        <p:spPr>
          <a:xfrm>
            <a:off x="1734540" y="4063951"/>
            <a:ext cx="1460824" cy="95389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0" y="4865880"/>
            <a:ext cx="2053064" cy="71857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22"/>
          <a:stretch/>
        </p:blipFill>
        <p:spPr>
          <a:xfrm>
            <a:off x="2446513" y="5064351"/>
            <a:ext cx="934867" cy="66890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64506"/>
            <a:ext cx="1795046" cy="100503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77" y="2852902"/>
            <a:ext cx="1197592" cy="121104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9475" r="4689" b="7974"/>
          <a:stretch/>
        </p:blipFill>
        <p:spPr>
          <a:xfrm>
            <a:off x="3406325" y="2140910"/>
            <a:ext cx="1218458" cy="77924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1"/>
          <a:stretch/>
        </p:blipFill>
        <p:spPr>
          <a:xfrm>
            <a:off x="3267372" y="4161588"/>
            <a:ext cx="1395423" cy="130369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46" y="2176769"/>
            <a:ext cx="2067647" cy="73821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46" y="3212467"/>
            <a:ext cx="1296144" cy="142817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75" y="2152916"/>
            <a:ext cx="2176239" cy="712718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358" y="3271419"/>
            <a:ext cx="1636230" cy="127321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077" b="68462" l="482" r="23274">
                        <a14:foregroundMark x1="5618" y1="33846" x2="5618" y2="3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2" r="76216" b="27299"/>
          <a:stretch/>
        </p:blipFill>
        <p:spPr>
          <a:xfrm>
            <a:off x="3228886" y="3095121"/>
            <a:ext cx="1460543" cy="90994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98" y="3161028"/>
            <a:ext cx="1389168" cy="1383611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08" y="4817212"/>
            <a:ext cx="2033531" cy="7239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4087" r="8716" b="11287"/>
          <a:stretch/>
        </p:blipFill>
        <p:spPr>
          <a:xfrm>
            <a:off x="2394859" y="133099"/>
            <a:ext cx="4430481" cy="1567709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5076056" y="5873328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食品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產業</a:t>
            </a:r>
            <a:r>
              <a:rPr lang="en-US" altLang="zh-TW" sz="48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endParaRPr lang="en-US" altLang="zh-TW" sz="48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pPr algn="l"/>
            <a:r>
              <a:rPr kumimoji="1" lang="zh-TW" altLang="en-US" dirty="0" smtClean="0"/>
              <a:t>運動的目的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 調整體質</a:t>
            </a:r>
            <a:endParaRPr kumimoji="1" lang="zh-TW" altLang="en-US" dirty="0"/>
          </a:p>
        </p:txBody>
      </p:sp>
      <p:sp>
        <p:nvSpPr>
          <p:cNvPr id="6" name="圓角矩形 5"/>
          <p:cNvSpPr/>
          <p:nvPr/>
        </p:nvSpPr>
        <p:spPr bwMode="auto">
          <a:xfrm>
            <a:off x="207141" y="1268760"/>
            <a:ext cx="4364859" cy="28083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3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HIIT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igh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I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ntensity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I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nterval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T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raining</a:t>
            </a:r>
            <a:endParaRPr kumimoji="0" lang="zh-TW" altLang="en-US" sz="2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81128"/>
            <a:ext cx="1835795" cy="1835795"/>
          </a:xfrm>
          <a:prstGeom prst="rect">
            <a:avLst/>
          </a:prstGeom>
        </p:spPr>
      </p:pic>
      <p:sp>
        <p:nvSpPr>
          <p:cNvPr id="8" name="加號 7"/>
          <p:cNvSpPr/>
          <p:nvPr/>
        </p:nvSpPr>
        <p:spPr bwMode="auto">
          <a:xfrm>
            <a:off x="2627784" y="5229200"/>
            <a:ext cx="792088" cy="864096"/>
          </a:xfrm>
          <a:prstGeom prst="mathPl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1" y="4593952"/>
            <a:ext cx="1835795" cy="1835795"/>
          </a:xfrm>
          <a:prstGeom prst="rect">
            <a:avLst/>
          </a:prstGeom>
        </p:spPr>
      </p:pic>
      <p:sp>
        <p:nvSpPr>
          <p:cNvPr id="10" name="加號 9"/>
          <p:cNvSpPr/>
          <p:nvPr/>
        </p:nvSpPr>
        <p:spPr bwMode="auto">
          <a:xfrm>
            <a:off x="4896445" y="5242024"/>
            <a:ext cx="792088" cy="864096"/>
          </a:xfrm>
          <a:prstGeom prst="mathPl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22" y="4593952"/>
            <a:ext cx="1835795" cy="183579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74576" y="5289351"/>
            <a:ext cx="847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            </a:t>
            </a:r>
            <a:r>
              <a:rPr lang="zh-TW" altLang="en-US" sz="4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X 3 </a:t>
            </a:r>
            <a:r>
              <a:rPr lang="zh-TW" altLang="en-US" sz="4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zh-TW" altLang="en-US" sz="4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-9673" y="4196407"/>
            <a:ext cx="152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44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44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4"/>
          <a:stretch/>
        </p:blipFill>
        <p:spPr>
          <a:xfrm>
            <a:off x="4705896" y="1258541"/>
            <a:ext cx="4195770" cy="281853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768735" y="304038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BBC</a:t>
            </a:r>
            <a:r>
              <a:rPr lang="zh-TW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</a:rPr>
              <a:t>Documentary Films:</a:t>
            </a: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The Truth About Exercise</a:t>
            </a: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http://tinyurl.com/pwn5h4v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pPr algn="l"/>
            <a:r>
              <a:rPr kumimoji="1" lang="zh-TW" altLang="en-US" dirty="0" smtClean="0"/>
              <a:t>運動的目的</a:t>
            </a:r>
            <a:r>
              <a:rPr kumimoji="1" lang="en-US" altLang="zh-TW" dirty="0" smtClean="0"/>
              <a:t>:</a:t>
            </a:r>
            <a:r>
              <a:rPr kumimoji="1" lang="zh-TW" altLang="en-US" dirty="0" smtClean="0"/>
              <a:t> 增進氧氣吸收效率</a:t>
            </a:r>
            <a:endParaRPr kumimoji="1"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5" y="3968275"/>
            <a:ext cx="2819227" cy="20530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/>
          <a:stretch/>
        </p:blipFill>
        <p:spPr>
          <a:xfrm>
            <a:off x="3392957" y="3949994"/>
            <a:ext cx="2780267" cy="20712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/>
          <a:stretch/>
        </p:blipFill>
        <p:spPr>
          <a:xfrm>
            <a:off x="5625205" y="1827085"/>
            <a:ext cx="2763219" cy="21229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5"/>
          <a:stretch/>
        </p:blipFill>
        <p:spPr>
          <a:xfrm>
            <a:off x="3032919" y="1827085"/>
            <a:ext cx="2592287" cy="214119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 bwMode="auto">
          <a:xfrm>
            <a:off x="6012160" y="3789040"/>
            <a:ext cx="2664296" cy="25922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生活習慣</a:t>
            </a:r>
            <a:r>
              <a:rPr kumimoji="0" lang="en-US" altLang="zh-TW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NEAT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on-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xercise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0" lang="en-US" altLang="zh-TW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ctive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hermogenesis</a:t>
            </a:r>
            <a:endParaRPr kumimoji="0" lang="zh-TW" altLang="en-US" sz="2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207141" y="1268760"/>
            <a:ext cx="2979975" cy="2808312"/>
          </a:xfrm>
          <a:prstGeom prst="roundRect">
            <a:avLst/>
          </a:prstGeom>
          <a:solidFill>
            <a:schemeClr val="accent3">
              <a:lumMod val="65000"/>
            </a:schemeClr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遺傳基因</a:t>
            </a:r>
            <a:r>
              <a:rPr kumimoji="0" lang="en-US" altLang="zh-TW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</p:txBody>
      </p:sp>
      <p:cxnSp>
        <p:nvCxnSpPr>
          <p:cNvPr id="11" name="直線接點 10"/>
          <p:cNvCxnSpPr/>
          <p:nvPr/>
        </p:nvCxnSpPr>
        <p:spPr bwMode="auto">
          <a:xfrm>
            <a:off x="395536" y="3573016"/>
            <a:ext cx="263738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單箭頭接點 12"/>
          <p:cNvCxnSpPr/>
          <p:nvPr/>
        </p:nvCxnSpPr>
        <p:spPr bwMode="auto">
          <a:xfrm flipV="1">
            <a:off x="611560" y="1988840"/>
            <a:ext cx="0" cy="1800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文字方塊 14"/>
          <p:cNvSpPr txBox="1"/>
          <p:nvPr/>
        </p:nvSpPr>
        <p:spPr>
          <a:xfrm>
            <a:off x="171744" y="1988840"/>
            <a:ext cx="461665" cy="11521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/>
              <a:t>反應</a:t>
            </a:r>
            <a:r>
              <a:rPr lang="zh-TW" altLang="en-US" dirty="0"/>
              <a:t>程度</a:t>
            </a:r>
          </a:p>
        </p:txBody>
      </p:sp>
      <p:sp>
        <p:nvSpPr>
          <p:cNvPr id="18" name="手繪多邊形 17"/>
          <p:cNvSpPr/>
          <p:nvPr/>
        </p:nvSpPr>
        <p:spPr bwMode="auto">
          <a:xfrm>
            <a:off x="664369" y="2078831"/>
            <a:ext cx="2157412" cy="1621632"/>
          </a:xfrm>
          <a:custGeom>
            <a:avLst/>
            <a:gdLst>
              <a:gd name="connsiteX0" fmla="*/ 0 w 2157412"/>
              <a:gd name="connsiteY0" fmla="*/ 1607344 h 1621632"/>
              <a:gd name="connsiteX1" fmla="*/ 71437 w 2157412"/>
              <a:gd name="connsiteY1" fmla="*/ 1614488 h 1621632"/>
              <a:gd name="connsiteX2" fmla="*/ 121444 w 2157412"/>
              <a:gd name="connsiteY2" fmla="*/ 1621632 h 1621632"/>
              <a:gd name="connsiteX3" fmla="*/ 157162 w 2157412"/>
              <a:gd name="connsiteY3" fmla="*/ 1614488 h 1621632"/>
              <a:gd name="connsiteX4" fmla="*/ 228600 w 2157412"/>
              <a:gd name="connsiteY4" fmla="*/ 1593057 h 1621632"/>
              <a:gd name="connsiteX5" fmla="*/ 250031 w 2157412"/>
              <a:gd name="connsiteY5" fmla="*/ 1585913 h 1621632"/>
              <a:gd name="connsiteX6" fmla="*/ 285750 w 2157412"/>
              <a:gd name="connsiteY6" fmla="*/ 1543050 h 1621632"/>
              <a:gd name="connsiteX7" fmla="*/ 307181 w 2157412"/>
              <a:gd name="connsiteY7" fmla="*/ 1521619 h 1621632"/>
              <a:gd name="connsiteX8" fmla="*/ 357187 w 2157412"/>
              <a:gd name="connsiteY8" fmla="*/ 1464469 h 1621632"/>
              <a:gd name="connsiteX9" fmla="*/ 371475 w 2157412"/>
              <a:gd name="connsiteY9" fmla="*/ 1443038 h 1621632"/>
              <a:gd name="connsiteX10" fmla="*/ 392906 w 2157412"/>
              <a:gd name="connsiteY10" fmla="*/ 1421607 h 1621632"/>
              <a:gd name="connsiteX11" fmla="*/ 421481 w 2157412"/>
              <a:gd name="connsiteY11" fmla="*/ 1385888 h 1621632"/>
              <a:gd name="connsiteX12" fmla="*/ 471487 w 2157412"/>
              <a:gd name="connsiteY12" fmla="*/ 1328738 h 1621632"/>
              <a:gd name="connsiteX13" fmla="*/ 485775 w 2157412"/>
              <a:gd name="connsiteY13" fmla="*/ 1307307 h 1621632"/>
              <a:gd name="connsiteX14" fmla="*/ 528637 w 2157412"/>
              <a:gd name="connsiteY14" fmla="*/ 1278732 h 1621632"/>
              <a:gd name="connsiteX15" fmla="*/ 564356 w 2157412"/>
              <a:gd name="connsiteY15" fmla="*/ 1235869 h 1621632"/>
              <a:gd name="connsiteX16" fmla="*/ 592931 w 2157412"/>
              <a:gd name="connsiteY16" fmla="*/ 1193007 h 1621632"/>
              <a:gd name="connsiteX17" fmla="*/ 607219 w 2157412"/>
              <a:gd name="connsiteY17" fmla="*/ 1171575 h 1621632"/>
              <a:gd name="connsiteX18" fmla="*/ 628650 w 2157412"/>
              <a:gd name="connsiteY18" fmla="*/ 1157288 h 1621632"/>
              <a:gd name="connsiteX19" fmla="*/ 657225 w 2157412"/>
              <a:gd name="connsiteY19" fmla="*/ 1114425 h 1621632"/>
              <a:gd name="connsiteX20" fmla="*/ 671512 w 2157412"/>
              <a:gd name="connsiteY20" fmla="*/ 1092994 h 1621632"/>
              <a:gd name="connsiteX21" fmla="*/ 692944 w 2157412"/>
              <a:gd name="connsiteY21" fmla="*/ 1071563 h 1621632"/>
              <a:gd name="connsiteX22" fmla="*/ 721519 w 2157412"/>
              <a:gd name="connsiteY22" fmla="*/ 1028700 h 1621632"/>
              <a:gd name="connsiteX23" fmla="*/ 750094 w 2157412"/>
              <a:gd name="connsiteY23" fmla="*/ 992982 h 1621632"/>
              <a:gd name="connsiteX24" fmla="*/ 785812 w 2157412"/>
              <a:gd name="connsiteY24" fmla="*/ 950119 h 1621632"/>
              <a:gd name="connsiteX25" fmla="*/ 807244 w 2157412"/>
              <a:gd name="connsiteY25" fmla="*/ 935832 h 1621632"/>
              <a:gd name="connsiteX26" fmla="*/ 814387 w 2157412"/>
              <a:gd name="connsiteY26" fmla="*/ 914400 h 1621632"/>
              <a:gd name="connsiteX27" fmla="*/ 857250 w 2157412"/>
              <a:gd name="connsiteY27" fmla="*/ 864394 h 1621632"/>
              <a:gd name="connsiteX28" fmla="*/ 900112 w 2157412"/>
              <a:gd name="connsiteY28" fmla="*/ 800100 h 1621632"/>
              <a:gd name="connsiteX29" fmla="*/ 942975 w 2157412"/>
              <a:gd name="connsiteY29" fmla="*/ 742950 h 1621632"/>
              <a:gd name="connsiteX30" fmla="*/ 971550 w 2157412"/>
              <a:gd name="connsiteY30" fmla="*/ 700088 h 1621632"/>
              <a:gd name="connsiteX31" fmla="*/ 992981 w 2157412"/>
              <a:gd name="connsiteY31" fmla="*/ 678657 h 1621632"/>
              <a:gd name="connsiteX32" fmla="*/ 1028700 w 2157412"/>
              <a:gd name="connsiteY32" fmla="*/ 635794 h 1621632"/>
              <a:gd name="connsiteX33" fmla="*/ 1078706 w 2157412"/>
              <a:gd name="connsiteY33" fmla="*/ 564357 h 1621632"/>
              <a:gd name="connsiteX34" fmla="*/ 1092994 w 2157412"/>
              <a:gd name="connsiteY34" fmla="*/ 542925 h 1621632"/>
              <a:gd name="connsiteX35" fmla="*/ 1114425 w 2157412"/>
              <a:gd name="connsiteY35" fmla="*/ 528638 h 1621632"/>
              <a:gd name="connsiteX36" fmla="*/ 1135856 w 2157412"/>
              <a:gd name="connsiteY36" fmla="*/ 507207 h 1621632"/>
              <a:gd name="connsiteX37" fmla="*/ 1171575 w 2157412"/>
              <a:gd name="connsiteY37" fmla="*/ 478632 h 1621632"/>
              <a:gd name="connsiteX38" fmla="*/ 1200150 w 2157412"/>
              <a:gd name="connsiteY38" fmla="*/ 450057 h 1621632"/>
              <a:gd name="connsiteX39" fmla="*/ 1228725 w 2157412"/>
              <a:gd name="connsiteY39" fmla="*/ 435769 h 1621632"/>
              <a:gd name="connsiteX40" fmla="*/ 1250156 w 2157412"/>
              <a:gd name="connsiteY40" fmla="*/ 414338 h 1621632"/>
              <a:gd name="connsiteX41" fmla="*/ 1278731 w 2157412"/>
              <a:gd name="connsiteY41" fmla="*/ 392907 h 1621632"/>
              <a:gd name="connsiteX42" fmla="*/ 1300162 w 2157412"/>
              <a:gd name="connsiteY42" fmla="*/ 378619 h 1621632"/>
              <a:gd name="connsiteX43" fmla="*/ 1321594 w 2157412"/>
              <a:gd name="connsiteY43" fmla="*/ 357188 h 1621632"/>
              <a:gd name="connsiteX44" fmla="*/ 1350169 w 2157412"/>
              <a:gd name="connsiteY44" fmla="*/ 342900 h 1621632"/>
              <a:gd name="connsiteX45" fmla="*/ 1371600 w 2157412"/>
              <a:gd name="connsiteY45" fmla="*/ 321469 h 1621632"/>
              <a:gd name="connsiteX46" fmla="*/ 1407319 w 2157412"/>
              <a:gd name="connsiteY46" fmla="*/ 292894 h 1621632"/>
              <a:gd name="connsiteX47" fmla="*/ 1450181 w 2157412"/>
              <a:gd name="connsiteY47" fmla="*/ 264319 h 1621632"/>
              <a:gd name="connsiteX48" fmla="*/ 1500187 w 2157412"/>
              <a:gd name="connsiteY48" fmla="*/ 242888 h 1621632"/>
              <a:gd name="connsiteX49" fmla="*/ 1535906 w 2157412"/>
              <a:gd name="connsiteY49" fmla="*/ 214313 h 1621632"/>
              <a:gd name="connsiteX50" fmla="*/ 1578769 w 2157412"/>
              <a:gd name="connsiteY50" fmla="*/ 200025 h 1621632"/>
              <a:gd name="connsiteX51" fmla="*/ 1607344 w 2157412"/>
              <a:gd name="connsiteY51" fmla="*/ 185738 h 1621632"/>
              <a:gd name="connsiteX52" fmla="*/ 1628775 w 2157412"/>
              <a:gd name="connsiteY52" fmla="*/ 178594 h 1621632"/>
              <a:gd name="connsiteX53" fmla="*/ 1650206 w 2157412"/>
              <a:gd name="connsiteY53" fmla="*/ 164307 h 1621632"/>
              <a:gd name="connsiteX54" fmla="*/ 1700212 w 2157412"/>
              <a:gd name="connsiteY54" fmla="*/ 142875 h 1621632"/>
              <a:gd name="connsiteX55" fmla="*/ 1728787 w 2157412"/>
              <a:gd name="connsiteY55" fmla="*/ 128588 h 1621632"/>
              <a:gd name="connsiteX56" fmla="*/ 1757362 w 2157412"/>
              <a:gd name="connsiteY56" fmla="*/ 121444 h 1621632"/>
              <a:gd name="connsiteX57" fmla="*/ 1843087 w 2157412"/>
              <a:gd name="connsiteY57" fmla="*/ 92869 h 1621632"/>
              <a:gd name="connsiteX58" fmla="*/ 1864519 w 2157412"/>
              <a:gd name="connsiteY58" fmla="*/ 85725 h 1621632"/>
              <a:gd name="connsiteX59" fmla="*/ 1957387 w 2157412"/>
              <a:gd name="connsiteY59" fmla="*/ 64294 h 1621632"/>
              <a:gd name="connsiteX60" fmla="*/ 1978819 w 2157412"/>
              <a:gd name="connsiteY60" fmla="*/ 57150 h 1621632"/>
              <a:gd name="connsiteX61" fmla="*/ 2007394 w 2157412"/>
              <a:gd name="connsiteY61" fmla="*/ 50007 h 1621632"/>
              <a:gd name="connsiteX62" fmla="*/ 2050256 w 2157412"/>
              <a:gd name="connsiteY62" fmla="*/ 35719 h 1621632"/>
              <a:gd name="connsiteX63" fmla="*/ 2114550 w 2157412"/>
              <a:gd name="connsiteY63" fmla="*/ 7144 h 1621632"/>
              <a:gd name="connsiteX64" fmla="*/ 2157412 w 2157412"/>
              <a:gd name="connsiteY64" fmla="*/ 0 h 1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57412" h="1621632">
                <a:moveTo>
                  <a:pt x="0" y="1607344"/>
                </a:moveTo>
                <a:lnTo>
                  <a:pt x="71437" y="1614488"/>
                </a:lnTo>
                <a:cubicBezTo>
                  <a:pt x="88160" y="1616455"/>
                  <a:pt x="104606" y="1621632"/>
                  <a:pt x="121444" y="1621632"/>
                </a:cubicBezTo>
                <a:cubicBezTo>
                  <a:pt x="133586" y="1621632"/>
                  <a:pt x="145309" y="1617122"/>
                  <a:pt x="157162" y="1614488"/>
                </a:cubicBezTo>
                <a:cubicBezTo>
                  <a:pt x="189547" y="1607291"/>
                  <a:pt x="192990" y="1604927"/>
                  <a:pt x="228600" y="1593057"/>
                </a:cubicBezTo>
                <a:lnTo>
                  <a:pt x="250031" y="1585913"/>
                </a:lnTo>
                <a:cubicBezTo>
                  <a:pt x="312640" y="1523304"/>
                  <a:pt x="236022" y="1602724"/>
                  <a:pt x="285750" y="1543050"/>
                </a:cubicBezTo>
                <a:cubicBezTo>
                  <a:pt x="292218" y="1535289"/>
                  <a:pt x="300979" y="1529594"/>
                  <a:pt x="307181" y="1521619"/>
                </a:cubicBezTo>
                <a:cubicBezTo>
                  <a:pt x="352059" y="1463919"/>
                  <a:pt x="315699" y="1492129"/>
                  <a:pt x="357187" y="1464469"/>
                </a:cubicBezTo>
                <a:cubicBezTo>
                  <a:pt x="361950" y="1457325"/>
                  <a:pt x="365978" y="1449634"/>
                  <a:pt x="371475" y="1443038"/>
                </a:cubicBezTo>
                <a:cubicBezTo>
                  <a:pt x="377943" y="1435277"/>
                  <a:pt x="387302" y="1430013"/>
                  <a:pt x="392906" y="1421607"/>
                </a:cubicBezTo>
                <a:cubicBezTo>
                  <a:pt x="420510" y="1380200"/>
                  <a:pt x="373553" y="1417840"/>
                  <a:pt x="421481" y="1385888"/>
                </a:cubicBezTo>
                <a:cubicBezTo>
                  <a:pt x="454818" y="1335881"/>
                  <a:pt x="435768" y="1352550"/>
                  <a:pt x="471487" y="1328738"/>
                </a:cubicBezTo>
                <a:cubicBezTo>
                  <a:pt x="476250" y="1321594"/>
                  <a:pt x="479314" y="1312961"/>
                  <a:pt x="485775" y="1307307"/>
                </a:cubicBezTo>
                <a:cubicBezTo>
                  <a:pt x="498698" y="1296000"/>
                  <a:pt x="528637" y="1278732"/>
                  <a:pt x="528637" y="1278732"/>
                </a:cubicBezTo>
                <a:cubicBezTo>
                  <a:pt x="579691" y="1202150"/>
                  <a:pt x="500187" y="1318372"/>
                  <a:pt x="564356" y="1235869"/>
                </a:cubicBezTo>
                <a:cubicBezTo>
                  <a:pt x="574898" y="1222315"/>
                  <a:pt x="583406" y="1207294"/>
                  <a:pt x="592931" y="1193007"/>
                </a:cubicBezTo>
                <a:cubicBezTo>
                  <a:pt x="597694" y="1185863"/>
                  <a:pt x="600075" y="1176338"/>
                  <a:pt x="607219" y="1171575"/>
                </a:cubicBezTo>
                <a:lnTo>
                  <a:pt x="628650" y="1157288"/>
                </a:lnTo>
                <a:lnTo>
                  <a:pt x="657225" y="1114425"/>
                </a:lnTo>
                <a:cubicBezTo>
                  <a:pt x="661987" y="1107281"/>
                  <a:pt x="665441" y="1099065"/>
                  <a:pt x="671512" y="1092994"/>
                </a:cubicBezTo>
                <a:lnTo>
                  <a:pt x="692944" y="1071563"/>
                </a:lnTo>
                <a:cubicBezTo>
                  <a:pt x="709928" y="1020606"/>
                  <a:pt x="685845" y="1082212"/>
                  <a:pt x="721519" y="1028700"/>
                </a:cubicBezTo>
                <a:cubicBezTo>
                  <a:pt x="749123" y="987294"/>
                  <a:pt x="702162" y="1024934"/>
                  <a:pt x="750094" y="992982"/>
                </a:cubicBezTo>
                <a:cubicBezTo>
                  <a:pt x="764142" y="971909"/>
                  <a:pt x="765185" y="967307"/>
                  <a:pt x="785812" y="950119"/>
                </a:cubicBezTo>
                <a:cubicBezTo>
                  <a:pt x="792408" y="944623"/>
                  <a:pt x="800100" y="940594"/>
                  <a:pt x="807244" y="935832"/>
                </a:cubicBezTo>
                <a:cubicBezTo>
                  <a:pt x="809625" y="928688"/>
                  <a:pt x="810651" y="920938"/>
                  <a:pt x="814387" y="914400"/>
                </a:cubicBezTo>
                <a:cubicBezTo>
                  <a:pt x="838851" y="871587"/>
                  <a:pt x="829971" y="899467"/>
                  <a:pt x="857250" y="864394"/>
                </a:cubicBezTo>
                <a:cubicBezTo>
                  <a:pt x="907374" y="799949"/>
                  <a:pt x="867907" y="843039"/>
                  <a:pt x="900112" y="800100"/>
                </a:cubicBezTo>
                <a:cubicBezTo>
                  <a:pt x="914400" y="781050"/>
                  <a:pt x="929766" y="762763"/>
                  <a:pt x="942975" y="742950"/>
                </a:cubicBezTo>
                <a:cubicBezTo>
                  <a:pt x="952500" y="728663"/>
                  <a:pt x="959408" y="712230"/>
                  <a:pt x="971550" y="700088"/>
                </a:cubicBezTo>
                <a:cubicBezTo>
                  <a:pt x="978694" y="692944"/>
                  <a:pt x="987109" y="686878"/>
                  <a:pt x="992981" y="678657"/>
                </a:cubicBezTo>
                <a:cubicBezTo>
                  <a:pt x="1025940" y="632515"/>
                  <a:pt x="986451" y="663961"/>
                  <a:pt x="1028700" y="635794"/>
                </a:cubicBezTo>
                <a:cubicBezTo>
                  <a:pt x="1094397" y="537249"/>
                  <a:pt x="1025812" y="638409"/>
                  <a:pt x="1078706" y="564357"/>
                </a:cubicBezTo>
                <a:cubicBezTo>
                  <a:pt x="1083696" y="557370"/>
                  <a:pt x="1086923" y="548996"/>
                  <a:pt x="1092994" y="542925"/>
                </a:cubicBezTo>
                <a:cubicBezTo>
                  <a:pt x="1099065" y="536854"/>
                  <a:pt x="1107829" y="534134"/>
                  <a:pt x="1114425" y="528638"/>
                </a:cubicBezTo>
                <a:cubicBezTo>
                  <a:pt x="1122186" y="522170"/>
                  <a:pt x="1128253" y="513860"/>
                  <a:pt x="1135856" y="507207"/>
                </a:cubicBezTo>
                <a:cubicBezTo>
                  <a:pt x="1147331" y="497166"/>
                  <a:pt x="1160179" y="488762"/>
                  <a:pt x="1171575" y="478632"/>
                </a:cubicBezTo>
                <a:cubicBezTo>
                  <a:pt x="1181643" y="469683"/>
                  <a:pt x="1189374" y="458139"/>
                  <a:pt x="1200150" y="450057"/>
                </a:cubicBezTo>
                <a:cubicBezTo>
                  <a:pt x="1208669" y="443667"/>
                  <a:pt x="1220059" y="441959"/>
                  <a:pt x="1228725" y="435769"/>
                </a:cubicBezTo>
                <a:cubicBezTo>
                  <a:pt x="1236946" y="429897"/>
                  <a:pt x="1242485" y="420913"/>
                  <a:pt x="1250156" y="414338"/>
                </a:cubicBezTo>
                <a:cubicBezTo>
                  <a:pt x="1259196" y="406590"/>
                  <a:pt x="1269043" y="399827"/>
                  <a:pt x="1278731" y="392907"/>
                </a:cubicBezTo>
                <a:cubicBezTo>
                  <a:pt x="1285717" y="387917"/>
                  <a:pt x="1293566" y="384115"/>
                  <a:pt x="1300162" y="378619"/>
                </a:cubicBezTo>
                <a:cubicBezTo>
                  <a:pt x="1307923" y="372151"/>
                  <a:pt x="1313373" y="363060"/>
                  <a:pt x="1321594" y="357188"/>
                </a:cubicBezTo>
                <a:cubicBezTo>
                  <a:pt x="1330260" y="350998"/>
                  <a:pt x="1341503" y="349090"/>
                  <a:pt x="1350169" y="342900"/>
                </a:cubicBezTo>
                <a:cubicBezTo>
                  <a:pt x="1358390" y="337028"/>
                  <a:pt x="1363997" y="328122"/>
                  <a:pt x="1371600" y="321469"/>
                </a:cubicBezTo>
                <a:cubicBezTo>
                  <a:pt x="1383075" y="311428"/>
                  <a:pt x="1394988" y="301862"/>
                  <a:pt x="1407319" y="292894"/>
                </a:cubicBezTo>
                <a:cubicBezTo>
                  <a:pt x="1421206" y="282794"/>
                  <a:pt x="1433891" y="269749"/>
                  <a:pt x="1450181" y="264319"/>
                </a:cubicBezTo>
                <a:cubicBezTo>
                  <a:pt x="1469229" y="257969"/>
                  <a:pt x="1482534" y="254656"/>
                  <a:pt x="1500187" y="242888"/>
                </a:cubicBezTo>
                <a:cubicBezTo>
                  <a:pt x="1512874" y="234430"/>
                  <a:pt x="1522520" y="221614"/>
                  <a:pt x="1535906" y="214313"/>
                </a:cubicBezTo>
                <a:cubicBezTo>
                  <a:pt x="1549128" y="207101"/>
                  <a:pt x="1565298" y="206760"/>
                  <a:pt x="1578769" y="200025"/>
                </a:cubicBezTo>
                <a:cubicBezTo>
                  <a:pt x="1588294" y="195263"/>
                  <a:pt x="1597556" y="189933"/>
                  <a:pt x="1607344" y="185738"/>
                </a:cubicBezTo>
                <a:cubicBezTo>
                  <a:pt x="1614265" y="182772"/>
                  <a:pt x="1622040" y="181962"/>
                  <a:pt x="1628775" y="178594"/>
                </a:cubicBezTo>
                <a:cubicBezTo>
                  <a:pt x="1636454" y="174754"/>
                  <a:pt x="1642752" y="168567"/>
                  <a:pt x="1650206" y="164307"/>
                </a:cubicBezTo>
                <a:cubicBezTo>
                  <a:pt x="1697589" y="137231"/>
                  <a:pt x="1660141" y="160048"/>
                  <a:pt x="1700212" y="142875"/>
                </a:cubicBezTo>
                <a:cubicBezTo>
                  <a:pt x="1710000" y="138680"/>
                  <a:pt x="1718816" y="132327"/>
                  <a:pt x="1728787" y="128588"/>
                </a:cubicBezTo>
                <a:cubicBezTo>
                  <a:pt x="1737980" y="125141"/>
                  <a:pt x="1747958" y="124265"/>
                  <a:pt x="1757362" y="121444"/>
                </a:cubicBezTo>
                <a:cubicBezTo>
                  <a:pt x="1757415" y="121428"/>
                  <a:pt x="1843034" y="92887"/>
                  <a:pt x="1843087" y="92869"/>
                </a:cubicBezTo>
                <a:cubicBezTo>
                  <a:pt x="1850231" y="90488"/>
                  <a:pt x="1857135" y="87202"/>
                  <a:pt x="1864519" y="85725"/>
                </a:cubicBezTo>
                <a:cubicBezTo>
                  <a:pt x="1892860" y="80057"/>
                  <a:pt x="1931529" y="72913"/>
                  <a:pt x="1957387" y="64294"/>
                </a:cubicBezTo>
                <a:cubicBezTo>
                  <a:pt x="1964531" y="61913"/>
                  <a:pt x="1971578" y="59219"/>
                  <a:pt x="1978819" y="57150"/>
                </a:cubicBezTo>
                <a:cubicBezTo>
                  <a:pt x="1988259" y="54453"/>
                  <a:pt x="1997990" y="52828"/>
                  <a:pt x="2007394" y="50007"/>
                </a:cubicBezTo>
                <a:cubicBezTo>
                  <a:pt x="2021819" y="45679"/>
                  <a:pt x="2037725" y="44073"/>
                  <a:pt x="2050256" y="35719"/>
                </a:cubicBezTo>
                <a:cubicBezTo>
                  <a:pt x="2074525" y="19540"/>
                  <a:pt x="2080545" y="12812"/>
                  <a:pt x="2114550" y="7144"/>
                </a:cubicBezTo>
                <a:lnTo>
                  <a:pt x="2157412" y="0"/>
                </a:lnTo>
              </a:path>
            </a:pathLst>
          </a:cu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442841" y="3429000"/>
            <a:ext cx="734916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2228758" y="1914710"/>
            <a:ext cx="734916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15732" y="3579520"/>
            <a:ext cx="10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581044" y="1916955"/>
            <a:ext cx="10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15%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724128" y="104969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VO</a:t>
            </a:r>
            <a:r>
              <a:rPr lang="en-US" altLang="zh-TW" sz="4000" b="1" baseline="-25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4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max</a:t>
            </a:r>
            <a:endParaRPr lang="zh-TW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TW" altLang="en-US" dirty="0" smtClean="0"/>
              <a:t>健康管理</a:t>
            </a:r>
            <a:r>
              <a:rPr kumimoji="1" lang="en-US" altLang="zh-TW" dirty="0" smtClean="0"/>
              <a:t> Health Management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pic>
        <p:nvPicPr>
          <p:cNvPr id="6" name="圖片 5" descr="asana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3"/>
          <a:stretch/>
        </p:blipFill>
        <p:spPr>
          <a:xfrm>
            <a:off x="984516" y="1330013"/>
            <a:ext cx="6858000" cy="487237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7504" y="306896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Diamond Sutra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60232" y="306896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Yoga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2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0793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6623" r="7714" b="17365"/>
          <a:stretch/>
        </p:blipFill>
        <p:spPr>
          <a:xfrm>
            <a:off x="5868144" y="4462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附註：第</a:t>
            </a:r>
            <a:r>
              <a:rPr lang="en-US" altLang="zh-TW" dirty="0" smtClean="0"/>
              <a:t>11</a:t>
            </a:r>
            <a:r>
              <a:rPr lang="zh-TW" altLang="en-US" dirty="0" smtClean="0"/>
              <a:t>頁註解說明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/>
              <a:pPr>
                <a:defRPr/>
              </a:pPr>
              <a:t>24</a:t>
            </a:fld>
            <a:endParaRPr lang="en-US" altLang="zh-TW">
              <a:cs typeface="Calibri" pitchFamily="-1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3400" y="1295400"/>
            <a:ext cx="81915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註一：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ppb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為十億分之一，相當於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公斤含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微克，而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(kg)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等於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en-US" altLang="zh-TW" sz="2400" u="none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l-GR" altLang="zh-TW" sz="2400" u="none" dirty="0"/>
              <a:t>μ</a:t>
            </a:r>
            <a:r>
              <a:rPr lang="en-US" altLang="zh-TW" sz="2400" u="none" dirty="0"/>
              <a:t>g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，依據台灣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TFDA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的規範，牛肉容許的萊克多巴胺含量為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10ppb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，參考網站：</a:t>
            </a:r>
            <a:r>
              <a:rPr lang="en-US" altLang="zh-TW" sz="2400" u="none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www.fda.gov.tw/TC/siteContent.aspx?sid=2802#Q11</a:t>
            </a:r>
            <a:endParaRPr lang="en-US" altLang="zh-TW" sz="2400" u="none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u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二：牛肉所含飽和脂肪酸因部位不同而有所不同，以平均值每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(g)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(g)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進行對照，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成人每日容許攝取量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(DI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(g)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USDA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://ndb.nal.usda.gov/ndb/search/list?qlookup=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23140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註三：中央健康保險署，民國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年，聯合晚報</a:t>
            </a:r>
            <a:r>
              <a:rPr lang="en-US" altLang="zh-TW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2014/2/6</a:t>
            </a:r>
            <a:r>
              <a:rPr lang="zh-TW" altLang="en-US" sz="2400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，新聞連結：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http://udn.com/NEWS/HEALTH/HEA1/8467354.shtml</a:t>
            </a:r>
            <a:endParaRPr lang="en-US" altLang="zh-TW" sz="2400" u="none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31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台灣近年食品安全風波不斷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/>
              <a:pPr>
                <a:defRPr/>
              </a:pPr>
              <a:t>3</a:t>
            </a:fld>
            <a:endParaRPr lang="en-US" altLang="zh-TW">
              <a:cs typeface="Calibri" pitchFamily="-1" charset="0"/>
            </a:endParaRPr>
          </a:p>
        </p:txBody>
      </p:sp>
      <p:pic>
        <p:nvPicPr>
          <p:cNvPr id="1026" name="Picture 2" descr="C:\Users\9139\Desktop\順丁烯二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82">
            <a:off x="57199" y="4606051"/>
            <a:ext cx="2947989" cy="196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 rot="21344334">
            <a:off x="122826" y="5316128"/>
            <a:ext cx="297853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 </a:t>
            </a:r>
            <a:r>
              <a:rPr lang="zh-TW" altLang="en-US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毒澱粉事件</a:t>
            </a:r>
            <a:endParaRPr lang="zh-TW" altLang="en-US" sz="2800" b="1" u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C:\Users\9139\Desktop\塑化劑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655">
            <a:off x="6064449" y="1003625"/>
            <a:ext cx="2974604" cy="1983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 rot="21230475">
            <a:off x="6012336" y="1733549"/>
            <a:ext cx="30788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2011 </a:t>
            </a:r>
            <a:r>
              <a:rPr lang="zh-TW" altLang="en-US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塑化劑事件</a:t>
            </a:r>
            <a:endParaRPr lang="zh-TW" altLang="en-US" sz="2800" b="1" u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 descr="C:\Users\9139\Desktop\油品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/>
          <a:stretch/>
        </p:blipFill>
        <p:spPr bwMode="auto">
          <a:xfrm rot="199642">
            <a:off x="5994970" y="4378192"/>
            <a:ext cx="2989641" cy="1975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 rot="232403">
            <a:off x="6026357" y="5043355"/>
            <a:ext cx="304311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</a:t>
            </a:r>
            <a:r>
              <a:rPr lang="en-US" altLang="zh-TW" sz="2800" b="1" u="none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食用油事件</a:t>
            </a:r>
            <a:endParaRPr lang="zh-TW" altLang="en-US" sz="2800" b="1" u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 descr="C:\Users\9139\Desktop\三聚氰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029">
            <a:off x="157551" y="1118267"/>
            <a:ext cx="2803367" cy="191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 rot="285787">
            <a:off x="72854" y="1814733"/>
            <a:ext cx="307847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2008 </a:t>
            </a:r>
            <a:r>
              <a:rPr lang="zh-TW" altLang="en-US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毒奶粉事件</a:t>
            </a:r>
            <a:endParaRPr lang="zh-TW" altLang="en-US" sz="2800" b="1" u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C:\Users\9139\Desktop\0915-00176-003h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16303" b="10946"/>
          <a:stretch/>
        </p:blipFill>
        <p:spPr bwMode="auto">
          <a:xfrm rot="198075">
            <a:off x="3046456" y="2738136"/>
            <a:ext cx="2924636" cy="212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 rot="469448">
            <a:off x="2999074" y="3507112"/>
            <a:ext cx="30488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2014 </a:t>
            </a:r>
            <a:r>
              <a:rPr lang="zh-TW" altLang="en-US" sz="2800" b="1" u="none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回收油事件</a:t>
            </a:r>
            <a:endParaRPr lang="zh-TW" altLang="en-US" sz="2800" b="1" u="non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4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zh-TW" altLang="en-US" dirty="0" smtClean="0"/>
              <a:t>台灣食品安全進步的軌跡</a:t>
            </a:r>
            <a:endParaRPr lang="en-US" dirty="0"/>
          </a:p>
        </p:txBody>
      </p:sp>
      <p:grpSp>
        <p:nvGrpSpPr>
          <p:cNvPr id="144" name="Gruppieren 143"/>
          <p:cNvGrpSpPr/>
          <p:nvPr/>
        </p:nvGrpSpPr>
        <p:grpSpPr bwMode="gray">
          <a:xfrm>
            <a:off x="107504" y="1556792"/>
            <a:ext cx="8497093" cy="2257366"/>
            <a:chOff x="323850" y="1555750"/>
            <a:chExt cx="8497093" cy="2257366"/>
          </a:xfrm>
        </p:grpSpPr>
        <p:grpSp>
          <p:nvGrpSpPr>
            <p:cNvPr id="142" name="Gruppieren 141"/>
            <p:cNvGrpSpPr/>
            <p:nvPr/>
          </p:nvGrpSpPr>
          <p:grpSpPr bwMode="gray">
            <a:xfrm>
              <a:off x="323850" y="1555750"/>
              <a:ext cx="1164627" cy="2257366"/>
              <a:chOff x="323850" y="1555750"/>
              <a:chExt cx="1164627" cy="2257366"/>
            </a:xfrm>
          </p:grpSpPr>
          <p:sp>
            <p:nvSpPr>
              <p:cNvPr id="85" name="Gleichschenkliges Dreieck 84"/>
              <p:cNvSpPr/>
              <p:nvPr/>
            </p:nvSpPr>
            <p:spPr bwMode="gray">
              <a:xfrm rot="5400000">
                <a:off x="732402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 bwMode="gray">
              <a:xfrm>
                <a:off x="323851" y="2020331"/>
                <a:ext cx="1164626" cy="1792785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US" altLang="zh-TW" sz="1700" b="1" u="none" noProof="1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CNS</a:t>
                </a:r>
              </a:p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zh-TW" altLang="en-US" sz="1700" b="1" u="none" noProof="1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國家標準</a:t>
                </a:r>
              </a:p>
              <a:p>
                <a:pPr lvl="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altLang="zh-TW" sz="1700" noProof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  <a:p>
                <a:pPr lvl="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700" b="1" noProof="1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</p:txBody>
          </p:sp>
          <p:sp>
            <p:nvSpPr>
              <p:cNvPr id="67" name="Abgerundetes Rechteck 66"/>
              <p:cNvSpPr/>
              <p:nvPr/>
            </p:nvSpPr>
            <p:spPr bwMode="gray">
              <a:xfrm>
                <a:off x="323850" y="2848875"/>
                <a:ext cx="1164627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cs typeface="Arial" charset="0"/>
                  </a:rPr>
                  <a:t>1944</a:t>
                </a:r>
              </a:p>
            </p:txBody>
          </p:sp>
          <p:grpSp>
            <p:nvGrpSpPr>
              <p:cNvPr id="110" name="Gruppieren 109"/>
              <p:cNvGrpSpPr/>
              <p:nvPr/>
            </p:nvGrpSpPr>
            <p:grpSpPr bwMode="gray">
              <a:xfrm>
                <a:off x="684362" y="3278608"/>
                <a:ext cx="443604" cy="443604"/>
                <a:chOff x="342181" y="3278608"/>
                <a:chExt cx="443604" cy="443604"/>
              </a:xfrm>
            </p:grpSpPr>
            <p:sp>
              <p:nvSpPr>
                <p:cNvPr id="36" name="Ellipse 35"/>
                <p:cNvSpPr/>
                <p:nvPr/>
              </p:nvSpPr>
              <p:spPr bwMode="gray">
                <a:xfrm>
                  <a:off x="381693" y="3318120"/>
                  <a:ext cx="364581" cy="36458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8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lIns="0" tIns="108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100" b="1" noProof="1">
                    <a:solidFill>
                      <a:srgbClr val="006600"/>
                    </a:solidFill>
                    <a:cs typeface="Arial" charset="0"/>
                  </a:endParaRPr>
                </a:p>
              </p:txBody>
            </p:sp>
            <p:sp>
              <p:nvSpPr>
                <p:cNvPr id="31" name="Ellipse 30"/>
                <p:cNvSpPr/>
                <p:nvPr/>
              </p:nvSpPr>
              <p:spPr bwMode="gray">
                <a:xfrm>
                  <a:off x="342181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35" name="Ellipse 34"/>
                <p:cNvSpPr/>
                <p:nvPr/>
              </p:nvSpPr>
              <p:spPr bwMode="gray">
                <a:xfrm>
                  <a:off x="381693" y="3318120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r>
                    <a:rPr lang="en-US" sz="2400" b="1" u="none" noProof="1" smtClean="0">
                      <a:solidFill>
                        <a:srgbClr val="006600"/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cs typeface="Arial" charset="0"/>
                      <a:sym typeface="Wingdings"/>
                    </a:rPr>
                    <a:t></a:t>
                  </a:r>
                  <a:endParaRPr lang="en-US" sz="2400" b="1" u="none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</p:grpSp>
        </p:grpSp>
        <p:grpSp>
          <p:nvGrpSpPr>
            <p:cNvPr id="140" name="Gruppieren 139"/>
            <p:cNvGrpSpPr/>
            <p:nvPr/>
          </p:nvGrpSpPr>
          <p:grpSpPr bwMode="gray">
            <a:xfrm>
              <a:off x="1545929" y="1555750"/>
              <a:ext cx="1164626" cy="2257366"/>
              <a:chOff x="1545929" y="1555750"/>
              <a:chExt cx="1164626" cy="2257366"/>
            </a:xfrm>
          </p:grpSpPr>
          <p:sp>
            <p:nvSpPr>
              <p:cNvPr id="86" name="Gleichschenkliges Dreieck 85"/>
              <p:cNvSpPr/>
              <p:nvPr/>
            </p:nvSpPr>
            <p:spPr bwMode="gray">
              <a:xfrm rot="5400000">
                <a:off x="1954480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gray">
              <a:xfrm>
                <a:off x="1545929" y="2020331"/>
                <a:ext cx="1164626" cy="1792785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25000"/>
                    </a:schemeClr>
                  </a:gs>
                </a:gsLst>
                <a:lin ang="5400000" scaled="1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zh-TW" altLang="en-US" sz="1700" b="1" u="none" noProof="1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工業總會</a:t>
                </a:r>
                <a:endParaRPr lang="en-US" sz="1700" b="1" u="none" noProof="1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</p:txBody>
          </p:sp>
          <p:sp>
            <p:nvSpPr>
              <p:cNvPr id="68" name="Abgerundetes Rechteck 67"/>
              <p:cNvSpPr/>
              <p:nvPr/>
            </p:nvSpPr>
            <p:spPr bwMode="gray">
              <a:xfrm>
                <a:off x="1545929" y="2848875"/>
                <a:ext cx="1164626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solidFill>
                      <a:srgbClr val="FFFFFF"/>
                    </a:solidFill>
                    <a:cs typeface="Arial" charset="0"/>
                  </a:rPr>
                  <a:t>1948</a:t>
                </a:r>
              </a:p>
            </p:txBody>
          </p:sp>
          <p:grpSp>
            <p:nvGrpSpPr>
              <p:cNvPr id="111" name="Gruppieren 110"/>
              <p:cNvGrpSpPr/>
              <p:nvPr/>
            </p:nvGrpSpPr>
            <p:grpSpPr bwMode="gray">
              <a:xfrm>
                <a:off x="1906440" y="3278608"/>
                <a:ext cx="443604" cy="443604"/>
                <a:chOff x="342181" y="3278608"/>
                <a:chExt cx="443604" cy="443604"/>
              </a:xfrm>
            </p:grpSpPr>
            <p:sp>
              <p:nvSpPr>
                <p:cNvPr id="112" name="Ellipse 111"/>
                <p:cNvSpPr/>
                <p:nvPr/>
              </p:nvSpPr>
              <p:spPr bwMode="gray">
                <a:xfrm>
                  <a:off x="342181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13" name="Ellipse 112"/>
                <p:cNvSpPr/>
                <p:nvPr/>
              </p:nvSpPr>
              <p:spPr bwMode="gray">
                <a:xfrm>
                  <a:off x="381693" y="3318120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r>
                    <a:rPr lang="en-US" sz="2400" b="1" u="none" noProof="1" smtClean="0">
                      <a:solidFill>
                        <a:srgbClr val="006600"/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cs typeface="Arial" charset="0"/>
                      <a:sym typeface="Wingdings"/>
                    </a:rPr>
                    <a:t></a:t>
                  </a:r>
                  <a:endParaRPr lang="en-US" sz="2400" b="1" u="none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</p:grpSp>
        </p:grpSp>
        <p:grpSp>
          <p:nvGrpSpPr>
            <p:cNvPr id="139" name="Gruppieren 138"/>
            <p:cNvGrpSpPr/>
            <p:nvPr/>
          </p:nvGrpSpPr>
          <p:grpSpPr bwMode="gray">
            <a:xfrm>
              <a:off x="2761852" y="1555750"/>
              <a:ext cx="1170781" cy="2257366"/>
              <a:chOff x="2761852" y="1555750"/>
              <a:chExt cx="1170781" cy="2257366"/>
            </a:xfrm>
          </p:grpSpPr>
          <p:sp>
            <p:nvSpPr>
              <p:cNvPr id="87" name="Gleichschenkliges Dreieck 86"/>
              <p:cNvSpPr/>
              <p:nvPr/>
            </p:nvSpPr>
            <p:spPr bwMode="gray">
              <a:xfrm rot="5400000">
                <a:off x="3176558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 bwMode="gray">
              <a:xfrm>
                <a:off x="2768007" y="2020331"/>
                <a:ext cx="1164626" cy="1792785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 anchor="t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zh-TW" altLang="en-US" sz="1700" b="1" u="none" noProof="1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正字標記</a:t>
                </a:r>
                <a:endParaRPr lang="en-US" sz="1700" b="1" u="none" noProof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</p:txBody>
          </p:sp>
          <p:sp>
            <p:nvSpPr>
              <p:cNvPr id="69" name="Abgerundetes Rechteck 68"/>
              <p:cNvSpPr/>
              <p:nvPr/>
            </p:nvSpPr>
            <p:spPr bwMode="gray">
              <a:xfrm>
                <a:off x="2761852" y="2848875"/>
                <a:ext cx="1170781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cs typeface="Arial" charset="0"/>
                  </a:rPr>
                  <a:t>1951</a:t>
                </a:r>
              </a:p>
            </p:txBody>
          </p:sp>
          <p:grpSp>
            <p:nvGrpSpPr>
              <p:cNvPr id="115" name="Gruppieren 114"/>
              <p:cNvGrpSpPr/>
              <p:nvPr/>
            </p:nvGrpSpPr>
            <p:grpSpPr bwMode="gray">
              <a:xfrm>
                <a:off x="3128518" y="3278608"/>
                <a:ext cx="443604" cy="443604"/>
                <a:chOff x="342181" y="3278608"/>
                <a:chExt cx="443604" cy="443604"/>
              </a:xfrm>
            </p:grpSpPr>
            <p:sp>
              <p:nvSpPr>
                <p:cNvPr id="116" name="Ellipse 115"/>
                <p:cNvSpPr/>
                <p:nvPr/>
              </p:nvSpPr>
              <p:spPr bwMode="gray">
                <a:xfrm>
                  <a:off x="342181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17" name="Ellipse 116"/>
                <p:cNvSpPr/>
                <p:nvPr/>
              </p:nvSpPr>
              <p:spPr bwMode="gray">
                <a:xfrm>
                  <a:off x="381693" y="3318120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r>
                    <a:rPr lang="en-US" sz="2400" b="1" u="none" noProof="1" smtClean="0">
                      <a:solidFill>
                        <a:srgbClr val="006600"/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cs typeface="Arial" charset="0"/>
                      <a:sym typeface="Wingdings"/>
                    </a:rPr>
                    <a:t></a:t>
                  </a:r>
                  <a:endParaRPr lang="en-US" sz="2400" b="1" u="none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</p:grpSp>
        </p:grpSp>
        <p:grpSp>
          <p:nvGrpSpPr>
            <p:cNvPr id="138" name="Gruppieren 137"/>
            <p:cNvGrpSpPr/>
            <p:nvPr/>
          </p:nvGrpSpPr>
          <p:grpSpPr bwMode="gray">
            <a:xfrm>
              <a:off x="3990085" y="1555750"/>
              <a:ext cx="1164626" cy="2257366"/>
              <a:chOff x="3990085" y="1555750"/>
              <a:chExt cx="1164626" cy="2257366"/>
            </a:xfrm>
          </p:grpSpPr>
          <p:sp>
            <p:nvSpPr>
              <p:cNvPr id="88" name="Gleichschenkliges Dreieck 87"/>
              <p:cNvSpPr/>
              <p:nvPr/>
            </p:nvSpPr>
            <p:spPr bwMode="gray">
              <a:xfrm rot="5400000">
                <a:off x="4398636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 bwMode="gray">
              <a:xfrm>
                <a:off x="3990085" y="2020331"/>
                <a:ext cx="1164626" cy="17927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2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zh-TW" altLang="en-US" sz="1700" b="1" u="none" noProof="1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食品工業</a:t>
                </a:r>
                <a:endParaRPr lang="en-US" altLang="zh-TW" sz="1700" b="1" u="none" noProof="1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zh-TW" altLang="en-US" sz="1700" b="1" u="none" noProof="1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發展研究所</a:t>
                </a:r>
                <a:endParaRPr lang="en-US" sz="1700" b="1" u="none" noProof="1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</p:txBody>
          </p:sp>
          <p:sp>
            <p:nvSpPr>
              <p:cNvPr id="70" name="Abgerundetes Rechteck 69"/>
              <p:cNvSpPr/>
              <p:nvPr/>
            </p:nvSpPr>
            <p:spPr bwMode="gray">
              <a:xfrm>
                <a:off x="3990085" y="2848875"/>
                <a:ext cx="1164626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solidFill>
                      <a:srgbClr val="FFFFFF"/>
                    </a:solidFill>
                    <a:cs typeface="Arial" charset="0"/>
                  </a:rPr>
                  <a:t>1965</a:t>
                </a:r>
              </a:p>
            </p:txBody>
          </p:sp>
          <p:grpSp>
            <p:nvGrpSpPr>
              <p:cNvPr id="119" name="Gruppieren 118"/>
              <p:cNvGrpSpPr/>
              <p:nvPr/>
            </p:nvGrpSpPr>
            <p:grpSpPr bwMode="gray">
              <a:xfrm>
                <a:off x="4350596" y="3278608"/>
                <a:ext cx="443604" cy="443604"/>
                <a:chOff x="342181" y="3278608"/>
                <a:chExt cx="443604" cy="443604"/>
              </a:xfrm>
            </p:grpSpPr>
            <p:sp>
              <p:nvSpPr>
                <p:cNvPr id="120" name="Ellipse 119"/>
                <p:cNvSpPr/>
                <p:nvPr/>
              </p:nvSpPr>
              <p:spPr bwMode="gray">
                <a:xfrm>
                  <a:off x="342181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21" name="Ellipse 120"/>
                <p:cNvSpPr/>
                <p:nvPr/>
              </p:nvSpPr>
              <p:spPr bwMode="gray">
                <a:xfrm>
                  <a:off x="367178" y="3315372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r>
                    <a:rPr lang="en-US" sz="2400" b="1" u="none" noProof="1" smtClean="0">
                      <a:solidFill>
                        <a:srgbClr val="006600"/>
                      </a:solidFill>
                      <a:effectLst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cs typeface="Arial" charset="0"/>
                      <a:sym typeface="Wingdings"/>
                    </a:rPr>
                    <a:t></a:t>
                  </a:r>
                  <a:endParaRPr lang="en-US" sz="2400" b="1" u="none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</p:grpSp>
        </p:grpSp>
        <p:grpSp>
          <p:nvGrpSpPr>
            <p:cNvPr id="137" name="Gruppieren 136"/>
            <p:cNvGrpSpPr/>
            <p:nvPr/>
          </p:nvGrpSpPr>
          <p:grpSpPr bwMode="gray">
            <a:xfrm>
              <a:off x="5206009" y="1555750"/>
              <a:ext cx="1170780" cy="2257366"/>
              <a:chOff x="5206009" y="1555750"/>
              <a:chExt cx="1170780" cy="2257366"/>
            </a:xfrm>
          </p:grpSpPr>
          <p:sp>
            <p:nvSpPr>
              <p:cNvPr id="89" name="Gleichschenkliges Dreieck 88"/>
              <p:cNvSpPr/>
              <p:nvPr/>
            </p:nvSpPr>
            <p:spPr bwMode="gray">
              <a:xfrm rot="5400000">
                <a:off x="5620714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gray">
              <a:xfrm>
                <a:off x="5212163" y="2020331"/>
                <a:ext cx="1164626" cy="1792785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US" sz="1700" b="1" u="none" noProof="1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GMP</a:t>
                </a:r>
              </a:p>
            </p:txBody>
          </p:sp>
          <p:sp>
            <p:nvSpPr>
              <p:cNvPr id="71" name="Abgerundetes Rechteck 70"/>
              <p:cNvSpPr/>
              <p:nvPr/>
            </p:nvSpPr>
            <p:spPr bwMode="gray">
              <a:xfrm>
                <a:off x="5206009" y="2848875"/>
                <a:ext cx="1170780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cs typeface="Arial" charset="0"/>
                  </a:rPr>
                  <a:t>1989</a:t>
                </a:r>
              </a:p>
            </p:txBody>
          </p:sp>
          <p:grpSp>
            <p:nvGrpSpPr>
              <p:cNvPr id="123" name="Gruppieren 122"/>
              <p:cNvGrpSpPr/>
              <p:nvPr/>
            </p:nvGrpSpPr>
            <p:grpSpPr bwMode="gray">
              <a:xfrm>
                <a:off x="5572674" y="3278608"/>
                <a:ext cx="443604" cy="443604"/>
                <a:chOff x="492210" y="3278608"/>
                <a:chExt cx="443604" cy="443604"/>
              </a:xfrm>
            </p:grpSpPr>
            <p:sp>
              <p:nvSpPr>
                <p:cNvPr id="124" name="Ellipse 123"/>
                <p:cNvSpPr/>
                <p:nvPr/>
              </p:nvSpPr>
              <p:spPr bwMode="gray">
                <a:xfrm>
                  <a:off x="492210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25" name="Ellipse 124"/>
                <p:cNvSpPr/>
                <p:nvPr/>
              </p:nvSpPr>
              <p:spPr bwMode="gray">
                <a:xfrm>
                  <a:off x="531722" y="3318120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2400" b="1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  <p:sp>
              <p:nvSpPr>
                <p:cNvPr id="126" name="Ellipse 125"/>
                <p:cNvSpPr/>
                <p:nvPr/>
              </p:nvSpPr>
              <p:spPr bwMode="gray">
                <a:xfrm>
                  <a:off x="531722" y="3318120"/>
                  <a:ext cx="364581" cy="36458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8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lIns="0" tIns="108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100" b="1" noProof="1">
                    <a:solidFill>
                      <a:srgbClr val="006600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36" name="Gruppieren 135"/>
            <p:cNvGrpSpPr/>
            <p:nvPr/>
          </p:nvGrpSpPr>
          <p:grpSpPr bwMode="gray">
            <a:xfrm>
              <a:off x="6434241" y="1555750"/>
              <a:ext cx="1164626" cy="2257366"/>
              <a:chOff x="6434241" y="1555750"/>
              <a:chExt cx="1164626" cy="2257366"/>
            </a:xfrm>
          </p:grpSpPr>
          <p:sp>
            <p:nvSpPr>
              <p:cNvPr id="90" name="Gleichschenkliges Dreieck 89"/>
              <p:cNvSpPr/>
              <p:nvPr/>
            </p:nvSpPr>
            <p:spPr bwMode="gray">
              <a:xfrm rot="5400000">
                <a:off x="6842792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 bwMode="gray">
              <a:xfrm>
                <a:off x="6434241" y="2020331"/>
                <a:ext cx="1164626" cy="17927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25000"/>
                    </a:schemeClr>
                  </a:gs>
                </a:gsLst>
                <a:lin ang="54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US" sz="1700" b="1" u="none" noProof="1" smtClean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charset="0"/>
                  </a:rPr>
                  <a:t>CAS</a:t>
                </a:r>
              </a:p>
            </p:txBody>
          </p:sp>
          <p:sp>
            <p:nvSpPr>
              <p:cNvPr id="73" name="Abgerundetes Rechteck 72"/>
              <p:cNvSpPr/>
              <p:nvPr/>
            </p:nvSpPr>
            <p:spPr bwMode="gray">
              <a:xfrm>
                <a:off x="6434241" y="2848875"/>
                <a:ext cx="1164626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solidFill>
                      <a:srgbClr val="FFFFFF"/>
                    </a:solidFill>
                    <a:cs typeface="Arial" charset="0"/>
                  </a:rPr>
                  <a:t>1989</a:t>
                </a:r>
              </a:p>
            </p:txBody>
          </p:sp>
          <p:grpSp>
            <p:nvGrpSpPr>
              <p:cNvPr id="127" name="Gruppieren 126"/>
              <p:cNvGrpSpPr/>
              <p:nvPr/>
            </p:nvGrpSpPr>
            <p:grpSpPr bwMode="gray">
              <a:xfrm>
                <a:off x="6794752" y="3278608"/>
                <a:ext cx="443604" cy="443604"/>
                <a:chOff x="492210" y="3278608"/>
                <a:chExt cx="443604" cy="443604"/>
              </a:xfrm>
            </p:grpSpPr>
            <p:sp>
              <p:nvSpPr>
                <p:cNvPr id="128" name="Ellipse 127"/>
                <p:cNvSpPr/>
                <p:nvPr/>
              </p:nvSpPr>
              <p:spPr bwMode="gray">
                <a:xfrm>
                  <a:off x="492210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29" name="Ellipse 128"/>
                <p:cNvSpPr/>
                <p:nvPr/>
              </p:nvSpPr>
              <p:spPr bwMode="gray">
                <a:xfrm>
                  <a:off x="531722" y="3318120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2400" b="1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  <p:sp>
              <p:nvSpPr>
                <p:cNvPr id="130" name="Ellipse 129"/>
                <p:cNvSpPr/>
                <p:nvPr/>
              </p:nvSpPr>
              <p:spPr bwMode="gray">
                <a:xfrm>
                  <a:off x="531722" y="3318120"/>
                  <a:ext cx="364581" cy="36458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8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lIns="0" tIns="108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100" b="1" noProof="1">
                    <a:solidFill>
                      <a:srgbClr val="006600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43" name="Gruppieren 142"/>
            <p:cNvGrpSpPr/>
            <p:nvPr/>
          </p:nvGrpSpPr>
          <p:grpSpPr bwMode="gray">
            <a:xfrm>
              <a:off x="7649370" y="1555750"/>
              <a:ext cx="1171573" cy="2257366"/>
              <a:chOff x="7649370" y="1555750"/>
              <a:chExt cx="1171573" cy="2257366"/>
            </a:xfrm>
          </p:grpSpPr>
          <p:sp>
            <p:nvSpPr>
              <p:cNvPr id="91" name="Gleichschenkliges Dreieck 90"/>
              <p:cNvSpPr/>
              <p:nvPr/>
            </p:nvSpPr>
            <p:spPr bwMode="gray">
              <a:xfrm rot="5400000">
                <a:off x="8064867" y="1579717"/>
                <a:ext cx="347524" cy="299590"/>
              </a:xfrm>
              <a:prstGeom prst="triangl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08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lIns="0" tIns="180000" rIns="0" bIns="7200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6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gray">
              <a:xfrm>
                <a:off x="7656317" y="2020331"/>
                <a:ext cx="1164626" cy="1792785"/>
              </a:xfrm>
              <a:prstGeom prst="rect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80000" rIns="0" bIns="7200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5400" b="1" noProof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charset="0"/>
                </a:endParaRPr>
              </a:p>
            </p:txBody>
          </p:sp>
          <p:sp>
            <p:nvSpPr>
              <p:cNvPr id="72" name="Abgerundetes Rechteck 71"/>
              <p:cNvSpPr/>
              <p:nvPr/>
            </p:nvSpPr>
            <p:spPr bwMode="gray">
              <a:xfrm>
                <a:off x="7649370" y="2848875"/>
                <a:ext cx="1170780" cy="477358"/>
              </a:xfrm>
              <a:prstGeom prst="roundRect">
                <a:avLst>
                  <a:gd name="adj" fmla="val 6505"/>
                </a:avLst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balanced" dir="t"/>
              </a:scene3d>
              <a:sp3d/>
            </p:spPr>
            <p:txBody>
              <a:bodyPr lIns="0" tIns="0" rIns="0" bIns="0" anchor="ctr" anchorCtr="0"/>
              <a:lstStyle/>
              <a:p>
                <a:pPr marL="190500" indent="-190500" algn="ctr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US" sz="2400" b="1" u="none" noProof="1" smtClean="0">
                    <a:cs typeface="Arial" charset="0"/>
                  </a:rPr>
                  <a:t>2015</a:t>
                </a:r>
              </a:p>
            </p:txBody>
          </p:sp>
          <p:grpSp>
            <p:nvGrpSpPr>
              <p:cNvPr id="131" name="Gruppieren 130"/>
              <p:cNvGrpSpPr/>
              <p:nvPr/>
            </p:nvGrpSpPr>
            <p:grpSpPr bwMode="gray">
              <a:xfrm>
                <a:off x="8016828" y="3278608"/>
                <a:ext cx="443604" cy="443604"/>
                <a:chOff x="492210" y="3278608"/>
                <a:chExt cx="443604" cy="443604"/>
              </a:xfrm>
            </p:grpSpPr>
            <p:sp>
              <p:nvSpPr>
                <p:cNvPr id="132" name="Ellipse 131"/>
                <p:cNvSpPr/>
                <p:nvPr/>
              </p:nvSpPr>
              <p:spPr bwMode="gray">
                <a:xfrm>
                  <a:off x="492210" y="3278608"/>
                  <a:ext cx="443604" cy="443604"/>
                </a:xfrm>
                <a:prstGeom prst="ellipse">
                  <a:avLst/>
                </a:prstGeom>
                <a:solidFill>
                  <a:srgbClr val="A6A6A6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tIns="54000" rtlCol="0" anchor="ctr"/>
                <a:lstStyle/>
                <a:p>
                  <a:pPr algn="ctr"/>
                  <a:endParaRPr lang="en-US" sz="1000" dirty="0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33" name="Ellipse 132"/>
                <p:cNvSpPr/>
                <p:nvPr/>
              </p:nvSpPr>
              <p:spPr bwMode="gray">
                <a:xfrm>
                  <a:off x="531722" y="3318120"/>
                  <a:ext cx="364581" cy="364581"/>
                </a:xfrm>
                <a:prstGeom prst="ellipse">
                  <a:avLst/>
                </a:prstGeom>
                <a:solidFill>
                  <a:srgbClr val="F2F2F2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/>
              </p:spPr>
              <p:txBody>
                <a:bodyPr lIns="0" tIns="90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2400" b="1" noProof="1">
                    <a:solidFill>
                      <a:srgbClr val="006600"/>
                    </a:solidFill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cs typeface="Arial" charset="0"/>
                    <a:sym typeface="Wingdings"/>
                  </a:endParaRPr>
                </a:p>
              </p:txBody>
            </p:sp>
            <p:sp>
              <p:nvSpPr>
                <p:cNvPr id="134" name="Ellipse 133"/>
                <p:cNvSpPr/>
                <p:nvPr/>
              </p:nvSpPr>
              <p:spPr bwMode="gray">
                <a:xfrm>
                  <a:off x="531722" y="3318120"/>
                  <a:ext cx="364581" cy="36458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8000"/>
                  </a:schemeClr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>
                  <a:bevelT w="25400" h="25400"/>
                </a:sp3d>
              </p:spPr>
              <p:txBody>
                <a:bodyPr lIns="0" tIns="108000" rIns="0" bIns="0" anchor="ctr" anchorCtr="0"/>
                <a:lstStyle/>
                <a:p>
                  <a:pPr marL="190500"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100" b="1" noProof="1">
                    <a:solidFill>
                      <a:srgbClr val="006600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77" name="Ellipse 34"/>
          <p:cNvSpPr/>
          <p:nvPr/>
        </p:nvSpPr>
        <p:spPr bwMode="gray">
          <a:xfrm>
            <a:off x="5413821" y="3312512"/>
            <a:ext cx="364581" cy="364581"/>
          </a:xfrm>
          <a:prstGeom prst="ellipse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txBody>
          <a:bodyPr lIns="0" tIns="9000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en-US" sz="2400" b="1" u="none" noProof="1" smtClean="0">
                <a:solidFill>
                  <a:srgbClr val="006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  <a:sym typeface="Wingdings"/>
              </a:rPr>
              <a:t></a:t>
            </a:r>
            <a:endParaRPr lang="en-US" sz="2400" b="1" u="none" noProof="1">
              <a:solidFill>
                <a:srgbClr val="006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Arial" charset="0"/>
              <a:sym typeface="Wingdings"/>
            </a:endParaRPr>
          </a:p>
        </p:txBody>
      </p:sp>
      <p:sp>
        <p:nvSpPr>
          <p:cNvPr id="78" name="Ellipse 34"/>
          <p:cNvSpPr/>
          <p:nvPr/>
        </p:nvSpPr>
        <p:spPr bwMode="gray">
          <a:xfrm>
            <a:off x="6621385" y="3330928"/>
            <a:ext cx="364581" cy="364581"/>
          </a:xfrm>
          <a:prstGeom prst="ellipse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txBody>
          <a:bodyPr lIns="0" tIns="9000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r>
              <a:rPr lang="en-US" sz="2400" b="1" u="none" noProof="1" smtClean="0">
                <a:solidFill>
                  <a:srgbClr val="006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  <a:sym typeface="Wingdings"/>
              </a:rPr>
              <a:t></a:t>
            </a:r>
            <a:endParaRPr lang="en-US" sz="2400" b="1" u="none" noProof="1">
              <a:solidFill>
                <a:srgbClr val="006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Arial" charset="0"/>
              <a:sym typeface="Wingdings"/>
            </a:endParaRPr>
          </a:p>
        </p:txBody>
      </p:sp>
      <p:pic>
        <p:nvPicPr>
          <p:cNvPr id="1026" name="Picture 2" descr="http://www.afpt.tw/images/253px-CNS_Mark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03" y="4023055"/>
            <a:ext cx="966341" cy="9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/>
          <a:stretch/>
        </p:blipFill>
        <p:spPr bwMode="auto">
          <a:xfrm>
            <a:off x="1364331" y="4015043"/>
            <a:ext cx="1095129" cy="11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floorworks.net/images/C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2" y="3996638"/>
            <a:ext cx="1038272" cy="10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ravel.1111.com.tw/files_business/L1004164910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9323" r="7656"/>
          <a:stretch/>
        </p:blipFill>
        <p:spPr bwMode="auto">
          <a:xfrm>
            <a:off x="3821650" y="4023055"/>
            <a:ext cx="1068804" cy="11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 descr="data:image/jpeg;base64,/9j/4AAQSkZJRgABAQAAAQABAAD/2wCEAAkGBxQSEhUSExQWFhUXGBwYGBgYGRcWHBsbHhwdGBoiHxocHCggHCEnHBoZITEhJSkrLy4vGB8zODMsNygtLisBCgoKDg0OGxAQGywkICYsLC80NzQtLCwsLDQ0NCw0Ny8sNCwsLCw0LywsLDQsLCw0LCwsLCwsLCwsLCwsLCwsLP/AABEIAOEA4QMBEQACEQEDEQH/xAAcAAACAgMBAQAAAAAAAAAAAAAABgUHAgMEAQj/xABJEAACAAQDBQUDCwIDBgUFAAABAgADBBEFEiEGMUFRYQcTInGBMpGhFCNCUmJygpKiscEzwkOy0hUWs8PR8Bc0RIOjJFNzk/H/xAAbAQEAAgMBAQAAAAAAAAAAAAAABAUCAwYBB//EAEERAAEDAgIGCAQFAQcEAwAAAAEAAgMEESExBRJBUWFxE4GRobHB0fAGIjLhFCNCUvFDJDNicoKishVTktI0Y8L/2gAMAwEAAhEDEQA/ALxgiIIiCIgiIIiCIgiIIvCYIlLHu0nD6S4aeJjj6En5w35Fh4FPQsIkR0sr8giW37RMQqf/ACOGsF4TJ5IB9LovucxGqKvR9L/8idt9wxPdc9yzEbjkFqakx6oN5tbKp1P0ZSgke5L/AK4qJfizRkeEcb39w8fJbRTuWtdgKh/6+K1b+TOB+qY37RAk+Nz/AE6do5m/gAsxTDesT2V059upqm83l/zLMRz8cVv6Yox1O/8AYLL8O1A7KqYezUVQP3pf8SxHg+OK3bHH2O/9k/DtWTdns1P6OJ1ks9XY/wCV1jez43f/AFKdp5G3iCsTTDes1wvHJFu5xFJwH0ZyjX1ZGP6hE+L4v0dJhLE5vKx8x4LA052Lcm3WK03/AJzDhNUb3kE7udgX+OX0i2g0hoyqwhnAO52B77ea1mJw2KbwTtTw+oOVphp3+rPGQX++CU95Bia+klbiBccFrTrLmBgGUgg6gg3B9YjIsoIiCIgiIIiCIgiIIiCIgiIIiCIgiIIiCIgi8ZgBc6AbzBFX+0HajJR/k9DLasnnQZL92PxD2vw6c2EbzE2NnSzuDGjaV6Gk5KCfZvEcR8WJVRlyz/6eTYC3I/R9+c9Y5ut+L6Wn+WiZrH9zsB1DM/7VIbT3+pTlFgGH4eocJLlkf4kw5nPkzXPoscpUaW0npJxa57iNwwHYPNS4acuNmNuVPU1QsxQ6MGU6gg3BinkjdG4teLELJzHMOq4WK2xgsVrqJ6y1Z3IVVFyTwAjJjHPcGtFyVk1pcQ1uZSLU7YVM+YUpJenDw52I5n6Kjz98dJHoimgZr1Lu+w9SrpmjoYma07vIepWudj+I01mny7rfeyC35kNgfOMm0Gjqj5YnY8D5FZNpKKbCN2PP1TZs7jyVaFlGV10dDra+4g8QecUtdQvpX2OIOR97VV1VK6ndY4g5FS0QVFRBFEYzgVJVHJPlS3cjQ6LMt0YWaLKi0nXUY1oHuA7W9hwXhiDhchLH+5lXQnvMLq3QbzImm6H4Zfet/tCOuovjKOSzK6P/AFN8x6HqUZ1PuUpg/ah3binxSQ1LN4TACZTdeJUdQWHMiOpibDUx9LSvD2945/ex4KOWkZqxaeesxQ6MrKwurKQwI5gjQxqIIwKxWyPERBEQREERBEQREERBEQREERBEQRQm1W1NPh8rvZ72J9hBq7nko/k2A4mNsUTpDZqKuZsqvxs5qhmpKE6rJX25g+1ff5sLclO+KjSfxFS6OvHBaSX/AGt+/AdZC3shLs01UlBS4dIYogly1AzNYlm4C53sSSB6xwFRWVmlJx0ji5xyGQHIZBToYC5wYwYlQkzaWpqiUopJC7jMe2n9o+J6RObo2mphrVT7ncPd/BWwooIBrVDsdw938OawbZiUgM7EKgsx+0QPQnxHyFvKPRpOR56KijsOXsDrXornu/LpWWHL2Fl2cVRInSRdpaNmRrW3306XsGt1MeadiALJDg4ixHL3ZeaWjALHnMjH33J0jn1UJT7R6grTKg3PMAPkAW/cD3Rd6CjDqguOwfZWeiWAzEnYF17CUay6RGA8Uy7MeepC+4AfGNGmJnPqi05NsB75rXpKQvnI2DBZ4ltJRgvImzAd6OuV2HIi4Foxp9HVh1ZY28RiB5rGKiqTaRg4jEBRGxUilSe/c1BmMykBChQ5bg8R4iLcOsT9KvqXwt6WOwBzvf8AhStIOndGOkZaxzvf+E6xzyqFqqqhZaNMc2VQWJ6CM443SPDG5lZMYXuDW5lVbQVzVGIS5p0Zpq26KNw/Lp747OaBsFC6MZBp6zv7V0ssTYaRzBsHf/KteOJXMLlxLDZVQhlzpazEPBhf1B3g9REilq56WQSQOLXcPPfyK8LQc0kHA63CWM7DXadIvd6V7tpxy8z1Fm55o+g6M+KYKy0VaAx+xw+k893hyUSSC2LU9bG7bU+IqchyTl9uS/tLwNvrC/EeoB0joJYHR8RvUdM0aURBEQREERBEQREERBEQREESht3twlABKlr31XM0lyRc79AWtqByG8+8jdHEHAvebNGZK9AulnZ7Y93m/LsSbvqltQh1SXxAtuJHIaDhc6xxWnPigyg01F8se07Xeg7zwGClxw2xKdo4tSFy4nRLPlPKbc628jwPobH0jdTzOhlbI3YVshlMTw8bEiYdX10mUaZZYTuybzXGVVBN/aaykXuQdd+6OlngoZpOnc697YDEnqGPgruWKlkf0pde+wZnsxXM9NKMqZUzJxq5qFQVuyqMxsCSRmK+VhG0SSiRsDGdG03xwubdwPO5WwPkD2wsb0bTfHC+HdftK3phNXPpu/ExUQLnlypV0Bt0W1jpxuY1mrpYajoi0k3sScfH7BazUU8U3RltzexJx8fsm/ZTFPlNMjk3ceF/vDj6ix9YodJUv4eoLRkcRy+2Sqq2DoZi0ZZhaNtcMafTEILuhzgc7AgjzsT7o26JqWwVHzZHBbNHziKa7sjgoPYraeXLlCnnNkyk5GO4gm9ieBBJ38IsdK6Nkkk6aIXvmNqm6QoXvf0kYvfNdeLSsLJaa5RmOpEt2JY/dU7zzjTTO0nYRtBAG8ZdZC0wOr7BjbgcRl2pc2JINehAsPnCBvsMrWF+OkWulriidfP5fEKx0jcUpvw8QrTjjFzKSO0DEyxSjl6sxBcDjc+Bffr7o6LQtMGg1L8he3mfJXOi4AAZ35DLzKj6TDhJxKmkjXIozHm2R3J+IHoIlS1Bm0fLKdpNuVwFvfMZaOSQ7ThyuAnTHMclUq3c3Y+yg9pv+g6mOfo6GWqdZmW07AqenpZJ3Wblv2BV+ceq6qoQS3KEsAiKSFHmPpWFyb8jHT/gaWlgcXtuAMSczy3cFe/hKeCElwvhiTn1buCtOOMXNJS2r2NE9hVUzdxWIcyzF8IYj61uPDN77jSOo0H8Sy0NoZ/ni3bW/wCX07LLTJEHYhSGw23ZnzDRVq9zWppY6LNtxXhe2thod46fQNWOSMTwO1mHb7971Dc0hPkaliiCIgiIIiCIgiIIiCJQ7QdsxQS1lyh3lXO0kyxrv0zEDhfcOJ9SN0UYIL3mzRiSvQLqD2N2UMgtVVTd7WTdXdtcl+C9eBI8hoI+ffEHxA6ud0EGEI/3cTw3DrOKmxRauJzU7iuMSaZbzXA5KNWPku/+IoKakmqDaMdexTIaeSY2YPRZ4ViKVEpZ0u+Vr7xY6Eg/EGMamnfTyGN+YXk0LoXljswuyNC1KvquiM/EmkVUx8mrSgDYEb1A5aZhfeSpjqIphBo8TU7RfI+Z97Cr2OToqMSQgXyPv3mssXw6XR1SWFqaehlOLk2vodTyOVvQx5S1D6ymNz+Yw3HvtC8gmfUwG5+dpuPfd2LVhOLVNIHo1kmbMVzkOtgDxsBqDvBuBrGdTSU9UW1Ln6rSMfe/Ysp6eGotOXaoIx971PbF4LNpxMeaQDMIOQa5bXuTbS+trDlFZpWtiqC1sf6du9QtIVMcxaGbNu9MpNtYqBjkq5LmM4LQzWLOyS3O9lmKhPmCbE9bRb0tZXRN1WAkcQSrCnqqqMWaCRyuo2l2WoAdajP0M2WP8oBiVJpOvIwjt/pPndSH19WRgy3UfO6mKDZyQlQKmU1rLYIpUoPDlvpru674gTaRnfAYZBtzN753USSsldF0T9+e1T0VqhJO2b2fnCqmVNUBmBJTUG5P0hbcANBfX3RfV9fD+HbBTnDby3dZzVtV1cfQthhy2+nqoDG8TaViM2agBZTkW4vrkCbuJvfSLOkpmy0DI35EXPbdTqeBslI1jss++66v9kGVLetrTnmH2Jba3Y+zn6cco3AHyjT+LEsgpaTBu0jYNtvXetX4gPeKenwG08OHqpHs8wo2arceJ7qnlfxN6nTyB5xE03VC4p2ZDE+Q6gtGlJxcQtyGfkOpOsc+qdYu4AJJAA1JOgAj0Ak2C9AJNglnaXAJGJyRMlTFE1P6U5DuYa2JGtr+o3iOg0Rpeo0RPqvB1D9TT4jj45FYT07gdVwsV1dnm2TzmagrRkrJWlzp3qjiOGa2ptvGo4gfRz0UsbaiA3Y7uVe5pBT7GpYogiIIiCIgiIIoTbDaSXh9M9RM1I0RL2LudwH7k8ACY2wxGR2qESLsRgUx3bE63xVM7VARbu0O6wO420A4DTeTHF/FGnBKfwVMfy25n9x9B3ngApkMdsStO1OMzjUTJKzu5ly1BJG9iQDYW1JJYAAEcTEDR1HCIGyOZrOceoeVsM10dHTRdC15brOJSxT/AFnTvZsy3dhyTprdmF/ECN19LAk6WvcPx+Vp1WjO3gN3G2OQGKsn7mnVaM7eA87cs057M7YS2Tu5+WWyAkECyMoF9ANxA4Dfw5RQaQ0RI12vDdwJ6wfTjs2qorNHPa7WjuQe0e/5TXS1KzEWYhzKwuDzEUkkbo3FjxYhVb2OY4tcLEKA2uwWZO7qdIsJ0o6agXG/edLgjjzMWejK2OHWim+h3vvHkp1DUsj1mSfSVxU+yTzG76unlyNcoNlA6sdw6ADziQ/SrIx0dIy3Hb2et1udpBrBqU7bcdvvnddOK7bSJXhl3msNPDov5uPoDGqm0LPLjJ8o459nqtcGjJZMX/KO/sSrX7Z1Uz2WEsckGv5jc+60XUOh6WPMax4+is49GwMzF+ag6iqeYbu7P95i37mLFkTGYMAHIKayNjPpAHUtAEZ3Wd17aCL2WxU3UkHmNP2jwgHArwi+alaLaWqlezOYjk/jH6tfcYhS6NppfqYOrDwUWShgfm3swTNhm34NhPl2+0mo9VOvuJioqNAkYwu6j6qum0SRjE7qPqp7C6GkmTGq5OV3Y3LXJsePhPsn0BitqJquOMU8twB39e0KDNLUMYIX3AHvrS7tUsyrrkpACqJYk9CLs/u8I6+cWujjHSUbqg4k+wPM8FYURZT0xnOZ928zwTxIkqiqiiyqAoHIDQRzj3ue4udmVTOcXEuOZWFZVpKQzJjBVG8n/vU9IyiifK8MYLkr2ON0jg1ouVXuKYrPxKb3EhSJXLdcfWc8B0/cx1NPSwaOj6WU3d7wb6+AV9DTxUTOkkPze8B6rHDKqZhlSZU3WW1s1txHB18txHQ9I9qIo9JU4fH9Qy9CvZmMroddn1D3Y+Sn9tdnPlaJU0zZaqVZ5MxTbMB4gt/iDzPImI/w9pt2jpjDN/dONiP2nf68OIC5iaK/NMPZ7taMQp7t4aiV4J6brNuuAdQDY+RBHCPoc8WobjEHIqCU1RpXiIIiCIgi8ZgBc6AbzBFUEmYcbxE1DXNDSHLJU7pj783W+jHpkHExW/EWk/8Ap1L0EZ/NkH/i33gOs7At8LNY3VgE21O6PlwF8ApqqKuqFnTZtS2uaZaWlr5+VzwAXLccc1tN8d1DG6KNkDdgxO77k35Zrqo2OjY2IbsTu+5N+Wa1ke3mbX/GmCxOu5F4Em3lp9VTfLdYf5R/+j77yst1h/lHmffeVjNloZJmlkDEhJcpSCVUalm48La6ksTGTXPEojANsyTtO4ePACy9aXCTUANsyd/Ae8ALJkwGoqqnuJcgtKp5IUM+7OR7V+ZJv4RoL68IqayOmp9d81nPfew3buVt+3Yq+pZBDrul+Z7r4bt389ia8ex6VSrdzdz7KD2j/wBB1Pxiko6CWqdZuA2nZ/PBVdNSSTmzct+xVrje0E6qPjaycJa6KPP6x6n4R1tJQQ0w+QXO85/ZdFT0cUA+UY79v2UdTyGmMERWdjuVQWJ9BrE4Ak2CkPe1jdZxsOKcMI7NqmbYzmWQvI/OP+VTYfm9IkspHnPBU8+nIGYRguPYO/HuTXRdmdIg+cM2aerZB6BAD8TEhtIwZ4qqk07Uu+mzeq/jdS0rY2hUWFNLP3gW+LExsFPGP0qI7SdWf6h8PBZnZChP/pZPooH7R70Ef7Qsf+pVf/cd2qPq+zyhfdLZDzR3/ZiV+EYGljOxSGaaq25uB5gfylzFOy1hc088N9maLH866fpjQ6jP6SrGH4gacJWW4j0PqknF8Fn0ptPlMnANvU+TDQ+V7xFfG5n1BXdPVQ1AvE4Hx7M/Jc9HVvKYPLcow4j+eBHQxoliZK3VeLhbZI2SN1Xi4VgbN7ZrNIlz7JMOgbcjf6T03ftHMV+h3RAvhxbu2j1HeqGr0a6P548R3j1TFi2IJTymnPfKttBqSSbADzJEVVNTuqJBGzMqBBC6Z4Y3MqvQKnFZ31ZSHqUT/U5H/YEdR/Z9Fxb3HtPoPeJV9+TQR73HtPoPeJXtbTTMLqVdCWltuJ+kPpK1tLjeD5HnCKSPSdOWPwcO7cRw97l5G9lfCWuwcO7iOHvcmnHqSVXUneoRdVLo26xA8Sn3WI4EdIpqOWWhqujcMzYjzHkqymkkpZ9R3Ijz9Fwdm+IM8qZJbUSyCvQNfT3g++JGnoGskbIP1Xv1bVv0tCGvDxt8lxbWSnwysTFqcEoxCVUsfSBsL+umv1gp4mOm+E9KCoiOj5jiMWHhu6sxwvuC5+eP9QVr0NYk6Wk2WwZHUMrDiCLiOgIINioq3x4iIIiCKvu17G3STLoJGs+sbJYcJd7N5ZrhfLOeEb4iyNrp5cGsFyvWi5spHZ/CUpKeXTpuQan6zHVmPmbmPkWka59dUvqH7T2DYOoKxY3VFl2z5QdWRtQwIPDQixiIx5Y4OGYWbXFpBGxQFXsdIanEhLqVJZXJucx335g2At0EWcWl52z9K7G9gRw4KdHpGVsvSOxvmEmUmHLKqUp626Sxci2isTuJYWNj9beLAacOgkqHSU5mpMXd44W38OvFXD5i+Ey0+J7x1eXXiprZygpp1VOVKdGkSx4WZpj3a9tzMVINmI03Ac4r66ephpmOdIQ92wADDqF8MNqh1cs8cDC55DjswHgL4Kb2n2hSjQIgBmkeBOCjdcgbhyHH3kV2j9Hvq367/p2naeA9dihUdG6odrO+nad/Ae8FWNTUNMYu7FmbUsd5/wC+UdhHG2NoawWAXSsY1jdVosEzbJbETay0xyZUj61vE/3AeH2jpyvEuGnL8TgFV1+lY6b5G/M7uHP08Fa+DYJIpUySZYXmd7N95jqYsWRtYLNC5Soqpah2tI6/gOQUjGajogiIIiCIgiIItc+SrqUdQykWKsAQR1B3x4QDgVk1xadZpsVXm1PZwCDNo9DvMknQ/cY7j0OnlEOWl2sXQ0OmyLMqO3b1+ufNVtOlFSUdSrA2ZSLEHkQYg4grpWuDgHNNwmzZjaRSvyWrs8pvCrPrbkGvvHI8PLdQ6Q0c4H8RTYOGNht4jjw2+NVWURB6aDAjd4j02p/paZJShJahVG4KLCOYklfI4ueblUT3uedZxuVpxbDkqJTSpm47iN6ngR1EbKaofTyCRn88FnDM6F4e1IU7YysQmWjhpZOtnKKfvJ//AGOmbpikdZ7xZw4XPUf4V43SVM75nCx5XPUf4ThsvgQpJZUnM7G7kbugHQfyYodIVxqpLgWAyVTWVRqH3tYDJSVbSJOlvKmDMjqVYcwdDEWCd8ErZYzZzTcKGRcWKVuyqvelnz8Hnm5lkzKdj9JDqQPeH82flH2GOpZW0zKuP9Qx4HaPfDeq97dU2VnxgsEQReEwRVFsq/8AtHE6rE21lyz3NPysNLj8Jzec08oovi+t/D0zKJpxd8zuWwdZ/wCKk07f1J/j5ypaIIiCJe22w558gLKlCY+cakgFRxIJI6A9ItNE1DIZi6R1hbt5qfo+ZsUt3usLdq1AphdHrZph9M8wj/KAPcOcZnX0nV4YN8B6nxWXz11RuHgPXzVbVdS012mOczMbk/8Ae4cLR1scbY2BjBYBdCxjWNDWjAJ52A2L77LU1C/N75cs/T+032eQ4+W+fT0+t8zslR6V0p0d4YT8207uA4+HNWoBbQRYLlV7BEQREERBF4xtqd0ESRi/aVTymKyUadb6QIVPRjcnzAt1iK+raDYYq7p9BTSDWkIb3n31rHCu02RMYLOltJv9K4dR5kAEedrR4yraTYiy9n0DMwXjIdwyPvrTwjggEEEEXBGoIiWqQgg2KygvErba7IJWLnSy1CjwtuDD6rfweHlpEeeASC4zVpo7STqV2q7Fh2buI94qmaiQyMyOpVlJDKd4IisIINiuzY9r2hzTcFPmwe0JcCmmm7AfNseKj6J6gbunlHL6Z0fqHp4xht4cevbx5qj0lR6p6Vgw2+vX4p0jn1UIgiIIiCJD7Sqd5D02KSR85TOA/wBpCbWPS5K+Uwx3HwZXfmPoXnB4uOYz7Rj1KPOy4urToKxJ0pJ0s3SYodTzDC4+BjrHAtNioa6I8RKParjXyTDZzA2eYO5TgbvoxHUIHb8MSKWPXlA60XHsXhPyWikybWYLmf77eJvcTb0EfKtOV342vkl2XsOQwHbn1qxjbZqm4qVmiCIgiIIqk2rxj5TPLA/Np4ZflxPqdfK0dxo2k/DQgH6jifTq9V1NDT9BFY5nE+nUu7YLZv5ZPzOPmZdi/wBo8F/k9PMRbU8XSOxyCj6Urvw0Vm/UcuHH048ldaqALDQDdFquKzXkyYFBZiAALkk2AHUwXoBJsEoV/aRRy2yr3k23FFFvQsRfzERnVcYyxVvFoOpeLmzeZ9LqSwLbClq2yS3KzPqOMpPlwb0MZxzsfgM1GqtG1FONZ4uN4xCn43KAiCJF7WMVaXIlyFNu+LZvuLa49Sy+lxESreQ0NG1XugqcPlMh/Ta3M/wetVNFcusRBFafZJirPKmUzG/dWZOitfTyBH6osKR5ILTsXK6epw2Rso/VnzG1WBExUCwnTlRSzsFUC5JIAA6kx4TbEr1rS42aLlIO0eH0OJzV7iqlrUWI08QmW1F91yBfUcOdoiStjmPyuxV/RzVdCw9JGSzwUBQdntaGzZpcoo3hYuTcg6EWB087eURzROeC11rHDmp8umqUttYuuMcFYCI6gCYAHsM2U3F+Njyj57pCidRzmJ3VxHvvVHrNdizJexCXqIIiCLlxWhWokzJD+zMQofUWv6b/AEiRR1LqWdk7M2kH3zXjhcWUL2K4kzUkykmf1KSa0sj7JJI9zCYo6KI+yVJa8tlZ9LgCFWkWKsOIy8VW9p7/ACnEsOoN6hjPmDoCbfplzB+KPKuo/C6Pnn26thzOHiQs4xdwCc4+OqxRBEQREES9txiXc0zAGzTPAPI+0fdp6iLTRFN01QCcm4+nep2joelmBOQxVXIhJCqLkkAAcSdAB5mOzzXTEgC5yV+bMYOKSmSSLXAu5+s51Y+/QdAIuImajQFwNbUmpmMh6uA2KVjYoqrDtZxps60imyhQ8z7RJOUHoLXt1HKIFXIb6gXT6CpW6pndnew4byq7iEuiXqsQQQSCDcEaEEbiDwMF4QCLFXpsTjBq6RJj+2Lo/Vl0v6ix9YtoJNdgJXC6SphT1DmNyzHX6ZKejcoKQO13DWeTKnqCRKZlbor5dfRlUfiiHWMJaHblf6AnDZHRH9VrcxfyKrCmp3mNlloztyVSx9wEQACcAune9rBd5AHE2Uk+y1YBmNNNt9259w1+EZ9DJ+0qMNIUpNukCeeyXCnQT5zqy5istQwKnw3LaHXeQPQxLpGEXJVHp6oa8sjaQbXOHH+FYcTVzyrntgrHCyJIuEcs7dSuXKPTMT7uUQqxxsAuj+H4mlz5DmLDtv6KA7OJCCbOqpguKWUZgHUhtfRVYfijTTAXLjsCn6Ye4xshb+t1vDzI7Ev4xi02qmGbNYkk3C3OVRwCjgBGl7y83KsKemjp2BkY9TzTNsFjz94KaY5ZGB7vMblWGtgTwIvp0ij07CZIBJtb4H7qt0lSM1elYLHbxVgRyKo0QREERBEk4C/yTaGZL3JWSc4H2wM3/Lmn8UfVdAVH4nRDL5xkt6tncR2KDM2zlasTlpVUUTfKNoa2adVp5Syl6EhB+/e++Kf4sl6PRkcY/W+/UL/ZSKcfMniPmimIgiIIiCKte0Wsz1Ky+EtB+ZtT8MsdboOHVpy/9x7h7K6HRUerCXbz4L3s0wzvq1WI8MlTMP3vZT4kt+COipWa0l9yx0zP0VMWjN2HVt9OtXRFouMRBFUHavRMlYs23hmSxY9V0Ye4qfWK2rbZ9966/QUodTlm0HxSYBqBxOgHOIquuKlZWzNYwzCmm2PNSPgbGNghkOwqI6vpWmxkHarT7NsNeRR2mqUZpjMVYWI3KNPJb+sWFMwtZiuV0xOyapuw3AAHn5pqiQqtYTpQdSrAFWBBB1BB0IIgRfAr1ri03Ga58MwyVTp3clFReQ4+Z3k9TGLWNaLNC2TTyTO1pDcrqJtGS1KOTH6VnyCoklt1hMW/7xh0jL2uFINJOG6xY63IqSjNR0rdo2D/ACijZlHjk/OL1AHjHqt/UCI9THrM5K00RU9DUAHJ2B8u9V52eVypVdy/9OoQyW8zqvxuv44hUzgH2ORwXQ6XhLoNdubDf19epQFfRtImvJf2pbFD1sbX9Rr6xpc0tJBVhFKJWCRuRF/fJY0dSZUxJg3owYehvGuWMSMLDtFl7IwPaWnaLK7JUwMAw3EAjyOoj545paS07FxxBBsVlHi8RBEQRIfaC3cVuGVY0yzxLY/ZZlv+nvPfHffBMusyogO4OHePRRagZFW3HSqKqk7Nlz1GJz/r1TD0DzG/vHujl/jeTGnj3NJ7bDyUumGBT5HCKSiCIgiIIqax+o7ypnPzmMPQHKPgBHfUcfR07G8AuupWakLG8ArE7H6S0mfNtq0wJ6IoP7u0XNG35SVzvxBJeVjNwv2n7KwImLn0QRR2PYLKq5RlTRpvVhoytwIPP94wkjDxYqRS1UlNJrs+x5ri2Z2UkUS+EZ5n0prAZj0H1R0HxjCKFsYwzW+t0hLVO+bBu7Z91PRuUBEERBEQREEVYdq+OP3i0iEhMoeZb6RJIUHoAL243HKIFXIb6gXT6CpG6hncMb2HDiq7tEJdErU7KcceakynmEt3YDITqcpuCL9CBbz6RYUkhILTsXK6cpGRubKwW1s+e/rT8wvoYmKgXz3itM1NUzEXRpUw5D903Q+7KYpnDUcQNhX0KB4nha45OGPXmprtEAaqWeo8M+RKm353BX9lWNtTbXuNoBULRFxAY3Ztc4e+slK8R1aK3NkZ+ejkniFy/lJX+I4bScepVPHG/biuUrmatQ8cb9qmIgqKiCIgiRe2WRmw/ON8uajA+YZP7vhHXfBUmrpIt/cxw8D5LRUD5U3/AO9g5rHddGoSTOx03pqh/rVLH9Es/wAxxXxwf7bG3dGP+TvRTaf6U/Rxi3ogiIIi8EVGzGuSeZJ+MfRmiwAXaNFgArl7Lkth8s83mH9bL/EWtKPywuN02f7Y4cB4BNkSFUogi4sYxNKaS86YbKg9SdwA6k2EYveGN1it1PA+eQRszKqmv7R6x2JllJS30UKHNurNv9AIrnVchOGC6uLQlM1tn3cedvD7pq2I26NS4p6gKs03yMuivbUixOjWueRsd0SIKjXOq7NVWktEiBvSxElu3ePsnmJao0QREEWmrqUlI0yYwRFFyzGwA848JAFys2Mc9wa0XJVI7bYzLq6ozZSkKFCAnQtYk5rcN+7oN26KqeQPfcLt9G0r6aDUecb35cEvkxpU+ytjstwB5KPUTVKtNACKdCEFzcjhcndyA5xY0sRaC47Vyem6xkrhEw3Dczx+yfIlqiVJdo8vLiE7qEP6FH8RVVI/MK7bQ7r0bOvxKy2tF6TDH507J+TIP5j2bFjDwXlB/wDIqB/iB7bpXiOrRWf2etejA5O4+N/5jj9Ni1V1Bc3pQf2g8gmWKhVyIIiCJS7VVvhk/oZX/FQfzHSfCTraWi5O/wCLlqm+gqqv9uNzMfWejCgqxOxwWpaheIqW/wCHLH8R81+OB/bYz/8AWP8Ak5TKf6Sn6OMW9EERBF4RAIqOcWJHImPowNwu0BuFc3Ze18Pljk0wf/Ix/mLWlP5YXGaaH9sdyb4BNcSFVIgiTO1eUxogV3LNUt5WKj9RWItWD0fWrnQTmipsdoNvfJU/FauwXRh9W0mak1LZkYML7rg3seh3R61xaQQtcsYlYWOyIsrFou1RLfPU7g85bK3wbLb3mJzawbQuck+H3f03jrBHhdSX/iZR2vlneWRf9Voz/Fx8VH/6FU3zb2/ZReIdqYtaRTtfnNYC34UJv7xGDqwfpCkxfD5v+a8dX3t4FI2N49Pq2DT5hYA+FR4UXyXn1Nz1iJJK5/1K9pqOGnFo29e3t9hM2yGwTziJ1UDLk7wh8Lv58UX4npvjfDTF2L8lWaQ0w2IFkGLt+wep7ualMc2vo6Z8tJTSZk1dO8CKqrbkwF3t0sOsbJJ42H5ACVFptG1U7bzvcGnZcknqyHvBLFVt5XubicEHJEQD9QJ+MRzUyHarNmiKNg+i/MnysO5eU+3depv3+YcmSWR8FB+MBUyDavX6Io3D6LcifUqQXHKSva1dL7mcQFFRKJC9Mym4A6nMOojPpI5f7wWO9RjSVNGL0rtZv7Tn1fax5rLtCofk0igp8wfIs7xAWuLoQba778+EKhuq1reaaJl6eWaW1rlvmkmIqu1Z3Z4tqMHnMc/sP4jj9Nm9V1Bc3pQ/2jqCZoqFXIgiIIlLtUa2GT+plf8AFQ/xHR/CQvpaL/V/xctU30FVF/sluUfXOkCgqzuzI5JuJSOMurY+9nT/AJcfOvjdnz08m9pHZY+alUxwKfI4VSUQREERBFTGNSO7qJycpje65I+BEd/Sv14GO3gLr6d+vE13AKyuyGqvTTZd9Um3H3WUW/UrRc0Z+Ujiua0/HaZr948D6WT5EtUKIItVTTrMRpbqGRgQynUEHfHhAIsVkx7mODmmxCr6v7LFLXkzyi/Vdc5HkwYX9Yhuo8flK6GL4gcG2kZc8DbyK7ZPZjTCXlaZNMz64IX0C2It53PWMhRstiTdaHaen17tAtu++aiKvssmD+lUIRydSvxBP7RrNGdhUuP4gZ+th6j6+q4f/DKrv7cj8z/6Iw/CP4Lf/wBeptzuweq7qLsscn52oUDlLUsfe1v2jNtGdpWiT4gb/TZ2n09U4YFsdS0pDImaYPpzPE3pwX0AiTHAxmIGKp6rSdRUYONhuGA+/WlHtL2qJZqOSSAP6zDiTrkHS2/3c4jVU36B1q30No8WFRIOXr6du5V1EJdGiCIgiIIt8+sd0lozFllghAfog2JAPLQacIyLiQAdi1tiY1znNFi7PitEYrYra2NkZKOSOYLfmJb9iI4jSr9erfww7Fy1e7WqHdnYpqK9Q0QREESP2xz8uHMv15iKPS7/ANkdb8Fx62k9b9rXHwHmtE5s1T3+532RHfdLxUJQGEL3GP4hJtYTkWcvX2WPxmP+UxznxfF0mjopR+l1u0H0CkU5xsnmPm6mIgiIIiCKse0GjyVWfhMUN6jwn9h747DQkuvTav7TbzXR6Lk1oNXcV19lmJd1Wd2T4ZyFfxL4l+GceojoaR9n23rRpyDpKbXGbTfqOB8lcUWS49EERBEQREERBEQREERBF8+bQSmSqqFcEN3rk36sWB9QQfWKaQEPN96+g0jmugYW5ao8FrwjDnqZySJftObXO4DeSegEeMYXu1QsqidsEZkfkFatD2b0aIBMDzH4sWZfcFIsPfFg2kjAxxXKS6bqXOuyzRyB8UsbcbDrSy/lFOWMsGzqxuVvoCDxF9DfnGien1BrNyVpozSzp39FLa+w7+CRYiK9RBFnIkl2VF3sQo8ybCMXvDGlxyGKxc4NBcdiu2nkhEVBuUBR5AWj5495e4uO03XHOcXEuO1bIxWKIIiCJC7SV76ow2ktfvKgMw+yCqn9LufSO8+CIrfiJ9zQ3tufIKNUHIK3I6dRFVvaGnybGMPrNyzQadzw3kC//wC2/wCDpGvSMH4rRk8IzA1h1Y+VutbIjZwTnHyBWCIIiCIgiWNv8O72m7wDxSjm/CdG/g/hi40LUdHPqHJ2HXs9OtWOjJtSbVOTsOvZ6Ktqee0t1mIbMjBlPIg3HxEdgCQbhdE9jXtLXZHBfQGB4mtVIlz03OLkcjuYHqDcekXDHh7Q4L5/UwOgldG7Z7v1rvjNaEQREERBEQREERBEQRU32i45KqJ7IkpbyjkM7XMxGhGmmUG41vxtaKypka51gMtq7HRFJJDEHOcfmxtsHHmpbsoxCQHaSZarPIuJlyS4G8a+yRvsND6RspHNva2Kiadhm1RJrXbu3cVZ0T1zKhtsZqrQ1Ja1u6Ya8yMq/EiNUxAjN9ymaPaXVUYb+4KhYqF3qIImbYDDu8qe8I8MoZvxHRf5PpFRpqo6On1Bm7Dq2+irdJzakOoM3eCs6OPXOIgiIIiCJIw9Ple0YOpSjkHyzkW/5v8A8fSPqXw5B+H0QHHORxPVkPDvUGc3crWixWlJHbDhHyjDZjL7cgiep6LcP+gsfMCJNI/VlAORwRbNmMUFVSyZ/F0Gbo48Lj8wMfI9K0Ro6ySDYDhyOI7lYsdrNupSK9ZogiIIsXUEEEXBFiOY4x6CQbhAbYhVBtDhRpp7S/o+0h5qd3qNx8o7uhqhUwh+3bz94rrKWoE8Qdt280wdm20nyab3Ew2lTToTuR9wPk2gPUDrFrTS6p1TkVXaYoemj6Vg+ZvePsrgiyXIIgiIIiCIgiIIiCIgi+d8XpmlT5st/aWYwPvuD6gg+sUrwWuIK+h072yRNc3IgLTTVDS3WYjFXU3UjeCI8BINws3sa9pa4XBVi0XakAgE2QS4GpRgFPWx1Hxia2swxC52T4fOt8j8OIx99iV9qtr5tdZSBLlKbhASbngWPHytaI8s7pMNitKHRsdL8wN3b/RLsaVYr0C+gFydABxMCbYleZK3Nl8J+TSFQ+2fE5+0eHoLD0jhtI1f4mcuGQwHL75rlayo6eUu2ZDkpeIKiogiIItNbVLKlvNc2VFLMegFz+0bYIXTytiZm4gDrXhNhdLnYrRM0mor5g8dXOYj7qk/3tMHkoj7NNG2FrKdmTGgdyrXG5urIiOvFjMlhgVYXBBBB4g6GCKpNg70VZV4U5NkYzZBPFDb+0ofPPyjnPjKi6SOOuYP8LvI+I7FKp3bE/R8/UpEERBEQRQu1WBiqlWFhMTWWTz4qeh/ex4RYaOrTSy3P0nP16lMoqowSXORz9epVPNllSVYEEEgg7wRoQY7Zrg4XGIK6gOBFwrN7PtswwWlqG8Q0lzD9LkrH63I8fPfYU9Rf5XLmNLaLLSZoRhtG7iOHhyViRNXPIgiIIiCIgiIIiCJD7Rtkmn/AP1MhbzVFnQb3UbiPtD4jyERKmAu+ZuavdEaREP5Mp+U5HcfQ9yqkjhy0PnFcusXkERBEQROuwOAZiKqYPCP6QPE/W8hw668BHP6Zr9Ufh2HHbw4evYqbSdXYdCzr9PVP8cwqNEERBEQRI/ahXO0uVQSdZ1W4S3JARe/Qta/QNyjsvg2g6SpdVv+mMf7j6C/XZaJ3WFlZeDYclNIlU8v2ZSKg62Frnqd/rHZvcXOLjtUJdkYoiCKtu13Cnl9xitOPnaVgJg+tKJ49ASQekxjwjc2KOphfSy/S8W5Hf58wFk02N0wYXXpUSUnSzdHUMP5B6g6Hyj49V0slLO6CT6mm3vnmFYtNxddUR16iCJFx/G6gVE6Us9JKIudbrYsMoNlbKbkm/LpuMdJR0VOYGSOjLiTY45Y7RcK6pqWExNe5hcSbHHLHbkpfYvHRUShLZiZyDxZtSw4MDxGo8tOYJg6VoTBJrtHyHK2zgoukKUwv1gPlPdwXPtjsv34M6SPngNV3CYB+zDgeO48CNmi9J9B+VL9Ph9v5WdBXdF8j/p8Pt/Krd1IJBBBGhBFiDxBHCOsBBFwuhBviE+bI9oLSQJNVd5Y0Eze6j7Q3sOu/wA4mQ1Rbg/JUNfoYSXfBgd2w8t3hyVn0dYk5BMlOrodzKQRFg1wcLhcxJG+N2q8WK3x6sEQREERBEQREES9tFsdTVd2ZSkz/wC4lgT94bm9RfqI0yQMfic1YUmk56bBpu3ccurckWp7M5++RPkzV4ElkPwDA++IhpHfpIKvWaehykY5p6j6LTL7Nay/iaQo4kux/sjz8I/gszp2mtgHE8h6qZwvYSmQB5k35S3JfDLHPcSWPDfbmIpdLaQjpG9HGdaTubxPHcOs8Ykulp3mzW6g7/t2X4qUx7FPkkkOJRdQQtlsoUW0J00G4buMcrR034uUsLrHPHb7zUemg6eTVLrHxSbTY5VEzJst1ZrBphY2lSx9CWlyAXN7HXpvuYv5KKlAbG8WGIFvqO9x4D77grZ9LTjVY4WGQ/cd5PAbO3gnfBMTWolBxYMNHX6jjeDHOVdM6nkLDlsO8b1T1EBhfqnLZxG9SERloWE2aFUsxAVQSSdwA1J90ZMY57gxouTgEKTOzelOIV8/FpgPdpeTTA+Vi3op98xxwj7BS0bdH0TKUZ5u4k++wBV0jtZ11aserBEERBFrqJCzEZHAZWBVlOoIIsQfSPQbG4RVHs8WwmvfDJxPcTTnpXO7X6N+Z3H7Qv8ATik+KdGfi4BXRD52CzhvG/q8OSkQSW+Up9qJwRWc3soJNhc6C+g4x84YwvcGjapzW6xAG1JO0uNLV04+TzdBrNkkhJjLpu+sBxAuNeNrR0VBRupZz0zcf0uzaD5cL2VxSUxp5fzW8jmAffJL1WZYlBbmZJIJkt4RMlPvZGHLUXG7UMvKLSMPMl/peLaw/S4bxx3bdhU+PXMl8nfq3OG8cd3YVqqLsswzpk1Z5VMqW0mIbWAtuAGtrW004gZss1zRE1pZc3O0HH3fNZMs1zRG0FmNzuPvarE2ZxsT1MpxknyxZ0N76aXF9bfEX8ieV0hRGB3SNN2OyPl7zVBV0piOs03acj5LXtLsvLqvGvgm/W4N0YcfPeOu6M6DSclN8pxbu3cvTJZUlc+D5Ti3du5KtsTw2bTvkmoVPA7wfI7jHWU9TFO3WjN/Ec10UM8czdZhv72rLCsVnUzZ5ExkPG24+anQ+oiUx7mG7SsZ6eKdurI2/vYc09YR2okWFTJv9uV/oY/3ekS2Vn7gqOfQAzhd1H1Homqi24oZu6oVDymXl/FgB7jEhtRGdqqpNFVcf6CeWPgpiTiUlxdZsthzDqf2MbA5pyKhuhkbg5pHUVm1ZLG+Yg/EP+se6wWIjecgVHVe1NHLvmqZVxwVg5/KtzGszRjMhSY9H1T/AKYz2WHelvFO0+QtxIlvNPAn5tfj4v0xpdWNH0i6sYdAzO/vHBvefTvSNju19VV3V3ySz/hy7qpHU3u3kTbpESSd78zgr2l0bT0+LRc7zierYPHioald1NpRcMdLIWBP5dTGnW1Be9u5TZA1wu8AjjbzTvgeyMyZaZWszAarKZi/5iSfyj15Rz1fpvNkBvx9PXsVLUaQYz5acAcQLdnqmPaDF1o5HeZb7kRRoL2JA6AAH3RS0VI6rm1L8Sfe1V9LTuqJNW/EpQr8VrCs2lmuhmOneZlKgIlszoSNF8OlzzGpzAi+hpaQObURg6oNrG+JyBG04/xgQrWKnprtmYDYG2N8TsI99WFlD4fJZ/nJcozZKOC0jvCbNlsGYAeze+tuBB01ifM9rPke7VeR9VuOQ49fFS5XNb8r3WcR9VuOQ4/yp7CMQanadmK/KJ6iYjkjuGNiQAVNtLkXvvFr8TWVNO2drNW/RsNiP1jib9tt3dBniEobq/Q02I/UOJv78mzZ7FhVSFmgZTuYcmG+x4iKSupTTTGO993JVlVTmCQsvdK23ldMqp0vCKU/OTiDObeEl79fTxHpYfSjsPhHRQF9ITDAYN4nf1ZDjc7FXTyfpCs3BcLl0siXTyhZJahRzPMnmSbknmTHVPeXuLioi7YxREERBEQRLO3+yi4jTGXfLOTxyX3ZX5EjWx3H0O8CN0EvRu4bUSzsJtK08NS1IKVkjwzFbQsBpm8917cwdxEfPviTQf4GXpoR+U7L/Cd3p2ZhTopNYWK6dqsMpFlPPmybkcUuhJJsLlevExW6Oqat0jYo39uIHarainqC8Rsd24jvSjJ2empL+UmWrgavIN8wlkaE8QbXI4jQ9IvXaQje/oA4jc7Zfw8jkrV1Yx7+iDiNztl/fottNg02oEtZDBpAbMk42DyeLIbG9wbGw0JsQRcxrkrIqcudMLPti3Y7j5crg3ssX1McJcZB81sRsdx98jdPmIT5FN8/MyhyAmbLd35KLC7eUc3Cyeo/KZkMbXwHFUcTJZvy2ZZ8BxXmF41LnsyAOjqLlJilGsdxA4iFRRyQtDiQQdoNxyXs1M+IBxsQdoNwuyqpUmqUmKHU8GFxEeOV8btZhsVpY9zDrNNik/FtgVN2p3y/Ye5Ho28et4vqbTrhhM2/Een8K2g0sRhKL8R79EqV+z9TJ9uU1vrKM6+9d3rF3DX0830PHXge9WkVZDJ9Lh4KMvEtSV4VHIQsvbleCWOQ90LJrHesoLxdNHQTZptLlu/3QSPfuEapZ4ohd7gOta5JY4/rcAmXDNg5z2M5hLXkPE3+ke8xUVGnImYRDWPYPVV02lY24Ri/cPVOmEYFJph82ni4udWPrw8hYRz9TXTVJ+c4btip56qWb6zhu2LbimJJToGfMbkKqqMzMx3ADiYwp6Z87tVuzEk5AbysIYXSus3mdw5rik4hJqw9PNlujWuZU1crEfWWx1seINxEh1PNSETxuBF82m45H3itzoZKe0rCCN4xHIpMxnCPkrZWlv8AJA653DLnm6XFyLWUHQDQX13kWv6Wr/FNuHDpbGwsbN+5zJ3YZXvb09R04uHDpLGwtgPucyfK9/Kqt8ffLIEiaqA93rlnSCLWIIGoXfzAvvWPY4fl6Jz9dpOe1rv5y3HgV6yL5ejL9ZpOe1rvffzUps3hcuoE+SyMaYMsySTcFcwuwVvcD5RDr6mSAska4dJYh3G28eCjVc74iyQEa9iD1bwpTarHpWG0yrLUd43gkShrc87byASL8yQN5jTobRU2lqq7ydUYud5Didm7PYqOeY3LnG5K7+zTZJqSW1TU3asqPFNJ1Kg6hfPibcbDcBH0uVzABFELMbgAq4m5TtGleIgiIIiCIgiIIkPtF2OeeVrqI5K2TqLad6o+ieF7XAvvBseFtrejkjdBOLsdn7971k11itWx+1KV0sgjJPTSbKOhBGhIB1tf3HQx8005oSXRku+M/S7yPHxzCnRyBw4rXjOzk1pxqKWb3TuMsy+4jdcaHWwHu0IjTS6RibCIahmsBiFawVjBH0UzdYDEKT2fwZKSV3akkk5mY8Ta27gLDdEStrH1Umu7kAo1VUuqH6zupcGCJ8qnNWvqiky6YHcFBsz+bEb+QiTVu/DRClbmbF/PYOoLfUHoIxAM83c9g6vFeNUq1dMnEgS6aSUd+GZjnI9FHvMBG4UbYx9UjrgcBh3lAwimaza91wOAw7ysXx+oCfKTTqKbQ6se9yE2z5bW6232jIUFOX9AJD0nL5b7r+a9FJEXdEH/AD8vlvuv5pkU3FxuipIsbKvXseIuapw+VM/qSkb7yqfjaN0dRLH9DiOtbGSyM+lxHWuB9lqQ/wCAnpmX9jEkaUqx/UPct4rqgfrKxXZOjH+APVnP90enStWf19w9F6a+o/f4Lqp8Ep01WRLB55QT7zGl9bUP+p57VqdUzO+p57V3gW0ERSbrQgGBFkUHPxWoebMSmlS2WSQrl2K5mtcqthwBGpiyZS07I2uncQXYiwvYbyprYImsa6VxGtlYXw3lcOJ4mJsqRVhSPk88d8h9pLgo9/K4PlEmnpjHI+mJ+tvynYdo7VuhgLHvhJ+puB2HaO21lJbR0JmyhNlW76V85KYceJXqGGlvKIdBOIpDHJ9DsHDz5gqPSShj9R/0uwPr1LuwysWokpNX2XUNbfbmPQ3HpEaeF0ErozmD77VpmiMUhYcwVA4thU6qq0zy1SRJPtEgmYDYsLDgbWsesWlNVQ0tK7VcS92zY3d6qbBPFBAdUkud3e81247jNPhtMGYBVAtLljex32F/eTwjXo7R1Tpap1W83OOQG8+Q2qsmmNy95uSuDYHZadPnf7VxAfOtrIlHdKX6JsdxsdBvFyTqdPqEUMNFAKWn+kZnaTvPvhkq97i43VlRgsEQREERBEQREERBEQRIW3WwrTpgrqFu6rE100Wb0bhmtpc6HceBG28csRgqG6zD3LJriDdceyW2K1LGnnr3FWhyvKbS5G8rf35d46jWPnmnPhyWgPSxfPEdu0cHeuR4HBTI5Q7A5pjrZReW6KbMyMoPIkEA++OehcGyNccgQVJjcGvBOwhLOHYlOWnl0sqnmLUKglkutpaECxcvuYcQBvi4nponTuqJJAWE3wPzHhbZuVjLDG6V0z3jUJvgcTwsvavDFQU1ACWExzNnsd7hPExP3mIHpHkVSX9LVnDVGq0br4C3ILxkxd0lQdgs3hfAdgXftc95K06+3PdZYH2b3c+QUGI2jBaUzOyYCevZ2laaEWkMpyaL+netM+T8rqGkEsKeQFDhSVzzCLgEjWyrbTmY2Mf+FgEthrvva+Nhv5krJrvw8Qkt87stth6kr3Bpgp5tVJLEyZISYuYlioZSWFzrYZbjzjyqaZ4opQPmcSDbC9iLHvScdKyOS3zOuOdrY9652xOs7k1nzYlWziSVOcy+ee+jW1ta0bRTUnS/hcdbLWvhfluvgsxBT9J0GOtlfZflu2KWxTF+7SWZa9484gSkva9xmuTwAGpMQaek6R7g86rW5nd9yosNPrudrGwbmVhhmKu0008+WJc0LnXK2ZXW9jY2GoO8RlUUrGxiaF2s29jcWIPHmspoGhgkjddt7biCuaZiNTOmTRTCVkktkJmZiXcC7AWPhA3XMbm09NExhnLruF8LYDYTfNbBDBG1vTXu4XwtgPNc+K4qZ9HLZby+9mpKmWNmS75XF/S1+sbKelEFW5rsdVpcNxwuCs4YOiqCDjYEjccLgor8PSgKVEgFJYYLOS5KlGNs1ifaU2N49hqHVwdDNi6xLTtBGzkUjldVAxSYm12nbfdyK6sNbuq2olHdOCz0PPTI494B9Y0zjpaSOQfpu0+IWuUa9Ox4/Tdp8QsJ8kS67KQDLq5bBl4F0H8oT7oyY8yUesPqicLcj6FetcX01xmw9x9CtdJPm0XzLypk6SP6LyxnYDgjjhbcG3WjKRkVb+a1wa79QOA5jnuWUjY6n8wODXbQcBzHPcu7ZakeVThXXKxZ3yb8oZiwHoDEbSMrJZyWG4sBffYWutNZI2SUlpuLAX32Ga5drdrZVCtj85Ob+nJX2mJ0F+Qvx48LxN0NoKo0k/5flYM3HLkN59lQXyBq5dkNip0+cMRxTxTd8qQfZlDeLjmOC8Dqbnd9Lhigoofw9KLN2naTvPvlgoTnlxxVlRgsEQREERBEQREERBEQREERBEq7a7DSMQXMfmqhfYnp7QtqA27ML9bjgRG6KcswOIOY2L26S5O0tVhjinxVCyE2l1SAsG87DX4N0O+Oa0p8KRVAM2jzY7WHL/Tu5ZcRkpEc+xyeKOsScgmSnV0bcykEH1EcBPBLA8xytLXDYcCpQIOIUZjFNNWfKqZKCYUVpbS8wUlWIN1J0uCOMS6WSJ0LoJTq3IINr4jepkD4zG6J5tcgg55b0YXQzXnGqqAFe2SVLBzd2p33O4seNoVE8bIuggNxmTlrH0CTSsbH0UWIzJ3n0C17IkdxMmne86a7HlZivwCiMtJg9M2MbGtA7Pusq7+8awbGtHcoWpYvRVdRu+UzAqf/AI8wlr7xc+sWEYDKuGH/ALYuediSpbAG1EcX7BjzxJTBtO4lUM624SigHmMg/cRWaPBkrGf5r+ahUYL6lnO/muPuMtXRIfoU8y3mAin4Rv19alncNr2+ZWzWvBK4bXDzW7FtK6iI3kTweoyA/vGumxopwf8AB4lYwY00v+nxXuyegqUO9aqbf1IYfAw0liYnbDG3uStxMZ3sb6KNFCZsvEJKe0s/vE+/lWYP1D4xL6cRyU8rsi2x5YjwUjpQx8MjstWx5XI8FKTqlaqgd+DyWzdGCm4PUMIhtjdS1rW7nDrH3CjNY6CqDdzgtHyJ6ilppyELPREdGO65UZlbow0MbOmZT1MsbxdhJBHXmOIWfSNhnkY4XaSQe3McQvZUmoqJ8l50kSVkFm9sOXYrl0tuXW+sHPp4IXsifrF9hlawvfHihdDFG5rHaxdbZawz7VPTZqopZiFUC5JIAA6k7orGMc9wawXJ2DEqATZI+IbZzaqYaXCZZnTPpTiPm0HPXT8R05Bo7nRXwjYCbSB1R+3aee7kMd5CjST7Gpk2L7PpdI3ymob5RWMbma1yFJ+oDx4ZjrysNI650oDBFENVgyAUUklO0aV4iCIgiIIiCIgiIIiCIgiIIiCIgi0V1HLnI0uaizEYWZWAYH0MegkG4RVviXZtPpXM/CKgyidWp5hLI3QMb/qBP2hGVTHTVrOjq2B247RyPvkVk15bkuOm7QGkOJOJ00ymmfXClkbqN5t90sOscjXfBj8X0Lw8bjg7ty7bKUycbU44diUmoXPJmJMXmjBrefL1jkKmjnpXak7C08RZbw4HJRlRsyrFws6akqY2aZKUgKxPta2uoPECJLNJOaGksaXNFg45jyNtinMrXNAu0FwyJzHlhsXbi+FibTNISyeEBOSlbFfS4EaKaqMVQJnY448b5rTBOY5RIccceO9RjU9TUtLSfKWVLlsHchw/esuqgAblvqbxLElNTBz4XFznAgYW1Qc78VJD4IA50btYkWGFrX38V0bRSXV5FVLQuZLMHRdWaW4s1hxIsDaNVC9jmSQPNtYCxOQIyvzWulc0tfC421rWOwELTQs1TVrUd26SpMtlTvFKMzuRmIU62Ci1+sbJg2mpjDrAucQTY3AAy71nIBDAY9YFziCbG4AH3WdTKnU9RMnSpRnS5wXOikBldRYMM2hBFr+UYxuhqIGxSO1XNvYnIg7MNxXjXRzRBj3apbkdhB2Ybl0bO0cxFmTJoCzJ0wzGUG+UWAVb8SAI1V0zHuayM3a0Wvv3la6qRji1rMQ0W58VqqtmJTsxDzUVzeZLR8qOeNxbjxsRGcek5WNAs0kZEi5HJZMrpGgCwJGRIxClKiolyEzOyS0UWuxCqAOpiJFDNUSasbS5x3C5UNztpKT8Q7RZbP3NBJmVc47sqsFHW9sxHWwHWOsoPg2pk+ercI29rvQdt+C0OnAyWVJsFW4gwmYrPKS73FNJIH5iLqP1HkwjsaOlotHt1aVmP7jiT76hwUV0jnZqyMIwmTSyxKp5ay0HBRvPMnex6m5jJ73PN3FYLtjFEQREERBEQREERBEQREERBEQREERBEQREEXPXUUuchlzZaTEO9XUMD6GPQ4tNwiRMV7JKVm7ykmTaSZwMtiy+4nMPJWAiQakvbqStD27iLr0EhRszBcepP6c2TWoNweyv+rL/AJzFTUaA0RU46hjP+E4dmI7gtrZnBaW23rJBtV4XUJbe0sMy+/Ll/VFPL8EsdjBUDk4eYPktgqN4XtP2r0LaP30s8QyA/wCRjFfJ8E6Sb9JY7kSPEBZioaV2p2k4cf8AHYf+1O/hIiu+EtLD+mD/AKmeqy6Zm9et2kYcP8cn/wBqd/KR4PhLSx/pD/yZ/wCydMzeuOp7VcPX2TNfoqW/zlYlR/Bek3fVqt5u9AViZ2ha12/qJ1hSYZUzb7mYMq+9VYe9hE+L4It/f1DRyF/EjwWJqNwW5KHH6veJFEh6hnt6Z/7fSLaD4c0RT4uDpDxOHYLea1GdxXdQdkklmEyuqZ1W/IsyL/mL+5gOkXLJmwt1IGNYOAH8LUXE5p8wvCpNMndyJSSl5IoW/nbeepjS57nG7jdeLsjFEQREERBEQREERBEQREERBEQREERBEQREERBEQREERBEQREESrtnu9I2xoqI2h9sxaxZL1c+De0IykyRXhsN9HyirlXieYjoiCIgiIIiCIgiIIiCIgiIIiCIgiII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13" descr="data:image/jpeg;base64,/9j/4AAQSkZJRgABAQAAAQABAAD/2wCEAAkGBxQSEhUSExQWFhUXGBwYGBgYGRcWHBsbHhwdGBoiHxocHCggHCEnHBoZITEhJSkrLy4vGB8zODMsNygtLisBCgoKDg0OGxAQGywkICYsLC80NzQtLCwsLDQ0NCw0Ny8sNCwsLCw0LywsLDQsLCw0LCwsLCwsLCwsLCwsLCwsLP/AABEIAOEA4QMBEQACEQEDEQH/xAAcAAACAgMBAQAAAAAAAAAAAAAABgUHAgMEAQj/xABJEAACAAQDBQUDCwIDBgUFAAABAgADBBEFEiEGMUFRYQcTInGBMpGhFCNCUmJygpKiscEzwkOy0hUWs8PR8Bc0RIOjJFNzk/H/xAAbAQEAAgMBAQAAAAAAAAAAAAAABAUCAwYBB//EAEERAAEDAgIGCAQFAQcEAwAAAAEAAgMEESExBRJBUWFxE4GRobHB0fAGIjLhFCNCUvFDJDNicoKishVTktI0Y8L/2gAMAwEAAhEDEQA/ALxgiIIiCIgiIIiCIgiIIvCYIlLHu0nD6S4aeJjj6En5w35Fh4FPQsIkR0sr8giW37RMQqf/ACOGsF4TJ5IB9LovucxGqKvR9L/8idt9wxPdc9yzEbjkFqakx6oN5tbKp1P0ZSgke5L/AK4qJfizRkeEcb39w8fJbRTuWtdgKh/6+K1b+TOB+qY37RAk+Nz/AE6do5m/gAsxTDesT2V059upqm83l/zLMRz8cVv6Yox1O/8AYLL8O1A7KqYezUVQP3pf8SxHg+OK3bHH2O/9k/DtWTdns1P6OJ1ks9XY/wCV1jez43f/AFKdp5G3iCsTTDes1wvHJFu5xFJwH0ZyjX1ZGP6hE+L4v0dJhLE5vKx8x4LA052Lcm3WK03/AJzDhNUb3kE7udgX+OX0i2g0hoyqwhnAO52B77ea1mJw2KbwTtTw+oOVphp3+rPGQX++CU95Bia+klbiBccFrTrLmBgGUgg6gg3B9YjIsoIiCIgiIIiCIgiIIiCIgiIIiCIgiIIiCIgi8ZgBc6AbzBFX+0HajJR/k9DLasnnQZL92PxD2vw6c2EbzE2NnSzuDGjaV6Gk5KCfZvEcR8WJVRlyz/6eTYC3I/R9+c9Y5ut+L6Wn+WiZrH9zsB1DM/7VIbT3+pTlFgGH4eocJLlkf4kw5nPkzXPoscpUaW0npJxa57iNwwHYPNS4acuNmNuVPU1QsxQ6MGU6gg3BinkjdG4teLELJzHMOq4WK2xgsVrqJ6y1Z3IVVFyTwAjJjHPcGtFyVk1pcQ1uZSLU7YVM+YUpJenDw52I5n6Kjz98dJHoimgZr1Lu+w9SrpmjoYma07vIepWudj+I01mny7rfeyC35kNgfOMm0Gjqj5YnY8D5FZNpKKbCN2PP1TZs7jyVaFlGV10dDra+4g8QecUtdQvpX2OIOR97VV1VK6ndY4g5FS0QVFRBFEYzgVJVHJPlS3cjQ6LMt0YWaLKi0nXUY1oHuA7W9hwXhiDhchLH+5lXQnvMLq3QbzImm6H4Zfet/tCOuovjKOSzK6P/AFN8x6HqUZ1PuUpg/ah3binxSQ1LN4TACZTdeJUdQWHMiOpibDUx9LSvD2945/ex4KOWkZqxaeesxQ6MrKwurKQwI5gjQxqIIwKxWyPERBEQREERBEQREERBEQREERBEQRQm1W1NPh8rvZ72J9hBq7nko/k2A4mNsUTpDZqKuZsqvxs5qhmpKE6rJX25g+1ff5sLclO+KjSfxFS6OvHBaSX/AGt+/AdZC3shLs01UlBS4dIYogly1AzNYlm4C53sSSB6xwFRWVmlJx0ji5xyGQHIZBToYC5wYwYlQkzaWpqiUopJC7jMe2n9o+J6RObo2mphrVT7ncPd/BWwooIBrVDsdw938OawbZiUgM7EKgsx+0QPQnxHyFvKPRpOR56KijsOXsDrXornu/LpWWHL2Fl2cVRInSRdpaNmRrW3306XsGt1MeadiALJDg4ixHL3ZeaWjALHnMjH33J0jn1UJT7R6grTKg3PMAPkAW/cD3Rd6CjDqguOwfZWeiWAzEnYF17CUay6RGA8Uy7MeepC+4AfGNGmJnPqi05NsB75rXpKQvnI2DBZ4ltJRgvImzAd6OuV2HIi4Foxp9HVh1ZY28RiB5rGKiqTaRg4jEBRGxUilSe/c1BmMykBChQ5bg8R4iLcOsT9KvqXwt6WOwBzvf8AhStIOndGOkZaxzvf+E6xzyqFqqqhZaNMc2VQWJ6CM443SPDG5lZMYXuDW5lVbQVzVGIS5p0Zpq26KNw/Lp747OaBsFC6MZBp6zv7V0ssTYaRzBsHf/KteOJXMLlxLDZVQhlzpazEPBhf1B3g9REilq56WQSQOLXcPPfyK8LQc0kHA63CWM7DXadIvd6V7tpxy8z1Fm55o+g6M+KYKy0VaAx+xw+k893hyUSSC2LU9bG7bU+IqchyTl9uS/tLwNvrC/EeoB0joJYHR8RvUdM0aURBEQREERBEQREERBEQREESht3twlABKlr31XM0lyRc79AWtqByG8+8jdHEHAvebNGZK9AulnZ7Y93m/LsSbvqltQh1SXxAtuJHIaDhc6xxWnPigyg01F8se07Xeg7zwGClxw2xKdo4tSFy4nRLPlPKbc628jwPobH0jdTzOhlbI3YVshlMTw8bEiYdX10mUaZZYTuybzXGVVBN/aaykXuQdd+6OlngoZpOnc697YDEnqGPgruWKlkf0pde+wZnsxXM9NKMqZUzJxq5qFQVuyqMxsCSRmK+VhG0SSiRsDGdG03xwubdwPO5WwPkD2wsb0bTfHC+HdftK3phNXPpu/ExUQLnlypV0Bt0W1jpxuY1mrpYajoi0k3sScfH7BazUU8U3RltzexJx8fsm/ZTFPlNMjk3ceF/vDj6ix9YodJUv4eoLRkcRy+2Sqq2DoZi0ZZhaNtcMafTEILuhzgc7AgjzsT7o26JqWwVHzZHBbNHziKa7sjgoPYraeXLlCnnNkyk5GO4gm9ieBBJ38IsdK6Nkkk6aIXvmNqm6QoXvf0kYvfNdeLSsLJaa5RmOpEt2JY/dU7zzjTTO0nYRtBAG8ZdZC0wOr7BjbgcRl2pc2JINehAsPnCBvsMrWF+OkWulriidfP5fEKx0jcUpvw8QrTjjFzKSO0DEyxSjl6sxBcDjc+Bffr7o6LQtMGg1L8he3mfJXOi4AAZ35DLzKj6TDhJxKmkjXIozHm2R3J+IHoIlS1Bm0fLKdpNuVwFvfMZaOSQ7ThyuAnTHMclUq3c3Y+yg9pv+g6mOfo6GWqdZmW07AqenpZJ3Wblv2BV+ceq6qoQS3KEsAiKSFHmPpWFyb8jHT/gaWlgcXtuAMSczy3cFe/hKeCElwvhiTn1buCtOOMXNJS2r2NE9hVUzdxWIcyzF8IYj61uPDN77jSOo0H8Sy0NoZ/ni3bW/wCX07LLTJEHYhSGw23ZnzDRVq9zWppY6LNtxXhe2thod46fQNWOSMTwO1mHb7971Dc0hPkaliiCIgiIIiCIgiIIiCJQ7QdsxQS1lyh3lXO0kyxrv0zEDhfcOJ9SN0UYIL3mzRiSvQLqD2N2UMgtVVTd7WTdXdtcl+C9eBI8hoI+ffEHxA6ud0EGEI/3cTw3DrOKmxRauJzU7iuMSaZbzXA5KNWPku/+IoKakmqDaMdexTIaeSY2YPRZ4ViKVEpZ0u+Vr7xY6Eg/EGMamnfTyGN+YXk0LoXljswuyNC1KvquiM/EmkVUx8mrSgDYEb1A5aZhfeSpjqIphBo8TU7RfI+Z97Cr2OToqMSQgXyPv3mssXw6XR1SWFqaehlOLk2vodTyOVvQx5S1D6ymNz+Yw3HvtC8gmfUwG5+dpuPfd2LVhOLVNIHo1kmbMVzkOtgDxsBqDvBuBrGdTSU9UW1Ln6rSMfe/Ysp6eGotOXaoIx971PbF4LNpxMeaQDMIOQa5bXuTbS+trDlFZpWtiqC1sf6du9QtIVMcxaGbNu9MpNtYqBjkq5LmM4LQzWLOyS3O9lmKhPmCbE9bRb0tZXRN1WAkcQSrCnqqqMWaCRyuo2l2WoAdajP0M2WP8oBiVJpOvIwjt/pPndSH19WRgy3UfO6mKDZyQlQKmU1rLYIpUoPDlvpru674gTaRnfAYZBtzN753USSsldF0T9+e1T0VqhJO2b2fnCqmVNUBmBJTUG5P0hbcANBfX3RfV9fD+HbBTnDby3dZzVtV1cfQthhy2+nqoDG8TaViM2agBZTkW4vrkCbuJvfSLOkpmy0DI35EXPbdTqeBslI1jss++66v9kGVLetrTnmH2Jba3Y+zn6cco3AHyjT+LEsgpaTBu0jYNtvXetX4gPeKenwG08OHqpHs8wo2arceJ7qnlfxN6nTyB5xE03VC4p2ZDE+Q6gtGlJxcQtyGfkOpOsc+qdYu4AJJAA1JOgAj0Ak2C9AJNglnaXAJGJyRMlTFE1P6U5DuYa2JGtr+o3iOg0Rpeo0RPqvB1D9TT4jj45FYT07gdVwsV1dnm2TzmagrRkrJWlzp3qjiOGa2ptvGo4gfRz0UsbaiA3Y7uVe5pBT7GpYogiIIiCIgiIIoTbDaSXh9M9RM1I0RL2LudwH7k8ACY2wxGR2qESLsRgUx3bE63xVM7VARbu0O6wO420A4DTeTHF/FGnBKfwVMfy25n9x9B3ngApkMdsStO1OMzjUTJKzu5ly1BJG9iQDYW1JJYAAEcTEDR1HCIGyOZrOceoeVsM10dHTRdC15brOJSxT/AFnTvZsy3dhyTprdmF/ECN19LAk6WvcPx+Vp1WjO3gN3G2OQGKsn7mnVaM7eA87cs057M7YS2Tu5+WWyAkECyMoF9ANxA4Dfw5RQaQ0RI12vDdwJ6wfTjs2qorNHPa7WjuQe0e/5TXS1KzEWYhzKwuDzEUkkbo3FjxYhVb2OY4tcLEKA2uwWZO7qdIsJ0o6agXG/edLgjjzMWejK2OHWim+h3vvHkp1DUsj1mSfSVxU+yTzG76unlyNcoNlA6sdw6ADziQ/SrIx0dIy3Hb2et1udpBrBqU7bcdvvnddOK7bSJXhl3msNPDov5uPoDGqm0LPLjJ8o459nqtcGjJZMX/KO/sSrX7Z1Uz2WEsckGv5jc+60XUOh6WPMax4+is49GwMzF+ag6iqeYbu7P95i37mLFkTGYMAHIKayNjPpAHUtAEZ3Wd17aCL2WxU3UkHmNP2jwgHArwi+alaLaWqlezOYjk/jH6tfcYhS6NppfqYOrDwUWShgfm3swTNhm34NhPl2+0mo9VOvuJioqNAkYwu6j6qum0SRjE7qPqp7C6GkmTGq5OV3Y3LXJsePhPsn0BitqJquOMU8twB39e0KDNLUMYIX3AHvrS7tUsyrrkpACqJYk9CLs/u8I6+cWujjHSUbqg4k+wPM8FYURZT0xnOZ928zwTxIkqiqiiyqAoHIDQRzj3ue4udmVTOcXEuOZWFZVpKQzJjBVG8n/vU9IyiifK8MYLkr2ON0jg1ouVXuKYrPxKb3EhSJXLdcfWc8B0/cx1NPSwaOj6WU3d7wb6+AV9DTxUTOkkPze8B6rHDKqZhlSZU3WW1s1txHB18txHQ9I9qIo9JU4fH9Qy9CvZmMroddn1D3Y+Sn9tdnPlaJU0zZaqVZ5MxTbMB4gt/iDzPImI/w9pt2jpjDN/dONiP2nf68OIC5iaK/NMPZ7taMQp7t4aiV4J6brNuuAdQDY+RBHCPoc8WobjEHIqCU1RpXiIIiCIgi8ZgBc6AbzBFUEmYcbxE1DXNDSHLJU7pj783W+jHpkHExW/EWk/8Ap1L0EZ/NkH/i33gOs7At8LNY3VgE21O6PlwF8ApqqKuqFnTZtS2uaZaWlr5+VzwAXLccc1tN8d1DG6KNkDdgxO77k35Zrqo2OjY2IbsTu+5N+Wa1ke3mbX/GmCxOu5F4Em3lp9VTfLdYf5R/+j77yst1h/lHmffeVjNloZJmlkDEhJcpSCVUalm48La6ksTGTXPEojANsyTtO4ePACy9aXCTUANsyd/Ae8ALJkwGoqqnuJcgtKp5IUM+7OR7V+ZJv4RoL68IqayOmp9d81nPfew3buVt+3Yq+pZBDrul+Z7r4bt389ia8ex6VSrdzdz7KD2j/wBB1Pxiko6CWqdZuA2nZ/PBVdNSSTmzct+xVrje0E6qPjaycJa6KPP6x6n4R1tJQQ0w+QXO85/ZdFT0cUA+UY79v2UdTyGmMERWdjuVQWJ9BrE4Ak2CkPe1jdZxsOKcMI7NqmbYzmWQvI/OP+VTYfm9IkspHnPBU8+nIGYRguPYO/HuTXRdmdIg+cM2aerZB6BAD8TEhtIwZ4qqk07Uu+mzeq/jdS0rY2hUWFNLP3gW+LExsFPGP0qI7SdWf6h8PBZnZChP/pZPooH7R70Ef7Qsf+pVf/cd2qPq+zyhfdLZDzR3/ZiV+EYGljOxSGaaq25uB5gfylzFOy1hc088N9maLH866fpjQ6jP6SrGH4gacJWW4j0PqknF8Fn0ptPlMnANvU+TDQ+V7xFfG5n1BXdPVQ1AvE4Hx7M/Jc9HVvKYPLcow4j+eBHQxoliZK3VeLhbZI2SN1Xi4VgbN7ZrNIlz7JMOgbcjf6T03ftHMV+h3RAvhxbu2j1HeqGr0a6P548R3j1TFi2IJTymnPfKttBqSSbADzJEVVNTuqJBGzMqBBC6Z4Y3MqvQKnFZ31ZSHqUT/U5H/YEdR/Z9Fxb3HtPoPeJV9+TQR73HtPoPeJXtbTTMLqVdCWltuJ+kPpK1tLjeD5HnCKSPSdOWPwcO7cRw97l5G9lfCWuwcO7iOHvcmnHqSVXUneoRdVLo26xA8Sn3WI4EdIpqOWWhqujcMzYjzHkqymkkpZ9R3Ijz9Fwdm+IM8qZJbUSyCvQNfT3g++JGnoGskbIP1Xv1bVv0tCGvDxt8lxbWSnwysTFqcEoxCVUsfSBsL+umv1gp4mOm+E9KCoiOj5jiMWHhu6sxwvuC5+eP9QVr0NYk6Wk2WwZHUMrDiCLiOgIINioq3x4iIIiCKvu17G3STLoJGs+sbJYcJd7N5ZrhfLOeEb4iyNrp5cGsFyvWi5spHZ/CUpKeXTpuQan6zHVmPmbmPkWka59dUvqH7T2DYOoKxY3VFl2z5QdWRtQwIPDQixiIx5Y4OGYWbXFpBGxQFXsdIanEhLqVJZXJucx335g2At0EWcWl52z9K7G9gRw4KdHpGVsvSOxvmEmUmHLKqUp626Sxci2isTuJYWNj9beLAacOgkqHSU5mpMXd44W38OvFXD5i+Ey0+J7x1eXXiprZygpp1VOVKdGkSx4WZpj3a9tzMVINmI03Ac4r66ephpmOdIQ92wADDqF8MNqh1cs8cDC55DjswHgL4Kb2n2hSjQIgBmkeBOCjdcgbhyHH3kV2j9Hvq367/p2naeA9dihUdG6odrO+nad/Ae8FWNTUNMYu7FmbUsd5/wC+UdhHG2NoawWAXSsY1jdVosEzbJbETay0xyZUj61vE/3AeH2jpyvEuGnL8TgFV1+lY6b5G/M7uHP08Fa+DYJIpUySZYXmd7N95jqYsWRtYLNC5Soqpah2tI6/gOQUjGajogiIIiCIgiIItc+SrqUdQykWKsAQR1B3x4QDgVk1xadZpsVXm1PZwCDNo9DvMknQ/cY7j0OnlEOWl2sXQ0OmyLMqO3b1+ufNVtOlFSUdSrA2ZSLEHkQYg4grpWuDgHNNwmzZjaRSvyWrs8pvCrPrbkGvvHI8PLdQ6Q0c4H8RTYOGNht4jjw2+NVWURB6aDAjd4j02p/paZJShJahVG4KLCOYklfI4ueblUT3uedZxuVpxbDkqJTSpm47iN6ngR1EbKaofTyCRn88FnDM6F4e1IU7YysQmWjhpZOtnKKfvJ//AGOmbpikdZ7xZw4XPUf4V43SVM75nCx5XPUf4ThsvgQpJZUnM7G7kbugHQfyYodIVxqpLgWAyVTWVRqH3tYDJSVbSJOlvKmDMjqVYcwdDEWCd8ErZYzZzTcKGRcWKVuyqvelnz8Hnm5lkzKdj9JDqQPeH82flH2GOpZW0zKuP9Qx4HaPfDeq97dU2VnxgsEQReEwRVFsq/8AtHE6rE21lyz3NPysNLj8Jzec08oovi+t/D0zKJpxd8zuWwdZ/wCKk07f1J/j5ypaIIiCJe22w558gLKlCY+cakgFRxIJI6A9ItNE1DIZi6R1hbt5qfo+ZsUt3usLdq1AphdHrZph9M8wj/KAPcOcZnX0nV4YN8B6nxWXz11RuHgPXzVbVdS012mOczMbk/8Ae4cLR1scbY2BjBYBdCxjWNDWjAJ52A2L77LU1C/N75cs/T+032eQ4+W+fT0+t8zslR6V0p0d4YT8207uA4+HNWoBbQRYLlV7BEQREERBF4xtqd0ESRi/aVTymKyUadb6QIVPRjcnzAt1iK+raDYYq7p9BTSDWkIb3n31rHCu02RMYLOltJv9K4dR5kAEedrR4yraTYiy9n0DMwXjIdwyPvrTwjggEEEEXBGoIiWqQgg2KygvErba7IJWLnSy1CjwtuDD6rfweHlpEeeASC4zVpo7STqV2q7Fh2buI94qmaiQyMyOpVlJDKd4IisIINiuzY9r2hzTcFPmwe0JcCmmm7AfNseKj6J6gbunlHL6Z0fqHp4xht4cevbx5qj0lR6p6Vgw2+vX4p0jn1UIgiIIiCJD7Sqd5D02KSR85TOA/wBpCbWPS5K+Uwx3HwZXfmPoXnB4uOYz7Rj1KPOy4urToKxJ0pJ0s3SYodTzDC4+BjrHAtNioa6I8RKParjXyTDZzA2eYO5TgbvoxHUIHb8MSKWPXlA60XHsXhPyWikybWYLmf77eJvcTb0EfKtOV342vkl2XsOQwHbn1qxjbZqm4qVmiCIgiIIqk2rxj5TPLA/Np4ZflxPqdfK0dxo2k/DQgH6jifTq9V1NDT9BFY5nE+nUu7YLZv5ZPzOPmZdi/wBo8F/k9PMRbU8XSOxyCj6Urvw0Vm/UcuHH048ldaqALDQDdFquKzXkyYFBZiAALkk2AHUwXoBJsEoV/aRRy2yr3k23FFFvQsRfzERnVcYyxVvFoOpeLmzeZ9LqSwLbClq2yS3KzPqOMpPlwb0MZxzsfgM1GqtG1FONZ4uN4xCn43KAiCJF7WMVaXIlyFNu+LZvuLa49Sy+lxESreQ0NG1XugqcPlMh/Ta3M/wetVNFcusRBFafZJirPKmUzG/dWZOitfTyBH6osKR5ILTsXK6epw2Rso/VnzG1WBExUCwnTlRSzsFUC5JIAA6kx4TbEr1rS42aLlIO0eH0OJzV7iqlrUWI08QmW1F91yBfUcOdoiStjmPyuxV/RzVdCw9JGSzwUBQdntaGzZpcoo3hYuTcg6EWB087eURzROeC11rHDmp8umqUttYuuMcFYCI6gCYAHsM2U3F+Njyj57pCidRzmJ3VxHvvVHrNdizJexCXqIIiCLlxWhWokzJD+zMQofUWv6b/AEiRR1LqWdk7M2kH3zXjhcWUL2K4kzUkykmf1KSa0sj7JJI9zCYo6KI+yVJa8tlZ9LgCFWkWKsOIy8VW9p7/ACnEsOoN6hjPmDoCbfplzB+KPKuo/C6Pnn26thzOHiQs4xdwCc4+OqxRBEQREES9txiXc0zAGzTPAPI+0fdp6iLTRFN01QCcm4+nep2joelmBOQxVXIhJCqLkkAAcSdAB5mOzzXTEgC5yV+bMYOKSmSSLXAu5+s51Y+/QdAIuImajQFwNbUmpmMh6uA2KVjYoqrDtZxps60imyhQ8z7RJOUHoLXt1HKIFXIb6gXT6CpW6pndnew4byq7iEuiXqsQQQSCDcEaEEbiDwMF4QCLFXpsTjBq6RJj+2Lo/Vl0v6ix9YtoJNdgJXC6SphT1DmNyzHX6ZKejcoKQO13DWeTKnqCRKZlbor5dfRlUfiiHWMJaHblf6AnDZHRH9VrcxfyKrCmp3mNlloztyVSx9wEQACcAune9rBd5AHE2Uk+y1YBmNNNt9259w1+EZ9DJ+0qMNIUpNukCeeyXCnQT5zqy5istQwKnw3LaHXeQPQxLpGEXJVHp6oa8sjaQbXOHH+FYcTVzyrntgrHCyJIuEcs7dSuXKPTMT7uUQqxxsAuj+H4mlz5DmLDtv6KA7OJCCbOqpguKWUZgHUhtfRVYfijTTAXLjsCn6Ye4xshb+t1vDzI7Ev4xi02qmGbNYkk3C3OVRwCjgBGl7y83KsKemjp2BkY9TzTNsFjz94KaY5ZGB7vMblWGtgTwIvp0ij07CZIBJtb4H7qt0lSM1elYLHbxVgRyKo0QREERBEk4C/yTaGZL3JWSc4H2wM3/Lmn8UfVdAVH4nRDL5xkt6tncR2KDM2zlasTlpVUUTfKNoa2adVp5Syl6EhB+/e++Kf4sl6PRkcY/W+/UL/ZSKcfMniPmimIgiIIiCKte0Wsz1Ky+EtB+ZtT8MsdboOHVpy/9x7h7K6HRUerCXbz4L3s0wzvq1WI8MlTMP3vZT4kt+COipWa0l9yx0zP0VMWjN2HVt9OtXRFouMRBFUHavRMlYs23hmSxY9V0Ye4qfWK2rbZ9966/QUodTlm0HxSYBqBxOgHOIquuKlZWzNYwzCmm2PNSPgbGNghkOwqI6vpWmxkHarT7NsNeRR2mqUZpjMVYWI3KNPJb+sWFMwtZiuV0xOyapuw3AAHn5pqiQqtYTpQdSrAFWBBB1BB0IIgRfAr1ri03Ga58MwyVTp3clFReQ4+Z3k9TGLWNaLNC2TTyTO1pDcrqJtGS1KOTH6VnyCoklt1hMW/7xh0jL2uFINJOG6xY63IqSjNR0rdo2D/ACijZlHjk/OL1AHjHqt/UCI9THrM5K00RU9DUAHJ2B8u9V52eVypVdy/9OoQyW8zqvxuv44hUzgH2ORwXQ6XhLoNdubDf19epQFfRtImvJf2pbFD1sbX9Rr6xpc0tJBVhFKJWCRuRF/fJY0dSZUxJg3owYehvGuWMSMLDtFl7IwPaWnaLK7JUwMAw3EAjyOoj545paS07FxxBBsVlHi8RBEQRIfaC3cVuGVY0yzxLY/ZZlv+nvPfHffBMusyogO4OHePRRagZFW3HSqKqk7Nlz1GJz/r1TD0DzG/vHujl/jeTGnj3NJ7bDyUumGBT5HCKSiCIgiIIqax+o7ypnPzmMPQHKPgBHfUcfR07G8AuupWakLG8ArE7H6S0mfNtq0wJ6IoP7u0XNG35SVzvxBJeVjNwv2n7KwImLn0QRR2PYLKq5RlTRpvVhoytwIPP94wkjDxYqRS1UlNJrs+x5ri2Z2UkUS+EZ5n0prAZj0H1R0HxjCKFsYwzW+t0hLVO+bBu7Z91PRuUBEERBEQREEVYdq+OP3i0iEhMoeZb6RJIUHoAL243HKIFXIb6gXT6CpG6hncMb2HDiq7tEJdErU7KcceakynmEt3YDITqcpuCL9CBbz6RYUkhILTsXK6cpGRubKwW1s+e/rT8wvoYmKgXz3itM1NUzEXRpUw5D903Q+7KYpnDUcQNhX0KB4nha45OGPXmprtEAaqWeo8M+RKm353BX9lWNtTbXuNoBULRFxAY3Ztc4e+slK8R1aK3NkZ+ejkniFy/lJX+I4bScepVPHG/biuUrmatQ8cb9qmIgqKiCIgiRe2WRmw/ON8uajA+YZP7vhHXfBUmrpIt/cxw8D5LRUD5U3/AO9g5rHddGoSTOx03pqh/rVLH9Es/wAxxXxwf7bG3dGP+TvRTaf6U/Rxi3ogiIIi8EVGzGuSeZJ+MfRmiwAXaNFgArl7Lkth8s83mH9bL/EWtKPywuN02f7Y4cB4BNkSFUogi4sYxNKaS86YbKg9SdwA6k2EYveGN1it1PA+eQRszKqmv7R6x2JllJS30UKHNurNv9AIrnVchOGC6uLQlM1tn3cedvD7pq2I26NS4p6gKs03yMuivbUixOjWueRsd0SIKjXOq7NVWktEiBvSxElu3ePsnmJao0QREEWmrqUlI0yYwRFFyzGwA848JAFys2Mc9wa0XJVI7bYzLq6ozZSkKFCAnQtYk5rcN+7oN26KqeQPfcLt9G0r6aDUecb35cEvkxpU+ytjstwB5KPUTVKtNACKdCEFzcjhcndyA5xY0sRaC47Vyem6xkrhEw3Dczx+yfIlqiVJdo8vLiE7qEP6FH8RVVI/MK7bQ7r0bOvxKy2tF6TDH507J+TIP5j2bFjDwXlB/wDIqB/iB7bpXiOrRWf2etejA5O4+N/5jj9Ni1V1Bc3pQf2g8gmWKhVyIIiCJS7VVvhk/oZX/FQfzHSfCTraWi5O/wCLlqm+gqqv9uNzMfWejCgqxOxwWpaheIqW/wCHLH8R81+OB/bYz/8AWP8Ak5TKf6Sn6OMW9EERBF4RAIqOcWJHImPowNwu0BuFc3Ze18Pljk0wf/Ix/mLWlP5YXGaaH9sdyb4BNcSFVIgiTO1eUxogV3LNUt5WKj9RWItWD0fWrnQTmipsdoNvfJU/FauwXRh9W0mak1LZkYML7rg3seh3R61xaQQtcsYlYWOyIsrFou1RLfPU7g85bK3wbLb3mJzawbQuck+H3f03jrBHhdSX/iZR2vlneWRf9Voz/Fx8VH/6FU3zb2/ZReIdqYtaRTtfnNYC34UJv7xGDqwfpCkxfD5v+a8dX3t4FI2N49Pq2DT5hYA+FR4UXyXn1Nz1iJJK5/1K9pqOGnFo29e3t9hM2yGwTziJ1UDLk7wh8Lv58UX4npvjfDTF2L8lWaQ0w2IFkGLt+wep7ualMc2vo6Z8tJTSZk1dO8CKqrbkwF3t0sOsbJJ42H5ACVFptG1U7bzvcGnZcknqyHvBLFVt5XubicEHJEQD9QJ+MRzUyHarNmiKNg+i/MnysO5eU+3depv3+YcmSWR8FB+MBUyDavX6Io3D6LcifUqQXHKSva1dL7mcQFFRKJC9Mym4A6nMOojPpI5f7wWO9RjSVNGL0rtZv7Tn1fax5rLtCofk0igp8wfIs7xAWuLoQba778+EKhuq1reaaJl6eWaW1rlvmkmIqu1Z3Z4tqMHnMc/sP4jj9Nm9V1Bc3pQ/2jqCZoqFXIgiIIlLtUa2GT+plf8AFQ/xHR/CQvpaL/V/xctU30FVF/sluUfXOkCgqzuzI5JuJSOMurY+9nT/AJcfOvjdnz08m9pHZY+alUxwKfI4VSUQREERBFTGNSO7qJycpje65I+BEd/Sv14GO3gLr6d+vE13AKyuyGqvTTZd9Um3H3WUW/UrRc0Z+Ujiua0/HaZr948D6WT5EtUKIItVTTrMRpbqGRgQynUEHfHhAIsVkx7mODmmxCr6v7LFLXkzyi/Vdc5HkwYX9Yhuo8flK6GL4gcG2kZc8DbyK7ZPZjTCXlaZNMz64IX0C2It53PWMhRstiTdaHaen17tAtu++aiKvssmD+lUIRydSvxBP7RrNGdhUuP4gZ+th6j6+q4f/DKrv7cj8z/6Iw/CP4Lf/wBeptzuweq7qLsscn52oUDlLUsfe1v2jNtGdpWiT4gb/TZ2n09U4YFsdS0pDImaYPpzPE3pwX0AiTHAxmIGKp6rSdRUYONhuGA+/WlHtL2qJZqOSSAP6zDiTrkHS2/3c4jVU36B1q30No8WFRIOXr6du5V1EJdGiCIgiIIt8+sd0lozFllghAfog2JAPLQacIyLiQAdi1tiY1znNFi7PitEYrYra2NkZKOSOYLfmJb9iI4jSr9erfww7Fy1e7WqHdnYpqK9Q0QREESP2xz8uHMv15iKPS7/ANkdb8Fx62k9b9rXHwHmtE5s1T3+532RHfdLxUJQGEL3GP4hJtYTkWcvX2WPxmP+UxznxfF0mjopR+l1u0H0CkU5xsnmPm6mIgiIIiCKse0GjyVWfhMUN6jwn9h747DQkuvTav7TbzXR6Lk1oNXcV19lmJd1Wd2T4ZyFfxL4l+GceojoaR9n23rRpyDpKbXGbTfqOB8lcUWS49EERBEQREERBEQREERBF8+bQSmSqqFcEN3rk36sWB9QQfWKaQEPN96+g0jmugYW5ao8FrwjDnqZySJftObXO4DeSegEeMYXu1QsqidsEZkfkFatD2b0aIBMDzH4sWZfcFIsPfFg2kjAxxXKS6bqXOuyzRyB8UsbcbDrSy/lFOWMsGzqxuVvoCDxF9DfnGien1BrNyVpozSzp39FLa+w7+CRYiK9RBFnIkl2VF3sQo8ybCMXvDGlxyGKxc4NBcdiu2nkhEVBuUBR5AWj5495e4uO03XHOcXEuO1bIxWKIIiCJC7SV76ow2ktfvKgMw+yCqn9LufSO8+CIrfiJ9zQ3tufIKNUHIK3I6dRFVvaGnybGMPrNyzQadzw3kC//wC2/wCDpGvSMH4rRk8IzA1h1Y+VutbIjZwTnHyBWCIIiCIgiWNv8O72m7wDxSjm/CdG/g/hi40LUdHPqHJ2HXs9OtWOjJtSbVOTsOvZ6Ktqee0t1mIbMjBlPIg3HxEdgCQbhdE9jXtLXZHBfQGB4mtVIlz03OLkcjuYHqDcekXDHh7Q4L5/UwOgldG7Z7v1rvjNaEQREERBEQREERBEQRU32i45KqJ7IkpbyjkM7XMxGhGmmUG41vxtaKypka51gMtq7HRFJJDEHOcfmxtsHHmpbsoxCQHaSZarPIuJlyS4G8a+yRvsND6RspHNva2Kiadhm1RJrXbu3cVZ0T1zKhtsZqrQ1Ja1u6Ya8yMq/EiNUxAjN9ymaPaXVUYb+4KhYqF3qIImbYDDu8qe8I8MoZvxHRf5PpFRpqo6On1Bm7Dq2+irdJzakOoM3eCs6OPXOIgiIIiCJIw9Ple0YOpSjkHyzkW/5v8A8fSPqXw5B+H0QHHORxPVkPDvUGc3crWixWlJHbDhHyjDZjL7cgiep6LcP+gsfMCJNI/VlAORwRbNmMUFVSyZ/F0Gbo48Lj8wMfI9K0Ro6ySDYDhyOI7lYsdrNupSK9ZogiIIsXUEEEXBFiOY4x6CQbhAbYhVBtDhRpp7S/o+0h5qd3qNx8o7uhqhUwh+3bz94rrKWoE8Qdt280wdm20nyab3Ew2lTToTuR9wPk2gPUDrFrTS6p1TkVXaYoemj6Vg+ZvePsrgiyXIIgiIIiCIgiIIiCIgi+d8XpmlT5st/aWYwPvuD6gg+sUrwWuIK+h072yRNc3IgLTTVDS3WYjFXU3UjeCI8BINws3sa9pa4XBVi0XakAgE2QS4GpRgFPWx1Hxia2swxC52T4fOt8j8OIx99iV9qtr5tdZSBLlKbhASbngWPHytaI8s7pMNitKHRsdL8wN3b/RLsaVYr0C+gFydABxMCbYleZK3Nl8J+TSFQ+2fE5+0eHoLD0jhtI1f4mcuGQwHL75rlayo6eUu2ZDkpeIKiogiIItNbVLKlvNc2VFLMegFz+0bYIXTytiZm4gDrXhNhdLnYrRM0mor5g8dXOYj7qk/3tMHkoj7NNG2FrKdmTGgdyrXG5urIiOvFjMlhgVYXBBBB4g6GCKpNg70VZV4U5NkYzZBPFDb+0ofPPyjnPjKi6SOOuYP8LvI+I7FKp3bE/R8/UpEERBEQRQu1WBiqlWFhMTWWTz4qeh/ex4RYaOrTSy3P0nP16lMoqowSXORz9epVPNllSVYEEEgg7wRoQY7Zrg4XGIK6gOBFwrN7PtswwWlqG8Q0lzD9LkrH63I8fPfYU9Rf5XLmNLaLLSZoRhtG7iOHhyViRNXPIgiIIiCIgiIIiCJD7Rtkmn/AP1MhbzVFnQb3UbiPtD4jyERKmAu+ZuavdEaREP5Mp+U5HcfQ9yqkjhy0PnFcusXkERBEQROuwOAZiKqYPCP6QPE/W8hw668BHP6Zr9Ufh2HHbw4evYqbSdXYdCzr9PVP8cwqNEERBEQRI/ahXO0uVQSdZ1W4S3JARe/Qta/QNyjsvg2g6SpdVv+mMf7j6C/XZaJ3WFlZeDYclNIlU8v2ZSKg62Frnqd/rHZvcXOLjtUJdkYoiCKtu13Cnl9xitOPnaVgJg+tKJ49ASQekxjwjc2KOphfSy/S8W5Hf58wFk02N0wYXXpUSUnSzdHUMP5B6g6Hyj49V0slLO6CT6mm3vnmFYtNxddUR16iCJFx/G6gVE6Us9JKIudbrYsMoNlbKbkm/LpuMdJR0VOYGSOjLiTY45Y7RcK6pqWExNe5hcSbHHLHbkpfYvHRUShLZiZyDxZtSw4MDxGo8tOYJg6VoTBJrtHyHK2zgoukKUwv1gPlPdwXPtjsv34M6SPngNV3CYB+zDgeO48CNmi9J9B+VL9Ph9v5WdBXdF8j/p8Pt/Krd1IJBBBGhBFiDxBHCOsBBFwuhBviE+bI9oLSQJNVd5Y0Eze6j7Q3sOu/wA4mQ1Rbg/JUNfoYSXfBgd2w8t3hyVn0dYk5BMlOrodzKQRFg1wcLhcxJG+N2q8WK3x6sEQREERBEQREES9tFsdTVd2ZSkz/wC4lgT94bm9RfqI0yQMfic1YUmk56bBpu3ccurckWp7M5++RPkzV4ElkPwDA++IhpHfpIKvWaehykY5p6j6LTL7Nay/iaQo4kux/sjz8I/gszp2mtgHE8h6qZwvYSmQB5k35S3JfDLHPcSWPDfbmIpdLaQjpG9HGdaTubxPHcOs8Ykulp3mzW6g7/t2X4qUx7FPkkkOJRdQQtlsoUW0J00G4buMcrR034uUsLrHPHb7zUemg6eTVLrHxSbTY5VEzJst1ZrBphY2lSx9CWlyAXN7HXpvuYv5KKlAbG8WGIFvqO9x4D77grZ9LTjVY4WGQ/cd5PAbO3gnfBMTWolBxYMNHX6jjeDHOVdM6nkLDlsO8b1T1EBhfqnLZxG9SERloWE2aFUsxAVQSSdwA1J90ZMY57gxouTgEKTOzelOIV8/FpgPdpeTTA+Vi3op98xxwj7BS0bdH0TKUZ5u4k++wBV0jtZ11aserBEERBFrqJCzEZHAZWBVlOoIIsQfSPQbG4RVHs8WwmvfDJxPcTTnpXO7X6N+Z3H7Qv8ATik+KdGfi4BXRD52CzhvG/q8OSkQSW+Up9qJwRWc3soJNhc6C+g4x84YwvcGjapzW6xAG1JO0uNLV04+TzdBrNkkhJjLpu+sBxAuNeNrR0VBRupZz0zcf0uzaD5cL2VxSUxp5fzW8jmAffJL1WZYlBbmZJIJkt4RMlPvZGHLUXG7UMvKLSMPMl/peLaw/S4bxx3bdhU+PXMl8nfq3OG8cd3YVqqLsswzpk1Z5VMqW0mIbWAtuAGtrW004gZss1zRE1pZc3O0HH3fNZMs1zRG0FmNzuPvarE2ZxsT1MpxknyxZ0N76aXF9bfEX8ieV0hRGB3SNN2OyPl7zVBV0piOs03acj5LXtLsvLqvGvgm/W4N0YcfPeOu6M6DSclN8pxbu3cvTJZUlc+D5Ti3du5KtsTw2bTvkmoVPA7wfI7jHWU9TFO3WjN/Ec10UM8czdZhv72rLCsVnUzZ5ExkPG24+anQ+oiUx7mG7SsZ6eKdurI2/vYc09YR2okWFTJv9uV/oY/3ekS2Vn7gqOfQAzhd1H1Homqi24oZu6oVDymXl/FgB7jEhtRGdqqpNFVcf6CeWPgpiTiUlxdZsthzDqf2MbA5pyKhuhkbg5pHUVm1ZLG+Yg/EP+se6wWIjecgVHVe1NHLvmqZVxwVg5/KtzGszRjMhSY9H1T/AKYz2WHelvFO0+QtxIlvNPAn5tfj4v0xpdWNH0i6sYdAzO/vHBvefTvSNju19VV3V3ySz/hy7qpHU3u3kTbpESSd78zgr2l0bT0+LRc7zierYPHioald1NpRcMdLIWBP5dTGnW1Be9u5TZA1wu8AjjbzTvgeyMyZaZWszAarKZi/5iSfyj15Rz1fpvNkBvx9PXsVLUaQYz5acAcQLdnqmPaDF1o5HeZb7kRRoL2JA6AAH3RS0VI6rm1L8Sfe1V9LTuqJNW/EpQr8VrCs2lmuhmOneZlKgIlszoSNF8OlzzGpzAi+hpaQObURg6oNrG+JyBG04/xgQrWKnprtmYDYG2N8TsI99WFlD4fJZ/nJcozZKOC0jvCbNlsGYAeze+tuBB01ifM9rPke7VeR9VuOQ49fFS5XNb8r3WcR9VuOQ4/yp7CMQanadmK/KJ6iYjkjuGNiQAVNtLkXvvFr8TWVNO2drNW/RsNiP1jib9tt3dBniEobq/Q02I/UOJv78mzZ7FhVSFmgZTuYcmG+x4iKSupTTTGO993JVlVTmCQsvdK23ldMqp0vCKU/OTiDObeEl79fTxHpYfSjsPhHRQF9ITDAYN4nf1ZDjc7FXTyfpCs3BcLl0siXTyhZJahRzPMnmSbknmTHVPeXuLioi7YxREERBEQRLO3+yi4jTGXfLOTxyX3ZX5EjWx3H0O8CN0EvRu4bUSzsJtK08NS1IKVkjwzFbQsBpm8917cwdxEfPviTQf4GXpoR+U7L/Cd3p2ZhTopNYWK6dqsMpFlPPmybkcUuhJJsLlevExW6Oqat0jYo39uIHarainqC8Rsd24jvSjJ2empL+UmWrgavIN8wlkaE8QbXI4jQ9IvXaQje/oA4jc7Zfw8jkrV1Yx7+iDiNztl/fottNg02oEtZDBpAbMk42DyeLIbG9wbGw0JsQRcxrkrIqcudMLPti3Y7j5crg3ssX1McJcZB81sRsdx98jdPmIT5FN8/MyhyAmbLd35KLC7eUc3Cyeo/KZkMbXwHFUcTJZvy2ZZ8BxXmF41LnsyAOjqLlJilGsdxA4iFRRyQtDiQQdoNxyXs1M+IBxsQdoNwuyqpUmqUmKHU8GFxEeOV8btZhsVpY9zDrNNik/FtgVN2p3y/Ye5Ho28et4vqbTrhhM2/Een8K2g0sRhKL8R79EqV+z9TJ9uU1vrKM6+9d3rF3DX0830PHXge9WkVZDJ9Lh4KMvEtSV4VHIQsvbleCWOQ90LJrHesoLxdNHQTZptLlu/3QSPfuEapZ4ohd7gOta5JY4/rcAmXDNg5z2M5hLXkPE3+ke8xUVGnImYRDWPYPVV02lY24Ri/cPVOmEYFJph82ni4udWPrw8hYRz9TXTVJ+c4btip56qWb6zhu2LbimJJToGfMbkKqqMzMx3ADiYwp6Z87tVuzEk5AbysIYXSus3mdw5rik4hJqw9PNlujWuZU1crEfWWx1seINxEh1PNSETxuBF82m45H3itzoZKe0rCCN4xHIpMxnCPkrZWlv8AJA653DLnm6XFyLWUHQDQX13kWv6Wr/FNuHDpbGwsbN+5zJ3YZXvb09R04uHDpLGwtgPucyfK9/Kqt8ffLIEiaqA93rlnSCLWIIGoXfzAvvWPY4fl6Jz9dpOe1rv5y3HgV6yL5ejL9ZpOe1rvffzUps3hcuoE+SyMaYMsySTcFcwuwVvcD5RDr6mSAska4dJYh3G28eCjVc74iyQEa9iD1bwpTarHpWG0yrLUd43gkShrc87byASL8yQN5jTobRU2lqq7ydUYud5Didm7PYqOeY3LnG5K7+zTZJqSW1TU3asqPFNJ1Kg6hfPibcbDcBH0uVzABFELMbgAq4m5TtGleIgiIIiCIgiIIkPtF2OeeVrqI5K2TqLad6o+ieF7XAvvBseFtrejkjdBOLsdn7971k11itWx+1KV0sgjJPTSbKOhBGhIB1tf3HQx8005oSXRku+M/S7yPHxzCnRyBw4rXjOzk1pxqKWb3TuMsy+4jdcaHWwHu0IjTS6RibCIahmsBiFawVjBH0UzdYDEKT2fwZKSV3akkk5mY8Ta27gLDdEStrH1Umu7kAo1VUuqH6zupcGCJ8qnNWvqiky6YHcFBsz+bEb+QiTVu/DRClbmbF/PYOoLfUHoIxAM83c9g6vFeNUq1dMnEgS6aSUd+GZjnI9FHvMBG4UbYx9UjrgcBh3lAwimaza91wOAw7ysXx+oCfKTTqKbQ6se9yE2z5bW6232jIUFOX9AJD0nL5b7r+a9FJEXdEH/AD8vlvuv5pkU3FxuipIsbKvXseIuapw+VM/qSkb7yqfjaN0dRLH9DiOtbGSyM+lxHWuB9lqQ/wCAnpmX9jEkaUqx/UPct4rqgfrKxXZOjH+APVnP90enStWf19w9F6a+o/f4Lqp8Ep01WRLB55QT7zGl9bUP+p57VqdUzO+p57V3gW0ERSbrQgGBFkUHPxWoebMSmlS2WSQrl2K5mtcqthwBGpiyZS07I2uncQXYiwvYbyprYImsa6VxGtlYXw3lcOJ4mJsqRVhSPk88d8h9pLgo9/K4PlEmnpjHI+mJ+tvynYdo7VuhgLHvhJ+puB2HaO21lJbR0JmyhNlW76V85KYceJXqGGlvKIdBOIpDHJ9DsHDz5gqPSShj9R/0uwPr1LuwysWokpNX2XUNbfbmPQ3HpEaeF0ErozmD77VpmiMUhYcwVA4thU6qq0zy1SRJPtEgmYDYsLDgbWsesWlNVQ0tK7VcS92zY3d6qbBPFBAdUkud3e81247jNPhtMGYBVAtLljex32F/eTwjXo7R1Tpap1W83OOQG8+Q2qsmmNy95uSuDYHZadPnf7VxAfOtrIlHdKX6JsdxsdBvFyTqdPqEUMNFAKWn+kZnaTvPvhkq97i43VlRgsEQREERBEQREERBEQRIW3WwrTpgrqFu6rE100Wb0bhmtpc6HceBG28csRgqG6zD3LJriDdceyW2K1LGnnr3FWhyvKbS5G8rf35d46jWPnmnPhyWgPSxfPEdu0cHeuR4HBTI5Q7A5pjrZReW6KbMyMoPIkEA++OehcGyNccgQVJjcGvBOwhLOHYlOWnl0sqnmLUKglkutpaECxcvuYcQBvi4nponTuqJJAWE3wPzHhbZuVjLDG6V0z3jUJvgcTwsvavDFQU1ACWExzNnsd7hPExP3mIHpHkVSX9LVnDVGq0br4C3ILxkxd0lQdgs3hfAdgXftc95K06+3PdZYH2b3c+QUGI2jBaUzOyYCevZ2laaEWkMpyaL+netM+T8rqGkEsKeQFDhSVzzCLgEjWyrbTmY2Mf+FgEthrvva+Nhv5krJrvw8Qkt87stth6kr3Bpgp5tVJLEyZISYuYlioZSWFzrYZbjzjyqaZ4opQPmcSDbC9iLHvScdKyOS3zOuOdrY9652xOs7k1nzYlWziSVOcy+ee+jW1ta0bRTUnS/hcdbLWvhfluvgsxBT9J0GOtlfZflu2KWxTF+7SWZa9484gSkva9xmuTwAGpMQaek6R7g86rW5nd9yosNPrudrGwbmVhhmKu0008+WJc0LnXK2ZXW9jY2GoO8RlUUrGxiaF2s29jcWIPHmspoGhgkjddt7biCuaZiNTOmTRTCVkktkJmZiXcC7AWPhA3XMbm09NExhnLruF8LYDYTfNbBDBG1vTXu4XwtgPNc+K4qZ9HLZby+9mpKmWNmS75XF/S1+sbKelEFW5rsdVpcNxwuCs4YOiqCDjYEjccLgor8PSgKVEgFJYYLOS5KlGNs1ifaU2N49hqHVwdDNi6xLTtBGzkUjldVAxSYm12nbfdyK6sNbuq2olHdOCz0PPTI494B9Y0zjpaSOQfpu0+IWuUa9Ox4/Tdp8QsJ8kS67KQDLq5bBl4F0H8oT7oyY8yUesPqicLcj6FetcX01xmw9x9CtdJPm0XzLypk6SP6LyxnYDgjjhbcG3WjKRkVb+a1wa79QOA5jnuWUjY6n8wODXbQcBzHPcu7ZakeVThXXKxZ3yb8oZiwHoDEbSMrJZyWG4sBffYWutNZI2SUlpuLAX32Ga5drdrZVCtj85Ob+nJX2mJ0F+Qvx48LxN0NoKo0k/5flYM3HLkN59lQXyBq5dkNip0+cMRxTxTd8qQfZlDeLjmOC8Dqbnd9Lhigoofw9KLN2naTvPvlgoTnlxxVlRgsEQREERBEQREERBEQREERBEq7a7DSMQXMfmqhfYnp7QtqA27ML9bjgRG6KcswOIOY2L26S5O0tVhjinxVCyE2l1SAsG87DX4N0O+Oa0p8KRVAM2jzY7WHL/Tu5ZcRkpEc+xyeKOsScgmSnV0bcykEH1EcBPBLA8xytLXDYcCpQIOIUZjFNNWfKqZKCYUVpbS8wUlWIN1J0uCOMS6WSJ0LoJTq3IINr4jepkD4zG6J5tcgg55b0YXQzXnGqqAFe2SVLBzd2p33O4seNoVE8bIuggNxmTlrH0CTSsbH0UWIzJ3n0C17IkdxMmne86a7HlZivwCiMtJg9M2MbGtA7Pusq7+8awbGtHcoWpYvRVdRu+UzAqf/AI8wlr7xc+sWEYDKuGH/ALYuediSpbAG1EcX7BjzxJTBtO4lUM624SigHmMg/cRWaPBkrGf5r+ahUYL6lnO/muPuMtXRIfoU8y3mAin4Rv19alncNr2+ZWzWvBK4bXDzW7FtK6iI3kTweoyA/vGumxopwf8AB4lYwY00v+nxXuyegqUO9aqbf1IYfAw0liYnbDG3uStxMZ3sb6KNFCZsvEJKe0s/vE+/lWYP1D4xL6cRyU8rsi2x5YjwUjpQx8MjstWx5XI8FKTqlaqgd+DyWzdGCm4PUMIhtjdS1rW7nDrH3CjNY6CqDdzgtHyJ6ilppyELPREdGO65UZlbow0MbOmZT1MsbxdhJBHXmOIWfSNhnkY4XaSQe3McQvZUmoqJ8l50kSVkFm9sOXYrl0tuXW+sHPp4IXsifrF9hlawvfHihdDFG5rHaxdbZawz7VPTZqopZiFUC5JIAA6k7orGMc9wawXJ2DEqATZI+IbZzaqYaXCZZnTPpTiPm0HPXT8R05Bo7nRXwjYCbSB1R+3aee7kMd5CjST7Gpk2L7PpdI3ymob5RWMbma1yFJ+oDx4ZjrysNI650oDBFENVgyAUUklO0aV4iCIgiIIiCIgiIIiCIgiIIiCIgi0V1HLnI0uaizEYWZWAYH0MegkG4RVviXZtPpXM/CKgyidWp5hLI3QMb/qBP2hGVTHTVrOjq2B247RyPvkVk15bkuOm7QGkOJOJ00ymmfXClkbqN5t90sOscjXfBj8X0Lw8bjg7ty7bKUycbU44diUmoXPJmJMXmjBrefL1jkKmjnpXak7C08RZbw4HJRlRsyrFws6akqY2aZKUgKxPta2uoPECJLNJOaGksaXNFg45jyNtinMrXNAu0FwyJzHlhsXbi+FibTNISyeEBOSlbFfS4EaKaqMVQJnY448b5rTBOY5RIccceO9RjU9TUtLSfKWVLlsHchw/esuqgAblvqbxLElNTBz4XFznAgYW1Qc78VJD4IA50btYkWGFrX38V0bRSXV5FVLQuZLMHRdWaW4s1hxIsDaNVC9jmSQPNtYCxOQIyvzWulc0tfC421rWOwELTQs1TVrUd26SpMtlTvFKMzuRmIU62Ci1+sbJg2mpjDrAucQTY3AAy71nIBDAY9YFziCbG4AH3WdTKnU9RMnSpRnS5wXOikBldRYMM2hBFr+UYxuhqIGxSO1XNvYnIg7MNxXjXRzRBj3apbkdhB2Ybl0bO0cxFmTJoCzJ0wzGUG+UWAVb8SAI1V0zHuayM3a0Wvv3la6qRji1rMQ0W58VqqtmJTsxDzUVzeZLR8qOeNxbjxsRGcek5WNAs0kZEi5HJZMrpGgCwJGRIxClKiolyEzOyS0UWuxCqAOpiJFDNUSasbS5x3C5UNztpKT8Q7RZbP3NBJmVc47sqsFHW9sxHWwHWOsoPg2pk+ercI29rvQdt+C0OnAyWVJsFW4gwmYrPKS73FNJIH5iLqP1HkwjsaOlotHt1aVmP7jiT76hwUV0jnZqyMIwmTSyxKp5ay0HBRvPMnex6m5jJ73PN3FYLtjFEQREERBEQREERBEQREERBEQREERBEQREEXPXUUuchlzZaTEO9XUMD6GPQ4tNwiRMV7JKVm7ykmTaSZwMtiy+4nMPJWAiQakvbqStD27iLr0EhRszBcepP6c2TWoNweyv+rL/AJzFTUaA0RU46hjP+E4dmI7gtrZnBaW23rJBtV4XUJbe0sMy+/Ll/VFPL8EsdjBUDk4eYPktgqN4XtP2r0LaP30s8QyA/wCRjFfJ8E6Sb9JY7kSPEBZioaV2p2k4cf8AHYf+1O/hIiu+EtLD+mD/AKmeqy6Zm9et2kYcP8cn/wBqd/KR4PhLSx/pD/yZ/wCydMzeuOp7VcPX2TNfoqW/zlYlR/Bek3fVqt5u9AViZ2ha12/qJ1hSYZUzb7mYMq+9VYe9hE+L4It/f1DRyF/EjwWJqNwW5KHH6veJFEh6hnt6Z/7fSLaD4c0RT4uDpDxOHYLea1GdxXdQdkklmEyuqZ1W/IsyL/mL+5gOkXLJmwt1IGNYOAH8LUXE5p8wvCpNMndyJSSl5IoW/nbeepjS57nG7jdeLsjFEQREERBEQREERBEQREERBEQREERBEQREERBEQREERBEQREESrtnu9I2xoqI2h9sxaxZL1c+De0IykyRXhsN9HyirlXieYjoiCIgiIIiCIgiIIiCIgiIIiCIgiIIv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97" y="4015043"/>
            <a:ext cx="1001465" cy="10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http://www.green-grange.com/UserFiles/C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75" y="4003026"/>
            <a:ext cx="1001465" cy="10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7760" y="5147900"/>
            <a:ext cx="80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1354461" y="5147900"/>
            <a:ext cx="11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政策推動</a:t>
            </a:r>
            <a:endParaRPr lang="zh-TW" altLang="en-US" u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2578396" y="5147900"/>
            <a:ext cx="11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</a:t>
            </a:r>
            <a:endParaRPr lang="zh-TW" altLang="en-US" u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3675497" y="5147900"/>
            <a:ext cx="136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技術與檢驗</a:t>
            </a:r>
            <a:endParaRPr lang="zh-TW" altLang="en-US" u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5022553" y="5147900"/>
            <a:ext cx="11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典範</a:t>
            </a:r>
            <a:endParaRPr lang="zh-TW" altLang="en-US" u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6247707" y="5147900"/>
            <a:ext cx="11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u="non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典範</a:t>
            </a:r>
            <a:endParaRPr lang="zh-TW" altLang="en-US" u="none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4191000" y="6505575"/>
            <a:ext cx="838200" cy="261938"/>
          </a:xfrm>
        </p:spPr>
        <p:txBody>
          <a:bodyPr/>
          <a:lstStyle/>
          <a:p>
            <a:pPr>
              <a:defRPr/>
            </a:pPr>
            <a:fld id="{CF19BB01-878C-4E99-A49C-97364BAAC48A}" type="slidenum">
              <a:rPr lang="zh-TW" altLang="en-US" smtClean="0"/>
              <a:pPr>
                <a:defRPr/>
              </a:pPr>
              <a:t>4</a:t>
            </a:fld>
            <a:endParaRPr lang="en-US" altLang="zh-TW">
              <a:cs typeface="Calibri" pitchFamily="-1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86210"/>
            <a:ext cx="1152277" cy="1707077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8460432" y="2060848"/>
            <a:ext cx="611560" cy="165618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C:\Users\9139\Desktop\image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455" b="98651" l="73449" r="97691">
                        <a14:foregroundMark x1="82395" y1="67823" x2="82395" y2="67823"/>
                        <a14:foregroundMark x1="87446" y1="66281" x2="87446" y2="66281"/>
                        <a14:foregroundMark x1="91053" y1="68593" x2="91053" y2="68593"/>
                        <a14:foregroundMark x1="88312" y1="70328" x2="88312" y2="70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8" t="54422"/>
          <a:stretch/>
        </p:blipFill>
        <p:spPr bwMode="auto">
          <a:xfrm>
            <a:off x="7675225" y="5592820"/>
            <a:ext cx="706466" cy="8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849421" y="3293658"/>
            <a:ext cx="36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!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等腰三角形 8"/>
          <p:cNvSpPr/>
          <p:nvPr/>
        </p:nvSpPr>
        <p:spPr bwMode="auto">
          <a:xfrm rot="10800000">
            <a:off x="4754737" y="1562189"/>
            <a:ext cx="432048" cy="49154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05847" y="1143935"/>
            <a:ext cx="88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1979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9139\Desktop\3d Yin Yang On Black 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t="13168" r="23605" b="18823"/>
          <a:stretch/>
        </p:blipFill>
        <p:spPr bwMode="auto">
          <a:xfrm>
            <a:off x="2051720" y="2219546"/>
            <a:ext cx="4912583" cy="3552498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28" y="5445224"/>
            <a:ext cx="3491880" cy="141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食品安全</a:t>
            </a:r>
            <a:r>
              <a:rPr lang="en-US" altLang="zh-TW" dirty="0" smtClean="0"/>
              <a:t>Supply &amp; Demand </a:t>
            </a:r>
            <a:r>
              <a:rPr lang="zh-TW" altLang="en-US" dirty="0" smtClean="0"/>
              <a:t>的平衡對策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79372" y="1124744"/>
            <a:ext cx="5008156" cy="2601798"/>
            <a:chOff x="179512" y="1297578"/>
            <a:chExt cx="5008156" cy="2601798"/>
          </a:xfrm>
        </p:grpSpPr>
        <p:sp>
          <p:nvSpPr>
            <p:cNvPr id="3" name="文字方塊 2"/>
            <p:cNvSpPr txBox="1"/>
            <p:nvPr/>
          </p:nvSpPr>
          <p:spPr>
            <a:xfrm>
              <a:off x="179512" y="1297579"/>
              <a:ext cx="1854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3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Supply</a:t>
              </a: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79512" y="2021939"/>
              <a:ext cx="411162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落實源頭管理</a:t>
              </a:r>
              <a:endPara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(regulatory compliance)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精耕流通足跡</a:t>
              </a:r>
              <a:endPara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TW" altLang="en-US" sz="2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自主管理</a:t>
              </a:r>
              <a:r>
                <a:rPr lang="zh-TW" altLang="en-US" sz="240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國際接軌</a:t>
              </a:r>
              <a:endPara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476456" y="1297578"/>
              <a:ext cx="2711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3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3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Regulation</a:t>
              </a:r>
              <a:endPara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向右箭號 12"/>
            <p:cNvSpPr/>
            <p:nvPr/>
          </p:nvSpPr>
          <p:spPr bwMode="auto">
            <a:xfrm>
              <a:off x="2033718" y="1391181"/>
              <a:ext cx="549732" cy="459126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TW" altLang="en-US" u="sng" smtClean="0">
                <a:solidFill>
                  <a:srgbClr val="000000"/>
                </a:solidFill>
                <a:ea typeface="ＭＳ Ｐゴシック" pitchFamily="-1" charset="-128"/>
              </a:endParaRP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7020272" y="606019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Demand</a:t>
            </a:r>
            <a:endParaRPr lang="zh-TW" altLang="en-US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83230" y="4422810"/>
            <a:ext cx="35938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健康管理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(health management)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42900" indent="-342900" algn="r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食品營養辨識能力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(nutrient literacy)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</a:p>
        </p:txBody>
      </p:sp>
      <p:sp>
        <p:nvSpPr>
          <p:cNvPr id="9" name="向右箭號 8"/>
          <p:cNvSpPr/>
          <p:nvPr/>
        </p:nvSpPr>
        <p:spPr bwMode="auto">
          <a:xfrm rot="10800000">
            <a:off x="6442688" y="6162331"/>
            <a:ext cx="549732" cy="45912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u="sng" smtClean="0">
              <a:solidFill>
                <a:srgbClr val="000000"/>
              </a:solidFill>
              <a:ea typeface="ＭＳ Ｐゴシック" pitchFamily="-1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88764" y="6068728"/>
            <a:ext cx="259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Education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06475" y="4221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u="sng" dirty="0">
              <a:solidFill>
                <a:srgbClr val="000000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2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落實源頭管</a:t>
            </a:r>
            <a:r>
              <a:rPr lang="zh-TW" altLang="en-US" dirty="0"/>
              <a:t>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464416"/>
              </p:ext>
            </p:extLst>
          </p:nvPr>
        </p:nvGraphicFramePr>
        <p:xfrm>
          <a:off x="2483768" y="935037"/>
          <a:ext cx="7488832" cy="566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橢圓 6"/>
          <p:cNvSpPr/>
          <p:nvPr/>
        </p:nvSpPr>
        <p:spPr bwMode="auto">
          <a:xfrm>
            <a:off x="5076056" y="2636912"/>
            <a:ext cx="2304256" cy="2232248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3232" y="29969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PLM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65" y="3767707"/>
            <a:ext cx="1436837" cy="53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7"/>
          <p:cNvSpPr txBox="1"/>
          <p:nvPr/>
        </p:nvSpPr>
        <p:spPr>
          <a:xfrm>
            <a:off x="6516216" y="1639211"/>
            <a:ext cx="1503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配方管理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7"/>
          <p:cNvSpPr txBox="1"/>
          <p:nvPr/>
        </p:nvSpPr>
        <p:spPr>
          <a:xfrm>
            <a:off x="3518221" y="3799753"/>
            <a:ext cx="176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原物料資訊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7"/>
          <p:cNvSpPr txBox="1"/>
          <p:nvPr/>
        </p:nvSpPr>
        <p:spPr>
          <a:xfrm>
            <a:off x="7165949" y="3799752"/>
            <a:ext cx="176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包裝與標籤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7"/>
          <p:cNvSpPr txBox="1"/>
          <p:nvPr/>
        </p:nvSpPr>
        <p:spPr>
          <a:xfrm>
            <a:off x="5344081" y="4996408"/>
            <a:ext cx="1768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</a:t>
            </a:r>
            <a:endParaRPr lang="en-US" altLang="zh-TW" sz="3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與品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107503" y="1196752"/>
            <a:ext cx="3410717" cy="2304256"/>
            <a:chOff x="107503" y="1196752"/>
            <a:chExt cx="3410717" cy="2304256"/>
          </a:xfrm>
        </p:grpSpPr>
        <p:sp>
          <p:nvSpPr>
            <p:cNvPr id="15" name="圓角矩形 14"/>
            <p:cNvSpPr/>
            <p:nvPr/>
          </p:nvSpPr>
          <p:spPr bwMode="auto">
            <a:xfrm>
              <a:off x="107503" y="1196752"/>
              <a:ext cx="3410717" cy="2304256"/>
            </a:xfrm>
            <a:prstGeom prst="roundRect">
              <a:avLst/>
            </a:prstGeom>
            <a:noFill/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文字方塊 7"/>
            <p:cNvSpPr txBox="1"/>
            <p:nvPr/>
          </p:nvSpPr>
          <p:spPr>
            <a:xfrm>
              <a:off x="251520" y="1340768"/>
              <a:ext cx="316886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科專計畫</a:t>
              </a:r>
              <a:r>
                <a:rPr lang="en-US" altLang="zh-TW" sz="3200" b="1" dirty="0" smtClean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</a:p>
            <a:p>
              <a:r>
                <a:rPr lang="zh-TW" alt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與世界食品法規接軌的源頭管理資訊服務計畫</a:t>
              </a:r>
              <a:endPara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0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TW" altLang="en-US" dirty="0" smtClean="0"/>
              <a:t>精耕流通足跡 </a:t>
            </a:r>
            <a:r>
              <a:rPr kumimoji="1" lang="en-US" altLang="zh-TW" dirty="0" smtClean="0"/>
              <a:t>(1)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pic>
        <p:nvPicPr>
          <p:cNvPr id="7" name="圖片 6" descr="eBase原料訊息輸入畫面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9682" r="1999" b="4508"/>
          <a:stretch/>
        </p:blipFill>
        <p:spPr>
          <a:xfrm>
            <a:off x="827584" y="1493670"/>
            <a:ext cx="7974439" cy="532859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 bwMode="auto">
          <a:xfrm>
            <a:off x="827584" y="1939995"/>
            <a:ext cx="7128792" cy="21602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868144" y="2708920"/>
            <a:ext cx="2808312" cy="2016224"/>
          </a:xfrm>
          <a:prstGeom prst="rect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868144" y="4923280"/>
            <a:ext cx="2808312" cy="648072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059832" y="2636912"/>
            <a:ext cx="2736304" cy="1872208"/>
          </a:xfrm>
          <a:prstGeom prst="rect">
            <a:avLst/>
          </a:prstGeom>
          <a:noFill/>
          <a:ln w="508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059832" y="4581128"/>
            <a:ext cx="2736304" cy="1584176"/>
          </a:xfrm>
          <a:prstGeom prst="rect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圓角矩形圖說文字 25"/>
          <p:cNvSpPr/>
          <p:nvPr/>
        </p:nvSpPr>
        <p:spPr bwMode="auto">
          <a:xfrm>
            <a:off x="179512" y="1196752"/>
            <a:ext cx="1152128" cy="432048"/>
          </a:xfrm>
          <a:prstGeom prst="wedgeRoundRectCallout">
            <a:avLst>
              <a:gd name="adj1" fmla="val 32238"/>
              <a:gd name="adj2" fmla="val 100729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資訊類別</a:t>
            </a:r>
            <a:endParaRPr kumimoji="0" lang="zh-TW" altLang="en-US" sz="1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圖說文字 26"/>
          <p:cNvSpPr/>
          <p:nvPr/>
        </p:nvSpPr>
        <p:spPr bwMode="auto">
          <a:xfrm>
            <a:off x="7812360" y="1988840"/>
            <a:ext cx="936104" cy="432048"/>
          </a:xfrm>
          <a:prstGeom prst="wedgeRoundRectCallout">
            <a:avLst>
              <a:gd name="adj1" fmla="val 11845"/>
              <a:gd name="adj2" fmla="val 104200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過敏原</a:t>
            </a:r>
          </a:p>
        </p:txBody>
      </p:sp>
      <p:sp>
        <p:nvSpPr>
          <p:cNvPr id="28" name="圓角矩形圖說文字 27"/>
          <p:cNvSpPr/>
          <p:nvPr/>
        </p:nvSpPr>
        <p:spPr bwMode="auto">
          <a:xfrm>
            <a:off x="7020272" y="6021288"/>
            <a:ext cx="1152128" cy="432048"/>
          </a:xfrm>
          <a:prstGeom prst="wedgeRoundRectCallout">
            <a:avLst>
              <a:gd name="adj1" fmla="val 33581"/>
              <a:gd name="adj2" fmla="val -138013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基改成分</a:t>
            </a:r>
          </a:p>
        </p:txBody>
      </p:sp>
      <p:sp>
        <p:nvSpPr>
          <p:cNvPr id="29" name="圓角矩形圖說文字 28"/>
          <p:cNvSpPr/>
          <p:nvPr/>
        </p:nvSpPr>
        <p:spPr bwMode="auto">
          <a:xfrm>
            <a:off x="1979712" y="3284984"/>
            <a:ext cx="936104" cy="432048"/>
          </a:xfrm>
          <a:prstGeom prst="wedgeRoundRectCallout">
            <a:avLst>
              <a:gd name="adj1" fmla="val 60333"/>
              <a:gd name="adj2" fmla="val 102130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添加物</a:t>
            </a:r>
          </a:p>
        </p:txBody>
      </p:sp>
      <p:sp>
        <p:nvSpPr>
          <p:cNvPr id="30" name="圓角矩形圖說文字 29"/>
          <p:cNvSpPr/>
          <p:nvPr/>
        </p:nvSpPr>
        <p:spPr bwMode="auto">
          <a:xfrm>
            <a:off x="2195736" y="5517232"/>
            <a:ext cx="720080" cy="432048"/>
          </a:xfrm>
          <a:prstGeom prst="wedgeRoundRectCallout">
            <a:avLst>
              <a:gd name="adj1" fmla="val 49060"/>
              <a:gd name="adj2" fmla="val -104889"/>
              <a:gd name="adj3" fmla="val 16667"/>
            </a:avLst>
          </a:prstGeom>
          <a:solidFill>
            <a:schemeClr val="bg1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產地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3635896" y="105273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Master Data Traceability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62116" y="6505575"/>
            <a:ext cx="838200" cy="261938"/>
          </a:xfrm>
        </p:spPr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-3420888" y="2492896"/>
            <a:ext cx="9128789" cy="8712968"/>
            <a:chOff x="68552" y="2492896"/>
            <a:chExt cx="9128789" cy="8712968"/>
          </a:xfrm>
        </p:grpSpPr>
        <p:sp>
          <p:nvSpPr>
            <p:cNvPr id="6" name="橢圓 5"/>
            <p:cNvSpPr/>
            <p:nvPr/>
          </p:nvSpPr>
          <p:spPr bwMode="auto">
            <a:xfrm>
              <a:off x="68552" y="2492896"/>
              <a:ext cx="9128789" cy="871296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1566656" y="3862091"/>
              <a:ext cx="6132582" cy="591304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3084775" y="5301208"/>
              <a:ext cx="3096344" cy="2960712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73792" y="60212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3792" y="42210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9411" y="278092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直線圖說文字 2 (加上框線和強調線) 13"/>
          <p:cNvSpPr/>
          <p:nvPr/>
        </p:nvSpPr>
        <p:spPr bwMode="auto">
          <a:xfrm>
            <a:off x="3491880" y="1340768"/>
            <a:ext cx="2304256" cy="1008112"/>
          </a:xfrm>
          <a:prstGeom prst="accentBorderCallout2">
            <a:avLst>
              <a:gd name="adj1" fmla="val 49608"/>
              <a:gd name="adj2" fmla="val -8333"/>
              <a:gd name="adj3" fmla="val 49608"/>
              <a:gd name="adj4" fmla="val -19189"/>
              <a:gd name="adj5" fmla="val 154816"/>
              <a:gd name="adj6" fmla="val -73720"/>
            </a:avLst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上一手、</a:t>
            </a:r>
            <a:endParaRPr kumimoji="0" lang="en-US" altLang="zh-TW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下一手資料</a:t>
            </a:r>
          </a:p>
        </p:txBody>
      </p:sp>
      <p:sp>
        <p:nvSpPr>
          <p:cNvPr id="15" name="直線圖說文字 2 (加上框線和強調線) 14"/>
          <p:cNvSpPr/>
          <p:nvPr/>
        </p:nvSpPr>
        <p:spPr bwMode="auto">
          <a:xfrm>
            <a:off x="3794247" y="3212976"/>
            <a:ext cx="2001889" cy="1008112"/>
          </a:xfrm>
          <a:prstGeom prst="accentBorderCallout2">
            <a:avLst>
              <a:gd name="adj1" fmla="val 49608"/>
              <a:gd name="adj2" fmla="val -8333"/>
              <a:gd name="adj3" fmla="val 48673"/>
              <a:gd name="adj4" fmla="val -27581"/>
              <a:gd name="adj5" fmla="val 113098"/>
              <a:gd name="adj6" fmla="val -100280"/>
            </a:avLst>
          </a:prstGeom>
          <a:solidFill>
            <a:schemeClr val="accent2"/>
          </a:solidFill>
          <a:ln w="635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資訊、揭露、證明</a:t>
            </a:r>
            <a:endParaRPr kumimoji="0" lang="zh-TW" altLang="en-US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(加上框線和強調線) 15"/>
          <p:cNvSpPr/>
          <p:nvPr/>
        </p:nvSpPr>
        <p:spPr bwMode="auto">
          <a:xfrm>
            <a:off x="3960323" y="5157192"/>
            <a:ext cx="1763805" cy="1008112"/>
          </a:xfrm>
          <a:prstGeom prst="accentBorderCallout2">
            <a:avLst>
              <a:gd name="adj1" fmla="val 49608"/>
              <a:gd name="adj2" fmla="val -8333"/>
              <a:gd name="adj3" fmla="val 48673"/>
              <a:gd name="adj4" fmla="val -27581"/>
              <a:gd name="adj5" fmla="val 101875"/>
              <a:gd name="adj6" fmla="val -116944"/>
            </a:avLst>
          </a:prstGeom>
          <a:solidFill>
            <a:srgbClr val="FFFF00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BOM</a:t>
            </a:r>
            <a:r>
              <a:rPr kumimoji="0" lang="zh-TW" alt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批號管理</a:t>
            </a:r>
            <a:endParaRPr kumimoji="0" lang="en-US" altLang="zh-TW" sz="2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上-下雙向箭號 16"/>
          <p:cNvSpPr/>
          <p:nvPr/>
        </p:nvSpPr>
        <p:spPr bwMode="auto">
          <a:xfrm>
            <a:off x="4579167" y="2420888"/>
            <a:ext cx="432048" cy="714082"/>
          </a:xfrm>
          <a:prstGeom prst="upDownArrow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上-下雙向箭號 17"/>
          <p:cNvSpPr/>
          <p:nvPr/>
        </p:nvSpPr>
        <p:spPr bwMode="auto">
          <a:xfrm>
            <a:off x="4608395" y="4321377"/>
            <a:ext cx="432048" cy="720080"/>
          </a:xfrm>
          <a:prstGeom prst="upDownArrow">
            <a:avLst/>
          </a:prstGeom>
          <a:gradFill>
            <a:gsLst>
              <a:gs pos="0">
                <a:schemeClr val="accent2"/>
              </a:gs>
              <a:gs pos="100000">
                <a:srgbClr val="FFFF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07242"/>
            <a:ext cx="1052398" cy="98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9139\Desktop\ariba-logo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78" y="3291084"/>
            <a:ext cx="1392477" cy="7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96114" y="1490881"/>
            <a:ext cx="334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電子發票系統</a:t>
            </a:r>
            <a:endParaRPr lang="zh-TW" altLang="en-US" sz="40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pPr algn="l"/>
            <a:r>
              <a:rPr kumimoji="1" lang="zh-TW" altLang="en-US" dirty="0" smtClean="0"/>
              <a:t>精耕流通足跡 </a:t>
            </a:r>
            <a:r>
              <a:rPr kumimoji="1" lang="en-US" altLang="zh-TW" dirty="0" smtClean="0"/>
              <a:t>(2)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TW" altLang="en-US" dirty="0" smtClean="0"/>
              <a:t>自主管理國際接軌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39F7-9E4A-462B-B906-1E9D0642048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000000"/>
              </a:solidFill>
              <a:cs typeface="Calibri" pitchFamily="-1" charset="0"/>
            </a:endParaRPr>
          </a:p>
        </p:txBody>
      </p:sp>
      <p:pic>
        <p:nvPicPr>
          <p:cNvPr id="6" name="Picture 22" descr="SQF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74" y="2924944"/>
            <a:ext cx="1933186" cy="71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5323267" y="3714967"/>
            <a:ext cx="3569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zh-TW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 management</a:t>
            </a:r>
          </a:p>
          <a:p>
            <a:pPr marL="285750" indent="-285750">
              <a:buFont typeface="Arial"/>
              <a:buChar char="•"/>
            </a:pPr>
            <a:endParaRPr kumimoji="1" lang="en-US" altLang="zh-TW" sz="10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zh-TW" sz="20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Audit system integrity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68" y="5483487"/>
            <a:ext cx="1177628" cy="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50" y="5427046"/>
            <a:ext cx="792088" cy="7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5" descr="L1004164910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7290" r="8193" b="8781"/>
          <a:stretch/>
        </p:blipFill>
        <p:spPr>
          <a:xfrm>
            <a:off x="742460" y="2595055"/>
            <a:ext cx="1343134" cy="1330921"/>
          </a:xfrm>
          <a:prstGeom prst="rect">
            <a:avLst/>
          </a:prstGeom>
        </p:spPr>
      </p:pic>
      <p:sp>
        <p:nvSpPr>
          <p:cNvPr id="18" name="向右箭號 17"/>
          <p:cNvSpPr/>
          <p:nvPr/>
        </p:nvSpPr>
        <p:spPr bwMode="auto">
          <a:xfrm>
            <a:off x="2164777" y="3119341"/>
            <a:ext cx="1152128" cy="432048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肘形接點 28"/>
          <p:cNvCxnSpPr>
            <a:endCxn id="14" idx="0"/>
          </p:cNvCxnSpPr>
          <p:nvPr/>
        </p:nvCxnSpPr>
        <p:spPr bwMode="auto">
          <a:xfrm rot="5400000">
            <a:off x="3169635" y="4445746"/>
            <a:ext cx="792088" cy="1283394"/>
          </a:xfrm>
          <a:prstGeom prst="bentConnector3">
            <a:avLst>
              <a:gd name="adj1" fmla="val 74993"/>
            </a:avLst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肘形接點 29"/>
          <p:cNvCxnSpPr/>
          <p:nvPr/>
        </p:nvCxnSpPr>
        <p:spPr bwMode="auto">
          <a:xfrm rot="16200000" flipH="1">
            <a:off x="4477406" y="4427510"/>
            <a:ext cx="720080" cy="1260140"/>
          </a:xfrm>
          <a:prstGeom prst="bentConnector3">
            <a:avLst>
              <a:gd name="adj1" fmla="val 81610"/>
            </a:avLst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C:\Users\9139\Desktop\image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201" r="14782" b="4733"/>
          <a:stretch/>
        </p:blipFill>
        <p:spPr bwMode="auto">
          <a:xfrm>
            <a:off x="3366827" y="2679300"/>
            <a:ext cx="1673237" cy="21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43" y="1033188"/>
            <a:ext cx="969256" cy="143593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157758" y="5487615"/>
            <a:ext cx="218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PLM System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 descr="C:\Users\9139\Desktop\ariba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06" y="5427046"/>
            <a:ext cx="938604" cy="7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278438" y="5483777"/>
            <a:ext cx="218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Traceability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右箭號 20"/>
          <p:cNvSpPr/>
          <p:nvPr/>
        </p:nvSpPr>
        <p:spPr bwMode="auto">
          <a:xfrm rot="10800000">
            <a:off x="5138960" y="3130695"/>
            <a:ext cx="1152128" cy="43204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7504" y="397544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食品工業發展研究所</a:t>
            </a:r>
            <a:endParaRPr lang="zh-TW" altLang="en-US" sz="2400" b="1" dirty="0"/>
          </a:p>
        </p:txBody>
      </p:sp>
      <p:sp>
        <p:nvSpPr>
          <p:cNvPr id="23" name="向右箭號 22"/>
          <p:cNvSpPr/>
          <p:nvPr/>
        </p:nvSpPr>
        <p:spPr bwMode="auto">
          <a:xfrm rot="5400000">
            <a:off x="7170775" y="2443755"/>
            <a:ext cx="468992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6TGp_happiness_light">
  <a:themeElements>
    <a:clrScheme name="266TGp_happiness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66TGp_happiness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6TGp_happiness_light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66TGp_happiness_light">
  <a:themeElements>
    <a:clrScheme name="266TGp_happiness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66TGp_happiness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6TGp_happiness_light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66TGp_happiness_light">
  <a:themeElements>
    <a:clrScheme name="266TGp_happiness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66TGp_happiness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6TGp_happiness_light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266TGp_happiness_light">
  <a:themeElements>
    <a:clrScheme name="266TGp_happiness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66TGp_happiness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6TGp_happiness_light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6TGp_happiness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11560</TotalTime>
  <Words>1177</Words>
  <Application>Microsoft Office PowerPoint</Application>
  <PresentationFormat>如螢幕大小 (4:3)</PresentationFormat>
  <Paragraphs>252</Paragraphs>
  <Slides>24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24</vt:i4>
      </vt:variant>
    </vt:vector>
  </HeadingPairs>
  <TitlesOfParts>
    <vt:vector size="39" baseType="lpstr">
      <vt:lpstr>Microsoft JhengHei UI</vt:lpstr>
      <vt:lpstr>ＭＳ Ｐゴシック</vt:lpstr>
      <vt:lpstr>宋体</vt:lpstr>
      <vt:lpstr>微軟正黑體</vt:lpstr>
      <vt:lpstr>微軟正黑體</vt:lpstr>
      <vt:lpstr>新細明體</vt:lpstr>
      <vt:lpstr>Arial</vt:lpstr>
      <vt:lpstr>Calibri</vt:lpstr>
      <vt:lpstr>Century Gothic</vt:lpstr>
      <vt:lpstr>Wingdings</vt:lpstr>
      <vt:lpstr>266TGp_happiness_light</vt:lpstr>
      <vt:lpstr>1_266TGp_happiness_light</vt:lpstr>
      <vt:lpstr>2_266TGp_happiness_light</vt:lpstr>
      <vt:lpstr>3_266TGp_happiness_light</vt:lpstr>
      <vt:lpstr>Office Theme</vt:lpstr>
      <vt:lpstr>食品安全與國民營養健康</vt:lpstr>
      <vt:lpstr>PowerPoint 簡報</vt:lpstr>
      <vt:lpstr>台灣近年食品安全風波不斷</vt:lpstr>
      <vt:lpstr>台灣食品安全進步的軌跡</vt:lpstr>
      <vt:lpstr>食品安全Supply &amp; Demand 的平衡對策</vt:lpstr>
      <vt:lpstr>落實源頭管理</vt:lpstr>
      <vt:lpstr>精耕流通足跡 (1)</vt:lpstr>
      <vt:lpstr>精耕流通足跡 (2)</vt:lpstr>
      <vt:lpstr>自主管理國際接軌</vt:lpstr>
      <vt:lpstr>食品安全Supply &amp; Demand 的平衡對策</vt:lpstr>
      <vt:lpstr>飲食習慣的全球問題趨勢</vt:lpstr>
      <vt:lpstr>食品安全的宏觀角度</vt:lpstr>
      <vt:lpstr>PowerPoint 簡報</vt:lpstr>
      <vt:lpstr>均衡飲食第一步 – 份量要正確!</vt:lpstr>
      <vt:lpstr>均衡飲食第一步 – 份量要正確!</vt:lpstr>
      <vt:lpstr>均衡飲食第二步 – 熱量預算收支要平衡</vt:lpstr>
      <vt:lpstr>PowerPoint 簡報</vt:lpstr>
      <vt:lpstr>均衡量飲食範例 -- 地中海型飲食</vt:lpstr>
      <vt:lpstr>2015 USDA飲食指南: 飲食最新趨勢</vt:lpstr>
      <vt:lpstr>運動的目的: 調整體質</vt:lpstr>
      <vt:lpstr>運動的目的: 增進氧氣吸收效率</vt:lpstr>
      <vt:lpstr>健康管理 Health Management</vt:lpstr>
      <vt:lpstr>PowerPoint 簡報</vt:lpstr>
      <vt:lpstr>附註：第11頁註解說明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what you do,  not what you think!</dc:title>
  <dc:creator>雷松清</dc:creator>
  <cp:lastModifiedBy>TFIDA TFIDA</cp:lastModifiedBy>
  <cp:revision>348</cp:revision>
  <cp:lastPrinted>2013-02-21T08:04:18Z</cp:lastPrinted>
  <dcterms:created xsi:type="dcterms:W3CDTF">2012-11-27T01:11:45Z</dcterms:created>
  <dcterms:modified xsi:type="dcterms:W3CDTF">2015-12-21T09:13:26Z</dcterms:modified>
</cp:coreProperties>
</file>