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8" r:id="rId1"/>
  </p:sldMasterIdLst>
  <p:notesMasterIdLst>
    <p:notesMasterId r:id="rId16"/>
  </p:notesMasterIdLst>
  <p:handoutMasterIdLst>
    <p:handoutMasterId r:id="rId17"/>
  </p:handoutMasterIdLst>
  <p:sldIdLst>
    <p:sldId id="348" r:id="rId2"/>
    <p:sldId id="349" r:id="rId3"/>
    <p:sldId id="365" r:id="rId4"/>
    <p:sldId id="350" r:id="rId5"/>
    <p:sldId id="372" r:id="rId6"/>
    <p:sldId id="376" r:id="rId7"/>
    <p:sldId id="370" r:id="rId8"/>
    <p:sldId id="371" r:id="rId9"/>
    <p:sldId id="375" r:id="rId10"/>
    <p:sldId id="366" r:id="rId11"/>
    <p:sldId id="373" r:id="rId12"/>
    <p:sldId id="369" r:id="rId13"/>
    <p:sldId id="374" r:id="rId14"/>
    <p:sldId id="361" r:id="rId1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CC"/>
    <a:srgbClr val="FF9900"/>
    <a:srgbClr val="BFBFBF"/>
    <a:srgbClr val="FF00FF"/>
    <a:srgbClr val="9966FF"/>
    <a:srgbClr val="FF99FF"/>
    <a:srgbClr val="FFCCFF"/>
    <a:srgbClr val="CCFF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2857" autoAdjust="0"/>
  </p:normalViewPr>
  <p:slideViewPr>
    <p:cSldViewPr snapToGrid="0">
      <p:cViewPr varScale="1">
        <p:scale>
          <a:sx n="65" d="100"/>
          <a:sy n="65" d="100"/>
        </p:scale>
        <p:origin x="444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7893C-FE4D-42ED-815D-F1C70E17C3A1}" type="datetimeFigureOut">
              <a:rPr lang="zh-TW" altLang="en-US" smtClean="0"/>
              <a:t>2019/8/23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D5376-C604-4D8E-B9B7-F7B27E5038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867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3FB04-2684-4A30-80FD-1174027D1646}" type="datetimeFigureOut">
              <a:rPr lang="zh-TW" altLang="en-US" smtClean="0"/>
              <a:t>2019/8/23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BF9DB-8233-48E5-B462-5A51B1A8BE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1382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DCAA95-A527-40A1-B6E4-DBBC4D626C96}" type="slidenum">
              <a:rPr lang="en-US" altLang="zh-TW" smtClean="0"/>
              <a:pPr/>
              <a:t>1</a:t>
            </a:fld>
            <a:endParaRPr lang="en-US" altLang="zh-TW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837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276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全真中黑體" pitchFamily="49" charset="-120"/>
              </a:defRPr>
            </a:lvl1pPr>
            <a:lvl2pPr marL="742950" indent="-285750" defTabSz="95567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全真中黑體" pitchFamily="49" charset="-120"/>
              </a:defRPr>
            </a:lvl2pPr>
            <a:lvl3pPr marL="1143000" indent="-228600" defTabSz="95567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全真中黑體" pitchFamily="49" charset="-120"/>
              </a:defRPr>
            </a:lvl3pPr>
            <a:lvl4pPr marL="1600200" indent="-228600" defTabSz="95567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全真中黑體" pitchFamily="49" charset="-120"/>
              </a:defRPr>
            </a:lvl4pPr>
            <a:lvl5pPr marL="2057400" indent="-228600" defTabSz="95567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全真中黑體" pitchFamily="49" charset="-12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全真中黑體" pitchFamily="49" charset="-12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全真中黑體" pitchFamily="49" charset="-12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全真中黑體" pitchFamily="49" charset="-12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全真中黑體" pitchFamily="49" charset="-120"/>
              </a:defRPr>
            </a:lvl9pPr>
          </a:lstStyle>
          <a:p>
            <a:pPr eaLnBrk="1" hangingPunct="1"/>
            <a:fld id="{13964AC0-2F07-47BF-9490-D3158906EED1}" type="slidenum">
              <a:rPr lang="en-US" altLang="zh-TW" smtClean="0"/>
              <a:pPr eaLnBrk="1" hangingPunct="1"/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991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1" name="Group 29"/>
          <p:cNvGrpSpPr>
            <a:grpSpLocks/>
          </p:cNvGrpSpPr>
          <p:nvPr/>
        </p:nvGrpSpPr>
        <p:grpSpPr bwMode="auto">
          <a:xfrm>
            <a:off x="1143000" y="628650"/>
            <a:ext cx="8012113" cy="2571750"/>
            <a:chOff x="720" y="396"/>
            <a:chExt cx="5047" cy="1620"/>
          </a:xfrm>
        </p:grpSpPr>
        <p:sp>
          <p:nvSpPr>
            <p:cNvPr id="3090" name="Rectangle 18"/>
            <p:cNvSpPr>
              <a:spLocks noChangeArrowheads="1"/>
            </p:cNvSpPr>
            <p:nvPr userDrawn="1"/>
          </p:nvSpPr>
          <p:spPr bwMode="gray">
            <a:xfrm>
              <a:off x="1081" y="396"/>
              <a:ext cx="4686" cy="159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00" name="Rectangle 28"/>
            <p:cNvSpPr>
              <a:spLocks noChangeArrowheads="1"/>
            </p:cNvSpPr>
            <p:nvPr userDrawn="1"/>
          </p:nvSpPr>
          <p:spPr bwMode="gray">
            <a:xfrm>
              <a:off x="720" y="1440"/>
              <a:ext cx="576" cy="57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3089" name="Rectangle 17"/>
          <p:cNvSpPr>
            <a:spLocks noChangeArrowheads="1"/>
          </p:cNvSpPr>
          <p:nvPr/>
        </p:nvSpPr>
        <p:spPr bwMode="gray">
          <a:xfrm>
            <a:off x="1130300" y="3141663"/>
            <a:ext cx="8013700" cy="5746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gray">
          <a:xfrm>
            <a:off x="573088" y="2520950"/>
            <a:ext cx="576262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gray">
          <a:xfrm>
            <a:off x="1716088" y="628650"/>
            <a:ext cx="566737" cy="6365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gray">
          <a:xfrm>
            <a:off x="2278063" y="0"/>
            <a:ext cx="585787" cy="6350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94" name="Rectangle 22"/>
          <p:cNvSpPr>
            <a:spLocks noChangeArrowheads="1"/>
          </p:cNvSpPr>
          <p:nvPr/>
        </p:nvSpPr>
        <p:spPr bwMode="gray">
          <a:xfrm>
            <a:off x="2281238" y="628650"/>
            <a:ext cx="585787" cy="6318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95" name="Rectangle 23"/>
          <p:cNvSpPr>
            <a:spLocks noChangeArrowheads="1"/>
          </p:cNvSpPr>
          <p:nvPr/>
        </p:nvSpPr>
        <p:spPr bwMode="gray">
          <a:xfrm>
            <a:off x="1141413" y="1262063"/>
            <a:ext cx="574675" cy="6254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gray">
          <a:xfrm>
            <a:off x="1716088" y="1263650"/>
            <a:ext cx="566737" cy="6223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gray">
          <a:xfrm>
            <a:off x="573088" y="1885950"/>
            <a:ext cx="576262" cy="6445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98" name="Rectangle 26"/>
          <p:cNvSpPr>
            <a:spLocks noChangeArrowheads="1"/>
          </p:cNvSpPr>
          <p:nvPr/>
        </p:nvSpPr>
        <p:spPr bwMode="gray">
          <a:xfrm>
            <a:off x="1141413" y="1885950"/>
            <a:ext cx="576262" cy="6445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99" name="Rectangle 27"/>
          <p:cNvSpPr>
            <a:spLocks noChangeArrowheads="1"/>
          </p:cNvSpPr>
          <p:nvPr/>
        </p:nvSpPr>
        <p:spPr bwMode="gray">
          <a:xfrm>
            <a:off x="0" y="2528888"/>
            <a:ext cx="574675" cy="63341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1752600" y="1800225"/>
            <a:ext cx="6629400" cy="1012825"/>
          </a:xfrm>
        </p:spPr>
        <p:txBody>
          <a:bodyPr/>
          <a:lstStyle>
            <a:lvl1pPr algn="ctr">
              <a:defRPr sz="3600" i="1">
                <a:latin typeface="Verdana" panose="020B0604030504040204" pitchFamily="34" charset="0"/>
              </a:defRPr>
            </a:lvl1pPr>
          </a:lstStyle>
          <a:p>
            <a:pPr lvl="0"/>
            <a:r>
              <a:rPr lang="zh-TW" altLang="en-US" noProof="0"/>
              <a:t>按一下以編輯母片標題樣式</a:t>
            </a:r>
            <a:endParaRPr lang="en-US" altLang="zh-TW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600200" y="3276600"/>
            <a:ext cx="6324600" cy="3810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/>
              <a:t>按一下以編輯母片副標題樣式</a:t>
            </a:r>
            <a:endParaRPr lang="en-US" altLang="zh-TW" noProof="0"/>
          </a:p>
        </p:txBody>
      </p:sp>
    </p:spTree>
    <p:extLst>
      <p:ext uri="{BB962C8B-B14F-4D97-AF65-F5344CB8AC3E}">
        <p14:creationId xmlns:p14="http://schemas.microsoft.com/office/powerpoint/2010/main" val="263159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35C4F4-003F-4AC8-93A3-ADC40CEEC18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1818FC6-7D1D-4D91-87C7-F4BEDCEDE05D}" type="datetimeFigureOut">
              <a:rPr lang="zh-TW" altLang="en-US" smtClean="0"/>
              <a:t>2019/8/23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3865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6019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6019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35C4F4-003F-4AC8-93A3-ADC40CEEC18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1818FC6-7D1D-4D91-87C7-F4BEDCEDE05D}" type="datetimeFigureOut">
              <a:rPr lang="zh-TW" altLang="en-US" smtClean="0"/>
              <a:t>2019/8/23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5237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391400" cy="4873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228725"/>
            <a:ext cx="8229600" cy="5248275"/>
          </a:xfrm>
        </p:spPr>
        <p:txBody>
          <a:bodyPr/>
          <a:lstStyle/>
          <a:p>
            <a:r>
              <a:rPr lang="zh-TW" altLang="en-US"/>
              <a:t>按一下圖示以新增表格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5943600" y="6537325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>
          <a:xfrm>
            <a:off x="2971800" y="65373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C235C4F4-003F-4AC8-93A3-ADC40CEEC18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>
          <a:xfrm>
            <a:off x="5943600" y="68263"/>
            <a:ext cx="2590800" cy="236537"/>
          </a:xfrm>
        </p:spPr>
        <p:txBody>
          <a:bodyPr/>
          <a:lstStyle>
            <a:lvl1pPr>
              <a:defRPr/>
            </a:lvl1pPr>
          </a:lstStyle>
          <a:p>
            <a:fld id="{31818FC6-7D1D-4D91-87C7-F4BEDCEDE05D}" type="datetimeFigureOut">
              <a:rPr lang="zh-TW" altLang="en-US" smtClean="0"/>
              <a:t>2019/8/23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326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anose="020F050202020403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35C4F4-003F-4AC8-93A3-ADC40CEEC18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635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35C4F4-003F-4AC8-93A3-ADC40CEEC18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1818FC6-7D1D-4D91-87C7-F4BEDCEDE05D}" type="datetimeFigureOut">
              <a:rPr lang="zh-TW" altLang="en-US" smtClean="0"/>
              <a:t>2019/8/23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341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28725"/>
            <a:ext cx="4038600" cy="52482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28725"/>
            <a:ext cx="4038600" cy="52482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35C4F4-003F-4AC8-93A3-ADC40CEEC18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1818FC6-7D1D-4D91-87C7-F4BEDCEDE05D}" type="datetimeFigureOut">
              <a:rPr lang="zh-TW" altLang="en-US" smtClean="0"/>
              <a:t>2019/8/23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1674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35C4F4-003F-4AC8-93A3-ADC40CEEC18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1818FC6-7D1D-4D91-87C7-F4BEDCEDE05D}" type="datetimeFigureOut">
              <a:rPr lang="zh-TW" altLang="en-US" smtClean="0"/>
              <a:t>2019/8/23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441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35C4F4-003F-4AC8-93A3-ADC40CEEC18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1818FC6-7D1D-4D91-87C7-F4BEDCEDE05D}" type="datetimeFigureOut">
              <a:rPr lang="zh-TW" altLang="en-US" smtClean="0"/>
              <a:t>2019/8/23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66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35C4F4-003F-4AC8-93A3-ADC40CEEC18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1818FC6-7D1D-4D91-87C7-F4BEDCEDE05D}" type="datetimeFigureOut">
              <a:rPr lang="zh-TW" altLang="en-US" smtClean="0"/>
              <a:t>2019/8/23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267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35C4F4-003F-4AC8-93A3-ADC40CEEC18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1818FC6-7D1D-4D91-87C7-F4BEDCEDE05D}" type="datetimeFigureOut">
              <a:rPr lang="zh-TW" altLang="en-US" smtClean="0"/>
              <a:t>2019/8/23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6265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35C4F4-003F-4AC8-93A3-ADC40CEEC18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1818FC6-7D1D-4D91-87C7-F4BEDCEDE05D}" type="datetimeFigureOut">
              <a:rPr lang="zh-TW" altLang="en-US" smtClean="0"/>
              <a:t>2019/8/23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443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655638" y="360363"/>
            <a:ext cx="8497887" cy="71913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287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537325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ea typeface="新細明體" panose="02020500000000000000" pitchFamily="18" charset="-120"/>
              </a:defRPr>
            </a:lvl1pPr>
          </a:lstStyle>
          <a:p>
            <a:endParaRPr lang="zh-TW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971800" y="653732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anose="02020500000000000000" pitchFamily="18" charset="-120"/>
              </a:defRPr>
            </a:lvl1pPr>
          </a:lstStyle>
          <a:p>
            <a:fld id="{C235C4F4-003F-4AC8-93A3-ADC40CEEC18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143000" y="457200"/>
            <a:ext cx="73914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gray">
          <a:xfrm>
            <a:off x="0" y="719138"/>
            <a:ext cx="328613" cy="3619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9" name="Rectangle 25"/>
          <p:cNvSpPr>
            <a:spLocks noChangeArrowheads="1"/>
          </p:cNvSpPr>
          <p:nvPr/>
        </p:nvSpPr>
        <p:spPr bwMode="gray">
          <a:xfrm>
            <a:off x="328613" y="357188"/>
            <a:ext cx="328612" cy="3619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gray">
          <a:xfrm>
            <a:off x="657225" y="0"/>
            <a:ext cx="328613" cy="3619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657225" y="361950"/>
            <a:ext cx="328613" cy="3619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328613" y="719138"/>
            <a:ext cx="328612" cy="3619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4" name="Rectangle 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43600" y="68263"/>
            <a:ext cx="25908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+mn-lt"/>
                <a:ea typeface="新細明體" panose="02020500000000000000" pitchFamily="18" charset="-120"/>
              </a:defRPr>
            </a:lvl1pPr>
          </a:lstStyle>
          <a:p>
            <a:fld id="{31818FC6-7D1D-4D91-87C7-F4BEDCEDE05D}" type="datetimeFigureOut">
              <a:rPr lang="zh-TW" altLang="en-US" smtClean="0"/>
              <a:t>2019/8/23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21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衛星雲圖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5" b="8186"/>
          <a:stretch/>
        </p:blipFill>
        <p:spPr bwMode="auto">
          <a:xfrm>
            <a:off x="-64047" y="0"/>
            <a:ext cx="92080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 bwMode="auto">
          <a:xfrm>
            <a:off x="320730" y="3182905"/>
            <a:ext cx="8629650" cy="3467100"/>
          </a:xfrm>
          <a:prstGeom prst="rect">
            <a:avLst/>
          </a:prstGeom>
          <a:solidFill>
            <a:srgbClr val="BFBFB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00688" y="3468433"/>
            <a:ext cx="8278575" cy="19697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altLang="zh-TW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2019</a:t>
            </a:r>
            <a:r>
              <a:rPr kumimoji="0" lang="zh-TW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第</a:t>
            </a:r>
            <a:r>
              <a:rPr lang="en-US" altLang="zh-TW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11</a:t>
            </a: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號颱風白鹿</a:t>
            </a:r>
            <a:r>
              <a:rPr lang="en-US" altLang="zh-TW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(BAILU)</a:t>
            </a:r>
          </a:p>
          <a:p>
            <a:pPr algn="ctr">
              <a:lnSpc>
                <a:spcPct val="150000"/>
              </a:lnSpc>
            </a:pPr>
            <a:r>
              <a:rPr kumimoji="0"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分析研判報告</a:t>
            </a:r>
            <a:endParaRPr kumimoji="0" lang="en-US" altLang="zh-TW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kumimoji="0" lang="en-US" altLang="zh-TW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Picture 6" descr="防災中心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64062"/>
            <a:ext cx="4250369" cy="97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208762" y="5726659"/>
            <a:ext cx="2328813" cy="4343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840288" algn="l"/>
              </a:tabLst>
              <a:defRPr/>
            </a:pPr>
            <a:r>
              <a:rPr kumimoji="0" lang="en-GB" altLang="zh-TW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Arial Unicode MS" pitchFamily="34" charset="-120"/>
              </a:rPr>
              <a:t>20</a:t>
            </a:r>
            <a:r>
              <a:rPr kumimoji="0" lang="en-US" altLang="zh-TW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Arial Unicode MS" pitchFamily="34" charset="-120"/>
              </a:rPr>
              <a:t>19-08</a:t>
            </a:r>
            <a:r>
              <a:rPr lang="en-US" altLang="zh-TW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Arial Unicode MS" pitchFamily="34" charset="-120"/>
              </a:rPr>
              <a:t>-23</a:t>
            </a:r>
            <a:endParaRPr kumimoji="0" lang="en-GB" altLang="zh-TW" sz="2400" b="1" i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82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å®ééæ°´é å ±å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592" y="3015586"/>
            <a:ext cx="3047760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å®ééæ°´é å ±ä¸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9" y="940565"/>
            <a:ext cx="3047760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å®ééæ°´é å ±äº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440" y="2831853"/>
            <a:ext cx="3047760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å®ééæ°´é å ±ä¸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0565"/>
            <a:ext cx="3047760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740" y="271736"/>
            <a:ext cx="7848600" cy="898525"/>
          </a:xfrm>
        </p:spPr>
        <p:txBody>
          <a:bodyPr/>
          <a:lstStyle/>
          <a:p>
            <a:pPr algn="l"/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定量降雨預報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(6hr)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7141" y="940565"/>
            <a:ext cx="288032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bg1"/>
                </a:solidFill>
              </a:rPr>
              <a:t>08</a:t>
            </a:r>
            <a:r>
              <a:rPr lang="zh-TW" altLang="en-US" sz="1400" dirty="0" smtClean="0">
                <a:solidFill>
                  <a:schemeClr val="bg1"/>
                </a:solidFill>
              </a:rPr>
              <a:t>月</a:t>
            </a:r>
            <a:r>
              <a:rPr lang="en-US" altLang="zh-TW" sz="1400" dirty="0" smtClean="0">
                <a:solidFill>
                  <a:schemeClr val="bg1"/>
                </a:solidFill>
              </a:rPr>
              <a:t>23</a:t>
            </a:r>
            <a:r>
              <a:rPr lang="zh-TW" altLang="en-US" sz="1400" dirty="0" smtClean="0">
                <a:solidFill>
                  <a:schemeClr val="bg1"/>
                </a:solidFill>
              </a:rPr>
              <a:t>日</a:t>
            </a:r>
            <a:r>
              <a:rPr lang="en-US" altLang="zh-TW" sz="1400" dirty="0" smtClean="0">
                <a:solidFill>
                  <a:schemeClr val="bg1"/>
                </a:solidFill>
              </a:rPr>
              <a:t>14</a:t>
            </a:r>
            <a:r>
              <a:rPr lang="zh-TW" altLang="en-US" sz="1400" dirty="0" smtClean="0">
                <a:solidFill>
                  <a:schemeClr val="bg1"/>
                </a:solidFill>
              </a:rPr>
              <a:t>時 </a:t>
            </a:r>
            <a:r>
              <a:rPr lang="en-US" altLang="zh-TW" sz="1400" dirty="0">
                <a:solidFill>
                  <a:schemeClr val="bg1"/>
                </a:solidFill>
              </a:rPr>
              <a:t>~</a:t>
            </a:r>
            <a:r>
              <a:rPr lang="zh-TW" altLang="en-US" sz="1400" dirty="0">
                <a:solidFill>
                  <a:schemeClr val="bg1"/>
                </a:solidFill>
              </a:rPr>
              <a:t> </a:t>
            </a:r>
            <a:r>
              <a:rPr lang="en-US" altLang="zh-TW" sz="1400" dirty="0" smtClean="0">
                <a:solidFill>
                  <a:schemeClr val="bg1"/>
                </a:solidFill>
              </a:rPr>
              <a:t>08</a:t>
            </a:r>
            <a:r>
              <a:rPr lang="zh-TW" altLang="en-US" sz="1400" dirty="0" smtClean="0">
                <a:solidFill>
                  <a:schemeClr val="bg1"/>
                </a:solidFill>
              </a:rPr>
              <a:t>月</a:t>
            </a:r>
            <a:r>
              <a:rPr lang="en-US" altLang="zh-TW" sz="1400" dirty="0" smtClean="0">
                <a:solidFill>
                  <a:schemeClr val="bg1"/>
                </a:solidFill>
              </a:rPr>
              <a:t>23</a:t>
            </a:r>
            <a:r>
              <a:rPr lang="zh-TW" altLang="en-US" sz="1400" dirty="0" smtClean="0">
                <a:solidFill>
                  <a:schemeClr val="bg1"/>
                </a:solidFill>
              </a:rPr>
              <a:t>日</a:t>
            </a:r>
            <a:r>
              <a:rPr lang="en-US" altLang="zh-TW" sz="1400" dirty="0" smtClean="0">
                <a:solidFill>
                  <a:schemeClr val="bg1"/>
                </a:solidFill>
              </a:rPr>
              <a:t>20</a:t>
            </a:r>
            <a:r>
              <a:rPr lang="zh-TW" altLang="en-US" sz="1400" dirty="0" smtClean="0">
                <a:solidFill>
                  <a:schemeClr val="bg1"/>
                </a:solidFill>
              </a:rPr>
              <a:t>時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283739" y="2867412"/>
            <a:ext cx="288032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bg1"/>
                </a:solidFill>
              </a:rPr>
              <a:t>08</a:t>
            </a:r>
            <a:r>
              <a:rPr lang="zh-TW" altLang="en-US" sz="1400" dirty="0" smtClean="0">
                <a:solidFill>
                  <a:schemeClr val="bg1"/>
                </a:solidFill>
              </a:rPr>
              <a:t>月</a:t>
            </a:r>
            <a:r>
              <a:rPr lang="en-US" altLang="zh-TW" sz="1400" dirty="0" smtClean="0">
                <a:solidFill>
                  <a:schemeClr val="bg1"/>
                </a:solidFill>
              </a:rPr>
              <a:t>23</a:t>
            </a:r>
            <a:r>
              <a:rPr lang="zh-TW" altLang="en-US" sz="1400" dirty="0" smtClean="0">
                <a:solidFill>
                  <a:schemeClr val="bg1"/>
                </a:solidFill>
              </a:rPr>
              <a:t>日</a:t>
            </a:r>
            <a:r>
              <a:rPr lang="en-US" altLang="zh-TW" sz="1400" dirty="0" smtClean="0">
                <a:solidFill>
                  <a:schemeClr val="bg1"/>
                </a:solidFill>
              </a:rPr>
              <a:t>20</a:t>
            </a:r>
            <a:r>
              <a:rPr lang="zh-TW" altLang="en-US" sz="1400" dirty="0" smtClean="0">
                <a:solidFill>
                  <a:schemeClr val="bg1"/>
                </a:solidFill>
              </a:rPr>
              <a:t>時 </a:t>
            </a:r>
            <a:r>
              <a:rPr lang="en-US" altLang="zh-TW" sz="1400" dirty="0">
                <a:solidFill>
                  <a:schemeClr val="bg1"/>
                </a:solidFill>
              </a:rPr>
              <a:t>~</a:t>
            </a:r>
            <a:r>
              <a:rPr lang="zh-TW" altLang="en-US" sz="1400" dirty="0">
                <a:solidFill>
                  <a:schemeClr val="bg1"/>
                </a:solidFill>
              </a:rPr>
              <a:t> </a:t>
            </a:r>
            <a:r>
              <a:rPr lang="en-US" altLang="zh-TW" sz="1400" dirty="0" smtClean="0">
                <a:solidFill>
                  <a:schemeClr val="bg1"/>
                </a:solidFill>
              </a:rPr>
              <a:t>08</a:t>
            </a:r>
            <a:r>
              <a:rPr lang="zh-TW" altLang="en-US" sz="1400" dirty="0" smtClean="0">
                <a:solidFill>
                  <a:schemeClr val="bg1"/>
                </a:solidFill>
              </a:rPr>
              <a:t>月</a:t>
            </a:r>
            <a:r>
              <a:rPr lang="en-US" altLang="zh-TW" sz="1400" dirty="0" smtClean="0">
                <a:solidFill>
                  <a:schemeClr val="bg1"/>
                </a:solidFill>
              </a:rPr>
              <a:t>24</a:t>
            </a:r>
            <a:r>
              <a:rPr lang="zh-TW" altLang="en-US" sz="1400" dirty="0" smtClean="0">
                <a:solidFill>
                  <a:schemeClr val="bg1"/>
                </a:solidFill>
              </a:rPr>
              <a:t>日</a:t>
            </a:r>
            <a:r>
              <a:rPr lang="en-US" altLang="zh-TW" sz="1400" dirty="0" smtClean="0">
                <a:solidFill>
                  <a:schemeClr val="bg1"/>
                </a:solidFill>
              </a:rPr>
              <a:t>02</a:t>
            </a:r>
            <a:r>
              <a:rPr lang="zh-TW" altLang="en-US" sz="1400" dirty="0" smtClean="0">
                <a:solidFill>
                  <a:schemeClr val="bg1"/>
                </a:solidFill>
              </a:rPr>
              <a:t>時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333459" y="993990"/>
            <a:ext cx="288032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bg1"/>
                </a:solidFill>
              </a:rPr>
              <a:t>08</a:t>
            </a:r>
            <a:r>
              <a:rPr lang="zh-TW" altLang="en-US" sz="1400" dirty="0" smtClean="0">
                <a:solidFill>
                  <a:schemeClr val="bg1"/>
                </a:solidFill>
              </a:rPr>
              <a:t>月</a:t>
            </a:r>
            <a:r>
              <a:rPr lang="en-US" altLang="zh-TW" sz="1400" dirty="0" smtClean="0">
                <a:solidFill>
                  <a:schemeClr val="bg1"/>
                </a:solidFill>
              </a:rPr>
              <a:t>24</a:t>
            </a:r>
            <a:r>
              <a:rPr lang="zh-TW" altLang="en-US" sz="1400" dirty="0" smtClean="0">
                <a:solidFill>
                  <a:schemeClr val="bg1"/>
                </a:solidFill>
              </a:rPr>
              <a:t>日</a:t>
            </a:r>
            <a:r>
              <a:rPr lang="en-US" altLang="zh-TW" sz="1400" dirty="0" smtClean="0">
                <a:solidFill>
                  <a:schemeClr val="bg1"/>
                </a:solidFill>
              </a:rPr>
              <a:t>02</a:t>
            </a:r>
            <a:r>
              <a:rPr lang="zh-TW" altLang="en-US" sz="1400" dirty="0" smtClean="0">
                <a:solidFill>
                  <a:schemeClr val="bg1"/>
                </a:solidFill>
              </a:rPr>
              <a:t>時 </a:t>
            </a:r>
            <a:r>
              <a:rPr lang="en-US" altLang="zh-TW" sz="1400" dirty="0">
                <a:solidFill>
                  <a:schemeClr val="bg1"/>
                </a:solidFill>
              </a:rPr>
              <a:t>~</a:t>
            </a:r>
            <a:r>
              <a:rPr lang="zh-TW" altLang="en-US" sz="1400" dirty="0">
                <a:solidFill>
                  <a:schemeClr val="bg1"/>
                </a:solidFill>
              </a:rPr>
              <a:t> </a:t>
            </a:r>
            <a:r>
              <a:rPr lang="en-US" altLang="zh-TW" sz="1400" dirty="0" smtClean="0">
                <a:solidFill>
                  <a:schemeClr val="bg1"/>
                </a:solidFill>
              </a:rPr>
              <a:t>08</a:t>
            </a:r>
            <a:r>
              <a:rPr lang="zh-TW" altLang="en-US" sz="1400" dirty="0" smtClean="0">
                <a:solidFill>
                  <a:schemeClr val="bg1"/>
                </a:solidFill>
              </a:rPr>
              <a:t>月</a:t>
            </a:r>
            <a:r>
              <a:rPr lang="en-US" altLang="zh-TW" sz="1400" dirty="0" smtClean="0">
                <a:solidFill>
                  <a:schemeClr val="bg1"/>
                </a:solidFill>
              </a:rPr>
              <a:t>24</a:t>
            </a:r>
            <a:r>
              <a:rPr lang="zh-TW" altLang="en-US" sz="1400" dirty="0" smtClean="0">
                <a:solidFill>
                  <a:schemeClr val="bg1"/>
                </a:solidFill>
              </a:rPr>
              <a:t>日</a:t>
            </a:r>
            <a:r>
              <a:rPr lang="en-US" altLang="zh-TW" sz="1400" dirty="0" smtClean="0">
                <a:solidFill>
                  <a:schemeClr val="bg1"/>
                </a:solidFill>
              </a:rPr>
              <a:t>08</a:t>
            </a:r>
            <a:r>
              <a:rPr lang="zh-TW" altLang="en-US" sz="1400" dirty="0" smtClean="0">
                <a:solidFill>
                  <a:schemeClr val="bg1"/>
                </a:solidFill>
              </a:rPr>
              <a:t>時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246891" y="3021300"/>
            <a:ext cx="288032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bg1"/>
                </a:solidFill>
              </a:rPr>
              <a:t>08</a:t>
            </a:r>
            <a:r>
              <a:rPr lang="zh-TW" altLang="en-US" sz="1400" dirty="0" smtClean="0">
                <a:solidFill>
                  <a:schemeClr val="bg1"/>
                </a:solidFill>
              </a:rPr>
              <a:t>月</a:t>
            </a:r>
            <a:r>
              <a:rPr lang="en-US" altLang="zh-TW" sz="1400" dirty="0" smtClean="0">
                <a:solidFill>
                  <a:schemeClr val="bg1"/>
                </a:solidFill>
              </a:rPr>
              <a:t>24</a:t>
            </a:r>
            <a:r>
              <a:rPr lang="zh-TW" altLang="en-US" sz="1400" dirty="0" smtClean="0">
                <a:solidFill>
                  <a:schemeClr val="bg1"/>
                </a:solidFill>
              </a:rPr>
              <a:t>日</a:t>
            </a:r>
            <a:r>
              <a:rPr lang="en-US" altLang="zh-TW" sz="1400" dirty="0" smtClean="0">
                <a:solidFill>
                  <a:schemeClr val="bg1"/>
                </a:solidFill>
              </a:rPr>
              <a:t>08</a:t>
            </a:r>
            <a:r>
              <a:rPr lang="zh-TW" altLang="en-US" sz="1400" dirty="0" smtClean="0">
                <a:solidFill>
                  <a:schemeClr val="bg1"/>
                </a:solidFill>
              </a:rPr>
              <a:t>時 </a:t>
            </a:r>
            <a:r>
              <a:rPr lang="en-US" altLang="zh-TW" sz="1400" dirty="0">
                <a:solidFill>
                  <a:schemeClr val="bg1"/>
                </a:solidFill>
              </a:rPr>
              <a:t>~</a:t>
            </a:r>
            <a:r>
              <a:rPr lang="zh-TW" altLang="en-US" sz="1400" dirty="0">
                <a:solidFill>
                  <a:schemeClr val="bg1"/>
                </a:solidFill>
              </a:rPr>
              <a:t> </a:t>
            </a:r>
            <a:r>
              <a:rPr lang="en-US" altLang="zh-TW" sz="1400" dirty="0" smtClean="0">
                <a:solidFill>
                  <a:schemeClr val="bg1"/>
                </a:solidFill>
              </a:rPr>
              <a:t>08</a:t>
            </a:r>
            <a:r>
              <a:rPr lang="zh-TW" altLang="en-US" sz="1400" dirty="0" smtClean="0">
                <a:solidFill>
                  <a:schemeClr val="bg1"/>
                </a:solidFill>
              </a:rPr>
              <a:t>月</a:t>
            </a:r>
            <a:r>
              <a:rPr lang="en-US" altLang="zh-TW" sz="1400" dirty="0" smtClean="0">
                <a:solidFill>
                  <a:schemeClr val="bg1"/>
                </a:solidFill>
              </a:rPr>
              <a:t>24</a:t>
            </a:r>
            <a:r>
              <a:rPr lang="zh-TW" altLang="en-US" sz="1400" dirty="0" smtClean="0">
                <a:solidFill>
                  <a:schemeClr val="bg1"/>
                </a:solidFill>
              </a:rPr>
              <a:t>日</a:t>
            </a:r>
            <a:r>
              <a:rPr lang="en-US" altLang="zh-TW" sz="1400" dirty="0" smtClean="0">
                <a:solidFill>
                  <a:schemeClr val="bg1"/>
                </a:solidFill>
              </a:rPr>
              <a:t>14</a:t>
            </a:r>
            <a:r>
              <a:rPr lang="zh-TW" altLang="en-US" sz="1400" dirty="0" smtClean="0">
                <a:solidFill>
                  <a:schemeClr val="bg1"/>
                </a:solidFill>
              </a:rPr>
              <a:t>時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矩形 9"/>
          <p:cNvSpPr>
            <a:spLocks noChangeArrowheads="1"/>
          </p:cNvSpPr>
          <p:nvPr/>
        </p:nvSpPr>
        <p:spPr bwMode="auto">
          <a:xfrm>
            <a:off x="17141" y="6457890"/>
            <a:ext cx="9048646" cy="400110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257175">
              <a:defRPr kumimoji="1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0000FF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</a:rPr>
              <a:t>臺</a:t>
            </a:r>
            <a:r>
              <a:rPr lang="zh-TW" altLang="en-US" sz="20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南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</a:rPr>
              <a:t>地區未來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</a:rPr>
              <a:t>24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</a:rPr>
              <a:t>小時降雨仍不明顯，午後近山區有局部短暫雷陣雨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942095" y="493152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發布時間</a:t>
            </a:r>
            <a:r>
              <a:rPr lang="en-US" altLang="zh-TW" b="1" dirty="0" smtClean="0">
                <a:solidFill>
                  <a:schemeClr val="bg1"/>
                </a:solidFill>
              </a:rPr>
              <a:t>:  11:30</a:t>
            </a: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3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æ»¿æ½®é å ±å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7" y="1228054"/>
            <a:ext cx="4884336" cy="547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潮汐預報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70090"/>
              </p:ext>
            </p:extLst>
          </p:nvPr>
        </p:nvGraphicFramePr>
        <p:xfrm>
          <a:off x="5096579" y="786000"/>
          <a:ext cx="3906297" cy="3232390"/>
        </p:xfrm>
        <a:graphic>
          <a:graphicData uri="http://schemas.openxmlformats.org/drawingml/2006/table">
            <a:tbl>
              <a:tblPr/>
              <a:tblGrid>
                <a:gridCol w="919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6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6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6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latin typeface="Calibri" panose="020F0502020204030204" pitchFamily="34" charset="0"/>
                        </a:rPr>
                        <a:t>日期</a:t>
                      </a:r>
                    </a:p>
                  </a:txBody>
                  <a:tcPr marL="126490" marR="126490" marT="63245" marB="632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latin typeface="Calibri" panose="020F0502020204030204" pitchFamily="34" charset="0"/>
                        </a:rPr>
                        <a:t>站名</a:t>
                      </a:r>
                    </a:p>
                  </a:txBody>
                  <a:tcPr marL="126490" marR="126490" marT="63245" marB="632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Calibri" panose="020F0502020204030204" pitchFamily="34" charset="0"/>
                        </a:rPr>
                        <a:t>潮汐</a:t>
                      </a:r>
                    </a:p>
                  </a:txBody>
                  <a:tcPr marL="126490" marR="126490" marT="63245" marB="632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effectLst/>
                          <a:latin typeface="Calibri" panose="020F0502020204030204" pitchFamily="34" charset="0"/>
                        </a:rPr>
                        <a:t>時間</a:t>
                      </a:r>
                      <a:endParaRPr lang="zh-TW" altLang="en-US" sz="2200" b="1" dirty="0">
                        <a:latin typeface="Calibri" panose="020F0502020204030204" pitchFamily="34" charset="0"/>
                      </a:endParaRPr>
                    </a:p>
                  </a:txBody>
                  <a:tcPr marL="126490" marR="126490" marT="63245" marB="632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64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dirty="0" smtClean="0">
                          <a:effectLst/>
                          <a:latin typeface="Calibri" panose="020F0502020204030204" pitchFamily="34" charset="0"/>
                        </a:rPr>
                        <a:t>8/23</a:t>
                      </a:r>
                      <a:endParaRPr lang="zh-TW" altLang="en-US" sz="2200" b="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altLang="zh-TW" sz="2200" dirty="0" smtClean="0"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zh-TW" altLang="en-US" sz="2200" dirty="0" smtClean="0">
                          <a:effectLst/>
                          <a:latin typeface="Calibri" panose="020F0502020204030204" pitchFamily="34" charset="0"/>
                        </a:rPr>
                        <a:t>五</a:t>
                      </a:r>
                      <a:r>
                        <a:rPr lang="en-US" altLang="zh-TW" sz="2200" dirty="0" smtClean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zh-TW" altLang="en-US" sz="2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>
                          <a:effectLst/>
                          <a:latin typeface="Calibri" panose="020F0502020204030204" pitchFamily="34" charset="0"/>
                        </a:rPr>
                        <a:t>將軍</a:t>
                      </a: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小潮 </a:t>
                      </a:r>
                      <a:endParaRPr lang="zh-TW" altLang="en-US" sz="2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15:52</a:t>
                      </a:r>
                      <a:endParaRPr lang="en-US" altLang="zh-TW" sz="2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6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zh-TW" altLang="en-US" sz="2200" dirty="0">
                          <a:effectLst/>
                          <a:latin typeface="Calibri" panose="020F0502020204030204" pitchFamily="34" charset="0"/>
                        </a:rPr>
                        <a:t>安平</a:t>
                      </a: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小潮</a:t>
                      </a:r>
                      <a:endParaRPr lang="zh-TW" altLang="en-US" sz="2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14:19</a:t>
                      </a:r>
                      <a:endParaRPr lang="en-US" altLang="zh-TW" sz="2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649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TW" sz="2200" dirty="0" smtClean="0">
                          <a:effectLst/>
                          <a:latin typeface="Calibri" panose="020F0502020204030204" pitchFamily="34" charset="0"/>
                        </a:rPr>
                        <a:t>8/24</a:t>
                      </a:r>
                    </a:p>
                    <a:p>
                      <a:pPr algn="ctr"/>
                      <a:r>
                        <a:rPr lang="en-US" altLang="zh-TW" sz="2200" dirty="0" smtClean="0"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zh-TW" altLang="en-US" sz="2200" dirty="0" smtClean="0">
                          <a:effectLst/>
                          <a:latin typeface="Calibri" panose="020F0502020204030204" pitchFamily="34" charset="0"/>
                        </a:rPr>
                        <a:t>六</a:t>
                      </a:r>
                      <a:r>
                        <a:rPr lang="en-US" altLang="zh-TW" sz="2200" dirty="0" smtClean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zh-TW" altLang="en-US" sz="2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 smtClean="0">
                          <a:effectLst/>
                          <a:latin typeface="Calibri" panose="020F0502020204030204" pitchFamily="34" charset="0"/>
                        </a:rPr>
                        <a:t>將軍</a:t>
                      </a: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zh-TW" alt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小潮</a:t>
                      </a:r>
                      <a:endParaRPr lang="zh-TW" altLang="en-US" sz="2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03:51</a:t>
                      </a:r>
                      <a:endParaRPr lang="en-US" altLang="zh-TW" sz="2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309833"/>
                  </a:ext>
                </a:extLst>
              </a:tr>
              <a:tr h="380649">
                <a:tc vMerge="1">
                  <a:txBody>
                    <a:bodyPr/>
                    <a:lstStyle/>
                    <a:p>
                      <a:pPr algn="ctr"/>
                      <a:endParaRPr lang="zh-TW" altLang="en-US" sz="2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小潮</a:t>
                      </a:r>
                      <a:endParaRPr lang="zh-TW" altLang="en-US" sz="22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16:57</a:t>
                      </a:r>
                      <a:endParaRPr lang="en-US" altLang="zh-TW" sz="2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458811"/>
                  </a:ext>
                </a:extLst>
              </a:tr>
              <a:tr h="380649">
                <a:tc vMerge="1">
                  <a:txBody>
                    <a:bodyPr/>
                    <a:lstStyle/>
                    <a:p>
                      <a:pPr algn="ctr"/>
                      <a:endParaRPr lang="zh-TW" altLang="en-US" sz="2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 smtClean="0">
                          <a:effectLst/>
                          <a:latin typeface="Calibri" panose="020F0502020204030204" pitchFamily="34" charset="0"/>
                        </a:rPr>
                        <a:t>安平</a:t>
                      </a:r>
                      <a:endParaRPr lang="zh-TW" altLang="en-US" sz="2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小潮</a:t>
                      </a:r>
                      <a:endParaRPr lang="zh-TW" altLang="en-US" sz="22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02:14</a:t>
                      </a:r>
                      <a:endParaRPr lang="en-US" altLang="zh-TW" sz="2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051708"/>
                  </a:ext>
                </a:extLst>
              </a:tr>
              <a:tr h="380649">
                <a:tc vMerge="1">
                  <a:txBody>
                    <a:bodyPr/>
                    <a:lstStyle/>
                    <a:p>
                      <a:pPr algn="ctr"/>
                      <a:endParaRPr lang="zh-TW" altLang="en-US" sz="2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zh-TW" alt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小潮</a:t>
                      </a:r>
                      <a:endParaRPr lang="zh-TW" altLang="en-US" sz="2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16:41</a:t>
                      </a:r>
                      <a:endParaRPr lang="en-US" altLang="zh-TW" sz="2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6490" marR="126490" marT="63245" marB="63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127564"/>
                  </a:ext>
                </a:extLst>
              </a:tr>
            </a:tbl>
          </a:graphicData>
        </a:graphic>
      </p:graphicFrame>
      <p:sp>
        <p:nvSpPr>
          <p:cNvPr id="7" name="橢圓 6">
            <a:extLst>
              <a:ext uri="{FF2B5EF4-FFF2-40B4-BE49-F238E27FC236}">
                <a16:creationId xmlns:a16="http://schemas.microsoft.com/office/drawing/2014/main" id="{447C3546-F7AC-42FE-B526-E671FFDC6381}"/>
              </a:ext>
            </a:extLst>
          </p:cNvPr>
          <p:cNvSpPr/>
          <p:nvPr/>
        </p:nvSpPr>
        <p:spPr>
          <a:xfrm>
            <a:off x="1229630" y="4256870"/>
            <a:ext cx="1133168" cy="8062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5124" name="Picture 4" descr="æ½®é«é å ±å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762" y="4124114"/>
            <a:ext cx="4682238" cy="24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74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警戒發布狀況</a:t>
            </a: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457200" y="1112816"/>
            <a:ext cx="8255000" cy="88341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zh-TW" altLang="en-US" sz="2400" dirty="0">
                <a:latin typeface="Calibri" panose="020F0502020204030204" pitchFamily="34" charset="0"/>
                <a:ea typeface="微軟正黑體" panose="020B0604030504040204" pitchFamily="34" charset="-120"/>
              </a:rPr>
              <a:t>依目前定量降雨預報，淹水警戒及土石流警戒，未發布。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8000"/>
            <a:ext cx="4280926" cy="3960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12124" y="1647512"/>
            <a:ext cx="33742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CC"/>
              </a:buClr>
              <a:buFont typeface="Arial" pitchFamily="34" charset="0"/>
              <a:buChar char="•"/>
            </a:pPr>
            <a:r>
              <a:rPr lang="zh-TW" altLang="en-US" sz="2800" dirty="0">
                <a:solidFill>
                  <a:srgbClr val="000000"/>
                </a:solidFill>
              </a:rPr>
              <a:t>土石流災害警戒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marL="742950" lvl="1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zh-TW" altLang="en-US" sz="2400" dirty="0">
                <a:solidFill>
                  <a:srgbClr val="000000"/>
                </a:solidFill>
              </a:rPr>
              <a:t>黃色警戒</a:t>
            </a:r>
            <a:r>
              <a:rPr lang="en-US" altLang="zh-TW" sz="2400" dirty="0">
                <a:solidFill>
                  <a:srgbClr val="000000"/>
                </a:solidFill>
              </a:rPr>
              <a:t>-</a:t>
            </a:r>
            <a:r>
              <a:rPr lang="zh-TW" altLang="en-US" sz="2400" dirty="0">
                <a:solidFill>
                  <a:srgbClr val="000000"/>
                </a:solidFill>
              </a:rPr>
              <a:t>未發布</a:t>
            </a:r>
            <a:endParaRPr lang="en-US" altLang="zh-TW" sz="2400" dirty="0">
              <a:solidFill>
                <a:srgbClr val="000000"/>
              </a:solidFill>
            </a:endParaRPr>
          </a:p>
          <a:p>
            <a:pPr marL="742950" lvl="1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zh-TW" altLang="en-US" sz="2400" dirty="0">
                <a:solidFill>
                  <a:srgbClr val="000000"/>
                </a:solidFill>
              </a:rPr>
              <a:t>紅色警戒</a:t>
            </a:r>
            <a:r>
              <a:rPr lang="en-US" altLang="zh-TW" sz="2400" dirty="0">
                <a:solidFill>
                  <a:srgbClr val="000000"/>
                </a:solidFill>
              </a:rPr>
              <a:t>-</a:t>
            </a:r>
            <a:r>
              <a:rPr lang="zh-TW" altLang="en-US" sz="2400" dirty="0">
                <a:solidFill>
                  <a:srgbClr val="000000"/>
                </a:solidFill>
              </a:rPr>
              <a:t>未發布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23" y="2868910"/>
            <a:ext cx="4312378" cy="398909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594180" y="6519446"/>
            <a:ext cx="21226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solidFill>
                  <a:srgbClr val="C00000"/>
                </a:solidFill>
              </a:rPr>
              <a:t>淹水警戒雨量</a:t>
            </a:r>
            <a:r>
              <a:rPr lang="en-US" altLang="zh-TW" sz="1600" b="1" dirty="0">
                <a:solidFill>
                  <a:srgbClr val="C00000"/>
                </a:solidFill>
              </a:rPr>
              <a:t>-24</a:t>
            </a:r>
            <a:r>
              <a:rPr lang="zh-TW" altLang="en-US" sz="1600" b="1" dirty="0">
                <a:solidFill>
                  <a:srgbClr val="C00000"/>
                </a:solidFill>
              </a:rPr>
              <a:t>小時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453943" y="1606729"/>
            <a:ext cx="33742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CC"/>
              </a:buClr>
              <a:buFont typeface="Arial" pitchFamily="34" charset="0"/>
              <a:buChar char="•"/>
            </a:pPr>
            <a:r>
              <a:rPr lang="zh-TW" altLang="en-US" sz="2800" dirty="0">
                <a:solidFill>
                  <a:srgbClr val="000000"/>
                </a:solidFill>
              </a:rPr>
              <a:t>淹水警戒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marL="742950" lvl="1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zh-TW" altLang="en-US" sz="2400" dirty="0">
                <a:solidFill>
                  <a:srgbClr val="000000"/>
                </a:solidFill>
              </a:rPr>
              <a:t>一級警戒</a:t>
            </a:r>
            <a:r>
              <a:rPr lang="en-US" altLang="zh-TW" sz="2400" dirty="0">
                <a:solidFill>
                  <a:srgbClr val="000000"/>
                </a:solidFill>
              </a:rPr>
              <a:t>-</a:t>
            </a:r>
            <a:r>
              <a:rPr lang="zh-TW" altLang="en-US" sz="2400" dirty="0">
                <a:solidFill>
                  <a:srgbClr val="000000"/>
                </a:solidFill>
              </a:rPr>
              <a:t>未發布</a:t>
            </a:r>
            <a:endParaRPr lang="en-US" altLang="zh-TW" sz="2400" dirty="0">
              <a:solidFill>
                <a:srgbClr val="000000"/>
              </a:solidFill>
            </a:endParaRPr>
          </a:p>
          <a:p>
            <a:pPr marL="742950" lvl="1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zh-TW" altLang="en-US" sz="2400" dirty="0">
                <a:solidFill>
                  <a:srgbClr val="000000"/>
                </a:solidFill>
              </a:rPr>
              <a:t>二級警戒</a:t>
            </a:r>
            <a:r>
              <a:rPr lang="en-US" altLang="zh-TW" sz="2400" dirty="0">
                <a:solidFill>
                  <a:srgbClr val="000000"/>
                </a:solidFill>
              </a:rPr>
              <a:t>-</a:t>
            </a:r>
            <a:r>
              <a:rPr lang="zh-TW" altLang="en-US" sz="2400" dirty="0">
                <a:solidFill>
                  <a:srgbClr val="000000"/>
                </a:solidFill>
              </a:rPr>
              <a:t>未發布</a:t>
            </a:r>
            <a:endParaRPr lang="en-US" altLang="zh-TW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5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未來情勢分析</a:t>
            </a:r>
            <a:endParaRPr lang="zh-TW" altLang="en-US" dirty="0"/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1" y="1165053"/>
            <a:ext cx="9143999" cy="5801102"/>
          </a:xfrm>
        </p:spPr>
        <p:txBody>
          <a:bodyPr/>
          <a:lstStyle/>
          <a:p>
            <a:pPr>
              <a:lnSpc>
                <a:spcPts val="2800"/>
              </a:lnSpc>
              <a:spcBef>
                <a:spcPts val="1200"/>
              </a:spcBef>
              <a:spcAft>
                <a:spcPts val="600"/>
              </a:spcAft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歐洲模式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(ECMWF)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模擬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(22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時資料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，今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(23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各地白天晴朗、天氣熱；午後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西側山區有局部短暫陣雨或雷雨的機率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800"/>
              </a:lnSpc>
              <a:spcBef>
                <a:spcPts val="1200"/>
              </a:spcBef>
              <a:spcAft>
                <a:spcPts val="600"/>
              </a:spcAft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今晚起受「白鹿」外圍水氣影響，北部、東北部將轉為有陣雨的天氣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800"/>
              </a:lnSpc>
              <a:spcBef>
                <a:spcPts val="1200"/>
              </a:spcBef>
              <a:spcAft>
                <a:spcPts val="600"/>
              </a:spcAft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</a:rPr>
              <a:t>根據氣象局預報資料分析，白鹿颱風七級風暴風半徑將於</a:t>
            </a:r>
            <a:r>
              <a:rPr lang="en-US" altLang="zh-TW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</a:rPr>
              <a:t>8</a:t>
            </a: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</a:rPr>
              <a:t>月</a:t>
            </a:r>
            <a:r>
              <a:rPr lang="en-US" altLang="zh-TW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</a:rPr>
              <a:t>24</a:t>
            </a: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</a:rPr>
              <a:t>日</a:t>
            </a:r>
            <a:r>
              <a:rPr lang="en-US" altLang="zh-TW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</a:rPr>
              <a:t>六</a:t>
            </a:r>
            <a:r>
              <a:rPr lang="en-US" altLang="zh-TW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</a:rPr>
              <a:t>上午接觸台灣東南部陸地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</a:rPr>
              <a:t>，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影響台灣最劇烈時間為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8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月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24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日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整天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台南地區受影響時間預估於明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(24)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日中午過後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ts val="1200"/>
              </a:spcBef>
            </a:pPr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日至</a:t>
            </a:r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北部、東半部（含蘭嶼、綠島）及恆春半島沿海地區有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長浪發生的機率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，請注意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ts val="1200"/>
              </a:spcBef>
            </a:pPr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下午起颱風逐漸遠離，各地天氣逐漸轉為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午後雷陣雨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之天氣型態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06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D14517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2417440"/>
            <a:ext cx="6858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1619" name="Rectangle 3"/>
          <p:cNvSpPr>
            <a:spLocks noChangeArrowheads="1"/>
          </p:cNvSpPr>
          <p:nvPr/>
        </p:nvSpPr>
        <p:spPr bwMode="auto">
          <a:xfrm>
            <a:off x="1371600" y="2520950"/>
            <a:ext cx="6343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簡報結束  敬請指教</a:t>
            </a:r>
            <a:endParaRPr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529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文字方塊 1"/>
          <p:cNvSpPr txBox="1">
            <a:spLocks noChangeArrowheads="1"/>
          </p:cNvSpPr>
          <p:nvPr/>
        </p:nvSpPr>
        <p:spPr bwMode="auto">
          <a:xfrm>
            <a:off x="1237928" y="505036"/>
            <a:ext cx="551519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颱風動態</a:t>
            </a:r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75" name="文字方塊 2"/>
          <p:cNvSpPr txBox="1">
            <a:spLocks noChangeArrowheads="1"/>
          </p:cNvSpPr>
          <p:nvPr/>
        </p:nvSpPr>
        <p:spPr bwMode="auto">
          <a:xfrm>
            <a:off x="143608" y="1123097"/>
            <a:ext cx="8880231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algn="just" eaLnBrk="1" hangingPunct="1">
              <a:lnSpc>
                <a:spcPts val="3200"/>
              </a:lnSpc>
              <a:spcBef>
                <a:spcPts val="1200"/>
              </a:spcBef>
              <a:buFont typeface="Arial" charset="0"/>
              <a:buChar char="•"/>
            </a:pPr>
            <a:r>
              <a:rPr lang="zh-TW" altLang="en-US" sz="24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颱風現況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：</a:t>
            </a:r>
            <a:r>
              <a:rPr lang="en-US" altLang="zh-TW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108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年</a:t>
            </a:r>
            <a:r>
              <a:rPr lang="en-US" altLang="zh-TW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8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月</a:t>
            </a:r>
            <a:r>
              <a:rPr lang="en-US" altLang="zh-TW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23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日</a:t>
            </a:r>
            <a:r>
              <a:rPr lang="en-US" altLang="zh-TW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11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時第</a:t>
            </a:r>
            <a:r>
              <a:rPr lang="en-US" altLang="zh-TW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11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號颱風</a:t>
            </a:r>
            <a:r>
              <a:rPr lang="zh-TW" altLang="en-US" sz="2400" dirty="0" smtClean="0">
                <a:solidFill>
                  <a:srgbClr val="C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白</a:t>
            </a:r>
            <a:r>
              <a:rPr lang="zh-TW" altLang="en-US" sz="2400" dirty="0">
                <a:solidFill>
                  <a:srgbClr val="C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鹿</a:t>
            </a:r>
            <a:r>
              <a:rPr lang="en-US" altLang="zh-TW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國際命名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：</a:t>
            </a:r>
            <a:r>
              <a:rPr lang="en-US" altLang="zh-TW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BAILU)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為</a:t>
            </a:r>
            <a:r>
              <a:rPr lang="zh-TW" altLang="en-US" sz="2400" dirty="0">
                <a:solidFill>
                  <a:srgbClr val="C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輕度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颱風，中心位於</a:t>
            </a:r>
            <a:r>
              <a:rPr lang="zh-TW" altLang="en-US" sz="2400" dirty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北緯 </a:t>
            </a:r>
            <a:r>
              <a:rPr lang="en-US" altLang="zh-TW" sz="2400" dirty="0" smtClean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18.6 </a:t>
            </a:r>
            <a:r>
              <a:rPr lang="zh-TW" altLang="en-US" sz="2400" dirty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度，東經 </a:t>
            </a:r>
            <a:r>
              <a:rPr lang="en-US" altLang="zh-TW" sz="2400" dirty="0" smtClean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125.7 </a:t>
            </a:r>
            <a:r>
              <a:rPr lang="zh-TW" altLang="en-US" sz="2400" dirty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度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，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即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在</a:t>
            </a:r>
            <a:r>
              <a:rPr lang="zh-TW" altLang="en-US" sz="2400" dirty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臺</a:t>
            </a:r>
            <a:r>
              <a:rPr lang="zh-TW" altLang="en-US" sz="2400" dirty="0" smtClean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東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的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東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南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東方</a:t>
            </a:r>
            <a:r>
              <a:rPr lang="zh-TW" altLang="en-US" sz="2400" dirty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約 </a:t>
            </a:r>
            <a:r>
              <a:rPr lang="en-US" altLang="zh-TW" sz="2400" dirty="0" smtClean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660 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公里之海面上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。</a:t>
            </a:r>
            <a:r>
              <a:rPr lang="en-US" altLang="zh-TW" sz="2400" dirty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7</a:t>
            </a:r>
            <a:r>
              <a:rPr lang="zh-TW" altLang="en-US" sz="2400" dirty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級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風暴風</a:t>
            </a:r>
            <a:r>
              <a:rPr lang="zh-TW" altLang="en-US" sz="2400" dirty="0" smtClean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半徑</a:t>
            </a:r>
            <a:r>
              <a:rPr lang="en-US" altLang="zh-TW" sz="2400" dirty="0" smtClean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120</a:t>
            </a:r>
            <a:r>
              <a:rPr lang="zh-TW" altLang="en-US" sz="2400" dirty="0" smtClean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公里。</a:t>
            </a:r>
            <a:r>
              <a:rPr lang="zh-TW" altLang="en-US" sz="2400" dirty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中心氣壓</a:t>
            </a:r>
            <a:r>
              <a:rPr lang="en-US" altLang="zh-TW" sz="2400" dirty="0" smtClean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985</a:t>
            </a:r>
            <a:r>
              <a:rPr lang="zh-TW" altLang="en-US" sz="2400" dirty="0" smtClean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百</a:t>
            </a:r>
            <a:r>
              <a:rPr lang="zh-TW" altLang="en-US" sz="2400" dirty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帕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，以</a:t>
            </a:r>
            <a:r>
              <a:rPr lang="zh-TW" altLang="en-US" sz="2400" dirty="0" smtClean="0">
                <a:solidFill>
                  <a:srgbClr val="C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時速</a:t>
            </a:r>
            <a:r>
              <a:rPr lang="en-US" altLang="zh-TW" sz="2400" dirty="0" smtClean="0">
                <a:solidFill>
                  <a:srgbClr val="C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25</a:t>
            </a:r>
            <a:r>
              <a:rPr lang="zh-TW" altLang="en-US" sz="2400" dirty="0" smtClean="0">
                <a:solidFill>
                  <a:srgbClr val="C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公里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往</a:t>
            </a:r>
            <a:r>
              <a:rPr lang="zh-TW" altLang="en-US" sz="2400" dirty="0">
                <a:solidFill>
                  <a:srgbClr val="C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西北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行進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，中心附近最大風速每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秒</a:t>
            </a:r>
            <a:r>
              <a:rPr lang="en-US" altLang="zh-TW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25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公尺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，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相當於</a:t>
            </a:r>
            <a:r>
              <a:rPr lang="en-US" altLang="zh-TW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10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級風，</a:t>
            </a:r>
            <a:r>
              <a:rPr lang="zh-TW" altLang="en-US" sz="2400" b="0" u="sng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其</a:t>
            </a:r>
            <a:r>
              <a:rPr lang="zh-TW" altLang="en-US" sz="2400" u="sng" dirty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暴風圈朝臺灣東南部海面接近，對臺灣東南部海面、巴士海峽及臺灣海峽南部構成威脅；</a:t>
            </a:r>
            <a:r>
              <a:rPr lang="zh-TW" altLang="en-US" sz="2400" u="sng" dirty="0" smtClean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預計</a:t>
            </a:r>
            <a:r>
              <a:rPr lang="zh-TW" altLang="en-US" sz="2400" u="sng" dirty="0" smtClean="0">
                <a:solidFill>
                  <a:srgbClr val="C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未來</a:t>
            </a:r>
            <a:r>
              <a:rPr lang="zh-TW" altLang="en-US" sz="2400" u="sng" dirty="0">
                <a:solidFill>
                  <a:srgbClr val="C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強度有增強且暴風圈有擴大的</a:t>
            </a:r>
            <a:r>
              <a:rPr lang="zh-TW" altLang="en-US" sz="2400" u="sng" dirty="0" smtClean="0">
                <a:solidFill>
                  <a:srgbClr val="C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趨勢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。</a:t>
            </a:r>
            <a:endParaRPr lang="en-US" altLang="zh-TW" sz="2400" b="0" dirty="0">
              <a:solidFill>
                <a:schemeClr val="tx1"/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just" eaLnBrk="1" hangingPunct="1">
              <a:lnSpc>
                <a:spcPts val="3200"/>
              </a:lnSpc>
              <a:spcBef>
                <a:spcPts val="1200"/>
              </a:spcBef>
              <a:buFont typeface="Arial" charset="0"/>
              <a:buChar char="•"/>
            </a:pPr>
            <a:r>
              <a:rPr lang="zh-TW" altLang="en-US" sz="24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對臺灣影響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：各國官方均預測路徑</a:t>
            </a:r>
            <a:r>
              <a:rPr lang="zh-TW" altLang="en-US" sz="2400" dirty="0">
                <a:solidFill>
                  <a:srgbClr val="C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直對臺灣而來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，評估最新路徑預測可能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於</a:t>
            </a:r>
            <a:r>
              <a:rPr lang="zh-TW" altLang="en-US" sz="2400" dirty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臺東地區</a:t>
            </a:r>
            <a:r>
              <a:rPr lang="zh-TW" altLang="en-US" sz="2400" dirty="0" smtClean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或恆春半島登陸</a:t>
            </a:r>
            <a:r>
              <a:rPr lang="zh-TW" altLang="en-US" sz="2400" dirty="0">
                <a:solidFill>
                  <a:srgbClr val="0000CC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機率最高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。</a:t>
            </a:r>
            <a:endParaRPr lang="en-US" altLang="zh-TW" sz="2400" b="0" dirty="0">
              <a:solidFill>
                <a:schemeClr val="tx1"/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just" eaLnBrk="1" hangingPunct="1">
              <a:lnSpc>
                <a:spcPts val="3200"/>
              </a:lnSpc>
              <a:spcBef>
                <a:spcPts val="1200"/>
              </a:spcBef>
              <a:buFont typeface="Arial" charset="0"/>
              <a:buChar char="•"/>
            </a:pPr>
            <a:r>
              <a:rPr lang="zh-TW" altLang="en-US" sz="24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未來情勢</a:t>
            </a:r>
            <a:r>
              <a:rPr lang="zh-TW" altLang="en-US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：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輕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度颱風白鹿繼續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朝臺灣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東部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陸地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接近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若此颱風行徑無特殊變化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，氣象局</a:t>
            </a:r>
            <a:r>
              <a:rPr lang="zh-TW" altLang="en-US" sz="2400" b="0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預計今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（</a:t>
            </a:r>
            <a:r>
              <a:rPr lang="en-US" altLang="zh-TW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23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）日</a:t>
            </a:r>
            <a:r>
              <a:rPr lang="en-US" altLang="zh-TW" sz="2400" dirty="0" smtClean="0">
                <a:solidFill>
                  <a:srgbClr val="C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14</a:t>
            </a:r>
            <a:r>
              <a:rPr lang="zh-TW" altLang="en-US" sz="2400" dirty="0" smtClean="0">
                <a:solidFill>
                  <a:srgbClr val="C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時</a:t>
            </a:r>
            <a:r>
              <a:rPr lang="en-US" altLang="zh-TW" sz="2400" dirty="0" smtClean="0">
                <a:solidFill>
                  <a:srgbClr val="C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30</a:t>
            </a:r>
            <a:r>
              <a:rPr lang="zh-TW" altLang="en-US" sz="2400" dirty="0" smtClean="0">
                <a:solidFill>
                  <a:srgbClr val="C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分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發布</a:t>
            </a:r>
            <a:r>
              <a:rPr lang="zh-TW" altLang="en-US" sz="2400" dirty="0">
                <a:solidFill>
                  <a:srgbClr val="C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海上陸上颱風警報</a:t>
            </a:r>
            <a:r>
              <a:rPr lang="zh-TW" alt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itchFamily="18" charset="0"/>
              </a:rPr>
              <a:t>。</a:t>
            </a:r>
            <a:endParaRPr lang="en-US" altLang="zh-TW" sz="2400" b="0" dirty="0">
              <a:solidFill>
                <a:schemeClr val="tx1"/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3077" name="投影片編號版面配置區 1"/>
          <p:cNvSpPr txBox="1">
            <a:spLocks noGrp="1"/>
          </p:cNvSpPr>
          <p:nvPr/>
        </p:nvSpPr>
        <p:spPr bwMode="auto">
          <a:xfrm>
            <a:off x="8305800" y="6324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algn="r" eaLnBrk="1" hangingPunct="1"/>
            <a:fld id="{477379F3-FFA7-42EC-AAFF-CB32C1E927F8}" type="slidenum">
              <a:rPr lang="en-US" altLang="zh-TW" sz="1400">
                <a:solidFill>
                  <a:schemeClr val="tx1"/>
                </a:solidFill>
                <a:latin typeface="Times New Roman" pitchFamily="18" charset="0"/>
              </a:rPr>
              <a:pPr algn="r" eaLnBrk="1" hangingPunct="1"/>
              <a:t>2</a:t>
            </a:fld>
            <a:endParaRPr lang="en-US" altLang="zh-TW" sz="1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8" name="AutoShape 2" descr="https://docs.google.com/viewer?attid=0.1&amp;pid=gmail&amp;thid=1302cd0612dcf958&amp;url=https%3A%2F%2Fmail.google.com%2Fmail%2F%3Fui%3D2%26ik%3Db0dce372bc%26view%3Datt%26th%3D1302cd0612dcf958%26attid%3D0.1%26disp%3Dattd%26realattid%3Df_go5tkz210%26zw&amp;docid=141bbc0256b1c1b894566e21676cde73%7C4e6f524422a949b96c098b8f8a82db00&amp;a=bi&amp;pagenumber=1&amp;w=138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326660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237928" y="505036"/>
            <a:ext cx="551519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地面天氣圖</a:t>
            </a:r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8496" y="1254249"/>
            <a:ext cx="8985504" cy="707886"/>
          </a:xfrm>
          <a:prstGeom prst="rect">
            <a:avLst/>
          </a:prstGeom>
          <a:solidFill>
            <a:srgbClr val="FF9900">
              <a:alpha val="4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2563" lvl="0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颱風外圍環流影響，今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(23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下午起臺灣北部、東半部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含蘭嶼、綠島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及恆春半島沿海地區將有長浪發生並有較強陣風，前往海邊活動請注意安全。</a:t>
            </a:r>
            <a:endParaRPr kumimoji="0" lang="en-US" altLang="zh-TW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682096" y="2223512"/>
            <a:ext cx="214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2019/08/23</a:t>
            </a:r>
            <a:r>
              <a:rPr lang="zh-TW" altLang="en-US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08:00</a:t>
            </a:r>
            <a:endParaRPr lang="zh-TW" altLang="en-US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77218" y="2223512"/>
            <a:ext cx="214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2019/08/23</a:t>
            </a:r>
            <a:r>
              <a:rPr lang="zh-TW" altLang="en-US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11:40</a:t>
            </a:r>
            <a:endParaRPr lang="zh-TW" altLang="en-US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479" y="2592844"/>
            <a:ext cx="5847521" cy="4265156"/>
          </a:xfrm>
          <a:prstGeom prst="rect">
            <a:avLst/>
          </a:prstGeom>
        </p:spPr>
      </p:pic>
      <p:pic>
        <p:nvPicPr>
          <p:cNvPr id="1026" name="Picture 2" descr="è¡æé²å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2844"/>
            <a:ext cx="4265156" cy="426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19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71133" y="393151"/>
            <a:ext cx="8065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軟正黑體" pitchFamily="34" charset="-120"/>
              </a:rPr>
              <a:t>白</a:t>
            </a:r>
            <a:r>
              <a:rPr lang="zh-TW" alt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軟正黑體" pitchFamily="34" charset="-120"/>
              </a:rPr>
              <a:t>鹿</a:t>
            </a:r>
            <a:r>
              <a:rPr lang="en-US" altLang="zh-TW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軟正黑體" pitchFamily="34" charset="-120"/>
              </a:rPr>
              <a:t>(BAILU)</a:t>
            </a:r>
            <a:r>
              <a:rPr lang="zh-TW" altLang="en-US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軟正黑體" pitchFamily="34" charset="-120"/>
              </a:rPr>
              <a:t>預報</a:t>
            </a:r>
            <a:r>
              <a:rPr lang="zh-TW" alt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軟正黑體" pitchFamily="34" charset="-120"/>
              </a:rPr>
              <a:t>路徑</a:t>
            </a:r>
            <a:r>
              <a:rPr lang="en-US" altLang="zh-TW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軟正黑體" pitchFamily="34" charset="-120"/>
              </a:rPr>
              <a:t>-</a:t>
            </a:r>
            <a:r>
              <a:rPr lang="zh-TW" alt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軟正黑體" pitchFamily="34" charset="-120"/>
              </a:rPr>
              <a:t>中央氣象局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0" y="1395051"/>
            <a:ext cx="332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Calibri" panose="020F0502020204030204" pitchFamily="34" charset="0"/>
                <a:ea typeface="微軟正黑體" panose="020B0604030504040204" pitchFamily="34" charset="-120"/>
              </a:rPr>
              <a:t>預報時間：</a:t>
            </a:r>
            <a:r>
              <a:rPr lang="en-US" altLang="zh-TW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2019/08/23</a:t>
            </a:r>
            <a:r>
              <a:rPr lang="zh-TW" altLang="en-US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11:30</a:t>
            </a:r>
            <a:endParaRPr lang="zh-TW" altLang="en-US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é¢±é¢¨åæå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5340"/>
            <a:ext cx="5917425" cy="427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è·¯å¾æ½å¢é æ¸¬å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618" y="1078883"/>
            <a:ext cx="5486401" cy="401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45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各國路徑預測</a:t>
            </a:r>
            <a:endParaRPr lang="zh-TW" altLang="en-US" dirty="0"/>
          </a:p>
        </p:txBody>
      </p:sp>
      <p:pic>
        <p:nvPicPr>
          <p:cNvPr id="3074" name="Picture 2" descr="https://watch.ncdr.nat.gov.tw/00_Wxmap/images/track_map_2s_small.png?201908231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77" y="1070749"/>
            <a:ext cx="7878504" cy="578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01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0915" b="10915"/>
          <a:stretch/>
        </p:blipFill>
        <p:spPr>
          <a:xfrm>
            <a:off x="0" y="1045010"/>
            <a:ext cx="4465144" cy="2605548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 bwMode="auto">
          <a:xfrm>
            <a:off x="0" y="1120877"/>
            <a:ext cx="1995949" cy="41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08/23 14:00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t="9734" b="15339"/>
          <a:stretch/>
        </p:blipFill>
        <p:spPr>
          <a:xfrm>
            <a:off x="5004620" y="1045010"/>
            <a:ext cx="4139380" cy="2609126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 bwMode="auto">
          <a:xfrm>
            <a:off x="5078219" y="1081549"/>
            <a:ext cx="1995949" cy="41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08/23 20:00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t="12650" b="11950"/>
          <a:stretch/>
        </p:blipFill>
        <p:spPr>
          <a:xfrm>
            <a:off x="0" y="3751006"/>
            <a:ext cx="4465144" cy="3092246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 bwMode="auto">
          <a:xfrm>
            <a:off x="0" y="3839498"/>
            <a:ext cx="1995949" cy="41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08/24 02:00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t="12159" b="6338"/>
          <a:stretch/>
        </p:blipFill>
        <p:spPr>
          <a:xfrm>
            <a:off x="5004047" y="3778045"/>
            <a:ext cx="4218611" cy="3096320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 bwMode="auto">
          <a:xfrm>
            <a:off x="5004478" y="3883744"/>
            <a:ext cx="1995949" cy="41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08/24 08:00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71133" y="393151"/>
            <a:ext cx="8065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軟正黑體" pitchFamily="34" charset="-120"/>
              </a:rPr>
              <a:t>ECMWF </a:t>
            </a:r>
            <a:r>
              <a:rPr lang="zh-TW" altLang="en-US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軟正黑體" pitchFamily="34" charset="-120"/>
              </a:rPr>
              <a:t>風場預報</a:t>
            </a:r>
            <a:endParaRPr lang="zh-TW" altLang="en-US" sz="32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微軟正黑體" pitchFamily="34" charset="-12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283488" y="914017"/>
            <a:ext cx="8753475" cy="5850961"/>
            <a:chOff x="10064591" y="914017"/>
            <a:chExt cx="8753475" cy="5850961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6"/>
            <a:srcRect b="3264"/>
            <a:stretch/>
          </p:blipFill>
          <p:spPr>
            <a:xfrm>
              <a:off x="10064591" y="914017"/>
              <a:ext cx="8753475" cy="5850961"/>
            </a:xfrm>
            <a:prstGeom prst="rect">
              <a:avLst/>
            </a:prstGeom>
          </p:spPr>
        </p:pic>
        <p:sp>
          <p:nvSpPr>
            <p:cNvPr id="14" name="圓角矩形 13"/>
            <p:cNvSpPr/>
            <p:nvPr/>
          </p:nvSpPr>
          <p:spPr bwMode="auto">
            <a:xfrm>
              <a:off x="10325039" y="1050911"/>
              <a:ext cx="1995949" cy="4129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08/24 14:00</a:t>
              </a:r>
              <a:endParaRPr kumimoji="0" lang="zh-TW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65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490982"/>
              </p:ext>
            </p:extLst>
          </p:nvPr>
        </p:nvGraphicFramePr>
        <p:xfrm>
          <a:off x="35496" y="5740845"/>
          <a:ext cx="9108503" cy="1072531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846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0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5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22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92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17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70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47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565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764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1419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407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4073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4073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2681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路徑及降雨圖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東北部</a:t>
                      </a:r>
                      <a:endParaRPr lang="zh-TW" alt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東部</a:t>
                      </a:r>
                      <a:endParaRPr lang="zh-TW" altLang="en-US" sz="14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東南部</a:t>
                      </a:r>
                      <a:endParaRPr lang="zh-TW" altLang="en-US" sz="14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中部</a:t>
                      </a:r>
                      <a:endParaRPr lang="zh-TW" altLang="en-US" sz="14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西部山區</a:t>
                      </a:r>
                      <a:endParaRPr lang="zh-TW" altLang="en-US" sz="14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南部</a:t>
                      </a:r>
                      <a:endParaRPr lang="zh-TW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13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基隆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宜蘭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蘇澳</a:t>
                      </a:r>
                      <a:endParaRPr lang="zh-TW" altLang="en-US" sz="1400" b="1" i="0" u="none" strike="noStrike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花蓮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成功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台東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大武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梧棲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台中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嘉義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日月潭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阿里山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玉山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台南</a:t>
                      </a:r>
                      <a:endParaRPr lang="zh-TW" alt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高雄</a:t>
                      </a:r>
                      <a:endParaRPr lang="zh-TW" alt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恆春</a:t>
                      </a:r>
                      <a:endParaRPr lang="zh-TW" altLang="en-US" sz="1400" b="1" i="0" u="none" strike="noStrike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2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000" b="1" kern="1200" dirty="0" smtClean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潭美</a:t>
                      </a:r>
                      <a:endParaRPr lang="zh-TW" altLang="en-US" sz="2000" b="1" kern="1200" dirty="0">
                        <a:solidFill>
                          <a:srgbClr val="0000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0.0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0.7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4.5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0.0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4.8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16.5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57.0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0.0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1.5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1.5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3.9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0.0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0.0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77.5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470.5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231.0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998259" y="457200"/>
            <a:ext cx="7907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路徑類似颱風</a:t>
            </a:r>
            <a:r>
              <a:rPr kumimoji="0" lang="en-US" altLang="zh-TW" sz="3200" b="1" i="0" u="none" strike="noStrike" kern="1200" cap="none" spc="0" normalizeH="0" baseline="0" noProof="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lang="zh-TW" altLang="en-US" sz="32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潭美</a:t>
            </a:r>
            <a:r>
              <a:rPr kumimoji="0" lang="zh-TW" altLang="en-US" sz="3200" b="1" i="0" u="none" strike="noStrike" kern="1200" cap="none" spc="0" normalizeH="0" baseline="0" noProof="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颱風</a:t>
            </a:r>
            <a:endParaRPr kumimoji="0" lang="zh-TW" altLang="en-US" sz="3200" b="1" i="0" u="none" strike="noStrike" kern="1200" cap="none" spc="0" normalizeH="0" baseline="0" noProof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060" y="1069654"/>
            <a:ext cx="9018940" cy="1355260"/>
          </a:xfrm>
        </p:spPr>
        <p:txBody>
          <a:bodyPr>
            <a:noAutofit/>
          </a:bodyPr>
          <a:lstStyle/>
          <a:p>
            <a:pPr marL="182563" indent="-182563">
              <a:lnSpc>
                <a:spcPts val="26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2001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07/10 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～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07/11</a:t>
            </a:r>
            <a:r>
              <a:rPr lang="zh-TW" altLang="en-US" sz="2400" dirty="0" smtClean="0">
                <a:latin typeface="微軟正黑體"/>
                <a:ea typeface="微軟正黑體"/>
              </a:rPr>
              <a:t>、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潭</a:t>
            </a:r>
            <a:r>
              <a:rPr lang="zh-TW" altLang="en-US" sz="24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美</a:t>
            </a:r>
            <a:r>
              <a:rPr lang="en-US" altLang="zh-TW" sz="24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(TRAMI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en-US" altLang="zh-TW" sz="2400" b="1" dirty="0" smtClean="0">
                <a:solidFill>
                  <a:srgbClr val="0000CC"/>
                </a:solidFill>
                <a:effectLst/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輕度</a:t>
            </a:r>
            <a:r>
              <a:rPr lang="zh-TW" altLang="en-US" sz="2400" dirty="0" smtClean="0">
                <a:effectLst/>
                <a:latin typeface="微軟正黑體" pitchFamily="34" charset="-120"/>
                <a:ea typeface="微軟正黑體" pitchFamily="34" charset="-120"/>
              </a:rPr>
              <a:t>颱風</a:t>
            </a:r>
            <a:endParaRPr lang="en-US" altLang="zh-TW" sz="2400" dirty="0" smtClean="0"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136922" indent="-136922">
              <a:lnSpc>
                <a:spcPts val="2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由於颱風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引進旺盛西南氣流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，高雄地區降下豪雨，致使大高雄地區嚴重淹水，以鼓山、左營及前鎮三區最為嚴重，造成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13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萬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千多戶停電。屏東地區多處公路坍方。有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人死亡。農漁畜損失約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千萬元。</a:t>
            </a: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34666" r="10347" b="20111"/>
          <a:stretch>
            <a:fillRect/>
          </a:stretch>
        </p:blipFill>
        <p:spPr bwMode="auto">
          <a:xfrm>
            <a:off x="315137" y="2292792"/>
            <a:ext cx="4086741" cy="344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4" t="31334" r="36597" b="11778"/>
          <a:stretch>
            <a:fillRect/>
          </a:stretch>
        </p:blipFill>
        <p:spPr bwMode="auto">
          <a:xfrm>
            <a:off x="5510840" y="2052084"/>
            <a:ext cx="2665597" cy="368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93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006748"/>
              </p:ext>
            </p:extLst>
          </p:nvPr>
        </p:nvGraphicFramePr>
        <p:xfrm>
          <a:off x="35496" y="5740845"/>
          <a:ext cx="9108503" cy="1072531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846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0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5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22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92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17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70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47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565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764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1419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407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4073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4073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2681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路徑及降雨圖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東北部</a:t>
                      </a:r>
                      <a:endParaRPr lang="zh-TW" alt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東部</a:t>
                      </a:r>
                      <a:endParaRPr lang="zh-TW" altLang="en-US" sz="14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東南部</a:t>
                      </a:r>
                      <a:endParaRPr lang="zh-TW" altLang="en-US" sz="14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中部</a:t>
                      </a:r>
                      <a:endParaRPr lang="zh-TW" altLang="en-US" sz="14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西部山區</a:t>
                      </a:r>
                      <a:endParaRPr lang="zh-TW" altLang="en-US" sz="14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南部</a:t>
                      </a:r>
                      <a:endParaRPr lang="zh-TW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13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基隆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宜蘭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蘇澳</a:t>
                      </a:r>
                      <a:endParaRPr lang="zh-TW" altLang="en-US" sz="1400" b="1" i="0" u="none" strike="noStrike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花蓮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成功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台東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大武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梧棲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台中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嘉義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日月潭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阿里山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玉山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台南</a:t>
                      </a:r>
                      <a:endParaRPr lang="zh-TW" alt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高雄</a:t>
                      </a:r>
                      <a:endParaRPr lang="zh-TW" alt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恆春</a:t>
                      </a:r>
                      <a:endParaRPr lang="zh-TW" altLang="en-US" sz="1400" b="1" i="0" u="none" strike="noStrike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2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000" b="1" kern="1200" dirty="0" smtClean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帕布</a:t>
                      </a:r>
                      <a:endParaRPr lang="zh-TW" altLang="en-US" sz="2000" b="1" kern="1200" dirty="0">
                        <a:solidFill>
                          <a:srgbClr val="0000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91.7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182.2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209.7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409.5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78.2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96.0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5.5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8.6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8.5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16.0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28.5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74.1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12.0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32.0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219.0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998259" y="457200"/>
            <a:ext cx="7907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路徑類似颱風</a:t>
            </a:r>
            <a:r>
              <a:rPr kumimoji="0" lang="en-US" altLang="zh-TW" sz="3200" b="1" i="0" u="none" strike="noStrike" kern="1200" cap="none" spc="0" normalizeH="0" baseline="0" noProof="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lang="zh-TW" altLang="en-US" sz="3200" b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帕</a:t>
            </a:r>
            <a:r>
              <a:rPr lang="zh-TW" altLang="en-US" sz="32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布</a:t>
            </a:r>
            <a:r>
              <a:rPr kumimoji="0" lang="zh-TW" altLang="en-US" sz="3200" b="1" i="0" u="none" strike="noStrike" kern="1200" cap="none" spc="0" normalizeH="0" baseline="0" noProof="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颱風</a:t>
            </a:r>
            <a:endParaRPr kumimoji="0" lang="zh-TW" altLang="en-US" sz="3200" b="1" i="0" u="none" strike="noStrike" kern="1200" cap="none" spc="0" normalizeH="0" baseline="0" noProof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9609" y="1080302"/>
            <a:ext cx="8679798" cy="814793"/>
          </a:xfrm>
        </p:spPr>
        <p:txBody>
          <a:bodyPr>
            <a:noAutofit/>
          </a:bodyPr>
          <a:lstStyle/>
          <a:p>
            <a:pPr marL="182563" indent="-182563">
              <a:lnSpc>
                <a:spcPts val="26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2007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08/07 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～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08/08</a:t>
            </a:r>
            <a:r>
              <a:rPr lang="zh-TW" altLang="en-US" sz="2400" dirty="0" smtClean="0">
                <a:latin typeface="微軟正黑體"/>
                <a:ea typeface="微軟正黑體"/>
              </a:rPr>
              <a:t>、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帕布</a:t>
            </a:r>
            <a:r>
              <a:rPr lang="en-US" altLang="zh-TW" sz="24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(PABUK )</a:t>
            </a:r>
            <a:r>
              <a:rPr lang="en-US" altLang="zh-TW" sz="2400" b="1" dirty="0" smtClean="0">
                <a:solidFill>
                  <a:srgbClr val="0000CC"/>
                </a:solidFill>
                <a:effectLst/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輕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度</a:t>
            </a:r>
            <a:r>
              <a:rPr lang="zh-TW" altLang="en-US" sz="2400" dirty="0" smtClean="0">
                <a:effectLst/>
                <a:latin typeface="微軟正黑體" pitchFamily="34" charset="-120"/>
                <a:ea typeface="微軟正黑體" pitchFamily="34" charset="-120"/>
              </a:rPr>
              <a:t>颱風</a:t>
            </a:r>
            <a:endParaRPr lang="en-US" altLang="zh-TW" sz="2400" dirty="0" smtClean="0"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136922" indent="-136922">
              <a:lnSpc>
                <a:spcPts val="195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無重大災情發生。</a:t>
            </a:r>
          </a:p>
        </p:txBody>
      </p:sp>
      <p:pic>
        <p:nvPicPr>
          <p:cNvPr id="7" name="Picture 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4" t="37000" r="7431" b="18556"/>
          <a:stretch>
            <a:fillRect/>
          </a:stretch>
        </p:blipFill>
        <p:spPr bwMode="auto">
          <a:xfrm>
            <a:off x="288128" y="1791071"/>
            <a:ext cx="4664095" cy="394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9" t="29889" r="35764" b="10110"/>
          <a:stretch>
            <a:fillRect/>
          </a:stretch>
        </p:blipFill>
        <p:spPr bwMode="auto">
          <a:xfrm>
            <a:off x="5467867" y="1631582"/>
            <a:ext cx="2782998" cy="409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8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09" y="1953874"/>
            <a:ext cx="4427022" cy="37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009331"/>
              </p:ext>
            </p:extLst>
          </p:nvPr>
        </p:nvGraphicFramePr>
        <p:xfrm>
          <a:off x="35496" y="5740845"/>
          <a:ext cx="9108503" cy="1072531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846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0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5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22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92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17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70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47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565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764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1419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407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4073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4073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2681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路徑及降雨圖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東北部</a:t>
                      </a:r>
                      <a:endParaRPr lang="zh-TW" alt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東部</a:t>
                      </a:r>
                      <a:endParaRPr lang="zh-TW" altLang="en-US" sz="14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東南部</a:t>
                      </a:r>
                      <a:endParaRPr lang="zh-TW" altLang="en-US" sz="14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中部</a:t>
                      </a:r>
                      <a:endParaRPr lang="zh-TW" altLang="en-US" sz="14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西部山區</a:t>
                      </a:r>
                      <a:endParaRPr lang="zh-TW" altLang="en-US" sz="14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南部</a:t>
                      </a:r>
                      <a:endParaRPr lang="zh-TW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13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基隆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宜蘭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蘇澳</a:t>
                      </a:r>
                      <a:endParaRPr lang="zh-TW" altLang="en-US" sz="1400" b="1" i="0" u="none" strike="noStrike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花蓮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成功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台東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大武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梧棲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台中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嘉義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日月潭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阿里山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  <a:latin typeface="Calibri" panose="020F0502020204030204" pitchFamily="34" charset="0"/>
                        </a:rPr>
                        <a:t>玉山</a:t>
                      </a:r>
                      <a:endParaRPr lang="zh-TW" altLang="en-US" sz="1400" b="1" i="0" u="none" strike="noStrike" dirty="0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台南</a:t>
                      </a:r>
                      <a:endParaRPr lang="zh-TW" alt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高雄</a:t>
                      </a:r>
                      <a:endParaRPr lang="zh-TW" alt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  <a:latin typeface="Calibri" panose="020F0502020204030204" pitchFamily="34" charset="0"/>
                        </a:rPr>
                        <a:t>恆春</a:t>
                      </a:r>
                      <a:endParaRPr lang="zh-TW" altLang="en-US" sz="1400" b="1" i="0" u="none" strike="noStrike">
                        <a:effectLst/>
                        <a:latin typeface="Calibri" panose="020F0502020204030204" pitchFamily="34" charset="0"/>
                        <a:ea typeface="微軟正黑體" pitchFamily="34" charset="-120"/>
                      </a:endParaRPr>
                    </a:p>
                  </a:txBody>
                  <a:tcPr marL="8230" marR="8230" marT="823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2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000" b="1" kern="1200" dirty="0" smtClean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尼伯特</a:t>
                      </a:r>
                      <a:endParaRPr lang="zh-TW" altLang="en-US" sz="2000" b="1" kern="1200" dirty="0">
                        <a:solidFill>
                          <a:srgbClr val="0000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8230" marR="8230" marT="823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47.9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69.3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109.3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281.0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252.5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264.5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4.2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6.1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14.5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6.0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56.6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151.0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161.5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185.0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265.5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998259" y="457200"/>
            <a:ext cx="7907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路徑類似颱風</a:t>
            </a:r>
            <a:r>
              <a:rPr kumimoji="0" lang="en-US" altLang="zh-TW" sz="3200" b="1" i="0" u="none" strike="noStrike" kern="1200" cap="none" spc="0" normalizeH="0" baseline="0" noProof="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lang="zh-TW" altLang="en-US" sz="3200" b="1" noProof="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尼伯</a:t>
            </a:r>
            <a:r>
              <a:rPr lang="zh-TW" altLang="en-US" sz="3200" b="1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特</a:t>
            </a:r>
            <a:r>
              <a:rPr kumimoji="0" lang="zh-TW" altLang="en-US" sz="3200" b="1" i="0" u="none" strike="noStrike" kern="1200" cap="none" spc="0" normalizeH="0" baseline="0" noProof="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颱風</a:t>
            </a:r>
            <a:endParaRPr kumimoji="0" lang="zh-TW" altLang="en-US" sz="3200" b="1" i="0" u="none" strike="noStrike" kern="1200" cap="none" spc="0" normalizeH="0" baseline="0" noProof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9609" y="1080302"/>
            <a:ext cx="8679798" cy="814793"/>
          </a:xfrm>
        </p:spPr>
        <p:txBody>
          <a:bodyPr>
            <a:noAutofit/>
          </a:bodyPr>
          <a:lstStyle/>
          <a:p>
            <a:pPr marL="182563" indent="-182563">
              <a:lnSpc>
                <a:spcPts val="26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2016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07/06 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～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07/09</a:t>
            </a:r>
            <a:r>
              <a:rPr lang="zh-TW" altLang="en-US" sz="2400" dirty="0" smtClean="0">
                <a:latin typeface="微軟正黑體"/>
                <a:ea typeface="微軟正黑體"/>
              </a:rPr>
              <a:t>、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尼</a:t>
            </a:r>
            <a:r>
              <a:rPr lang="zh-TW" altLang="en-US" sz="24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伯特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24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NEPARTAK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en-US" altLang="zh-TW" sz="2400" b="1" dirty="0" smtClean="0">
                <a:solidFill>
                  <a:srgbClr val="0000CC"/>
                </a:solidFill>
                <a:effectLst/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強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烈</a:t>
            </a:r>
            <a:r>
              <a:rPr lang="zh-TW" altLang="en-US" sz="2400" dirty="0" smtClean="0">
                <a:effectLst/>
                <a:latin typeface="微軟正黑體" pitchFamily="34" charset="-120"/>
                <a:ea typeface="微軟正黑體" pitchFamily="34" charset="-120"/>
              </a:rPr>
              <a:t>颱風</a:t>
            </a:r>
            <a:endParaRPr lang="en-US" altLang="zh-TW" sz="2400" dirty="0" smtClean="0"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136922" indent="-136922">
              <a:lnSpc>
                <a:spcPts val="195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尼伯特颱風影響，臺東出現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17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級強陣風。中央災害應變中心統計至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9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日止，全臺計有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人死亡，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311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人受傷，農損逾新臺幣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億元。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69" y="2022738"/>
            <a:ext cx="2634229" cy="372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4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mple">
  <a:themeElements>
    <a:clrScheme name="sample 1">
      <a:dk1>
        <a:srgbClr val="000000"/>
      </a:dk1>
      <a:lt1>
        <a:srgbClr val="FFFFFF"/>
      </a:lt1>
      <a:dk2>
        <a:srgbClr val="000798"/>
      </a:dk2>
      <a:lt2>
        <a:srgbClr val="B2B2B2"/>
      </a:lt2>
      <a:accent1>
        <a:srgbClr val="1B33E7"/>
      </a:accent1>
      <a:accent2>
        <a:srgbClr val="6699FF"/>
      </a:accent2>
      <a:accent3>
        <a:srgbClr val="FFFFFF"/>
      </a:accent3>
      <a:accent4>
        <a:srgbClr val="000000"/>
      </a:accent4>
      <a:accent5>
        <a:srgbClr val="ABADF1"/>
      </a:accent5>
      <a:accent6>
        <a:srgbClr val="5C8AE7"/>
      </a:accent6>
      <a:hlink>
        <a:srgbClr val="99CCFF"/>
      </a:hlink>
      <a:folHlink>
        <a:srgbClr val="3366CC"/>
      </a:folHlink>
    </a:clrScheme>
    <a:fontScheme name="samp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ample 1">
        <a:dk1>
          <a:srgbClr val="000000"/>
        </a:dk1>
        <a:lt1>
          <a:srgbClr val="FFFFFF"/>
        </a:lt1>
        <a:dk2>
          <a:srgbClr val="000798"/>
        </a:dk2>
        <a:lt2>
          <a:srgbClr val="B2B2B2"/>
        </a:lt2>
        <a:accent1>
          <a:srgbClr val="1B33E7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ABADF1"/>
        </a:accent5>
        <a:accent6>
          <a:srgbClr val="5C8AE7"/>
        </a:accent6>
        <a:hlink>
          <a:srgbClr val="99CCFF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094332"/>
        </a:dk2>
        <a:lt2>
          <a:srgbClr val="B2B2B2"/>
        </a:lt2>
        <a:accent1>
          <a:srgbClr val="0D6531"/>
        </a:accent1>
        <a:accent2>
          <a:srgbClr val="39AF6E"/>
        </a:accent2>
        <a:accent3>
          <a:srgbClr val="FFFFFF"/>
        </a:accent3>
        <a:accent4>
          <a:srgbClr val="000000"/>
        </a:accent4>
        <a:accent5>
          <a:srgbClr val="AAB8AD"/>
        </a:accent5>
        <a:accent6>
          <a:srgbClr val="339E63"/>
        </a:accent6>
        <a:hlink>
          <a:srgbClr val="93E1A0"/>
        </a:hlink>
        <a:folHlink>
          <a:srgbClr val="1D834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275CA3"/>
        </a:dk2>
        <a:lt2>
          <a:srgbClr val="C0C0C0"/>
        </a:lt2>
        <a:accent1>
          <a:srgbClr val="529EBC"/>
        </a:accent1>
        <a:accent2>
          <a:srgbClr val="55BEE3"/>
        </a:accent2>
        <a:accent3>
          <a:srgbClr val="FFFFFF"/>
        </a:accent3>
        <a:accent4>
          <a:srgbClr val="000000"/>
        </a:accent4>
        <a:accent5>
          <a:srgbClr val="B3CCDA"/>
        </a:accent5>
        <a:accent6>
          <a:srgbClr val="4CACCE"/>
        </a:accent6>
        <a:hlink>
          <a:srgbClr val="9FD4F1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117TGp_report_diagram_v2</Template>
  <TotalTime>5180</TotalTime>
  <Words>950</Words>
  <Application>Microsoft Office PowerPoint</Application>
  <PresentationFormat>如螢幕大小 (4:3)</PresentationFormat>
  <Paragraphs>200</Paragraphs>
  <Slides>14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6" baseType="lpstr">
      <vt:lpstr>Arial Unicode MS</vt:lpstr>
      <vt:lpstr>StarSymbol</vt:lpstr>
      <vt:lpstr>全真中黑體</vt:lpstr>
      <vt:lpstr>微軟正黑體</vt:lpstr>
      <vt:lpstr>新細明體</vt:lpstr>
      <vt:lpstr>標楷體</vt:lpstr>
      <vt:lpstr>Arial</vt:lpstr>
      <vt:lpstr>Calibri</vt:lpstr>
      <vt:lpstr>Times New Roman</vt:lpstr>
      <vt:lpstr>Verdana</vt:lpstr>
      <vt:lpstr>Wingdings</vt:lpstr>
      <vt:lpstr>sample</vt:lpstr>
      <vt:lpstr>PowerPoint 簡報</vt:lpstr>
      <vt:lpstr>PowerPoint 簡報</vt:lpstr>
      <vt:lpstr>PowerPoint 簡報</vt:lpstr>
      <vt:lpstr>PowerPoint 簡報</vt:lpstr>
      <vt:lpstr>各國路徑預測</vt:lpstr>
      <vt:lpstr>PowerPoint 簡報</vt:lpstr>
      <vt:lpstr>PowerPoint 簡報</vt:lpstr>
      <vt:lpstr>PowerPoint 簡報</vt:lpstr>
      <vt:lpstr>PowerPoint 簡報</vt:lpstr>
      <vt:lpstr>定量降雨預報 (6hr)</vt:lpstr>
      <vt:lpstr>潮汐預報</vt:lpstr>
      <vt:lpstr>警戒發布狀況</vt:lpstr>
      <vt:lpstr>未來情勢分析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強降雨案例分析</dc:title>
  <dc:creator>pinkgirl</dc:creator>
  <cp:lastModifiedBy>HP</cp:lastModifiedBy>
  <cp:revision>344</cp:revision>
  <dcterms:created xsi:type="dcterms:W3CDTF">2014-06-19T08:03:18Z</dcterms:created>
  <dcterms:modified xsi:type="dcterms:W3CDTF">2019-08-23T06:24:06Z</dcterms:modified>
</cp:coreProperties>
</file>