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549" r:id="rId1"/>
    <p:sldMasterId id="2147484676" r:id="rId2"/>
  </p:sldMasterIdLst>
  <p:notesMasterIdLst>
    <p:notesMasterId r:id="rId110"/>
  </p:notesMasterIdLst>
  <p:handoutMasterIdLst>
    <p:handoutMasterId r:id="rId111"/>
  </p:handoutMasterIdLst>
  <p:sldIdLst>
    <p:sldId id="256" r:id="rId3"/>
    <p:sldId id="311" r:id="rId4"/>
    <p:sldId id="259" r:id="rId5"/>
    <p:sldId id="257" r:id="rId6"/>
    <p:sldId id="260" r:id="rId7"/>
    <p:sldId id="265" r:id="rId8"/>
    <p:sldId id="372" r:id="rId9"/>
    <p:sldId id="281" r:id="rId10"/>
    <p:sldId id="366" r:id="rId11"/>
    <p:sldId id="364" r:id="rId12"/>
    <p:sldId id="308" r:id="rId13"/>
    <p:sldId id="408" r:id="rId14"/>
    <p:sldId id="258" r:id="rId15"/>
    <p:sldId id="406" r:id="rId16"/>
    <p:sldId id="431" r:id="rId17"/>
    <p:sldId id="399" r:id="rId18"/>
    <p:sldId id="432" r:id="rId19"/>
    <p:sldId id="303" r:id="rId20"/>
    <p:sldId id="344" r:id="rId21"/>
    <p:sldId id="345" r:id="rId22"/>
    <p:sldId id="346" r:id="rId23"/>
    <p:sldId id="347" r:id="rId24"/>
    <p:sldId id="433" r:id="rId25"/>
    <p:sldId id="434" r:id="rId26"/>
    <p:sldId id="435" r:id="rId27"/>
    <p:sldId id="436" r:id="rId28"/>
    <p:sldId id="437" r:id="rId29"/>
    <p:sldId id="400" r:id="rId30"/>
    <p:sldId id="441" r:id="rId31"/>
    <p:sldId id="269" r:id="rId32"/>
    <p:sldId id="270" r:id="rId33"/>
    <p:sldId id="271" r:id="rId34"/>
    <p:sldId id="272" r:id="rId35"/>
    <p:sldId id="273" r:id="rId36"/>
    <p:sldId id="274" r:id="rId37"/>
    <p:sldId id="275" r:id="rId38"/>
    <p:sldId id="276" r:id="rId39"/>
    <p:sldId id="277" r:id="rId40"/>
    <p:sldId id="278" r:id="rId41"/>
    <p:sldId id="279" r:id="rId42"/>
    <p:sldId id="280" r:id="rId43"/>
    <p:sldId id="442" r:id="rId44"/>
    <p:sldId id="282" r:id="rId45"/>
    <p:sldId id="455" r:id="rId46"/>
    <p:sldId id="440" r:id="rId47"/>
    <p:sldId id="283" r:id="rId48"/>
    <p:sldId id="294" r:id="rId49"/>
    <p:sldId id="295" r:id="rId50"/>
    <p:sldId id="296" r:id="rId51"/>
    <p:sldId id="297" r:id="rId52"/>
    <p:sldId id="298" r:id="rId53"/>
    <p:sldId id="299" r:id="rId54"/>
    <p:sldId id="444" r:id="rId55"/>
    <p:sldId id="301" r:id="rId56"/>
    <p:sldId id="302" r:id="rId57"/>
    <p:sldId id="452" r:id="rId58"/>
    <p:sldId id="445" r:id="rId59"/>
    <p:sldId id="304" r:id="rId60"/>
    <p:sldId id="453" r:id="rId61"/>
    <p:sldId id="305" r:id="rId62"/>
    <p:sldId id="306" r:id="rId63"/>
    <p:sldId id="307" r:id="rId64"/>
    <p:sldId id="446" r:id="rId65"/>
    <p:sldId id="309" r:id="rId66"/>
    <p:sldId id="310" r:id="rId67"/>
    <p:sldId id="447" r:id="rId68"/>
    <p:sldId id="312" r:id="rId69"/>
    <p:sldId id="313" r:id="rId70"/>
    <p:sldId id="314" r:id="rId71"/>
    <p:sldId id="315" r:id="rId72"/>
    <p:sldId id="316" r:id="rId73"/>
    <p:sldId id="317" r:id="rId74"/>
    <p:sldId id="318" r:id="rId75"/>
    <p:sldId id="319" r:id="rId76"/>
    <p:sldId id="320" r:id="rId77"/>
    <p:sldId id="321" r:id="rId78"/>
    <p:sldId id="322" r:id="rId79"/>
    <p:sldId id="323" r:id="rId80"/>
    <p:sldId id="324" r:id="rId81"/>
    <p:sldId id="325" r:id="rId82"/>
    <p:sldId id="326" r:id="rId83"/>
    <p:sldId id="327" r:id="rId84"/>
    <p:sldId id="328" r:id="rId85"/>
    <p:sldId id="329" r:id="rId86"/>
    <p:sldId id="330" r:id="rId87"/>
    <p:sldId id="331" r:id="rId88"/>
    <p:sldId id="332" r:id="rId89"/>
    <p:sldId id="333" r:id="rId90"/>
    <p:sldId id="334" r:id="rId91"/>
    <p:sldId id="454" r:id="rId92"/>
    <p:sldId id="335" r:id="rId93"/>
    <p:sldId id="336" r:id="rId94"/>
    <p:sldId id="337" r:id="rId95"/>
    <p:sldId id="338" r:id="rId96"/>
    <p:sldId id="339" r:id="rId97"/>
    <p:sldId id="340" r:id="rId98"/>
    <p:sldId id="341" r:id="rId99"/>
    <p:sldId id="342" r:id="rId100"/>
    <p:sldId id="343" r:id="rId101"/>
    <p:sldId id="448" r:id="rId102"/>
    <p:sldId id="449" r:id="rId103"/>
    <p:sldId id="450" r:id="rId104"/>
    <p:sldId id="451" r:id="rId105"/>
    <p:sldId id="371" r:id="rId106"/>
    <p:sldId id="284" r:id="rId107"/>
    <p:sldId id="348" r:id="rId108"/>
    <p:sldId id="368" r:id="rId109"/>
  </p:sldIdLst>
  <p:sldSz cx="12192000" cy="6858000"/>
  <p:notesSz cx="6811963"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立涵 陳" initials="立涵" lastIdx="2" clrIdx="0">
    <p:extLst>
      <p:ext uri="{19B8F6BF-5375-455C-9EA6-DF929625EA0E}">
        <p15:presenceInfo xmlns:p15="http://schemas.microsoft.com/office/powerpoint/2012/main" userId="b366554a237886d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33CC"/>
    <a:srgbClr val="FF3399"/>
    <a:srgbClr val="003399"/>
    <a:srgbClr val="66FF66"/>
    <a:srgbClr val="3366FF"/>
    <a:srgbClr val="FF00FF"/>
    <a:srgbClr val="9933FF"/>
    <a:srgbClr val="FF9933"/>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autoAdjust="0"/>
  </p:normalViewPr>
  <p:slideViewPr>
    <p:cSldViewPr snapToGrid="0">
      <p:cViewPr varScale="1">
        <p:scale>
          <a:sx n="111" d="100"/>
          <a:sy n="111" d="100"/>
        </p:scale>
        <p:origin x="456"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commentAuthors" Target="commentAuthor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presProps" Target="pres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notesMaster" Target="notesMasters/notesMaster1.xml"/><Relationship Id="rId115"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6849E7-74A0-4AFC-9D50-255BBF55A528}"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zh-TW" altLang="en-US"/>
        </a:p>
      </dgm:t>
    </dgm:pt>
    <dgm:pt modelId="{1117780A-63A6-49B9-AA88-706104FD1996}">
      <dgm:prSet phldrT="[文字]"/>
      <dgm:spPr/>
      <dgm:t>
        <a:bodyPr/>
        <a:lstStyle/>
        <a:p>
          <a:r>
            <a:rPr lang="zh-TW" altLang="en-US" dirty="0"/>
            <a:t>方便</a:t>
          </a:r>
        </a:p>
      </dgm:t>
    </dgm:pt>
    <dgm:pt modelId="{8E8C57C2-C1D7-4F16-A8B0-9742862A0B88}" type="parTrans" cxnId="{A66741C2-A033-42E5-80B4-F8DB68D61C5A}">
      <dgm:prSet/>
      <dgm:spPr/>
      <dgm:t>
        <a:bodyPr/>
        <a:lstStyle/>
        <a:p>
          <a:endParaRPr lang="zh-TW" altLang="en-US"/>
        </a:p>
      </dgm:t>
    </dgm:pt>
    <dgm:pt modelId="{B893C87E-52FC-4978-8984-8FF129769301}" type="sibTrans" cxnId="{A66741C2-A033-42E5-80B4-F8DB68D61C5A}">
      <dgm:prSet/>
      <dgm:spPr/>
      <dgm:t>
        <a:bodyPr/>
        <a:lstStyle/>
        <a:p>
          <a:endParaRPr lang="zh-TW" altLang="en-US"/>
        </a:p>
      </dgm:t>
    </dgm:pt>
    <dgm:pt modelId="{D0CBE696-BEFE-4DC1-AA49-387074DC7EF5}">
      <dgm:prSet phldrT="[文字]"/>
      <dgm:spPr/>
      <dgm:t>
        <a:bodyPr/>
        <a:lstStyle/>
        <a:p>
          <a:r>
            <a:rPr lang="zh-TW" altLang="en-US" dirty="0"/>
            <a:t>簡單</a:t>
          </a:r>
        </a:p>
      </dgm:t>
    </dgm:pt>
    <dgm:pt modelId="{BFA2D80C-E043-4D93-92AE-109381FD36E6}" type="parTrans" cxnId="{02184F91-B3B6-4328-B7C1-3E7542DD8FFB}">
      <dgm:prSet/>
      <dgm:spPr/>
      <dgm:t>
        <a:bodyPr/>
        <a:lstStyle/>
        <a:p>
          <a:endParaRPr lang="zh-TW" altLang="en-US"/>
        </a:p>
      </dgm:t>
    </dgm:pt>
    <dgm:pt modelId="{CC6FCD1E-3C80-4088-8BC5-56524FE81439}" type="sibTrans" cxnId="{02184F91-B3B6-4328-B7C1-3E7542DD8FFB}">
      <dgm:prSet/>
      <dgm:spPr/>
      <dgm:t>
        <a:bodyPr/>
        <a:lstStyle/>
        <a:p>
          <a:endParaRPr lang="zh-TW" altLang="en-US"/>
        </a:p>
      </dgm:t>
    </dgm:pt>
    <dgm:pt modelId="{D90EBECE-5BFC-4C20-A577-0FC634973AC2}">
      <dgm:prSet phldrT="[文字]"/>
      <dgm:spPr/>
      <dgm:t>
        <a:bodyPr/>
        <a:lstStyle/>
        <a:p>
          <a:r>
            <a:rPr lang="zh-TW" altLang="en-US" dirty="0"/>
            <a:t>正確</a:t>
          </a:r>
        </a:p>
      </dgm:t>
    </dgm:pt>
    <dgm:pt modelId="{D21F34E1-2D69-447C-9343-36A7D5E84DA7}" type="parTrans" cxnId="{F87EDC7D-DC04-4512-A367-1645228A8DB7}">
      <dgm:prSet/>
      <dgm:spPr/>
      <dgm:t>
        <a:bodyPr/>
        <a:lstStyle/>
        <a:p>
          <a:endParaRPr lang="zh-TW" altLang="en-US"/>
        </a:p>
      </dgm:t>
    </dgm:pt>
    <dgm:pt modelId="{38164568-9C25-435D-BF88-82CACD60DFE8}" type="sibTrans" cxnId="{F87EDC7D-DC04-4512-A367-1645228A8DB7}">
      <dgm:prSet/>
      <dgm:spPr/>
      <dgm:t>
        <a:bodyPr/>
        <a:lstStyle/>
        <a:p>
          <a:endParaRPr lang="zh-TW" altLang="en-US"/>
        </a:p>
      </dgm:t>
    </dgm:pt>
    <dgm:pt modelId="{80B2E02A-B8D6-4A0E-9F29-923D986CB722}">
      <dgm:prSet phldrT="[文字]"/>
      <dgm:spPr/>
      <dgm:t>
        <a:bodyPr/>
        <a:lstStyle/>
        <a:p>
          <a:r>
            <a:rPr lang="zh-TW" altLang="en-US" dirty="0"/>
            <a:t>安心</a:t>
          </a:r>
        </a:p>
      </dgm:t>
    </dgm:pt>
    <dgm:pt modelId="{68C21151-2C8D-4FFC-8973-D46258FE0DB8}" type="parTrans" cxnId="{B629FB93-388C-4D43-915D-4658E6CB2A14}">
      <dgm:prSet/>
      <dgm:spPr/>
      <dgm:t>
        <a:bodyPr/>
        <a:lstStyle/>
        <a:p>
          <a:endParaRPr lang="zh-TW" altLang="en-US"/>
        </a:p>
      </dgm:t>
    </dgm:pt>
    <dgm:pt modelId="{22F253B9-D9E6-452D-BD40-A5D82553F99D}" type="sibTrans" cxnId="{B629FB93-388C-4D43-915D-4658E6CB2A14}">
      <dgm:prSet/>
      <dgm:spPr/>
      <dgm:t>
        <a:bodyPr/>
        <a:lstStyle/>
        <a:p>
          <a:endParaRPr lang="zh-TW" altLang="en-US"/>
        </a:p>
      </dgm:t>
    </dgm:pt>
    <dgm:pt modelId="{9406B33F-1771-48D3-A0B9-DA8591479FAA}" type="pres">
      <dgm:prSet presAssocID="{F06849E7-74A0-4AFC-9D50-255BBF55A528}" presName="matrix" presStyleCnt="0">
        <dgm:presLayoutVars>
          <dgm:chMax val="1"/>
          <dgm:dir/>
          <dgm:resizeHandles val="exact"/>
        </dgm:presLayoutVars>
      </dgm:prSet>
      <dgm:spPr/>
    </dgm:pt>
    <dgm:pt modelId="{90BF9912-5E8E-4484-9BCA-0122F6E1780D}" type="pres">
      <dgm:prSet presAssocID="{F06849E7-74A0-4AFC-9D50-255BBF55A528}" presName="diamond" presStyleLbl="bgShp" presStyleIdx="0" presStyleCnt="1"/>
      <dgm:spPr/>
    </dgm:pt>
    <dgm:pt modelId="{8F543BC1-EB70-4B1D-A8BE-48B1E6504FE6}" type="pres">
      <dgm:prSet presAssocID="{F06849E7-74A0-4AFC-9D50-255BBF55A528}" presName="quad1" presStyleLbl="node1" presStyleIdx="0" presStyleCnt="4">
        <dgm:presLayoutVars>
          <dgm:chMax val="0"/>
          <dgm:chPref val="0"/>
          <dgm:bulletEnabled val="1"/>
        </dgm:presLayoutVars>
      </dgm:prSet>
      <dgm:spPr/>
    </dgm:pt>
    <dgm:pt modelId="{AFC784CF-43F2-4ED6-8CFD-2748A78161B5}" type="pres">
      <dgm:prSet presAssocID="{F06849E7-74A0-4AFC-9D50-255BBF55A528}" presName="quad2" presStyleLbl="node1" presStyleIdx="1" presStyleCnt="4">
        <dgm:presLayoutVars>
          <dgm:chMax val="0"/>
          <dgm:chPref val="0"/>
          <dgm:bulletEnabled val="1"/>
        </dgm:presLayoutVars>
      </dgm:prSet>
      <dgm:spPr/>
    </dgm:pt>
    <dgm:pt modelId="{8BF00584-93DE-4A7B-9F6F-B192F3A15757}" type="pres">
      <dgm:prSet presAssocID="{F06849E7-74A0-4AFC-9D50-255BBF55A528}" presName="quad3" presStyleLbl="node1" presStyleIdx="2" presStyleCnt="4">
        <dgm:presLayoutVars>
          <dgm:chMax val="0"/>
          <dgm:chPref val="0"/>
          <dgm:bulletEnabled val="1"/>
        </dgm:presLayoutVars>
      </dgm:prSet>
      <dgm:spPr/>
    </dgm:pt>
    <dgm:pt modelId="{BDCD0707-133B-4CFE-85D7-3A121D2B7625}" type="pres">
      <dgm:prSet presAssocID="{F06849E7-74A0-4AFC-9D50-255BBF55A528}" presName="quad4" presStyleLbl="node1" presStyleIdx="3" presStyleCnt="4">
        <dgm:presLayoutVars>
          <dgm:chMax val="0"/>
          <dgm:chPref val="0"/>
          <dgm:bulletEnabled val="1"/>
        </dgm:presLayoutVars>
      </dgm:prSet>
      <dgm:spPr/>
    </dgm:pt>
  </dgm:ptLst>
  <dgm:cxnLst>
    <dgm:cxn modelId="{0A90F62C-316C-4C6A-908C-F4369BB3F23C}" type="presOf" srcId="{1117780A-63A6-49B9-AA88-706104FD1996}" destId="{8F543BC1-EB70-4B1D-A8BE-48B1E6504FE6}" srcOrd="0" destOrd="0" presId="urn:microsoft.com/office/officeart/2005/8/layout/matrix3"/>
    <dgm:cxn modelId="{259CDE61-FF53-4D2D-B484-F6CE46DB0C69}" type="presOf" srcId="{80B2E02A-B8D6-4A0E-9F29-923D986CB722}" destId="{BDCD0707-133B-4CFE-85D7-3A121D2B7625}" srcOrd="0" destOrd="0" presId="urn:microsoft.com/office/officeart/2005/8/layout/matrix3"/>
    <dgm:cxn modelId="{3BDD8F47-CBFE-4B8A-9DF0-C1424388579B}" type="presOf" srcId="{F06849E7-74A0-4AFC-9D50-255BBF55A528}" destId="{9406B33F-1771-48D3-A0B9-DA8591479FAA}" srcOrd="0" destOrd="0" presId="urn:microsoft.com/office/officeart/2005/8/layout/matrix3"/>
    <dgm:cxn modelId="{F87EDC7D-DC04-4512-A367-1645228A8DB7}" srcId="{F06849E7-74A0-4AFC-9D50-255BBF55A528}" destId="{D90EBECE-5BFC-4C20-A577-0FC634973AC2}" srcOrd="2" destOrd="0" parTransId="{D21F34E1-2D69-447C-9343-36A7D5E84DA7}" sibTransId="{38164568-9C25-435D-BF88-82CACD60DFE8}"/>
    <dgm:cxn modelId="{4D491288-58E7-405B-B2DA-06E86C6F8CCA}" type="presOf" srcId="{D90EBECE-5BFC-4C20-A577-0FC634973AC2}" destId="{8BF00584-93DE-4A7B-9F6F-B192F3A15757}" srcOrd="0" destOrd="0" presId="urn:microsoft.com/office/officeart/2005/8/layout/matrix3"/>
    <dgm:cxn modelId="{02184F91-B3B6-4328-B7C1-3E7542DD8FFB}" srcId="{F06849E7-74A0-4AFC-9D50-255BBF55A528}" destId="{D0CBE696-BEFE-4DC1-AA49-387074DC7EF5}" srcOrd="1" destOrd="0" parTransId="{BFA2D80C-E043-4D93-92AE-109381FD36E6}" sibTransId="{CC6FCD1E-3C80-4088-8BC5-56524FE81439}"/>
    <dgm:cxn modelId="{B629FB93-388C-4D43-915D-4658E6CB2A14}" srcId="{F06849E7-74A0-4AFC-9D50-255BBF55A528}" destId="{80B2E02A-B8D6-4A0E-9F29-923D986CB722}" srcOrd="3" destOrd="0" parTransId="{68C21151-2C8D-4FFC-8973-D46258FE0DB8}" sibTransId="{22F253B9-D9E6-452D-BD40-A5D82553F99D}"/>
    <dgm:cxn modelId="{A66741C2-A033-42E5-80B4-F8DB68D61C5A}" srcId="{F06849E7-74A0-4AFC-9D50-255BBF55A528}" destId="{1117780A-63A6-49B9-AA88-706104FD1996}" srcOrd="0" destOrd="0" parTransId="{8E8C57C2-C1D7-4F16-A8B0-9742862A0B88}" sibTransId="{B893C87E-52FC-4978-8984-8FF129769301}"/>
    <dgm:cxn modelId="{3C1E32F5-19B9-4762-8717-59D71F9CC100}" type="presOf" srcId="{D0CBE696-BEFE-4DC1-AA49-387074DC7EF5}" destId="{AFC784CF-43F2-4ED6-8CFD-2748A78161B5}" srcOrd="0" destOrd="0" presId="urn:microsoft.com/office/officeart/2005/8/layout/matrix3"/>
    <dgm:cxn modelId="{EC9792E6-276A-48EF-ACAA-98F4A289D6DF}" type="presParOf" srcId="{9406B33F-1771-48D3-A0B9-DA8591479FAA}" destId="{90BF9912-5E8E-4484-9BCA-0122F6E1780D}" srcOrd="0" destOrd="0" presId="urn:microsoft.com/office/officeart/2005/8/layout/matrix3"/>
    <dgm:cxn modelId="{2D3E36E2-3B46-4023-B267-F49F12463897}" type="presParOf" srcId="{9406B33F-1771-48D3-A0B9-DA8591479FAA}" destId="{8F543BC1-EB70-4B1D-A8BE-48B1E6504FE6}" srcOrd="1" destOrd="0" presId="urn:microsoft.com/office/officeart/2005/8/layout/matrix3"/>
    <dgm:cxn modelId="{3E8AA869-E9C3-41BD-BFF4-FC61C25A205D}" type="presParOf" srcId="{9406B33F-1771-48D3-A0B9-DA8591479FAA}" destId="{AFC784CF-43F2-4ED6-8CFD-2748A78161B5}" srcOrd="2" destOrd="0" presId="urn:microsoft.com/office/officeart/2005/8/layout/matrix3"/>
    <dgm:cxn modelId="{FAE92B8D-D76F-421E-BD9C-63253F226480}" type="presParOf" srcId="{9406B33F-1771-48D3-A0B9-DA8591479FAA}" destId="{8BF00584-93DE-4A7B-9F6F-B192F3A15757}" srcOrd="3" destOrd="0" presId="urn:microsoft.com/office/officeart/2005/8/layout/matrix3"/>
    <dgm:cxn modelId="{BD1C8C7B-E9E2-43BE-8B94-51BA1B80FB75}" type="presParOf" srcId="{9406B33F-1771-48D3-A0B9-DA8591479FAA}" destId="{BDCD0707-133B-4CFE-85D7-3A121D2B7625}"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BF9912-5E8E-4484-9BCA-0122F6E1780D}">
      <dsp:nvSpPr>
        <dsp:cNvPr id="0" name=""/>
        <dsp:cNvSpPr/>
      </dsp:nvSpPr>
      <dsp:spPr>
        <a:xfrm>
          <a:off x="1594273" y="0"/>
          <a:ext cx="4434224" cy="4434224"/>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543BC1-EB70-4B1D-A8BE-48B1E6504FE6}">
      <dsp:nvSpPr>
        <dsp:cNvPr id="0" name=""/>
        <dsp:cNvSpPr/>
      </dsp:nvSpPr>
      <dsp:spPr>
        <a:xfrm>
          <a:off x="2015525" y="421251"/>
          <a:ext cx="1729347" cy="1729347"/>
        </a:xfrm>
        <a:prstGeom prst="round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kern="1200" dirty="0"/>
            <a:t>方便</a:t>
          </a:r>
        </a:p>
      </dsp:txBody>
      <dsp:txXfrm>
        <a:off x="2099945" y="505671"/>
        <a:ext cx="1560507" cy="1560507"/>
      </dsp:txXfrm>
    </dsp:sp>
    <dsp:sp modelId="{AFC784CF-43F2-4ED6-8CFD-2748A78161B5}">
      <dsp:nvSpPr>
        <dsp:cNvPr id="0" name=""/>
        <dsp:cNvSpPr/>
      </dsp:nvSpPr>
      <dsp:spPr>
        <a:xfrm>
          <a:off x="3877899" y="421251"/>
          <a:ext cx="1729347" cy="1729347"/>
        </a:xfrm>
        <a:prstGeom prst="round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kern="1200" dirty="0"/>
            <a:t>簡單</a:t>
          </a:r>
        </a:p>
      </dsp:txBody>
      <dsp:txXfrm>
        <a:off x="3962319" y="505671"/>
        <a:ext cx="1560507" cy="1560507"/>
      </dsp:txXfrm>
    </dsp:sp>
    <dsp:sp modelId="{8BF00584-93DE-4A7B-9F6F-B192F3A15757}">
      <dsp:nvSpPr>
        <dsp:cNvPr id="0" name=""/>
        <dsp:cNvSpPr/>
      </dsp:nvSpPr>
      <dsp:spPr>
        <a:xfrm>
          <a:off x="2015525" y="2283625"/>
          <a:ext cx="1729347" cy="1729347"/>
        </a:xfrm>
        <a:prstGeom prst="round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kern="1200" dirty="0"/>
            <a:t>正確</a:t>
          </a:r>
        </a:p>
      </dsp:txBody>
      <dsp:txXfrm>
        <a:off x="2099945" y="2368045"/>
        <a:ext cx="1560507" cy="1560507"/>
      </dsp:txXfrm>
    </dsp:sp>
    <dsp:sp modelId="{BDCD0707-133B-4CFE-85D7-3A121D2B7625}">
      <dsp:nvSpPr>
        <dsp:cNvPr id="0" name=""/>
        <dsp:cNvSpPr/>
      </dsp:nvSpPr>
      <dsp:spPr>
        <a:xfrm>
          <a:off x="3877899" y="2283625"/>
          <a:ext cx="1729347" cy="1729347"/>
        </a:xfrm>
        <a:prstGeom prst="round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kern="1200" dirty="0"/>
            <a:t>安心</a:t>
          </a:r>
        </a:p>
      </dsp:txBody>
      <dsp:txXfrm>
        <a:off x="3962319" y="2368045"/>
        <a:ext cx="1560507" cy="1560507"/>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52593" cy="497841"/>
          </a:xfrm>
          <a:prstGeom prst="rect">
            <a:avLst/>
          </a:prstGeom>
        </p:spPr>
        <p:txBody>
          <a:bodyPr vert="horz" lIns="91605" tIns="45802" rIns="91605" bIns="45802" rtlCol="0"/>
          <a:lstStyle>
            <a:lvl1pPr algn="l">
              <a:defRPr sz="1200"/>
            </a:lvl1pPr>
          </a:lstStyle>
          <a:p>
            <a:endParaRPr lang="zh-TW" altLang="en-US"/>
          </a:p>
        </p:txBody>
      </p:sp>
      <p:sp>
        <p:nvSpPr>
          <p:cNvPr id="3" name="日期版面配置區 2"/>
          <p:cNvSpPr>
            <a:spLocks noGrp="1"/>
          </p:cNvSpPr>
          <p:nvPr>
            <p:ph type="dt" sz="quarter" idx="1"/>
          </p:nvPr>
        </p:nvSpPr>
        <p:spPr>
          <a:xfrm>
            <a:off x="3857780" y="0"/>
            <a:ext cx="2952593" cy="497841"/>
          </a:xfrm>
          <a:prstGeom prst="rect">
            <a:avLst/>
          </a:prstGeom>
        </p:spPr>
        <p:txBody>
          <a:bodyPr vert="horz" lIns="91605" tIns="45802" rIns="91605" bIns="45802" rtlCol="0"/>
          <a:lstStyle>
            <a:lvl1pPr algn="r">
              <a:defRPr sz="1200"/>
            </a:lvl1pPr>
          </a:lstStyle>
          <a:p>
            <a:fld id="{277FE547-1B80-4A2F-AF66-E6BEC155A56D}" type="datetimeFigureOut">
              <a:rPr lang="zh-TW" altLang="en-US" smtClean="0"/>
              <a:t>2022/9/2</a:t>
            </a:fld>
            <a:endParaRPr lang="zh-TW" altLang="en-US"/>
          </a:p>
        </p:txBody>
      </p:sp>
      <p:sp>
        <p:nvSpPr>
          <p:cNvPr id="4" name="頁尾版面配置區 3"/>
          <p:cNvSpPr>
            <a:spLocks noGrp="1"/>
          </p:cNvSpPr>
          <p:nvPr>
            <p:ph type="ftr" sz="quarter" idx="2"/>
          </p:nvPr>
        </p:nvSpPr>
        <p:spPr>
          <a:xfrm>
            <a:off x="0" y="9446258"/>
            <a:ext cx="2952593" cy="497840"/>
          </a:xfrm>
          <a:prstGeom prst="rect">
            <a:avLst/>
          </a:prstGeom>
        </p:spPr>
        <p:txBody>
          <a:bodyPr vert="horz" lIns="91605" tIns="45802" rIns="91605" bIns="45802"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7780" y="9446258"/>
            <a:ext cx="2952593" cy="497840"/>
          </a:xfrm>
          <a:prstGeom prst="rect">
            <a:avLst/>
          </a:prstGeom>
        </p:spPr>
        <p:txBody>
          <a:bodyPr vert="horz" lIns="91605" tIns="45802" rIns="91605" bIns="45802" rtlCol="0" anchor="b"/>
          <a:lstStyle>
            <a:lvl1pPr algn="r">
              <a:defRPr sz="1200"/>
            </a:lvl1pPr>
          </a:lstStyle>
          <a:p>
            <a:fld id="{3BA0160B-70C7-40B9-A0D7-AC56B925E370}" type="slidenum">
              <a:rPr lang="zh-TW" altLang="en-US" smtClean="0"/>
              <a:t>‹#›</a:t>
            </a:fld>
            <a:endParaRPr lang="zh-TW"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2" y="0"/>
            <a:ext cx="2951850" cy="499012"/>
          </a:xfrm>
          <a:prstGeom prst="rect">
            <a:avLst/>
          </a:prstGeom>
        </p:spPr>
        <p:txBody>
          <a:bodyPr vert="horz" lIns="91605" tIns="45802" rIns="91605" bIns="45802" rtlCol="0"/>
          <a:lstStyle>
            <a:lvl1pPr algn="l">
              <a:defRPr sz="1200"/>
            </a:lvl1pPr>
          </a:lstStyle>
          <a:p>
            <a:endParaRPr lang="zh-TW" altLang="en-US"/>
          </a:p>
        </p:txBody>
      </p:sp>
      <p:sp>
        <p:nvSpPr>
          <p:cNvPr id="3" name="日期版面配置區 2"/>
          <p:cNvSpPr>
            <a:spLocks noGrp="1"/>
          </p:cNvSpPr>
          <p:nvPr>
            <p:ph type="dt" idx="1"/>
          </p:nvPr>
        </p:nvSpPr>
        <p:spPr>
          <a:xfrm>
            <a:off x="3858537" y="0"/>
            <a:ext cx="2951850" cy="499012"/>
          </a:xfrm>
          <a:prstGeom prst="rect">
            <a:avLst/>
          </a:prstGeom>
        </p:spPr>
        <p:txBody>
          <a:bodyPr vert="horz" lIns="91605" tIns="45802" rIns="91605" bIns="45802" rtlCol="0"/>
          <a:lstStyle>
            <a:lvl1pPr algn="r">
              <a:defRPr sz="1200"/>
            </a:lvl1pPr>
          </a:lstStyle>
          <a:p>
            <a:fld id="{B66109B5-EC42-40A1-91AE-DB2DC32804E6}" type="datetimeFigureOut">
              <a:rPr lang="zh-TW" altLang="en-US" smtClean="0"/>
              <a:pPr/>
              <a:t>2022/9/2</a:t>
            </a:fld>
            <a:endParaRPr lang="zh-TW" altLang="en-US"/>
          </a:p>
        </p:txBody>
      </p:sp>
      <p:sp>
        <p:nvSpPr>
          <p:cNvPr id="4" name="投影片影像版面配置區 3"/>
          <p:cNvSpPr>
            <a:spLocks noGrp="1" noRot="1" noChangeAspect="1"/>
          </p:cNvSpPr>
          <p:nvPr>
            <p:ph type="sldImg" idx="2"/>
          </p:nvPr>
        </p:nvSpPr>
        <p:spPr>
          <a:xfrm>
            <a:off x="422275" y="1243013"/>
            <a:ext cx="5967413" cy="3355975"/>
          </a:xfrm>
          <a:prstGeom prst="rect">
            <a:avLst/>
          </a:prstGeom>
          <a:noFill/>
          <a:ln w="12700">
            <a:solidFill>
              <a:prstClr val="black"/>
            </a:solidFill>
          </a:ln>
        </p:spPr>
        <p:txBody>
          <a:bodyPr vert="horz" lIns="91605" tIns="45802" rIns="91605" bIns="45802" rtlCol="0" anchor="ctr"/>
          <a:lstStyle/>
          <a:p>
            <a:endParaRPr lang="zh-TW" altLang="en-US"/>
          </a:p>
        </p:txBody>
      </p:sp>
      <p:sp>
        <p:nvSpPr>
          <p:cNvPr id="5" name="備忘稿版面配置區 4"/>
          <p:cNvSpPr>
            <a:spLocks noGrp="1"/>
          </p:cNvSpPr>
          <p:nvPr>
            <p:ph type="body" sz="quarter" idx="3"/>
          </p:nvPr>
        </p:nvSpPr>
        <p:spPr>
          <a:xfrm>
            <a:off x="681197" y="4786363"/>
            <a:ext cx="5449570" cy="3916115"/>
          </a:xfrm>
          <a:prstGeom prst="rect">
            <a:avLst/>
          </a:prstGeom>
        </p:spPr>
        <p:txBody>
          <a:bodyPr vert="horz" lIns="91605" tIns="45802" rIns="91605" bIns="45802"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2" y="9446679"/>
            <a:ext cx="2951850" cy="499011"/>
          </a:xfrm>
          <a:prstGeom prst="rect">
            <a:avLst/>
          </a:prstGeom>
        </p:spPr>
        <p:txBody>
          <a:bodyPr vert="horz" lIns="91605" tIns="45802" rIns="91605" bIns="45802"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8537" y="9446679"/>
            <a:ext cx="2951850" cy="499011"/>
          </a:xfrm>
          <a:prstGeom prst="rect">
            <a:avLst/>
          </a:prstGeom>
        </p:spPr>
        <p:txBody>
          <a:bodyPr vert="horz" lIns="91605" tIns="45802" rIns="91605" bIns="45802" rtlCol="0" anchor="b"/>
          <a:lstStyle>
            <a:lvl1pPr algn="r">
              <a:defRPr sz="1200"/>
            </a:lvl1pPr>
          </a:lstStyle>
          <a:p>
            <a:fld id="{F198ED59-6D9E-45D7-AED7-2503851A4E76}" type="slidenum">
              <a:rPr lang="zh-TW" altLang="en-US" smtClean="0"/>
              <a:pPr/>
              <a:t>‹#›</a:t>
            </a:fld>
            <a:endParaRPr lang="zh-TW" altLang="en-US"/>
          </a:p>
        </p:txBody>
      </p:sp>
    </p:spTree>
    <p:extLst>
      <p:ext uri="{BB962C8B-B14F-4D97-AF65-F5344CB8AC3E}">
        <p14:creationId xmlns:p14="http://schemas.microsoft.com/office/powerpoint/2010/main" val="2646672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9/2/2022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8245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9/2/2022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84635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pPr/>
              <a:t>9/2/2022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526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9/2/2022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2413175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48A87A34-81AB-432B-8DAE-1953F412C126}" type="datetimeFigureOut">
              <a:rPr lang="en-US" smtClean="0"/>
              <a:pPr/>
              <a:t>9/2/2022</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D22F896-40B5-4ADD-8801-0D06FADFA095}" type="slidenum">
              <a:rPr lang="en-US" smtClean="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624534789"/>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9/2/2022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85108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48A87A34-81AB-432B-8DAE-1953F412C126}" type="datetimeFigureOut">
              <a:rPr lang="en-US" smtClean="0"/>
              <a:pPr/>
              <a:t>9/2/2022</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D22F896-40B5-4ADD-8801-0D06FADFA095}" type="slidenum">
              <a:rPr lang="en-US" smtClean="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322331980"/>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zh-TW" altLang="en-US"/>
              <a:t>按一下以編輯母片標題樣式</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9/2/2022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88201790"/>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9/2/2022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2639702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pPr/>
              <a:t>9/2/2022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368387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pPr/>
              <a:t>9/2/2022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94818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9/2/2022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144219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含輔助字幕的內容">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48A87A34-81AB-432B-8DAE-1953F412C126}" type="datetimeFigureOut">
              <a:rPr lang="en-US" smtClean="0"/>
              <a:pPr/>
              <a:t>9/2/2022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D22F896-40B5-4ADD-8801-0D06FADFA095}" type="slidenum">
              <a:rPr lang="en-US" smtClean="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91698711"/>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含輔助字幕的圖片">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48A87A34-81AB-432B-8DAE-1953F412C126}" type="datetimeFigureOut">
              <a:rPr lang="en-US" smtClean="0"/>
              <a:pPr/>
              <a:t>9/2/2022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D22F896-40B5-4ADD-8801-0D06FADFA095}" type="slidenum">
              <a:rPr lang="en-US" smtClean="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24903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9/2/2022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37297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9/2/2022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91265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9/2/2022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2986528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u="heavy">
                <a:solidFill>
                  <a:srgbClr val="117873"/>
                </a:solidFill>
                <a:latin typeface="Microsoft JhengHei"/>
                <a:cs typeface="Microsoft JhengHe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9/2/2022</a:t>
            </a:fld>
            <a:endParaRPr lang="en-US"/>
          </a:p>
        </p:txBody>
      </p:sp>
      <p:sp>
        <p:nvSpPr>
          <p:cNvPr id="5" name="Holder 5"/>
          <p:cNvSpPr>
            <a:spLocks noGrp="1"/>
          </p:cNvSpPr>
          <p:nvPr>
            <p:ph type="sldNum" sz="quarter" idx="7"/>
          </p:nvPr>
        </p:nvSpPr>
        <p:spPr/>
        <p:txBody>
          <a:bodyPr lIns="0" tIns="0" rIns="0" bIns="0"/>
          <a:lstStyle>
            <a:lvl1pPr>
              <a:defRPr sz="800" b="0" i="0">
                <a:solidFill>
                  <a:srgbClr val="6F6F6F"/>
                </a:solidFill>
                <a:latin typeface="PMingLiU-ExtB"/>
                <a:cs typeface="PMingLiU-ExtB"/>
              </a:defRPr>
            </a:lvl1pPr>
          </a:lstStyle>
          <a:p>
            <a:pPr marL="38100">
              <a:lnSpc>
                <a:spcPts val="894"/>
              </a:lnSpc>
            </a:pPr>
            <a:fld id="{81D60167-4931-47E6-BA6A-407CBD079E47}" type="slidenum">
              <a:rPr lang="en-US" altLang="zh-TW" spc="-5" smtClean="0"/>
              <a:pPr marL="38100">
                <a:lnSpc>
                  <a:spcPts val="894"/>
                </a:lnSpc>
              </a:pPr>
              <a:t>‹#›</a:t>
            </a:fld>
            <a:endParaRPr lang="en-US" altLang="zh-TW" spc="-5" dirty="0"/>
          </a:p>
        </p:txBody>
      </p:sp>
    </p:spTree>
    <p:extLst>
      <p:ext uri="{BB962C8B-B14F-4D97-AF65-F5344CB8AC3E}">
        <p14:creationId xmlns:p14="http://schemas.microsoft.com/office/powerpoint/2010/main" val="39740011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848857"/>
            <a:ext cx="12188613" cy="9525"/>
          </a:xfrm>
          <a:custGeom>
            <a:avLst/>
            <a:gdLst/>
            <a:ahLst/>
            <a:cxnLst/>
            <a:rect l="l" t="t" r="r" b="b"/>
            <a:pathLst>
              <a:path w="9141460" h="9525">
                <a:moveTo>
                  <a:pt x="9140952" y="9141"/>
                </a:moveTo>
                <a:lnTo>
                  <a:pt x="9140952" y="0"/>
                </a:lnTo>
                <a:lnTo>
                  <a:pt x="0" y="0"/>
                </a:lnTo>
                <a:lnTo>
                  <a:pt x="0" y="9141"/>
                </a:lnTo>
                <a:lnTo>
                  <a:pt x="9140952" y="9141"/>
                </a:lnTo>
                <a:close/>
              </a:path>
            </a:pathLst>
          </a:custGeom>
          <a:solidFill>
            <a:srgbClr val="117873"/>
          </a:solidFill>
        </p:spPr>
        <p:txBody>
          <a:bodyPr wrap="square" lIns="0" tIns="0" rIns="0" bIns="0" rtlCol="0"/>
          <a:lstStyle/>
          <a:p>
            <a:endParaRPr sz="1800"/>
          </a:p>
        </p:txBody>
      </p:sp>
      <p:sp>
        <p:nvSpPr>
          <p:cNvPr id="17" name="bg object 17"/>
          <p:cNvSpPr/>
          <p:nvPr/>
        </p:nvSpPr>
        <p:spPr>
          <a:xfrm>
            <a:off x="0" y="6848857"/>
            <a:ext cx="12188613" cy="9525"/>
          </a:xfrm>
          <a:custGeom>
            <a:avLst/>
            <a:gdLst/>
            <a:ahLst/>
            <a:cxnLst/>
            <a:rect l="l" t="t" r="r" b="b"/>
            <a:pathLst>
              <a:path w="9141460" h="9525">
                <a:moveTo>
                  <a:pt x="-12192" y="4570"/>
                </a:moveTo>
                <a:lnTo>
                  <a:pt x="9153144" y="4570"/>
                </a:lnTo>
              </a:path>
            </a:pathLst>
          </a:custGeom>
          <a:ln w="33525">
            <a:solidFill>
              <a:srgbClr val="117873"/>
            </a:solidFill>
          </a:ln>
        </p:spPr>
        <p:txBody>
          <a:bodyPr wrap="square" lIns="0" tIns="0" rIns="0" bIns="0" rtlCol="0"/>
          <a:lstStyle/>
          <a:p>
            <a:endParaRPr sz="1800"/>
          </a:p>
        </p:txBody>
      </p:sp>
      <p:pic>
        <p:nvPicPr>
          <p:cNvPr id="18" name="bg object 18"/>
          <p:cNvPicPr/>
          <p:nvPr/>
        </p:nvPicPr>
        <p:blipFill>
          <a:blip r:embed="rId2" cstate="print"/>
          <a:stretch>
            <a:fillRect/>
          </a:stretch>
        </p:blipFill>
        <p:spPr>
          <a:xfrm>
            <a:off x="142239" y="118871"/>
            <a:ext cx="1678432" cy="1164336"/>
          </a:xfrm>
          <a:prstGeom prst="rect">
            <a:avLst/>
          </a:prstGeom>
        </p:spPr>
      </p:pic>
      <p:sp>
        <p:nvSpPr>
          <p:cNvPr id="19" name="bg object 19"/>
          <p:cNvSpPr/>
          <p:nvPr/>
        </p:nvSpPr>
        <p:spPr>
          <a:xfrm>
            <a:off x="5327904" y="1557528"/>
            <a:ext cx="5759027" cy="2057400"/>
          </a:xfrm>
          <a:custGeom>
            <a:avLst/>
            <a:gdLst/>
            <a:ahLst/>
            <a:cxnLst/>
            <a:rect l="l" t="t" r="r" b="b"/>
            <a:pathLst>
              <a:path w="4319270" h="2057400">
                <a:moveTo>
                  <a:pt x="3290316" y="0"/>
                </a:moveTo>
                <a:lnTo>
                  <a:pt x="3290316" y="257175"/>
                </a:lnTo>
                <a:lnTo>
                  <a:pt x="0" y="257175"/>
                </a:lnTo>
                <a:lnTo>
                  <a:pt x="0" y="1800225"/>
                </a:lnTo>
                <a:lnTo>
                  <a:pt x="3290316" y="1800225"/>
                </a:lnTo>
                <a:lnTo>
                  <a:pt x="3290316" y="2057400"/>
                </a:lnTo>
                <a:lnTo>
                  <a:pt x="4319016" y="1028700"/>
                </a:lnTo>
                <a:lnTo>
                  <a:pt x="3290316" y="0"/>
                </a:lnTo>
                <a:close/>
              </a:path>
            </a:pathLst>
          </a:custGeom>
          <a:solidFill>
            <a:srgbClr val="D2E9E6">
              <a:alpha val="90194"/>
            </a:srgbClr>
          </a:solidFill>
        </p:spPr>
        <p:txBody>
          <a:bodyPr wrap="square" lIns="0" tIns="0" rIns="0" bIns="0" rtlCol="0"/>
          <a:lstStyle/>
          <a:p>
            <a:endParaRPr sz="1800"/>
          </a:p>
        </p:txBody>
      </p:sp>
      <p:sp>
        <p:nvSpPr>
          <p:cNvPr id="20" name="bg object 20"/>
          <p:cNvSpPr/>
          <p:nvPr/>
        </p:nvSpPr>
        <p:spPr>
          <a:xfrm>
            <a:off x="5327904" y="1557528"/>
            <a:ext cx="5759027" cy="2057400"/>
          </a:xfrm>
          <a:custGeom>
            <a:avLst/>
            <a:gdLst/>
            <a:ahLst/>
            <a:cxnLst/>
            <a:rect l="l" t="t" r="r" b="b"/>
            <a:pathLst>
              <a:path w="4319270" h="2057400">
                <a:moveTo>
                  <a:pt x="0" y="257175"/>
                </a:moveTo>
                <a:lnTo>
                  <a:pt x="3290316" y="257175"/>
                </a:lnTo>
                <a:lnTo>
                  <a:pt x="3290316" y="0"/>
                </a:lnTo>
                <a:lnTo>
                  <a:pt x="4319016" y="1028700"/>
                </a:lnTo>
                <a:lnTo>
                  <a:pt x="3290316" y="2057400"/>
                </a:lnTo>
                <a:lnTo>
                  <a:pt x="3290316" y="1800225"/>
                </a:lnTo>
                <a:lnTo>
                  <a:pt x="0" y="1800225"/>
                </a:lnTo>
                <a:lnTo>
                  <a:pt x="0" y="257175"/>
                </a:lnTo>
                <a:close/>
              </a:path>
            </a:pathLst>
          </a:custGeom>
          <a:ln w="24383">
            <a:solidFill>
              <a:srgbClr val="A3A3A3"/>
            </a:solidFill>
          </a:ln>
        </p:spPr>
        <p:txBody>
          <a:bodyPr wrap="square" lIns="0" tIns="0" rIns="0" bIns="0" rtlCol="0"/>
          <a:lstStyle/>
          <a:p>
            <a:endParaRPr sz="1800"/>
          </a:p>
        </p:txBody>
      </p:sp>
      <p:sp>
        <p:nvSpPr>
          <p:cNvPr id="2" name="Holder 2"/>
          <p:cNvSpPr>
            <a:spLocks noGrp="1"/>
          </p:cNvSpPr>
          <p:nvPr>
            <p:ph type="title"/>
          </p:nvPr>
        </p:nvSpPr>
        <p:spPr/>
        <p:txBody>
          <a:bodyPr lIns="0" tIns="0" rIns="0" bIns="0"/>
          <a:lstStyle>
            <a:lvl1pPr>
              <a:defRPr sz="4000" b="1" i="0" u="heavy">
                <a:solidFill>
                  <a:srgbClr val="117873"/>
                </a:solidFill>
                <a:latin typeface="Microsoft JhengHei"/>
                <a:cs typeface="Microsoft JhengHei"/>
              </a:defRPr>
            </a:lvl1pPr>
          </a:lstStyle>
          <a:p>
            <a:endParaRPr/>
          </a:p>
        </p:txBody>
      </p:sp>
      <p:sp>
        <p:nvSpPr>
          <p:cNvPr id="3" name="Holder 3"/>
          <p:cNvSpPr>
            <a:spLocks noGrp="1"/>
          </p:cNvSpPr>
          <p:nvPr>
            <p:ph sz="half" idx="2"/>
          </p:nvPr>
        </p:nvSpPr>
        <p:spPr>
          <a:xfrm>
            <a:off x="609600" y="1577340"/>
            <a:ext cx="5303520" cy="2893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893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9/2/2022</a:t>
            </a:fld>
            <a:endParaRPr lang="en-US"/>
          </a:p>
        </p:txBody>
      </p:sp>
      <p:sp>
        <p:nvSpPr>
          <p:cNvPr id="7" name="Holder 7"/>
          <p:cNvSpPr>
            <a:spLocks noGrp="1"/>
          </p:cNvSpPr>
          <p:nvPr>
            <p:ph type="sldNum" sz="quarter" idx="7"/>
          </p:nvPr>
        </p:nvSpPr>
        <p:spPr/>
        <p:txBody>
          <a:bodyPr lIns="0" tIns="0" rIns="0" bIns="0"/>
          <a:lstStyle>
            <a:lvl1pPr>
              <a:defRPr sz="800" b="0" i="0">
                <a:solidFill>
                  <a:srgbClr val="6F6F6F"/>
                </a:solidFill>
                <a:latin typeface="PMingLiU-ExtB"/>
                <a:cs typeface="PMingLiU-ExtB"/>
              </a:defRPr>
            </a:lvl1pPr>
          </a:lstStyle>
          <a:p>
            <a:pPr marL="38100">
              <a:lnSpc>
                <a:spcPts val="894"/>
              </a:lnSpc>
            </a:pPr>
            <a:fld id="{81D60167-4931-47E6-BA6A-407CBD079E47}" type="slidenum">
              <a:rPr lang="en-US" altLang="zh-TW" spc="-5" smtClean="0"/>
              <a:pPr marL="38100">
                <a:lnSpc>
                  <a:spcPts val="894"/>
                </a:lnSpc>
              </a:pPr>
              <a:t>‹#›</a:t>
            </a:fld>
            <a:endParaRPr lang="en-US" altLang="zh-TW" spc="-5" dirty="0"/>
          </a:p>
        </p:txBody>
      </p:sp>
    </p:spTree>
    <p:extLst>
      <p:ext uri="{BB962C8B-B14F-4D97-AF65-F5344CB8AC3E}">
        <p14:creationId xmlns:p14="http://schemas.microsoft.com/office/powerpoint/2010/main" val="41062158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848857"/>
            <a:ext cx="12188613" cy="9525"/>
          </a:xfrm>
          <a:custGeom>
            <a:avLst/>
            <a:gdLst/>
            <a:ahLst/>
            <a:cxnLst/>
            <a:rect l="l" t="t" r="r" b="b"/>
            <a:pathLst>
              <a:path w="9141460" h="9525">
                <a:moveTo>
                  <a:pt x="9140952" y="9141"/>
                </a:moveTo>
                <a:lnTo>
                  <a:pt x="9140952" y="0"/>
                </a:lnTo>
                <a:lnTo>
                  <a:pt x="0" y="0"/>
                </a:lnTo>
                <a:lnTo>
                  <a:pt x="0" y="9141"/>
                </a:lnTo>
                <a:lnTo>
                  <a:pt x="9140952" y="9141"/>
                </a:lnTo>
                <a:close/>
              </a:path>
            </a:pathLst>
          </a:custGeom>
          <a:solidFill>
            <a:srgbClr val="117873"/>
          </a:solidFill>
        </p:spPr>
        <p:txBody>
          <a:bodyPr wrap="square" lIns="0" tIns="0" rIns="0" bIns="0" rtlCol="0"/>
          <a:lstStyle/>
          <a:p>
            <a:endParaRPr sz="1800"/>
          </a:p>
        </p:txBody>
      </p:sp>
      <p:sp>
        <p:nvSpPr>
          <p:cNvPr id="17" name="bg object 17"/>
          <p:cNvSpPr/>
          <p:nvPr/>
        </p:nvSpPr>
        <p:spPr>
          <a:xfrm>
            <a:off x="0" y="6848857"/>
            <a:ext cx="12188613" cy="9525"/>
          </a:xfrm>
          <a:custGeom>
            <a:avLst/>
            <a:gdLst/>
            <a:ahLst/>
            <a:cxnLst/>
            <a:rect l="l" t="t" r="r" b="b"/>
            <a:pathLst>
              <a:path w="9141460" h="9525">
                <a:moveTo>
                  <a:pt x="-12192" y="4570"/>
                </a:moveTo>
                <a:lnTo>
                  <a:pt x="9153144" y="4570"/>
                </a:lnTo>
              </a:path>
            </a:pathLst>
          </a:custGeom>
          <a:ln w="33525">
            <a:solidFill>
              <a:srgbClr val="117873"/>
            </a:solidFill>
          </a:ln>
        </p:spPr>
        <p:txBody>
          <a:bodyPr wrap="square" lIns="0" tIns="0" rIns="0" bIns="0" rtlCol="0"/>
          <a:lstStyle/>
          <a:p>
            <a:endParaRPr sz="1800"/>
          </a:p>
        </p:txBody>
      </p:sp>
      <p:pic>
        <p:nvPicPr>
          <p:cNvPr id="18" name="bg object 18"/>
          <p:cNvPicPr/>
          <p:nvPr/>
        </p:nvPicPr>
        <p:blipFill>
          <a:blip r:embed="rId2" cstate="print"/>
          <a:stretch>
            <a:fillRect/>
          </a:stretch>
        </p:blipFill>
        <p:spPr>
          <a:xfrm>
            <a:off x="142239" y="118871"/>
            <a:ext cx="1678432" cy="1164336"/>
          </a:xfrm>
          <a:prstGeom prst="rect">
            <a:avLst/>
          </a:prstGeom>
        </p:spPr>
      </p:pic>
      <p:sp>
        <p:nvSpPr>
          <p:cNvPr id="19" name="bg object 19"/>
          <p:cNvSpPr/>
          <p:nvPr/>
        </p:nvSpPr>
        <p:spPr>
          <a:xfrm>
            <a:off x="2186431" y="1414272"/>
            <a:ext cx="7917180" cy="4654550"/>
          </a:xfrm>
          <a:custGeom>
            <a:avLst/>
            <a:gdLst/>
            <a:ahLst/>
            <a:cxnLst/>
            <a:rect l="l" t="t" r="r" b="b"/>
            <a:pathLst>
              <a:path w="5937884" h="4654550">
                <a:moveTo>
                  <a:pt x="3610355" y="0"/>
                </a:moveTo>
                <a:lnTo>
                  <a:pt x="3610355" y="1163574"/>
                </a:lnTo>
                <a:lnTo>
                  <a:pt x="0" y="1163574"/>
                </a:lnTo>
                <a:lnTo>
                  <a:pt x="0" y="3490722"/>
                </a:lnTo>
                <a:lnTo>
                  <a:pt x="3610355" y="3490722"/>
                </a:lnTo>
                <a:lnTo>
                  <a:pt x="3610355" y="4654296"/>
                </a:lnTo>
                <a:lnTo>
                  <a:pt x="5937504" y="2327147"/>
                </a:lnTo>
                <a:lnTo>
                  <a:pt x="3610355" y="0"/>
                </a:lnTo>
                <a:close/>
              </a:path>
            </a:pathLst>
          </a:custGeom>
          <a:solidFill>
            <a:srgbClr val="D2E9E6"/>
          </a:solidFill>
        </p:spPr>
        <p:txBody>
          <a:bodyPr wrap="square" lIns="0" tIns="0" rIns="0" bIns="0" rtlCol="0"/>
          <a:lstStyle/>
          <a:p>
            <a:endParaRPr sz="1800"/>
          </a:p>
        </p:txBody>
      </p:sp>
      <p:sp>
        <p:nvSpPr>
          <p:cNvPr id="20" name="bg object 20"/>
          <p:cNvSpPr/>
          <p:nvPr/>
        </p:nvSpPr>
        <p:spPr>
          <a:xfrm>
            <a:off x="1702817" y="2810256"/>
            <a:ext cx="8884073" cy="1862455"/>
          </a:xfrm>
          <a:custGeom>
            <a:avLst/>
            <a:gdLst/>
            <a:ahLst/>
            <a:cxnLst/>
            <a:rect l="l" t="t" r="r" b="b"/>
            <a:pathLst>
              <a:path w="6663055" h="1862454">
                <a:moveTo>
                  <a:pt x="2093976" y="310388"/>
                </a:moveTo>
                <a:lnTo>
                  <a:pt x="2090610" y="264515"/>
                </a:lnTo>
                <a:lnTo>
                  <a:pt x="2080831" y="220738"/>
                </a:lnTo>
                <a:lnTo>
                  <a:pt x="2065121" y="179527"/>
                </a:lnTo>
                <a:lnTo>
                  <a:pt x="2043976" y="141376"/>
                </a:lnTo>
                <a:lnTo>
                  <a:pt x="2017852" y="106743"/>
                </a:lnTo>
                <a:lnTo>
                  <a:pt x="1987232" y="76123"/>
                </a:lnTo>
                <a:lnTo>
                  <a:pt x="1952599" y="49999"/>
                </a:lnTo>
                <a:lnTo>
                  <a:pt x="1914448" y="28854"/>
                </a:lnTo>
                <a:lnTo>
                  <a:pt x="1873237" y="13144"/>
                </a:lnTo>
                <a:lnTo>
                  <a:pt x="1829460" y="3365"/>
                </a:lnTo>
                <a:lnTo>
                  <a:pt x="1783588" y="0"/>
                </a:lnTo>
                <a:lnTo>
                  <a:pt x="310388" y="0"/>
                </a:lnTo>
                <a:lnTo>
                  <a:pt x="264502" y="3365"/>
                </a:lnTo>
                <a:lnTo>
                  <a:pt x="220726" y="13144"/>
                </a:lnTo>
                <a:lnTo>
                  <a:pt x="179514" y="28854"/>
                </a:lnTo>
                <a:lnTo>
                  <a:pt x="141363" y="49999"/>
                </a:lnTo>
                <a:lnTo>
                  <a:pt x="106730" y="76123"/>
                </a:lnTo>
                <a:lnTo>
                  <a:pt x="76111" y="106743"/>
                </a:lnTo>
                <a:lnTo>
                  <a:pt x="49987" y="141376"/>
                </a:lnTo>
                <a:lnTo>
                  <a:pt x="28841" y="179527"/>
                </a:lnTo>
                <a:lnTo>
                  <a:pt x="13131" y="220738"/>
                </a:lnTo>
                <a:lnTo>
                  <a:pt x="3352" y="264515"/>
                </a:lnTo>
                <a:lnTo>
                  <a:pt x="0" y="310388"/>
                </a:lnTo>
                <a:lnTo>
                  <a:pt x="0" y="1551940"/>
                </a:lnTo>
                <a:lnTo>
                  <a:pt x="3352" y="1597825"/>
                </a:lnTo>
                <a:lnTo>
                  <a:pt x="13131" y="1641602"/>
                </a:lnTo>
                <a:lnTo>
                  <a:pt x="28841" y="1682813"/>
                </a:lnTo>
                <a:lnTo>
                  <a:pt x="49987" y="1720964"/>
                </a:lnTo>
                <a:lnTo>
                  <a:pt x="76111" y="1755597"/>
                </a:lnTo>
                <a:lnTo>
                  <a:pt x="106730" y="1786216"/>
                </a:lnTo>
                <a:lnTo>
                  <a:pt x="141363" y="1812340"/>
                </a:lnTo>
                <a:lnTo>
                  <a:pt x="179514" y="1833486"/>
                </a:lnTo>
                <a:lnTo>
                  <a:pt x="220726" y="1849196"/>
                </a:lnTo>
                <a:lnTo>
                  <a:pt x="264502" y="1858975"/>
                </a:lnTo>
                <a:lnTo>
                  <a:pt x="310388" y="1862328"/>
                </a:lnTo>
                <a:lnTo>
                  <a:pt x="1783588" y="1862328"/>
                </a:lnTo>
                <a:lnTo>
                  <a:pt x="1829460" y="1858975"/>
                </a:lnTo>
                <a:lnTo>
                  <a:pt x="1873237" y="1849196"/>
                </a:lnTo>
                <a:lnTo>
                  <a:pt x="1914448" y="1833486"/>
                </a:lnTo>
                <a:lnTo>
                  <a:pt x="1952599" y="1812340"/>
                </a:lnTo>
                <a:lnTo>
                  <a:pt x="1987232" y="1786216"/>
                </a:lnTo>
                <a:lnTo>
                  <a:pt x="2017852" y="1755597"/>
                </a:lnTo>
                <a:lnTo>
                  <a:pt x="2043976" y="1720964"/>
                </a:lnTo>
                <a:lnTo>
                  <a:pt x="2065121" y="1682813"/>
                </a:lnTo>
                <a:lnTo>
                  <a:pt x="2080831" y="1641602"/>
                </a:lnTo>
                <a:lnTo>
                  <a:pt x="2090610" y="1597825"/>
                </a:lnTo>
                <a:lnTo>
                  <a:pt x="2093976" y="1551940"/>
                </a:lnTo>
                <a:lnTo>
                  <a:pt x="2093976" y="310388"/>
                </a:lnTo>
                <a:close/>
              </a:path>
              <a:path w="6663055" h="1862454">
                <a:moveTo>
                  <a:pt x="4379976" y="310388"/>
                </a:moveTo>
                <a:lnTo>
                  <a:pt x="4376610" y="264515"/>
                </a:lnTo>
                <a:lnTo>
                  <a:pt x="4366831" y="220738"/>
                </a:lnTo>
                <a:lnTo>
                  <a:pt x="4351121" y="179527"/>
                </a:lnTo>
                <a:lnTo>
                  <a:pt x="4329976" y="141376"/>
                </a:lnTo>
                <a:lnTo>
                  <a:pt x="4303852" y="106743"/>
                </a:lnTo>
                <a:lnTo>
                  <a:pt x="4273232" y="76123"/>
                </a:lnTo>
                <a:lnTo>
                  <a:pt x="4238599" y="49999"/>
                </a:lnTo>
                <a:lnTo>
                  <a:pt x="4200448" y="28854"/>
                </a:lnTo>
                <a:lnTo>
                  <a:pt x="4159237" y="13144"/>
                </a:lnTo>
                <a:lnTo>
                  <a:pt x="4115460" y="3365"/>
                </a:lnTo>
                <a:lnTo>
                  <a:pt x="4069588" y="0"/>
                </a:lnTo>
                <a:lnTo>
                  <a:pt x="2593340" y="0"/>
                </a:lnTo>
                <a:lnTo>
                  <a:pt x="2547455" y="3365"/>
                </a:lnTo>
                <a:lnTo>
                  <a:pt x="2503678" y="13144"/>
                </a:lnTo>
                <a:lnTo>
                  <a:pt x="2462466" y="28854"/>
                </a:lnTo>
                <a:lnTo>
                  <a:pt x="2424315" y="49999"/>
                </a:lnTo>
                <a:lnTo>
                  <a:pt x="2389682" y="76123"/>
                </a:lnTo>
                <a:lnTo>
                  <a:pt x="2359063" y="106743"/>
                </a:lnTo>
                <a:lnTo>
                  <a:pt x="2332939" y="141376"/>
                </a:lnTo>
                <a:lnTo>
                  <a:pt x="2311793" y="179527"/>
                </a:lnTo>
                <a:lnTo>
                  <a:pt x="2296083" y="220738"/>
                </a:lnTo>
                <a:lnTo>
                  <a:pt x="2286304" y="264515"/>
                </a:lnTo>
                <a:lnTo>
                  <a:pt x="2282952" y="310388"/>
                </a:lnTo>
                <a:lnTo>
                  <a:pt x="2282952" y="1551940"/>
                </a:lnTo>
                <a:lnTo>
                  <a:pt x="2286304" y="1597825"/>
                </a:lnTo>
                <a:lnTo>
                  <a:pt x="2296083" y="1641602"/>
                </a:lnTo>
                <a:lnTo>
                  <a:pt x="2311793" y="1682813"/>
                </a:lnTo>
                <a:lnTo>
                  <a:pt x="2332939" y="1720964"/>
                </a:lnTo>
                <a:lnTo>
                  <a:pt x="2359063" y="1755597"/>
                </a:lnTo>
                <a:lnTo>
                  <a:pt x="2389682" y="1786216"/>
                </a:lnTo>
                <a:lnTo>
                  <a:pt x="2424315" y="1812340"/>
                </a:lnTo>
                <a:lnTo>
                  <a:pt x="2462466" y="1833486"/>
                </a:lnTo>
                <a:lnTo>
                  <a:pt x="2503678" y="1849196"/>
                </a:lnTo>
                <a:lnTo>
                  <a:pt x="2547455" y="1858975"/>
                </a:lnTo>
                <a:lnTo>
                  <a:pt x="2593340" y="1862328"/>
                </a:lnTo>
                <a:lnTo>
                  <a:pt x="4069588" y="1862328"/>
                </a:lnTo>
                <a:lnTo>
                  <a:pt x="4115460" y="1858975"/>
                </a:lnTo>
                <a:lnTo>
                  <a:pt x="4159237" y="1849196"/>
                </a:lnTo>
                <a:lnTo>
                  <a:pt x="4200448" y="1833486"/>
                </a:lnTo>
                <a:lnTo>
                  <a:pt x="4238599" y="1812340"/>
                </a:lnTo>
                <a:lnTo>
                  <a:pt x="4273232" y="1786216"/>
                </a:lnTo>
                <a:lnTo>
                  <a:pt x="4303852" y="1755597"/>
                </a:lnTo>
                <a:lnTo>
                  <a:pt x="4329976" y="1720964"/>
                </a:lnTo>
                <a:lnTo>
                  <a:pt x="4351121" y="1682813"/>
                </a:lnTo>
                <a:lnTo>
                  <a:pt x="4366831" y="1641602"/>
                </a:lnTo>
                <a:lnTo>
                  <a:pt x="4376610" y="1597825"/>
                </a:lnTo>
                <a:lnTo>
                  <a:pt x="4379976" y="1551940"/>
                </a:lnTo>
                <a:lnTo>
                  <a:pt x="4379976" y="310388"/>
                </a:lnTo>
                <a:close/>
              </a:path>
              <a:path w="6663055" h="1862454">
                <a:moveTo>
                  <a:pt x="6662928" y="310388"/>
                </a:moveTo>
                <a:lnTo>
                  <a:pt x="6659562" y="264515"/>
                </a:lnTo>
                <a:lnTo>
                  <a:pt x="6649783" y="220738"/>
                </a:lnTo>
                <a:lnTo>
                  <a:pt x="6634073" y="179527"/>
                </a:lnTo>
                <a:lnTo>
                  <a:pt x="6612928" y="141376"/>
                </a:lnTo>
                <a:lnTo>
                  <a:pt x="6586804" y="106743"/>
                </a:lnTo>
                <a:lnTo>
                  <a:pt x="6556184" y="76123"/>
                </a:lnTo>
                <a:lnTo>
                  <a:pt x="6521551" y="49999"/>
                </a:lnTo>
                <a:lnTo>
                  <a:pt x="6483401" y="28854"/>
                </a:lnTo>
                <a:lnTo>
                  <a:pt x="6442189" y="13144"/>
                </a:lnTo>
                <a:lnTo>
                  <a:pt x="6398412" y="3365"/>
                </a:lnTo>
                <a:lnTo>
                  <a:pt x="6352540" y="0"/>
                </a:lnTo>
                <a:lnTo>
                  <a:pt x="4876292" y="0"/>
                </a:lnTo>
                <a:lnTo>
                  <a:pt x="4830407" y="3365"/>
                </a:lnTo>
                <a:lnTo>
                  <a:pt x="4786630" y="13144"/>
                </a:lnTo>
                <a:lnTo>
                  <a:pt x="4745418" y="28854"/>
                </a:lnTo>
                <a:lnTo>
                  <a:pt x="4707267" y="49999"/>
                </a:lnTo>
                <a:lnTo>
                  <a:pt x="4672635" y="76123"/>
                </a:lnTo>
                <a:lnTo>
                  <a:pt x="4642015" y="106743"/>
                </a:lnTo>
                <a:lnTo>
                  <a:pt x="4615891" y="141376"/>
                </a:lnTo>
                <a:lnTo>
                  <a:pt x="4594745" y="179527"/>
                </a:lnTo>
                <a:lnTo>
                  <a:pt x="4579036" y="220738"/>
                </a:lnTo>
                <a:lnTo>
                  <a:pt x="4569257" y="264515"/>
                </a:lnTo>
                <a:lnTo>
                  <a:pt x="4565904" y="310388"/>
                </a:lnTo>
                <a:lnTo>
                  <a:pt x="4565904" y="1551940"/>
                </a:lnTo>
                <a:lnTo>
                  <a:pt x="4569257" y="1597825"/>
                </a:lnTo>
                <a:lnTo>
                  <a:pt x="4579036" y="1641602"/>
                </a:lnTo>
                <a:lnTo>
                  <a:pt x="4594745" y="1682813"/>
                </a:lnTo>
                <a:lnTo>
                  <a:pt x="4615891" y="1720964"/>
                </a:lnTo>
                <a:lnTo>
                  <a:pt x="4642015" y="1755597"/>
                </a:lnTo>
                <a:lnTo>
                  <a:pt x="4672635" y="1786216"/>
                </a:lnTo>
                <a:lnTo>
                  <a:pt x="4707267" y="1812340"/>
                </a:lnTo>
                <a:lnTo>
                  <a:pt x="4745418" y="1833486"/>
                </a:lnTo>
                <a:lnTo>
                  <a:pt x="4786630" y="1849196"/>
                </a:lnTo>
                <a:lnTo>
                  <a:pt x="4830407" y="1858975"/>
                </a:lnTo>
                <a:lnTo>
                  <a:pt x="4876292" y="1862328"/>
                </a:lnTo>
                <a:lnTo>
                  <a:pt x="6352540" y="1862328"/>
                </a:lnTo>
                <a:lnTo>
                  <a:pt x="6398412" y="1858975"/>
                </a:lnTo>
                <a:lnTo>
                  <a:pt x="6442189" y="1849196"/>
                </a:lnTo>
                <a:lnTo>
                  <a:pt x="6483401" y="1833486"/>
                </a:lnTo>
                <a:lnTo>
                  <a:pt x="6521551" y="1812340"/>
                </a:lnTo>
                <a:lnTo>
                  <a:pt x="6556184" y="1786216"/>
                </a:lnTo>
                <a:lnTo>
                  <a:pt x="6586804" y="1755597"/>
                </a:lnTo>
                <a:lnTo>
                  <a:pt x="6612928" y="1720964"/>
                </a:lnTo>
                <a:lnTo>
                  <a:pt x="6634073" y="1682813"/>
                </a:lnTo>
                <a:lnTo>
                  <a:pt x="6649783" y="1641602"/>
                </a:lnTo>
                <a:lnTo>
                  <a:pt x="6659562" y="1597825"/>
                </a:lnTo>
                <a:lnTo>
                  <a:pt x="6662928" y="1551940"/>
                </a:lnTo>
                <a:lnTo>
                  <a:pt x="6662928" y="310388"/>
                </a:lnTo>
                <a:close/>
              </a:path>
            </a:pathLst>
          </a:custGeom>
          <a:solidFill>
            <a:srgbClr val="117873"/>
          </a:solidFill>
        </p:spPr>
        <p:txBody>
          <a:bodyPr wrap="square" lIns="0" tIns="0" rIns="0" bIns="0" rtlCol="0"/>
          <a:lstStyle/>
          <a:p>
            <a:endParaRPr sz="1800"/>
          </a:p>
        </p:txBody>
      </p:sp>
      <p:sp>
        <p:nvSpPr>
          <p:cNvPr id="2" name="Holder 2"/>
          <p:cNvSpPr>
            <a:spLocks noGrp="1"/>
          </p:cNvSpPr>
          <p:nvPr>
            <p:ph type="ctrTitle"/>
          </p:nvPr>
        </p:nvSpPr>
        <p:spPr>
          <a:xfrm>
            <a:off x="4571662" y="398730"/>
            <a:ext cx="3048676" cy="602601"/>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28931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9/2/2022</a:t>
            </a:fld>
            <a:endParaRPr lang="en-US"/>
          </a:p>
        </p:txBody>
      </p:sp>
      <p:sp>
        <p:nvSpPr>
          <p:cNvPr id="6" name="Holder 6"/>
          <p:cNvSpPr>
            <a:spLocks noGrp="1"/>
          </p:cNvSpPr>
          <p:nvPr>
            <p:ph type="sldNum" sz="quarter" idx="7"/>
          </p:nvPr>
        </p:nvSpPr>
        <p:spPr/>
        <p:txBody>
          <a:bodyPr lIns="0" tIns="0" rIns="0" bIns="0"/>
          <a:lstStyle>
            <a:lvl1pPr>
              <a:defRPr sz="800" b="0" i="0">
                <a:solidFill>
                  <a:srgbClr val="6F6F6F"/>
                </a:solidFill>
                <a:latin typeface="PMingLiU-ExtB"/>
                <a:cs typeface="PMingLiU-ExtB"/>
              </a:defRPr>
            </a:lvl1pPr>
          </a:lstStyle>
          <a:p>
            <a:pPr marL="38100">
              <a:lnSpc>
                <a:spcPts val="894"/>
              </a:lnSpc>
            </a:pPr>
            <a:fld id="{81D60167-4931-47E6-BA6A-407CBD079E47}" type="slidenum">
              <a:rPr lang="en-US" altLang="zh-TW" spc="-5" smtClean="0"/>
              <a:pPr marL="38100">
                <a:lnSpc>
                  <a:spcPts val="894"/>
                </a:lnSpc>
              </a:pPr>
              <a:t>‹#›</a:t>
            </a:fld>
            <a:endParaRPr lang="en-US" altLang="zh-TW" spc="-5" dirty="0"/>
          </a:p>
        </p:txBody>
      </p:sp>
    </p:spTree>
    <p:extLst>
      <p:ext uri="{BB962C8B-B14F-4D97-AF65-F5344CB8AC3E}">
        <p14:creationId xmlns:p14="http://schemas.microsoft.com/office/powerpoint/2010/main" val="2194646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48A87A34-81AB-432B-8DAE-1953F412C126}" type="datetimeFigureOut">
              <a:rPr lang="en-US" smtClean="0"/>
              <a:pPr/>
              <a:t>9/2/2022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37980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9/2/2022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1735878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845127" y="2507550"/>
            <a:ext cx="5156200" cy="36805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2200" y="2507550"/>
            <a:ext cx="5181601" cy="36805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Date Placeholder 6"/>
          <p:cNvSpPr>
            <a:spLocks noGrp="1"/>
          </p:cNvSpPr>
          <p:nvPr>
            <p:ph type="dt" sz="half" idx="10"/>
          </p:nvPr>
        </p:nvSpPr>
        <p:spPr/>
        <p:txBody>
          <a:bodyPr/>
          <a:lstStyle/>
          <a:p>
            <a:fld id="{48A87A34-81AB-432B-8DAE-1953F412C126}" type="datetimeFigureOut">
              <a:rPr lang="en-US" smtClean="0"/>
              <a:pPr/>
              <a:t>9/2/2022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
        <p:nvSpPr>
          <p:cNvPr id="10" name="Title 9"/>
          <p:cNvSpPr>
            <a:spLocks noGrp="1"/>
          </p:cNvSpPr>
          <p:nvPr>
            <p:ph type="title"/>
          </p:nvPr>
        </p:nvSpPr>
        <p:spPr/>
        <p:txBody>
          <a:bodyPr/>
          <a:lstStyle/>
          <a:p>
            <a:r>
              <a:rPr lang="zh-TW" altLang="en-US"/>
              <a:t>按一下以編輯母片標題樣式</a:t>
            </a:r>
            <a:endParaRPr lang="en-US" dirty="0"/>
          </a:p>
        </p:txBody>
      </p:sp>
    </p:spTree>
    <p:extLst>
      <p:ext uri="{BB962C8B-B14F-4D97-AF65-F5344CB8AC3E}">
        <p14:creationId xmlns:p14="http://schemas.microsoft.com/office/powerpoint/2010/main" val="299474903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只有標題">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8A87A34-81AB-432B-8DAE-1953F412C126}" type="datetimeFigureOut">
              <a:rPr lang="en-US" smtClean="0"/>
              <a:pPr/>
              <a:t>9/2/2022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
        <p:nvSpPr>
          <p:cNvPr id="6" name="Title 5"/>
          <p:cNvSpPr>
            <a:spLocks noGrp="1"/>
          </p:cNvSpPr>
          <p:nvPr>
            <p:ph type="title"/>
          </p:nvPr>
        </p:nvSpPr>
        <p:spPr/>
        <p:txBody>
          <a:bodyPr/>
          <a:lstStyle/>
          <a:p>
            <a:r>
              <a:rPr lang="zh-TW" altLang="en-US"/>
              <a:t>按一下以編輯母片標題樣式</a:t>
            </a:r>
            <a:endParaRPr lang="en-US"/>
          </a:p>
        </p:txBody>
      </p:sp>
    </p:spTree>
    <p:extLst>
      <p:ext uri="{BB962C8B-B14F-4D97-AF65-F5344CB8AC3E}">
        <p14:creationId xmlns:p14="http://schemas.microsoft.com/office/powerpoint/2010/main" val="3754177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pPr/>
              <a:t>9/2/2022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95308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zh-TW" altLang="en-US"/>
              <a:t>按一下以編輯母片標題樣式</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smtClean="0"/>
              <a:pPr/>
              <a:t>9/2/2022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0685344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zh-TW" altLang="en-US"/>
              <a:t>按一下以編輯母片標題樣式</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smtClean="0"/>
              <a:pPr/>
              <a:t>9/2/2022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47352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48A87A34-81AB-432B-8DAE-1953F412C126}" type="datetimeFigureOut">
              <a:rPr lang="en-US" smtClean="0"/>
              <a:pPr/>
              <a:t>9/2/2022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28359154"/>
      </p:ext>
    </p:extLst>
  </p:cSld>
  <p:clrMap bg1="lt1" tx1="dk1" bg2="lt2" tx2="dk2" accent1="accent1" accent2="accent2" accent3="accent3" accent4="accent4" accent5="accent5" accent6="accent6" hlink="hlink" folHlink="folHlink"/>
  <p:sldLayoutIdLst>
    <p:sldLayoutId id="2147484550" r:id="rId1"/>
    <p:sldLayoutId id="2147484551" r:id="rId2"/>
    <p:sldLayoutId id="2147484552" r:id="rId3"/>
    <p:sldLayoutId id="2147484553" r:id="rId4"/>
    <p:sldLayoutId id="2147484554" r:id="rId5"/>
    <p:sldLayoutId id="2147484555" r:id="rId6"/>
    <p:sldLayoutId id="2147484556" r:id="rId7"/>
    <p:sldLayoutId id="2147484557" r:id="rId8"/>
    <p:sldLayoutId id="2147484558" r:id="rId9"/>
    <p:sldLayoutId id="2147484559" r:id="rId10"/>
    <p:sldLayoutId id="2147484560" r:id="rId11"/>
    <p:sldLayoutId id="21474845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48A87A34-81AB-432B-8DAE-1953F412C126}" type="datetimeFigureOut">
              <a:rPr lang="en-US" smtClean="0"/>
              <a:pPr/>
              <a:t>9/2/2022</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D22F896-40B5-4ADD-8801-0D06FADFA095}" type="slidenum">
              <a:rPr lang="en-US" smtClean="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04740129"/>
      </p:ext>
    </p:extLst>
  </p:cSld>
  <p:clrMap bg1="lt1" tx1="dk1" bg2="lt2" tx2="dk2" accent1="accent1" accent2="accent2" accent3="accent3" accent4="accent4" accent5="accent5" accent6="accent6" hlink="hlink" folHlink="folHlink"/>
  <p:sldLayoutIdLst>
    <p:sldLayoutId id="2147484677" r:id="rId1"/>
    <p:sldLayoutId id="2147484678" r:id="rId2"/>
    <p:sldLayoutId id="2147484679" r:id="rId3"/>
    <p:sldLayoutId id="2147484680" r:id="rId4"/>
    <p:sldLayoutId id="2147484681" r:id="rId5"/>
    <p:sldLayoutId id="2147484682" r:id="rId6"/>
    <p:sldLayoutId id="2147484683" r:id="rId7"/>
    <p:sldLayoutId id="2147484684" r:id="rId8"/>
    <p:sldLayoutId id="2147484685" r:id="rId9"/>
    <p:sldLayoutId id="2147484686" r:id="rId10"/>
    <p:sldLayoutId id="2147484687" r:id="rId11"/>
    <p:sldLayoutId id="2147484688" r:id="rId12"/>
    <p:sldLayoutId id="2147484690" r:id="rId13"/>
    <p:sldLayoutId id="2147484691" r:id="rId14"/>
    <p:sldLayoutId id="2147484692" r:id="rId15"/>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g"/><Relationship Id="rId1" Type="http://schemas.openxmlformats.org/officeDocument/2006/relationships/slideLayout" Target="../slideLayouts/slideLayout14.xml"/><Relationship Id="rId5" Type="http://schemas.openxmlformats.org/officeDocument/2006/relationships/image" Target="../media/image115.png"/><Relationship Id="rId4" Type="http://schemas.openxmlformats.org/officeDocument/2006/relationships/image" Target="../media/image114.jpg"/></Relationships>
</file>

<file path=ppt/slides/_rels/slide10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116.jpg"/><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6.xml.rels><?xml version="1.0" encoding="UTF-8" standalone="yes"?>
<Relationships xmlns="http://schemas.openxmlformats.org/package/2006/relationships"><Relationship Id="rId3" Type="http://schemas.openxmlformats.org/officeDocument/2006/relationships/hyperlink" Target="mailto:aac2190@mail.moj.gov.tw" TargetMode="External"/><Relationship Id="rId2" Type="http://schemas.openxmlformats.org/officeDocument/2006/relationships/hyperlink" Target="mailto:pdpsmoj@gmail.com" TargetMode="External"/><Relationship Id="rId1" Type="http://schemas.openxmlformats.org/officeDocument/2006/relationships/slideLayout" Target="../slideLayouts/slideLayout14.xml"/><Relationship Id="rId4" Type="http://schemas.openxmlformats.org/officeDocument/2006/relationships/hyperlink" Target="mailto:aac2191@mail.moj.gov.tw"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8.png"/><Relationship Id="rId21" Type="http://schemas.openxmlformats.org/officeDocument/2006/relationships/image" Target="../media/image36.jpe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1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hyperlink" Target="https://fido.moi.gov.tw/" TargetMode="Externa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jpg"/><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7.png"/><Relationship Id="rId2" Type="http://schemas.openxmlformats.org/officeDocument/2006/relationships/image" Target="../media/image51.jpg"/><Relationship Id="rId1" Type="http://schemas.openxmlformats.org/officeDocument/2006/relationships/slideLayout" Target="../slideLayouts/slideLayout14.xml"/><Relationship Id="rId6" Type="http://schemas.openxmlformats.org/officeDocument/2006/relationships/image" Target="../media/image54.jpg"/><Relationship Id="rId5" Type="http://schemas.openxmlformats.org/officeDocument/2006/relationships/image" Target="../media/image53.png"/><Relationship Id="rId4" Type="http://schemas.openxmlformats.org/officeDocument/2006/relationships/image" Target="../media/image52.jpg"/></Relationships>
</file>

<file path=ppt/slides/_rels/slide4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1.jpg"/><Relationship Id="rId1" Type="http://schemas.openxmlformats.org/officeDocument/2006/relationships/slideLayout" Target="../slideLayouts/slideLayout14.xml"/><Relationship Id="rId5" Type="http://schemas.openxmlformats.org/officeDocument/2006/relationships/image" Target="../media/image47.pn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0.jpg"/><Relationship Id="rId1" Type="http://schemas.openxmlformats.org/officeDocument/2006/relationships/slideLayout" Target="../slideLayouts/slideLayout1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jpg"/><Relationship Id="rId7" Type="http://schemas.openxmlformats.org/officeDocument/2006/relationships/image" Target="../media/image49.png"/><Relationship Id="rId2" Type="http://schemas.openxmlformats.org/officeDocument/2006/relationships/image" Target="../media/image63.jpg"/><Relationship Id="rId1" Type="http://schemas.openxmlformats.org/officeDocument/2006/relationships/slideLayout" Target="../slideLayouts/slideLayout1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9.jpg"/><Relationship Id="rId1" Type="http://schemas.openxmlformats.org/officeDocument/2006/relationships/slideLayout" Target="../slideLayouts/slideLayout14.xml"/><Relationship Id="rId6" Type="http://schemas.openxmlformats.org/officeDocument/2006/relationships/image" Target="../media/image66.png"/><Relationship Id="rId5" Type="http://schemas.openxmlformats.org/officeDocument/2006/relationships/image" Target="../media/image49.png"/><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png"/><Relationship Id="rId1" Type="http://schemas.openxmlformats.org/officeDocument/2006/relationships/slideLayout" Target="../slideLayouts/slideLayout25.xml"/></Relationships>
</file>

<file path=ppt/slides/_rels/slide9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g"/><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0E887F2-B0F4-461F-8E20-907A69CC61AB}"/>
              </a:ext>
            </a:extLst>
          </p:cNvPr>
          <p:cNvSpPr>
            <a:spLocks noGrp="1"/>
          </p:cNvSpPr>
          <p:nvPr>
            <p:ph type="ctrTitle"/>
          </p:nvPr>
        </p:nvSpPr>
        <p:spPr>
          <a:xfrm>
            <a:off x="1149245" y="1848012"/>
            <a:ext cx="9723664" cy="2733675"/>
          </a:xfrm>
        </p:spPr>
        <p:txBody>
          <a:bodyPr>
            <a:normAutofit/>
          </a:bodyPr>
          <a:lstStyle/>
          <a:p>
            <a:pPr algn="ctr"/>
            <a:r>
              <a:rPr lang="zh-TW" altLang="en-US" sz="5400" b="1" dirty="0">
                <a:solidFill>
                  <a:srgbClr val="9933FF"/>
                </a:solidFill>
                <a:latin typeface="標楷體" panose="03000509000000000000" pitchFamily="65" charset="-120"/>
                <a:ea typeface="標楷體" panose="03000509000000000000" pitchFamily="65" charset="-120"/>
              </a:rPr>
              <a:t>公職人員財產申報</a:t>
            </a:r>
            <a:br>
              <a:rPr lang="en-US" altLang="zh-TW" sz="5400" b="1" dirty="0">
                <a:solidFill>
                  <a:srgbClr val="9933FF"/>
                </a:solidFill>
                <a:latin typeface="標楷體" panose="03000509000000000000" pitchFamily="65" charset="-120"/>
                <a:ea typeface="標楷體" panose="03000509000000000000" pitchFamily="65" charset="-120"/>
              </a:rPr>
            </a:br>
            <a:br>
              <a:rPr lang="zh-TW" altLang="en-US" sz="4800" b="1" dirty="0">
                <a:solidFill>
                  <a:srgbClr val="663300"/>
                </a:solidFill>
                <a:latin typeface="標楷體" panose="03000509000000000000" pitchFamily="65" charset="-120"/>
                <a:ea typeface="標楷體" panose="03000509000000000000" pitchFamily="65" charset="-120"/>
              </a:rPr>
            </a:br>
            <a:endParaRPr lang="zh-TW" altLang="en-US" sz="4800" dirty="0">
              <a:solidFill>
                <a:srgbClr val="663300"/>
              </a:solidFill>
              <a:latin typeface="標楷體" panose="03000509000000000000" pitchFamily="65" charset="-120"/>
              <a:ea typeface="標楷體" panose="03000509000000000000" pitchFamily="65" charset="-120"/>
            </a:endParaRPr>
          </a:p>
        </p:txBody>
      </p:sp>
      <p:sp>
        <p:nvSpPr>
          <p:cNvPr id="4" name="矩形 3">
            <a:extLst>
              <a:ext uri="{FF2B5EF4-FFF2-40B4-BE49-F238E27FC236}">
                <a16:creationId xmlns:a16="http://schemas.microsoft.com/office/drawing/2014/main" id="{F7EBFEFF-456D-47E1-BA0A-C0B6DC9EB6A4}"/>
              </a:ext>
            </a:extLst>
          </p:cNvPr>
          <p:cNvSpPr/>
          <p:nvPr/>
        </p:nvSpPr>
        <p:spPr>
          <a:xfrm>
            <a:off x="5755650" y="4869431"/>
            <a:ext cx="6067424" cy="707886"/>
          </a:xfrm>
          <a:prstGeom prst="rect">
            <a:avLst/>
          </a:prstGeom>
          <a:noFill/>
        </p:spPr>
        <p:txBody>
          <a:bodyPr wrap="square" lIns="91440" tIns="45720" rIns="91440" bIns="45720">
            <a:spAutoFit/>
          </a:bodyPr>
          <a:lstStyle/>
          <a:p>
            <a:pPr algn="ctr"/>
            <a:r>
              <a:rPr lang="zh-TW" altLang="en-US" sz="4000" b="1" cap="none" spc="0" dirty="0">
                <a:ln w="12700">
                  <a:solidFill>
                    <a:schemeClr val="accent1"/>
                  </a:solidFill>
                  <a:prstDash val="solid"/>
                </a:ln>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報告人   許華欣</a:t>
            </a:r>
          </a:p>
        </p:txBody>
      </p:sp>
    </p:spTree>
    <p:extLst>
      <p:ext uri="{BB962C8B-B14F-4D97-AF65-F5344CB8AC3E}">
        <p14:creationId xmlns:p14="http://schemas.microsoft.com/office/powerpoint/2010/main" val="776278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58A495D-4053-D54C-7440-6D1B1D2896CB}"/>
              </a:ext>
            </a:extLst>
          </p:cNvPr>
          <p:cNvSpPr>
            <a:spLocks noGrp="1"/>
          </p:cNvSpPr>
          <p:nvPr>
            <p:ph type="title"/>
          </p:nvPr>
        </p:nvSpPr>
        <p:spPr>
          <a:xfrm>
            <a:off x="2014538" y="384176"/>
            <a:ext cx="7467600" cy="868363"/>
          </a:xfrm>
        </p:spPr>
        <p:txBody>
          <a:bodyPr/>
          <a:lstStyle/>
          <a:p>
            <a:pPr algn="ctr">
              <a:defRPr/>
            </a:pPr>
            <a:br>
              <a:rPr lang="zh-TW" altLang="en-US" sz="1050" dirty="0">
                <a:solidFill>
                  <a:srgbClr val="000000"/>
                </a:solidFill>
                <a:latin typeface="細明體" panose="02020509000000000000" pitchFamily="49" charset="-120"/>
                <a:ea typeface="細明體" panose="02020509000000000000" pitchFamily="49" charset="-120"/>
              </a:rPr>
            </a:br>
            <a:r>
              <a:rPr lang="zh-TW" altLang="en-US" sz="4000" b="1" dirty="0">
                <a:latin typeface="微軟正黑體" pitchFamily="34" charset="-120"/>
                <a:ea typeface="微軟正黑體" pitchFamily="34" charset="-120"/>
              </a:rPr>
              <a:t>申報競合處理 </a:t>
            </a:r>
          </a:p>
        </p:txBody>
      </p:sp>
      <p:graphicFrame>
        <p:nvGraphicFramePr>
          <p:cNvPr id="5" name="表格 5">
            <a:extLst>
              <a:ext uri="{FF2B5EF4-FFF2-40B4-BE49-F238E27FC236}">
                <a16:creationId xmlns:a16="http://schemas.microsoft.com/office/drawing/2014/main" id="{122E3148-3E8D-016F-9DB4-DEDDDBA36483}"/>
              </a:ext>
            </a:extLst>
          </p:cNvPr>
          <p:cNvGraphicFramePr>
            <a:graphicFrameLocks noGrp="1"/>
          </p:cNvGraphicFramePr>
          <p:nvPr>
            <p:ph idx="1"/>
            <p:extLst>
              <p:ext uri="{D42A27DB-BD31-4B8C-83A1-F6EECF244321}">
                <p14:modId xmlns:p14="http://schemas.microsoft.com/office/powerpoint/2010/main" val="1463878033"/>
              </p:ext>
            </p:extLst>
          </p:nvPr>
        </p:nvGraphicFramePr>
        <p:xfrm>
          <a:off x="1981200" y="1264024"/>
          <a:ext cx="8731624" cy="5008190"/>
        </p:xfrm>
        <a:graphic>
          <a:graphicData uri="http://schemas.openxmlformats.org/drawingml/2006/table">
            <a:tbl>
              <a:tblPr firstRow="1" bandRow="1">
                <a:tableStyleId>{5C22544A-7EE6-4342-B048-85BDC9FD1C3A}</a:tableStyleId>
              </a:tblPr>
              <a:tblGrid>
                <a:gridCol w="4365812">
                  <a:extLst>
                    <a:ext uri="{9D8B030D-6E8A-4147-A177-3AD203B41FA5}">
                      <a16:colId xmlns:a16="http://schemas.microsoft.com/office/drawing/2014/main" val="20000"/>
                    </a:ext>
                  </a:extLst>
                </a:gridCol>
                <a:gridCol w="4365812">
                  <a:extLst>
                    <a:ext uri="{9D8B030D-6E8A-4147-A177-3AD203B41FA5}">
                      <a16:colId xmlns:a16="http://schemas.microsoft.com/office/drawing/2014/main" val="20001"/>
                    </a:ext>
                  </a:extLst>
                </a:gridCol>
              </a:tblGrid>
              <a:tr h="1441396">
                <a:tc>
                  <a:txBody>
                    <a:bodyPr/>
                    <a:lstStyle/>
                    <a:p>
                      <a:endParaRPr kumimoji="0" lang="zh-TW" altLang="en-US" sz="1800" b="0" i="0" u="none" strike="noStrike" kern="1200" baseline="0" dirty="0">
                        <a:solidFill>
                          <a:schemeClr val="lt1"/>
                        </a:solidFill>
                        <a:latin typeface="+mn-lt"/>
                        <a:ea typeface="+mn-ea"/>
                        <a:cs typeface="+mn-cs"/>
                      </a:endParaRPr>
                    </a:p>
                    <a:p>
                      <a:pPr algn="ctr"/>
                      <a:r>
                        <a:rPr kumimoji="0" lang="zh-TW" altLang="en-US" sz="2800" b="0" i="0" u="none" strike="noStrike" kern="1200" baseline="0" dirty="0">
                          <a:solidFill>
                            <a:schemeClr val="lt1"/>
                          </a:solidFill>
                          <a:latin typeface="+mn-lt"/>
                          <a:ea typeface="+mn-ea"/>
                          <a:cs typeface="+mn-cs"/>
                        </a:rPr>
                        <a:t>衝突狀況 </a:t>
                      </a:r>
                      <a:r>
                        <a:rPr kumimoji="0" lang="zh-TW" altLang="en-US" sz="1800" b="0" i="0" u="none" strike="noStrike" kern="1200" baseline="0" dirty="0">
                          <a:solidFill>
                            <a:schemeClr val="lt1"/>
                          </a:solidFill>
                          <a:latin typeface="+mn-lt"/>
                          <a:ea typeface="+mn-ea"/>
                          <a:cs typeface="+mn-cs"/>
                        </a:rPr>
                        <a:t>	</a:t>
                      </a:r>
                    </a:p>
                    <a:p>
                      <a:endParaRPr lang="zh-TW" altLang="en-US" sz="1800" dirty="0"/>
                    </a:p>
                  </a:txBody>
                  <a:tcPr marT="45718" marB="45718"/>
                </a:tc>
                <a:tc>
                  <a:txBody>
                    <a:bodyPr/>
                    <a:lstStyle/>
                    <a:p>
                      <a:pPr algn="l"/>
                      <a:endParaRPr kumimoji="0" lang="zh-TW" altLang="en-US" sz="1800" b="0" i="0" u="none" strike="noStrike" kern="1200" baseline="0" dirty="0">
                        <a:solidFill>
                          <a:schemeClr val="lt1"/>
                        </a:solidFill>
                        <a:latin typeface="+mn-lt"/>
                        <a:ea typeface="+mn-ea"/>
                        <a:cs typeface="+mn-cs"/>
                      </a:endParaRPr>
                    </a:p>
                    <a:p>
                      <a:pPr algn="ctr"/>
                      <a:r>
                        <a:rPr kumimoji="0" lang="zh-TW" altLang="en-US" sz="2800" b="0" i="0" u="none" strike="noStrike" kern="1200" baseline="0" dirty="0">
                          <a:solidFill>
                            <a:schemeClr val="lt1"/>
                          </a:solidFill>
                          <a:latin typeface="+mn-lt"/>
                          <a:ea typeface="+mn-ea"/>
                          <a:cs typeface="+mn-cs"/>
                        </a:rPr>
                        <a:t>處理方式 </a:t>
                      </a:r>
                      <a:r>
                        <a:rPr lang="zh-TW" altLang="en-US" sz="1800" b="0" i="0" u="none" strike="noStrike" baseline="0" dirty="0">
                          <a:solidFill>
                            <a:srgbClr val="000000"/>
                          </a:solidFill>
                          <a:latin typeface="微軟正黑體" panose="020B0604030504040204" pitchFamily="34" charset="-120"/>
                          <a:ea typeface="微軟正黑體" panose="020B0604030504040204" pitchFamily="34" charset="-120"/>
                        </a:rPr>
                        <a:t>	</a:t>
                      </a:r>
                    </a:p>
                    <a:p>
                      <a:endParaRPr lang="zh-TW" altLang="en-US" sz="1800" dirty="0"/>
                    </a:p>
                  </a:txBody>
                  <a:tcPr marT="45718" marB="45718"/>
                </a:tc>
                <a:extLst>
                  <a:ext uri="{0D108BD9-81ED-4DB2-BD59-A6C34878D82A}">
                    <a16:rowId xmlns:a16="http://schemas.microsoft.com/office/drawing/2014/main" val="10000"/>
                  </a:ext>
                </a:extLst>
              </a:tr>
              <a:tr h="1105219">
                <a:tc>
                  <a:txBody>
                    <a:bodyPr/>
                    <a:lstStyle/>
                    <a:p>
                      <a:pPr algn="l"/>
                      <a:endParaRPr lang="zh-TW" altLang="en-US" sz="1100" b="0" i="0" u="none" strike="noStrike" baseline="0" dirty="0">
                        <a:solidFill>
                          <a:srgbClr val="000000"/>
                        </a:solidFill>
                        <a:latin typeface="微軟正黑體" panose="020B0604030504040204" pitchFamily="34" charset="-120"/>
                        <a:ea typeface="微軟正黑體" panose="020B0604030504040204" pitchFamily="34" charset="-120"/>
                      </a:endParaRPr>
                    </a:p>
                    <a:p>
                      <a:r>
                        <a:rPr lang="zh-TW" altLang="en-US" sz="1800" b="0" i="0" u="none" strike="noStrike" baseline="0" dirty="0">
                          <a:solidFill>
                            <a:srgbClr val="000000"/>
                          </a:solidFill>
                          <a:latin typeface="微軟正黑體" panose="020B0604030504040204" pitchFamily="34" charset="-120"/>
                          <a:ea typeface="微軟正黑體" panose="020B0604030504040204" pitchFamily="34" charset="-120"/>
                        </a:rPr>
                        <a:t>申報年度</a:t>
                      </a:r>
                      <a:r>
                        <a:rPr lang="zh-TW" altLang="en-US" sz="1800" b="0" i="0" u="sng" strike="noStrike" baseline="0" dirty="0">
                          <a:solidFill>
                            <a:srgbClr val="FF0000"/>
                          </a:solidFill>
                          <a:latin typeface="微軟正黑體" panose="020B0604030504040204" pitchFamily="34" charset="-120"/>
                          <a:ea typeface="微軟正黑體" panose="020B0604030504040204" pitchFamily="34" charset="-120"/>
                        </a:rPr>
                        <a:t>已辦理</a:t>
                      </a:r>
                      <a:r>
                        <a:rPr lang="zh-TW" altLang="en-US" sz="1800" b="0" i="0" u="none" strike="noStrike" baseline="0" dirty="0">
                          <a:solidFill>
                            <a:srgbClr val="000000"/>
                          </a:solidFill>
                          <a:latin typeface="微軟正黑體" panose="020B0604030504040204" pitchFamily="34" charset="-120"/>
                          <a:ea typeface="微軟正黑體" panose="020B0604030504040204" pitchFamily="34" charset="-120"/>
                        </a:rPr>
                        <a:t>就（到）職申報或者代理申報者，須再辦理定期申報？ </a:t>
                      </a:r>
                    </a:p>
                  </a:txBody>
                  <a:tcPr marT="45718" marB="45718"/>
                </a:tc>
                <a:tc>
                  <a:txBody>
                    <a:bodyPr/>
                    <a:lstStyle/>
                    <a:p>
                      <a:pPr algn="l"/>
                      <a:endParaRPr lang="zh-TW" altLang="en-US" sz="1100" b="0" i="0" u="none" strike="noStrike" baseline="0" dirty="0">
                        <a:solidFill>
                          <a:srgbClr val="000000"/>
                        </a:solidFill>
                        <a:latin typeface="微軟正黑體" panose="020B0604030504040204" pitchFamily="34" charset="-120"/>
                        <a:ea typeface="微軟正黑體" panose="020B0604030504040204" pitchFamily="34" charset="-120"/>
                      </a:endParaRPr>
                    </a:p>
                    <a:p>
                      <a:r>
                        <a:rPr lang="zh-TW" altLang="en-US" sz="1800" b="0" i="0" u="sng" strike="noStrike" baseline="0" dirty="0">
                          <a:solidFill>
                            <a:srgbClr val="FF0000"/>
                          </a:solidFill>
                          <a:latin typeface="微軟正黑體" panose="020B0604030504040204" pitchFamily="34" charset="-120"/>
                          <a:ea typeface="微軟正黑體" panose="020B0604030504040204" pitchFamily="34" charset="-120"/>
                        </a:rPr>
                        <a:t>免</a:t>
                      </a:r>
                      <a:r>
                        <a:rPr lang="zh-TW" altLang="en-US" sz="1800" b="0" i="0" u="none" strike="noStrike" baseline="0" dirty="0">
                          <a:solidFill>
                            <a:srgbClr val="000000"/>
                          </a:solidFill>
                          <a:latin typeface="微軟正黑體" panose="020B0604030504040204" pitchFamily="34" charset="-120"/>
                          <a:ea typeface="微軟正黑體" panose="020B0604030504040204" pitchFamily="34" charset="-120"/>
                        </a:rPr>
                        <a:t>為該年度之定期申報 </a:t>
                      </a:r>
                    </a:p>
                  </a:txBody>
                  <a:tcPr marT="45718" marB="45718"/>
                </a:tc>
                <a:extLst>
                  <a:ext uri="{0D108BD9-81ED-4DB2-BD59-A6C34878D82A}">
                    <a16:rowId xmlns:a16="http://schemas.microsoft.com/office/drawing/2014/main" val="10001"/>
                  </a:ext>
                </a:extLst>
              </a:tr>
              <a:tr h="1105219">
                <a:tc>
                  <a:txBody>
                    <a:bodyPr/>
                    <a:lstStyle/>
                    <a:p>
                      <a:pPr algn="l"/>
                      <a:endParaRPr lang="zh-TW" altLang="en-US" sz="1100" b="0" i="0" u="none" strike="noStrike" baseline="0" dirty="0">
                        <a:solidFill>
                          <a:srgbClr val="000000"/>
                        </a:solidFill>
                        <a:latin typeface="微軟正黑體" panose="020B0604030504040204" pitchFamily="34" charset="-120"/>
                        <a:ea typeface="微軟正黑體" panose="020B0604030504040204" pitchFamily="34" charset="-120"/>
                      </a:endParaRPr>
                    </a:p>
                    <a:p>
                      <a:r>
                        <a:rPr lang="zh-TW" altLang="en-US" sz="1800" b="0" i="0" u="none" strike="noStrike" baseline="0" dirty="0">
                          <a:solidFill>
                            <a:srgbClr val="000000"/>
                          </a:solidFill>
                          <a:latin typeface="微軟正黑體" panose="020B0604030504040204" pitchFamily="34" charset="-120"/>
                          <a:ea typeface="微軟正黑體" panose="020B0604030504040204" pitchFamily="34" charset="-120"/>
                        </a:rPr>
                        <a:t>於辦理卸（離）職或解除代理申報期間內，</a:t>
                      </a:r>
                      <a:r>
                        <a:rPr lang="zh-TW" altLang="en-US" sz="1800" b="0" i="0" u="sng" strike="noStrike" baseline="0" dirty="0">
                          <a:solidFill>
                            <a:srgbClr val="FF0000"/>
                          </a:solidFill>
                          <a:latin typeface="微軟正黑體" panose="020B0604030504040204" pitchFamily="34" charset="-120"/>
                          <a:ea typeface="微軟正黑體" panose="020B0604030504040204" pitchFamily="34" charset="-120"/>
                        </a:rPr>
                        <a:t>再任應申報財產之公職</a:t>
                      </a:r>
                      <a:r>
                        <a:rPr lang="zh-TW" altLang="en-US" sz="1800" b="0" i="0" u="none" strike="noStrike" baseline="0" dirty="0">
                          <a:solidFill>
                            <a:srgbClr val="000000"/>
                          </a:solidFill>
                          <a:latin typeface="微軟正黑體" panose="020B0604030504040204" pitchFamily="34" charset="-120"/>
                          <a:ea typeface="微軟正黑體" panose="020B0604030504040204" pitchFamily="34" charset="-120"/>
                        </a:rPr>
                        <a:t>者 </a:t>
                      </a:r>
                    </a:p>
                  </a:txBody>
                  <a:tcPr marT="45718" marB="45718"/>
                </a:tc>
                <a:tc>
                  <a:txBody>
                    <a:bodyPr/>
                    <a:lstStyle/>
                    <a:p>
                      <a:pPr algn="l"/>
                      <a:endParaRPr lang="zh-TW" altLang="en-US" sz="1100" b="0" i="0" u="none" strike="noStrike" baseline="0" dirty="0">
                        <a:solidFill>
                          <a:srgbClr val="000000"/>
                        </a:solidFill>
                        <a:latin typeface="微軟正黑體" panose="020B0604030504040204" pitchFamily="34" charset="-120"/>
                        <a:ea typeface="微軟正黑體" panose="020B0604030504040204" pitchFamily="34" charset="-120"/>
                      </a:endParaRPr>
                    </a:p>
                    <a:p>
                      <a:r>
                        <a:rPr lang="zh-TW" altLang="en-US" sz="1800" b="0" i="0" u="none" strike="noStrike" baseline="0" dirty="0">
                          <a:solidFill>
                            <a:srgbClr val="000000"/>
                          </a:solidFill>
                          <a:latin typeface="微軟正黑體" panose="020B0604030504040204" pitchFamily="34" charset="-120"/>
                          <a:ea typeface="微軟正黑體" panose="020B0604030504040204" pitchFamily="34" charset="-120"/>
                        </a:rPr>
                        <a:t>辦理</a:t>
                      </a:r>
                      <a:r>
                        <a:rPr lang="zh-TW" altLang="en-US" sz="1800" b="0" i="0" u="sng" strike="noStrike" baseline="0" dirty="0">
                          <a:solidFill>
                            <a:srgbClr val="FF0000"/>
                          </a:solidFill>
                          <a:latin typeface="微軟正黑體" panose="020B0604030504040204" pitchFamily="34" charset="-120"/>
                          <a:ea typeface="微軟正黑體" panose="020B0604030504040204" pitchFamily="34" charset="-120"/>
                        </a:rPr>
                        <a:t>就（到）職申報</a:t>
                      </a:r>
                      <a:r>
                        <a:rPr lang="zh-TW" altLang="en-US" sz="1800" b="0" i="0" u="none" strike="noStrike" baseline="0" dirty="0">
                          <a:solidFill>
                            <a:srgbClr val="000000"/>
                          </a:solidFill>
                          <a:latin typeface="微軟正黑體" panose="020B0604030504040204" pitchFamily="34" charset="-120"/>
                          <a:ea typeface="微軟正黑體" panose="020B0604030504040204" pitchFamily="34" charset="-120"/>
                        </a:rPr>
                        <a:t>，免卸（離）職或解除代理申報 	</a:t>
                      </a:r>
                    </a:p>
                    <a:p>
                      <a:endParaRPr lang="zh-TW" altLang="en-US" sz="1800" dirty="0"/>
                    </a:p>
                  </a:txBody>
                  <a:tcPr marT="45718" marB="45718"/>
                </a:tc>
                <a:extLst>
                  <a:ext uri="{0D108BD9-81ED-4DB2-BD59-A6C34878D82A}">
                    <a16:rowId xmlns:a16="http://schemas.microsoft.com/office/drawing/2014/main" val="10002"/>
                  </a:ext>
                </a:extLst>
              </a:tr>
              <a:tr h="1356355">
                <a:tc>
                  <a:txBody>
                    <a:bodyPr/>
                    <a:lstStyle/>
                    <a:p>
                      <a:pPr algn="l"/>
                      <a:endParaRPr lang="zh-TW" altLang="en-US" sz="1100" b="0" i="0" u="none" strike="noStrike" baseline="0" dirty="0">
                        <a:solidFill>
                          <a:srgbClr val="000000"/>
                        </a:solidFill>
                        <a:latin typeface="微軟正黑體" panose="020B0604030504040204" pitchFamily="34" charset="-120"/>
                        <a:ea typeface="微軟正黑體" panose="020B0604030504040204" pitchFamily="34" charset="-120"/>
                      </a:endParaRPr>
                    </a:p>
                    <a:p>
                      <a:r>
                        <a:rPr lang="zh-TW" altLang="en-US" sz="1800" b="0" i="0" u="none" strike="noStrike" baseline="0" dirty="0">
                          <a:solidFill>
                            <a:srgbClr val="000000"/>
                          </a:solidFill>
                          <a:latin typeface="微軟正黑體" panose="020B0604030504040204" pitchFamily="34" charset="-120"/>
                          <a:ea typeface="微軟正黑體" panose="020B0604030504040204" pitchFamily="34" charset="-120"/>
                        </a:rPr>
                        <a:t>就（到）職申報、定期申報、代理（兼任）申報於法定申報期間喪失申報身分者 	</a:t>
                      </a:r>
                    </a:p>
                    <a:p>
                      <a:endParaRPr lang="zh-TW" altLang="en-US" sz="1800" dirty="0"/>
                    </a:p>
                  </a:txBody>
                  <a:tcPr marT="45718" marB="45718"/>
                </a:tc>
                <a:tc>
                  <a:txBody>
                    <a:bodyPr/>
                    <a:lstStyle/>
                    <a:p>
                      <a:pPr algn="l"/>
                      <a:endParaRPr lang="zh-TW" altLang="en-US" sz="1100" b="0" i="0" u="none" strike="noStrike" baseline="0" dirty="0">
                        <a:solidFill>
                          <a:srgbClr val="000000"/>
                        </a:solidFill>
                        <a:latin typeface="微軟正黑體" panose="020B0604030504040204" pitchFamily="34" charset="-120"/>
                        <a:ea typeface="微軟正黑體" panose="020B0604030504040204" pitchFamily="34" charset="-120"/>
                      </a:endParaRPr>
                    </a:p>
                    <a:p>
                      <a:r>
                        <a:rPr lang="zh-TW" altLang="en-US" sz="1800" b="0" i="0" u="none" strike="noStrike" baseline="0" dirty="0">
                          <a:solidFill>
                            <a:srgbClr val="000000"/>
                          </a:solidFill>
                          <a:latin typeface="微軟正黑體" panose="020B0604030504040204" pitchFamily="34" charset="-120"/>
                          <a:ea typeface="微軟正黑體" panose="020B0604030504040204" pitchFamily="34" charset="-120"/>
                        </a:rPr>
                        <a:t>前開申報與卸（離）職或解除代理申報得</a:t>
                      </a:r>
                      <a:r>
                        <a:rPr lang="zh-TW" altLang="en-US" sz="1800" b="0" i="0" u="none" strike="noStrike" baseline="0" dirty="0">
                          <a:solidFill>
                            <a:srgbClr val="FF0000"/>
                          </a:solidFill>
                          <a:latin typeface="微軟正黑體" panose="020B0604030504040204" pitchFamily="34" charset="-120"/>
                          <a:ea typeface="微軟正黑體" panose="020B0604030504040204" pitchFamily="34" charset="-120"/>
                        </a:rPr>
                        <a:t>擇一</a:t>
                      </a:r>
                      <a:r>
                        <a:rPr lang="zh-TW" altLang="en-US" sz="1800" b="0" i="0" u="none" strike="noStrike" baseline="0" dirty="0">
                          <a:solidFill>
                            <a:srgbClr val="000000"/>
                          </a:solidFill>
                          <a:latin typeface="微軟正黑體" panose="020B0604030504040204" pitchFamily="34" charset="-120"/>
                          <a:ea typeface="微軟正黑體" panose="020B0604030504040204" pitchFamily="34" charset="-120"/>
                        </a:rPr>
                        <a:t>辦理 	</a:t>
                      </a:r>
                    </a:p>
                    <a:p>
                      <a:endParaRPr lang="zh-TW" altLang="en-US" sz="1800" dirty="0"/>
                    </a:p>
                  </a:txBody>
                  <a:tcPr marT="45718" marB="45718"/>
                </a:tc>
                <a:extLst>
                  <a:ext uri="{0D108BD9-81ED-4DB2-BD59-A6C34878D82A}">
                    <a16:rowId xmlns:a16="http://schemas.microsoft.com/office/drawing/2014/main" val="10003"/>
                  </a:ext>
                </a:extLst>
              </a:tr>
            </a:tbl>
          </a:graphicData>
        </a:graphic>
      </p:graphicFrame>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136834" y="2222454"/>
            <a:ext cx="8411094" cy="4473910"/>
            <a:chOff x="899160" y="3090672"/>
            <a:chExt cx="7611745" cy="3707129"/>
          </a:xfrm>
        </p:grpSpPr>
        <p:pic>
          <p:nvPicPr>
            <p:cNvPr id="3" name="object 3"/>
            <p:cNvPicPr/>
            <p:nvPr/>
          </p:nvPicPr>
          <p:blipFill>
            <a:blip r:embed="rId2" cstate="print"/>
            <a:stretch>
              <a:fillRect/>
            </a:stretch>
          </p:blipFill>
          <p:spPr>
            <a:xfrm>
              <a:off x="899160" y="3090672"/>
              <a:ext cx="6754368" cy="2715767"/>
            </a:xfrm>
            <a:prstGeom prst="rect">
              <a:avLst/>
            </a:prstGeom>
          </p:spPr>
        </p:pic>
        <p:pic>
          <p:nvPicPr>
            <p:cNvPr id="4" name="object 4"/>
            <p:cNvPicPr/>
            <p:nvPr/>
          </p:nvPicPr>
          <p:blipFill>
            <a:blip r:embed="rId3" cstate="print"/>
            <a:stretch>
              <a:fillRect/>
            </a:stretch>
          </p:blipFill>
          <p:spPr>
            <a:xfrm>
              <a:off x="1441704" y="5687564"/>
              <a:ext cx="7069074" cy="1110234"/>
            </a:xfrm>
            <a:prstGeom prst="rect">
              <a:avLst/>
            </a:prstGeom>
          </p:spPr>
        </p:pic>
        <p:pic>
          <p:nvPicPr>
            <p:cNvPr id="5" name="object 5"/>
            <p:cNvPicPr/>
            <p:nvPr/>
          </p:nvPicPr>
          <p:blipFill>
            <a:blip r:embed="rId4" cstate="print"/>
            <a:stretch>
              <a:fillRect/>
            </a:stretch>
          </p:blipFill>
          <p:spPr>
            <a:xfrm>
              <a:off x="1575816" y="5763767"/>
              <a:ext cx="6803135" cy="960119"/>
            </a:xfrm>
            <a:prstGeom prst="rect">
              <a:avLst/>
            </a:prstGeom>
          </p:spPr>
        </p:pic>
        <p:pic>
          <p:nvPicPr>
            <p:cNvPr id="6" name="object 6"/>
            <p:cNvPicPr/>
            <p:nvPr/>
          </p:nvPicPr>
          <p:blipFill>
            <a:blip r:embed="rId5" cstate="print"/>
            <a:stretch>
              <a:fillRect/>
            </a:stretch>
          </p:blipFill>
          <p:spPr>
            <a:xfrm>
              <a:off x="3340608" y="5526023"/>
              <a:ext cx="488429" cy="448830"/>
            </a:xfrm>
            <a:prstGeom prst="rect">
              <a:avLst/>
            </a:prstGeom>
          </p:spPr>
        </p:pic>
        <p:sp>
          <p:nvSpPr>
            <p:cNvPr id="7" name="object 7"/>
            <p:cNvSpPr/>
            <p:nvPr/>
          </p:nvSpPr>
          <p:spPr>
            <a:xfrm>
              <a:off x="3493008" y="5547232"/>
              <a:ext cx="296545" cy="257810"/>
            </a:xfrm>
            <a:custGeom>
              <a:avLst/>
              <a:gdLst/>
              <a:ahLst/>
              <a:cxnLst/>
              <a:rect l="l" t="t" r="r" b="b"/>
              <a:pathLst>
                <a:path w="296545" h="257810">
                  <a:moveTo>
                    <a:pt x="44703" y="144386"/>
                  </a:moveTo>
                  <a:lnTo>
                    <a:pt x="37718" y="147777"/>
                  </a:lnTo>
                  <a:lnTo>
                    <a:pt x="35559" y="154139"/>
                  </a:lnTo>
                  <a:lnTo>
                    <a:pt x="0" y="257301"/>
                  </a:lnTo>
                  <a:lnTo>
                    <a:pt x="35384" y="250761"/>
                  </a:lnTo>
                  <a:lnTo>
                    <a:pt x="26288" y="250761"/>
                  </a:lnTo>
                  <a:lnTo>
                    <a:pt x="10287" y="232282"/>
                  </a:lnTo>
                  <a:lnTo>
                    <a:pt x="44541" y="202785"/>
                  </a:lnTo>
                  <a:lnTo>
                    <a:pt x="58546" y="162090"/>
                  </a:lnTo>
                  <a:lnTo>
                    <a:pt x="60705" y="155714"/>
                  </a:lnTo>
                  <a:lnTo>
                    <a:pt x="57403" y="148780"/>
                  </a:lnTo>
                  <a:lnTo>
                    <a:pt x="44703" y="144386"/>
                  </a:lnTo>
                  <a:close/>
                </a:path>
                <a:path w="296545" h="257810">
                  <a:moveTo>
                    <a:pt x="44541" y="202785"/>
                  </a:moveTo>
                  <a:lnTo>
                    <a:pt x="10287" y="232282"/>
                  </a:lnTo>
                  <a:lnTo>
                    <a:pt x="26288" y="250761"/>
                  </a:lnTo>
                  <a:lnTo>
                    <a:pt x="32411" y="245490"/>
                  </a:lnTo>
                  <a:lnTo>
                    <a:pt x="29844" y="245490"/>
                  </a:lnTo>
                  <a:lnTo>
                    <a:pt x="16128" y="229527"/>
                  </a:lnTo>
                  <a:lnTo>
                    <a:pt x="36644" y="225733"/>
                  </a:lnTo>
                  <a:lnTo>
                    <a:pt x="44541" y="202785"/>
                  </a:lnTo>
                  <a:close/>
                </a:path>
                <a:path w="296545" h="257810">
                  <a:moveTo>
                    <a:pt x="109474" y="212267"/>
                  </a:moveTo>
                  <a:lnTo>
                    <a:pt x="60480" y="221326"/>
                  </a:lnTo>
                  <a:lnTo>
                    <a:pt x="26288" y="250761"/>
                  </a:lnTo>
                  <a:lnTo>
                    <a:pt x="35384" y="250761"/>
                  </a:lnTo>
                  <a:lnTo>
                    <a:pt x="113918" y="236245"/>
                  </a:lnTo>
                  <a:lnTo>
                    <a:pt x="118237" y="229882"/>
                  </a:lnTo>
                  <a:lnTo>
                    <a:pt x="116966" y="223265"/>
                  </a:lnTo>
                  <a:lnTo>
                    <a:pt x="115824" y="216649"/>
                  </a:lnTo>
                  <a:lnTo>
                    <a:pt x="109474" y="212267"/>
                  </a:lnTo>
                  <a:close/>
                </a:path>
                <a:path w="296545" h="257810">
                  <a:moveTo>
                    <a:pt x="36644" y="225733"/>
                  </a:moveTo>
                  <a:lnTo>
                    <a:pt x="16128" y="229527"/>
                  </a:lnTo>
                  <a:lnTo>
                    <a:pt x="29844" y="245490"/>
                  </a:lnTo>
                  <a:lnTo>
                    <a:pt x="36644" y="225733"/>
                  </a:lnTo>
                  <a:close/>
                </a:path>
                <a:path w="296545" h="257810">
                  <a:moveTo>
                    <a:pt x="60480" y="221326"/>
                  </a:moveTo>
                  <a:lnTo>
                    <a:pt x="36644" y="225733"/>
                  </a:lnTo>
                  <a:lnTo>
                    <a:pt x="29844" y="245490"/>
                  </a:lnTo>
                  <a:lnTo>
                    <a:pt x="32411" y="245490"/>
                  </a:lnTo>
                  <a:lnTo>
                    <a:pt x="60480" y="221326"/>
                  </a:lnTo>
                  <a:close/>
                </a:path>
                <a:path w="296545" h="257810">
                  <a:moveTo>
                    <a:pt x="280034" y="0"/>
                  </a:moveTo>
                  <a:lnTo>
                    <a:pt x="44541" y="202785"/>
                  </a:lnTo>
                  <a:lnTo>
                    <a:pt x="36644" y="225733"/>
                  </a:lnTo>
                  <a:lnTo>
                    <a:pt x="60480" y="221326"/>
                  </a:lnTo>
                  <a:lnTo>
                    <a:pt x="296037" y="18541"/>
                  </a:lnTo>
                  <a:lnTo>
                    <a:pt x="280034" y="0"/>
                  </a:lnTo>
                  <a:close/>
                </a:path>
              </a:pathLst>
            </a:custGeom>
            <a:solidFill>
              <a:srgbClr val="FF0000"/>
            </a:solidFill>
          </p:spPr>
          <p:txBody>
            <a:bodyPr wrap="square" lIns="0" tIns="0" rIns="0" bIns="0" rtlCol="0"/>
            <a:lstStyle/>
            <a:p>
              <a:endParaRPr/>
            </a:p>
          </p:txBody>
        </p:sp>
      </p:grpSp>
      <p:sp>
        <p:nvSpPr>
          <p:cNvPr id="8" name="object 8"/>
          <p:cNvSpPr txBox="1">
            <a:spLocks noGrp="1"/>
          </p:cNvSpPr>
          <p:nvPr>
            <p:ph type="title"/>
          </p:nvPr>
        </p:nvSpPr>
        <p:spPr>
          <a:xfrm>
            <a:off x="4811015" y="398730"/>
            <a:ext cx="4231385" cy="691215"/>
          </a:xfrm>
          <a:prstGeom prst="rect">
            <a:avLst/>
          </a:prstGeom>
        </p:spPr>
        <p:txBody>
          <a:bodyPr vert="horz" wrap="square" lIns="0" tIns="13970" rIns="0" bIns="0" rtlCol="0" anchor="t">
            <a:spAutoFit/>
          </a:bodyPr>
          <a:lstStyle/>
          <a:p>
            <a:pPr marL="12700">
              <a:lnSpc>
                <a:spcPct val="100000"/>
              </a:lnSpc>
              <a:spcBef>
                <a:spcPts val="110"/>
              </a:spcBef>
            </a:pPr>
            <a:r>
              <a:rPr spc="10" dirty="0"/>
              <a:t>更正申報表</a:t>
            </a:r>
          </a:p>
        </p:txBody>
      </p:sp>
      <p:sp>
        <p:nvSpPr>
          <p:cNvPr id="10" name="object 10"/>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100</a:t>
            </a:fld>
            <a:endParaRPr spc="-5" dirty="0"/>
          </a:p>
        </p:txBody>
      </p:sp>
      <p:sp>
        <p:nvSpPr>
          <p:cNvPr id="9" name="object 9"/>
          <p:cNvSpPr txBox="1">
            <a:spLocks noGrp="1"/>
          </p:cNvSpPr>
          <p:nvPr>
            <p:ph type="body" idx="1"/>
          </p:nvPr>
        </p:nvSpPr>
        <p:spPr>
          <a:xfrm>
            <a:off x="854364" y="1011480"/>
            <a:ext cx="9601200" cy="1115690"/>
          </a:xfrm>
          <a:prstGeom prst="rect">
            <a:avLst/>
          </a:prstGeom>
        </p:spPr>
        <p:txBody>
          <a:bodyPr vert="horz" wrap="square" lIns="0" tIns="12700" rIns="0" bIns="0" rtlCol="0">
            <a:spAutoFit/>
          </a:bodyPr>
          <a:lstStyle/>
          <a:p>
            <a:pPr marL="619760" indent="-457200">
              <a:lnSpc>
                <a:spcPct val="100000"/>
              </a:lnSpc>
              <a:spcBef>
                <a:spcPts val="100"/>
              </a:spcBef>
              <a:buFont typeface="Wingdings"/>
              <a:buChar char=""/>
              <a:tabLst>
                <a:tab pos="619760" algn="l"/>
                <a:tab pos="620395" algn="l"/>
              </a:tabLst>
            </a:pPr>
            <a:r>
              <a:rPr spc="-5" dirty="0" err="1"/>
              <a:t>申報人於申報後發現申報資料錯誤時，得隨時向原受理</a:t>
            </a:r>
            <a:r>
              <a:rPr dirty="0" err="1"/>
              <a:t>申報機關</a:t>
            </a:r>
            <a:r>
              <a:rPr spc="-5" dirty="0"/>
              <a:t>(</a:t>
            </a:r>
            <a:r>
              <a:rPr dirty="0"/>
              <a:t>構</a:t>
            </a:r>
            <a:r>
              <a:rPr spc="-5" dirty="0"/>
              <a:t>)</a:t>
            </a:r>
            <a:r>
              <a:rPr dirty="0"/>
              <a:t>申請更正。</a:t>
            </a:r>
          </a:p>
          <a:p>
            <a:pPr marL="619760" indent="-457200">
              <a:lnSpc>
                <a:spcPct val="100000"/>
              </a:lnSpc>
              <a:buFont typeface="Wingdings"/>
              <a:buChar char=""/>
              <a:tabLst>
                <a:tab pos="619760" algn="l"/>
                <a:tab pos="620395" algn="l"/>
              </a:tabLst>
            </a:pPr>
            <a:r>
              <a:rPr spc="-5" dirty="0"/>
              <a:t>提供該年度上傳之所有申報</a:t>
            </a:r>
            <a:r>
              <a:rPr spc="5" dirty="0"/>
              <a:t>表</a:t>
            </a:r>
            <a:r>
              <a:rPr spc="-5" dirty="0"/>
              <a:t>(</a:t>
            </a:r>
            <a:r>
              <a:rPr dirty="0" err="1"/>
              <a:t>畫面僅顯示申報類別及上傳時間</a:t>
            </a:r>
            <a:r>
              <a:rPr dirty="0"/>
              <a:t>)</a:t>
            </a:r>
            <a:r>
              <a:rPr spc="-105" dirty="0"/>
              <a:t> </a:t>
            </a:r>
            <a:r>
              <a:rPr dirty="0"/>
              <a:t>。</a:t>
            </a:r>
          </a:p>
          <a:p>
            <a:pPr marL="619760" indent="-457200">
              <a:lnSpc>
                <a:spcPct val="100000"/>
              </a:lnSpc>
              <a:spcBef>
                <a:spcPts val="5"/>
              </a:spcBef>
              <a:buFont typeface="Wingdings"/>
              <a:buChar char=""/>
              <a:tabLst>
                <a:tab pos="619760" algn="l"/>
                <a:tab pos="620395" algn="l"/>
              </a:tabLst>
            </a:pPr>
            <a:r>
              <a:rPr dirty="0"/>
              <a:t>可逕自選取任一申報表進行更正申報作業。</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42540" y="1110437"/>
            <a:ext cx="7195184" cy="758190"/>
          </a:xfrm>
          <a:prstGeom prst="rect">
            <a:avLst/>
          </a:prstGeom>
        </p:spPr>
        <p:txBody>
          <a:bodyPr vert="horz" wrap="square" lIns="0" tIns="12700" rIns="0" bIns="0" rtlCol="0">
            <a:spAutoFit/>
          </a:bodyPr>
          <a:lstStyle/>
          <a:p>
            <a:pPr marL="469900" indent="-457200">
              <a:spcBef>
                <a:spcPts val="100"/>
              </a:spcBef>
              <a:buFont typeface="Wingdings"/>
              <a:buChar char=""/>
              <a:tabLst>
                <a:tab pos="469265" algn="l"/>
                <a:tab pos="469900" algn="l"/>
              </a:tabLst>
            </a:pPr>
            <a:r>
              <a:rPr sz="2400" dirty="0">
                <a:solidFill>
                  <a:srgbClr val="FF0000"/>
                </a:solidFill>
                <a:latin typeface="Microsoft JhengHei"/>
                <a:cs typeface="Microsoft JhengHei"/>
              </a:rPr>
              <a:t>基本資</a:t>
            </a:r>
            <a:r>
              <a:rPr sz="2400" spc="-5" dirty="0">
                <a:solidFill>
                  <a:srgbClr val="FF0000"/>
                </a:solidFill>
                <a:latin typeface="Microsoft JhengHei"/>
                <a:cs typeface="Microsoft JhengHei"/>
              </a:rPr>
              <a:t>料</a:t>
            </a:r>
            <a:r>
              <a:rPr sz="2400" spc="-5" dirty="0">
                <a:latin typeface="Microsoft JhengHei"/>
                <a:cs typeface="Microsoft JhengHei"/>
              </a:rPr>
              <a:t>及</a:t>
            </a:r>
            <a:r>
              <a:rPr sz="2400" spc="-5" dirty="0">
                <a:solidFill>
                  <a:srgbClr val="FF0000"/>
                </a:solidFill>
                <a:latin typeface="Microsoft JhengHei"/>
                <a:cs typeface="Microsoft JhengHei"/>
              </a:rPr>
              <a:t>上</a:t>
            </a:r>
            <a:r>
              <a:rPr sz="2400" dirty="0">
                <a:solidFill>
                  <a:srgbClr val="FF0000"/>
                </a:solidFill>
                <a:latin typeface="Microsoft JhengHei"/>
                <a:cs typeface="Microsoft JhengHei"/>
              </a:rPr>
              <a:t>傳</a:t>
            </a:r>
            <a:r>
              <a:rPr sz="2400" spc="-5" dirty="0">
                <a:latin typeface="Microsoft JhengHei"/>
                <a:cs typeface="Microsoft JhengHei"/>
              </a:rPr>
              <a:t>頁籤資料鎖定無法修正。</a:t>
            </a:r>
            <a:endParaRPr sz="2400">
              <a:latin typeface="Microsoft JhengHei"/>
              <a:cs typeface="Microsoft JhengHei"/>
            </a:endParaRPr>
          </a:p>
          <a:p>
            <a:pPr marL="469900" indent="-457200">
              <a:spcBef>
                <a:spcPts val="5"/>
              </a:spcBef>
              <a:buFont typeface="Wingdings"/>
              <a:buChar char=""/>
              <a:tabLst>
                <a:tab pos="469265" algn="l"/>
                <a:tab pos="469900" algn="l"/>
              </a:tabLst>
            </a:pPr>
            <a:r>
              <a:rPr sz="2400" dirty="0">
                <a:latin typeface="Microsoft JhengHei"/>
                <a:cs typeface="Microsoft JhengHei"/>
              </a:rPr>
              <a:t>其他頁籤資料新增修改方式：同原申報作業方式。</a:t>
            </a:r>
            <a:endParaRPr sz="2400">
              <a:latin typeface="Microsoft JhengHei"/>
              <a:cs typeface="Microsoft JhengHei"/>
            </a:endParaRPr>
          </a:p>
        </p:txBody>
      </p:sp>
      <p:sp>
        <p:nvSpPr>
          <p:cNvPr id="3" name="object 3"/>
          <p:cNvSpPr txBox="1">
            <a:spLocks noGrp="1"/>
          </p:cNvSpPr>
          <p:nvPr>
            <p:ph type="title"/>
          </p:nvPr>
        </p:nvSpPr>
        <p:spPr>
          <a:xfrm>
            <a:off x="4811015" y="398730"/>
            <a:ext cx="3987544" cy="691215"/>
          </a:xfrm>
          <a:prstGeom prst="rect">
            <a:avLst/>
          </a:prstGeom>
        </p:spPr>
        <p:txBody>
          <a:bodyPr vert="horz" wrap="square" lIns="0" tIns="13970" rIns="0" bIns="0" rtlCol="0" anchor="t">
            <a:spAutoFit/>
          </a:bodyPr>
          <a:lstStyle/>
          <a:p>
            <a:pPr marL="12700">
              <a:lnSpc>
                <a:spcPct val="100000"/>
              </a:lnSpc>
              <a:spcBef>
                <a:spcPts val="110"/>
              </a:spcBef>
            </a:pPr>
            <a:r>
              <a:rPr spc="10" dirty="0"/>
              <a:t>更正申報表</a:t>
            </a:r>
          </a:p>
        </p:txBody>
      </p:sp>
      <p:grpSp>
        <p:nvGrpSpPr>
          <p:cNvPr id="4" name="object 4"/>
          <p:cNvGrpSpPr/>
          <p:nvPr/>
        </p:nvGrpSpPr>
        <p:grpSpPr>
          <a:xfrm>
            <a:off x="3352801" y="1920239"/>
            <a:ext cx="5922645" cy="4935220"/>
            <a:chOff x="1828800" y="1920239"/>
            <a:chExt cx="5922645" cy="4935220"/>
          </a:xfrm>
        </p:grpSpPr>
        <p:pic>
          <p:nvPicPr>
            <p:cNvPr id="5" name="object 5"/>
            <p:cNvPicPr/>
            <p:nvPr/>
          </p:nvPicPr>
          <p:blipFill>
            <a:blip r:embed="rId2" cstate="print"/>
            <a:stretch>
              <a:fillRect/>
            </a:stretch>
          </p:blipFill>
          <p:spPr>
            <a:xfrm>
              <a:off x="1828800" y="1920239"/>
              <a:ext cx="5922263" cy="4934710"/>
            </a:xfrm>
            <a:prstGeom prst="rect">
              <a:avLst/>
            </a:prstGeom>
          </p:spPr>
        </p:pic>
        <p:pic>
          <p:nvPicPr>
            <p:cNvPr id="6" name="object 6"/>
            <p:cNvPicPr/>
            <p:nvPr/>
          </p:nvPicPr>
          <p:blipFill>
            <a:blip r:embed="rId3" cstate="print"/>
            <a:stretch>
              <a:fillRect/>
            </a:stretch>
          </p:blipFill>
          <p:spPr>
            <a:xfrm>
              <a:off x="1999487" y="2999232"/>
              <a:ext cx="5647944" cy="307848"/>
            </a:xfrm>
            <a:prstGeom prst="rect">
              <a:avLst/>
            </a:prstGeom>
          </p:spPr>
        </p:pic>
        <p:sp>
          <p:nvSpPr>
            <p:cNvPr id="7" name="object 7"/>
            <p:cNvSpPr/>
            <p:nvPr/>
          </p:nvSpPr>
          <p:spPr>
            <a:xfrm>
              <a:off x="2734056" y="2999231"/>
              <a:ext cx="4913630" cy="262255"/>
            </a:xfrm>
            <a:custGeom>
              <a:avLst/>
              <a:gdLst/>
              <a:ahLst/>
              <a:cxnLst/>
              <a:rect l="l" t="t" r="r" b="b"/>
              <a:pathLst>
                <a:path w="4913630" h="262254">
                  <a:moveTo>
                    <a:pt x="2340864" y="0"/>
                  </a:moveTo>
                  <a:lnTo>
                    <a:pt x="0" y="0"/>
                  </a:lnTo>
                  <a:lnTo>
                    <a:pt x="0" y="234696"/>
                  </a:lnTo>
                  <a:lnTo>
                    <a:pt x="2340864" y="234696"/>
                  </a:lnTo>
                  <a:lnTo>
                    <a:pt x="2340864" y="0"/>
                  </a:lnTo>
                  <a:close/>
                </a:path>
                <a:path w="4913630" h="262254">
                  <a:moveTo>
                    <a:pt x="4913376" y="33528"/>
                  </a:moveTo>
                  <a:lnTo>
                    <a:pt x="2877312" y="33528"/>
                  </a:lnTo>
                  <a:lnTo>
                    <a:pt x="2877312" y="262128"/>
                  </a:lnTo>
                  <a:lnTo>
                    <a:pt x="4913376" y="262128"/>
                  </a:lnTo>
                  <a:lnTo>
                    <a:pt x="4913376" y="33528"/>
                  </a:lnTo>
                  <a:close/>
                </a:path>
              </a:pathLst>
            </a:custGeom>
            <a:solidFill>
              <a:srgbClr val="D9D9D9"/>
            </a:solidFill>
          </p:spPr>
          <p:txBody>
            <a:bodyPr wrap="square" lIns="0" tIns="0" rIns="0" bIns="0" rtlCol="0"/>
            <a:lstStyle/>
            <a:p>
              <a:endParaRPr/>
            </a:p>
          </p:txBody>
        </p:sp>
      </p:grpSp>
      <p:sp>
        <p:nvSpPr>
          <p:cNvPr id="8" name="object 8"/>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101</a:t>
            </a:fld>
            <a:endParaRPr spc="-5"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42540" y="1317194"/>
            <a:ext cx="7387590" cy="1123315"/>
          </a:xfrm>
          <a:prstGeom prst="rect">
            <a:avLst/>
          </a:prstGeom>
        </p:spPr>
        <p:txBody>
          <a:bodyPr vert="horz" wrap="square" lIns="0" tIns="12700" rIns="0" bIns="0" rtlCol="0">
            <a:spAutoFit/>
          </a:bodyPr>
          <a:lstStyle/>
          <a:p>
            <a:pPr marL="356870" indent="-344805">
              <a:spcBef>
                <a:spcPts val="100"/>
              </a:spcBef>
              <a:buFont typeface="Wingdings"/>
              <a:buChar char=""/>
              <a:tabLst>
                <a:tab pos="357505" algn="l"/>
              </a:tabLst>
            </a:pPr>
            <a:r>
              <a:rPr sz="2400" dirty="0">
                <a:latin typeface="Microsoft JhengHei"/>
                <a:cs typeface="Microsoft JhengHei"/>
              </a:rPr>
              <a:t>確認修正完成請至上傳頁籤，確認申報基準日後，點</a:t>
            </a:r>
            <a:endParaRPr sz="2400">
              <a:latin typeface="Microsoft JhengHei"/>
              <a:cs typeface="Microsoft JhengHei"/>
            </a:endParaRPr>
          </a:p>
          <a:p>
            <a:pPr marL="356870">
              <a:spcBef>
                <a:spcPts val="5"/>
              </a:spcBef>
            </a:pPr>
            <a:r>
              <a:rPr sz="2400" dirty="0">
                <a:latin typeface="Microsoft JhengHei"/>
                <a:cs typeface="Microsoft JhengHei"/>
              </a:rPr>
              <a:t>選【更正上傳】。</a:t>
            </a:r>
            <a:endParaRPr sz="2400">
              <a:latin typeface="Microsoft JhengHei"/>
              <a:cs typeface="Microsoft JhengHei"/>
            </a:endParaRPr>
          </a:p>
          <a:p>
            <a:pPr marL="356870" indent="-344805">
              <a:buFont typeface="Wingdings"/>
              <a:buChar char=""/>
              <a:tabLst>
                <a:tab pos="357505" algn="l"/>
              </a:tabLst>
            </a:pPr>
            <a:r>
              <a:rPr sz="2400" dirty="0">
                <a:latin typeface="Microsoft JhengHei"/>
                <a:cs typeface="Microsoft JhengHei"/>
              </a:rPr>
              <a:t>可</a:t>
            </a:r>
            <a:r>
              <a:rPr sz="2400" spc="-5" dirty="0">
                <a:latin typeface="Microsoft JhengHei"/>
                <a:cs typeface="Microsoft JhengHei"/>
              </a:rPr>
              <a:t>至【</a:t>
            </a:r>
            <a:r>
              <a:rPr sz="2400" dirty="0">
                <a:latin typeface="Microsoft JhengHei"/>
                <a:cs typeface="Microsoft JhengHei"/>
              </a:rPr>
              <a:t>申報結果查詢及列印收</a:t>
            </a:r>
            <a:r>
              <a:rPr sz="2400" spc="-20" dirty="0">
                <a:latin typeface="Microsoft JhengHei"/>
                <a:cs typeface="Microsoft JhengHei"/>
              </a:rPr>
              <a:t>據</a:t>
            </a:r>
            <a:r>
              <a:rPr sz="2400" spc="-5" dirty="0">
                <a:latin typeface="Microsoft JhengHei"/>
                <a:cs typeface="Microsoft JhengHei"/>
              </a:rPr>
              <a:t>】列印收據。</a:t>
            </a:r>
            <a:endParaRPr sz="2400">
              <a:latin typeface="Microsoft JhengHei"/>
              <a:cs typeface="Microsoft JhengHei"/>
            </a:endParaRPr>
          </a:p>
        </p:txBody>
      </p:sp>
      <p:sp>
        <p:nvSpPr>
          <p:cNvPr id="3" name="object 3"/>
          <p:cNvSpPr txBox="1">
            <a:spLocks noGrp="1"/>
          </p:cNvSpPr>
          <p:nvPr>
            <p:ph type="title"/>
          </p:nvPr>
        </p:nvSpPr>
        <p:spPr>
          <a:xfrm>
            <a:off x="4811015" y="398730"/>
            <a:ext cx="3987544" cy="691215"/>
          </a:xfrm>
          <a:prstGeom prst="rect">
            <a:avLst/>
          </a:prstGeom>
        </p:spPr>
        <p:txBody>
          <a:bodyPr vert="horz" wrap="square" lIns="0" tIns="13970" rIns="0" bIns="0" rtlCol="0" anchor="t">
            <a:spAutoFit/>
          </a:bodyPr>
          <a:lstStyle/>
          <a:p>
            <a:pPr marL="12700">
              <a:lnSpc>
                <a:spcPct val="100000"/>
              </a:lnSpc>
              <a:spcBef>
                <a:spcPts val="110"/>
              </a:spcBef>
            </a:pPr>
            <a:r>
              <a:rPr spc="10" dirty="0"/>
              <a:t>更正申報表</a:t>
            </a:r>
          </a:p>
        </p:txBody>
      </p:sp>
      <p:pic>
        <p:nvPicPr>
          <p:cNvPr id="4" name="object 4"/>
          <p:cNvPicPr/>
          <p:nvPr/>
        </p:nvPicPr>
        <p:blipFill>
          <a:blip r:embed="rId2" cstate="print"/>
          <a:stretch>
            <a:fillRect/>
          </a:stretch>
        </p:blipFill>
        <p:spPr>
          <a:xfrm>
            <a:off x="1627631" y="2801111"/>
            <a:ext cx="9037320" cy="2923032"/>
          </a:xfrm>
          <a:prstGeom prst="rect">
            <a:avLst/>
          </a:prstGeom>
        </p:spPr>
      </p:pic>
      <p:sp>
        <p:nvSpPr>
          <p:cNvPr id="5" name="object 5"/>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102</a:t>
            </a:fld>
            <a:endParaRPr spc="-5"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521197" y="1759382"/>
            <a:ext cx="3556000" cy="1214755"/>
          </a:xfrm>
          <a:prstGeom prst="rect">
            <a:avLst/>
          </a:prstGeom>
        </p:spPr>
        <p:txBody>
          <a:bodyPr vert="horz" wrap="square" lIns="0" tIns="12700" rIns="0" bIns="0" rtlCol="0">
            <a:spAutoFit/>
          </a:bodyPr>
          <a:lstStyle/>
          <a:p>
            <a:pPr marL="241300" marR="5080" indent="-228600">
              <a:lnSpc>
                <a:spcPct val="130100"/>
              </a:lnSpc>
              <a:spcBef>
                <a:spcPts val="100"/>
              </a:spcBef>
              <a:buChar char="•"/>
              <a:tabLst>
                <a:tab pos="241300" algn="l"/>
              </a:tabLst>
            </a:pPr>
            <a:r>
              <a:rPr sz="2000" spc="-10" dirty="0">
                <a:latin typeface="Microsoft JhengHei"/>
                <a:cs typeface="Microsoft JhengHei"/>
              </a:rPr>
              <a:t>更正申報作業並非取代原申 </a:t>
            </a:r>
            <a:r>
              <a:rPr sz="2000" spc="-5" dirty="0">
                <a:latin typeface="Microsoft JhengHei"/>
                <a:cs typeface="Microsoft JhengHei"/>
              </a:rPr>
              <a:t> </a:t>
            </a:r>
            <a:r>
              <a:rPr sz="2000" spc="-10" dirty="0">
                <a:latin typeface="Microsoft JhengHei"/>
                <a:cs typeface="Microsoft JhengHei"/>
              </a:rPr>
              <a:t>報表，係針對選取之原申報 </a:t>
            </a:r>
            <a:r>
              <a:rPr sz="2000" spc="-5" dirty="0">
                <a:latin typeface="Microsoft JhengHei"/>
                <a:cs typeface="Microsoft JhengHei"/>
              </a:rPr>
              <a:t> </a:t>
            </a:r>
            <a:r>
              <a:rPr sz="2000" spc="-10" dirty="0">
                <a:latin typeface="Microsoft JhengHei"/>
                <a:cs typeface="Microsoft JhengHei"/>
              </a:rPr>
              <a:t>表進行</a:t>
            </a:r>
            <a:r>
              <a:rPr sz="2000" spc="10" dirty="0">
                <a:latin typeface="Microsoft JhengHei"/>
                <a:cs typeface="Microsoft JhengHei"/>
              </a:rPr>
              <a:t>更</a:t>
            </a:r>
            <a:r>
              <a:rPr sz="2000" spc="-10" dirty="0">
                <a:latin typeface="Microsoft JhengHei"/>
                <a:cs typeface="Microsoft JhengHei"/>
              </a:rPr>
              <a:t>正後</a:t>
            </a:r>
            <a:r>
              <a:rPr sz="2000" spc="20" dirty="0">
                <a:latin typeface="Microsoft JhengHei"/>
                <a:cs typeface="Microsoft JhengHei"/>
              </a:rPr>
              <a:t>上</a:t>
            </a:r>
            <a:r>
              <a:rPr sz="2000" spc="-10" dirty="0">
                <a:latin typeface="Microsoft JhengHei"/>
                <a:cs typeface="Microsoft JhengHei"/>
              </a:rPr>
              <a:t>傳新</a:t>
            </a:r>
            <a:r>
              <a:rPr sz="2000" spc="10" dirty="0">
                <a:latin typeface="Microsoft JhengHei"/>
                <a:cs typeface="Microsoft JhengHei"/>
              </a:rPr>
              <a:t>申</a:t>
            </a:r>
            <a:r>
              <a:rPr sz="2000" spc="-10" dirty="0">
                <a:latin typeface="Microsoft JhengHei"/>
                <a:cs typeface="Microsoft JhengHei"/>
              </a:rPr>
              <a:t>報</a:t>
            </a:r>
            <a:r>
              <a:rPr sz="2000" spc="10" dirty="0">
                <a:latin typeface="Microsoft JhengHei"/>
                <a:cs typeface="Microsoft JhengHei"/>
              </a:rPr>
              <a:t>表</a:t>
            </a:r>
            <a:r>
              <a:rPr sz="2000" spc="-10" dirty="0">
                <a:latin typeface="Microsoft JhengHei"/>
                <a:cs typeface="Microsoft JhengHei"/>
              </a:rPr>
              <a:t>。</a:t>
            </a:r>
            <a:endParaRPr sz="2000">
              <a:latin typeface="Microsoft JhengHei"/>
              <a:cs typeface="Microsoft JhengHei"/>
            </a:endParaRPr>
          </a:p>
        </p:txBody>
      </p:sp>
      <p:grpSp>
        <p:nvGrpSpPr>
          <p:cNvPr id="3" name="object 3"/>
          <p:cNvGrpSpPr/>
          <p:nvPr/>
        </p:nvGrpSpPr>
        <p:grpSpPr>
          <a:xfrm>
            <a:off x="2627376" y="1545336"/>
            <a:ext cx="2905125" cy="2082164"/>
            <a:chOff x="1103375" y="1545336"/>
            <a:chExt cx="2905125" cy="2082164"/>
          </a:xfrm>
        </p:grpSpPr>
        <p:sp>
          <p:nvSpPr>
            <p:cNvPr id="4" name="object 4"/>
            <p:cNvSpPr/>
            <p:nvPr/>
          </p:nvSpPr>
          <p:spPr>
            <a:xfrm>
              <a:off x="1115567" y="1557528"/>
              <a:ext cx="2880360" cy="2057400"/>
            </a:xfrm>
            <a:custGeom>
              <a:avLst/>
              <a:gdLst/>
              <a:ahLst/>
              <a:cxnLst/>
              <a:rect l="l" t="t" r="r" b="b"/>
              <a:pathLst>
                <a:path w="2880360" h="2057400">
                  <a:moveTo>
                    <a:pt x="2537460" y="0"/>
                  </a:moveTo>
                  <a:lnTo>
                    <a:pt x="342900" y="0"/>
                  </a:lnTo>
                  <a:lnTo>
                    <a:pt x="296372" y="3130"/>
                  </a:lnTo>
                  <a:lnTo>
                    <a:pt x="251746" y="12250"/>
                  </a:lnTo>
                  <a:lnTo>
                    <a:pt x="209431" y="26949"/>
                  </a:lnTo>
                  <a:lnTo>
                    <a:pt x="169835" y="46820"/>
                  </a:lnTo>
                  <a:lnTo>
                    <a:pt x="133367" y="71454"/>
                  </a:lnTo>
                  <a:lnTo>
                    <a:pt x="100436" y="100441"/>
                  </a:lnTo>
                  <a:lnTo>
                    <a:pt x="71450" y="133373"/>
                  </a:lnTo>
                  <a:lnTo>
                    <a:pt x="46817" y="169841"/>
                  </a:lnTo>
                  <a:lnTo>
                    <a:pt x="26948" y="209436"/>
                  </a:lnTo>
                  <a:lnTo>
                    <a:pt x="12249" y="251751"/>
                  </a:lnTo>
                  <a:lnTo>
                    <a:pt x="3130" y="296375"/>
                  </a:lnTo>
                  <a:lnTo>
                    <a:pt x="0" y="342900"/>
                  </a:lnTo>
                  <a:lnTo>
                    <a:pt x="0" y="1714500"/>
                  </a:lnTo>
                  <a:lnTo>
                    <a:pt x="3130" y="1761024"/>
                  </a:lnTo>
                  <a:lnTo>
                    <a:pt x="12249" y="1805648"/>
                  </a:lnTo>
                  <a:lnTo>
                    <a:pt x="26948" y="1847963"/>
                  </a:lnTo>
                  <a:lnTo>
                    <a:pt x="46817" y="1887558"/>
                  </a:lnTo>
                  <a:lnTo>
                    <a:pt x="71450" y="1924026"/>
                  </a:lnTo>
                  <a:lnTo>
                    <a:pt x="100436" y="1956958"/>
                  </a:lnTo>
                  <a:lnTo>
                    <a:pt x="133367" y="1985945"/>
                  </a:lnTo>
                  <a:lnTo>
                    <a:pt x="169835" y="2010579"/>
                  </a:lnTo>
                  <a:lnTo>
                    <a:pt x="209431" y="2030450"/>
                  </a:lnTo>
                  <a:lnTo>
                    <a:pt x="251746" y="2045149"/>
                  </a:lnTo>
                  <a:lnTo>
                    <a:pt x="296372" y="2054269"/>
                  </a:lnTo>
                  <a:lnTo>
                    <a:pt x="342900" y="2057400"/>
                  </a:lnTo>
                  <a:lnTo>
                    <a:pt x="2537460" y="2057400"/>
                  </a:lnTo>
                  <a:lnTo>
                    <a:pt x="2583984" y="2054269"/>
                  </a:lnTo>
                  <a:lnTo>
                    <a:pt x="2628608" y="2045149"/>
                  </a:lnTo>
                  <a:lnTo>
                    <a:pt x="2670923" y="2030450"/>
                  </a:lnTo>
                  <a:lnTo>
                    <a:pt x="2710518" y="2010579"/>
                  </a:lnTo>
                  <a:lnTo>
                    <a:pt x="2746986" y="1985945"/>
                  </a:lnTo>
                  <a:lnTo>
                    <a:pt x="2779918" y="1956958"/>
                  </a:lnTo>
                  <a:lnTo>
                    <a:pt x="2808905" y="1924026"/>
                  </a:lnTo>
                  <a:lnTo>
                    <a:pt x="2833539" y="1887558"/>
                  </a:lnTo>
                  <a:lnTo>
                    <a:pt x="2853410" y="1847963"/>
                  </a:lnTo>
                  <a:lnTo>
                    <a:pt x="2868109" y="1805648"/>
                  </a:lnTo>
                  <a:lnTo>
                    <a:pt x="2877229" y="1761024"/>
                  </a:lnTo>
                  <a:lnTo>
                    <a:pt x="2880360" y="1714500"/>
                  </a:lnTo>
                  <a:lnTo>
                    <a:pt x="2880360" y="342900"/>
                  </a:lnTo>
                  <a:lnTo>
                    <a:pt x="2877229" y="296375"/>
                  </a:lnTo>
                  <a:lnTo>
                    <a:pt x="2868109" y="251751"/>
                  </a:lnTo>
                  <a:lnTo>
                    <a:pt x="2853410" y="209436"/>
                  </a:lnTo>
                  <a:lnTo>
                    <a:pt x="2833539" y="169841"/>
                  </a:lnTo>
                  <a:lnTo>
                    <a:pt x="2808905" y="133373"/>
                  </a:lnTo>
                  <a:lnTo>
                    <a:pt x="2779918" y="100441"/>
                  </a:lnTo>
                  <a:lnTo>
                    <a:pt x="2746986" y="71454"/>
                  </a:lnTo>
                  <a:lnTo>
                    <a:pt x="2710518" y="46820"/>
                  </a:lnTo>
                  <a:lnTo>
                    <a:pt x="2670923" y="26949"/>
                  </a:lnTo>
                  <a:lnTo>
                    <a:pt x="2628608" y="12250"/>
                  </a:lnTo>
                  <a:lnTo>
                    <a:pt x="2583984" y="3130"/>
                  </a:lnTo>
                  <a:lnTo>
                    <a:pt x="2537460" y="0"/>
                  </a:lnTo>
                  <a:close/>
                </a:path>
              </a:pathLst>
            </a:custGeom>
            <a:solidFill>
              <a:srgbClr val="117873"/>
            </a:solidFill>
          </p:spPr>
          <p:txBody>
            <a:bodyPr wrap="square" lIns="0" tIns="0" rIns="0" bIns="0" rtlCol="0"/>
            <a:lstStyle/>
            <a:p>
              <a:endParaRPr/>
            </a:p>
          </p:txBody>
        </p:sp>
        <p:sp>
          <p:nvSpPr>
            <p:cNvPr id="5" name="object 5"/>
            <p:cNvSpPr/>
            <p:nvPr/>
          </p:nvSpPr>
          <p:spPr>
            <a:xfrm>
              <a:off x="1115567" y="1557528"/>
              <a:ext cx="2880360" cy="2057400"/>
            </a:xfrm>
            <a:custGeom>
              <a:avLst/>
              <a:gdLst/>
              <a:ahLst/>
              <a:cxnLst/>
              <a:rect l="l" t="t" r="r" b="b"/>
              <a:pathLst>
                <a:path w="2880360" h="2057400">
                  <a:moveTo>
                    <a:pt x="0" y="342900"/>
                  </a:moveTo>
                  <a:lnTo>
                    <a:pt x="3130" y="296375"/>
                  </a:lnTo>
                  <a:lnTo>
                    <a:pt x="12249" y="251751"/>
                  </a:lnTo>
                  <a:lnTo>
                    <a:pt x="26948" y="209436"/>
                  </a:lnTo>
                  <a:lnTo>
                    <a:pt x="46817" y="169841"/>
                  </a:lnTo>
                  <a:lnTo>
                    <a:pt x="71450" y="133373"/>
                  </a:lnTo>
                  <a:lnTo>
                    <a:pt x="100436" y="100441"/>
                  </a:lnTo>
                  <a:lnTo>
                    <a:pt x="133367" y="71454"/>
                  </a:lnTo>
                  <a:lnTo>
                    <a:pt x="169835" y="46820"/>
                  </a:lnTo>
                  <a:lnTo>
                    <a:pt x="209431" y="26949"/>
                  </a:lnTo>
                  <a:lnTo>
                    <a:pt x="251746" y="12250"/>
                  </a:lnTo>
                  <a:lnTo>
                    <a:pt x="296372" y="3130"/>
                  </a:lnTo>
                  <a:lnTo>
                    <a:pt x="342900" y="0"/>
                  </a:lnTo>
                  <a:lnTo>
                    <a:pt x="2537460" y="0"/>
                  </a:lnTo>
                  <a:lnTo>
                    <a:pt x="2583984" y="3130"/>
                  </a:lnTo>
                  <a:lnTo>
                    <a:pt x="2628608" y="12250"/>
                  </a:lnTo>
                  <a:lnTo>
                    <a:pt x="2670923" y="26949"/>
                  </a:lnTo>
                  <a:lnTo>
                    <a:pt x="2710518" y="46820"/>
                  </a:lnTo>
                  <a:lnTo>
                    <a:pt x="2746986" y="71454"/>
                  </a:lnTo>
                  <a:lnTo>
                    <a:pt x="2779918" y="100441"/>
                  </a:lnTo>
                  <a:lnTo>
                    <a:pt x="2808905" y="133373"/>
                  </a:lnTo>
                  <a:lnTo>
                    <a:pt x="2833539" y="169841"/>
                  </a:lnTo>
                  <a:lnTo>
                    <a:pt x="2853410" y="209436"/>
                  </a:lnTo>
                  <a:lnTo>
                    <a:pt x="2868109" y="251751"/>
                  </a:lnTo>
                  <a:lnTo>
                    <a:pt x="2877229" y="296375"/>
                  </a:lnTo>
                  <a:lnTo>
                    <a:pt x="2880360" y="342900"/>
                  </a:lnTo>
                  <a:lnTo>
                    <a:pt x="2880360" y="1714500"/>
                  </a:lnTo>
                  <a:lnTo>
                    <a:pt x="2877229" y="1761024"/>
                  </a:lnTo>
                  <a:lnTo>
                    <a:pt x="2868109" y="1805648"/>
                  </a:lnTo>
                  <a:lnTo>
                    <a:pt x="2853410" y="1847963"/>
                  </a:lnTo>
                  <a:lnTo>
                    <a:pt x="2833539" y="1887558"/>
                  </a:lnTo>
                  <a:lnTo>
                    <a:pt x="2808905" y="1924026"/>
                  </a:lnTo>
                  <a:lnTo>
                    <a:pt x="2779918" y="1956958"/>
                  </a:lnTo>
                  <a:lnTo>
                    <a:pt x="2746986" y="1985945"/>
                  </a:lnTo>
                  <a:lnTo>
                    <a:pt x="2710518" y="2010579"/>
                  </a:lnTo>
                  <a:lnTo>
                    <a:pt x="2670923" y="2030450"/>
                  </a:lnTo>
                  <a:lnTo>
                    <a:pt x="2628608" y="2045149"/>
                  </a:lnTo>
                  <a:lnTo>
                    <a:pt x="2583984" y="2054269"/>
                  </a:lnTo>
                  <a:lnTo>
                    <a:pt x="2537460" y="2057400"/>
                  </a:lnTo>
                  <a:lnTo>
                    <a:pt x="342900" y="2057400"/>
                  </a:lnTo>
                  <a:lnTo>
                    <a:pt x="296372" y="2054269"/>
                  </a:lnTo>
                  <a:lnTo>
                    <a:pt x="251746" y="2045149"/>
                  </a:lnTo>
                  <a:lnTo>
                    <a:pt x="209431" y="2030450"/>
                  </a:lnTo>
                  <a:lnTo>
                    <a:pt x="169835" y="2010579"/>
                  </a:lnTo>
                  <a:lnTo>
                    <a:pt x="133367" y="1985945"/>
                  </a:lnTo>
                  <a:lnTo>
                    <a:pt x="100436" y="1956958"/>
                  </a:lnTo>
                  <a:lnTo>
                    <a:pt x="71450" y="1924026"/>
                  </a:lnTo>
                  <a:lnTo>
                    <a:pt x="46817" y="1887558"/>
                  </a:lnTo>
                  <a:lnTo>
                    <a:pt x="26948" y="1847963"/>
                  </a:lnTo>
                  <a:lnTo>
                    <a:pt x="12249" y="1805648"/>
                  </a:lnTo>
                  <a:lnTo>
                    <a:pt x="3130" y="1761024"/>
                  </a:lnTo>
                  <a:lnTo>
                    <a:pt x="0" y="1714500"/>
                  </a:lnTo>
                  <a:lnTo>
                    <a:pt x="0" y="342900"/>
                  </a:lnTo>
                  <a:close/>
                </a:path>
              </a:pathLst>
            </a:custGeom>
            <a:ln w="24384">
              <a:solidFill>
                <a:srgbClr val="117873"/>
              </a:solidFill>
            </a:ln>
          </p:spPr>
          <p:txBody>
            <a:bodyPr wrap="square" lIns="0" tIns="0" rIns="0" bIns="0" rtlCol="0"/>
            <a:lstStyle/>
            <a:p>
              <a:endParaRPr/>
            </a:p>
          </p:txBody>
        </p:sp>
      </p:grpSp>
      <p:sp>
        <p:nvSpPr>
          <p:cNvPr id="6" name="object 6"/>
          <p:cNvSpPr txBox="1"/>
          <p:nvPr/>
        </p:nvSpPr>
        <p:spPr>
          <a:xfrm>
            <a:off x="2877059" y="1924126"/>
            <a:ext cx="2408555" cy="1216025"/>
          </a:xfrm>
          <a:prstGeom prst="rect">
            <a:avLst/>
          </a:prstGeom>
        </p:spPr>
        <p:txBody>
          <a:bodyPr vert="horz" wrap="square" lIns="0" tIns="13335" rIns="0" bIns="0" rtlCol="0">
            <a:spAutoFit/>
          </a:bodyPr>
          <a:lstStyle/>
          <a:p>
            <a:pPr marL="64135" marR="5080" indent="-52069" algn="just">
              <a:lnSpc>
                <a:spcPct val="130100"/>
              </a:lnSpc>
              <a:spcBef>
                <a:spcPts val="105"/>
              </a:spcBef>
            </a:pPr>
            <a:r>
              <a:rPr sz="2000" b="1" spc="-5" dirty="0">
                <a:solidFill>
                  <a:srgbClr val="FFFFFF"/>
                </a:solidFill>
                <a:latin typeface="Microsoft JhengHei"/>
                <a:cs typeface="Microsoft JhengHei"/>
              </a:rPr>
              <a:t>Q</a:t>
            </a:r>
            <a:r>
              <a:rPr sz="2000" b="1" spc="-20" dirty="0">
                <a:solidFill>
                  <a:srgbClr val="FFFFFF"/>
                </a:solidFill>
                <a:latin typeface="Microsoft JhengHei"/>
                <a:cs typeface="Microsoft JhengHei"/>
              </a:rPr>
              <a:t>1</a:t>
            </a:r>
            <a:r>
              <a:rPr sz="2000" b="1" spc="-10" dirty="0">
                <a:solidFill>
                  <a:srgbClr val="FFFFFF"/>
                </a:solidFill>
                <a:latin typeface="Microsoft JhengHei"/>
                <a:cs typeface="Microsoft JhengHei"/>
              </a:rPr>
              <a:t>：完成更正申報作 業後，是否系統將直 接更正原申報表？</a:t>
            </a:r>
            <a:endParaRPr sz="2000">
              <a:latin typeface="Microsoft JhengHei"/>
              <a:cs typeface="Microsoft JhengHei"/>
            </a:endParaRPr>
          </a:p>
        </p:txBody>
      </p:sp>
      <p:grpSp>
        <p:nvGrpSpPr>
          <p:cNvPr id="7" name="object 7"/>
          <p:cNvGrpSpPr/>
          <p:nvPr/>
        </p:nvGrpSpPr>
        <p:grpSpPr>
          <a:xfrm>
            <a:off x="5507546" y="3806761"/>
            <a:ext cx="4344035" cy="2082164"/>
            <a:chOff x="3983545" y="3806761"/>
            <a:chExt cx="4344035" cy="2082164"/>
          </a:xfrm>
        </p:grpSpPr>
        <p:sp>
          <p:nvSpPr>
            <p:cNvPr id="8" name="object 8"/>
            <p:cNvSpPr/>
            <p:nvPr/>
          </p:nvSpPr>
          <p:spPr>
            <a:xfrm>
              <a:off x="3995928" y="3819143"/>
              <a:ext cx="4319270" cy="2057400"/>
            </a:xfrm>
            <a:custGeom>
              <a:avLst/>
              <a:gdLst/>
              <a:ahLst/>
              <a:cxnLst/>
              <a:rect l="l" t="t" r="r" b="b"/>
              <a:pathLst>
                <a:path w="4319270" h="2057400">
                  <a:moveTo>
                    <a:pt x="3290316" y="0"/>
                  </a:moveTo>
                  <a:lnTo>
                    <a:pt x="3290316" y="257174"/>
                  </a:lnTo>
                  <a:lnTo>
                    <a:pt x="0" y="257174"/>
                  </a:lnTo>
                  <a:lnTo>
                    <a:pt x="0" y="1800224"/>
                  </a:lnTo>
                  <a:lnTo>
                    <a:pt x="3290316" y="1800224"/>
                  </a:lnTo>
                  <a:lnTo>
                    <a:pt x="3290316" y="2057399"/>
                  </a:lnTo>
                  <a:lnTo>
                    <a:pt x="4319016" y="1028699"/>
                  </a:lnTo>
                  <a:lnTo>
                    <a:pt x="3290316" y="0"/>
                  </a:lnTo>
                  <a:close/>
                </a:path>
              </a:pathLst>
            </a:custGeom>
            <a:solidFill>
              <a:srgbClr val="D2E9E6">
                <a:alpha val="90194"/>
              </a:srgbClr>
            </a:solidFill>
          </p:spPr>
          <p:txBody>
            <a:bodyPr wrap="square" lIns="0" tIns="0" rIns="0" bIns="0" rtlCol="0"/>
            <a:lstStyle/>
            <a:p>
              <a:endParaRPr/>
            </a:p>
          </p:txBody>
        </p:sp>
        <p:sp>
          <p:nvSpPr>
            <p:cNvPr id="9" name="object 9"/>
            <p:cNvSpPr/>
            <p:nvPr/>
          </p:nvSpPr>
          <p:spPr>
            <a:xfrm>
              <a:off x="3995928" y="3819143"/>
              <a:ext cx="4319270" cy="2057400"/>
            </a:xfrm>
            <a:custGeom>
              <a:avLst/>
              <a:gdLst/>
              <a:ahLst/>
              <a:cxnLst/>
              <a:rect l="l" t="t" r="r" b="b"/>
              <a:pathLst>
                <a:path w="4319270" h="2057400">
                  <a:moveTo>
                    <a:pt x="0" y="257174"/>
                  </a:moveTo>
                  <a:lnTo>
                    <a:pt x="3290316" y="257174"/>
                  </a:lnTo>
                  <a:lnTo>
                    <a:pt x="3290316" y="0"/>
                  </a:lnTo>
                  <a:lnTo>
                    <a:pt x="4319016" y="1028699"/>
                  </a:lnTo>
                  <a:lnTo>
                    <a:pt x="3290316" y="2057399"/>
                  </a:lnTo>
                  <a:lnTo>
                    <a:pt x="3290316" y="1800224"/>
                  </a:lnTo>
                  <a:lnTo>
                    <a:pt x="0" y="1800224"/>
                  </a:lnTo>
                  <a:lnTo>
                    <a:pt x="0" y="257174"/>
                  </a:lnTo>
                  <a:close/>
                </a:path>
              </a:pathLst>
            </a:custGeom>
            <a:ln w="24383">
              <a:solidFill>
                <a:srgbClr val="A3A3A3"/>
              </a:solidFill>
            </a:ln>
          </p:spPr>
          <p:txBody>
            <a:bodyPr wrap="square" lIns="0" tIns="0" rIns="0" bIns="0" rtlCol="0"/>
            <a:lstStyle/>
            <a:p>
              <a:endParaRPr/>
            </a:p>
          </p:txBody>
        </p:sp>
      </p:grpSp>
      <p:sp>
        <p:nvSpPr>
          <p:cNvPr id="10" name="object 10"/>
          <p:cNvSpPr txBox="1"/>
          <p:nvPr/>
        </p:nvSpPr>
        <p:spPr>
          <a:xfrm>
            <a:off x="5521198" y="4023319"/>
            <a:ext cx="3455035" cy="1610995"/>
          </a:xfrm>
          <a:prstGeom prst="rect">
            <a:avLst/>
          </a:prstGeom>
        </p:spPr>
        <p:txBody>
          <a:bodyPr vert="horz" wrap="square" lIns="0" tIns="12065" rIns="0" bIns="0" rtlCol="0">
            <a:spAutoFit/>
          </a:bodyPr>
          <a:lstStyle/>
          <a:p>
            <a:pPr marL="241300" marR="5080" indent="-228600">
              <a:lnSpc>
                <a:spcPct val="130100"/>
              </a:lnSpc>
              <a:spcBef>
                <a:spcPts val="95"/>
              </a:spcBef>
              <a:buChar char="•"/>
              <a:tabLst>
                <a:tab pos="241300" algn="l"/>
              </a:tabLst>
            </a:pPr>
            <a:r>
              <a:rPr sz="2000" spc="-10" dirty="0">
                <a:latin typeface="Microsoft JhengHei"/>
                <a:cs typeface="Microsoft JhengHei"/>
              </a:rPr>
              <a:t>無須另行列印紙本送交受理 </a:t>
            </a:r>
            <a:r>
              <a:rPr sz="2000" spc="-15" dirty="0">
                <a:latin typeface="Microsoft JhengHei"/>
                <a:cs typeface="Microsoft JhengHei"/>
              </a:rPr>
              <a:t>申報機</a:t>
            </a:r>
            <a:r>
              <a:rPr sz="2000" spc="-10" dirty="0">
                <a:latin typeface="Microsoft JhengHei"/>
                <a:cs typeface="Microsoft JhengHei"/>
              </a:rPr>
              <a:t>關</a:t>
            </a:r>
            <a:r>
              <a:rPr sz="2000" dirty="0">
                <a:latin typeface="Microsoft JhengHei"/>
                <a:cs typeface="Microsoft JhengHei"/>
              </a:rPr>
              <a:t>(</a:t>
            </a:r>
            <a:r>
              <a:rPr sz="2000" spc="-15" dirty="0">
                <a:latin typeface="Microsoft JhengHei"/>
                <a:cs typeface="Microsoft JhengHei"/>
              </a:rPr>
              <a:t>構</a:t>
            </a:r>
            <a:r>
              <a:rPr sz="2000" dirty="0">
                <a:latin typeface="Microsoft JhengHei"/>
                <a:cs typeface="Microsoft JhengHei"/>
              </a:rPr>
              <a:t>)</a:t>
            </a:r>
            <a:r>
              <a:rPr sz="2000" spc="-10" dirty="0">
                <a:latin typeface="Microsoft JhengHei"/>
                <a:cs typeface="Microsoft JhengHei"/>
              </a:rPr>
              <a:t>，受理申報機關  </a:t>
            </a:r>
            <a:r>
              <a:rPr sz="2000" dirty="0">
                <a:latin typeface="Microsoft JhengHei"/>
                <a:cs typeface="Microsoft JhengHei"/>
              </a:rPr>
              <a:t>(</a:t>
            </a:r>
            <a:r>
              <a:rPr sz="2000" spc="-10" dirty="0">
                <a:latin typeface="Microsoft JhengHei"/>
                <a:cs typeface="Microsoft JhengHei"/>
              </a:rPr>
              <a:t>構</a:t>
            </a:r>
            <a:r>
              <a:rPr sz="2000" dirty="0">
                <a:latin typeface="Microsoft JhengHei"/>
                <a:cs typeface="Microsoft JhengHei"/>
              </a:rPr>
              <a:t>)</a:t>
            </a:r>
            <a:r>
              <a:rPr sz="2000" spc="-10" dirty="0">
                <a:latin typeface="Microsoft JhengHei"/>
                <a:cs typeface="Microsoft JhengHei"/>
              </a:rPr>
              <a:t>可自行即時透過後台管理 端受理更正申</a:t>
            </a:r>
            <a:r>
              <a:rPr sz="2000" spc="-5" dirty="0">
                <a:latin typeface="Microsoft JhengHei"/>
                <a:cs typeface="Microsoft JhengHei"/>
              </a:rPr>
              <a:t>報</a:t>
            </a:r>
            <a:r>
              <a:rPr sz="2000" spc="-10" dirty="0">
                <a:latin typeface="Microsoft JhengHei"/>
                <a:cs typeface="Microsoft JhengHei"/>
              </a:rPr>
              <a:t>表。</a:t>
            </a:r>
            <a:endParaRPr sz="2000">
              <a:latin typeface="Microsoft JhengHei"/>
              <a:cs typeface="Microsoft JhengHei"/>
            </a:endParaRPr>
          </a:p>
        </p:txBody>
      </p:sp>
      <p:grpSp>
        <p:nvGrpSpPr>
          <p:cNvPr id="11" name="object 11"/>
          <p:cNvGrpSpPr/>
          <p:nvPr/>
        </p:nvGrpSpPr>
        <p:grpSpPr>
          <a:xfrm>
            <a:off x="2627376" y="3806952"/>
            <a:ext cx="2905125" cy="2082164"/>
            <a:chOff x="1103375" y="3806952"/>
            <a:chExt cx="2905125" cy="2082164"/>
          </a:xfrm>
        </p:grpSpPr>
        <p:sp>
          <p:nvSpPr>
            <p:cNvPr id="12" name="object 12"/>
            <p:cNvSpPr/>
            <p:nvPr/>
          </p:nvSpPr>
          <p:spPr>
            <a:xfrm>
              <a:off x="1115567" y="3819144"/>
              <a:ext cx="2880360" cy="2057400"/>
            </a:xfrm>
            <a:custGeom>
              <a:avLst/>
              <a:gdLst/>
              <a:ahLst/>
              <a:cxnLst/>
              <a:rect l="l" t="t" r="r" b="b"/>
              <a:pathLst>
                <a:path w="2880360" h="2057400">
                  <a:moveTo>
                    <a:pt x="2537460" y="0"/>
                  </a:moveTo>
                  <a:lnTo>
                    <a:pt x="342900" y="0"/>
                  </a:lnTo>
                  <a:lnTo>
                    <a:pt x="296372" y="3130"/>
                  </a:lnTo>
                  <a:lnTo>
                    <a:pt x="251746" y="12250"/>
                  </a:lnTo>
                  <a:lnTo>
                    <a:pt x="209431" y="26949"/>
                  </a:lnTo>
                  <a:lnTo>
                    <a:pt x="169835" y="46820"/>
                  </a:lnTo>
                  <a:lnTo>
                    <a:pt x="133367" y="71454"/>
                  </a:lnTo>
                  <a:lnTo>
                    <a:pt x="100436" y="100441"/>
                  </a:lnTo>
                  <a:lnTo>
                    <a:pt x="71450" y="133373"/>
                  </a:lnTo>
                  <a:lnTo>
                    <a:pt x="46817" y="169841"/>
                  </a:lnTo>
                  <a:lnTo>
                    <a:pt x="26948" y="209436"/>
                  </a:lnTo>
                  <a:lnTo>
                    <a:pt x="12249" y="251751"/>
                  </a:lnTo>
                  <a:lnTo>
                    <a:pt x="3130" y="296375"/>
                  </a:lnTo>
                  <a:lnTo>
                    <a:pt x="0" y="342899"/>
                  </a:lnTo>
                  <a:lnTo>
                    <a:pt x="0" y="1714499"/>
                  </a:lnTo>
                  <a:lnTo>
                    <a:pt x="3130" y="1761027"/>
                  </a:lnTo>
                  <a:lnTo>
                    <a:pt x="12249" y="1805653"/>
                  </a:lnTo>
                  <a:lnTo>
                    <a:pt x="26948" y="1847968"/>
                  </a:lnTo>
                  <a:lnTo>
                    <a:pt x="46817" y="1887564"/>
                  </a:lnTo>
                  <a:lnTo>
                    <a:pt x="71450" y="1924032"/>
                  </a:lnTo>
                  <a:lnTo>
                    <a:pt x="100436" y="1956963"/>
                  </a:lnTo>
                  <a:lnTo>
                    <a:pt x="133367" y="1985949"/>
                  </a:lnTo>
                  <a:lnTo>
                    <a:pt x="169835" y="2010582"/>
                  </a:lnTo>
                  <a:lnTo>
                    <a:pt x="209431" y="2030451"/>
                  </a:lnTo>
                  <a:lnTo>
                    <a:pt x="251746" y="2045150"/>
                  </a:lnTo>
                  <a:lnTo>
                    <a:pt x="296372" y="2054269"/>
                  </a:lnTo>
                  <a:lnTo>
                    <a:pt x="342900" y="2057399"/>
                  </a:lnTo>
                  <a:lnTo>
                    <a:pt x="2537460" y="2057399"/>
                  </a:lnTo>
                  <a:lnTo>
                    <a:pt x="2583984" y="2054269"/>
                  </a:lnTo>
                  <a:lnTo>
                    <a:pt x="2628608" y="2045150"/>
                  </a:lnTo>
                  <a:lnTo>
                    <a:pt x="2670923" y="2030451"/>
                  </a:lnTo>
                  <a:lnTo>
                    <a:pt x="2710518" y="2010582"/>
                  </a:lnTo>
                  <a:lnTo>
                    <a:pt x="2746986" y="1985949"/>
                  </a:lnTo>
                  <a:lnTo>
                    <a:pt x="2779918" y="1956963"/>
                  </a:lnTo>
                  <a:lnTo>
                    <a:pt x="2808905" y="1924032"/>
                  </a:lnTo>
                  <a:lnTo>
                    <a:pt x="2833539" y="1887564"/>
                  </a:lnTo>
                  <a:lnTo>
                    <a:pt x="2853410" y="1847968"/>
                  </a:lnTo>
                  <a:lnTo>
                    <a:pt x="2868109" y="1805653"/>
                  </a:lnTo>
                  <a:lnTo>
                    <a:pt x="2877229" y="1761027"/>
                  </a:lnTo>
                  <a:lnTo>
                    <a:pt x="2880360" y="1714499"/>
                  </a:lnTo>
                  <a:lnTo>
                    <a:pt x="2880360" y="342899"/>
                  </a:lnTo>
                  <a:lnTo>
                    <a:pt x="2877229" y="296375"/>
                  </a:lnTo>
                  <a:lnTo>
                    <a:pt x="2868109" y="251751"/>
                  </a:lnTo>
                  <a:lnTo>
                    <a:pt x="2853410" y="209436"/>
                  </a:lnTo>
                  <a:lnTo>
                    <a:pt x="2833539" y="169841"/>
                  </a:lnTo>
                  <a:lnTo>
                    <a:pt x="2808905" y="133373"/>
                  </a:lnTo>
                  <a:lnTo>
                    <a:pt x="2779918" y="100441"/>
                  </a:lnTo>
                  <a:lnTo>
                    <a:pt x="2746986" y="71454"/>
                  </a:lnTo>
                  <a:lnTo>
                    <a:pt x="2710518" y="46820"/>
                  </a:lnTo>
                  <a:lnTo>
                    <a:pt x="2670923" y="26949"/>
                  </a:lnTo>
                  <a:lnTo>
                    <a:pt x="2628608" y="12250"/>
                  </a:lnTo>
                  <a:lnTo>
                    <a:pt x="2583984" y="3130"/>
                  </a:lnTo>
                  <a:lnTo>
                    <a:pt x="2537460" y="0"/>
                  </a:lnTo>
                  <a:close/>
                </a:path>
              </a:pathLst>
            </a:custGeom>
            <a:solidFill>
              <a:srgbClr val="117873"/>
            </a:solidFill>
          </p:spPr>
          <p:txBody>
            <a:bodyPr wrap="square" lIns="0" tIns="0" rIns="0" bIns="0" rtlCol="0"/>
            <a:lstStyle/>
            <a:p>
              <a:endParaRPr/>
            </a:p>
          </p:txBody>
        </p:sp>
        <p:sp>
          <p:nvSpPr>
            <p:cNvPr id="13" name="object 13"/>
            <p:cNvSpPr/>
            <p:nvPr/>
          </p:nvSpPr>
          <p:spPr>
            <a:xfrm>
              <a:off x="1115567" y="3819144"/>
              <a:ext cx="2880360" cy="2057400"/>
            </a:xfrm>
            <a:custGeom>
              <a:avLst/>
              <a:gdLst/>
              <a:ahLst/>
              <a:cxnLst/>
              <a:rect l="l" t="t" r="r" b="b"/>
              <a:pathLst>
                <a:path w="2880360" h="2057400">
                  <a:moveTo>
                    <a:pt x="0" y="342899"/>
                  </a:moveTo>
                  <a:lnTo>
                    <a:pt x="3130" y="296375"/>
                  </a:lnTo>
                  <a:lnTo>
                    <a:pt x="12249" y="251751"/>
                  </a:lnTo>
                  <a:lnTo>
                    <a:pt x="26948" y="209436"/>
                  </a:lnTo>
                  <a:lnTo>
                    <a:pt x="46817" y="169841"/>
                  </a:lnTo>
                  <a:lnTo>
                    <a:pt x="71450" y="133373"/>
                  </a:lnTo>
                  <a:lnTo>
                    <a:pt x="100436" y="100441"/>
                  </a:lnTo>
                  <a:lnTo>
                    <a:pt x="133367" y="71454"/>
                  </a:lnTo>
                  <a:lnTo>
                    <a:pt x="169835" y="46820"/>
                  </a:lnTo>
                  <a:lnTo>
                    <a:pt x="209431" y="26949"/>
                  </a:lnTo>
                  <a:lnTo>
                    <a:pt x="251746" y="12250"/>
                  </a:lnTo>
                  <a:lnTo>
                    <a:pt x="296372" y="3130"/>
                  </a:lnTo>
                  <a:lnTo>
                    <a:pt x="342900" y="0"/>
                  </a:lnTo>
                  <a:lnTo>
                    <a:pt x="2537460" y="0"/>
                  </a:lnTo>
                  <a:lnTo>
                    <a:pt x="2583984" y="3130"/>
                  </a:lnTo>
                  <a:lnTo>
                    <a:pt x="2628608" y="12250"/>
                  </a:lnTo>
                  <a:lnTo>
                    <a:pt x="2670923" y="26949"/>
                  </a:lnTo>
                  <a:lnTo>
                    <a:pt x="2710518" y="46820"/>
                  </a:lnTo>
                  <a:lnTo>
                    <a:pt x="2746986" y="71454"/>
                  </a:lnTo>
                  <a:lnTo>
                    <a:pt x="2779918" y="100441"/>
                  </a:lnTo>
                  <a:lnTo>
                    <a:pt x="2808905" y="133373"/>
                  </a:lnTo>
                  <a:lnTo>
                    <a:pt x="2833539" y="169841"/>
                  </a:lnTo>
                  <a:lnTo>
                    <a:pt x="2853410" y="209436"/>
                  </a:lnTo>
                  <a:lnTo>
                    <a:pt x="2868109" y="251751"/>
                  </a:lnTo>
                  <a:lnTo>
                    <a:pt x="2877229" y="296375"/>
                  </a:lnTo>
                  <a:lnTo>
                    <a:pt x="2880360" y="342899"/>
                  </a:lnTo>
                  <a:lnTo>
                    <a:pt x="2880360" y="1714499"/>
                  </a:lnTo>
                  <a:lnTo>
                    <a:pt x="2877229" y="1761027"/>
                  </a:lnTo>
                  <a:lnTo>
                    <a:pt x="2868109" y="1805653"/>
                  </a:lnTo>
                  <a:lnTo>
                    <a:pt x="2853410" y="1847968"/>
                  </a:lnTo>
                  <a:lnTo>
                    <a:pt x="2833539" y="1887564"/>
                  </a:lnTo>
                  <a:lnTo>
                    <a:pt x="2808905" y="1924032"/>
                  </a:lnTo>
                  <a:lnTo>
                    <a:pt x="2779918" y="1956963"/>
                  </a:lnTo>
                  <a:lnTo>
                    <a:pt x="2746986" y="1985949"/>
                  </a:lnTo>
                  <a:lnTo>
                    <a:pt x="2710518" y="2010582"/>
                  </a:lnTo>
                  <a:lnTo>
                    <a:pt x="2670923" y="2030451"/>
                  </a:lnTo>
                  <a:lnTo>
                    <a:pt x="2628608" y="2045150"/>
                  </a:lnTo>
                  <a:lnTo>
                    <a:pt x="2583984" y="2054269"/>
                  </a:lnTo>
                  <a:lnTo>
                    <a:pt x="2537460" y="2057399"/>
                  </a:lnTo>
                  <a:lnTo>
                    <a:pt x="342900" y="2057399"/>
                  </a:lnTo>
                  <a:lnTo>
                    <a:pt x="296372" y="2054269"/>
                  </a:lnTo>
                  <a:lnTo>
                    <a:pt x="251746" y="2045150"/>
                  </a:lnTo>
                  <a:lnTo>
                    <a:pt x="209431" y="2030451"/>
                  </a:lnTo>
                  <a:lnTo>
                    <a:pt x="169835" y="2010582"/>
                  </a:lnTo>
                  <a:lnTo>
                    <a:pt x="133367" y="1985949"/>
                  </a:lnTo>
                  <a:lnTo>
                    <a:pt x="100436" y="1956963"/>
                  </a:lnTo>
                  <a:lnTo>
                    <a:pt x="71450" y="1924032"/>
                  </a:lnTo>
                  <a:lnTo>
                    <a:pt x="46817" y="1887564"/>
                  </a:lnTo>
                  <a:lnTo>
                    <a:pt x="26948" y="1847968"/>
                  </a:lnTo>
                  <a:lnTo>
                    <a:pt x="12249" y="1805653"/>
                  </a:lnTo>
                  <a:lnTo>
                    <a:pt x="3130" y="1761027"/>
                  </a:lnTo>
                  <a:lnTo>
                    <a:pt x="0" y="1714499"/>
                  </a:lnTo>
                  <a:lnTo>
                    <a:pt x="0" y="342899"/>
                  </a:lnTo>
                  <a:close/>
                </a:path>
              </a:pathLst>
            </a:custGeom>
            <a:ln w="24384">
              <a:solidFill>
                <a:srgbClr val="1E6180"/>
              </a:solidFill>
            </a:ln>
          </p:spPr>
          <p:txBody>
            <a:bodyPr wrap="square" lIns="0" tIns="0" rIns="0" bIns="0" rtlCol="0"/>
            <a:lstStyle/>
            <a:p>
              <a:endParaRPr/>
            </a:p>
          </p:txBody>
        </p:sp>
      </p:grpSp>
      <p:sp>
        <p:nvSpPr>
          <p:cNvPr id="14" name="object 14"/>
          <p:cNvSpPr txBox="1"/>
          <p:nvPr/>
        </p:nvSpPr>
        <p:spPr>
          <a:xfrm>
            <a:off x="2877059" y="3990645"/>
            <a:ext cx="2408555" cy="1611630"/>
          </a:xfrm>
          <a:prstGeom prst="rect">
            <a:avLst/>
          </a:prstGeom>
        </p:spPr>
        <p:txBody>
          <a:bodyPr vert="horz" wrap="square" lIns="0" tIns="12700" rIns="0" bIns="0" rtlCol="0">
            <a:spAutoFit/>
          </a:bodyPr>
          <a:lstStyle/>
          <a:p>
            <a:pPr marL="12700" marR="5080" algn="ctr">
              <a:lnSpc>
                <a:spcPct val="130100"/>
              </a:lnSpc>
              <a:spcBef>
                <a:spcPts val="100"/>
              </a:spcBef>
            </a:pPr>
            <a:r>
              <a:rPr sz="2000" b="1" spc="-5" dirty="0">
                <a:solidFill>
                  <a:srgbClr val="FFFFFF"/>
                </a:solidFill>
                <a:latin typeface="Microsoft JhengHei"/>
                <a:cs typeface="Microsoft JhengHei"/>
              </a:rPr>
              <a:t>Q</a:t>
            </a:r>
            <a:r>
              <a:rPr sz="2000" b="1" spc="-20" dirty="0">
                <a:solidFill>
                  <a:srgbClr val="FFFFFF"/>
                </a:solidFill>
                <a:latin typeface="Microsoft JhengHei"/>
                <a:cs typeface="Microsoft JhengHei"/>
              </a:rPr>
              <a:t>2</a:t>
            </a:r>
            <a:r>
              <a:rPr sz="2000" b="1" spc="-10" dirty="0">
                <a:solidFill>
                  <a:srgbClr val="FFFFFF"/>
                </a:solidFill>
                <a:latin typeface="Microsoft JhengHei"/>
                <a:cs typeface="Microsoft JhengHei"/>
              </a:rPr>
              <a:t>：辦理更正申報作 業，是否須將申</a:t>
            </a:r>
            <a:r>
              <a:rPr sz="2000" b="1" spc="-5" dirty="0">
                <a:solidFill>
                  <a:srgbClr val="FFFFFF"/>
                </a:solidFill>
                <a:latin typeface="Microsoft JhengHei"/>
                <a:cs typeface="Microsoft JhengHei"/>
              </a:rPr>
              <a:t>報</a:t>
            </a:r>
            <a:r>
              <a:rPr sz="2000" b="1" spc="-10" dirty="0">
                <a:solidFill>
                  <a:srgbClr val="FFFFFF"/>
                </a:solidFill>
                <a:latin typeface="Microsoft JhengHei"/>
                <a:cs typeface="Microsoft JhengHei"/>
              </a:rPr>
              <a:t>表 紙本列印送交受理申 報機關</a:t>
            </a:r>
            <a:r>
              <a:rPr sz="2000" b="1" spc="-5" dirty="0">
                <a:solidFill>
                  <a:srgbClr val="FFFFFF"/>
                </a:solidFill>
                <a:latin typeface="Microsoft JhengHei"/>
                <a:cs typeface="Microsoft JhengHei"/>
              </a:rPr>
              <a:t>?</a:t>
            </a:r>
            <a:endParaRPr sz="2000">
              <a:latin typeface="Microsoft JhengHei"/>
              <a:cs typeface="Microsoft JhengHei"/>
            </a:endParaRPr>
          </a:p>
        </p:txBody>
      </p:sp>
      <p:sp>
        <p:nvSpPr>
          <p:cNvPr id="16" name="object 16"/>
          <p:cNvSpPr txBox="1">
            <a:spLocks noGrp="1"/>
          </p:cNvSpPr>
          <p:nvPr>
            <p:ph type="sldNum" sz="quarter" idx="7"/>
          </p:nvPr>
        </p:nvSpPr>
        <p:spPr>
          <a:xfrm>
            <a:off x="12520736" y="6597985"/>
            <a:ext cx="1596292" cy="115416"/>
          </a:xfrm>
          <a:prstGeom prst="rect">
            <a:avLst/>
          </a:prstGeom>
        </p:spPr>
        <p:txBody>
          <a:bodyPr vert="horz" wrap="square" lIns="0" tIns="0" rIns="0" bIns="0" rtlCol="0" anchor="ctr">
            <a:spAutoFit/>
          </a:bodyPr>
          <a:lstStyle/>
          <a:p>
            <a:pPr marL="38100">
              <a:lnSpc>
                <a:spcPts val="894"/>
              </a:lnSpc>
            </a:pPr>
            <a:fld id="{81D60167-4931-47E6-BA6A-407CBD079E47}" type="slidenum">
              <a:rPr spc="-5" dirty="0"/>
              <a:pPr marL="38100">
                <a:lnSpc>
                  <a:spcPts val="894"/>
                </a:lnSpc>
              </a:pPr>
              <a:t>103</a:t>
            </a:fld>
            <a:endParaRPr spc="-5" dirty="0"/>
          </a:p>
        </p:txBody>
      </p:sp>
      <p:sp>
        <p:nvSpPr>
          <p:cNvPr id="15" name="object 15"/>
          <p:cNvSpPr txBox="1">
            <a:spLocks noGrp="1"/>
          </p:cNvSpPr>
          <p:nvPr>
            <p:ph type="title"/>
          </p:nvPr>
        </p:nvSpPr>
        <p:spPr>
          <a:xfrm>
            <a:off x="3792728" y="398730"/>
            <a:ext cx="4609465" cy="636905"/>
          </a:xfrm>
          <a:prstGeom prst="rect">
            <a:avLst/>
          </a:prstGeom>
        </p:spPr>
        <p:txBody>
          <a:bodyPr vert="horz" wrap="square" lIns="0" tIns="13970" rIns="0" bIns="0" rtlCol="0" anchor="t">
            <a:spAutoFit/>
          </a:bodyPr>
          <a:lstStyle/>
          <a:p>
            <a:pPr marL="12700">
              <a:lnSpc>
                <a:spcPct val="100000"/>
              </a:lnSpc>
              <a:spcBef>
                <a:spcPts val="110"/>
              </a:spcBef>
            </a:pPr>
            <a:r>
              <a:rPr spc="10" dirty="0"/>
              <a:t>更正申報表常見問題</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4294967295"/>
            <p:extLst>
              <p:ext uri="{D42A27DB-BD31-4B8C-83A1-F6EECF244321}">
                <p14:modId xmlns:p14="http://schemas.microsoft.com/office/powerpoint/2010/main" val="521140922"/>
              </p:ext>
            </p:extLst>
          </p:nvPr>
        </p:nvGraphicFramePr>
        <p:xfrm>
          <a:off x="942108" y="1158875"/>
          <a:ext cx="10594109" cy="5315815"/>
        </p:xfrm>
        <a:graphic>
          <a:graphicData uri="http://schemas.openxmlformats.org/drawingml/2006/table">
            <a:tbl>
              <a:tblPr firstRow="1" bandRow="1">
                <a:tableStyleId>{073A0DAA-6AF3-43AB-8588-CEC1D06C72B9}</a:tableStyleId>
              </a:tblPr>
              <a:tblGrid>
                <a:gridCol w="6053776">
                  <a:extLst>
                    <a:ext uri="{9D8B030D-6E8A-4147-A177-3AD203B41FA5}">
                      <a16:colId xmlns:a16="http://schemas.microsoft.com/office/drawing/2014/main" val="20000"/>
                    </a:ext>
                  </a:extLst>
                </a:gridCol>
                <a:gridCol w="4540333">
                  <a:extLst>
                    <a:ext uri="{9D8B030D-6E8A-4147-A177-3AD203B41FA5}">
                      <a16:colId xmlns:a16="http://schemas.microsoft.com/office/drawing/2014/main" val="20001"/>
                    </a:ext>
                  </a:extLst>
                </a:gridCol>
              </a:tblGrid>
              <a:tr h="498897">
                <a:tc>
                  <a:txBody>
                    <a:bodyPr/>
                    <a:lstStyle/>
                    <a:p>
                      <a:pPr algn="ctr"/>
                      <a:r>
                        <a:rPr lang="zh-TW" altLang="en-US" sz="2500" dirty="0"/>
                        <a:t>違法態樣</a:t>
                      </a:r>
                      <a:endParaRPr lang="zh-TW" altLang="en-US" sz="2500" dirty="0">
                        <a:latin typeface="標楷體" panose="03000509000000000000" pitchFamily="65" charset="-120"/>
                        <a:ea typeface="標楷體" panose="03000509000000000000" pitchFamily="65" charset="-120"/>
                      </a:endParaRPr>
                    </a:p>
                  </a:txBody>
                  <a:tcPr anchor="ctr"/>
                </a:tc>
                <a:tc>
                  <a:txBody>
                    <a:bodyPr/>
                    <a:lstStyle/>
                    <a:p>
                      <a:pPr algn="ctr"/>
                      <a:r>
                        <a:rPr lang="zh-TW" altLang="en-US" sz="2500" dirty="0"/>
                        <a:t>罰鍰金額</a:t>
                      </a:r>
                      <a:endParaRPr lang="zh-TW" altLang="en-US" sz="2500" dirty="0">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10000"/>
                  </a:ext>
                </a:extLst>
              </a:tr>
              <a:tr h="89594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zh-TW" altLang="en-US" sz="2300" b="1" u="none" strike="noStrike" cap="none" normalizeH="0" baseline="0" dirty="0">
                          <a:ln>
                            <a:noFill/>
                          </a:ln>
                          <a:effectLst/>
                          <a:latin typeface="標楷體" panose="03000509000000000000" pitchFamily="65" charset="-120"/>
                          <a:ea typeface="標楷體" panose="03000509000000000000" pitchFamily="65" charset="-120"/>
                        </a:rPr>
                        <a:t>故意隱匿財產為不實之申報者</a:t>
                      </a:r>
                      <a:endParaRPr kumimoji="1"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zh-TW" sz="2300" b="1" u="none" strike="noStrike" cap="none" normalizeH="0" baseline="0" dirty="0">
                          <a:ln>
                            <a:noFill/>
                          </a:ln>
                          <a:solidFill>
                            <a:srgbClr val="C00000"/>
                          </a:solidFill>
                          <a:effectLst/>
                          <a:latin typeface="標楷體" panose="03000509000000000000" pitchFamily="65" charset="-120"/>
                          <a:ea typeface="標楷體" panose="03000509000000000000" pitchFamily="65" charset="-120"/>
                        </a:rPr>
                        <a:t>20</a:t>
                      </a:r>
                      <a:r>
                        <a:rPr kumimoji="1" lang="zh-TW" altLang="en-US" sz="2300" b="1" u="none" strike="noStrike" cap="none" normalizeH="0" baseline="0" dirty="0">
                          <a:ln>
                            <a:noFill/>
                          </a:ln>
                          <a:solidFill>
                            <a:srgbClr val="C00000"/>
                          </a:solidFill>
                          <a:effectLst/>
                          <a:latin typeface="標楷體" panose="03000509000000000000" pitchFamily="65" charset="-120"/>
                          <a:ea typeface="標楷體" panose="03000509000000000000" pitchFamily="65" charset="-120"/>
                        </a:rPr>
                        <a:t>萬元以上</a:t>
                      </a:r>
                      <a:r>
                        <a:rPr kumimoji="1" lang="en-US" altLang="zh-TW" sz="2300" b="1" u="none" strike="noStrike" cap="none" normalizeH="0" baseline="0" dirty="0">
                          <a:ln>
                            <a:noFill/>
                          </a:ln>
                          <a:solidFill>
                            <a:srgbClr val="C00000"/>
                          </a:solidFill>
                          <a:effectLst/>
                          <a:latin typeface="標楷體" panose="03000509000000000000" pitchFamily="65" charset="-120"/>
                          <a:ea typeface="標楷體" panose="03000509000000000000" pitchFamily="65" charset="-120"/>
                        </a:rPr>
                        <a:t>400</a:t>
                      </a:r>
                      <a:r>
                        <a:rPr kumimoji="1" lang="zh-TW" altLang="en-US" sz="2300" b="1" u="none" strike="noStrike" cap="none" normalizeH="0" baseline="0" dirty="0">
                          <a:ln>
                            <a:noFill/>
                          </a:ln>
                          <a:solidFill>
                            <a:srgbClr val="C00000"/>
                          </a:solidFill>
                          <a:effectLst/>
                          <a:latin typeface="標楷體" panose="03000509000000000000" pitchFamily="65" charset="-120"/>
                          <a:ea typeface="標楷體" panose="03000509000000000000" pitchFamily="65" charset="-120"/>
                        </a:rPr>
                        <a:t>萬元以下</a:t>
                      </a:r>
                      <a:endParaRPr kumimoji="1" lang="zh-TW" altLang="en-US" sz="2300" b="1" i="0" u="none" strike="noStrike" cap="none" normalizeH="0" baseline="0" dirty="0">
                        <a:ln>
                          <a:noFill/>
                        </a:ln>
                        <a:solidFill>
                          <a:srgbClr val="C00000"/>
                        </a:solidFill>
                        <a:effectLst/>
                        <a:latin typeface="標楷體" pitchFamily="65" charset="-120"/>
                        <a:ea typeface="標楷體" pitchFamily="65" charset="-120"/>
                      </a:endParaRPr>
                    </a:p>
                  </a:txBody>
                  <a:tcPr anchor="ctr"/>
                </a:tc>
                <a:extLst>
                  <a:ext uri="{0D108BD9-81ED-4DB2-BD59-A6C34878D82A}">
                    <a16:rowId xmlns:a16="http://schemas.microsoft.com/office/drawing/2014/main" val="10001"/>
                  </a:ext>
                </a:extLst>
              </a:tr>
              <a:tr h="1292227">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zh-TW" altLang="en-US" sz="2300" b="1" u="none" strike="noStrike" cap="none" normalizeH="0" baseline="0" dirty="0">
                          <a:ln>
                            <a:noFill/>
                          </a:ln>
                          <a:effectLst/>
                          <a:latin typeface="標楷體" panose="03000509000000000000" pitchFamily="65" charset="-120"/>
                          <a:ea typeface="標楷體" panose="03000509000000000000" pitchFamily="65" charset="-120"/>
                        </a:rPr>
                        <a:t>前後年度申報之財產增加總額逾其全年薪資所得總額</a:t>
                      </a:r>
                      <a:r>
                        <a:rPr kumimoji="1" lang="en-US" altLang="zh-TW" sz="2300" b="1" u="none" strike="noStrike" cap="none" normalizeH="0" baseline="0" dirty="0">
                          <a:ln>
                            <a:noFill/>
                          </a:ln>
                          <a:effectLst/>
                          <a:latin typeface="標楷體" panose="03000509000000000000" pitchFamily="65" charset="-120"/>
                          <a:ea typeface="標楷體" panose="03000509000000000000" pitchFamily="65" charset="-120"/>
                        </a:rPr>
                        <a:t>1</a:t>
                      </a:r>
                      <a:r>
                        <a:rPr kumimoji="1" lang="zh-TW" altLang="en-US" sz="2300" b="1" u="none" strike="noStrike" cap="none" normalizeH="0" baseline="0" dirty="0">
                          <a:ln>
                            <a:noFill/>
                          </a:ln>
                          <a:effectLst/>
                          <a:latin typeface="標楷體" panose="03000509000000000000" pitchFamily="65" charset="-120"/>
                          <a:ea typeface="標楷體" panose="03000509000000000000" pitchFamily="65" charset="-120"/>
                        </a:rPr>
                        <a:t>倍以上者，無正當理由未為說明、無法提出合理說明或說明不實者</a:t>
                      </a:r>
                      <a:endParaRPr kumimoji="1" lang="zh-TW" altLang="en-US" sz="2300" b="1" i="0" u="none" strike="noStrike" cap="none" normalizeH="0" baseline="0" dirty="0">
                        <a:ln>
                          <a:noFill/>
                        </a:ln>
                        <a:solidFill>
                          <a:schemeClr val="tx1"/>
                        </a:solidFill>
                        <a:effectLst/>
                        <a:latin typeface="標楷體" pitchFamily="65" charset="-120"/>
                        <a:ea typeface="標楷體" pitchFamily="65" charset="-120"/>
                      </a:endParaRPr>
                    </a:p>
                  </a:txBody>
                  <a:tcPr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zh-TW" sz="2300" b="1" u="none" strike="noStrike" cap="none" normalizeH="0" baseline="0" dirty="0">
                          <a:ln>
                            <a:noFill/>
                          </a:ln>
                          <a:solidFill>
                            <a:srgbClr val="C00000"/>
                          </a:solidFill>
                          <a:effectLst/>
                          <a:latin typeface="標楷體" panose="03000509000000000000" pitchFamily="65" charset="-120"/>
                          <a:ea typeface="標楷體" panose="03000509000000000000" pitchFamily="65" charset="-120"/>
                        </a:rPr>
                        <a:t>15</a:t>
                      </a:r>
                      <a:r>
                        <a:rPr kumimoji="1" lang="zh-TW" altLang="en-US" sz="2300" b="1" u="none" strike="noStrike" cap="none" normalizeH="0" baseline="0" dirty="0">
                          <a:ln>
                            <a:noFill/>
                          </a:ln>
                          <a:solidFill>
                            <a:srgbClr val="C00000"/>
                          </a:solidFill>
                          <a:effectLst/>
                          <a:latin typeface="標楷體" panose="03000509000000000000" pitchFamily="65" charset="-120"/>
                          <a:ea typeface="標楷體" panose="03000509000000000000" pitchFamily="65" charset="-120"/>
                        </a:rPr>
                        <a:t>萬元以上</a:t>
                      </a:r>
                      <a:r>
                        <a:rPr kumimoji="1" lang="en-US" altLang="zh-TW" sz="2300" b="1" u="none" strike="noStrike" cap="none" normalizeH="0" baseline="0" dirty="0">
                          <a:ln>
                            <a:noFill/>
                          </a:ln>
                          <a:solidFill>
                            <a:srgbClr val="C00000"/>
                          </a:solidFill>
                          <a:effectLst/>
                          <a:latin typeface="標楷體" panose="03000509000000000000" pitchFamily="65" charset="-120"/>
                          <a:ea typeface="標楷體" panose="03000509000000000000" pitchFamily="65" charset="-120"/>
                        </a:rPr>
                        <a:t>300</a:t>
                      </a:r>
                      <a:r>
                        <a:rPr kumimoji="1" lang="zh-TW" altLang="en-US" sz="2300" b="1" u="none" strike="noStrike" cap="none" normalizeH="0" baseline="0" dirty="0">
                          <a:ln>
                            <a:noFill/>
                          </a:ln>
                          <a:solidFill>
                            <a:srgbClr val="C00000"/>
                          </a:solidFill>
                          <a:effectLst/>
                          <a:latin typeface="標楷體" panose="03000509000000000000" pitchFamily="65" charset="-120"/>
                          <a:ea typeface="標楷體" panose="03000509000000000000" pitchFamily="65" charset="-120"/>
                        </a:rPr>
                        <a:t>萬元以下</a:t>
                      </a:r>
                      <a:endParaRPr kumimoji="1" lang="zh-TW" altLang="en-US" sz="2300" b="1" i="0" u="none" strike="noStrike" cap="none" normalizeH="0" baseline="0" dirty="0">
                        <a:ln>
                          <a:noFill/>
                        </a:ln>
                        <a:solidFill>
                          <a:srgbClr val="C00000"/>
                        </a:solidFill>
                        <a:effectLst/>
                        <a:latin typeface="標楷體" pitchFamily="65" charset="-120"/>
                        <a:ea typeface="標楷體" pitchFamily="65" charset="-120"/>
                      </a:endParaRPr>
                    </a:p>
                  </a:txBody>
                  <a:tcPr anchor="ctr"/>
                </a:tc>
                <a:extLst>
                  <a:ext uri="{0D108BD9-81ED-4DB2-BD59-A6C34878D82A}">
                    <a16:rowId xmlns:a16="http://schemas.microsoft.com/office/drawing/2014/main" val="10002"/>
                  </a:ext>
                </a:extLst>
              </a:tr>
              <a:tr h="89594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zh-TW" altLang="en-US" sz="2300" b="1" u="none" strike="noStrike" cap="none" normalizeH="0" baseline="0" dirty="0">
                          <a:ln>
                            <a:noFill/>
                          </a:ln>
                          <a:effectLst/>
                          <a:latin typeface="標楷體" panose="03000509000000000000" pitchFamily="65" charset="-120"/>
                          <a:ea typeface="標楷體" panose="03000509000000000000" pitchFamily="65" charset="-120"/>
                        </a:rPr>
                        <a:t>無正當理由未依規定期限申報</a:t>
                      </a:r>
                      <a:endParaRPr kumimoji="1" lang="zh-TW" altLang="en-US" sz="2300" b="1" i="0" u="none" strike="noStrike" cap="none" normalizeH="0" baseline="0" dirty="0">
                        <a:ln>
                          <a:noFill/>
                        </a:ln>
                        <a:solidFill>
                          <a:schemeClr val="tx1"/>
                        </a:solidFill>
                        <a:effectLst/>
                        <a:latin typeface="標楷體" pitchFamily="65" charset="-120"/>
                        <a:ea typeface="標楷體" pitchFamily="65" charset="-120"/>
                      </a:endParaRPr>
                    </a:p>
                  </a:txBody>
                  <a:tcPr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zh-TW" sz="2300" b="1" u="none" strike="noStrike" cap="none" normalizeH="0" baseline="0" dirty="0">
                          <a:ln>
                            <a:noFill/>
                          </a:ln>
                          <a:solidFill>
                            <a:srgbClr val="C00000"/>
                          </a:solidFill>
                          <a:effectLst/>
                          <a:latin typeface="標楷體" panose="03000509000000000000" pitchFamily="65" charset="-120"/>
                          <a:ea typeface="標楷體" panose="03000509000000000000" pitchFamily="65" charset="-120"/>
                        </a:rPr>
                        <a:t>6</a:t>
                      </a:r>
                      <a:r>
                        <a:rPr kumimoji="1" lang="zh-TW" altLang="en-US" sz="2300" b="1" u="none" strike="noStrike" cap="none" normalizeH="0" baseline="0" dirty="0">
                          <a:ln>
                            <a:noFill/>
                          </a:ln>
                          <a:solidFill>
                            <a:srgbClr val="C00000"/>
                          </a:solidFill>
                          <a:effectLst/>
                          <a:latin typeface="標楷體" panose="03000509000000000000" pitchFamily="65" charset="-120"/>
                          <a:ea typeface="標楷體" panose="03000509000000000000" pitchFamily="65" charset="-120"/>
                        </a:rPr>
                        <a:t>萬元以上</a:t>
                      </a:r>
                      <a:r>
                        <a:rPr kumimoji="1" lang="en-US" altLang="zh-TW" sz="2300" b="1" u="none" strike="noStrike" cap="none" normalizeH="0" baseline="0" dirty="0">
                          <a:ln>
                            <a:noFill/>
                          </a:ln>
                          <a:solidFill>
                            <a:srgbClr val="C00000"/>
                          </a:solidFill>
                          <a:effectLst/>
                          <a:latin typeface="標楷體" panose="03000509000000000000" pitchFamily="65" charset="-120"/>
                          <a:ea typeface="標楷體" panose="03000509000000000000" pitchFamily="65" charset="-120"/>
                        </a:rPr>
                        <a:t>120</a:t>
                      </a:r>
                      <a:r>
                        <a:rPr kumimoji="1" lang="zh-TW" altLang="en-US" sz="2300" b="1" u="none" strike="noStrike" cap="none" normalizeH="0" baseline="0" dirty="0">
                          <a:ln>
                            <a:noFill/>
                          </a:ln>
                          <a:solidFill>
                            <a:srgbClr val="C00000"/>
                          </a:solidFill>
                          <a:effectLst/>
                          <a:latin typeface="標楷體" panose="03000509000000000000" pitchFamily="65" charset="-120"/>
                          <a:ea typeface="標楷體" panose="03000509000000000000" pitchFamily="65" charset="-120"/>
                        </a:rPr>
                        <a:t>萬元以下</a:t>
                      </a:r>
                      <a:endParaRPr kumimoji="1" lang="zh-TW" altLang="en-US" sz="2300" b="1" i="0" u="none" strike="noStrike" cap="none" normalizeH="0" baseline="0" dirty="0">
                        <a:ln>
                          <a:noFill/>
                        </a:ln>
                        <a:solidFill>
                          <a:srgbClr val="C00000"/>
                        </a:solidFill>
                        <a:effectLst/>
                        <a:latin typeface="標楷體" pitchFamily="65" charset="-120"/>
                        <a:ea typeface="標楷體" pitchFamily="65" charset="-120"/>
                      </a:endParaRPr>
                    </a:p>
                  </a:txBody>
                  <a:tcPr anchor="ctr"/>
                </a:tc>
                <a:extLst>
                  <a:ext uri="{0D108BD9-81ED-4DB2-BD59-A6C34878D82A}">
                    <a16:rowId xmlns:a16="http://schemas.microsoft.com/office/drawing/2014/main" val="10003"/>
                  </a:ext>
                </a:extLst>
              </a:tr>
              <a:tr h="836859">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zh-TW" altLang="en-US" sz="2300" b="1" u="none" strike="noStrike" cap="none" normalizeH="0" baseline="0" dirty="0">
                          <a:ln>
                            <a:noFill/>
                          </a:ln>
                          <a:effectLst/>
                          <a:latin typeface="標楷體" panose="03000509000000000000" pitchFamily="65" charset="-120"/>
                          <a:ea typeface="標楷體" panose="03000509000000000000" pitchFamily="65" charset="-120"/>
                        </a:rPr>
                        <a:t>經通知限期申報或補正，無正當理由仍未申報或補正者</a:t>
                      </a:r>
                      <a:endParaRPr kumimoji="1" lang="zh-TW" altLang="en-US" sz="2300" b="1" i="0" u="none" strike="noStrike" cap="none" normalizeH="0" baseline="0" dirty="0">
                        <a:ln>
                          <a:noFill/>
                        </a:ln>
                        <a:solidFill>
                          <a:schemeClr val="tx1"/>
                        </a:solidFill>
                        <a:effectLst/>
                        <a:latin typeface="標楷體" pitchFamily="65" charset="-120"/>
                        <a:ea typeface="標楷體" pitchFamily="65" charset="-120"/>
                      </a:endParaRPr>
                    </a:p>
                  </a:txBody>
                  <a:tcPr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zh-TW" altLang="en-US" sz="2300" b="1" u="none" strike="noStrike" cap="none" normalizeH="0" baseline="0" dirty="0">
                          <a:ln>
                            <a:noFill/>
                          </a:ln>
                          <a:solidFill>
                            <a:srgbClr val="C00000"/>
                          </a:solidFill>
                          <a:effectLst/>
                          <a:latin typeface="標楷體" panose="03000509000000000000" pitchFamily="65" charset="-120"/>
                          <a:ea typeface="標楷體" panose="03000509000000000000" pitchFamily="65" charset="-120"/>
                        </a:rPr>
                        <a:t>一年以下有期徒刑、拘役或科</a:t>
                      </a:r>
                      <a:r>
                        <a:rPr kumimoji="1" lang="en-US" altLang="zh-TW" sz="2300" b="1" u="none" strike="noStrike" cap="none" normalizeH="0" baseline="0" dirty="0">
                          <a:ln>
                            <a:noFill/>
                          </a:ln>
                          <a:solidFill>
                            <a:srgbClr val="C00000"/>
                          </a:solidFill>
                          <a:effectLst/>
                          <a:latin typeface="標楷體" panose="03000509000000000000" pitchFamily="65" charset="-120"/>
                          <a:ea typeface="標楷體" panose="03000509000000000000" pitchFamily="65" charset="-120"/>
                        </a:rPr>
                        <a:t>10</a:t>
                      </a:r>
                      <a:r>
                        <a:rPr kumimoji="1" lang="zh-TW" altLang="en-US" sz="2300" b="1" u="none" strike="noStrike" cap="none" normalizeH="0" baseline="0" dirty="0">
                          <a:ln>
                            <a:noFill/>
                          </a:ln>
                          <a:solidFill>
                            <a:srgbClr val="C00000"/>
                          </a:solidFill>
                          <a:effectLst/>
                          <a:latin typeface="標楷體" panose="03000509000000000000" pitchFamily="65" charset="-120"/>
                          <a:ea typeface="標楷體" panose="03000509000000000000" pitchFamily="65" charset="-120"/>
                        </a:rPr>
                        <a:t>萬元以上</a:t>
                      </a:r>
                      <a:r>
                        <a:rPr kumimoji="1" lang="en-US" altLang="zh-TW" sz="2300" b="1" u="none" strike="noStrike" cap="none" normalizeH="0" baseline="0" dirty="0">
                          <a:ln>
                            <a:noFill/>
                          </a:ln>
                          <a:solidFill>
                            <a:srgbClr val="C00000"/>
                          </a:solidFill>
                          <a:effectLst/>
                          <a:latin typeface="標楷體" panose="03000509000000000000" pitchFamily="65" charset="-120"/>
                          <a:ea typeface="標楷體" panose="03000509000000000000" pitchFamily="65" charset="-120"/>
                        </a:rPr>
                        <a:t>50</a:t>
                      </a:r>
                      <a:r>
                        <a:rPr kumimoji="1" lang="zh-TW" altLang="en-US" sz="2300" b="1" u="none" strike="noStrike" cap="none" normalizeH="0" baseline="0" dirty="0">
                          <a:ln>
                            <a:noFill/>
                          </a:ln>
                          <a:solidFill>
                            <a:srgbClr val="C00000"/>
                          </a:solidFill>
                          <a:effectLst/>
                          <a:latin typeface="標楷體" panose="03000509000000000000" pitchFamily="65" charset="-120"/>
                          <a:ea typeface="標楷體" panose="03000509000000000000" pitchFamily="65" charset="-120"/>
                        </a:rPr>
                        <a:t>萬元以下罰金</a:t>
                      </a:r>
                      <a:endParaRPr kumimoji="1" lang="zh-TW" altLang="en-US" sz="2300" b="1" i="0" u="none" strike="noStrike" cap="none" normalizeH="0" baseline="0" dirty="0">
                        <a:ln>
                          <a:noFill/>
                        </a:ln>
                        <a:solidFill>
                          <a:srgbClr val="C00000"/>
                        </a:solidFill>
                        <a:effectLst/>
                        <a:latin typeface="標楷體" pitchFamily="65" charset="-120"/>
                        <a:ea typeface="標楷體" pitchFamily="65" charset="-120"/>
                      </a:endParaRPr>
                    </a:p>
                  </a:txBody>
                  <a:tcPr anchor="ctr"/>
                </a:tc>
                <a:extLst>
                  <a:ext uri="{0D108BD9-81ED-4DB2-BD59-A6C34878D82A}">
                    <a16:rowId xmlns:a16="http://schemas.microsoft.com/office/drawing/2014/main" val="10004"/>
                  </a:ext>
                </a:extLst>
              </a:tr>
              <a:tr h="895944">
                <a:tc gridSpan="2">
                  <a:txBody>
                    <a:bodyPr/>
                    <a:lstStyle/>
                    <a:p>
                      <a:pPr marL="365125" marR="0" lvl="0" indent="0" algn="just"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1" lang="zh-TW" altLang="en-US" sz="2300" b="1" u="none" strike="noStrike" cap="none" normalizeH="0" baseline="0" dirty="0">
                          <a:ln>
                            <a:noFill/>
                          </a:ln>
                          <a:solidFill>
                            <a:srgbClr val="0070C0"/>
                          </a:solidFill>
                          <a:effectLst/>
                          <a:latin typeface="標楷體" panose="03000509000000000000" pitchFamily="65" charset="-120"/>
                          <a:ea typeface="標楷體" panose="03000509000000000000" pitchFamily="65" charset="-120"/>
                        </a:rPr>
                        <a:t>處分機關：應向監察院申報財產之人員，由監察院為之，其餘由法務部為之</a:t>
                      </a:r>
                      <a:endParaRPr kumimoji="1" lang="zh-TW" altLang="en-US" sz="2300" b="1" i="0" u="none" strike="noStrike" cap="none" normalizeH="0" baseline="0" dirty="0">
                        <a:ln>
                          <a:noFill/>
                        </a:ln>
                        <a:solidFill>
                          <a:srgbClr val="0070C0"/>
                        </a:solidFill>
                        <a:effectLst/>
                        <a:latin typeface="標楷體" pitchFamily="65" charset="-120"/>
                        <a:ea typeface="標楷體" pitchFamily="65" charset="-120"/>
                      </a:endParaRPr>
                    </a:p>
                  </a:txBody>
                  <a:tcPr anchor="ctr"/>
                </a:tc>
                <a:tc hMerge="1">
                  <a:txBody>
                    <a:bodyPr/>
                    <a:lstStyle/>
                    <a:p>
                      <a:endParaRPr lang="zh-TW" altLang="en-US" dirty="0"/>
                    </a:p>
                  </a:txBody>
                  <a:tcPr/>
                </a:tc>
                <a:extLst>
                  <a:ext uri="{0D108BD9-81ED-4DB2-BD59-A6C34878D82A}">
                    <a16:rowId xmlns:a16="http://schemas.microsoft.com/office/drawing/2014/main" val="10005"/>
                  </a:ext>
                </a:extLst>
              </a:tr>
            </a:tbl>
          </a:graphicData>
        </a:graphic>
      </p:graphicFrame>
      <p:sp>
        <p:nvSpPr>
          <p:cNvPr id="3" name="矩形 2">
            <a:extLst>
              <a:ext uri="{FF2B5EF4-FFF2-40B4-BE49-F238E27FC236}">
                <a16:creationId xmlns:a16="http://schemas.microsoft.com/office/drawing/2014/main" id="{3DDF8692-954D-4D76-846A-A933FAD25A7A}"/>
              </a:ext>
            </a:extLst>
          </p:cNvPr>
          <p:cNvSpPr/>
          <p:nvPr/>
        </p:nvSpPr>
        <p:spPr>
          <a:xfrm>
            <a:off x="834435" y="235545"/>
            <a:ext cx="2954655" cy="923330"/>
          </a:xfrm>
          <a:prstGeom prst="rect">
            <a:avLst/>
          </a:prstGeom>
          <a:noFill/>
        </p:spPr>
        <p:txBody>
          <a:bodyPr wrap="none" lIns="91440" tIns="45720" rIns="91440" bIns="45720">
            <a:spAutoFit/>
          </a:bodyPr>
          <a:lstStyle/>
          <a:p>
            <a:pPr algn="ctr"/>
            <a:r>
              <a:rPr lang="zh-TW" altLang="en-US" sz="5400" b="1" cap="none" spc="0" dirty="0">
                <a:ln w="12700">
                  <a:solidFill>
                    <a:schemeClr val="accent3">
                      <a:lumMod val="50000"/>
                    </a:schemeClr>
                  </a:solidFill>
                  <a:prstDash val="solid"/>
                </a:ln>
                <a:solidFill>
                  <a:srgbClr val="FF0000"/>
                </a:solidFill>
                <a:effectLst>
                  <a:innerShdw blurRad="177800">
                    <a:schemeClr val="accent3">
                      <a:lumMod val="50000"/>
                    </a:schemeClr>
                  </a:innerShdw>
                </a:effectLst>
              </a:rPr>
              <a:t>違反效果</a:t>
            </a:r>
          </a:p>
        </p:txBody>
      </p:sp>
      <p:sp>
        <p:nvSpPr>
          <p:cNvPr id="5" name="文字方塊 4">
            <a:extLst>
              <a:ext uri="{FF2B5EF4-FFF2-40B4-BE49-F238E27FC236}">
                <a16:creationId xmlns:a16="http://schemas.microsoft.com/office/drawing/2014/main" id="{DD6501FA-8415-471D-9CE7-BCAB35E0563F}"/>
              </a:ext>
            </a:extLst>
          </p:cNvPr>
          <p:cNvSpPr txBox="1"/>
          <p:nvPr/>
        </p:nvSpPr>
        <p:spPr>
          <a:xfrm>
            <a:off x="6096000" y="6382504"/>
            <a:ext cx="5676900" cy="369332"/>
          </a:xfrm>
          <a:prstGeom prst="rect">
            <a:avLst/>
          </a:prstGeom>
          <a:noFill/>
        </p:spPr>
        <p:txBody>
          <a:bodyPr wrap="square" rtlCol="0">
            <a:spAutoFit/>
          </a:bodyPr>
          <a:lstStyle/>
          <a:p>
            <a:r>
              <a:rPr lang="zh-TW" altLang="en-US" b="1" dirty="0">
                <a:solidFill>
                  <a:srgbClr val="FF00FF"/>
                </a:solidFill>
              </a:rPr>
              <a:t>依本法所為之罰鍰，其裁處權因五年內不行使而消滅</a:t>
            </a:r>
          </a:p>
        </p:txBody>
      </p:sp>
    </p:spTree>
    <p:extLst>
      <p:ext uri="{BB962C8B-B14F-4D97-AF65-F5344CB8AC3E}">
        <p14:creationId xmlns:p14="http://schemas.microsoft.com/office/powerpoint/2010/main" val="418747336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2041243" y="692524"/>
            <a:ext cx="9672638" cy="677863"/>
          </a:xfrm>
          <a:prstGeom prst="rect">
            <a:avLst/>
          </a:prstGeom>
        </p:spPr>
        <p:txBody>
          <a:bodyPr vert="horz" wrap="square" lIns="0" tIns="12700" rIns="0" bIns="0" rtlCol="0" anchor="ctr">
            <a:spAutoFit/>
          </a:bodyPr>
          <a:lstStyle/>
          <a:p>
            <a:pPr marL="12700" algn="l">
              <a:spcBef>
                <a:spcPts val="100"/>
              </a:spcBef>
            </a:pPr>
            <a:r>
              <a:rPr dirty="0"/>
              <a:t>授權及下載財產資料注意事項</a:t>
            </a:r>
          </a:p>
        </p:txBody>
      </p:sp>
      <p:sp>
        <p:nvSpPr>
          <p:cNvPr id="3" name="object 3"/>
          <p:cNvSpPr txBox="1"/>
          <p:nvPr/>
        </p:nvSpPr>
        <p:spPr>
          <a:xfrm>
            <a:off x="735106" y="1693981"/>
            <a:ext cx="10525125" cy="2166619"/>
          </a:xfrm>
          <a:prstGeom prst="rect">
            <a:avLst/>
          </a:prstGeom>
        </p:spPr>
        <p:txBody>
          <a:bodyPr vert="horz" wrap="square" lIns="0" tIns="12065" rIns="0" bIns="0" rtlCol="0">
            <a:spAutoFit/>
          </a:bodyPr>
          <a:lstStyle/>
          <a:p>
            <a:pPr marL="355600" marR="5080" indent="-342900">
              <a:spcBef>
                <a:spcPts val="95"/>
              </a:spcBef>
            </a:pPr>
            <a:r>
              <a:rPr sz="2800" spc="5" dirty="0">
                <a:latin typeface="Noto Sans CJK JP Regular"/>
                <a:cs typeface="Noto Sans CJK JP Regular"/>
              </a:rPr>
              <a:t>※受查詢機</a:t>
            </a:r>
            <a:r>
              <a:rPr sz="2800" spc="-5" dirty="0">
                <a:latin typeface="Noto Sans CJK JP Regular"/>
                <a:cs typeface="Noto Sans CJK JP Regular"/>
              </a:rPr>
              <a:t>關</a:t>
            </a:r>
            <a:r>
              <a:rPr sz="2800" spc="-5" dirty="0">
                <a:latin typeface="Times New Roman"/>
                <a:cs typeface="Times New Roman"/>
              </a:rPr>
              <a:t>(</a:t>
            </a:r>
            <a:r>
              <a:rPr sz="2800" spc="-5" dirty="0">
                <a:latin typeface="Noto Sans CJK JP Regular"/>
                <a:cs typeface="Noto Sans CJK JP Regular"/>
              </a:rPr>
              <a:t>構</a:t>
            </a:r>
            <a:r>
              <a:rPr sz="2800" spc="-5" dirty="0">
                <a:latin typeface="Times New Roman"/>
                <a:cs typeface="Times New Roman"/>
              </a:rPr>
              <a:t>)</a:t>
            </a:r>
            <a:r>
              <a:rPr sz="2800" dirty="0">
                <a:latin typeface="Noto Sans CJK JP Regular"/>
                <a:cs typeface="Noto Sans CJK JP Regular"/>
              </a:rPr>
              <a:t>隨</a:t>
            </a:r>
            <a:r>
              <a:rPr sz="2800" spc="-5" dirty="0">
                <a:latin typeface="Noto Sans CJK JP Regular"/>
                <a:cs typeface="Noto Sans CJK JP Regular"/>
              </a:rPr>
              <a:t>時</a:t>
            </a:r>
            <a:r>
              <a:rPr sz="2800" dirty="0">
                <a:latin typeface="Noto Sans CJK JP Regular"/>
                <a:cs typeface="Noto Sans CJK JP Regular"/>
              </a:rPr>
              <a:t>會</a:t>
            </a:r>
            <a:r>
              <a:rPr sz="2800" spc="-5" dirty="0">
                <a:latin typeface="Noto Sans CJK JP Regular"/>
                <a:cs typeface="Noto Sans CJK JP Regular"/>
              </a:rPr>
              <a:t>有增</a:t>
            </a:r>
            <a:r>
              <a:rPr sz="2800" dirty="0">
                <a:latin typeface="Noto Sans CJK JP Regular"/>
                <a:cs typeface="Noto Sans CJK JP Regular"/>
              </a:rPr>
              <a:t>減</a:t>
            </a:r>
            <a:r>
              <a:rPr sz="2800" spc="-5" dirty="0">
                <a:latin typeface="Noto Sans CJK JP Regular"/>
                <a:cs typeface="Noto Sans CJK JP Regular"/>
              </a:rPr>
              <a:t>，該</a:t>
            </a:r>
            <a:r>
              <a:rPr sz="2800" dirty="0">
                <a:latin typeface="Noto Sans CJK JP Regular"/>
                <a:cs typeface="Noto Sans CJK JP Regular"/>
              </a:rPr>
              <a:t>等</a:t>
            </a:r>
            <a:r>
              <a:rPr sz="2800" spc="-5" dirty="0">
                <a:latin typeface="Noto Sans CJK JP Regular"/>
                <a:cs typeface="Noto Sans CJK JP Regular"/>
              </a:rPr>
              <a:t>機</a:t>
            </a:r>
            <a:r>
              <a:rPr sz="2800" spc="10" dirty="0">
                <a:latin typeface="Noto Sans CJK JP Regular"/>
                <a:cs typeface="Noto Sans CJK JP Regular"/>
              </a:rPr>
              <a:t>關</a:t>
            </a:r>
            <a:r>
              <a:rPr sz="2800" spc="-5" dirty="0">
                <a:latin typeface="Times New Roman"/>
                <a:cs typeface="Times New Roman"/>
              </a:rPr>
              <a:t>(</a:t>
            </a:r>
            <a:r>
              <a:rPr sz="2800" spc="5" dirty="0">
                <a:latin typeface="Noto Sans CJK JP Regular"/>
                <a:cs typeface="Noto Sans CJK JP Regular"/>
              </a:rPr>
              <a:t>構</a:t>
            </a:r>
            <a:r>
              <a:rPr sz="2800" spc="-5" dirty="0">
                <a:latin typeface="Times New Roman"/>
                <a:cs typeface="Times New Roman"/>
              </a:rPr>
              <a:t>)</a:t>
            </a:r>
            <a:r>
              <a:rPr sz="2800" spc="-5" dirty="0" err="1">
                <a:latin typeface="Noto Sans CJK JP Regular"/>
                <a:cs typeface="Noto Sans CJK JP Regular"/>
              </a:rPr>
              <a:t>所能</a:t>
            </a:r>
            <a:r>
              <a:rPr sz="2800" spc="-5" dirty="0">
                <a:latin typeface="Noto Sans CJK JP Regular"/>
                <a:cs typeface="Noto Sans CJK JP Regular"/>
              </a:rPr>
              <a:t> </a:t>
            </a:r>
            <a:r>
              <a:rPr sz="2800" dirty="0" err="1">
                <a:latin typeface="Noto Sans CJK JP Regular"/>
                <a:cs typeface="Noto Sans CJK JP Regular"/>
              </a:rPr>
              <a:t>提</a:t>
            </a:r>
            <a:r>
              <a:rPr sz="2800" spc="-5" dirty="0" err="1">
                <a:latin typeface="Noto Sans CJK JP Regular"/>
                <a:cs typeface="Noto Sans CJK JP Regular"/>
              </a:rPr>
              <a:t>供之財產相關資料亦將視其配合狀</a:t>
            </a:r>
            <a:r>
              <a:rPr sz="2800" dirty="0" err="1">
                <a:latin typeface="Noto Sans CJK JP Regular"/>
                <a:cs typeface="Noto Sans CJK JP Regular"/>
              </a:rPr>
              <a:t>況</a:t>
            </a:r>
            <a:r>
              <a:rPr sz="2800" spc="-5" dirty="0" err="1">
                <a:latin typeface="Noto Sans CJK JP Regular"/>
                <a:cs typeface="Noto Sans CJK JP Regular"/>
              </a:rPr>
              <a:t>及網路申</a:t>
            </a:r>
            <a:r>
              <a:rPr sz="2800" dirty="0" err="1">
                <a:latin typeface="Noto Sans CJK JP Regular"/>
                <a:cs typeface="Noto Sans CJK JP Regular"/>
              </a:rPr>
              <a:t>報</a:t>
            </a:r>
            <a:r>
              <a:rPr sz="2800" spc="-5" dirty="0" err="1">
                <a:latin typeface="Noto Sans CJK JP Regular"/>
                <a:cs typeface="Noto Sans CJK JP Regular"/>
              </a:rPr>
              <a:t>軟體限</a:t>
            </a:r>
            <a:r>
              <a:rPr sz="2800" dirty="0" err="1">
                <a:latin typeface="Noto Sans CJK JP Regular"/>
                <a:cs typeface="Noto Sans CJK JP Regular"/>
              </a:rPr>
              <a:t>制</a:t>
            </a:r>
            <a:r>
              <a:rPr sz="2800" spc="-5" dirty="0" err="1">
                <a:latin typeface="Noto Sans CJK JP Regular"/>
                <a:cs typeface="Noto Sans CJK JP Regular"/>
              </a:rPr>
              <a:t>等因素</a:t>
            </a:r>
            <a:r>
              <a:rPr sz="2800" dirty="0" err="1">
                <a:latin typeface="Noto Sans CJK JP Regular"/>
                <a:cs typeface="Noto Sans CJK JP Regular"/>
              </a:rPr>
              <a:t>而</a:t>
            </a:r>
            <a:r>
              <a:rPr sz="2800" spc="-5" dirty="0" err="1">
                <a:latin typeface="Noto Sans CJK JP Regular"/>
                <a:cs typeface="Noto Sans CJK JP Regular"/>
              </a:rPr>
              <a:t>有無法</a:t>
            </a:r>
            <a:r>
              <a:rPr sz="2800" dirty="0" err="1">
                <a:latin typeface="Noto Sans CJK JP Regular"/>
                <a:cs typeface="Noto Sans CJK JP Regular"/>
              </a:rPr>
              <a:t>提</a:t>
            </a:r>
            <a:r>
              <a:rPr sz="2800" spc="-5" dirty="0" err="1">
                <a:latin typeface="Noto Sans CJK JP Regular"/>
                <a:cs typeface="Noto Sans CJK JP Regular"/>
              </a:rPr>
              <a:t>供情事</a:t>
            </a:r>
            <a:r>
              <a:rPr sz="2800" dirty="0" err="1">
                <a:latin typeface="Noto Sans CJK JP Regular"/>
                <a:cs typeface="Noto Sans CJK JP Regular"/>
              </a:rPr>
              <a:t>；</a:t>
            </a:r>
            <a:r>
              <a:rPr sz="2800" spc="-5" dirty="0" err="1">
                <a:latin typeface="Noto Sans CJK JP Regular"/>
                <a:cs typeface="Noto Sans CJK JP Regular"/>
              </a:rPr>
              <a:t>且政風機</a:t>
            </a:r>
            <a:r>
              <a:rPr sz="2800" dirty="0" err="1">
                <a:latin typeface="Noto Sans CJK JP Regular"/>
                <a:cs typeface="Noto Sans CJK JP Regular"/>
              </a:rPr>
              <a:t>構</a:t>
            </a:r>
            <a:r>
              <a:rPr sz="2800" spc="-5" dirty="0" err="1">
                <a:latin typeface="Noto Sans CJK JP Regular"/>
                <a:cs typeface="Noto Sans CJK JP Regular"/>
              </a:rPr>
              <a:t>係基於</a:t>
            </a:r>
            <a:r>
              <a:rPr sz="2800" dirty="0" err="1">
                <a:latin typeface="Noto Sans CJK JP Regular"/>
                <a:cs typeface="Noto Sans CJK JP Regular"/>
              </a:rPr>
              <a:t>「</a:t>
            </a:r>
            <a:r>
              <a:rPr sz="2800" spc="-5" dirty="0" err="1">
                <a:latin typeface="Noto Sans CJK JP Regular"/>
                <a:cs typeface="Noto Sans CJK JP Regular"/>
              </a:rPr>
              <a:t>服務」</a:t>
            </a:r>
            <a:r>
              <a:rPr sz="2800" dirty="0" err="1">
                <a:latin typeface="Noto Sans CJK JP Regular"/>
                <a:cs typeface="Noto Sans CJK JP Regular"/>
              </a:rPr>
              <a:t>之</a:t>
            </a:r>
            <a:r>
              <a:rPr sz="2800" spc="-5" dirty="0" err="1">
                <a:latin typeface="Noto Sans CJK JP Regular"/>
                <a:cs typeface="Noto Sans CJK JP Regular"/>
              </a:rPr>
              <a:t>立場辦</a:t>
            </a:r>
            <a:r>
              <a:rPr sz="2800" dirty="0" err="1">
                <a:latin typeface="Noto Sans CJK JP Regular"/>
                <a:cs typeface="Noto Sans CJK JP Regular"/>
              </a:rPr>
              <a:t>理</a:t>
            </a:r>
            <a:r>
              <a:rPr sz="2800" spc="-5" dirty="0" err="1">
                <a:latin typeface="Noto Sans CJK JP Regular"/>
                <a:cs typeface="Noto Sans CJK JP Regular"/>
              </a:rPr>
              <a:t>授權事</a:t>
            </a:r>
            <a:r>
              <a:rPr sz="2800" dirty="0" err="1">
                <a:latin typeface="Noto Sans CJK JP Regular"/>
                <a:cs typeface="Noto Sans CJK JP Regular"/>
              </a:rPr>
              <a:t>項</a:t>
            </a:r>
            <a:r>
              <a:rPr sz="2800" spc="-5" dirty="0" err="1">
                <a:latin typeface="Noto Sans CJK JP Regular"/>
                <a:cs typeface="Noto Sans CJK JP Regular"/>
              </a:rPr>
              <a:t>，</a:t>
            </a:r>
            <a:r>
              <a:rPr sz="2800" spc="20" dirty="0" err="1">
                <a:latin typeface="Noto Sans CJK JP Regular"/>
                <a:cs typeface="Noto Sans CJK JP Regular"/>
              </a:rPr>
              <a:t>故</a:t>
            </a:r>
            <a:r>
              <a:rPr sz="2800" spc="-5" dirty="0" err="1">
                <a:latin typeface="Noto Sans CJK JP Regular"/>
                <a:cs typeface="Noto Sans CJK JP Regular"/>
              </a:rPr>
              <a:t>申報</a:t>
            </a:r>
            <a:r>
              <a:rPr sz="2800" spc="-5" dirty="0">
                <a:latin typeface="Noto Sans CJK JP Regular"/>
                <a:cs typeface="Noto Sans CJK JP Regular"/>
              </a:rPr>
              <a:t> </a:t>
            </a:r>
            <a:r>
              <a:rPr sz="2800" dirty="0" err="1">
                <a:latin typeface="Noto Sans CJK JP Regular"/>
                <a:cs typeface="Noto Sans CJK JP Regular"/>
              </a:rPr>
              <a:t>人</a:t>
            </a:r>
            <a:r>
              <a:rPr sz="2800" spc="-5" dirty="0" err="1">
                <a:latin typeface="Noto Sans CJK JP Regular"/>
                <a:cs typeface="Noto Sans CJK JP Regular"/>
              </a:rPr>
              <a:t>仍應善盡查詢、溝通及檢查義務，</a:t>
            </a:r>
            <a:r>
              <a:rPr sz="2800" dirty="0" err="1">
                <a:latin typeface="Noto Sans CJK JP Regular"/>
                <a:cs typeface="Noto Sans CJK JP Regular"/>
              </a:rPr>
              <a:t>確</a:t>
            </a:r>
            <a:r>
              <a:rPr sz="2800" spc="-5" dirty="0" err="1">
                <a:latin typeface="Noto Sans CJK JP Regular"/>
                <a:cs typeface="Noto Sans CJK JP Regular"/>
              </a:rPr>
              <a:t>認申報資</a:t>
            </a:r>
            <a:r>
              <a:rPr sz="2800" dirty="0" err="1">
                <a:latin typeface="Noto Sans CJK JP Regular"/>
                <a:cs typeface="Noto Sans CJK JP Regular"/>
              </a:rPr>
              <a:t>料</a:t>
            </a:r>
            <a:r>
              <a:rPr sz="2800" spc="-5" dirty="0" err="1">
                <a:latin typeface="Noto Sans CJK JP Regular"/>
                <a:cs typeface="Noto Sans CJK JP Regular"/>
              </a:rPr>
              <a:t>正確無</a:t>
            </a:r>
            <a:r>
              <a:rPr sz="2800" dirty="0" err="1">
                <a:latin typeface="Noto Sans CJK JP Regular"/>
                <a:cs typeface="Noto Sans CJK JP Regular"/>
              </a:rPr>
              <a:t>訛</a:t>
            </a:r>
            <a:r>
              <a:rPr sz="2800" spc="-5" dirty="0" err="1">
                <a:latin typeface="Noto Sans CJK JP Regular"/>
                <a:cs typeface="Noto Sans CJK JP Regular"/>
              </a:rPr>
              <a:t>後提出</a:t>
            </a:r>
            <a:r>
              <a:rPr sz="2800" dirty="0" err="1">
                <a:latin typeface="Noto Sans CJK JP Regular"/>
                <a:cs typeface="Noto Sans CJK JP Regular"/>
              </a:rPr>
              <a:t>申</a:t>
            </a:r>
            <a:r>
              <a:rPr sz="2800" spc="10" dirty="0" err="1">
                <a:latin typeface="Noto Sans CJK JP Regular"/>
                <a:cs typeface="Noto Sans CJK JP Regular"/>
              </a:rPr>
              <a:t>報</a:t>
            </a:r>
            <a:r>
              <a:rPr sz="2800" spc="-5" dirty="0" err="1">
                <a:latin typeface="Noto Sans CJK JP Regular"/>
                <a:cs typeface="Noto Sans CJK JP Regular"/>
              </a:rPr>
              <a:t>，始</a:t>
            </a:r>
            <a:r>
              <a:rPr sz="2800" dirty="0" err="1">
                <a:latin typeface="Noto Sans CJK JP Regular"/>
                <a:cs typeface="Noto Sans CJK JP Regular"/>
              </a:rPr>
              <a:t>符</a:t>
            </a:r>
            <a:r>
              <a:rPr sz="2800" spc="-5" dirty="0" err="1">
                <a:latin typeface="Noto Sans CJK JP Regular"/>
                <a:cs typeface="Noto Sans CJK JP Regular"/>
              </a:rPr>
              <a:t>公</a:t>
            </a:r>
            <a:r>
              <a:rPr sz="2800" dirty="0" err="1">
                <a:latin typeface="Noto Sans CJK JP Regular"/>
                <a:cs typeface="Noto Sans CJK JP Regular"/>
              </a:rPr>
              <a:t>職</a:t>
            </a:r>
            <a:r>
              <a:rPr sz="2800" spc="-5" dirty="0" err="1">
                <a:latin typeface="Noto Sans CJK JP Regular"/>
                <a:cs typeface="Noto Sans CJK JP Regular"/>
              </a:rPr>
              <a:t>人</a:t>
            </a:r>
            <a:r>
              <a:rPr sz="2800" dirty="0" err="1">
                <a:latin typeface="Noto Sans CJK JP Regular"/>
                <a:cs typeface="Noto Sans CJK JP Regular"/>
              </a:rPr>
              <a:t>員</a:t>
            </a:r>
            <a:r>
              <a:rPr sz="2800" spc="-5" dirty="0" err="1">
                <a:latin typeface="Noto Sans CJK JP Regular"/>
                <a:cs typeface="Noto Sans CJK JP Regular"/>
              </a:rPr>
              <a:t>財</a:t>
            </a:r>
            <a:r>
              <a:rPr sz="2800" dirty="0" err="1">
                <a:latin typeface="Noto Sans CJK JP Regular"/>
                <a:cs typeface="Noto Sans CJK JP Regular"/>
              </a:rPr>
              <a:t>產</a:t>
            </a:r>
            <a:r>
              <a:rPr sz="2800" spc="-5" dirty="0" err="1">
                <a:latin typeface="Noto Sans CJK JP Regular"/>
                <a:cs typeface="Noto Sans CJK JP Regular"/>
              </a:rPr>
              <a:t>申報</a:t>
            </a:r>
            <a:r>
              <a:rPr sz="2800" dirty="0" err="1">
                <a:latin typeface="Noto Sans CJK JP Regular"/>
                <a:cs typeface="Noto Sans CJK JP Regular"/>
              </a:rPr>
              <a:t>法</a:t>
            </a:r>
            <a:r>
              <a:rPr sz="2800" spc="-5" dirty="0" err="1">
                <a:latin typeface="Noto Sans CJK JP Regular"/>
                <a:cs typeface="Noto Sans CJK JP Regular"/>
              </a:rPr>
              <a:t>之規定</a:t>
            </a:r>
            <a:r>
              <a:rPr sz="2800" spc="-5" dirty="0">
                <a:latin typeface="Noto Sans CJK JP Regular"/>
                <a:cs typeface="Noto Sans CJK JP Regular"/>
              </a:rPr>
              <a:t>。</a:t>
            </a:r>
            <a:endParaRPr sz="2800" dirty="0">
              <a:latin typeface="Noto Sans CJK JP Regular"/>
              <a:cs typeface="Noto Sans CJK JP Regular"/>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77598" y="488377"/>
            <a:ext cx="4346971" cy="691215"/>
          </a:xfrm>
          <a:prstGeom prst="rect">
            <a:avLst/>
          </a:prstGeom>
        </p:spPr>
        <p:txBody>
          <a:bodyPr vert="horz" wrap="square" lIns="0" tIns="13970" rIns="0" bIns="0" rtlCol="0" anchor="t">
            <a:spAutoFit/>
          </a:bodyPr>
          <a:lstStyle/>
          <a:p>
            <a:pPr marL="12700">
              <a:lnSpc>
                <a:spcPct val="100000"/>
              </a:lnSpc>
              <a:spcBef>
                <a:spcPts val="110"/>
              </a:spcBef>
            </a:pPr>
            <a:r>
              <a:rPr spc="5" dirty="0"/>
              <a:t>系統問題諮詢</a:t>
            </a:r>
          </a:p>
        </p:txBody>
      </p:sp>
      <p:sp>
        <p:nvSpPr>
          <p:cNvPr id="4" name="object 4"/>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106</a:t>
            </a:fld>
            <a:endParaRPr spc="-5" dirty="0"/>
          </a:p>
        </p:txBody>
      </p:sp>
      <p:sp>
        <p:nvSpPr>
          <p:cNvPr id="3" name="object 3"/>
          <p:cNvSpPr txBox="1"/>
          <p:nvPr/>
        </p:nvSpPr>
        <p:spPr>
          <a:xfrm>
            <a:off x="2123034" y="1511631"/>
            <a:ext cx="5473065" cy="3941445"/>
          </a:xfrm>
          <a:prstGeom prst="rect">
            <a:avLst/>
          </a:prstGeom>
        </p:spPr>
        <p:txBody>
          <a:bodyPr vert="horz" wrap="square" lIns="0" tIns="12700" rIns="0" bIns="0" rtlCol="0">
            <a:spAutoFit/>
          </a:bodyPr>
          <a:lstStyle/>
          <a:p>
            <a:pPr marL="469900" indent="-457834">
              <a:lnSpc>
                <a:spcPts val="2845"/>
              </a:lnSpc>
              <a:spcBef>
                <a:spcPts val="100"/>
              </a:spcBef>
              <a:buFont typeface="Wingdings"/>
              <a:buChar char=""/>
              <a:tabLst>
                <a:tab pos="469900" algn="l"/>
                <a:tab pos="470534" algn="l"/>
              </a:tabLst>
            </a:pPr>
            <a:r>
              <a:rPr sz="2400" spc="-5" dirty="0">
                <a:latin typeface="Microsoft JhengHei"/>
                <a:cs typeface="Microsoft JhengHei"/>
              </a:rPr>
              <a:t>法務部公職人員財產申報系統客服</a:t>
            </a:r>
            <a:endParaRPr sz="2400">
              <a:latin typeface="Microsoft JhengHei"/>
              <a:cs typeface="Microsoft JhengHei"/>
            </a:endParaRPr>
          </a:p>
          <a:p>
            <a:pPr marL="600710" lvl="1" indent="-244475">
              <a:lnSpc>
                <a:spcPts val="2795"/>
              </a:lnSpc>
              <a:buSzPct val="95833"/>
              <a:buFont typeface="Wingdings"/>
              <a:buChar char=""/>
              <a:tabLst>
                <a:tab pos="601345" algn="l"/>
              </a:tabLst>
            </a:pPr>
            <a:r>
              <a:rPr sz="2400" dirty="0">
                <a:latin typeface="Microsoft JhengHei"/>
                <a:cs typeface="Microsoft JhengHei"/>
              </a:rPr>
              <a:t>客服專線：</a:t>
            </a:r>
            <a:r>
              <a:rPr sz="2400" spc="-5" dirty="0">
                <a:latin typeface="Arial MT"/>
                <a:cs typeface="Arial MT"/>
              </a:rPr>
              <a:t>(0</a:t>
            </a:r>
            <a:r>
              <a:rPr sz="2400" dirty="0">
                <a:latin typeface="Arial MT"/>
                <a:cs typeface="Arial MT"/>
              </a:rPr>
              <a:t>2</a:t>
            </a:r>
            <a:r>
              <a:rPr sz="2400" spc="-5" dirty="0">
                <a:latin typeface="Arial MT"/>
                <a:cs typeface="Arial MT"/>
              </a:rPr>
              <a:t>)2</a:t>
            </a:r>
            <a:r>
              <a:rPr sz="2400" dirty="0">
                <a:latin typeface="Arial MT"/>
                <a:cs typeface="Arial MT"/>
              </a:rPr>
              <a:t>78</a:t>
            </a:r>
            <a:r>
              <a:rPr sz="2400" spc="15" dirty="0">
                <a:latin typeface="Arial MT"/>
                <a:cs typeface="Arial MT"/>
              </a:rPr>
              <a:t>4</a:t>
            </a:r>
            <a:r>
              <a:rPr sz="2400" spc="-10" dirty="0">
                <a:latin typeface="Arial MT"/>
                <a:cs typeface="Arial MT"/>
              </a:rPr>
              <a:t>-</a:t>
            </a:r>
            <a:r>
              <a:rPr sz="2400" dirty="0">
                <a:latin typeface="Arial MT"/>
                <a:cs typeface="Arial MT"/>
              </a:rPr>
              <a:t>5053</a:t>
            </a:r>
            <a:endParaRPr sz="2400">
              <a:latin typeface="Arial MT"/>
              <a:cs typeface="Arial MT"/>
            </a:endParaRPr>
          </a:p>
          <a:p>
            <a:pPr marL="600710" lvl="1" indent="-244475">
              <a:lnSpc>
                <a:spcPts val="2830"/>
              </a:lnSpc>
              <a:buSzPct val="95833"/>
              <a:buFont typeface="Wingdings"/>
              <a:buChar char=""/>
              <a:tabLst>
                <a:tab pos="601345" algn="l"/>
              </a:tabLst>
            </a:pPr>
            <a:r>
              <a:rPr sz="2400" spc="-5" dirty="0">
                <a:latin typeface="Microsoft JhengHei"/>
                <a:cs typeface="Microsoft JhengHei"/>
              </a:rPr>
              <a:t>電子信箱</a:t>
            </a:r>
            <a:r>
              <a:rPr sz="2400" dirty="0">
                <a:latin typeface="Microsoft JhengHei"/>
                <a:cs typeface="Microsoft JhengHei"/>
              </a:rPr>
              <a:t>：</a:t>
            </a:r>
            <a:r>
              <a:rPr sz="2400" u="heavy" dirty="0">
                <a:solidFill>
                  <a:srgbClr val="0000FF"/>
                </a:solidFill>
                <a:uFill>
                  <a:solidFill>
                    <a:srgbClr val="0000FF"/>
                  </a:solidFill>
                </a:uFill>
                <a:latin typeface="Arial MT"/>
                <a:cs typeface="Arial MT"/>
                <a:hlinkClick r:id="rId2"/>
              </a:rPr>
              <a:t>pdps</a:t>
            </a:r>
            <a:r>
              <a:rPr sz="2400" u="heavy" spc="10" dirty="0">
                <a:solidFill>
                  <a:srgbClr val="0000FF"/>
                </a:solidFill>
                <a:uFill>
                  <a:solidFill>
                    <a:srgbClr val="0000FF"/>
                  </a:solidFill>
                </a:uFill>
                <a:latin typeface="Arial MT"/>
                <a:cs typeface="Arial MT"/>
                <a:hlinkClick r:id="rId2"/>
              </a:rPr>
              <a:t>m</a:t>
            </a:r>
            <a:r>
              <a:rPr sz="2400" u="heavy" dirty="0">
                <a:solidFill>
                  <a:srgbClr val="0000FF"/>
                </a:solidFill>
                <a:uFill>
                  <a:solidFill>
                    <a:srgbClr val="0000FF"/>
                  </a:solidFill>
                </a:uFill>
                <a:latin typeface="Arial MT"/>
                <a:cs typeface="Arial MT"/>
                <a:hlinkClick r:id="rId2"/>
              </a:rPr>
              <a:t>oj@</a:t>
            </a:r>
            <a:r>
              <a:rPr sz="2400" u="heavy" spc="-10" dirty="0">
                <a:solidFill>
                  <a:srgbClr val="0000FF"/>
                </a:solidFill>
                <a:uFill>
                  <a:solidFill>
                    <a:srgbClr val="0000FF"/>
                  </a:solidFill>
                </a:uFill>
                <a:latin typeface="Arial MT"/>
                <a:cs typeface="Arial MT"/>
                <a:hlinkClick r:id="rId2"/>
              </a:rPr>
              <a:t>g</a:t>
            </a:r>
            <a:r>
              <a:rPr sz="2400" u="heavy" spc="10" dirty="0">
                <a:solidFill>
                  <a:srgbClr val="0000FF"/>
                </a:solidFill>
                <a:uFill>
                  <a:solidFill>
                    <a:srgbClr val="0000FF"/>
                  </a:solidFill>
                </a:uFill>
                <a:latin typeface="Arial MT"/>
                <a:cs typeface="Arial MT"/>
                <a:hlinkClick r:id="rId2"/>
              </a:rPr>
              <a:t>m</a:t>
            </a:r>
            <a:r>
              <a:rPr sz="2400" u="heavy" dirty="0">
                <a:solidFill>
                  <a:srgbClr val="0000FF"/>
                </a:solidFill>
                <a:uFill>
                  <a:solidFill>
                    <a:srgbClr val="0000FF"/>
                  </a:solidFill>
                </a:uFill>
                <a:latin typeface="Arial MT"/>
                <a:cs typeface="Arial MT"/>
                <a:hlinkClick r:id="rId2"/>
              </a:rPr>
              <a:t>ai</a:t>
            </a:r>
            <a:r>
              <a:rPr sz="2400" u="heavy" spc="-10" dirty="0">
                <a:solidFill>
                  <a:srgbClr val="0000FF"/>
                </a:solidFill>
                <a:uFill>
                  <a:solidFill>
                    <a:srgbClr val="0000FF"/>
                  </a:solidFill>
                </a:uFill>
                <a:latin typeface="Arial MT"/>
                <a:cs typeface="Arial MT"/>
                <a:hlinkClick r:id="rId2"/>
              </a:rPr>
              <a:t>l</a:t>
            </a:r>
            <a:r>
              <a:rPr sz="2400" u="heavy" dirty="0">
                <a:solidFill>
                  <a:srgbClr val="0000FF"/>
                </a:solidFill>
                <a:uFill>
                  <a:solidFill>
                    <a:srgbClr val="0000FF"/>
                  </a:solidFill>
                </a:uFill>
                <a:latin typeface="Arial MT"/>
                <a:cs typeface="Arial MT"/>
                <a:hlinkClick r:id="rId2"/>
              </a:rPr>
              <a:t>.c</a:t>
            </a:r>
            <a:r>
              <a:rPr sz="2400" u="heavy" spc="5" dirty="0">
                <a:solidFill>
                  <a:srgbClr val="0000FF"/>
                </a:solidFill>
                <a:uFill>
                  <a:solidFill>
                    <a:srgbClr val="0000FF"/>
                  </a:solidFill>
                </a:uFill>
                <a:latin typeface="Arial MT"/>
                <a:cs typeface="Arial MT"/>
                <a:hlinkClick r:id="rId2"/>
              </a:rPr>
              <a:t>o</a:t>
            </a:r>
            <a:r>
              <a:rPr sz="2400" u="heavy" dirty="0">
                <a:solidFill>
                  <a:srgbClr val="0000FF"/>
                </a:solidFill>
                <a:uFill>
                  <a:solidFill>
                    <a:srgbClr val="0000FF"/>
                  </a:solidFill>
                </a:uFill>
                <a:latin typeface="Arial MT"/>
                <a:cs typeface="Arial MT"/>
                <a:hlinkClick r:id="rId2"/>
              </a:rPr>
              <a:t>m</a:t>
            </a:r>
            <a:endParaRPr sz="2400">
              <a:latin typeface="Arial MT"/>
              <a:cs typeface="Arial MT"/>
            </a:endParaRPr>
          </a:p>
          <a:p>
            <a:pPr marL="469900" indent="-457834">
              <a:lnSpc>
                <a:spcPts val="2835"/>
              </a:lnSpc>
              <a:spcBef>
                <a:spcPts val="2715"/>
              </a:spcBef>
              <a:buFont typeface="Wingdings"/>
              <a:buChar char=""/>
              <a:tabLst>
                <a:tab pos="469900" algn="l"/>
                <a:tab pos="470534" algn="l"/>
              </a:tabLst>
            </a:pPr>
            <a:r>
              <a:rPr sz="2400" spc="-5" dirty="0">
                <a:latin typeface="Microsoft JhengHei"/>
                <a:cs typeface="Microsoft JhengHei"/>
              </a:rPr>
              <a:t>本署委外人員</a:t>
            </a:r>
            <a:endParaRPr sz="2400">
              <a:latin typeface="Microsoft JhengHei"/>
              <a:cs typeface="Microsoft JhengHei"/>
            </a:endParaRPr>
          </a:p>
          <a:p>
            <a:pPr marL="600710" lvl="1" indent="-244475">
              <a:lnSpc>
                <a:spcPts val="2785"/>
              </a:lnSpc>
              <a:buSzPct val="95833"/>
              <a:buFont typeface="Wingdings"/>
              <a:buChar char=""/>
              <a:tabLst>
                <a:tab pos="601345" algn="l"/>
              </a:tabLst>
            </a:pPr>
            <a:r>
              <a:rPr sz="2400" dirty="0">
                <a:latin typeface="Microsoft JhengHei"/>
                <a:cs typeface="Microsoft JhengHei"/>
              </a:rPr>
              <a:t>李嘉華小姐</a:t>
            </a:r>
            <a:endParaRPr sz="2400">
              <a:latin typeface="Microsoft JhengHei"/>
              <a:cs typeface="Microsoft JhengHei"/>
            </a:endParaRPr>
          </a:p>
          <a:p>
            <a:pPr marL="372110">
              <a:lnSpc>
                <a:spcPts val="2795"/>
              </a:lnSpc>
            </a:pPr>
            <a:r>
              <a:rPr sz="2400" dirty="0">
                <a:latin typeface="Microsoft JhengHei"/>
                <a:cs typeface="Microsoft JhengHei"/>
              </a:rPr>
              <a:t>電話</a:t>
            </a:r>
            <a:r>
              <a:rPr sz="2400" spc="-5" dirty="0">
                <a:latin typeface="Microsoft JhengHei"/>
                <a:cs typeface="Microsoft JhengHei"/>
              </a:rPr>
              <a:t>：</a:t>
            </a:r>
            <a:r>
              <a:rPr sz="2400" spc="10" dirty="0">
                <a:latin typeface="Arial MT"/>
                <a:cs typeface="Arial MT"/>
              </a:rPr>
              <a:t>0</a:t>
            </a:r>
            <a:r>
              <a:rPr sz="2400" spc="5" dirty="0">
                <a:latin typeface="Arial MT"/>
                <a:cs typeface="Arial MT"/>
              </a:rPr>
              <a:t>2</a:t>
            </a:r>
            <a:r>
              <a:rPr sz="2400" spc="-10" dirty="0">
                <a:latin typeface="Arial MT"/>
                <a:cs typeface="Arial MT"/>
              </a:rPr>
              <a:t>-</a:t>
            </a:r>
            <a:r>
              <a:rPr sz="2400" spc="5" dirty="0">
                <a:latin typeface="Arial MT"/>
                <a:cs typeface="Arial MT"/>
              </a:rPr>
              <a:t>231</a:t>
            </a:r>
            <a:r>
              <a:rPr sz="2400" spc="10" dirty="0">
                <a:latin typeface="Arial MT"/>
                <a:cs typeface="Arial MT"/>
              </a:rPr>
              <a:t>4</a:t>
            </a:r>
            <a:r>
              <a:rPr sz="2400" spc="-10" dirty="0">
                <a:latin typeface="Arial MT"/>
                <a:cs typeface="Arial MT"/>
              </a:rPr>
              <a:t>-</a:t>
            </a:r>
            <a:r>
              <a:rPr sz="2400" spc="5" dirty="0">
                <a:latin typeface="Arial MT"/>
                <a:cs typeface="Arial MT"/>
              </a:rPr>
              <a:t>1000</a:t>
            </a:r>
            <a:r>
              <a:rPr sz="2400" spc="-5" dirty="0">
                <a:latin typeface="Microsoft JhengHei"/>
                <a:cs typeface="Microsoft JhengHei"/>
              </a:rPr>
              <a:t>轉</a:t>
            </a:r>
            <a:r>
              <a:rPr sz="2400" spc="5" dirty="0">
                <a:latin typeface="Arial MT"/>
                <a:cs typeface="Arial MT"/>
              </a:rPr>
              <a:t>2190</a:t>
            </a:r>
            <a:endParaRPr sz="2400">
              <a:latin typeface="Arial MT"/>
              <a:cs typeface="Arial MT"/>
            </a:endParaRPr>
          </a:p>
          <a:p>
            <a:pPr marL="372110">
              <a:lnSpc>
                <a:spcPts val="2795"/>
              </a:lnSpc>
            </a:pPr>
            <a:r>
              <a:rPr sz="2400" dirty="0">
                <a:latin typeface="Microsoft JhengHei"/>
                <a:cs typeface="Microsoft JhengHei"/>
              </a:rPr>
              <a:t>電子郵件</a:t>
            </a:r>
            <a:r>
              <a:rPr sz="2400" spc="-5" dirty="0">
                <a:latin typeface="Microsoft JhengHei"/>
                <a:cs typeface="Microsoft JhengHei"/>
              </a:rPr>
              <a:t>：</a:t>
            </a:r>
            <a:r>
              <a:rPr sz="2400" u="heavy" dirty="0">
                <a:solidFill>
                  <a:srgbClr val="0000FF"/>
                </a:solidFill>
                <a:uFill>
                  <a:solidFill>
                    <a:srgbClr val="0000FF"/>
                  </a:solidFill>
                </a:uFill>
                <a:latin typeface="Arial MT"/>
                <a:cs typeface="Arial MT"/>
                <a:hlinkClick r:id="rId3"/>
              </a:rPr>
              <a:t>aa</a:t>
            </a:r>
            <a:r>
              <a:rPr sz="2400" u="heavy" spc="-5" dirty="0">
                <a:solidFill>
                  <a:srgbClr val="0000FF"/>
                </a:solidFill>
                <a:uFill>
                  <a:solidFill>
                    <a:srgbClr val="0000FF"/>
                  </a:solidFill>
                </a:uFill>
                <a:latin typeface="Arial MT"/>
                <a:cs typeface="Arial MT"/>
                <a:hlinkClick r:id="rId3"/>
              </a:rPr>
              <a:t>c</a:t>
            </a:r>
            <a:r>
              <a:rPr sz="2400" u="heavy" dirty="0">
                <a:solidFill>
                  <a:srgbClr val="0000FF"/>
                </a:solidFill>
                <a:uFill>
                  <a:solidFill>
                    <a:srgbClr val="0000FF"/>
                  </a:solidFill>
                </a:uFill>
                <a:latin typeface="Arial MT"/>
                <a:cs typeface="Arial MT"/>
                <a:hlinkClick r:id="rId3"/>
              </a:rPr>
              <a:t>2190@</a:t>
            </a:r>
            <a:r>
              <a:rPr sz="2400" u="heavy" spc="10" dirty="0">
                <a:solidFill>
                  <a:srgbClr val="0000FF"/>
                </a:solidFill>
                <a:uFill>
                  <a:solidFill>
                    <a:srgbClr val="0000FF"/>
                  </a:solidFill>
                </a:uFill>
                <a:latin typeface="Arial MT"/>
                <a:cs typeface="Arial MT"/>
                <a:hlinkClick r:id="rId3"/>
              </a:rPr>
              <a:t>m</a:t>
            </a:r>
            <a:r>
              <a:rPr sz="2400" u="heavy" dirty="0">
                <a:solidFill>
                  <a:srgbClr val="0000FF"/>
                </a:solidFill>
                <a:uFill>
                  <a:solidFill>
                    <a:srgbClr val="0000FF"/>
                  </a:solidFill>
                </a:uFill>
                <a:latin typeface="Arial MT"/>
                <a:cs typeface="Arial MT"/>
                <a:hlinkClick r:id="rId3"/>
              </a:rPr>
              <a:t>a</a:t>
            </a:r>
            <a:r>
              <a:rPr sz="2400" u="heavy" spc="-5" dirty="0">
                <a:solidFill>
                  <a:srgbClr val="0000FF"/>
                </a:solidFill>
                <a:uFill>
                  <a:solidFill>
                    <a:srgbClr val="0000FF"/>
                  </a:solidFill>
                </a:uFill>
                <a:latin typeface="Arial MT"/>
                <a:cs typeface="Arial MT"/>
                <a:hlinkClick r:id="rId3"/>
              </a:rPr>
              <a:t>i</a:t>
            </a:r>
            <a:r>
              <a:rPr sz="2400" u="heavy" spc="-15" dirty="0">
                <a:solidFill>
                  <a:srgbClr val="0000FF"/>
                </a:solidFill>
                <a:uFill>
                  <a:solidFill>
                    <a:srgbClr val="0000FF"/>
                  </a:solidFill>
                </a:uFill>
                <a:latin typeface="Arial MT"/>
                <a:cs typeface="Arial MT"/>
                <a:hlinkClick r:id="rId3"/>
              </a:rPr>
              <a:t>l</a:t>
            </a:r>
            <a:r>
              <a:rPr sz="2400" u="heavy" dirty="0">
                <a:solidFill>
                  <a:srgbClr val="0000FF"/>
                </a:solidFill>
                <a:uFill>
                  <a:solidFill>
                    <a:srgbClr val="0000FF"/>
                  </a:solidFill>
                </a:uFill>
                <a:latin typeface="Arial MT"/>
                <a:cs typeface="Arial MT"/>
                <a:hlinkClick r:id="rId3"/>
              </a:rPr>
              <a:t>.</a:t>
            </a:r>
            <a:r>
              <a:rPr sz="2400" u="heavy" spc="15" dirty="0">
                <a:solidFill>
                  <a:srgbClr val="0000FF"/>
                </a:solidFill>
                <a:uFill>
                  <a:solidFill>
                    <a:srgbClr val="0000FF"/>
                  </a:solidFill>
                </a:uFill>
                <a:latin typeface="Arial MT"/>
                <a:cs typeface="Arial MT"/>
                <a:hlinkClick r:id="rId3"/>
              </a:rPr>
              <a:t>m</a:t>
            </a:r>
            <a:r>
              <a:rPr sz="2400" u="heavy" spc="-20" dirty="0">
                <a:solidFill>
                  <a:srgbClr val="0000FF"/>
                </a:solidFill>
                <a:uFill>
                  <a:solidFill>
                    <a:srgbClr val="0000FF"/>
                  </a:solidFill>
                </a:uFill>
                <a:latin typeface="Arial MT"/>
                <a:cs typeface="Arial MT"/>
                <a:hlinkClick r:id="rId3"/>
              </a:rPr>
              <a:t>o</a:t>
            </a:r>
            <a:r>
              <a:rPr sz="2400" u="heavy" spc="-5" dirty="0">
                <a:solidFill>
                  <a:srgbClr val="0000FF"/>
                </a:solidFill>
                <a:uFill>
                  <a:solidFill>
                    <a:srgbClr val="0000FF"/>
                  </a:solidFill>
                </a:uFill>
                <a:latin typeface="Arial MT"/>
                <a:cs typeface="Arial MT"/>
                <a:hlinkClick r:id="rId3"/>
              </a:rPr>
              <a:t>j.</a:t>
            </a:r>
            <a:r>
              <a:rPr sz="2400" u="heavy" spc="-20" dirty="0">
                <a:solidFill>
                  <a:srgbClr val="0000FF"/>
                </a:solidFill>
                <a:uFill>
                  <a:solidFill>
                    <a:srgbClr val="0000FF"/>
                  </a:solidFill>
                </a:uFill>
                <a:latin typeface="Arial MT"/>
                <a:cs typeface="Arial MT"/>
                <a:hlinkClick r:id="rId3"/>
              </a:rPr>
              <a:t>g</a:t>
            </a:r>
            <a:r>
              <a:rPr sz="2400" u="heavy" dirty="0">
                <a:solidFill>
                  <a:srgbClr val="0000FF"/>
                </a:solidFill>
                <a:uFill>
                  <a:solidFill>
                    <a:srgbClr val="0000FF"/>
                  </a:solidFill>
                </a:uFill>
                <a:latin typeface="Arial MT"/>
                <a:cs typeface="Arial MT"/>
                <a:hlinkClick r:id="rId3"/>
              </a:rPr>
              <a:t>o</a:t>
            </a:r>
            <a:r>
              <a:rPr sz="2400" u="heavy" spc="-195" dirty="0">
                <a:solidFill>
                  <a:srgbClr val="0000FF"/>
                </a:solidFill>
                <a:uFill>
                  <a:solidFill>
                    <a:srgbClr val="0000FF"/>
                  </a:solidFill>
                </a:uFill>
                <a:latin typeface="Arial MT"/>
                <a:cs typeface="Arial MT"/>
                <a:hlinkClick r:id="rId3"/>
              </a:rPr>
              <a:t>v</a:t>
            </a:r>
            <a:r>
              <a:rPr sz="2400" u="heavy" dirty="0">
                <a:solidFill>
                  <a:srgbClr val="0000FF"/>
                </a:solidFill>
                <a:uFill>
                  <a:solidFill>
                    <a:srgbClr val="0000FF"/>
                  </a:solidFill>
                </a:uFill>
                <a:latin typeface="Arial MT"/>
                <a:cs typeface="Arial MT"/>
                <a:hlinkClick r:id="rId3"/>
              </a:rPr>
              <a:t>.</a:t>
            </a:r>
            <a:r>
              <a:rPr sz="2400" u="heavy" spc="5" dirty="0">
                <a:solidFill>
                  <a:srgbClr val="0000FF"/>
                </a:solidFill>
                <a:uFill>
                  <a:solidFill>
                    <a:srgbClr val="0000FF"/>
                  </a:solidFill>
                </a:uFill>
                <a:latin typeface="Arial MT"/>
                <a:cs typeface="Arial MT"/>
                <a:hlinkClick r:id="rId3"/>
              </a:rPr>
              <a:t>t</a:t>
            </a:r>
            <a:r>
              <a:rPr sz="2400" u="heavy" spc="-5" dirty="0">
                <a:solidFill>
                  <a:srgbClr val="0000FF"/>
                </a:solidFill>
                <a:uFill>
                  <a:solidFill>
                    <a:srgbClr val="0000FF"/>
                  </a:solidFill>
                </a:uFill>
                <a:latin typeface="Arial MT"/>
                <a:cs typeface="Arial MT"/>
                <a:hlinkClick r:id="rId3"/>
              </a:rPr>
              <a:t>w</a:t>
            </a:r>
            <a:endParaRPr sz="2400">
              <a:latin typeface="Arial MT"/>
              <a:cs typeface="Arial MT"/>
            </a:endParaRPr>
          </a:p>
          <a:p>
            <a:pPr marL="600710" lvl="1" indent="-244475">
              <a:lnSpc>
                <a:spcPts val="2785"/>
              </a:lnSpc>
              <a:buSzPct val="95833"/>
              <a:buFont typeface="Wingdings"/>
              <a:buChar char=""/>
              <a:tabLst>
                <a:tab pos="601345" algn="l"/>
              </a:tabLst>
            </a:pPr>
            <a:r>
              <a:rPr sz="2400" spc="-5" dirty="0">
                <a:latin typeface="Microsoft JhengHei"/>
                <a:cs typeface="Microsoft JhengHei"/>
              </a:rPr>
              <a:t>蔡秀</a:t>
            </a:r>
            <a:r>
              <a:rPr sz="2400" dirty="0">
                <a:latin typeface="Microsoft JhengHei"/>
                <a:cs typeface="Microsoft JhengHei"/>
              </a:rPr>
              <a:t>瀅</a:t>
            </a:r>
            <a:r>
              <a:rPr sz="2400" spc="-5" dirty="0">
                <a:latin typeface="Microsoft JhengHei"/>
                <a:cs typeface="Microsoft JhengHei"/>
              </a:rPr>
              <a:t>小姐</a:t>
            </a:r>
            <a:endParaRPr sz="2400">
              <a:latin typeface="Microsoft JhengHei"/>
              <a:cs typeface="Microsoft JhengHei"/>
            </a:endParaRPr>
          </a:p>
          <a:p>
            <a:pPr marL="372110">
              <a:lnSpc>
                <a:spcPts val="2795"/>
              </a:lnSpc>
            </a:pPr>
            <a:r>
              <a:rPr sz="2400" dirty="0">
                <a:latin typeface="Microsoft JhengHei"/>
                <a:cs typeface="Microsoft JhengHei"/>
              </a:rPr>
              <a:t>電話：</a:t>
            </a:r>
            <a:r>
              <a:rPr sz="2400" dirty="0">
                <a:latin typeface="Arial MT"/>
                <a:cs typeface="Arial MT"/>
              </a:rPr>
              <a:t>02-</a:t>
            </a:r>
            <a:r>
              <a:rPr sz="2400" spc="-60" dirty="0">
                <a:latin typeface="Arial MT"/>
                <a:cs typeface="Arial MT"/>
              </a:rPr>
              <a:t> </a:t>
            </a:r>
            <a:r>
              <a:rPr sz="2400" dirty="0">
                <a:latin typeface="Arial MT"/>
                <a:cs typeface="Arial MT"/>
              </a:rPr>
              <a:t>2314-1000</a:t>
            </a:r>
            <a:r>
              <a:rPr sz="2400" dirty="0">
                <a:latin typeface="Microsoft JhengHei"/>
                <a:cs typeface="Microsoft JhengHei"/>
              </a:rPr>
              <a:t>轉</a:t>
            </a:r>
            <a:r>
              <a:rPr sz="2400" dirty="0">
                <a:latin typeface="Arial MT"/>
                <a:cs typeface="Arial MT"/>
              </a:rPr>
              <a:t>2191</a:t>
            </a:r>
            <a:endParaRPr sz="2400">
              <a:latin typeface="Arial MT"/>
              <a:cs typeface="Arial MT"/>
            </a:endParaRPr>
          </a:p>
          <a:p>
            <a:pPr marL="372110">
              <a:lnSpc>
                <a:spcPts val="2845"/>
              </a:lnSpc>
            </a:pPr>
            <a:r>
              <a:rPr sz="2400" dirty="0">
                <a:latin typeface="Microsoft JhengHei"/>
                <a:cs typeface="Microsoft JhengHei"/>
              </a:rPr>
              <a:t>電子郵件</a:t>
            </a:r>
            <a:r>
              <a:rPr sz="2400" spc="-10" dirty="0">
                <a:latin typeface="Microsoft JhengHei"/>
                <a:cs typeface="Microsoft JhengHei"/>
              </a:rPr>
              <a:t>：</a:t>
            </a:r>
            <a:r>
              <a:rPr sz="2400" u="heavy" dirty="0">
                <a:solidFill>
                  <a:srgbClr val="0000FF"/>
                </a:solidFill>
                <a:uFill>
                  <a:solidFill>
                    <a:srgbClr val="0000FF"/>
                  </a:solidFill>
                </a:uFill>
                <a:latin typeface="Arial MT"/>
                <a:cs typeface="Arial MT"/>
                <a:hlinkClick r:id="rId4"/>
              </a:rPr>
              <a:t>aac2</a:t>
            </a:r>
            <a:r>
              <a:rPr sz="2400" u="heavy" spc="10" dirty="0">
                <a:solidFill>
                  <a:srgbClr val="0000FF"/>
                </a:solidFill>
                <a:uFill>
                  <a:solidFill>
                    <a:srgbClr val="0000FF"/>
                  </a:solidFill>
                </a:uFill>
                <a:latin typeface="Arial MT"/>
                <a:cs typeface="Arial MT"/>
                <a:hlinkClick r:id="rId4"/>
              </a:rPr>
              <a:t>1</a:t>
            </a:r>
            <a:r>
              <a:rPr sz="2400" u="heavy" dirty="0">
                <a:solidFill>
                  <a:srgbClr val="0000FF"/>
                </a:solidFill>
                <a:uFill>
                  <a:solidFill>
                    <a:srgbClr val="0000FF"/>
                  </a:solidFill>
                </a:uFill>
                <a:latin typeface="Arial MT"/>
                <a:cs typeface="Arial MT"/>
                <a:hlinkClick r:id="rId4"/>
              </a:rPr>
              <a:t>91</a:t>
            </a:r>
            <a:r>
              <a:rPr sz="2400" u="heavy" spc="5" dirty="0">
                <a:solidFill>
                  <a:srgbClr val="0000FF"/>
                </a:solidFill>
                <a:uFill>
                  <a:solidFill>
                    <a:srgbClr val="0000FF"/>
                  </a:solidFill>
                </a:uFill>
                <a:latin typeface="Arial MT"/>
                <a:cs typeface="Arial MT"/>
                <a:hlinkClick r:id="rId4"/>
              </a:rPr>
              <a:t>@</a:t>
            </a:r>
            <a:r>
              <a:rPr sz="2400" u="heavy" spc="10" dirty="0">
                <a:solidFill>
                  <a:srgbClr val="0000FF"/>
                </a:solidFill>
                <a:uFill>
                  <a:solidFill>
                    <a:srgbClr val="0000FF"/>
                  </a:solidFill>
                </a:uFill>
                <a:latin typeface="Arial MT"/>
                <a:cs typeface="Arial MT"/>
                <a:hlinkClick r:id="rId4"/>
              </a:rPr>
              <a:t>m</a:t>
            </a:r>
            <a:r>
              <a:rPr sz="2400" u="heavy" dirty="0">
                <a:solidFill>
                  <a:srgbClr val="0000FF"/>
                </a:solidFill>
                <a:uFill>
                  <a:solidFill>
                    <a:srgbClr val="0000FF"/>
                  </a:solidFill>
                </a:uFill>
                <a:latin typeface="Arial MT"/>
                <a:cs typeface="Arial MT"/>
                <a:hlinkClick r:id="rId4"/>
              </a:rPr>
              <a:t>ai</a:t>
            </a:r>
            <a:r>
              <a:rPr sz="2400" u="heavy" spc="-10" dirty="0">
                <a:solidFill>
                  <a:srgbClr val="0000FF"/>
                </a:solidFill>
                <a:uFill>
                  <a:solidFill>
                    <a:srgbClr val="0000FF"/>
                  </a:solidFill>
                </a:uFill>
                <a:latin typeface="Arial MT"/>
                <a:cs typeface="Arial MT"/>
                <a:hlinkClick r:id="rId4"/>
              </a:rPr>
              <a:t>l</a:t>
            </a:r>
            <a:r>
              <a:rPr sz="2400" u="heavy" dirty="0">
                <a:solidFill>
                  <a:srgbClr val="0000FF"/>
                </a:solidFill>
                <a:uFill>
                  <a:solidFill>
                    <a:srgbClr val="0000FF"/>
                  </a:solidFill>
                </a:uFill>
                <a:latin typeface="Arial MT"/>
                <a:cs typeface="Arial MT"/>
                <a:hlinkClick r:id="rId4"/>
              </a:rPr>
              <a:t>.</a:t>
            </a:r>
            <a:r>
              <a:rPr sz="2400" u="heavy" spc="15" dirty="0">
                <a:solidFill>
                  <a:srgbClr val="0000FF"/>
                </a:solidFill>
                <a:uFill>
                  <a:solidFill>
                    <a:srgbClr val="0000FF"/>
                  </a:solidFill>
                </a:uFill>
                <a:latin typeface="Arial MT"/>
                <a:cs typeface="Arial MT"/>
                <a:hlinkClick r:id="rId4"/>
              </a:rPr>
              <a:t>m</a:t>
            </a:r>
            <a:r>
              <a:rPr sz="2400" u="heavy" spc="-20" dirty="0">
                <a:solidFill>
                  <a:srgbClr val="0000FF"/>
                </a:solidFill>
                <a:uFill>
                  <a:solidFill>
                    <a:srgbClr val="0000FF"/>
                  </a:solidFill>
                </a:uFill>
                <a:latin typeface="Arial MT"/>
                <a:cs typeface="Arial MT"/>
                <a:hlinkClick r:id="rId4"/>
              </a:rPr>
              <a:t>o</a:t>
            </a:r>
            <a:r>
              <a:rPr sz="2400" u="heavy" dirty="0">
                <a:solidFill>
                  <a:srgbClr val="0000FF"/>
                </a:solidFill>
                <a:uFill>
                  <a:solidFill>
                    <a:srgbClr val="0000FF"/>
                  </a:solidFill>
                </a:uFill>
                <a:latin typeface="Arial MT"/>
                <a:cs typeface="Arial MT"/>
                <a:hlinkClick r:id="rId4"/>
              </a:rPr>
              <a:t>j.</a:t>
            </a:r>
            <a:r>
              <a:rPr sz="2400" u="heavy" spc="-20" dirty="0">
                <a:solidFill>
                  <a:srgbClr val="0000FF"/>
                </a:solidFill>
                <a:uFill>
                  <a:solidFill>
                    <a:srgbClr val="0000FF"/>
                  </a:solidFill>
                </a:uFill>
                <a:latin typeface="Arial MT"/>
                <a:cs typeface="Arial MT"/>
                <a:hlinkClick r:id="rId4"/>
              </a:rPr>
              <a:t>g</a:t>
            </a:r>
            <a:r>
              <a:rPr sz="2400" u="heavy" dirty="0">
                <a:solidFill>
                  <a:srgbClr val="0000FF"/>
                </a:solidFill>
                <a:uFill>
                  <a:solidFill>
                    <a:srgbClr val="0000FF"/>
                  </a:solidFill>
                </a:uFill>
                <a:latin typeface="Arial MT"/>
                <a:cs typeface="Arial MT"/>
                <a:hlinkClick r:id="rId4"/>
              </a:rPr>
              <a:t>o</a:t>
            </a:r>
            <a:r>
              <a:rPr sz="2400" u="heavy" spc="-195" dirty="0">
                <a:solidFill>
                  <a:srgbClr val="0000FF"/>
                </a:solidFill>
                <a:uFill>
                  <a:solidFill>
                    <a:srgbClr val="0000FF"/>
                  </a:solidFill>
                </a:uFill>
                <a:latin typeface="Arial MT"/>
                <a:cs typeface="Arial MT"/>
                <a:hlinkClick r:id="rId4"/>
              </a:rPr>
              <a:t>v</a:t>
            </a:r>
            <a:r>
              <a:rPr sz="2400" u="heavy" dirty="0">
                <a:solidFill>
                  <a:srgbClr val="0000FF"/>
                </a:solidFill>
                <a:uFill>
                  <a:solidFill>
                    <a:srgbClr val="0000FF"/>
                  </a:solidFill>
                </a:uFill>
                <a:latin typeface="Arial MT"/>
                <a:cs typeface="Arial MT"/>
                <a:hlinkClick r:id="rId4"/>
              </a:rPr>
              <a:t>.tw</a:t>
            </a:r>
            <a:endParaRPr sz="2400">
              <a:latin typeface="Arial MT"/>
              <a:cs typeface="Arial MT"/>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892755" y="2532495"/>
            <a:ext cx="8715375" cy="1120820"/>
          </a:xfrm>
          <a:prstGeom prst="rect">
            <a:avLst/>
          </a:prstGeom>
        </p:spPr>
        <p:txBody>
          <a:bodyPr vert="horz" wrap="square" lIns="0" tIns="12700" rIns="0" bIns="0" rtlCol="0">
            <a:spAutoFit/>
          </a:bodyPr>
          <a:lstStyle/>
          <a:p>
            <a:pPr marL="12700">
              <a:spcBef>
                <a:spcPts val="100"/>
              </a:spcBef>
            </a:pPr>
            <a:r>
              <a:rPr sz="7200" spc="5" dirty="0" err="1">
                <a:solidFill>
                  <a:srgbClr val="974707"/>
                </a:solidFill>
                <a:latin typeface="標楷體" panose="03000509000000000000" pitchFamily="65" charset="-120"/>
                <a:ea typeface="標楷體" panose="03000509000000000000" pitchFamily="65" charset="-120"/>
                <a:cs typeface="Noto Sans CJK JP Regular"/>
              </a:rPr>
              <a:t>簡報完畢</a:t>
            </a:r>
            <a:r>
              <a:rPr lang="en-US" altLang="zh-TW" sz="7200" spc="5" dirty="0">
                <a:solidFill>
                  <a:srgbClr val="974707"/>
                </a:solidFill>
                <a:latin typeface="標楷體" panose="03000509000000000000" pitchFamily="65" charset="-120"/>
                <a:ea typeface="標楷體" panose="03000509000000000000" pitchFamily="65" charset="-120"/>
                <a:cs typeface="Noto Sans CJK JP Regular"/>
              </a:rPr>
              <a:t> </a:t>
            </a:r>
            <a:r>
              <a:rPr lang="zh-TW" altLang="en-US" sz="7200" spc="5" dirty="0">
                <a:solidFill>
                  <a:srgbClr val="974707"/>
                </a:solidFill>
                <a:latin typeface="標楷體" panose="03000509000000000000" pitchFamily="65" charset="-120"/>
                <a:ea typeface="標楷體" panose="03000509000000000000" pitchFamily="65" charset="-120"/>
                <a:cs typeface="Noto Sans CJK JP Regular"/>
              </a:rPr>
              <a:t>感謝聆聽</a:t>
            </a:r>
            <a:endParaRPr sz="7200" dirty="0">
              <a:latin typeface="標楷體" panose="03000509000000000000" pitchFamily="65" charset="-120"/>
              <a:ea typeface="標楷體" panose="03000509000000000000" pitchFamily="65" charset="-120"/>
              <a:cs typeface="Noto Sans CJK JP Regul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5">
            <a:extLst>
              <a:ext uri="{FF2B5EF4-FFF2-40B4-BE49-F238E27FC236}">
                <a16:creationId xmlns:a16="http://schemas.microsoft.com/office/drawing/2014/main" id="{9E992B25-990E-4E3F-0C62-6CAA4D4C1BCF}"/>
              </a:ext>
            </a:extLst>
          </p:cNvPr>
          <p:cNvSpPr>
            <a:spLocks noGrp="1"/>
          </p:cNvSpPr>
          <p:nvPr>
            <p:ph type="title"/>
          </p:nvPr>
        </p:nvSpPr>
        <p:spPr>
          <a:xfrm>
            <a:off x="2362200" y="276505"/>
            <a:ext cx="7467600" cy="1143001"/>
          </a:xfrm>
        </p:spPr>
        <p:txBody>
          <a:bodyPr/>
          <a:lstStyle/>
          <a:p>
            <a:pPr algn="ctr">
              <a:defRPr/>
            </a:pPr>
            <a:r>
              <a:rPr lang="zh-TW" altLang="en-US" sz="4400" b="1" dirty="0">
                <a:latin typeface="微軟正黑體" panose="020B0604030504040204" pitchFamily="34" charset="-120"/>
                <a:ea typeface="微軟正黑體" panose="020B0604030504040204" pitchFamily="34" charset="-120"/>
              </a:rPr>
              <a:t>年度工作</a:t>
            </a:r>
          </a:p>
        </p:txBody>
      </p:sp>
      <p:pic>
        <p:nvPicPr>
          <p:cNvPr id="18435" name="圖片 16">
            <a:extLst>
              <a:ext uri="{FF2B5EF4-FFF2-40B4-BE49-F238E27FC236}">
                <a16:creationId xmlns:a16="http://schemas.microsoft.com/office/drawing/2014/main" id="{B77426C1-E6C2-F951-C6CF-FC4FD1A4AF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3976" y="1268414"/>
            <a:ext cx="6981825"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1D88F895-6ABE-45C6-B147-E045440D09A6}"/>
              </a:ext>
            </a:extLst>
          </p:cNvPr>
          <p:cNvSpPr>
            <a:spLocks noGrp="1"/>
          </p:cNvSpPr>
          <p:nvPr>
            <p:ph type="title"/>
          </p:nvPr>
        </p:nvSpPr>
        <p:spPr>
          <a:xfrm>
            <a:off x="1513118" y="2219023"/>
            <a:ext cx="9601196" cy="1303867"/>
          </a:xfrm>
        </p:spPr>
        <p:txBody>
          <a:bodyPr>
            <a:normAutofit/>
          </a:bodyPr>
          <a:lstStyle/>
          <a:p>
            <a:pPr algn="ctr"/>
            <a:r>
              <a:rPr lang="zh-TW" altLang="en-US" sz="7200" dirty="0">
                <a:solidFill>
                  <a:srgbClr val="0000FF"/>
                </a:solidFill>
                <a:latin typeface="標楷體" panose="03000509000000000000" pitchFamily="65" charset="-120"/>
                <a:ea typeface="標楷體" panose="03000509000000000000" pitchFamily="65" charset="-120"/>
              </a:rPr>
              <a:t>財產申報範圍</a:t>
            </a:r>
          </a:p>
        </p:txBody>
      </p:sp>
    </p:spTree>
    <p:extLst>
      <p:ext uri="{BB962C8B-B14F-4D97-AF65-F5344CB8AC3E}">
        <p14:creationId xmlns:p14="http://schemas.microsoft.com/office/powerpoint/2010/main" val="157037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內容版面配置區 14">
            <a:extLst>
              <a:ext uri="{FF2B5EF4-FFF2-40B4-BE49-F238E27FC236}">
                <a16:creationId xmlns:a16="http://schemas.microsoft.com/office/drawing/2014/main" id="{4AF699CE-EB22-4B59-8EA9-249D6DA714CB}"/>
              </a:ext>
            </a:extLst>
          </p:cNvPr>
          <p:cNvPicPr>
            <a:picLocks noGrp="1" noChangeAspect="1"/>
          </p:cNvPicPr>
          <p:nvPr>
            <p:ph idx="1"/>
          </p:nvPr>
        </p:nvPicPr>
        <p:blipFill rotWithShape="1">
          <a:blip r:embed="rId2"/>
          <a:srcRect l="33929" t="28244" r="17121" b="13741"/>
          <a:stretch/>
        </p:blipFill>
        <p:spPr>
          <a:xfrm>
            <a:off x="576945" y="368977"/>
            <a:ext cx="9338020" cy="6225347"/>
          </a:xfrm>
          <a:prstGeom prst="rect">
            <a:avLst/>
          </a:prstGeom>
        </p:spPr>
      </p:pic>
      <p:sp>
        <p:nvSpPr>
          <p:cNvPr id="4" name="矩形 3"/>
          <p:cNvSpPr/>
          <p:nvPr/>
        </p:nvSpPr>
        <p:spPr>
          <a:xfrm rot="712153">
            <a:off x="7474916" y="322106"/>
            <a:ext cx="4339651" cy="923330"/>
          </a:xfrm>
          <a:prstGeom prst="rect">
            <a:avLst/>
          </a:prstGeom>
          <a:noFill/>
        </p:spPr>
        <p:txBody>
          <a:bodyPr wrap="none" lIns="91440" tIns="45720" rIns="91440" bIns="45720">
            <a:spAutoFit/>
          </a:bodyPr>
          <a:lstStyle/>
          <a:p>
            <a:pPr algn="ctr"/>
            <a:r>
              <a:rPr lang="zh-TW" alt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申報財產範圍</a:t>
            </a:r>
          </a:p>
        </p:txBody>
      </p:sp>
    </p:spTree>
    <p:extLst>
      <p:ext uri="{BB962C8B-B14F-4D97-AF65-F5344CB8AC3E}">
        <p14:creationId xmlns:p14="http://schemas.microsoft.com/office/powerpoint/2010/main" val="3602347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1D88F895-6ABE-45C6-B147-E045440D09A6}"/>
              </a:ext>
            </a:extLst>
          </p:cNvPr>
          <p:cNvSpPr>
            <a:spLocks noGrp="1"/>
          </p:cNvSpPr>
          <p:nvPr>
            <p:ph type="title"/>
          </p:nvPr>
        </p:nvSpPr>
        <p:spPr>
          <a:xfrm>
            <a:off x="1513118" y="2219023"/>
            <a:ext cx="9601196" cy="1303867"/>
          </a:xfrm>
        </p:spPr>
        <p:txBody>
          <a:bodyPr>
            <a:normAutofit/>
          </a:bodyPr>
          <a:lstStyle/>
          <a:p>
            <a:r>
              <a:rPr lang="zh-TW" altLang="en-US" sz="7200" dirty="0">
                <a:solidFill>
                  <a:srgbClr val="0000FF"/>
                </a:solidFill>
                <a:latin typeface="標楷體" panose="03000509000000000000" pitchFamily="65" charset="-120"/>
                <a:ea typeface="標楷體" panose="03000509000000000000" pitchFamily="65" charset="-120"/>
              </a:rPr>
              <a:t>系統、授權作業說明</a:t>
            </a:r>
          </a:p>
        </p:txBody>
      </p:sp>
    </p:spTree>
    <p:extLst>
      <p:ext uri="{BB962C8B-B14F-4D97-AF65-F5344CB8AC3E}">
        <p14:creationId xmlns:p14="http://schemas.microsoft.com/office/powerpoint/2010/main" val="1345011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23201" y="306533"/>
            <a:ext cx="3604953" cy="808849"/>
          </a:xfrm>
        </p:spPr>
        <p:txBody>
          <a:bodyPr/>
          <a:lstStyle/>
          <a:p>
            <a:r>
              <a:rPr lang="zh-TW" altLang="en-US" dirty="0">
                <a:solidFill>
                  <a:srgbClr val="003399"/>
                </a:solidFill>
                <a:latin typeface="華康行楷體W5" panose="03000509000000000000" pitchFamily="65" charset="-120"/>
                <a:ea typeface="華康行楷體W5" panose="03000509000000000000" pitchFamily="65" charset="-120"/>
              </a:rPr>
              <a:t>授權的好處：</a:t>
            </a:r>
          </a:p>
        </p:txBody>
      </p:sp>
      <p:graphicFrame>
        <p:nvGraphicFramePr>
          <p:cNvPr id="4" name="資料庫圖表 3"/>
          <p:cNvGraphicFramePr/>
          <p:nvPr>
            <p:extLst>
              <p:ext uri="{D42A27DB-BD31-4B8C-83A1-F6EECF244321}">
                <p14:modId xmlns:p14="http://schemas.microsoft.com/office/powerpoint/2010/main" val="575301568"/>
              </p:ext>
            </p:extLst>
          </p:nvPr>
        </p:nvGraphicFramePr>
        <p:xfrm>
          <a:off x="2236123" y="1308394"/>
          <a:ext cx="7622772" cy="4434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橢圓形圖說文字 9"/>
          <p:cNvSpPr/>
          <p:nvPr/>
        </p:nvSpPr>
        <p:spPr>
          <a:xfrm rot="20587796" flipH="1">
            <a:off x="743095" y="1610833"/>
            <a:ext cx="2394666" cy="1588838"/>
          </a:xfrm>
          <a:prstGeom prst="wedgeEllipseCallout">
            <a:avLst/>
          </a:prstGeom>
          <a:solidFill>
            <a:schemeClr val="accent3">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zh-TW" dirty="0">
                <a:ln w="0"/>
                <a:solidFill>
                  <a:schemeClr val="tx1"/>
                </a:solidFill>
                <a:effectLst>
                  <a:outerShdw blurRad="38100" dist="19050" dir="2700000" algn="tl" rotWithShape="0">
                    <a:schemeClr val="dk1">
                      <a:alpha val="40000"/>
                    </a:schemeClr>
                  </a:outerShdw>
                </a:effectLst>
              </a:rPr>
              <a:t>只要授權，申報人就可以免自行查詢大部分財產</a:t>
            </a:r>
            <a:endParaRPr lang="zh-TW" altLang="en-US" dirty="0">
              <a:ln w="0"/>
              <a:solidFill>
                <a:schemeClr val="tx1"/>
              </a:solidFill>
              <a:effectLst>
                <a:outerShdw blurRad="38100" dist="19050" dir="2700000" algn="tl" rotWithShape="0">
                  <a:schemeClr val="dk1">
                    <a:alpha val="40000"/>
                  </a:schemeClr>
                </a:outerShdw>
              </a:effectLst>
            </a:endParaRPr>
          </a:p>
        </p:txBody>
      </p:sp>
      <p:sp>
        <p:nvSpPr>
          <p:cNvPr id="11" name="橢圓形圖說文字 10"/>
          <p:cNvSpPr/>
          <p:nvPr/>
        </p:nvSpPr>
        <p:spPr>
          <a:xfrm rot="20601978" flipH="1">
            <a:off x="909778" y="3618378"/>
            <a:ext cx="2541015" cy="2745660"/>
          </a:xfrm>
          <a:prstGeom prst="wedgeEllipseCallout">
            <a:avLst/>
          </a:prstGeom>
          <a:solidFill>
            <a:schemeClr val="accent3">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zh-TW" dirty="0">
                <a:solidFill>
                  <a:schemeClr val="tx1"/>
                </a:solidFill>
              </a:rPr>
              <a:t>利用網路介接查核平台向相關政府機關及金融機構等取得大部分申報人應申報之財產內容</a:t>
            </a:r>
            <a:endParaRPr lang="zh-TW" altLang="en-US" dirty="0">
              <a:solidFill>
                <a:schemeClr val="tx1"/>
              </a:solidFill>
            </a:endParaRPr>
          </a:p>
        </p:txBody>
      </p:sp>
      <p:sp>
        <p:nvSpPr>
          <p:cNvPr id="12" name="雲朵形圖說文字 11"/>
          <p:cNvSpPr/>
          <p:nvPr/>
        </p:nvSpPr>
        <p:spPr>
          <a:xfrm rot="294929">
            <a:off x="8673873" y="473825"/>
            <a:ext cx="2190862" cy="2286000"/>
          </a:xfrm>
          <a:prstGeom prst="cloudCallou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n w="0"/>
                <a:solidFill>
                  <a:schemeClr val="tx1"/>
                </a:solidFill>
                <a:effectLst>
                  <a:outerShdw blurRad="38100" dist="19050" dir="2700000" algn="tl" rotWithShape="0">
                    <a:schemeClr val="dk1">
                      <a:alpha val="40000"/>
                    </a:schemeClr>
                  </a:outerShdw>
                </a:effectLst>
              </a:rPr>
              <a:t>只要使用自然人憑證，就可以輕鬆下載申報軟體進行網路授權</a:t>
            </a:r>
          </a:p>
        </p:txBody>
      </p:sp>
      <p:sp>
        <p:nvSpPr>
          <p:cNvPr id="18" name="雲朵形圖說文字 17"/>
          <p:cNvSpPr/>
          <p:nvPr/>
        </p:nvSpPr>
        <p:spPr>
          <a:xfrm>
            <a:off x="8262851" y="3682538"/>
            <a:ext cx="3524596" cy="2152997"/>
          </a:xfrm>
          <a:prstGeom prst="cloudCallout">
            <a:avLst/>
          </a:prstGeom>
          <a:solidFill>
            <a:schemeClr val="accent3">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1600" dirty="0">
                <a:ln w="0"/>
                <a:solidFill>
                  <a:schemeClr val="tx1"/>
                </a:solidFill>
                <a:effectLst>
                  <a:outerShdw blurRad="38100" dist="19050" dir="2700000" algn="tl" rotWithShape="0">
                    <a:schemeClr val="dk1">
                      <a:alpha val="40000"/>
                    </a:schemeClr>
                  </a:outerShdw>
                </a:effectLst>
              </a:rPr>
              <a:t>透過授權取得財產資料，將大幅提升財產申報內容的正確性，並大幅降低事後因申報不實，須提出說明或面對裁罰的情形</a:t>
            </a:r>
          </a:p>
        </p:txBody>
      </p:sp>
    </p:spTree>
    <p:extLst>
      <p:ext uri="{BB962C8B-B14F-4D97-AF65-F5344CB8AC3E}">
        <p14:creationId xmlns:p14="http://schemas.microsoft.com/office/powerpoint/2010/main" val="342523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00826" y="624917"/>
            <a:ext cx="5524500" cy="574675"/>
          </a:xfrm>
          <a:prstGeom prst="rect">
            <a:avLst/>
          </a:prstGeom>
        </p:spPr>
        <p:txBody>
          <a:bodyPr vert="horz" wrap="square" lIns="0" tIns="12700" rIns="0" bIns="0" rtlCol="0">
            <a:spAutoFit/>
          </a:bodyPr>
          <a:lstStyle/>
          <a:p>
            <a:pPr marL="12700">
              <a:lnSpc>
                <a:spcPct val="100000"/>
              </a:lnSpc>
              <a:spcBef>
                <a:spcPts val="100"/>
              </a:spcBef>
            </a:pPr>
            <a:r>
              <a:rPr dirty="0"/>
              <a:t>一次性同意授權流程</a:t>
            </a:r>
          </a:p>
        </p:txBody>
      </p:sp>
      <p:sp>
        <p:nvSpPr>
          <p:cNvPr id="3" name="object 3"/>
          <p:cNvSpPr/>
          <p:nvPr/>
        </p:nvSpPr>
        <p:spPr>
          <a:xfrm>
            <a:off x="1391479" y="1700783"/>
            <a:ext cx="8732520" cy="1339850"/>
          </a:xfrm>
          <a:custGeom>
            <a:avLst/>
            <a:gdLst/>
            <a:ahLst/>
            <a:cxnLst/>
            <a:rect l="l" t="t" r="r" b="b"/>
            <a:pathLst>
              <a:path w="6549390" h="1339850">
                <a:moveTo>
                  <a:pt x="0" y="133985"/>
                </a:moveTo>
                <a:lnTo>
                  <a:pt x="6827" y="91618"/>
                </a:lnTo>
                <a:lnTo>
                  <a:pt x="25839" y="54836"/>
                </a:lnTo>
                <a:lnTo>
                  <a:pt x="54831" y="25838"/>
                </a:lnTo>
                <a:lnTo>
                  <a:pt x="91597" y="6826"/>
                </a:lnTo>
                <a:lnTo>
                  <a:pt x="133934" y="0"/>
                </a:lnTo>
                <a:lnTo>
                  <a:pt x="6415227" y="0"/>
                </a:lnTo>
                <a:lnTo>
                  <a:pt x="6457531" y="6826"/>
                </a:lnTo>
                <a:lnTo>
                  <a:pt x="6494276" y="25838"/>
                </a:lnTo>
                <a:lnTo>
                  <a:pt x="6523254" y="54836"/>
                </a:lnTo>
                <a:lnTo>
                  <a:pt x="6542259" y="91618"/>
                </a:lnTo>
                <a:lnTo>
                  <a:pt x="6549085" y="133985"/>
                </a:lnTo>
                <a:lnTo>
                  <a:pt x="6549085" y="1205483"/>
                </a:lnTo>
                <a:lnTo>
                  <a:pt x="6542259" y="1247788"/>
                </a:lnTo>
                <a:lnTo>
                  <a:pt x="6523254" y="1284532"/>
                </a:lnTo>
                <a:lnTo>
                  <a:pt x="6494276" y="1313511"/>
                </a:lnTo>
                <a:lnTo>
                  <a:pt x="6457531" y="1332516"/>
                </a:lnTo>
                <a:lnTo>
                  <a:pt x="6415227" y="1339341"/>
                </a:lnTo>
                <a:lnTo>
                  <a:pt x="133934" y="1339341"/>
                </a:lnTo>
                <a:lnTo>
                  <a:pt x="91597" y="1332516"/>
                </a:lnTo>
                <a:lnTo>
                  <a:pt x="54831" y="1313511"/>
                </a:lnTo>
                <a:lnTo>
                  <a:pt x="25839" y="1284532"/>
                </a:lnTo>
                <a:lnTo>
                  <a:pt x="6827" y="1247788"/>
                </a:lnTo>
                <a:lnTo>
                  <a:pt x="0" y="1205483"/>
                </a:lnTo>
                <a:lnTo>
                  <a:pt x="0" y="133985"/>
                </a:lnTo>
                <a:close/>
              </a:path>
            </a:pathLst>
          </a:custGeom>
          <a:ln w="25400">
            <a:solidFill>
              <a:srgbClr val="4674AB"/>
            </a:solidFill>
          </a:ln>
        </p:spPr>
        <p:txBody>
          <a:bodyPr wrap="square" lIns="0" tIns="0" rIns="0" bIns="0" rtlCol="0"/>
          <a:lstStyle/>
          <a:p>
            <a:endParaRPr/>
          </a:p>
        </p:txBody>
      </p:sp>
      <p:sp>
        <p:nvSpPr>
          <p:cNvPr id="4" name="object 4"/>
          <p:cNvSpPr txBox="1"/>
          <p:nvPr/>
        </p:nvSpPr>
        <p:spPr>
          <a:xfrm>
            <a:off x="3466178" y="2190368"/>
            <a:ext cx="4027593" cy="360680"/>
          </a:xfrm>
          <a:prstGeom prst="rect">
            <a:avLst/>
          </a:prstGeom>
        </p:spPr>
        <p:txBody>
          <a:bodyPr vert="horz" wrap="square" lIns="0" tIns="12065" rIns="0" bIns="0" rtlCol="0">
            <a:spAutoFit/>
          </a:bodyPr>
          <a:lstStyle/>
          <a:p>
            <a:pPr marL="12700">
              <a:lnSpc>
                <a:spcPct val="100000"/>
              </a:lnSpc>
              <a:spcBef>
                <a:spcPts val="95"/>
              </a:spcBef>
            </a:pPr>
            <a:r>
              <a:rPr sz="2200" spc="-5" dirty="0" err="1">
                <a:latin typeface="UKIJ CJK"/>
                <a:cs typeface="UKIJ CJK"/>
              </a:rPr>
              <a:t>申報人完成年度授權</a:t>
            </a:r>
            <a:endParaRPr sz="2200" dirty="0">
              <a:latin typeface="UKIJ CJK"/>
              <a:cs typeface="UKIJ CJK"/>
            </a:endParaRPr>
          </a:p>
        </p:txBody>
      </p:sp>
      <p:sp>
        <p:nvSpPr>
          <p:cNvPr id="5" name="object 5"/>
          <p:cNvSpPr/>
          <p:nvPr/>
        </p:nvSpPr>
        <p:spPr>
          <a:xfrm>
            <a:off x="1920337" y="3151822"/>
            <a:ext cx="9502987" cy="2901950"/>
          </a:xfrm>
          <a:custGeom>
            <a:avLst/>
            <a:gdLst/>
            <a:ahLst/>
            <a:cxnLst/>
            <a:rect l="l" t="t" r="r" b="b"/>
            <a:pathLst>
              <a:path w="7127240" h="2901950">
                <a:moveTo>
                  <a:pt x="0" y="133985"/>
                </a:moveTo>
                <a:lnTo>
                  <a:pt x="6838" y="91618"/>
                </a:lnTo>
                <a:lnTo>
                  <a:pt x="25875" y="54836"/>
                </a:lnTo>
                <a:lnTo>
                  <a:pt x="54891" y="25838"/>
                </a:lnTo>
                <a:lnTo>
                  <a:pt x="91667" y="6826"/>
                </a:lnTo>
                <a:lnTo>
                  <a:pt x="133984" y="0"/>
                </a:lnTo>
                <a:lnTo>
                  <a:pt x="6415277" y="0"/>
                </a:lnTo>
                <a:lnTo>
                  <a:pt x="6457582" y="6826"/>
                </a:lnTo>
                <a:lnTo>
                  <a:pt x="6494326" y="25838"/>
                </a:lnTo>
                <a:lnTo>
                  <a:pt x="6523305" y="54836"/>
                </a:lnTo>
                <a:lnTo>
                  <a:pt x="6542310" y="91618"/>
                </a:lnTo>
                <a:lnTo>
                  <a:pt x="6549136" y="133985"/>
                </a:lnTo>
                <a:lnTo>
                  <a:pt x="6549136" y="1205357"/>
                </a:lnTo>
                <a:lnTo>
                  <a:pt x="6542310" y="1247723"/>
                </a:lnTo>
                <a:lnTo>
                  <a:pt x="6523305" y="1284505"/>
                </a:lnTo>
                <a:lnTo>
                  <a:pt x="6494326" y="1313503"/>
                </a:lnTo>
                <a:lnTo>
                  <a:pt x="6457582" y="1332515"/>
                </a:lnTo>
                <a:lnTo>
                  <a:pt x="6415277" y="1339342"/>
                </a:lnTo>
                <a:lnTo>
                  <a:pt x="133984" y="1339342"/>
                </a:lnTo>
                <a:lnTo>
                  <a:pt x="91667" y="1332515"/>
                </a:lnTo>
                <a:lnTo>
                  <a:pt x="54891" y="1313503"/>
                </a:lnTo>
                <a:lnTo>
                  <a:pt x="25875" y="1284505"/>
                </a:lnTo>
                <a:lnTo>
                  <a:pt x="6838" y="1247723"/>
                </a:lnTo>
                <a:lnTo>
                  <a:pt x="0" y="1205357"/>
                </a:lnTo>
                <a:lnTo>
                  <a:pt x="0" y="133985"/>
                </a:lnTo>
                <a:close/>
              </a:path>
              <a:path w="7127240" h="2901950">
                <a:moveTo>
                  <a:pt x="577977" y="1696466"/>
                </a:moveTo>
                <a:lnTo>
                  <a:pt x="584802" y="1654161"/>
                </a:lnTo>
                <a:lnTo>
                  <a:pt x="603807" y="1617417"/>
                </a:lnTo>
                <a:lnTo>
                  <a:pt x="632786" y="1588438"/>
                </a:lnTo>
                <a:lnTo>
                  <a:pt x="669530" y="1569433"/>
                </a:lnTo>
                <a:lnTo>
                  <a:pt x="711835" y="1562608"/>
                </a:lnTo>
                <a:lnTo>
                  <a:pt x="6993128" y="1562608"/>
                </a:lnTo>
                <a:lnTo>
                  <a:pt x="7035445" y="1569433"/>
                </a:lnTo>
                <a:lnTo>
                  <a:pt x="7072221" y="1588438"/>
                </a:lnTo>
                <a:lnTo>
                  <a:pt x="7101237" y="1617417"/>
                </a:lnTo>
                <a:lnTo>
                  <a:pt x="7120274" y="1654161"/>
                </a:lnTo>
                <a:lnTo>
                  <a:pt x="7127113" y="1696466"/>
                </a:lnTo>
                <a:lnTo>
                  <a:pt x="7127113" y="2767977"/>
                </a:lnTo>
                <a:lnTo>
                  <a:pt x="7120274" y="2810309"/>
                </a:lnTo>
                <a:lnTo>
                  <a:pt x="7101237" y="2847075"/>
                </a:lnTo>
                <a:lnTo>
                  <a:pt x="7072221" y="2876068"/>
                </a:lnTo>
                <a:lnTo>
                  <a:pt x="7035445" y="2895083"/>
                </a:lnTo>
                <a:lnTo>
                  <a:pt x="6993128" y="2901911"/>
                </a:lnTo>
                <a:lnTo>
                  <a:pt x="711835" y="2901911"/>
                </a:lnTo>
                <a:lnTo>
                  <a:pt x="669530" y="2895083"/>
                </a:lnTo>
                <a:lnTo>
                  <a:pt x="632786" y="2876068"/>
                </a:lnTo>
                <a:lnTo>
                  <a:pt x="603807" y="2847075"/>
                </a:lnTo>
                <a:lnTo>
                  <a:pt x="584802" y="2810309"/>
                </a:lnTo>
                <a:lnTo>
                  <a:pt x="577977" y="2767977"/>
                </a:lnTo>
                <a:lnTo>
                  <a:pt x="577977" y="1696466"/>
                </a:lnTo>
                <a:close/>
              </a:path>
            </a:pathLst>
          </a:custGeom>
          <a:ln w="25400">
            <a:solidFill>
              <a:srgbClr val="4674AB"/>
            </a:solidFill>
          </a:ln>
        </p:spPr>
        <p:txBody>
          <a:bodyPr wrap="square" lIns="0" tIns="0" rIns="0" bIns="0" rtlCol="0"/>
          <a:lstStyle/>
          <a:p>
            <a:endParaRPr/>
          </a:p>
        </p:txBody>
      </p:sp>
      <p:sp>
        <p:nvSpPr>
          <p:cNvPr id="6" name="object 6"/>
          <p:cNvSpPr txBox="1"/>
          <p:nvPr/>
        </p:nvSpPr>
        <p:spPr>
          <a:xfrm>
            <a:off x="2884556" y="3489451"/>
            <a:ext cx="7128087" cy="2165145"/>
          </a:xfrm>
          <a:prstGeom prst="rect">
            <a:avLst/>
          </a:prstGeom>
        </p:spPr>
        <p:txBody>
          <a:bodyPr vert="horz" wrap="square" lIns="0" tIns="86995" rIns="0" bIns="0" rtlCol="0">
            <a:spAutoFit/>
          </a:bodyPr>
          <a:lstStyle/>
          <a:p>
            <a:pPr marL="12700">
              <a:lnSpc>
                <a:spcPct val="100000"/>
              </a:lnSpc>
              <a:spcBef>
                <a:spcPts val="685"/>
              </a:spcBef>
            </a:pPr>
            <a:r>
              <a:rPr sz="2200" spc="-5" dirty="0">
                <a:latin typeface="UKIJ CJK"/>
                <a:cs typeface="UKIJ CJK"/>
              </a:rPr>
              <a:t>往後每年度</a:t>
            </a:r>
            <a:endParaRPr sz="2200" dirty="0">
              <a:latin typeface="UKIJ CJK"/>
              <a:cs typeface="UKIJ CJK"/>
            </a:endParaRPr>
          </a:p>
          <a:p>
            <a:pPr marL="12700">
              <a:lnSpc>
                <a:spcPct val="100000"/>
              </a:lnSpc>
              <a:spcBef>
                <a:spcPts val="590"/>
              </a:spcBef>
            </a:pPr>
            <a:r>
              <a:rPr sz="2200" spc="-5" dirty="0" err="1">
                <a:latin typeface="UKIJ CJK"/>
                <a:cs typeface="UKIJ CJK"/>
              </a:rPr>
              <a:t>申報人如於同一機關同一應申報職務</a:t>
            </a:r>
            <a:endParaRPr lang="en-US" sz="2200" spc="-5" dirty="0">
              <a:latin typeface="UKIJ CJK"/>
              <a:cs typeface="UKIJ CJK"/>
            </a:endParaRPr>
          </a:p>
          <a:p>
            <a:pPr marL="12700">
              <a:lnSpc>
                <a:spcPct val="100000"/>
              </a:lnSpc>
              <a:spcBef>
                <a:spcPts val="590"/>
              </a:spcBef>
            </a:pPr>
            <a:endParaRPr sz="2200" dirty="0">
              <a:latin typeface="UKIJ CJK"/>
              <a:cs typeface="UKIJ CJK"/>
            </a:endParaRPr>
          </a:p>
          <a:p>
            <a:pPr>
              <a:lnSpc>
                <a:spcPct val="100000"/>
              </a:lnSpc>
              <a:spcBef>
                <a:spcPts val="50"/>
              </a:spcBef>
            </a:pPr>
            <a:endParaRPr sz="3200" dirty="0">
              <a:latin typeface="UKIJ CJK"/>
              <a:cs typeface="UKIJ CJK"/>
            </a:endParaRPr>
          </a:p>
          <a:p>
            <a:pPr marL="590550" marR="5080">
              <a:lnSpc>
                <a:spcPct val="129600"/>
              </a:lnSpc>
            </a:pPr>
            <a:r>
              <a:rPr sz="2200" spc="-5" dirty="0" err="1">
                <a:latin typeface="UKIJ CJK"/>
                <a:cs typeface="UKIJ CJK"/>
              </a:rPr>
              <a:t>由受理申報單位於後臺管理端進行</a:t>
            </a:r>
            <a:r>
              <a:rPr sz="2200" dirty="0" err="1">
                <a:latin typeface="UKIJ CJK"/>
                <a:cs typeface="UKIJ CJK"/>
              </a:rPr>
              <a:t>授</a:t>
            </a:r>
            <a:r>
              <a:rPr sz="2200" spc="-5" dirty="0" err="1">
                <a:latin typeface="UKIJ CJK"/>
                <a:cs typeface="UKIJ CJK"/>
              </a:rPr>
              <a:t>權作業</a:t>
            </a:r>
            <a:endParaRPr sz="2200" dirty="0">
              <a:latin typeface="UKIJ CJK"/>
              <a:cs typeface="UKIJ CJK"/>
            </a:endParaRPr>
          </a:p>
        </p:txBody>
      </p:sp>
      <p:grpSp>
        <p:nvGrpSpPr>
          <p:cNvPr id="7" name="object 7"/>
          <p:cNvGrpSpPr/>
          <p:nvPr/>
        </p:nvGrpSpPr>
        <p:grpSpPr>
          <a:xfrm>
            <a:off x="1048034" y="2829666"/>
            <a:ext cx="9612943" cy="3381058"/>
            <a:chOff x="960837" y="2716529"/>
            <a:chExt cx="7209707" cy="3381058"/>
          </a:xfrm>
        </p:grpSpPr>
        <p:sp>
          <p:nvSpPr>
            <p:cNvPr id="8" name="object 8"/>
            <p:cNvSpPr/>
            <p:nvPr/>
          </p:nvSpPr>
          <p:spPr>
            <a:xfrm>
              <a:off x="6722109" y="2716529"/>
              <a:ext cx="870585" cy="870585"/>
            </a:xfrm>
            <a:custGeom>
              <a:avLst/>
              <a:gdLst/>
              <a:ahLst/>
              <a:cxnLst/>
              <a:rect l="l" t="t" r="r" b="b"/>
              <a:pathLst>
                <a:path w="870584" h="870585">
                  <a:moveTo>
                    <a:pt x="674751" y="0"/>
                  </a:moveTo>
                  <a:lnTo>
                    <a:pt x="195961" y="0"/>
                  </a:lnTo>
                  <a:lnTo>
                    <a:pt x="195961" y="478790"/>
                  </a:lnTo>
                  <a:lnTo>
                    <a:pt x="0" y="478790"/>
                  </a:lnTo>
                  <a:lnTo>
                    <a:pt x="435356" y="870585"/>
                  </a:lnTo>
                  <a:lnTo>
                    <a:pt x="870585" y="478790"/>
                  </a:lnTo>
                  <a:lnTo>
                    <a:pt x="674751" y="478790"/>
                  </a:lnTo>
                  <a:lnTo>
                    <a:pt x="674751" y="0"/>
                  </a:lnTo>
                  <a:close/>
                </a:path>
              </a:pathLst>
            </a:custGeom>
            <a:solidFill>
              <a:srgbClr val="B8CDE4">
                <a:alpha val="90194"/>
              </a:srgbClr>
            </a:solidFill>
          </p:spPr>
          <p:txBody>
            <a:bodyPr wrap="square" lIns="0" tIns="0" rIns="0" bIns="0" rtlCol="0"/>
            <a:lstStyle/>
            <a:p>
              <a:endParaRPr/>
            </a:p>
          </p:txBody>
        </p:sp>
        <p:sp>
          <p:nvSpPr>
            <p:cNvPr id="9" name="object 9"/>
            <p:cNvSpPr/>
            <p:nvPr/>
          </p:nvSpPr>
          <p:spPr>
            <a:xfrm>
              <a:off x="6722109" y="2716529"/>
              <a:ext cx="870585" cy="870585"/>
            </a:xfrm>
            <a:custGeom>
              <a:avLst/>
              <a:gdLst/>
              <a:ahLst/>
              <a:cxnLst/>
              <a:rect l="l" t="t" r="r" b="b"/>
              <a:pathLst>
                <a:path w="870584" h="870585">
                  <a:moveTo>
                    <a:pt x="0" y="478790"/>
                  </a:moveTo>
                  <a:lnTo>
                    <a:pt x="195961" y="478790"/>
                  </a:lnTo>
                  <a:lnTo>
                    <a:pt x="195961" y="0"/>
                  </a:lnTo>
                  <a:lnTo>
                    <a:pt x="674751" y="0"/>
                  </a:lnTo>
                  <a:lnTo>
                    <a:pt x="674751" y="478790"/>
                  </a:lnTo>
                  <a:lnTo>
                    <a:pt x="870585" y="478790"/>
                  </a:lnTo>
                  <a:lnTo>
                    <a:pt x="435356" y="870585"/>
                  </a:lnTo>
                  <a:lnTo>
                    <a:pt x="0" y="478790"/>
                  </a:lnTo>
                  <a:close/>
                </a:path>
              </a:pathLst>
            </a:custGeom>
            <a:ln w="25400">
              <a:solidFill>
                <a:srgbClr val="4F81BC"/>
              </a:solidFill>
            </a:ln>
          </p:spPr>
          <p:txBody>
            <a:bodyPr wrap="square" lIns="0" tIns="0" rIns="0" bIns="0" rtlCol="0"/>
            <a:lstStyle/>
            <a:p>
              <a:endParaRPr/>
            </a:p>
          </p:txBody>
        </p:sp>
        <p:sp>
          <p:nvSpPr>
            <p:cNvPr id="10" name="object 10"/>
            <p:cNvSpPr/>
            <p:nvPr/>
          </p:nvSpPr>
          <p:spPr>
            <a:xfrm>
              <a:off x="7299959" y="4270120"/>
              <a:ext cx="870585" cy="870585"/>
            </a:xfrm>
            <a:custGeom>
              <a:avLst/>
              <a:gdLst/>
              <a:ahLst/>
              <a:cxnLst/>
              <a:rect l="l" t="t" r="r" b="b"/>
              <a:pathLst>
                <a:path w="870584" h="870585">
                  <a:moveTo>
                    <a:pt x="674751" y="0"/>
                  </a:moveTo>
                  <a:lnTo>
                    <a:pt x="195961" y="0"/>
                  </a:lnTo>
                  <a:lnTo>
                    <a:pt x="195961" y="478789"/>
                  </a:lnTo>
                  <a:lnTo>
                    <a:pt x="0" y="478789"/>
                  </a:lnTo>
                  <a:lnTo>
                    <a:pt x="435356" y="870584"/>
                  </a:lnTo>
                  <a:lnTo>
                    <a:pt x="870585" y="478789"/>
                  </a:lnTo>
                  <a:lnTo>
                    <a:pt x="674751" y="478789"/>
                  </a:lnTo>
                  <a:lnTo>
                    <a:pt x="674751" y="0"/>
                  </a:lnTo>
                  <a:close/>
                </a:path>
              </a:pathLst>
            </a:custGeom>
            <a:solidFill>
              <a:srgbClr val="B8CDE4">
                <a:alpha val="90194"/>
              </a:srgbClr>
            </a:solidFill>
          </p:spPr>
          <p:txBody>
            <a:bodyPr wrap="square" lIns="0" tIns="0" rIns="0" bIns="0" rtlCol="0"/>
            <a:lstStyle/>
            <a:p>
              <a:endParaRPr/>
            </a:p>
          </p:txBody>
        </p:sp>
        <p:sp>
          <p:nvSpPr>
            <p:cNvPr id="11" name="object 11"/>
            <p:cNvSpPr/>
            <p:nvPr/>
          </p:nvSpPr>
          <p:spPr>
            <a:xfrm>
              <a:off x="7299959" y="4270120"/>
              <a:ext cx="870585" cy="870585"/>
            </a:xfrm>
            <a:custGeom>
              <a:avLst/>
              <a:gdLst/>
              <a:ahLst/>
              <a:cxnLst/>
              <a:rect l="l" t="t" r="r" b="b"/>
              <a:pathLst>
                <a:path w="870584" h="870585">
                  <a:moveTo>
                    <a:pt x="0" y="478789"/>
                  </a:moveTo>
                  <a:lnTo>
                    <a:pt x="195961" y="478789"/>
                  </a:lnTo>
                  <a:lnTo>
                    <a:pt x="195961" y="0"/>
                  </a:lnTo>
                  <a:lnTo>
                    <a:pt x="674751" y="0"/>
                  </a:lnTo>
                  <a:lnTo>
                    <a:pt x="674751" y="478789"/>
                  </a:lnTo>
                  <a:lnTo>
                    <a:pt x="870585" y="478789"/>
                  </a:lnTo>
                  <a:lnTo>
                    <a:pt x="435356" y="870584"/>
                  </a:lnTo>
                  <a:lnTo>
                    <a:pt x="0" y="478789"/>
                  </a:lnTo>
                  <a:close/>
                </a:path>
              </a:pathLst>
            </a:custGeom>
            <a:ln w="25400">
              <a:solidFill>
                <a:srgbClr val="4F81BC"/>
              </a:solidFill>
            </a:ln>
          </p:spPr>
          <p:txBody>
            <a:bodyPr wrap="square" lIns="0" tIns="0" rIns="0" bIns="0" rtlCol="0"/>
            <a:lstStyle/>
            <a:p>
              <a:endParaRPr/>
            </a:p>
          </p:txBody>
        </p:sp>
        <p:sp>
          <p:nvSpPr>
            <p:cNvPr id="12" name="object 12"/>
            <p:cNvSpPr/>
            <p:nvPr/>
          </p:nvSpPr>
          <p:spPr>
            <a:xfrm>
              <a:off x="7235825" y="5373687"/>
              <a:ext cx="896937" cy="723900"/>
            </a:xfrm>
            <a:prstGeom prst="rect">
              <a:avLst/>
            </a:prstGeom>
            <a:blipFill>
              <a:blip r:embed="rId2" cstate="print"/>
              <a:stretch>
                <a:fillRect/>
              </a:stretch>
            </a:blipFill>
          </p:spPr>
          <p:txBody>
            <a:bodyPr wrap="square" lIns="0" tIns="0" rIns="0" bIns="0" rtlCol="0"/>
            <a:lstStyle/>
            <a:p>
              <a:endParaRPr/>
            </a:p>
          </p:txBody>
        </p:sp>
        <p:sp>
          <p:nvSpPr>
            <p:cNvPr id="13" name="object 13"/>
            <p:cNvSpPr/>
            <p:nvPr/>
          </p:nvSpPr>
          <p:spPr>
            <a:xfrm>
              <a:off x="960837" y="4826793"/>
              <a:ext cx="927100" cy="1093787"/>
            </a:xfrm>
            <a:prstGeom prst="rect">
              <a:avLst/>
            </a:prstGeom>
            <a:blipFill>
              <a:blip r:embed="rId3" cstate="print"/>
              <a:stretch>
                <a:fillRect/>
              </a:stretch>
            </a:blipFill>
          </p:spPr>
          <p:txBody>
            <a:bodyPr wrap="square" lIns="0" tIns="0" rIns="0" bIns="0" rtlCol="0"/>
            <a:lstStyle/>
            <a:p>
              <a:endParaRPr dirty="0"/>
            </a:p>
          </p:txBody>
        </p:sp>
      </p:grpSp>
    </p:spTree>
    <p:extLst>
      <p:ext uri="{BB962C8B-B14F-4D97-AF65-F5344CB8AC3E}">
        <p14:creationId xmlns:p14="http://schemas.microsoft.com/office/powerpoint/2010/main" val="2546805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內容版面配置區 2">
            <a:extLst>
              <a:ext uri="{FF2B5EF4-FFF2-40B4-BE49-F238E27FC236}">
                <a16:creationId xmlns:a16="http://schemas.microsoft.com/office/drawing/2014/main" id="{875F3528-EB39-5229-10D6-28A377880700}"/>
              </a:ext>
            </a:extLst>
          </p:cNvPr>
          <p:cNvSpPr>
            <a:spLocks noGrp="1"/>
          </p:cNvSpPr>
          <p:nvPr>
            <p:ph idx="1"/>
          </p:nvPr>
        </p:nvSpPr>
        <p:spPr>
          <a:xfrm>
            <a:off x="1981200" y="1600201"/>
            <a:ext cx="7467600" cy="4873625"/>
          </a:xfrm>
        </p:spPr>
        <p:txBody>
          <a:bodyPr/>
          <a:lstStyle/>
          <a:p>
            <a:endParaRPr lang="zh-TW" altLang="en-US"/>
          </a:p>
        </p:txBody>
      </p:sp>
      <p:pic>
        <p:nvPicPr>
          <p:cNvPr id="63492" name="圖片 4">
            <a:extLst>
              <a:ext uri="{FF2B5EF4-FFF2-40B4-BE49-F238E27FC236}">
                <a16:creationId xmlns:a16="http://schemas.microsoft.com/office/drawing/2014/main" id="{E67D83FF-9CCF-4C45-C766-A28067169B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0025"/>
            <a:ext cx="9144000" cy="645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圖片 3">
            <a:extLst>
              <a:ext uri="{FF2B5EF4-FFF2-40B4-BE49-F238E27FC236}">
                <a16:creationId xmlns:a16="http://schemas.microsoft.com/office/drawing/2014/main" id="{0A2F9594-F224-3417-CF31-9E0FAB3DF8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0800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id="{CFBCF45E-6D34-E6F2-812E-B42C2926C047}"/>
              </a:ext>
            </a:extLst>
          </p:cNvPr>
          <p:cNvSpPr/>
          <p:nvPr/>
        </p:nvSpPr>
        <p:spPr>
          <a:xfrm>
            <a:off x="6488947" y="3709207"/>
            <a:ext cx="5218095" cy="923330"/>
          </a:xfrm>
          <a:prstGeom prst="rect">
            <a:avLst/>
          </a:prstGeom>
        </p:spPr>
        <p:style>
          <a:lnRef idx="2">
            <a:schemeClr val="accent6"/>
          </a:lnRef>
          <a:fillRef idx="1">
            <a:schemeClr val="lt1"/>
          </a:fillRef>
          <a:effectRef idx="0">
            <a:schemeClr val="accent6"/>
          </a:effectRef>
          <a:fontRef idx="minor">
            <a:schemeClr val="dk1"/>
          </a:fontRef>
        </p:style>
        <p:txBody>
          <a:bodyPr wrap="none" lIns="91440" tIns="45720" rIns="91440" bIns="45720">
            <a:spAutoFit/>
          </a:bodyPr>
          <a:lstStyle/>
          <a:p>
            <a:pPr algn="ctr"/>
            <a:r>
              <a:rPr lang="zh-TW" altLang="en-US" sz="5400" b="0" cap="none" spc="0" dirty="0">
                <a:ln w="0"/>
                <a:solidFill>
                  <a:srgbClr val="0000FF"/>
                </a:solidFill>
                <a:effectLst>
                  <a:outerShdw blurRad="38100" dist="19050" dir="2700000" algn="tl" rotWithShape="0">
                    <a:schemeClr val="dk1">
                      <a:alpha val="40000"/>
                    </a:schemeClr>
                  </a:outerShdw>
                </a:effectLst>
              </a:rPr>
              <a:t>其餘時間是反灰</a:t>
            </a:r>
            <a:r>
              <a:rPr lang="en-US" altLang="zh-TW" sz="5400" b="0" cap="none" spc="0" dirty="0">
                <a:ln w="0"/>
                <a:solidFill>
                  <a:srgbClr val="0000FF"/>
                </a:solidFill>
                <a:effectLst>
                  <a:outerShdw blurRad="38100" dist="19050" dir="2700000" algn="tl" rotWithShape="0">
                    <a:schemeClr val="dk1">
                      <a:alpha val="40000"/>
                    </a:schemeClr>
                  </a:outerShdw>
                </a:effectLst>
              </a:rPr>
              <a:t>!</a:t>
            </a:r>
            <a:endParaRPr lang="zh-TW" altLang="en-US" sz="5400" b="0" cap="none" spc="0" dirty="0">
              <a:ln w="0"/>
              <a:solidFill>
                <a:srgbClr val="0000FF"/>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10C988B-C5C7-24F1-2B39-1C5E78A61900}"/>
              </a:ext>
            </a:extLst>
          </p:cNvPr>
          <p:cNvSpPr>
            <a:spLocks noGrp="1"/>
          </p:cNvSpPr>
          <p:nvPr>
            <p:ph type="title"/>
          </p:nvPr>
        </p:nvSpPr>
        <p:spPr/>
        <p:txBody>
          <a:bodyPr/>
          <a:lstStyle/>
          <a:p>
            <a:pPr>
              <a:defRPr/>
            </a:pPr>
            <a:endParaRPr lang="zh-TW" altLang="en-US"/>
          </a:p>
        </p:txBody>
      </p:sp>
      <p:sp>
        <p:nvSpPr>
          <p:cNvPr id="65539" name="內容版面配置區 2">
            <a:extLst>
              <a:ext uri="{FF2B5EF4-FFF2-40B4-BE49-F238E27FC236}">
                <a16:creationId xmlns:a16="http://schemas.microsoft.com/office/drawing/2014/main" id="{BCBB4879-BE0F-A67A-20C6-DDC7D8E8B6EB}"/>
              </a:ext>
            </a:extLst>
          </p:cNvPr>
          <p:cNvSpPr>
            <a:spLocks noGrp="1"/>
          </p:cNvSpPr>
          <p:nvPr>
            <p:ph idx="1"/>
          </p:nvPr>
        </p:nvSpPr>
        <p:spPr>
          <a:xfrm>
            <a:off x="1981200" y="1600201"/>
            <a:ext cx="7467600" cy="4873625"/>
          </a:xfrm>
        </p:spPr>
        <p:txBody>
          <a:bodyPr/>
          <a:lstStyle/>
          <a:p>
            <a:endParaRPr lang="zh-TW" altLang="en-US"/>
          </a:p>
        </p:txBody>
      </p:sp>
      <p:pic>
        <p:nvPicPr>
          <p:cNvPr id="65540" name="圖片 4">
            <a:extLst>
              <a:ext uri="{FF2B5EF4-FFF2-40B4-BE49-F238E27FC236}">
                <a16:creationId xmlns:a16="http://schemas.microsoft.com/office/drawing/2014/main" id="{DC998943-F8A2-5D79-AA80-9E7FC903C7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5889"/>
            <a:ext cx="9144000"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1D88F895-6ABE-45C6-B147-E045440D09A6}"/>
              </a:ext>
            </a:extLst>
          </p:cNvPr>
          <p:cNvSpPr>
            <a:spLocks noGrp="1"/>
          </p:cNvSpPr>
          <p:nvPr>
            <p:ph type="title"/>
          </p:nvPr>
        </p:nvSpPr>
        <p:spPr>
          <a:xfrm>
            <a:off x="1755165" y="2532787"/>
            <a:ext cx="9601196" cy="1303867"/>
          </a:xfrm>
        </p:spPr>
        <p:txBody>
          <a:bodyPr>
            <a:normAutofit/>
          </a:bodyPr>
          <a:lstStyle/>
          <a:p>
            <a:r>
              <a:rPr lang="zh-TW" altLang="en-US" sz="7200" b="1" dirty="0">
                <a:solidFill>
                  <a:srgbClr val="0000FF"/>
                </a:solidFill>
                <a:latin typeface="標楷體" panose="03000509000000000000" pitchFamily="65" charset="-120"/>
                <a:ea typeface="標楷體" panose="03000509000000000000" pitchFamily="65" charset="-120"/>
              </a:rPr>
              <a:t>公職人員財產申報法</a:t>
            </a:r>
            <a:endParaRPr lang="zh-TW" altLang="en-US" sz="7200" dirty="0">
              <a:solidFill>
                <a:srgbClr val="0000FF"/>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345011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內容版面配置區 2">
            <a:extLst>
              <a:ext uri="{FF2B5EF4-FFF2-40B4-BE49-F238E27FC236}">
                <a16:creationId xmlns:a16="http://schemas.microsoft.com/office/drawing/2014/main" id="{CD7E0CA0-ADED-223D-A68A-AFEEC54CC485}"/>
              </a:ext>
            </a:extLst>
          </p:cNvPr>
          <p:cNvSpPr>
            <a:spLocks noGrp="1"/>
          </p:cNvSpPr>
          <p:nvPr>
            <p:ph idx="1"/>
          </p:nvPr>
        </p:nvSpPr>
        <p:spPr>
          <a:xfrm>
            <a:off x="1981200" y="1600201"/>
            <a:ext cx="7467600" cy="4873625"/>
          </a:xfrm>
        </p:spPr>
        <p:txBody>
          <a:bodyPr/>
          <a:lstStyle/>
          <a:p>
            <a:endParaRPr lang="zh-TW" altLang="en-US"/>
          </a:p>
        </p:txBody>
      </p:sp>
      <p:pic>
        <p:nvPicPr>
          <p:cNvPr id="66564" name="圖片 4">
            <a:extLst>
              <a:ext uri="{FF2B5EF4-FFF2-40B4-BE49-F238E27FC236}">
                <a16:creationId xmlns:a16="http://schemas.microsoft.com/office/drawing/2014/main" id="{0B549428-5F19-5514-1A02-13A9251792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7800"/>
            <a:ext cx="9144000" cy="65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橢圓 1">
            <a:extLst>
              <a:ext uri="{FF2B5EF4-FFF2-40B4-BE49-F238E27FC236}">
                <a16:creationId xmlns:a16="http://schemas.microsoft.com/office/drawing/2014/main" id="{7346CABA-CF43-D774-308B-B57528833562}"/>
              </a:ext>
            </a:extLst>
          </p:cNvPr>
          <p:cNvSpPr/>
          <p:nvPr/>
        </p:nvSpPr>
        <p:spPr>
          <a:xfrm>
            <a:off x="4270075" y="1414732"/>
            <a:ext cx="776378" cy="500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內容版面配置區 2">
            <a:extLst>
              <a:ext uri="{FF2B5EF4-FFF2-40B4-BE49-F238E27FC236}">
                <a16:creationId xmlns:a16="http://schemas.microsoft.com/office/drawing/2014/main" id="{D0E0971D-C778-00C5-77DB-4E79603C664B}"/>
              </a:ext>
            </a:extLst>
          </p:cNvPr>
          <p:cNvSpPr>
            <a:spLocks noGrp="1"/>
          </p:cNvSpPr>
          <p:nvPr>
            <p:ph idx="1"/>
          </p:nvPr>
        </p:nvSpPr>
        <p:spPr>
          <a:xfrm>
            <a:off x="1981200" y="1600201"/>
            <a:ext cx="7467600" cy="4873625"/>
          </a:xfrm>
        </p:spPr>
        <p:txBody>
          <a:bodyPr/>
          <a:lstStyle/>
          <a:p>
            <a:endParaRPr lang="zh-TW" altLang="en-US"/>
          </a:p>
        </p:txBody>
      </p:sp>
      <p:pic>
        <p:nvPicPr>
          <p:cNvPr id="67588" name="圖片 4">
            <a:extLst>
              <a:ext uri="{FF2B5EF4-FFF2-40B4-BE49-F238E27FC236}">
                <a16:creationId xmlns:a16="http://schemas.microsoft.com/office/drawing/2014/main" id="{579CC74B-D195-191F-5480-A864269048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50839"/>
            <a:ext cx="9144000"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內容版面配置區 2">
            <a:extLst>
              <a:ext uri="{FF2B5EF4-FFF2-40B4-BE49-F238E27FC236}">
                <a16:creationId xmlns:a16="http://schemas.microsoft.com/office/drawing/2014/main" id="{A73167DA-3F80-B44D-FF79-3BD25F44BE7F}"/>
              </a:ext>
            </a:extLst>
          </p:cNvPr>
          <p:cNvSpPr>
            <a:spLocks noGrp="1"/>
          </p:cNvSpPr>
          <p:nvPr>
            <p:ph idx="1"/>
          </p:nvPr>
        </p:nvSpPr>
        <p:spPr>
          <a:xfrm>
            <a:off x="1981200" y="1600201"/>
            <a:ext cx="7467600" cy="4873625"/>
          </a:xfrm>
        </p:spPr>
        <p:txBody>
          <a:bodyPr/>
          <a:lstStyle/>
          <a:p>
            <a:endParaRPr lang="zh-TW" altLang="en-US"/>
          </a:p>
        </p:txBody>
      </p:sp>
      <p:pic>
        <p:nvPicPr>
          <p:cNvPr id="68612" name="圖片 4">
            <a:extLst>
              <a:ext uri="{FF2B5EF4-FFF2-40B4-BE49-F238E27FC236}">
                <a16:creationId xmlns:a16="http://schemas.microsoft.com/office/drawing/2014/main" id="{C3B86C1B-A8A7-4CED-3CD6-6A24A535AF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1289"/>
            <a:ext cx="9144000" cy="657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內容版面配置區 2">
            <a:extLst>
              <a:ext uri="{FF2B5EF4-FFF2-40B4-BE49-F238E27FC236}">
                <a16:creationId xmlns:a16="http://schemas.microsoft.com/office/drawing/2014/main" id="{D11C6D9B-5E5F-420E-A340-00E571CD786C}"/>
              </a:ext>
            </a:extLst>
          </p:cNvPr>
          <p:cNvSpPr>
            <a:spLocks noGrp="1"/>
          </p:cNvSpPr>
          <p:nvPr>
            <p:ph idx="1"/>
          </p:nvPr>
        </p:nvSpPr>
        <p:spPr>
          <a:xfrm>
            <a:off x="1981200" y="1600201"/>
            <a:ext cx="7467600" cy="4873625"/>
          </a:xfrm>
        </p:spPr>
        <p:txBody>
          <a:bodyPr/>
          <a:lstStyle/>
          <a:p>
            <a:endParaRPr lang="zh-TW" altLang="en-US"/>
          </a:p>
        </p:txBody>
      </p:sp>
      <p:pic>
        <p:nvPicPr>
          <p:cNvPr id="69636" name="圖片 4">
            <a:extLst>
              <a:ext uri="{FF2B5EF4-FFF2-40B4-BE49-F238E27FC236}">
                <a16:creationId xmlns:a16="http://schemas.microsoft.com/office/drawing/2014/main" id="{EA4FF151-DDDD-B2C9-3A9D-02357E4D50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30189"/>
            <a:ext cx="9144000" cy="639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內容版面配置區 2">
            <a:extLst>
              <a:ext uri="{FF2B5EF4-FFF2-40B4-BE49-F238E27FC236}">
                <a16:creationId xmlns:a16="http://schemas.microsoft.com/office/drawing/2014/main" id="{4E7A3CE1-A065-D0CD-7FD6-94CE8EEF288E}"/>
              </a:ext>
            </a:extLst>
          </p:cNvPr>
          <p:cNvSpPr>
            <a:spLocks noGrp="1"/>
          </p:cNvSpPr>
          <p:nvPr>
            <p:ph idx="1"/>
          </p:nvPr>
        </p:nvSpPr>
        <p:spPr>
          <a:xfrm>
            <a:off x="1981200" y="1600201"/>
            <a:ext cx="7467600" cy="4873625"/>
          </a:xfrm>
        </p:spPr>
        <p:txBody>
          <a:bodyPr/>
          <a:lstStyle/>
          <a:p>
            <a:endParaRPr lang="zh-TW" altLang="en-US"/>
          </a:p>
        </p:txBody>
      </p:sp>
      <p:pic>
        <p:nvPicPr>
          <p:cNvPr id="70660" name="圖片 4">
            <a:extLst>
              <a:ext uri="{FF2B5EF4-FFF2-40B4-BE49-F238E27FC236}">
                <a16:creationId xmlns:a16="http://schemas.microsoft.com/office/drawing/2014/main" id="{F5F648B7-178F-2B54-8481-EE02392432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350" y="0"/>
            <a:ext cx="8877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內容版面配置區 2">
            <a:extLst>
              <a:ext uri="{FF2B5EF4-FFF2-40B4-BE49-F238E27FC236}">
                <a16:creationId xmlns:a16="http://schemas.microsoft.com/office/drawing/2014/main" id="{4FDA02D6-311C-BA66-2CDE-FC14210E16EE}"/>
              </a:ext>
            </a:extLst>
          </p:cNvPr>
          <p:cNvSpPr>
            <a:spLocks noGrp="1"/>
          </p:cNvSpPr>
          <p:nvPr>
            <p:ph idx="1"/>
          </p:nvPr>
        </p:nvSpPr>
        <p:spPr>
          <a:xfrm>
            <a:off x="1981200" y="1600201"/>
            <a:ext cx="7467600" cy="4873625"/>
          </a:xfrm>
        </p:spPr>
        <p:txBody>
          <a:bodyPr/>
          <a:lstStyle/>
          <a:p>
            <a:endParaRPr lang="zh-TW" altLang="en-US"/>
          </a:p>
        </p:txBody>
      </p:sp>
      <p:pic>
        <p:nvPicPr>
          <p:cNvPr id="71684" name="圖片 4">
            <a:extLst>
              <a:ext uri="{FF2B5EF4-FFF2-40B4-BE49-F238E27FC236}">
                <a16:creationId xmlns:a16="http://schemas.microsoft.com/office/drawing/2014/main" id="{79C2834A-3F53-B1BE-6E16-A59835BB55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60364"/>
            <a:ext cx="9144000" cy="613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內容版面配置區 2">
            <a:extLst>
              <a:ext uri="{FF2B5EF4-FFF2-40B4-BE49-F238E27FC236}">
                <a16:creationId xmlns:a16="http://schemas.microsoft.com/office/drawing/2014/main" id="{7302217E-8863-6BD9-C79A-7EE16E48DE2A}"/>
              </a:ext>
            </a:extLst>
          </p:cNvPr>
          <p:cNvSpPr>
            <a:spLocks noGrp="1"/>
          </p:cNvSpPr>
          <p:nvPr>
            <p:ph idx="1"/>
          </p:nvPr>
        </p:nvSpPr>
        <p:spPr>
          <a:xfrm>
            <a:off x="1981200" y="1600201"/>
            <a:ext cx="7467600" cy="4873625"/>
          </a:xfrm>
        </p:spPr>
        <p:txBody>
          <a:bodyPr/>
          <a:lstStyle/>
          <a:p>
            <a:endParaRPr lang="zh-TW" altLang="en-US"/>
          </a:p>
        </p:txBody>
      </p:sp>
      <p:pic>
        <p:nvPicPr>
          <p:cNvPr id="72708" name="圖片 4">
            <a:extLst>
              <a:ext uri="{FF2B5EF4-FFF2-40B4-BE49-F238E27FC236}">
                <a16:creationId xmlns:a16="http://schemas.microsoft.com/office/drawing/2014/main" id="{8BB4F9DA-D792-93BC-328C-B7CC5A910C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9064"/>
            <a:ext cx="9144000" cy="661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內容版面配置區 2">
            <a:extLst>
              <a:ext uri="{FF2B5EF4-FFF2-40B4-BE49-F238E27FC236}">
                <a16:creationId xmlns:a16="http://schemas.microsoft.com/office/drawing/2014/main" id="{BAE7A2B0-7700-E1BA-365A-355B01285CBE}"/>
              </a:ext>
            </a:extLst>
          </p:cNvPr>
          <p:cNvSpPr>
            <a:spLocks noGrp="1"/>
          </p:cNvSpPr>
          <p:nvPr>
            <p:ph idx="1"/>
          </p:nvPr>
        </p:nvSpPr>
        <p:spPr>
          <a:xfrm>
            <a:off x="1981200" y="1600201"/>
            <a:ext cx="7467600" cy="4873625"/>
          </a:xfrm>
        </p:spPr>
        <p:txBody>
          <a:bodyPr/>
          <a:lstStyle/>
          <a:p>
            <a:endParaRPr lang="zh-TW" altLang="en-US"/>
          </a:p>
        </p:txBody>
      </p:sp>
      <p:pic>
        <p:nvPicPr>
          <p:cNvPr id="73732" name="圖片 4">
            <a:extLst>
              <a:ext uri="{FF2B5EF4-FFF2-40B4-BE49-F238E27FC236}">
                <a16:creationId xmlns:a16="http://schemas.microsoft.com/office/drawing/2014/main" id="{FD5DA158-6221-093C-182D-327B7CC82D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1439"/>
            <a:ext cx="9144000" cy="671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467" y="1011937"/>
            <a:ext cx="12208933" cy="5852795"/>
            <a:chOff x="-6350" y="1011936"/>
            <a:chExt cx="9156700" cy="5852795"/>
          </a:xfrm>
        </p:grpSpPr>
        <p:sp>
          <p:nvSpPr>
            <p:cNvPr id="3" name="object 3"/>
            <p:cNvSpPr/>
            <p:nvPr/>
          </p:nvSpPr>
          <p:spPr>
            <a:xfrm>
              <a:off x="0" y="1030212"/>
              <a:ext cx="9144000" cy="244451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1071626"/>
              <a:ext cx="9144000" cy="2357755"/>
            </a:xfrm>
            <a:custGeom>
              <a:avLst/>
              <a:gdLst/>
              <a:ahLst/>
              <a:cxnLst/>
              <a:rect l="l" t="t" r="r" b="b"/>
              <a:pathLst>
                <a:path w="9144000" h="2357754">
                  <a:moveTo>
                    <a:pt x="0" y="0"/>
                  </a:moveTo>
                  <a:lnTo>
                    <a:pt x="9144000" y="2357374"/>
                  </a:lnTo>
                </a:path>
              </a:pathLst>
            </a:custGeom>
            <a:ln w="12700">
              <a:solidFill>
                <a:srgbClr val="4AACC5"/>
              </a:solidFill>
            </a:ln>
          </p:spPr>
          <p:txBody>
            <a:bodyPr wrap="square" lIns="0" tIns="0" rIns="0" bIns="0" rtlCol="0"/>
            <a:lstStyle/>
            <a:p>
              <a:endParaRPr/>
            </a:p>
          </p:txBody>
        </p:sp>
        <p:sp>
          <p:nvSpPr>
            <p:cNvPr id="5" name="object 5"/>
            <p:cNvSpPr/>
            <p:nvPr/>
          </p:nvSpPr>
          <p:spPr>
            <a:xfrm>
              <a:off x="0" y="1298447"/>
              <a:ext cx="9144000" cy="3189732"/>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0" y="1357376"/>
              <a:ext cx="9144000" cy="3072130"/>
            </a:xfrm>
            <a:custGeom>
              <a:avLst/>
              <a:gdLst/>
              <a:ahLst/>
              <a:cxnLst/>
              <a:rect l="l" t="t" r="r" b="b"/>
              <a:pathLst>
                <a:path w="9144000" h="3072129">
                  <a:moveTo>
                    <a:pt x="0" y="0"/>
                  </a:moveTo>
                  <a:lnTo>
                    <a:pt x="9144000" y="3071749"/>
                  </a:lnTo>
                </a:path>
              </a:pathLst>
            </a:custGeom>
            <a:ln w="12700">
              <a:solidFill>
                <a:srgbClr val="4AACC5"/>
              </a:solidFill>
            </a:ln>
          </p:spPr>
          <p:txBody>
            <a:bodyPr wrap="square" lIns="0" tIns="0" rIns="0" bIns="0" rtlCol="0"/>
            <a:lstStyle/>
            <a:p>
              <a:endParaRPr/>
            </a:p>
          </p:txBody>
        </p:sp>
        <p:sp>
          <p:nvSpPr>
            <p:cNvPr id="7" name="object 7"/>
            <p:cNvSpPr/>
            <p:nvPr/>
          </p:nvSpPr>
          <p:spPr>
            <a:xfrm>
              <a:off x="0" y="1583436"/>
              <a:ext cx="9144000" cy="4047744"/>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0" y="1643126"/>
              <a:ext cx="9144000" cy="3929379"/>
            </a:xfrm>
            <a:custGeom>
              <a:avLst/>
              <a:gdLst/>
              <a:ahLst/>
              <a:cxnLst/>
              <a:rect l="l" t="t" r="r" b="b"/>
              <a:pathLst>
                <a:path w="9144000" h="3929379">
                  <a:moveTo>
                    <a:pt x="0" y="0"/>
                  </a:moveTo>
                  <a:lnTo>
                    <a:pt x="9144000" y="3928999"/>
                  </a:lnTo>
                </a:path>
              </a:pathLst>
            </a:custGeom>
            <a:ln w="12700">
              <a:solidFill>
                <a:srgbClr val="4AACC5"/>
              </a:solidFill>
            </a:ln>
          </p:spPr>
          <p:txBody>
            <a:bodyPr wrap="square" lIns="0" tIns="0" rIns="0" bIns="0" rtlCol="0"/>
            <a:lstStyle/>
            <a:p>
              <a:endParaRPr/>
            </a:p>
          </p:txBody>
        </p:sp>
        <p:sp>
          <p:nvSpPr>
            <p:cNvPr id="9" name="object 9"/>
            <p:cNvSpPr/>
            <p:nvPr/>
          </p:nvSpPr>
          <p:spPr>
            <a:xfrm>
              <a:off x="0" y="1941574"/>
              <a:ext cx="9144000" cy="4916424"/>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0" y="2000250"/>
              <a:ext cx="9144000" cy="4857750"/>
            </a:xfrm>
            <a:custGeom>
              <a:avLst/>
              <a:gdLst/>
              <a:ahLst/>
              <a:cxnLst/>
              <a:rect l="l" t="t" r="r" b="b"/>
              <a:pathLst>
                <a:path w="9144000" h="4857750">
                  <a:moveTo>
                    <a:pt x="0" y="0"/>
                  </a:moveTo>
                  <a:lnTo>
                    <a:pt x="9144000" y="4857749"/>
                  </a:lnTo>
                </a:path>
              </a:pathLst>
            </a:custGeom>
            <a:ln w="12700">
              <a:solidFill>
                <a:srgbClr val="4AACC5"/>
              </a:solidFill>
            </a:ln>
          </p:spPr>
          <p:txBody>
            <a:bodyPr wrap="square" lIns="0" tIns="0" rIns="0" bIns="0" rtlCol="0"/>
            <a:lstStyle/>
            <a:p>
              <a:endParaRPr/>
            </a:p>
          </p:txBody>
        </p:sp>
        <p:sp>
          <p:nvSpPr>
            <p:cNvPr id="11" name="object 11"/>
            <p:cNvSpPr/>
            <p:nvPr/>
          </p:nvSpPr>
          <p:spPr>
            <a:xfrm>
              <a:off x="0" y="2298190"/>
              <a:ext cx="7019544" cy="4559808"/>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0" y="2357500"/>
              <a:ext cx="7000875" cy="4500880"/>
            </a:xfrm>
            <a:custGeom>
              <a:avLst/>
              <a:gdLst/>
              <a:ahLst/>
              <a:cxnLst/>
              <a:rect l="l" t="t" r="r" b="b"/>
              <a:pathLst>
                <a:path w="7000875" h="4500880">
                  <a:moveTo>
                    <a:pt x="0" y="0"/>
                  </a:moveTo>
                  <a:lnTo>
                    <a:pt x="7000875" y="4500498"/>
                  </a:lnTo>
                </a:path>
              </a:pathLst>
            </a:custGeom>
            <a:ln w="12700">
              <a:solidFill>
                <a:srgbClr val="4AACC5"/>
              </a:solidFill>
            </a:ln>
          </p:spPr>
          <p:txBody>
            <a:bodyPr wrap="square" lIns="0" tIns="0" rIns="0" bIns="0" rtlCol="0"/>
            <a:lstStyle/>
            <a:p>
              <a:endParaRPr/>
            </a:p>
          </p:txBody>
        </p:sp>
        <p:sp>
          <p:nvSpPr>
            <p:cNvPr id="13" name="object 13"/>
            <p:cNvSpPr/>
            <p:nvPr/>
          </p:nvSpPr>
          <p:spPr>
            <a:xfrm>
              <a:off x="0" y="2656331"/>
              <a:ext cx="5091684" cy="4201668"/>
            </a:xfrm>
            <a:prstGeom prst="rect">
              <a:avLst/>
            </a:prstGeom>
            <a:blipFill>
              <a:blip r:embed="rId7" cstate="print"/>
              <a:stretch>
                <a:fillRect/>
              </a:stretch>
            </a:blipFill>
          </p:spPr>
          <p:txBody>
            <a:bodyPr wrap="square" lIns="0" tIns="0" rIns="0" bIns="0" rtlCol="0"/>
            <a:lstStyle/>
            <a:p>
              <a:endParaRPr/>
            </a:p>
          </p:txBody>
        </p:sp>
        <p:sp>
          <p:nvSpPr>
            <p:cNvPr id="14" name="object 14"/>
            <p:cNvSpPr/>
            <p:nvPr/>
          </p:nvSpPr>
          <p:spPr>
            <a:xfrm>
              <a:off x="0" y="2714625"/>
              <a:ext cx="5072380" cy="4143375"/>
            </a:xfrm>
            <a:custGeom>
              <a:avLst/>
              <a:gdLst/>
              <a:ahLst/>
              <a:cxnLst/>
              <a:rect l="l" t="t" r="r" b="b"/>
              <a:pathLst>
                <a:path w="5072380" h="4143375">
                  <a:moveTo>
                    <a:pt x="0" y="0"/>
                  </a:moveTo>
                  <a:lnTo>
                    <a:pt x="5072126" y="4143374"/>
                  </a:lnTo>
                </a:path>
              </a:pathLst>
            </a:custGeom>
            <a:ln w="12700">
              <a:solidFill>
                <a:srgbClr val="4AACC5"/>
              </a:solidFill>
            </a:ln>
          </p:spPr>
          <p:txBody>
            <a:bodyPr wrap="square" lIns="0" tIns="0" rIns="0" bIns="0" rtlCol="0"/>
            <a:lstStyle/>
            <a:p>
              <a:endParaRPr/>
            </a:p>
          </p:txBody>
        </p:sp>
        <p:sp>
          <p:nvSpPr>
            <p:cNvPr id="15" name="object 15"/>
            <p:cNvSpPr/>
            <p:nvPr/>
          </p:nvSpPr>
          <p:spPr>
            <a:xfrm>
              <a:off x="0" y="3086099"/>
              <a:ext cx="3305555" cy="3771900"/>
            </a:xfrm>
            <a:prstGeom prst="rect">
              <a:avLst/>
            </a:prstGeom>
            <a:blipFill>
              <a:blip r:embed="rId8" cstate="print"/>
              <a:stretch>
                <a:fillRect/>
              </a:stretch>
            </a:blipFill>
          </p:spPr>
          <p:txBody>
            <a:bodyPr wrap="square" lIns="0" tIns="0" rIns="0" bIns="0" rtlCol="0"/>
            <a:lstStyle/>
            <a:p>
              <a:endParaRPr/>
            </a:p>
          </p:txBody>
        </p:sp>
        <p:sp>
          <p:nvSpPr>
            <p:cNvPr id="16" name="object 16"/>
            <p:cNvSpPr/>
            <p:nvPr/>
          </p:nvSpPr>
          <p:spPr>
            <a:xfrm>
              <a:off x="0" y="3143250"/>
              <a:ext cx="3286125" cy="3714750"/>
            </a:xfrm>
            <a:custGeom>
              <a:avLst/>
              <a:gdLst/>
              <a:ahLst/>
              <a:cxnLst/>
              <a:rect l="l" t="t" r="r" b="b"/>
              <a:pathLst>
                <a:path w="3286125" h="3714750">
                  <a:moveTo>
                    <a:pt x="0" y="0"/>
                  </a:moveTo>
                  <a:lnTo>
                    <a:pt x="3286124" y="3714749"/>
                  </a:lnTo>
                </a:path>
              </a:pathLst>
            </a:custGeom>
            <a:ln w="12700">
              <a:solidFill>
                <a:srgbClr val="4AACC5"/>
              </a:solidFill>
            </a:ln>
          </p:spPr>
          <p:txBody>
            <a:bodyPr wrap="square" lIns="0" tIns="0" rIns="0" bIns="0" rtlCol="0"/>
            <a:lstStyle/>
            <a:p>
              <a:endParaRPr/>
            </a:p>
          </p:txBody>
        </p:sp>
        <p:sp>
          <p:nvSpPr>
            <p:cNvPr id="17" name="object 17"/>
            <p:cNvSpPr/>
            <p:nvPr/>
          </p:nvSpPr>
          <p:spPr>
            <a:xfrm>
              <a:off x="0" y="3587494"/>
              <a:ext cx="1735836" cy="3270504"/>
            </a:xfrm>
            <a:prstGeom prst="rect">
              <a:avLst/>
            </a:prstGeom>
            <a:blipFill>
              <a:blip r:embed="rId9" cstate="print"/>
              <a:stretch>
                <a:fillRect/>
              </a:stretch>
            </a:blipFill>
          </p:spPr>
          <p:txBody>
            <a:bodyPr wrap="square" lIns="0" tIns="0" rIns="0" bIns="0" rtlCol="0"/>
            <a:lstStyle/>
            <a:p>
              <a:endParaRPr/>
            </a:p>
          </p:txBody>
        </p:sp>
        <p:sp>
          <p:nvSpPr>
            <p:cNvPr id="18" name="object 18"/>
            <p:cNvSpPr/>
            <p:nvPr/>
          </p:nvSpPr>
          <p:spPr>
            <a:xfrm>
              <a:off x="0" y="3643375"/>
              <a:ext cx="1714500" cy="3215005"/>
            </a:xfrm>
            <a:custGeom>
              <a:avLst/>
              <a:gdLst/>
              <a:ahLst/>
              <a:cxnLst/>
              <a:rect l="l" t="t" r="r" b="b"/>
              <a:pathLst>
                <a:path w="1714500" h="3215004">
                  <a:moveTo>
                    <a:pt x="0" y="0"/>
                  </a:moveTo>
                  <a:lnTo>
                    <a:pt x="1714500" y="3214624"/>
                  </a:lnTo>
                </a:path>
              </a:pathLst>
            </a:custGeom>
            <a:ln w="12700">
              <a:solidFill>
                <a:srgbClr val="4AACC5"/>
              </a:solidFill>
            </a:ln>
          </p:spPr>
          <p:txBody>
            <a:bodyPr wrap="square" lIns="0" tIns="0" rIns="0" bIns="0" rtlCol="0"/>
            <a:lstStyle/>
            <a:p>
              <a:endParaRPr/>
            </a:p>
          </p:txBody>
        </p:sp>
        <p:sp>
          <p:nvSpPr>
            <p:cNvPr id="19" name="object 19"/>
            <p:cNvSpPr/>
            <p:nvPr/>
          </p:nvSpPr>
          <p:spPr>
            <a:xfrm>
              <a:off x="0" y="1011936"/>
              <a:ext cx="9144000" cy="2476500"/>
            </a:xfrm>
            <a:prstGeom prst="rect">
              <a:avLst/>
            </a:prstGeom>
            <a:blipFill>
              <a:blip r:embed="rId10" cstate="print"/>
              <a:stretch>
                <a:fillRect/>
              </a:stretch>
            </a:blipFill>
          </p:spPr>
          <p:txBody>
            <a:bodyPr wrap="square" lIns="0" tIns="0" rIns="0" bIns="0" rtlCol="0"/>
            <a:lstStyle/>
            <a:p>
              <a:endParaRPr/>
            </a:p>
          </p:txBody>
        </p:sp>
        <p:sp>
          <p:nvSpPr>
            <p:cNvPr id="20" name="object 20"/>
            <p:cNvSpPr/>
            <p:nvPr/>
          </p:nvSpPr>
          <p:spPr>
            <a:xfrm>
              <a:off x="0" y="1071626"/>
              <a:ext cx="9144000" cy="2357755"/>
            </a:xfrm>
            <a:custGeom>
              <a:avLst/>
              <a:gdLst/>
              <a:ahLst/>
              <a:cxnLst/>
              <a:rect l="l" t="t" r="r" b="b"/>
              <a:pathLst>
                <a:path w="9144000" h="2357754">
                  <a:moveTo>
                    <a:pt x="9144000" y="0"/>
                  </a:moveTo>
                  <a:lnTo>
                    <a:pt x="0" y="2357374"/>
                  </a:lnTo>
                </a:path>
              </a:pathLst>
            </a:custGeom>
            <a:ln w="12700">
              <a:solidFill>
                <a:srgbClr val="4AACC5"/>
              </a:solidFill>
            </a:ln>
          </p:spPr>
          <p:txBody>
            <a:bodyPr wrap="square" lIns="0" tIns="0" rIns="0" bIns="0" rtlCol="0"/>
            <a:lstStyle/>
            <a:p>
              <a:endParaRPr/>
            </a:p>
          </p:txBody>
        </p:sp>
        <p:sp>
          <p:nvSpPr>
            <p:cNvPr id="21" name="object 21"/>
            <p:cNvSpPr/>
            <p:nvPr/>
          </p:nvSpPr>
          <p:spPr>
            <a:xfrm>
              <a:off x="0" y="1298447"/>
              <a:ext cx="9144000" cy="3189732"/>
            </a:xfrm>
            <a:prstGeom prst="rect">
              <a:avLst/>
            </a:prstGeom>
            <a:blipFill>
              <a:blip r:embed="rId11" cstate="print"/>
              <a:stretch>
                <a:fillRect/>
              </a:stretch>
            </a:blipFill>
          </p:spPr>
          <p:txBody>
            <a:bodyPr wrap="square" lIns="0" tIns="0" rIns="0" bIns="0" rtlCol="0"/>
            <a:lstStyle/>
            <a:p>
              <a:endParaRPr/>
            </a:p>
          </p:txBody>
        </p:sp>
        <p:sp>
          <p:nvSpPr>
            <p:cNvPr id="22" name="object 22"/>
            <p:cNvSpPr/>
            <p:nvPr/>
          </p:nvSpPr>
          <p:spPr>
            <a:xfrm>
              <a:off x="0" y="1357376"/>
              <a:ext cx="9144000" cy="3072130"/>
            </a:xfrm>
            <a:custGeom>
              <a:avLst/>
              <a:gdLst/>
              <a:ahLst/>
              <a:cxnLst/>
              <a:rect l="l" t="t" r="r" b="b"/>
              <a:pathLst>
                <a:path w="9144000" h="3072129">
                  <a:moveTo>
                    <a:pt x="9144000" y="0"/>
                  </a:moveTo>
                  <a:lnTo>
                    <a:pt x="0" y="3071749"/>
                  </a:lnTo>
                </a:path>
              </a:pathLst>
            </a:custGeom>
            <a:ln w="12700">
              <a:solidFill>
                <a:srgbClr val="4AACC5"/>
              </a:solidFill>
            </a:ln>
          </p:spPr>
          <p:txBody>
            <a:bodyPr wrap="square" lIns="0" tIns="0" rIns="0" bIns="0" rtlCol="0"/>
            <a:lstStyle/>
            <a:p>
              <a:endParaRPr/>
            </a:p>
          </p:txBody>
        </p:sp>
        <p:sp>
          <p:nvSpPr>
            <p:cNvPr id="23" name="object 23"/>
            <p:cNvSpPr/>
            <p:nvPr/>
          </p:nvSpPr>
          <p:spPr>
            <a:xfrm>
              <a:off x="0" y="1583436"/>
              <a:ext cx="9144000" cy="4047744"/>
            </a:xfrm>
            <a:prstGeom prst="rect">
              <a:avLst/>
            </a:prstGeom>
            <a:blipFill>
              <a:blip r:embed="rId12" cstate="print"/>
              <a:stretch>
                <a:fillRect/>
              </a:stretch>
            </a:blipFill>
          </p:spPr>
          <p:txBody>
            <a:bodyPr wrap="square" lIns="0" tIns="0" rIns="0" bIns="0" rtlCol="0"/>
            <a:lstStyle/>
            <a:p>
              <a:endParaRPr/>
            </a:p>
          </p:txBody>
        </p:sp>
        <p:sp>
          <p:nvSpPr>
            <p:cNvPr id="24" name="object 24"/>
            <p:cNvSpPr/>
            <p:nvPr/>
          </p:nvSpPr>
          <p:spPr>
            <a:xfrm>
              <a:off x="0" y="1643126"/>
              <a:ext cx="9144000" cy="3929379"/>
            </a:xfrm>
            <a:custGeom>
              <a:avLst/>
              <a:gdLst/>
              <a:ahLst/>
              <a:cxnLst/>
              <a:rect l="l" t="t" r="r" b="b"/>
              <a:pathLst>
                <a:path w="9144000" h="3929379">
                  <a:moveTo>
                    <a:pt x="9144000" y="0"/>
                  </a:moveTo>
                  <a:lnTo>
                    <a:pt x="0" y="3928999"/>
                  </a:lnTo>
                </a:path>
              </a:pathLst>
            </a:custGeom>
            <a:ln w="12700">
              <a:solidFill>
                <a:srgbClr val="4AACC5"/>
              </a:solidFill>
            </a:ln>
          </p:spPr>
          <p:txBody>
            <a:bodyPr wrap="square" lIns="0" tIns="0" rIns="0" bIns="0" rtlCol="0"/>
            <a:lstStyle/>
            <a:p>
              <a:endParaRPr/>
            </a:p>
          </p:txBody>
        </p:sp>
        <p:sp>
          <p:nvSpPr>
            <p:cNvPr id="25" name="object 25"/>
            <p:cNvSpPr/>
            <p:nvPr/>
          </p:nvSpPr>
          <p:spPr>
            <a:xfrm>
              <a:off x="0" y="1941574"/>
              <a:ext cx="9144000" cy="4916424"/>
            </a:xfrm>
            <a:prstGeom prst="rect">
              <a:avLst/>
            </a:prstGeom>
            <a:blipFill>
              <a:blip r:embed="rId13" cstate="print"/>
              <a:stretch>
                <a:fillRect/>
              </a:stretch>
            </a:blipFill>
          </p:spPr>
          <p:txBody>
            <a:bodyPr wrap="square" lIns="0" tIns="0" rIns="0" bIns="0" rtlCol="0"/>
            <a:lstStyle/>
            <a:p>
              <a:endParaRPr/>
            </a:p>
          </p:txBody>
        </p:sp>
        <p:sp>
          <p:nvSpPr>
            <p:cNvPr id="26" name="object 26"/>
            <p:cNvSpPr/>
            <p:nvPr/>
          </p:nvSpPr>
          <p:spPr>
            <a:xfrm>
              <a:off x="0" y="2000250"/>
              <a:ext cx="9144000" cy="4857750"/>
            </a:xfrm>
            <a:custGeom>
              <a:avLst/>
              <a:gdLst/>
              <a:ahLst/>
              <a:cxnLst/>
              <a:rect l="l" t="t" r="r" b="b"/>
              <a:pathLst>
                <a:path w="9144000" h="4857750">
                  <a:moveTo>
                    <a:pt x="9144000" y="0"/>
                  </a:moveTo>
                  <a:lnTo>
                    <a:pt x="0" y="4857749"/>
                  </a:lnTo>
                </a:path>
              </a:pathLst>
            </a:custGeom>
            <a:ln w="12700">
              <a:solidFill>
                <a:srgbClr val="4AACC5"/>
              </a:solidFill>
            </a:ln>
          </p:spPr>
          <p:txBody>
            <a:bodyPr wrap="square" lIns="0" tIns="0" rIns="0" bIns="0" rtlCol="0"/>
            <a:lstStyle/>
            <a:p>
              <a:endParaRPr/>
            </a:p>
          </p:txBody>
        </p:sp>
        <p:sp>
          <p:nvSpPr>
            <p:cNvPr id="27" name="object 27"/>
            <p:cNvSpPr/>
            <p:nvPr/>
          </p:nvSpPr>
          <p:spPr>
            <a:xfrm>
              <a:off x="2124455" y="2298190"/>
              <a:ext cx="7019544" cy="4559808"/>
            </a:xfrm>
            <a:prstGeom prst="rect">
              <a:avLst/>
            </a:prstGeom>
            <a:blipFill>
              <a:blip r:embed="rId14" cstate="print"/>
              <a:stretch>
                <a:fillRect/>
              </a:stretch>
            </a:blipFill>
          </p:spPr>
          <p:txBody>
            <a:bodyPr wrap="square" lIns="0" tIns="0" rIns="0" bIns="0" rtlCol="0"/>
            <a:lstStyle/>
            <a:p>
              <a:endParaRPr/>
            </a:p>
          </p:txBody>
        </p:sp>
        <p:sp>
          <p:nvSpPr>
            <p:cNvPr id="28" name="object 28"/>
            <p:cNvSpPr/>
            <p:nvPr/>
          </p:nvSpPr>
          <p:spPr>
            <a:xfrm>
              <a:off x="2143124" y="2357500"/>
              <a:ext cx="7000875" cy="4500880"/>
            </a:xfrm>
            <a:custGeom>
              <a:avLst/>
              <a:gdLst/>
              <a:ahLst/>
              <a:cxnLst/>
              <a:rect l="l" t="t" r="r" b="b"/>
              <a:pathLst>
                <a:path w="7000875" h="4500880">
                  <a:moveTo>
                    <a:pt x="7000875" y="0"/>
                  </a:moveTo>
                  <a:lnTo>
                    <a:pt x="0" y="4500498"/>
                  </a:lnTo>
                </a:path>
              </a:pathLst>
            </a:custGeom>
            <a:ln w="12700">
              <a:solidFill>
                <a:srgbClr val="4AACC5"/>
              </a:solidFill>
            </a:ln>
          </p:spPr>
          <p:txBody>
            <a:bodyPr wrap="square" lIns="0" tIns="0" rIns="0" bIns="0" rtlCol="0"/>
            <a:lstStyle/>
            <a:p>
              <a:endParaRPr/>
            </a:p>
          </p:txBody>
        </p:sp>
        <p:sp>
          <p:nvSpPr>
            <p:cNvPr id="29" name="object 29"/>
            <p:cNvSpPr/>
            <p:nvPr/>
          </p:nvSpPr>
          <p:spPr>
            <a:xfrm>
              <a:off x="4052316" y="2656331"/>
              <a:ext cx="5091684" cy="4201668"/>
            </a:xfrm>
            <a:prstGeom prst="rect">
              <a:avLst/>
            </a:prstGeom>
            <a:blipFill>
              <a:blip r:embed="rId15" cstate="print"/>
              <a:stretch>
                <a:fillRect/>
              </a:stretch>
            </a:blipFill>
          </p:spPr>
          <p:txBody>
            <a:bodyPr wrap="square" lIns="0" tIns="0" rIns="0" bIns="0" rtlCol="0"/>
            <a:lstStyle/>
            <a:p>
              <a:endParaRPr/>
            </a:p>
          </p:txBody>
        </p:sp>
        <p:sp>
          <p:nvSpPr>
            <p:cNvPr id="30" name="object 30"/>
            <p:cNvSpPr/>
            <p:nvPr/>
          </p:nvSpPr>
          <p:spPr>
            <a:xfrm>
              <a:off x="4072001" y="2714625"/>
              <a:ext cx="5072380" cy="4143375"/>
            </a:xfrm>
            <a:custGeom>
              <a:avLst/>
              <a:gdLst/>
              <a:ahLst/>
              <a:cxnLst/>
              <a:rect l="l" t="t" r="r" b="b"/>
              <a:pathLst>
                <a:path w="5072380" h="4143375">
                  <a:moveTo>
                    <a:pt x="5071999" y="0"/>
                  </a:moveTo>
                  <a:lnTo>
                    <a:pt x="0" y="4143374"/>
                  </a:lnTo>
                </a:path>
              </a:pathLst>
            </a:custGeom>
            <a:ln w="12699">
              <a:solidFill>
                <a:srgbClr val="4AACC5"/>
              </a:solidFill>
            </a:ln>
          </p:spPr>
          <p:txBody>
            <a:bodyPr wrap="square" lIns="0" tIns="0" rIns="0" bIns="0" rtlCol="0"/>
            <a:lstStyle/>
            <a:p>
              <a:endParaRPr/>
            </a:p>
          </p:txBody>
        </p:sp>
        <p:sp>
          <p:nvSpPr>
            <p:cNvPr id="31" name="object 31"/>
            <p:cNvSpPr/>
            <p:nvPr/>
          </p:nvSpPr>
          <p:spPr>
            <a:xfrm>
              <a:off x="5838443" y="3086099"/>
              <a:ext cx="3305555" cy="3771900"/>
            </a:xfrm>
            <a:prstGeom prst="rect">
              <a:avLst/>
            </a:prstGeom>
            <a:blipFill>
              <a:blip r:embed="rId16" cstate="print"/>
              <a:stretch>
                <a:fillRect/>
              </a:stretch>
            </a:blipFill>
          </p:spPr>
          <p:txBody>
            <a:bodyPr wrap="square" lIns="0" tIns="0" rIns="0" bIns="0" rtlCol="0"/>
            <a:lstStyle/>
            <a:p>
              <a:endParaRPr/>
            </a:p>
          </p:txBody>
        </p:sp>
        <p:sp>
          <p:nvSpPr>
            <p:cNvPr id="32" name="object 32"/>
            <p:cNvSpPr/>
            <p:nvPr/>
          </p:nvSpPr>
          <p:spPr>
            <a:xfrm>
              <a:off x="5857874" y="3143250"/>
              <a:ext cx="3286125" cy="3714750"/>
            </a:xfrm>
            <a:custGeom>
              <a:avLst/>
              <a:gdLst/>
              <a:ahLst/>
              <a:cxnLst/>
              <a:rect l="l" t="t" r="r" b="b"/>
              <a:pathLst>
                <a:path w="3286125" h="3714750">
                  <a:moveTo>
                    <a:pt x="3286125" y="0"/>
                  </a:moveTo>
                  <a:lnTo>
                    <a:pt x="0" y="3714749"/>
                  </a:lnTo>
                </a:path>
              </a:pathLst>
            </a:custGeom>
            <a:ln w="12700">
              <a:solidFill>
                <a:srgbClr val="4AACC5"/>
              </a:solidFill>
            </a:ln>
          </p:spPr>
          <p:txBody>
            <a:bodyPr wrap="square" lIns="0" tIns="0" rIns="0" bIns="0" rtlCol="0"/>
            <a:lstStyle/>
            <a:p>
              <a:endParaRPr/>
            </a:p>
          </p:txBody>
        </p:sp>
        <p:sp>
          <p:nvSpPr>
            <p:cNvPr id="33" name="object 33"/>
            <p:cNvSpPr/>
            <p:nvPr/>
          </p:nvSpPr>
          <p:spPr>
            <a:xfrm>
              <a:off x="7408164" y="3587494"/>
              <a:ext cx="1735835" cy="3270504"/>
            </a:xfrm>
            <a:prstGeom prst="rect">
              <a:avLst/>
            </a:prstGeom>
            <a:blipFill>
              <a:blip r:embed="rId17" cstate="print"/>
              <a:stretch>
                <a:fillRect/>
              </a:stretch>
            </a:blipFill>
          </p:spPr>
          <p:txBody>
            <a:bodyPr wrap="square" lIns="0" tIns="0" rIns="0" bIns="0" rtlCol="0"/>
            <a:lstStyle/>
            <a:p>
              <a:endParaRPr/>
            </a:p>
          </p:txBody>
        </p:sp>
        <p:sp>
          <p:nvSpPr>
            <p:cNvPr id="34" name="object 34"/>
            <p:cNvSpPr/>
            <p:nvPr/>
          </p:nvSpPr>
          <p:spPr>
            <a:xfrm>
              <a:off x="7429499" y="3643375"/>
              <a:ext cx="1714500" cy="3215005"/>
            </a:xfrm>
            <a:custGeom>
              <a:avLst/>
              <a:gdLst/>
              <a:ahLst/>
              <a:cxnLst/>
              <a:rect l="l" t="t" r="r" b="b"/>
              <a:pathLst>
                <a:path w="1714500" h="3215004">
                  <a:moveTo>
                    <a:pt x="1714500" y="0"/>
                  </a:moveTo>
                  <a:lnTo>
                    <a:pt x="0" y="3214624"/>
                  </a:lnTo>
                </a:path>
              </a:pathLst>
            </a:custGeom>
            <a:ln w="12700">
              <a:solidFill>
                <a:srgbClr val="4AACC5"/>
              </a:solidFill>
            </a:ln>
          </p:spPr>
          <p:txBody>
            <a:bodyPr wrap="square" lIns="0" tIns="0" rIns="0" bIns="0" rtlCol="0"/>
            <a:lstStyle/>
            <a:p>
              <a:endParaRPr/>
            </a:p>
          </p:txBody>
        </p:sp>
        <p:sp>
          <p:nvSpPr>
            <p:cNvPr id="35" name="object 35"/>
            <p:cNvSpPr/>
            <p:nvPr/>
          </p:nvSpPr>
          <p:spPr>
            <a:xfrm>
              <a:off x="0" y="1167382"/>
              <a:ext cx="9144000" cy="5690616"/>
            </a:xfrm>
            <a:prstGeom prst="rect">
              <a:avLst/>
            </a:prstGeom>
            <a:blipFill>
              <a:blip r:embed="rId18" cstate="print"/>
              <a:stretch>
                <a:fillRect/>
              </a:stretch>
            </a:blipFill>
          </p:spPr>
          <p:txBody>
            <a:bodyPr wrap="square" lIns="0" tIns="0" rIns="0" bIns="0" rtlCol="0"/>
            <a:lstStyle/>
            <a:p>
              <a:endParaRPr/>
            </a:p>
          </p:txBody>
        </p:sp>
        <p:sp>
          <p:nvSpPr>
            <p:cNvPr id="36" name="object 36"/>
            <p:cNvSpPr/>
            <p:nvPr/>
          </p:nvSpPr>
          <p:spPr>
            <a:xfrm>
              <a:off x="6350" y="6388122"/>
              <a:ext cx="9137650" cy="357187"/>
            </a:xfrm>
            <a:prstGeom prst="rect">
              <a:avLst/>
            </a:prstGeom>
            <a:blipFill>
              <a:blip r:embed="rId19" cstate="print"/>
              <a:stretch>
                <a:fillRect/>
              </a:stretch>
            </a:blipFill>
          </p:spPr>
          <p:txBody>
            <a:bodyPr wrap="square" lIns="0" tIns="0" rIns="0" bIns="0" rtlCol="0"/>
            <a:lstStyle/>
            <a:p>
              <a:endParaRPr/>
            </a:p>
          </p:txBody>
        </p:sp>
      </p:grpSp>
      <p:sp>
        <p:nvSpPr>
          <p:cNvPr id="37" name="object 37"/>
          <p:cNvSpPr txBox="1"/>
          <p:nvPr/>
        </p:nvSpPr>
        <p:spPr>
          <a:xfrm>
            <a:off x="8507984" y="6446755"/>
            <a:ext cx="3571240" cy="254000"/>
          </a:xfrm>
          <a:prstGeom prst="rect">
            <a:avLst/>
          </a:prstGeom>
        </p:spPr>
        <p:txBody>
          <a:bodyPr vert="horz" wrap="square" lIns="0" tIns="0" rIns="0" bIns="0" rtlCol="0">
            <a:spAutoFit/>
          </a:bodyPr>
          <a:lstStyle/>
          <a:p>
            <a:pPr>
              <a:lnSpc>
                <a:spcPts val="1964"/>
              </a:lnSpc>
            </a:pPr>
            <a:r>
              <a:rPr sz="1800" spc="-5" dirty="0">
                <a:solidFill>
                  <a:srgbClr val="000066"/>
                </a:solidFill>
                <a:latin typeface="Noto Sans CJK JP Black"/>
                <a:cs typeface="Noto Sans CJK JP Black"/>
              </a:rPr>
              <a:t>法務部廉政署防貪組</a:t>
            </a:r>
            <a:r>
              <a:rPr sz="1800" dirty="0">
                <a:solidFill>
                  <a:srgbClr val="000066"/>
                </a:solidFill>
                <a:latin typeface="Times New Roman"/>
                <a:cs typeface="Times New Roman"/>
              </a:rPr>
              <a:t>100.</a:t>
            </a:r>
            <a:r>
              <a:rPr sz="1800" spc="-75" dirty="0">
                <a:solidFill>
                  <a:srgbClr val="000066"/>
                </a:solidFill>
                <a:latin typeface="Times New Roman"/>
                <a:cs typeface="Times New Roman"/>
              </a:rPr>
              <a:t>1</a:t>
            </a:r>
            <a:r>
              <a:rPr sz="1800" dirty="0">
                <a:solidFill>
                  <a:srgbClr val="000066"/>
                </a:solidFill>
                <a:latin typeface="Times New Roman"/>
                <a:cs typeface="Times New Roman"/>
              </a:rPr>
              <a:t>1</a:t>
            </a:r>
            <a:endParaRPr sz="1800">
              <a:latin typeface="Times New Roman"/>
              <a:cs typeface="Times New Roman"/>
            </a:endParaRPr>
          </a:p>
        </p:txBody>
      </p:sp>
      <p:grpSp>
        <p:nvGrpSpPr>
          <p:cNvPr id="38" name="object 38"/>
          <p:cNvGrpSpPr/>
          <p:nvPr/>
        </p:nvGrpSpPr>
        <p:grpSpPr>
          <a:xfrm>
            <a:off x="0" y="0"/>
            <a:ext cx="12192000" cy="6858000"/>
            <a:chOff x="0" y="0"/>
            <a:chExt cx="9144000" cy="6858000"/>
          </a:xfrm>
        </p:grpSpPr>
        <p:sp>
          <p:nvSpPr>
            <p:cNvPr id="39" name="object 39"/>
            <p:cNvSpPr/>
            <p:nvPr/>
          </p:nvSpPr>
          <p:spPr>
            <a:xfrm>
              <a:off x="0" y="0"/>
              <a:ext cx="9144000" cy="2603500"/>
            </a:xfrm>
            <a:prstGeom prst="rect">
              <a:avLst/>
            </a:prstGeom>
            <a:blipFill>
              <a:blip r:embed="rId20" cstate="print"/>
              <a:stretch>
                <a:fillRect/>
              </a:stretch>
            </a:blipFill>
          </p:spPr>
          <p:txBody>
            <a:bodyPr wrap="square" lIns="0" tIns="0" rIns="0" bIns="0" rtlCol="0"/>
            <a:lstStyle/>
            <a:p>
              <a:endParaRPr/>
            </a:p>
          </p:txBody>
        </p:sp>
        <p:sp>
          <p:nvSpPr>
            <p:cNvPr id="40" name="object 40"/>
            <p:cNvSpPr/>
            <p:nvPr/>
          </p:nvSpPr>
          <p:spPr>
            <a:xfrm>
              <a:off x="6286500" y="4357751"/>
              <a:ext cx="2857500" cy="2500246"/>
            </a:xfrm>
            <a:prstGeom prst="rect">
              <a:avLst/>
            </a:prstGeom>
            <a:blipFill>
              <a:blip r:embed="rId21" cstate="print"/>
              <a:stretch>
                <a:fillRect/>
              </a:stretch>
            </a:blipFill>
          </p:spPr>
          <p:txBody>
            <a:bodyPr wrap="square" lIns="0" tIns="0" rIns="0" bIns="0" rtlCol="0"/>
            <a:lstStyle/>
            <a:p>
              <a:endParaRPr/>
            </a:p>
          </p:txBody>
        </p:sp>
        <p:sp>
          <p:nvSpPr>
            <p:cNvPr id="41" name="object 41"/>
            <p:cNvSpPr/>
            <p:nvPr/>
          </p:nvSpPr>
          <p:spPr>
            <a:xfrm>
              <a:off x="1642998" y="2886075"/>
              <a:ext cx="5929630" cy="1581785"/>
            </a:xfrm>
            <a:custGeom>
              <a:avLst/>
              <a:gdLst/>
              <a:ahLst/>
              <a:cxnLst/>
              <a:rect l="l" t="t" r="r" b="b"/>
              <a:pathLst>
                <a:path w="5929630" h="1581785">
                  <a:moveTo>
                    <a:pt x="5665724" y="0"/>
                  </a:moveTo>
                  <a:lnTo>
                    <a:pt x="263651" y="0"/>
                  </a:lnTo>
                  <a:lnTo>
                    <a:pt x="216278" y="4245"/>
                  </a:lnTo>
                  <a:lnTo>
                    <a:pt x="171683" y="16488"/>
                  </a:lnTo>
                  <a:lnTo>
                    <a:pt x="130612" y="35983"/>
                  </a:lnTo>
                  <a:lnTo>
                    <a:pt x="93812" y="61988"/>
                  </a:lnTo>
                  <a:lnTo>
                    <a:pt x="62030" y="93760"/>
                  </a:lnTo>
                  <a:lnTo>
                    <a:pt x="36011" y="130556"/>
                  </a:lnTo>
                  <a:lnTo>
                    <a:pt x="16502" y="171631"/>
                  </a:lnTo>
                  <a:lnTo>
                    <a:pt x="4250" y="216244"/>
                  </a:lnTo>
                  <a:lnTo>
                    <a:pt x="0" y="263651"/>
                  </a:lnTo>
                  <a:lnTo>
                    <a:pt x="0" y="1318133"/>
                  </a:lnTo>
                  <a:lnTo>
                    <a:pt x="4250" y="1365540"/>
                  </a:lnTo>
                  <a:lnTo>
                    <a:pt x="16502" y="1410153"/>
                  </a:lnTo>
                  <a:lnTo>
                    <a:pt x="36011" y="1451229"/>
                  </a:lnTo>
                  <a:lnTo>
                    <a:pt x="62030" y="1488024"/>
                  </a:lnTo>
                  <a:lnTo>
                    <a:pt x="93812" y="1519796"/>
                  </a:lnTo>
                  <a:lnTo>
                    <a:pt x="130612" y="1545801"/>
                  </a:lnTo>
                  <a:lnTo>
                    <a:pt x="171683" y="1565296"/>
                  </a:lnTo>
                  <a:lnTo>
                    <a:pt x="216278" y="1577539"/>
                  </a:lnTo>
                  <a:lnTo>
                    <a:pt x="263651" y="1581785"/>
                  </a:lnTo>
                  <a:lnTo>
                    <a:pt x="5665724" y="1581785"/>
                  </a:lnTo>
                  <a:lnTo>
                    <a:pt x="5713131" y="1577539"/>
                  </a:lnTo>
                  <a:lnTo>
                    <a:pt x="5757744" y="1565296"/>
                  </a:lnTo>
                  <a:lnTo>
                    <a:pt x="5798819" y="1545801"/>
                  </a:lnTo>
                  <a:lnTo>
                    <a:pt x="5835615" y="1519796"/>
                  </a:lnTo>
                  <a:lnTo>
                    <a:pt x="5867387" y="1488024"/>
                  </a:lnTo>
                  <a:lnTo>
                    <a:pt x="5893392" y="1451229"/>
                  </a:lnTo>
                  <a:lnTo>
                    <a:pt x="5912887" y="1410153"/>
                  </a:lnTo>
                  <a:lnTo>
                    <a:pt x="5925130" y="1365540"/>
                  </a:lnTo>
                  <a:lnTo>
                    <a:pt x="5929376" y="1318133"/>
                  </a:lnTo>
                  <a:lnTo>
                    <a:pt x="5929376" y="263651"/>
                  </a:lnTo>
                  <a:lnTo>
                    <a:pt x="5925130" y="216244"/>
                  </a:lnTo>
                  <a:lnTo>
                    <a:pt x="5912887" y="171631"/>
                  </a:lnTo>
                  <a:lnTo>
                    <a:pt x="5893392" y="130556"/>
                  </a:lnTo>
                  <a:lnTo>
                    <a:pt x="5867387" y="93760"/>
                  </a:lnTo>
                  <a:lnTo>
                    <a:pt x="5835615" y="61988"/>
                  </a:lnTo>
                  <a:lnTo>
                    <a:pt x="5798820" y="35983"/>
                  </a:lnTo>
                  <a:lnTo>
                    <a:pt x="5757744" y="16488"/>
                  </a:lnTo>
                  <a:lnTo>
                    <a:pt x="5713131" y="4245"/>
                  </a:lnTo>
                  <a:lnTo>
                    <a:pt x="5665724" y="0"/>
                  </a:lnTo>
                  <a:close/>
                </a:path>
              </a:pathLst>
            </a:custGeom>
            <a:solidFill>
              <a:srgbClr val="4F81BC">
                <a:alpha val="90194"/>
              </a:srgbClr>
            </a:solidFill>
          </p:spPr>
          <p:txBody>
            <a:bodyPr wrap="square" lIns="0" tIns="0" rIns="0" bIns="0" rtlCol="0"/>
            <a:lstStyle/>
            <a:p>
              <a:endParaRPr/>
            </a:p>
          </p:txBody>
        </p:sp>
        <p:sp>
          <p:nvSpPr>
            <p:cNvPr id="42" name="object 42"/>
            <p:cNvSpPr/>
            <p:nvPr/>
          </p:nvSpPr>
          <p:spPr>
            <a:xfrm>
              <a:off x="1642998" y="2886075"/>
              <a:ext cx="5929630" cy="1581785"/>
            </a:xfrm>
            <a:custGeom>
              <a:avLst/>
              <a:gdLst/>
              <a:ahLst/>
              <a:cxnLst/>
              <a:rect l="l" t="t" r="r" b="b"/>
              <a:pathLst>
                <a:path w="5929630" h="1581785">
                  <a:moveTo>
                    <a:pt x="0" y="263651"/>
                  </a:moveTo>
                  <a:lnTo>
                    <a:pt x="4250" y="216244"/>
                  </a:lnTo>
                  <a:lnTo>
                    <a:pt x="16502" y="171631"/>
                  </a:lnTo>
                  <a:lnTo>
                    <a:pt x="36011" y="130556"/>
                  </a:lnTo>
                  <a:lnTo>
                    <a:pt x="62030" y="93760"/>
                  </a:lnTo>
                  <a:lnTo>
                    <a:pt x="93812" y="61988"/>
                  </a:lnTo>
                  <a:lnTo>
                    <a:pt x="130612" y="35983"/>
                  </a:lnTo>
                  <a:lnTo>
                    <a:pt x="171683" y="16488"/>
                  </a:lnTo>
                  <a:lnTo>
                    <a:pt x="216278" y="4245"/>
                  </a:lnTo>
                  <a:lnTo>
                    <a:pt x="263651" y="0"/>
                  </a:lnTo>
                  <a:lnTo>
                    <a:pt x="5665724" y="0"/>
                  </a:lnTo>
                  <a:lnTo>
                    <a:pt x="5713131" y="4245"/>
                  </a:lnTo>
                  <a:lnTo>
                    <a:pt x="5757744" y="16488"/>
                  </a:lnTo>
                  <a:lnTo>
                    <a:pt x="5798820" y="35983"/>
                  </a:lnTo>
                  <a:lnTo>
                    <a:pt x="5835615" y="61988"/>
                  </a:lnTo>
                  <a:lnTo>
                    <a:pt x="5867387" y="93760"/>
                  </a:lnTo>
                  <a:lnTo>
                    <a:pt x="5893392" y="130556"/>
                  </a:lnTo>
                  <a:lnTo>
                    <a:pt x="5912887" y="171631"/>
                  </a:lnTo>
                  <a:lnTo>
                    <a:pt x="5925130" y="216244"/>
                  </a:lnTo>
                  <a:lnTo>
                    <a:pt x="5929376" y="263651"/>
                  </a:lnTo>
                  <a:lnTo>
                    <a:pt x="5929376" y="1318133"/>
                  </a:lnTo>
                  <a:lnTo>
                    <a:pt x="5925130" y="1365540"/>
                  </a:lnTo>
                  <a:lnTo>
                    <a:pt x="5912887" y="1410153"/>
                  </a:lnTo>
                  <a:lnTo>
                    <a:pt x="5893392" y="1451228"/>
                  </a:lnTo>
                  <a:lnTo>
                    <a:pt x="5867387" y="1488024"/>
                  </a:lnTo>
                  <a:lnTo>
                    <a:pt x="5835615" y="1519796"/>
                  </a:lnTo>
                  <a:lnTo>
                    <a:pt x="5798820" y="1545801"/>
                  </a:lnTo>
                  <a:lnTo>
                    <a:pt x="5757744" y="1565296"/>
                  </a:lnTo>
                  <a:lnTo>
                    <a:pt x="5713131" y="1577539"/>
                  </a:lnTo>
                  <a:lnTo>
                    <a:pt x="5665724" y="1581785"/>
                  </a:lnTo>
                  <a:lnTo>
                    <a:pt x="263651" y="1581785"/>
                  </a:lnTo>
                  <a:lnTo>
                    <a:pt x="216278" y="1577539"/>
                  </a:lnTo>
                  <a:lnTo>
                    <a:pt x="171683" y="1565296"/>
                  </a:lnTo>
                  <a:lnTo>
                    <a:pt x="130612" y="1545801"/>
                  </a:lnTo>
                  <a:lnTo>
                    <a:pt x="93812" y="1519796"/>
                  </a:lnTo>
                  <a:lnTo>
                    <a:pt x="62030" y="1488024"/>
                  </a:lnTo>
                  <a:lnTo>
                    <a:pt x="36011" y="1451229"/>
                  </a:lnTo>
                  <a:lnTo>
                    <a:pt x="16502" y="1410153"/>
                  </a:lnTo>
                  <a:lnTo>
                    <a:pt x="4250" y="1365540"/>
                  </a:lnTo>
                  <a:lnTo>
                    <a:pt x="0" y="1318133"/>
                  </a:lnTo>
                  <a:lnTo>
                    <a:pt x="0" y="263651"/>
                  </a:lnTo>
                  <a:close/>
                </a:path>
              </a:pathLst>
            </a:custGeom>
            <a:ln w="25399">
              <a:solidFill>
                <a:srgbClr val="FFFFFF"/>
              </a:solidFill>
            </a:ln>
          </p:spPr>
          <p:txBody>
            <a:bodyPr wrap="square" lIns="0" tIns="0" rIns="0" bIns="0" rtlCol="0"/>
            <a:lstStyle/>
            <a:p>
              <a:endParaRPr/>
            </a:p>
          </p:txBody>
        </p:sp>
      </p:grpSp>
      <p:sp>
        <p:nvSpPr>
          <p:cNvPr id="44" name="object 44"/>
          <p:cNvSpPr txBox="1">
            <a:spLocks noGrp="1"/>
          </p:cNvSpPr>
          <p:nvPr>
            <p:ph type="title"/>
          </p:nvPr>
        </p:nvSpPr>
        <p:spPr>
          <a:xfrm>
            <a:off x="2606377" y="3247085"/>
            <a:ext cx="7074747" cy="817880"/>
          </a:xfrm>
          <a:prstGeom prst="rect">
            <a:avLst/>
          </a:prstGeom>
        </p:spPr>
        <p:txBody>
          <a:bodyPr vert="horz" wrap="square" lIns="0" tIns="12065" rIns="0" bIns="0" rtlCol="0">
            <a:spAutoFit/>
          </a:bodyPr>
          <a:lstStyle/>
          <a:p>
            <a:pPr marL="12700">
              <a:lnSpc>
                <a:spcPct val="100000"/>
              </a:lnSpc>
              <a:spcBef>
                <a:spcPts val="95"/>
              </a:spcBef>
            </a:pPr>
            <a:r>
              <a:rPr sz="5200" b="0" spc="-5" dirty="0">
                <a:solidFill>
                  <a:srgbClr val="FFFFFF"/>
                </a:solidFill>
                <a:latin typeface="Noto Sans CJK JP Medium"/>
                <a:cs typeface="Noto Sans CJK JP Medium"/>
              </a:rPr>
              <a:t>下載財產資</a:t>
            </a:r>
            <a:r>
              <a:rPr sz="5200" b="0" spc="-15" dirty="0">
                <a:solidFill>
                  <a:srgbClr val="FFFFFF"/>
                </a:solidFill>
                <a:latin typeface="Noto Sans CJK JP Medium"/>
                <a:cs typeface="Noto Sans CJK JP Medium"/>
              </a:rPr>
              <a:t>料</a:t>
            </a:r>
            <a:r>
              <a:rPr sz="5200" b="0" spc="-5" dirty="0">
                <a:solidFill>
                  <a:srgbClr val="FFFFFF"/>
                </a:solidFill>
                <a:latin typeface="Noto Sans CJK JP Medium"/>
                <a:cs typeface="Noto Sans CJK JP Medium"/>
              </a:rPr>
              <a:t>作業</a:t>
            </a:r>
            <a:endParaRPr sz="5200">
              <a:latin typeface="Noto Sans CJK JP Medium"/>
              <a:cs typeface="Noto Sans CJK JP Medium"/>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74315" y="1045121"/>
            <a:ext cx="9943874" cy="4088299"/>
          </a:xfrm>
          <a:prstGeom prst="rect">
            <a:avLst/>
          </a:prstGeom>
        </p:spPr>
        <p:txBody>
          <a:bodyPr vert="horz" wrap="square" lIns="0" tIns="12700" rIns="0" bIns="0" rtlCol="0">
            <a:spAutoFit/>
          </a:bodyPr>
          <a:lstStyle/>
          <a:p>
            <a:pPr marL="469900" indent="-457200">
              <a:spcBef>
                <a:spcPts val="100"/>
              </a:spcBef>
              <a:buFont typeface="Wingdings"/>
              <a:buChar char=""/>
              <a:tabLst>
                <a:tab pos="469265" algn="l"/>
                <a:tab pos="469900" algn="l"/>
              </a:tabLst>
            </a:pPr>
            <a:r>
              <a:rPr sz="2400" dirty="0" err="1">
                <a:latin typeface="Microsoft JhengHei"/>
                <a:cs typeface="Microsoft JhengHei"/>
              </a:rPr>
              <a:t>新系統採進入網站操</a:t>
            </a:r>
            <a:r>
              <a:rPr sz="2400" spc="-15" dirty="0" err="1">
                <a:latin typeface="Microsoft JhengHei"/>
                <a:cs typeface="Microsoft JhengHei"/>
              </a:rPr>
              <a:t>作</a:t>
            </a:r>
            <a:r>
              <a:rPr sz="2400" dirty="0" err="1">
                <a:latin typeface="Microsoft JhengHei"/>
                <a:cs typeface="Microsoft JhengHei"/>
              </a:rPr>
              <a:t>，不須另</a:t>
            </a:r>
            <a:r>
              <a:rPr sz="2400" spc="-10" dirty="0" err="1">
                <a:latin typeface="Microsoft JhengHei"/>
                <a:cs typeface="Microsoft JhengHei"/>
              </a:rPr>
              <a:t>外</a:t>
            </a:r>
            <a:r>
              <a:rPr sz="2400" dirty="0" err="1">
                <a:latin typeface="Microsoft JhengHei"/>
                <a:cs typeface="Microsoft JhengHei"/>
              </a:rPr>
              <a:t>下載程式</a:t>
            </a:r>
            <a:endParaRPr lang="en-US" sz="2400" dirty="0">
              <a:latin typeface="Microsoft JhengHei"/>
              <a:cs typeface="Microsoft JhengHei"/>
            </a:endParaRPr>
          </a:p>
          <a:p>
            <a:pPr marL="12700">
              <a:spcBef>
                <a:spcPts val="100"/>
              </a:spcBef>
              <a:tabLst>
                <a:tab pos="469265" algn="l"/>
                <a:tab pos="469900" algn="l"/>
              </a:tabLst>
            </a:pPr>
            <a:endParaRPr sz="2400" dirty="0">
              <a:latin typeface="Microsoft JhengHei"/>
              <a:cs typeface="Microsoft JhengHei"/>
            </a:endParaRPr>
          </a:p>
          <a:p>
            <a:pPr marL="469900" indent="-457200">
              <a:buFont typeface="Wingdings"/>
              <a:buChar char=""/>
              <a:tabLst>
                <a:tab pos="469265" algn="l"/>
                <a:tab pos="469900" algn="l"/>
              </a:tabLst>
            </a:pPr>
            <a:r>
              <a:rPr sz="2400" spc="-5" dirty="0" err="1">
                <a:latin typeface="Microsoft JhengHei"/>
                <a:cs typeface="Microsoft JhengHei"/>
              </a:rPr>
              <a:t>新系統增加行動身分識別登</a:t>
            </a:r>
            <a:r>
              <a:rPr sz="2400" spc="5" dirty="0" err="1">
                <a:latin typeface="Microsoft JhengHei"/>
                <a:cs typeface="Microsoft JhengHei"/>
              </a:rPr>
              <a:t>入</a:t>
            </a:r>
            <a:r>
              <a:rPr sz="2400" spc="-5" dirty="0" err="1">
                <a:latin typeface="Microsoft JhengHei"/>
                <a:cs typeface="Microsoft JhengHei"/>
              </a:rPr>
              <a:t>方式</a:t>
            </a:r>
            <a:endParaRPr lang="en-US" sz="2400" spc="-5" dirty="0">
              <a:latin typeface="Microsoft JhengHei"/>
              <a:cs typeface="Microsoft JhengHei"/>
            </a:endParaRPr>
          </a:p>
          <a:p>
            <a:pPr marL="12700">
              <a:tabLst>
                <a:tab pos="469265" algn="l"/>
                <a:tab pos="469900" algn="l"/>
              </a:tabLst>
            </a:pPr>
            <a:endParaRPr sz="2400" dirty="0">
              <a:latin typeface="Microsoft JhengHei"/>
              <a:cs typeface="Microsoft JhengHei"/>
            </a:endParaRPr>
          </a:p>
          <a:p>
            <a:pPr marL="469900" indent="-457200">
              <a:buFont typeface="Wingdings"/>
              <a:buChar char=""/>
              <a:tabLst>
                <a:tab pos="469265" algn="l"/>
                <a:tab pos="469900" algn="l"/>
              </a:tabLst>
            </a:pPr>
            <a:r>
              <a:rPr sz="2400" dirty="0">
                <a:latin typeface="Microsoft JhengHei"/>
                <a:cs typeface="Microsoft JhengHei"/>
              </a:rPr>
              <a:t>新系統可引用申報人上</a:t>
            </a:r>
            <a:r>
              <a:rPr sz="2400" spc="-10" dirty="0">
                <a:latin typeface="Microsoft JhengHei"/>
                <a:cs typeface="Microsoft JhengHei"/>
              </a:rPr>
              <a:t>次</a:t>
            </a:r>
            <a:r>
              <a:rPr sz="2400" spc="-5" dirty="0">
                <a:latin typeface="Microsoft JhengHei"/>
                <a:cs typeface="Microsoft JhengHei"/>
              </a:rPr>
              <a:t>(</a:t>
            </a:r>
            <a:r>
              <a:rPr sz="2400" dirty="0">
                <a:latin typeface="Microsoft JhengHei"/>
                <a:cs typeface="Microsoft JhengHei"/>
              </a:rPr>
              <a:t>年度</a:t>
            </a:r>
            <a:r>
              <a:rPr sz="2400" spc="-5" dirty="0">
                <a:latin typeface="Microsoft JhengHei"/>
                <a:cs typeface="Microsoft JhengHei"/>
              </a:rPr>
              <a:t>)</a:t>
            </a:r>
            <a:r>
              <a:rPr sz="2400" dirty="0" err="1">
                <a:latin typeface="Microsoft JhengHei"/>
                <a:cs typeface="Microsoft JhengHei"/>
              </a:rPr>
              <a:t>申報資料</a:t>
            </a:r>
            <a:endParaRPr lang="en-US" sz="2400" dirty="0">
              <a:latin typeface="Microsoft JhengHei"/>
              <a:cs typeface="Microsoft JhengHei"/>
            </a:endParaRPr>
          </a:p>
          <a:p>
            <a:pPr marL="12700">
              <a:tabLst>
                <a:tab pos="469265" algn="l"/>
                <a:tab pos="469900" algn="l"/>
              </a:tabLst>
            </a:pPr>
            <a:endParaRPr sz="2400" dirty="0">
              <a:latin typeface="Microsoft JhengHei"/>
              <a:cs typeface="Microsoft JhengHei"/>
            </a:endParaRPr>
          </a:p>
          <a:p>
            <a:pPr marL="469900" indent="-457200">
              <a:buFont typeface="Wingdings"/>
              <a:buChar char=""/>
              <a:tabLst>
                <a:tab pos="469265" algn="l"/>
                <a:tab pos="469900" algn="l"/>
              </a:tabLst>
            </a:pPr>
            <a:r>
              <a:rPr sz="2400" spc="-5" dirty="0" err="1">
                <a:latin typeface="Microsoft JhengHei"/>
                <a:cs typeface="Microsoft JhengHei"/>
              </a:rPr>
              <a:t>新系統</a:t>
            </a:r>
            <a:r>
              <a:rPr sz="2400" dirty="0" err="1">
                <a:latin typeface="Microsoft JhengHei"/>
                <a:cs typeface="Microsoft JhengHei"/>
              </a:rPr>
              <a:t>可引用申報人於監察院之申</a:t>
            </a:r>
            <a:r>
              <a:rPr sz="2400" spc="-20" dirty="0" err="1">
                <a:latin typeface="Microsoft JhengHei"/>
                <a:cs typeface="Microsoft JhengHei"/>
              </a:rPr>
              <a:t>報</a:t>
            </a:r>
            <a:r>
              <a:rPr sz="2400" spc="-5" dirty="0" err="1">
                <a:latin typeface="Microsoft JhengHei"/>
                <a:cs typeface="Microsoft JhengHei"/>
              </a:rPr>
              <a:t>資料</a:t>
            </a:r>
            <a:endParaRPr lang="en-US" sz="2400" spc="-5" dirty="0">
              <a:latin typeface="Microsoft JhengHei"/>
              <a:cs typeface="Microsoft JhengHei"/>
            </a:endParaRPr>
          </a:p>
          <a:p>
            <a:pPr marL="12700">
              <a:tabLst>
                <a:tab pos="469265" algn="l"/>
                <a:tab pos="469900" algn="l"/>
              </a:tabLst>
            </a:pPr>
            <a:r>
              <a:rPr lang="zh-TW" altLang="en-US" sz="2400" spc="-5" dirty="0">
                <a:latin typeface="Microsoft JhengHei"/>
                <a:cs typeface="Microsoft JhengHei"/>
              </a:rPr>
              <a:t>      </a:t>
            </a:r>
            <a:r>
              <a:rPr lang="zh-TW" altLang="en-US" sz="2400" spc="-5" dirty="0">
                <a:solidFill>
                  <a:srgbClr val="FF0000"/>
                </a:solidFill>
                <a:latin typeface="Microsoft JhengHei"/>
                <a:cs typeface="Microsoft JhengHei"/>
              </a:rPr>
              <a:t>→曾經有申報過才能引用</a:t>
            </a:r>
            <a:endParaRPr sz="2400" dirty="0">
              <a:solidFill>
                <a:srgbClr val="FF0000"/>
              </a:solidFill>
              <a:latin typeface="Microsoft JhengHei"/>
              <a:cs typeface="Microsoft JhengHei"/>
            </a:endParaRPr>
          </a:p>
          <a:p>
            <a:pPr marL="469900" marR="5080" indent="-457200" algn="just">
              <a:spcBef>
                <a:spcPts val="5"/>
              </a:spcBef>
              <a:buFont typeface="Wingdings"/>
              <a:buChar char=""/>
              <a:tabLst>
                <a:tab pos="469900" algn="l"/>
              </a:tabLst>
            </a:pPr>
            <a:r>
              <a:rPr sz="2400" dirty="0" err="1">
                <a:latin typeface="Microsoft JhengHei"/>
                <a:cs typeface="Microsoft JhengHei"/>
              </a:rPr>
              <a:t>登錄財產申報資料，未上傳前新系統會將資料暫存系統中並</a:t>
            </a:r>
            <a:r>
              <a:rPr sz="2400" spc="-5" dirty="0" err="1">
                <a:solidFill>
                  <a:srgbClr val="FF0000"/>
                </a:solidFill>
                <a:latin typeface="Microsoft JhengHei"/>
                <a:cs typeface="Microsoft JhengHei"/>
              </a:rPr>
              <a:t>保留兩</a:t>
            </a:r>
            <a:r>
              <a:rPr sz="2400" dirty="0" err="1">
                <a:solidFill>
                  <a:srgbClr val="FF0000"/>
                </a:solidFill>
                <a:latin typeface="Microsoft JhengHei"/>
                <a:cs typeface="Microsoft JhengHei"/>
              </a:rPr>
              <a:t>份</a:t>
            </a:r>
            <a:r>
              <a:rPr sz="2400" dirty="0" err="1">
                <a:latin typeface="Microsoft JhengHei"/>
                <a:cs typeface="Microsoft JhengHei"/>
              </a:rPr>
              <a:t>版本，申報人無須自行匯出存放於個人電腦，可直</a:t>
            </a:r>
            <a:r>
              <a:rPr sz="2400" dirty="0">
                <a:latin typeface="Microsoft JhengHei"/>
                <a:cs typeface="Microsoft JhengHei"/>
              </a:rPr>
              <a:t> 接於系統讀取未上傳暫存資料</a:t>
            </a:r>
          </a:p>
        </p:txBody>
      </p:sp>
      <p:sp>
        <p:nvSpPr>
          <p:cNvPr id="4" name="object 4"/>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29</a:t>
            </a:fld>
            <a:endParaRPr spc="-5" dirty="0"/>
          </a:p>
        </p:txBody>
      </p:sp>
      <p:sp>
        <p:nvSpPr>
          <p:cNvPr id="3" name="object 3"/>
          <p:cNvSpPr txBox="1">
            <a:spLocks noGrp="1"/>
          </p:cNvSpPr>
          <p:nvPr>
            <p:ph type="title"/>
          </p:nvPr>
        </p:nvSpPr>
        <p:spPr>
          <a:xfrm>
            <a:off x="3039947" y="353906"/>
            <a:ext cx="4822100" cy="691215"/>
          </a:xfrm>
          <a:prstGeom prst="rect">
            <a:avLst/>
          </a:prstGeom>
        </p:spPr>
        <p:txBody>
          <a:bodyPr vert="horz" wrap="square" lIns="0" tIns="13970" rIns="0" bIns="0" rtlCol="0" anchor="t">
            <a:spAutoFit/>
          </a:bodyPr>
          <a:lstStyle/>
          <a:p>
            <a:pPr marL="12700">
              <a:lnSpc>
                <a:spcPct val="100000"/>
              </a:lnSpc>
              <a:spcBef>
                <a:spcPts val="110"/>
              </a:spcBef>
            </a:pPr>
            <a:r>
              <a:rPr spc="5" dirty="0"/>
              <a:t>新舊系統差異</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219BD92-A246-4E9A-B01A-84FD19A2C63F}"/>
              </a:ext>
            </a:extLst>
          </p:cNvPr>
          <p:cNvSpPr>
            <a:spLocks noGrp="1"/>
          </p:cNvSpPr>
          <p:nvPr>
            <p:ph type="title"/>
          </p:nvPr>
        </p:nvSpPr>
        <p:spPr>
          <a:xfrm>
            <a:off x="1027743" y="246818"/>
            <a:ext cx="1383763" cy="703793"/>
          </a:xfrm>
        </p:spPr>
        <p:txBody>
          <a:bodyPr>
            <a:normAutofit/>
          </a:bodyPr>
          <a:lstStyle/>
          <a:p>
            <a:r>
              <a:rPr lang="zh-TW" altLang="en-US" b="1" dirty="0">
                <a:effectLst>
                  <a:outerShdw blurRad="38100" dist="38100" dir="2700000" algn="tl">
                    <a:srgbClr val="000000">
                      <a:alpha val="43137"/>
                    </a:srgbClr>
                  </a:outerShdw>
                </a:effectLst>
              </a:rPr>
              <a:t>前言</a:t>
            </a:r>
          </a:p>
        </p:txBody>
      </p:sp>
      <p:sp>
        <p:nvSpPr>
          <p:cNvPr id="3" name="內容版面配置區 2">
            <a:extLst>
              <a:ext uri="{FF2B5EF4-FFF2-40B4-BE49-F238E27FC236}">
                <a16:creationId xmlns:a16="http://schemas.microsoft.com/office/drawing/2014/main" id="{85AA7774-9FB7-4F81-BE5C-CA171B47BA3B}"/>
              </a:ext>
            </a:extLst>
          </p:cNvPr>
          <p:cNvSpPr>
            <a:spLocks noGrp="1"/>
          </p:cNvSpPr>
          <p:nvPr>
            <p:ph idx="1"/>
          </p:nvPr>
        </p:nvSpPr>
        <p:spPr>
          <a:xfrm>
            <a:off x="749197" y="816140"/>
            <a:ext cx="11173862" cy="5441224"/>
          </a:xfrm>
        </p:spPr>
        <p:txBody>
          <a:bodyPr>
            <a:normAutofit/>
          </a:bodyPr>
          <a:lstStyle/>
          <a:p>
            <a:r>
              <a:rPr lang="zh-TW" altLang="en-US" sz="2800" b="1" dirty="0">
                <a:solidFill>
                  <a:srgbClr val="0070C0"/>
                </a:solidFill>
                <a:latin typeface="標楷體" panose="03000509000000000000" pitchFamily="65" charset="-120"/>
                <a:ea typeface="標楷體" panose="03000509000000000000" pitchFamily="65" charset="-120"/>
              </a:rPr>
              <a:t>公職人員財產申報法制定目的：</a:t>
            </a:r>
            <a:endParaRPr lang="en-US" altLang="zh-TW" sz="2800" b="1" dirty="0">
              <a:solidFill>
                <a:srgbClr val="0070C0"/>
              </a:solidFill>
              <a:latin typeface="標楷體" panose="03000509000000000000" pitchFamily="65" charset="-120"/>
              <a:ea typeface="標楷體" panose="03000509000000000000" pitchFamily="65" charset="-120"/>
            </a:endParaRPr>
          </a:p>
          <a:p>
            <a:pPr marL="542925" indent="-276225">
              <a:buNone/>
            </a:pPr>
            <a:r>
              <a:rPr lang="zh-TW" altLang="en-US" sz="2800" b="1" dirty="0">
                <a:latin typeface="標楷體" panose="03000509000000000000" pitchFamily="65" charset="-120"/>
                <a:ea typeface="標楷體" panose="03000509000000000000" pitchFamily="65" charset="-120"/>
              </a:rPr>
              <a:t>→以全民監督為立法目的，即透過民眾查閱公職人員財產申報資料，了解公職人員之操守、清廉及誠實度，進而增加對政府施政之信賴。</a:t>
            </a:r>
            <a:endParaRPr lang="en-US" altLang="zh-TW" sz="2800" b="1" dirty="0">
              <a:latin typeface="標楷體" panose="03000509000000000000" pitchFamily="65" charset="-120"/>
              <a:ea typeface="標楷體" panose="03000509000000000000" pitchFamily="65" charset="-120"/>
            </a:endParaRPr>
          </a:p>
          <a:p>
            <a:r>
              <a:rPr lang="zh-TW" altLang="en-US" sz="2800" b="1" dirty="0">
                <a:solidFill>
                  <a:srgbClr val="0070C0"/>
                </a:solidFill>
                <a:latin typeface="標楷體" panose="03000509000000000000" pitchFamily="65" charset="-120"/>
                <a:ea typeface="標楷體" panose="03000509000000000000" pitchFamily="65" charset="-120"/>
              </a:rPr>
              <a:t>申報人應建立之態度</a:t>
            </a:r>
            <a:r>
              <a:rPr lang="zh-TW" altLang="en-US" sz="2800" b="1" dirty="0">
                <a:latin typeface="標楷體" panose="03000509000000000000" pitchFamily="65" charset="-120"/>
                <a:ea typeface="標楷體" panose="03000509000000000000" pitchFamily="65" charset="-120"/>
              </a:rPr>
              <a:t>：</a:t>
            </a:r>
            <a:endParaRPr lang="en-US" altLang="zh-TW" sz="2800" b="1" dirty="0">
              <a:latin typeface="標楷體" panose="03000509000000000000" pitchFamily="65" charset="-120"/>
              <a:ea typeface="標楷體" panose="03000509000000000000" pitchFamily="65" charset="-120"/>
            </a:endParaRPr>
          </a:p>
          <a:p>
            <a:pPr marL="179388" indent="0">
              <a:buNone/>
            </a:pPr>
            <a:r>
              <a:rPr lang="en-US" altLang="zh-TW" sz="2800" b="1" dirty="0">
                <a:latin typeface="標楷體" panose="03000509000000000000" pitchFamily="65" charset="-120"/>
                <a:ea typeface="標楷體" panose="03000509000000000000" pitchFamily="65" charset="-120"/>
              </a:rPr>
              <a:t>1.</a:t>
            </a:r>
            <a:r>
              <a:rPr lang="zh-TW" altLang="en-US" sz="2800" b="1" dirty="0">
                <a:latin typeface="標楷體" panose="03000509000000000000" pitchFamily="65" charset="-120"/>
                <a:ea typeface="標楷體" panose="03000509000000000000" pitchFamily="65" charset="-120"/>
              </a:rPr>
              <a:t>財產申報為法定義務。</a:t>
            </a:r>
            <a:endParaRPr lang="en-US" altLang="zh-TW" sz="2800" b="1" dirty="0">
              <a:latin typeface="標楷體" panose="03000509000000000000" pitchFamily="65" charset="-120"/>
              <a:ea typeface="標楷體" panose="03000509000000000000" pitchFamily="65" charset="-120"/>
            </a:endParaRPr>
          </a:p>
          <a:p>
            <a:pPr marL="179388" indent="0">
              <a:buNone/>
            </a:pPr>
            <a:r>
              <a:rPr lang="en-US" altLang="zh-TW" sz="2800" b="1" dirty="0">
                <a:latin typeface="標楷體" panose="03000509000000000000" pitchFamily="65" charset="-120"/>
                <a:ea typeface="標楷體" panose="03000509000000000000" pitchFamily="65" charset="-120"/>
              </a:rPr>
              <a:t>2.</a:t>
            </a:r>
            <a:r>
              <a:rPr lang="zh-TW" altLang="en-US" sz="2800" b="1" dirty="0">
                <a:latin typeface="標楷體" panose="03000509000000000000" pitchFamily="65" charset="-120"/>
                <a:ea typeface="標楷體" panose="03000509000000000000" pitchFamily="65" charset="-120"/>
              </a:rPr>
              <a:t>謹慎、正確、如期、不僥倖。</a:t>
            </a:r>
            <a:endParaRPr lang="en-US" altLang="zh-TW" sz="2800" b="1" dirty="0">
              <a:latin typeface="標楷體" panose="03000509000000000000" pitchFamily="65" charset="-120"/>
              <a:ea typeface="標楷體" panose="03000509000000000000" pitchFamily="65" charset="-120"/>
            </a:endParaRPr>
          </a:p>
          <a:p>
            <a:r>
              <a:rPr lang="zh-TW" altLang="en-US" sz="2800" b="1" dirty="0">
                <a:solidFill>
                  <a:srgbClr val="0070C0"/>
                </a:solidFill>
                <a:latin typeface="標楷體" panose="03000509000000000000" pitchFamily="65" charset="-120"/>
                <a:ea typeface="標楷體" panose="03000509000000000000" pitchFamily="65" charset="-120"/>
              </a:rPr>
              <a:t>辦理申報之原則</a:t>
            </a:r>
            <a:r>
              <a:rPr lang="zh-TW" altLang="en-US" sz="2800" b="1" dirty="0">
                <a:latin typeface="標楷體" panose="03000509000000000000" pitchFamily="65" charset="-120"/>
                <a:ea typeface="標楷體" panose="03000509000000000000" pitchFamily="65" charset="-120"/>
              </a:rPr>
              <a:t>：</a:t>
            </a:r>
            <a:endParaRPr lang="en-US" altLang="zh-TW" sz="2800" b="1" dirty="0">
              <a:latin typeface="標楷體" panose="03000509000000000000" pitchFamily="65" charset="-120"/>
              <a:ea typeface="標楷體" panose="03000509000000000000" pitchFamily="65" charset="-120"/>
            </a:endParaRPr>
          </a:p>
          <a:p>
            <a:pPr marL="179388" indent="0">
              <a:buNone/>
            </a:pPr>
            <a:r>
              <a:rPr lang="en-US" altLang="zh-TW" sz="2800" b="1" dirty="0">
                <a:latin typeface="標楷體" panose="03000509000000000000" pitchFamily="65" charset="-120"/>
                <a:ea typeface="標楷體" panose="03000509000000000000" pitchFamily="65" charset="-120"/>
              </a:rPr>
              <a:t>1.</a:t>
            </a:r>
            <a:r>
              <a:rPr lang="zh-TW" altLang="en-US" sz="2800" b="1" dirty="0">
                <a:solidFill>
                  <a:srgbClr val="FF0000"/>
                </a:solidFill>
                <a:latin typeface="標楷體" panose="03000509000000000000" pitchFamily="65" charset="-120"/>
                <a:ea typeface="標楷體" panose="03000509000000000000" pitchFamily="65" charset="-120"/>
              </a:rPr>
              <a:t>停</a:t>
            </a:r>
            <a:r>
              <a:rPr lang="zh-TW" altLang="en-US" sz="2800" b="1" dirty="0">
                <a:latin typeface="標楷體" panose="03000509000000000000" pitchFamily="65" charset="-120"/>
                <a:ea typeface="標楷體" panose="03000509000000000000" pitchFamily="65" charset="-120"/>
              </a:rPr>
              <a:t>  止無根據的猜測或誤解。</a:t>
            </a:r>
            <a:endParaRPr lang="en-US" altLang="zh-TW" sz="2800" b="1" dirty="0">
              <a:latin typeface="標楷體" panose="03000509000000000000" pitchFamily="65" charset="-120"/>
              <a:ea typeface="標楷體" panose="03000509000000000000" pitchFamily="65" charset="-120"/>
            </a:endParaRPr>
          </a:p>
          <a:p>
            <a:pPr marL="179388" indent="0">
              <a:buNone/>
            </a:pPr>
            <a:r>
              <a:rPr lang="en-US" altLang="zh-TW" sz="2800" b="1" dirty="0">
                <a:latin typeface="標楷體" panose="03000509000000000000" pitchFamily="65" charset="-120"/>
                <a:ea typeface="標楷體" panose="03000509000000000000" pitchFamily="65" charset="-120"/>
              </a:rPr>
              <a:t>2.</a:t>
            </a:r>
            <a:r>
              <a:rPr lang="zh-TW" altLang="en-US" sz="2800" b="1" dirty="0">
                <a:solidFill>
                  <a:srgbClr val="FF0000"/>
                </a:solidFill>
                <a:latin typeface="標楷體" panose="03000509000000000000" pitchFamily="65" charset="-120"/>
                <a:ea typeface="標楷體" panose="03000509000000000000" pitchFamily="65" charset="-120"/>
              </a:rPr>
              <a:t>看</a:t>
            </a:r>
            <a:r>
              <a:rPr lang="zh-TW" altLang="en-US" sz="2800" b="1" dirty="0">
                <a:latin typeface="標楷體" panose="03000509000000000000" pitchFamily="65" charset="-120"/>
                <a:ea typeface="標楷體" panose="03000509000000000000" pitchFamily="65" charset="-120"/>
              </a:rPr>
              <a:t>  申報表上或申報頁籤上之注意事項。</a:t>
            </a:r>
            <a:endParaRPr lang="en-US" altLang="zh-TW" sz="2800" b="1" dirty="0">
              <a:latin typeface="標楷體" panose="03000509000000000000" pitchFamily="65" charset="-120"/>
              <a:ea typeface="標楷體" panose="03000509000000000000" pitchFamily="65" charset="-120"/>
            </a:endParaRPr>
          </a:p>
          <a:p>
            <a:pPr marL="179388" indent="0">
              <a:buNone/>
            </a:pPr>
            <a:r>
              <a:rPr lang="en-US" altLang="zh-TW" sz="2800" b="1" dirty="0">
                <a:latin typeface="標楷體" panose="03000509000000000000" pitchFamily="65" charset="-120"/>
                <a:ea typeface="標楷體" panose="03000509000000000000" pitchFamily="65" charset="-120"/>
              </a:rPr>
              <a:t>3.</a:t>
            </a:r>
            <a:r>
              <a:rPr lang="zh-TW" altLang="en-US" sz="2800" b="1" dirty="0">
                <a:solidFill>
                  <a:srgbClr val="FF0000"/>
                </a:solidFill>
                <a:latin typeface="標楷體" panose="03000509000000000000" pitchFamily="65" charset="-120"/>
                <a:ea typeface="標楷體" panose="03000509000000000000" pitchFamily="65" charset="-120"/>
              </a:rPr>
              <a:t>聽</a:t>
            </a:r>
            <a:r>
              <a:rPr lang="zh-TW" altLang="en-US" sz="2800" b="1" dirty="0">
                <a:latin typeface="標楷體" panose="03000509000000000000" pitchFamily="65" charset="-120"/>
                <a:ea typeface="標楷體" panose="03000509000000000000" pitchFamily="65" charset="-120"/>
              </a:rPr>
              <a:t>  聽政風單位之說明。</a:t>
            </a:r>
            <a:endParaRPr lang="en-US" altLang="zh-TW" sz="2800" b="1" dirty="0">
              <a:latin typeface="標楷體" panose="03000509000000000000" pitchFamily="65" charset="-120"/>
              <a:ea typeface="標楷體" panose="03000509000000000000" pitchFamily="65" charset="-120"/>
            </a:endParaRPr>
          </a:p>
          <a:p>
            <a:endParaRPr lang="zh-TW" altLang="en-US" dirty="0"/>
          </a:p>
        </p:txBody>
      </p:sp>
    </p:spTree>
    <p:extLst>
      <p:ext uri="{BB962C8B-B14F-4D97-AF65-F5344CB8AC3E}">
        <p14:creationId xmlns:p14="http://schemas.microsoft.com/office/powerpoint/2010/main" val="30624303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086921" y="2051114"/>
            <a:ext cx="4911090" cy="1174115"/>
            <a:chOff x="3562921" y="2051113"/>
            <a:chExt cx="4911090" cy="1174115"/>
          </a:xfrm>
        </p:grpSpPr>
        <p:sp>
          <p:nvSpPr>
            <p:cNvPr id="3" name="object 3"/>
            <p:cNvSpPr/>
            <p:nvPr/>
          </p:nvSpPr>
          <p:spPr>
            <a:xfrm>
              <a:off x="3575304" y="2063496"/>
              <a:ext cx="4886325" cy="1149350"/>
            </a:xfrm>
            <a:custGeom>
              <a:avLst/>
              <a:gdLst/>
              <a:ahLst/>
              <a:cxnLst/>
              <a:rect l="l" t="t" r="r" b="b"/>
              <a:pathLst>
                <a:path w="4886325" h="1149350">
                  <a:moveTo>
                    <a:pt x="4694428" y="0"/>
                  </a:moveTo>
                  <a:lnTo>
                    <a:pt x="0" y="0"/>
                  </a:lnTo>
                  <a:lnTo>
                    <a:pt x="0" y="1149095"/>
                  </a:lnTo>
                  <a:lnTo>
                    <a:pt x="4694428" y="1149095"/>
                  </a:lnTo>
                  <a:lnTo>
                    <a:pt x="4738347" y="1144038"/>
                  </a:lnTo>
                  <a:lnTo>
                    <a:pt x="4778660" y="1129633"/>
                  </a:lnTo>
                  <a:lnTo>
                    <a:pt x="4814219" y="1107028"/>
                  </a:lnTo>
                  <a:lnTo>
                    <a:pt x="4843876" y="1077371"/>
                  </a:lnTo>
                  <a:lnTo>
                    <a:pt x="4866481" y="1041812"/>
                  </a:lnTo>
                  <a:lnTo>
                    <a:pt x="4880886" y="1001499"/>
                  </a:lnTo>
                  <a:lnTo>
                    <a:pt x="4885944" y="957579"/>
                  </a:lnTo>
                  <a:lnTo>
                    <a:pt x="4885944" y="191515"/>
                  </a:lnTo>
                  <a:lnTo>
                    <a:pt x="4880886" y="147596"/>
                  </a:lnTo>
                  <a:lnTo>
                    <a:pt x="4866481" y="107283"/>
                  </a:lnTo>
                  <a:lnTo>
                    <a:pt x="4843876" y="71724"/>
                  </a:lnTo>
                  <a:lnTo>
                    <a:pt x="4814219" y="42067"/>
                  </a:lnTo>
                  <a:lnTo>
                    <a:pt x="4778660" y="19462"/>
                  </a:lnTo>
                  <a:lnTo>
                    <a:pt x="4738347" y="5057"/>
                  </a:lnTo>
                  <a:lnTo>
                    <a:pt x="4694428" y="0"/>
                  </a:lnTo>
                  <a:close/>
                </a:path>
              </a:pathLst>
            </a:custGeom>
            <a:solidFill>
              <a:srgbClr val="D2E9E6"/>
            </a:solidFill>
          </p:spPr>
          <p:txBody>
            <a:bodyPr wrap="square" lIns="0" tIns="0" rIns="0" bIns="0" rtlCol="0"/>
            <a:lstStyle/>
            <a:p>
              <a:endParaRPr/>
            </a:p>
          </p:txBody>
        </p:sp>
        <p:sp>
          <p:nvSpPr>
            <p:cNvPr id="4" name="object 4"/>
            <p:cNvSpPr/>
            <p:nvPr/>
          </p:nvSpPr>
          <p:spPr>
            <a:xfrm>
              <a:off x="3575304" y="2063496"/>
              <a:ext cx="4886325" cy="1149350"/>
            </a:xfrm>
            <a:custGeom>
              <a:avLst/>
              <a:gdLst/>
              <a:ahLst/>
              <a:cxnLst/>
              <a:rect l="l" t="t" r="r" b="b"/>
              <a:pathLst>
                <a:path w="4886325" h="1149350">
                  <a:moveTo>
                    <a:pt x="4885944" y="191515"/>
                  </a:moveTo>
                  <a:lnTo>
                    <a:pt x="4885944" y="957579"/>
                  </a:lnTo>
                  <a:lnTo>
                    <a:pt x="4880886" y="1001499"/>
                  </a:lnTo>
                  <a:lnTo>
                    <a:pt x="4866481" y="1041812"/>
                  </a:lnTo>
                  <a:lnTo>
                    <a:pt x="4843876" y="1077371"/>
                  </a:lnTo>
                  <a:lnTo>
                    <a:pt x="4814219" y="1107028"/>
                  </a:lnTo>
                  <a:lnTo>
                    <a:pt x="4778660" y="1129633"/>
                  </a:lnTo>
                  <a:lnTo>
                    <a:pt x="4738347" y="1144038"/>
                  </a:lnTo>
                  <a:lnTo>
                    <a:pt x="4694428" y="1149095"/>
                  </a:lnTo>
                  <a:lnTo>
                    <a:pt x="0" y="1149095"/>
                  </a:lnTo>
                  <a:lnTo>
                    <a:pt x="0" y="0"/>
                  </a:lnTo>
                  <a:lnTo>
                    <a:pt x="4694428" y="0"/>
                  </a:lnTo>
                  <a:lnTo>
                    <a:pt x="4738347" y="5057"/>
                  </a:lnTo>
                  <a:lnTo>
                    <a:pt x="4778660" y="19462"/>
                  </a:lnTo>
                  <a:lnTo>
                    <a:pt x="4814219" y="42067"/>
                  </a:lnTo>
                  <a:lnTo>
                    <a:pt x="4843876" y="71724"/>
                  </a:lnTo>
                  <a:lnTo>
                    <a:pt x="4866481" y="107283"/>
                  </a:lnTo>
                  <a:lnTo>
                    <a:pt x="4880886" y="147596"/>
                  </a:lnTo>
                  <a:lnTo>
                    <a:pt x="4885944" y="191515"/>
                  </a:lnTo>
                  <a:close/>
                </a:path>
              </a:pathLst>
            </a:custGeom>
            <a:ln w="24384">
              <a:solidFill>
                <a:srgbClr val="A3A3A3"/>
              </a:solidFill>
            </a:ln>
          </p:spPr>
          <p:txBody>
            <a:bodyPr wrap="square" lIns="0" tIns="0" rIns="0" bIns="0" rtlCol="0"/>
            <a:lstStyle/>
            <a:p>
              <a:endParaRPr/>
            </a:p>
          </p:txBody>
        </p:sp>
      </p:grpSp>
      <p:sp>
        <p:nvSpPr>
          <p:cNvPr id="5" name="object 5"/>
          <p:cNvSpPr txBox="1"/>
          <p:nvPr/>
        </p:nvSpPr>
        <p:spPr>
          <a:xfrm>
            <a:off x="5164074" y="2175850"/>
            <a:ext cx="4824095" cy="817880"/>
          </a:xfrm>
          <a:prstGeom prst="rect">
            <a:avLst/>
          </a:prstGeom>
        </p:spPr>
        <p:txBody>
          <a:bodyPr vert="horz" wrap="square" lIns="0" tIns="103505" rIns="0" bIns="0" rtlCol="0">
            <a:spAutoFit/>
          </a:bodyPr>
          <a:lstStyle/>
          <a:p>
            <a:pPr marL="241300" indent="-228600">
              <a:spcBef>
                <a:spcPts val="815"/>
              </a:spcBef>
              <a:buFont typeface="Arial MT"/>
              <a:buChar char="•"/>
              <a:tabLst>
                <a:tab pos="240665" algn="l"/>
                <a:tab pos="241300" algn="l"/>
              </a:tabLst>
            </a:pPr>
            <a:r>
              <a:rPr sz="2000" spc="-10" dirty="0">
                <a:latin typeface="Microsoft JhengHei"/>
                <a:cs typeface="Microsoft JhengHei"/>
              </a:rPr>
              <a:t>憑</a:t>
            </a:r>
            <a:r>
              <a:rPr sz="2000" spc="-15" dirty="0">
                <a:latin typeface="Microsoft JhengHei"/>
                <a:cs typeface="Microsoft JhengHei"/>
              </a:rPr>
              <a:t>證</a:t>
            </a:r>
            <a:r>
              <a:rPr sz="2000" spc="-10" dirty="0">
                <a:solidFill>
                  <a:srgbClr val="FF0000"/>
                </a:solidFill>
                <a:latin typeface="Microsoft JhengHei"/>
                <a:cs typeface="Microsoft JhengHei"/>
              </a:rPr>
              <a:t>須在有效期限</a:t>
            </a:r>
            <a:r>
              <a:rPr sz="2000" spc="-5" dirty="0">
                <a:solidFill>
                  <a:srgbClr val="FF0000"/>
                </a:solidFill>
                <a:latin typeface="Microsoft JhengHei"/>
                <a:cs typeface="Microsoft JhengHei"/>
              </a:rPr>
              <a:t>內</a:t>
            </a:r>
            <a:r>
              <a:rPr sz="2000" spc="-10" dirty="0">
                <a:latin typeface="Microsoft JhengHei"/>
                <a:cs typeface="Microsoft JhengHei"/>
              </a:rPr>
              <a:t>，憑證若過期</a:t>
            </a:r>
            <a:r>
              <a:rPr sz="2000" spc="10" dirty="0">
                <a:latin typeface="Microsoft JhengHei"/>
                <a:cs typeface="Microsoft JhengHei"/>
              </a:rPr>
              <a:t>，</a:t>
            </a:r>
            <a:r>
              <a:rPr sz="2000" spc="-10" dirty="0">
                <a:latin typeface="Microsoft JhengHei"/>
                <a:cs typeface="Microsoft JhengHei"/>
              </a:rPr>
              <a:t>請</a:t>
            </a:r>
            <a:endParaRPr sz="2000">
              <a:latin typeface="Microsoft JhengHei"/>
              <a:cs typeface="Microsoft JhengHei"/>
            </a:endParaRPr>
          </a:p>
          <a:p>
            <a:pPr marL="241300">
              <a:spcBef>
                <a:spcPts val="720"/>
              </a:spcBef>
            </a:pPr>
            <a:r>
              <a:rPr sz="2000" spc="-15" dirty="0">
                <a:latin typeface="Microsoft JhengHei"/>
                <a:cs typeface="Microsoft JhengHei"/>
              </a:rPr>
              <a:t>至</a:t>
            </a:r>
            <a:r>
              <a:rPr sz="2000" spc="-10" dirty="0">
                <a:solidFill>
                  <a:srgbClr val="FF0000"/>
                </a:solidFill>
                <a:latin typeface="Microsoft JhengHei"/>
                <a:cs typeface="Microsoft JhengHei"/>
              </a:rPr>
              <a:t>內政</a:t>
            </a:r>
            <a:r>
              <a:rPr sz="2000" dirty="0">
                <a:solidFill>
                  <a:srgbClr val="FF0000"/>
                </a:solidFill>
                <a:latin typeface="Microsoft JhengHei"/>
                <a:cs typeface="Microsoft JhengHei"/>
              </a:rPr>
              <a:t>部</a:t>
            </a:r>
            <a:r>
              <a:rPr sz="2000" spc="-10" dirty="0">
                <a:solidFill>
                  <a:srgbClr val="FF0000"/>
                </a:solidFill>
                <a:latin typeface="Microsoft JhengHei"/>
                <a:cs typeface="Microsoft JhengHei"/>
              </a:rPr>
              <a:t>憑證</a:t>
            </a:r>
            <a:r>
              <a:rPr sz="2000" dirty="0">
                <a:solidFill>
                  <a:srgbClr val="FF0000"/>
                </a:solidFill>
                <a:latin typeface="Microsoft JhengHei"/>
                <a:cs typeface="Microsoft JhengHei"/>
              </a:rPr>
              <a:t>管</a:t>
            </a:r>
            <a:r>
              <a:rPr sz="2000" spc="-10" dirty="0">
                <a:solidFill>
                  <a:srgbClr val="FF0000"/>
                </a:solidFill>
                <a:latin typeface="Microsoft JhengHei"/>
                <a:cs typeface="Microsoft JhengHei"/>
              </a:rPr>
              <a:t>理中</a:t>
            </a:r>
            <a:r>
              <a:rPr sz="2000" spc="15" dirty="0">
                <a:solidFill>
                  <a:srgbClr val="FF0000"/>
                </a:solidFill>
                <a:latin typeface="Microsoft JhengHei"/>
                <a:cs typeface="Microsoft JhengHei"/>
              </a:rPr>
              <a:t>心</a:t>
            </a:r>
            <a:r>
              <a:rPr sz="2000" spc="-10" dirty="0">
                <a:latin typeface="Microsoft JhengHei"/>
                <a:cs typeface="Microsoft JhengHei"/>
              </a:rPr>
              <a:t>即</a:t>
            </a:r>
            <a:r>
              <a:rPr sz="2000" spc="5" dirty="0">
                <a:latin typeface="Microsoft JhengHei"/>
                <a:cs typeface="Microsoft JhengHei"/>
              </a:rPr>
              <a:t>可</a:t>
            </a:r>
            <a:r>
              <a:rPr sz="2000" spc="-10" dirty="0">
                <a:latin typeface="Microsoft JhengHei"/>
                <a:cs typeface="Microsoft JhengHei"/>
              </a:rPr>
              <a:t>查詢</a:t>
            </a:r>
            <a:r>
              <a:rPr sz="2000" spc="-20" dirty="0">
                <a:latin typeface="Microsoft JhengHei"/>
                <a:cs typeface="Microsoft JhengHei"/>
              </a:rPr>
              <a:t>或</a:t>
            </a:r>
            <a:r>
              <a:rPr sz="2000" spc="5" dirty="0">
                <a:latin typeface="Microsoft JhengHei"/>
                <a:cs typeface="Microsoft JhengHei"/>
              </a:rPr>
              <a:t>展</a:t>
            </a:r>
            <a:r>
              <a:rPr sz="2000" spc="-10" dirty="0">
                <a:latin typeface="Microsoft JhengHei"/>
                <a:cs typeface="Microsoft JhengHei"/>
              </a:rPr>
              <a:t>期。</a:t>
            </a:r>
            <a:endParaRPr sz="2000">
              <a:latin typeface="Microsoft JhengHei"/>
              <a:cs typeface="Microsoft JhengHei"/>
            </a:endParaRPr>
          </a:p>
        </p:txBody>
      </p:sp>
      <p:grpSp>
        <p:nvGrpSpPr>
          <p:cNvPr id="6" name="object 6"/>
          <p:cNvGrpSpPr/>
          <p:nvPr/>
        </p:nvGrpSpPr>
        <p:grpSpPr>
          <a:xfrm>
            <a:off x="2340863" y="1908048"/>
            <a:ext cx="2771140" cy="1463040"/>
            <a:chOff x="816863" y="1908048"/>
            <a:chExt cx="2771140" cy="1463040"/>
          </a:xfrm>
        </p:grpSpPr>
        <p:sp>
          <p:nvSpPr>
            <p:cNvPr id="7" name="object 7"/>
            <p:cNvSpPr/>
            <p:nvPr/>
          </p:nvSpPr>
          <p:spPr>
            <a:xfrm>
              <a:off x="829055" y="1920240"/>
              <a:ext cx="2746375" cy="1438910"/>
            </a:xfrm>
            <a:custGeom>
              <a:avLst/>
              <a:gdLst/>
              <a:ahLst/>
              <a:cxnLst/>
              <a:rect l="l" t="t" r="r" b="b"/>
              <a:pathLst>
                <a:path w="2746375" h="1438910">
                  <a:moveTo>
                    <a:pt x="2506472" y="0"/>
                  </a:moveTo>
                  <a:lnTo>
                    <a:pt x="239775" y="0"/>
                  </a:lnTo>
                  <a:lnTo>
                    <a:pt x="191453" y="4869"/>
                  </a:lnTo>
                  <a:lnTo>
                    <a:pt x="146445" y="18837"/>
                  </a:lnTo>
                  <a:lnTo>
                    <a:pt x="105715" y="40940"/>
                  </a:lnTo>
                  <a:lnTo>
                    <a:pt x="70229" y="70215"/>
                  </a:lnTo>
                  <a:lnTo>
                    <a:pt x="40950" y="105698"/>
                  </a:lnTo>
                  <a:lnTo>
                    <a:pt x="18843" y="146429"/>
                  </a:lnTo>
                  <a:lnTo>
                    <a:pt x="4871" y="191442"/>
                  </a:lnTo>
                  <a:lnTo>
                    <a:pt x="0" y="239775"/>
                  </a:lnTo>
                  <a:lnTo>
                    <a:pt x="0" y="1198880"/>
                  </a:lnTo>
                  <a:lnTo>
                    <a:pt x="4871" y="1247213"/>
                  </a:lnTo>
                  <a:lnTo>
                    <a:pt x="18843" y="1292226"/>
                  </a:lnTo>
                  <a:lnTo>
                    <a:pt x="40950" y="1332957"/>
                  </a:lnTo>
                  <a:lnTo>
                    <a:pt x="70229" y="1368440"/>
                  </a:lnTo>
                  <a:lnTo>
                    <a:pt x="105715" y="1397715"/>
                  </a:lnTo>
                  <a:lnTo>
                    <a:pt x="146445" y="1419818"/>
                  </a:lnTo>
                  <a:lnTo>
                    <a:pt x="191453" y="1433786"/>
                  </a:lnTo>
                  <a:lnTo>
                    <a:pt x="239775" y="1438656"/>
                  </a:lnTo>
                  <a:lnTo>
                    <a:pt x="2506472" y="1438656"/>
                  </a:lnTo>
                  <a:lnTo>
                    <a:pt x="2554805" y="1433786"/>
                  </a:lnTo>
                  <a:lnTo>
                    <a:pt x="2599818" y="1419818"/>
                  </a:lnTo>
                  <a:lnTo>
                    <a:pt x="2640549" y="1397715"/>
                  </a:lnTo>
                  <a:lnTo>
                    <a:pt x="2676032" y="1368440"/>
                  </a:lnTo>
                  <a:lnTo>
                    <a:pt x="2705307" y="1332957"/>
                  </a:lnTo>
                  <a:lnTo>
                    <a:pt x="2727410" y="1292226"/>
                  </a:lnTo>
                  <a:lnTo>
                    <a:pt x="2741378" y="1247213"/>
                  </a:lnTo>
                  <a:lnTo>
                    <a:pt x="2746247" y="1198880"/>
                  </a:lnTo>
                  <a:lnTo>
                    <a:pt x="2746247" y="239775"/>
                  </a:lnTo>
                  <a:lnTo>
                    <a:pt x="2741378" y="191442"/>
                  </a:lnTo>
                  <a:lnTo>
                    <a:pt x="2727410" y="146429"/>
                  </a:lnTo>
                  <a:lnTo>
                    <a:pt x="2705307" y="105698"/>
                  </a:lnTo>
                  <a:lnTo>
                    <a:pt x="2676032" y="70215"/>
                  </a:lnTo>
                  <a:lnTo>
                    <a:pt x="2640549" y="40940"/>
                  </a:lnTo>
                  <a:lnTo>
                    <a:pt x="2599818" y="18837"/>
                  </a:lnTo>
                  <a:lnTo>
                    <a:pt x="2554805" y="4869"/>
                  </a:lnTo>
                  <a:lnTo>
                    <a:pt x="2506472" y="0"/>
                  </a:lnTo>
                  <a:close/>
                </a:path>
              </a:pathLst>
            </a:custGeom>
            <a:solidFill>
              <a:srgbClr val="117873"/>
            </a:solidFill>
          </p:spPr>
          <p:txBody>
            <a:bodyPr wrap="square" lIns="0" tIns="0" rIns="0" bIns="0" rtlCol="0"/>
            <a:lstStyle/>
            <a:p>
              <a:endParaRPr/>
            </a:p>
          </p:txBody>
        </p:sp>
        <p:sp>
          <p:nvSpPr>
            <p:cNvPr id="8" name="object 8"/>
            <p:cNvSpPr/>
            <p:nvPr/>
          </p:nvSpPr>
          <p:spPr>
            <a:xfrm>
              <a:off x="829055" y="1920240"/>
              <a:ext cx="2746375" cy="1438910"/>
            </a:xfrm>
            <a:custGeom>
              <a:avLst/>
              <a:gdLst/>
              <a:ahLst/>
              <a:cxnLst/>
              <a:rect l="l" t="t" r="r" b="b"/>
              <a:pathLst>
                <a:path w="2746375" h="1438910">
                  <a:moveTo>
                    <a:pt x="0" y="239775"/>
                  </a:moveTo>
                  <a:lnTo>
                    <a:pt x="4871" y="191442"/>
                  </a:lnTo>
                  <a:lnTo>
                    <a:pt x="18843" y="146429"/>
                  </a:lnTo>
                  <a:lnTo>
                    <a:pt x="40950" y="105698"/>
                  </a:lnTo>
                  <a:lnTo>
                    <a:pt x="70229" y="70215"/>
                  </a:lnTo>
                  <a:lnTo>
                    <a:pt x="105715" y="40940"/>
                  </a:lnTo>
                  <a:lnTo>
                    <a:pt x="146445" y="18837"/>
                  </a:lnTo>
                  <a:lnTo>
                    <a:pt x="191453" y="4869"/>
                  </a:lnTo>
                  <a:lnTo>
                    <a:pt x="239775" y="0"/>
                  </a:lnTo>
                  <a:lnTo>
                    <a:pt x="2506472" y="0"/>
                  </a:lnTo>
                  <a:lnTo>
                    <a:pt x="2554805" y="4869"/>
                  </a:lnTo>
                  <a:lnTo>
                    <a:pt x="2599818" y="18837"/>
                  </a:lnTo>
                  <a:lnTo>
                    <a:pt x="2640549" y="40940"/>
                  </a:lnTo>
                  <a:lnTo>
                    <a:pt x="2676032" y="70215"/>
                  </a:lnTo>
                  <a:lnTo>
                    <a:pt x="2705307" y="105698"/>
                  </a:lnTo>
                  <a:lnTo>
                    <a:pt x="2727410" y="146429"/>
                  </a:lnTo>
                  <a:lnTo>
                    <a:pt x="2741378" y="191442"/>
                  </a:lnTo>
                  <a:lnTo>
                    <a:pt x="2746247" y="239775"/>
                  </a:lnTo>
                  <a:lnTo>
                    <a:pt x="2746247" y="1198880"/>
                  </a:lnTo>
                  <a:lnTo>
                    <a:pt x="2741378" y="1247213"/>
                  </a:lnTo>
                  <a:lnTo>
                    <a:pt x="2727410" y="1292226"/>
                  </a:lnTo>
                  <a:lnTo>
                    <a:pt x="2705307" y="1332957"/>
                  </a:lnTo>
                  <a:lnTo>
                    <a:pt x="2676032" y="1368440"/>
                  </a:lnTo>
                  <a:lnTo>
                    <a:pt x="2640549" y="1397715"/>
                  </a:lnTo>
                  <a:lnTo>
                    <a:pt x="2599818" y="1419818"/>
                  </a:lnTo>
                  <a:lnTo>
                    <a:pt x="2554805" y="1433786"/>
                  </a:lnTo>
                  <a:lnTo>
                    <a:pt x="2506472" y="1438656"/>
                  </a:lnTo>
                  <a:lnTo>
                    <a:pt x="239775" y="1438656"/>
                  </a:lnTo>
                  <a:lnTo>
                    <a:pt x="191453" y="1433786"/>
                  </a:lnTo>
                  <a:lnTo>
                    <a:pt x="146445" y="1419818"/>
                  </a:lnTo>
                  <a:lnTo>
                    <a:pt x="105715" y="1397715"/>
                  </a:lnTo>
                  <a:lnTo>
                    <a:pt x="70229" y="1368440"/>
                  </a:lnTo>
                  <a:lnTo>
                    <a:pt x="40950" y="1332957"/>
                  </a:lnTo>
                  <a:lnTo>
                    <a:pt x="18843" y="1292226"/>
                  </a:lnTo>
                  <a:lnTo>
                    <a:pt x="4871" y="1247213"/>
                  </a:lnTo>
                  <a:lnTo>
                    <a:pt x="0" y="1198880"/>
                  </a:lnTo>
                  <a:lnTo>
                    <a:pt x="0" y="239775"/>
                  </a:lnTo>
                  <a:close/>
                </a:path>
              </a:pathLst>
            </a:custGeom>
            <a:ln w="24384">
              <a:solidFill>
                <a:srgbClr val="117873"/>
              </a:solidFill>
            </a:ln>
          </p:spPr>
          <p:txBody>
            <a:bodyPr wrap="square" lIns="0" tIns="0" rIns="0" bIns="0" rtlCol="0"/>
            <a:lstStyle/>
            <a:p>
              <a:endParaRPr/>
            </a:p>
          </p:txBody>
        </p:sp>
      </p:grpSp>
      <p:sp>
        <p:nvSpPr>
          <p:cNvPr id="9" name="object 9"/>
          <p:cNvSpPr txBox="1"/>
          <p:nvPr/>
        </p:nvSpPr>
        <p:spPr>
          <a:xfrm>
            <a:off x="2568041" y="2337892"/>
            <a:ext cx="2311400" cy="574675"/>
          </a:xfrm>
          <a:prstGeom prst="rect">
            <a:avLst/>
          </a:prstGeom>
        </p:spPr>
        <p:txBody>
          <a:bodyPr vert="horz" wrap="square" lIns="0" tIns="12700" rIns="0" bIns="0" rtlCol="0">
            <a:spAutoFit/>
          </a:bodyPr>
          <a:lstStyle/>
          <a:p>
            <a:pPr marL="12700">
              <a:spcBef>
                <a:spcPts val="100"/>
              </a:spcBef>
            </a:pPr>
            <a:r>
              <a:rPr sz="3600" b="1" spc="-5" dirty="0">
                <a:solidFill>
                  <a:srgbClr val="FFFFFF"/>
                </a:solidFill>
                <a:latin typeface="Microsoft JhengHei"/>
                <a:cs typeface="Microsoft JhengHei"/>
              </a:rPr>
              <a:t>自然人憑證</a:t>
            </a:r>
            <a:endParaRPr sz="3600">
              <a:latin typeface="Microsoft JhengHei"/>
              <a:cs typeface="Microsoft JhengHei"/>
            </a:endParaRPr>
          </a:p>
        </p:txBody>
      </p:sp>
      <p:grpSp>
        <p:nvGrpSpPr>
          <p:cNvPr id="10" name="object 10"/>
          <p:cNvGrpSpPr/>
          <p:nvPr/>
        </p:nvGrpSpPr>
        <p:grpSpPr>
          <a:xfrm>
            <a:off x="5086921" y="3559873"/>
            <a:ext cx="4911090" cy="1177290"/>
            <a:chOff x="3562921" y="3559873"/>
            <a:chExt cx="4911090" cy="1177290"/>
          </a:xfrm>
        </p:grpSpPr>
        <p:sp>
          <p:nvSpPr>
            <p:cNvPr id="11" name="object 11"/>
            <p:cNvSpPr/>
            <p:nvPr/>
          </p:nvSpPr>
          <p:spPr>
            <a:xfrm>
              <a:off x="3575304" y="3572255"/>
              <a:ext cx="4886325" cy="1152525"/>
            </a:xfrm>
            <a:custGeom>
              <a:avLst/>
              <a:gdLst/>
              <a:ahLst/>
              <a:cxnLst/>
              <a:rect l="l" t="t" r="r" b="b"/>
              <a:pathLst>
                <a:path w="4886325" h="1152525">
                  <a:moveTo>
                    <a:pt x="4693920" y="0"/>
                  </a:moveTo>
                  <a:lnTo>
                    <a:pt x="0" y="0"/>
                  </a:lnTo>
                  <a:lnTo>
                    <a:pt x="0" y="1152144"/>
                  </a:lnTo>
                  <a:lnTo>
                    <a:pt x="4693920" y="1152144"/>
                  </a:lnTo>
                  <a:lnTo>
                    <a:pt x="4737947" y="1147072"/>
                  </a:lnTo>
                  <a:lnTo>
                    <a:pt x="4778364" y="1132625"/>
                  </a:lnTo>
                  <a:lnTo>
                    <a:pt x="4814018" y="1109956"/>
                  </a:lnTo>
                  <a:lnTo>
                    <a:pt x="4843756" y="1080218"/>
                  </a:lnTo>
                  <a:lnTo>
                    <a:pt x="4866425" y="1044564"/>
                  </a:lnTo>
                  <a:lnTo>
                    <a:pt x="4880872" y="1004147"/>
                  </a:lnTo>
                  <a:lnTo>
                    <a:pt x="4885944" y="960120"/>
                  </a:lnTo>
                  <a:lnTo>
                    <a:pt x="4885944" y="192024"/>
                  </a:lnTo>
                  <a:lnTo>
                    <a:pt x="4880872" y="147996"/>
                  </a:lnTo>
                  <a:lnTo>
                    <a:pt x="4866425" y="107579"/>
                  </a:lnTo>
                  <a:lnTo>
                    <a:pt x="4843756" y="71925"/>
                  </a:lnTo>
                  <a:lnTo>
                    <a:pt x="4814018" y="42187"/>
                  </a:lnTo>
                  <a:lnTo>
                    <a:pt x="4778364" y="19518"/>
                  </a:lnTo>
                  <a:lnTo>
                    <a:pt x="4737947" y="5071"/>
                  </a:lnTo>
                  <a:lnTo>
                    <a:pt x="4693920" y="0"/>
                  </a:lnTo>
                  <a:close/>
                </a:path>
              </a:pathLst>
            </a:custGeom>
            <a:solidFill>
              <a:srgbClr val="D2E9E6">
                <a:alpha val="90194"/>
              </a:srgbClr>
            </a:solidFill>
          </p:spPr>
          <p:txBody>
            <a:bodyPr wrap="square" lIns="0" tIns="0" rIns="0" bIns="0" rtlCol="0"/>
            <a:lstStyle/>
            <a:p>
              <a:endParaRPr/>
            </a:p>
          </p:txBody>
        </p:sp>
        <p:sp>
          <p:nvSpPr>
            <p:cNvPr id="12" name="object 12"/>
            <p:cNvSpPr/>
            <p:nvPr/>
          </p:nvSpPr>
          <p:spPr>
            <a:xfrm>
              <a:off x="3575304" y="3572255"/>
              <a:ext cx="4886325" cy="1152525"/>
            </a:xfrm>
            <a:custGeom>
              <a:avLst/>
              <a:gdLst/>
              <a:ahLst/>
              <a:cxnLst/>
              <a:rect l="l" t="t" r="r" b="b"/>
              <a:pathLst>
                <a:path w="4886325" h="1152525">
                  <a:moveTo>
                    <a:pt x="4885944" y="192024"/>
                  </a:moveTo>
                  <a:lnTo>
                    <a:pt x="4885944" y="960120"/>
                  </a:lnTo>
                  <a:lnTo>
                    <a:pt x="4880872" y="1004147"/>
                  </a:lnTo>
                  <a:lnTo>
                    <a:pt x="4866425" y="1044564"/>
                  </a:lnTo>
                  <a:lnTo>
                    <a:pt x="4843756" y="1080218"/>
                  </a:lnTo>
                  <a:lnTo>
                    <a:pt x="4814018" y="1109956"/>
                  </a:lnTo>
                  <a:lnTo>
                    <a:pt x="4778364" y="1132625"/>
                  </a:lnTo>
                  <a:lnTo>
                    <a:pt x="4737947" y="1147072"/>
                  </a:lnTo>
                  <a:lnTo>
                    <a:pt x="4693920" y="1152144"/>
                  </a:lnTo>
                  <a:lnTo>
                    <a:pt x="0" y="1152144"/>
                  </a:lnTo>
                  <a:lnTo>
                    <a:pt x="0" y="0"/>
                  </a:lnTo>
                  <a:lnTo>
                    <a:pt x="4693920" y="0"/>
                  </a:lnTo>
                  <a:lnTo>
                    <a:pt x="4737947" y="5071"/>
                  </a:lnTo>
                  <a:lnTo>
                    <a:pt x="4778364" y="19518"/>
                  </a:lnTo>
                  <a:lnTo>
                    <a:pt x="4814018" y="42187"/>
                  </a:lnTo>
                  <a:lnTo>
                    <a:pt x="4843756" y="71925"/>
                  </a:lnTo>
                  <a:lnTo>
                    <a:pt x="4866425" y="107579"/>
                  </a:lnTo>
                  <a:lnTo>
                    <a:pt x="4880872" y="147996"/>
                  </a:lnTo>
                  <a:lnTo>
                    <a:pt x="4885944" y="192024"/>
                  </a:lnTo>
                  <a:close/>
                </a:path>
              </a:pathLst>
            </a:custGeom>
            <a:ln w="24384">
              <a:solidFill>
                <a:srgbClr val="A3A3A3"/>
              </a:solidFill>
            </a:ln>
          </p:spPr>
          <p:txBody>
            <a:bodyPr wrap="square" lIns="0" tIns="0" rIns="0" bIns="0" rtlCol="0"/>
            <a:lstStyle/>
            <a:p>
              <a:endParaRPr/>
            </a:p>
          </p:txBody>
        </p:sp>
      </p:grpSp>
      <p:sp>
        <p:nvSpPr>
          <p:cNvPr id="13" name="object 13"/>
          <p:cNvSpPr txBox="1"/>
          <p:nvPr/>
        </p:nvSpPr>
        <p:spPr>
          <a:xfrm>
            <a:off x="5164074" y="3685869"/>
            <a:ext cx="4608195" cy="819150"/>
          </a:xfrm>
          <a:prstGeom prst="rect">
            <a:avLst/>
          </a:prstGeom>
        </p:spPr>
        <p:txBody>
          <a:bodyPr vert="horz" wrap="square" lIns="0" tIns="104775" rIns="0" bIns="0" rtlCol="0">
            <a:spAutoFit/>
          </a:bodyPr>
          <a:lstStyle/>
          <a:p>
            <a:pPr marL="241300" indent="-228600">
              <a:spcBef>
                <a:spcPts val="825"/>
              </a:spcBef>
              <a:buFont typeface="Arial MT"/>
              <a:buChar char="•"/>
              <a:tabLst>
                <a:tab pos="240665" algn="l"/>
                <a:tab pos="241300" algn="l"/>
              </a:tabLst>
            </a:pPr>
            <a:r>
              <a:rPr sz="2000" spc="-10" dirty="0">
                <a:latin typeface="Microsoft JhengHei"/>
                <a:cs typeface="Microsoft JhengHei"/>
              </a:rPr>
              <a:t>請</a:t>
            </a:r>
            <a:r>
              <a:rPr sz="2000" spc="-15" dirty="0">
                <a:latin typeface="Microsoft JhengHei"/>
                <a:cs typeface="Microsoft JhengHei"/>
              </a:rPr>
              <a:t>至</a:t>
            </a:r>
            <a:r>
              <a:rPr sz="2000" u="heavy" spc="-15" dirty="0">
                <a:solidFill>
                  <a:srgbClr val="0000FF"/>
                </a:solidFill>
                <a:uFill>
                  <a:solidFill>
                    <a:srgbClr val="0000FF"/>
                  </a:solidFill>
                </a:uFill>
                <a:latin typeface="Arial MT"/>
                <a:cs typeface="Arial MT"/>
                <a:hlinkClick r:id="rId2"/>
              </a:rPr>
              <a:t>https://fido.moi.gov.tw/</a:t>
            </a:r>
            <a:r>
              <a:rPr sz="2000" spc="135" dirty="0">
                <a:solidFill>
                  <a:srgbClr val="0000FF"/>
                </a:solidFill>
                <a:latin typeface="Arial MT"/>
                <a:cs typeface="Arial MT"/>
                <a:hlinkClick r:id="rId2"/>
              </a:rPr>
              <a:t> </a:t>
            </a:r>
            <a:r>
              <a:rPr sz="2000" spc="-15" dirty="0">
                <a:latin typeface="Microsoft JhengHei"/>
                <a:cs typeface="Microsoft JhengHei"/>
              </a:rPr>
              <a:t>申請行動身</a:t>
            </a:r>
            <a:endParaRPr sz="2000">
              <a:latin typeface="Microsoft JhengHei"/>
              <a:cs typeface="Microsoft JhengHei"/>
            </a:endParaRPr>
          </a:p>
          <a:p>
            <a:pPr marL="241300">
              <a:spcBef>
                <a:spcPts val="725"/>
              </a:spcBef>
            </a:pPr>
            <a:r>
              <a:rPr sz="2000" spc="-10" dirty="0">
                <a:latin typeface="Microsoft JhengHei"/>
                <a:cs typeface="Microsoft JhengHei"/>
              </a:rPr>
              <a:t>分識別。</a:t>
            </a:r>
            <a:endParaRPr sz="2000">
              <a:latin typeface="Microsoft JhengHei"/>
              <a:cs typeface="Microsoft JhengHei"/>
            </a:endParaRPr>
          </a:p>
        </p:txBody>
      </p:sp>
      <p:grpSp>
        <p:nvGrpSpPr>
          <p:cNvPr id="14" name="object 14"/>
          <p:cNvGrpSpPr/>
          <p:nvPr/>
        </p:nvGrpSpPr>
        <p:grpSpPr>
          <a:xfrm>
            <a:off x="2340863" y="3416808"/>
            <a:ext cx="2771140" cy="1463040"/>
            <a:chOff x="816863" y="3416808"/>
            <a:chExt cx="2771140" cy="1463040"/>
          </a:xfrm>
        </p:grpSpPr>
        <p:sp>
          <p:nvSpPr>
            <p:cNvPr id="15" name="object 15"/>
            <p:cNvSpPr/>
            <p:nvPr/>
          </p:nvSpPr>
          <p:spPr>
            <a:xfrm>
              <a:off x="829055" y="3429000"/>
              <a:ext cx="2746375" cy="1438910"/>
            </a:xfrm>
            <a:custGeom>
              <a:avLst/>
              <a:gdLst/>
              <a:ahLst/>
              <a:cxnLst/>
              <a:rect l="l" t="t" r="r" b="b"/>
              <a:pathLst>
                <a:path w="2746375" h="1438910">
                  <a:moveTo>
                    <a:pt x="2506472" y="0"/>
                  </a:moveTo>
                  <a:lnTo>
                    <a:pt x="239775" y="0"/>
                  </a:lnTo>
                  <a:lnTo>
                    <a:pt x="191453" y="4869"/>
                  </a:lnTo>
                  <a:lnTo>
                    <a:pt x="146445" y="18837"/>
                  </a:lnTo>
                  <a:lnTo>
                    <a:pt x="105715" y="40940"/>
                  </a:lnTo>
                  <a:lnTo>
                    <a:pt x="70229" y="70215"/>
                  </a:lnTo>
                  <a:lnTo>
                    <a:pt x="40950" y="105698"/>
                  </a:lnTo>
                  <a:lnTo>
                    <a:pt x="18843" y="146429"/>
                  </a:lnTo>
                  <a:lnTo>
                    <a:pt x="4871" y="191442"/>
                  </a:lnTo>
                  <a:lnTo>
                    <a:pt x="0" y="239775"/>
                  </a:lnTo>
                  <a:lnTo>
                    <a:pt x="0" y="1198880"/>
                  </a:lnTo>
                  <a:lnTo>
                    <a:pt x="4871" y="1247213"/>
                  </a:lnTo>
                  <a:lnTo>
                    <a:pt x="18843" y="1292226"/>
                  </a:lnTo>
                  <a:lnTo>
                    <a:pt x="40950" y="1332957"/>
                  </a:lnTo>
                  <a:lnTo>
                    <a:pt x="70229" y="1368440"/>
                  </a:lnTo>
                  <a:lnTo>
                    <a:pt x="105715" y="1397715"/>
                  </a:lnTo>
                  <a:lnTo>
                    <a:pt x="146445" y="1419818"/>
                  </a:lnTo>
                  <a:lnTo>
                    <a:pt x="191453" y="1433786"/>
                  </a:lnTo>
                  <a:lnTo>
                    <a:pt x="239775" y="1438656"/>
                  </a:lnTo>
                  <a:lnTo>
                    <a:pt x="2506472" y="1438656"/>
                  </a:lnTo>
                  <a:lnTo>
                    <a:pt x="2554805" y="1433786"/>
                  </a:lnTo>
                  <a:lnTo>
                    <a:pt x="2599818" y="1419818"/>
                  </a:lnTo>
                  <a:lnTo>
                    <a:pt x="2640549" y="1397715"/>
                  </a:lnTo>
                  <a:lnTo>
                    <a:pt x="2676032" y="1368440"/>
                  </a:lnTo>
                  <a:lnTo>
                    <a:pt x="2705307" y="1332957"/>
                  </a:lnTo>
                  <a:lnTo>
                    <a:pt x="2727410" y="1292226"/>
                  </a:lnTo>
                  <a:lnTo>
                    <a:pt x="2741378" y="1247213"/>
                  </a:lnTo>
                  <a:lnTo>
                    <a:pt x="2746247" y="1198880"/>
                  </a:lnTo>
                  <a:lnTo>
                    <a:pt x="2746247" y="239775"/>
                  </a:lnTo>
                  <a:lnTo>
                    <a:pt x="2741378" y="191442"/>
                  </a:lnTo>
                  <a:lnTo>
                    <a:pt x="2727410" y="146429"/>
                  </a:lnTo>
                  <a:lnTo>
                    <a:pt x="2705307" y="105698"/>
                  </a:lnTo>
                  <a:lnTo>
                    <a:pt x="2676032" y="70215"/>
                  </a:lnTo>
                  <a:lnTo>
                    <a:pt x="2640549" y="40940"/>
                  </a:lnTo>
                  <a:lnTo>
                    <a:pt x="2599818" y="18837"/>
                  </a:lnTo>
                  <a:lnTo>
                    <a:pt x="2554805" y="4869"/>
                  </a:lnTo>
                  <a:lnTo>
                    <a:pt x="2506472" y="0"/>
                  </a:lnTo>
                  <a:close/>
                </a:path>
              </a:pathLst>
            </a:custGeom>
            <a:solidFill>
              <a:srgbClr val="117873"/>
            </a:solidFill>
          </p:spPr>
          <p:txBody>
            <a:bodyPr wrap="square" lIns="0" tIns="0" rIns="0" bIns="0" rtlCol="0"/>
            <a:lstStyle/>
            <a:p>
              <a:endParaRPr/>
            </a:p>
          </p:txBody>
        </p:sp>
        <p:sp>
          <p:nvSpPr>
            <p:cNvPr id="16" name="object 16"/>
            <p:cNvSpPr/>
            <p:nvPr/>
          </p:nvSpPr>
          <p:spPr>
            <a:xfrm>
              <a:off x="829055" y="3429000"/>
              <a:ext cx="2746375" cy="1438910"/>
            </a:xfrm>
            <a:custGeom>
              <a:avLst/>
              <a:gdLst/>
              <a:ahLst/>
              <a:cxnLst/>
              <a:rect l="l" t="t" r="r" b="b"/>
              <a:pathLst>
                <a:path w="2746375" h="1438910">
                  <a:moveTo>
                    <a:pt x="0" y="239775"/>
                  </a:moveTo>
                  <a:lnTo>
                    <a:pt x="4871" y="191442"/>
                  </a:lnTo>
                  <a:lnTo>
                    <a:pt x="18843" y="146429"/>
                  </a:lnTo>
                  <a:lnTo>
                    <a:pt x="40950" y="105698"/>
                  </a:lnTo>
                  <a:lnTo>
                    <a:pt x="70229" y="70215"/>
                  </a:lnTo>
                  <a:lnTo>
                    <a:pt x="105715" y="40940"/>
                  </a:lnTo>
                  <a:lnTo>
                    <a:pt x="146445" y="18837"/>
                  </a:lnTo>
                  <a:lnTo>
                    <a:pt x="191453" y="4869"/>
                  </a:lnTo>
                  <a:lnTo>
                    <a:pt x="239775" y="0"/>
                  </a:lnTo>
                  <a:lnTo>
                    <a:pt x="2506472" y="0"/>
                  </a:lnTo>
                  <a:lnTo>
                    <a:pt x="2554805" y="4869"/>
                  </a:lnTo>
                  <a:lnTo>
                    <a:pt x="2599818" y="18837"/>
                  </a:lnTo>
                  <a:lnTo>
                    <a:pt x="2640549" y="40940"/>
                  </a:lnTo>
                  <a:lnTo>
                    <a:pt x="2676032" y="70215"/>
                  </a:lnTo>
                  <a:lnTo>
                    <a:pt x="2705307" y="105698"/>
                  </a:lnTo>
                  <a:lnTo>
                    <a:pt x="2727410" y="146429"/>
                  </a:lnTo>
                  <a:lnTo>
                    <a:pt x="2741378" y="191442"/>
                  </a:lnTo>
                  <a:lnTo>
                    <a:pt x="2746247" y="239775"/>
                  </a:lnTo>
                  <a:lnTo>
                    <a:pt x="2746247" y="1198880"/>
                  </a:lnTo>
                  <a:lnTo>
                    <a:pt x="2741378" y="1247213"/>
                  </a:lnTo>
                  <a:lnTo>
                    <a:pt x="2727410" y="1292226"/>
                  </a:lnTo>
                  <a:lnTo>
                    <a:pt x="2705307" y="1332957"/>
                  </a:lnTo>
                  <a:lnTo>
                    <a:pt x="2676032" y="1368440"/>
                  </a:lnTo>
                  <a:lnTo>
                    <a:pt x="2640549" y="1397715"/>
                  </a:lnTo>
                  <a:lnTo>
                    <a:pt x="2599818" y="1419818"/>
                  </a:lnTo>
                  <a:lnTo>
                    <a:pt x="2554805" y="1433786"/>
                  </a:lnTo>
                  <a:lnTo>
                    <a:pt x="2506472" y="1438656"/>
                  </a:lnTo>
                  <a:lnTo>
                    <a:pt x="239775" y="1438656"/>
                  </a:lnTo>
                  <a:lnTo>
                    <a:pt x="191453" y="1433786"/>
                  </a:lnTo>
                  <a:lnTo>
                    <a:pt x="146445" y="1419818"/>
                  </a:lnTo>
                  <a:lnTo>
                    <a:pt x="105715" y="1397715"/>
                  </a:lnTo>
                  <a:lnTo>
                    <a:pt x="70229" y="1368440"/>
                  </a:lnTo>
                  <a:lnTo>
                    <a:pt x="40950" y="1332957"/>
                  </a:lnTo>
                  <a:lnTo>
                    <a:pt x="18843" y="1292226"/>
                  </a:lnTo>
                  <a:lnTo>
                    <a:pt x="4871" y="1247213"/>
                  </a:lnTo>
                  <a:lnTo>
                    <a:pt x="0" y="1198880"/>
                  </a:lnTo>
                  <a:lnTo>
                    <a:pt x="0" y="239775"/>
                  </a:lnTo>
                  <a:close/>
                </a:path>
              </a:pathLst>
            </a:custGeom>
            <a:ln w="24384">
              <a:solidFill>
                <a:srgbClr val="117873"/>
              </a:solidFill>
            </a:ln>
          </p:spPr>
          <p:txBody>
            <a:bodyPr wrap="square" lIns="0" tIns="0" rIns="0" bIns="0" rtlCol="0"/>
            <a:lstStyle/>
            <a:p>
              <a:endParaRPr/>
            </a:p>
          </p:txBody>
        </p:sp>
      </p:grpSp>
      <p:grpSp>
        <p:nvGrpSpPr>
          <p:cNvPr id="17" name="object 17"/>
          <p:cNvGrpSpPr/>
          <p:nvPr/>
        </p:nvGrpSpPr>
        <p:grpSpPr>
          <a:xfrm>
            <a:off x="5086921" y="5071681"/>
            <a:ext cx="4911090" cy="1177290"/>
            <a:chOff x="3562921" y="5071681"/>
            <a:chExt cx="4911090" cy="1177290"/>
          </a:xfrm>
        </p:grpSpPr>
        <p:sp>
          <p:nvSpPr>
            <p:cNvPr id="18" name="object 18"/>
            <p:cNvSpPr/>
            <p:nvPr/>
          </p:nvSpPr>
          <p:spPr>
            <a:xfrm>
              <a:off x="3575304" y="5084064"/>
              <a:ext cx="4886325" cy="1152525"/>
            </a:xfrm>
            <a:custGeom>
              <a:avLst/>
              <a:gdLst/>
              <a:ahLst/>
              <a:cxnLst/>
              <a:rect l="l" t="t" r="r" b="b"/>
              <a:pathLst>
                <a:path w="4886325" h="1152525">
                  <a:moveTo>
                    <a:pt x="4693920" y="0"/>
                  </a:moveTo>
                  <a:lnTo>
                    <a:pt x="0" y="0"/>
                  </a:lnTo>
                  <a:lnTo>
                    <a:pt x="0" y="1152144"/>
                  </a:lnTo>
                  <a:lnTo>
                    <a:pt x="4693920" y="1152144"/>
                  </a:lnTo>
                  <a:lnTo>
                    <a:pt x="4737947" y="1147072"/>
                  </a:lnTo>
                  <a:lnTo>
                    <a:pt x="4778364" y="1132625"/>
                  </a:lnTo>
                  <a:lnTo>
                    <a:pt x="4814018" y="1109956"/>
                  </a:lnTo>
                  <a:lnTo>
                    <a:pt x="4843756" y="1080218"/>
                  </a:lnTo>
                  <a:lnTo>
                    <a:pt x="4866425" y="1044564"/>
                  </a:lnTo>
                  <a:lnTo>
                    <a:pt x="4880872" y="1004147"/>
                  </a:lnTo>
                  <a:lnTo>
                    <a:pt x="4885944" y="960120"/>
                  </a:lnTo>
                  <a:lnTo>
                    <a:pt x="4885944" y="192024"/>
                  </a:lnTo>
                  <a:lnTo>
                    <a:pt x="4880872" y="147996"/>
                  </a:lnTo>
                  <a:lnTo>
                    <a:pt x="4866425" y="107579"/>
                  </a:lnTo>
                  <a:lnTo>
                    <a:pt x="4843756" y="71925"/>
                  </a:lnTo>
                  <a:lnTo>
                    <a:pt x="4814018" y="42187"/>
                  </a:lnTo>
                  <a:lnTo>
                    <a:pt x="4778364" y="19518"/>
                  </a:lnTo>
                  <a:lnTo>
                    <a:pt x="4737947" y="5071"/>
                  </a:lnTo>
                  <a:lnTo>
                    <a:pt x="4693920" y="0"/>
                  </a:lnTo>
                  <a:close/>
                </a:path>
              </a:pathLst>
            </a:custGeom>
            <a:solidFill>
              <a:srgbClr val="D2E9E6">
                <a:alpha val="90194"/>
              </a:srgbClr>
            </a:solidFill>
          </p:spPr>
          <p:txBody>
            <a:bodyPr wrap="square" lIns="0" tIns="0" rIns="0" bIns="0" rtlCol="0"/>
            <a:lstStyle/>
            <a:p>
              <a:endParaRPr/>
            </a:p>
          </p:txBody>
        </p:sp>
        <p:sp>
          <p:nvSpPr>
            <p:cNvPr id="19" name="object 19"/>
            <p:cNvSpPr/>
            <p:nvPr/>
          </p:nvSpPr>
          <p:spPr>
            <a:xfrm>
              <a:off x="3575304" y="5084064"/>
              <a:ext cx="4886325" cy="1152525"/>
            </a:xfrm>
            <a:custGeom>
              <a:avLst/>
              <a:gdLst/>
              <a:ahLst/>
              <a:cxnLst/>
              <a:rect l="l" t="t" r="r" b="b"/>
              <a:pathLst>
                <a:path w="4886325" h="1152525">
                  <a:moveTo>
                    <a:pt x="4885944" y="192024"/>
                  </a:moveTo>
                  <a:lnTo>
                    <a:pt x="4885944" y="960120"/>
                  </a:lnTo>
                  <a:lnTo>
                    <a:pt x="4880872" y="1004147"/>
                  </a:lnTo>
                  <a:lnTo>
                    <a:pt x="4866425" y="1044564"/>
                  </a:lnTo>
                  <a:lnTo>
                    <a:pt x="4843756" y="1080218"/>
                  </a:lnTo>
                  <a:lnTo>
                    <a:pt x="4814018" y="1109956"/>
                  </a:lnTo>
                  <a:lnTo>
                    <a:pt x="4778364" y="1132625"/>
                  </a:lnTo>
                  <a:lnTo>
                    <a:pt x="4737947" y="1147072"/>
                  </a:lnTo>
                  <a:lnTo>
                    <a:pt x="4693920" y="1152144"/>
                  </a:lnTo>
                  <a:lnTo>
                    <a:pt x="0" y="1152144"/>
                  </a:lnTo>
                  <a:lnTo>
                    <a:pt x="0" y="0"/>
                  </a:lnTo>
                  <a:lnTo>
                    <a:pt x="4693920" y="0"/>
                  </a:lnTo>
                  <a:lnTo>
                    <a:pt x="4737947" y="5071"/>
                  </a:lnTo>
                  <a:lnTo>
                    <a:pt x="4778364" y="19518"/>
                  </a:lnTo>
                  <a:lnTo>
                    <a:pt x="4814018" y="42187"/>
                  </a:lnTo>
                  <a:lnTo>
                    <a:pt x="4843756" y="71925"/>
                  </a:lnTo>
                  <a:lnTo>
                    <a:pt x="4866425" y="107579"/>
                  </a:lnTo>
                  <a:lnTo>
                    <a:pt x="4880872" y="147996"/>
                  </a:lnTo>
                  <a:lnTo>
                    <a:pt x="4885944" y="192024"/>
                  </a:lnTo>
                  <a:close/>
                </a:path>
              </a:pathLst>
            </a:custGeom>
            <a:ln w="24384">
              <a:solidFill>
                <a:srgbClr val="A3A3A3"/>
              </a:solidFill>
            </a:ln>
          </p:spPr>
          <p:txBody>
            <a:bodyPr wrap="square" lIns="0" tIns="0" rIns="0" bIns="0" rtlCol="0"/>
            <a:lstStyle/>
            <a:p>
              <a:endParaRPr/>
            </a:p>
          </p:txBody>
        </p:sp>
      </p:grpSp>
      <p:sp>
        <p:nvSpPr>
          <p:cNvPr id="20" name="object 20"/>
          <p:cNvSpPr txBox="1"/>
          <p:nvPr/>
        </p:nvSpPr>
        <p:spPr>
          <a:xfrm>
            <a:off x="5164074" y="5198576"/>
            <a:ext cx="4562475" cy="817880"/>
          </a:xfrm>
          <a:prstGeom prst="rect">
            <a:avLst/>
          </a:prstGeom>
        </p:spPr>
        <p:txBody>
          <a:bodyPr vert="horz" wrap="square" lIns="0" tIns="103505" rIns="0" bIns="0" rtlCol="0">
            <a:spAutoFit/>
          </a:bodyPr>
          <a:lstStyle/>
          <a:p>
            <a:pPr marL="241300" indent="-228600">
              <a:spcBef>
                <a:spcPts val="815"/>
              </a:spcBef>
              <a:buFont typeface="Arial MT"/>
              <a:buChar char="•"/>
              <a:tabLst>
                <a:tab pos="240665" algn="l"/>
                <a:tab pos="241300" algn="l"/>
              </a:tabLst>
            </a:pPr>
            <a:r>
              <a:rPr sz="2000" spc="-10" dirty="0">
                <a:latin typeface="Microsoft JhengHei"/>
                <a:cs typeface="Microsoft JhengHei"/>
              </a:rPr>
              <a:t>在網站內申請密碼，並至信箱收取</a:t>
            </a:r>
            <a:r>
              <a:rPr sz="2000" spc="10" dirty="0">
                <a:latin typeface="Microsoft JhengHei"/>
                <a:cs typeface="Microsoft JhengHei"/>
              </a:rPr>
              <a:t>新</a:t>
            </a:r>
            <a:r>
              <a:rPr sz="2000" spc="-10" dirty="0">
                <a:latin typeface="Microsoft JhengHei"/>
                <a:cs typeface="Microsoft JhengHei"/>
              </a:rPr>
              <a:t>密</a:t>
            </a:r>
            <a:endParaRPr sz="2000">
              <a:latin typeface="Microsoft JhengHei"/>
              <a:cs typeface="Microsoft JhengHei"/>
            </a:endParaRPr>
          </a:p>
          <a:p>
            <a:pPr marL="241300">
              <a:spcBef>
                <a:spcPts val="720"/>
              </a:spcBef>
            </a:pPr>
            <a:r>
              <a:rPr sz="2000" spc="-10" dirty="0">
                <a:latin typeface="Microsoft JhengHei"/>
                <a:cs typeface="Microsoft JhengHei"/>
              </a:rPr>
              <a:t>碼及修改密碼。</a:t>
            </a:r>
            <a:endParaRPr sz="2000">
              <a:latin typeface="Microsoft JhengHei"/>
              <a:cs typeface="Microsoft JhengHei"/>
            </a:endParaRPr>
          </a:p>
        </p:txBody>
      </p:sp>
      <p:grpSp>
        <p:nvGrpSpPr>
          <p:cNvPr id="21" name="object 21"/>
          <p:cNvGrpSpPr/>
          <p:nvPr/>
        </p:nvGrpSpPr>
        <p:grpSpPr>
          <a:xfrm>
            <a:off x="2340863" y="4928615"/>
            <a:ext cx="2771140" cy="1463040"/>
            <a:chOff x="816863" y="4928615"/>
            <a:chExt cx="2771140" cy="1463040"/>
          </a:xfrm>
        </p:grpSpPr>
        <p:sp>
          <p:nvSpPr>
            <p:cNvPr id="22" name="object 22"/>
            <p:cNvSpPr/>
            <p:nvPr/>
          </p:nvSpPr>
          <p:spPr>
            <a:xfrm>
              <a:off x="829055" y="4940807"/>
              <a:ext cx="2746375" cy="1438910"/>
            </a:xfrm>
            <a:custGeom>
              <a:avLst/>
              <a:gdLst/>
              <a:ahLst/>
              <a:cxnLst/>
              <a:rect l="l" t="t" r="r" b="b"/>
              <a:pathLst>
                <a:path w="2746375" h="1438910">
                  <a:moveTo>
                    <a:pt x="2506472" y="0"/>
                  </a:moveTo>
                  <a:lnTo>
                    <a:pt x="239775" y="0"/>
                  </a:lnTo>
                  <a:lnTo>
                    <a:pt x="191453" y="4869"/>
                  </a:lnTo>
                  <a:lnTo>
                    <a:pt x="146445" y="18837"/>
                  </a:lnTo>
                  <a:lnTo>
                    <a:pt x="105715" y="40940"/>
                  </a:lnTo>
                  <a:lnTo>
                    <a:pt x="70229" y="70215"/>
                  </a:lnTo>
                  <a:lnTo>
                    <a:pt x="40950" y="105698"/>
                  </a:lnTo>
                  <a:lnTo>
                    <a:pt x="18843" y="146429"/>
                  </a:lnTo>
                  <a:lnTo>
                    <a:pt x="4871" y="191442"/>
                  </a:lnTo>
                  <a:lnTo>
                    <a:pt x="0" y="239776"/>
                  </a:lnTo>
                  <a:lnTo>
                    <a:pt x="0" y="1198880"/>
                  </a:lnTo>
                  <a:lnTo>
                    <a:pt x="4871" y="1247202"/>
                  </a:lnTo>
                  <a:lnTo>
                    <a:pt x="18843" y="1292210"/>
                  </a:lnTo>
                  <a:lnTo>
                    <a:pt x="40950" y="1332940"/>
                  </a:lnTo>
                  <a:lnTo>
                    <a:pt x="70229" y="1368426"/>
                  </a:lnTo>
                  <a:lnTo>
                    <a:pt x="105715" y="1397705"/>
                  </a:lnTo>
                  <a:lnTo>
                    <a:pt x="146445" y="1419812"/>
                  </a:lnTo>
                  <a:lnTo>
                    <a:pt x="191453" y="1433784"/>
                  </a:lnTo>
                  <a:lnTo>
                    <a:pt x="239775" y="1438656"/>
                  </a:lnTo>
                  <a:lnTo>
                    <a:pt x="2506472" y="1438656"/>
                  </a:lnTo>
                  <a:lnTo>
                    <a:pt x="2554805" y="1433784"/>
                  </a:lnTo>
                  <a:lnTo>
                    <a:pt x="2599818" y="1419812"/>
                  </a:lnTo>
                  <a:lnTo>
                    <a:pt x="2640549" y="1397705"/>
                  </a:lnTo>
                  <a:lnTo>
                    <a:pt x="2676032" y="1368426"/>
                  </a:lnTo>
                  <a:lnTo>
                    <a:pt x="2705307" y="1332940"/>
                  </a:lnTo>
                  <a:lnTo>
                    <a:pt x="2727410" y="1292210"/>
                  </a:lnTo>
                  <a:lnTo>
                    <a:pt x="2741378" y="1247202"/>
                  </a:lnTo>
                  <a:lnTo>
                    <a:pt x="2746247" y="1198880"/>
                  </a:lnTo>
                  <a:lnTo>
                    <a:pt x="2746247" y="239776"/>
                  </a:lnTo>
                  <a:lnTo>
                    <a:pt x="2741378" y="191442"/>
                  </a:lnTo>
                  <a:lnTo>
                    <a:pt x="2727410" y="146429"/>
                  </a:lnTo>
                  <a:lnTo>
                    <a:pt x="2705307" y="105698"/>
                  </a:lnTo>
                  <a:lnTo>
                    <a:pt x="2676032" y="70215"/>
                  </a:lnTo>
                  <a:lnTo>
                    <a:pt x="2640549" y="40940"/>
                  </a:lnTo>
                  <a:lnTo>
                    <a:pt x="2599818" y="18837"/>
                  </a:lnTo>
                  <a:lnTo>
                    <a:pt x="2554805" y="4869"/>
                  </a:lnTo>
                  <a:lnTo>
                    <a:pt x="2506472" y="0"/>
                  </a:lnTo>
                  <a:close/>
                </a:path>
              </a:pathLst>
            </a:custGeom>
            <a:solidFill>
              <a:srgbClr val="117873"/>
            </a:solidFill>
          </p:spPr>
          <p:txBody>
            <a:bodyPr wrap="square" lIns="0" tIns="0" rIns="0" bIns="0" rtlCol="0"/>
            <a:lstStyle/>
            <a:p>
              <a:endParaRPr/>
            </a:p>
          </p:txBody>
        </p:sp>
        <p:sp>
          <p:nvSpPr>
            <p:cNvPr id="23" name="object 23"/>
            <p:cNvSpPr/>
            <p:nvPr/>
          </p:nvSpPr>
          <p:spPr>
            <a:xfrm>
              <a:off x="829055" y="4940807"/>
              <a:ext cx="2746375" cy="1438910"/>
            </a:xfrm>
            <a:custGeom>
              <a:avLst/>
              <a:gdLst/>
              <a:ahLst/>
              <a:cxnLst/>
              <a:rect l="l" t="t" r="r" b="b"/>
              <a:pathLst>
                <a:path w="2746375" h="1438910">
                  <a:moveTo>
                    <a:pt x="0" y="239776"/>
                  </a:moveTo>
                  <a:lnTo>
                    <a:pt x="4871" y="191442"/>
                  </a:lnTo>
                  <a:lnTo>
                    <a:pt x="18843" y="146429"/>
                  </a:lnTo>
                  <a:lnTo>
                    <a:pt x="40950" y="105698"/>
                  </a:lnTo>
                  <a:lnTo>
                    <a:pt x="70229" y="70215"/>
                  </a:lnTo>
                  <a:lnTo>
                    <a:pt x="105715" y="40940"/>
                  </a:lnTo>
                  <a:lnTo>
                    <a:pt x="146445" y="18837"/>
                  </a:lnTo>
                  <a:lnTo>
                    <a:pt x="191453" y="4869"/>
                  </a:lnTo>
                  <a:lnTo>
                    <a:pt x="239775" y="0"/>
                  </a:lnTo>
                  <a:lnTo>
                    <a:pt x="2506472" y="0"/>
                  </a:lnTo>
                  <a:lnTo>
                    <a:pt x="2554805" y="4869"/>
                  </a:lnTo>
                  <a:lnTo>
                    <a:pt x="2599818" y="18837"/>
                  </a:lnTo>
                  <a:lnTo>
                    <a:pt x="2640549" y="40940"/>
                  </a:lnTo>
                  <a:lnTo>
                    <a:pt x="2676032" y="70215"/>
                  </a:lnTo>
                  <a:lnTo>
                    <a:pt x="2705307" y="105698"/>
                  </a:lnTo>
                  <a:lnTo>
                    <a:pt x="2727410" y="146429"/>
                  </a:lnTo>
                  <a:lnTo>
                    <a:pt x="2741378" y="191442"/>
                  </a:lnTo>
                  <a:lnTo>
                    <a:pt x="2746247" y="239776"/>
                  </a:lnTo>
                  <a:lnTo>
                    <a:pt x="2746247" y="1198880"/>
                  </a:lnTo>
                  <a:lnTo>
                    <a:pt x="2741378" y="1247202"/>
                  </a:lnTo>
                  <a:lnTo>
                    <a:pt x="2727410" y="1292210"/>
                  </a:lnTo>
                  <a:lnTo>
                    <a:pt x="2705307" y="1332940"/>
                  </a:lnTo>
                  <a:lnTo>
                    <a:pt x="2676032" y="1368426"/>
                  </a:lnTo>
                  <a:lnTo>
                    <a:pt x="2640549" y="1397705"/>
                  </a:lnTo>
                  <a:lnTo>
                    <a:pt x="2599818" y="1419812"/>
                  </a:lnTo>
                  <a:lnTo>
                    <a:pt x="2554805" y="1433784"/>
                  </a:lnTo>
                  <a:lnTo>
                    <a:pt x="2506472" y="1438656"/>
                  </a:lnTo>
                  <a:lnTo>
                    <a:pt x="239775" y="1438656"/>
                  </a:lnTo>
                  <a:lnTo>
                    <a:pt x="191453" y="1433784"/>
                  </a:lnTo>
                  <a:lnTo>
                    <a:pt x="146445" y="1419812"/>
                  </a:lnTo>
                  <a:lnTo>
                    <a:pt x="105715" y="1397705"/>
                  </a:lnTo>
                  <a:lnTo>
                    <a:pt x="70229" y="1368426"/>
                  </a:lnTo>
                  <a:lnTo>
                    <a:pt x="40950" y="1332940"/>
                  </a:lnTo>
                  <a:lnTo>
                    <a:pt x="18843" y="1292210"/>
                  </a:lnTo>
                  <a:lnTo>
                    <a:pt x="4871" y="1247202"/>
                  </a:lnTo>
                  <a:lnTo>
                    <a:pt x="0" y="1198880"/>
                  </a:lnTo>
                  <a:lnTo>
                    <a:pt x="0" y="239776"/>
                  </a:lnTo>
                  <a:close/>
                </a:path>
              </a:pathLst>
            </a:custGeom>
            <a:ln w="24384">
              <a:solidFill>
                <a:srgbClr val="117873"/>
              </a:solidFill>
            </a:ln>
          </p:spPr>
          <p:txBody>
            <a:bodyPr wrap="square" lIns="0" tIns="0" rIns="0" bIns="0" rtlCol="0"/>
            <a:lstStyle/>
            <a:p>
              <a:endParaRPr/>
            </a:p>
          </p:txBody>
        </p:sp>
      </p:grpSp>
      <p:sp>
        <p:nvSpPr>
          <p:cNvPr id="24" name="object 24"/>
          <p:cNvSpPr txBox="1"/>
          <p:nvPr/>
        </p:nvSpPr>
        <p:spPr>
          <a:xfrm>
            <a:off x="2796666" y="5360620"/>
            <a:ext cx="1854200" cy="574675"/>
          </a:xfrm>
          <a:prstGeom prst="rect">
            <a:avLst/>
          </a:prstGeom>
        </p:spPr>
        <p:txBody>
          <a:bodyPr vert="horz" wrap="square" lIns="0" tIns="12700" rIns="0" bIns="0" rtlCol="0">
            <a:spAutoFit/>
          </a:bodyPr>
          <a:lstStyle/>
          <a:p>
            <a:pPr marL="12700">
              <a:spcBef>
                <a:spcPts val="100"/>
              </a:spcBef>
            </a:pPr>
            <a:r>
              <a:rPr sz="3600" b="1" spc="-5" dirty="0">
                <a:solidFill>
                  <a:srgbClr val="FFFFFF"/>
                </a:solidFill>
                <a:latin typeface="Microsoft JhengHei"/>
                <a:cs typeface="Microsoft JhengHei"/>
              </a:rPr>
              <a:t>帳號密碼</a:t>
            </a:r>
            <a:endParaRPr sz="3600">
              <a:latin typeface="Microsoft JhengHei"/>
              <a:cs typeface="Microsoft JhengHei"/>
            </a:endParaRPr>
          </a:p>
        </p:txBody>
      </p:sp>
      <p:sp>
        <p:nvSpPr>
          <p:cNvPr id="28" name="object 28"/>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30</a:t>
            </a:fld>
            <a:endParaRPr spc="-5" dirty="0"/>
          </a:p>
        </p:txBody>
      </p:sp>
      <p:sp>
        <p:nvSpPr>
          <p:cNvPr id="25" name="object 25"/>
          <p:cNvSpPr txBox="1"/>
          <p:nvPr/>
        </p:nvSpPr>
        <p:spPr>
          <a:xfrm>
            <a:off x="1965757" y="1294588"/>
            <a:ext cx="6771005" cy="391795"/>
          </a:xfrm>
          <a:prstGeom prst="rect">
            <a:avLst/>
          </a:prstGeom>
        </p:spPr>
        <p:txBody>
          <a:bodyPr vert="horz" wrap="square" lIns="0" tIns="12700" rIns="0" bIns="0" rtlCol="0">
            <a:spAutoFit/>
          </a:bodyPr>
          <a:lstStyle/>
          <a:p>
            <a:pPr marL="356870" indent="-344805">
              <a:spcBef>
                <a:spcPts val="100"/>
              </a:spcBef>
              <a:buFont typeface="Wingdings"/>
              <a:buChar char=""/>
              <a:tabLst>
                <a:tab pos="357505" algn="l"/>
              </a:tabLst>
            </a:pPr>
            <a:r>
              <a:rPr sz="2400" spc="-5" dirty="0">
                <a:latin typeface="Microsoft JhengHei"/>
                <a:cs typeface="Microsoft JhengHei"/>
              </a:rPr>
              <a:t>受理申報單位須在後台管理系統建立資料完成。</a:t>
            </a:r>
            <a:endParaRPr sz="2400">
              <a:latin typeface="Microsoft JhengHei"/>
              <a:cs typeface="Microsoft JhengHei"/>
            </a:endParaRPr>
          </a:p>
        </p:txBody>
      </p:sp>
      <p:sp>
        <p:nvSpPr>
          <p:cNvPr id="26" name="object 26"/>
          <p:cNvSpPr txBox="1">
            <a:spLocks noGrp="1"/>
          </p:cNvSpPr>
          <p:nvPr>
            <p:ph type="title"/>
          </p:nvPr>
        </p:nvSpPr>
        <p:spPr>
          <a:xfrm>
            <a:off x="3030475" y="398730"/>
            <a:ext cx="7795676" cy="691215"/>
          </a:xfrm>
          <a:prstGeom prst="rect">
            <a:avLst/>
          </a:prstGeom>
        </p:spPr>
        <p:txBody>
          <a:bodyPr vert="horz" wrap="square" lIns="0" tIns="13970" rIns="0" bIns="0" rtlCol="0" anchor="t">
            <a:spAutoFit/>
          </a:bodyPr>
          <a:lstStyle/>
          <a:p>
            <a:pPr marL="12700">
              <a:lnSpc>
                <a:spcPct val="100000"/>
              </a:lnSpc>
              <a:spcBef>
                <a:spcPts val="110"/>
              </a:spcBef>
            </a:pPr>
            <a:r>
              <a:rPr spc="10" dirty="0"/>
              <a:t>登入公職人員財產申報</a:t>
            </a:r>
            <a:r>
              <a:rPr spc="-15" dirty="0"/>
              <a:t>系</a:t>
            </a:r>
            <a:r>
              <a:rPr spc="10" dirty="0"/>
              <a:t>統</a:t>
            </a:r>
          </a:p>
        </p:txBody>
      </p:sp>
      <p:sp>
        <p:nvSpPr>
          <p:cNvPr id="27" name="object 27"/>
          <p:cNvSpPr txBox="1"/>
          <p:nvPr/>
        </p:nvSpPr>
        <p:spPr>
          <a:xfrm>
            <a:off x="2712720" y="3602736"/>
            <a:ext cx="1938655" cy="1141979"/>
          </a:xfrm>
          <a:prstGeom prst="rect">
            <a:avLst/>
          </a:prstGeom>
          <a:ln w="12191">
            <a:solidFill>
              <a:srgbClr val="117873"/>
            </a:solidFill>
          </a:ln>
        </p:spPr>
        <p:txBody>
          <a:bodyPr vert="horz" wrap="square" lIns="0" tIns="33655" rIns="0" bIns="0" rtlCol="0">
            <a:spAutoFit/>
          </a:bodyPr>
          <a:lstStyle/>
          <a:p>
            <a:pPr marL="511809" marR="46990" indent="-457834">
              <a:spcBef>
                <a:spcPts val="265"/>
              </a:spcBef>
            </a:pPr>
            <a:r>
              <a:rPr sz="3600" b="1" spc="-5" dirty="0">
                <a:solidFill>
                  <a:srgbClr val="FFFFFF"/>
                </a:solidFill>
                <a:latin typeface="Microsoft JhengHei"/>
                <a:cs typeface="Microsoft JhengHei"/>
              </a:rPr>
              <a:t>行動身分 </a:t>
            </a:r>
            <a:r>
              <a:rPr sz="3600" b="1" dirty="0">
                <a:solidFill>
                  <a:srgbClr val="FFFFFF"/>
                </a:solidFill>
                <a:latin typeface="Microsoft JhengHei"/>
                <a:cs typeface="Microsoft JhengHei"/>
              </a:rPr>
              <a:t>識別</a:t>
            </a:r>
            <a:endParaRPr sz="3600">
              <a:latin typeface="Microsoft JhengHei"/>
              <a:cs typeface="Microsoft JhengHe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07358" y="398730"/>
            <a:ext cx="5620736" cy="691215"/>
          </a:xfrm>
          <a:prstGeom prst="rect">
            <a:avLst/>
          </a:prstGeom>
        </p:spPr>
        <p:txBody>
          <a:bodyPr vert="horz" wrap="square" lIns="0" tIns="13970" rIns="0" bIns="0" rtlCol="0" anchor="t">
            <a:spAutoFit/>
          </a:bodyPr>
          <a:lstStyle/>
          <a:p>
            <a:pPr marL="12700">
              <a:lnSpc>
                <a:spcPct val="100000"/>
              </a:lnSpc>
              <a:spcBef>
                <a:spcPts val="110"/>
              </a:spcBef>
            </a:pPr>
            <a:r>
              <a:rPr spc="10" dirty="0"/>
              <a:t>資料登打注意事項</a:t>
            </a:r>
          </a:p>
        </p:txBody>
      </p:sp>
      <p:sp>
        <p:nvSpPr>
          <p:cNvPr id="4" name="object 4"/>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31</a:t>
            </a:fld>
            <a:endParaRPr spc="-5" dirty="0"/>
          </a:p>
        </p:txBody>
      </p:sp>
      <p:sp>
        <p:nvSpPr>
          <p:cNvPr id="3" name="object 3"/>
          <p:cNvSpPr txBox="1"/>
          <p:nvPr/>
        </p:nvSpPr>
        <p:spPr>
          <a:xfrm>
            <a:off x="2168754" y="1866645"/>
            <a:ext cx="7959725" cy="3014980"/>
          </a:xfrm>
          <a:prstGeom prst="rect">
            <a:avLst/>
          </a:prstGeom>
        </p:spPr>
        <p:txBody>
          <a:bodyPr vert="horz" wrap="square" lIns="0" tIns="13335" rIns="0" bIns="0" rtlCol="0">
            <a:spAutoFit/>
          </a:bodyPr>
          <a:lstStyle/>
          <a:p>
            <a:pPr marL="469900" indent="-457834">
              <a:spcBef>
                <a:spcPts val="105"/>
              </a:spcBef>
              <a:buFont typeface="Wingdings"/>
              <a:buChar char=""/>
              <a:tabLst>
                <a:tab pos="470534" algn="l"/>
              </a:tabLst>
            </a:pPr>
            <a:r>
              <a:rPr sz="2800" dirty="0">
                <a:latin typeface="Microsoft JhengHei"/>
                <a:cs typeface="Microsoft JhengHei"/>
              </a:rPr>
              <a:t>「</a:t>
            </a:r>
            <a:r>
              <a:rPr sz="2800" spc="-10" dirty="0">
                <a:latin typeface="Microsoft JhengHei"/>
                <a:cs typeface="Microsoft JhengHei"/>
              </a:rPr>
              <a:t>*</a:t>
            </a:r>
            <a:r>
              <a:rPr sz="2800" spc="5" dirty="0">
                <a:latin typeface="Microsoft JhengHei"/>
                <a:cs typeface="Microsoft JhengHei"/>
              </a:rPr>
              <a:t>」號欄位為必填欄位。</a:t>
            </a:r>
            <a:endParaRPr sz="2800">
              <a:latin typeface="Microsoft JhengHei"/>
              <a:cs typeface="Microsoft JhengHei"/>
            </a:endParaRPr>
          </a:p>
          <a:p>
            <a:pPr marL="469900" indent="-457834">
              <a:buFont typeface="Wingdings"/>
              <a:buChar char=""/>
              <a:tabLst>
                <a:tab pos="470534" algn="l"/>
              </a:tabLst>
            </a:pPr>
            <a:r>
              <a:rPr sz="2800" spc="5" dirty="0">
                <a:latin typeface="Microsoft JhengHei"/>
                <a:cs typeface="Microsoft JhengHei"/>
              </a:rPr>
              <a:t>基本資料、備</a:t>
            </a:r>
            <a:r>
              <a:rPr sz="2800" spc="10" dirty="0">
                <a:latin typeface="Microsoft JhengHei"/>
                <a:cs typeface="Microsoft JhengHei"/>
              </a:rPr>
              <a:t>註頁籤</a:t>
            </a:r>
            <a:r>
              <a:rPr sz="2800" dirty="0">
                <a:latin typeface="Microsoft JhengHei"/>
                <a:cs typeface="Microsoft JhengHei"/>
              </a:rPr>
              <a:t>做</a:t>
            </a:r>
            <a:r>
              <a:rPr sz="2800" spc="-20" dirty="0">
                <a:latin typeface="Microsoft JhengHei"/>
                <a:cs typeface="Microsoft JhengHei"/>
              </a:rPr>
              <a:t>手</a:t>
            </a:r>
            <a:r>
              <a:rPr sz="2800" spc="10" dirty="0">
                <a:latin typeface="Microsoft JhengHei"/>
                <a:cs typeface="Microsoft JhengHei"/>
              </a:rPr>
              <a:t>動存</a:t>
            </a:r>
            <a:r>
              <a:rPr sz="2800" spc="-20" dirty="0">
                <a:latin typeface="Microsoft JhengHei"/>
                <a:cs typeface="Microsoft JhengHei"/>
              </a:rPr>
              <a:t>檔</a:t>
            </a:r>
            <a:r>
              <a:rPr sz="2800" spc="10" dirty="0">
                <a:latin typeface="Microsoft JhengHei"/>
                <a:cs typeface="Microsoft JhengHei"/>
              </a:rPr>
              <a:t>動作。</a:t>
            </a:r>
            <a:endParaRPr sz="2800">
              <a:latin typeface="Microsoft JhengHei"/>
              <a:cs typeface="Microsoft JhengHei"/>
            </a:endParaRPr>
          </a:p>
          <a:p>
            <a:pPr marL="469900" indent="-457834">
              <a:spcBef>
                <a:spcPts val="5"/>
              </a:spcBef>
              <a:buFont typeface="Wingdings"/>
              <a:buChar char=""/>
              <a:tabLst>
                <a:tab pos="470534" algn="l"/>
              </a:tabLst>
            </a:pPr>
            <a:r>
              <a:rPr sz="2800" spc="5" dirty="0">
                <a:latin typeface="Microsoft JhengHei"/>
                <a:cs typeface="Microsoft JhengHei"/>
              </a:rPr>
              <a:t>如輸入模式預設為全型</a:t>
            </a:r>
            <a:r>
              <a:rPr sz="2800" spc="-20" dirty="0">
                <a:latin typeface="Microsoft JhengHei"/>
                <a:cs typeface="Microsoft JhengHei"/>
              </a:rPr>
              <a:t>請</a:t>
            </a:r>
            <a:r>
              <a:rPr sz="2800" spc="5" dirty="0">
                <a:latin typeface="Microsoft JhengHei"/>
                <a:cs typeface="Microsoft JhengHei"/>
              </a:rPr>
              <a:t>切換</a:t>
            </a:r>
            <a:r>
              <a:rPr sz="2800" spc="-20" dirty="0">
                <a:latin typeface="Microsoft JhengHei"/>
                <a:cs typeface="Microsoft JhengHei"/>
              </a:rPr>
              <a:t>成</a:t>
            </a:r>
            <a:r>
              <a:rPr sz="2800" spc="5" dirty="0">
                <a:latin typeface="Microsoft JhengHei"/>
                <a:cs typeface="Microsoft JhengHei"/>
              </a:rPr>
              <a:t>半型。</a:t>
            </a:r>
            <a:endParaRPr sz="2800">
              <a:latin typeface="Microsoft JhengHei"/>
              <a:cs typeface="Microsoft JhengHei"/>
            </a:endParaRPr>
          </a:p>
          <a:p>
            <a:pPr marL="469900" marR="5080" indent="-457834" algn="just">
              <a:buFont typeface="Wingdings"/>
              <a:buChar char=""/>
              <a:tabLst>
                <a:tab pos="470534" algn="l"/>
              </a:tabLst>
            </a:pPr>
            <a:r>
              <a:rPr sz="2800" spc="5" dirty="0">
                <a:latin typeface="Microsoft JhengHei"/>
                <a:cs typeface="Microsoft JhengHei"/>
              </a:rPr>
              <a:t>依財產現況進行登打，</a:t>
            </a:r>
            <a:r>
              <a:rPr sz="2800" spc="-25" dirty="0">
                <a:latin typeface="Microsoft JhengHei"/>
                <a:cs typeface="Microsoft JhengHei"/>
              </a:rPr>
              <a:t>無</a:t>
            </a:r>
            <a:r>
              <a:rPr sz="2800" spc="5" dirty="0">
                <a:latin typeface="Microsoft JhengHei"/>
                <a:cs typeface="Microsoft JhengHei"/>
              </a:rPr>
              <a:t>該財</a:t>
            </a:r>
            <a:r>
              <a:rPr sz="2800" spc="-25" dirty="0">
                <a:latin typeface="Microsoft JhengHei"/>
                <a:cs typeface="Microsoft JhengHei"/>
              </a:rPr>
              <a:t>產</a:t>
            </a:r>
            <a:r>
              <a:rPr sz="2800" spc="5" dirty="0">
                <a:latin typeface="Microsoft JhengHei"/>
                <a:cs typeface="Microsoft JhengHei"/>
              </a:rPr>
              <a:t>資料</a:t>
            </a:r>
            <a:r>
              <a:rPr sz="2800" spc="-25" dirty="0">
                <a:latin typeface="Microsoft JhengHei"/>
                <a:cs typeface="Microsoft JhengHei"/>
              </a:rPr>
              <a:t>之</a:t>
            </a:r>
            <a:r>
              <a:rPr sz="2800" spc="5" dirty="0">
                <a:latin typeface="Microsoft JhengHei"/>
                <a:cs typeface="Microsoft JhengHei"/>
              </a:rPr>
              <a:t>頁籤</a:t>
            </a:r>
            <a:r>
              <a:rPr sz="2800" spc="-25" dirty="0">
                <a:latin typeface="Microsoft JhengHei"/>
                <a:cs typeface="Microsoft JhengHei"/>
              </a:rPr>
              <a:t>則</a:t>
            </a:r>
            <a:r>
              <a:rPr sz="2800" spc="5" dirty="0">
                <a:latin typeface="Microsoft JhengHei"/>
                <a:cs typeface="Microsoft JhengHei"/>
              </a:rPr>
              <a:t>毋 需輸入；如未新增財產</a:t>
            </a:r>
            <a:r>
              <a:rPr sz="2800" spc="-20" dirty="0">
                <a:latin typeface="Microsoft JhengHei"/>
                <a:cs typeface="Microsoft JhengHei"/>
              </a:rPr>
              <a:t>資</a:t>
            </a:r>
            <a:r>
              <a:rPr sz="2800" spc="5" dirty="0">
                <a:latin typeface="Microsoft JhengHei"/>
                <a:cs typeface="Microsoft JhengHei"/>
              </a:rPr>
              <a:t>料，</a:t>
            </a:r>
            <a:r>
              <a:rPr sz="2800" spc="-20" dirty="0">
                <a:latin typeface="Microsoft JhengHei"/>
                <a:cs typeface="Microsoft JhengHei"/>
              </a:rPr>
              <a:t>最</a:t>
            </a:r>
            <a:r>
              <a:rPr sz="2800" spc="5" dirty="0">
                <a:latin typeface="Microsoft JhengHei"/>
                <a:cs typeface="Microsoft JhengHei"/>
              </a:rPr>
              <a:t>後頁</a:t>
            </a:r>
            <a:r>
              <a:rPr sz="2800" spc="-20" dirty="0">
                <a:latin typeface="Microsoft JhengHei"/>
                <a:cs typeface="Microsoft JhengHei"/>
              </a:rPr>
              <a:t>面</a:t>
            </a:r>
            <a:r>
              <a:rPr sz="2800" spc="5" dirty="0">
                <a:latin typeface="Microsoft JhengHei"/>
                <a:cs typeface="Microsoft JhengHei"/>
              </a:rPr>
              <a:t>會自</a:t>
            </a:r>
            <a:r>
              <a:rPr sz="2800" spc="-20" dirty="0">
                <a:latin typeface="Microsoft JhengHei"/>
                <a:cs typeface="Microsoft JhengHei"/>
              </a:rPr>
              <a:t>行</a:t>
            </a:r>
            <a:r>
              <a:rPr sz="2800" spc="5" dirty="0">
                <a:latin typeface="Microsoft JhengHei"/>
                <a:cs typeface="Microsoft JhengHei"/>
              </a:rPr>
              <a:t>帶 入「總筆數0筆」。</a:t>
            </a:r>
            <a:endParaRPr sz="2800">
              <a:latin typeface="Microsoft JhengHei"/>
              <a:cs typeface="Microsoft JhengHei"/>
            </a:endParaRPr>
          </a:p>
          <a:p>
            <a:pPr marL="469900" indent="-457834" algn="just">
              <a:spcBef>
                <a:spcPts val="5"/>
              </a:spcBef>
              <a:buFont typeface="Wingdings"/>
              <a:buChar char=""/>
              <a:tabLst>
                <a:tab pos="470534" algn="l"/>
              </a:tabLst>
            </a:pPr>
            <a:r>
              <a:rPr sz="2800" spc="5" dirty="0">
                <a:latin typeface="Microsoft JhengHei"/>
                <a:cs typeface="Microsoft JhengHei"/>
              </a:rPr>
              <a:t>可點選頁籤內說明查看</a:t>
            </a:r>
            <a:r>
              <a:rPr sz="2800" spc="-20" dirty="0">
                <a:latin typeface="Microsoft JhengHei"/>
                <a:cs typeface="Microsoft JhengHei"/>
              </a:rPr>
              <a:t>各</a:t>
            </a:r>
            <a:r>
              <a:rPr sz="2800" spc="5" dirty="0">
                <a:latin typeface="Microsoft JhengHei"/>
                <a:cs typeface="Microsoft JhengHei"/>
              </a:rPr>
              <a:t>項資</a:t>
            </a:r>
            <a:r>
              <a:rPr sz="2800" spc="-20" dirty="0">
                <a:latin typeface="Microsoft JhengHei"/>
                <a:cs typeface="Microsoft JhengHei"/>
              </a:rPr>
              <a:t>料</a:t>
            </a:r>
            <a:r>
              <a:rPr sz="2800" spc="5" dirty="0">
                <a:latin typeface="Microsoft JhengHei"/>
                <a:cs typeface="Microsoft JhengHei"/>
              </a:rPr>
              <a:t>填寫</a:t>
            </a:r>
            <a:r>
              <a:rPr sz="2800" spc="-20" dirty="0">
                <a:latin typeface="Microsoft JhengHei"/>
                <a:cs typeface="Microsoft JhengHei"/>
              </a:rPr>
              <a:t>說</a:t>
            </a:r>
            <a:r>
              <a:rPr sz="2800" spc="5" dirty="0">
                <a:latin typeface="Microsoft JhengHei"/>
                <a:cs typeface="Microsoft JhengHei"/>
              </a:rPr>
              <a:t>明。</a:t>
            </a:r>
            <a:endParaRPr sz="2800">
              <a:latin typeface="Microsoft JhengHei"/>
              <a:cs typeface="Microsoft JhengHe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41957" y="1622882"/>
            <a:ext cx="8284209" cy="1855470"/>
          </a:xfrm>
          <a:prstGeom prst="rect">
            <a:avLst/>
          </a:prstGeom>
        </p:spPr>
        <p:txBody>
          <a:bodyPr vert="horz" wrap="square" lIns="0" tIns="12700" rIns="0" bIns="0" rtlCol="0">
            <a:spAutoFit/>
          </a:bodyPr>
          <a:lstStyle/>
          <a:p>
            <a:pPr marL="469900" indent="-457834">
              <a:spcBef>
                <a:spcPts val="100"/>
              </a:spcBef>
              <a:buFont typeface="Wingdings"/>
              <a:buChar char=""/>
              <a:tabLst>
                <a:tab pos="469900" algn="l"/>
                <a:tab pos="470534" algn="l"/>
              </a:tabLst>
            </a:pPr>
            <a:r>
              <a:rPr sz="2400" spc="-5" dirty="0">
                <a:latin typeface="Microsoft JhengHei"/>
                <a:cs typeface="Microsoft JhengHei"/>
              </a:rPr>
              <a:t>每登打1筆資料，請點</a:t>
            </a:r>
            <a:r>
              <a:rPr sz="2400" dirty="0">
                <a:latin typeface="Microsoft JhengHei"/>
                <a:cs typeface="Microsoft JhengHei"/>
              </a:rPr>
              <a:t>選</a:t>
            </a:r>
            <a:r>
              <a:rPr sz="2400" spc="-5" dirty="0">
                <a:latin typeface="Microsoft JhengHei"/>
                <a:cs typeface="Microsoft JhengHei"/>
              </a:rPr>
              <a:t>【</a:t>
            </a:r>
            <a:r>
              <a:rPr sz="2400" dirty="0">
                <a:latin typeface="Microsoft JhengHei"/>
                <a:cs typeface="Microsoft JhengHei"/>
              </a:rPr>
              <a:t>新</a:t>
            </a:r>
            <a:r>
              <a:rPr sz="2400" spc="-5" dirty="0">
                <a:latin typeface="Microsoft JhengHei"/>
                <a:cs typeface="Microsoft JhengHei"/>
              </a:rPr>
              <a:t>增】</a:t>
            </a:r>
            <a:r>
              <a:rPr sz="2400" dirty="0">
                <a:latin typeface="Microsoft JhengHei"/>
                <a:cs typeface="Microsoft JhengHei"/>
              </a:rPr>
              <a:t>，該筆資料出現於下方欄</a:t>
            </a:r>
            <a:endParaRPr sz="2400">
              <a:latin typeface="Microsoft JhengHei"/>
              <a:cs typeface="Microsoft JhengHei"/>
            </a:endParaRPr>
          </a:p>
          <a:p>
            <a:pPr marL="469900">
              <a:spcBef>
                <a:spcPts val="5"/>
              </a:spcBef>
            </a:pPr>
            <a:r>
              <a:rPr sz="2400" dirty="0">
                <a:latin typeface="Microsoft JhengHei"/>
                <a:cs typeface="Microsoft JhengHei"/>
              </a:rPr>
              <a:t>位，代表新增成功。</a:t>
            </a:r>
            <a:endParaRPr sz="2400">
              <a:latin typeface="Microsoft JhengHei"/>
              <a:cs typeface="Microsoft JhengHei"/>
            </a:endParaRPr>
          </a:p>
          <a:p>
            <a:pPr marL="469900" marR="184150" indent="-457834">
              <a:buFont typeface="Wingdings"/>
              <a:buChar char=""/>
              <a:tabLst>
                <a:tab pos="469900" algn="l"/>
                <a:tab pos="470534" algn="l"/>
              </a:tabLst>
            </a:pPr>
            <a:r>
              <a:rPr sz="2400" dirty="0">
                <a:latin typeface="Microsoft JhengHei"/>
                <a:cs typeface="Microsoft JhengHei"/>
              </a:rPr>
              <a:t>如要修正資料，請於下方欄位點選該筆資料前</a:t>
            </a:r>
            <a:r>
              <a:rPr sz="2400" spc="10" dirty="0">
                <a:latin typeface="Microsoft JhengHei"/>
                <a:cs typeface="Microsoft JhengHei"/>
              </a:rPr>
              <a:t>的</a:t>
            </a:r>
            <a:r>
              <a:rPr sz="2400" dirty="0">
                <a:latin typeface="Microsoft JhengHei"/>
                <a:cs typeface="Microsoft JhengHei"/>
              </a:rPr>
              <a:t>【編】， 於資料輸入區修正後，再點</a:t>
            </a:r>
            <a:r>
              <a:rPr sz="2400" spc="5" dirty="0">
                <a:latin typeface="Microsoft JhengHei"/>
                <a:cs typeface="Microsoft JhengHei"/>
              </a:rPr>
              <a:t>選</a:t>
            </a:r>
            <a:r>
              <a:rPr sz="2400" dirty="0">
                <a:latin typeface="Microsoft JhengHei"/>
                <a:cs typeface="Microsoft JhengHei"/>
              </a:rPr>
              <a:t>【修改】。</a:t>
            </a:r>
            <a:endParaRPr sz="2400">
              <a:latin typeface="Microsoft JhengHei"/>
              <a:cs typeface="Microsoft JhengHei"/>
            </a:endParaRPr>
          </a:p>
          <a:p>
            <a:pPr marL="469900" indent="-457834">
              <a:spcBef>
                <a:spcPts val="5"/>
              </a:spcBef>
              <a:buFont typeface="Wingdings"/>
              <a:buChar char=""/>
              <a:tabLst>
                <a:tab pos="469900" algn="l"/>
                <a:tab pos="470534" algn="l"/>
              </a:tabLst>
            </a:pPr>
            <a:r>
              <a:rPr sz="2400" dirty="0">
                <a:latin typeface="Microsoft JhengHei"/>
                <a:cs typeface="Microsoft JhengHei"/>
              </a:rPr>
              <a:t>若要刪除，請於下方欄位點選該筆資料</a:t>
            </a:r>
            <a:r>
              <a:rPr sz="2400" spc="10" dirty="0">
                <a:latin typeface="Microsoft JhengHei"/>
                <a:cs typeface="Microsoft JhengHei"/>
              </a:rPr>
              <a:t>的</a:t>
            </a:r>
            <a:r>
              <a:rPr sz="2400" dirty="0">
                <a:latin typeface="Microsoft JhengHei"/>
                <a:cs typeface="Microsoft JhengHei"/>
              </a:rPr>
              <a:t>【刪】。</a:t>
            </a:r>
            <a:endParaRPr sz="2400">
              <a:latin typeface="Microsoft JhengHei"/>
              <a:cs typeface="Microsoft JhengHei"/>
            </a:endParaRPr>
          </a:p>
        </p:txBody>
      </p:sp>
      <p:sp>
        <p:nvSpPr>
          <p:cNvPr id="3" name="object 3"/>
          <p:cNvSpPr txBox="1">
            <a:spLocks noGrp="1"/>
          </p:cNvSpPr>
          <p:nvPr>
            <p:ph type="title"/>
          </p:nvPr>
        </p:nvSpPr>
        <p:spPr>
          <a:xfrm>
            <a:off x="4045712" y="398730"/>
            <a:ext cx="4100195" cy="1368323"/>
          </a:xfrm>
          <a:prstGeom prst="rect">
            <a:avLst/>
          </a:prstGeom>
        </p:spPr>
        <p:txBody>
          <a:bodyPr vert="horz" wrap="square" lIns="0" tIns="13970" rIns="0" bIns="0" rtlCol="0" anchor="t">
            <a:spAutoFit/>
          </a:bodyPr>
          <a:lstStyle/>
          <a:p>
            <a:pPr marL="12700">
              <a:lnSpc>
                <a:spcPct val="100000"/>
              </a:lnSpc>
              <a:spcBef>
                <a:spcPts val="110"/>
              </a:spcBef>
            </a:pPr>
            <a:r>
              <a:rPr spc="10" dirty="0"/>
              <a:t>一般頁面操作說明</a:t>
            </a:r>
          </a:p>
        </p:txBody>
      </p:sp>
      <p:pic>
        <p:nvPicPr>
          <p:cNvPr id="4" name="object 4"/>
          <p:cNvPicPr/>
          <p:nvPr/>
        </p:nvPicPr>
        <p:blipFill>
          <a:blip r:embed="rId2" cstate="print"/>
          <a:stretch>
            <a:fillRect/>
          </a:stretch>
        </p:blipFill>
        <p:spPr>
          <a:xfrm>
            <a:off x="1880615" y="4005071"/>
            <a:ext cx="8552688" cy="1804416"/>
          </a:xfrm>
          <a:prstGeom prst="rect">
            <a:avLst/>
          </a:prstGeom>
        </p:spPr>
      </p:pic>
      <p:sp>
        <p:nvSpPr>
          <p:cNvPr id="5" name="object 5"/>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32</a:t>
            </a:fld>
            <a:endParaRPr spc="-5"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20036" y="1509522"/>
            <a:ext cx="8601710" cy="1123315"/>
          </a:xfrm>
          <a:prstGeom prst="rect">
            <a:avLst/>
          </a:prstGeom>
        </p:spPr>
        <p:txBody>
          <a:bodyPr vert="horz" wrap="square" lIns="0" tIns="12700" rIns="0" bIns="0" rtlCol="0">
            <a:spAutoFit/>
          </a:bodyPr>
          <a:lstStyle/>
          <a:p>
            <a:pPr marL="356870" marR="113664" indent="-344805">
              <a:spcBef>
                <a:spcPts val="100"/>
              </a:spcBef>
              <a:buFont typeface="Wingdings"/>
              <a:buChar char=""/>
              <a:tabLst>
                <a:tab pos="357505" algn="l"/>
              </a:tabLst>
            </a:pPr>
            <a:r>
              <a:rPr sz="2400" dirty="0">
                <a:latin typeface="Microsoft JhengHei"/>
                <a:cs typeface="Microsoft JhengHei"/>
              </a:rPr>
              <a:t>如欲引用上次申報資料，點</a:t>
            </a:r>
            <a:r>
              <a:rPr sz="2400" spc="5" dirty="0">
                <a:latin typeface="Microsoft JhengHei"/>
                <a:cs typeface="Microsoft JhengHei"/>
              </a:rPr>
              <a:t>選</a:t>
            </a:r>
            <a:r>
              <a:rPr sz="2400" dirty="0">
                <a:latin typeface="Microsoft JhengHei"/>
                <a:cs typeface="Microsoft JhengHei"/>
              </a:rPr>
              <a:t>【引用上</a:t>
            </a:r>
            <a:r>
              <a:rPr sz="2400" spc="-5" dirty="0">
                <a:latin typeface="Microsoft JhengHei"/>
                <a:cs typeface="Microsoft JhengHei"/>
              </a:rPr>
              <a:t>次(</a:t>
            </a:r>
            <a:r>
              <a:rPr sz="2400" dirty="0">
                <a:latin typeface="Microsoft JhengHei"/>
                <a:cs typeface="Microsoft JhengHei"/>
              </a:rPr>
              <a:t>年度)申報資料】， 系統會開一新視窗。</a:t>
            </a:r>
            <a:endParaRPr sz="2400">
              <a:latin typeface="Microsoft JhengHei"/>
              <a:cs typeface="Microsoft JhengHei"/>
            </a:endParaRPr>
          </a:p>
          <a:p>
            <a:pPr marL="356870" indent="-344805">
              <a:buFont typeface="Wingdings"/>
              <a:buChar char=""/>
              <a:tabLst>
                <a:tab pos="357505" algn="l"/>
              </a:tabLst>
            </a:pPr>
            <a:r>
              <a:rPr sz="2400" dirty="0">
                <a:latin typeface="Microsoft JhengHei"/>
                <a:cs typeface="Microsoft JhengHei"/>
              </a:rPr>
              <a:t>「勾選」欲選之資料，點</a:t>
            </a:r>
            <a:r>
              <a:rPr sz="2400" spc="5" dirty="0">
                <a:latin typeface="Microsoft JhengHei"/>
                <a:cs typeface="Microsoft JhengHei"/>
              </a:rPr>
              <a:t>選</a:t>
            </a:r>
            <a:r>
              <a:rPr sz="2400" dirty="0">
                <a:latin typeface="Microsoft JhengHei"/>
                <a:cs typeface="Microsoft JhengHei"/>
              </a:rPr>
              <a:t>【引用選取】，資料帶入申報表。</a:t>
            </a:r>
            <a:endParaRPr sz="2400">
              <a:latin typeface="Microsoft JhengHei"/>
              <a:cs typeface="Microsoft JhengHei"/>
            </a:endParaRPr>
          </a:p>
        </p:txBody>
      </p:sp>
      <p:sp>
        <p:nvSpPr>
          <p:cNvPr id="3" name="object 3"/>
          <p:cNvSpPr txBox="1">
            <a:spLocks noGrp="1"/>
          </p:cNvSpPr>
          <p:nvPr>
            <p:ph type="title"/>
          </p:nvPr>
        </p:nvSpPr>
        <p:spPr>
          <a:xfrm>
            <a:off x="4045712" y="398730"/>
            <a:ext cx="5743747" cy="691215"/>
          </a:xfrm>
          <a:prstGeom prst="rect">
            <a:avLst/>
          </a:prstGeom>
        </p:spPr>
        <p:txBody>
          <a:bodyPr vert="horz" wrap="square" lIns="0" tIns="13970" rIns="0" bIns="0" rtlCol="0" anchor="t">
            <a:spAutoFit/>
          </a:bodyPr>
          <a:lstStyle/>
          <a:p>
            <a:pPr marL="12700">
              <a:lnSpc>
                <a:spcPct val="100000"/>
              </a:lnSpc>
              <a:spcBef>
                <a:spcPts val="110"/>
              </a:spcBef>
            </a:pPr>
            <a:r>
              <a:rPr spc="10" dirty="0"/>
              <a:t>一般頁面操作說明</a:t>
            </a:r>
          </a:p>
        </p:txBody>
      </p:sp>
      <p:pic>
        <p:nvPicPr>
          <p:cNvPr id="4" name="object 4"/>
          <p:cNvPicPr/>
          <p:nvPr/>
        </p:nvPicPr>
        <p:blipFill>
          <a:blip r:embed="rId2" cstate="print"/>
          <a:stretch>
            <a:fillRect/>
          </a:stretch>
        </p:blipFill>
        <p:spPr>
          <a:xfrm>
            <a:off x="3685032" y="2852927"/>
            <a:ext cx="6028944" cy="3672840"/>
          </a:xfrm>
          <a:prstGeom prst="rect">
            <a:avLst/>
          </a:prstGeom>
        </p:spPr>
      </p:pic>
      <p:sp>
        <p:nvSpPr>
          <p:cNvPr id="5" name="object 5"/>
          <p:cNvSpPr txBox="1"/>
          <p:nvPr/>
        </p:nvSpPr>
        <p:spPr>
          <a:xfrm>
            <a:off x="2312923" y="4961636"/>
            <a:ext cx="3378200" cy="1489075"/>
          </a:xfrm>
          <a:prstGeom prst="rect">
            <a:avLst/>
          </a:prstGeom>
        </p:spPr>
        <p:txBody>
          <a:bodyPr vert="horz" wrap="square" lIns="0" tIns="12700" rIns="0" bIns="0" rtlCol="0">
            <a:spAutoFit/>
          </a:bodyPr>
          <a:lstStyle/>
          <a:p>
            <a:pPr marL="12700">
              <a:spcBef>
                <a:spcPts val="100"/>
              </a:spcBef>
            </a:pPr>
            <a:r>
              <a:rPr sz="2400" spc="-5" dirty="0">
                <a:solidFill>
                  <a:srgbClr val="FF0000"/>
                </a:solidFill>
                <a:latin typeface="Microsoft JhengHei"/>
                <a:cs typeface="Microsoft JhengHei"/>
              </a:rPr>
              <a:t>※</a:t>
            </a:r>
            <a:r>
              <a:rPr sz="2400" dirty="0">
                <a:solidFill>
                  <a:srgbClr val="FF0000"/>
                </a:solidFill>
                <a:latin typeface="Microsoft JhengHei"/>
                <a:cs typeface="Microsoft JhengHei"/>
              </a:rPr>
              <a:t>注意事項※</a:t>
            </a:r>
            <a:endParaRPr sz="2400">
              <a:latin typeface="Microsoft JhengHei"/>
              <a:cs typeface="Microsoft JhengHei"/>
            </a:endParaRPr>
          </a:p>
          <a:p>
            <a:pPr marL="12700" marR="5080" algn="just"/>
            <a:r>
              <a:rPr sz="2400" dirty="0">
                <a:solidFill>
                  <a:srgbClr val="FF0000"/>
                </a:solidFill>
                <a:latin typeface="Microsoft JhengHei"/>
                <a:cs typeface="Microsoft JhengHei"/>
              </a:rPr>
              <a:t>引用選取時仍需檢查確認 申報日當天是否仍持有該 </a:t>
            </a:r>
            <a:r>
              <a:rPr sz="2400" spc="-5" dirty="0">
                <a:solidFill>
                  <a:srgbClr val="FF0000"/>
                </a:solidFill>
                <a:latin typeface="Microsoft JhengHei"/>
                <a:cs typeface="Microsoft JhengHei"/>
              </a:rPr>
              <a:t>項財產。</a:t>
            </a:r>
            <a:endParaRPr sz="2400">
              <a:latin typeface="Microsoft JhengHei"/>
              <a:cs typeface="Microsoft JhengHei"/>
            </a:endParaRPr>
          </a:p>
        </p:txBody>
      </p:sp>
      <p:sp>
        <p:nvSpPr>
          <p:cNvPr id="6" name="object 6"/>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33</a:t>
            </a:fld>
            <a:endParaRPr spc="-5"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5636" y="3042820"/>
            <a:ext cx="10510982" cy="1308050"/>
          </a:xfrm>
          <a:prstGeom prst="rect">
            <a:avLst/>
          </a:prstGeom>
        </p:spPr>
        <p:txBody>
          <a:bodyPr vert="horz" wrap="square" lIns="0" tIns="12700" rIns="0" bIns="0" rtlCol="0">
            <a:spAutoFit/>
          </a:bodyPr>
          <a:lstStyle/>
          <a:p>
            <a:pPr marL="635" algn="ctr">
              <a:spcBef>
                <a:spcPts val="100"/>
              </a:spcBef>
              <a:tabLst>
                <a:tab pos="2285365" algn="l"/>
                <a:tab pos="4569460" algn="l"/>
              </a:tabLst>
            </a:pPr>
            <a:r>
              <a:rPr lang="zh-TW" altLang="en-US" sz="3000" b="1" spc="-5" dirty="0">
                <a:solidFill>
                  <a:srgbClr val="FFFFFF"/>
                </a:solidFill>
                <a:latin typeface="Microsoft JhengHei"/>
                <a:cs typeface="Microsoft JhengHei"/>
              </a:rPr>
              <a:t>           </a:t>
            </a:r>
            <a:r>
              <a:rPr sz="3000" b="1" spc="-5" dirty="0" err="1">
                <a:solidFill>
                  <a:srgbClr val="FFFFFF"/>
                </a:solidFill>
                <a:latin typeface="Microsoft JhengHei"/>
                <a:cs typeface="Microsoft JhengHei"/>
              </a:rPr>
              <a:t>填</a:t>
            </a:r>
            <a:r>
              <a:rPr sz="3000" b="1" dirty="0" err="1">
                <a:solidFill>
                  <a:srgbClr val="FFFFFF"/>
                </a:solidFill>
                <a:latin typeface="Microsoft JhengHei"/>
                <a:cs typeface="Microsoft JhengHei"/>
              </a:rPr>
              <a:t>寫</a:t>
            </a:r>
            <a:r>
              <a:rPr sz="3000" b="1" dirty="0">
                <a:solidFill>
                  <a:srgbClr val="FFFFFF"/>
                </a:solidFill>
                <a:latin typeface="Microsoft JhengHei"/>
                <a:cs typeface="Microsoft JhengHei"/>
              </a:rPr>
              <a:t>	</a:t>
            </a:r>
            <a:r>
              <a:rPr lang="zh-TW" altLang="en-US" sz="3000" b="1" dirty="0">
                <a:solidFill>
                  <a:srgbClr val="FFFFFF"/>
                </a:solidFill>
                <a:latin typeface="Microsoft JhengHei"/>
                <a:cs typeface="Microsoft JhengHei"/>
              </a:rPr>
              <a:t>                </a:t>
            </a:r>
            <a:r>
              <a:rPr sz="3000" b="1" spc="-5" dirty="0" err="1">
                <a:solidFill>
                  <a:srgbClr val="FFFFFF"/>
                </a:solidFill>
                <a:latin typeface="Microsoft JhengHei"/>
                <a:cs typeface="Microsoft JhengHei"/>
              </a:rPr>
              <a:t>上</a:t>
            </a:r>
            <a:r>
              <a:rPr sz="3000" b="1" dirty="0" err="1">
                <a:solidFill>
                  <a:srgbClr val="FFFFFF"/>
                </a:solidFill>
                <a:latin typeface="Microsoft JhengHei"/>
                <a:cs typeface="Microsoft JhengHei"/>
              </a:rPr>
              <a:t>傳</a:t>
            </a:r>
            <a:r>
              <a:rPr sz="3000" b="1" dirty="0">
                <a:solidFill>
                  <a:srgbClr val="FFFFFF"/>
                </a:solidFill>
                <a:latin typeface="Microsoft JhengHei"/>
                <a:cs typeface="Microsoft JhengHei"/>
              </a:rPr>
              <a:t>	</a:t>
            </a:r>
            <a:r>
              <a:rPr lang="zh-TW" altLang="en-US" sz="3000" b="1" dirty="0">
                <a:solidFill>
                  <a:srgbClr val="FFFFFF"/>
                </a:solidFill>
                <a:latin typeface="Microsoft JhengHei"/>
                <a:cs typeface="Microsoft JhengHei"/>
              </a:rPr>
              <a:t>                      </a:t>
            </a:r>
            <a:r>
              <a:rPr sz="3000" b="1" dirty="0" err="1">
                <a:solidFill>
                  <a:srgbClr val="FFFFFF"/>
                </a:solidFill>
                <a:latin typeface="Microsoft JhengHei"/>
                <a:cs typeface="Microsoft JhengHei"/>
              </a:rPr>
              <a:t>列印</a:t>
            </a:r>
            <a:endParaRPr sz="3000" dirty="0">
              <a:latin typeface="Microsoft JhengHei"/>
              <a:cs typeface="Microsoft JhengHei"/>
            </a:endParaRPr>
          </a:p>
          <a:p>
            <a:pPr algn="ctr">
              <a:spcBef>
                <a:spcPts val="2885"/>
              </a:spcBef>
              <a:tabLst>
                <a:tab pos="2284095" algn="l"/>
                <a:tab pos="4568825" algn="l"/>
              </a:tabLst>
            </a:pPr>
            <a:r>
              <a:rPr lang="zh-TW" altLang="en-US" sz="3000" b="1" dirty="0">
                <a:solidFill>
                  <a:srgbClr val="FFFFFF"/>
                </a:solidFill>
                <a:latin typeface="Microsoft JhengHei"/>
                <a:cs typeface="Microsoft JhengHei"/>
              </a:rPr>
              <a:t>     </a:t>
            </a:r>
            <a:r>
              <a:rPr sz="3000" b="1" dirty="0" err="1">
                <a:solidFill>
                  <a:srgbClr val="FFFFFF"/>
                </a:solidFill>
                <a:latin typeface="Microsoft JhengHei"/>
                <a:cs typeface="Microsoft JhengHei"/>
              </a:rPr>
              <a:t>申報資</a:t>
            </a:r>
            <a:r>
              <a:rPr lang="zh-TW" altLang="en-US" sz="3000" b="1" dirty="0">
                <a:solidFill>
                  <a:srgbClr val="FFFFFF"/>
                </a:solidFill>
                <a:latin typeface="Microsoft JhengHei"/>
                <a:cs typeface="Microsoft JhengHei"/>
              </a:rPr>
              <a:t>料                   </a:t>
            </a:r>
            <a:r>
              <a:rPr sz="3000" b="1" dirty="0" err="1">
                <a:solidFill>
                  <a:srgbClr val="FFFFFF"/>
                </a:solidFill>
                <a:latin typeface="Microsoft JhengHei"/>
                <a:cs typeface="Microsoft JhengHei"/>
              </a:rPr>
              <a:t>申報資料</a:t>
            </a:r>
            <a:r>
              <a:rPr sz="3000" b="1" dirty="0">
                <a:solidFill>
                  <a:srgbClr val="FFFFFF"/>
                </a:solidFill>
                <a:latin typeface="Microsoft JhengHei"/>
                <a:cs typeface="Microsoft JhengHei"/>
              </a:rPr>
              <a:t>	</a:t>
            </a:r>
            <a:r>
              <a:rPr lang="zh-TW" altLang="en-US" sz="3000" b="1" dirty="0">
                <a:solidFill>
                  <a:srgbClr val="FFFFFF"/>
                </a:solidFill>
                <a:latin typeface="Microsoft JhengHei"/>
                <a:cs typeface="Microsoft JhengHei"/>
              </a:rPr>
              <a:t>            </a:t>
            </a:r>
            <a:r>
              <a:rPr sz="3000" b="1" spc="-5" dirty="0" err="1">
                <a:solidFill>
                  <a:srgbClr val="FFFFFF"/>
                </a:solidFill>
                <a:latin typeface="Microsoft JhengHei"/>
                <a:cs typeface="Microsoft JhengHei"/>
              </a:rPr>
              <a:t>申報資料</a:t>
            </a:r>
            <a:endParaRPr sz="3000" dirty="0">
              <a:latin typeface="Microsoft JhengHei"/>
              <a:cs typeface="Microsoft JhengHei"/>
            </a:endParaRPr>
          </a:p>
        </p:txBody>
      </p:sp>
      <p:sp>
        <p:nvSpPr>
          <p:cNvPr id="4" name="object 4"/>
          <p:cNvSpPr txBox="1">
            <a:spLocks noGrp="1"/>
          </p:cNvSpPr>
          <p:nvPr>
            <p:ph type="sldNum" sz="quarter" idx="7"/>
          </p:nvPr>
        </p:nvSpPr>
        <p:spPr>
          <a:xfrm>
            <a:off x="12520736" y="6597985"/>
            <a:ext cx="1596292" cy="115416"/>
          </a:xfrm>
          <a:prstGeom prst="rect">
            <a:avLst/>
          </a:prstGeom>
        </p:spPr>
        <p:txBody>
          <a:bodyPr vert="horz" wrap="square" lIns="0" tIns="0" rIns="0" bIns="0" rtlCol="0" anchor="ctr">
            <a:spAutoFit/>
          </a:bodyPr>
          <a:lstStyle/>
          <a:p>
            <a:pPr marL="38100">
              <a:lnSpc>
                <a:spcPts val="894"/>
              </a:lnSpc>
            </a:pPr>
            <a:fld id="{81D60167-4931-47E6-BA6A-407CBD079E47}" type="slidenum">
              <a:rPr spc="-5" dirty="0"/>
              <a:pPr marL="38100">
                <a:lnSpc>
                  <a:spcPts val="894"/>
                </a:lnSpc>
              </a:pPr>
              <a:t>34</a:t>
            </a:fld>
            <a:endParaRPr spc="-5" dirty="0"/>
          </a:p>
        </p:txBody>
      </p:sp>
      <p:sp>
        <p:nvSpPr>
          <p:cNvPr id="3" name="object 3"/>
          <p:cNvSpPr txBox="1"/>
          <p:nvPr/>
        </p:nvSpPr>
        <p:spPr>
          <a:xfrm>
            <a:off x="4952746" y="398730"/>
            <a:ext cx="2063114" cy="636905"/>
          </a:xfrm>
          <a:prstGeom prst="rect">
            <a:avLst/>
          </a:prstGeom>
        </p:spPr>
        <p:txBody>
          <a:bodyPr vert="horz" wrap="square" lIns="0" tIns="13970" rIns="0" bIns="0" rtlCol="0">
            <a:spAutoFit/>
          </a:bodyPr>
          <a:lstStyle/>
          <a:p>
            <a:pPr marL="12700">
              <a:spcBef>
                <a:spcPts val="110"/>
              </a:spcBef>
            </a:pPr>
            <a:r>
              <a:rPr sz="4000" b="1" u="heavy" spc="10" dirty="0">
                <a:solidFill>
                  <a:srgbClr val="117873"/>
                </a:solidFill>
                <a:uFill>
                  <a:solidFill>
                    <a:srgbClr val="117873"/>
                  </a:solidFill>
                </a:uFill>
                <a:latin typeface="Microsoft JhengHei"/>
                <a:cs typeface="Microsoft JhengHei"/>
              </a:rPr>
              <a:t>申報流程</a:t>
            </a:r>
            <a:endParaRPr sz="4000">
              <a:latin typeface="Microsoft JhengHei"/>
              <a:cs typeface="Microsoft JhengHei"/>
            </a:endParaRPr>
          </a:p>
        </p:txBody>
      </p:sp>
    </p:spTree>
    <p:extLst>
      <p:ext uri="{BB962C8B-B14F-4D97-AF65-F5344CB8AC3E}">
        <p14:creationId xmlns:p14="http://schemas.microsoft.com/office/powerpoint/2010/main" val="31741721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54981" y="398730"/>
            <a:ext cx="5115491" cy="691215"/>
          </a:xfrm>
          <a:prstGeom prst="rect">
            <a:avLst/>
          </a:prstGeom>
        </p:spPr>
        <p:txBody>
          <a:bodyPr vert="horz" wrap="square" lIns="0" tIns="13970" rIns="0" bIns="0" rtlCol="0" anchor="t">
            <a:spAutoFit/>
          </a:bodyPr>
          <a:lstStyle/>
          <a:p>
            <a:pPr marL="12700">
              <a:lnSpc>
                <a:spcPct val="100000"/>
              </a:lnSpc>
              <a:spcBef>
                <a:spcPts val="110"/>
              </a:spcBef>
            </a:pPr>
            <a:r>
              <a:rPr spc="5" dirty="0"/>
              <a:t>系統首頁畫面</a:t>
            </a:r>
          </a:p>
        </p:txBody>
      </p:sp>
      <p:sp>
        <p:nvSpPr>
          <p:cNvPr id="3" name="object 3"/>
          <p:cNvSpPr txBox="1"/>
          <p:nvPr/>
        </p:nvSpPr>
        <p:spPr>
          <a:xfrm>
            <a:off x="1920037" y="1382396"/>
            <a:ext cx="8599805" cy="1854835"/>
          </a:xfrm>
          <a:prstGeom prst="rect">
            <a:avLst/>
          </a:prstGeom>
        </p:spPr>
        <p:txBody>
          <a:bodyPr vert="horz" wrap="square" lIns="0" tIns="12700" rIns="0" bIns="0" rtlCol="0">
            <a:spAutoFit/>
          </a:bodyPr>
          <a:lstStyle/>
          <a:p>
            <a:pPr marL="356870" indent="-344805">
              <a:spcBef>
                <a:spcPts val="100"/>
              </a:spcBef>
              <a:buFont typeface="Wingdings"/>
              <a:buChar char=""/>
              <a:tabLst>
                <a:tab pos="357505" algn="l"/>
              </a:tabLst>
            </a:pPr>
            <a:r>
              <a:rPr sz="2400" dirty="0">
                <a:latin typeface="Microsoft JhengHei"/>
                <a:cs typeface="Microsoft JhengHei"/>
              </a:rPr>
              <a:t>新系統網址</a:t>
            </a:r>
            <a:r>
              <a:rPr sz="2400" spc="-5" dirty="0">
                <a:latin typeface="Microsoft JhengHei"/>
                <a:cs typeface="Microsoft JhengHei"/>
              </a:rPr>
              <a:t>:ht</a:t>
            </a:r>
            <a:r>
              <a:rPr sz="2400" spc="-15" dirty="0">
                <a:latin typeface="Microsoft JhengHei"/>
                <a:cs typeface="Microsoft JhengHei"/>
              </a:rPr>
              <a:t>t</a:t>
            </a:r>
            <a:r>
              <a:rPr sz="2400" spc="-5" dirty="0">
                <a:latin typeface="Microsoft JhengHei"/>
                <a:cs typeface="Microsoft JhengHei"/>
              </a:rPr>
              <a:t>ps:</a:t>
            </a:r>
            <a:r>
              <a:rPr sz="2400" spc="5" dirty="0">
                <a:latin typeface="Microsoft JhengHei"/>
                <a:cs typeface="Microsoft JhengHei"/>
              </a:rPr>
              <a:t>/</a:t>
            </a:r>
            <a:r>
              <a:rPr sz="2400" dirty="0">
                <a:latin typeface="Microsoft JhengHei"/>
                <a:cs typeface="Microsoft JhengHei"/>
              </a:rPr>
              <a:t>/p</a:t>
            </a:r>
            <a:r>
              <a:rPr sz="2400" spc="-10" dirty="0">
                <a:latin typeface="Microsoft JhengHei"/>
                <a:cs typeface="Microsoft JhengHei"/>
              </a:rPr>
              <a:t>d</a:t>
            </a:r>
            <a:r>
              <a:rPr sz="2400" spc="-5" dirty="0">
                <a:latin typeface="Microsoft JhengHei"/>
                <a:cs typeface="Microsoft JhengHei"/>
              </a:rPr>
              <a:t>ps.</a:t>
            </a:r>
            <a:r>
              <a:rPr sz="2400" spc="5" dirty="0">
                <a:latin typeface="Microsoft JhengHei"/>
                <a:cs typeface="Microsoft JhengHei"/>
              </a:rPr>
              <a:t>n</a:t>
            </a:r>
            <a:r>
              <a:rPr sz="2400" dirty="0">
                <a:latin typeface="Microsoft JhengHei"/>
                <a:cs typeface="Microsoft JhengHei"/>
              </a:rPr>
              <a:t>a</a:t>
            </a:r>
            <a:r>
              <a:rPr sz="2400" spc="-10" dirty="0">
                <a:latin typeface="Microsoft JhengHei"/>
                <a:cs typeface="Microsoft JhengHei"/>
              </a:rPr>
              <a:t>t</a:t>
            </a:r>
            <a:r>
              <a:rPr sz="2400" spc="-5" dirty="0">
                <a:latin typeface="Microsoft JhengHei"/>
                <a:cs typeface="Microsoft JhengHei"/>
              </a:rPr>
              <a:t>.</a:t>
            </a:r>
            <a:r>
              <a:rPr sz="2400" spc="-15" dirty="0">
                <a:latin typeface="Microsoft JhengHei"/>
                <a:cs typeface="Microsoft JhengHei"/>
              </a:rPr>
              <a:t>g</a:t>
            </a:r>
            <a:r>
              <a:rPr sz="2400" dirty="0">
                <a:latin typeface="Microsoft JhengHei"/>
                <a:cs typeface="Microsoft JhengHei"/>
              </a:rPr>
              <a:t>o</a:t>
            </a:r>
            <a:r>
              <a:rPr sz="2400" spc="-180" dirty="0">
                <a:latin typeface="Microsoft JhengHei"/>
                <a:cs typeface="Microsoft JhengHei"/>
              </a:rPr>
              <a:t>v</a:t>
            </a:r>
            <a:r>
              <a:rPr sz="2400" spc="-5" dirty="0">
                <a:latin typeface="Microsoft JhengHei"/>
                <a:cs typeface="Microsoft JhengHei"/>
              </a:rPr>
              <a:t>.</a:t>
            </a:r>
            <a:r>
              <a:rPr sz="2400" spc="-10" dirty="0">
                <a:latin typeface="Microsoft JhengHei"/>
                <a:cs typeface="Microsoft JhengHei"/>
              </a:rPr>
              <a:t>t</a:t>
            </a:r>
            <a:r>
              <a:rPr sz="2400" spc="-15" dirty="0">
                <a:latin typeface="Microsoft JhengHei"/>
                <a:cs typeface="Microsoft JhengHei"/>
              </a:rPr>
              <a:t>w</a:t>
            </a:r>
            <a:r>
              <a:rPr sz="2400" dirty="0">
                <a:latin typeface="Microsoft JhengHei"/>
                <a:cs typeface="Microsoft JhengHei"/>
              </a:rPr>
              <a:t>/</a:t>
            </a:r>
            <a:endParaRPr sz="2400">
              <a:latin typeface="Microsoft JhengHei"/>
              <a:cs typeface="Microsoft JhengHei"/>
            </a:endParaRPr>
          </a:p>
          <a:p>
            <a:pPr marL="356870" indent="-344805">
              <a:buFont typeface="Wingdings"/>
              <a:buChar char=""/>
              <a:tabLst>
                <a:tab pos="357505" algn="l"/>
              </a:tabLst>
            </a:pPr>
            <a:r>
              <a:rPr sz="2400" spc="-5" dirty="0">
                <a:latin typeface="Microsoft JhengHei"/>
                <a:cs typeface="Microsoft JhengHei"/>
              </a:rPr>
              <a:t>申報人</a:t>
            </a:r>
            <a:r>
              <a:rPr sz="2400" dirty="0">
                <a:latin typeface="Microsoft JhengHei"/>
                <a:cs typeface="Microsoft JhengHei"/>
              </a:rPr>
              <a:t>由網</a:t>
            </a:r>
            <a:r>
              <a:rPr sz="2400" spc="-5" dirty="0">
                <a:latin typeface="Microsoft JhengHei"/>
                <a:cs typeface="Microsoft JhengHei"/>
              </a:rPr>
              <a:t>址(單一入</a:t>
            </a:r>
            <a:r>
              <a:rPr sz="2400" dirty="0">
                <a:latin typeface="Microsoft JhengHei"/>
                <a:cs typeface="Microsoft JhengHei"/>
              </a:rPr>
              <a:t>口</a:t>
            </a:r>
            <a:r>
              <a:rPr sz="2400" spc="-5" dirty="0">
                <a:latin typeface="Microsoft JhengHei"/>
                <a:cs typeface="Microsoft JhengHei"/>
              </a:rPr>
              <a:t>)</a:t>
            </a:r>
            <a:r>
              <a:rPr sz="2400" dirty="0">
                <a:latin typeface="Microsoft JhengHei"/>
                <a:cs typeface="Microsoft JhengHei"/>
              </a:rPr>
              <a:t>進</a:t>
            </a:r>
            <a:r>
              <a:rPr sz="2400" spc="-5" dirty="0">
                <a:latin typeface="Microsoft JhengHei"/>
                <a:cs typeface="Microsoft JhengHei"/>
              </a:rPr>
              <a:t>入後，可依其申報身分及受理申報</a:t>
            </a:r>
            <a:endParaRPr sz="2400">
              <a:latin typeface="Microsoft JhengHei"/>
              <a:cs typeface="Microsoft JhengHei"/>
            </a:endParaRPr>
          </a:p>
          <a:p>
            <a:pPr marL="356870"/>
            <a:r>
              <a:rPr sz="2400" dirty="0">
                <a:latin typeface="Microsoft JhengHei"/>
                <a:cs typeface="Microsoft JhengHei"/>
              </a:rPr>
              <a:t>單位分別選擇監察</a:t>
            </a:r>
            <a:r>
              <a:rPr sz="2400" spc="5" dirty="0">
                <a:latin typeface="Microsoft JhengHei"/>
                <a:cs typeface="Microsoft JhengHei"/>
              </a:rPr>
              <a:t>院</a:t>
            </a:r>
            <a:r>
              <a:rPr sz="2400" dirty="0">
                <a:latin typeface="Microsoft JhengHei"/>
                <a:cs typeface="Microsoft JhengHei"/>
              </a:rPr>
              <a:t>及法務部。</a:t>
            </a:r>
            <a:endParaRPr sz="2400">
              <a:latin typeface="Microsoft JhengHei"/>
              <a:cs typeface="Microsoft JhengHei"/>
            </a:endParaRPr>
          </a:p>
          <a:p>
            <a:pPr marL="356870" indent="-344805">
              <a:buFont typeface="Wingdings"/>
              <a:buChar char=""/>
              <a:tabLst>
                <a:tab pos="357505" algn="l"/>
              </a:tabLst>
            </a:pPr>
            <a:r>
              <a:rPr sz="2400" spc="-5" dirty="0">
                <a:latin typeface="Microsoft JhengHei"/>
                <a:cs typeface="Microsoft JhengHei"/>
              </a:rPr>
              <a:t>申報人在未登入的狀態下仍可查詢申報結果及財產申報授權結</a:t>
            </a:r>
            <a:endParaRPr sz="2400">
              <a:latin typeface="Microsoft JhengHei"/>
              <a:cs typeface="Microsoft JhengHei"/>
            </a:endParaRPr>
          </a:p>
          <a:p>
            <a:pPr marL="356870">
              <a:spcBef>
                <a:spcPts val="5"/>
              </a:spcBef>
            </a:pPr>
            <a:r>
              <a:rPr sz="2400" dirty="0">
                <a:latin typeface="Microsoft JhengHei"/>
                <a:cs typeface="Microsoft JhengHei"/>
              </a:rPr>
              <a:t>果，但須手動輸入生日及國民身分證統一編號。</a:t>
            </a:r>
            <a:endParaRPr sz="2400">
              <a:latin typeface="Microsoft JhengHei"/>
              <a:cs typeface="Microsoft JhengHei"/>
            </a:endParaRPr>
          </a:p>
        </p:txBody>
      </p:sp>
      <p:pic>
        <p:nvPicPr>
          <p:cNvPr id="4" name="object 4"/>
          <p:cNvPicPr/>
          <p:nvPr/>
        </p:nvPicPr>
        <p:blipFill>
          <a:blip r:embed="rId2" cstate="print"/>
          <a:stretch>
            <a:fillRect/>
          </a:stretch>
        </p:blipFill>
        <p:spPr>
          <a:xfrm>
            <a:off x="2118359" y="3297935"/>
            <a:ext cx="7955280" cy="3310128"/>
          </a:xfrm>
          <a:prstGeom prst="rect">
            <a:avLst/>
          </a:prstGeom>
        </p:spPr>
      </p:pic>
      <p:sp>
        <p:nvSpPr>
          <p:cNvPr id="5" name="object 5"/>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35</a:t>
            </a:fld>
            <a:endParaRPr spc="-5" dirty="0"/>
          </a:p>
        </p:txBody>
      </p:sp>
    </p:spTree>
    <p:extLst>
      <p:ext uri="{BB962C8B-B14F-4D97-AF65-F5344CB8AC3E}">
        <p14:creationId xmlns:p14="http://schemas.microsoft.com/office/powerpoint/2010/main" val="42259303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01998" y="398730"/>
            <a:ext cx="5577108" cy="691215"/>
          </a:xfrm>
          <a:prstGeom prst="rect">
            <a:avLst/>
          </a:prstGeom>
        </p:spPr>
        <p:txBody>
          <a:bodyPr vert="horz" wrap="square" lIns="0" tIns="13970" rIns="0" bIns="0" rtlCol="0" anchor="t">
            <a:spAutoFit/>
          </a:bodyPr>
          <a:lstStyle/>
          <a:p>
            <a:pPr marL="12700">
              <a:lnSpc>
                <a:spcPct val="100000"/>
              </a:lnSpc>
              <a:spcBef>
                <a:spcPts val="110"/>
              </a:spcBef>
            </a:pPr>
            <a:r>
              <a:rPr spc="5" dirty="0"/>
              <a:t>法務部登入畫面</a:t>
            </a:r>
          </a:p>
        </p:txBody>
      </p:sp>
      <p:sp>
        <p:nvSpPr>
          <p:cNvPr id="3" name="object 3"/>
          <p:cNvSpPr txBox="1"/>
          <p:nvPr/>
        </p:nvSpPr>
        <p:spPr>
          <a:xfrm>
            <a:off x="2037690" y="1472947"/>
            <a:ext cx="7991475" cy="720725"/>
          </a:xfrm>
          <a:prstGeom prst="rect">
            <a:avLst/>
          </a:prstGeom>
        </p:spPr>
        <p:txBody>
          <a:bodyPr vert="horz" wrap="square" lIns="0" tIns="53975" rIns="0" bIns="0" rtlCol="0">
            <a:spAutoFit/>
          </a:bodyPr>
          <a:lstStyle/>
          <a:p>
            <a:pPr marL="356870" marR="5080" indent="-344805">
              <a:lnSpc>
                <a:spcPts val="2590"/>
              </a:lnSpc>
              <a:spcBef>
                <a:spcPts val="425"/>
              </a:spcBef>
              <a:buFont typeface="Wingdings"/>
              <a:buChar char=""/>
              <a:tabLst>
                <a:tab pos="357505" algn="l"/>
              </a:tabLst>
            </a:pPr>
            <a:r>
              <a:rPr sz="2400" dirty="0">
                <a:latin typeface="Microsoft JhengHei"/>
                <a:cs typeface="Microsoft JhengHei"/>
              </a:rPr>
              <a:t>申報人點選法務</a:t>
            </a:r>
            <a:r>
              <a:rPr sz="2400" spc="-10" dirty="0">
                <a:latin typeface="Microsoft JhengHei"/>
                <a:cs typeface="Microsoft JhengHei"/>
              </a:rPr>
              <a:t>部</a:t>
            </a:r>
            <a:r>
              <a:rPr sz="2400" dirty="0">
                <a:latin typeface="Microsoft JhengHei"/>
                <a:cs typeface="Microsoft JhengHei"/>
              </a:rPr>
              <a:t>【進入本網</a:t>
            </a:r>
            <a:r>
              <a:rPr sz="2400" spc="5" dirty="0">
                <a:latin typeface="Microsoft JhengHei"/>
                <a:cs typeface="Microsoft JhengHei"/>
              </a:rPr>
              <a:t>站</a:t>
            </a:r>
            <a:r>
              <a:rPr sz="2400" dirty="0">
                <a:latin typeface="Microsoft JhengHei"/>
                <a:cs typeface="Microsoft JhengHei"/>
              </a:rPr>
              <a:t>】，可透過自然人憑證或 行動身分識別和帳號密碼登入。</a:t>
            </a:r>
            <a:endParaRPr sz="2400">
              <a:latin typeface="Microsoft JhengHei"/>
              <a:cs typeface="Microsoft JhengHei"/>
            </a:endParaRPr>
          </a:p>
        </p:txBody>
      </p:sp>
      <p:pic>
        <p:nvPicPr>
          <p:cNvPr id="4" name="object 4"/>
          <p:cNvPicPr/>
          <p:nvPr/>
        </p:nvPicPr>
        <p:blipFill>
          <a:blip r:embed="rId2" cstate="print"/>
          <a:stretch>
            <a:fillRect/>
          </a:stretch>
        </p:blipFill>
        <p:spPr>
          <a:xfrm>
            <a:off x="1990345" y="2636521"/>
            <a:ext cx="8269223" cy="3586981"/>
          </a:xfrm>
          <a:prstGeom prst="rect">
            <a:avLst/>
          </a:prstGeom>
        </p:spPr>
      </p:pic>
      <p:sp>
        <p:nvSpPr>
          <p:cNvPr id="5" name="object 5"/>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36</a:t>
            </a:fld>
            <a:endParaRPr spc="-5" dirty="0"/>
          </a:p>
        </p:txBody>
      </p:sp>
    </p:spTree>
    <p:extLst>
      <p:ext uri="{BB962C8B-B14F-4D97-AF65-F5344CB8AC3E}">
        <p14:creationId xmlns:p14="http://schemas.microsoft.com/office/powerpoint/2010/main" val="2121645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57221" y="436880"/>
            <a:ext cx="7992109" cy="690574"/>
          </a:xfrm>
          <a:prstGeom prst="rect">
            <a:avLst/>
          </a:prstGeom>
        </p:spPr>
        <p:txBody>
          <a:bodyPr vert="horz" wrap="square" lIns="0" tIns="13335" rIns="0" bIns="0" rtlCol="0" anchor="t">
            <a:spAutoFit/>
          </a:bodyPr>
          <a:lstStyle/>
          <a:p>
            <a:pPr marL="12700">
              <a:lnSpc>
                <a:spcPct val="100000"/>
              </a:lnSpc>
              <a:spcBef>
                <a:spcPts val="105"/>
              </a:spcBef>
            </a:pPr>
            <a:r>
              <a:rPr spc="5" dirty="0"/>
              <a:t>自然人憑</a:t>
            </a:r>
            <a:r>
              <a:rPr spc="10" dirty="0"/>
              <a:t>證</a:t>
            </a:r>
            <a:r>
              <a:rPr spc="5" dirty="0"/>
              <a:t>登</a:t>
            </a:r>
            <a:r>
              <a:rPr dirty="0"/>
              <a:t>入</a:t>
            </a:r>
            <a:r>
              <a:rPr spc="10" dirty="0">
                <a:latin typeface="Arial"/>
                <a:cs typeface="Arial"/>
              </a:rPr>
              <a:t>-</a:t>
            </a:r>
            <a:r>
              <a:rPr spc="5" dirty="0"/>
              <a:t>系統</a:t>
            </a:r>
            <a:r>
              <a:rPr spc="-20" dirty="0"/>
              <a:t>環</a:t>
            </a:r>
            <a:r>
              <a:rPr spc="5" dirty="0"/>
              <a:t>境檢查</a:t>
            </a:r>
          </a:p>
        </p:txBody>
      </p:sp>
      <p:sp>
        <p:nvSpPr>
          <p:cNvPr id="3" name="object 3"/>
          <p:cNvSpPr txBox="1"/>
          <p:nvPr/>
        </p:nvSpPr>
        <p:spPr>
          <a:xfrm>
            <a:off x="1965757" y="1472946"/>
            <a:ext cx="7992109" cy="1050290"/>
          </a:xfrm>
          <a:prstGeom prst="rect">
            <a:avLst/>
          </a:prstGeom>
        </p:spPr>
        <p:txBody>
          <a:bodyPr vert="horz" wrap="square" lIns="0" tIns="48895" rIns="0" bIns="0" rtlCol="0">
            <a:spAutoFit/>
          </a:bodyPr>
          <a:lstStyle/>
          <a:p>
            <a:pPr marL="356870" marR="5080" indent="-344805" algn="just">
              <a:lnSpc>
                <a:spcPct val="90000"/>
              </a:lnSpc>
              <a:spcBef>
                <a:spcPts val="385"/>
              </a:spcBef>
              <a:buFont typeface="Wingdings"/>
              <a:buChar char=""/>
              <a:tabLst>
                <a:tab pos="357505" algn="l"/>
              </a:tabLst>
            </a:pPr>
            <a:r>
              <a:rPr sz="2400" dirty="0">
                <a:latin typeface="Microsoft JhengHei"/>
                <a:cs typeface="Microsoft JhengHei"/>
              </a:rPr>
              <a:t>「作業系統」、「瀏覽器」、「自然人憑證元件」、「讀 </a:t>
            </a:r>
            <a:r>
              <a:rPr sz="2400" spc="-5" dirty="0">
                <a:latin typeface="Microsoft JhengHei"/>
                <a:cs typeface="Microsoft JhengHei"/>
              </a:rPr>
              <a:t>卡機狀態」檢查皆通過，才能點</a:t>
            </a:r>
            <a:r>
              <a:rPr sz="2400" spc="5" dirty="0">
                <a:latin typeface="Microsoft JhengHei"/>
                <a:cs typeface="Microsoft JhengHei"/>
              </a:rPr>
              <a:t>選</a:t>
            </a:r>
            <a:r>
              <a:rPr sz="2400" spc="-5" dirty="0">
                <a:latin typeface="Microsoft JhengHei"/>
                <a:cs typeface="Microsoft JhengHei"/>
              </a:rPr>
              <a:t>【進</a:t>
            </a:r>
            <a:r>
              <a:rPr sz="2400" dirty="0">
                <a:latin typeface="Microsoft JhengHei"/>
                <a:cs typeface="Microsoft JhengHei"/>
              </a:rPr>
              <a:t>入</a:t>
            </a:r>
            <a:r>
              <a:rPr sz="2400" spc="-5" dirty="0">
                <a:latin typeface="Microsoft JhengHei"/>
                <a:cs typeface="Microsoft JhengHei"/>
              </a:rPr>
              <a:t>】按鍵，到自然 </a:t>
            </a:r>
            <a:r>
              <a:rPr sz="2400" dirty="0">
                <a:latin typeface="Microsoft JhengHei"/>
                <a:cs typeface="Microsoft JhengHei"/>
              </a:rPr>
              <a:t>人憑證登入畫面</a:t>
            </a:r>
            <a:endParaRPr sz="2400">
              <a:latin typeface="Microsoft JhengHei"/>
              <a:cs typeface="Microsoft JhengHei"/>
            </a:endParaRPr>
          </a:p>
        </p:txBody>
      </p:sp>
      <p:pic>
        <p:nvPicPr>
          <p:cNvPr id="4" name="object 4"/>
          <p:cNvPicPr/>
          <p:nvPr/>
        </p:nvPicPr>
        <p:blipFill>
          <a:blip r:embed="rId2" cstate="print"/>
          <a:stretch>
            <a:fillRect/>
          </a:stretch>
        </p:blipFill>
        <p:spPr>
          <a:xfrm>
            <a:off x="2259043" y="2969254"/>
            <a:ext cx="7628585" cy="3128667"/>
          </a:xfrm>
          <a:prstGeom prst="rect">
            <a:avLst/>
          </a:prstGeom>
        </p:spPr>
      </p:pic>
      <p:sp>
        <p:nvSpPr>
          <p:cNvPr id="5" name="object 5"/>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37</a:t>
            </a:fld>
            <a:endParaRPr spc="-5" dirty="0"/>
          </a:p>
        </p:txBody>
      </p:sp>
    </p:spTree>
    <p:extLst>
      <p:ext uri="{BB962C8B-B14F-4D97-AF65-F5344CB8AC3E}">
        <p14:creationId xmlns:p14="http://schemas.microsoft.com/office/powerpoint/2010/main" val="29508569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92728" y="398730"/>
            <a:ext cx="6428943" cy="691215"/>
          </a:xfrm>
          <a:prstGeom prst="rect">
            <a:avLst/>
          </a:prstGeom>
        </p:spPr>
        <p:txBody>
          <a:bodyPr vert="horz" wrap="square" lIns="0" tIns="13970" rIns="0" bIns="0" rtlCol="0" anchor="t">
            <a:spAutoFit/>
          </a:bodyPr>
          <a:lstStyle/>
          <a:p>
            <a:pPr marL="12700">
              <a:lnSpc>
                <a:spcPct val="100000"/>
              </a:lnSpc>
              <a:spcBef>
                <a:spcPts val="110"/>
              </a:spcBef>
            </a:pPr>
            <a:r>
              <a:rPr spc="10" dirty="0"/>
              <a:t>自然人憑證登入畫面</a:t>
            </a:r>
          </a:p>
        </p:txBody>
      </p:sp>
      <p:sp>
        <p:nvSpPr>
          <p:cNvPr id="3" name="object 3"/>
          <p:cNvSpPr txBox="1"/>
          <p:nvPr/>
        </p:nvSpPr>
        <p:spPr>
          <a:xfrm>
            <a:off x="1970329" y="1365580"/>
            <a:ext cx="8133715" cy="1050290"/>
          </a:xfrm>
          <a:prstGeom prst="rect">
            <a:avLst/>
          </a:prstGeom>
        </p:spPr>
        <p:txBody>
          <a:bodyPr vert="horz" wrap="square" lIns="0" tIns="48895" rIns="0" bIns="0" rtlCol="0">
            <a:spAutoFit/>
          </a:bodyPr>
          <a:lstStyle/>
          <a:p>
            <a:pPr marL="356870" marR="5080" indent="-344805">
              <a:lnSpc>
                <a:spcPct val="90100"/>
              </a:lnSpc>
              <a:spcBef>
                <a:spcPts val="385"/>
              </a:spcBef>
              <a:buFont typeface="Wingdings"/>
              <a:buChar char=""/>
              <a:tabLst>
                <a:tab pos="357505" algn="l"/>
              </a:tabLst>
            </a:pPr>
            <a:r>
              <a:rPr sz="2400" spc="-5" dirty="0">
                <a:latin typeface="Microsoft JhengHei"/>
                <a:cs typeface="Microsoft JhengHei"/>
              </a:rPr>
              <a:t>申報人透過自然人憑證登入輸入國民身分證統一編號、 P</a:t>
            </a:r>
            <a:r>
              <a:rPr sz="2400" spc="-15" dirty="0">
                <a:latin typeface="Microsoft JhengHei"/>
                <a:cs typeface="Microsoft JhengHei"/>
              </a:rPr>
              <a:t>I</a:t>
            </a:r>
            <a:r>
              <a:rPr sz="2400" spc="5" dirty="0">
                <a:latin typeface="Microsoft JhengHei"/>
                <a:cs typeface="Microsoft JhengHei"/>
              </a:rPr>
              <a:t>N</a:t>
            </a:r>
            <a:r>
              <a:rPr sz="2400" spc="-20" dirty="0">
                <a:latin typeface="Microsoft JhengHei"/>
                <a:cs typeface="Microsoft JhengHei"/>
              </a:rPr>
              <a:t>C</a:t>
            </a:r>
            <a:r>
              <a:rPr sz="2400" spc="-10" dirty="0">
                <a:latin typeface="Microsoft JhengHei"/>
                <a:cs typeface="Microsoft JhengHei"/>
              </a:rPr>
              <a:t>O</a:t>
            </a:r>
            <a:r>
              <a:rPr sz="2400" spc="-15" dirty="0">
                <a:latin typeface="Microsoft JhengHei"/>
                <a:cs typeface="Microsoft JhengHei"/>
              </a:rPr>
              <a:t>D</a:t>
            </a:r>
            <a:r>
              <a:rPr sz="2400" spc="-10" dirty="0">
                <a:latin typeface="Microsoft JhengHei"/>
                <a:cs typeface="Microsoft JhengHei"/>
              </a:rPr>
              <a:t>E</a:t>
            </a:r>
            <a:r>
              <a:rPr sz="2400" dirty="0">
                <a:latin typeface="Microsoft JhengHei"/>
                <a:cs typeface="Microsoft JhengHei"/>
              </a:rPr>
              <a:t>、驗證碼後，點選登入，會跳出憑證視窗，等待 </a:t>
            </a:r>
            <a:r>
              <a:rPr sz="2400" spc="-5" dirty="0">
                <a:latin typeface="Microsoft JhengHei"/>
                <a:cs typeface="Microsoft JhengHei"/>
              </a:rPr>
              <a:t>驗證後始</a:t>
            </a:r>
            <a:r>
              <a:rPr sz="2400" dirty="0">
                <a:latin typeface="Microsoft JhengHei"/>
                <a:cs typeface="Microsoft JhengHei"/>
              </a:rPr>
              <a:t>可</a:t>
            </a:r>
            <a:r>
              <a:rPr sz="2400" spc="-5" dirty="0">
                <a:latin typeface="Microsoft JhengHei"/>
                <a:cs typeface="Microsoft JhengHei"/>
              </a:rPr>
              <a:t>進行申報作業。</a:t>
            </a:r>
            <a:endParaRPr sz="2400">
              <a:latin typeface="Microsoft JhengHei"/>
              <a:cs typeface="Microsoft JhengHei"/>
            </a:endParaRPr>
          </a:p>
        </p:txBody>
      </p:sp>
      <p:grpSp>
        <p:nvGrpSpPr>
          <p:cNvPr id="4" name="object 4"/>
          <p:cNvGrpSpPr/>
          <p:nvPr/>
        </p:nvGrpSpPr>
        <p:grpSpPr>
          <a:xfrm>
            <a:off x="1886711" y="2596896"/>
            <a:ext cx="8464550" cy="3700779"/>
            <a:chOff x="362711" y="2596895"/>
            <a:chExt cx="8464550" cy="3700779"/>
          </a:xfrm>
        </p:grpSpPr>
        <p:pic>
          <p:nvPicPr>
            <p:cNvPr id="5" name="object 5"/>
            <p:cNvPicPr/>
            <p:nvPr/>
          </p:nvPicPr>
          <p:blipFill>
            <a:blip r:embed="rId2" cstate="print"/>
            <a:stretch>
              <a:fillRect/>
            </a:stretch>
          </p:blipFill>
          <p:spPr>
            <a:xfrm>
              <a:off x="362711" y="2596895"/>
              <a:ext cx="8418576" cy="3700272"/>
            </a:xfrm>
            <a:prstGeom prst="rect">
              <a:avLst/>
            </a:prstGeom>
          </p:spPr>
        </p:pic>
        <p:pic>
          <p:nvPicPr>
            <p:cNvPr id="6" name="object 6"/>
            <p:cNvPicPr/>
            <p:nvPr/>
          </p:nvPicPr>
          <p:blipFill>
            <a:blip r:embed="rId3" cstate="print"/>
            <a:stretch>
              <a:fillRect/>
            </a:stretch>
          </p:blipFill>
          <p:spPr>
            <a:xfrm>
              <a:off x="4078223" y="3297935"/>
              <a:ext cx="4748783" cy="2941320"/>
            </a:xfrm>
            <a:prstGeom prst="rect">
              <a:avLst/>
            </a:prstGeom>
          </p:spPr>
        </p:pic>
      </p:grpSp>
      <p:sp>
        <p:nvSpPr>
          <p:cNvPr id="7" name="object 7"/>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38</a:t>
            </a:fld>
            <a:endParaRPr spc="-5" dirty="0"/>
          </a:p>
        </p:txBody>
      </p:sp>
    </p:spTree>
    <p:extLst>
      <p:ext uri="{BB962C8B-B14F-4D97-AF65-F5344CB8AC3E}">
        <p14:creationId xmlns:p14="http://schemas.microsoft.com/office/powerpoint/2010/main" val="34898830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36694" y="398730"/>
            <a:ext cx="6677077" cy="691215"/>
          </a:xfrm>
          <a:prstGeom prst="rect">
            <a:avLst/>
          </a:prstGeom>
        </p:spPr>
        <p:txBody>
          <a:bodyPr vert="horz" wrap="square" lIns="0" tIns="13970" rIns="0" bIns="0" rtlCol="0" anchor="t">
            <a:spAutoFit/>
          </a:bodyPr>
          <a:lstStyle/>
          <a:p>
            <a:pPr marL="12700">
              <a:lnSpc>
                <a:spcPct val="100000"/>
              </a:lnSpc>
              <a:spcBef>
                <a:spcPts val="110"/>
              </a:spcBef>
            </a:pPr>
            <a:r>
              <a:rPr spc="5" dirty="0"/>
              <a:t>行動識別身分登入畫面</a:t>
            </a:r>
          </a:p>
        </p:txBody>
      </p:sp>
      <p:sp>
        <p:nvSpPr>
          <p:cNvPr id="3" name="object 3"/>
          <p:cNvSpPr txBox="1"/>
          <p:nvPr/>
        </p:nvSpPr>
        <p:spPr>
          <a:xfrm>
            <a:off x="1965757" y="1435989"/>
            <a:ext cx="8248015" cy="1050290"/>
          </a:xfrm>
          <a:prstGeom prst="rect">
            <a:avLst/>
          </a:prstGeom>
        </p:spPr>
        <p:txBody>
          <a:bodyPr vert="horz" wrap="square" lIns="0" tIns="48895" rIns="0" bIns="0" rtlCol="0">
            <a:spAutoFit/>
          </a:bodyPr>
          <a:lstStyle/>
          <a:p>
            <a:pPr marL="356870" marR="5080" indent="-344805">
              <a:lnSpc>
                <a:spcPct val="90100"/>
              </a:lnSpc>
              <a:spcBef>
                <a:spcPts val="385"/>
              </a:spcBef>
              <a:buFont typeface="Wingdings"/>
              <a:buChar char=""/>
              <a:tabLst>
                <a:tab pos="357505" algn="l"/>
              </a:tabLst>
            </a:pPr>
            <a:r>
              <a:rPr sz="2400" dirty="0">
                <a:latin typeface="Microsoft JhengHei"/>
                <a:cs typeface="Microsoft JhengHei"/>
              </a:rPr>
              <a:t>申報人透過行動身分識別登入輸入國民身分證統一編號、 </a:t>
            </a:r>
            <a:r>
              <a:rPr sz="2400" spc="-5" dirty="0">
                <a:latin typeface="Microsoft JhengHei"/>
                <a:cs typeface="Microsoft JhengHei"/>
              </a:rPr>
              <a:t>驗證碼後，點</a:t>
            </a:r>
            <a:r>
              <a:rPr sz="2400" dirty="0">
                <a:latin typeface="Microsoft JhengHei"/>
                <a:cs typeface="Microsoft JhengHei"/>
              </a:rPr>
              <a:t>選</a:t>
            </a:r>
            <a:r>
              <a:rPr sz="2400" spc="-15" dirty="0">
                <a:latin typeface="Microsoft JhengHei"/>
                <a:cs typeface="Microsoft JhengHei"/>
              </a:rPr>
              <a:t>QRCode，</a:t>
            </a:r>
            <a:r>
              <a:rPr sz="2400" dirty="0">
                <a:latin typeface="Microsoft JhengHei"/>
                <a:cs typeface="Microsoft JhengHei"/>
              </a:rPr>
              <a:t>會跳</a:t>
            </a:r>
            <a:r>
              <a:rPr sz="2400" spc="-10" dirty="0">
                <a:latin typeface="Microsoft JhengHei"/>
                <a:cs typeface="Microsoft JhengHei"/>
              </a:rPr>
              <a:t>出</a:t>
            </a:r>
            <a:r>
              <a:rPr sz="2400" spc="-15" dirty="0">
                <a:latin typeface="Microsoft JhengHei"/>
                <a:cs typeface="Microsoft JhengHei"/>
              </a:rPr>
              <a:t>QRCode</a:t>
            </a:r>
            <a:r>
              <a:rPr sz="2400" spc="-5" dirty="0">
                <a:latin typeface="Microsoft JhengHei"/>
                <a:cs typeface="Microsoft JhengHei"/>
              </a:rPr>
              <a:t>視窗，掃描驗證 </a:t>
            </a:r>
            <a:r>
              <a:rPr sz="2400" dirty="0">
                <a:latin typeface="Microsoft JhengHei"/>
                <a:cs typeface="Microsoft JhengHei"/>
              </a:rPr>
              <a:t>後始可進行申報作業。</a:t>
            </a:r>
            <a:endParaRPr sz="2400">
              <a:latin typeface="Microsoft JhengHei"/>
              <a:cs typeface="Microsoft JhengHei"/>
            </a:endParaRPr>
          </a:p>
        </p:txBody>
      </p:sp>
      <p:grpSp>
        <p:nvGrpSpPr>
          <p:cNvPr id="4" name="object 4"/>
          <p:cNvGrpSpPr/>
          <p:nvPr/>
        </p:nvGrpSpPr>
        <p:grpSpPr>
          <a:xfrm>
            <a:off x="1773936" y="2496324"/>
            <a:ext cx="8469630" cy="3810000"/>
            <a:chOff x="249936" y="2496324"/>
            <a:chExt cx="8469630" cy="3810000"/>
          </a:xfrm>
        </p:grpSpPr>
        <p:pic>
          <p:nvPicPr>
            <p:cNvPr id="5" name="object 5"/>
            <p:cNvPicPr/>
            <p:nvPr/>
          </p:nvPicPr>
          <p:blipFill>
            <a:blip r:embed="rId2" cstate="print"/>
            <a:stretch>
              <a:fillRect/>
            </a:stretch>
          </p:blipFill>
          <p:spPr>
            <a:xfrm>
              <a:off x="249936" y="2679192"/>
              <a:ext cx="7946135" cy="3493008"/>
            </a:xfrm>
            <a:prstGeom prst="rect">
              <a:avLst/>
            </a:prstGeom>
          </p:spPr>
        </p:pic>
        <p:pic>
          <p:nvPicPr>
            <p:cNvPr id="6" name="object 6"/>
            <p:cNvPicPr/>
            <p:nvPr/>
          </p:nvPicPr>
          <p:blipFill>
            <a:blip r:embed="rId3" cstate="print"/>
            <a:stretch>
              <a:fillRect/>
            </a:stretch>
          </p:blipFill>
          <p:spPr>
            <a:xfrm>
              <a:off x="5096256" y="2496324"/>
              <a:ext cx="3623309" cy="3208781"/>
            </a:xfrm>
            <a:prstGeom prst="rect">
              <a:avLst/>
            </a:prstGeom>
          </p:spPr>
        </p:pic>
        <p:pic>
          <p:nvPicPr>
            <p:cNvPr id="7" name="object 7"/>
            <p:cNvPicPr/>
            <p:nvPr/>
          </p:nvPicPr>
          <p:blipFill>
            <a:blip r:embed="rId4" cstate="print"/>
            <a:stretch>
              <a:fillRect/>
            </a:stretch>
          </p:blipFill>
          <p:spPr>
            <a:xfrm>
              <a:off x="5291327" y="2691384"/>
              <a:ext cx="3240024" cy="2825496"/>
            </a:xfrm>
            <a:prstGeom prst="rect">
              <a:avLst/>
            </a:prstGeom>
          </p:spPr>
        </p:pic>
        <p:sp>
          <p:nvSpPr>
            <p:cNvPr id="8" name="object 8"/>
            <p:cNvSpPr/>
            <p:nvPr/>
          </p:nvSpPr>
          <p:spPr>
            <a:xfrm>
              <a:off x="1836419" y="3253740"/>
              <a:ext cx="6004560" cy="2697480"/>
            </a:xfrm>
            <a:custGeom>
              <a:avLst/>
              <a:gdLst/>
              <a:ahLst/>
              <a:cxnLst/>
              <a:rect l="l" t="t" r="r" b="b"/>
              <a:pathLst>
                <a:path w="6004559" h="2697479">
                  <a:moveTo>
                    <a:pt x="146304" y="2697480"/>
                  </a:moveTo>
                  <a:lnTo>
                    <a:pt x="1728216" y="2697480"/>
                  </a:lnTo>
                  <a:lnTo>
                    <a:pt x="1728216" y="2264664"/>
                  </a:lnTo>
                  <a:lnTo>
                    <a:pt x="146304" y="2264664"/>
                  </a:lnTo>
                  <a:lnTo>
                    <a:pt x="146304" y="2697480"/>
                  </a:lnTo>
                  <a:close/>
                </a:path>
                <a:path w="6004559" h="2697479">
                  <a:moveTo>
                    <a:pt x="0" y="1905000"/>
                  </a:moveTo>
                  <a:lnTo>
                    <a:pt x="1584959" y="1905000"/>
                  </a:lnTo>
                  <a:lnTo>
                    <a:pt x="1584959" y="957072"/>
                  </a:lnTo>
                  <a:lnTo>
                    <a:pt x="0" y="957072"/>
                  </a:lnTo>
                  <a:lnTo>
                    <a:pt x="0" y="1905000"/>
                  </a:lnTo>
                  <a:close/>
                </a:path>
                <a:path w="6004559" h="2697479">
                  <a:moveTo>
                    <a:pt x="4133088" y="1871472"/>
                  </a:moveTo>
                  <a:lnTo>
                    <a:pt x="6004560" y="1871472"/>
                  </a:lnTo>
                  <a:lnTo>
                    <a:pt x="6004560" y="0"/>
                  </a:lnTo>
                  <a:lnTo>
                    <a:pt x="4133088" y="0"/>
                  </a:lnTo>
                  <a:lnTo>
                    <a:pt x="4133088" y="1871472"/>
                  </a:lnTo>
                  <a:close/>
                </a:path>
              </a:pathLst>
            </a:custGeom>
            <a:ln w="27432">
              <a:solidFill>
                <a:srgbClr val="FF0000"/>
              </a:solidFill>
            </a:ln>
          </p:spPr>
          <p:txBody>
            <a:bodyPr wrap="square" lIns="0" tIns="0" rIns="0" bIns="0" rtlCol="0"/>
            <a:lstStyle/>
            <a:p>
              <a:endParaRPr/>
            </a:p>
          </p:txBody>
        </p:sp>
        <p:pic>
          <p:nvPicPr>
            <p:cNvPr id="9" name="object 9"/>
            <p:cNvPicPr/>
            <p:nvPr/>
          </p:nvPicPr>
          <p:blipFill>
            <a:blip r:embed="rId5" cstate="print"/>
            <a:stretch>
              <a:fillRect/>
            </a:stretch>
          </p:blipFill>
          <p:spPr>
            <a:xfrm>
              <a:off x="1249680" y="3901440"/>
              <a:ext cx="576071" cy="573024"/>
            </a:xfrm>
            <a:prstGeom prst="rect">
              <a:avLst/>
            </a:prstGeom>
          </p:spPr>
        </p:pic>
        <p:pic>
          <p:nvPicPr>
            <p:cNvPr id="10" name="object 10"/>
            <p:cNvPicPr/>
            <p:nvPr/>
          </p:nvPicPr>
          <p:blipFill>
            <a:blip r:embed="rId6" cstate="print"/>
            <a:stretch>
              <a:fillRect/>
            </a:stretch>
          </p:blipFill>
          <p:spPr>
            <a:xfrm>
              <a:off x="1405127" y="5733288"/>
              <a:ext cx="576072" cy="573024"/>
            </a:xfrm>
            <a:prstGeom prst="rect">
              <a:avLst/>
            </a:prstGeom>
          </p:spPr>
        </p:pic>
        <p:pic>
          <p:nvPicPr>
            <p:cNvPr id="11" name="object 11"/>
            <p:cNvPicPr/>
            <p:nvPr/>
          </p:nvPicPr>
          <p:blipFill>
            <a:blip r:embed="rId7" cstate="print"/>
            <a:stretch>
              <a:fillRect/>
            </a:stretch>
          </p:blipFill>
          <p:spPr>
            <a:xfrm>
              <a:off x="7845552" y="3386328"/>
              <a:ext cx="573024" cy="573024"/>
            </a:xfrm>
            <a:prstGeom prst="rect">
              <a:avLst/>
            </a:prstGeom>
          </p:spPr>
        </p:pic>
      </p:grpSp>
      <p:sp>
        <p:nvSpPr>
          <p:cNvPr id="12" name="object 12"/>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39</a:t>
            </a:fld>
            <a:endParaRPr spc="-5" dirty="0"/>
          </a:p>
        </p:txBody>
      </p:sp>
    </p:spTree>
    <p:extLst>
      <p:ext uri="{BB962C8B-B14F-4D97-AF65-F5344CB8AC3E}">
        <p14:creationId xmlns:p14="http://schemas.microsoft.com/office/powerpoint/2010/main" val="2676022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E80E826-3650-4262-88E3-B6C1C9D874F8}"/>
              </a:ext>
            </a:extLst>
          </p:cNvPr>
          <p:cNvSpPr>
            <a:spLocks noGrp="1"/>
          </p:cNvSpPr>
          <p:nvPr>
            <p:ph type="title"/>
          </p:nvPr>
        </p:nvSpPr>
        <p:spPr>
          <a:xfrm>
            <a:off x="811868" y="177614"/>
            <a:ext cx="10363826" cy="1606362"/>
          </a:xfrm>
        </p:spPr>
        <p:txBody>
          <a:bodyPr>
            <a:normAutofit/>
          </a:bodyPr>
          <a:lstStyle/>
          <a:p>
            <a:pPr algn="l"/>
            <a:r>
              <a:rPr lang="zh-TW" altLang="en-US" b="1" dirty="0">
                <a:latin typeface="標楷體" panose="03000509000000000000" pitchFamily="65" charset="-120"/>
                <a:ea typeface="標楷體" panose="03000509000000000000" pitchFamily="65" charset="-120"/>
              </a:rPr>
              <a:t>公職人員財產申報法說明</a:t>
            </a:r>
            <a:r>
              <a:rPr lang="en-US" altLang="zh-TW" b="1" dirty="0">
                <a:latin typeface="標楷體" panose="03000509000000000000" pitchFamily="65" charset="-120"/>
                <a:ea typeface="標楷體" panose="03000509000000000000" pitchFamily="65" charset="-120"/>
              </a:rPr>
              <a:t>-</a:t>
            </a:r>
            <a:r>
              <a:rPr lang="zh-TW" altLang="en-US" b="1" dirty="0">
                <a:solidFill>
                  <a:srgbClr val="FF00FF"/>
                </a:solidFill>
                <a:latin typeface="標楷體" panose="03000509000000000000" pitchFamily="65" charset="-120"/>
                <a:ea typeface="標楷體" panose="03000509000000000000" pitchFamily="65" charset="-120"/>
              </a:rPr>
              <a:t>規範對象    </a:t>
            </a:r>
            <a:br>
              <a:rPr lang="en-US" altLang="zh-TW" b="1" dirty="0">
                <a:solidFill>
                  <a:srgbClr val="FF00FF"/>
                </a:solidFill>
                <a:latin typeface="標楷體" panose="03000509000000000000" pitchFamily="65" charset="-120"/>
                <a:ea typeface="標楷體" panose="03000509000000000000" pitchFamily="65" charset="-120"/>
              </a:rPr>
            </a:br>
            <a:r>
              <a:rPr lang="zh-TW" altLang="en-US" b="1" dirty="0">
                <a:solidFill>
                  <a:srgbClr val="FF00FF"/>
                </a:solidFill>
                <a:latin typeface="標楷體" panose="03000509000000000000" pitchFamily="65" charset="-120"/>
                <a:ea typeface="標楷體" panose="03000509000000000000" pitchFamily="65" charset="-120"/>
              </a:rPr>
              <a:t>    </a:t>
            </a:r>
            <a:r>
              <a:rPr lang="en-US" altLang="zh-TW" b="1"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~WHO~</a:t>
            </a:r>
            <a:endParaRPr lang="zh-TW" altLang="en-US" dirty="0">
              <a:solidFill>
                <a:srgbClr val="FF00FF"/>
              </a:solidFill>
              <a:effectLst>
                <a:outerShdw blurRad="38100" dist="38100" dir="2700000" algn="tl">
                  <a:srgbClr val="000000">
                    <a:alpha val="43137"/>
                  </a:srgbClr>
                </a:outerShdw>
              </a:effectLst>
            </a:endParaRPr>
          </a:p>
        </p:txBody>
      </p:sp>
      <p:sp>
        <p:nvSpPr>
          <p:cNvPr id="3" name="內容版面配置區 2">
            <a:extLst>
              <a:ext uri="{FF2B5EF4-FFF2-40B4-BE49-F238E27FC236}">
                <a16:creationId xmlns:a16="http://schemas.microsoft.com/office/drawing/2014/main" id="{58475DE1-695D-471A-AE79-D3181F69C02C}"/>
              </a:ext>
            </a:extLst>
          </p:cNvPr>
          <p:cNvSpPr>
            <a:spLocks noGrp="1"/>
          </p:cNvSpPr>
          <p:nvPr>
            <p:ph idx="1"/>
          </p:nvPr>
        </p:nvSpPr>
        <p:spPr>
          <a:xfrm>
            <a:off x="811868" y="1783976"/>
            <a:ext cx="11303369" cy="4391024"/>
          </a:xfrm>
        </p:spPr>
        <p:txBody>
          <a:bodyPr>
            <a:normAutofit/>
          </a:bodyPr>
          <a:lstStyle/>
          <a:p>
            <a:r>
              <a:rPr lang="zh-TW" altLang="en-US" sz="2800" dirty="0">
                <a:latin typeface="標楷體" panose="03000509000000000000" pitchFamily="65" charset="-120"/>
                <a:ea typeface="標楷體" panose="03000509000000000000" pitchFamily="65" charset="-120"/>
              </a:rPr>
              <a:t>各級政府機關之首長、副首長及職務列簡任第十職等以上第十一職等以下之</a:t>
            </a:r>
            <a:r>
              <a:rPr lang="zh-TW" altLang="en-US" sz="2800" dirty="0">
                <a:solidFill>
                  <a:srgbClr val="FF0000"/>
                </a:solidFill>
                <a:latin typeface="標楷體" panose="03000509000000000000" pitchFamily="65" charset="-120"/>
                <a:ea typeface="標楷體" panose="03000509000000000000" pitchFamily="65" charset="-120"/>
              </a:rPr>
              <a:t>幕僚長、主管 </a:t>
            </a:r>
            <a:r>
              <a:rPr lang="zh-TW" altLang="en-US" sz="2800" dirty="0">
                <a:latin typeface="標楷體" panose="03000509000000000000" pitchFamily="65" charset="-120"/>
                <a:ea typeface="標楷體" panose="03000509000000000000" pitchFamily="65" charset="-120"/>
              </a:rPr>
              <a:t> </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五</a:t>
            </a:r>
            <a:r>
              <a:rPr lang="en-US" altLang="zh-TW" sz="2800" dirty="0">
                <a:latin typeface="標楷體" panose="03000509000000000000" pitchFamily="65" charset="-120"/>
                <a:ea typeface="標楷體" panose="03000509000000000000" pitchFamily="65" charset="-120"/>
              </a:rPr>
              <a:t>)</a:t>
            </a:r>
          </a:p>
          <a:p>
            <a:r>
              <a:rPr lang="zh-TW" altLang="en-US" sz="2800" dirty="0">
                <a:latin typeface="標楷體" panose="03000509000000000000" pitchFamily="65" charset="-120"/>
                <a:ea typeface="標楷體" panose="03000509000000000000" pitchFamily="65" charset="-120"/>
              </a:rPr>
              <a:t>各級公立學校之</a:t>
            </a:r>
            <a:r>
              <a:rPr lang="zh-TW" altLang="en-US" sz="2800" dirty="0">
                <a:solidFill>
                  <a:srgbClr val="FF0000"/>
                </a:solidFill>
                <a:latin typeface="標楷體" panose="03000509000000000000" pitchFamily="65" charset="-120"/>
                <a:ea typeface="標楷體" panose="03000509000000000000" pitchFamily="65" charset="-120"/>
              </a:rPr>
              <a:t>校長、副校長</a:t>
            </a:r>
            <a:r>
              <a:rPr lang="zh-TW" altLang="en-US" sz="2800" dirty="0">
                <a:latin typeface="標楷體" panose="03000509000000000000" pitchFamily="65" charset="-120"/>
                <a:ea typeface="標楷體" panose="03000509000000000000" pitchFamily="65" charset="-120"/>
              </a:rPr>
              <a:t>；其設有附屬機構者，該機構之首長、副首長  </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六</a:t>
            </a:r>
            <a:r>
              <a:rPr lang="en-US" altLang="zh-TW" sz="2800" dirty="0">
                <a:latin typeface="標楷體" panose="03000509000000000000" pitchFamily="65" charset="-120"/>
                <a:ea typeface="標楷體" panose="03000509000000000000" pitchFamily="65" charset="-120"/>
              </a:rPr>
              <a:t>)</a:t>
            </a:r>
          </a:p>
          <a:p>
            <a:r>
              <a:rPr lang="zh-TW" altLang="en-US" sz="2800" dirty="0">
                <a:solidFill>
                  <a:srgbClr val="FF0000"/>
                </a:solidFill>
                <a:latin typeface="標楷體" panose="03000509000000000000" pitchFamily="65" charset="-120"/>
                <a:ea typeface="標楷體" panose="03000509000000000000" pitchFamily="65" charset="-120"/>
              </a:rPr>
              <a:t>政風主管</a:t>
            </a:r>
            <a:r>
              <a:rPr lang="zh-TW" altLang="en-US" sz="2800" dirty="0">
                <a:latin typeface="標楷體" panose="03000509000000000000" pitchFamily="65" charset="-120"/>
                <a:ea typeface="標楷體" panose="03000509000000000000" pitchFamily="65" charset="-120"/>
              </a:rPr>
              <a:t>人員  </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十一</a:t>
            </a:r>
            <a:r>
              <a:rPr lang="en-US" altLang="zh-TW" sz="2800" dirty="0">
                <a:latin typeface="標楷體" panose="03000509000000000000" pitchFamily="65" charset="-120"/>
                <a:ea typeface="標楷體" panose="03000509000000000000" pitchFamily="65" charset="-120"/>
              </a:rPr>
              <a:t>)</a:t>
            </a:r>
          </a:p>
          <a:p>
            <a:r>
              <a:rPr lang="zh-TW" altLang="en-US" sz="2800" dirty="0">
                <a:latin typeface="標楷體" panose="03000509000000000000" pitchFamily="65" charset="-120"/>
                <a:ea typeface="標楷體" panose="03000509000000000000" pitchFamily="65" charset="-120"/>
              </a:rPr>
              <a:t>司法警察、</a:t>
            </a:r>
            <a:r>
              <a:rPr lang="zh-TW" altLang="en-US" sz="2800" dirty="0">
                <a:solidFill>
                  <a:schemeClr val="tx1"/>
                </a:solidFill>
                <a:latin typeface="標楷體" panose="03000509000000000000" pitchFamily="65" charset="-120"/>
                <a:ea typeface="標楷體" panose="03000509000000000000" pitchFamily="65" charset="-120"/>
              </a:rPr>
              <a:t>稅務、關務、地政、</a:t>
            </a:r>
            <a:r>
              <a:rPr lang="zh-TW" altLang="en-US" sz="2800" u="sng" dirty="0">
                <a:solidFill>
                  <a:schemeClr val="tx1"/>
                </a:solidFill>
                <a:latin typeface="標楷體" panose="03000509000000000000" pitchFamily="65" charset="-120"/>
                <a:ea typeface="標楷體" panose="03000509000000000000" pitchFamily="65" charset="-120"/>
              </a:rPr>
              <a:t>會計</a:t>
            </a:r>
            <a:r>
              <a:rPr lang="zh-TW" altLang="en-US" sz="2800" dirty="0">
                <a:solidFill>
                  <a:schemeClr val="tx1"/>
                </a:solidFill>
                <a:latin typeface="標楷體" panose="03000509000000000000" pitchFamily="65" charset="-120"/>
                <a:ea typeface="標楷體" panose="03000509000000000000" pitchFamily="65" charset="-120"/>
              </a:rPr>
              <a:t>、審計、建築管理、工商登記、都市計畫、金融監督暨管理、公產管理、金融授信、商品檢驗、商標、專利、公路監理、環保稽查、</a:t>
            </a:r>
            <a:r>
              <a:rPr lang="zh-TW" altLang="en-US" sz="2800" u="sng" dirty="0">
                <a:solidFill>
                  <a:schemeClr val="tx1"/>
                </a:solidFill>
                <a:latin typeface="標楷體" panose="03000509000000000000" pitchFamily="65" charset="-120"/>
                <a:ea typeface="標楷體" panose="03000509000000000000" pitchFamily="65" charset="-120"/>
              </a:rPr>
              <a:t>採購業務</a:t>
            </a:r>
            <a:r>
              <a:rPr lang="zh-TW" altLang="en-US" sz="2800" dirty="0">
                <a:latin typeface="標楷體" panose="03000509000000000000" pitchFamily="65" charset="-120"/>
                <a:ea typeface="標楷體" panose="03000509000000000000" pitchFamily="65" charset="-120"/>
              </a:rPr>
              <a:t>等之</a:t>
            </a:r>
            <a:r>
              <a:rPr lang="zh-TW" altLang="en-US" sz="2800" dirty="0">
                <a:solidFill>
                  <a:srgbClr val="FF0000"/>
                </a:solidFill>
                <a:latin typeface="標楷體" panose="03000509000000000000" pitchFamily="65" charset="-120"/>
                <a:ea typeface="標楷體" panose="03000509000000000000" pitchFamily="65" charset="-120"/>
              </a:rPr>
              <a:t>主管人員   </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十二</a:t>
            </a:r>
            <a:r>
              <a:rPr lang="en-US" altLang="zh-TW" sz="2800" dirty="0">
                <a:latin typeface="標楷體" panose="03000509000000000000" pitchFamily="65" charset="-120"/>
                <a:ea typeface="標楷體" panose="03000509000000000000" pitchFamily="65" charset="-120"/>
              </a:rPr>
              <a:t>)</a:t>
            </a:r>
            <a:endParaRPr lang="en-US" altLang="zh-TW" sz="280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2463493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45712" y="398730"/>
            <a:ext cx="5973064" cy="691215"/>
          </a:xfrm>
          <a:prstGeom prst="rect">
            <a:avLst/>
          </a:prstGeom>
        </p:spPr>
        <p:txBody>
          <a:bodyPr vert="horz" wrap="square" lIns="0" tIns="13970" rIns="0" bIns="0" rtlCol="0" anchor="t">
            <a:spAutoFit/>
          </a:bodyPr>
          <a:lstStyle/>
          <a:p>
            <a:pPr marL="12700">
              <a:lnSpc>
                <a:spcPct val="100000"/>
              </a:lnSpc>
              <a:spcBef>
                <a:spcPts val="110"/>
              </a:spcBef>
            </a:pPr>
            <a:r>
              <a:rPr spc="10" dirty="0"/>
              <a:t>帳號密碼登入畫面</a:t>
            </a:r>
          </a:p>
        </p:txBody>
      </p:sp>
      <p:sp>
        <p:nvSpPr>
          <p:cNvPr id="3" name="object 3"/>
          <p:cNvSpPr txBox="1"/>
          <p:nvPr/>
        </p:nvSpPr>
        <p:spPr>
          <a:xfrm>
            <a:off x="1965757" y="1400936"/>
            <a:ext cx="9464243" cy="1080424"/>
          </a:xfrm>
          <a:prstGeom prst="rect">
            <a:avLst/>
          </a:prstGeom>
        </p:spPr>
        <p:txBody>
          <a:bodyPr vert="horz" wrap="square" lIns="0" tIns="53975" rIns="0" bIns="0" rtlCol="0">
            <a:spAutoFit/>
          </a:bodyPr>
          <a:lstStyle/>
          <a:p>
            <a:pPr marL="356870" marR="5080" indent="-344805">
              <a:lnSpc>
                <a:spcPts val="2590"/>
              </a:lnSpc>
              <a:spcBef>
                <a:spcPts val="425"/>
              </a:spcBef>
              <a:buFont typeface="Wingdings"/>
              <a:buChar char=""/>
              <a:tabLst>
                <a:tab pos="357505" algn="l"/>
              </a:tabLst>
            </a:pPr>
            <a:r>
              <a:rPr sz="2400" dirty="0">
                <a:latin typeface="Microsoft JhengHei"/>
                <a:cs typeface="Microsoft JhengHei"/>
              </a:rPr>
              <a:t>申報人透過帳號密碼登入輸入帳號、密碼、驗證碼後，點 選登入，始可進入申報表。</a:t>
            </a:r>
          </a:p>
          <a:p>
            <a:pPr marL="356870" indent="-344805">
              <a:lnSpc>
                <a:spcPts val="2750"/>
              </a:lnSpc>
              <a:buFont typeface="Wingdings"/>
              <a:buChar char=""/>
              <a:tabLst>
                <a:tab pos="357505" algn="l"/>
              </a:tabLst>
            </a:pPr>
            <a:r>
              <a:rPr sz="2400" dirty="0" err="1">
                <a:solidFill>
                  <a:srgbClr val="FF0000"/>
                </a:solidFill>
                <a:latin typeface="Microsoft JhengHei"/>
                <a:cs typeface="Microsoft JhengHei"/>
              </a:rPr>
              <a:t>以帳號密碼方式登入無法使用授權相關功能</a:t>
            </a:r>
            <a:r>
              <a:rPr sz="2400" dirty="0">
                <a:solidFill>
                  <a:srgbClr val="FF0000"/>
                </a:solidFill>
                <a:latin typeface="Microsoft JhengHei"/>
                <a:cs typeface="Microsoft JhengHei"/>
              </a:rPr>
              <a:t>。</a:t>
            </a:r>
            <a:r>
              <a:rPr lang="zh-TW" altLang="en-US" sz="2400" dirty="0">
                <a:solidFill>
                  <a:srgbClr val="FF0000"/>
                </a:solidFill>
                <a:latin typeface="Microsoft JhengHei"/>
                <a:cs typeface="Microsoft JhengHei"/>
              </a:rPr>
              <a:t>也無法讀取舊資料</a:t>
            </a:r>
            <a:endParaRPr sz="2400" dirty="0">
              <a:latin typeface="Microsoft JhengHei"/>
              <a:cs typeface="Microsoft JhengHei"/>
            </a:endParaRPr>
          </a:p>
        </p:txBody>
      </p:sp>
      <p:pic>
        <p:nvPicPr>
          <p:cNvPr id="4" name="object 4"/>
          <p:cNvPicPr/>
          <p:nvPr/>
        </p:nvPicPr>
        <p:blipFill>
          <a:blip r:embed="rId2" cstate="print"/>
          <a:stretch>
            <a:fillRect/>
          </a:stretch>
        </p:blipFill>
        <p:spPr>
          <a:xfrm>
            <a:off x="2696387" y="2726332"/>
            <a:ext cx="7848600" cy="3849624"/>
          </a:xfrm>
          <a:prstGeom prst="rect">
            <a:avLst/>
          </a:prstGeom>
        </p:spPr>
      </p:pic>
      <p:sp>
        <p:nvSpPr>
          <p:cNvPr id="5" name="object 5"/>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40</a:t>
            </a:fld>
            <a:endParaRPr spc="-5" dirty="0"/>
          </a:p>
        </p:txBody>
      </p:sp>
    </p:spTree>
    <p:extLst>
      <p:ext uri="{BB962C8B-B14F-4D97-AF65-F5344CB8AC3E}">
        <p14:creationId xmlns:p14="http://schemas.microsoft.com/office/powerpoint/2010/main" val="12397334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169921" y="5230368"/>
            <a:ext cx="5968365" cy="1572895"/>
            <a:chOff x="1645920" y="5230367"/>
            <a:chExt cx="5968365" cy="1572895"/>
          </a:xfrm>
        </p:grpSpPr>
        <p:pic>
          <p:nvPicPr>
            <p:cNvPr id="3" name="object 3"/>
            <p:cNvPicPr/>
            <p:nvPr/>
          </p:nvPicPr>
          <p:blipFill>
            <a:blip r:embed="rId2" cstate="print"/>
            <a:stretch>
              <a:fillRect/>
            </a:stretch>
          </p:blipFill>
          <p:spPr>
            <a:xfrm>
              <a:off x="1645920" y="5230367"/>
              <a:ext cx="5967983" cy="1432560"/>
            </a:xfrm>
            <a:prstGeom prst="rect">
              <a:avLst/>
            </a:prstGeom>
          </p:spPr>
        </p:pic>
        <p:pic>
          <p:nvPicPr>
            <p:cNvPr id="4" name="object 4"/>
            <p:cNvPicPr/>
            <p:nvPr/>
          </p:nvPicPr>
          <p:blipFill>
            <a:blip r:embed="rId3" cstate="print"/>
            <a:stretch>
              <a:fillRect/>
            </a:stretch>
          </p:blipFill>
          <p:spPr>
            <a:xfrm>
              <a:off x="3322320" y="6230110"/>
              <a:ext cx="573024" cy="573022"/>
            </a:xfrm>
            <a:prstGeom prst="rect">
              <a:avLst/>
            </a:prstGeom>
          </p:spPr>
        </p:pic>
      </p:grpSp>
      <p:sp>
        <p:nvSpPr>
          <p:cNvPr id="5" name="object 5"/>
          <p:cNvSpPr txBox="1">
            <a:spLocks noGrp="1"/>
          </p:cNvSpPr>
          <p:nvPr>
            <p:ph type="title"/>
          </p:nvPr>
        </p:nvSpPr>
        <p:spPr>
          <a:xfrm>
            <a:off x="5063997" y="398730"/>
            <a:ext cx="3452474" cy="691215"/>
          </a:xfrm>
          <a:prstGeom prst="rect">
            <a:avLst/>
          </a:prstGeom>
        </p:spPr>
        <p:txBody>
          <a:bodyPr vert="horz" wrap="square" lIns="0" tIns="13970" rIns="0" bIns="0" rtlCol="0" anchor="t">
            <a:spAutoFit/>
          </a:bodyPr>
          <a:lstStyle/>
          <a:p>
            <a:pPr marL="12700">
              <a:lnSpc>
                <a:spcPct val="100000"/>
              </a:lnSpc>
              <a:spcBef>
                <a:spcPts val="110"/>
              </a:spcBef>
            </a:pPr>
            <a:r>
              <a:rPr spc="10" dirty="0"/>
              <a:t>密碼申請</a:t>
            </a:r>
          </a:p>
        </p:txBody>
      </p:sp>
      <p:sp>
        <p:nvSpPr>
          <p:cNvPr id="6" name="object 6"/>
          <p:cNvSpPr txBox="1"/>
          <p:nvPr/>
        </p:nvSpPr>
        <p:spPr>
          <a:xfrm>
            <a:off x="1965757" y="1256792"/>
            <a:ext cx="7992109" cy="1403985"/>
          </a:xfrm>
          <a:prstGeom prst="rect">
            <a:avLst/>
          </a:prstGeom>
        </p:spPr>
        <p:txBody>
          <a:bodyPr vert="horz" wrap="square" lIns="0" tIns="53975" rIns="0" bIns="0" rtlCol="0">
            <a:spAutoFit/>
          </a:bodyPr>
          <a:lstStyle/>
          <a:p>
            <a:pPr marL="356870" marR="5715" indent="-344805">
              <a:lnSpc>
                <a:spcPts val="2590"/>
              </a:lnSpc>
              <a:spcBef>
                <a:spcPts val="425"/>
              </a:spcBef>
              <a:buFont typeface="Wingdings"/>
              <a:buChar char=""/>
              <a:tabLst>
                <a:tab pos="357505" algn="l"/>
              </a:tabLst>
            </a:pPr>
            <a:r>
              <a:rPr sz="2400" dirty="0">
                <a:latin typeface="Microsoft JhengHei"/>
                <a:cs typeface="Microsoft JhengHei"/>
              </a:rPr>
              <a:t>申報人使用密碼申</a:t>
            </a:r>
            <a:r>
              <a:rPr sz="2400" spc="5" dirty="0">
                <a:latin typeface="Microsoft JhengHei"/>
                <a:cs typeface="Microsoft JhengHei"/>
              </a:rPr>
              <a:t>請</a:t>
            </a:r>
            <a:r>
              <a:rPr sz="2400" dirty="0">
                <a:latin typeface="Microsoft JhengHei"/>
                <a:cs typeface="Microsoft JhengHei"/>
              </a:rPr>
              <a:t>時，輸</a:t>
            </a:r>
            <a:r>
              <a:rPr sz="2400" spc="-5" dirty="0">
                <a:latin typeface="Microsoft JhengHei"/>
                <a:cs typeface="Microsoft JhengHei"/>
              </a:rPr>
              <a:t>入</a:t>
            </a:r>
            <a:r>
              <a:rPr sz="2400" dirty="0">
                <a:latin typeface="Microsoft JhengHei"/>
                <a:cs typeface="Microsoft JhengHei"/>
              </a:rPr>
              <a:t>帳號、出生年月日、驗證碼 </a:t>
            </a:r>
            <a:r>
              <a:rPr sz="2400" spc="-5" dirty="0">
                <a:latin typeface="Microsoft JhengHei"/>
                <a:cs typeface="Microsoft JhengHei"/>
              </a:rPr>
              <a:t>後</a:t>
            </a:r>
            <a:r>
              <a:rPr sz="2400" dirty="0">
                <a:latin typeface="Microsoft JhengHei"/>
                <a:cs typeface="Microsoft JhengHei"/>
              </a:rPr>
              <a:t>，</a:t>
            </a:r>
            <a:r>
              <a:rPr sz="2400" spc="-5" dirty="0">
                <a:latin typeface="Microsoft JhengHei"/>
                <a:cs typeface="Microsoft JhengHei"/>
              </a:rPr>
              <a:t>點選送出。</a:t>
            </a:r>
            <a:endParaRPr sz="2400">
              <a:latin typeface="Microsoft JhengHei"/>
              <a:cs typeface="Microsoft JhengHei"/>
            </a:endParaRPr>
          </a:p>
          <a:p>
            <a:pPr marL="356870" marR="5080" indent="-344805">
              <a:lnSpc>
                <a:spcPts val="2590"/>
              </a:lnSpc>
              <a:spcBef>
                <a:spcPts val="200"/>
              </a:spcBef>
              <a:buFont typeface="Wingdings"/>
              <a:buChar char=""/>
              <a:tabLst>
                <a:tab pos="357505" algn="l"/>
              </a:tabLst>
            </a:pPr>
            <a:r>
              <a:rPr sz="2400" dirty="0">
                <a:latin typeface="Microsoft JhengHei"/>
                <a:cs typeface="Microsoft JhengHei"/>
              </a:rPr>
              <a:t>確認電子郵件信箱無誤後，即可勾選申</a:t>
            </a:r>
            <a:r>
              <a:rPr sz="2400" spc="10" dirty="0">
                <a:latin typeface="Microsoft JhengHei"/>
                <a:cs typeface="Microsoft JhengHei"/>
              </a:rPr>
              <a:t>報</a:t>
            </a:r>
            <a:r>
              <a:rPr sz="2400" dirty="0">
                <a:latin typeface="Microsoft JhengHei"/>
                <a:cs typeface="Microsoft JhengHei"/>
              </a:rPr>
              <a:t>人服務機關及其 </a:t>
            </a:r>
            <a:r>
              <a:rPr sz="2400" spc="-5" dirty="0">
                <a:latin typeface="Microsoft JhengHei"/>
                <a:cs typeface="Microsoft JhengHei"/>
              </a:rPr>
              <a:t>使用信箱，點選送出後，可至信</a:t>
            </a:r>
            <a:r>
              <a:rPr sz="2400" spc="5" dirty="0">
                <a:latin typeface="Microsoft JhengHei"/>
                <a:cs typeface="Microsoft JhengHei"/>
              </a:rPr>
              <a:t>箱</a:t>
            </a:r>
            <a:r>
              <a:rPr sz="2400" spc="-5" dirty="0">
                <a:latin typeface="Microsoft JhengHei"/>
                <a:cs typeface="Microsoft JhengHei"/>
              </a:rPr>
              <a:t>收取密</a:t>
            </a:r>
            <a:r>
              <a:rPr sz="2400" dirty="0">
                <a:latin typeface="Microsoft JhengHei"/>
                <a:cs typeface="Microsoft JhengHei"/>
              </a:rPr>
              <a:t>碼。</a:t>
            </a:r>
            <a:endParaRPr sz="2400">
              <a:latin typeface="Microsoft JhengHei"/>
              <a:cs typeface="Microsoft JhengHei"/>
            </a:endParaRPr>
          </a:p>
        </p:txBody>
      </p:sp>
      <p:grpSp>
        <p:nvGrpSpPr>
          <p:cNvPr id="7" name="object 7"/>
          <p:cNvGrpSpPr/>
          <p:nvPr/>
        </p:nvGrpSpPr>
        <p:grpSpPr>
          <a:xfrm>
            <a:off x="2810255" y="2779777"/>
            <a:ext cx="6329680" cy="2350135"/>
            <a:chOff x="1286255" y="2779776"/>
            <a:chExt cx="6329680" cy="2350135"/>
          </a:xfrm>
        </p:grpSpPr>
        <p:pic>
          <p:nvPicPr>
            <p:cNvPr id="8" name="object 8"/>
            <p:cNvPicPr/>
            <p:nvPr/>
          </p:nvPicPr>
          <p:blipFill>
            <a:blip r:embed="rId4" cstate="print"/>
            <a:stretch>
              <a:fillRect/>
            </a:stretch>
          </p:blipFill>
          <p:spPr>
            <a:xfrm>
              <a:off x="1572377" y="2779776"/>
              <a:ext cx="6043246" cy="2350008"/>
            </a:xfrm>
            <a:prstGeom prst="rect">
              <a:avLst/>
            </a:prstGeom>
          </p:spPr>
        </p:pic>
        <p:pic>
          <p:nvPicPr>
            <p:cNvPr id="9" name="object 9"/>
            <p:cNvPicPr/>
            <p:nvPr/>
          </p:nvPicPr>
          <p:blipFill>
            <a:blip r:embed="rId5" cstate="print"/>
            <a:stretch>
              <a:fillRect/>
            </a:stretch>
          </p:blipFill>
          <p:spPr>
            <a:xfrm>
              <a:off x="1578863" y="3157728"/>
              <a:ext cx="6013703" cy="1042416"/>
            </a:xfrm>
            <a:prstGeom prst="rect">
              <a:avLst/>
            </a:prstGeom>
          </p:spPr>
        </p:pic>
        <p:pic>
          <p:nvPicPr>
            <p:cNvPr id="10" name="object 10"/>
            <p:cNvPicPr/>
            <p:nvPr/>
          </p:nvPicPr>
          <p:blipFill>
            <a:blip r:embed="rId6" cstate="print"/>
            <a:stretch>
              <a:fillRect/>
            </a:stretch>
          </p:blipFill>
          <p:spPr>
            <a:xfrm>
              <a:off x="2289047" y="4663440"/>
              <a:ext cx="490727" cy="146304"/>
            </a:xfrm>
            <a:prstGeom prst="rect">
              <a:avLst/>
            </a:prstGeom>
          </p:spPr>
        </p:pic>
        <p:sp>
          <p:nvSpPr>
            <p:cNvPr id="11" name="object 11"/>
            <p:cNvSpPr/>
            <p:nvPr/>
          </p:nvSpPr>
          <p:spPr>
            <a:xfrm>
              <a:off x="1584959" y="4556760"/>
              <a:ext cx="1978660" cy="360045"/>
            </a:xfrm>
            <a:custGeom>
              <a:avLst/>
              <a:gdLst/>
              <a:ahLst/>
              <a:cxnLst/>
              <a:rect l="l" t="t" r="r" b="b"/>
              <a:pathLst>
                <a:path w="1978660" h="360045">
                  <a:moveTo>
                    <a:pt x="0" y="359663"/>
                  </a:moveTo>
                  <a:lnTo>
                    <a:pt x="1978152" y="359663"/>
                  </a:lnTo>
                  <a:lnTo>
                    <a:pt x="1978152" y="0"/>
                  </a:lnTo>
                  <a:lnTo>
                    <a:pt x="0" y="0"/>
                  </a:lnTo>
                  <a:lnTo>
                    <a:pt x="0" y="359663"/>
                  </a:lnTo>
                  <a:close/>
                </a:path>
              </a:pathLst>
            </a:custGeom>
            <a:ln w="24384">
              <a:solidFill>
                <a:srgbClr val="FF0000"/>
              </a:solidFill>
            </a:ln>
          </p:spPr>
          <p:txBody>
            <a:bodyPr wrap="square" lIns="0" tIns="0" rIns="0" bIns="0" rtlCol="0"/>
            <a:lstStyle/>
            <a:p>
              <a:endParaRPr/>
            </a:p>
          </p:txBody>
        </p:sp>
        <p:pic>
          <p:nvPicPr>
            <p:cNvPr id="12" name="object 12"/>
            <p:cNvPicPr/>
            <p:nvPr/>
          </p:nvPicPr>
          <p:blipFill>
            <a:blip r:embed="rId7" cstate="print"/>
            <a:stretch>
              <a:fillRect/>
            </a:stretch>
          </p:blipFill>
          <p:spPr>
            <a:xfrm>
              <a:off x="1286255" y="4002024"/>
              <a:ext cx="576071" cy="573024"/>
            </a:xfrm>
            <a:prstGeom prst="rect">
              <a:avLst/>
            </a:prstGeom>
          </p:spPr>
        </p:pic>
      </p:grpSp>
      <p:sp>
        <p:nvSpPr>
          <p:cNvPr id="13" name="object 13"/>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41</a:t>
            </a:fld>
            <a:endParaRPr spc="-5" dirty="0"/>
          </a:p>
        </p:txBody>
      </p:sp>
    </p:spTree>
    <p:extLst>
      <p:ext uri="{BB962C8B-B14F-4D97-AF65-F5344CB8AC3E}">
        <p14:creationId xmlns:p14="http://schemas.microsoft.com/office/powerpoint/2010/main" val="35916538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63997" y="398730"/>
            <a:ext cx="4044144" cy="691215"/>
          </a:xfrm>
          <a:prstGeom prst="rect">
            <a:avLst/>
          </a:prstGeom>
        </p:spPr>
        <p:txBody>
          <a:bodyPr vert="horz" wrap="square" lIns="0" tIns="13970" rIns="0" bIns="0" rtlCol="0" anchor="t">
            <a:spAutoFit/>
          </a:bodyPr>
          <a:lstStyle/>
          <a:p>
            <a:pPr marL="12700">
              <a:lnSpc>
                <a:spcPct val="100000"/>
              </a:lnSpc>
              <a:spcBef>
                <a:spcPts val="110"/>
              </a:spcBef>
            </a:pPr>
            <a:r>
              <a:rPr spc="10" dirty="0"/>
              <a:t>修改密碼</a:t>
            </a:r>
          </a:p>
        </p:txBody>
      </p:sp>
      <p:sp>
        <p:nvSpPr>
          <p:cNvPr id="3" name="object 3"/>
          <p:cNvSpPr txBox="1"/>
          <p:nvPr/>
        </p:nvSpPr>
        <p:spPr>
          <a:xfrm>
            <a:off x="1965757" y="1400937"/>
            <a:ext cx="7990205" cy="720725"/>
          </a:xfrm>
          <a:prstGeom prst="rect">
            <a:avLst/>
          </a:prstGeom>
        </p:spPr>
        <p:txBody>
          <a:bodyPr vert="horz" wrap="square" lIns="0" tIns="53975" rIns="0" bIns="0" rtlCol="0">
            <a:spAutoFit/>
          </a:bodyPr>
          <a:lstStyle/>
          <a:p>
            <a:pPr marL="356870" marR="5080" indent="-344805">
              <a:lnSpc>
                <a:spcPts val="2590"/>
              </a:lnSpc>
              <a:spcBef>
                <a:spcPts val="425"/>
              </a:spcBef>
              <a:buFont typeface="Wingdings"/>
              <a:buChar char=""/>
              <a:tabLst>
                <a:tab pos="357505" algn="l"/>
              </a:tabLst>
            </a:pPr>
            <a:r>
              <a:rPr sz="2400" dirty="0">
                <a:latin typeface="Microsoft JhengHei"/>
                <a:cs typeface="Microsoft JhengHei"/>
              </a:rPr>
              <a:t>申報人透過密碼修改輸入帳號、舊密碼、新密碼、驗證碼 後，點選送出，密碼即修改完成。</a:t>
            </a:r>
            <a:endParaRPr sz="2400">
              <a:latin typeface="Microsoft JhengHei"/>
              <a:cs typeface="Microsoft JhengHei"/>
            </a:endParaRPr>
          </a:p>
        </p:txBody>
      </p:sp>
      <p:pic>
        <p:nvPicPr>
          <p:cNvPr id="4" name="object 4"/>
          <p:cNvPicPr/>
          <p:nvPr/>
        </p:nvPicPr>
        <p:blipFill>
          <a:blip r:embed="rId2" cstate="print"/>
          <a:stretch>
            <a:fillRect/>
          </a:stretch>
        </p:blipFill>
        <p:spPr>
          <a:xfrm>
            <a:off x="2206751" y="2133600"/>
            <a:ext cx="7650480" cy="4219676"/>
          </a:xfrm>
          <a:prstGeom prst="rect">
            <a:avLst/>
          </a:prstGeom>
        </p:spPr>
      </p:pic>
      <p:sp>
        <p:nvSpPr>
          <p:cNvPr id="5" name="object 5"/>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42</a:t>
            </a:fld>
            <a:endParaRPr spc="-5" dirty="0"/>
          </a:p>
        </p:txBody>
      </p:sp>
    </p:spTree>
    <p:extLst>
      <p:ext uri="{BB962C8B-B14F-4D97-AF65-F5344CB8AC3E}">
        <p14:creationId xmlns:p14="http://schemas.microsoft.com/office/powerpoint/2010/main" val="11683473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919983" y="5230368"/>
            <a:ext cx="5965190" cy="1628139"/>
            <a:chOff x="1395983" y="5230367"/>
            <a:chExt cx="5965190" cy="1628139"/>
          </a:xfrm>
        </p:grpSpPr>
        <p:pic>
          <p:nvPicPr>
            <p:cNvPr id="3" name="object 3"/>
            <p:cNvPicPr/>
            <p:nvPr/>
          </p:nvPicPr>
          <p:blipFill>
            <a:blip r:embed="rId2" cstate="print"/>
            <a:stretch>
              <a:fillRect/>
            </a:stretch>
          </p:blipFill>
          <p:spPr>
            <a:xfrm>
              <a:off x="1395983" y="5230367"/>
              <a:ext cx="5964936" cy="1432560"/>
            </a:xfrm>
            <a:prstGeom prst="rect">
              <a:avLst/>
            </a:prstGeom>
          </p:spPr>
        </p:pic>
        <p:pic>
          <p:nvPicPr>
            <p:cNvPr id="4" name="object 4"/>
            <p:cNvPicPr/>
            <p:nvPr/>
          </p:nvPicPr>
          <p:blipFill>
            <a:blip r:embed="rId3" cstate="print"/>
            <a:stretch>
              <a:fillRect/>
            </a:stretch>
          </p:blipFill>
          <p:spPr>
            <a:xfrm>
              <a:off x="3133344" y="6284975"/>
              <a:ext cx="573023" cy="573022"/>
            </a:xfrm>
            <a:prstGeom prst="rect">
              <a:avLst/>
            </a:prstGeom>
          </p:spPr>
        </p:pic>
      </p:grpSp>
      <p:sp>
        <p:nvSpPr>
          <p:cNvPr id="5" name="object 5"/>
          <p:cNvSpPr txBox="1">
            <a:spLocks noGrp="1"/>
          </p:cNvSpPr>
          <p:nvPr>
            <p:ph type="title"/>
          </p:nvPr>
        </p:nvSpPr>
        <p:spPr>
          <a:xfrm>
            <a:off x="5063997" y="398730"/>
            <a:ext cx="3891744" cy="691215"/>
          </a:xfrm>
          <a:prstGeom prst="rect">
            <a:avLst/>
          </a:prstGeom>
        </p:spPr>
        <p:txBody>
          <a:bodyPr vert="horz" wrap="square" lIns="0" tIns="13970" rIns="0" bIns="0" rtlCol="0" anchor="t">
            <a:spAutoFit/>
          </a:bodyPr>
          <a:lstStyle/>
          <a:p>
            <a:pPr marL="12700">
              <a:lnSpc>
                <a:spcPct val="100000"/>
              </a:lnSpc>
              <a:spcBef>
                <a:spcPts val="110"/>
              </a:spcBef>
            </a:pPr>
            <a:r>
              <a:rPr spc="10" dirty="0"/>
              <a:t>忘記</a:t>
            </a:r>
            <a:r>
              <a:rPr spc="5" dirty="0"/>
              <a:t>密碼</a:t>
            </a:r>
          </a:p>
        </p:txBody>
      </p:sp>
      <p:sp>
        <p:nvSpPr>
          <p:cNvPr id="6" name="object 6"/>
          <p:cNvSpPr txBox="1"/>
          <p:nvPr/>
        </p:nvSpPr>
        <p:spPr>
          <a:xfrm>
            <a:off x="1965757" y="1256792"/>
            <a:ext cx="7992109" cy="1403985"/>
          </a:xfrm>
          <a:prstGeom prst="rect">
            <a:avLst/>
          </a:prstGeom>
        </p:spPr>
        <p:txBody>
          <a:bodyPr vert="horz" wrap="square" lIns="0" tIns="53975" rIns="0" bIns="0" rtlCol="0">
            <a:spAutoFit/>
          </a:bodyPr>
          <a:lstStyle/>
          <a:p>
            <a:pPr marL="356870" marR="5715" indent="-344805">
              <a:lnSpc>
                <a:spcPts val="2590"/>
              </a:lnSpc>
              <a:spcBef>
                <a:spcPts val="425"/>
              </a:spcBef>
              <a:buFont typeface="Wingdings"/>
              <a:buChar char=""/>
              <a:tabLst>
                <a:tab pos="357505" algn="l"/>
              </a:tabLst>
            </a:pPr>
            <a:r>
              <a:rPr sz="2400" dirty="0">
                <a:latin typeface="Microsoft JhengHei"/>
                <a:cs typeface="Microsoft JhengHei"/>
              </a:rPr>
              <a:t>申報人使用忘記密碼時，輸</a:t>
            </a:r>
            <a:r>
              <a:rPr sz="2400" spc="5" dirty="0">
                <a:latin typeface="Microsoft JhengHei"/>
                <a:cs typeface="Microsoft JhengHei"/>
              </a:rPr>
              <a:t>入</a:t>
            </a:r>
            <a:r>
              <a:rPr sz="2400" dirty="0">
                <a:latin typeface="Microsoft JhengHei"/>
                <a:cs typeface="Microsoft JhengHei"/>
              </a:rPr>
              <a:t>帳號、出生年月日、驗證碼 </a:t>
            </a:r>
            <a:r>
              <a:rPr sz="2400" spc="-5" dirty="0">
                <a:latin typeface="Microsoft JhengHei"/>
                <a:cs typeface="Microsoft JhengHei"/>
              </a:rPr>
              <a:t>後</a:t>
            </a:r>
            <a:r>
              <a:rPr sz="2400" dirty="0">
                <a:latin typeface="Microsoft JhengHei"/>
                <a:cs typeface="Microsoft JhengHei"/>
              </a:rPr>
              <a:t>，</a:t>
            </a:r>
            <a:r>
              <a:rPr sz="2400" spc="-5" dirty="0">
                <a:latin typeface="Microsoft JhengHei"/>
                <a:cs typeface="Microsoft JhengHei"/>
              </a:rPr>
              <a:t>點選送出。</a:t>
            </a:r>
            <a:endParaRPr sz="2400">
              <a:latin typeface="Microsoft JhengHei"/>
              <a:cs typeface="Microsoft JhengHei"/>
            </a:endParaRPr>
          </a:p>
          <a:p>
            <a:pPr marL="356870" marR="5080" indent="-344805">
              <a:lnSpc>
                <a:spcPts val="2590"/>
              </a:lnSpc>
              <a:spcBef>
                <a:spcPts val="200"/>
              </a:spcBef>
              <a:buFont typeface="Wingdings"/>
              <a:buChar char=""/>
              <a:tabLst>
                <a:tab pos="357505" algn="l"/>
              </a:tabLst>
            </a:pPr>
            <a:r>
              <a:rPr sz="2400" dirty="0">
                <a:latin typeface="Microsoft JhengHei"/>
                <a:cs typeface="Microsoft JhengHei"/>
              </a:rPr>
              <a:t>確認電子郵件信</a:t>
            </a:r>
            <a:r>
              <a:rPr sz="2400" spc="5" dirty="0">
                <a:latin typeface="Microsoft JhengHei"/>
                <a:cs typeface="Microsoft JhengHei"/>
              </a:rPr>
              <a:t>箱</a:t>
            </a:r>
            <a:r>
              <a:rPr sz="2400" dirty="0">
                <a:latin typeface="Microsoft JhengHei"/>
                <a:cs typeface="Microsoft JhengHei"/>
              </a:rPr>
              <a:t>無誤後，即可勾選申</a:t>
            </a:r>
            <a:r>
              <a:rPr sz="2400" spc="5" dirty="0">
                <a:latin typeface="Microsoft JhengHei"/>
                <a:cs typeface="Microsoft JhengHei"/>
              </a:rPr>
              <a:t>報</a:t>
            </a:r>
            <a:r>
              <a:rPr sz="2400" dirty="0">
                <a:latin typeface="Microsoft JhengHei"/>
                <a:cs typeface="Microsoft JhengHei"/>
              </a:rPr>
              <a:t>人服務機關及其 </a:t>
            </a:r>
            <a:r>
              <a:rPr sz="2400" spc="-5" dirty="0">
                <a:latin typeface="Microsoft JhengHei"/>
                <a:cs typeface="Microsoft JhengHei"/>
              </a:rPr>
              <a:t>使用信箱，點選送出後，可至信箱收取</a:t>
            </a:r>
            <a:r>
              <a:rPr sz="2400" spc="10" dirty="0">
                <a:latin typeface="Microsoft JhengHei"/>
                <a:cs typeface="Microsoft JhengHei"/>
              </a:rPr>
              <a:t>新</a:t>
            </a:r>
            <a:r>
              <a:rPr sz="2400" spc="-5" dirty="0">
                <a:latin typeface="Microsoft JhengHei"/>
                <a:cs typeface="Microsoft JhengHei"/>
              </a:rPr>
              <a:t>密碼</a:t>
            </a:r>
            <a:r>
              <a:rPr sz="2400" dirty="0">
                <a:latin typeface="Microsoft JhengHei"/>
                <a:cs typeface="Microsoft JhengHei"/>
              </a:rPr>
              <a:t>。</a:t>
            </a:r>
            <a:endParaRPr sz="2400">
              <a:latin typeface="Microsoft JhengHei"/>
              <a:cs typeface="Microsoft JhengHei"/>
            </a:endParaRPr>
          </a:p>
        </p:txBody>
      </p:sp>
      <p:grpSp>
        <p:nvGrpSpPr>
          <p:cNvPr id="7" name="object 7"/>
          <p:cNvGrpSpPr/>
          <p:nvPr/>
        </p:nvGrpSpPr>
        <p:grpSpPr>
          <a:xfrm>
            <a:off x="2776727" y="2685288"/>
            <a:ext cx="6245860" cy="2435860"/>
            <a:chOff x="1252727" y="2685288"/>
            <a:chExt cx="6245860" cy="2435860"/>
          </a:xfrm>
        </p:grpSpPr>
        <p:pic>
          <p:nvPicPr>
            <p:cNvPr id="8" name="object 8"/>
            <p:cNvPicPr/>
            <p:nvPr/>
          </p:nvPicPr>
          <p:blipFill>
            <a:blip r:embed="rId4" cstate="print"/>
            <a:stretch>
              <a:fillRect/>
            </a:stretch>
          </p:blipFill>
          <p:spPr>
            <a:xfrm>
              <a:off x="1258823" y="2685288"/>
              <a:ext cx="6239256" cy="2435352"/>
            </a:xfrm>
            <a:prstGeom prst="rect">
              <a:avLst/>
            </a:prstGeom>
          </p:spPr>
        </p:pic>
        <p:sp>
          <p:nvSpPr>
            <p:cNvPr id="9" name="object 9"/>
            <p:cNvSpPr/>
            <p:nvPr/>
          </p:nvSpPr>
          <p:spPr>
            <a:xfrm>
              <a:off x="1548384" y="4687823"/>
              <a:ext cx="1871980" cy="363220"/>
            </a:xfrm>
            <a:custGeom>
              <a:avLst/>
              <a:gdLst/>
              <a:ahLst/>
              <a:cxnLst/>
              <a:rect l="l" t="t" r="r" b="b"/>
              <a:pathLst>
                <a:path w="1871979" h="363220">
                  <a:moveTo>
                    <a:pt x="0" y="362712"/>
                  </a:moveTo>
                  <a:lnTo>
                    <a:pt x="1871472" y="362712"/>
                  </a:lnTo>
                  <a:lnTo>
                    <a:pt x="1871472" y="0"/>
                  </a:lnTo>
                  <a:lnTo>
                    <a:pt x="0" y="0"/>
                  </a:lnTo>
                  <a:lnTo>
                    <a:pt x="0" y="362712"/>
                  </a:lnTo>
                  <a:close/>
                </a:path>
              </a:pathLst>
            </a:custGeom>
            <a:ln w="24383">
              <a:solidFill>
                <a:srgbClr val="FF0000"/>
              </a:solidFill>
            </a:ln>
          </p:spPr>
          <p:txBody>
            <a:bodyPr wrap="square" lIns="0" tIns="0" rIns="0" bIns="0" rtlCol="0"/>
            <a:lstStyle/>
            <a:p>
              <a:endParaRPr/>
            </a:p>
          </p:txBody>
        </p:sp>
        <p:pic>
          <p:nvPicPr>
            <p:cNvPr id="10" name="object 10"/>
            <p:cNvPicPr/>
            <p:nvPr/>
          </p:nvPicPr>
          <p:blipFill>
            <a:blip r:embed="rId5" cstate="print"/>
            <a:stretch>
              <a:fillRect/>
            </a:stretch>
          </p:blipFill>
          <p:spPr>
            <a:xfrm>
              <a:off x="1252727" y="4096512"/>
              <a:ext cx="573023" cy="573024"/>
            </a:xfrm>
            <a:prstGeom prst="rect">
              <a:avLst/>
            </a:prstGeom>
          </p:spPr>
        </p:pic>
      </p:grpSp>
      <p:sp>
        <p:nvSpPr>
          <p:cNvPr id="11" name="object 11"/>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43</a:t>
            </a:fld>
            <a:endParaRPr spc="-5" dirty="0"/>
          </a:p>
        </p:txBody>
      </p:sp>
    </p:spTree>
    <p:extLst>
      <p:ext uri="{BB962C8B-B14F-4D97-AF65-F5344CB8AC3E}">
        <p14:creationId xmlns:p14="http://schemas.microsoft.com/office/powerpoint/2010/main" val="35710775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11015" y="398730"/>
            <a:ext cx="3813554" cy="691215"/>
          </a:xfrm>
          <a:prstGeom prst="rect">
            <a:avLst/>
          </a:prstGeom>
        </p:spPr>
        <p:txBody>
          <a:bodyPr vert="horz" wrap="square" lIns="0" tIns="13970" rIns="0" bIns="0" rtlCol="0" anchor="t">
            <a:spAutoFit/>
          </a:bodyPr>
          <a:lstStyle/>
          <a:p>
            <a:pPr marL="12700">
              <a:lnSpc>
                <a:spcPct val="100000"/>
              </a:lnSpc>
              <a:spcBef>
                <a:spcPts val="110"/>
              </a:spcBef>
            </a:pPr>
            <a:r>
              <a:rPr spc="10" dirty="0"/>
              <a:t>進入申報表</a:t>
            </a:r>
          </a:p>
        </p:txBody>
      </p:sp>
      <p:sp>
        <p:nvSpPr>
          <p:cNvPr id="3" name="object 3"/>
          <p:cNvSpPr txBox="1"/>
          <p:nvPr/>
        </p:nvSpPr>
        <p:spPr>
          <a:xfrm>
            <a:off x="1894434" y="1529537"/>
            <a:ext cx="8296909" cy="721360"/>
          </a:xfrm>
          <a:prstGeom prst="rect">
            <a:avLst/>
          </a:prstGeom>
        </p:spPr>
        <p:txBody>
          <a:bodyPr vert="horz" wrap="square" lIns="0" tIns="12700" rIns="0" bIns="0" rtlCol="0">
            <a:spAutoFit/>
          </a:bodyPr>
          <a:lstStyle/>
          <a:p>
            <a:pPr marL="356870" indent="-344805">
              <a:lnSpc>
                <a:spcPts val="2740"/>
              </a:lnSpc>
              <a:spcBef>
                <a:spcPts val="100"/>
              </a:spcBef>
              <a:buFont typeface="Wingdings"/>
              <a:buChar char=""/>
              <a:tabLst>
                <a:tab pos="357505" algn="l"/>
              </a:tabLst>
            </a:pPr>
            <a:r>
              <a:rPr sz="2400" spc="-5" dirty="0">
                <a:latin typeface="Microsoft JhengHei"/>
                <a:cs typeface="Microsoft JhengHei"/>
              </a:rPr>
              <a:t>申報人登入後即可進入此畫面，由申報人選</a:t>
            </a:r>
            <a:r>
              <a:rPr sz="2400" spc="10" dirty="0">
                <a:latin typeface="Microsoft JhengHei"/>
                <a:cs typeface="Microsoft JhengHei"/>
              </a:rPr>
              <a:t>擇</a:t>
            </a:r>
            <a:r>
              <a:rPr sz="2400" b="1" spc="-5" dirty="0">
                <a:latin typeface="Microsoft JhengHei"/>
                <a:cs typeface="Microsoft JhengHei"/>
              </a:rPr>
              <a:t>【</a:t>
            </a:r>
            <a:r>
              <a:rPr sz="2400" spc="-5" dirty="0">
                <a:latin typeface="Microsoft JhengHei"/>
                <a:cs typeface="Microsoft JhengHei"/>
              </a:rPr>
              <a:t>公職人員財</a:t>
            </a:r>
            <a:endParaRPr sz="2400">
              <a:latin typeface="Microsoft JhengHei"/>
              <a:cs typeface="Microsoft JhengHei"/>
            </a:endParaRPr>
          </a:p>
          <a:p>
            <a:pPr marL="356870">
              <a:lnSpc>
                <a:spcPts val="2740"/>
              </a:lnSpc>
            </a:pPr>
            <a:r>
              <a:rPr sz="2400" dirty="0">
                <a:latin typeface="Microsoft JhengHei"/>
                <a:cs typeface="Microsoft JhengHei"/>
              </a:rPr>
              <a:t>產申報表</a:t>
            </a:r>
            <a:r>
              <a:rPr sz="2400" b="1" dirty="0">
                <a:latin typeface="Microsoft JhengHei"/>
                <a:cs typeface="Microsoft JhengHei"/>
              </a:rPr>
              <a:t>】</a:t>
            </a:r>
            <a:r>
              <a:rPr sz="2400" dirty="0">
                <a:latin typeface="Microsoft JhengHei"/>
                <a:cs typeface="Microsoft JhengHei"/>
              </a:rPr>
              <a:t>或</a:t>
            </a:r>
            <a:r>
              <a:rPr sz="2400" b="1" dirty="0">
                <a:latin typeface="Microsoft JhengHei"/>
                <a:cs typeface="Microsoft JhengHei"/>
              </a:rPr>
              <a:t>【</a:t>
            </a:r>
            <a:r>
              <a:rPr sz="2400" dirty="0">
                <a:latin typeface="Microsoft JhengHei"/>
                <a:cs typeface="Microsoft JhengHei"/>
              </a:rPr>
              <a:t>更正申報</a:t>
            </a:r>
            <a:r>
              <a:rPr sz="2400" spc="-10" dirty="0">
                <a:latin typeface="Microsoft JhengHei"/>
                <a:cs typeface="Microsoft JhengHei"/>
              </a:rPr>
              <a:t>表</a:t>
            </a:r>
            <a:r>
              <a:rPr sz="2400" b="1" dirty="0">
                <a:latin typeface="Microsoft JhengHei"/>
                <a:cs typeface="Microsoft JhengHei"/>
              </a:rPr>
              <a:t>】</a:t>
            </a:r>
            <a:r>
              <a:rPr sz="2400" dirty="0">
                <a:latin typeface="Microsoft JhengHei"/>
                <a:cs typeface="Microsoft JhengHei"/>
              </a:rPr>
              <a:t>進行申報作業。</a:t>
            </a:r>
            <a:endParaRPr sz="2400">
              <a:latin typeface="Microsoft JhengHei"/>
              <a:cs typeface="Microsoft JhengHei"/>
            </a:endParaRPr>
          </a:p>
        </p:txBody>
      </p:sp>
      <p:pic>
        <p:nvPicPr>
          <p:cNvPr id="4" name="object 4"/>
          <p:cNvPicPr/>
          <p:nvPr/>
        </p:nvPicPr>
        <p:blipFill>
          <a:blip r:embed="rId2" cstate="print"/>
          <a:stretch>
            <a:fillRect/>
          </a:stretch>
        </p:blipFill>
        <p:spPr>
          <a:xfrm>
            <a:off x="2026920" y="2724913"/>
            <a:ext cx="8138159" cy="3346341"/>
          </a:xfrm>
          <a:prstGeom prst="rect">
            <a:avLst/>
          </a:prstGeom>
        </p:spPr>
      </p:pic>
      <p:sp>
        <p:nvSpPr>
          <p:cNvPr id="5" name="object 5"/>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44</a:t>
            </a:fld>
            <a:endParaRPr spc="-5"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內容版面配置區 2">
            <a:extLst>
              <a:ext uri="{FF2B5EF4-FFF2-40B4-BE49-F238E27FC236}">
                <a16:creationId xmlns:a16="http://schemas.microsoft.com/office/drawing/2014/main" id="{C3CEDC08-8033-24C2-2337-F76E296177F5}"/>
              </a:ext>
            </a:extLst>
          </p:cNvPr>
          <p:cNvSpPr>
            <a:spLocks noGrp="1"/>
          </p:cNvSpPr>
          <p:nvPr>
            <p:ph idx="1"/>
          </p:nvPr>
        </p:nvSpPr>
        <p:spPr>
          <a:xfrm>
            <a:off x="1981200" y="1600201"/>
            <a:ext cx="7467600" cy="4873625"/>
          </a:xfrm>
        </p:spPr>
        <p:txBody>
          <a:bodyPr/>
          <a:lstStyle/>
          <a:p>
            <a:endParaRPr lang="zh-TW" altLang="en-US"/>
          </a:p>
        </p:txBody>
      </p:sp>
      <p:pic>
        <p:nvPicPr>
          <p:cNvPr id="76804" name="圖片 4">
            <a:extLst>
              <a:ext uri="{FF2B5EF4-FFF2-40B4-BE49-F238E27FC236}">
                <a16:creationId xmlns:a16="http://schemas.microsoft.com/office/drawing/2014/main" id="{DB269258-CC58-5B8B-3457-CA84CE59B5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5114" y="0"/>
            <a:ext cx="912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57160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99408" y="470993"/>
            <a:ext cx="6723768" cy="691215"/>
          </a:xfrm>
          <a:prstGeom prst="rect">
            <a:avLst/>
          </a:prstGeom>
        </p:spPr>
        <p:txBody>
          <a:bodyPr vert="horz" wrap="square" lIns="0" tIns="13970" rIns="0" bIns="0" rtlCol="0" anchor="t">
            <a:spAutoFit/>
          </a:bodyPr>
          <a:lstStyle/>
          <a:p>
            <a:pPr marL="12700">
              <a:lnSpc>
                <a:spcPct val="100000"/>
              </a:lnSpc>
              <a:spcBef>
                <a:spcPts val="110"/>
              </a:spcBef>
            </a:pPr>
            <a:r>
              <a:rPr spc="10" dirty="0"/>
              <a:t>請選擇應填寫的申報表</a:t>
            </a:r>
          </a:p>
        </p:txBody>
      </p:sp>
      <p:sp>
        <p:nvSpPr>
          <p:cNvPr id="3" name="object 3"/>
          <p:cNvSpPr txBox="1"/>
          <p:nvPr/>
        </p:nvSpPr>
        <p:spPr>
          <a:xfrm>
            <a:off x="2018488" y="1509522"/>
            <a:ext cx="8298815" cy="1123315"/>
          </a:xfrm>
          <a:prstGeom prst="rect">
            <a:avLst/>
          </a:prstGeom>
        </p:spPr>
        <p:txBody>
          <a:bodyPr vert="horz" wrap="square" lIns="0" tIns="12700" rIns="0" bIns="0" rtlCol="0">
            <a:spAutoFit/>
          </a:bodyPr>
          <a:lstStyle/>
          <a:p>
            <a:pPr marL="356870" marR="5080" indent="-344805">
              <a:spcBef>
                <a:spcPts val="100"/>
              </a:spcBef>
              <a:buFont typeface="Wingdings"/>
              <a:buChar char=""/>
              <a:tabLst>
                <a:tab pos="357505" algn="l"/>
              </a:tabLst>
            </a:pPr>
            <a:r>
              <a:rPr sz="2400" dirty="0">
                <a:latin typeface="Microsoft JhengHei"/>
                <a:cs typeface="Microsoft JhengHei"/>
              </a:rPr>
              <a:t>申報人登入後即可進入此畫面，由申報人選</a:t>
            </a:r>
            <a:r>
              <a:rPr sz="2400" spc="10" dirty="0">
                <a:latin typeface="Microsoft JhengHei"/>
                <a:cs typeface="Microsoft JhengHei"/>
              </a:rPr>
              <a:t>擇</a:t>
            </a:r>
            <a:r>
              <a:rPr sz="2400" dirty="0">
                <a:latin typeface="Microsoft JhengHei"/>
                <a:cs typeface="Microsoft JhengHei"/>
              </a:rPr>
              <a:t>【公職人員財 產申報表】或【更正申報</a:t>
            </a:r>
            <a:r>
              <a:rPr sz="2400" spc="5" dirty="0">
                <a:latin typeface="Microsoft JhengHei"/>
                <a:cs typeface="Microsoft JhengHei"/>
              </a:rPr>
              <a:t>表</a:t>
            </a:r>
            <a:r>
              <a:rPr sz="2400" dirty="0">
                <a:latin typeface="Microsoft JhengHei"/>
                <a:cs typeface="Microsoft JhengHei"/>
              </a:rPr>
              <a:t>】進行申報作業。</a:t>
            </a:r>
            <a:endParaRPr sz="2400">
              <a:latin typeface="Microsoft JhengHei"/>
              <a:cs typeface="Microsoft JhengHei"/>
            </a:endParaRPr>
          </a:p>
          <a:p>
            <a:pPr marL="356870" indent="-344805">
              <a:buFont typeface="Wingdings"/>
              <a:buChar char=""/>
              <a:tabLst>
                <a:tab pos="357505" algn="l"/>
              </a:tabLst>
            </a:pPr>
            <a:r>
              <a:rPr sz="2400" dirty="0">
                <a:latin typeface="Microsoft JhengHei"/>
                <a:cs typeface="Microsoft JhengHei"/>
              </a:rPr>
              <a:t>在授權期間可</a:t>
            </a:r>
            <a:r>
              <a:rPr sz="2400" spc="5" dirty="0">
                <a:latin typeface="Microsoft JhengHei"/>
                <a:cs typeface="Microsoft JhengHei"/>
              </a:rPr>
              <a:t>選</a:t>
            </a:r>
            <a:r>
              <a:rPr sz="2400" dirty="0">
                <a:latin typeface="Microsoft JhengHei"/>
                <a:cs typeface="Microsoft JhengHei"/>
              </a:rPr>
              <a:t>【財產申報授權查</a:t>
            </a:r>
            <a:r>
              <a:rPr sz="2400" spc="-10" dirty="0">
                <a:latin typeface="Microsoft JhengHei"/>
                <a:cs typeface="Microsoft JhengHei"/>
              </a:rPr>
              <a:t>調</a:t>
            </a:r>
            <a:r>
              <a:rPr sz="2400" dirty="0">
                <a:latin typeface="Microsoft JhengHei"/>
                <a:cs typeface="Microsoft JhengHei"/>
              </a:rPr>
              <a:t>】進行授權作業。</a:t>
            </a:r>
            <a:endParaRPr sz="2400">
              <a:latin typeface="Microsoft JhengHei"/>
              <a:cs typeface="Microsoft JhengHei"/>
            </a:endParaRPr>
          </a:p>
        </p:txBody>
      </p:sp>
      <p:pic>
        <p:nvPicPr>
          <p:cNvPr id="4" name="object 4"/>
          <p:cNvPicPr/>
          <p:nvPr/>
        </p:nvPicPr>
        <p:blipFill>
          <a:blip r:embed="rId2" cstate="print"/>
          <a:stretch>
            <a:fillRect/>
          </a:stretch>
        </p:blipFill>
        <p:spPr>
          <a:xfrm>
            <a:off x="2063495" y="2852927"/>
            <a:ext cx="7991856" cy="3240024"/>
          </a:xfrm>
          <a:prstGeom prst="rect">
            <a:avLst/>
          </a:prstGeom>
        </p:spPr>
      </p:pic>
      <p:sp>
        <p:nvSpPr>
          <p:cNvPr id="5" name="object 5"/>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46</a:t>
            </a:fld>
            <a:endParaRPr spc="-5"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11015" y="398730"/>
            <a:ext cx="4315056" cy="691215"/>
          </a:xfrm>
          <a:prstGeom prst="rect">
            <a:avLst/>
          </a:prstGeom>
        </p:spPr>
        <p:txBody>
          <a:bodyPr vert="horz" wrap="square" lIns="0" tIns="13970" rIns="0" bIns="0" rtlCol="0" anchor="t">
            <a:spAutoFit/>
          </a:bodyPr>
          <a:lstStyle/>
          <a:p>
            <a:pPr marL="12700">
              <a:lnSpc>
                <a:spcPct val="100000"/>
              </a:lnSpc>
              <a:spcBef>
                <a:spcPts val="110"/>
              </a:spcBef>
            </a:pPr>
            <a:r>
              <a:rPr spc="10" dirty="0"/>
              <a:t>進入申報表</a:t>
            </a:r>
          </a:p>
        </p:txBody>
      </p:sp>
      <p:sp>
        <p:nvSpPr>
          <p:cNvPr id="3" name="object 3"/>
          <p:cNvSpPr txBox="1"/>
          <p:nvPr/>
        </p:nvSpPr>
        <p:spPr>
          <a:xfrm>
            <a:off x="1894434" y="1529537"/>
            <a:ext cx="8296909" cy="705321"/>
          </a:xfrm>
          <a:prstGeom prst="rect">
            <a:avLst/>
          </a:prstGeom>
        </p:spPr>
        <p:txBody>
          <a:bodyPr vert="horz" wrap="square" lIns="0" tIns="12700" rIns="0" bIns="0" rtlCol="0">
            <a:spAutoFit/>
          </a:bodyPr>
          <a:lstStyle/>
          <a:p>
            <a:pPr marL="356870" indent="-344805">
              <a:lnSpc>
                <a:spcPts val="2740"/>
              </a:lnSpc>
              <a:spcBef>
                <a:spcPts val="100"/>
              </a:spcBef>
              <a:buFont typeface="Wingdings"/>
              <a:buChar char=""/>
              <a:tabLst>
                <a:tab pos="357505" algn="l"/>
              </a:tabLst>
            </a:pPr>
            <a:r>
              <a:rPr sz="2400" spc="-5" dirty="0">
                <a:latin typeface="Microsoft JhengHei"/>
                <a:cs typeface="Microsoft JhengHei"/>
              </a:rPr>
              <a:t>申報人登入後即可進入此畫面，由申報人選</a:t>
            </a:r>
            <a:r>
              <a:rPr sz="2400" spc="10" dirty="0">
                <a:latin typeface="Microsoft JhengHei"/>
                <a:cs typeface="Microsoft JhengHei"/>
              </a:rPr>
              <a:t>擇</a:t>
            </a:r>
            <a:r>
              <a:rPr sz="2400" b="1" spc="-5" dirty="0">
                <a:latin typeface="Microsoft JhengHei"/>
                <a:cs typeface="Microsoft JhengHei"/>
              </a:rPr>
              <a:t>【</a:t>
            </a:r>
            <a:r>
              <a:rPr sz="2400" spc="-5" dirty="0">
                <a:latin typeface="Microsoft JhengHei"/>
                <a:cs typeface="Microsoft JhengHei"/>
              </a:rPr>
              <a:t>公職人員財</a:t>
            </a:r>
            <a:endParaRPr sz="2400" dirty="0">
              <a:latin typeface="Microsoft JhengHei"/>
              <a:cs typeface="Microsoft JhengHei"/>
            </a:endParaRPr>
          </a:p>
          <a:p>
            <a:pPr marL="356870">
              <a:lnSpc>
                <a:spcPts val="2740"/>
              </a:lnSpc>
            </a:pPr>
            <a:r>
              <a:rPr sz="2400" dirty="0" err="1">
                <a:latin typeface="Microsoft JhengHei"/>
                <a:cs typeface="Microsoft JhengHei"/>
              </a:rPr>
              <a:t>產申報表</a:t>
            </a:r>
            <a:r>
              <a:rPr sz="2400" b="1" dirty="0" err="1">
                <a:latin typeface="Microsoft JhengHei"/>
                <a:cs typeface="Microsoft JhengHei"/>
              </a:rPr>
              <a:t>】</a:t>
            </a:r>
            <a:r>
              <a:rPr sz="2400" dirty="0" err="1">
                <a:latin typeface="Microsoft JhengHei"/>
                <a:cs typeface="Microsoft JhengHei"/>
              </a:rPr>
              <a:t>或</a:t>
            </a:r>
            <a:r>
              <a:rPr sz="2400" b="1" dirty="0" err="1">
                <a:latin typeface="Microsoft JhengHei"/>
                <a:cs typeface="Microsoft JhengHei"/>
              </a:rPr>
              <a:t>【</a:t>
            </a:r>
            <a:r>
              <a:rPr sz="2400" dirty="0" err="1">
                <a:latin typeface="Microsoft JhengHei"/>
                <a:cs typeface="Microsoft JhengHei"/>
              </a:rPr>
              <a:t>更正申報</a:t>
            </a:r>
            <a:r>
              <a:rPr sz="2400" spc="-10" dirty="0" err="1">
                <a:latin typeface="Microsoft JhengHei"/>
                <a:cs typeface="Microsoft JhengHei"/>
              </a:rPr>
              <a:t>表</a:t>
            </a:r>
            <a:r>
              <a:rPr sz="2400" b="1" dirty="0" err="1">
                <a:latin typeface="Microsoft JhengHei"/>
                <a:cs typeface="Microsoft JhengHei"/>
              </a:rPr>
              <a:t>】</a:t>
            </a:r>
            <a:r>
              <a:rPr sz="2400" dirty="0" err="1">
                <a:latin typeface="Microsoft JhengHei"/>
                <a:cs typeface="Microsoft JhengHei"/>
              </a:rPr>
              <a:t>進行申報作業</a:t>
            </a:r>
            <a:r>
              <a:rPr lang="zh-TW" altLang="en-US" sz="2400" dirty="0">
                <a:latin typeface="Microsoft JhengHei"/>
                <a:cs typeface="Microsoft JhengHei"/>
              </a:rPr>
              <a:t>。</a:t>
            </a:r>
            <a:endParaRPr lang="en-US" sz="2400" dirty="0">
              <a:latin typeface="Microsoft JhengHei"/>
              <a:cs typeface="Microsoft JhengHei"/>
            </a:endParaRPr>
          </a:p>
        </p:txBody>
      </p:sp>
      <p:pic>
        <p:nvPicPr>
          <p:cNvPr id="4" name="object 4"/>
          <p:cNvPicPr/>
          <p:nvPr/>
        </p:nvPicPr>
        <p:blipFill>
          <a:blip r:embed="rId2" cstate="print"/>
          <a:stretch>
            <a:fillRect/>
          </a:stretch>
        </p:blipFill>
        <p:spPr>
          <a:xfrm>
            <a:off x="2026920" y="2724913"/>
            <a:ext cx="8138159" cy="3346341"/>
          </a:xfrm>
          <a:prstGeom prst="rect">
            <a:avLst/>
          </a:prstGeom>
        </p:spPr>
      </p:pic>
      <p:sp>
        <p:nvSpPr>
          <p:cNvPr id="5" name="object 5"/>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47</a:t>
            </a:fld>
            <a:endParaRPr spc="-5"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00200" y="2609089"/>
            <a:ext cx="8952230" cy="4239895"/>
            <a:chOff x="76200" y="2609088"/>
            <a:chExt cx="8952230" cy="4239895"/>
          </a:xfrm>
        </p:grpSpPr>
        <p:pic>
          <p:nvPicPr>
            <p:cNvPr id="3" name="object 3"/>
            <p:cNvPicPr/>
            <p:nvPr/>
          </p:nvPicPr>
          <p:blipFill>
            <a:blip r:embed="rId2" cstate="print"/>
            <a:stretch>
              <a:fillRect/>
            </a:stretch>
          </p:blipFill>
          <p:spPr>
            <a:xfrm>
              <a:off x="112776" y="2609088"/>
              <a:ext cx="8915400" cy="2328672"/>
            </a:xfrm>
            <a:prstGeom prst="rect">
              <a:avLst/>
            </a:prstGeom>
          </p:spPr>
        </p:pic>
        <p:pic>
          <p:nvPicPr>
            <p:cNvPr id="4" name="object 4"/>
            <p:cNvPicPr/>
            <p:nvPr/>
          </p:nvPicPr>
          <p:blipFill>
            <a:blip r:embed="rId3" cstate="print"/>
            <a:stretch>
              <a:fillRect/>
            </a:stretch>
          </p:blipFill>
          <p:spPr>
            <a:xfrm>
              <a:off x="76200" y="2983992"/>
              <a:ext cx="573024" cy="576072"/>
            </a:xfrm>
            <a:prstGeom prst="rect">
              <a:avLst/>
            </a:prstGeom>
          </p:spPr>
        </p:pic>
        <p:pic>
          <p:nvPicPr>
            <p:cNvPr id="5" name="object 5"/>
            <p:cNvPicPr/>
            <p:nvPr/>
          </p:nvPicPr>
          <p:blipFill>
            <a:blip r:embed="rId4" cstate="print"/>
            <a:stretch>
              <a:fillRect/>
            </a:stretch>
          </p:blipFill>
          <p:spPr>
            <a:xfrm>
              <a:off x="100583" y="4309872"/>
              <a:ext cx="573024" cy="573024"/>
            </a:xfrm>
            <a:prstGeom prst="rect">
              <a:avLst/>
            </a:prstGeom>
          </p:spPr>
        </p:pic>
        <p:sp>
          <p:nvSpPr>
            <p:cNvPr id="6" name="object 6"/>
            <p:cNvSpPr/>
            <p:nvPr/>
          </p:nvSpPr>
          <p:spPr>
            <a:xfrm>
              <a:off x="573023" y="3325368"/>
              <a:ext cx="1188720" cy="1557655"/>
            </a:xfrm>
            <a:custGeom>
              <a:avLst/>
              <a:gdLst/>
              <a:ahLst/>
              <a:cxnLst/>
              <a:rect l="l" t="t" r="r" b="b"/>
              <a:pathLst>
                <a:path w="1188720" h="1557654">
                  <a:moveTo>
                    <a:pt x="0" y="213360"/>
                  </a:moveTo>
                  <a:lnTo>
                    <a:pt x="1188720" y="213360"/>
                  </a:lnTo>
                  <a:lnTo>
                    <a:pt x="1188720" y="0"/>
                  </a:lnTo>
                  <a:lnTo>
                    <a:pt x="0" y="0"/>
                  </a:lnTo>
                  <a:lnTo>
                    <a:pt x="0" y="213360"/>
                  </a:lnTo>
                  <a:close/>
                </a:path>
                <a:path w="1188720" h="1557654">
                  <a:moveTo>
                    <a:pt x="100584" y="1557528"/>
                  </a:moveTo>
                  <a:lnTo>
                    <a:pt x="643127" y="1557528"/>
                  </a:lnTo>
                  <a:lnTo>
                    <a:pt x="643127" y="1271016"/>
                  </a:lnTo>
                  <a:lnTo>
                    <a:pt x="100584" y="1271016"/>
                  </a:lnTo>
                  <a:lnTo>
                    <a:pt x="100584" y="1557528"/>
                  </a:lnTo>
                  <a:close/>
                </a:path>
              </a:pathLst>
            </a:custGeom>
            <a:ln w="24384">
              <a:solidFill>
                <a:srgbClr val="FF0000"/>
              </a:solidFill>
            </a:ln>
          </p:spPr>
          <p:txBody>
            <a:bodyPr wrap="square" lIns="0" tIns="0" rIns="0" bIns="0" rtlCol="0"/>
            <a:lstStyle/>
            <a:p>
              <a:endParaRPr/>
            </a:p>
          </p:txBody>
        </p:sp>
        <p:pic>
          <p:nvPicPr>
            <p:cNvPr id="7" name="object 7"/>
            <p:cNvPicPr/>
            <p:nvPr/>
          </p:nvPicPr>
          <p:blipFill>
            <a:blip r:embed="rId5" cstate="print"/>
            <a:stretch>
              <a:fillRect/>
            </a:stretch>
          </p:blipFill>
          <p:spPr>
            <a:xfrm>
              <a:off x="2447544" y="4910370"/>
              <a:ext cx="4733544" cy="1938527"/>
            </a:xfrm>
            <a:prstGeom prst="rect">
              <a:avLst/>
            </a:prstGeom>
          </p:spPr>
        </p:pic>
        <p:pic>
          <p:nvPicPr>
            <p:cNvPr id="8" name="object 8"/>
            <p:cNvPicPr/>
            <p:nvPr/>
          </p:nvPicPr>
          <p:blipFill>
            <a:blip r:embed="rId6" cstate="print"/>
            <a:stretch>
              <a:fillRect/>
            </a:stretch>
          </p:blipFill>
          <p:spPr>
            <a:xfrm>
              <a:off x="2645664" y="5108448"/>
              <a:ext cx="4151376" cy="1356359"/>
            </a:xfrm>
            <a:prstGeom prst="rect">
              <a:avLst/>
            </a:prstGeom>
          </p:spPr>
        </p:pic>
      </p:grpSp>
      <p:sp>
        <p:nvSpPr>
          <p:cNvPr id="9" name="object 9"/>
          <p:cNvSpPr txBox="1">
            <a:spLocks noGrp="1"/>
          </p:cNvSpPr>
          <p:nvPr>
            <p:ph type="title"/>
          </p:nvPr>
        </p:nvSpPr>
        <p:spPr>
          <a:xfrm>
            <a:off x="3705604" y="376886"/>
            <a:ext cx="6325901" cy="691215"/>
          </a:xfrm>
          <a:prstGeom prst="rect">
            <a:avLst/>
          </a:prstGeom>
        </p:spPr>
        <p:txBody>
          <a:bodyPr vert="horz" wrap="square" lIns="0" tIns="13970" rIns="0" bIns="0" rtlCol="0" anchor="t">
            <a:spAutoFit/>
          </a:bodyPr>
          <a:lstStyle/>
          <a:p>
            <a:pPr marL="12700">
              <a:lnSpc>
                <a:spcPct val="100000"/>
              </a:lnSpc>
              <a:spcBef>
                <a:spcPts val="110"/>
              </a:spcBef>
            </a:pPr>
            <a:r>
              <a:rPr spc="5" dirty="0"/>
              <a:t>讀檔</a:t>
            </a:r>
            <a:r>
              <a:rPr spc="5" dirty="0">
                <a:latin typeface="Arial"/>
                <a:cs typeface="Arial"/>
              </a:rPr>
              <a:t>-</a:t>
            </a:r>
            <a:r>
              <a:rPr spc="10" dirty="0"/>
              <a:t>下載授權查調資料</a:t>
            </a:r>
          </a:p>
        </p:txBody>
      </p:sp>
      <p:sp>
        <p:nvSpPr>
          <p:cNvPr id="11" name="object 11"/>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48</a:t>
            </a:fld>
            <a:endParaRPr spc="-5" dirty="0"/>
          </a:p>
        </p:txBody>
      </p:sp>
      <p:sp>
        <p:nvSpPr>
          <p:cNvPr id="10" name="object 10"/>
          <p:cNvSpPr txBox="1"/>
          <p:nvPr/>
        </p:nvSpPr>
        <p:spPr>
          <a:xfrm>
            <a:off x="1965757" y="1400936"/>
            <a:ext cx="7992109" cy="1074420"/>
          </a:xfrm>
          <a:prstGeom prst="rect">
            <a:avLst/>
          </a:prstGeom>
        </p:spPr>
        <p:txBody>
          <a:bodyPr vert="horz" wrap="square" lIns="0" tIns="12700" rIns="0" bIns="0" rtlCol="0">
            <a:spAutoFit/>
          </a:bodyPr>
          <a:lstStyle/>
          <a:p>
            <a:pPr marL="356870" indent="-344805">
              <a:lnSpc>
                <a:spcPts val="2830"/>
              </a:lnSpc>
              <a:spcBef>
                <a:spcPts val="100"/>
              </a:spcBef>
              <a:buFont typeface="Wingdings"/>
              <a:buChar char=""/>
              <a:tabLst>
                <a:tab pos="357505" algn="l"/>
              </a:tabLst>
            </a:pPr>
            <a:r>
              <a:rPr sz="2400" dirty="0">
                <a:latin typeface="Microsoft JhengHei"/>
                <a:cs typeface="Microsoft JhengHei"/>
              </a:rPr>
              <a:t>進入後選擇【下載授權查調財產資</a:t>
            </a:r>
            <a:r>
              <a:rPr sz="2400" spc="5" dirty="0">
                <a:latin typeface="Microsoft JhengHei"/>
                <a:cs typeface="Microsoft JhengHei"/>
              </a:rPr>
              <a:t>料</a:t>
            </a:r>
            <a:r>
              <a:rPr sz="2400" dirty="0">
                <a:latin typeface="Microsoft JhengHei"/>
                <a:cs typeface="Microsoft JhengHei"/>
              </a:rPr>
              <a:t>】。</a:t>
            </a:r>
            <a:endParaRPr sz="2400">
              <a:latin typeface="Microsoft JhengHei"/>
              <a:cs typeface="Microsoft JhengHei"/>
            </a:endParaRPr>
          </a:p>
          <a:p>
            <a:pPr marL="356870" marR="5080" indent="-344805">
              <a:lnSpc>
                <a:spcPts val="2600"/>
              </a:lnSpc>
              <a:spcBef>
                <a:spcPts val="270"/>
              </a:spcBef>
              <a:buFont typeface="Wingdings"/>
              <a:buChar char=""/>
              <a:tabLst>
                <a:tab pos="357505" algn="l"/>
              </a:tabLst>
            </a:pPr>
            <a:r>
              <a:rPr sz="2400" dirty="0">
                <a:latin typeface="Microsoft JhengHei"/>
                <a:cs typeface="Microsoft JhengHei"/>
              </a:rPr>
              <a:t>點選【下載】即可下載本次授權查調之財</a:t>
            </a:r>
            <a:r>
              <a:rPr sz="2400" spc="-5" dirty="0">
                <a:latin typeface="Microsoft JhengHei"/>
                <a:cs typeface="Microsoft JhengHei"/>
              </a:rPr>
              <a:t>產</a:t>
            </a:r>
            <a:r>
              <a:rPr sz="2400" dirty="0">
                <a:latin typeface="Microsoft JhengHei"/>
                <a:cs typeface="Microsoft JhengHei"/>
              </a:rPr>
              <a:t>資料，完成下 載後，授權資料將自動帶</a:t>
            </a:r>
            <a:r>
              <a:rPr sz="2400" spc="5" dirty="0">
                <a:latin typeface="Microsoft JhengHei"/>
                <a:cs typeface="Microsoft JhengHei"/>
              </a:rPr>
              <a:t>入</a:t>
            </a:r>
            <a:r>
              <a:rPr sz="2400" dirty="0">
                <a:latin typeface="Microsoft JhengHei"/>
                <a:cs typeface="Microsoft JhengHei"/>
              </a:rPr>
              <a:t>申報表內各頁籤。</a:t>
            </a:r>
            <a:endParaRPr sz="2400">
              <a:latin typeface="Microsoft JhengHei"/>
              <a:cs typeface="Microsoft JhengHe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0" y="2145792"/>
            <a:ext cx="8586470" cy="4678680"/>
            <a:chOff x="0" y="2145792"/>
            <a:chExt cx="8586470" cy="4678680"/>
          </a:xfrm>
        </p:grpSpPr>
        <p:pic>
          <p:nvPicPr>
            <p:cNvPr id="3" name="object 3"/>
            <p:cNvPicPr/>
            <p:nvPr/>
          </p:nvPicPr>
          <p:blipFill>
            <a:blip r:embed="rId2" cstate="print"/>
            <a:stretch>
              <a:fillRect/>
            </a:stretch>
          </p:blipFill>
          <p:spPr>
            <a:xfrm>
              <a:off x="362712" y="2484120"/>
              <a:ext cx="7799832" cy="1825752"/>
            </a:xfrm>
            <a:prstGeom prst="rect">
              <a:avLst/>
            </a:prstGeom>
          </p:spPr>
        </p:pic>
        <p:pic>
          <p:nvPicPr>
            <p:cNvPr id="4" name="object 4"/>
            <p:cNvPicPr/>
            <p:nvPr/>
          </p:nvPicPr>
          <p:blipFill>
            <a:blip r:embed="rId3" cstate="print"/>
            <a:stretch>
              <a:fillRect/>
            </a:stretch>
          </p:blipFill>
          <p:spPr>
            <a:xfrm>
              <a:off x="2651759" y="3919726"/>
              <a:ext cx="5934455" cy="2904742"/>
            </a:xfrm>
            <a:prstGeom prst="rect">
              <a:avLst/>
            </a:prstGeom>
          </p:spPr>
        </p:pic>
        <p:sp>
          <p:nvSpPr>
            <p:cNvPr id="5" name="object 5"/>
            <p:cNvSpPr/>
            <p:nvPr/>
          </p:nvSpPr>
          <p:spPr>
            <a:xfrm>
              <a:off x="469391" y="3697224"/>
              <a:ext cx="506095" cy="524510"/>
            </a:xfrm>
            <a:custGeom>
              <a:avLst/>
              <a:gdLst/>
              <a:ahLst/>
              <a:cxnLst/>
              <a:rect l="l" t="t" r="r" b="b"/>
              <a:pathLst>
                <a:path w="506094" h="524510">
                  <a:moveTo>
                    <a:pt x="0" y="243839"/>
                  </a:moveTo>
                  <a:lnTo>
                    <a:pt x="505968" y="243839"/>
                  </a:lnTo>
                  <a:lnTo>
                    <a:pt x="505968" y="0"/>
                  </a:lnTo>
                  <a:lnTo>
                    <a:pt x="0" y="0"/>
                  </a:lnTo>
                  <a:lnTo>
                    <a:pt x="0" y="243839"/>
                  </a:lnTo>
                  <a:close/>
                </a:path>
                <a:path w="506094" h="524510">
                  <a:moveTo>
                    <a:pt x="0" y="524256"/>
                  </a:moveTo>
                  <a:lnTo>
                    <a:pt x="505968" y="524256"/>
                  </a:lnTo>
                  <a:lnTo>
                    <a:pt x="505968" y="283463"/>
                  </a:lnTo>
                  <a:lnTo>
                    <a:pt x="0" y="283463"/>
                  </a:lnTo>
                  <a:lnTo>
                    <a:pt x="0" y="524256"/>
                  </a:lnTo>
                  <a:close/>
                </a:path>
              </a:pathLst>
            </a:custGeom>
            <a:ln w="24384">
              <a:solidFill>
                <a:srgbClr val="FF0000"/>
              </a:solidFill>
            </a:ln>
          </p:spPr>
          <p:txBody>
            <a:bodyPr wrap="square" lIns="0" tIns="0" rIns="0" bIns="0" rtlCol="0"/>
            <a:lstStyle/>
            <a:p>
              <a:endParaRPr/>
            </a:p>
          </p:txBody>
        </p:sp>
        <p:pic>
          <p:nvPicPr>
            <p:cNvPr id="6" name="object 6"/>
            <p:cNvPicPr/>
            <p:nvPr/>
          </p:nvPicPr>
          <p:blipFill>
            <a:blip r:embed="rId4" cstate="print"/>
            <a:stretch>
              <a:fillRect/>
            </a:stretch>
          </p:blipFill>
          <p:spPr>
            <a:xfrm>
              <a:off x="0" y="2145792"/>
              <a:ext cx="542543" cy="573024"/>
            </a:xfrm>
            <a:prstGeom prst="rect">
              <a:avLst/>
            </a:prstGeom>
          </p:spPr>
        </p:pic>
        <p:pic>
          <p:nvPicPr>
            <p:cNvPr id="7" name="object 7"/>
            <p:cNvPicPr/>
            <p:nvPr/>
          </p:nvPicPr>
          <p:blipFill>
            <a:blip r:embed="rId5" cstate="print"/>
            <a:stretch>
              <a:fillRect/>
            </a:stretch>
          </p:blipFill>
          <p:spPr>
            <a:xfrm>
              <a:off x="4968239" y="5839968"/>
              <a:ext cx="576072" cy="573024"/>
            </a:xfrm>
            <a:prstGeom prst="rect">
              <a:avLst/>
            </a:prstGeom>
          </p:spPr>
        </p:pic>
      </p:grpSp>
      <p:pic>
        <p:nvPicPr>
          <p:cNvPr id="8" name="object 8"/>
          <p:cNvPicPr/>
          <p:nvPr/>
        </p:nvPicPr>
        <p:blipFill>
          <a:blip r:embed="rId6" cstate="print"/>
          <a:stretch>
            <a:fillRect/>
          </a:stretch>
        </p:blipFill>
        <p:spPr>
          <a:xfrm>
            <a:off x="1524001" y="3246121"/>
            <a:ext cx="542543" cy="573023"/>
          </a:xfrm>
          <a:prstGeom prst="rect">
            <a:avLst/>
          </a:prstGeom>
        </p:spPr>
      </p:pic>
      <p:pic>
        <p:nvPicPr>
          <p:cNvPr id="9" name="object 9"/>
          <p:cNvPicPr/>
          <p:nvPr/>
        </p:nvPicPr>
        <p:blipFill>
          <a:blip r:embed="rId7" cstate="print"/>
          <a:stretch>
            <a:fillRect/>
          </a:stretch>
        </p:blipFill>
        <p:spPr>
          <a:xfrm>
            <a:off x="3773423" y="4221479"/>
            <a:ext cx="573024" cy="576072"/>
          </a:xfrm>
          <a:prstGeom prst="rect">
            <a:avLst/>
          </a:prstGeom>
        </p:spPr>
      </p:pic>
      <p:sp>
        <p:nvSpPr>
          <p:cNvPr id="10" name="object 10"/>
          <p:cNvSpPr txBox="1">
            <a:spLocks noGrp="1"/>
          </p:cNvSpPr>
          <p:nvPr>
            <p:ph type="title"/>
          </p:nvPr>
        </p:nvSpPr>
        <p:spPr>
          <a:xfrm>
            <a:off x="3004820" y="417018"/>
            <a:ext cx="7412355" cy="603885"/>
          </a:xfrm>
          <a:prstGeom prst="rect">
            <a:avLst/>
          </a:prstGeom>
        </p:spPr>
        <p:txBody>
          <a:bodyPr vert="horz" wrap="square" lIns="0" tIns="12065" rIns="0" bIns="0" rtlCol="0" anchor="t">
            <a:spAutoFit/>
          </a:bodyPr>
          <a:lstStyle/>
          <a:p>
            <a:pPr marL="12700">
              <a:lnSpc>
                <a:spcPct val="100000"/>
              </a:lnSpc>
              <a:spcBef>
                <a:spcPts val="95"/>
              </a:spcBef>
            </a:pPr>
            <a:r>
              <a:rPr sz="3800" spc="-10" dirty="0"/>
              <a:t>讀</a:t>
            </a:r>
            <a:r>
              <a:rPr sz="3800" spc="-15" dirty="0"/>
              <a:t>檔</a:t>
            </a:r>
            <a:r>
              <a:rPr sz="3800" dirty="0">
                <a:latin typeface="Arial"/>
                <a:cs typeface="Arial"/>
              </a:rPr>
              <a:t>-</a:t>
            </a:r>
            <a:r>
              <a:rPr sz="3800" spc="-10" dirty="0"/>
              <a:t>引用財政</a:t>
            </a:r>
            <a:r>
              <a:rPr sz="3800" spc="-15" dirty="0"/>
              <a:t>部財政資訊中心建物</a:t>
            </a:r>
            <a:endParaRPr sz="3800">
              <a:latin typeface="Arial"/>
              <a:cs typeface="Arial"/>
            </a:endParaRPr>
          </a:p>
        </p:txBody>
      </p:sp>
      <p:sp>
        <p:nvSpPr>
          <p:cNvPr id="11" name="object 11"/>
          <p:cNvSpPr txBox="1"/>
          <p:nvPr/>
        </p:nvSpPr>
        <p:spPr>
          <a:xfrm>
            <a:off x="1965757" y="1412189"/>
            <a:ext cx="7992745" cy="1050290"/>
          </a:xfrm>
          <a:prstGeom prst="rect">
            <a:avLst/>
          </a:prstGeom>
        </p:spPr>
        <p:txBody>
          <a:bodyPr vert="horz" wrap="square" lIns="0" tIns="48895" rIns="0" bIns="0" rtlCol="0">
            <a:spAutoFit/>
          </a:bodyPr>
          <a:lstStyle/>
          <a:p>
            <a:pPr marL="356870" marR="5080" indent="-344805" algn="just">
              <a:lnSpc>
                <a:spcPct val="90100"/>
              </a:lnSpc>
              <a:spcBef>
                <a:spcPts val="385"/>
              </a:spcBef>
              <a:buFont typeface="Wingdings"/>
              <a:buChar char=""/>
              <a:tabLst>
                <a:tab pos="357505" algn="l"/>
              </a:tabLst>
            </a:pPr>
            <a:r>
              <a:rPr sz="2400" spc="-5" dirty="0">
                <a:latin typeface="Microsoft JhengHei"/>
                <a:cs typeface="Microsoft JhengHei"/>
              </a:rPr>
              <a:t>如</a:t>
            </a:r>
            <a:r>
              <a:rPr sz="2400" dirty="0">
                <a:latin typeface="Microsoft JhengHei"/>
                <a:cs typeface="Microsoft JhengHei"/>
              </a:rPr>
              <a:t>需</a:t>
            </a:r>
            <a:r>
              <a:rPr sz="2400" spc="-5" dirty="0">
                <a:latin typeface="Microsoft JhengHei"/>
                <a:cs typeface="Microsoft JhengHei"/>
              </a:rPr>
              <a:t>引用財政部財政資訊中心建物，點</a:t>
            </a:r>
            <a:r>
              <a:rPr sz="2400" spc="5" dirty="0">
                <a:latin typeface="Microsoft JhengHei"/>
                <a:cs typeface="Microsoft JhengHei"/>
              </a:rPr>
              <a:t>選</a:t>
            </a:r>
            <a:r>
              <a:rPr sz="2400" spc="-5" dirty="0">
                <a:latin typeface="Microsoft JhengHei"/>
                <a:cs typeface="Microsoft JhengHei"/>
              </a:rPr>
              <a:t>【引用】，勾選 </a:t>
            </a:r>
            <a:r>
              <a:rPr sz="2400" dirty="0">
                <a:latin typeface="Microsoft JhengHei"/>
                <a:cs typeface="Microsoft JhengHei"/>
              </a:rPr>
              <a:t>欲引用之資料點</a:t>
            </a:r>
            <a:r>
              <a:rPr sz="2400" spc="5" dirty="0">
                <a:latin typeface="Microsoft JhengHei"/>
                <a:cs typeface="Microsoft JhengHei"/>
              </a:rPr>
              <a:t>選</a:t>
            </a:r>
            <a:r>
              <a:rPr sz="2400" dirty="0">
                <a:latin typeface="Microsoft JhengHei"/>
                <a:cs typeface="Microsoft JhengHei"/>
              </a:rPr>
              <a:t>引用選取，點選【下載】，完成下</a:t>
            </a:r>
            <a:r>
              <a:rPr sz="2400" spc="5" dirty="0">
                <a:latin typeface="Microsoft JhengHei"/>
                <a:cs typeface="Microsoft JhengHei"/>
              </a:rPr>
              <a:t>載</a:t>
            </a:r>
            <a:r>
              <a:rPr sz="2400" dirty="0">
                <a:latin typeface="Microsoft JhengHei"/>
                <a:cs typeface="Microsoft JhengHei"/>
              </a:rPr>
              <a:t>授 </a:t>
            </a:r>
            <a:r>
              <a:rPr sz="2400" spc="-5" dirty="0">
                <a:latin typeface="Microsoft JhengHei"/>
                <a:cs typeface="Microsoft JhengHei"/>
              </a:rPr>
              <a:t>權查調資料</a:t>
            </a:r>
            <a:r>
              <a:rPr sz="2400" dirty="0">
                <a:latin typeface="Microsoft JhengHei"/>
                <a:cs typeface="Microsoft JhengHei"/>
              </a:rPr>
              <a:t>後</a:t>
            </a:r>
            <a:r>
              <a:rPr sz="2400" spc="-5" dirty="0">
                <a:latin typeface="Microsoft JhengHei"/>
                <a:cs typeface="Microsoft JhengHei"/>
              </a:rPr>
              <a:t>，</a:t>
            </a:r>
            <a:r>
              <a:rPr sz="2400" dirty="0">
                <a:latin typeface="Microsoft JhengHei"/>
                <a:cs typeface="Microsoft JhengHei"/>
              </a:rPr>
              <a:t>勾</a:t>
            </a:r>
            <a:r>
              <a:rPr sz="2400" spc="-5" dirty="0">
                <a:latin typeface="Microsoft JhengHei"/>
                <a:cs typeface="Microsoft JhengHei"/>
              </a:rPr>
              <a:t>選之財政資料即會自動帶入建物頁籤。</a:t>
            </a:r>
            <a:endParaRPr sz="2400">
              <a:latin typeface="Microsoft JhengHei"/>
              <a:cs typeface="Microsoft JhengHei"/>
            </a:endParaRPr>
          </a:p>
        </p:txBody>
      </p:sp>
      <p:sp>
        <p:nvSpPr>
          <p:cNvPr id="12" name="object 12"/>
          <p:cNvSpPr/>
          <p:nvPr/>
        </p:nvSpPr>
        <p:spPr>
          <a:xfrm>
            <a:off x="1905000" y="2709673"/>
            <a:ext cx="1188720" cy="216535"/>
          </a:xfrm>
          <a:custGeom>
            <a:avLst/>
            <a:gdLst/>
            <a:ahLst/>
            <a:cxnLst/>
            <a:rect l="l" t="t" r="r" b="b"/>
            <a:pathLst>
              <a:path w="1188720" h="216535">
                <a:moveTo>
                  <a:pt x="0" y="216408"/>
                </a:moveTo>
                <a:lnTo>
                  <a:pt x="1188720" y="216408"/>
                </a:lnTo>
                <a:lnTo>
                  <a:pt x="1188720" y="0"/>
                </a:lnTo>
                <a:lnTo>
                  <a:pt x="0" y="0"/>
                </a:lnTo>
                <a:lnTo>
                  <a:pt x="0" y="216408"/>
                </a:lnTo>
                <a:close/>
              </a:path>
            </a:pathLst>
          </a:custGeom>
          <a:ln w="24384">
            <a:solidFill>
              <a:srgbClr val="FF0000"/>
            </a:solidFill>
          </a:ln>
        </p:spPr>
        <p:txBody>
          <a:bodyPr wrap="square" lIns="0" tIns="0" rIns="0" bIns="0" rtlCol="0"/>
          <a:lstStyle/>
          <a:p>
            <a:endParaRPr/>
          </a:p>
        </p:txBody>
      </p:sp>
      <p:pic>
        <p:nvPicPr>
          <p:cNvPr id="13" name="object 13"/>
          <p:cNvPicPr/>
          <p:nvPr/>
        </p:nvPicPr>
        <p:blipFill>
          <a:blip r:embed="rId8" cstate="print"/>
          <a:stretch>
            <a:fillRect/>
          </a:stretch>
        </p:blipFill>
        <p:spPr>
          <a:xfrm>
            <a:off x="1551432" y="4133089"/>
            <a:ext cx="670560" cy="673607"/>
          </a:xfrm>
          <a:prstGeom prst="rect">
            <a:avLst/>
          </a:prstGeom>
        </p:spPr>
      </p:pic>
      <p:sp>
        <p:nvSpPr>
          <p:cNvPr id="14" name="object 14"/>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49</a:t>
            </a:fld>
            <a:endParaRPr spc="-5"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4F4C80-29BC-453F-B8EC-3BB1BC78BCD3}"/>
              </a:ext>
            </a:extLst>
          </p:cNvPr>
          <p:cNvSpPr>
            <a:spLocks noGrp="1"/>
          </p:cNvSpPr>
          <p:nvPr>
            <p:ph type="title"/>
          </p:nvPr>
        </p:nvSpPr>
        <p:spPr>
          <a:xfrm>
            <a:off x="839848" y="382122"/>
            <a:ext cx="10511675" cy="723899"/>
          </a:xfrm>
        </p:spPr>
        <p:txBody>
          <a:bodyPr>
            <a:normAutofit/>
          </a:bodyPr>
          <a:lstStyle/>
          <a:p>
            <a:pPr algn="l"/>
            <a:r>
              <a:rPr lang="zh-TW" altLang="en-US" b="1" dirty="0">
                <a:latin typeface="標楷體" panose="03000509000000000000" pitchFamily="65" charset="-120"/>
                <a:ea typeface="標楷體" panose="03000509000000000000" pitchFamily="65" charset="-120"/>
              </a:rPr>
              <a:t>公職人員財產申報法說明</a:t>
            </a:r>
            <a:r>
              <a:rPr lang="en-US" altLang="zh-TW" b="1" dirty="0">
                <a:latin typeface="標楷體" panose="03000509000000000000" pitchFamily="65" charset="-120"/>
                <a:ea typeface="標楷體" panose="03000509000000000000" pitchFamily="65" charset="-120"/>
              </a:rPr>
              <a:t>-</a:t>
            </a:r>
            <a:r>
              <a:rPr lang="zh-TW" altLang="en-US" b="1" dirty="0">
                <a:solidFill>
                  <a:srgbClr val="FF00FF"/>
                </a:solidFill>
                <a:latin typeface="標楷體" panose="03000509000000000000" pitchFamily="65" charset="-120"/>
                <a:ea typeface="標楷體" panose="03000509000000000000" pitchFamily="65" charset="-120"/>
              </a:rPr>
              <a:t>基本名詞定義</a:t>
            </a:r>
            <a:endParaRPr lang="zh-TW" altLang="en-US" dirty="0"/>
          </a:p>
        </p:txBody>
      </p:sp>
      <p:sp>
        <p:nvSpPr>
          <p:cNvPr id="3" name="內容版面配置區 2">
            <a:extLst>
              <a:ext uri="{FF2B5EF4-FFF2-40B4-BE49-F238E27FC236}">
                <a16:creationId xmlns:a16="http://schemas.microsoft.com/office/drawing/2014/main" id="{3BF8C85C-1764-4796-8F67-0929D2B7DC6E}"/>
              </a:ext>
            </a:extLst>
          </p:cNvPr>
          <p:cNvSpPr>
            <a:spLocks noGrp="1"/>
          </p:cNvSpPr>
          <p:nvPr>
            <p:ph idx="1"/>
          </p:nvPr>
        </p:nvSpPr>
        <p:spPr>
          <a:xfrm>
            <a:off x="987696" y="1195670"/>
            <a:ext cx="10363827" cy="4963083"/>
          </a:xfrm>
        </p:spPr>
        <p:txBody>
          <a:bodyPr>
            <a:normAutofit/>
          </a:bodyPr>
          <a:lstStyle/>
          <a:p>
            <a:pPr marL="0" indent="0" algn="just"/>
            <a:r>
              <a:rPr lang="zh-TW" altLang="en-US" sz="2800" b="1" dirty="0">
                <a:solidFill>
                  <a:srgbClr val="9933FF"/>
                </a:solidFill>
                <a:latin typeface="標楷體" pitchFamily="65" charset="-120"/>
                <a:ea typeface="標楷體" pitchFamily="65" charset="-120"/>
              </a:rPr>
              <a:t>申報期間</a:t>
            </a:r>
            <a:r>
              <a:rPr lang="zh-TW" altLang="en-US" sz="2800" b="1" dirty="0">
                <a:solidFill>
                  <a:srgbClr val="663300"/>
                </a:solidFill>
                <a:latin typeface="標楷體" pitchFamily="65" charset="-120"/>
                <a:ea typeface="標楷體" pitchFamily="65" charset="-120"/>
              </a:rPr>
              <a:t>：</a:t>
            </a:r>
            <a:r>
              <a:rPr lang="zh-TW" altLang="en-US" sz="2800" b="1" dirty="0">
                <a:solidFill>
                  <a:srgbClr val="000000"/>
                </a:solidFill>
                <a:latin typeface="標楷體" pitchFamily="65" charset="-120"/>
                <a:ea typeface="標楷體" pitchFamily="65" charset="-120"/>
              </a:rPr>
              <a:t>財產申報法規定應辦理申報之時程</a:t>
            </a:r>
            <a:endParaRPr lang="en-US" altLang="zh-TW" sz="2800" b="1" dirty="0">
              <a:solidFill>
                <a:srgbClr val="000000"/>
              </a:solidFill>
              <a:latin typeface="標楷體" pitchFamily="65" charset="-120"/>
              <a:ea typeface="標楷體" pitchFamily="65" charset="-120"/>
            </a:endParaRPr>
          </a:p>
          <a:p>
            <a:pPr marL="180975" indent="0" algn="just">
              <a:buNone/>
            </a:pPr>
            <a:r>
              <a:rPr lang="zh-TW" altLang="en-US" sz="2800" b="1" dirty="0">
                <a:solidFill>
                  <a:schemeClr val="accent1">
                    <a:lumMod val="75000"/>
                  </a:schemeClr>
                </a:solidFill>
                <a:latin typeface="標楷體" pitchFamily="65" charset="-120"/>
                <a:ea typeface="標楷體" pitchFamily="65" charset="-120"/>
              </a:rPr>
              <a:t>例：定期申報為每年之</a:t>
            </a:r>
            <a:r>
              <a:rPr lang="en-US" altLang="zh-TW" sz="2800" b="1" u="heavy" dirty="0">
                <a:solidFill>
                  <a:schemeClr val="bg2">
                    <a:lumMod val="50000"/>
                  </a:schemeClr>
                </a:solidFill>
                <a:uFill>
                  <a:solidFill>
                    <a:srgbClr val="FF0000"/>
                  </a:solidFill>
                </a:uFill>
                <a:latin typeface="標楷體" pitchFamily="65" charset="-120"/>
                <a:ea typeface="標楷體" pitchFamily="65" charset="-120"/>
                <a:hlinkClick r:id="" action="ppaction://noaction"/>
              </a:rPr>
              <a:t>11</a:t>
            </a:r>
            <a:r>
              <a:rPr lang="zh-TW" altLang="en-US" sz="2800" b="1" u="heavy" dirty="0">
                <a:solidFill>
                  <a:schemeClr val="bg2">
                    <a:lumMod val="50000"/>
                  </a:schemeClr>
                </a:solidFill>
                <a:uFill>
                  <a:solidFill>
                    <a:srgbClr val="FF0000"/>
                  </a:solidFill>
                </a:uFill>
                <a:latin typeface="標楷體" pitchFamily="65" charset="-120"/>
                <a:ea typeface="標楷體" pitchFamily="65" charset="-120"/>
                <a:hlinkClick r:id="" action="ppaction://noaction"/>
              </a:rPr>
              <a:t>月</a:t>
            </a:r>
            <a:r>
              <a:rPr lang="en-US" altLang="zh-TW" sz="2800" b="1" u="heavy" dirty="0">
                <a:solidFill>
                  <a:schemeClr val="bg2">
                    <a:lumMod val="50000"/>
                  </a:schemeClr>
                </a:solidFill>
                <a:uFill>
                  <a:solidFill>
                    <a:srgbClr val="FF0000"/>
                  </a:solidFill>
                </a:uFill>
                <a:latin typeface="標楷體" pitchFamily="65" charset="-120"/>
                <a:ea typeface="標楷體" pitchFamily="65" charset="-120"/>
                <a:hlinkClick r:id="" action="ppaction://noaction"/>
              </a:rPr>
              <a:t>1</a:t>
            </a:r>
            <a:r>
              <a:rPr lang="zh-TW" altLang="en-US" sz="2800" b="1" u="heavy" dirty="0">
                <a:solidFill>
                  <a:schemeClr val="bg2">
                    <a:lumMod val="50000"/>
                  </a:schemeClr>
                </a:solidFill>
                <a:uFill>
                  <a:solidFill>
                    <a:srgbClr val="FF0000"/>
                  </a:solidFill>
                </a:uFill>
                <a:latin typeface="標楷體" pitchFamily="65" charset="-120"/>
                <a:ea typeface="標楷體" pitchFamily="65" charset="-120"/>
                <a:hlinkClick r:id="" action="ppaction://noaction"/>
              </a:rPr>
              <a:t>日至</a:t>
            </a:r>
            <a:r>
              <a:rPr lang="en-US" altLang="zh-TW" sz="2800" b="1" u="heavy" dirty="0">
                <a:solidFill>
                  <a:schemeClr val="bg2">
                    <a:lumMod val="50000"/>
                  </a:schemeClr>
                </a:solidFill>
                <a:uFill>
                  <a:solidFill>
                    <a:srgbClr val="FF0000"/>
                  </a:solidFill>
                </a:uFill>
                <a:latin typeface="標楷體" pitchFamily="65" charset="-120"/>
                <a:ea typeface="標楷體" pitchFamily="65" charset="-120"/>
                <a:hlinkClick r:id="" action="ppaction://noaction"/>
              </a:rPr>
              <a:t>12</a:t>
            </a:r>
            <a:r>
              <a:rPr lang="zh-TW" altLang="en-US" sz="2800" b="1" u="heavy" dirty="0">
                <a:solidFill>
                  <a:schemeClr val="bg2">
                    <a:lumMod val="50000"/>
                  </a:schemeClr>
                </a:solidFill>
                <a:uFill>
                  <a:solidFill>
                    <a:srgbClr val="FF0000"/>
                  </a:solidFill>
                </a:uFill>
                <a:latin typeface="標楷體" pitchFamily="65" charset="-120"/>
                <a:ea typeface="標楷體" pitchFamily="65" charset="-120"/>
                <a:hlinkClick r:id="" action="ppaction://noaction"/>
              </a:rPr>
              <a:t>月</a:t>
            </a:r>
            <a:r>
              <a:rPr lang="en-US" altLang="zh-TW" sz="2800" b="1" u="heavy" dirty="0">
                <a:solidFill>
                  <a:schemeClr val="bg2">
                    <a:lumMod val="50000"/>
                  </a:schemeClr>
                </a:solidFill>
                <a:uFill>
                  <a:solidFill>
                    <a:srgbClr val="FF0000"/>
                  </a:solidFill>
                </a:uFill>
                <a:latin typeface="標楷體" pitchFamily="65" charset="-120"/>
                <a:ea typeface="標楷體" pitchFamily="65" charset="-120"/>
                <a:hlinkClick r:id="" action="ppaction://noaction"/>
              </a:rPr>
              <a:t>31</a:t>
            </a:r>
            <a:r>
              <a:rPr lang="zh-TW" altLang="en-US" sz="2800" b="1" u="heavy" dirty="0">
                <a:solidFill>
                  <a:schemeClr val="bg2">
                    <a:lumMod val="50000"/>
                  </a:schemeClr>
                </a:solidFill>
                <a:uFill>
                  <a:solidFill>
                    <a:srgbClr val="FF0000"/>
                  </a:solidFill>
                </a:uFill>
                <a:latin typeface="標楷體" pitchFamily="65" charset="-120"/>
                <a:ea typeface="標楷體" pitchFamily="65" charset="-120"/>
                <a:hlinkClick r:id="" action="ppaction://noaction"/>
              </a:rPr>
              <a:t>日</a:t>
            </a:r>
            <a:endParaRPr lang="en-US" altLang="zh-TW" sz="2800" b="1" dirty="0">
              <a:solidFill>
                <a:schemeClr val="accent1">
                  <a:lumMod val="75000"/>
                </a:schemeClr>
              </a:solidFill>
              <a:latin typeface="標楷體" pitchFamily="65" charset="-120"/>
              <a:ea typeface="標楷體" pitchFamily="65" charset="-120"/>
            </a:endParaRPr>
          </a:p>
          <a:p>
            <a:pPr marL="0" indent="0" algn="just"/>
            <a:r>
              <a:rPr lang="zh-TW" altLang="en-US" sz="2800" b="1" dirty="0">
                <a:solidFill>
                  <a:srgbClr val="9933FF"/>
                </a:solidFill>
                <a:latin typeface="標楷體" pitchFamily="65" charset="-120"/>
                <a:ea typeface="標楷體" pitchFamily="65" charset="-120"/>
              </a:rPr>
              <a:t>申報日</a:t>
            </a:r>
            <a:r>
              <a:rPr lang="zh-TW" altLang="en-US" sz="2800" b="1" dirty="0">
                <a:solidFill>
                  <a:schemeClr val="accent2">
                    <a:lumMod val="50000"/>
                  </a:schemeClr>
                </a:solidFill>
                <a:latin typeface="標楷體" pitchFamily="65" charset="-120"/>
                <a:ea typeface="標楷體" pitchFamily="65" charset="-120"/>
              </a:rPr>
              <a:t>：</a:t>
            </a:r>
            <a:r>
              <a:rPr lang="zh-TW" altLang="en-US" sz="2800" b="1" dirty="0">
                <a:solidFill>
                  <a:srgbClr val="000000"/>
                </a:solidFill>
                <a:latin typeface="標楷體" pitchFamily="65" charset="-120"/>
                <a:ea typeface="標楷體" pitchFamily="65" charset="-120"/>
              </a:rPr>
              <a:t>查詢所有財產狀況之</a:t>
            </a:r>
            <a:r>
              <a:rPr lang="zh-TW" altLang="en-US" sz="2800" b="1" dirty="0">
                <a:solidFill>
                  <a:srgbClr val="000000"/>
                </a:solidFill>
                <a:uFill>
                  <a:solidFill>
                    <a:schemeClr val="accent4">
                      <a:lumMod val="60000"/>
                      <a:lumOff val="40000"/>
                    </a:schemeClr>
                  </a:solidFill>
                </a:uFill>
                <a:latin typeface="標楷體" pitchFamily="65" charset="-120"/>
                <a:ea typeface="標楷體" pitchFamily="65" charset="-120"/>
              </a:rPr>
              <a:t>基準日</a:t>
            </a:r>
            <a:r>
              <a:rPr lang="zh-TW" altLang="en-US" sz="2800" b="1" dirty="0">
                <a:solidFill>
                  <a:srgbClr val="000000"/>
                </a:solidFill>
                <a:latin typeface="標楷體" pitchFamily="65" charset="-120"/>
                <a:ea typeface="標楷體" pitchFamily="65" charset="-120"/>
              </a:rPr>
              <a:t>。</a:t>
            </a:r>
            <a:endParaRPr lang="en-US" altLang="zh-TW" sz="2800" b="1" dirty="0">
              <a:solidFill>
                <a:srgbClr val="000000"/>
              </a:solidFill>
              <a:latin typeface="標楷體" pitchFamily="65" charset="-120"/>
              <a:ea typeface="標楷體" pitchFamily="65" charset="-120"/>
            </a:endParaRPr>
          </a:p>
          <a:p>
            <a:pPr marL="895350" indent="-714375" algn="just">
              <a:buFont typeface="Wingdings" pitchFamily="2" charset="2"/>
              <a:buNone/>
              <a:defRPr/>
            </a:pPr>
            <a:r>
              <a:rPr lang="zh-TW" altLang="en-US" sz="2800" b="1" dirty="0">
                <a:solidFill>
                  <a:schemeClr val="accent1">
                    <a:lumMod val="75000"/>
                  </a:schemeClr>
                </a:solidFill>
                <a:latin typeface="標楷體" pitchFamily="65" charset="-120"/>
                <a:ea typeface="標楷體" pitchFamily="65" charset="-120"/>
              </a:rPr>
              <a:t>例：申報日為</a:t>
            </a:r>
            <a:r>
              <a:rPr lang="en-US" altLang="zh-TW" sz="2800" b="1" dirty="0">
                <a:solidFill>
                  <a:schemeClr val="accent1">
                    <a:lumMod val="75000"/>
                  </a:schemeClr>
                </a:solidFill>
                <a:latin typeface="標楷體" pitchFamily="65" charset="-120"/>
                <a:ea typeface="標楷體" pitchFamily="65" charset="-120"/>
              </a:rPr>
              <a:t>110</a:t>
            </a:r>
            <a:r>
              <a:rPr lang="zh-TW" altLang="en-US" sz="2800" b="1" dirty="0">
                <a:solidFill>
                  <a:schemeClr val="accent1">
                    <a:lumMod val="75000"/>
                  </a:schemeClr>
                </a:solidFill>
                <a:latin typeface="標楷體" pitchFamily="65" charset="-120"/>
                <a:ea typeface="標楷體" pitchFamily="65" charset="-120"/>
              </a:rPr>
              <a:t>年</a:t>
            </a:r>
            <a:r>
              <a:rPr lang="en-US" altLang="zh-TW" sz="2800" b="1" dirty="0">
                <a:solidFill>
                  <a:schemeClr val="accent1">
                    <a:lumMod val="75000"/>
                  </a:schemeClr>
                </a:solidFill>
                <a:latin typeface="標楷體" pitchFamily="65" charset="-120"/>
                <a:ea typeface="標楷體" pitchFamily="65" charset="-120"/>
              </a:rPr>
              <a:t>11</a:t>
            </a:r>
            <a:r>
              <a:rPr lang="zh-TW" altLang="en-US" sz="2800" b="1" dirty="0">
                <a:solidFill>
                  <a:schemeClr val="accent1">
                    <a:lumMod val="75000"/>
                  </a:schemeClr>
                </a:solidFill>
                <a:latin typeface="標楷體" pitchFamily="65" charset="-120"/>
                <a:ea typeface="標楷體" pitchFamily="65" charset="-120"/>
              </a:rPr>
              <a:t>月</a:t>
            </a:r>
            <a:r>
              <a:rPr lang="en-US" altLang="zh-TW" sz="2800" b="1" dirty="0">
                <a:solidFill>
                  <a:schemeClr val="accent1">
                    <a:lumMod val="75000"/>
                  </a:schemeClr>
                </a:solidFill>
                <a:latin typeface="標楷體" pitchFamily="65" charset="-120"/>
                <a:ea typeface="標楷體" pitchFamily="65" charset="-120"/>
              </a:rPr>
              <a:t>5</a:t>
            </a:r>
            <a:r>
              <a:rPr lang="zh-TW" altLang="en-US" sz="2800" b="1" dirty="0">
                <a:solidFill>
                  <a:schemeClr val="accent1">
                    <a:lumMod val="75000"/>
                  </a:schemeClr>
                </a:solidFill>
                <a:latin typeface="標楷體" pitchFamily="65" charset="-120"/>
                <a:ea typeface="標楷體" pitchFamily="65" charset="-120"/>
              </a:rPr>
              <a:t>日，填寫銀行存款餘額便要以</a:t>
            </a:r>
            <a:r>
              <a:rPr lang="en-US" altLang="zh-TW" sz="2800" b="1" dirty="0">
                <a:solidFill>
                  <a:schemeClr val="accent1">
                    <a:lumMod val="75000"/>
                  </a:schemeClr>
                </a:solidFill>
                <a:latin typeface="標楷體" pitchFamily="65" charset="-120"/>
                <a:ea typeface="標楷體" pitchFamily="65" charset="-120"/>
              </a:rPr>
              <a:t>11</a:t>
            </a:r>
            <a:r>
              <a:rPr lang="zh-TW" altLang="en-US" sz="2800" b="1" dirty="0">
                <a:solidFill>
                  <a:schemeClr val="accent1">
                    <a:lumMod val="75000"/>
                  </a:schemeClr>
                </a:solidFill>
                <a:latin typeface="標楷體" pitchFamily="65" charset="-120"/>
                <a:ea typeface="標楷體" pitchFamily="65" charset="-120"/>
              </a:rPr>
              <a:t>月</a:t>
            </a:r>
            <a:r>
              <a:rPr lang="en-US" altLang="zh-TW" sz="2800" b="1" dirty="0">
                <a:solidFill>
                  <a:schemeClr val="accent1">
                    <a:lumMod val="75000"/>
                  </a:schemeClr>
                </a:solidFill>
                <a:latin typeface="標楷體" pitchFamily="65" charset="-120"/>
                <a:ea typeface="標楷體" pitchFamily="65" charset="-120"/>
              </a:rPr>
              <a:t>5</a:t>
            </a:r>
            <a:r>
              <a:rPr lang="zh-TW" altLang="en-US" sz="2800" b="1" dirty="0">
                <a:solidFill>
                  <a:schemeClr val="accent1">
                    <a:lumMod val="75000"/>
                  </a:schemeClr>
                </a:solidFill>
                <a:latin typeface="標楷體" pitchFamily="65" charset="-120"/>
                <a:ea typeface="標楷體" pitchFamily="65" charset="-120"/>
              </a:rPr>
              <a:t>日當天為準。</a:t>
            </a:r>
            <a:endParaRPr lang="en-US" altLang="zh-TW" sz="2800" b="1" dirty="0">
              <a:solidFill>
                <a:schemeClr val="accent1">
                  <a:lumMod val="75000"/>
                </a:schemeClr>
              </a:solidFill>
              <a:latin typeface="標楷體" pitchFamily="65" charset="-120"/>
              <a:ea typeface="標楷體" pitchFamily="65" charset="-120"/>
            </a:endParaRPr>
          </a:p>
          <a:p>
            <a:pPr marL="0" indent="0" algn="just"/>
            <a:r>
              <a:rPr lang="zh-TW" altLang="en-US" sz="2800" b="1" dirty="0">
                <a:solidFill>
                  <a:srgbClr val="9933FF"/>
                </a:solidFill>
                <a:latin typeface="標楷體" pitchFamily="65" charset="-120"/>
                <a:ea typeface="標楷體" pitchFamily="65" charset="-120"/>
              </a:rPr>
              <a:t>交件日</a:t>
            </a:r>
            <a:r>
              <a:rPr lang="en-US" altLang="zh-TW" sz="2800" b="1" dirty="0">
                <a:solidFill>
                  <a:srgbClr val="9933FF"/>
                </a:solidFill>
                <a:latin typeface="標楷體" pitchFamily="65" charset="-120"/>
                <a:ea typeface="標楷體" pitchFamily="65" charset="-120"/>
              </a:rPr>
              <a:t>(</a:t>
            </a:r>
            <a:r>
              <a:rPr lang="zh-TW" altLang="en-US" sz="2800" b="1" dirty="0">
                <a:solidFill>
                  <a:srgbClr val="9933FF"/>
                </a:solidFill>
                <a:latin typeface="標楷體" pitchFamily="65" charset="-120"/>
                <a:ea typeface="標楷體" pitchFamily="65" charset="-120"/>
              </a:rPr>
              <a:t>上傳日</a:t>
            </a:r>
            <a:r>
              <a:rPr lang="en-US" altLang="zh-TW" sz="2800" b="1" dirty="0">
                <a:solidFill>
                  <a:srgbClr val="9933FF"/>
                </a:solidFill>
                <a:latin typeface="標楷體" pitchFamily="65" charset="-120"/>
                <a:ea typeface="標楷體" pitchFamily="65" charset="-120"/>
              </a:rPr>
              <a:t>)</a:t>
            </a:r>
            <a:r>
              <a:rPr lang="zh-TW" altLang="en-US" sz="2800" b="1" dirty="0">
                <a:solidFill>
                  <a:schemeClr val="accent2">
                    <a:lumMod val="50000"/>
                  </a:schemeClr>
                </a:solidFill>
                <a:latin typeface="標楷體" pitchFamily="65" charset="-120"/>
                <a:ea typeface="標楷體" pitchFamily="65" charset="-120"/>
              </a:rPr>
              <a:t>：</a:t>
            </a:r>
            <a:r>
              <a:rPr lang="zh-TW" altLang="en-US" sz="2800" b="1" dirty="0">
                <a:solidFill>
                  <a:srgbClr val="000000"/>
                </a:solidFill>
                <a:latin typeface="標楷體" pitchFamily="65" charset="-120"/>
                <a:ea typeface="標楷體" pitchFamily="65" charset="-120"/>
              </a:rPr>
              <a:t>繳交財產申報表之</a:t>
            </a:r>
            <a:r>
              <a:rPr lang="zh-TW" altLang="en-US" sz="2800" b="1" dirty="0">
                <a:solidFill>
                  <a:srgbClr val="000000"/>
                </a:solidFill>
                <a:uFill>
                  <a:solidFill>
                    <a:schemeClr val="tx1">
                      <a:lumMod val="60000"/>
                      <a:lumOff val="40000"/>
                    </a:schemeClr>
                  </a:solidFill>
                </a:uFill>
                <a:latin typeface="標楷體" pitchFamily="65" charset="-120"/>
                <a:ea typeface="標楷體" pitchFamily="65" charset="-120"/>
              </a:rPr>
              <a:t>送件日</a:t>
            </a:r>
            <a:r>
              <a:rPr lang="zh-TW" altLang="en-US" sz="2800" b="1" dirty="0">
                <a:solidFill>
                  <a:srgbClr val="000000"/>
                </a:solidFill>
                <a:latin typeface="標楷體" pitchFamily="65" charset="-120"/>
                <a:ea typeface="標楷體" pitchFamily="65" charset="-120"/>
              </a:rPr>
              <a:t>。</a:t>
            </a:r>
            <a:endParaRPr lang="en-US" altLang="zh-TW" sz="2800" b="1" dirty="0">
              <a:solidFill>
                <a:srgbClr val="000000"/>
              </a:solidFill>
              <a:latin typeface="標楷體" pitchFamily="65" charset="-120"/>
              <a:ea typeface="標楷體" pitchFamily="65" charset="-120"/>
            </a:endParaRPr>
          </a:p>
          <a:p>
            <a:pPr marL="180975" indent="-180975" algn="just"/>
            <a:r>
              <a:rPr lang="zh-TW" altLang="en-US" sz="2800" b="1" dirty="0">
                <a:solidFill>
                  <a:srgbClr val="9933FF"/>
                </a:solidFill>
                <a:latin typeface="標楷體" pitchFamily="65" charset="-120"/>
                <a:ea typeface="標楷體" pitchFamily="65" charset="-120"/>
              </a:rPr>
              <a:t>故意申報不實</a:t>
            </a:r>
            <a:r>
              <a:rPr lang="zh-TW" altLang="en-US" sz="2800" b="1" dirty="0">
                <a:solidFill>
                  <a:schemeClr val="accent2">
                    <a:lumMod val="50000"/>
                  </a:schemeClr>
                </a:solidFill>
                <a:latin typeface="標楷體" pitchFamily="65" charset="-120"/>
                <a:ea typeface="標楷體" pitchFamily="65" charset="-120"/>
              </a:rPr>
              <a:t>：</a:t>
            </a:r>
            <a:r>
              <a:rPr lang="zh-TW" altLang="en-US" sz="2800" b="1" dirty="0">
                <a:solidFill>
                  <a:srgbClr val="000000"/>
                </a:solidFill>
                <a:latin typeface="標楷體" pitchFamily="65" charset="-120"/>
                <a:ea typeface="標楷體" pitchFamily="65" charset="-120"/>
              </a:rPr>
              <a:t>包括「直接故意」與「</a:t>
            </a:r>
            <a:r>
              <a:rPr lang="zh-TW" altLang="en-US" sz="2800" b="1" dirty="0">
                <a:solidFill>
                  <a:srgbClr val="FF0000"/>
                </a:solidFill>
                <a:latin typeface="標楷體" pitchFamily="65" charset="-120"/>
                <a:ea typeface="標楷體" pitchFamily="65" charset="-120"/>
              </a:rPr>
              <a:t>間接故意</a:t>
            </a:r>
            <a:r>
              <a:rPr lang="zh-TW" altLang="en-US" sz="2800" b="1" dirty="0">
                <a:solidFill>
                  <a:srgbClr val="000000"/>
                </a:solidFill>
                <a:latin typeface="標楷體" pitchFamily="65" charset="-120"/>
                <a:ea typeface="標楷體" pitchFamily="65" charset="-120"/>
              </a:rPr>
              <a:t>」。</a:t>
            </a:r>
            <a:endParaRPr lang="en-US" altLang="zh-TW" sz="2800" b="1" dirty="0">
              <a:solidFill>
                <a:srgbClr val="000000"/>
              </a:solidFill>
              <a:latin typeface="標楷體" pitchFamily="65" charset="-120"/>
              <a:ea typeface="標楷體" pitchFamily="65" charset="-120"/>
            </a:endParaRPr>
          </a:p>
          <a:p>
            <a:pPr marL="990600" indent="-809625" algn="just">
              <a:buNone/>
            </a:pPr>
            <a:r>
              <a:rPr lang="zh-TW" altLang="en-US" sz="2800" b="1" dirty="0">
                <a:solidFill>
                  <a:schemeClr val="accent1">
                    <a:lumMod val="75000"/>
                  </a:schemeClr>
                </a:solidFill>
                <a:latin typeface="標楷體" pitchFamily="65" charset="-120"/>
                <a:ea typeface="標楷體" pitchFamily="65" charset="-120"/>
              </a:rPr>
              <a:t>例：未盡清查自己、配偶及未成年子女財產項目之責任，任意申報而造成申報不符即屬後者。</a:t>
            </a:r>
            <a:endParaRPr lang="en-US" altLang="zh-TW" sz="2800" dirty="0">
              <a:solidFill>
                <a:schemeClr val="accent1">
                  <a:lumMod val="75000"/>
                </a:schemeClr>
              </a:solidFill>
            </a:endParaRPr>
          </a:p>
          <a:p>
            <a:endParaRPr lang="zh-TW" altLang="en-US" dirty="0"/>
          </a:p>
        </p:txBody>
      </p:sp>
    </p:spTree>
    <p:extLst>
      <p:ext uri="{BB962C8B-B14F-4D97-AF65-F5344CB8AC3E}">
        <p14:creationId xmlns:p14="http://schemas.microsoft.com/office/powerpoint/2010/main" val="19323173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0" y="2880360"/>
            <a:ext cx="9144000" cy="2926080"/>
            <a:chOff x="0" y="2880360"/>
            <a:chExt cx="9144000" cy="2926080"/>
          </a:xfrm>
        </p:grpSpPr>
        <p:pic>
          <p:nvPicPr>
            <p:cNvPr id="3" name="object 3"/>
            <p:cNvPicPr/>
            <p:nvPr/>
          </p:nvPicPr>
          <p:blipFill>
            <a:blip r:embed="rId2" cstate="print"/>
            <a:stretch>
              <a:fillRect/>
            </a:stretch>
          </p:blipFill>
          <p:spPr>
            <a:xfrm>
              <a:off x="0" y="2880360"/>
              <a:ext cx="9143999" cy="2926079"/>
            </a:xfrm>
            <a:prstGeom prst="rect">
              <a:avLst/>
            </a:prstGeom>
          </p:spPr>
        </p:pic>
        <p:pic>
          <p:nvPicPr>
            <p:cNvPr id="4" name="object 4"/>
            <p:cNvPicPr/>
            <p:nvPr/>
          </p:nvPicPr>
          <p:blipFill>
            <a:blip r:embed="rId3" cstate="print"/>
            <a:stretch>
              <a:fillRect/>
            </a:stretch>
          </p:blipFill>
          <p:spPr>
            <a:xfrm>
              <a:off x="1188720" y="3316224"/>
              <a:ext cx="573024" cy="573024"/>
            </a:xfrm>
            <a:prstGeom prst="rect">
              <a:avLst/>
            </a:prstGeom>
          </p:spPr>
        </p:pic>
        <p:pic>
          <p:nvPicPr>
            <p:cNvPr id="5" name="object 5"/>
            <p:cNvPicPr/>
            <p:nvPr/>
          </p:nvPicPr>
          <p:blipFill>
            <a:blip r:embed="rId4" cstate="print"/>
            <a:stretch>
              <a:fillRect/>
            </a:stretch>
          </p:blipFill>
          <p:spPr>
            <a:xfrm>
              <a:off x="2014727" y="3316224"/>
              <a:ext cx="573024" cy="573024"/>
            </a:xfrm>
            <a:prstGeom prst="rect">
              <a:avLst/>
            </a:prstGeom>
          </p:spPr>
        </p:pic>
        <p:pic>
          <p:nvPicPr>
            <p:cNvPr id="6" name="object 6"/>
            <p:cNvPicPr/>
            <p:nvPr/>
          </p:nvPicPr>
          <p:blipFill>
            <a:blip r:embed="rId5" cstate="print"/>
            <a:stretch>
              <a:fillRect/>
            </a:stretch>
          </p:blipFill>
          <p:spPr>
            <a:xfrm>
              <a:off x="3051048" y="3291840"/>
              <a:ext cx="573024" cy="573024"/>
            </a:xfrm>
            <a:prstGeom prst="rect">
              <a:avLst/>
            </a:prstGeom>
          </p:spPr>
        </p:pic>
        <p:pic>
          <p:nvPicPr>
            <p:cNvPr id="7" name="object 7"/>
            <p:cNvPicPr/>
            <p:nvPr/>
          </p:nvPicPr>
          <p:blipFill>
            <a:blip r:embed="rId6" cstate="print"/>
            <a:stretch>
              <a:fillRect/>
            </a:stretch>
          </p:blipFill>
          <p:spPr>
            <a:xfrm>
              <a:off x="3895344" y="3285744"/>
              <a:ext cx="573024" cy="573023"/>
            </a:xfrm>
            <a:prstGeom prst="rect">
              <a:avLst/>
            </a:prstGeom>
          </p:spPr>
        </p:pic>
      </p:grpSp>
      <p:sp>
        <p:nvSpPr>
          <p:cNvPr id="8" name="object 8"/>
          <p:cNvSpPr txBox="1">
            <a:spLocks noGrp="1"/>
          </p:cNvSpPr>
          <p:nvPr>
            <p:ph type="title"/>
          </p:nvPr>
        </p:nvSpPr>
        <p:spPr>
          <a:xfrm>
            <a:off x="3308096" y="445085"/>
            <a:ext cx="7359903" cy="691215"/>
          </a:xfrm>
          <a:prstGeom prst="rect">
            <a:avLst/>
          </a:prstGeom>
        </p:spPr>
        <p:txBody>
          <a:bodyPr vert="horz" wrap="square" lIns="0" tIns="13970" rIns="0" bIns="0" rtlCol="0" anchor="t">
            <a:spAutoFit/>
          </a:bodyPr>
          <a:lstStyle/>
          <a:p>
            <a:pPr marL="12700">
              <a:lnSpc>
                <a:spcPct val="100000"/>
              </a:lnSpc>
              <a:spcBef>
                <a:spcPts val="110"/>
              </a:spcBef>
            </a:pPr>
            <a:r>
              <a:rPr spc="5" dirty="0"/>
              <a:t>讀檔</a:t>
            </a:r>
            <a:r>
              <a:rPr spc="5" dirty="0">
                <a:latin typeface="Arial"/>
                <a:cs typeface="Arial"/>
              </a:rPr>
              <a:t>-</a:t>
            </a:r>
            <a:r>
              <a:rPr spc="10" dirty="0"/>
              <a:t>下</a:t>
            </a:r>
            <a:r>
              <a:rPr spc="5" dirty="0"/>
              <a:t>載</a:t>
            </a:r>
            <a:r>
              <a:rPr spc="10" dirty="0"/>
              <a:t>近三年度申</a:t>
            </a:r>
            <a:r>
              <a:rPr spc="-15" dirty="0"/>
              <a:t>報</a:t>
            </a:r>
            <a:r>
              <a:rPr spc="10" dirty="0"/>
              <a:t>資料</a:t>
            </a:r>
          </a:p>
        </p:txBody>
      </p:sp>
      <p:sp>
        <p:nvSpPr>
          <p:cNvPr id="10" name="object 10"/>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50</a:t>
            </a:fld>
            <a:endParaRPr spc="-5" dirty="0"/>
          </a:p>
        </p:txBody>
      </p:sp>
      <p:sp>
        <p:nvSpPr>
          <p:cNvPr id="9" name="object 9"/>
          <p:cNvSpPr txBox="1"/>
          <p:nvPr/>
        </p:nvSpPr>
        <p:spPr>
          <a:xfrm>
            <a:off x="1965756" y="1414019"/>
            <a:ext cx="8160384" cy="1292225"/>
          </a:xfrm>
          <a:prstGeom prst="rect">
            <a:avLst/>
          </a:prstGeom>
        </p:spPr>
        <p:txBody>
          <a:bodyPr vert="horz" wrap="square" lIns="0" tIns="50800" rIns="0" bIns="0" rtlCol="0">
            <a:spAutoFit/>
          </a:bodyPr>
          <a:lstStyle/>
          <a:p>
            <a:pPr marL="356870" marR="5080" indent="-344805" algn="just">
              <a:lnSpc>
                <a:spcPts val="2380"/>
              </a:lnSpc>
              <a:spcBef>
                <a:spcPts val="400"/>
              </a:spcBef>
              <a:buFont typeface="Wingdings"/>
              <a:buChar char=""/>
              <a:tabLst>
                <a:tab pos="357505" algn="l"/>
              </a:tabLst>
            </a:pPr>
            <a:r>
              <a:rPr sz="2200" spc="5" dirty="0">
                <a:latin typeface="Microsoft JhengHei"/>
                <a:cs typeface="Microsoft JhengHei"/>
              </a:rPr>
              <a:t>進入後可選擇【下載授</a:t>
            </a:r>
            <a:r>
              <a:rPr sz="2200" spc="-20" dirty="0">
                <a:latin typeface="Microsoft JhengHei"/>
                <a:cs typeface="Microsoft JhengHei"/>
              </a:rPr>
              <a:t>權</a:t>
            </a:r>
            <a:r>
              <a:rPr sz="2200" spc="5" dirty="0">
                <a:latin typeface="Microsoft JhengHei"/>
                <a:cs typeface="Microsoft JhengHei"/>
              </a:rPr>
              <a:t>查調</a:t>
            </a:r>
            <a:r>
              <a:rPr sz="2200" spc="-20" dirty="0">
                <a:latin typeface="Microsoft JhengHei"/>
                <a:cs typeface="Microsoft JhengHei"/>
              </a:rPr>
              <a:t>財</a:t>
            </a:r>
            <a:r>
              <a:rPr sz="2200" spc="5" dirty="0">
                <a:latin typeface="Microsoft JhengHei"/>
                <a:cs typeface="Microsoft JhengHei"/>
              </a:rPr>
              <a:t>產資</a:t>
            </a:r>
            <a:r>
              <a:rPr sz="2200" spc="-15" dirty="0">
                <a:latin typeface="Microsoft JhengHei"/>
                <a:cs typeface="Microsoft JhengHei"/>
              </a:rPr>
              <a:t>料</a:t>
            </a:r>
            <a:r>
              <a:rPr sz="2200" spc="5" dirty="0">
                <a:latin typeface="Microsoft JhengHei"/>
                <a:cs typeface="Microsoft JhengHei"/>
              </a:rPr>
              <a:t>】</a:t>
            </a:r>
            <a:r>
              <a:rPr sz="2200" spc="-10" dirty="0">
                <a:latin typeface="Microsoft JhengHei"/>
                <a:cs typeface="Microsoft JhengHei"/>
              </a:rPr>
              <a:t> </a:t>
            </a:r>
            <a:r>
              <a:rPr sz="2200" spc="5" dirty="0">
                <a:latin typeface="Microsoft JhengHei"/>
                <a:cs typeface="Microsoft JhengHei"/>
              </a:rPr>
              <a:t>、</a:t>
            </a:r>
            <a:r>
              <a:rPr sz="2200" spc="45" dirty="0">
                <a:latin typeface="Microsoft JhengHei"/>
                <a:cs typeface="Microsoft JhengHei"/>
              </a:rPr>
              <a:t> </a:t>
            </a:r>
            <a:r>
              <a:rPr sz="2200" spc="5" dirty="0">
                <a:latin typeface="Microsoft JhengHei"/>
                <a:cs typeface="Microsoft JhengHei"/>
              </a:rPr>
              <a:t>【下載近三年度申 報資料】</a:t>
            </a:r>
            <a:r>
              <a:rPr sz="2200" spc="15" dirty="0">
                <a:latin typeface="Microsoft JhengHei"/>
                <a:cs typeface="Microsoft JhengHei"/>
              </a:rPr>
              <a:t> </a:t>
            </a:r>
            <a:r>
              <a:rPr sz="2200" spc="5" dirty="0">
                <a:latin typeface="Microsoft JhengHei"/>
                <a:cs typeface="Microsoft JhengHei"/>
              </a:rPr>
              <a:t>、</a:t>
            </a:r>
            <a:r>
              <a:rPr sz="2200" spc="45" dirty="0">
                <a:latin typeface="Microsoft JhengHei"/>
                <a:cs typeface="Microsoft JhengHei"/>
              </a:rPr>
              <a:t> </a:t>
            </a:r>
            <a:r>
              <a:rPr sz="2200" spc="5" dirty="0">
                <a:latin typeface="Microsoft JhengHei"/>
                <a:cs typeface="Microsoft JhengHei"/>
              </a:rPr>
              <a:t>【匯入上次暫存資</a:t>
            </a:r>
            <a:r>
              <a:rPr sz="2200" spc="10" dirty="0">
                <a:latin typeface="Microsoft JhengHei"/>
                <a:cs typeface="Microsoft JhengHei"/>
              </a:rPr>
              <a:t>料</a:t>
            </a:r>
            <a:r>
              <a:rPr sz="2200" spc="5" dirty="0">
                <a:latin typeface="Microsoft JhengHei"/>
                <a:cs typeface="Microsoft JhengHei"/>
              </a:rPr>
              <a:t>】</a:t>
            </a:r>
            <a:r>
              <a:rPr sz="2200" spc="-5" dirty="0">
                <a:latin typeface="Microsoft JhengHei"/>
                <a:cs typeface="Microsoft JhengHei"/>
              </a:rPr>
              <a:t> </a:t>
            </a:r>
            <a:r>
              <a:rPr sz="2200" spc="5" dirty="0">
                <a:latin typeface="Microsoft JhengHei"/>
                <a:cs typeface="Microsoft JhengHei"/>
              </a:rPr>
              <a:t>，或是選擇【自行登</a:t>
            </a:r>
            <a:r>
              <a:rPr sz="2200" spc="-25" dirty="0">
                <a:latin typeface="Microsoft JhengHei"/>
                <a:cs typeface="Microsoft JhengHei"/>
              </a:rPr>
              <a:t>打</a:t>
            </a:r>
            <a:r>
              <a:rPr sz="2200" spc="5" dirty="0">
                <a:latin typeface="Microsoft JhengHei"/>
                <a:cs typeface="Microsoft JhengHei"/>
              </a:rPr>
              <a:t>】自 行登打財產資</a:t>
            </a:r>
            <a:r>
              <a:rPr sz="2200" spc="10" dirty="0">
                <a:latin typeface="Microsoft JhengHei"/>
                <a:cs typeface="Microsoft JhengHei"/>
              </a:rPr>
              <a:t>料。</a:t>
            </a:r>
            <a:endParaRPr sz="2200">
              <a:latin typeface="Microsoft JhengHei"/>
              <a:cs typeface="Microsoft JhengHei"/>
            </a:endParaRPr>
          </a:p>
          <a:p>
            <a:pPr marL="356870" indent="-344805" algn="just">
              <a:lnSpc>
                <a:spcPts val="2525"/>
              </a:lnSpc>
              <a:buFont typeface="Wingdings"/>
              <a:buChar char=""/>
              <a:tabLst>
                <a:tab pos="357505" algn="l"/>
              </a:tabLst>
            </a:pPr>
            <a:r>
              <a:rPr sz="2200" spc="5" dirty="0">
                <a:latin typeface="Microsoft JhengHei"/>
                <a:cs typeface="Microsoft JhengHei"/>
              </a:rPr>
              <a:t>系統將自動帶出申報人</a:t>
            </a:r>
            <a:r>
              <a:rPr sz="2200" spc="-20" dirty="0">
                <a:latin typeface="Microsoft JhengHei"/>
                <a:cs typeface="Microsoft JhengHei"/>
              </a:rPr>
              <a:t>近</a:t>
            </a:r>
            <a:r>
              <a:rPr sz="2200" spc="5" dirty="0">
                <a:latin typeface="Microsoft JhengHei"/>
                <a:cs typeface="Microsoft JhengHei"/>
              </a:rPr>
              <a:t>三年</a:t>
            </a:r>
            <a:r>
              <a:rPr sz="2200" spc="-20" dirty="0">
                <a:latin typeface="Microsoft JhengHei"/>
                <a:cs typeface="Microsoft JhengHei"/>
              </a:rPr>
              <a:t>度</a:t>
            </a:r>
            <a:r>
              <a:rPr sz="2200" spc="5" dirty="0">
                <a:latin typeface="Microsoft JhengHei"/>
                <a:cs typeface="Microsoft JhengHei"/>
              </a:rPr>
              <a:t>之歷</a:t>
            </a:r>
            <a:r>
              <a:rPr sz="2200" spc="-20" dirty="0">
                <a:latin typeface="Microsoft JhengHei"/>
                <a:cs typeface="Microsoft JhengHei"/>
              </a:rPr>
              <a:t>次</a:t>
            </a:r>
            <a:r>
              <a:rPr sz="2200" spc="5" dirty="0">
                <a:latin typeface="Microsoft JhengHei"/>
                <a:cs typeface="Microsoft JhengHei"/>
              </a:rPr>
              <a:t>申報</a:t>
            </a:r>
            <a:r>
              <a:rPr sz="2200" spc="-20" dirty="0">
                <a:latin typeface="Microsoft JhengHei"/>
                <a:cs typeface="Microsoft JhengHei"/>
              </a:rPr>
              <a:t>資</a:t>
            </a:r>
            <a:r>
              <a:rPr sz="2200" spc="5" dirty="0">
                <a:latin typeface="Microsoft JhengHei"/>
                <a:cs typeface="Microsoft JhengHei"/>
              </a:rPr>
              <a:t>料供</a:t>
            </a:r>
            <a:r>
              <a:rPr sz="2200" spc="-20" dirty="0">
                <a:latin typeface="Microsoft JhengHei"/>
                <a:cs typeface="Microsoft JhengHei"/>
              </a:rPr>
              <a:t>下</a:t>
            </a:r>
            <a:r>
              <a:rPr sz="2200" spc="5" dirty="0">
                <a:latin typeface="Microsoft JhengHei"/>
                <a:cs typeface="Microsoft JhengHei"/>
              </a:rPr>
              <a:t>載使</a:t>
            </a:r>
            <a:r>
              <a:rPr sz="2200" spc="-20" dirty="0">
                <a:latin typeface="Microsoft JhengHei"/>
                <a:cs typeface="Microsoft JhengHei"/>
              </a:rPr>
              <a:t>用</a:t>
            </a:r>
            <a:r>
              <a:rPr sz="2200" spc="5" dirty="0">
                <a:latin typeface="Microsoft JhengHei"/>
                <a:cs typeface="Microsoft JhengHei"/>
              </a:rPr>
              <a:t>。</a:t>
            </a:r>
            <a:endParaRPr sz="2200">
              <a:latin typeface="Microsoft JhengHei"/>
              <a:cs typeface="Microsoft JhengHe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16654" y="398730"/>
            <a:ext cx="5025958" cy="691215"/>
          </a:xfrm>
          <a:prstGeom prst="rect">
            <a:avLst/>
          </a:prstGeom>
        </p:spPr>
        <p:txBody>
          <a:bodyPr vert="horz" wrap="square" lIns="0" tIns="13970" rIns="0" bIns="0" rtlCol="0" anchor="t">
            <a:spAutoFit/>
          </a:bodyPr>
          <a:lstStyle/>
          <a:p>
            <a:pPr marL="12700">
              <a:lnSpc>
                <a:spcPct val="100000"/>
              </a:lnSpc>
              <a:spcBef>
                <a:spcPts val="110"/>
              </a:spcBef>
            </a:pPr>
            <a:r>
              <a:rPr spc="5" dirty="0"/>
              <a:t>申報</a:t>
            </a:r>
            <a:r>
              <a:rPr spc="10" dirty="0"/>
              <a:t>表</a:t>
            </a:r>
            <a:r>
              <a:rPr spc="5" dirty="0">
                <a:latin typeface="Arial"/>
                <a:cs typeface="Arial"/>
              </a:rPr>
              <a:t>-</a:t>
            </a:r>
            <a:r>
              <a:rPr spc="10" dirty="0"/>
              <a:t>基本資料</a:t>
            </a:r>
          </a:p>
        </p:txBody>
      </p:sp>
      <p:sp>
        <p:nvSpPr>
          <p:cNvPr id="3" name="object 3"/>
          <p:cNvSpPr txBox="1"/>
          <p:nvPr/>
        </p:nvSpPr>
        <p:spPr>
          <a:xfrm>
            <a:off x="1965757" y="1294588"/>
            <a:ext cx="8193405" cy="1075055"/>
          </a:xfrm>
          <a:prstGeom prst="rect">
            <a:avLst/>
          </a:prstGeom>
        </p:spPr>
        <p:txBody>
          <a:bodyPr vert="horz" wrap="square" lIns="0" tIns="12700" rIns="0" bIns="0" rtlCol="0">
            <a:spAutoFit/>
          </a:bodyPr>
          <a:lstStyle/>
          <a:p>
            <a:pPr marL="356870" indent="-344805">
              <a:lnSpc>
                <a:spcPts val="2735"/>
              </a:lnSpc>
              <a:spcBef>
                <a:spcPts val="100"/>
              </a:spcBef>
              <a:buFont typeface="Wingdings"/>
              <a:buChar char=""/>
              <a:tabLst>
                <a:tab pos="357505" algn="l"/>
              </a:tabLst>
            </a:pPr>
            <a:r>
              <a:rPr sz="2400" spc="-5" dirty="0">
                <a:latin typeface="Microsoft JhengHei"/>
                <a:cs typeface="Microsoft JhengHei"/>
              </a:rPr>
              <a:t>部分基本資料由系統自動帶</a:t>
            </a:r>
            <a:r>
              <a:rPr sz="2400" spc="5" dirty="0">
                <a:latin typeface="Microsoft JhengHei"/>
                <a:cs typeface="Microsoft JhengHei"/>
              </a:rPr>
              <a:t>入</a:t>
            </a:r>
            <a:r>
              <a:rPr sz="2400" spc="-10" dirty="0">
                <a:latin typeface="Arial MT"/>
                <a:cs typeface="Arial MT"/>
              </a:rPr>
              <a:t>(</a:t>
            </a:r>
            <a:r>
              <a:rPr sz="2400" dirty="0">
                <a:latin typeface="Microsoft JhengHei"/>
                <a:cs typeface="Microsoft JhengHei"/>
              </a:rPr>
              <a:t>反灰部</a:t>
            </a:r>
            <a:r>
              <a:rPr sz="2400" spc="-5" dirty="0">
                <a:latin typeface="Microsoft JhengHei"/>
                <a:cs typeface="Microsoft JhengHei"/>
              </a:rPr>
              <a:t>分</a:t>
            </a:r>
            <a:r>
              <a:rPr sz="2400" spc="-10" dirty="0">
                <a:latin typeface="Arial MT"/>
                <a:cs typeface="Arial MT"/>
              </a:rPr>
              <a:t>)</a:t>
            </a:r>
            <a:r>
              <a:rPr sz="2400" spc="-5" dirty="0">
                <a:latin typeface="Microsoft JhengHei"/>
                <a:cs typeface="Microsoft JhengHei"/>
              </a:rPr>
              <a:t>，無法自行修改，</a:t>
            </a:r>
            <a:endParaRPr sz="2400">
              <a:latin typeface="Microsoft JhengHei"/>
              <a:cs typeface="Microsoft JhengHei"/>
            </a:endParaRPr>
          </a:p>
          <a:p>
            <a:pPr marL="356870">
              <a:lnSpc>
                <a:spcPts val="2690"/>
              </a:lnSpc>
            </a:pPr>
            <a:r>
              <a:rPr sz="2400" dirty="0">
                <a:latin typeface="Microsoft JhengHei"/>
                <a:cs typeface="Microsoft JhengHei"/>
              </a:rPr>
              <a:t>若有誤須洽</a:t>
            </a:r>
            <a:r>
              <a:rPr sz="2400" u="heavy" dirty="0">
                <a:uFill>
                  <a:solidFill>
                    <a:srgbClr val="000000"/>
                  </a:solidFill>
                </a:uFill>
                <a:latin typeface="Microsoft JhengHei"/>
                <a:cs typeface="Microsoft JhengHei"/>
              </a:rPr>
              <a:t>受理申報單位</a:t>
            </a:r>
            <a:r>
              <a:rPr sz="2400" dirty="0">
                <a:latin typeface="Microsoft JhengHei"/>
                <a:cs typeface="Microsoft JhengHei"/>
              </a:rPr>
              <a:t>。</a:t>
            </a:r>
            <a:endParaRPr sz="2400">
              <a:latin typeface="Microsoft JhengHei"/>
              <a:cs typeface="Microsoft JhengHei"/>
            </a:endParaRPr>
          </a:p>
          <a:p>
            <a:pPr marL="356870" indent="-344805">
              <a:lnSpc>
                <a:spcPts val="2830"/>
              </a:lnSpc>
              <a:buFont typeface="Wingdings"/>
              <a:buChar char=""/>
              <a:tabLst>
                <a:tab pos="357505" algn="l"/>
              </a:tabLst>
            </a:pPr>
            <a:r>
              <a:rPr sz="2400" spc="-5" dirty="0">
                <a:latin typeface="Microsoft JhengHei"/>
                <a:cs typeface="Microsoft JhengHei"/>
              </a:rPr>
              <a:t>基本資料填寫完後</a:t>
            </a:r>
            <a:r>
              <a:rPr sz="2400" spc="5" dirty="0">
                <a:latin typeface="Microsoft JhengHei"/>
                <a:cs typeface="Microsoft JhengHei"/>
              </a:rPr>
              <a:t>按</a:t>
            </a:r>
            <a:r>
              <a:rPr sz="2400" spc="-5" dirty="0">
                <a:latin typeface="Microsoft JhengHei"/>
                <a:cs typeface="Microsoft JhengHei"/>
              </a:rPr>
              <a:t>【存檔】</a:t>
            </a:r>
            <a:r>
              <a:rPr sz="2400" dirty="0">
                <a:latin typeface="Microsoft JhengHei"/>
                <a:cs typeface="Microsoft JhengHei"/>
              </a:rPr>
              <a:t>。</a:t>
            </a:r>
            <a:endParaRPr sz="2400">
              <a:latin typeface="Microsoft JhengHei"/>
              <a:cs typeface="Microsoft JhengHei"/>
            </a:endParaRPr>
          </a:p>
        </p:txBody>
      </p:sp>
      <p:grpSp>
        <p:nvGrpSpPr>
          <p:cNvPr id="4" name="object 4"/>
          <p:cNvGrpSpPr/>
          <p:nvPr/>
        </p:nvGrpSpPr>
        <p:grpSpPr>
          <a:xfrm>
            <a:off x="1886711" y="2398776"/>
            <a:ext cx="8244840" cy="3886200"/>
            <a:chOff x="362711" y="2398776"/>
            <a:chExt cx="8244840" cy="3886200"/>
          </a:xfrm>
        </p:grpSpPr>
        <p:pic>
          <p:nvPicPr>
            <p:cNvPr id="5" name="object 5"/>
            <p:cNvPicPr/>
            <p:nvPr/>
          </p:nvPicPr>
          <p:blipFill>
            <a:blip r:embed="rId2" cstate="print"/>
            <a:stretch>
              <a:fillRect/>
            </a:stretch>
          </p:blipFill>
          <p:spPr>
            <a:xfrm>
              <a:off x="362711" y="2398776"/>
              <a:ext cx="8244840" cy="3886200"/>
            </a:xfrm>
            <a:prstGeom prst="rect">
              <a:avLst/>
            </a:prstGeom>
          </p:spPr>
        </p:pic>
        <p:sp>
          <p:nvSpPr>
            <p:cNvPr id="6" name="object 6"/>
            <p:cNvSpPr/>
            <p:nvPr/>
          </p:nvSpPr>
          <p:spPr>
            <a:xfrm>
              <a:off x="1042415" y="3861816"/>
              <a:ext cx="7129780" cy="646430"/>
            </a:xfrm>
            <a:custGeom>
              <a:avLst/>
              <a:gdLst/>
              <a:ahLst/>
              <a:cxnLst/>
              <a:rect l="l" t="t" r="r" b="b"/>
              <a:pathLst>
                <a:path w="7129780" h="646429">
                  <a:moveTo>
                    <a:pt x="7129272" y="0"/>
                  </a:moveTo>
                  <a:lnTo>
                    <a:pt x="0" y="0"/>
                  </a:lnTo>
                  <a:lnTo>
                    <a:pt x="0" y="646175"/>
                  </a:lnTo>
                  <a:lnTo>
                    <a:pt x="7129272" y="646175"/>
                  </a:lnTo>
                  <a:lnTo>
                    <a:pt x="7129272" y="0"/>
                  </a:lnTo>
                  <a:close/>
                </a:path>
              </a:pathLst>
            </a:custGeom>
            <a:solidFill>
              <a:srgbClr val="F1F1F1"/>
            </a:solidFill>
          </p:spPr>
          <p:txBody>
            <a:bodyPr wrap="square" lIns="0" tIns="0" rIns="0" bIns="0" rtlCol="0"/>
            <a:lstStyle/>
            <a:p>
              <a:endParaRPr/>
            </a:p>
          </p:txBody>
        </p:sp>
        <p:pic>
          <p:nvPicPr>
            <p:cNvPr id="7" name="object 7"/>
            <p:cNvPicPr/>
            <p:nvPr/>
          </p:nvPicPr>
          <p:blipFill>
            <a:blip r:embed="rId3" cstate="print"/>
            <a:stretch>
              <a:fillRect/>
            </a:stretch>
          </p:blipFill>
          <p:spPr>
            <a:xfrm>
              <a:off x="725423" y="3931920"/>
              <a:ext cx="7446264" cy="408431"/>
            </a:xfrm>
            <a:prstGeom prst="rect">
              <a:avLst/>
            </a:prstGeom>
          </p:spPr>
        </p:pic>
        <p:sp>
          <p:nvSpPr>
            <p:cNvPr id="8" name="object 8"/>
            <p:cNvSpPr/>
            <p:nvPr/>
          </p:nvSpPr>
          <p:spPr>
            <a:xfrm>
              <a:off x="1725168" y="3934967"/>
              <a:ext cx="6087110" cy="384175"/>
            </a:xfrm>
            <a:custGeom>
              <a:avLst/>
              <a:gdLst/>
              <a:ahLst/>
              <a:cxnLst/>
              <a:rect l="l" t="t" r="r" b="b"/>
              <a:pathLst>
                <a:path w="6087109" h="384175">
                  <a:moveTo>
                    <a:pt x="2755392" y="0"/>
                  </a:moveTo>
                  <a:lnTo>
                    <a:pt x="0" y="0"/>
                  </a:lnTo>
                  <a:lnTo>
                    <a:pt x="0" y="362712"/>
                  </a:lnTo>
                  <a:lnTo>
                    <a:pt x="2755392" y="362712"/>
                  </a:lnTo>
                  <a:lnTo>
                    <a:pt x="2755392" y="0"/>
                  </a:lnTo>
                  <a:close/>
                </a:path>
                <a:path w="6087109" h="384175">
                  <a:moveTo>
                    <a:pt x="6086856" y="21336"/>
                  </a:moveTo>
                  <a:lnTo>
                    <a:pt x="3782568" y="21336"/>
                  </a:lnTo>
                  <a:lnTo>
                    <a:pt x="3782568" y="384048"/>
                  </a:lnTo>
                  <a:lnTo>
                    <a:pt x="6086856" y="384048"/>
                  </a:lnTo>
                  <a:lnTo>
                    <a:pt x="6086856" y="21336"/>
                  </a:lnTo>
                  <a:close/>
                </a:path>
              </a:pathLst>
            </a:custGeom>
            <a:solidFill>
              <a:srgbClr val="D9D9D9"/>
            </a:solidFill>
          </p:spPr>
          <p:txBody>
            <a:bodyPr wrap="square" lIns="0" tIns="0" rIns="0" bIns="0" rtlCol="0"/>
            <a:lstStyle/>
            <a:p>
              <a:endParaRPr/>
            </a:p>
          </p:txBody>
        </p:sp>
      </p:grpSp>
      <p:sp>
        <p:nvSpPr>
          <p:cNvPr id="9" name="object 9"/>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51</a:t>
            </a:fld>
            <a:endParaRPr spc="-5"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16654" y="398730"/>
            <a:ext cx="5745658" cy="691215"/>
          </a:xfrm>
          <a:prstGeom prst="rect">
            <a:avLst/>
          </a:prstGeom>
        </p:spPr>
        <p:txBody>
          <a:bodyPr vert="horz" wrap="square" lIns="0" tIns="13970" rIns="0" bIns="0" rtlCol="0" anchor="t">
            <a:spAutoFit/>
          </a:bodyPr>
          <a:lstStyle/>
          <a:p>
            <a:pPr marL="12700">
              <a:lnSpc>
                <a:spcPct val="100000"/>
              </a:lnSpc>
              <a:spcBef>
                <a:spcPts val="110"/>
              </a:spcBef>
            </a:pPr>
            <a:r>
              <a:rPr spc="5" dirty="0"/>
              <a:t>申報</a:t>
            </a:r>
            <a:r>
              <a:rPr spc="10" dirty="0"/>
              <a:t>表</a:t>
            </a:r>
            <a:r>
              <a:rPr spc="5" dirty="0">
                <a:latin typeface="Arial"/>
                <a:cs typeface="Arial"/>
              </a:rPr>
              <a:t>-</a:t>
            </a:r>
            <a:r>
              <a:rPr spc="10" dirty="0"/>
              <a:t>基本資料</a:t>
            </a:r>
          </a:p>
        </p:txBody>
      </p:sp>
      <p:sp>
        <p:nvSpPr>
          <p:cNvPr id="3" name="object 3"/>
          <p:cNvSpPr txBox="1"/>
          <p:nvPr/>
        </p:nvSpPr>
        <p:spPr>
          <a:xfrm>
            <a:off x="1965757" y="1294587"/>
            <a:ext cx="7996555" cy="1050290"/>
          </a:xfrm>
          <a:prstGeom prst="rect">
            <a:avLst/>
          </a:prstGeom>
        </p:spPr>
        <p:txBody>
          <a:bodyPr vert="horz" wrap="square" lIns="0" tIns="54610" rIns="0" bIns="0" rtlCol="0">
            <a:spAutoFit/>
          </a:bodyPr>
          <a:lstStyle/>
          <a:p>
            <a:pPr marL="356870" marR="5080" indent="-344805" algn="just">
              <a:lnSpc>
                <a:spcPts val="2590"/>
              </a:lnSpc>
              <a:spcBef>
                <a:spcPts val="430"/>
              </a:spcBef>
              <a:buFont typeface="Wingdings"/>
              <a:buChar char=""/>
              <a:tabLst>
                <a:tab pos="357505" algn="l"/>
              </a:tabLst>
            </a:pPr>
            <a:r>
              <a:rPr sz="2400" spc="-5" dirty="0">
                <a:latin typeface="Microsoft JhengHei"/>
                <a:cs typeface="Microsoft JhengHei"/>
              </a:rPr>
              <a:t>首次</a:t>
            </a:r>
            <a:r>
              <a:rPr sz="2400" dirty="0">
                <a:latin typeface="Microsoft JhengHei"/>
                <a:cs typeface="Microsoft JhengHei"/>
              </a:rPr>
              <a:t>於</a:t>
            </a:r>
            <a:r>
              <a:rPr sz="2400" spc="-5" dirty="0">
                <a:latin typeface="Microsoft JhengHei"/>
                <a:cs typeface="Microsoft JhengHei"/>
              </a:rPr>
              <a:t>新</a:t>
            </a:r>
            <a:r>
              <a:rPr sz="2400" dirty="0">
                <a:latin typeface="Microsoft JhengHei"/>
                <a:cs typeface="Microsoft JhengHei"/>
              </a:rPr>
              <a:t>系統申報，基本資料頁的戶籍地址、通訊地址前 方的行政區下拉式選單預設為空白，需自行點選，上傳過 </a:t>
            </a:r>
            <a:r>
              <a:rPr sz="2400" spc="-5" dirty="0">
                <a:latin typeface="Microsoft JhengHei"/>
                <a:cs typeface="Microsoft JhengHei"/>
              </a:rPr>
              <a:t>一次申報表，之後系統即會自行帶入。</a:t>
            </a:r>
            <a:endParaRPr sz="2400">
              <a:latin typeface="Microsoft JhengHei"/>
              <a:cs typeface="Microsoft JhengHei"/>
            </a:endParaRPr>
          </a:p>
        </p:txBody>
      </p:sp>
      <p:grpSp>
        <p:nvGrpSpPr>
          <p:cNvPr id="4" name="object 4"/>
          <p:cNvGrpSpPr/>
          <p:nvPr/>
        </p:nvGrpSpPr>
        <p:grpSpPr>
          <a:xfrm>
            <a:off x="2121409" y="2493264"/>
            <a:ext cx="7943215" cy="4044950"/>
            <a:chOff x="597408" y="2493264"/>
            <a:chExt cx="7943215" cy="4044950"/>
          </a:xfrm>
        </p:grpSpPr>
        <p:pic>
          <p:nvPicPr>
            <p:cNvPr id="5" name="object 5"/>
            <p:cNvPicPr/>
            <p:nvPr/>
          </p:nvPicPr>
          <p:blipFill>
            <a:blip r:embed="rId2" cstate="print"/>
            <a:stretch>
              <a:fillRect/>
            </a:stretch>
          </p:blipFill>
          <p:spPr>
            <a:xfrm>
              <a:off x="597408" y="2493264"/>
              <a:ext cx="7943088" cy="4032504"/>
            </a:xfrm>
            <a:prstGeom prst="rect">
              <a:avLst/>
            </a:prstGeom>
          </p:spPr>
        </p:pic>
        <p:sp>
          <p:nvSpPr>
            <p:cNvPr id="6" name="object 6"/>
            <p:cNvSpPr/>
            <p:nvPr/>
          </p:nvSpPr>
          <p:spPr>
            <a:xfrm>
              <a:off x="1691640" y="5733288"/>
              <a:ext cx="1228725" cy="792480"/>
            </a:xfrm>
            <a:custGeom>
              <a:avLst/>
              <a:gdLst/>
              <a:ahLst/>
              <a:cxnLst/>
              <a:rect l="l" t="t" r="r" b="b"/>
              <a:pathLst>
                <a:path w="1228725" h="792479">
                  <a:moveTo>
                    <a:pt x="0" y="286512"/>
                  </a:moveTo>
                  <a:lnTo>
                    <a:pt x="1225296" y="286512"/>
                  </a:lnTo>
                  <a:lnTo>
                    <a:pt x="1225296" y="0"/>
                  </a:lnTo>
                  <a:lnTo>
                    <a:pt x="0" y="0"/>
                  </a:lnTo>
                  <a:lnTo>
                    <a:pt x="0" y="286512"/>
                  </a:lnTo>
                  <a:close/>
                </a:path>
                <a:path w="1228725" h="792479">
                  <a:moveTo>
                    <a:pt x="6096" y="792480"/>
                  </a:moveTo>
                  <a:lnTo>
                    <a:pt x="1228344" y="792480"/>
                  </a:lnTo>
                  <a:lnTo>
                    <a:pt x="1228344" y="502920"/>
                  </a:lnTo>
                  <a:lnTo>
                    <a:pt x="6096" y="502920"/>
                  </a:lnTo>
                  <a:lnTo>
                    <a:pt x="6096" y="792480"/>
                  </a:lnTo>
                  <a:close/>
                </a:path>
              </a:pathLst>
            </a:custGeom>
            <a:ln w="24384">
              <a:solidFill>
                <a:srgbClr val="FF0000"/>
              </a:solidFill>
            </a:ln>
          </p:spPr>
          <p:txBody>
            <a:bodyPr wrap="square" lIns="0" tIns="0" rIns="0" bIns="0" rtlCol="0"/>
            <a:lstStyle/>
            <a:p>
              <a:endParaRPr/>
            </a:p>
          </p:txBody>
        </p:sp>
      </p:grpSp>
      <p:sp>
        <p:nvSpPr>
          <p:cNvPr id="7" name="object 7"/>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52</a:t>
            </a:fld>
            <a:endParaRPr spc="-5"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98367" y="398730"/>
            <a:ext cx="7431124" cy="691215"/>
          </a:xfrm>
          <a:prstGeom prst="rect">
            <a:avLst/>
          </a:prstGeom>
        </p:spPr>
        <p:txBody>
          <a:bodyPr vert="horz" wrap="square" lIns="0" tIns="13970" rIns="0" bIns="0" rtlCol="0" anchor="t">
            <a:spAutoFit/>
          </a:bodyPr>
          <a:lstStyle/>
          <a:p>
            <a:pPr marL="12700">
              <a:lnSpc>
                <a:spcPct val="100000"/>
              </a:lnSpc>
              <a:spcBef>
                <a:spcPts val="110"/>
              </a:spcBef>
            </a:pPr>
            <a:r>
              <a:rPr spc="5" dirty="0"/>
              <a:t>申報表</a:t>
            </a:r>
            <a:r>
              <a:rPr spc="5" dirty="0">
                <a:latin typeface="Arial"/>
                <a:cs typeface="Arial"/>
              </a:rPr>
              <a:t>-</a:t>
            </a:r>
            <a:r>
              <a:rPr spc="10" dirty="0"/>
              <a:t>配偶及未成年</a:t>
            </a:r>
            <a:r>
              <a:rPr spc="-15" dirty="0"/>
              <a:t>子</a:t>
            </a:r>
            <a:r>
              <a:rPr spc="10" dirty="0"/>
              <a:t>女</a:t>
            </a:r>
          </a:p>
        </p:txBody>
      </p:sp>
      <p:grpSp>
        <p:nvGrpSpPr>
          <p:cNvPr id="3" name="object 3"/>
          <p:cNvGrpSpPr/>
          <p:nvPr/>
        </p:nvGrpSpPr>
        <p:grpSpPr>
          <a:xfrm>
            <a:off x="1743457" y="2852927"/>
            <a:ext cx="8705215" cy="3572510"/>
            <a:chOff x="219456" y="2852927"/>
            <a:chExt cx="8705215" cy="3572510"/>
          </a:xfrm>
        </p:grpSpPr>
        <p:sp>
          <p:nvSpPr>
            <p:cNvPr id="4" name="object 4"/>
            <p:cNvSpPr/>
            <p:nvPr/>
          </p:nvSpPr>
          <p:spPr>
            <a:xfrm>
              <a:off x="612647" y="2852927"/>
              <a:ext cx="70485" cy="143510"/>
            </a:xfrm>
            <a:custGeom>
              <a:avLst/>
              <a:gdLst/>
              <a:ahLst/>
              <a:cxnLst/>
              <a:rect l="l" t="t" r="r" b="b"/>
              <a:pathLst>
                <a:path w="70484" h="143510">
                  <a:moveTo>
                    <a:pt x="70104" y="0"/>
                  </a:moveTo>
                  <a:lnTo>
                    <a:pt x="0" y="0"/>
                  </a:lnTo>
                  <a:lnTo>
                    <a:pt x="0" y="143255"/>
                  </a:lnTo>
                  <a:lnTo>
                    <a:pt x="70104" y="143255"/>
                  </a:lnTo>
                  <a:lnTo>
                    <a:pt x="70104" y="0"/>
                  </a:lnTo>
                  <a:close/>
                </a:path>
              </a:pathLst>
            </a:custGeom>
            <a:solidFill>
              <a:srgbClr val="F0F0F0"/>
            </a:solidFill>
          </p:spPr>
          <p:txBody>
            <a:bodyPr wrap="square" lIns="0" tIns="0" rIns="0" bIns="0" rtlCol="0"/>
            <a:lstStyle/>
            <a:p>
              <a:endParaRPr/>
            </a:p>
          </p:txBody>
        </p:sp>
        <p:pic>
          <p:nvPicPr>
            <p:cNvPr id="5" name="object 5"/>
            <p:cNvPicPr/>
            <p:nvPr/>
          </p:nvPicPr>
          <p:blipFill>
            <a:blip r:embed="rId2" cstate="print"/>
            <a:stretch>
              <a:fillRect/>
            </a:stretch>
          </p:blipFill>
          <p:spPr>
            <a:xfrm>
              <a:off x="219456" y="2959607"/>
              <a:ext cx="8705088" cy="3465576"/>
            </a:xfrm>
            <a:prstGeom prst="rect">
              <a:avLst/>
            </a:prstGeom>
          </p:spPr>
        </p:pic>
      </p:grpSp>
      <p:sp>
        <p:nvSpPr>
          <p:cNvPr id="6" name="object 6"/>
          <p:cNvSpPr txBox="1"/>
          <p:nvPr/>
        </p:nvSpPr>
        <p:spPr>
          <a:xfrm>
            <a:off x="1892604" y="1347597"/>
            <a:ext cx="8587740" cy="1706236"/>
          </a:xfrm>
          <a:prstGeom prst="rect">
            <a:avLst/>
          </a:prstGeom>
        </p:spPr>
        <p:txBody>
          <a:bodyPr vert="horz" wrap="square" lIns="0" tIns="13335" rIns="0" bIns="0" rtlCol="0">
            <a:spAutoFit/>
          </a:bodyPr>
          <a:lstStyle/>
          <a:p>
            <a:pPr marL="469900" indent="-457834">
              <a:spcBef>
                <a:spcPts val="105"/>
              </a:spcBef>
              <a:buFont typeface="Arial MT"/>
              <a:buAutoNum type="arabicPeriod"/>
              <a:tabLst>
                <a:tab pos="469900" algn="l"/>
                <a:tab pos="470534" algn="l"/>
              </a:tabLst>
            </a:pPr>
            <a:r>
              <a:rPr sz="2200" spc="5" dirty="0">
                <a:latin typeface="Microsoft JhengHei"/>
                <a:cs typeface="Microsoft JhengHei"/>
              </a:rPr>
              <a:t>若配偶或子女為外國人</a:t>
            </a:r>
            <a:r>
              <a:rPr sz="2200" spc="-20" dirty="0">
                <a:latin typeface="Microsoft JhengHei"/>
                <a:cs typeface="Microsoft JhengHei"/>
              </a:rPr>
              <a:t>，</a:t>
            </a:r>
            <a:r>
              <a:rPr sz="2200" spc="5" dirty="0">
                <a:latin typeface="Microsoft JhengHei"/>
                <a:cs typeface="Microsoft JhengHei"/>
              </a:rPr>
              <a:t>國民</a:t>
            </a:r>
            <a:r>
              <a:rPr sz="2200" spc="-20" dirty="0">
                <a:latin typeface="Microsoft JhengHei"/>
                <a:cs typeface="Microsoft JhengHei"/>
              </a:rPr>
              <a:t>身</a:t>
            </a:r>
            <a:r>
              <a:rPr sz="2200" spc="5" dirty="0">
                <a:latin typeface="Microsoft JhengHei"/>
                <a:cs typeface="Microsoft JhengHei"/>
              </a:rPr>
              <a:t>分證</a:t>
            </a:r>
            <a:r>
              <a:rPr sz="2200" spc="-20" dirty="0">
                <a:latin typeface="Microsoft JhengHei"/>
                <a:cs typeface="Microsoft JhengHei"/>
              </a:rPr>
              <a:t>統</a:t>
            </a:r>
            <a:r>
              <a:rPr sz="2200" spc="5" dirty="0">
                <a:latin typeface="Microsoft JhengHei"/>
                <a:cs typeface="Microsoft JhengHei"/>
              </a:rPr>
              <a:t>一編</a:t>
            </a:r>
            <a:r>
              <a:rPr sz="2200" spc="-20" dirty="0">
                <a:latin typeface="Microsoft JhengHei"/>
                <a:cs typeface="Microsoft JhengHei"/>
              </a:rPr>
              <a:t>號</a:t>
            </a:r>
            <a:r>
              <a:rPr sz="2200" spc="5" dirty="0">
                <a:latin typeface="Microsoft JhengHei"/>
                <a:cs typeface="Microsoft JhengHei"/>
              </a:rPr>
              <a:t>與中</a:t>
            </a:r>
            <a:r>
              <a:rPr sz="2200" spc="-20" dirty="0">
                <a:latin typeface="Microsoft JhengHei"/>
                <a:cs typeface="Microsoft JhengHei"/>
              </a:rPr>
              <a:t>華</a:t>
            </a:r>
            <a:r>
              <a:rPr sz="2200" spc="5" dirty="0">
                <a:latin typeface="Microsoft JhengHei"/>
                <a:cs typeface="Microsoft JhengHei"/>
              </a:rPr>
              <a:t>民國</a:t>
            </a:r>
            <a:r>
              <a:rPr sz="2200" spc="-20" dirty="0">
                <a:latin typeface="Microsoft JhengHei"/>
                <a:cs typeface="Microsoft JhengHei"/>
              </a:rPr>
              <a:t>居</a:t>
            </a:r>
            <a:r>
              <a:rPr sz="2200" spc="5" dirty="0">
                <a:latin typeface="Microsoft JhengHei"/>
                <a:cs typeface="Microsoft JhengHei"/>
              </a:rPr>
              <a:t>留證</a:t>
            </a:r>
            <a:endParaRPr sz="2200">
              <a:latin typeface="Microsoft JhengHei"/>
              <a:cs typeface="Microsoft JhengHei"/>
            </a:endParaRPr>
          </a:p>
          <a:p>
            <a:pPr marL="469900"/>
            <a:r>
              <a:rPr sz="2200" spc="5" dirty="0">
                <a:latin typeface="Microsoft JhengHei"/>
                <a:cs typeface="Microsoft JhengHei"/>
              </a:rPr>
              <a:t>號及國籍欄請擇一輸入。</a:t>
            </a:r>
            <a:endParaRPr sz="2200">
              <a:latin typeface="Microsoft JhengHei"/>
              <a:cs typeface="Microsoft JhengHei"/>
            </a:endParaRPr>
          </a:p>
          <a:p>
            <a:pPr marL="469900" indent="-457834">
              <a:spcBef>
                <a:spcPts val="5"/>
              </a:spcBef>
              <a:buFont typeface="Arial MT"/>
              <a:buAutoNum type="arabicPeriod" startAt="2"/>
              <a:tabLst>
                <a:tab pos="469900" algn="l"/>
                <a:tab pos="470534" algn="l"/>
              </a:tabLst>
            </a:pPr>
            <a:r>
              <a:rPr sz="2200" spc="5" dirty="0">
                <a:latin typeface="Microsoft JhengHei"/>
                <a:cs typeface="Microsoft JhengHei"/>
              </a:rPr>
              <a:t>申報人之配偶及未成年</a:t>
            </a:r>
            <a:r>
              <a:rPr sz="2200" spc="-20" dirty="0">
                <a:latin typeface="Microsoft JhengHei"/>
                <a:cs typeface="Microsoft JhengHei"/>
              </a:rPr>
              <a:t>子</a:t>
            </a:r>
            <a:r>
              <a:rPr sz="2200" spc="10" dirty="0">
                <a:latin typeface="Microsoft JhengHei"/>
                <a:cs typeface="Microsoft JhengHei"/>
              </a:rPr>
              <a:t>女</a:t>
            </a:r>
            <a:r>
              <a:rPr sz="2200" spc="5" dirty="0">
                <a:latin typeface="Arial MT"/>
                <a:cs typeface="Arial MT"/>
              </a:rPr>
              <a:t>(</a:t>
            </a:r>
            <a:r>
              <a:rPr sz="2200" spc="-20" dirty="0">
                <a:latin typeface="Microsoft JhengHei"/>
                <a:cs typeface="Microsoft JhengHei"/>
              </a:rPr>
              <a:t>未</a:t>
            </a:r>
            <a:r>
              <a:rPr sz="2200" spc="5" dirty="0">
                <a:latin typeface="Microsoft JhengHei"/>
                <a:cs typeface="Microsoft JhengHei"/>
              </a:rPr>
              <a:t>滿二</a:t>
            </a:r>
            <a:r>
              <a:rPr sz="2200" spc="-15" dirty="0">
                <a:latin typeface="Microsoft JhengHei"/>
                <a:cs typeface="Microsoft JhengHei"/>
              </a:rPr>
              <a:t>十</a:t>
            </a:r>
            <a:r>
              <a:rPr sz="2200" spc="5" dirty="0">
                <a:latin typeface="Microsoft JhengHei"/>
                <a:cs typeface="Microsoft JhengHei"/>
              </a:rPr>
              <a:t>歲</a:t>
            </a:r>
            <a:r>
              <a:rPr sz="2200" dirty="0">
                <a:latin typeface="Microsoft JhengHei"/>
                <a:cs typeface="Microsoft JhengHei"/>
              </a:rPr>
              <a:t>者</a:t>
            </a:r>
            <a:r>
              <a:rPr sz="2200" spc="-20" dirty="0">
                <a:latin typeface="Arial MT"/>
                <a:cs typeface="Arial MT"/>
              </a:rPr>
              <a:t>)</a:t>
            </a:r>
            <a:r>
              <a:rPr sz="2200" spc="5" dirty="0">
                <a:latin typeface="Microsoft JhengHei"/>
                <a:cs typeface="Microsoft JhengHei"/>
              </a:rPr>
              <a:t>各別</a:t>
            </a:r>
            <a:r>
              <a:rPr sz="2200" spc="-20" dirty="0">
                <a:latin typeface="Microsoft JhengHei"/>
                <a:cs typeface="Microsoft JhengHei"/>
              </a:rPr>
              <a:t>所</a:t>
            </a:r>
            <a:r>
              <a:rPr sz="2200" spc="5" dirty="0">
                <a:latin typeface="Microsoft JhengHei"/>
                <a:cs typeface="Microsoft JhengHei"/>
              </a:rPr>
              <a:t>有財</a:t>
            </a:r>
            <a:r>
              <a:rPr sz="2200" spc="-20" dirty="0">
                <a:latin typeface="Microsoft JhengHei"/>
                <a:cs typeface="Microsoft JhengHei"/>
              </a:rPr>
              <a:t>產</a:t>
            </a:r>
            <a:r>
              <a:rPr sz="2200" spc="5" dirty="0">
                <a:latin typeface="Microsoft JhengHei"/>
                <a:cs typeface="Microsoft JhengHei"/>
              </a:rPr>
              <a:t>，符合</a:t>
            </a:r>
            <a:endParaRPr sz="2200">
              <a:latin typeface="Microsoft JhengHei"/>
              <a:cs typeface="Microsoft JhengHei"/>
            </a:endParaRPr>
          </a:p>
          <a:p>
            <a:pPr marL="469900"/>
            <a:r>
              <a:rPr sz="2200" spc="5" dirty="0">
                <a:latin typeface="Microsoft JhengHei"/>
                <a:cs typeface="Microsoft JhengHei"/>
              </a:rPr>
              <a:t>公職人</a:t>
            </a:r>
            <a:r>
              <a:rPr sz="2200" spc="-20" dirty="0">
                <a:latin typeface="Microsoft JhengHei"/>
                <a:cs typeface="Microsoft JhengHei"/>
              </a:rPr>
              <a:t>員</a:t>
            </a:r>
            <a:r>
              <a:rPr sz="2200" spc="5" dirty="0">
                <a:latin typeface="Microsoft JhengHei"/>
                <a:cs typeface="Microsoft JhengHei"/>
              </a:rPr>
              <a:t>財產</a:t>
            </a:r>
            <a:r>
              <a:rPr sz="2200" spc="-20" dirty="0">
                <a:latin typeface="Microsoft JhengHei"/>
                <a:cs typeface="Microsoft JhengHei"/>
              </a:rPr>
              <a:t>申</a:t>
            </a:r>
            <a:r>
              <a:rPr sz="2200" spc="5" dirty="0">
                <a:latin typeface="Microsoft JhengHei"/>
                <a:cs typeface="Microsoft JhengHei"/>
              </a:rPr>
              <a:t>報法</a:t>
            </a:r>
            <a:r>
              <a:rPr sz="2200" spc="-20" dirty="0">
                <a:latin typeface="Microsoft JhengHei"/>
                <a:cs typeface="Microsoft JhengHei"/>
              </a:rPr>
              <a:t>所定</a:t>
            </a:r>
            <a:r>
              <a:rPr sz="2200" spc="5" dirty="0">
                <a:latin typeface="Microsoft JhengHei"/>
                <a:cs typeface="Microsoft JhengHei"/>
              </a:rPr>
              <a:t>應申報</a:t>
            </a:r>
            <a:r>
              <a:rPr sz="2200" spc="-20" dirty="0">
                <a:latin typeface="Microsoft JhengHei"/>
                <a:cs typeface="Microsoft JhengHei"/>
              </a:rPr>
              <a:t>之</a:t>
            </a:r>
            <a:r>
              <a:rPr sz="2200" spc="5" dirty="0">
                <a:latin typeface="Microsoft JhengHei"/>
                <a:cs typeface="Microsoft JhengHei"/>
              </a:rPr>
              <a:t>標準</a:t>
            </a:r>
            <a:r>
              <a:rPr sz="2200" spc="-20" dirty="0">
                <a:latin typeface="Microsoft JhengHei"/>
                <a:cs typeface="Microsoft JhengHei"/>
              </a:rPr>
              <a:t>者</a:t>
            </a:r>
            <a:r>
              <a:rPr sz="2200" spc="5" dirty="0">
                <a:latin typeface="Microsoft JhengHei"/>
                <a:cs typeface="Microsoft JhengHei"/>
              </a:rPr>
              <a:t>，應</a:t>
            </a:r>
            <a:r>
              <a:rPr sz="2200" spc="-20" dirty="0">
                <a:latin typeface="Microsoft JhengHei"/>
                <a:cs typeface="Microsoft JhengHei"/>
              </a:rPr>
              <a:t>由申</a:t>
            </a:r>
            <a:r>
              <a:rPr sz="2200" spc="5" dirty="0">
                <a:latin typeface="Microsoft JhengHei"/>
                <a:cs typeface="Microsoft JhengHei"/>
              </a:rPr>
              <a:t>報人一</a:t>
            </a:r>
            <a:r>
              <a:rPr sz="2200" spc="-20" dirty="0">
                <a:latin typeface="Microsoft JhengHei"/>
                <a:cs typeface="Microsoft JhengHei"/>
              </a:rPr>
              <a:t>併</a:t>
            </a:r>
            <a:r>
              <a:rPr sz="2200" spc="5" dirty="0">
                <a:latin typeface="Microsoft JhengHei"/>
                <a:cs typeface="Microsoft JhengHei"/>
              </a:rPr>
              <a:t>申報。</a:t>
            </a:r>
            <a:endParaRPr sz="2200">
              <a:latin typeface="Microsoft JhengHei"/>
              <a:cs typeface="Microsoft JhengHei"/>
            </a:endParaRPr>
          </a:p>
        </p:txBody>
      </p:sp>
      <p:sp>
        <p:nvSpPr>
          <p:cNvPr id="7" name="object 7"/>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53</a:t>
            </a:fld>
            <a:endParaRPr spc="-5"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9019" y="208540"/>
            <a:ext cx="9601200" cy="629660"/>
          </a:xfrm>
          <a:prstGeom prst="rect">
            <a:avLst/>
          </a:prstGeom>
        </p:spPr>
        <p:txBody>
          <a:bodyPr vert="horz" wrap="square" lIns="0" tIns="13970" rIns="0" bIns="0" rtlCol="0" anchor="t">
            <a:spAutoFit/>
          </a:bodyPr>
          <a:lstStyle/>
          <a:p>
            <a:pPr marL="13970">
              <a:lnSpc>
                <a:spcPct val="100000"/>
              </a:lnSpc>
              <a:spcBef>
                <a:spcPts val="110"/>
              </a:spcBef>
            </a:pPr>
            <a:r>
              <a:rPr spc="10" dirty="0"/>
              <a:t>申報</a:t>
            </a:r>
            <a:r>
              <a:rPr spc="5" dirty="0"/>
              <a:t>表</a:t>
            </a:r>
            <a:r>
              <a:rPr spc="5" dirty="0">
                <a:latin typeface="Arial"/>
                <a:cs typeface="Arial"/>
              </a:rPr>
              <a:t>-</a:t>
            </a:r>
            <a:r>
              <a:rPr spc="5" dirty="0"/>
              <a:t>土地</a:t>
            </a:r>
          </a:p>
        </p:txBody>
      </p:sp>
      <p:pic>
        <p:nvPicPr>
          <p:cNvPr id="3" name="object 3"/>
          <p:cNvPicPr/>
          <p:nvPr/>
        </p:nvPicPr>
        <p:blipFill>
          <a:blip r:embed="rId2" cstate="print"/>
          <a:stretch>
            <a:fillRect/>
          </a:stretch>
        </p:blipFill>
        <p:spPr>
          <a:xfrm>
            <a:off x="1163782" y="1025237"/>
            <a:ext cx="9762836" cy="5572748"/>
          </a:xfrm>
          <a:prstGeom prst="rect">
            <a:avLst/>
          </a:prstGeom>
        </p:spPr>
      </p:pic>
      <p:sp>
        <p:nvSpPr>
          <p:cNvPr id="4" name="object 4"/>
          <p:cNvSpPr txBox="1">
            <a:spLocks noGrp="1"/>
          </p:cNvSpPr>
          <p:nvPr>
            <p:ph type="sldNum" sz="quarter" idx="7"/>
          </p:nvPr>
        </p:nvSpPr>
        <p:spPr>
          <a:xfrm>
            <a:off x="12520736" y="6597985"/>
            <a:ext cx="1596292" cy="115416"/>
          </a:xfrm>
          <a:prstGeom prst="rect">
            <a:avLst/>
          </a:prstGeom>
        </p:spPr>
        <p:txBody>
          <a:bodyPr vert="horz" wrap="square" lIns="0" tIns="0" rIns="0" bIns="0" rtlCol="0" anchor="ctr">
            <a:spAutoFit/>
          </a:bodyPr>
          <a:lstStyle/>
          <a:p>
            <a:pPr marL="38100">
              <a:lnSpc>
                <a:spcPts val="894"/>
              </a:lnSpc>
            </a:pPr>
            <a:fld id="{81D60167-4931-47E6-BA6A-407CBD079E47}" type="slidenum">
              <a:rPr spc="-5" dirty="0"/>
              <a:pPr marL="38100">
                <a:lnSpc>
                  <a:spcPts val="894"/>
                </a:lnSpc>
              </a:pPr>
              <a:t>54</a:t>
            </a:fld>
            <a:endParaRPr spc="-5"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95166" y="803618"/>
            <a:ext cx="10484034" cy="4444807"/>
          </a:xfrm>
          <a:prstGeom prst="rect">
            <a:avLst/>
          </a:prstGeom>
        </p:spPr>
        <p:txBody>
          <a:bodyPr vert="horz" wrap="square" lIns="0" tIns="12700" rIns="0" bIns="0" rtlCol="0">
            <a:spAutoFit/>
          </a:bodyPr>
          <a:lstStyle/>
          <a:p>
            <a:pPr marL="469900" indent="-457834">
              <a:spcBef>
                <a:spcPts val="100"/>
              </a:spcBef>
              <a:buFont typeface="Arial MT"/>
              <a:buAutoNum type="arabicPeriod"/>
              <a:tabLst>
                <a:tab pos="469900" algn="l"/>
                <a:tab pos="470534" algn="l"/>
              </a:tabLst>
            </a:pPr>
            <a:r>
              <a:rPr sz="2400" dirty="0">
                <a:latin typeface="Microsoft JhengHei"/>
                <a:cs typeface="Microsoft JhengHei"/>
              </a:rPr>
              <a:t>建物（房屋）坐落之土地應填載於此。</a:t>
            </a:r>
          </a:p>
          <a:p>
            <a:pPr marL="469900" indent="-457834">
              <a:buFont typeface="Arial MT"/>
              <a:buAutoNum type="arabicPeriod"/>
              <a:tabLst>
                <a:tab pos="469900" algn="l"/>
                <a:tab pos="470534" algn="l"/>
              </a:tabLst>
            </a:pPr>
            <a:r>
              <a:rPr sz="2400" dirty="0">
                <a:latin typeface="Microsoft JhengHei"/>
                <a:cs typeface="Microsoft JhengHei"/>
              </a:rPr>
              <a:t>土地不論地目為何，均應申報。</a:t>
            </a:r>
          </a:p>
          <a:p>
            <a:pPr marL="469900" indent="-457834">
              <a:buFont typeface="Arial MT"/>
              <a:buAutoNum type="arabicPeriod"/>
              <a:tabLst>
                <a:tab pos="469900" algn="l"/>
                <a:tab pos="470534" algn="l"/>
              </a:tabLst>
            </a:pPr>
            <a:r>
              <a:rPr sz="2400" dirty="0">
                <a:latin typeface="Microsoft JhengHei"/>
                <a:cs typeface="Microsoft JhengHei"/>
              </a:rPr>
              <a:t>若一筆土地多個地</a:t>
            </a:r>
            <a:r>
              <a:rPr sz="2400" spc="5" dirty="0">
                <a:latin typeface="Microsoft JhengHei"/>
                <a:cs typeface="Microsoft JhengHei"/>
              </a:rPr>
              <a:t>號</a:t>
            </a:r>
            <a:r>
              <a:rPr sz="2400" dirty="0">
                <a:latin typeface="Microsoft JhengHei"/>
                <a:cs typeface="Microsoft JhengHei"/>
              </a:rPr>
              <a:t>，則每筆地號均需輸入。</a:t>
            </a:r>
          </a:p>
          <a:p>
            <a:pPr marL="469900" marR="316230" indent="-457834" algn="just">
              <a:spcBef>
                <a:spcPts val="5"/>
              </a:spcBef>
              <a:buFont typeface="Arial MT"/>
              <a:buAutoNum type="arabicPeriod"/>
              <a:tabLst>
                <a:tab pos="470534" algn="l"/>
              </a:tabLst>
            </a:pPr>
            <a:r>
              <a:rPr sz="2400" dirty="0">
                <a:latin typeface="Microsoft JhengHei"/>
                <a:cs typeface="Microsoft JhengHei"/>
              </a:rPr>
              <a:t>土地地號、面積與持分應依權狀或登記謄本，以阿拉伯 數字逐筆填載，並註明登記或取得之時間及原因。</a:t>
            </a:r>
          </a:p>
          <a:p>
            <a:pPr marL="469900" marR="316230" indent="-457834" algn="just">
              <a:buFont typeface="Arial MT"/>
              <a:buAutoNum type="arabicPeriod"/>
              <a:tabLst>
                <a:tab pos="470534" algn="l"/>
              </a:tabLst>
            </a:pPr>
            <a:r>
              <a:rPr sz="2400" dirty="0" err="1">
                <a:latin typeface="Microsoft JhengHei"/>
                <a:cs typeface="Microsoft JhengHei"/>
              </a:rPr>
              <a:t>土地如係申報日前五年內取得者，並應申報實際交易價</a:t>
            </a:r>
            <a:r>
              <a:rPr sz="2400" spc="-5" dirty="0" err="1">
                <a:latin typeface="Microsoft JhengHei"/>
                <a:cs typeface="Microsoft JhengHei"/>
              </a:rPr>
              <a:t>額，無實際交易價額者，以取得年度之土地公告現值或</a:t>
            </a:r>
            <a:r>
              <a:rPr sz="2400" dirty="0" err="1">
                <a:latin typeface="Microsoft JhengHei"/>
                <a:cs typeface="Microsoft JhengHei"/>
              </a:rPr>
              <a:t>市價申報</a:t>
            </a:r>
            <a:r>
              <a:rPr sz="2400" dirty="0">
                <a:latin typeface="Microsoft JhengHei"/>
                <a:cs typeface="Microsoft JhengHei"/>
              </a:rPr>
              <a:t>。</a:t>
            </a:r>
          </a:p>
          <a:p>
            <a:pPr marL="469900" indent="-457834" algn="just">
              <a:spcBef>
                <a:spcPts val="5"/>
              </a:spcBef>
              <a:buAutoNum type="arabicPeriod"/>
              <a:tabLst>
                <a:tab pos="470534" algn="l"/>
              </a:tabLst>
            </a:pPr>
            <a:r>
              <a:rPr sz="2400" spc="-5" dirty="0">
                <a:latin typeface="Microsoft JhengHei"/>
                <a:cs typeface="Microsoft JhengHei"/>
              </a:rPr>
              <a:t>權利範圍：為全部者，輸</a:t>
            </a:r>
            <a:r>
              <a:rPr sz="2400" dirty="0">
                <a:latin typeface="Microsoft JhengHei"/>
                <a:cs typeface="Microsoft JhengHei"/>
              </a:rPr>
              <a:t>入1/</a:t>
            </a:r>
            <a:r>
              <a:rPr sz="2400" spc="5" dirty="0">
                <a:latin typeface="Microsoft JhengHei"/>
                <a:cs typeface="Microsoft JhengHei"/>
              </a:rPr>
              <a:t>1</a:t>
            </a:r>
            <a:r>
              <a:rPr sz="2400" dirty="0">
                <a:latin typeface="Microsoft JhengHei"/>
                <a:cs typeface="Microsoft JhengHei"/>
              </a:rPr>
              <a:t>；若同</a:t>
            </a:r>
            <a:r>
              <a:rPr sz="2400" spc="-10" dirty="0">
                <a:latin typeface="Microsoft JhengHei"/>
                <a:cs typeface="Microsoft JhengHei"/>
              </a:rPr>
              <a:t>地</a:t>
            </a:r>
            <a:r>
              <a:rPr sz="2400" dirty="0">
                <a:latin typeface="Microsoft JhengHei"/>
                <a:cs typeface="Microsoft JhengHei"/>
              </a:rPr>
              <a:t>號</a:t>
            </a:r>
            <a:r>
              <a:rPr sz="2400" spc="-30" dirty="0">
                <a:latin typeface="Microsoft JhengHei"/>
                <a:cs typeface="Microsoft JhengHei"/>
              </a:rPr>
              <a:t>由</a:t>
            </a:r>
            <a:r>
              <a:rPr sz="2400" dirty="0">
                <a:latin typeface="Microsoft JhengHei"/>
                <a:cs typeface="Microsoft JhengHei"/>
              </a:rPr>
              <a:t>多人持</a:t>
            </a:r>
            <a:r>
              <a:rPr sz="2400" spc="-10" dirty="0">
                <a:latin typeface="Microsoft JhengHei"/>
                <a:cs typeface="Microsoft JhengHei"/>
              </a:rPr>
              <a:t>有</a:t>
            </a:r>
            <a:r>
              <a:rPr sz="2400" dirty="0">
                <a:latin typeface="Microsoft JhengHei"/>
                <a:cs typeface="Microsoft JhengHei"/>
              </a:rPr>
              <a:t>，</a:t>
            </a:r>
          </a:p>
          <a:p>
            <a:pPr marL="469900"/>
            <a:r>
              <a:rPr sz="2400" dirty="0">
                <a:latin typeface="Microsoft JhengHei"/>
                <a:cs typeface="Microsoft JhengHei"/>
              </a:rPr>
              <a:t>加總權利範圍(持分</a:t>
            </a:r>
            <a:r>
              <a:rPr sz="2400" spc="-5" dirty="0">
                <a:latin typeface="Microsoft JhengHei"/>
                <a:cs typeface="Microsoft JhengHei"/>
              </a:rPr>
              <a:t>)</a:t>
            </a:r>
            <a:r>
              <a:rPr sz="2400" dirty="0">
                <a:latin typeface="Microsoft JhengHei"/>
                <a:cs typeface="Microsoft JhengHei"/>
              </a:rPr>
              <a:t>不得大</a:t>
            </a:r>
            <a:r>
              <a:rPr sz="2400" spc="-5" dirty="0">
                <a:latin typeface="Microsoft JhengHei"/>
                <a:cs typeface="Microsoft JhengHei"/>
              </a:rPr>
              <a:t>於</a:t>
            </a:r>
            <a:r>
              <a:rPr sz="2400" dirty="0">
                <a:latin typeface="Microsoft JhengHei"/>
                <a:cs typeface="Microsoft JhengHei"/>
              </a:rPr>
              <a:t>1</a:t>
            </a:r>
            <a:r>
              <a:rPr sz="2400" spc="5" dirty="0">
                <a:latin typeface="Microsoft JhengHei"/>
                <a:cs typeface="Microsoft JhengHei"/>
              </a:rPr>
              <a:t>/</a:t>
            </a:r>
            <a:r>
              <a:rPr sz="2400" dirty="0">
                <a:latin typeface="Microsoft JhengHei"/>
                <a:cs typeface="Microsoft JhengHei"/>
              </a:rPr>
              <a:t>1。</a:t>
            </a:r>
          </a:p>
          <a:p>
            <a:pPr marL="469900" indent="-457834">
              <a:buAutoNum type="arabicPeriod" startAt="7"/>
              <a:tabLst>
                <a:tab pos="469900" algn="l"/>
                <a:tab pos="470534" algn="l"/>
              </a:tabLst>
            </a:pPr>
            <a:r>
              <a:rPr sz="2400" spc="-5" dirty="0">
                <a:solidFill>
                  <a:srgbClr val="FF0000"/>
                </a:solidFill>
                <a:latin typeface="Microsoft JhengHei"/>
                <a:cs typeface="Microsoft JhengHei"/>
              </a:rPr>
              <a:t>所有權</a:t>
            </a:r>
            <a:r>
              <a:rPr sz="2400" dirty="0">
                <a:solidFill>
                  <a:srgbClr val="FF0000"/>
                </a:solidFill>
                <a:latin typeface="Microsoft JhengHei"/>
                <a:cs typeface="Microsoft JhengHei"/>
              </a:rPr>
              <a:t>人：勾選選項，勾選項目內若無配偶或子女姓名，</a:t>
            </a:r>
            <a:endParaRPr sz="2400" dirty="0">
              <a:latin typeface="Microsoft JhengHei"/>
              <a:cs typeface="Microsoft JhengHei"/>
            </a:endParaRPr>
          </a:p>
          <a:p>
            <a:pPr marL="469900">
              <a:spcBef>
                <a:spcPts val="5"/>
              </a:spcBef>
            </a:pPr>
            <a:r>
              <a:rPr sz="2400" dirty="0">
                <a:solidFill>
                  <a:srgbClr val="FF0000"/>
                </a:solidFill>
                <a:latin typeface="Microsoft JhengHei"/>
                <a:cs typeface="Microsoft JhengHei"/>
              </a:rPr>
              <a:t>請先至配偶及未成年子女頁籤新增資</a:t>
            </a:r>
            <a:r>
              <a:rPr sz="2400" spc="10" dirty="0">
                <a:solidFill>
                  <a:srgbClr val="FF0000"/>
                </a:solidFill>
                <a:latin typeface="Microsoft JhengHei"/>
                <a:cs typeface="Microsoft JhengHei"/>
              </a:rPr>
              <a:t>料</a:t>
            </a:r>
            <a:r>
              <a:rPr sz="2400" dirty="0">
                <a:solidFill>
                  <a:srgbClr val="FF0000"/>
                </a:solidFill>
                <a:latin typeface="Microsoft JhengHei"/>
                <a:cs typeface="Microsoft JhengHei"/>
              </a:rPr>
              <a:t>。</a:t>
            </a:r>
            <a:endParaRPr sz="2400" dirty="0">
              <a:latin typeface="Microsoft JhengHei"/>
              <a:cs typeface="Microsoft JhengHei"/>
            </a:endParaRPr>
          </a:p>
          <a:p>
            <a:pPr marL="469900" indent="-457834">
              <a:buAutoNum type="arabicPeriod" startAt="8"/>
              <a:tabLst>
                <a:tab pos="469900" algn="l"/>
                <a:tab pos="470534" algn="l"/>
              </a:tabLst>
            </a:pPr>
            <a:r>
              <a:rPr sz="2400" spc="-5" dirty="0">
                <a:latin typeface="Microsoft JhengHei"/>
                <a:cs typeface="Microsoft JhengHei"/>
              </a:rPr>
              <a:t>取得價額請輸入數字，勿輸入中文</a:t>
            </a:r>
            <a:r>
              <a:rPr sz="2400" spc="5" dirty="0">
                <a:latin typeface="Microsoft JhengHei"/>
                <a:cs typeface="Microsoft JhengHei"/>
              </a:rPr>
              <a:t>字</a:t>
            </a:r>
            <a:r>
              <a:rPr sz="2400" dirty="0">
                <a:latin typeface="Microsoft JhengHei"/>
                <a:cs typeface="Microsoft JhengHei"/>
              </a:rPr>
              <a:t>。</a:t>
            </a:r>
          </a:p>
        </p:txBody>
      </p:sp>
      <p:sp>
        <p:nvSpPr>
          <p:cNvPr id="4" name="object 4"/>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55</a:t>
            </a:fld>
            <a:endParaRPr spc="-5" dirty="0"/>
          </a:p>
        </p:txBody>
      </p:sp>
      <p:sp>
        <p:nvSpPr>
          <p:cNvPr id="3" name="object 3"/>
          <p:cNvSpPr txBox="1">
            <a:spLocks noGrp="1"/>
          </p:cNvSpPr>
          <p:nvPr>
            <p:ph type="title"/>
          </p:nvPr>
        </p:nvSpPr>
        <p:spPr>
          <a:xfrm>
            <a:off x="895166" y="112403"/>
            <a:ext cx="5875088" cy="691215"/>
          </a:xfrm>
          <a:prstGeom prst="rect">
            <a:avLst/>
          </a:prstGeom>
        </p:spPr>
        <p:txBody>
          <a:bodyPr vert="horz" wrap="square" lIns="0" tIns="13970" rIns="0" bIns="0" rtlCol="0" anchor="t">
            <a:spAutoFit/>
          </a:bodyPr>
          <a:lstStyle/>
          <a:p>
            <a:pPr marL="12700">
              <a:lnSpc>
                <a:spcPct val="100000"/>
              </a:lnSpc>
              <a:spcBef>
                <a:spcPts val="110"/>
              </a:spcBef>
            </a:pPr>
            <a:r>
              <a:rPr spc="5" dirty="0"/>
              <a:t>土</a:t>
            </a:r>
            <a:r>
              <a:rPr spc="10" dirty="0"/>
              <a:t>地</a:t>
            </a:r>
            <a:r>
              <a:rPr spc="5" dirty="0">
                <a:latin typeface="Arial"/>
                <a:cs typeface="Arial"/>
              </a:rPr>
              <a:t>-</a:t>
            </a:r>
            <a:r>
              <a:rPr spc="10" dirty="0"/>
              <a:t>注意事項</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a:extLst>
              <a:ext uri="{FF2B5EF4-FFF2-40B4-BE49-F238E27FC236}">
                <a16:creationId xmlns:a16="http://schemas.microsoft.com/office/drawing/2014/main" id="{29B5B1AC-15C6-43A7-17B2-1B91EBADECB9}"/>
              </a:ext>
            </a:extLst>
          </p:cNvPr>
          <p:cNvSpPr txBox="1">
            <a:spLocks noGrp="1"/>
          </p:cNvSpPr>
          <p:nvPr>
            <p:ph idx="1"/>
          </p:nvPr>
        </p:nvSpPr>
        <p:spPr>
          <a:xfrm>
            <a:off x="912227" y="794752"/>
            <a:ext cx="9601200" cy="3581400"/>
          </a:xfrm>
          <a:prstGeom prst="rect">
            <a:avLst/>
          </a:prstGeom>
          <a:noFill/>
        </p:spPr>
        <p:txBody>
          <a:bodyPr wrap="square" rtlCol="0">
            <a:spAutoFit/>
          </a:bodyPr>
          <a:lstStyle/>
          <a:p>
            <a:r>
              <a:rPr lang="zh-TW" altLang="en-US" dirty="0"/>
              <a:t>誤以為上面沒有建物才算土地，致僅申報房屋未申報土地（基地）， 其實房屋與基地均應申報，並分別填列於土地及房屋欄。 </a:t>
            </a:r>
            <a:endParaRPr lang="en-US" altLang="zh-TW" dirty="0"/>
          </a:p>
          <a:p>
            <a:r>
              <a:rPr lang="zh-TW" altLang="en-US" dirty="0"/>
              <a:t>誤以為面積為實際持有面積，實應依所有權狀填寫總面積，而非申報 總面積乘以權利範圍之實際持分面積。 如權狀登載面積為</a:t>
            </a:r>
            <a:r>
              <a:rPr lang="en-US" altLang="zh-TW" dirty="0"/>
              <a:t>1,318.25</a:t>
            </a:r>
            <a:r>
              <a:rPr lang="zh-TW" altLang="en-US" dirty="0"/>
              <a:t>平方公尺，權利範圍</a:t>
            </a:r>
            <a:r>
              <a:rPr lang="en-US" altLang="zh-TW" dirty="0"/>
              <a:t>1/40</a:t>
            </a:r>
            <a:r>
              <a:rPr lang="zh-TW" altLang="en-US" dirty="0"/>
              <a:t>，則申報時面積誤填</a:t>
            </a:r>
            <a:r>
              <a:rPr lang="en-US" altLang="zh-TW" dirty="0"/>
              <a:t>32.96</a:t>
            </a:r>
            <a:r>
              <a:rPr lang="zh-TW" altLang="en-US" dirty="0"/>
              <a:t>平 方公尺，實應填寫</a:t>
            </a:r>
            <a:r>
              <a:rPr lang="en-US" altLang="zh-TW" dirty="0"/>
              <a:t>1,318.25</a:t>
            </a:r>
            <a:r>
              <a:rPr lang="zh-TW" altLang="en-US" dirty="0"/>
              <a:t>平方公尺。 </a:t>
            </a:r>
            <a:endParaRPr lang="en-US" altLang="zh-TW" dirty="0"/>
          </a:p>
          <a:p>
            <a:r>
              <a:rPr lang="zh-TW" altLang="en-US" dirty="0"/>
              <a:t>誤認繼承不動產毋庸申報，實不動產在辦理繼承登記前，仍為全體繼承人 之「公同共有」，亦應申報，若已繼承取得之土地，而尚未辦理繼承登記 及分割登記，但有「分管」之事實，則應填寫於第</a:t>
            </a:r>
            <a:r>
              <a:rPr lang="en-US" altLang="zh-TW" dirty="0"/>
              <a:t>13</a:t>
            </a:r>
            <a:r>
              <a:rPr lang="zh-TW" altLang="en-US" dirty="0"/>
              <a:t>項「備註」欄內。 </a:t>
            </a:r>
            <a:endParaRPr lang="en-US" altLang="zh-TW" dirty="0"/>
          </a:p>
          <a:p>
            <a:r>
              <a:rPr lang="zh-TW" altLang="en-US" dirty="0"/>
              <a:t>誤以為他人借用自己名義登記之不動產毋庸申報，實不動產採公示原 則，登記於自己名義下之不動產亦應申報，其借用關係則另於第</a:t>
            </a:r>
            <a:r>
              <a:rPr lang="en-US" altLang="zh-TW" dirty="0"/>
              <a:t>13</a:t>
            </a:r>
            <a:r>
              <a:rPr lang="zh-TW" altLang="en-US" dirty="0"/>
              <a:t>項 「備註」欄內註明。</a:t>
            </a:r>
            <a:endParaRPr lang="en-US" altLang="zh-TW" dirty="0"/>
          </a:p>
          <a:p>
            <a:r>
              <a:rPr lang="zh-TW" altLang="en-US" dirty="0"/>
              <a:t> 誤以為道路用地及道路邊之畸零地無須申報，實道路用地或道路邊畸 零地亦屬不動產，均應申報。</a:t>
            </a:r>
            <a:endParaRPr lang="en-US" altLang="zh-TW" dirty="0"/>
          </a:p>
          <a:p>
            <a:r>
              <a:rPr lang="zh-TW" altLang="en-US" dirty="0"/>
              <a:t> 誤認靈骨塔坐落土地毋庸申報。 </a:t>
            </a:r>
            <a:endParaRPr lang="en-US" altLang="zh-TW" dirty="0"/>
          </a:p>
          <a:p>
            <a:r>
              <a:rPr lang="zh-TW" altLang="en-US" dirty="0"/>
              <a:t>漏報配偶土地，申報前應向配偶分析申報之重要性，如仍不配合或有 所懷疑，請於第</a:t>
            </a:r>
            <a:r>
              <a:rPr lang="en-US" altLang="zh-TW" dirty="0"/>
              <a:t>13</a:t>
            </a:r>
            <a:r>
              <a:rPr lang="zh-TW" altLang="en-US" dirty="0"/>
              <a:t>項「備註」欄內註明。</a:t>
            </a:r>
          </a:p>
        </p:txBody>
      </p:sp>
      <p:sp>
        <p:nvSpPr>
          <p:cNvPr id="5" name="文字方塊 4">
            <a:extLst>
              <a:ext uri="{FF2B5EF4-FFF2-40B4-BE49-F238E27FC236}">
                <a16:creationId xmlns:a16="http://schemas.microsoft.com/office/drawing/2014/main" id="{85F599A8-CF4C-83A4-FE55-F402E687B55A}"/>
              </a:ext>
            </a:extLst>
          </p:cNvPr>
          <p:cNvSpPr txBox="1"/>
          <p:nvPr/>
        </p:nvSpPr>
        <p:spPr>
          <a:xfrm>
            <a:off x="804651" y="209977"/>
            <a:ext cx="9816353" cy="584775"/>
          </a:xfrm>
          <a:prstGeom prst="rect">
            <a:avLst/>
          </a:prstGeom>
          <a:noFill/>
        </p:spPr>
        <p:txBody>
          <a:bodyPr wrap="square" rtlCol="0">
            <a:spAutoFit/>
          </a:bodyPr>
          <a:lstStyle/>
          <a:p>
            <a:r>
              <a:rPr lang="zh-TW" altLang="en-US" sz="3200" dirty="0"/>
              <a:t>常見申報錯誤態樣－土地 </a:t>
            </a:r>
          </a:p>
        </p:txBody>
      </p:sp>
    </p:spTree>
    <p:extLst>
      <p:ext uri="{BB962C8B-B14F-4D97-AF65-F5344CB8AC3E}">
        <p14:creationId xmlns:p14="http://schemas.microsoft.com/office/powerpoint/2010/main" val="12047622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65200" y="159327"/>
            <a:ext cx="9601200" cy="629660"/>
          </a:xfrm>
          <a:prstGeom prst="rect">
            <a:avLst/>
          </a:prstGeom>
        </p:spPr>
        <p:txBody>
          <a:bodyPr vert="horz" wrap="square" lIns="0" tIns="13970" rIns="0" bIns="0" rtlCol="0" anchor="t">
            <a:spAutoFit/>
          </a:bodyPr>
          <a:lstStyle/>
          <a:p>
            <a:pPr marL="13970">
              <a:lnSpc>
                <a:spcPct val="100000"/>
              </a:lnSpc>
              <a:spcBef>
                <a:spcPts val="110"/>
              </a:spcBef>
            </a:pPr>
            <a:r>
              <a:rPr spc="10" dirty="0"/>
              <a:t>申報</a:t>
            </a:r>
            <a:r>
              <a:rPr spc="5" dirty="0"/>
              <a:t>表</a:t>
            </a:r>
            <a:r>
              <a:rPr spc="5" dirty="0">
                <a:latin typeface="Arial"/>
                <a:cs typeface="Arial"/>
              </a:rPr>
              <a:t>-</a:t>
            </a:r>
            <a:r>
              <a:rPr spc="5" dirty="0"/>
              <a:t>建物</a:t>
            </a:r>
          </a:p>
        </p:txBody>
      </p:sp>
      <p:pic>
        <p:nvPicPr>
          <p:cNvPr id="3" name="object 3"/>
          <p:cNvPicPr/>
          <p:nvPr/>
        </p:nvPicPr>
        <p:blipFill>
          <a:blip r:embed="rId2" cstate="print"/>
          <a:stretch>
            <a:fillRect/>
          </a:stretch>
        </p:blipFill>
        <p:spPr>
          <a:xfrm>
            <a:off x="965200" y="908386"/>
            <a:ext cx="9028545" cy="5689599"/>
          </a:xfrm>
          <a:prstGeom prst="rect">
            <a:avLst/>
          </a:prstGeom>
        </p:spPr>
      </p:pic>
      <p:sp>
        <p:nvSpPr>
          <p:cNvPr id="4" name="object 4"/>
          <p:cNvSpPr txBox="1">
            <a:spLocks noGrp="1"/>
          </p:cNvSpPr>
          <p:nvPr>
            <p:ph type="sldNum" sz="quarter" idx="7"/>
          </p:nvPr>
        </p:nvSpPr>
        <p:spPr>
          <a:xfrm>
            <a:off x="12520736" y="6597985"/>
            <a:ext cx="1596292" cy="115416"/>
          </a:xfrm>
          <a:prstGeom prst="rect">
            <a:avLst/>
          </a:prstGeom>
        </p:spPr>
        <p:txBody>
          <a:bodyPr vert="horz" wrap="square" lIns="0" tIns="0" rIns="0" bIns="0" rtlCol="0" anchor="ctr">
            <a:spAutoFit/>
          </a:bodyPr>
          <a:lstStyle/>
          <a:p>
            <a:pPr marL="38100">
              <a:lnSpc>
                <a:spcPts val="894"/>
              </a:lnSpc>
            </a:pPr>
            <a:fld id="{81D60167-4931-47E6-BA6A-407CBD079E47}" type="slidenum">
              <a:rPr spc="-5" dirty="0"/>
              <a:pPr marL="38100">
                <a:lnSpc>
                  <a:spcPts val="894"/>
                </a:lnSpc>
              </a:pPr>
              <a:t>57</a:t>
            </a:fld>
            <a:endParaRPr spc="-5"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72513" y="1364945"/>
            <a:ext cx="8465820" cy="5148580"/>
          </a:xfrm>
          <a:prstGeom prst="rect">
            <a:avLst/>
          </a:prstGeom>
        </p:spPr>
        <p:txBody>
          <a:bodyPr vert="horz" wrap="square" lIns="0" tIns="12700" rIns="0" bIns="0" rtlCol="0">
            <a:spAutoFit/>
          </a:bodyPr>
          <a:lstStyle/>
          <a:p>
            <a:pPr marL="527685" indent="-515620">
              <a:spcBef>
                <a:spcPts val="100"/>
              </a:spcBef>
              <a:buFont typeface="Arial MT"/>
              <a:buAutoNum type="arabicPeriod"/>
              <a:tabLst>
                <a:tab pos="527685" algn="l"/>
                <a:tab pos="528320" algn="l"/>
              </a:tabLst>
            </a:pPr>
            <a:r>
              <a:rPr sz="2400" spc="-5" dirty="0">
                <a:latin typeface="Microsoft JhengHei"/>
                <a:cs typeface="Microsoft JhengHei"/>
              </a:rPr>
              <a:t>房屋已登記者，應依權狀或登記謄本確實填寫「建號」，如</a:t>
            </a:r>
            <a:endParaRPr sz="2400">
              <a:latin typeface="Microsoft JhengHei"/>
              <a:cs typeface="Microsoft JhengHei"/>
            </a:endParaRPr>
          </a:p>
          <a:p>
            <a:pPr marL="527685">
              <a:spcBef>
                <a:spcPts val="5"/>
              </a:spcBef>
            </a:pPr>
            <a:r>
              <a:rPr sz="2400" dirty="0">
                <a:latin typeface="Microsoft JhengHei"/>
                <a:cs typeface="Microsoft JhengHei"/>
              </a:rPr>
              <a:t>「</a:t>
            </a:r>
            <a:r>
              <a:rPr sz="2400" dirty="0">
                <a:latin typeface="Arial MT"/>
                <a:cs typeface="Arial MT"/>
              </a:rPr>
              <a:t>O</a:t>
            </a:r>
            <a:r>
              <a:rPr sz="2400" dirty="0">
                <a:latin typeface="Microsoft JhengHei"/>
                <a:cs typeface="Microsoft JhengHei"/>
              </a:rPr>
              <a:t>縣（市）</a:t>
            </a:r>
            <a:r>
              <a:rPr sz="2400" dirty="0">
                <a:latin typeface="Arial MT"/>
                <a:cs typeface="Arial MT"/>
              </a:rPr>
              <a:t>O</a:t>
            </a:r>
            <a:r>
              <a:rPr sz="2400" dirty="0">
                <a:latin typeface="Microsoft JhengHei"/>
                <a:cs typeface="Microsoft JhengHei"/>
              </a:rPr>
              <a:t>區（鄉、鎮、</a:t>
            </a:r>
            <a:r>
              <a:rPr sz="2400" spc="-10" dirty="0">
                <a:latin typeface="Microsoft JhengHei"/>
                <a:cs typeface="Microsoft JhengHei"/>
              </a:rPr>
              <a:t>市</a:t>
            </a:r>
            <a:r>
              <a:rPr sz="2400" dirty="0">
                <a:latin typeface="Microsoft JhengHei"/>
                <a:cs typeface="Microsoft JhengHei"/>
              </a:rPr>
              <a:t>）</a:t>
            </a:r>
            <a:r>
              <a:rPr sz="2400" dirty="0">
                <a:latin typeface="Arial MT"/>
                <a:cs typeface="Arial MT"/>
              </a:rPr>
              <a:t>O</a:t>
            </a:r>
            <a:r>
              <a:rPr sz="2400" dirty="0">
                <a:latin typeface="Microsoft JhengHei"/>
                <a:cs typeface="Microsoft JhengHei"/>
              </a:rPr>
              <a:t>段</a:t>
            </a:r>
            <a:r>
              <a:rPr sz="2400" dirty="0">
                <a:latin typeface="Arial MT"/>
                <a:cs typeface="Arial MT"/>
              </a:rPr>
              <a:t>O</a:t>
            </a:r>
            <a:r>
              <a:rPr sz="2400" dirty="0">
                <a:latin typeface="Microsoft JhengHei"/>
                <a:cs typeface="Microsoft JhengHei"/>
              </a:rPr>
              <a:t>小段</a:t>
            </a:r>
            <a:r>
              <a:rPr sz="2400" dirty="0">
                <a:latin typeface="Arial MT"/>
                <a:cs typeface="Arial MT"/>
              </a:rPr>
              <a:t>O</a:t>
            </a:r>
            <a:r>
              <a:rPr sz="2400" dirty="0">
                <a:latin typeface="Microsoft JhengHei"/>
                <a:cs typeface="Microsoft JhengHei"/>
              </a:rPr>
              <a:t>建號」。</a:t>
            </a:r>
            <a:endParaRPr sz="2400">
              <a:latin typeface="Microsoft JhengHei"/>
              <a:cs typeface="Microsoft JhengHei"/>
            </a:endParaRPr>
          </a:p>
          <a:p>
            <a:pPr marL="527685" indent="-515620">
              <a:buFont typeface="Arial MT"/>
              <a:buAutoNum type="arabicPeriod" startAt="2"/>
              <a:tabLst>
                <a:tab pos="527685" algn="l"/>
                <a:tab pos="528320" algn="l"/>
              </a:tabLst>
            </a:pPr>
            <a:r>
              <a:rPr sz="2400" spc="-5" dirty="0">
                <a:latin typeface="Microsoft JhengHei"/>
                <a:cs typeface="Microsoft JhengHei"/>
              </a:rPr>
              <a:t>未登記者，應填寫門牌號碼並加註係未登記建物，如無門牌</a:t>
            </a:r>
            <a:endParaRPr sz="2400">
              <a:latin typeface="Microsoft JhengHei"/>
              <a:cs typeface="Microsoft JhengHei"/>
            </a:endParaRPr>
          </a:p>
          <a:p>
            <a:pPr marL="527685"/>
            <a:r>
              <a:rPr sz="2400" dirty="0">
                <a:latin typeface="Microsoft JhengHei"/>
                <a:cs typeface="Microsoft JhengHei"/>
              </a:rPr>
              <a:t>號碼，應填寫「稅籍號碼」。</a:t>
            </a:r>
            <a:endParaRPr sz="2400">
              <a:latin typeface="Microsoft JhengHei"/>
              <a:cs typeface="Microsoft JhengHei"/>
            </a:endParaRPr>
          </a:p>
          <a:p>
            <a:pPr marL="527685" indent="-515620">
              <a:buFont typeface="Arial MT"/>
              <a:buAutoNum type="arabicPeriod" startAt="3"/>
              <a:tabLst>
                <a:tab pos="527685" algn="l"/>
                <a:tab pos="528320" algn="l"/>
              </a:tabLst>
            </a:pPr>
            <a:r>
              <a:rPr sz="2400" spc="-5" dirty="0">
                <a:latin typeface="Microsoft JhengHei"/>
                <a:cs typeface="Microsoft JhengHei"/>
              </a:rPr>
              <a:t>「停車位」具獨立之所有權狀者，應依權狀或登記謄本確實</a:t>
            </a:r>
            <a:endParaRPr sz="2400">
              <a:latin typeface="Microsoft JhengHei"/>
              <a:cs typeface="Microsoft JhengHei"/>
            </a:endParaRPr>
          </a:p>
          <a:p>
            <a:pPr marL="527685">
              <a:spcBef>
                <a:spcPts val="5"/>
              </a:spcBef>
            </a:pPr>
            <a:r>
              <a:rPr sz="2400" dirty="0">
                <a:latin typeface="Microsoft JhengHei"/>
                <a:cs typeface="Microsoft JhengHei"/>
              </a:rPr>
              <a:t>填寫「建號」、「面積」及「持分」。</a:t>
            </a:r>
            <a:endParaRPr sz="2400">
              <a:latin typeface="Microsoft JhengHei"/>
              <a:cs typeface="Microsoft JhengHei"/>
            </a:endParaRPr>
          </a:p>
          <a:p>
            <a:pPr marL="527685" indent="-515620" algn="just">
              <a:buFont typeface="Arial MT"/>
              <a:buAutoNum type="arabicPeriod" startAt="4"/>
              <a:tabLst>
                <a:tab pos="528320" algn="l"/>
              </a:tabLst>
            </a:pPr>
            <a:r>
              <a:rPr sz="2400" spc="-5" dirty="0">
                <a:latin typeface="Microsoft JhengHei"/>
                <a:cs typeface="Microsoft JhengHei"/>
              </a:rPr>
              <a:t>建物及其座落之土地應分別填載於建物頁面及土地頁面。</a:t>
            </a:r>
            <a:endParaRPr sz="2400">
              <a:latin typeface="Microsoft JhengHei"/>
              <a:cs typeface="Microsoft JhengHei"/>
            </a:endParaRPr>
          </a:p>
          <a:p>
            <a:pPr marL="527685" marR="5080" indent="-515620" algn="just">
              <a:buFont typeface="Arial MT"/>
              <a:buAutoNum type="arabicPeriod" startAt="4"/>
              <a:tabLst>
                <a:tab pos="528320" algn="l"/>
              </a:tabLst>
            </a:pPr>
            <a:r>
              <a:rPr sz="2400" dirty="0">
                <a:latin typeface="Microsoft JhengHei"/>
                <a:cs typeface="Microsoft JhengHei"/>
              </a:rPr>
              <a:t>應註明登記或取得之時間及原因，如係申報日前五年內取得 </a:t>
            </a:r>
            <a:r>
              <a:rPr sz="2400" spc="-5" dirty="0">
                <a:latin typeface="Microsoft JhengHei"/>
                <a:cs typeface="Microsoft JhengHei"/>
              </a:rPr>
              <a:t>者，並應申報實際交易價額或原始製造價額，無實際交易價 </a:t>
            </a:r>
            <a:r>
              <a:rPr sz="2400" dirty="0">
                <a:latin typeface="Microsoft JhengHei"/>
                <a:cs typeface="Microsoft JhengHei"/>
              </a:rPr>
              <a:t>額或原始製造價額者，以取得年度之房屋課稅現值或市價申 報。</a:t>
            </a:r>
            <a:endParaRPr sz="2400">
              <a:latin typeface="Microsoft JhengHei"/>
              <a:cs typeface="Microsoft JhengHei"/>
            </a:endParaRPr>
          </a:p>
          <a:p>
            <a:pPr marL="527685" indent="-515620" algn="just">
              <a:spcBef>
                <a:spcPts val="5"/>
              </a:spcBef>
              <a:buAutoNum type="arabicPeriod" startAt="4"/>
              <a:tabLst>
                <a:tab pos="528320" algn="l"/>
              </a:tabLst>
            </a:pPr>
            <a:r>
              <a:rPr sz="2400" dirty="0">
                <a:latin typeface="Microsoft JhengHei"/>
                <a:cs typeface="Microsoft JhengHei"/>
              </a:rPr>
              <a:t>共同使用部分</a:t>
            </a:r>
            <a:r>
              <a:rPr sz="2400" spc="-5" dirty="0">
                <a:latin typeface="Microsoft JhengHei"/>
                <a:cs typeface="Microsoft JhengHei"/>
              </a:rPr>
              <a:t>(</a:t>
            </a:r>
            <a:r>
              <a:rPr sz="2400" dirty="0">
                <a:latin typeface="Microsoft JhengHei"/>
                <a:cs typeface="Microsoft JhengHei"/>
              </a:rPr>
              <a:t>如公設</a:t>
            </a:r>
            <a:r>
              <a:rPr sz="2400" spc="-5" dirty="0">
                <a:latin typeface="Microsoft JhengHei"/>
                <a:cs typeface="Microsoft JhengHei"/>
              </a:rPr>
              <a:t>)</a:t>
            </a:r>
            <a:r>
              <a:rPr sz="2400" dirty="0">
                <a:latin typeface="Microsoft JhengHei"/>
                <a:cs typeface="Microsoft JhengHei"/>
              </a:rPr>
              <a:t>若有單獨建號者，請單獨新增一</a:t>
            </a:r>
            <a:r>
              <a:rPr sz="2400" spc="10" dirty="0">
                <a:latin typeface="Microsoft JhengHei"/>
                <a:cs typeface="Microsoft JhengHei"/>
              </a:rPr>
              <a:t>筆</a:t>
            </a:r>
            <a:r>
              <a:rPr sz="2400" dirty="0">
                <a:latin typeface="Microsoft JhengHei"/>
                <a:cs typeface="Microsoft JhengHei"/>
              </a:rPr>
              <a:t>。</a:t>
            </a:r>
            <a:endParaRPr sz="2400">
              <a:latin typeface="Microsoft JhengHei"/>
              <a:cs typeface="Microsoft JhengHei"/>
            </a:endParaRPr>
          </a:p>
          <a:p>
            <a:pPr marL="527685" marR="371475" indent="-515620" algn="just">
              <a:spcBef>
                <a:spcPts val="5"/>
              </a:spcBef>
              <a:buAutoNum type="arabicPeriod" startAt="4"/>
              <a:tabLst>
                <a:tab pos="528320" algn="l"/>
              </a:tabLst>
            </a:pPr>
            <a:r>
              <a:rPr sz="2400" dirty="0">
                <a:latin typeface="Microsoft JhengHei"/>
                <a:cs typeface="Microsoft JhengHei"/>
              </a:rPr>
              <a:t>多人持有同一房</a:t>
            </a:r>
            <a:r>
              <a:rPr sz="2400" spc="-10" dirty="0">
                <a:latin typeface="Microsoft JhengHei"/>
                <a:cs typeface="Microsoft JhengHei"/>
              </a:rPr>
              <a:t>屋</a:t>
            </a:r>
            <a:r>
              <a:rPr sz="2400" dirty="0">
                <a:latin typeface="Microsoft JhengHei"/>
                <a:cs typeface="Microsoft JhengHei"/>
              </a:rPr>
              <a:t>(建物)</a:t>
            </a:r>
            <a:r>
              <a:rPr sz="2400" spc="-30" dirty="0">
                <a:latin typeface="Microsoft JhengHei"/>
                <a:cs typeface="Microsoft JhengHei"/>
              </a:rPr>
              <a:t> </a:t>
            </a:r>
            <a:r>
              <a:rPr sz="2400" dirty="0">
                <a:latin typeface="Microsoft JhengHei"/>
                <a:cs typeface="Microsoft JhengHei"/>
              </a:rPr>
              <a:t>，加總權利範</a:t>
            </a:r>
            <a:r>
              <a:rPr sz="2400" spc="-10" dirty="0">
                <a:latin typeface="Microsoft JhengHei"/>
                <a:cs typeface="Microsoft JhengHei"/>
              </a:rPr>
              <a:t>圍</a:t>
            </a:r>
            <a:r>
              <a:rPr sz="2400" spc="-5" dirty="0">
                <a:latin typeface="Microsoft JhengHei"/>
                <a:cs typeface="Microsoft JhengHei"/>
              </a:rPr>
              <a:t>(</a:t>
            </a:r>
            <a:r>
              <a:rPr sz="2400" dirty="0">
                <a:latin typeface="Microsoft JhengHei"/>
                <a:cs typeface="Microsoft JhengHei"/>
              </a:rPr>
              <a:t>持分)</a:t>
            </a:r>
            <a:r>
              <a:rPr sz="2400" spc="-50" dirty="0">
                <a:latin typeface="Microsoft JhengHei"/>
                <a:cs typeface="Microsoft JhengHei"/>
              </a:rPr>
              <a:t> </a:t>
            </a:r>
            <a:r>
              <a:rPr sz="2400" dirty="0">
                <a:latin typeface="Microsoft JhengHei"/>
                <a:cs typeface="Microsoft JhengHei"/>
              </a:rPr>
              <a:t>不得大於 1/1。</a:t>
            </a:r>
            <a:endParaRPr sz="2400">
              <a:latin typeface="Microsoft JhengHei"/>
              <a:cs typeface="Microsoft JhengHei"/>
            </a:endParaRPr>
          </a:p>
        </p:txBody>
      </p:sp>
      <p:sp>
        <p:nvSpPr>
          <p:cNvPr id="4" name="object 4"/>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58</a:t>
            </a:fld>
            <a:endParaRPr spc="-5" dirty="0"/>
          </a:p>
        </p:txBody>
      </p:sp>
      <p:sp>
        <p:nvSpPr>
          <p:cNvPr id="3" name="object 3"/>
          <p:cNvSpPr txBox="1">
            <a:spLocks noGrp="1"/>
          </p:cNvSpPr>
          <p:nvPr>
            <p:ph type="title"/>
          </p:nvPr>
        </p:nvSpPr>
        <p:spPr>
          <a:xfrm>
            <a:off x="820074" y="102895"/>
            <a:ext cx="5185349" cy="691215"/>
          </a:xfrm>
          <a:prstGeom prst="rect">
            <a:avLst/>
          </a:prstGeom>
        </p:spPr>
        <p:txBody>
          <a:bodyPr vert="horz" wrap="square" lIns="0" tIns="13970" rIns="0" bIns="0" rtlCol="0" anchor="t">
            <a:spAutoFit/>
          </a:bodyPr>
          <a:lstStyle/>
          <a:p>
            <a:pPr marL="12700">
              <a:lnSpc>
                <a:spcPct val="100000"/>
              </a:lnSpc>
              <a:spcBef>
                <a:spcPts val="110"/>
              </a:spcBef>
            </a:pPr>
            <a:r>
              <a:rPr spc="5" dirty="0"/>
              <a:t>建</a:t>
            </a:r>
            <a:r>
              <a:rPr spc="10" dirty="0"/>
              <a:t>物</a:t>
            </a:r>
            <a:r>
              <a:rPr spc="5" dirty="0">
                <a:latin typeface="Arial"/>
                <a:cs typeface="Arial"/>
              </a:rPr>
              <a:t>-</a:t>
            </a:r>
            <a:r>
              <a:rPr spc="10" dirty="0"/>
              <a:t>注意事項</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D2DE025-2CAF-2E34-8B3F-31967D3BB010}"/>
              </a:ext>
            </a:extLst>
          </p:cNvPr>
          <p:cNvSpPr>
            <a:spLocks noGrp="1"/>
          </p:cNvSpPr>
          <p:nvPr>
            <p:ph type="title"/>
          </p:nvPr>
        </p:nvSpPr>
        <p:spPr>
          <a:xfrm>
            <a:off x="851647" y="165847"/>
            <a:ext cx="9601200" cy="605118"/>
          </a:xfrm>
        </p:spPr>
        <p:txBody>
          <a:bodyPr>
            <a:normAutofit fontScale="90000"/>
          </a:bodyPr>
          <a:lstStyle/>
          <a:p>
            <a:r>
              <a:rPr lang="zh-TW" altLang="en-US" dirty="0"/>
              <a:t>常見申報錯誤態樣－建物 </a:t>
            </a:r>
          </a:p>
        </p:txBody>
      </p:sp>
      <p:sp>
        <p:nvSpPr>
          <p:cNvPr id="3" name="內容版面配置區 2">
            <a:extLst>
              <a:ext uri="{FF2B5EF4-FFF2-40B4-BE49-F238E27FC236}">
                <a16:creationId xmlns:a16="http://schemas.microsoft.com/office/drawing/2014/main" id="{9508090E-EC4F-6557-33E0-F754EFB625AC}"/>
              </a:ext>
            </a:extLst>
          </p:cNvPr>
          <p:cNvSpPr>
            <a:spLocks noGrp="1"/>
          </p:cNvSpPr>
          <p:nvPr>
            <p:ph idx="1"/>
          </p:nvPr>
        </p:nvSpPr>
        <p:spPr>
          <a:xfrm>
            <a:off x="950258" y="842683"/>
            <a:ext cx="10981765" cy="5441576"/>
          </a:xfrm>
        </p:spPr>
        <p:txBody>
          <a:bodyPr>
            <a:normAutofit/>
          </a:bodyPr>
          <a:lstStyle/>
          <a:p>
            <a:r>
              <a:rPr lang="zh-TW" altLang="en-US" dirty="0"/>
              <a:t>申報人房屋面積計算方式係應以建築改良物所有權狀或建物登記謄本 內之建物總面積為準。 </a:t>
            </a:r>
            <a:endParaRPr lang="en-US" altLang="zh-TW" dirty="0"/>
          </a:p>
          <a:p>
            <a:r>
              <a:rPr lang="zh-TW" altLang="en-US" dirty="0"/>
              <a:t>預售屋：已付款若干萬元者，因房屋尚未過戶，應填寫於備註欄中。</a:t>
            </a:r>
            <a:endParaRPr lang="en-US" altLang="zh-TW" dirty="0"/>
          </a:p>
          <a:p>
            <a:r>
              <a:rPr lang="zh-TW" altLang="en-US" dirty="0"/>
              <a:t> 建物已滅失但未辦理註銷登記：請申報時於備註欄說明並於事後說明 時提出滅失之證據（如照片或事後補辦註銷登記）。</a:t>
            </a:r>
            <a:endParaRPr lang="en-US" altLang="zh-TW" dirty="0"/>
          </a:p>
          <a:p>
            <a:r>
              <a:rPr lang="zh-TW" altLang="en-US" dirty="0"/>
              <a:t> 已登記之房屋及停車位，建物標示欄應依權狀或登記謄本填載建號； 未登記建物則應填具門牌號碼或填載稅籍號碼，並加註「未登記建物」。</a:t>
            </a:r>
            <a:endParaRPr lang="en-US" altLang="zh-TW" dirty="0"/>
          </a:p>
          <a:p>
            <a:r>
              <a:rPr lang="zh-TW" altLang="en-US" dirty="0"/>
              <a:t> 建物應填載登記或取得之時間或原因，如係申報日</a:t>
            </a:r>
            <a:r>
              <a:rPr lang="en-US" altLang="zh-TW" dirty="0"/>
              <a:t>5</a:t>
            </a:r>
            <a:r>
              <a:rPr lang="zh-TW" altLang="en-US" dirty="0"/>
              <a:t>年內取得，尚應申報 實際交易價額或原始製造價額，無實際交易價額或原始製造價額者，則 申報取得年度之房屋課稅現值或市價。</a:t>
            </a:r>
            <a:endParaRPr lang="en-US" altLang="zh-TW" dirty="0"/>
          </a:p>
          <a:p>
            <a:r>
              <a:rPr lang="zh-TW" altLang="en-US" dirty="0"/>
              <a:t> 僅申報土地，漏未填載其上之建物：建物及其坐落之土地，應分別填載 於「建物」及「土地」欄位。</a:t>
            </a:r>
            <a:endParaRPr lang="en-US" altLang="zh-TW" dirty="0"/>
          </a:p>
          <a:p>
            <a:r>
              <a:rPr lang="zh-TW" altLang="en-US" dirty="0"/>
              <a:t> 靈骨塔如為地上權</a:t>
            </a:r>
            <a:r>
              <a:rPr lang="en-US" altLang="zh-TW" dirty="0"/>
              <a:t>—</a:t>
            </a:r>
            <a:r>
              <a:rPr lang="zh-TW" altLang="en-US" dirty="0"/>
              <a:t>申報於備註欄</a:t>
            </a:r>
            <a:r>
              <a:rPr lang="en-US" altLang="zh-TW" dirty="0"/>
              <a:t>(103.7.14/10305023670) </a:t>
            </a:r>
            <a:endParaRPr lang="zh-TW" altLang="en-US" dirty="0"/>
          </a:p>
        </p:txBody>
      </p:sp>
    </p:spTree>
    <p:extLst>
      <p:ext uri="{BB962C8B-B14F-4D97-AF65-F5344CB8AC3E}">
        <p14:creationId xmlns:p14="http://schemas.microsoft.com/office/powerpoint/2010/main" val="2713678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2464" y="293793"/>
            <a:ext cx="10982325" cy="566181"/>
          </a:xfrm>
          <a:prstGeom prst="rect">
            <a:avLst/>
          </a:prstGeom>
        </p:spPr>
        <p:txBody>
          <a:bodyPr vert="horz" wrap="square" lIns="0" tIns="12065" rIns="0" bIns="0" rtlCol="0" anchor="ctr">
            <a:spAutoFit/>
          </a:bodyPr>
          <a:lstStyle/>
          <a:p>
            <a:pPr marL="12700">
              <a:spcBef>
                <a:spcPts val="95"/>
              </a:spcBef>
            </a:pPr>
            <a:r>
              <a:rPr lang="zh-TW" altLang="en-US" sz="3600" spc="-5" dirty="0">
                <a:solidFill>
                  <a:srgbClr val="FF00FF"/>
                </a:solidFill>
                <a:latin typeface="標楷體" panose="03000509000000000000" pitchFamily="65" charset="-120"/>
                <a:ea typeface="標楷體" panose="03000509000000000000" pitchFamily="65" charset="-120"/>
              </a:rPr>
              <a:t>申報類別、期間及申報日</a:t>
            </a:r>
            <a:endParaRPr sz="3600" spc="-5" dirty="0">
              <a:solidFill>
                <a:srgbClr val="FF00FF"/>
              </a:solidFill>
              <a:latin typeface="標楷體" panose="03000509000000000000" pitchFamily="65" charset="-120"/>
              <a:ea typeface="標楷體" panose="03000509000000000000" pitchFamily="65" charset="-120"/>
            </a:endParaRPr>
          </a:p>
        </p:txBody>
      </p:sp>
      <p:sp>
        <p:nvSpPr>
          <p:cNvPr id="3" name="object 3"/>
          <p:cNvSpPr/>
          <p:nvPr/>
        </p:nvSpPr>
        <p:spPr>
          <a:xfrm>
            <a:off x="5289552" y="1117980"/>
            <a:ext cx="5055235" cy="1221740"/>
          </a:xfrm>
          <a:custGeom>
            <a:avLst/>
            <a:gdLst/>
            <a:ahLst/>
            <a:cxnLst/>
            <a:rect l="l" t="t" r="r" b="b"/>
            <a:pathLst>
              <a:path w="5055234" h="1221739">
                <a:moveTo>
                  <a:pt x="4444110" y="0"/>
                </a:moveTo>
                <a:lnTo>
                  <a:pt x="4444110" y="152780"/>
                </a:lnTo>
                <a:lnTo>
                  <a:pt x="0" y="152780"/>
                </a:lnTo>
                <a:lnTo>
                  <a:pt x="0" y="1069086"/>
                </a:lnTo>
                <a:lnTo>
                  <a:pt x="4444110" y="1069086"/>
                </a:lnTo>
                <a:lnTo>
                  <a:pt x="4444110" y="1221739"/>
                </a:lnTo>
                <a:lnTo>
                  <a:pt x="5054981" y="610869"/>
                </a:lnTo>
                <a:lnTo>
                  <a:pt x="4444110" y="0"/>
                </a:lnTo>
                <a:close/>
              </a:path>
            </a:pathLst>
          </a:custGeom>
          <a:solidFill>
            <a:srgbClr val="E8D0D0">
              <a:alpha val="90194"/>
            </a:srgbClr>
          </a:solidFill>
        </p:spPr>
        <p:txBody>
          <a:bodyPr wrap="square" lIns="0" tIns="0" rIns="0" bIns="0" rtlCol="0"/>
          <a:lstStyle/>
          <a:p>
            <a:endParaRPr/>
          </a:p>
        </p:txBody>
      </p:sp>
      <p:sp>
        <p:nvSpPr>
          <p:cNvPr id="4" name="object 4"/>
          <p:cNvSpPr/>
          <p:nvPr/>
        </p:nvSpPr>
        <p:spPr>
          <a:xfrm>
            <a:off x="5289552" y="1126236"/>
            <a:ext cx="5055235" cy="1221740"/>
          </a:xfrm>
          <a:custGeom>
            <a:avLst/>
            <a:gdLst/>
            <a:ahLst/>
            <a:cxnLst/>
            <a:rect l="l" t="t" r="r" b="b"/>
            <a:pathLst>
              <a:path w="5055234" h="1221739">
                <a:moveTo>
                  <a:pt x="0" y="152780"/>
                </a:moveTo>
                <a:lnTo>
                  <a:pt x="4444110" y="152780"/>
                </a:lnTo>
                <a:lnTo>
                  <a:pt x="4444110" y="0"/>
                </a:lnTo>
                <a:lnTo>
                  <a:pt x="5054981" y="610869"/>
                </a:lnTo>
                <a:lnTo>
                  <a:pt x="4444110" y="1221739"/>
                </a:lnTo>
                <a:lnTo>
                  <a:pt x="4444110" y="1069086"/>
                </a:lnTo>
                <a:lnTo>
                  <a:pt x="0" y="1069086"/>
                </a:lnTo>
                <a:lnTo>
                  <a:pt x="0" y="152780"/>
                </a:lnTo>
                <a:close/>
              </a:path>
            </a:pathLst>
          </a:custGeom>
          <a:ln w="25400">
            <a:solidFill>
              <a:srgbClr val="E8D0D0"/>
            </a:solidFill>
          </a:ln>
        </p:spPr>
        <p:txBody>
          <a:bodyPr wrap="square" lIns="0" tIns="0" rIns="0" bIns="0" rtlCol="0"/>
          <a:lstStyle/>
          <a:p>
            <a:endParaRPr/>
          </a:p>
        </p:txBody>
      </p:sp>
      <p:sp>
        <p:nvSpPr>
          <p:cNvPr id="5" name="object 5"/>
          <p:cNvSpPr txBox="1"/>
          <p:nvPr/>
        </p:nvSpPr>
        <p:spPr>
          <a:xfrm>
            <a:off x="5292597" y="1187071"/>
            <a:ext cx="3230880" cy="853439"/>
          </a:xfrm>
          <a:prstGeom prst="rect">
            <a:avLst/>
          </a:prstGeom>
        </p:spPr>
        <p:txBody>
          <a:bodyPr vert="horz" wrap="square" lIns="0" tIns="62865" rIns="0" bIns="0" rtlCol="0">
            <a:spAutoFit/>
          </a:bodyPr>
          <a:lstStyle/>
          <a:p>
            <a:pPr marL="318135" indent="-305435">
              <a:spcBef>
                <a:spcPts val="495"/>
              </a:spcBef>
              <a:buSzPct val="95833"/>
              <a:buChar char="•"/>
              <a:tabLst>
                <a:tab pos="318135" algn="l"/>
              </a:tabLst>
            </a:pPr>
            <a:r>
              <a:rPr sz="2400" dirty="0">
                <a:latin typeface="Noto Sans CJK JP Regular"/>
                <a:cs typeface="Noto Sans CJK JP Regular"/>
              </a:rPr>
              <a:t>就</a:t>
            </a:r>
            <a:r>
              <a:rPr sz="2400" spc="10" dirty="0">
                <a:latin typeface="Noto Sans CJK JP Regular"/>
                <a:cs typeface="Noto Sans CJK JP Regular"/>
              </a:rPr>
              <a:t>（</a:t>
            </a:r>
            <a:r>
              <a:rPr sz="2400" dirty="0">
                <a:latin typeface="Noto Sans CJK JP Regular"/>
                <a:cs typeface="Noto Sans CJK JP Regular"/>
              </a:rPr>
              <a:t>到）職</a:t>
            </a:r>
            <a:r>
              <a:rPr sz="2400" spc="-5" dirty="0">
                <a:latin typeface="Noto Sans CJK JP Regular"/>
                <a:cs typeface="Noto Sans CJK JP Regular"/>
              </a:rPr>
              <a:t>起</a:t>
            </a:r>
            <a:r>
              <a:rPr sz="2400" spc="10" dirty="0">
                <a:latin typeface="Noto Sans Mono CJK JP Regular"/>
                <a:cs typeface="Noto Sans Mono CJK JP Regular"/>
              </a:rPr>
              <a:t>3</a:t>
            </a:r>
            <a:r>
              <a:rPr sz="2400" dirty="0">
                <a:latin typeface="Noto Sans CJK JP Regular"/>
                <a:cs typeface="Noto Sans CJK JP Regular"/>
              </a:rPr>
              <a:t>個月內</a:t>
            </a:r>
          </a:p>
          <a:p>
            <a:pPr marL="318135" indent="-305435">
              <a:spcBef>
                <a:spcPts val="400"/>
              </a:spcBef>
              <a:buSzPct val="95833"/>
              <a:buChar char="•"/>
              <a:tabLst>
                <a:tab pos="318135" algn="l"/>
              </a:tabLst>
            </a:pPr>
            <a:r>
              <a:rPr sz="2400" dirty="0">
                <a:solidFill>
                  <a:srgbClr val="30859C"/>
                </a:solidFill>
                <a:latin typeface="Noto Sans CJK JP Regular"/>
                <a:cs typeface="Noto Sans CJK JP Regular"/>
              </a:rPr>
              <a:t>（</a:t>
            </a:r>
            <a:r>
              <a:rPr sz="2400" spc="10" dirty="0">
                <a:solidFill>
                  <a:srgbClr val="30859C"/>
                </a:solidFill>
                <a:latin typeface="Noto Sans CJK JP Regular"/>
                <a:cs typeface="Noto Sans CJK JP Regular"/>
              </a:rPr>
              <a:t>本</a:t>
            </a:r>
            <a:r>
              <a:rPr sz="2400" dirty="0">
                <a:solidFill>
                  <a:srgbClr val="30859C"/>
                </a:solidFill>
                <a:latin typeface="Noto Sans CJK JP Regular"/>
                <a:cs typeface="Noto Sans CJK JP Regular"/>
              </a:rPr>
              <a:t>法第</a:t>
            </a:r>
            <a:r>
              <a:rPr sz="2400" dirty="0">
                <a:solidFill>
                  <a:srgbClr val="30859C"/>
                </a:solidFill>
                <a:latin typeface="Noto Sans Mono CJK JP Regular"/>
                <a:cs typeface="Noto Sans Mono CJK JP Regular"/>
              </a:rPr>
              <a:t>3</a:t>
            </a:r>
            <a:r>
              <a:rPr sz="2400" dirty="0">
                <a:solidFill>
                  <a:srgbClr val="30859C"/>
                </a:solidFill>
                <a:latin typeface="Noto Sans CJK JP Regular"/>
                <a:cs typeface="Noto Sans CJK JP Regular"/>
              </a:rPr>
              <a:t>條</a:t>
            </a:r>
            <a:r>
              <a:rPr sz="2400" spc="10" dirty="0">
                <a:solidFill>
                  <a:srgbClr val="30859C"/>
                </a:solidFill>
                <a:latin typeface="Noto Sans CJK JP Regular"/>
                <a:cs typeface="Noto Sans CJK JP Regular"/>
              </a:rPr>
              <a:t>第</a:t>
            </a:r>
            <a:r>
              <a:rPr sz="2400" dirty="0">
                <a:solidFill>
                  <a:srgbClr val="30859C"/>
                </a:solidFill>
                <a:latin typeface="Noto Sans Mono CJK JP Regular"/>
                <a:cs typeface="Noto Sans Mono CJK JP Regular"/>
              </a:rPr>
              <a:t>1</a:t>
            </a:r>
            <a:r>
              <a:rPr sz="2400" dirty="0">
                <a:solidFill>
                  <a:srgbClr val="30859C"/>
                </a:solidFill>
                <a:latin typeface="Noto Sans CJK JP Regular"/>
                <a:cs typeface="Noto Sans CJK JP Regular"/>
              </a:rPr>
              <a:t>項）</a:t>
            </a:r>
            <a:endParaRPr sz="2400" dirty="0">
              <a:latin typeface="Noto Sans CJK JP Regular"/>
              <a:cs typeface="Noto Sans CJK JP Regular"/>
            </a:endParaRPr>
          </a:p>
        </p:txBody>
      </p:sp>
      <p:sp>
        <p:nvSpPr>
          <p:cNvPr id="6" name="object 6"/>
          <p:cNvSpPr/>
          <p:nvPr/>
        </p:nvSpPr>
        <p:spPr>
          <a:xfrm>
            <a:off x="1919543" y="1126236"/>
            <a:ext cx="3370579" cy="1221740"/>
          </a:xfrm>
          <a:custGeom>
            <a:avLst/>
            <a:gdLst/>
            <a:ahLst/>
            <a:cxnLst/>
            <a:rect l="l" t="t" r="r" b="b"/>
            <a:pathLst>
              <a:path w="3370579" h="1221739">
                <a:moveTo>
                  <a:pt x="3166300" y="0"/>
                </a:moveTo>
                <a:lnTo>
                  <a:pt x="203619" y="0"/>
                </a:lnTo>
                <a:lnTo>
                  <a:pt x="156930" y="5379"/>
                </a:lnTo>
                <a:lnTo>
                  <a:pt x="114071" y="20702"/>
                </a:lnTo>
                <a:lnTo>
                  <a:pt x="76264" y="44746"/>
                </a:lnTo>
                <a:lnTo>
                  <a:pt x="44731" y="76291"/>
                </a:lnTo>
                <a:lnTo>
                  <a:pt x="20695" y="114114"/>
                </a:lnTo>
                <a:lnTo>
                  <a:pt x="5377" y="156994"/>
                </a:lnTo>
                <a:lnTo>
                  <a:pt x="0" y="203708"/>
                </a:lnTo>
                <a:lnTo>
                  <a:pt x="0" y="1018159"/>
                </a:lnTo>
                <a:lnTo>
                  <a:pt x="5377" y="1064865"/>
                </a:lnTo>
                <a:lnTo>
                  <a:pt x="20695" y="1107726"/>
                </a:lnTo>
                <a:lnTo>
                  <a:pt x="44731" y="1145525"/>
                </a:lnTo>
                <a:lnTo>
                  <a:pt x="76264" y="1177043"/>
                </a:lnTo>
                <a:lnTo>
                  <a:pt x="114071" y="1201063"/>
                </a:lnTo>
                <a:lnTo>
                  <a:pt x="156930" y="1216367"/>
                </a:lnTo>
                <a:lnTo>
                  <a:pt x="203619" y="1221739"/>
                </a:lnTo>
                <a:lnTo>
                  <a:pt x="3166300" y="1221739"/>
                </a:lnTo>
                <a:lnTo>
                  <a:pt x="3213014" y="1216367"/>
                </a:lnTo>
                <a:lnTo>
                  <a:pt x="3255893" y="1201063"/>
                </a:lnTo>
                <a:lnTo>
                  <a:pt x="3293716" y="1177043"/>
                </a:lnTo>
                <a:lnTo>
                  <a:pt x="3325261" y="1145525"/>
                </a:lnTo>
                <a:lnTo>
                  <a:pt x="3349306" y="1107726"/>
                </a:lnTo>
                <a:lnTo>
                  <a:pt x="3364629" y="1064865"/>
                </a:lnTo>
                <a:lnTo>
                  <a:pt x="3370008" y="1018159"/>
                </a:lnTo>
                <a:lnTo>
                  <a:pt x="3370008" y="203708"/>
                </a:lnTo>
                <a:lnTo>
                  <a:pt x="3364629" y="156994"/>
                </a:lnTo>
                <a:lnTo>
                  <a:pt x="3349306" y="114114"/>
                </a:lnTo>
                <a:lnTo>
                  <a:pt x="3325261" y="76291"/>
                </a:lnTo>
                <a:lnTo>
                  <a:pt x="3293716" y="44746"/>
                </a:lnTo>
                <a:lnTo>
                  <a:pt x="3255893" y="20702"/>
                </a:lnTo>
                <a:lnTo>
                  <a:pt x="3213014" y="5379"/>
                </a:lnTo>
                <a:lnTo>
                  <a:pt x="3166300" y="0"/>
                </a:lnTo>
                <a:close/>
              </a:path>
            </a:pathLst>
          </a:custGeom>
          <a:solidFill>
            <a:srgbClr val="C0504D"/>
          </a:solidFill>
        </p:spPr>
        <p:txBody>
          <a:bodyPr wrap="square" lIns="0" tIns="0" rIns="0" bIns="0" rtlCol="0"/>
          <a:lstStyle/>
          <a:p>
            <a:endParaRPr/>
          </a:p>
        </p:txBody>
      </p:sp>
      <p:sp>
        <p:nvSpPr>
          <p:cNvPr id="7" name="object 7"/>
          <p:cNvSpPr/>
          <p:nvPr/>
        </p:nvSpPr>
        <p:spPr>
          <a:xfrm>
            <a:off x="1919543" y="1126236"/>
            <a:ext cx="3370579" cy="1221740"/>
          </a:xfrm>
          <a:custGeom>
            <a:avLst/>
            <a:gdLst/>
            <a:ahLst/>
            <a:cxnLst/>
            <a:rect l="l" t="t" r="r" b="b"/>
            <a:pathLst>
              <a:path w="3370579" h="1221739">
                <a:moveTo>
                  <a:pt x="0" y="203708"/>
                </a:moveTo>
                <a:lnTo>
                  <a:pt x="5377" y="156994"/>
                </a:lnTo>
                <a:lnTo>
                  <a:pt x="20695" y="114114"/>
                </a:lnTo>
                <a:lnTo>
                  <a:pt x="44731" y="76291"/>
                </a:lnTo>
                <a:lnTo>
                  <a:pt x="76264" y="44746"/>
                </a:lnTo>
                <a:lnTo>
                  <a:pt x="114071" y="20702"/>
                </a:lnTo>
                <a:lnTo>
                  <a:pt x="156930" y="5379"/>
                </a:lnTo>
                <a:lnTo>
                  <a:pt x="203619" y="0"/>
                </a:lnTo>
                <a:lnTo>
                  <a:pt x="3166300" y="0"/>
                </a:lnTo>
                <a:lnTo>
                  <a:pt x="3213014" y="5379"/>
                </a:lnTo>
                <a:lnTo>
                  <a:pt x="3255893" y="20702"/>
                </a:lnTo>
                <a:lnTo>
                  <a:pt x="3293716" y="44746"/>
                </a:lnTo>
                <a:lnTo>
                  <a:pt x="3325261" y="76291"/>
                </a:lnTo>
                <a:lnTo>
                  <a:pt x="3349306" y="114114"/>
                </a:lnTo>
                <a:lnTo>
                  <a:pt x="3364629" y="156994"/>
                </a:lnTo>
                <a:lnTo>
                  <a:pt x="3370008" y="203708"/>
                </a:lnTo>
                <a:lnTo>
                  <a:pt x="3370008" y="1018159"/>
                </a:lnTo>
                <a:lnTo>
                  <a:pt x="3364629" y="1064865"/>
                </a:lnTo>
                <a:lnTo>
                  <a:pt x="3349306" y="1107726"/>
                </a:lnTo>
                <a:lnTo>
                  <a:pt x="3325261" y="1145525"/>
                </a:lnTo>
                <a:lnTo>
                  <a:pt x="3293716" y="1177043"/>
                </a:lnTo>
                <a:lnTo>
                  <a:pt x="3255893" y="1201063"/>
                </a:lnTo>
                <a:lnTo>
                  <a:pt x="3213014" y="1216367"/>
                </a:lnTo>
                <a:lnTo>
                  <a:pt x="3166300" y="1221739"/>
                </a:lnTo>
                <a:lnTo>
                  <a:pt x="203619" y="1221739"/>
                </a:lnTo>
                <a:lnTo>
                  <a:pt x="156930" y="1216367"/>
                </a:lnTo>
                <a:lnTo>
                  <a:pt x="114071" y="1201063"/>
                </a:lnTo>
                <a:lnTo>
                  <a:pt x="76264" y="1177043"/>
                </a:lnTo>
                <a:lnTo>
                  <a:pt x="44731" y="1145525"/>
                </a:lnTo>
                <a:lnTo>
                  <a:pt x="20695" y="1107726"/>
                </a:lnTo>
                <a:lnTo>
                  <a:pt x="5377" y="1064865"/>
                </a:lnTo>
                <a:lnTo>
                  <a:pt x="0" y="1018159"/>
                </a:lnTo>
                <a:lnTo>
                  <a:pt x="0" y="203708"/>
                </a:lnTo>
                <a:close/>
              </a:path>
            </a:pathLst>
          </a:custGeom>
          <a:ln w="25400">
            <a:solidFill>
              <a:srgbClr val="FFFFFF"/>
            </a:solidFill>
          </a:ln>
        </p:spPr>
        <p:txBody>
          <a:bodyPr wrap="square" lIns="0" tIns="0" rIns="0" bIns="0" rtlCol="0"/>
          <a:lstStyle/>
          <a:p>
            <a:endParaRPr/>
          </a:p>
        </p:txBody>
      </p:sp>
      <p:sp>
        <p:nvSpPr>
          <p:cNvPr id="8" name="object 8"/>
          <p:cNvSpPr txBox="1"/>
          <p:nvPr/>
        </p:nvSpPr>
        <p:spPr>
          <a:xfrm>
            <a:off x="2167839" y="1189687"/>
            <a:ext cx="2874011" cy="989373"/>
          </a:xfrm>
          <a:prstGeom prst="rect">
            <a:avLst/>
          </a:prstGeom>
        </p:spPr>
        <p:txBody>
          <a:bodyPr vert="horz" wrap="square" lIns="0" tIns="40005" rIns="0" bIns="0" rtlCol="0">
            <a:spAutoFit/>
          </a:bodyPr>
          <a:lstStyle/>
          <a:p>
            <a:pPr marL="1029335" marR="5080" indent="-1017269">
              <a:lnSpc>
                <a:spcPts val="3740"/>
              </a:lnSpc>
              <a:spcBef>
                <a:spcPts val="315"/>
              </a:spcBef>
            </a:pPr>
            <a:r>
              <a:rPr sz="3200" dirty="0">
                <a:solidFill>
                  <a:srgbClr val="FFFFFF"/>
                </a:solidFill>
                <a:latin typeface="Noto Sans CJK JP Regular"/>
                <a:cs typeface="Noto Sans CJK JP Regular"/>
              </a:rPr>
              <a:t>就（到）職申報 時間</a:t>
            </a:r>
            <a:endParaRPr sz="3200" dirty="0">
              <a:latin typeface="Noto Sans CJK JP Regular"/>
              <a:cs typeface="Noto Sans CJK JP Regular"/>
            </a:endParaRPr>
          </a:p>
        </p:txBody>
      </p:sp>
      <p:sp>
        <p:nvSpPr>
          <p:cNvPr id="9" name="object 9"/>
          <p:cNvSpPr/>
          <p:nvPr/>
        </p:nvSpPr>
        <p:spPr>
          <a:xfrm>
            <a:off x="5289552" y="2470150"/>
            <a:ext cx="5055235" cy="1221740"/>
          </a:xfrm>
          <a:custGeom>
            <a:avLst/>
            <a:gdLst/>
            <a:ahLst/>
            <a:cxnLst/>
            <a:rect l="l" t="t" r="r" b="b"/>
            <a:pathLst>
              <a:path w="5055234" h="1221739">
                <a:moveTo>
                  <a:pt x="4444110" y="0"/>
                </a:moveTo>
                <a:lnTo>
                  <a:pt x="4444110" y="152780"/>
                </a:lnTo>
                <a:lnTo>
                  <a:pt x="0" y="152780"/>
                </a:lnTo>
                <a:lnTo>
                  <a:pt x="0" y="1069086"/>
                </a:lnTo>
                <a:lnTo>
                  <a:pt x="4444110" y="1069086"/>
                </a:lnTo>
                <a:lnTo>
                  <a:pt x="4444110" y="1221739"/>
                </a:lnTo>
                <a:lnTo>
                  <a:pt x="5054981" y="610870"/>
                </a:lnTo>
                <a:lnTo>
                  <a:pt x="4444110" y="0"/>
                </a:lnTo>
                <a:close/>
              </a:path>
            </a:pathLst>
          </a:custGeom>
          <a:solidFill>
            <a:srgbClr val="DEE7D1">
              <a:alpha val="90194"/>
            </a:srgbClr>
          </a:solidFill>
        </p:spPr>
        <p:txBody>
          <a:bodyPr wrap="square" lIns="0" tIns="0" rIns="0" bIns="0" rtlCol="0"/>
          <a:lstStyle/>
          <a:p>
            <a:endParaRPr/>
          </a:p>
        </p:txBody>
      </p:sp>
      <p:sp>
        <p:nvSpPr>
          <p:cNvPr id="10" name="object 10"/>
          <p:cNvSpPr/>
          <p:nvPr/>
        </p:nvSpPr>
        <p:spPr>
          <a:xfrm>
            <a:off x="5289552" y="2470150"/>
            <a:ext cx="5055235" cy="1221740"/>
          </a:xfrm>
          <a:custGeom>
            <a:avLst/>
            <a:gdLst/>
            <a:ahLst/>
            <a:cxnLst/>
            <a:rect l="l" t="t" r="r" b="b"/>
            <a:pathLst>
              <a:path w="5055234" h="1221739">
                <a:moveTo>
                  <a:pt x="0" y="152780"/>
                </a:moveTo>
                <a:lnTo>
                  <a:pt x="4444110" y="152780"/>
                </a:lnTo>
                <a:lnTo>
                  <a:pt x="4444110" y="0"/>
                </a:lnTo>
                <a:lnTo>
                  <a:pt x="5054981" y="610870"/>
                </a:lnTo>
                <a:lnTo>
                  <a:pt x="4444110" y="1221739"/>
                </a:lnTo>
                <a:lnTo>
                  <a:pt x="4444110" y="1069086"/>
                </a:lnTo>
                <a:lnTo>
                  <a:pt x="0" y="1069086"/>
                </a:lnTo>
                <a:lnTo>
                  <a:pt x="0" y="152780"/>
                </a:lnTo>
                <a:close/>
              </a:path>
            </a:pathLst>
          </a:custGeom>
          <a:ln w="25400">
            <a:solidFill>
              <a:srgbClr val="DEE7D1"/>
            </a:solidFill>
          </a:ln>
        </p:spPr>
        <p:txBody>
          <a:bodyPr wrap="square" lIns="0" tIns="0" rIns="0" bIns="0" rtlCol="0"/>
          <a:lstStyle/>
          <a:p>
            <a:endParaRPr/>
          </a:p>
        </p:txBody>
      </p:sp>
      <p:sp>
        <p:nvSpPr>
          <p:cNvPr id="11" name="object 11"/>
          <p:cNvSpPr txBox="1"/>
          <p:nvPr/>
        </p:nvSpPr>
        <p:spPr>
          <a:xfrm>
            <a:off x="5290185" y="2585466"/>
            <a:ext cx="4349751" cy="975267"/>
          </a:xfrm>
          <a:prstGeom prst="rect">
            <a:avLst/>
          </a:prstGeom>
        </p:spPr>
        <p:txBody>
          <a:bodyPr vert="horz" wrap="square" lIns="0" tIns="13335" rIns="0" bIns="0" rtlCol="0">
            <a:spAutoFit/>
          </a:bodyPr>
          <a:lstStyle/>
          <a:p>
            <a:pPr marL="267335" indent="-254635">
              <a:lnSpc>
                <a:spcPts val="2370"/>
              </a:lnSpc>
              <a:spcBef>
                <a:spcPts val="105"/>
              </a:spcBef>
              <a:buSzPct val="95000"/>
              <a:buChar char="•"/>
              <a:tabLst>
                <a:tab pos="267970" algn="l"/>
              </a:tabLst>
            </a:pPr>
            <a:r>
              <a:rPr sz="2000" dirty="0">
                <a:latin typeface="Noto Sans CJK JP Regular"/>
                <a:cs typeface="Noto Sans CJK JP Regular"/>
              </a:rPr>
              <a:t>代理及兼任</a:t>
            </a:r>
            <a:r>
              <a:rPr sz="2000" spc="-10" dirty="0">
                <a:latin typeface="Noto Sans CJK JP Regular"/>
                <a:cs typeface="Noto Sans CJK JP Regular"/>
              </a:rPr>
              <a:t>滿</a:t>
            </a:r>
            <a:r>
              <a:rPr sz="2000" spc="-10" dirty="0">
                <a:latin typeface="Noto Sans Mono CJK JP Regular"/>
                <a:cs typeface="Noto Sans Mono CJK JP Regular"/>
              </a:rPr>
              <a:t>3</a:t>
            </a:r>
            <a:r>
              <a:rPr sz="2000" dirty="0">
                <a:latin typeface="Noto Sans CJK JP Regular"/>
                <a:cs typeface="Noto Sans CJK JP Regular"/>
              </a:rPr>
              <a:t>個月後，再給予</a:t>
            </a:r>
            <a:r>
              <a:rPr sz="2000" spc="-10" dirty="0">
                <a:latin typeface="Noto Sans Mono CJK JP Regular"/>
                <a:cs typeface="Noto Sans Mono CJK JP Regular"/>
              </a:rPr>
              <a:t>3</a:t>
            </a:r>
            <a:r>
              <a:rPr sz="2000" dirty="0">
                <a:latin typeface="Noto Sans CJK JP Regular"/>
                <a:cs typeface="Noto Sans CJK JP Regular"/>
              </a:rPr>
              <a:t>個月</a:t>
            </a:r>
          </a:p>
          <a:p>
            <a:pPr marL="241300">
              <a:lnSpc>
                <a:spcPts val="2370"/>
              </a:lnSpc>
            </a:pPr>
            <a:r>
              <a:rPr sz="2000" dirty="0">
                <a:latin typeface="Noto Sans CJK JP Regular"/>
                <a:cs typeface="Noto Sans CJK JP Regular"/>
              </a:rPr>
              <a:t>時間申報</a:t>
            </a:r>
          </a:p>
          <a:p>
            <a:pPr marL="267335" indent="-254635">
              <a:spcBef>
                <a:spcPts val="334"/>
              </a:spcBef>
              <a:buSzPct val="95000"/>
              <a:buChar char="•"/>
              <a:tabLst>
                <a:tab pos="267970" algn="l"/>
              </a:tabLst>
            </a:pPr>
            <a:r>
              <a:rPr sz="2000" dirty="0">
                <a:solidFill>
                  <a:srgbClr val="30859C"/>
                </a:solidFill>
                <a:latin typeface="Noto Sans CJK JP Regular"/>
                <a:cs typeface="Noto Sans CJK JP Regular"/>
              </a:rPr>
              <a:t>（施行細則</a:t>
            </a:r>
            <a:r>
              <a:rPr sz="2000" spc="-10" dirty="0">
                <a:solidFill>
                  <a:srgbClr val="30859C"/>
                </a:solidFill>
                <a:latin typeface="Noto Sans CJK JP Regular"/>
                <a:cs typeface="Noto Sans CJK JP Regular"/>
              </a:rPr>
              <a:t>第</a:t>
            </a:r>
            <a:r>
              <a:rPr sz="2000" spc="-10" dirty="0">
                <a:solidFill>
                  <a:srgbClr val="30859C"/>
                </a:solidFill>
                <a:latin typeface="Noto Sans Mono CJK JP Regular"/>
                <a:cs typeface="Noto Sans Mono CJK JP Regular"/>
              </a:rPr>
              <a:t>9</a:t>
            </a:r>
            <a:r>
              <a:rPr sz="2000" dirty="0">
                <a:solidFill>
                  <a:srgbClr val="30859C"/>
                </a:solidFill>
                <a:latin typeface="Noto Sans CJK JP Regular"/>
                <a:cs typeface="Noto Sans CJK JP Regular"/>
              </a:rPr>
              <a:t>條</a:t>
            </a:r>
            <a:r>
              <a:rPr sz="2000" spc="10" dirty="0">
                <a:solidFill>
                  <a:srgbClr val="30859C"/>
                </a:solidFill>
                <a:latin typeface="Noto Sans CJK JP Regular"/>
                <a:cs typeface="Noto Sans CJK JP Regular"/>
              </a:rPr>
              <a:t>第</a:t>
            </a:r>
            <a:r>
              <a:rPr sz="2000" spc="-5" dirty="0">
                <a:solidFill>
                  <a:srgbClr val="30859C"/>
                </a:solidFill>
                <a:latin typeface="Noto Sans Mono CJK JP Regular"/>
                <a:cs typeface="Noto Sans Mono CJK JP Regular"/>
              </a:rPr>
              <a:t>3</a:t>
            </a:r>
            <a:r>
              <a:rPr sz="2000" dirty="0">
                <a:solidFill>
                  <a:srgbClr val="30859C"/>
                </a:solidFill>
                <a:latin typeface="Noto Sans CJK JP Regular"/>
                <a:cs typeface="Noto Sans CJK JP Regular"/>
              </a:rPr>
              <a:t>項）</a:t>
            </a:r>
            <a:endParaRPr sz="2000" dirty="0">
              <a:latin typeface="Noto Sans CJK JP Regular"/>
              <a:cs typeface="Noto Sans CJK JP Regular"/>
            </a:endParaRPr>
          </a:p>
        </p:txBody>
      </p:sp>
      <p:sp>
        <p:nvSpPr>
          <p:cNvPr id="12" name="object 12"/>
          <p:cNvSpPr/>
          <p:nvPr/>
        </p:nvSpPr>
        <p:spPr>
          <a:xfrm>
            <a:off x="1919543" y="2470150"/>
            <a:ext cx="3370579" cy="1221740"/>
          </a:xfrm>
          <a:custGeom>
            <a:avLst/>
            <a:gdLst/>
            <a:ahLst/>
            <a:cxnLst/>
            <a:rect l="l" t="t" r="r" b="b"/>
            <a:pathLst>
              <a:path w="3370579" h="1221739">
                <a:moveTo>
                  <a:pt x="3166300" y="0"/>
                </a:moveTo>
                <a:lnTo>
                  <a:pt x="203619" y="0"/>
                </a:lnTo>
                <a:lnTo>
                  <a:pt x="156930" y="5379"/>
                </a:lnTo>
                <a:lnTo>
                  <a:pt x="114071" y="20702"/>
                </a:lnTo>
                <a:lnTo>
                  <a:pt x="76264" y="44746"/>
                </a:lnTo>
                <a:lnTo>
                  <a:pt x="44731" y="76291"/>
                </a:lnTo>
                <a:lnTo>
                  <a:pt x="20695" y="114114"/>
                </a:lnTo>
                <a:lnTo>
                  <a:pt x="5377" y="156994"/>
                </a:lnTo>
                <a:lnTo>
                  <a:pt x="0" y="203708"/>
                </a:lnTo>
                <a:lnTo>
                  <a:pt x="0" y="1018159"/>
                </a:lnTo>
                <a:lnTo>
                  <a:pt x="5377" y="1064865"/>
                </a:lnTo>
                <a:lnTo>
                  <a:pt x="20695" y="1107726"/>
                </a:lnTo>
                <a:lnTo>
                  <a:pt x="44731" y="1145525"/>
                </a:lnTo>
                <a:lnTo>
                  <a:pt x="76264" y="1177043"/>
                </a:lnTo>
                <a:lnTo>
                  <a:pt x="114071" y="1201063"/>
                </a:lnTo>
                <a:lnTo>
                  <a:pt x="156930" y="1216367"/>
                </a:lnTo>
                <a:lnTo>
                  <a:pt x="203619" y="1221739"/>
                </a:lnTo>
                <a:lnTo>
                  <a:pt x="3166300" y="1221739"/>
                </a:lnTo>
                <a:lnTo>
                  <a:pt x="3213014" y="1216367"/>
                </a:lnTo>
                <a:lnTo>
                  <a:pt x="3255893" y="1201063"/>
                </a:lnTo>
                <a:lnTo>
                  <a:pt x="3293716" y="1177043"/>
                </a:lnTo>
                <a:lnTo>
                  <a:pt x="3325261" y="1145525"/>
                </a:lnTo>
                <a:lnTo>
                  <a:pt x="3349306" y="1107726"/>
                </a:lnTo>
                <a:lnTo>
                  <a:pt x="3364629" y="1064865"/>
                </a:lnTo>
                <a:lnTo>
                  <a:pt x="3370008" y="1018159"/>
                </a:lnTo>
                <a:lnTo>
                  <a:pt x="3370008" y="203708"/>
                </a:lnTo>
                <a:lnTo>
                  <a:pt x="3364629" y="156994"/>
                </a:lnTo>
                <a:lnTo>
                  <a:pt x="3349306" y="114114"/>
                </a:lnTo>
                <a:lnTo>
                  <a:pt x="3325261" y="76291"/>
                </a:lnTo>
                <a:lnTo>
                  <a:pt x="3293716" y="44746"/>
                </a:lnTo>
                <a:lnTo>
                  <a:pt x="3255893" y="20702"/>
                </a:lnTo>
                <a:lnTo>
                  <a:pt x="3213014" y="5379"/>
                </a:lnTo>
                <a:lnTo>
                  <a:pt x="3166300" y="0"/>
                </a:lnTo>
                <a:close/>
              </a:path>
            </a:pathLst>
          </a:custGeom>
          <a:solidFill>
            <a:srgbClr val="9BBA58"/>
          </a:solidFill>
        </p:spPr>
        <p:txBody>
          <a:bodyPr wrap="square" lIns="0" tIns="0" rIns="0" bIns="0" rtlCol="0"/>
          <a:lstStyle/>
          <a:p>
            <a:endParaRPr/>
          </a:p>
        </p:txBody>
      </p:sp>
      <p:sp>
        <p:nvSpPr>
          <p:cNvPr id="13" name="object 13"/>
          <p:cNvSpPr/>
          <p:nvPr/>
        </p:nvSpPr>
        <p:spPr>
          <a:xfrm>
            <a:off x="1919543" y="2470150"/>
            <a:ext cx="3370579" cy="1221740"/>
          </a:xfrm>
          <a:custGeom>
            <a:avLst/>
            <a:gdLst/>
            <a:ahLst/>
            <a:cxnLst/>
            <a:rect l="l" t="t" r="r" b="b"/>
            <a:pathLst>
              <a:path w="3370579" h="1221739">
                <a:moveTo>
                  <a:pt x="0" y="203708"/>
                </a:moveTo>
                <a:lnTo>
                  <a:pt x="5377" y="156994"/>
                </a:lnTo>
                <a:lnTo>
                  <a:pt x="20695" y="114114"/>
                </a:lnTo>
                <a:lnTo>
                  <a:pt x="44731" y="76291"/>
                </a:lnTo>
                <a:lnTo>
                  <a:pt x="76264" y="44746"/>
                </a:lnTo>
                <a:lnTo>
                  <a:pt x="114071" y="20702"/>
                </a:lnTo>
                <a:lnTo>
                  <a:pt x="156930" y="5379"/>
                </a:lnTo>
                <a:lnTo>
                  <a:pt x="203619" y="0"/>
                </a:lnTo>
                <a:lnTo>
                  <a:pt x="3166300" y="0"/>
                </a:lnTo>
                <a:lnTo>
                  <a:pt x="3213014" y="5379"/>
                </a:lnTo>
                <a:lnTo>
                  <a:pt x="3255893" y="20702"/>
                </a:lnTo>
                <a:lnTo>
                  <a:pt x="3293716" y="44746"/>
                </a:lnTo>
                <a:lnTo>
                  <a:pt x="3325261" y="76291"/>
                </a:lnTo>
                <a:lnTo>
                  <a:pt x="3349306" y="114114"/>
                </a:lnTo>
                <a:lnTo>
                  <a:pt x="3364629" y="156994"/>
                </a:lnTo>
                <a:lnTo>
                  <a:pt x="3370008" y="203708"/>
                </a:lnTo>
                <a:lnTo>
                  <a:pt x="3370008" y="1018159"/>
                </a:lnTo>
                <a:lnTo>
                  <a:pt x="3364629" y="1064865"/>
                </a:lnTo>
                <a:lnTo>
                  <a:pt x="3349306" y="1107726"/>
                </a:lnTo>
                <a:lnTo>
                  <a:pt x="3325261" y="1145525"/>
                </a:lnTo>
                <a:lnTo>
                  <a:pt x="3293716" y="1177043"/>
                </a:lnTo>
                <a:lnTo>
                  <a:pt x="3255893" y="1201063"/>
                </a:lnTo>
                <a:lnTo>
                  <a:pt x="3213014" y="1216367"/>
                </a:lnTo>
                <a:lnTo>
                  <a:pt x="3166300" y="1221739"/>
                </a:lnTo>
                <a:lnTo>
                  <a:pt x="203619" y="1221739"/>
                </a:lnTo>
                <a:lnTo>
                  <a:pt x="156930" y="1216367"/>
                </a:lnTo>
                <a:lnTo>
                  <a:pt x="114071" y="1201063"/>
                </a:lnTo>
                <a:lnTo>
                  <a:pt x="76264" y="1177043"/>
                </a:lnTo>
                <a:lnTo>
                  <a:pt x="44731" y="1145525"/>
                </a:lnTo>
                <a:lnTo>
                  <a:pt x="20695" y="1107726"/>
                </a:lnTo>
                <a:lnTo>
                  <a:pt x="5377" y="1064865"/>
                </a:lnTo>
                <a:lnTo>
                  <a:pt x="0" y="1018159"/>
                </a:lnTo>
                <a:lnTo>
                  <a:pt x="0" y="203708"/>
                </a:lnTo>
                <a:close/>
              </a:path>
            </a:pathLst>
          </a:custGeom>
          <a:ln w="25400">
            <a:solidFill>
              <a:srgbClr val="FFFFFF"/>
            </a:solidFill>
          </a:ln>
        </p:spPr>
        <p:txBody>
          <a:bodyPr wrap="square" lIns="0" tIns="0" rIns="0" bIns="0" rtlCol="0"/>
          <a:lstStyle/>
          <a:p>
            <a:endParaRPr/>
          </a:p>
        </p:txBody>
      </p:sp>
      <p:sp>
        <p:nvSpPr>
          <p:cNvPr id="14" name="object 14"/>
          <p:cNvSpPr txBox="1"/>
          <p:nvPr/>
        </p:nvSpPr>
        <p:spPr>
          <a:xfrm>
            <a:off x="2167839" y="2534158"/>
            <a:ext cx="2874011" cy="988732"/>
          </a:xfrm>
          <a:prstGeom prst="rect">
            <a:avLst/>
          </a:prstGeom>
        </p:spPr>
        <p:txBody>
          <a:bodyPr vert="horz" wrap="square" lIns="0" tIns="39370" rIns="0" bIns="0" rtlCol="0">
            <a:spAutoFit/>
          </a:bodyPr>
          <a:lstStyle/>
          <a:p>
            <a:pPr marL="1029335" marR="5080" indent="-1017269">
              <a:lnSpc>
                <a:spcPts val="3740"/>
              </a:lnSpc>
              <a:spcBef>
                <a:spcPts val="310"/>
              </a:spcBef>
            </a:pPr>
            <a:r>
              <a:rPr sz="3200" dirty="0">
                <a:solidFill>
                  <a:srgbClr val="FFFFFF"/>
                </a:solidFill>
                <a:latin typeface="Noto Sans CJK JP Regular"/>
                <a:cs typeface="Noto Sans CJK JP Regular"/>
              </a:rPr>
              <a:t>代理及兼任申報 時間</a:t>
            </a:r>
            <a:endParaRPr sz="3200" dirty="0">
              <a:latin typeface="Noto Sans CJK JP Regular"/>
              <a:cs typeface="Noto Sans CJK JP Regular"/>
            </a:endParaRPr>
          </a:p>
        </p:txBody>
      </p:sp>
      <p:sp>
        <p:nvSpPr>
          <p:cNvPr id="15" name="object 15"/>
          <p:cNvSpPr/>
          <p:nvPr/>
        </p:nvSpPr>
        <p:spPr>
          <a:xfrm>
            <a:off x="5289552" y="3814064"/>
            <a:ext cx="5055235" cy="1221740"/>
          </a:xfrm>
          <a:custGeom>
            <a:avLst/>
            <a:gdLst/>
            <a:ahLst/>
            <a:cxnLst/>
            <a:rect l="l" t="t" r="r" b="b"/>
            <a:pathLst>
              <a:path w="5055234" h="1221739">
                <a:moveTo>
                  <a:pt x="4444110" y="0"/>
                </a:moveTo>
                <a:lnTo>
                  <a:pt x="4444110" y="152781"/>
                </a:lnTo>
                <a:lnTo>
                  <a:pt x="0" y="152781"/>
                </a:lnTo>
                <a:lnTo>
                  <a:pt x="0" y="1069086"/>
                </a:lnTo>
                <a:lnTo>
                  <a:pt x="4444110" y="1069086"/>
                </a:lnTo>
                <a:lnTo>
                  <a:pt x="4444110" y="1221740"/>
                </a:lnTo>
                <a:lnTo>
                  <a:pt x="5054981" y="610869"/>
                </a:lnTo>
                <a:lnTo>
                  <a:pt x="4444110" y="0"/>
                </a:lnTo>
                <a:close/>
              </a:path>
            </a:pathLst>
          </a:custGeom>
          <a:solidFill>
            <a:srgbClr val="D7D2DF">
              <a:alpha val="90194"/>
            </a:srgbClr>
          </a:solidFill>
        </p:spPr>
        <p:txBody>
          <a:bodyPr wrap="square" lIns="0" tIns="0" rIns="0" bIns="0" rtlCol="0"/>
          <a:lstStyle/>
          <a:p>
            <a:endParaRPr/>
          </a:p>
        </p:txBody>
      </p:sp>
      <p:sp>
        <p:nvSpPr>
          <p:cNvPr id="16" name="object 16"/>
          <p:cNvSpPr/>
          <p:nvPr/>
        </p:nvSpPr>
        <p:spPr>
          <a:xfrm>
            <a:off x="5289552" y="3814064"/>
            <a:ext cx="5055235" cy="1221740"/>
          </a:xfrm>
          <a:custGeom>
            <a:avLst/>
            <a:gdLst/>
            <a:ahLst/>
            <a:cxnLst/>
            <a:rect l="l" t="t" r="r" b="b"/>
            <a:pathLst>
              <a:path w="5055234" h="1221739">
                <a:moveTo>
                  <a:pt x="0" y="152781"/>
                </a:moveTo>
                <a:lnTo>
                  <a:pt x="4444110" y="152781"/>
                </a:lnTo>
                <a:lnTo>
                  <a:pt x="4444110" y="0"/>
                </a:lnTo>
                <a:lnTo>
                  <a:pt x="5054981" y="610869"/>
                </a:lnTo>
                <a:lnTo>
                  <a:pt x="4444110" y="1221740"/>
                </a:lnTo>
                <a:lnTo>
                  <a:pt x="4444110" y="1069086"/>
                </a:lnTo>
                <a:lnTo>
                  <a:pt x="0" y="1069086"/>
                </a:lnTo>
                <a:lnTo>
                  <a:pt x="0" y="152781"/>
                </a:lnTo>
                <a:close/>
              </a:path>
            </a:pathLst>
          </a:custGeom>
          <a:ln w="25400">
            <a:solidFill>
              <a:srgbClr val="D7D2DF"/>
            </a:solidFill>
          </a:ln>
        </p:spPr>
        <p:txBody>
          <a:bodyPr wrap="square" lIns="0" tIns="0" rIns="0" bIns="0" rtlCol="0"/>
          <a:lstStyle/>
          <a:p>
            <a:endParaRPr/>
          </a:p>
        </p:txBody>
      </p:sp>
      <p:sp>
        <p:nvSpPr>
          <p:cNvPr id="17" name="object 17"/>
          <p:cNvSpPr txBox="1"/>
          <p:nvPr/>
        </p:nvSpPr>
        <p:spPr>
          <a:xfrm>
            <a:off x="5292599" y="3875915"/>
            <a:ext cx="3687445" cy="1222771"/>
          </a:xfrm>
          <a:prstGeom prst="rect">
            <a:avLst/>
          </a:prstGeom>
        </p:spPr>
        <p:txBody>
          <a:bodyPr vert="horz" wrap="square" lIns="0" tIns="62865" rIns="0" bIns="0" rtlCol="0">
            <a:spAutoFit/>
          </a:bodyPr>
          <a:lstStyle/>
          <a:p>
            <a:pPr marL="318135" indent="-305435">
              <a:spcBef>
                <a:spcPts val="495"/>
              </a:spcBef>
              <a:buSzPct val="95833"/>
              <a:buChar char="•"/>
              <a:tabLst>
                <a:tab pos="318135" algn="l"/>
              </a:tabLst>
            </a:pPr>
            <a:r>
              <a:rPr sz="2400" dirty="0">
                <a:latin typeface="Noto Sans CJK JP Regular"/>
                <a:cs typeface="Noto Sans CJK JP Regular"/>
              </a:rPr>
              <a:t>每</a:t>
            </a:r>
            <a:r>
              <a:rPr sz="2400" spc="5" dirty="0">
                <a:latin typeface="Noto Sans CJK JP Regular"/>
                <a:cs typeface="Noto Sans CJK JP Regular"/>
              </a:rPr>
              <a:t>年</a:t>
            </a:r>
            <a:r>
              <a:rPr sz="2400" dirty="0">
                <a:latin typeface="Noto Sans Mono CJK JP Regular"/>
                <a:cs typeface="Noto Sans Mono CJK JP Regular"/>
              </a:rPr>
              <a:t>11</a:t>
            </a:r>
            <a:r>
              <a:rPr sz="2400" dirty="0">
                <a:latin typeface="Noto Sans CJK JP Regular"/>
                <a:cs typeface="Noto Sans CJK JP Regular"/>
              </a:rPr>
              <a:t>月</a:t>
            </a:r>
            <a:r>
              <a:rPr sz="2400" dirty="0">
                <a:latin typeface="Noto Sans Mono CJK JP Regular"/>
                <a:cs typeface="Noto Sans Mono CJK JP Regular"/>
              </a:rPr>
              <a:t>1</a:t>
            </a:r>
            <a:r>
              <a:rPr sz="2400" dirty="0">
                <a:latin typeface="Noto Sans CJK JP Regular"/>
                <a:cs typeface="Noto Sans CJK JP Regular"/>
              </a:rPr>
              <a:t>日</a:t>
            </a:r>
            <a:r>
              <a:rPr sz="2400" spc="10" dirty="0">
                <a:latin typeface="Noto Sans CJK JP Regular"/>
                <a:cs typeface="Noto Sans CJK JP Regular"/>
              </a:rPr>
              <a:t>至</a:t>
            </a:r>
            <a:r>
              <a:rPr sz="2400" dirty="0">
                <a:latin typeface="Noto Sans Mono CJK JP Regular"/>
                <a:cs typeface="Noto Sans Mono CJK JP Regular"/>
              </a:rPr>
              <a:t>12</a:t>
            </a:r>
            <a:r>
              <a:rPr sz="2400" dirty="0">
                <a:latin typeface="Noto Sans CJK JP Regular"/>
                <a:cs typeface="Noto Sans CJK JP Regular"/>
              </a:rPr>
              <a:t>月</a:t>
            </a:r>
            <a:r>
              <a:rPr sz="2400" dirty="0">
                <a:latin typeface="Noto Sans Mono CJK JP Regular"/>
                <a:cs typeface="Noto Sans Mono CJK JP Regular"/>
              </a:rPr>
              <a:t>31</a:t>
            </a:r>
            <a:r>
              <a:rPr sz="2400" dirty="0">
                <a:latin typeface="Noto Sans CJK JP Regular"/>
                <a:cs typeface="Noto Sans CJK JP Regular"/>
              </a:rPr>
              <a:t>日</a:t>
            </a:r>
            <a:endParaRPr sz="2400">
              <a:latin typeface="Noto Sans CJK JP Regular"/>
              <a:cs typeface="Noto Sans CJK JP Regular"/>
            </a:endParaRPr>
          </a:p>
          <a:p>
            <a:pPr marL="318135" indent="-305435">
              <a:spcBef>
                <a:spcPts val="395"/>
              </a:spcBef>
              <a:buSzPct val="95833"/>
              <a:buChar char="•"/>
              <a:tabLst>
                <a:tab pos="318135" algn="l"/>
              </a:tabLst>
            </a:pPr>
            <a:r>
              <a:rPr sz="2400" dirty="0">
                <a:solidFill>
                  <a:srgbClr val="30859C"/>
                </a:solidFill>
                <a:latin typeface="Noto Sans CJK JP Regular"/>
                <a:cs typeface="Noto Sans CJK JP Regular"/>
              </a:rPr>
              <a:t>（</a:t>
            </a:r>
            <a:r>
              <a:rPr sz="2400" spc="10" dirty="0">
                <a:solidFill>
                  <a:srgbClr val="30859C"/>
                </a:solidFill>
                <a:latin typeface="Noto Sans CJK JP Regular"/>
                <a:cs typeface="Noto Sans CJK JP Regular"/>
              </a:rPr>
              <a:t>施</a:t>
            </a:r>
            <a:r>
              <a:rPr sz="2400" dirty="0">
                <a:solidFill>
                  <a:srgbClr val="30859C"/>
                </a:solidFill>
                <a:latin typeface="Noto Sans CJK JP Regular"/>
                <a:cs typeface="Noto Sans CJK JP Regular"/>
              </a:rPr>
              <a:t>行細則</a:t>
            </a:r>
            <a:r>
              <a:rPr sz="2400" spc="-10" dirty="0">
                <a:solidFill>
                  <a:srgbClr val="30859C"/>
                </a:solidFill>
                <a:latin typeface="Noto Sans CJK JP Regular"/>
                <a:cs typeface="Noto Sans CJK JP Regular"/>
              </a:rPr>
              <a:t>第</a:t>
            </a:r>
            <a:r>
              <a:rPr sz="2400" spc="10" dirty="0">
                <a:solidFill>
                  <a:srgbClr val="30859C"/>
                </a:solidFill>
                <a:latin typeface="Noto Sans Mono CJK JP Regular"/>
                <a:cs typeface="Noto Sans Mono CJK JP Regular"/>
              </a:rPr>
              <a:t>9</a:t>
            </a:r>
            <a:r>
              <a:rPr sz="2400" dirty="0">
                <a:solidFill>
                  <a:srgbClr val="30859C"/>
                </a:solidFill>
                <a:latin typeface="Noto Sans CJK JP Regular"/>
                <a:cs typeface="Noto Sans CJK JP Regular"/>
              </a:rPr>
              <a:t>條</a:t>
            </a:r>
            <a:r>
              <a:rPr sz="2400" spc="-5" dirty="0">
                <a:solidFill>
                  <a:srgbClr val="30859C"/>
                </a:solidFill>
                <a:latin typeface="Noto Sans CJK JP Regular"/>
                <a:cs typeface="Noto Sans CJK JP Regular"/>
              </a:rPr>
              <a:t>第</a:t>
            </a:r>
            <a:r>
              <a:rPr sz="2400" dirty="0">
                <a:solidFill>
                  <a:srgbClr val="30859C"/>
                </a:solidFill>
                <a:latin typeface="Noto Sans Mono CJK JP Regular"/>
                <a:cs typeface="Noto Sans Mono CJK JP Regular"/>
              </a:rPr>
              <a:t>4</a:t>
            </a:r>
            <a:r>
              <a:rPr sz="2400" dirty="0">
                <a:solidFill>
                  <a:srgbClr val="30859C"/>
                </a:solidFill>
                <a:latin typeface="Noto Sans CJK JP Regular"/>
                <a:cs typeface="Noto Sans CJK JP Regular"/>
              </a:rPr>
              <a:t>項）</a:t>
            </a:r>
            <a:endParaRPr sz="2400">
              <a:latin typeface="Noto Sans CJK JP Regular"/>
              <a:cs typeface="Noto Sans CJK JP Regular"/>
            </a:endParaRPr>
          </a:p>
        </p:txBody>
      </p:sp>
      <p:sp>
        <p:nvSpPr>
          <p:cNvPr id="18" name="object 18"/>
          <p:cNvSpPr/>
          <p:nvPr/>
        </p:nvSpPr>
        <p:spPr>
          <a:xfrm>
            <a:off x="1919543" y="3814064"/>
            <a:ext cx="3370579" cy="1221740"/>
          </a:xfrm>
          <a:custGeom>
            <a:avLst/>
            <a:gdLst/>
            <a:ahLst/>
            <a:cxnLst/>
            <a:rect l="l" t="t" r="r" b="b"/>
            <a:pathLst>
              <a:path w="3370579" h="1221739">
                <a:moveTo>
                  <a:pt x="3166300" y="0"/>
                </a:moveTo>
                <a:lnTo>
                  <a:pt x="203619" y="0"/>
                </a:lnTo>
                <a:lnTo>
                  <a:pt x="156930" y="5379"/>
                </a:lnTo>
                <a:lnTo>
                  <a:pt x="114071" y="20702"/>
                </a:lnTo>
                <a:lnTo>
                  <a:pt x="76264" y="44746"/>
                </a:lnTo>
                <a:lnTo>
                  <a:pt x="44731" y="76291"/>
                </a:lnTo>
                <a:lnTo>
                  <a:pt x="20695" y="114114"/>
                </a:lnTo>
                <a:lnTo>
                  <a:pt x="5377" y="156994"/>
                </a:lnTo>
                <a:lnTo>
                  <a:pt x="0" y="203708"/>
                </a:lnTo>
                <a:lnTo>
                  <a:pt x="0" y="1018159"/>
                </a:lnTo>
                <a:lnTo>
                  <a:pt x="5377" y="1064865"/>
                </a:lnTo>
                <a:lnTo>
                  <a:pt x="20695" y="1107726"/>
                </a:lnTo>
                <a:lnTo>
                  <a:pt x="44731" y="1145525"/>
                </a:lnTo>
                <a:lnTo>
                  <a:pt x="76264" y="1177043"/>
                </a:lnTo>
                <a:lnTo>
                  <a:pt x="114071" y="1201063"/>
                </a:lnTo>
                <a:lnTo>
                  <a:pt x="156930" y="1216367"/>
                </a:lnTo>
                <a:lnTo>
                  <a:pt x="203619" y="1221740"/>
                </a:lnTo>
                <a:lnTo>
                  <a:pt x="3166300" y="1221740"/>
                </a:lnTo>
                <a:lnTo>
                  <a:pt x="3213014" y="1216367"/>
                </a:lnTo>
                <a:lnTo>
                  <a:pt x="3255893" y="1201063"/>
                </a:lnTo>
                <a:lnTo>
                  <a:pt x="3293716" y="1177043"/>
                </a:lnTo>
                <a:lnTo>
                  <a:pt x="3325261" y="1145525"/>
                </a:lnTo>
                <a:lnTo>
                  <a:pt x="3349306" y="1107726"/>
                </a:lnTo>
                <a:lnTo>
                  <a:pt x="3364629" y="1064865"/>
                </a:lnTo>
                <a:lnTo>
                  <a:pt x="3370008" y="1018159"/>
                </a:lnTo>
                <a:lnTo>
                  <a:pt x="3370008" y="203708"/>
                </a:lnTo>
                <a:lnTo>
                  <a:pt x="3364629" y="156994"/>
                </a:lnTo>
                <a:lnTo>
                  <a:pt x="3349306" y="114114"/>
                </a:lnTo>
                <a:lnTo>
                  <a:pt x="3325261" y="76291"/>
                </a:lnTo>
                <a:lnTo>
                  <a:pt x="3293716" y="44746"/>
                </a:lnTo>
                <a:lnTo>
                  <a:pt x="3255893" y="20702"/>
                </a:lnTo>
                <a:lnTo>
                  <a:pt x="3213014" y="5379"/>
                </a:lnTo>
                <a:lnTo>
                  <a:pt x="3166300" y="0"/>
                </a:lnTo>
                <a:close/>
              </a:path>
            </a:pathLst>
          </a:custGeom>
          <a:solidFill>
            <a:srgbClr val="8063A1"/>
          </a:solidFill>
        </p:spPr>
        <p:txBody>
          <a:bodyPr wrap="square" lIns="0" tIns="0" rIns="0" bIns="0" rtlCol="0"/>
          <a:lstStyle/>
          <a:p>
            <a:endParaRPr/>
          </a:p>
        </p:txBody>
      </p:sp>
      <p:sp>
        <p:nvSpPr>
          <p:cNvPr id="19" name="object 19"/>
          <p:cNvSpPr/>
          <p:nvPr/>
        </p:nvSpPr>
        <p:spPr>
          <a:xfrm>
            <a:off x="1919543" y="3814064"/>
            <a:ext cx="3370579" cy="1221740"/>
          </a:xfrm>
          <a:custGeom>
            <a:avLst/>
            <a:gdLst/>
            <a:ahLst/>
            <a:cxnLst/>
            <a:rect l="l" t="t" r="r" b="b"/>
            <a:pathLst>
              <a:path w="3370579" h="1221739">
                <a:moveTo>
                  <a:pt x="0" y="203708"/>
                </a:moveTo>
                <a:lnTo>
                  <a:pt x="5377" y="156994"/>
                </a:lnTo>
                <a:lnTo>
                  <a:pt x="20695" y="114114"/>
                </a:lnTo>
                <a:lnTo>
                  <a:pt x="44731" y="76291"/>
                </a:lnTo>
                <a:lnTo>
                  <a:pt x="76264" y="44746"/>
                </a:lnTo>
                <a:lnTo>
                  <a:pt x="114071" y="20702"/>
                </a:lnTo>
                <a:lnTo>
                  <a:pt x="156930" y="5379"/>
                </a:lnTo>
                <a:lnTo>
                  <a:pt x="203619" y="0"/>
                </a:lnTo>
                <a:lnTo>
                  <a:pt x="3166300" y="0"/>
                </a:lnTo>
                <a:lnTo>
                  <a:pt x="3213014" y="5379"/>
                </a:lnTo>
                <a:lnTo>
                  <a:pt x="3255893" y="20702"/>
                </a:lnTo>
                <a:lnTo>
                  <a:pt x="3293716" y="44746"/>
                </a:lnTo>
                <a:lnTo>
                  <a:pt x="3325261" y="76291"/>
                </a:lnTo>
                <a:lnTo>
                  <a:pt x="3349306" y="114114"/>
                </a:lnTo>
                <a:lnTo>
                  <a:pt x="3364629" y="156994"/>
                </a:lnTo>
                <a:lnTo>
                  <a:pt x="3370008" y="203708"/>
                </a:lnTo>
                <a:lnTo>
                  <a:pt x="3370008" y="1018159"/>
                </a:lnTo>
                <a:lnTo>
                  <a:pt x="3364629" y="1064865"/>
                </a:lnTo>
                <a:lnTo>
                  <a:pt x="3349306" y="1107726"/>
                </a:lnTo>
                <a:lnTo>
                  <a:pt x="3325261" y="1145525"/>
                </a:lnTo>
                <a:lnTo>
                  <a:pt x="3293716" y="1177043"/>
                </a:lnTo>
                <a:lnTo>
                  <a:pt x="3255893" y="1201063"/>
                </a:lnTo>
                <a:lnTo>
                  <a:pt x="3213014" y="1216367"/>
                </a:lnTo>
                <a:lnTo>
                  <a:pt x="3166300" y="1221740"/>
                </a:lnTo>
                <a:lnTo>
                  <a:pt x="203619" y="1221740"/>
                </a:lnTo>
                <a:lnTo>
                  <a:pt x="156930" y="1216367"/>
                </a:lnTo>
                <a:lnTo>
                  <a:pt x="114071" y="1201063"/>
                </a:lnTo>
                <a:lnTo>
                  <a:pt x="76264" y="1177043"/>
                </a:lnTo>
                <a:lnTo>
                  <a:pt x="44731" y="1145525"/>
                </a:lnTo>
                <a:lnTo>
                  <a:pt x="20695" y="1107726"/>
                </a:lnTo>
                <a:lnTo>
                  <a:pt x="5377" y="1064865"/>
                </a:lnTo>
                <a:lnTo>
                  <a:pt x="0" y="1018159"/>
                </a:lnTo>
                <a:lnTo>
                  <a:pt x="0" y="203708"/>
                </a:lnTo>
                <a:close/>
              </a:path>
            </a:pathLst>
          </a:custGeom>
          <a:ln w="25400">
            <a:solidFill>
              <a:srgbClr val="FFFFFF"/>
            </a:solidFill>
          </a:ln>
        </p:spPr>
        <p:txBody>
          <a:bodyPr wrap="square" lIns="0" tIns="0" rIns="0" bIns="0" rtlCol="0"/>
          <a:lstStyle/>
          <a:p>
            <a:endParaRPr/>
          </a:p>
        </p:txBody>
      </p:sp>
      <p:sp>
        <p:nvSpPr>
          <p:cNvPr id="20" name="object 20"/>
          <p:cNvSpPr txBox="1"/>
          <p:nvPr/>
        </p:nvSpPr>
        <p:spPr>
          <a:xfrm>
            <a:off x="2370534" y="4116072"/>
            <a:ext cx="2466975" cy="505267"/>
          </a:xfrm>
          <a:prstGeom prst="rect">
            <a:avLst/>
          </a:prstGeom>
        </p:spPr>
        <p:txBody>
          <a:bodyPr vert="horz" wrap="square" lIns="0" tIns="12700" rIns="0" bIns="0" rtlCol="0">
            <a:spAutoFit/>
          </a:bodyPr>
          <a:lstStyle/>
          <a:p>
            <a:pPr marL="12700">
              <a:spcBef>
                <a:spcPts val="100"/>
              </a:spcBef>
            </a:pPr>
            <a:r>
              <a:rPr sz="3200" dirty="0">
                <a:solidFill>
                  <a:srgbClr val="FFFFFF"/>
                </a:solidFill>
                <a:latin typeface="Noto Sans CJK JP Regular"/>
                <a:cs typeface="Noto Sans CJK JP Regular"/>
              </a:rPr>
              <a:t>定期申報時間</a:t>
            </a:r>
            <a:endParaRPr sz="3200">
              <a:latin typeface="Noto Sans CJK JP Regular"/>
              <a:cs typeface="Noto Sans CJK JP Regular"/>
            </a:endParaRPr>
          </a:p>
        </p:txBody>
      </p:sp>
      <p:sp>
        <p:nvSpPr>
          <p:cNvPr id="21" name="object 21"/>
          <p:cNvSpPr/>
          <p:nvPr/>
        </p:nvSpPr>
        <p:spPr>
          <a:xfrm>
            <a:off x="5289552" y="5158104"/>
            <a:ext cx="5055235" cy="1221740"/>
          </a:xfrm>
          <a:custGeom>
            <a:avLst/>
            <a:gdLst/>
            <a:ahLst/>
            <a:cxnLst/>
            <a:rect l="l" t="t" r="r" b="b"/>
            <a:pathLst>
              <a:path w="5055234" h="1221739">
                <a:moveTo>
                  <a:pt x="4444110" y="0"/>
                </a:moveTo>
                <a:lnTo>
                  <a:pt x="4444110" y="152654"/>
                </a:lnTo>
                <a:lnTo>
                  <a:pt x="0" y="152654"/>
                </a:lnTo>
                <a:lnTo>
                  <a:pt x="0" y="1068959"/>
                </a:lnTo>
                <a:lnTo>
                  <a:pt x="4444110" y="1068959"/>
                </a:lnTo>
                <a:lnTo>
                  <a:pt x="4444110" y="1221676"/>
                </a:lnTo>
                <a:lnTo>
                  <a:pt x="5054981" y="610806"/>
                </a:lnTo>
                <a:lnTo>
                  <a:pt x="4444110" y="0"/>
                </a:lnTo>
                <a:close/>
              </a:path>
            </a:pathLst>
          </a:custGeom>
          <a:solidFill>
            <a:srgbClr val="D0E2EA">
              <a:alpha val="90194"/>
            </a:srgbClr>
          </a:solidFill>
        </p:spPr>
        <p:txBody>
          <a:bodyPr wrap="square" lIns="0" tIns="0" rIns="0" bIns="0" rtlCol="0"/>
          <a:lstStyle/>
          <a:p>
            <a:endParaRPr/>
          </a:p>
        </p:txBody>
      </p:sp>
      <p:sp>
        <p:nvSpPr>
          <p:cNvPr id="22" name="object 22"/>
          <p:cNvSpPr/>
          <p:nvPr/>
        </p:nvSpPr>
        <p:spPr>
          <a:xfrm>
            <a:off x="5289552" y="5158104"/>
            <a:ext cx="5055235" cy="1221740"/>
          </a:xfrm>
          <a:custGeom>
            <a:avLst/>
            <a:gdLst/>
            <a:ahLst/>
            <a:cxnLst/>
            <a:rect l="l" t="t" r="r" b="b"/>
            <a:pathLst>
              <a:path w="5055234" h="1221739">
                <a:moveTo>
                  <a:pt x="0" y="152654"/>
                </a:moveTo>
                <a:lnTo>
                  <a:pt x="4444110" y="152654"/>
                </a:lnTo>
                <a:lnTo>
                  <a:pt x="4444110" y="0"/>
                </a:lnTo>
                <a:lnTo>
                  <a:pt x="5054981" y="610806"/>
                </a:lnTo>
                <a:lnTo>
                  <a:pt x="4444110" y="1221676"/>
                </a:lnTo>
                <a:lnTo>
                  <a:pt x="4444110" y="1068959"/>
                </a:lnTo>
                <a:lnTo>
                  <a:pt x="0" y="1068959"/>
                </a:lnTo>
                <a:lnTo>
                  <a:pt x="0" y="152654"/>
                </a:lnTo>
                <a:close/>
              </a:path>
            </a:pathLst>
          </a:custGeom>
          <a:ln w="25400">
            <a:solidFill>
              <a:srgbClr val="D0E2EA"/>
            </a:solidFill>
          </a:ln>
        </p:spPr>
        <p:txBody>
          <a:bodyPr wrap="square" lIns="0" tIns="0" rIns="0" bIns="0" rtlCol="0"/>
          <a:lstStyle/>
          <a:p>
            <a:endParaRPr/>
          </a:p>
        </p:txBody>
      </p:sp>
      <p:sp>
        <p:nvSpPr>
          <p:cNvPr id="23" name="object 23"/>
          <p:cNvSpPr txBox="1"/>
          <p:nvPr/>
        </p:nvSpPr>
        <p:spPr>
          <a:xfrm>
            <a:off x="5290185" y="5274056"/>
            <a:ext cx="4732020" cy="914352"/>
          </a:xfrm>
          <a:prstGeom prst="rect">
            <a:avLst/>
          </a:prstGeom>
        </p:spPr>
        <p:txBody>
          <a:bodyPr vert="horz" wrap="square" lIns="0" tIns="29209" rIns="0" bIns="0" rtlCol="0">
            <a:spAutoFit/>
          </a:bodyPr>
          <a:lstStyle/>
          <a:p>
            <a:pPr marL="241300" marR="5080" indent="-228600">
              <a:lnSpc>
                <a:spcPts val="2340"/>
              </a:lnSpc>
              <a:spcBef>
                <a:spcPts val="229"/>
              </a:spcBef>
              <a:buSzPct val="95000"/>
              <a:buChar char="•"/>
              <a:tabLst>
                <a:tab pos="267970" algn="l"/>
              </a:tabLst>
            </a:pPr>
            <a:r>
              <a:rPr sz="2000" dirty="0">
                <a:latin typeface="Noto Sans CJK JP Regular"/>
                <a:cs typeface="Noto Sans CJK JP Regular"/>
              </a:rPr>
              <a:t>喪失身分之</a:t>
            </a:r>
            <a:r>
              <a:rPr sz="2000" spc="-15" dirty="0">
                <a:latin typeface="Noto Sans CJK JP Regular"/>
                <a:cs typeface="Noto Sans CJK JP Regular"/>
              </a:rPr>
              <a:t>日</a:t>
            </a:r>
            <a:r>
              <a:rPr sz="2000" dirty="0">
                <a:latin typeface="Noto Sans CJK JP Regular"/>
                <a:cs typeface="Noto Sans CJK JP Regular"/>
              </a:rPr>
              <a:t>起</a:t>
            </a:r>
            <a:r>
              <a:rPr sz="2000" spc="-10" dirty="0">
                <a:latin typeface="Noto Sans Mono CJK JP Regular"/>
                <a:cs typeface="Noto Sans Mono CJK JP Regular"/>
              </a:rPr>
              <a:t>2</a:t>
            </a:r>
            <a:r>
              <a:rPr sz="2000" dirty="0">
                <a:latin typeface="Noto Sans CJK JP Regular"/>
                <a:cs typeface="Noto Sans CJK JP Regular"/>
              </a:rPr>
              <a:t>個月內，應將卸（離） 職或解除代</a:t>
            </a:r>
            <a:r>
              <a:rPr sz="2000" spc="-15" dirty="0">
                <a:latin typeface="Noto Sans CJK JP Regular"/>
                <a:cs typeface="Noto Sans CJK JP Regular"/>
              </a:rPr>
              <a:t>理</a:t>
            </a:r>
            <a:r>
              <a:rPr sz="2000" dirty="0">
                <a:solidFill>
                  <a:srgbClr val="FF0000"/>
                </a:solidFill>
                <a:latin typeface="Noto Sans CJK JP Regular"/>
                <a:cs typeface="Noto Sans CJK JP Regular"/>
              </a:rPr>
              <a:t>當日</a:t>
            </a:r>
            <a:r>
              <a:rPr sz="2000" dirty="0">
                <a:latin typeface="Noto Sans CJK JP Regular"/>
                <a:cs typeface="Noto Sans CJK JP Regular"/>
              </a:rPr>
              <a:t>之財產</a:t>
            </a:r>
            <a:r>
              <a:rPr sz="2000" spc="-15" dirty="0">
                <a:latin typeface="Noto Sans CJK JP Regular"/>
                <a:cs typeface="Noto Sans CJK JP Regular"/>
              </a:rPr>
              <a:t>情</a:t>
            </a:r>
            <a:r>
              <a:rPr sz="2000" dirty="0">
                <a:latin typeface="Noto Sans CJK JP Regular"/>
                <a:cs typeface="Noto Sans CJK JP Regular"/>
              </a:rPr>
              <a:t>形，向原受 理申報機關</a:t>
            </a:r>
            <a:r>
              <a:rPr sz="2000" spc="-15" dirty="0">
                <a:latin typeface="Noto Sans CJK JP Regular"/>
                <a:cs typeface="Noto Sans CJK JP Regular"/>
              </a:rPr>
              <a:t>申</a:t>
            </a:r>
            <a:r>
              <a:rPr sz="2000" dirty="0">
                <a:latin typeface="Noto Sans CJK JP Regular"/>
                <a:cs typeface="Noto Sans CJK JP Regular"/>
              </a:rPr>
              <a:t>報。</a:t>
            </a:r>
            <a:r>
              <a:rPr sz="2000" dirty="0">
                <a:solidFill>
                  <a:srgbClr val="30859C"/>
                </a:solidFill>
                <a:latin typeface="Noto Sans CJK JP Regular"/>
                <a:cs typeface="Noto Sans CJK JP Regular"/>
              </a:rPr>
              <a:t>（本法</a:t>
            </a:r>
            <a:r>
              <a:rPr sz="2000" spc="-10" dirty="0">
                <a:solidFill>
                  <a:srgbClr val="30859C"/>
                </a:solidFill>
                <a:latin typeface="Noto Sans CJK JP Regular"/>
                <a:cs typeface="Noto Sans CJK JP Regular"/>
              </a:rPr>
              <a:t>第</a:t>
            </a:r>
            <a:r>
              <a:rPr sz="2000" spc="-10" dirty="0">
                <a:solidFill>
                  <a:srgbClr val="30859C"/>
                </a:solidFill>
                <a:latin typeface="Noto Sans Mono CJK JP Regular"/>
                <a:cs typeface="Noto Sans Mono CJK JP Regular"/>
              </a:rPr>
              <a:t>3</a:t>
            </a:r>
            <a:r>
              <a:rPr sz="2000" dirty="0">
                <a:solidFill>
                  <a:srgbClr val="30859C"/>
                </a:solidFill>
                <a:latin typeface="Noto Sans CJK JP Regular"/>
                <a:cs typeface="Noto Sans CJK JP Regular"/>
              </a:rPr>
              <a:t>條</a:t>
            </a:r>
            <a:r>
              <a:rPr sz="2000" spc="10" dirty="0">
                <a:solidFill>
                  <a:srgbClr val="30859C"/>
                </a:solidFill>
                <a:latin typeface="Noto Sans CJK JP Regular"/>
                <a:cs typeface="Noto Sans CJK JP Regular"/>
              </a:rPr>
              <a:t>第</a:t>
            </a:r>
            <a:r>
              <a:rPr sz="2000" spc="-10" dirty="0">
                <a:solidFill>
                  <a:srgbClr val="30859C"/>
                </a:solidFill>
                <a:latin typeface="Noto Sans Mono CJK JP Regular"/>
                <a:cs typeface="Noto Sans Mono CJK JP Regular"/>
              </a:rPr>
              <a:t>2</a:t>
            </a:r>
            <a:r>
              <a:rPr sz="2000" dirty="0">
                <a:solidFill>
                  <a:srgbClr val="30859C"/>
                </a:solidFill>
                <a:latin typeface="Noto Sans CJK JP Regular"/>
                <a:cs typeface="Noto Sans CJK JP Regular"/>
              </a:rPr>
              <a:t>項）</a:t>
            </a:r>
            <a:endParaRPr sz="2000" dirty="0">
              <a:latin typeface="Noto Sans CJK JP Regular"/>
              <a:cs typeface="Noto Sans CJK JP Regular"/>
            </a:endParaRPr>
          </a:p>
        </p:txBody>
      </p:sp>
      <p:sp>
        <p:nvSpPr>
          <p:cNvPr id="24" name="object 24"/>
          <p:cNvSpPr/>
          <p:nvPr/>
        </p:nvSpPr>
        <p:spPr>
          <a:xfrm>
            <a:off x="1919543" y="5158104"/>
            <a:ext cx="3370579" cy="1221740"/>
          </a:xfrm>
          <a:custGeom>
            <a:avLst/>
            <a:gdLst/>
            <a:ahLst/>
            <a:cxnLst/>
            <a:rect l="l" t="t" r="r" b="b"/>
            <a:pathLst>
              <a:path w="3370579" h="1221739">
                <a:moveTo>
                  <a:pt x="3166300" y="0"/>
                </a:moveTo>
                <a:lnTo>
                  <a:pt x="203619" y="0"/>
                </a:lnTo>
                <a:lnTo>
                  <a:pt x="156930" y="5372"/>
                </a:lnTo>
                <a:lnTo>
                  <a:pt x="114071" y="20676"/>
                </a:lnTo>
                <a:lnTo>
                  <a:pt x="76264" y="44696"/>
                </a:lnTo>
                <a:lnTo>
                  <a:pt x="44731" y="76214"/>
                </a:lnTo>
                <a:lnTo>
                  <a:pt x="20695" y="114013"/>
                </a:lnTo>
                <a:lnTo>
                  <a:pt x="5377" y="156874"/>
                </a:lnTo>
                <a:lnTo>
                  <a:pt x="0" y="203581"/>
                </a:lnTo>
                <a:lnTo>
                  <a:pt x="0" y="1018057"/>
                </a:lnTo>
                <a:lnTo>
                  <a:pt x="5377" y="1064746"/>
                </a:lnTo>
                <a:lnTo>
                  <a:pt x="20695" y="1107605"/>
                </a:lnTo>
                <a:lnTo>
                  <a:pt x="44731" y="1145411"/>
                </a:lnTo>
                <a:lnTo>
                  <a:pt x="76264" y="1176944"/>
                </a:lnTo>
                <a:lnTo>
                  <a:pt x="114071" y="1200980"/>
                </a:lnTo>
                <a:lnTo>
                  <a:pt x="156930" y="1216298"/>
                </a:lnTo>
                <a:lnTo>
                  <a:pt x="203619" y="1221676"/>
                </a:lnTo>
                <a:lnTo>
                  <a:pt x="3166300" y="1221676"/>
                </a:lnTo>
                <a:lnTo>
                  <a:pt x="3213014" y="1216298"/>
                </a:lnTo>
                <a:lnTo>
                  <a:pt x="3255893" y="1200980"/>
                </a:lnTo>
                <a:lnTo>
                  <a:pt x="3293716" y="1176944"/>
                </a:lnTo>
                <a:lnTo>
                  <a:pt x="3325261" y="1145411"/>
                </a:lnTo>
                <a:lnTo>
                  <a:pt x="3349306" y="1107605"/>
                </a:lnTo>
                <a:lnTo>
                  <a:pt x="3364629" y="1064746"/>
                </a:lnTo>
                <a:lnTo>
                  <a:pt x="3370008" y="1018057"/>
                </a:lnTo>
                <a:lnTo>
                  <a:pt x="3370008" y="203581"/>
                </a:lnTo>
                <a:lnTo>
                  <a:pt x="3364629" y="156874"/>
                </a:lnTo>
                <a:lnTo>
                  <a:pt x="3349306" y="114013"/>
                </a:lnTo>
                <a:lnTo>
                  <a:pt x="3325261" y="76214"/>
                </a:lnTo>
                <a:lnTo>
                  <a:pt x="3293716" y="44696"/>
                </a:lnTo>
                <a:lnTo>
                  <a:pt x="3255893" y="20676"/>
                </a:lnTo>
                <a:lnTo>
                  <a:pt x="3213014" y="5372"/>
                </a:lnTo>
                <a:lnTo>
                  <a:pt x="3166300" y="0"/>
                </a:lnTo>
                <a:close/>
              </a:path>
            </a:pathLst>
          </a:custGeom>
          <a:solidFill>
            <a:srgbClr val="4AACC5"/>
          </a:solidFill>
        </p:spPr>
        <p:txBody>
          <a:bodyPr wrap="square" lIns="0" tIns="0" rIns="0" bIns="0" rtlCol="0"/>
          <a:lstStyle/>
          <a:p>
            <a:endParaRPr/>
          </a:p>
        </p:txBody>
      </p:sp>
      <p:sp>
        <p:nvSpPr>
          <p:cNvPr id="25" name="object 25"/>
          <p:cNvSpPr/>
          <p:nvPr/>
        </p:nvSpPr>
        <p:spPr>
          <a:xfrm>
            <a:off x="1919543" y="5158104"/>
            <a:ext cx="3370579" cy="1221740"/>
          </a:xfrm>
          <a:custGeom>
            <a:avLst/>
            <a:gdLst/>
            <a:ahLst/>
            <a:cxnLst/>
            <a:rect l="l" t="t" r="r" b="b"/>
            <a:pathLst>
              <a:path w="3370579" h="1221739">
                <a:moveTo>
                  <a:pt x="0" y="203581"/>
                </a:moveTo>
                <a:lnTo>
                  <a:pt x="5377" y="156874"/>
                </a:lnTo>
                <a:lnTo>
                  <a:pt x="20695" y="114013"/>
                </a:lnTo>
                <a:lnTo>
                  <a:pt x="44731" y="76214"/>
                </a:lnTo>
                <a:lnTo>
                  <a:pt x="76264" y="44696"/>
                </a:lnTo>
                <a:lnTo>
                  <a:pt x="114071" y="20676"/>
                </a:lnTo>
                <a:lnTo>
                  <a:pt x="156930" y="5372"/>
                </a:lnTo>
                <a:lnTo>
                  <a:pt x="203619" y="0"/>
                </a:lnTo>
                <a:lnTo>
                  <a:pt x="3166300" y="0"/>
                </a:lnTo>
                <a:lnTo>
                  <a:pt x="3213014" y="5372"/>
                </a:lnTo>
                <a:lnTo>
                  <a:pt x="3255893" y="20676"/>
                </a:lnTo>
                <a:lnTo>
                  <a:pt x="3293716" y="44696"/>
                </a:lnTo>
                <a:lnTo>
                  <a:pt x="3325261" y="76214"/>
                </a:lnTo>
                <a:lnTo>
                  <a:pt x="3349306" y="114013"/>
                </a:lnTo>
                <a:lnTo>
                  <a:pt x="3364629" y="156874"/>
                </a:lnTo>
                <a:lnTo>
                  <a:pt x="3370008" y="203581"/>
                </a:lnTo>
                <a:lnTo>
                  <a:pt x="3370008" y="1018057"/>
                </a:lnTo>
                <a:lnTo>
                  <a:pt x="3364629" y="1064746"/>
                </a:lnTo>
                <a:lnTo>
                  <a:pt x="3349306" y="1107605"/>
                </a:lnTo>
                <a:lnTo>
                  <a:pt x="3325261" y="1145411"/>
                </a:lnTo>
                <a:lnTo>
                  <a:pt x="3293716" y="1176944"/>
                </a:lnTo>
                <a:lnTo>
                  <a:pt x="3255893" y="1200980"/>
                </a:lnTo>
                <a:lnTo>
                  <a:pt x="3213014" y="1216298"/>
                </a:lnTo>
                <a:lnTo>
                  <a:pt x="3166300" y="1221676"/>
                </a:lnTo>
                <a:lnTo>
                  <a:pt x="203619" y="1221676"/>
                </a:lnTo>
                <a:lnTo>
                  <a:pt x="156930" y="1216298"/>
                </a:lnTo>
                <a:lnTo>
                  <a:pt x="114071" y="1200980"/>
                </a:lnTo>
                <a:lnTo>
                  <a:pt x="76264" y="1176944"/>
                </a:lnTo>
                <a:lnTo>
                  <a:pt x="44731" y="1145411"/>
                </a:lnTo>
                <a:lnTo>
                  <a:pt x="20695" y="1107605"/>
                </a:lnTo>
                <a:lnTo>
                  <a:pt x="5377" y="1064746"/>
                </a:lnTo>
                <a:lnTo>
                  <a:pt x="0" y="1018057"/>
                </a:lnTo>
                <a:lnTo>
                  <a:pt x="0" y="203581"/>
                </a:lnTo>
                <a:close/>
              </a:path>
            </a:pathLst>
          </a:custGeom>
          <a:ln w="25399">
            <a:solidFill>
              <a:srgbClr val="FFFFFF"/>
            </a:solidFill>
          </a:ln>
        </p:spPr>
        <p:txBody>
          <a:bodyPr wrap="square" lIns="0" tIns="0" rIns="0" bIns="0" rtlCol="0"/>
          <a:lstStyle/>
          <a:p>
            <a:endParaRPr/>
          </a:p>
        </p:txBody>
      </p:sp>
      <p:sp>
        <p:nvSpPr>
          <p:cNvPr id="26" name="object 26"/>
          <p:cNvSpPr txBox="1"/>
          <p:nvPr/>
        </p:nvSpPr>
        <p:spPr>
          <a:xfrm>
            <a:off x="2122729" y="5230095"/>
            <a:ext cx="2964180" cy="890628"/>
          </a:xfrm>
          <a:prstGeom prst="rect">
            <a:avLst/>
          </a:prstGeom>
        </p:spPr>
        <p:txBody>
          <a:bodyPr vert="horz" wrap="square" lIns="0" tIns="127635" rIns="0" bIns="0" rtlCol="0">
            <a:spAutoFit/>
          </a:bodyPr>
          <a:lstStyle/>
          <a:p>
            <a:pPr marL="3175" algn="ctr">
              <a:spcBef>
                <a:spcPts val="1005"/>
              </a:spcBef>
            </a:pPr>
            <a:r>
              <a:rPr sz="2100" dirty="0">
                <a:solidFill>
                  <a:srgbClr val="FFFFFF"/>
                </a:solidFill>
                <a:latin typeface="Noto Sans CJK JP Regular"/>
                <a:cs typeface="Noto Sans CJK JP Regular"/>
              </a:rPr>
              <a:t>卸（</a:t>
            </a:r>
            <a:r>
              <a:rPr sz="2100" spc="10" dirty="0">
                <a:solidFill>
                  <a:srgbClr val="FFFFFF"/>
                </a:solidFill>
                <a:latin typeface="Noto Sans CJK JP Regular"/>
                <a:cs typeface="Noto Sans CJK JP Regular"/>
              </a:rPr>
              <a:t>離</a:t>
            </a:r>
            <a:r>
              <a:rPr sz="2100" dirty="0">
                <a:solidFill>
                  <a:srgbClr val="FFFFFF"/>
                </a:solidFill>
                <a:latin typeface="Noto Sans CJK JP Regular"/>
                <a:cs typeface="Noto Sans CJK JP Regular"/>
              </a:rPr>
              <a:t>）職申報</a:t>
            </a:r>
            <a:r>
              <a:rPr sz="2100" spc="10" dirty="0">
                <a:solidFill>
                  <a:srgbClr val="FFFFFF"/>
                </a:solidFill>
                <a:latin typeface="Noto Sans CJK JP Regular"/>
                <a:cs typeface="Noto Sans CJK JP Regular"/>
              </a:rPr>
              <a:t>及</a:t>
            </a:r>
            <a:r>
              <a:rPr sz="2100" dirty="0">
                <a:solidFill>
                  <a:srgbClr val="FFFFFF"/>
                </a:solidFill>
                <a:latin typeface="Noto Sans CJK JP Regular"/>
                <a:cs typeface="Noto Sans CJK JP Regular"/>
              </a:rPr>
              <a:t>解除</a:t>
            </a:r>
            <a:endParaRPr sz="2100">
              <a:latin typeface="Noto Sans CJK JP Regular"/>
              <a:cs typeface="Noto Sans CJK JP Regular"/>
            </a:endParaRPr>
          </a:p>
          <a:p>
            <a:pPr algn="ctr">
              <a:spcBef>
                <a:spcPts val="900"/>
              </a:spcBef>
            </a:pPr>
            <a:r>
              <a:rPr sz="2100" dirty="0">
                <a:solidFill>
                  <a:srgbClr val="FFFFFF"/>
                </a:solidFill>
                <a:latin typeface="Noto Sans CJK JP Regular"/>
                <a:cs typeface="Noto Sans CJK JP Regular"/>
              </a:rPr>
              <a:t>代理</a:t>
            </a:r>
            <a:r>
              <a:rPr sz="2100" spc="15" dirty="0">
                <a:solidFill>
                  <a:srgbClr val="FFFFFF"/>
                </a:solidFill>
                <a:latin typeface="Noto Sans CJK JP Regular"/>
                <a:cs typeface="Noto Sans CJK JP Regular"/>
              </a:rPr>
              <a:t>、</a:t>
            </a:r>
            <a:r>
              <a:rPr sz="2100" dirty="0">
                <a:solidFill>
                  <a:srgbClr val="FFFFFF"/>
                </a:solidFill>
                <a:latin typeface="Noto Sans CJK JP Regular"/>
                <a:cs typeface="Noto Sans CJK JP Regular"/>
              </a:rPr>
              <a:t>解除兼任</a:t>
            </a:r>
            <a:r>
              <a:rPr sz="2100" spc="10" dirty="0">
                <a:solidFill>
                  <a:srgbClr val="FFFFFF"/>
                </a:solidFill>
                <a:latin typeface="Noto Sans CJK JP Regular"/>
                <a:cs typeface="Noto Sans CJK JP Regular"/>
              </a:rPr>
              <a:t>申</a:t>
            </a:r>
            <a:r>
              <a:rPr sz="2100" dirty="0">
                <a:solidFill>
                  <a:srgbClr val="FFFFFF"/>
                </a:solidFill>
                <a:latin typeface="Noto Sans CJK JP Regular"/>
                <a:cs typeface="Noto Sans CJK JP Regular"/>
              </a:rPr>
              <a:t>報時間</a:t>
            </a:r>
            <a:endParaRPr sz="2100">
              <a:latin typeface="Noto Sans CJK JP Regular"/>
              <a:cs typeface="Noto Sans CJK JP Regul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173970" y="6429552"/>
            <a:ext cx="123189" cy="134652"/>
          </a:xfrm>
          <a:prstGeom prst="rect">
            <a:avLst/>
          </a:prstGeom>
        </p:spPr>
        <p:txBody>
          <a:bodyPr vert="horz" wrap="square" lIns="0" tIns="11430" rIns="0" bIns="0" rtlCol="0">
            <a:spAutoFit/>
          </a:bodyPr>
          <a:lstStyle/>
          <a:p>
            <a:pPr marL="12700">
              <a:spcBef>
                <a:spcPts val="90"/>
              </a:spcBef>
            </a:pPr>
            <a:r>
              <a:rPr sz="800" spc="5" dirty="0">
                <a:solidFill>
                  <a:srgbClr val="6F6F6F"/>
                </a:solidFill>
                <a:latin typeface="PMingLiU-ExtB"/>
                <a:cs typeface="PMingLiU-ExtB"/>
              </a:rPr>
              <a:t>50</a:t>
            </a:r>
            <a:endParaRPr sz="800">
              <a:latin typeface="PMingLiU-ExtB"/>
              <a:cs typeface="PMingLiU-ExtB"/>
            </a:endParaRPr>
          </a:p>
        </p:txBody>
      </p:sp>
      <p:grpSp>
        <p:nvGrpSpPr>
          <p:cNvPr id="3" name="object 3"/>
          <p:cNvGrpSpPr/>
          <p:nvPr/>
        </p:nvGrpSpPr>
        <p:grpSpPr>
          <a:xfrm>
            <a:off x="1511809" y="6836665"/>
            <a:ext cx="9165590" cy="33655"/>
            <a:chOff x="-12191" y="6836664"/>
            <a:chExt cx="9165590" cy="33655"/>
          </a:xfrm>
        </p:grpSpPr>
        <p:sp>
          <p:nvSpPr>
            <p:cNvPr id="4" name="object 4"/>
            <p:cNvSpPr/>
            <p:nvPr/>
          </p:nvSpPr>
          <p:spPr>
            <a:xfrm>
              <a:off x="0" y="6848856"/>
              <a:ext cx="9141460" cy="9525"/>
            </a:xfrm>
            <a:custGeom>
              <a:avLst/>
              <a:gdLst/>
              <a:ahLst/>
              <a:cxnLst/>
              <a:rect l="l" t="t" r="r" b="b"/>
              <a:pathLst>
                <a:path w="9141460" h="9525">
                  <a:moveTo>
                    <a:pt x="9140952" y="9141"/>
                  </a:moveTo>
                  <a:lnTo>
                    <a:pt x="9140952" y="0"/>
                  </a:lnTo>
                  <a:lnTo>
                    <a:pt x="0" y="0"/>
                  </a:lnTo>
                  <a:lnTo>
                    <a:pt x="0" y="9141"/>
                  </a:lnTo>
                  <a:lnTo>
                    <a:pt x="9140952" y="9141"/>
                  </a:lnTo>
                  <a:close/>
                </a:path>
              </a:pathLst>
            </a:custGeom>
            <a:solidFill>
              <a:srgbClr val="117873"/>
            </a:solidFill>
          </p:spPr>
          <p:txBody>
            <a:bodyPr wrap="square" lIns="0" tIns="0" rIns="0" bIns="0" rtlCol="0"/>
            <a:lstStyle/>
            <a:p>
              <a:endParaRPr/>
            </a:p>
          </p:txBody>
        </p:sp>
        <p:sp>
          <p:nvSpPr>
            <p:cNvPr id="5" name="object 5"/>
            <p:cNvSpPr/>
            <p:nvPr/>
          </p:nvSpPr>
          <p:spPr>
            <a:xfrm>
              <a:off x="0" y="6848856"/>
              <a:ext cx="9141460" cy="9525"/>
            </a:xfrm>
            <a:custGeom>
              <a:avLst/>
              <a:gdLst/>
              <a:ahLst/>
              <a:cxnLst/>
              <a:rect l="l" t="t" r="r" b="b"/>
              <a:pathLst>
                <a:path w="9141460" h="9525">
                  <a:moveTo>
                    <a:pt x="-12192" y="4570"/>
                  </a:moveTo>
                  <a:lnTo>
                    <a:pt x="9153144" y="4570"/>
                  </a:lnTo>
                </a:path>
              </a:pathLst>
            </a:custGeom>
            <a:ln w="33525">
              <a:solidFill>
                <a:srgbClr val="117873"/>
              </a:solidFill>
            </a:ln>
          </p:spPr>
          <p:txBody>
            <a:bodyPr wrap="square" lIns="0" tIns="0" rIns="0" bIns="0" rtlCol="0"/>
            <a:lstStyle/>
            <a:p>
              <a:endParaRPr/>
            </a:p>
          </p:txBody>
        </p:sp>
      </p:grpSp>
      <p:pic>
        <p:nvPicPr>
          <p:cNvPr id="6" name="object 6"/>
          <p:cNvPicPr/>
          <p:nvPr/>
        </p:nvPicPr>
        <p:blipFill>
          <a:blip r:embed="rId2" cstate="print"/>
          <a:stretch>
            <a:fillRect/>
          </a:stretch>
        </p:blipFill>
        <p:spPr>
          <a:xfrm>
            <a:off x="823855" y="34458"/>
            <a:ext cx="1258824" cy="1164336"/>
          </a:xfrm>
          <a:prstGeom prst="rect">
            <a:avLst/>
          </a:prstGeom>
        </p:spPr>
      </p:pic>
      <p:sp>
        <p:nvSpPr>
          <p:cNvPr id="7" name="object 7"/>
          <p:cNvSpPr txBox="1">
            <a:spLocks noGrp="1"/>
          </p:cNvSpPr>
          <p:nvPr>
            <p:ph type="title"/>
          </p:nvPr>
        </p:nvSpPr>
        <p:spPr>
          <a:xfrm>
            <a:off x="2223247" y="142936"/>
            <a:ext cx="9601200" cy="691215"/>
          </a:xfrm>
          <a:prstGeom prst="rect">
            <a:avLst/>
          </a:prstGeom>
        </p:spPr>
        <p:txBody>
          <a:bodyPr vert="horz" wrap="square" lIns="0" tIns="13970" rIns="0" bIns="0" rtlCol="0" anchor="t">
            <a:spAutoFit/>
          </a:bodyPr>
          <a:lstStyle/>
          <a:p>
            <a:pPr marL="13970">
              <a:lnSpc>
                <a:spcPct val="100000"/>
              </a:lnSpc>
              <a:spcBef>
                <a:spcPts val="110"/>
              </a:spcBef>
            </a:pPr>
            <a:r>
              <a:rPr spc="10" dirty="0"/>
              <a:t>申報</a:t>
            </a:r>
            <a:r>
              <a:rPr spc="5" dirty="0"/>
              <a:t>表</a:t>
            </a:r>
            <a:r>
              <a:rPr spc="5" dirty="0">
                <a:latin typeface="Arial"/>
                <a:cs typeface="Arial"/>
              </a:rPr>
              <a:t>-</a:t>
            </a:r>
            <a:r>
              <a:rPr spc="5" dirty="0"/>
              <a:t>船舶</a:t>
            </a:r>
          </a:p>
        </p:txBody>
      </p:sp>
      <p:pic>
        <p:nvPicPr>
          <p:cNvPr id="8" name="object 8"/>
          <p:cNvPicPr/>
          <p:nvPr/>
        </p:nvPicPr>
        <p:blipFill>
          <a:blip r:embed="rId3" cstate="print"/>
          <a:stretch>
            <a:fillRect/>
          </a:stretch>
        </p:blipFill>
        <p:spPr>
          <a:xfrm>
            <a:off x="2320066" y="811265"/>
            <a:ext cx="8750808" cy="3383279"/>
          </a:xfrm>
          <a:prstGeom prst="rect">
            <a:avLst/>
          </a:prstGeom>
        </p:spPr>
      </p:pic>
      <p:sp>
        <p:nvSpPr>
          <p:cNvPr id="9" name="object 9"/>
          <p:cNvSpPr txBox="1"/>
          <p:nvPr/>
        </p:nvSpPr>
        <p:spPr>
          <a:xfrm>
            <a:off x="1861819" y="4247606"/>
            <a:ext cx="9962628" cy="2039620"/>
          </a:xfrm>
          <a:prstGeom prst="rect">
            <a:avLst/>
          </a:prstGeom>
        </p:spPr>
        <p:txBody>
          <a:bodyPr vert="horz" wrap="square" lIns="0" tIns="13970" rIns="0" bIns="0" rtlCol="0">
            <a:spAutoFit/>
          </a:bodyPr>
          <a:lstStyle/>
          <a:p>
            <a:pPr marL="527685" indent="-515620">
              <a:spcBef>
                <a:spcPts val="110"/>
              </a:spcBef>
              <a:buFont typeface="Arial MT"/>
              <a:buAutoNum type="arabicPeriod"/>
              <a:tabLst>
                <a:tab pos="527685" algn="l"/>
                <a:tab pos="528320" algn="l"/>
              </a:tabLst>
            </a:pPr>
            <a:r>
              <a:rPr sz="2200" spc="5" dirty="0">
                <a:latin typeface="Microsoft JhengHei"/>
                <a:cs typeface="Microsoft JhengHei"/>
              </a:rPr>
              <a:t>若船舶種類選為其他</a:t>
            </a:r>
            <a:r>
              <a:rPr sz="2200" spc="15" dirty="0">
                <a:latin typeface="Microsoft JhengHei"/>
                <a:cs typeface="Microsoft JhengHei"/>
              </a:rPr>
              <a:t>，</a:t>
            </a:r>
            <a:r>
              <a:rPr sz="2200" spc="-20" dirty="0">
                <a:latin typeface="Microsoft JhengHei"/>
                <a:cs typeface="Microsoft JhengHei"/>
              </a:rPr>
              <a:t>可</a:t>
            </a:r>
            <a:r>
              <a:rPr sz="2200" spc="10" dirty="0">
                <a:latin typeface="Microsoft JhengHei"/>
                <a:cs typeface="Microsoft JhengHei"/>
              </a:rPr>
              <a:t>填寫</a:t>
            </a:r>
            <a:r>
              <a:rPr sz="2200" spc="-25" dirty="0">
                <a:latin typeface="Microsoft JhengHei"/>
                <a:cs typeface="Microsoft JhengHei"/>
              </a:rPr>
              <a:t>於</a:t>
            </a:r>
            <a:r>
              <a:rPr sz="2200" spc="10" dirty="0">
                <a:latin typeface="Microsoft JhengHei"/>
                <a:cs typeface="Microsoft JhengHei"/>
              </a:rPr>
              <a:t>後方</a:t>
            </a:r>
            <a:r>
              <a:rPr sz="2200" spc="-25" dirty="0">
                <a:latin typeface="Microsoft JhengHei"/>
                <a:cs typeface="Microsoft JhengHei"/>
              </a:rPr>
              <a:t>欄</a:t>
            </a:r>
            <a:r>
              <a:rPr sz="2200" spc="10" dirty="0">
                <a:latin typeface="Microsoft JhengHei"/>
                <a:cs typeface="Microsoft JhengHei"/>
              </a:rPr>
              <a:t>位。</a:t>
            </a:r>
            <a:endParaRPr sz="2200" dirty="0">
              <a:latin typeface="Microsoft JhengHei"/>
              <a:cs typeface="Microsoft JhengHei"/>
            </a:endParaRPr>
          </a:p>
          <a:p>
            <a:pPr marL="527685" indent="-515620">
              <a:buFont typeface="Arial MT"/>
              <a:buAutoNum type="arabicPeriod"/>
              <a:tabLst>
                <a:tab pos="527685" algn="l"/>
                <a:tab pos="528320" algn="l"/>
              </a:tabLst>
            </a:pPr>
            <a:r>
              <a:rPr sz="2200" spc="5" dirty="0">
                <a:latin typeface="Microsoft JhengHei"/>
                <a:cs typeface="Microsoft JhengHei"/>
              </a:rPr>
              <a:t>若相同之船舶兩艘以上</a:t>
            </a:r>
            <a:r>
              <a:rPr sz="2200" spc="-20" dirty="0">
                <a:latin typeface="Microsoft JhengHei"/>
                <a:cs typeface="Microsoft JhengHei"/>
              </a:rPr>
              <a:t>，</a:t>
            </a:r>
            <a:r>
              <a:rPr sz="2200" spc="5" dirty="0">
                <a:latin typeface="Microsoft JhengHei"/>
                <a:cs typeface="Microsoft JhengHei"/>
              </a:rPr>
              <a:t>請在</a:t>
            </a:r>
            <a:r>
              <a:rPr sz="2200" spc="-20" dirty="0">
                <a:latin typeface="Microsoft JhengHei"/>
                <a:cs typeface="Microsoft JhengHei"/>
              </a:rPr>
              <a:t>備</a:t>
            </a:r>
            <a:r>
              <a:rPr sz="2200" spc="5" dirty="0">
                <a:latin typeface="Microsoft JhengHei"/>
                <a:cs typeface="Microsoft JhengHei"/>
              </a:rPr>
              <a:t>註欄</a:t>
            </a:r>
            <a:r>
              <a:rPr sz="2200" spc="-20" dirty="0">
                <a:latin typeface="Microsoft JhengHei"/>
                <a:cs typeface="Microsoft JhengHei"/>
              </a:rPr>
              <a:t>說</a:t>
            </a:r>
            <a:r>
              <a:rPr sz="2200" spc="5" dirty="0">
                <a:latin typeface="Microsoft JhengHei"/>
                <a:cs typeface="Microsoft JhengHei"/>
              </a:rPr>
              <a:t>明。</a:t>
            </a:r>
            <a:endParaRPr sz="2200" dirty="0">
              <a:latin typeface="Microsoft JhengHei"/>
              <a:cs typeface="Microsoft JhengHei"/>
            </a:endParaRPr>
          </a:p>
          <a:p>
            <a:pPr marL="527685" indent="-515620">
              <a:buFont typeface="Arial MT"/>
              <a:buAutoNum type="arabicPeriod"/>
              <a:tabLst>
                <a:tab pos="527685" algn="l"/>
                <a:tab pos="528320" algn="l"/>
              </a:tabLst>
            </a:pPr>
            <a:r>
              <a:rPr sz="2200" spc="5" dirty="0">
                <a:latin typeface="Microsoft JhengHei"/>
                <a:cs typeface="Microsoft JhengHei"/>
              </a:rPr>
              <a:t>動力船舶及非動力船舶</a:t>
            </a:r>
            <a:r>
              <a:rPr sz="2200" spc="-20" dirty="0">
                <a:latin typeface="Microsoft JhengHei"/>
                <a:cs typeface="Microsoft JhengHei"/>
              </a:rPr>
              <a:t>皆</a:t>
            </a:r>
            <a:r>
              <a:rPr sz="2200" spc="5" dirty="0">
                <a:latin typeface="Microsoft JhengHei"/>
                <a:cs typeface="Microsoft JhengHei"/>
              </a:rPr>
              <a:t>包含</a:t>
            </a:r>
            <a:r>
              <a:rPr sz="2200" spc="-20" dirty="0">
                <a:latin typeface="Microsoft JhengHei"/>
                <a:cs typeface="Microsoft JhengHei"/>
              </a:rPr>
              <a:t>在</a:t>
            </a:r>
            <a:r>
              <a:rPr sz="2200" spc="5" dirty="0">
                <a:latin typeface="Microsoft JhengHei"/>
                <a:cs typeface="Microsoft JhengHei"/>
              </a:rPr>
              <a:t>內。</a:t>
            </a:r>
            <a:endParaRPr sz="2200" dirty="0">
              <a:latin typeface="Microsoft JhengHei"/>
              <a:cs typeface="Microsoft JhengHei"/>
            </a:endParaRPr>
          </a:p>
          <a:p>
            <a:pPr marL="527685" marR="5080" indent="-515620" algn="just">
              <a:spcBef>
                <a:spcPts val="5"/>
              </a:spcBef>
              <a:buFont typeface="Arial MT"/>
              <a:buAutoNum type="arabicPeriod"/>
              <a:tabLst>
                <a:tab pos="528320" algn="l"/>
              </a:tabLst>
            </a:pPr>
            <a:r>
              <a:rPr sz="2200" spc="5" dirty="0" err="1">
                <a:latin typeface="Microsoft JhengHei"/>
                <a:cs typeface="Microsoft JhengHei"/>
              </a:rPr>
              <a:t>應註明登記或取得之時</a:t>
            </a:r>
            <a:r>
              <a:rPr sz="2200" spc="-20" dirty="0" err="1">
                <a:latin typeface="Microsoft JhengHei"/>
                <a:cs typeface="Microsoft JhengHei"/>
              </a:rPr>
              <a:t>間</a:t>
            </a:r>
            <a:r>
              <a:rPr sz="2200" spc="5" dirty="0" err="1">
                <a:latin typeface="Microsoft JhengHei"/>
                <a:cs typeface="Microsoft JhengHei"/>
              </a:rPr>
              <a:t>及原</a:t>
            </a:r>
            <a:r>
              <a:rPr sz="2200" spc="-20" dirty="0" err="1">
                <a:latin typeface="Microsoft JhengHei"/>
                <a:cs typeface="Microsoft JhengHei"/>
              </a:rPr>
              <a:t>因</a:t>
            </a:r>
            <a:r>
              <a:rPr sz="2200" spc="5" dirty="0" err="1">
                <a:latin typeface="Microsoft JhengHei"/>
                <a:cs typeface="Microsoft JhengHei"/>
              </a:rPr>
              <a:t>，如</a:t>
            </a:r>
            <a:r>
              <a:rPr sz="2200" spc="-20" dirty="0" err="1">
                <a:latin typeface="Microsoft JhengHei"/>
                <a:cs typeface="Microsoft JhengHei"/>
              </a:rPr>
              <a:t>係</a:t>
            </a:r>
            <a:r>
              <a:rPr sz="2200" spc="5" dirty="0" err="1">
                <a:latin typeface="Microsoft JhengHei"/>
                <a:cs typeface="Microsoft JhengHei"/>
              </a:rPr>
              <a:t>申報</a:t>
            </a:r>
            <a:r>
              <a:rPr sz="2200" spc="-20" dirty="0" err="1">
                <a:latin typeface="Microsoft JhengHei"/>
                <a:cs typeface="Microsoft JhengHei"/>
              </a:rPr>
              <a:t>日</a:t>
            </a:r>
            <a:r>
              <a:rPr sz="2200" spc="5" dirty="0" err="1">
                <a:latin typeface="Microsoft JhengHei"/>
                <a:cs typeface="Microsoft JhengHei"/>
              </a:rPr>
              <a:t>前五</a:t>
            </a:r>
            <a:r>
              <a:rPr sz="2200" spc="-20" dirty="0" err="1">
                <a:latin typeface="Microsoft JhengHei"/>
                <a:cs typeface="Microsoft JhengHei"/>
              </a:rPr>
              <a:t>年</a:t>
            </a:r>
            <a:r>
              <a:rPr sz="2200" spc="5" dirty="0" err="1">
                <a:latin typeface="Microsoft JhengHei"/>
                <a:cs typeface="Microsoft JhengHei"/>
              </a:rPr>
              <a:t>內取</a:t>
            </a:r>
            <a:r>
              <a:rPr sz="2200" spc="-20" dirty="0" err="1">
                <a:latin typeface="Microsoft JhengHei"/>
                <a:cs typeface="Microsoft JhengHei"/>
              </a:rPr>
              <a:t>得</a:t>
            </a:r>
            <a:r>
              <a:rPr sz="2200" spc="5" dirty="0" err="1">
                <a:latin typeface="Microsoft JhengHei"/>
                <a:cs typeface="Microsoft JhengHei"/>
              </a:rPr>
              <a:t>者，並應申報實際交易價額</a:t>
            </a:r>
            <a:r>
              <a:rPr sz="2200" spc="-20" dirty="0" err="1">
                <a:latin typeface="Microsoft JhengHei"/>
                <a:cs typeface="Microsoft JhengHei"/>
              </a:rPr>
              <a:t>或</a:t>
            </a:r>
            <a:r>
              <a:rPr sz="2200" spc="5" dirty="0" err="1">
                <a:latin typeface="Microsoft JhengHei"/>
                <a:cs typeface="Microsoft JhengHei"/>
              </a:rPr>
              <a:t>原始</a:t>
            </a:r>
            <a:r>
              <a:rPr sz="2200" spc="-20" dirty="0" err="1">
                <a:latin typeface="Microsoft JhengHei"/>
                <a:cs typeface="Microsoft JhengHei"/>
              </a:rPr>
              <a:t>製</a:t>
            </a:r>
            <a:r>
              <a:rPr sz="2200" spc="5" dirty="0" err="1">
                <a:latin typeface="Microsoft JhengHei"/>
                <a:cs typeface="Microsoft JhengHei"/>
              </a:rPr>
              <a:t>造價</a:t>
            </a:r>
            <a:r>
              <a:rPr sz="2200" spc="-20" dirty="0" err="1">
                <a:latin typeface="Microsoft JhengHei"/>
                <a:cs typeface="Microsoft JhengHei"/>
              </a:rPr>
              <a:t>額</a:t>
            </a:r>
            <a:r>
              <a:rPr sz="2200" spc="5" dirty="0" err="1">
                <a:latin typeface="Microsoft JhengHei"/>
                <a:cs typeface="Microsoft JhengHei"/>
              </a:rPr>
              <a:t>，無</a:t>
            </a:r>
            <a:r>
              <a:rPr sz="2200" spc="-20" dirty="0" err="1">
                <a:latin typeface="Microsoft JhengHei"/>
                <a:cs typeface="Microsoft JhengHei"/>
              </a:rPr>
              <a:t>實</a:t>
            </a:r>
            <a:r>
              <a:rPr sz="2200" spc="5" dirty="0" err="1">
                <a:latin typeface="Microsoft JhengHei"/>
                <a:cs typeface="Microsoft JhengHei"/>
              </a:rPr>
              <a:t>際交</a:t>
            </a:r>
            <a:r>
              <a:rPr sz="2200" spc="-20" dirty="0" err="1">
                <a:latin typeface="Microsoft JhengHei"/>
                <a:cs typeface="Microsoft JhengHei"/>
              </a:rPr>
              <a:t>易</a:t>
            </a:r>
            <a:r>
              <a:rPr sz="2200" spc="5" dirty="0" err="1">
                <a:latin typeface="Microsoft JhengHei"/>
                <a:cs typeface="Microsoft JhengHei"/>
              </a:rPr>
              <a:t>價額</a:t>
            </a:r>
            <a:r>
              <a:rPr sz="2200" spc="-20" dirty="0" err="1">
                <a:latin typeface="Microsoft JhengHei"/>
                <a:cs typeface="Microsoft JhengHei"/>
              </a:rPr>
              <a:t>或</a:t>
            </a:r>
            <a:r>
              <a:rPr sz="2200" dirty="0" err="1">
                <a:latin typeface="Microsoft JhengHei"/>
                <a:cs typeface="Microsoft JhengHei"/>
              </a:rPr>
              <a:t>原始</a:t>
            </a:r>
            <a:r>
              <a:rPr sz="2200" dirty="0">
                <a:latin typeface="Microsoft JhengHei"/>
                <a:cs typeface="Microsoft JhengHei"/>
              </a:rPr>
              <a:t> </a:t>
            </a:r>
            <a:r>
              <a:rPr sz="2200" spc="5" dirty="0">
                <a:latin typeface="Microsoft JhengHei"/>
                <a:cs typeface="Microsoft JhengHei"/>
              </a:rPr>
              <a:t>製造價額者，以市價申</a:t>
            </a:r>
            <a:r>
              <a:rPr sz="2200" spc="-20" dirty="0">
                <a:latin typeface="Microsoft JhengHei"/>
                <a:cs typeface="Microsoft JhengHei"/>
              </a:rPr>
              <a:t>報</a:t>
            </a:r>
            <a:r>
              <a:rPr sz="2200" spc="5" dirty="0">
                <a:latin typeface="Microsoft JhengHei"/>
                <a:cs typeface="Microsoft JhengHei"/>
              </a:rPr>
              <a:t>。</a:t>
            </a:r>
            <a:endParaRPr sz="2200" dirty="0">
              <a:latin typeface="Microsoft JhengHei"/>
              <a:cs typeface="Microsoft JhengHe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83673" y="177800"/>
            <a:ext cx="9601200" cy="629660"/>
          </a:xfrm>
          <a:prstGeom prst="rect">
            <a:avLst/>
          </a:prstGeom>
        </p:spPr>
        <p:txBody>
          <a:bodyPr vert="horz" wrap="square" lIns="0" tIns="13970" rIns="0" bIns="0" rtlCol="0" anchor="t">
            <a:spAutoFit/>
          </a:bodyPr>
          <a:lstStyle/>
          <a:p>
            <a:pPr marL="13970">
              <a:lnSpc>
                <a:spcPct val="100000"/>
              </a:lnSpc>
              <a:spcBef>
                <a:spcPts val="110"/>
              </a:spcBef>
            </a:pPr>
            <a:r>
              <a:rPr spc="10" dirty="0"/>
              <a:t>申報</a:t>
            </a:r>
            <a:r>
              <a:rPr spc="5" dirty="0"/>
              <a:t>表</a:t>
            </a:r>
            <a:r>
              <a:rPr spc="5" dirty="0">
                <a:latin typeface="Arial"/>
                <a:cs typeface="Arial"/>
              </a:rPr>
              <a:t>-</a:t>
            </a:r>
            <a:r>
              <a:rPr spc="5" dirty="0"/>
              <a:t>汽車</a:t>
            </a:r>
          </a:p>
        </p:txBody>
      </p:sp>
      <p:pic>
        <p:nvPicPr>
          <p:cNvPr id="3" name="object 3"/>
          <p:cNvPicPr/>
          <p:nvPr/>
        </p:nvPicPr>
        <p:blipFill>
          <a:blip r:embed="rId2" cstate="print"/>
          <a:stretch>
            <a:fillRect/>
          </a:stretch>
        </p:blipFill>
        <p:spPr>
          <a:xfrm>
            <a:off x="1091277" y="1012582"/>
            <a:ext cx="8397240" cy="4026408"/>
          </a:xfrm>
          <a:prstGeom prst="rect">
            <a:avLst/>
          </a:prstGeom>
        </p:spPr>
      </p:pic>
      <p:sp>
        <p:nvSpPr>
          <p:cNvPr id="4" name="object 4"/>
          <p:cNvSpPr txBox="1">
            <a:spLocks noGrp="1"/>
          </p:cNvSpPr>
          <p:nvPr>
            <p:ph type="sldNum" sz="quarter" idx="7"/>
          </p:nvPr>
        </p:nvSpPr>
        <p:spPr>
          <a:xfrm>
            <a:off x="12520736" y="6597985"/>
            <a:ext cx="1596292" cy="115416"/>
          </a:xfrm>
          <a:prstGeom prst="rect">
            <a:avLst/>
          </a:prstGeom>
        </p:spPr>
        <p:txBody>
          <a:bodyPr vert="horz" wrap="square" lIns="0" tIns="0" rIns="0" bIns="0" rtlCol="0" anchor="ctr">
            <a:spAutoFit/>
          </a:bodyPr>
          <a:lstStyle/>
          <a:p>
            <a:pPr marL="38100">
              <a:lnSpc>
                <a:spcPts val="894"/>
              </a:lnSpc>
            </a:pPr>
            <a:fld id="{81D60167-4931-47E6-BA6A-407CBD079E47}" type="slidenum">
              <a:rPr spc="-5" dirty="0"/>
              <a:pPr marL="38100">
                <a:lnSpc>
                  <a:spcPts val="894"/>
                </a:lnSpc>
              </a:pPr>
              <a:t>61</a:t>
            </a:fld>
            <a:endParaRPr spc="-5"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67408" y="943791"/>
            <a:ext cx="11121391" cy="5183470"/>
          </a:xfrm>
          <a:prstGeom prst="rect">
            <a:avLst/>
          </a:prstGeom>
        </p:spPr>
        <p:txBody>
          <a:bodyPr vert="horz" wrap="square" lIns="0" tIns="12700" rIns="0" bIns="0" rtlCol="0">
            <a:spAutoFit/>
          </a:bodyPr>
          <a:lstStyle/>
          <a:p>
            <a:pPr marL="527685" indent="-515620">
              <a:spcBef>
                <a:spcPts val="100"/>
              </a:spcBef>
              <a:buFont typeface="Arial MT"/>
              <a:buAutoNum type="arabicPeriod"/>
              <a:tabLst>
                <a:tab pos="527685" algn="l"/>
                <a:tab pos="528320" algn="l"/>
              </a:tabLst>
            </a:pPr>
            <a:r>
              <a:rPr sz="2400" spc="-5" dirty="0">
                <a:latin typeface="Microsoft JhengHei"/>
                <a:cs typeface="Microsoft JhengHei"/>
              </a:rPr>
              <a:t>含大型重型機車（汽缸總排氣</a:t>
            </a:r>
            <a:r>
              <a:rPr sz="2400" spc="5" dirty="0">
                <a:latin typeface="Microsoft JhengHei"/>
                <a:cs typeface="Microsoft JhengHei"/>
              </a:rPr>
              <a:t>量</a:t>
            </a:r>
            <a:r>
              <a:rPr sz="2400" spc="5" dirty="0">
                <a:latin typeface="Arial MT"/>
                <a:cs typeface="Arial MT"/>
              </a:rPr>
              <a:t>250</a:t>
            </a:r>
            <a:r>
              <a:rPr sz="2400" dirty="0">
                <a:latin typeface="Arial MT"/>
                <a:cs typeface="Arial MT"/>
              </a:rPr>
              <a:t>c.c</a:t>
            </a:r>
            <a:r>
              <a:rPr sz="2400" spc="5" dirty="0">
                <a:latin typeface="Arial MT"/>
                <a:cs typeface="Arial MT"/>
              </a:rPr>
              <a:t>.</a:t>
            </a:r>
            <a:r>
              <a:rPr sz="2400" spc="-5" dirty="0">
                <a:latin typeface="Microsoft JhengHei"/>
                <a:cs typeface="Microsoft JhengHei"/>
              </a:rPr>
              <a:t>以上與最大輸出</a:t>
            </a:r>
            <a:endParaRPr sz="2400" dirty="0">
              <a:latin typeface="Microsoft JhengHei"/>
              <a:cs typeface="Microsoft JhengHei"/>
            </a:endParaRPr>
          </a:p>
          <a:p>
            <a:pPr marL="527685">
              <a:spcBef>
                <a:spcPts val="5"/>
              </a:spcBef>
            </a:pPr>
            <a:r>
              <a:rPr sz="2400" dirty="0">
                <a:latin typeface="Microsoft JhengHei"/>
                <a:cs typeface="Microsoft JhengHei"/>
              </a:rPr>
              <a:t>馬力逾</a:t>
            </a:r>
            <a:r>
              <a:rPr sz="2400" dirty="0">
                <a:latin typeface="Arial MT"/>
                <a:cs typeface="Arial MT"/>
              </a:rPr>
              <a:t>40</a:t>
            </a:r>
            <a:r>
              <a:rPr sz="2400" dirty="0">
                <a:latin typeface="Microsoft JhengHei"/>
                <a:cs typeface="Microsoft JhengHei"/>
              </a:rPr>
              <a:t>馬力之二輪機器腳踏車）。</a:t>
            </a:r>
          </a:p>
          <a:p>
            <a:pPr marL="527685" indent="-515620">
              <a:buFont typeface="Arial MT"/>
              <a:buAutoNum type="arabicPeriod" startAt="2"/>
              <a:tabLst>
                <a:tab pos="527685" algn="l"/>
                <a:tab pos="528320" algn="l"/>
              </a:tabLst>
            </a:pPr>
            <a:r>
              <a:rPr sz="2400" spc="-5" dirty="0">
                <a:latin typeface="Microsoft JhengHei"/>
                <a:cs typeface="Microsoft JhengHei"/>
              </a:rPr>
              <a:t>汽缸容量請參閱行車執照，牌照號碼得以引擎號碼或車</a:t>
            </a:r>
            <a:endParaRPr sz="2400" dirty="0">
              <a:latin typeface="Microsoft JhengHei"/>
              <a:cs typeface="Microsoft JhengHei"/>
            </a:endParaRPr>
          </a:p>
          <a:p>
            <a:pPr marL="527685"/>
            <a:r>
              <a:rPr sz="2400" dirty="0">
                <a:latin typeface="Microsoft JhengHei"/>
                <a:cs typeface="Microsoft JhengHei"/>
              </a:rPr>
              <a:t>身號碼代替，汽車無論價值多少，均應申報。</a:t>
            </a:r>
          </a:p>
          <a:p>
            <a:pPr marL="527685" indent="-515620" algn="just">
              <a:buFont typeface="Arial MT"/>
              <a:buAutoNum type="arabicPeriod" startAt="3"/>
              <a:tabLst>
                <a:tab pos="528320" algn="l"/>
              </a:tabLst>
            </a:pPr>
            <a:r>
              <a:rPr sz="2400" spc="-5" dirty="0">
                <a:latin typeface="Microsoft JhengHei"/>
                <a:cs typeface="Microsoft JhengHei"/>
              </a:rPr>
              <a:t>所有人以監理機關登記資料為準。</a:t>
            </a:r>
            <a:endParaRPr sz="2400" dirty="0">
              <a:latin typeface="Microsoft JhengHei"/>
              <a:cs typeface="Microsoft JhengHei"/>
            </a:endParaRPr>
          </a:p>
          <a:p>
            <a:pPr marL="527685" marR="80010" indent="-515620" algn="just">
              <a:spcBef>
                <a:spcPts val="5"/>
              </a:spcBef>
              <a:buFont typeface="Arial MT"/>
              <a:buAutoNum type="arabicPeriod" startAt="3"/>
              <a:tabLst>
                <a:tab pos="528320" algn="l"/>
              </a:tabLst>
            </a:pPr>
            <a:r>
              <a:rPr sz="2400" dirty="0">
                <a:latin typeface="Microsoft JhengHei"/>
                <a:cs typeface="Microsoft JhengHei"/>
              </a:rPr>
              <a:t>應註明登記或取得之時間及原因，如係申報日前五年內</a:t>
            </a:r>
            <a:r>
              <a:rPr sz="2400" spc="-5" dirty="0">
                <a:latin typeface="Microsoft JhengHei"/>
                <a:cs typeface="Microsoft JhengHei"/>
              </a:rPr>
              <a:t>取得者，並應申報實際交易價額或原始製造價額，無實</a:t>
            </a:r>
            <a:r>
              <a:rPr sz="2400" dirty="0">
                <a:latin typeface="Microsoft JhengHei"/>
                <a:cs typeface="Microsoft JhengHei"/>
              </a:rPr>
              <a:t>際交易價額或原始製造價額者，以市價申報。</a:t>
            </a:r>
            <a:endParaRPr lang="en-US" sz="2400" dirty="0">
              <a:latin typeface="Microsoft JhengHei"/>
              <a:cs typeface="Microsoft JhengHei"/>
            </a:endParaRPr>
          </a:p>
          <a:p>
            <a:pPr marL="12065" marR="80010" algn="just">
              <a:spcBef>
                <a:spcPts val="5"/>
              </a:spcBef>
              <a:tabLst>
                <a:tab pos="528320" algn="l"/>
              </a:tabLst>
            </a:pPr>
            <a:r>
              <a:rPr lang="en-US" altLang="zh-TW" sz="2400" dirty="0">
                <a:latin typeface="Microsoft JhengHei"/>
                <a:cs typeface="Microsoft JhengHei"/>
              </a:rPr>
              <a:t>》》</a:t>
            </a:r>
            <a:r>
              <a:rPr lang="zh-TW" altLang="en-US" sz="2400" dirty="0">
                <a:latin typeface="Microsoft JhengHei"/>
                <a:cs typeface="Microsoft JhengHei"/>
              </a:rPr>
              <a:t>常見錯誤態樣</a:t>
            </a:r>
            <a:endParaRPr lang="en-US" altLang="zh-TW" sz="2400" dirty="0">
              <a:latin typeface="Microsoft JhengHei"/>
              <a:cs typeface="Microsoft JhengHei"/>
            </a:endParaRPr>
          </a:p>
          <a:p>
            <a:pPr marL="12065" marR="80010" algn="just">
              <a:spcBef>
                <a:spcPts val="5"/>
              </a:spcBef>
              <a:tabLst>
                <a:tab pos="528320" algn="l"/>
              </a:tabLst>
            </a:pPr>
            <a:r>
              <a:rPr lang="en-US" altLang="zh-TW" sz="2400" dirty="0">
                <a:latin typeface="Microsoft JhengHei"/>
              </a:rPr>
              <a:t>1.</a:t>
            </a:r>
            <a:r>
              <a:rPr lang="zh-TW" altLang="en-US" sz="2400" dirty="0"/>
              <a:t>誤以為他人借用自己名義登記之汽車毋庸申報，凡登記於自己名義下之汽車均應申報，其借用關係則另於第</a:t>
            </a:r>
            <a:r>
              <a:rPr lang="en-US" altLang="zh-TW" sz="2400" dirty="0"/>
              <a:t>13</a:t>
            </a:r>
            <a:r>
              <a:rPr lang="zh-TW" altLang="en-US" sz="2400" dirty="0"/>
              <a:t>項「備註」欄內註明。 </a:t>
            </a:r>
            <a:endParaRPr lang="en-US" altLang="zh-TW" sz="2400" dirty="0"/>
          </a:p>
          <a:p>
            <a:pPr marL="12065" marR="80010" algn="just">
              <a:spcBef>
                <a:spcPts val="5"/>
              </a:spcBef>
              <a:tabLst>
                <a:tab pos="528320" algn="l"/>
              </a:tabLst>
            </a:pPr>
            <a:r>
              <a:rPr lang="en-US" altLang="zh-TW" sz="2400" dirty="0"/>
              <a:t>2.</a:t>
            </a:r>
            <a:r>
              <a:rPr lang="zh-TW" altLang="en-US" sz="2400" dirty="0"/>
              <a:t>重領之汽車牌照，誤填舊牌照號碼，實應填寫新牌 照號碼。 </a:t>
            </a:r>
            <a:endParaRPr lang="en-US" altLang="zh-TW" sz="2400" dirty="0"/>
          </a:p>
          <a:p>
            <a:pPr marL="12065" marR="80010" algn="just">
              <a:spcBef>
                <a:spcPts val="5"/>
              </a:spcBef>
              <a:tabLst>
                <a:tab pos="528320" algn="l"/>
              </a:tabLst>
            </a:pPr>
            <a:r>
              <a:rPr lang="en-US" altLang="zh-TW" sz="2400" dirty="0"/>
              <a:t>3.</a:t>
            </a:r>
            <a:r>
              <a:rPr lang="zh-TW" altLang="en-US" sz="2400" dirty="0"/>
              <a:t>漏報配偶、未成年子女之汽車。 委由他人代為報廢汽車，實僅辦理牌照註銷，汽車 未依規定辦理報廢，仍應申報，並於第</a:t>
            </a:r>
            <a:r>
              <a:rPr lang="en-US" altLang="zh-TW" sz="2400" dirty="0"/>
              <a:t>13</a:t>
            </a:r>
            <a:r>
              <a:rPr lang="zh-TW" altLang="en-US" sz="2400" dirty="0"/>
              <a:t>項「備註」 欄內註明牌照註銷時點。 </a:t>
            </a:r>
            <a:endParaRPr lang="en-US" altLang="zh-TW" sz="2400" dirty="0"/>
          </a:p>
          <a:p>
            <a:pPr marL="12065" marR="80010" algn="just">
              <a:spcBef>
                <a:spcPts val="5"/>
              </a:spcBef>
              <a:tabLst>
                <a:tab pos="528320" algn="l"/>
              </a:tabLst>
            </a:pPr>
            <a:r>
              <a:rPr lang="en-US" altLang="zh-TW" sz="2400" dirty="0"/>
              <a:t>4.</a:t>
            </a:r>
            <a:r>
              <a:rPr lang="zh-TW" altLang="en-US" sz="2400" dirty="0"/>
              <a:t>「汽缸容量」誤載：應按汽車行車執照填寫。</a:t>
            </a:r>
            <a:endParaRPr sz="2400" dirty="0">
              <a:latin typeface="Microsoft JhengHei"/>
              <a:cs typeface="Microsoft JhengHei"/>
            </a:endParaRPr>
          </a:p>
        </p:txBody>
      </p:sp>
      <p:sp>
        <p:nvSpPr>
          <p:cNvPr id="4" name="object 4"/>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62</a:t>
            </a:fld>
            <a:endParaRPr spc="-5" dirty="0"/>
          </a:p>
        </p:txBody>
      </p:sp>
      <p:sp>
        <p:nvSpPr>
          <p:cNvPr id="3" name="object 3"/>
          <p:cNvSpPr txBox="1">
            <a:spLocks noGrp="1"/>
          </p:cNvSpPr>
          <p:nvPr>
            <p:ph type="title"/>
          </p:nvPr>
        </p:nvSpPr>
        <p:spPr>
          <a:xfrm>
            <a:off x="932112" y="167821"/>
            <a:ext cx="4942216" cy="691215"/>
          </a:xfrm>
          <a:prstGeom prst="rect">
            <a:avLst/>
          </a:prstGeom>
        </p:spPr>
        <p:txBody>
          <a:bodyPr vert="horz" wrap="square" lIns="0" tIns="13970" rIns="0" bIns="0" rtlCol="0" anchor="t">
            <a:spAutoFit/>
          </a:bodyPr>
          <a:lstStyle/>
          <a:p>
            <a:pPr marL="12700">
              <a:lnSpc>
                <a:spcPct val="100000"/>
              </a:lnSpc>
              <a:spcBef>
                <a:spcPts val="110"/>
              </a:spcBef>
            </a:pPr>
            <a:r>
              <a:rPr spc="5" dirty="0"/>
              <a:t>汽</a:t>
            </a:r>
            <a:r>
              <a:rPr spc="10" dirty="0"/>
              <a:t>車</a:t>
            </a:r>
            <a:r>
              <a:rPr spc="5" dirty="0">
                <a:latin typeface="Arial"/>
                <a:cs typeface="Arial"/>
              </a:rPr>
              <a:t>-</a:t>
            </a:r>
            <a:r>
              <a:rPr spc="10" dirty="0"/>
              <a:t>注意事項</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173970" y="6429552"/>
            <a:ext cx="123189" cy="134652"/>
          </a:xfrm>
          <a:prstGeom prst="rect">
            <a:avLst/>
          </a:prstGeom>
        </p:spPr>
        <p:txBody>
          <a:bodyPr vert="horz" wrap="square" lIns="0" tIns="11430" rIns="0" bIns="0" rtlCol="0">
            <a:spAutoFit/>
          </a:bodyPr>
          <a:lstStyle/>
          <a:p>
            <a:pPr marL="12700">
              <a:spcBef>
                <a:spcPts val="90"/>
              </a:spcBef>
            </a:pPr>
            <a:r>
              <a:rPr sz="800" spc="5" dirty="0">
                <a:solidFill>
                  <a:srgbClr val="6F6F6F"/>
                </a:solidFill>
                <a:latin typeface="PMingLiU-ExtB"/>
                <a:cs typeface="PMingLiU-ExtB"/>
              </a:rPr>
              <a:t>53</a:t>
            </a:r>
            <a:endParaRPr sz="800">
              <a:latin typeface="PMingLiU-ExtB"/>
              <a:cs typeface="PMingLiU-ExtB"/>
            </a:endParaRPr>
          </a:p>
        </p:txBody>
      </p:sp>
      <p:grpSp>
        <p:nvGrpSpPr>
          <p:cNvPr id="3" name="object 3"/>
          <p:cNvGrpSpPr/>
          <p:nvPr/>
        </p:nvGrpSpPr>
        <p:grpSpPr>
          <a:xfrm>
            <a:off x="1511809" y="6836665"/>
            <a:ext cx="9165590" cy="33655"/>
            <a:chOff x="-12191" y="6836664"/>
            <a:chExt cx="9165590" cy="33655"/>
          </a:xfrm>
        </p:grpSpPr>
        <p:sp>
          <p:nvSpPr>
            <p:cNvPr id="4" name="object 4"/>
            <p:cNvSpPr/>
            <p:nvPr/>
          </p:nvSpPr>
          <p:spPr>
            <a:xfrm>
              <a:off x="0" y="6848856"/>
              <a:ext cx="9141460" cy="9525"/>
            </a:xfrm>
            <a:custGeom>
              <a:avLst/>
              <a:gdLst/>
              <a:ahLst/>
              <a:cxnLst/>
              <a:rect l="l" t="t" r="r" b="b"/>
              <a:pathLst>
                <a:path w="9141460" h="9525">
                  <a:moveTo>
                    <a:pt x="9140952" y="9141"/>
                  </a:moveTo>
                  <a:lnTo>
                    <a:pt x="9140952" y="0"/>
                  </a:lnTo>
                  <a:lnTo>
                    <a:pt x="0" y="0"/>
                  </a:lnTo>
                  <a:lnTo>
                    <a:pt x="0" y="9141"/>
                  </a:lnTo>
                  <a:lnTo>
                    <a:pt x="9140952" y="9141"/>
                  </a:lnTo>
                  <a:close/>
                </a:path>
              </a:pathLst>
            </a:custGeom>
            <a:solidFill>
              <a:srgbClr val="117873"/>
            </a:solidFill>
          </p:spPr>
          <p:txBody>
            <a:bodyPr wrap="square" lIns="0" tIns="0" rIns="0" bIns="0" rtlCol="0"/>
            <a:lstStyle/>
            <a:p>
              <a:endParaRPr/>
            </a:p>
          </p:txBody>
        </p:sp>
        <p:sp>
          <p:nvSpPr>
            <p:cNvPr id="5" name="object 5"/>
            <p:cNvSpPr/>
            <p:nvPr/>
          </p:nvSpPr>
          <p:spPr>
            <a:xfrm>
              <a:off x="0" y="6848856"/>
              <a:ext cx="9141460" cy="9525"/>
            </a:xfrm>
            <a:custGeom>
              <a:avLst/>
              <a:gdLst/>
              <a:ahLst/>
              <a:cxnLst/>
              <a:rect l="l" t="t" r="r" b="b"/>
              <a:pathLst>
                <a:path w="9141460" h="9525">
                  <a:moveTo>
                    <a:pt x="-12192" y="4570"/>
                  </a:moveTo>
                  <a:lnTo>
                    <a:pt x="9153144" y="4570"/>
                  </a:lnTo>
                </a:path>
              </a:pathLst>
            </a:custGeom>
            <a:ln w="33525">
              <a:solidFill>
                <a:srgbClr val="117873"/>
              </a:solidFill>
            </a:ln>
          </p:spPr>
          <p:txBody>
            <a:bodyPr wrap="square" lIns="0" tIns="0" rIns="0" bIns="0" rtlCol="0"/>
            <a:lstStyle/>
            <a:p>
              <a:endParaRPr/>
            </a:p>
          </p:txBody>
        </p:sp>
      </p:grpSp>
      <p:grpSp>
        <p:nvGrpSpPr>
          <p:cNvPr id="6" name="object 6"/>
          <p:cNvGrpSpPr/>
          <p:nvPr/>
        </p:nvGrpSpPr>
        <p:grpSpPr>
          <a:xfrm>
            <a:off x="845588" y="100330"/>
            <a:ext cx="8510270" cy="4758055"/>
            <a:chOff x="106679" y="118871"/>
            <a:chExt cx="8510270" cy="4758055"/>
          </a:xfrm>
        </p:grpSpPr>
        <p:pic>
          <p:nvPicPr>
            <p:cNvPr id="7" name="object 7"/>
            <p:cNvPicPr/>
            <p:nvPr/>
          </p:nvPicPr>
          <p:blipFill>
            <a:blip r:embed="rId2" cstate="print"/>
            <a:stretch>
              <a:fillRect/>
            </a:stretch>
          </p:blipFill>
          <p:spPr>
            <a:xfrm>
              <a:off x="106679" y="118871"/>
              <a:ext cx="1258824" cy="1164336"/>
            </a:xfrm>
            <a:prstGeom prst="rect">
              <a:avLst/>
            </a:prstGeom>
          </p:spPr>
        </p:pic>
        <p:pic>
          <p:nvPicPr>
            <p:cNvPr id="8" name="object 8"/>
            <p:cNvPicPr/>
            <p:nvPr/>
          </p:nvPicPr>
          <p:blipFill>
            <a:blip r:embed="rId3" cstate="print"/>
            <a:stretch>
              <a:fillRect/>
            </a:stretch>
          </p:blipFill>
          <p:spPr>
            <a:xfrm>
              <a:off x="466343" y="1322832"/>
              <a:ext cx="8150352" cy="3553967"/>
            </a:xfrm>
            <a:prstGeom prst="rect">
              <a:avLst/>
            </a:prstGeom>
          </p:spPr>
        </p:pic>
      </p:grpSp>
      <p:sp>
        <p:nvSpPr>
          <p:cNvPr id="9" name="object 9"/>
          <p:cNvSpPr txBox="1">
            <a:spLocks noGrp="1"/>
          </p:cNvSpPr>
          <p:nvPr>
            <p:ph type="title"/>
          </p:nvPr>
        </p:nvSpPr>
        <p:spPr>
          <a:xfrm>
            <a:off x="2252910" y="221875"/>
            <a:ext cx="5145417" cy="691215"/>
          </a:xfrm>
          <a:prstGeom prst="rect">
            <a:avLst/>
          </a:prstGeom>
        </p:spPr>
        <p:txBody>
          <a:bodyPr vert="horz" wrap="square" lIns="0" tIns="13970" rIns="0" bIns="0" rtlCol="0" anchor="t">
            <a:spAutoFit/>
          </a:bodyPr>
          <a:lstStyle/>
          <a:p>
            <a:pPr marL="12700">
              <a:lnSpc>
                <a:spcPct val="100000"/>
              </a:lnSpc>
              <a:spcBef>
                <a:spcPts val="110"/>
              </a:spcBef>
            </a:pPr>
            <a:r>
              <a:rPr spc="5" dirty="0"/>
              <a:t>申報</a:t>
            </a:r>
            <a:r>
              <a:rPr spc="10" dirty="0"/>
              <a:t>表</a:t>
            </a:r>
            <a:r>
              <a:rPr spc="5" dirty="0">
                <a:latin typeface="Arial"/>
                <a:cs typeface="Arial"/>
              </a:rPr>
              <a:t>-</a:t>
            </a:r>
            <a:r>
              <a:rPr spc="5" dirty="0"/>
              <a:t>航空器</a:t>
            </a:r>
          </a:p>
        </p:txBody>
      </p:sp>
      <p:sp>
        <p:nvSpPr>
          <p:cNvPr id="10" name="object 10"/>
          <p:cNvSpPr txBox="1"/>
          <p:nvPr/>
        </p:nvSpPr>
        <p:spPr>
          <a:xfrm>
            <a:off x="2023059" y="4902835"/>
            <a:ext cx="8161020" cy="1854835"/>
          </a:xfrm>
          <a:prstGeom prst="rect">
            <a:avLst/>
          </a:prstGeom>
        </p:spPr>
        <p:txBody>
          <a:bodyPr vert="horz" wrap="square" lIns="0" tIns="12700" rIns="0" bIns="0" rtlCol="0">
            <a:spAutoFit/>
          </a:bodyPr>
          <a:lstStyle/>
          <a:p>
            <a:pPr marL="527685" marR="309880" indent="-515620" algn="just">
              <a:spcBef>
                <a:spcPts val="100"/>
              </a:spcBef>
              <a:buFont typeface="Arial MT"/>
              <a:buAutoNum type="arabicPeriod"/>
              <a:tabLst>
                <a:tab pos="528320" algn="l"/>
              </a:tabLst>
            </a:pPr>
            <a:r>
              <a:rPr sz="2400" dirty="0">
                <a:latin typeface="Microsoft JhengHei"/>
                <a:cs typeface="Microsoft JhengHei"/>
              </a:rPr>
              <a:t>「航空器」指各種飛機、飛艇及滑翔機，無論其價值多 </a:t>
            </a:r>
            <a:r>
              <a:rPr sz="2400" spc="-5" dirty="0">
                <a:latin typeface="Microsoft JhengHei"/>
                <a:cs typeface="Microsoft JhengHei"/>
              </a:rPr>
              <a:t>少，均須申報。</a:t>
            </a:r>
            <a:endParaRPr sz="2400">
              <a:latin typeface="Microsoft JhengHei"/>
              <a:cs typeface="Microsoft JhengHei"/>
            </a:endParaRPr>
          </a:p>
          <a:p>
            <a:pPr marL="527685" marR="5080" indent="-515620" algn="just">
              <a:buFont typeface="Arial MT"/>
              <a:buAutoNum type="arabicPeriod"/>
              <a:tabLst>
                <a:tab pos="528320" algn="l"/>
              </a:tabLst>
            </a:pPr>
            <a:r>
              <a:rPr sz="2400" dirty="0">
                <a:latin typeface="Microsoft JhengHei"/>
                <a:cs typeface="Microsoft JhengHei"/>
              </a:rPr>
              <a:t>應註明登記或取得之時間及原因，如係申報日前五年內取 </a:t>
            </a:r>
            <a:r>
              <a:rPr sz="2400" spc="-5" dirty="0">
                <a:latin typeface="Microsoft JhengHei"/>
                <a:cs typeface="Microsoft JhengHei"/>
              </a:rPr>
              <a:t>得者，並應申報實際交易價額或原始製造價額，無實際交 </a:t>
            </a:r>
            <a:r>
              <a:rPr sz="2400" dirty="0">
                <a:latin typeface="Microsoft JhengHei"/>
                <a:cs typeface="Microsoft JhengHei"/>
              </a:rPr>
              <a:t>易價額或原始製造價額者，以市價申報。</a:t>
            </a:r>
            <a:endParaRPr sz="2400">
              <a:latin typeface="Microsoft JhengHei"/>
              <a:cs typeface="Microsoft JhengHe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173970" y="6429552"/>
            <a:ext cx="123189" cy="134652"/>
          </a:xfrm>
          <a:prstGeom prst="rect">
            <a:avLst/>
          </a:prstGeom>
        </p:spPr>
        <p:txBody>
          <a:bodyPr vert="horz" wrap="square" lIns="0" tIns="11430" rIns="0" bIns="0" rtlCol="0">
            <a:spAutoFit/>
          </a:bodyPr>
          <a:lstStyle/>
          <a:p>
            <a:pPr marL="12700">
              <a:spcBef>
                <a:spcPts val="90"/>
              </a:spcBef>
            </a:pPr>
            <a:r>
              <a:rPr sz="800" spc="5" dirty="0">
                <a:solidFill>
                  <a:srgbClr val="6F6F6F"/>
                </a:solidFill>
                <a:latin typeface="PMingLiU-ExtB"/>
                <a:cs typeface="PMingLiU-ExtB"/>
              </a:rPr>
              <a:t>54</a:t>
            </a:r>
            <a:endParaRPr sz="800">
              <a:latin typeface="PMingLiU-ExtB"/>
              <a:cs typeface="PMingLiU-ExtB"/>
            </a:endParaRPr>
          </a:p>
        </p:txBody>
      </p:sp>
      <p:grpSp>
        <p:nvGrpSpPr>
          <p:cNvPr id="3" name="object 3"/>
          <p:cNvGrpSpPr/>
          <p:nvPr/>
        </p:nvGrpSpPr>
        <p:grpSpPr>
          <a:xfrm>
            <a:off x="1511809" y="6836665"/>
            <a:ext cx="9165590" cy="33655"/>
            <a:chOff x="-12191" y="6836664"/>
            <a:chExt cx="9165590" cy="33655"/>
          </a:xfrm>
        </p:grpSpPr>
        <p:sp>
          <p:nvSpPr>
            <p:cNvPr id="4" name="object 4"/>
            <p:cNvSpPr/>
            <p:nvPr/>
          </p:nvSpPr>
          <p:spPr>
            <a:xfrm>
              <a:off x="0" y="6848856"/>
              <a:ext cx="9141460" cy="9525"/>
            </a:xfrm>
            <a:custGeom>
              <a:avLst/>
              <a:gdLst/>
              <a:ahLst/>
              <a:cxnLst/>
              <a:rect l="l" t="t" r="r" b="b"/>
              <a:pathLst>
                <a:path w="9141460" h="9525">
                  <a:moveTo>
                    <a:pt x="9140952" y="9141"/>
                  </a:moveTo>
                  <a:lnTo>
                    <a:pt x="9140952" y="0"/>
                  </a:lnTo>
                  <a:lnTo>
                    <a:pt x="0" y="0"/>
                  </a:lnTo>
                  <a:lnTo>
                    <a:pt x="0" y="9141"/>
                  </a:lnTo>
                  <a:lnTo>
                    <a:pt x="9140952" y="9141"/>
                  </a:lnTo>
                  <a:close/>
                </a:path>
              </a:pathLst>
            </a:custGeom>
            <a:solidFill>
              <a:srgbClr val="117873"/>
            </a:solidFill>
          </p:spPr>
          <p:txBody>
            <a:bodyPr wrap="square" lIns="0" tIns="0" rIns="0" bIns="0" rtlCol="0"/>
            <a:lstStyle/>
            <a:p>
              <a:endParaRPr/>
            </a:p>
          </p:txBody>
        </p:sp>
        <p:sp>
          <p:nvSpPr>
            <p:cNvPr id="5" name="object 5"/>
            <p:cNvSpPr/>
            <p:nvPr/>
          </p:nvSpPr>
          <p:spPr>
            <a:xfrm>
              <a:off x="0" y="6848856"/>
              <a:ext cx="9141460" cy="9525"/>
            </a:xfrm>
            <a:custGeom>
              <a:avLst/>
              <a:gdLst/>
              <a:ahLst/>
              <a:cxnLst/>
              <a:rect l="l" t="t" r="r" b="b"/>
              <a:pathLst>
                <a:path w="9141460" h="9525">
                  <a:moveTo>
                    <a:pt x="-12192" y="4570"/>
                  </a:moveTo>
                  <a:lnTo>
                    <a:pt x="9153144" y="4570"/>
                  </a:lnTo>
                </a:path>
              </a:pathLst>
            </a:custGeom>
            <a:ln w="33525">
              <a:solidFill>
                <a:srgbClr val="117873"/>
              </a:solidFill>
            </a:ln>
          </p:spPr>
          <p:txBody>
            <a:bodyPr wrap="square" lIns="0" tIns="0" rIns="0" bIns="0" rtlCol="0"/>
            <a:lstStyle/>
            <a:p>
              <a:endParaRPr/>
            </a:p>
          </p:txBody>
        </p:sp>
      </p:grpSp>
      <p:pic>
        <p:nvPicPr>
          <p:cNvPr id="6" name="object 6"/>
          <p:cNvPicPr/>
          <p:nvPr/>
        </p:nvPicPr>
        <p:blipFill>
          <a:blip r:embed="rId2" cstate="print"/>
          <a:stretch>
            <a:fillRect/>
          </a:stretch>
        </p:blipFill>
        <p:spPr>
          <a:xfrm>
            <a:off x="734208" y="61822"/>
            <a:ext cx="1258824" cy="1164336"/>
          </a:xfrm>
          <a:prstGeom prst="rect">
            <a:avLst/>
          </a:prstGeom>
        </p:spPr>
      </p:pic>
      <p:sp>
        <p:nvSpPr>
          <p:cNvPr id="7" name="object 7"/>
          <p:cNvSpPr txBox="1">
            <a:spLocks noGrp="1"/>
          </p:cNvSpPr>
          <p:nvPr>
            <p:ph type="title"/>
          </p:nvPr>
        </p:nvSpPr>
        <p:spPr>
          <a:xfrm>
            <a:off x="2115670" y="169645"/>
            <a:ext cx="9601200" cy="691215"/>
          </a:xfrm>
          <a:prstGeom prst="rect">
            <a:avLst/>
          </a:prstGeom>
        </p:spPr>
        <p:txBody>
          <a:bodyPr vert="horz" wrap="square" lIns="0" tIns="13970" rIns="0" bIns="0" rtlCol="0" anchor="t">
            <a:spAutoFit/>
          </a:bodyPr>
          <a:lstStyle/>
          <a:p>
            <a:pPr marL="13970">
              <a:lnSpc>
                <a:spcPct val="100000"/>
              </a:lnSpc>
              <a:spcBef>
                <a:spcPts val="110"/>
              </a:spcBef>
            </a:pPr>
            <a:r>
              <a:rPr spc="10" dirty="0"/>
              <a:t>申報</a:t>
            </a:r>
            <a:r>
              <a:rPr spc="5" dirty="0"/>
              <a:t>表</a:t>
            </a:r>
            <a:r>
              <a:rPr spc="5" dirty="0">
                <a:latin typeface="Arial"/>
                <a:cs typeface="Arial"/>
              </a:rPr>
              <a:t>-</a:t>
            </a:r>
            <a:r>
              <a:rPr spc="5" dirty="0"/>
              <a:t>現金</a:t>
            </a:r>
          </a:p>
        </p:txBody>
      </p:sp>
      <p:sp>
        <p:nvSpPr>
          <p:cNvPr id="8" name="object 8"/>
          <p:cNvSpPr txBox="1"/>
          <p:nvPr/>
        </p:nvSpPr>
        <p:spPr>
          <a:xfrm>
            <a:off x="1792631" y="5110937"/>
            <a:ext cx="8256905" cy="1489710"/>
          </a:xfrm>
          <a:prstGeom prst="rect">
            <a:avLst/>
          </a:prstGeom>
        </p:spPr>
        <p:txBody>
          <a:bodyPr vert="horz" wrap="square" lIns="0" tIns="12700" rIns="0" bIns="0" rtlCol="0">
            <a:spAutoFit/>
          </a:bodyPr>
          <a:lstStyle/>
          <a:p>
            <a:pPr marL="313690" indent="-301625">
              <a:spcBef>
                <a:spcPts val="100"/>
              </a:spcBef>
              <a:buSzPct val="95833"/>
              <a:buFont typeface="Wingdings"/>
              <a:buChar char=""/>
              <a:tabLst>
                <a:tab pos="314325" algn="l"/>
              </a:tabLst>
            </a:pPr>
            <a:r>
              <a:rPr sz="2400" spc="-5" dirty="0">
                <a:solidFill>
                  <a:srgbClr val="FF0000"/>
                </a:solidFill>
                <a:latin typeface="Microsoft JhengHei"/>
                <a:cs typeface="Microsoft JhengHei"/>
              </a:rPr>
              <a:t>存款資料應至「存款」頁籤登</a:t>
            </a:r>
            <a:r>
              <a:rPr sz="2400" spc="5" dirty="0">
                <a:solidFill>
                  <a:srgbClr val="FF0000"/>
                </a:solidFill>
                <a:latin typeface="Microsoft JhengHei"/>
                <a:cs typeface="Microsoft JhengHei"/>
              </a:rPr>
              <a:t>打</a:t>
            </a:r>
            <a:r>
              <a:rPr sz="2400" dirty="0">
                <a:solidFill>
                  <a:srgbClr val="FF0000"/>
                </a:solidFill>
                <a:latin typeface="Microsoft JhengHei"/>
                <a:cs typeface="Microsoft JhengHei"/>
              </a:rPr>
              <a:t>。</a:t>
            </a:r>
            <a:endParaRPr sz="2400">
              <a:latin typeface="Microsoft JhengHei"/>
              <a:cs typeface="Microsoft JhengHei"/>
            </a:endParaRPr>
          </a:p>
          <a:p>
            <a:pPr marL="313690" indent="-301625">
              <a:spcBef>
                <a:spcPts val="5"/>
              </a:spcBef>
              <a:buSzPct val="95833"/>
              <a:buFont typeface="Wingdings"/>
              <a:buChar char=""/>
              <a:tabLst>
                <a:tab pos="314325" algn="l"/>
              </a:tabLst>
            </a:pPr>
            <a:r>
              <a:rPr sz="2400" dirty="0">
                <a:latin typeface="Microsoft JhengHei"/>
                <a:cs typeface="Microsoft JhengHei"/>
              </a:rPr>
              <a:t>現金總額達新臺幣一百萬元以上時，即應逐筆申</a:t>
            </a:r>
            <a:r>
              <a:rPr sz="2400" spc="-30" dirty="0">
                <a:latin typeface="Microsoft JhengHei"/>
                <a:cs typeface="Microsoft JhengHei"/>
              </a:rPr>
              <a:t>報</a:t>
            </a:r>
            <a:r>
              <a:rPr sz="2400" dirty="0">
                <a:latin typeface="Microsoft JhengHei"/>
                <a:cs typeface="Microsoft JhengHei"/>
              </a:rPr>
              <a:t>。</a:t>
            </a:r>
            <a:endParaRPr sz="2400">
              <a:latin typeface="Microsoft JhengHei"/>
              <a:cs typeface="Microsoft JhengHei"/>
            </a:endParaRPr>
          </a:p>
          <a:p>
            <a:pPr marL="299085" marR="5080" indent="-287020">
              <a:buSzPct val="95833"/>
              <a:buFont typeface="Wingdings"/>
              <a:buChar char=""/>
              <a:tabLst>
                <a:tab pos="314325" algn="l"/>
              </a:tabLst>
            </a:pPr>
            <a:r>
              <a:rPr sz="2400" dirty="0">
                <a:latin typeface="Microsoft JhengHei"/>
                <a:cs typeface="Microsoft JhengHei"/>
              </a:rPr>
              <a:t>外幣現金或旅行支票須折合新臺幣時，均以申報日之收盤匯 率為計算標準。</a:t>
            </a:r>
            <a:endParaRPr sz="2400">
              <a:latin typeface="Microsoft JhengHei"/>
              <a:cs typeface="Microsoft JhengHei"/>
            </a:endParaRPr>
          </a:p>
        </p:txBody>
      </p:sp>
      <p:pic>
        <p:nvPicPr>
          <p:cNvPr id="9" name="object 9"/>
          <p:cNvPicPr/>
          <p:nvPr/>
        </p:nvPicPr>
        <p:blipFill>
          <a:blip r:embed="rId3" cstate="print"/>
          <a:stretch>
            <a:fillRect/>
          </a:stretch>
        </p:blipFill>
        <p:spPr>
          <a:xfrm>
            <a:off x="1993032" y="860860"/>
            <a:ext cx="8561832" cy="3599688"/>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91309" y="103909"/>
            <a:ext cx="9601200" cy="629660"/>
          </a:xfrm>
          <a:prstGeom prst="rect">
            <a:avLst/>
          </a:prstGeom>
        </p:spPr>
        <p:txBody>
          <a:bodyPr vert="horz" wrap="square" lIns="0" tIns="13970" rIns="0" bIns="0" rtlCol="0" anchor="t">
            <a:spAutoFit/>
          </a:bodyPr>
          <a:lstStyle/>
          <a:p>
            <a:pPr marL="13970">
              <a:lnSpc>
                <a:spcPct val="100000"/>
              </a:lnSpc>
              <a:spcBef>
                <a:spcPts val="110"/>
              </a:spcBef>
            </a:pPr>
            <a:r>
              <a:rPr spc="10" dirty="0"/>
              <a:t>申報</a:t>
            </a:r>
            <a:r>
              <a:rPr spc="5" dirty="0"/>
              <a:t>表</a:t>
            </a:r>
            <a:r>
              <a:rPr spc="5" dirty="0">
                <a:latin typeface="Arial"/>
                <a:cs typeface="Arial"/>
              </a:rPr>
              <a:t>-</a:t>
            </a:r>
            <a:r>
              <a:rPr spc="5" dirty="0"/>
              <a:t>存款</a:t>
            </a:r>
          </a:p>
        </p:txBody>
      </p:sp>
      <p:pic>
        <p:nvPicPr>
          <p:cNvPr id="3" name="object 3"/>
          <p:cNvPicPr/>
          <p:nvPr/>
        </p:nvPicPr>
        <p:blipFill>
          <a:blip r:embed="rId2" cstate="print"/>
          <a:stretch>
            <a:fillRect/>
          </a:stretch>
        </p:blipFill>
        <p:spPr>
          <a:xfrm>
            <a:off x="1049805" y="1036320"/>
            <a:ext cx="8522207" cy="4093464"/>
          </a:xfrm>
          <a:prstGeom prst="rect">
            <a:avLst/>
          </a:prstGeom>
        </p:spPr>
      </p:pic>
      <p:sp>
        <p:nvSpPr>
          <p:cNvPr id="4" name="object 4"/>
          <p:cNvSpPr txBox="1">
            <a:spLocks noGrp="1"/>
          </p:cNvSpPr>
          <p:nvPr>
            <p:ph type="sldNum" sz="quarter" idx="7"/>
          </p:nvPr>
        </p:nvSpPr>
        <p:spPr>
          <a:xfrm>
            <a:off x="12520736" y="6597985"/>
            <a:ext cx="1596292" cy="115416"/>
          </a:xfrm>
          <a:prstGeom prst="rect">
            <a:avLst/>
          </a:prstGeom>
        </p:spPr>
        <p:txBody>
          <a:bodyPr vert="horz" wrap="square" lIns="0" tIns="0" rIns="0" bIns="0" rtlCol="0" anchor="ctr">
            <a:spAutoFit/>
          </a:bodyPr>
          <a:lstStyle/>
          <a:p>
            <a:pPr marL="38100">
              <a:lnSpc>
                <a:spcPts val="894"/>
              </a:lnSpc>
            </a:pPr>
            <a:fld id="{81D60167-4931-47E6-BA6A-407CBD079E47}" type="slidenum">
              <a:rPr spc="-5" dirty="0"/>
              <a:pPr marL="38100">
                <a:lnSpc>
                  <a:spcPts val="894"/>
                </a:lnSpc>
              </a:pPr>
              <a:t>65</a:t>
            </a:fld>
            <a:endParaRPr spc="-5"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10986" y="230151"/>
            <a:ext cx="5691632" cy="691215"/>
          </a:xfrm>
          <a:prstGeom prst="rect">
            <a:avLst/>
          </a:prstGeom>
        </p:spPr>
        <p:txBody>
          <a:bodyPr vert="horz" wrap="square" lIns="0" tIns="13970" rIns="0" bIns="0" rtlCol="0" anchor="t">
            <a:spAutoFit/>
          </a:bodyPr>
          <a:lstStyle/>
          <a:p>
            <a:pPr marL="12700">
              <a:lnSpc>
                <a:spcPct val="100000"/>
              </a:lnSpc>
              <a:spcBef>
                <a:spcPts val="110"/>
              </a:spcBef>
            </a:pPr>
            <a:r>
              <a:rPr spc="10" dirty="0"/>
              <a:t>存</a:t>
            </a:r>
            <a:r>
              <a:rPr spc="5" dirty="0"/>
              <a:t>款</a:t>
            </a:r>
            <a:r>
              <a:rPr spc="10" dirty="0">
                <a:latin typeface="Arial"/>
                <a:cs typeface="Arial"/>
              </a:rPr>
              <a:t>-</a:t>
            </a:r>
            <a:r>
              <a:rPr spc="5" dirty="0"/>
              <a:t>存放機構選單</a:t>
            </a:r>
          </a:p>
        </p:txBody>
      </p:sp>
      <p:sp>
        <p:nvSpPr>
          <p:cNvPr id="3" name="object 3"/>
          <p:cNvSpPr txBox="1"/>
          <p:nvPr/>
        </p:nvSpPr>
        <p:spPr>
          <a:xfrm>
            <a:off x="1920036" y="1329054"/>
            <a:ext cx="8249284" cy="756920"/>
          </a:xfrm>
          <a:prstGeom prst="rect">
            <a:avLst/>
          </a:prstGeom>
        </p:spPr>
        <p:txBody>
          <a:bodyPr vert="horz" wrap="square" lIns="0" tIns="12700" rIns="0" bIns="0" rtlCol="0">
            <a:spAutoFit/>
          </a:bodyPr>
          <a:lstStyle/>
          <a:p>
            <a:pPr marL="299085" marR="5080" indent="-287020">
              <a:spcBef>
                <a:spcPts val="100"/>
              </a:spcBef>
              <a:buSzPct val="95833"/>
              <a:buFont typeface="Wingdings"/>
              <a:buChar char=""/>
              <a:tabLst>
                <a:tab pos="314325" algn="l"/>
              </a:tabLst>
            </a:pPr>
            <a:r>
              <a:rPr sz="2400" dirty="0">
                <a:latin typeface="Microsoft JhengHei"/>
                <a:cs typeface="Microsoft JhengHei"/>
              </a:rPr>
              <a:t>金融機構總行、金融機構分行可使用下拉選單或模糊查詢 進行輸入，也可選擇自行輸入。</a:t>
            </a:r>
            <a:endParaRPr sz="2400">
              <a:latin typeface="Microsoft JhengHei"/>
              <a:cs typeface="Microsoft JhengHei"/>
            </a:endParaRPr>
          </a:p>
        </p:txBody>
      </p:sp>
      <p:grpSp>
        <p:nvGrpSpPr>
          <p:cNvPr id="4" name="object 4"/>
          <p:cNvGrpSpPr/>
          <p:nvPr/>
        </p:nvGrpSpPr>
        <p:grpSpPr>
          <a:xfrm>
            <a:off x="1895856" y="2203704"/>
            <a:ext cx="8409940" cy="4127500"/>
            <a:chOff x="371856" y="2203704"/>
            <a:chExt cx="8409940" cy="4127500"/>
          </a:xfrm>
        </p:grpSpPr>
        <p:pic>
          <p:nvPicPr>
            <p:cNvPr id="5" name="object 5"/>
            <p:cNvPicPr/>
            <p:nvPr/>
          </p:nvPicPr>
          <p:blipFill>
            <a:blip r:embed="rId2" cstate="print"/>
            <a:stretch>
              <a:fillRect/>
            </a:stretch>
          </p:blipFill>
          <p:spPr>
            <a:xfrm>
              <a:off x="3462514" y="3340588"/>
              <a:ext cx="918314" cy="570885"/>
            </a:xfrm>
            <a:prstGeom prst="rect">
              <a:avLst/>
            </a:prstGeom>
          </p:spPr>
        </p:pic>
        <p:sp>
          <p:nvSpPr>
            <p:cNvPr id="6" name="object 6"/>
            <p:cNvSpPr/>
            <p:nvPr/>
          </p:nvSpPr>
          <p:spPr>
            <a:xfrm>
              <a:off x="3486911" y="3345307"/>
              <a:ext cx="870585" cy="514984"/>
            </a:xfrm>
            <a:custGeom>
              <a:avLst/>
              <a:gdLst/>
              <a:ahLst/>
              <a:cxnLst/>
              <a:rect l="l" t="t" r="r" b="b"/>
              <a:pathLst>
                <a:path w="870585" h="514985">
                  <a:moveTo>
                    <a:pt x="804184" y="490219"/>
                  </a:moveTo>
                  <a:lnTo>
                    <a:pt x="754379" y="490219"/>
                  </a:lnTo>
                  <a:lnTo>
                    <a:pt x="748918" y="495680"/>
                  </a:lnTo>
                  <a:lnTo>
                    <a:pt x="748918" y="509142"/>
                  </a:lnTo>
                  <a:lnTo>
                    <a:pt x="754379" y="514603"/>
                  </a:lnTo>
                  <a:lnTo>
                    <a:pt x="870203" y="514603"/>
                  </a:lnTo>
                  <a:lnTo>
                    <a:pt x="869270" y="512952"/>
                  </a:lnTo>
                  <a:lnTo>
                    <a:pt x="843152" y="512952"/>
                  </a:lnTo>
                  <a:lnTo>
                    <a:pt x="804184" y="490219"/>
                  </a:lnTo>
                  <a:close/>
                </a:path>
                <a:path w="870585" h="514985">
                  <a:moveTo>
                    <a:pt x="12191" y="0"/>
                  </a:moveTo>
                  <a:lnTo>
                    <a:pt x="0" y="21081"/>
                  </a:lnTo>
                  <a:lnTo>
                    <a:pt x="843152" y="512952"/>
                  </a:lnTo>
                  <a:lnTo>
                    <a:pt x="845824" y="508380"/>
                  </a:lnTo>
                  <a:lnTo>
                    <a:pt x="838708" y="508380"/>
                  </a:lnTo>
                  <a:lnTo>
                    <a:pt x="816486" y="469131"/>
                  </a:lnTo>
                  <a:lnTo>
                    <a:pt x="12191" y="0"/>
                  </a:lnTo>
                  <a:close/>
                </a:path>
                <a:path w="870585" h="514985">
                  <a:moveTo>
                    <a:pt x="805814" y="411733"/>
                  </a:moveTo>
                  <a:lnTo>
                    <a:pt x="799973" y="415035"/>
                  </a:lnTo>
                  <a:lnTo>
                    <a:pt x="794003" y="418337"/>
                  </a:lnTo>
                  <a:lnTo>
                    <a:pt x="791972" y="425830"/>
                  </a:lnTo>
                  <a:lnTo>
                    <a:pt x="816486" y="469131"/>
                  </a:lnTo>
                  <a:lnTo>
                    <a:pt x="855472" y="491870"/>
                  </a:lnTo>
                  <a:lnTo>
                    <a:pt x="843152" y="512952"/>
                  </a:lnTo>
                  <a:lnTo>
                    <a:pt x="869270" y="512952"/>
                  </a:lnTo>
                  <a:lnTo>
                    <a:pt x="813180" y="413765"/>
                  </a:lnTo>
                  <a:lnTo>
                    <a:pt x="805814" y="411733"/>
                  </a:lnTo>
                  <a:close/>
                </a:path>
                <a:path w="870585" h="514985">
                  <a:moveTo>
                    <a:pt x="816486" y="469131"/>
                  </a:moveTo>
                  <a:lnTo>
                    <a:pt x="838708" y="508380"/>
                  </a:lnTo>
                  <a:lnTo>
                    <a:pt x="849376" y="490219"/>
                  </a:lnTo>
                  <a:lnTo>
                    <a:pt x="852641" y="490219"/>
                  </a:lnTo>
                  <a:lnTo>
                    <a:pt x="816486" y="469131"/>
                  </a:lnTo>
                  <a:close/>
                </a:path>
                <a:path w="870585" h="514985">
                  <a:moveTo>
                    <a:pt x="852641" y="490219"/>
                  </a:moveTo>
                  <a:lnTo>
                    <a:pt x="849376" y="490219"/>
                  </a:lnTo>
                  <a:lnTo>
                    <a:pt x="838708" y="508380"/>
                  </a:lnTo>
                  <a:lnTo>
                    <a:pt x="845824" y="508380"/>
                  </a:lnTo>
                  <a:lnTo>
                    <a:pt x="855472" y="491870"/>
                  </a:lnTo>
                  <a:lnTo>
                    <a:pt x="852641" y="490219"/>
                  </a:lnTo>
                  <a:close/>
                </a:path>
              </a:pathLst>
            </a:custGeom>
            <a:solidFill>
              <a:srgbClr val="FF0000"/>
            </a:solidFill>
          </p:spPr>
          <p:txBody>
            <a:bodyPr wrap="square" lIns="0" tIns="0" rIns="0" bIns="0" rtlCol="0"/>
            <a:lstStyle/>
            <a:p>
              <a:endParaRPr/>
            </a:p>
          </p:txBody>
        </p:sp>
        <p:pic>
          <p:nvPicPr>
            <p:cNvPr id="7" name="object 7"/>
            <p:cNvPicPr/>
            <p:nvPr/>
          </p:nvPicPr>
          <p:blipFill>
            <a:blip r:embed="rId3" cstate="print"/>
            <a:stretch>
              <a:fillRect/>
            </a:stretch>
          </p:blipFill>
          <p:spPr>
            <a:xfrm>
              <a:off x="371856" y="2203704"/>
              <a:ext cx="8409432" cy="4126991"/>
            </a:xfrm>
            <a:prstGeom prst="rect">
              <a:avLst/>
            </a:prstGeom>
          </p:spPr>
        </p:pic>
      </p:grpSp>
      <p:sp>
        <p:nvSpPr>
          <p:cNvPr id="8" name="object 8"/>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66</a:t>
            </a:fld>
            <a:endParaRPr spc="-5"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98854" y="691215"/>
            <a:ext cx="11017655" cy="4444807"/>
          </a:xfrm>
          <a:prstGeom prst="rect">
            <a:avLst/>
          </a:prstGeom>
        </p:spPr>
        <p:txBody>
          <a:bodyPr vert="horz" wrap="square" lIns="0" tIns="12700" rIns="0" bIns="0" rtlCol="0">
            <a:spAutoFit/>
          </a:bodyPr>
          <a:lstStyle/>
          <a:p>
            <a:pPr marL="469900" marR="5715" indent="-457834">
              <a:spcBef>
                <a:spcPts val="100"/>
              </a:spcBef>
              <a:buFont typeface="Arial MT"/>
              <a:buAutoNum type="arabicPeriod"/>
              <a:tabLst>
                <a:tab pos="469900" algn="l"/>
                <a:tab pos="470534" algn="l"/>
              </a:tabLst>
            </a:pPr>
            <a:r>
              <a:rPr sz="2400" dirty="0">
                <a:latin typeface="Microsoft JhengHei"/>
                <a:cs typeface="Microsoft JhengHei"/>
              </a:rPr>
              <a:t>請依申報日當日存摺記載金額填載，外幣（匯）須折合 </a:t>
            </a:r>
            <a:r>
              <a:rPr sz="2400" spc="-5" dirty="0">
                <a:latin typeface="Microsoft JhengHei"/>
                <a:cs typeface="Microsoft JhengHei"/>
              </a:rPr>
              <a:t>新臺幣時，均以申報日之收盤匯率為計算標準。</a:t>
            </a:r>
            <a:endParaRPr sz="2400" dirty="0">
              <a:latin typeface="Microsoft JhengHei"/>
              <a:cs typeface="Microsoft JhengHei"/>
            </a:endParaRPr>
          </a:p>
          <a:p>
            <a:pPr marL="469900" marR="5715" indent="-457834">
              <a:buFont typeface="Arial MT"/>
              <a:buAutoNum type="arabicPeriod"/>
              <a:tabLst>
                <a:tab pos="469900" algn="l"/>
                <a:tab pos="470534" algn="l"/>
              </a:tabLst>
            </a:pPr>
            <a:r>
              <a:rPr sz="2400" dirty="0">
                <a:latin typeface="Microsoft JhengHei"/>
                <a:cs typeface="Microsoft JhengHei"/>
              </a:rPr>
              <a:t>新臺幣存款＋外幣存款</a:t>
            </a:r>
            <a:r>
              <a:rPr sz="2400" spc="-5" dirty="0">
                <a:latin typeface="Microsoft JhengHei"/>
                <a:cs typeface="Microsoft JhengHei"/>
              </a:rPr>
              <a:t>（</a:t>
            </a:r>
            <a:r>
              <a:rPr sz="2400" dirty="0">
                <a:latin typeface="Microsoft JhengHei"/>
                <a:cs typeface="Microsoft JhengHei"/>
              </a:rPr>
              <a:t>經折合新臺</a:t>
            </a:r>
            <a:r>
              <a:rPr sz="2400" spc="-10" dirty="0">
                <a:latin typeface="Microsoft JhengHei"/>
                <a:cs typeface="Microsoft JhengHei"/>
              </a:rPr>
              <a:t>幣</a:t>
            </a:r>
            <a:r>
              <a:rPr sz="2400" dirty="0">
                <a:latin typeface="Microsoft JhengHei"/>
                <a:cs typeface="Microsoft JhengHei"/>
              </a:rPr>
              <a:t>）合計</a:t>
            </a:r>
            <a:r>
              <a:rPr sz="2400" spc="-5" dirty="0">
                <a:latin typeface="Microsoft JhengHei"/>
                <a:cs typeface="Microsoft JhengHei"/>
              </a:rPr>
              <a:t>已</a:t>
            </a:r>
            <a:r>
              <a:rPr sz="2400" dirty="0">
                <a:latin typeface="Microsoft JhengHei"/>
                <a:cs typeface="Microsoft JhengHei"/>
              </a:rPr>
              <a:t>達</a:t>
            </a:r>
            <a:r>
              <a:rPr sz="2400" dirty="0">
                <a:latin typeface="Arial MT"/>
                <a:cs typeface="Arial MT"/>
              </a:rPr>
              <a:t>100</a:t>
            </a:r>
            <a:r>
              <a:rPr sz="2400" spc="-5" dirty="0">
                <a:latin typeface="Microsoft JhengHei"/>
                <a:cs typeface="Microsoft JhengHei"/>
              </a:rPr>
              <a:t>萬元，則</a:t>
            </a:r>
            <a:r>
              <a:rPr sz="2400" spc="-5" dirty="0">
                <a:solidFill>
                  <a:srgbClr val="FF0000"/>
                </a:solidFill>
                <a:latin typeface="Microsoft JhengHei"/>
                <a:cs typeface="Microsoft JhengHei"/>
              </a:rPr>
              <a:t>所有存款</a:t>
            </a:r>
            <a:r>
              <a:rPr sz="2400" spc="-5" dirty="0">
                <a:latin typeface="Microsoft JhengHei"/>
                <a:cs typeface="Microsoft JhengHei"/>
              </a:rPr>
              <a:t>不論金額大小，</a:t>
            </a:r>
            <a:r>
              <a:rPr sz="2400" spc="-5" dirty="0">
                <a:solidFill>
                  <a:srgbClr val="FF0000"/>
                </a:solidFill>
                <a:latin typeface="Microsoft JhengHei"/>
                <a:cs typeface="Microsoft JhengHei"/>
              </a:rPr>
              <a:t>均應申報</a:t>
            </a:r>
            <a:r>
              <a:rPr sz="2400" spc="-5" dirty="0">
                <a:latin typeface="Microsoft JhengHei"/>
                <a:cs typeface="Microsoft JhengHei"/>
              </a:rPr>
              <a:t>（申報人、 </a:t>
            </a:r>
            <a:r>
              <a:rPr sz="2400" dirty="0">
                <a:latin typeface="Microsoft JhengHei"/>
                <a:cs typeface="Microsoft JhengHei"/>
              </a:rPr>
              <a:t>配偶及未成年子女，應分別計算）。</a:t>
            </a:r>
          </a:p>
          <a:p>
            <a:pPr marL="469900" marR="5715" indent="-457834">
              <a:spcBef>
                <a:spcPts val="5"/>
              </a:spcBef>
              <a:buFont typeface="Arial MT"/>
              <a:buAutoNum type="arabicPeriod"/>
              <a:tabLst>
                <a:tab pos="469900" algn="l"/>
                <a:tab pos="470534" algn="l"/>
              </a:tabLst>
            </a:pPr>
            <a:r>
              <a:rPr sz="2400" dirty="0" err="1">
                <a:latin typeface="Microsoft JhengHei"/>
                <a:cs typeface="Microsoft JhengHei"/>
              </a:rPr>
              <a:t>包括支票存款、活期存款、定期存款、儲蓄存款、優惠存款、綜合存款、可轉讓定期存單等金融事業主管機關</a:t>
            </a:r>
            <a:endParaRPr sz="2400" dirty="0">
              <a:latin typeface="Microsoft JhengHei"/>
              <a:cs typeface="Microsoft JhengHei"/>
            </a:endParaRPr>
          </a:p>
          <a:p>
            <a:pPr marL="469900" marR="5715">
              <a:spcBef>
                <a:spcPts val="5"/>
              </a:spcBef>
            </a:pPr>
            <a:r>
              <a:rPr sz="2400" dirty="0">
                <a:latin typeface="Microsoft JhengHei"/>
                <a:cs typeface="Microsoft JhengHei"/>
              </a:rPr>
              <a:t>（構）核定之各種存款及由公司確定用途之信託資金， 包括新臺幣、外幣（匯）存款。</a:t>
            </a:r>
          </a:p>
          <a:p>
            <a:pPr marL="469900" marR="5715" indent="-457834">
              <a:buFont typeface="Arial MT"/>
              <a:buAutoNum type="arabicPeriod" startAt="4"/>
              <a:tabLst>
                <a:tab pos="469900" algn="l"/>
                <a:tab pos="470534" algn="l"/>
              </a:tabLst>
            </a:pPr>
            <a:r>
              <a:rPr sz="2400" dirty="0">
                <a:latin typeface="Microsoft JhengHei"/>
                <a:cs typeface="Microsoft JhengHei"/>
              </a:rPr>
              <a:t>申報人本人、配偶及未成年子女名下「各別」之存款總 </a:t>
            </a:r>
            <a:r>
              <a:rPr sz="2400" spc="-5" dirty="0">
                <a:latin typeface="Microsoft JhengHei"/>
                <a:cs typeface="Microsoft JhengHei"/>
              </a:rPr>
              <a:t>額累計達新臺幣一百萬元者，即應由申報人逐筆申報。</a:t>
            </a:r>
            <a:endParaRPr sz="2400" dirty="0">
              <a:latin typeface="Microsoft JhengHei"/>
              <a:cs typeface="Microsoft JhengHei"/>
            </a:endParaRPr>
          </a:p>
          <a:p>
            <a:pPr marL="469900" marR="5080" indent="-457834">
              <a:buFont typeface="Arial MT"/>
              <a:buAutoNum type="arabicPeriod" startAt="4"/>
              <a:tabLst>
                <a:tab pos="469900" algn="l"/>
                <a:tab pos="470534" algn="l"/>
              </a:tabLst>
            </a:pPr>
            <a:r>
              <a:rPr sz="2400" dirty="0">
                <a:latin typeface="Microsoft JhengHei"/>
                <a:cs typeface="Microsoft JhengHei"/>
              </a:rPr>
              <a:t>有關金額或數字之填寫，</a:t>
            </a:r>
            <a:r>
              <a:rPr sz="2400" spc="5" dirty="0">
                <a:latin typeface="Microsoft JhengHei"/>
                <a:cs typeface="Microsoft JhengHei"/>
              </a:rPr>
              <a:t>一</a:t>
            </a:r>
            <a:r>
              <a:rPr sz="2400" dirty="0">
                <a:latin typeface="Microsoft JhengHei"/>
                <a:cs typeface="Microsoft JhengHei"/>
              </a:rPr>
              <a:t>律以阿拉伯數字為之，除新 </a:t>
            </a:r>
            <a:r>
              <a:rPr sz="2400" spc="-5" dirty="0">
                <a:latin typeface="Microsoft JhengHei"/>
                <a:cs typeface="Microsoft JhengHei"/>
              </a:rPr>
              <a:t>臺幣外，均應表明其幣別。</a:t>
            </a:r>
            <a:endParaRPr sz="2400" dirty="0">
              <a:latin typeface="Microsoft JhengHei"/>
              <a:cs typeface="Microsoft JhengHei"/>
            </a:endParaRPr>
          </a:p>
        </p:txBody>
      </p:sp>
      <p:sp>
        <p:nvSpPr>
          <p:cNvPr id="4" name="object 4"/>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67</a:t>
            </a:fld>
            <a:endParaRPr spc="-5" dirty="0"/>
          </a:p>
        </p:txBody>
      </p:sp>
      <p:sp>
        <p:nvSpPr>
          <p:cNvPr id="3" name="object 3"/>
          <p:cNvSpPr txBox="1">
            <a:spLocks noGrp="1"/>
          </p:cNvSpPr>
          <p:nvPr>
            <p:ph type="title"/>
          </p:nvPr>
        </p:nvSpPr>
        <p:spPr>
          <a:xfrm>
            <a:off x="775093" y="0"/>
            <a:ext cx="4655888" cy="691215"/>
          </a:xfrm>
          <a:prstGeom prst="rect">
            <a:avLst/>
          </a:prstGeom>
        </p:spPr>
        <p:txBody>
          <a:bodyPr vert="horz" wrap="square" lIns="0" tIns="13970" rIns="0" bIns="0" rtlCol="0" anchor="t">
            <a:spAutoFit/>
          </a:bodyPr>
          <a:lstStyle/>
          <a:p>
            <a:pPr marL="12700">
              <a:lnSpc>
                <a:spcPct val="100000"/>
              </a:lnSpc>
              <a:spcBef>
                <a:spcPts val="110"/>
              </a:spcBef>
            </a:pPr>
            <a:r>
              <a:rPr spc="5" dirty="0"/>
              <a:t>存</a:t>
            </a:r>
            <a:r>
              <a:rPr spc="10" dirty="0"/>
              <a:t>款</a:t>
            </a:r>
            <a:r>
              <a:rPr spc="5" dirty="0">
                <a:latin typeface="Arial"/>
                <a:cs typeface="Arial"/>
              </a:rPr>
              <a:t>-</a:t>
            </a:r>
            <a:r>
              <a:rPr spc="10" dirty="0"/>
              <a:t>注意事項</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11017" y="398730"/>
            <a:ext cx="4572635" cy="636905"/>
          </a:xfrm>
          <a:prstGeom prst="rect">
            <a:avLst/>
          </a:prstGeom>
        </p:spPr>
        <p:txBody>
          <a:bodyPr vert="horz" wrap="square" lIns="0" tIns="13970" rIns="0" bIns="0" rtlCol="0" anchor="t">
            <a:spAutoFit/>
          </a:bodyPr>
          <a:lstStyle/>
          <a:p>
            <a:pPr marL="12700">
              <a:lnSpc>
                <a:spcPct val="100000"/>
              </a:lnSpc>
              <a:spcBef>
                <a:spcPts val="110"/>
              </a:spcBef>
            </a:pPr>
            <a:r>
              <a:rPr spc="10" dirty="0"/>
              <a:t>申報</a:t>
            </a:r>
            <a:r>
              <a:rPr spc="5" dirty="0"/>
              <a:t>表</a:t>
            </a:r>
            <a:r>
              <a:rPr spc="5" dirty="0">
                <a:latin typeface="Arial"/>
                <a:cs typeface="Arial"/>
              </a:rPr>
              <a:t>-</a:t>
            </a:r>
            <a:r>
              <a:rPr spc="10" dirty="0"/>
              <a:t>有價證</a:t>
            </a:r>
            <a:r>
              <a:rPr spc="5" dirty="0"/>
              <a:t>券</a:t>
            </a:r>
            <a:r>
              <a:rPr sz="2400" spc="-10" dirty="0">
                <a:latin typeface="Arial"/>
                <a:cs typeface="Arial"/>
              </a:rPr>
              <a:t>(</a:t>
            </a:r>
            <a:r>
              <a:rPr sz="2400" dirty="0"/>
              <a:t>股</a:t>
            </a:r>
            <a:r>
              <a:rPr sz="2400" spc="-5" dirty="0"/>
              <a:t>票</a:t>
            </a:r>
            <a:r>
              <a:rPr sz="2400" dirty="0">
                <a:latin typeface="Arial"/>
                <a:cs typeface="Arial"/>
              </a:rPr>
              <a:t>)</a:t>
            </a:r>
            <a:endParaRPr sz="2400">
              <a:latin typeface="Arial"/>
              <a:cs typeface="Arial"/>
            </a:endParaRPr>
          </a:p>
        </p:txBody>
      </p:sp>
      <p:pic>
        <p:nvPicPr>
          <p:cNvPr id="3" name="object 3"/>
          <p:cNvPicPr/>
          <p:nvPr/>
        </p:nvPicPr>
        <p:blipFill>
          <a:blip r:embed="rId2" cstate="print"/>
          <a:stretch>
            <a:fillRect/>
          </a:stretch>
        </p:blipFill>
        <p:spPr>
          <a:xfrm>
            <a:off x="1884034" y="1294382"/>
            <a:ext cx="9384330" cy="4758487"/>
          </a:xfrm>
          <a:prstGeom prst="rect">
            <a:avLst/>
          </a:prstGeom>
        </p:spPr>
      </p:pic>
      <p:sp>
        <p:nvSpPr>
          <p:cNvPr id="4" name="object 4"/>
          <p:cNvSpPr txBox="1">
            <a:spLocks noGrp="1"/>
          </p:cNvSpPr>
          <p:nvPr>
            <p:ph type="sldNum" sz="quarter" idx="7"/>
          </p:nvPr>
        </p:nvSpPr>
        <p:spPr>
          <a:xfrm>
            <a:off x="12520736" y="6597985"/>
            <a:ext cx="1596292" cy="115416"/>
          </a:xfrm>
          <a:prstGeom prst="rect">
            <a:avLst/>
          </a:prstGeom>
        </p:spPr>
        <p:txBody>
          <a:bodyPr vert="horz" wrap="square" lIns="0" tIns="0" rIns="0" bIns="0" rtlCol="0" anchor="ctr">
            <a:spAutoFit/>
          </a:bodyPr>
          <a:lstStyle/>
          <a:p>
            <a:pPr marL="38100">
              <a:lnSpc>
                <a:spcPts val="894"/>
              </a:lnSpc>
            </a:pPr>
            <a:fld id="{81D60167-4931-47E6-BA6A-407CBD079E47}" type="slidenum">
              <a:rPr spc="-5" dirty="0"/>
              <a:pPr marL="38100">
                <a:lnSpc>
                  <a:spcPts val="894"/>
                </a:lnSpc>
              </a:pPr>
              <a:t>68</a:t>
            </a:fld>
            <a:endParaRPr spc="-5"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11017" y="398730"/>
            <a:ext cx="4572635" cy="636905"/>
          </a:xfrm>
          <a:prstGeom prst="rect">
            <a:avLst/>
          </a:prstGeom>
        </p:spPr>
        <p:txBody>
          <a:bodyPr vert="horz" wrap="square" lIns="0" tIns="13970" rIns="0" bIns="0" rtlCol="0" anchor="t">
            <a:spAutoFit/>
          </a:bodyPr>
          <a:lstStyle/>
          <a:p>
            <a:pPr marL="12700">
              <a:lnSpc>
                <a:spcPct val="100000"/>
              </a:lnSpc>
              <a:spcBef>
                <a:spcPts val="110"/>
              </a:spcBef>
            </a:pPr>
            <a:r>
              <a:rPr spc="10" dirty="0"/>
              <a:t>申報</a:t>
            </a:r>
            <a:r>
              <a:rPr spc="5" dirty="0"/>
              <a:t>表</a:t>
            </a:r>
            <a:r>
              <a:rPr spc="5" dirty="0">
                <a:latin typeface="Arial"/>
                <a:cs typeface="Arial"/>
              </a:rPr>
              <a:t>-</a:t>
            </a:r>
            <a:r>
              <a:rPr spc="10" dirty="0"/>
              <a:t>有價證</a:t>
            </a:r>
            <a:r>
              <a:rPr spc="5" dirty="0"/>
              <a:t>券</a:t>
            </a:r>
            <a:r>
              <a:rPr sz="2400" spc="-10" dirty="0">
                <a:latin typeface="Arial"/>
                <a:cs typeface="Arial"/>
              </a:rPr>
              <a:t>(</a:t>
            </a:r>
            <a:r>
              <a:rPr sz="2400" dirty="0"/>
              <a:t>股</a:t>
            </a:r>
            <a:r>
              <a:rPr sz="2400" spc="-5" dirty="0"/>
              <a:t>票</a:t>
            </a:r>
            <a:r>
              <a:rPr sz="2400" dirty="0">
                <a:latin typeface="Arial"/>
                <a:cs typeface="Arial"/>
              </a:rPr>
              <a:t>)</a:t>
            </a:r>
            <a:endParaRPr sz="2400">
              <a:latin typeface="Arial"/>
              <a:cs typeface="Arial"/>
            </a:endParaRPr>
          </a:p>
        </p:txBody>
      </p:sp>
      <p:pic>
        <p:nvPicPr>
          <p:cNvPr id="3" name="object 3"/>
          <p:cNvPicPr/>
          <p:nvPr/>
        </p:nvPicPr>
        <p:blipFill>
          <a:blip r:embed="rId2" cstate="print"/>
          <a:stretch>
            <a:fillRect/>
          </a:stretch>
        </p:blipFill>
        <p:spPr>
          <a:xfrm>
            <a:off x="1629939" y="1280288"/>
            <a:ext cx="9832387" cy="4542077"/>
          </a:xfrm>
          <a:prstGeom prst="rect">
            <a:avLst/>
          </a:prstGeom>
        </p:spPr>
      </p:pic>
      <p:sp>
        <p:nvSpPr>
          <p:cNvPr id="4" name="object 4"/>
          <p:cNvSpPr txBox="1">
            <a:spLocks noGrp="1"/>
          </p:cNvSpPr>
          <p:nvPr>
            <p:ph type="sldNum" sz="quarter" idx="7"/>
          </p:nvPr>
        </p:nvSpPr>
        <p:spPr>
          <a:xfrm>
            <a:off x="12520736" y="6597985"/>
            <a:ext cx="1596292" cy="115416"/>
          </a:xfrm>
          <a:prstGeom prst="rect">
            <a:avLst/>
          </a:prstGeom>
        </p:spPr>
        <p:txBody>
          <a:bodyPr vert="horz" wrap="square" lIns="0" tIns="0" rIns="0" bIns="0" rtlCol="0" anchor="ctr">
            <a:spAutoFit/>
          </a:bodyPr>
          <a:lstStyle/>
          <a:p>
            <a:pPr marL="38100">
              <a:lnSpc>
                <a:spcPts val="894"/>
              </a:lnSpc>
            </a:pPr>
            <a:fld id="{81D60167-4931-47E6-BA6A-407CBD079E47}" type="slidenum">
              <a:rPr spc="-5" dirty="0"/>
              <a:pPr marL="38100">
                <a:lnSpc>
                  <a:spcPts val="894"/>
                </a:lnSpc>
              </a:pPr>
              <a:t>69</a:t>
            </a:fld>
            <a:endParaRPr spc="-5"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5C3262-BF0F-49A3-93FB-6D77416E5C7F}"/>
              </a:ext>
            </a:extLst>
          </p:cNvPr>
          <p:cNvSpPr>
            <a:spLocks noGrp="1"/>
          </p:cNvSpPr>
          <p:nvPr>
            <p:ph type="title" idx="4294967295"/>
          </p:nvPr>
        </p:nvSpPr>
        <p:spPr>
          <a:xfrm>
            <a:off x="872377" y="298357"/>
            <a:ext cx="11687175" cy="790575"/>
          </a:xfrm>
        </p:spPr>
        <p:txBody>
          <a:bodyPr>
            <a:normAutofit/>
          </a:bodyPr>
          <a:lstStyle/>
          <a:p>
            <a:r>
              <a:rPr lang="zh-TW" altLang="en-US" sz="3600" spc="-5" dirty="0">
                <a:solidFill>
                  <a:srgbClr val="FF00FF"/>
                </a:solidFill>
                <a:latin typeface="標楷體" panose="03000509000000000000" pitchFamily="65" charset="-120"/>
                <a:ea typeface="標楷體" panose="03000509000000000000" pitchFamily="65" charset="-120"/>
              </a:rPr>
              <a:t>申報類別、期間及申報日</a:t>
            </a:r>
            <a:endParaRPr lang="zh-TW" altLang="en-US" sz="3600" dirty="0"/>
          </a:p>
        </p:txBody>
      </p:sp>
      <p:sp>
        <p:nvSpPr>
          <p:cNvPr id="3" name="內容版面配置區 2">
            <a:extLst>
              <a:ext uri="{FF2B5EF4-FFF2-40B4-BE49-F238E27FC236}">
                <a16:creationId xmlns:a16="http://schemas.microsoft.com/office/drawing/2014/main" id="{2E92D463-2611-455E-AC9D-DE722B6616F9}"/>
              </a:ext>
            </a:extLst>
          </p:cNvPr>
          <p:cNvSpPr>
            <a:spLocks noGrp="1"/>
          </p:cNvSpPr>
          <p:nvPr>
            <p:ph idx="4294967295"/>
          </p:nvPr>
        </p:nvSpPr>
        <p:spPr>
          <a:xfrm>
            <a:off x="690282" y="1022818"/>
            <a:ext cx="10961688" cy="5221287"/>
          </a:xfrm>
        </p:spPr>
        <p:txBody>
          <a:bodyPr>
            <a:normAutofit/>
          </a:bodyPr>
          <a:lstStyle/>
          <a:p>
            <a:pPr marL="2601913" indent="-2601913">
              <a:buNone/>
            </a:pPr>
            <a:r>
              <a:rPr lang="zh-TW" altLang="en-US" dirty="0"/>
              <a:t>（</a:t>
            </a:r>
            <a:r>
              <a:rPr lang="zh-TW" altLang="en-US" sz="2400" dirty="0"/>
              <a:t>五）</a:t>
            </a:r>
            <a:r>
              <a:rPr lang="zh-TW" altLang="en-US" sz="2400" dirty="0">
                <a:solidFill>
                  <a:srgbClr val="FF0000"/>
                </a:solidFill>
              </a:rPr>
              <a:t>核定申報</a:t>
            </a:r>
            <a:r>
              <a:rPr lang="zh-TW" altLang="en-US" sz="2400" dirty="0"/>
              <a:t>：其他</a:t>
            </a:r>
            <a:r>
              <a:rPr lang="zh-TW" altLang="en-US" sz="2400" dirty="0">
                <a:solidFill>
                  <a:srgbClr val="FF0000"/>
                </a:solidFill>
              </a:rPr>
              <a:t>職務性質特殊</a:t>
            </a:r>
            <a:r>
              <a:rPr lang="zh-TW" altLang="en-US" sz="2400" dirty="0"/>
              <a:t>，經主管府、院核定有申報 財產必要之人員。 </a:t>
            </a:r>
            <a:endParaRPr lang="en-US" altLang="zh-TW" sz="2400" dirty="0"/>
          </a:p>
          <a:p>
            <a:pPr marL="2601913" indent="-2601913">
              <a:buNone/>
            </a:pPr>
            <a:r>
              <a:rPr lang="zh-TW" altLang="en-US" sz="2400" dirty="0"/>
              <a:t>（六）</a:t>
            </a:r>
            <a:r>
              <a:rPr lang="zh-TW" altLang="en-US" sz="2400" dirty="0">
                <a:solidFill>
                  <a:srgbClr val="FF0000"/>
                </a:solidFill>
              </a:rPr>
              <a:t>指定申報</a:t>
            </a:r>
            <a:r>
              <a:rPr lang="zh-TW" altLang="en-US" sz="2400" dirty="0"/>
              <a:t>：除上述須依本法申報之人員外，經調查有證據顯示</a:t>
            </a:r>
            <a:r>
              <a:rPr lang="zh-TW" altLang="en-US" sz="2400" dirty="0">
                <a:solidFill>
                  <a:srgbClr val="FF33CC"/>
                </a:solidFill>
              </a:rPr>
              <a:t>其生活與消費顯超過其薪資收入者</a:t>
            </a:r>
            <a:r>
              <a:rPr lang="zh-TW" altLang="en-US" sz="2400" dirty="0"/>
              <a:t>，該公職人員所屬 機關或其上級機關之政風單位，得經中央政風主管機關 （構）之核可後，指定其申報財產。</a:t>
            </a:r>
            <a:endParaRPr lang="en-US" altLang="zh-TW" sz="2400" dirty="0"/>
          </a:p>
          <a:p>
            <a:pPr marL="3048000" indent="-3048000">
              <a:buNone/>
            </a:pPr>
            <a:r>
              <a:rPr lang="zh-TW" altLang="en-US" sz="2400" dirty="0"/>
              <a:t>（七）</a:t>
            </a:r>
            <a:r>
              <a:rPr lang="zh-TW" altLang="en-US" sz="2400" dirty="0">
                <a:solidFill>
                  <a:srgbClr val="FF0000"/>
                </a:solidFill>
              </a:rPr>
              <a:t>公職候選人申報</a:t>
            </a:r>
            <a:r>
              <a:rPr lang="zh-TW" altLang="en-US" sz="2400" dirty="0"/>
              <a:t>：總統、副總統及縣（市）級以上公職之候選人，於申請候選人登記時申報財產。 </a:t>
            </a:r>
            <a:endParaRPr lang="en-US" altLang="zh-TW" sz="2400" dirty="0"/>
          </a:p>
          <a:p>
            <a:pPr marL="2238375" indent="-2238375">
              <a:buNone/>
            </a:pPr>
            <a:r>
              <a:rPr lang="zh-TW" altLang="en-US" sz="2400" dirty="0"/>
              <a:t>（八）</a:t>
            </a:r>
            <a:r>
              <a:rPr lang="zh-TW" altLang="en-US" sz="2400" dirty="0">
                <a:solidFill>
                  <a:srgbClr val="FF0000"/>
                </a:solidFill>
              </a:rPr>
              <a:t>信託申報</a:t>
            </a:r>
            <a:r>
              <a:rPr lang="zh-TW" altLang="en-US" sz="2400" dirty="0"/>
              <a:t>：總統、副總統、五院院長、副院長、政務人員、 公營事業總、分支機構之首長、副首長、直轄市長、縣（市） 長應辦理信託申報。 </a:t>
            </a:r>
            <a:endParaRPr lang="en-US" altLang="zh-TW" sz="2400" dirty="0"/>
          </a:p>
          <a:p>
            <a:pPr marL="2238375" indent="-2238375">
              <a:buNone/>
            </a:pPr>
            <a:r>
              <a:rPr lang="zh-TW" altLang="en-US" sz="2400" dirty="0"/>
              <a:t>（九）</a:t>
            </a:r>
            <a:r>
              <a:rPr lang="zh-TW" altLang="en-US" sz="2400" dirty="0">
                <a:solidFill>
                  <a:srgbClr val="FF0000"/>
                </a:solidFill>
              </a:rPr>
              <a:t>變動申報</a:t>
            </a:r>
            <a:r>
              <a:rPr lang="zh-TW" altLang="en-US" sz="2400" dirty="0"/>
              <a:t>：立法委員及直轄市議員無須辦理信託申報，但本法第</a:t>
            </a:r>
            <a:r>
              <a:rPr lang="en-US" altLang="zh-TW" sz="2400" dirty="0"/>
              <a:t>7</a:t>
            </a:r>
            <a:r>
              <a:rPr lang="zh-TW" altLang="en-US" sz="2400" dirty="0"/>
              <a:t>條第</a:t>
            </a:r>
            <a:r>
              <a:rPr lang="en-US" altLang="zh-TW" sz="2400" dirty="0"/>
              <a:t>1</a:t>
            </a:r>
            <a:r>
              <a:rPr lang="zh-TW" altLang="en-US" sz="2400" dirty="0"/>
              <a:t>項所列財產，應每年辦理變動申報。 </a:t>
            </a:r>
          </a:p>
        </p:txBody>
      </p:sp>
    </p:spTree>
    <p:extLst>
      <p:ext uri="{BB962C8B-B14F-4D97-AF65-F5344CB8AC3E}">
        <p14:creationId xmlns:p14="http://schemas.microsoft.com/office/powerpoint/2010/main" val="39090300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75724" y="282044"/>
            <a:ext cx="6899834" cy="691215"/>
          </a:xfrm>
          <a:prstGeom prst="rect">
            <a:avLst/>
          </a:prstGeom>
        </p:spPr>
        <p:txBody>
          <a:bodyPr vert="horz" wrap="square" lIns="0" tIns="13970" rIns="0" bIns="0" rtlCol="0" anchor="t">
            <a:spAutoFit/>
          </a:bodyPr>
          <a:lstStyle/>
          <a:p>
            <a:pPr marL="12700">
              <a:lnSpc>
                <a:spcPct val="100000"/>
              </a:lnSpc>
              <a:spcBef>
                <a:spcPts val="110"/>
              </a:spcBef>
            </a:pPr>
            <a:r>
              <a:rPr spc="5" dirty="0"/>
              <a:t>有價證</a:t>
            </a:r>
            <a:r>
              <a:rPr spc="10" dirty="0"/>
              <a:t>券</a:t>
            </a:r>
            <a:r>
              <a:rPr spc="5" dirty="0">
                <a:latin typeface="Arial"/>
                <a:cs typeface="Arial"/>
              </a:rPr>
              <a:t>-</a:t>
            </a:r>
            <a:r>
              <a:rPr spc="10" dirty="0"/>
              <a:t>股票代碼選單</a:t>
            </a:r>
          </a:p>
        </p:txBody>
      </p:sp>
      <p:sp>
        <p:nvSpPr>
          <p:cNvPr id="3" name="object 3"/>
          <p:cNvSpPr txBox="1"/>
          <p:nvPr/>
        </p:nvSpPr>
        <p:spPr>
          <a:xfrm>
            <a:off x="1920037" y="1329055"/>
            <a:ext cx="8250555" cy="1489075"/>
          </a:xfrm>
          <a:prstGeom prst="rect">
            <a:avLst/>
          </a:prstGeom>
        </p:spPr>
        <p:txBody>
          <a:bodyPr vert="horz" wrap="square" lIns="0" tIns="12700" rIns="0" bIns="0" rtlCol="0">
            <a:spAutoFit/>
          </a:bodyPr>
          <a:lstStyle/>
          <a:p>
            <a:pPr marL="299085" marR="5080" indent="-287020" algn="just">
              <a:spcBef>
                <a:spcPts val="100"/>
              </a:spcBef>
              <a:buSzPct val="95833"/>
              <a:buFont typeface="Wingdings"/>
              <a:buChar char=""/>
              <a:tabLst>
                <a:tab pos="314325" algn="l"/>
              </a:tabLst>
            </a:pPr>
            <a:r>
              <a:rPr sz="2400" dirty="0">
                <a:latin typeface="Microsoft JhengHei"/>
                <a:cs typeface="Microsoft JhengHei"/>
              </a:rPr>
              <a:t>填寫股票，按【代碼選單】，於跳出視窗空白欄位輸入股票 代碼或名稱，輸入後點</a:t>
            </a:r>
            <a:r>
              <a:rPr sz="2400" spc="5" dirty="0">
                <a:latin typeface="Microsoft JhengHei"/>
                <a:cs typeface="Microsoft JhengHei"/>
              </a:rPr>
              <a:t>選</a:t>
            </a:r>
            <a:r>
              <a:rPr sz="2400" dirty="0">
                <a:latin typeface="Microsoft JhengHei"/>
                <a:cs typeface="Microsoft JhengHei"/>
              </a:rPr>
              <a:t>【搜尋】即可進行查詢，選取股票 名稱後按【確</a:t>
            </a:r>
            <a:r>
              <a:rPr sz="2400" spc="-5" dirty="0">
                <a:latin typeface="Microsoft JhengHei"/>
                <a:cs typeface="Microsoft JhengHei"/>
              </a:rPr>
              <a:t>認</a:t>
            </a:r>
            <a:r>
              <a:rPr sz="2400" dirty="0">
                <a:latin typeface="Microsoft JhengHei"/>
                <a:cs typeface="Microsoft JhengHei"/>
              </a:rPr>
              <a:t>】</a:t>
            </a:r>
            <a:r>
              <a:rPr sz="2400" spc="-5" dirty="0">
                <a:latin typeface="Microsoft JhengHei"/>
                <a:cs typeface="Microsoft JhengHei"/>
              </a:rPr>
              <a:t> </a:t>
            </a:r>
            <a:r>
              <a:rPr sz="2400" dirty="0">
                <a:latin typeface="Microsoft JhengHei"/>
                <a:cs typeface="Microsoft JhengHei"/>
              </a:rPr>
              <a:t>，資料即帶入申報表。</a:t>
            </a:r>
            <a:endParaRPr sz="2400">
              <a:latin typeface="Microsoft JhengHei"/>
              <a:cs typeface="Microsoft JhengHei"/>
            </a:endParaRPr>
          </a:p>
          <a:p>
            <a:pPr marL="313690" indent="-301625">
              <a:buSzPct val="95833"/>
              <a:buFont typeface="Wingdings"/>
              <a:buChar char=""/>
              <a:tabLst>
                <a:tab pos="314325" algn="l"/>
              </a:tabLst>
            </a:pPr>
            <a:r>
              <a:rPr sz="2400" spc="-5" dirty="0">
                <a:latin typeface="Microsoft JhengHei"/>
                <a:cs typeface="Microsoft JhengHei"/>
              </a:rPr>
              <a:t>若查無股票名稱或代碼也可使用自行輸入。</a:t>
            </a:r>
            <a:endParaRPr sz="2400">
              <a:latin typeface="Microsoft JhengHei"/>
              <a:cs typeface="Microsoft JhengHei"/>
            </a:endParaRPr>
          </a:p>
        </p:txBody>
      </p:sp>
      <p:grpSp>
        <p:nvGrpSpPr>
          <p:cNvPr id="4" name="object 4"/>
          <p:cNvGrpSpPr/>
          <p:nvPr/>
        </p:nvGrpSpPr>
        <p:grpSpPr>
          <a:xfrm>
            <a:off x="2423160" y="2874265"/>
            <a:ext cx="7489190" cy="3590925"/>
            <a:chOff x="899160" y="2874264"/>
            <a:chExt cx="7489190" cy="3590925"/>
          </a:xfrm>
        </p:grpSpPr>
        <p:pic>
          <p:nvPicPr>
            <p:cNvPr id="5" name="object 5"/>
            <p:cNvPicPr/>
            <p:nvPr/>
          </p:nvPicPr>
          <p:blipFill>
            <a:blip r:embed="rId2" cstate="print"/>
            <a:stretch>
              <a:fillRect/>
            </a:stretch>
          </p:blipFill>
          <p:spPr>
            <a:xfrm>
              <a:off x="899160" y="2874264"/>
              <a:ext cx="7488935" cy="3590544"/>
            </a:xfrm>
            <a:prstGeom prst="rect">
              <a:avLst/>
            </a:prstGeom>
          </p:spPr>
        </p:pic>
        <p:pic>
          <p:nvPicPr>
            <p:cNvPr id="6" name="object 6"/>
            <p:cNvPicPr/>
            <p:nvPr/>
          </p:nvPicPr>
          <p:blipFill>
            <a:blip r:embed="rId3" cstate="print"/>
            <a:stretch>
              <a:fillRect/>
            </a:stretch>
          </p:blipFill>
          <p:spPr>
            <a:xfrm>
              <a:off x="3660648" y="3828288"/>
              <a:ext cx="991362" cy="707898"/>
            </a:xfrm>
            <a:prstGeom prst="rect">
              <a:avLst/>
            </a:prstGeom>
          </p:spPr>
        </p:pic>
        <p:sp>
          <p:nvSpPr>
            <p:cNvPr id="7" name="object 7"/>
            <p:cNvSpPr/>
            <p:nvPr/>
          </p:nvSpPr>
          <p:spPr>
            <a:xfrm>
              <a:off x="3702811" y="3851529"/>
              <a:ext cx="798830" cy="514350"/>
            </a:xfrm>
            <a:custGeom>
              <a:avLst/>
              <a:gdLst/>
              <a:ahLst/>
              <a:cxnLst/>
              <a:rect l="l" t="t" r="r" b="b"/>
              <a:pathLst>
                <a:path w="798829" h="514350">
                  <a:moveTo>
                    <a:pt x="683895" y="485521"/>
                  </a:moveTo>
                  <a:lnTo>
                    <a:pt x="678307" y="490728"/>
                  </a:lnTo>
                  <a:lnTo>
                    <a:pt x="678052" y="497459"/>
                  </a:lnTo>
                  <a:lnTo>
                    <a:pt x="677672" y="504190"/>
                  </a:lnTo>
                  <a:lnTo>
                    <a:pt x="683005" y="509905"/>
                  </a:lnTo>
                  <a:lnTo>
                    <a:pt x="798702" y="514350"/>
                  </a:lnTo>
                  <a:lnTo>
                    <a:pt x="797331" y="511683"/>
                  </a:lnTo>
                  <a:lnTo>
                    <a:pt x="771778" y="511683"/>
                  </a:lnTo>
                  <a:lnTo>
                    <a:pt x="733704" y="487454"/>
                  </a:lnTo>
                  <a:lnTo>
                    <a:pt x="683895" y="485521"/>
                  </a:lnTo>
                  <a:close/>
                </a:path>
                <a:path w="798829" h="514350">
                  <a:moveTo>
                    <a:pt x="733704" y="487454"/>
                  </a:moveTo>
                  <a:lnTo>
                    <a:pt x="771778" y="511683"/>
                  </a:lnTo>
                  <a:lnTo>
                    <a:pt x="774766" y="506984"/>
                  </a:lnTo>
                  <a:lnTo>
                    <a:pt x="767461" y="506984"/>
                  </a:lnTo>
                  <a:lnTo>
                    <a:pt x="757895" y="488393"/>
                  </a:lnTo>
                  <a:lnTo>
                    <a:pt x="733704" y="487454"/>
                  </a:lnTo>
                  <a:close/>
                </a:path>
                <a:path w="798829" h="514350">
                  <a:moveTo>
                    <a:pt x="738251" y="409067"/>
                  </a:moveTo>
                  <a:lnTo>
                    <a:pt x="726313" y="415163"/>
                  </a:lnTo>
                  <a:lnTo>
                    <a:pt x="724026" y="422529"/>
                  </a:lnTo>
                  <a:lnTo>
                    <a:pt x="727075" y="428498"/>
                  </a:lnTo>
                  <a:lnTo>
                    <a:pt x="746841" y="466912"/>
                  </a:lnTo>
                  <a:lnTo>
                    <a:pt x="784860" y="491109"/>
                  </a:lnTo>
                  <a:lnTo>
                    <a:pt x="771778" y="511683"/>
                  </a:lnTo>
                  <a:lnTo>
                    <a:pt x="797331" y="511683"/>
                  </a:lnTo>
                  <a:lnTo>
                    <a:pt x="748791" y="417322"/>
                  </a:lnTo>
                  <a:lnTo>
                    <a:pt x="745616" y="411353"/>
                  </a:lnTo>
                  <a:lnTo>
                    <a:pt x="738251" y="409067"/>
                  </a:lnTo>
                  <a:close/>
                </a:path>
                <a:path w="798829" h="514350">
                  <a:moveTo>
                    <a:pt x="757895" y="488393"/>
                  </a:moveTo>
                  <a:lnTo>
                    <a:pt x="767461" y="506984"/>
                  </a:lnTo>
                  <a:lnTo>
                    <a:pt x="778763" y="489204"/>
                  </a:lnTo>
                  <a:lnTo>
                    <a:pt x="757895" y="488393"/>
                  </a:lnTo>
                  <a:close/>
                </a:path>
                <a:path w="798829" h="514350">
                  <a:moveTo>
                    <a:pt x="746841" y="466912"/>
                  </a:moveTo>
                  <a:lnTo>
                    <a:pt x="757895" y="488393"/>
                  </a:lnTo>
                  <a:lnTo>
                    <a:pt x="778763" y="489204"/>
                  </a:lnTo>
                  <a:lnTo>
                    <a:pt x="767461" y="506984"/>
                  </a:lnTo>
                  <a:lnTo>
                    <a:pt x="774766" y="506984"/>
                  </a:lnTo>
                  <a:lnTo>
                    <a:pt x="784860" y="491109"/>
                  </a:lnTo>
                  <a:lnTo>
                    <a:pt x="746841" y="466912"/>
                  </a:lnTo>
                  <a:close/>
                </a:path>
                <a:path w="798829" h="514350">
                  <a:moveTo>
                    <a:pt x="13208" y="0"/>
                  </a:moveTo>
                  <a:lnTo>
                    <a:pt x="0" y="20574"/>
                  </a:lnTo>
                  <a:lnTo>
                    <a:pt x="733704" y="487454"/>
                  </a:lnTo>
                  <a:lnTo>
                    <a:pt x="757895" y="488393"/>
                  </a:lnTo>
                  <a:lnTo>
                    <a:pt x="746841" y="466912"/>
                  </a:lnTo>
                  <a:lnTo>
                    <a:pt x="13208" y="0"/>
                  </a:lnTo>
                  <a:close/>
                </a:path>
              </a:pathLst>
            </a:custGeom>
            <a:solidFill>
              <a:srgbClr val="FF0000"/>
            </a:solidFill>
          </p:spPr>
          <p:txBody>
            <a:bodyPr wrap="square" lIns="0" tIns="0" rIns="0" bIns="0" rtlCol="0"/>
            <a:lstStyle/>
            <a:p>
              <a:endParaRPr/>
            </a:p>
          </p:txBody>
        </p:sp>
      </p:grpSp>
      <p:sp>
        <p:nvSpPr>
          <p:cNvPr id="8" name="object 8"/>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70</a:t>
            </a:fld>
            <a:endParaRPr spc="-5"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11017" y="398730"/>
            <a:ext cx="4572635" cy="636905"/>
          </a:xfrm>
          <a:prstGeom prst="rect">
            <a:avLst/>
          </a:prstGeom>
        </p:spPr>
        <p:txBody>
          <a:bodyPr vert="horz" wrap="square" lIns="0" tIns="13970" rIns="0" bIns="0" rtlCol="0" anchor="t">
            <a:spAutoFit/>
          </a:bodyPr>
          <a:lstStyle/>
          <a:p>
            <a:pPr marL="12700">
              <a:lnSpc>
                <a:spcPct val="100000"/>
              </a:lnSpc>
              <a:spcBef>
                <a:spcPts val="110"/>
              </a:spcBef>
            </a:pPr>
            <a:r>
              <a:rPr spc="10" dirty="0"/>
              <a:t>申報</a:t>
            </a:r>
            <a:r>
              <a:rPr spc="5" dirty="0"/>
              <a:t>表</a:t>
            </a:r>
            <a:r>
              <a:rPr spc="5" dirty="0">
                <a:latin typeface="Arial"/>
                <a:cs typeface="Arial"/>
              </a:rPr>
              <a:t>-</a:t>
            </a:r>
            <a:r>
              <a:rPr spc="10" dirty="0"/>
              <a:t>有價證</a:t>
            </a:r>
            <a:r>
              <a:rPr spc="5" dirty="0"/>
              <a:t>券</a:t>
            </a:r>
            <a:r>
              <a:rPr sz="2400" spc="-10" dirty="0">
                <a:latin typeface="Arial"/>
                <a:cs typeface="Arial"/>
              </a:rPr>
              <a:t>(</a:t>
            </a:r>
            <a:r>
              <a:rPr sz="2400" dirty="0"/>
              <a:t>債</a:t>
            </a:r>
            <a:r>
              <a:rPr sz="2400" spc="-5" dirty="0"/>
              <a:t>券</a:t>
            </a:r>
            <a:r>
              <a:rPr sz="2400" dirty="0">
                <a:latin typeface="Arial"/>
                <a:cs typeface="Arial"/>
              </a:rPr>
              <a:t>)</a:t>
            </a:r>
            <a:endParaRPr sz="2400">
              <a:latin typeface="Arial"/>
              <a:cs typeface="Arial"/>
            </a:endParaRPr>
          </a:p>
        </p:txBody>
      </p:sp>
      <p:pic>
        <p:nvPicPr>
          <p:cNvPr id="3" name="object 3"/>
          <p:cNvPicPr/>
          <p:nvPr/>
        </p:nvPicPr>
        <p:blipFill>
          <a:blip r:embed="rId2" cstate="print"/>
          <a:stretch>
            <a:fillRect/>
          </a:stretch>
        </p:blipFill>
        <p:spPr>
          <a:xfrm>
            <a:off x="1703831" y="1700783"/>
            <a:ext cx="8772144" cy="4154424"/>
          </a:xfrm>
          <a:prstGeom prst="rect">
            <a:avLst/>
          </a:prstGeom>
        </p:spPr>
      </p:pic>
      <p:sp>
        <p:nvSpPr>
          <p:cNvPr id="4" name="object 4"/>
          <p:cNvSpPr txBox="1">
            <a:spLocks noGrp="1"/>
          </p:cNvSpPr>
          <p:nvPr>
            <p:ph type="sldNum" sz="quarter" idx="7"/>
          </p:nvPr>
        </p:nvSpPr>
        <p:spPr>
          <a:xfrm>
            <a:off x="12520736" y="6597985"/>
            <a:ext cx="1596292" cy="115416"/>
          </a:xfrm>
          <a:prstGeom prst="rect">
            <a:avLst/>
          </a:prstGeom>
        </p:spPr>
        <p:txBody>
          <a:bodyPr vert="horz" wrap="square" lIns="0" tIns="0" rIns="0" bIns="0" rtlCol="0" anchor="ctr">
            <a:spAutoFit/>
          </a:bodyPr>
          <a:lstStyle/>
          <a:p>
            <a:pPr marL="38100">
              <a:lnSpc>
                <a:spcPts val="894"/>
              </a:lnSpc>
            </a:pPr>
            <a:fld id="{81D60167-4931-47E6-BA6A-407CBD079E47}" type="slidenum">
              <a:rPr spc="-5" dirty="0"/>
              <a:pPr marL="38100">
                <a:lnSpc>
                  <a:spcPts val="894"/>
                </a:lnSpc>
              </a:pPr>
              <a:t>71</a:t>
            </a:fld>
            <a:endParaRPr spc="-5"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20689" y="142073"/>
            <a:ext cx="7649903" cy="691215"/>
          </a:xfrm>
          <a:prstGeom prst="rect">
            <a:avLst/>
          </a:prstGeom>
        </p:spPr>
        <p:txBody>
          <a:bodyPr vert="horz" wrap="square" lIns="0" tIns="13970" rIns="0" bIns="0" rtlCol="0" anchor="t">
            <a:spAutoFit/>
          </a:bodyPr>
          <a:lstStyle/>
          <a:p>
            <a:pPr marL="12700">
              <a:lnSpc>
                <a:spcPct val="100000"/>
              </a:lnSpc>
              <a:spcBef>
                <a:spcPts val="110"/>
              </a:spcBef>
            </a:pPr>
            <a:r>
              <a:rPr spc="10" dirty="0"/>
              <a:t>有價證</a:t>
            </a:r>
            <a:r>
              <a:rPr dirty="0"/>
              <a:t>券</a:t>
            </a:r>
            <a:r>
              <a:rPr spc="5" dirty="0">
                <a:latin typeface="Arial"/>
                <a:cs typeface="Arial"/>
              </a:rPr>
              <a:t>-</a:t>
            </a:r>
            <a:r>
              <a:rPr spc="10" dirty="0"/>
              <a:t>債券買賣機</a:t>
            </a:r>
            <a:r>
              <a:rPr spc="-15" dirty="0"/>
              <a:t>關</a:t>
            </a:r>
            <a:r>
              <a:rPr spc="10" dirty="0"/>
              <a:t>選單</a:t>
            </a:r>
          </a:p>
        </p:txBody>
      </p:sp>
      <p:sp>
        <p:nvSpPr>
          <p:cNvPr id="3" name="object 3"/>
          <p:cNvSpPr txBox="1"/>
          <p:nvPr/>
        </p:nvSpPr>
        <p:spPr>
          <a:xfrm>
            <a:off x="1920037" y="1329055"/>
            <a:ext cx="8250555" cy="1489075"/>
          </a:xfrm>
          <a:prstGeom prst="rect">
            <a:avLst/>
          </a:prstGeom>
        </p:spPr>
        <p:txBody>
          <a:bodyPr vert="horz" wrap="square" lIns="0" tIns="12700" rIns="0" bIns="0" rtlCol="0">
            <a:spAutoFit/>
          </a:bodyPr>
          <a:lstStyle/>
          <a:p>
            <a:pPr marL="299085" marR="5080" indent="-287020" algn="just">
              <a:spcBef>
                <a:spcPts val="100"/>
              </a:spcBef>
              <a:buSzPct val="95833"/>
              <a:buFont typeface="Wingdings"/>
              <a:buChar char=""/>
              <a:tabLst>
                <a:tab pos="314325" algn="l"/>
              </a:tabLst>
            </a:pPr>
            <a:r>
              <a:rPr sz="2400" dirty="0">
                <a:latin typeface="Microsoft JhengHei"/>
                <a:cs typeface="Microsoft JhengHei"/>
              </a:rPr>
              <a:t>填寫債券買賣機構，按【機構選</a:t>
            </a:r>
            <a:r>
              <a:rPr sz="2400" spc="-5" dirty="0">
                <a:latin typeface="Microsoft JhengHei"/>
                <a:cs typeface="Microsoft JhengHei"/>
              </a:rPr>
              <a:t>單</a:t>
            </a:r>
            <a:r>
              <a:rPr sz="2400" dirty="0">
                <a:latin typeface="Microsoft JhengHei"/>
                <a:cs typeface="Microsoft JhengHei"/>
              </a:rPr>
              <a:t>】，透過下拉選單方式選 擇金融機構類別、總行以及分</a:t>
            </a:r>
            <a:r>
              <a:rPr sz="2400" spc="5" dirty="0">
                <a:latin typeface="Microsoft JhengHei"/>
                <a:cs typeface="Microsoft JhengHei"/>
              </a:rPr>
              <a:t>行</a:t>
            </a:r>
            <a:r>
              <a:rPr sz="2400" dirty="0">
                <a:latin typeface="Microsoft JhengHei"/>
                <a:cs typeface="Microsoft JhengHei"/>
              </a:rPr>
              <a:t>或選擇類別</a:t>
            </a:r>
            <a:r>
              <a:rPr sz="2400" spc="-10" dirty="0">
                <a:latin typeface="Microsoft JhengHei"/>
                <a:cs typeface="Microsoft JhengHei"/>
              </a:rPr>
              <a:t>後</a:t>
            </a:r>
            <a:r>
              <a:rPr sz="2400" dirty="0">
                <a:latin typeface="Microsoft JhengHei"/>
                <a:cs typeface="Microsoft JhengHei"/>
              </a:rPr>
              <a:t>，透過模糊查 詢進行總行以及分行的查詢</a:t>
            </a:r>
            <a:endParaRPr sz="2400">
              <a:latin typeface="Microsoft JhengHei"/>
              <a:cs typeface="Microsoft JhengHei"/>
            </a:endParaRPr>
          </a:p>
          <a:p>
            <a:pPr marL="313690" indent="-301625">
              <a:buSzPct val="95833"/>
              <a:buFont typeface="Wingdings"/>
              <a:buChar char=""/>
              <a:tabLst>
                <a:tab pos="314325" algn="l"/>
              </a:tabLst>
            </a:pPr>
            <a:r>
              <a:rPr sz="2400" spc="-5" dirty="0">
                <a:latin typeface="Microsoft JhengHei"/>
                <a:cs typeface="Microsoft JhengHei"/>
              </a:rPr>
              <a:t>若查無機構也可使用自行輸入。</a:t>
            </a:r>
            <a:endParaRPr sz="2400">
              <a:latin typeface="Microsoft JhengHei"/>
              <a:cs typeface="Microsoft JhengHei"/>
            </a:endParaRPr>
          </a:p>
        </p:txBody>
      </p:sp>
      <p:grpSp>
        <p:nvGrpSpPr>
          <p:cNvPr id="4" name="object 4"/>
          <p:cNvGrpSpPr/>
          <p:nvPr/>
        </p:nvGrpSpPr>
        <p:grpSpPr>
          <a:xfrm>
            <a:off x="2999232" y="2874264"/>
            <a:ext cx="6769734" cy="3496310"/>
            <a:chOff x="1475232" y="2874264"/>
            <a:chExt cx="6769734" cy="3496310"/>
          </a:xfrm>
        </p:grpSpPr>
        <p:pic>
          <p:nvPicPr>
            <p:cNvPr id="5" name="object 5"/>
            <p:cNvPicPr/>
            <p:nvPr/>
          </p:nvPicPr>
          <p:blipFill>
            <a:blip r:embed="rId2" cstate="print"/>
            <a:stretch>
              <a:fillRect/>
            </a:stretch>
          </p:blipFill>
          <p:spPr>
            <a:xfrm>
              <a:off x="4035527" y="4495778"/>
              <a:ext cx="420054" cy="488617"/>
            </a:xfrm>
            <a:prstGeom prst="rect">
              <a:avLst/>
            </a:prstGeom>
          </p:spPr>
        </p:pic>
        <p:sp>
          <p:nvSpPr>
            <p:cNvPr id="6" name="object 6"/>
            <p:cNvSpPr/>
            <p:nvPr/>
          </p:nvSpPr>
          <p:spPr>
            <a:xfrm>
              <a:off x="4059682" y="4500245"/>
              <a:ext cx="369570" cy="440055"/>
            </a:xfrm>
            <a:custGeom>
              <a:avLst/>
              <a:gdLst/>
              <a:ahLst/>
              <a:cxnLst/>
              <a:rect l="l" t="t" r="r" b="b"/>
              <a:pathLst>
                <a:path w="369570" h="440054">
                  <a:moveTo>
                    <a:pt x="268858" y="377443"/>
                  </a:moveTo>
                  <a:lnTo>
                    <a:pt x="261873" y="380618"/>
                  </a:lnTo>
                  <a:lnTo>
                    <a:pt x="257301" y="393318"/>
                  </a:lnTo>
                  <a:lnTo>
                    <a:pt x="260603" y="400303"/>
                  </a:lnTo>
                  <a:lnTo>
                    <a:pt x="369442" y="439800"/>
                  </a:lnTo>
                  <a:lnTo>
                    <a:pt x="367633" y="429005"/>
                  </a:lnTo>
                  <a:lnTo>
                    <a:pt x="344677" y="429005"/>
                  </a:lnTo>
                  <a:lnTo>
                    <a:pt x="315920" y="394506"/>
                  </a:lnTo>
                  <a:lnTo>
                    <a:pt x="268858" y="377443"/>
                  </a:lnTo>
                  <a:close/>
                </a:path>
                <a:path w="369570" h="440054">
                  <a:moveTo>
                    <a:pt x="315920" y="394506"/>
                  </a:moveTo>
                  <a:lnTo>
                    <a:pt x="344677" y="429005"/>
                  </a:lnTo>
                  <a:lnTo>
                    <a:pt x="351508" y="423290"/>
                  </a:lnTo>
                  <a:lnTo>
                    <a:pt x="342010" y="423290"/>
                  </a:lnTo>
                  <a:lnTo>
                    <a:pt x="338525" y="402710"/>
                  </a:lnTo>
                  <a:lnTo>
                    <a:pt x="315920" y="394506"/>
                  </a:lnTo>
                  <a:close/>
                </a:path>
                <a:path w="369570" h="440054">
                  <a:moveTo>
                    <a:pt x="343915" y="321055"/>
                  </a:moveTo>
                  <a:lnTo>
                    <a:pt x="330707" y="323341"/>
                  </a:lnTo>
                  <a:lnTo>
                    <a:pt x="326263" y="329691"/>
                  </a:lnTo>
                  <a:lnTo>
                    <a:pt x="327278" y="336295"/>
                  </a:lnTo>
                  <a:lnTo>
                    <a:pt x="334465" y="378733"/>
                  </a:lnTo>
                  <a:lnTo>
                    <a:pt x="363346" y="413384"/>
                  </a:lnTo>
                  <a:lnTo>
                    <a:pt x="344677" y="429005"/>
                  </a:lnTo>
                  <a:lnTo>
                    <a:pt x="367633" y="429005"/>
                  </a:lnTo>
                  <a:lnTo>
                    <a:pt x="351408" y="332231"/>
                  </a:lnTo>
                  <a:lnTo>
                    <a:pt x="350265" y="325627"/>
                  </a:lnTo>
                  <a:lnTo>
                    <a:pt x="343915" y="321055"/>
                  </a:lnTo>
                  <a:close/>
                </a:path>
                <a:path w="369570" h="440054">
                  <a:moveTo>
                    <a:pt x="338525" y="402710"/>
                  </a:moveTo>
                  <a:lnTo>
                    <a:pt x="342010" y="423290"/>
                  </a:lnTo>
                  <a:lnTo>
                    <a:pt x="358139" y="409828"/>
                  </a:lnTo>
                  <a:lnTo>
                    <a:pt x="338525" y="402710"/>
                  </a:lnTo>
                  <a:close/>
                </a:path>
                <a:path w="369570" h="440054">
                  <a:moveTo>
                    <a:pt x="334465" y="378733"/>
                  </a:moveTo>
                  <a:lnTo>
                    <a:pt x="338525" y="402710"/>
                  </a:lnTo>
                  <a:lnTo>
                    <a:pt x="358139" y="409828"/>
                  </a:lnTo>
                  <a:lnTo>
                    <a:pt x="342010" y="423290"/>
                  </a:lnTo>
                  <a:lnTo>
                    <a:pt x="351508" y="423290"/>
                  </a:lnTo>
                  <a:lnTo>
                    <a:pt x="363346" y="413384"/>
                  </a:lnTo>
                  <a:lnTo>
                    <a:pt x="334465" y="378733"/>
                  </a:lnTo>
                  <a:close/>
                </a:path>
                <a:path w="369570" h="440054">
                  <a:moveTo>
                    <a:pt x="18795" y="0"/>
                  </a:moveTo>
                  <a:lnTo>
                    <a:pt x="0" y="15493"/>
                  </a:lnTo>
                  <a:lnTo>
                    <a:pt x="315920" y="394506"/>
                  </a:lnTo>
                  <a:lnTo>
                    <a:pt x="338525" y="402710"/>
                  </a:lnTo>
                  <a:lnTo>
                    <a:pt x="334465" y="378733"/>
                  </a:lnTo>
                  <a:lnTo>
                    <a:pt x="18795" y="0"/>
                  </a:lnTo>
                  <a:close/>
                </a:path>
              </a:pathLst>
            </a:custGeom>
            <a:solidFill>
              <a:srgbClr val="FF0000"/>
            </a:solidFill>
          </p:spPr>
          <p:txBody>
            <a:bodyPr wrap="square" lIns="0" tIns="0" rIns="0" bIns="0" rtlCol="0"/>
            <a:lstStyle/>
            <a:p>
              <a:endParaRPr/>
            </a:p>
          </p:txBody>
        </p:sp>
        <p:pic>
          <p:nvPicPr>
            <p:cNvPr id="7" name="object 7"/>
            <p:cNvPicPr/>
            <p:nvPr/>
          </p:nvPicPr>
          <p:blipFill>
            <a:blip r:embed="rId3" cstate="print"/>
            <a:stretch>
              <a:fillRect/>
            </a:stretch>
          </p:blipFill>
          <p:spPr>
            <a:xfrm>
              <a:off x="1475232" y="2874264"/>
              <a:ext cx="6769607" cy="3496055"/>
            </a:xfrm>
            <a:prstGeom prst="rect">
              <a:avLst/>
            </a:prstGeom>
          </p:spPr>
        </p:pic>
      </p:grpSp>
      <p:sp>
        <p:nvSpPr>
          <p:cNvPr id="8" name="object 8"/>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72</a:t>
            </a:fld>
            <a:endParaRPr spc="-5"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01416" y="398730"/>
            <a:ext cx="5792470" cy="636905"/>
          </a:xfrm>
          <a:prstGeom prst="rect">
            <a:avLst/>
          </a:prstGeom>
        </p:spPr>
        <p:txBody>
          <a:bodyPr vert="horz" wrap="square" lIns="0" tIns="13970" rIns="0" bIns="0" rtlCol="0" anchor="t">
            <a:spAutoFit/>
          </a:bodyPr>
          <a:lstStyle/>
          <a:p>
            <a:pPr marL="12700">
              <a:lnSpc>
                <a:spcPct val="100000"/>
              </a:lnSpc>
              <a:spcBef>
                <a:spcPts val="110"/>
              </a:spcBef>
            </a:pPr>
            <a:r>
              <a:rPr spc="5" dirty="0"/>
              <a:t>申報表</a:t>
            </a:r>
            <a:r>
              <a:rPr spc="5" dirty="0">
                <a:latin typeface="Arial"/>
                <a:cs typeface="Arial"/>
              </a:rPr>
              <a:t>-</a:t>
            </a:r>
            <a:r>
              <a:rPr spc="10" dirty="0"/>
              <a:t>有價證</a:t>
            </a:r>
            <a:r>
              <a:rPr spc="5" dirty="0"/>
              <a:t>券</a:t>
            </a:r>
            <a:r>
              <a:rPr sz="2400" spc="-10" dirty="0">
                <a:latin typeface="Arial"/>
                <a:cs typeface="Arial"/>
              </a:rPr>
              <a:t>(</a:t>
            </a:r>
            <a:r>
              <a:rPr sz="2400" spc="-5" dirty="0"/>
              <a:t>基金受益憑</a:t>
            </a:r>
            <a:r>
              <a:rPr sz="2400" dirty="0"/>
              <a:t>證</a:t>
            </a:r>
            <a:r>
              <a:rPr sz="2400" dirty="0">
                <a:latin typeface="Arial"/>
                <a:cs typeface="Arial"/>
              </a:rPr>
              <a:t>)</a:t>
            </a:r>
            <a:endParaRPr sz="2400">
              <a:latin typeface="Arial"/>
              <a:cs typeface="Arial"/>
            </a:endParaRPr>
          </a:p>
        </p:txBody>
      </p:sp>
      <p:pic>
        <p:nvPicPr>
          <p:cNvPr id="3" name="object 3"/>
          <p:cNvPicPr/>
          <p:nvPr/>
        </p:nvPicPr>
        <p:blipFill>
          <a:blip r:embed="rId2" cstate="print"/>
          <a:stretch>
            <a:fillRect/>
          </a:stretch>
        </p:blipFill>
        <p:spPr>
          <a:xfrm>
            <a:off x="1789175" y="1773935"/>
            <a:ext cx="8747760" cy="3928872"/>
          </a:xfrm>
          <a:prstGeom prst="rect">
            <a:avLst/>
          </a:prstGeom>
        </p:spPr>
      </p:pic>
      <p:sp>
        <p:nvSpPr>
          <p:cNvPr id="4" name="object 4"/>
          <p:cNvSpPr txBox="1">
            <a:spLocks noGrp="1"/>
          </p:cNvSpPr>
          <p:nvPr>
            <p:ph type="sldNum" sz="quarter" idx="7"/>
          </p:nvPr>
        </p:nvSpPr>
        <p:spPr>
          <a:xfrm>
            <a:off x="12520736" y="6597985"/>
            <a:ext cx="1596292" cy="115416"/>
          </a:xfrm>
          <a:prstGeom prst="rect">
            <a:avLst/>
          </a:prstGeom>
        </p:spPr>
        <p:txBody>
          <a:bodyPr vert="horz" wrap="square" lIns="0" tIns="0" rIns="0" bIns="0" rtlCol="0" anchor="ctr">
            <a:spAutoFit/>
          </a:bodyPr>
          <a:lstStyle/>
          <a:p>
            <a:pPr marL="38100">
              <a:lnSpc>
                <a:spcPts val="894"/>
              </a:lnSpc>
            </a:pPr>
            <a:fld id="{81D60167-4931-47E6-BA6A-407CBD079E47}" type="slidenum">
              <a:rPr spc="-5" dirty="0"/>
              <a:pPr marL="38100">
                <a:lnSpc>
                  <a:spcPts val="894"/>
                </a:lnSpc>
              </a:pPr>
              <a:t>73</a:t>
            </a:fld>
            <a:endParaRPr spc="-5"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76226" y="266123"/>
            <a:ext cx="8502383" cy="691215"/>
          </a:xfrm>
          <a:prstGeom prst="rect">
            <a:avLst/>
          </a:prstGeom>
        </p:spPr>
        <p:txBody>
          <a:bodyPr vert="horz" wrap="square" lIns="0" tIns="13970" rIns="0" bIns="0" rtlCol="0" anchor="t">
            <a:spAutoFit/>
          </a:bodyPr>
          <a:lstStyle/>
          <a:p>
            <a:pPr marL="12700">
              <a:lnSpc>
                <a:spcPct val="100000"/>
              </a:lnSpc>
              <a:spcBef>
                <a:spcPts val="110"/>
              </a:spcBef>
            </a:pPr>
            <a:r>
              <a:rPr spc="10" dirty="0"/>
              <a:t>有價證</a:t>
            </a:r>
            <a:r>
              <a:rPr spc="5" dirty="0"/>
              <a:t>券</a:t>
            </a:r>
            <a:r>
              <a:rPr spc="10" dirty="0">
                <a:latin typeface="Arial"/>
                <a:cs typeface="Arial"/>
              </a:rPr>
              <a:t>-</a:t>
            </a:r>
            <a:r>
              <a:rPr spc="10" dirty="0"/>
              <a:t>基金受託投</a:t>
            </a:r>
            <a:r>
              <a:rPr spc="-35" dirty="0"/>
              <a:t>資</a:t>
            </a:r>
            <a:r>
              <a:rPr spc="10" dirty="0"/>
              <a:t>機構</a:t>
            </a:r>
            <a:r>
              <a:rPr spc="-25" dirty="0"/>
              <a:t>選</a:t>
            </a:r>
            <a:r>
              <a:rPr spc="10" dirty="0"/>
              <a:t>單</a:t>
            </a:r>
          </a:p>
        </p:txBody>
      </p:sp>
      <p:sp>
        <p:nvSpPr>
          <p:cNvPr id="3" name="object 3"/>
          <p:cNvSpPr txBox="1"/>
          <p:nvPr/>
        </p:nvSpPr>
        <p:spPr>
          <a:xfrm>
            <a:off x="1920037" y="1329055"/>
            <a:ext cx="8252459" cy="1489075"/>
          </a:xfrm>
          <a:prstGeom prst="rect">
            <a:avLst/>
          </a:prstGeom>
        </p:spPr>
        <p:txBody>
          <a:bodyPr vert="horz" wrap="square" lIns="0" tIns="12700" rIns="0" bIns="0" rtlCol="0">
            <a:spAutoFit/>
          </a:bodyPr>
          <a:lstStyle/>
          <a:p>
            <a:pPr marL="299085" marR="5080" indent="-287020" algn="just">
              <a:spcBef>
                <a:spcPts val="100"/>
              </a:spcBef>
              <a:buSzPct val="95833"/>
              <a:buFont typeface="Wingdings"/>
              <a:buChar char=""/>
              <a:tabLst>
                <a:tab pos="314325" algn="l"/>
              </a:tabLst>
            </a:pPr>
            <a:r>
              <a:rPr sz="2400" dirty="0">
                <a:latin typeface="Microsoft JhengHei"/>
                <a:cs typeface="Microsoft JhengHei"/>
              </a:rPr>
              <a:t>填寫基金受益憑證，受託投資機構，</a:t>
            </a:r>
            <a:r>
              <a:rPr sz="2400" spc="10" dirty="0">
                <a:latin typeface="Microsoft JhengHei"/>
                <a:cs typeface="Microsoft JhengHei"/>
              </a:rPr>
              <a:t>按</a:t>
            </a:r>
            <a:r>
              <a:rPr sz="2400" dirty="0">
                <a:latin typeface="Microsoft JhengHei"/>
                <a:cs typeface="Microsoft JhengHei"/>
              </a:rPr>
              <a:t>【機構選單】，透過 下拉選單方式選擇金融機構的類別、總行以及分行或在類別 選擇後，透過模糊查詢進行總行以及分行的查詢</a:t>
            </a:r>
            <a:endParaRPr sz="2400">
              <a:latin typeface="Microsoft JhengHei"/>
              <a:cs typeface="Microsoft JhengHei"/>
            </a:endParaRPr>
          </a:p>
          <a:p>
            <a:pPr marL="313690" indent="-301625">
              <a:buSzPct val="95833"/>
              <a:buFont typeface="Wingdings"/>
              <a:buChar char=""/>
              <a:tabLst>
                <a:tab pos="314325" algn="l"/>
              </a:tabLst>
            </a:pPr>
            <a:r>
              <a:rPr sz="2400" spc="-5" dirty="0">
                <a:latin typeface="Microsoft JhengHei"/>
                <a:cs typeface="Microsoft JhengHei"/>
              </a:rPr>
              <a:t>若查無機構也可使用自行輸入。</a:t>
            </a:r>
            <a:endParaRPr sz="2400">
              <a:latin typeface="Microsoft JhengHei"/>
              <a:cs typeface="Microsoft JhengHei"/>
            </a:endParaRPr>
          </a:p>
        </p:txBody>
      </p:sp>
      <p:grpSp>
        <p:nvGrpSpPr>
          <p:cNvPr id="4" name="object 4"/>
          <p:cNvGrpSpPr/>
          <p:nvPr/>
        </p:nvGrpSpPr>
        <p:grpSpPr>
          <a:xfrm>
            <a:off x="2496311" y="2816352"/>
            <a:ext cx="7632700" cy="3599815"/>
            <a:chOff x="972311" y="2816351"/>
            <a:chExt cx="7632700" cy="3599815"/>
          </a:xfrm>
        </p:grpSpPr>
        <p:pic>
          <p:nvPicPr>
            <p:cNvPr id="5" name="object 5"/>
            <p:cNvPicPr/>
            <p:nvPr/>
          </p:nvPicPr>
          <p:blipFill>
            <a:blip r:embed="rId2" cstate="print"/>
            <a:stretch>
              <a:fillRect/>
            </a:stretch>
          </p:blipFill>
          <p:spPr>
            <a:xfrm>
              <a:off x="3892241" y="4599416"/>
              <a:ext cx="1135051" cy="749167"/>
            </a:xfrm>
            <a:prstGeom prst="rect">
              <a:avLst/>
            </a:prstGeom>
          </p:spPr>
        </p:pic>
        <p:sp>
          <p:nvSpPr>
            <p:cNvPr id="6" name="object 6"/>
            <p:cNvSpPr/>
            <p:nvPr/>
          </p:nvSpPr>
          <p:spPr>
            <a:xfrm>
              <a:off x="3916298" y="4604384"/>
              <a:ext cx="1087120" cy="695960"/>
            </a:xfrm>
            <a:custGeom>
              <a:avLst/>
              <a:gdLst/>
              <a:ahLst/>
              <a:cxnLst/>
              <a:rect l="l" t="t" r="r" b="b"/>
              <a:pathLst>
                <a:path w="1087120" h="695960">
                  <a:moveTo>
                    <a:pt x="971803" y="666876"/>
                  </a:moveTo>
                  <a:lnTo>
                    <a:pt x="966088" y="672210"/>
                  </a:lnTo>
                  <a:lnTo>
                    <a:pt x="965580" y="685672"/>
                  </a:lnTo>
                  <a:lnTo>
                    <a:pt x="970914" y="691260"/>
                  </a:lnTo>
                  <a:lnTo>
                    <a:pt x="1086612" y="695578"/>
                  </a:lnTo>
                  <a:lnTo>
                    <a:pt x="1085234" y="692911"/>
                  </a:lnTo>
                  <a:lnTo>
                    <a:pt x="1059688" y="692911"/>
                  </a:lnTo>
                  <a:lnTo>
                    <a:pt x="1021595" y="668743"/>
                  </a:lnTo>
                  <a:lnTo>
                    <a:pt x="971803" y="666876"/>
                  </a:lnTo>
                  <a:close/>
                </a:path>
                <a:path w="1087120" h="695960">
                  <a:moveTo>
                    <a:pt x="1021595" y="668743"/>
                  </a:moveTo>
                  <a:lnTo>
                    <a:pt x="1059688" y="692911"/>
                  </a:lnTo>
                  <a:lnTo>
                    <a:pt x="1062675" y="688212"/>
                  </a:lnTo>
                  <a:lnTo>
                    <a:pt x="1055370" y="688212"/>
                  </a:lnTo>
                  <a:lnTo>
                    <a:pt x="1045772" y="669649"/>
                  </a:lnTo>
                  <a:lnTo>
                    <a:pt x="1021595" y="668743"/>
                  </a:lnTo>
                  <a:close/>
                </a:path>
                <a:path w="1087120" h="695960">
                  <a:moveTo>
                    <a:pt x="1026033" y="590422"/>
                  </a:moveTo>
                  <a:lnTo>
                    <a:pt x="1014095" y="596519"/>
                  </a:lnTo>
                  <a:lnTo>
                    <a:pt x="1011809" y="603884"/>
                  </a:lnTo>
                  <a:lnTo>
                    <a:pt x="1014856" y="609853"/>
                  </a:lnTo>
                  <a:lnTo>
                    <a:pt x="1034664" y="648164"/>
                  </a:lnTo>
                  <a:lnTo>
                    <a:pt x="1072768" y="672337"/>
                  </a:lnTo>
                  <a:lnTo>
                    <a:pt x="1059688" y="692911"/>
                  </a:lnTo>
                  <a:lnTo>
                    <a:pt x="1085234" y="692911"/>
                  </a:lnTo>
                  <a:lnTo>
                    <a:pt x="1036574" y="598677"/>
                  </a:lnTo>
                  <a:lnTo>
                    <a:pt x="1033399" y="592708"/>
                  </a:lnTo>
                  <a:lnTo>
                    <a:pt x="1026033" y="590422"/>
                  </a:lnTo>
                  <a:close/>
                </a:path>
                <a:path w="1087120" h="695960">
                  <a:moveTo>
                    <a:pt x="1045772" y="669649"/>
                  </a:moveTo>
                  <a:lnTo>
                    <a:pt x="1055370" y="688212"/>
                  </a:lnTo>
                  <a:lnTo>
                    <a:pt x="1066673" y="670432"/>
                  </a:lnTo>
                  <a:lnTo>
                    <a:pt x="1045772" y="669649"/>
                  </a:lnTo>
                  <a:close/>
                </a:path>
                <a:path w="1087120" h="695960">
                  <a:moveTo>
                    <a:pt x="1034664" y="648164"/>
                  </a:moveTo>
                  <a:lnTo>
                    <a:pt x="1045772" y="669649"/>
                  </a:lnTo>
                  <a:lnTo>
                    <a:pt x="1066673" y="670432"/>
                  </a:lnTo>
                  <a:lnTo>
                    <a:pt x="1055370" y="688212"/>
                  </a:lnTo>
                  <a:lnTo>
                    <a:pt x="1062675" y="688212"/>
                  </a:lnTo>
                  <a:lnTo>
                    <a:pt x="1072768" y="672337"/>
                  </a:lnTo>
                  <a:lnTo>
                    <a:pt x="1034664" y="648164"/>
                  </a:lnTo>
                  <a:close/>
                </a:path>
                <a:path w="1087120" h="695960">
                  <a:moveTo>
                    <a:pt x="12953" y="0"/>
                  </a:moveTo>
                  <a:lnTo>
                    <a:pt x="0" y="20573"/>
                  </a:lnTo>
                  <a:lnTo>
                    <a:pt x="1021595" y="668743"/>
                  </a:lnTo>
                  <a:lnTo>
                    <a:pt x="1045772" y="669649"/>
                  </a:lnTo>
                  <a:lnTo>
                    <a:pt x="1034664" y="648164"/>
                  </a:lnTo>
                  <a:lnTo>
                    <a:pt x="12953" y="0"/>
                  </a:lnTo>
                  <a:close/>
                </a:path>
              </a:pathLst>
            </a:custGeom>
            <a:solidFill>
              <a:srgbClr val="FF0000"/>
            </a:solidFill>
          </p:spPr>
          <p:txBody>
            <a:bodyPr wrap="square" lIns="0" tIns="0" rIns="0" bIns="0" rtlCol="0"/>
            <a:lstStyle/>
            <a:p>
              <a:endParaRPr/>
            </a:p>
          </p:txBody>
        </p:sp>
        <p:pic>
          <p:nvPicPr>
            <p:cNvPr id="7" name="object 7"/>
            <p:cNvPicPr/>
            <p:nvPr/>
          </p:nvPicPr>
          <p:blipFill>
            <a:blip r:embed="rId3" cstate="print"/>
            <a:stretch>
              <a:fillRect/>
            </a:stretch>
          </p:blipFill>
          <p:spPr>
            <a:xfrm>
              <a:off x="972311" y="2816351"/>
              <a:ext cx="7632192" cy="3599688"/>
            </a:xfrm>
            <a:prstGeom prst="rect">
              <a:avLst/>
            </a:prstGeom>
          </p:spPr>
        </p:pic>
      </p:grpSp>
      <p:sp>
        <p:nvSpPr>
          <p:cNvPr id="8" name="object 8"/>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74</a:t>
            </a:fld>
            <a:endParaRPr spc="-5"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01416" y="398730"/>
            <a:ext cx="5792470" cy="636905"/>
          </a:xfrm>
          <a:prstGeom prst="rect">
            <a:avLst/>
          </a:prstGeom>
        </p:spPr>
        <p:txBody>
          <a:bodyPr vert="horz" wrap="square" lIns="0" tIns="13970" rIns="0" bIns="0" rtlCol="0" anchor="t">
            <a:spAutoFit/>
          </a:bodyPr>
          <a:lstStyle/>
          <a:p>
            <a:pPr marL="12700">
              <a:lnSpc>
                <a:spcPct val="100000"/>
              </a:lnSpc>
              <a:spcBef>
                <a:spcPts val="110"/>
              </a:spcBef>
            </a:pPr>
            <a:r>
              <a:rPr spc="5" dirty="0"/>
              <a:t>申報表</a:t>
            </a:r>
            <a:r>
              <a:rPr spc="5" dirty="0">
                <a:latin typeface="Arial"/>
                <a:cs typeface="Arial"/>
              </a:rPr>
              <a:t>-</a:t>
            </a:r>
            <a:r>
              <a:rPr spc="10" dirty="0"/>
              <a:t>有價證</a:t>
            </a:r>
            <a:r>
              <a:rPr spc="5" dirty="0"/>
              <a:t>券</a:t>
            </a:r>
            <a:r>
              <a:rPr sz="2400" spc="-10" dirty="0">
                <a:latin typeface="Arial"/>
                <a:cs typeface="Arial"/>
              </a:rPr>
              <a:t>(</a:t>
            </a:r>
            <a:r>
              <a:rPr sz="2400" spc="-5" dirty="0"/>
              <a:t>其他有價證</a:t>
            </a:r>
            <a:r>
              <a:rPr sz="2400" dirty="0"/>
              <a:t>券</a:t>
            </a:r>
            <a:r>
              <a:rPr sz="2400" dirty="0">
                <a:latin typeface="Arial"/>
                <a:cs typeface="Arial"/>
              </a:rPr>
              <a:t>)</a:t>
            </a:r>
            <a:endParaRPr sz="2400">
              <a:latin typeface="Arial"/>
              <a:cs typeface="Arial"/>
            </a:endParaRPr>
          </a:p>
        </p:txBody>
      </p:sp>
      <p:pic>
        <p:nvPicPr>
          <p:cNvPr id="3" name="object 3"/>
          <p:cNvPicPr/>
          <p:nvPr/>
        </p:nvPicPr>
        <p:blipFill>
          <a:blip r:embed="rId2" cstate="print"/>
          <a:stretch>
            <a:fillRect/>
          </a:stretch>
        </p:blipFill>
        <p:spPr>
          <a:xfrm>
            <a:off x="2196869" y="1377510"/>
            <a:ext cx="8894064" cy="4440936"/>
          </a:xfrm>
          <a:prstGeom prst="rect">
            <a:avLst/>
          </a:prstGeom>
        </p:spPr>
      </p:pic>
      <p:sp>
        <p:nvSpPr>
          <p:cNvPr id="4" name="object 4"/>
          <p:cNvSpPr txBox="1">
            <a:spLocks noGrp="1"/>
          </p:cNvSpPr>
          <p:nvPr>
            <p:ph type="sldNum" sz="quarter" idx="7"/>
          </p:nvPr>
        </p:nvSpPr>
        <p:spPr>
          <a:xfrm>
            <a:off x="12520736" y="6597985"/>
            <a:ext cx="1596292" cy="115416"/>
          </a:xfrm>
          <a:prstGeom prst="rect">
            <a:avLst/>
          </a:prstGeom>
        </p:spPr>
        <p:txBody>
          <a:bodyPr vert="horz" wrap="square" lIns="0" tIns="0" rIns="0" bIns="0" rtlCol="0" anchor="ctr">
            <a:spAutoFit/>
          </a:bodyPr>
          <a:lstStyle/>
          <a:p>
            <a:pPr marL="38100">
              <a:lnSpc>
                <a:spcPts val="894"/>
              </a:lnSpc>
            </a:pPr>
            <a:fld id="{81D60167-4931-47E6-BA6A-407CBD079E47}" type="slidenum">
              <a:rPr spc="-5" dirty="0"/>
              <a:pPr marL="38100">
                <a:lnSpc>
                  <a:spcPts val="894"/>
                </a:lnSpc>
              </a:pPr>
              <a:t>75</a:t>
            </a:fld>
            <a:endParaRPr spc="-5"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14803" y="1364945"/>
            <a:ext cx="9602067" cy="4075475"/>
          </a:xfrm>
          <a:prstGeom prst="rect">
            <a:avLst/>
          </a:prstGeom>
        </p:spPr>
        <p:txBody>
          <a:bodyPr vert="horz" wrap="square" lIns="0" tIns="12700" rIns="0" bIns="0" rtlCol="0">
            <a:spAutoFit/>
          </a:bodyPr>
          <a:lstStyle/>
          <a:p>
            <a:pPr marL="527685" indent="-515620">
              <a:spcBef>
                <a:spcPts val="100"/>
              </a:spcBef>
              <a:buFont typeface="Arial MT"/>
              <a:buAutoNum type="arabicPeriod"/>
              <a:tabLst>
                <a:tab pos="527685" algn="l"/>
                <a:tab pos="528320" algn="l"/>
              </a:tabLst>
            </a:pPr>
            <a:r>
              <a:rPr sz="2400" spc="-5" dirty="0">
                <a:latin typeface="Microsoft JhengHei"/>
                <a:cs typeface="Microsoft JhengHei"/>
              </a:rPr>
              <a:t>有價證券包含股票、國庫券、債券、基金受益憑證及其</a:t>
            </a:r>
            <a:endParaRPr sz="2400" dirty="0">
              <a:latin typeface="Microsoft JhengHei"/>
              <a:cs typeface="Microsoft JhengHei"/>
            </a:endParaRPr>
          </a:p>
          <a:p>
            <a:pPr marL="527685">
              <a:spcBef>
                <a:spcPts val="5"/>
              </a:spcBef>
            </a:pPr>
            <a:r>
              <a:rPr sz="2400" dirty="0">
                <a:latin typeface="Microsoft JhengHei"/>
                <a:cs typeface="Microsoft JhengHei"/>
              </a:rPr>
              <a:t>他有價證券。</a:t>
            </a:r>
          </a:p>
          <a:p>
            <a:pPr marL="527685" marR="106045" indent="-515620">
              <a:buFont typeface="Arial MT"/>
              <a:buAutoNum type="arabicPeriod" startAt="2"/>
              <a:tabLst>
                <a:tab pos="527685" algn="l"/>
                <a:tab pos="528320" algn="l"/>
              </a:tabLst>
            </a:pPr>
            <a:r>
              <a:rPr sz="2400" spc="-5" dirty="0">
                <a:latin typeface="Microsoft JhengHei"/>
                <a:cs typeface="Microsoft JhengHei"/>
              </a:rPr>
              <a:t>申報人本人、配偶及未成年子女名下「</a:t>
            </a:r>
            <a:r>
              <a:rPr sz="2400" spc="-5" dirty="0">
                <a:solidFill>
                  <a:srgbClr val="FF0000"/>
                </a:solidFill>
                <a:latin typeface="Microsoft JhengHei"/>
                <a:cs typeface="Microsoft JhengHei"/>
              </a:rPr>
              <a:t>各別</a:t>
            </a:r>
            <a:r>
              <a:rPr sz="2400" spc="-5" dirty="0">
                <a:latin typeface="Microsoft JhengHei"/>
                <a:cs typeface="Microsoft JhengHei"/>
              </a:rPr>
              <a:t>」之各類有 </a:t>
            </a:r>
            <a:r>
              <a:rPr sz="2400" dirty="0">
                <a:latin typeface="Microsoft JhengHei"/>
                <a:cs typeface="Microsoft JhengHei"/>
              </a:rPr>
              <a:t>價證券總額累計達新臺</a:t>
            </a:r>
            <a:r>
              <a:rPr sz="2400" spc="5" dirty="0">
                <a:latin typeface="Microsoft JhengHei"/>
                <a:cs typeface="Microsoft JhengHei"/>
              </a:rPr>
              <a:t>幣</a:t>
            </a:r>
            <a:r>
              <a:rPr sz="2400" dirty="0">
                <a:latin typeface="Arial MT"/>
                <a:cs typeface="Arial MT"/>
              </a:rPr>
              <a:t>100</a:t>
            </a:r>
            <a:r>
              <a:rPr sz="2400" dirty="0">
                <a:latin typeface="Microsoft JhengHei"/>
                <a:cs typeface="Microsoft JhengHei"/>
              </a:rPr>
              <a:t>萬元者，</a:t>
            </a:r>
            <a:r>
              <a:rPr sz="2400" dirty="0">
                <a:solidFill>
                  <a:srgbClr val="FF0000"/>
                </a:solidFill>
                <a:latin typeface="Microsoft JhengHei"/>
                <a:cs typeface="Microsoft JhengHei"/>
              </a:rPr>
              <a:t>即應由申報人逐</a:t>
            </a:r>
            <a:r>
              <a:rPr sz="2400" spc="-5" dirty="0">
                <a:solidFill>
                  <a:srgbClr val="FF0000"/>
                </a:solidFill>
                <a:latin typeface="Microsoft JhengHei"/>
                <a:cs typeface="Microsoft JhengHei"/>
              </a:rPr>
              <a:t>筆申報</a:t>
            </a:r>
            <a:r>
              <a:rPr sz="2400" spc="-5" dirty="0">
                <a:latin typeface="Microsoft JhengHei"/>
                <a:cs typeface="Microsoft JhengHei"/>
              </a:rPr>
              <a:t>。</a:t>
            </a:r>
            <a:endParaRPr sz="2400" dirty="0">
              <a:latin typeface="Microsoft JhengHei"/>
              <a:cs typeface="Microsoft JhengHei"/>
            </a:endParaRPr>
          </a:p>
          <a:p>
            <a:pPr marL="527685" marR="5080" indent="-515620">
              <a:spcBef>
                <a:spcPts val="5"/>
              </a:spcBef>
              <a:buFont typeface="Arial MT"/>
              <a:buAutoNum type="arabicPeriod" startAt="2"/>
              <a:tabLst>
                <a:tab pos="527685" algn="l"/>
                <a:tab pos="528320" algn="l"/>
              </a:tabLst>
            </a:pPr>
            <a:r>
              <a:rPr sz="2400" dirty="0">
                <a:latin typeface="Microsoft JhengHei"/>
                <a:cs typeface="Microsoft JhengHei"/>
              </a:rPr>
              <a:t>股票</a:t>
            </a:r>
            <a:r>
              <a:rPr sz="2400" spc="-10" dirty="0">
                <a:latin typeface="Arial MT"/>
                <a:cs typeface="Arial MT"/>
              </a:rPr>
              <a:t>-</a:t>
            </a:r>
            <a:r>
              <a:rPr sz="2400" dirty="0">
                <a:latin typeface="Microsoft JhengHei"/>
                <a:cs typeface="Microsoft JhengHei"/>
              </a:rPr>
              <a:t>上市（櫃）股票、興櫃股票、其他未上市（櫃）股 </a:t>
            </a:r>
            <a:r>
              <a:rPr sz="2400" spc="-5" dirty="0">
                <a:latin typeface="Microsoft JhengHei"/>
                <a:cs typeface="Microsoft JhengHei"/>
              </a:rPr>
              <a:t>票及下市（櫃）股票，均</a:t>
            </a:r>
            <a:r>
              <a:rPr sz="2400" spc="5" dirty="0">
                <a:latin typeface="Microsoft JhengHei"/>
                <a:cs typeface="Microsoft JhengHei"/>
              </a:rPr>
              <a:t>應</a:t>
            </a:r>
            <a:r>
              <a:rPr sz="2400" spc="-5" dirty="0">
                <a:latin typeface="Microsoft JhengHei"/>
                <a:cs typeface="Microsoft JhengHei"/>
              </a:rPr>
              <a:t>申報</a:t>
            </a:r>
            <a:r>
              <a:rPr sz="2400" dirty="0">
                <a:latin typeface="Microsoft JhengHei"/>
                <a:cs typeface="Microsoft JhengHei"/>
              </a:rPr>
              <a:t>；國內</a:t>
            </a:r>
            <a:r>
              <a:rPr sz="2400" spc="-5" dirty="0">
                <a:latin typeface="Microsoft JhengHei"/>
                <a:cs typeface="Microsoft JhengHei"/>
              </a:rPr>
              <a:t>股票以</a:t>
            </a:r>
            <a:r>
              <a:rPr sz="2400" dirty="0">
                <a:latin typeface="Microsoft JhengHei"/>
                <a:cs typeface="Microsoft JhengHei"/>
              </a:rPr>
              <a:t>票面價額 </a:t>
            </a:r>
            <a:r>
              <a:rPr sz="2400" spc="-5" dirty="0">
                <a:latin typeface="Arial MT"/>
                <a:cs typeface="Arial MT"/>
              </a:rPr>
              <a:t>(1</a:t>
            </a:r>
            <a:r>
              <a:rPr sz="2400" dirty="0">
                <a:latin typeface="Microsoft JhengHei"/>
                <a:cs typeface="Microsoft JhengHei"/>
              </a:rPr>
              <a:t>股</a:t>
            </a:r>
            <a:r>
              <a:rPr sz="2400" dirty="0">
                <a:latin typeface="Arial MT"/>
                <a:cs typeface="Arial MT"/>
              </a:rPr>
              <a:t>10</a:t>
            </a:r>
            <a:r>
              <a:rPr sz="2400" dirty="0">
                <a:latin typeface="Microsoft JhengHei"/>
                <a:cs typeface="Microsoft JhengHei"/>
              </a:rPr>
              <a:t>元</a:t>
            </a:r>
            <a:r>
              <a:rPr sz="2400" spc="-10" dirty="0">
                <a:latin typeface="Arial MT"/>
                <a:cs typeface="Arial MT"/>
              </a:rPr>
              <a:t>)</a:t>
            </a:r>
            <a:r>
              <a:rPr sz="2400" dirty="0">
                <a:latin typeface="Microsoft JhengHei"/>
                <a:cs typeface="Microsoft JhengHei"/>
              </a:rPr>
              <a:t>申報，國外股票以其實際票面價額申</a:t>
            </a:r>
            <a:r>
              <a:rPr sz="2400" spc="-25" dirty="0">
                <a:latin typeface="Microsoft JhengHei"/>
                <a:cs typeface="Microsoft JhengHei"/>
              </a:rPr>
              <a:t>報</a:t>
            </a:r>
            <a:r>
              <a:rPr sz="2400" dirty="0">
                <a:latin typeface="Microsoft JhengHei"/>
                <a:cs typeface="Microsoft JhengHei"/>
              </a:rPr>
              <a:t>。</a:t>
            </a:r>
          </a:p>
          <a:p>
            <a:pPr marL="527685" marR="5080" indent="-515620">
              <a:buFont typeface="Arial MT"/>
              <a:buAutoNum type="arabicPeriod" startAt="2"/>
              <a:tabLst>
                <a:tab pos="527685" algn="l"/>
                <a:tab pos="528320" algn="l"/>
              </a:tabLst>
            </a:pPr>
            <a:r>
              <a:rPr sz="2400" spc="-5" dirty="0">
                <a:latin typeface="Microsoft JhengHei"/>
                <a:cs typeface="Microsoft JhengHei"/>
              </a:rPr>
              <a:t>基金受益憑</a:t>
            </a:r>
            <a:r>
              <a:rPr sz="2400" dirty="0">
                <a:latin typeface="Microsoft JhengHei"/>
                <a:cs typeface="Microsoft JhengHei"/>
              </a:rPr>
              <a:t>證</a:t>
            </a:r>
            <a:r>
              <a:rPr sz="2400" spc="-10" dirty="0">
                <a:latin typeface="Arial MT"/>
                <a:cs typeface="Arial MT"/>
              </a:rPr>
              <a:t>-</a:t>
            </a:r>
            <a:r>
              <a:rPr sz="2400" spc="-5" dirty="0">
                <a:latin typeface="Microsoft JhengHei"/>
                <a:cs typeface="Microsoft JhengHei"/>
              </a:rPr>
              <a:t>基金受益憑證之價額，應以申報日之單位 </a:t>
            </a:r>
            <a:r>
              <a:rPr sz="2400" dirty="0">
                <a:latin typeface="Microsoft JhengHei"/>
                <a:cs typeface="Microsoft JhengHei"/>
              </a:rPr>
              <a:t>淨值計算，無單位淨值者，以原交易價額計算；「受託 投資機構」，指申報人申購基金之「證券投資信託事</a:t>
            </a:r>
          </a:p>
          <a:p>
            <a:pPr marL="527685">
              <a:spcBef>
                <a:spcPts val="5"/>
              </a:spcBef>
            </a:pPr>
            <a:r>
              <a:rPr sz="2400" dirty="0">
                <a:latin typeface="Microsoft JhengHei"/>
                <a:cs typeface="Microsoft JhengHei"/>
              </a:rPr>
              <a:t>業」、「銀行」或「證券商」。</a:t>
            </a:r>
          </a:p>
        </p:txBody>
      </p:sp>
      <p:sp>
        <p:nvSpPr>
          <p:cNvPr id="4" name="object 4"/>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76</a:t>
            </a:fld>
            <a:endParaRPr spc="-5" dirty="0"/>
          </a:p>
        </p:txBody>
      </p:sp>
      <p:sp>
        <p:nvSpPr>
          <p:cNvPr id="3" name="object 3"/>
          <p:cNvSpPr txBox="1">
            <a:spLocks noGrp="1"/>
          </p:cNvSpPr>
          <p:nvPr>
            <p:ph type="title"/>
          </p:nvPr>
        </p:nvSpPr>
        <p:spPr>
          <a:xfrm>
            <a:off x="3649472" y="398730"/>
            <a:ext cx="6812340" cy="691215"/>
          </a:xfrm>
          <a:prstGeom prst="rect">
            <a:avLst/>
          </a:prstGeom>
        </p:spPr>
        <p:txBody>
          <a:bodyPr vert="horz" wrap="square" lIns="0" tIns="13970" rIns="0" bIns="0" rtlCol="0" anchor="t">
            <a:spAutoFit/>
          </a:bodyPr>
          <a:lstStyle/>
          <a:p>
            <a:pPr marL="12700">
              <a:lnSpc>
                <a:spcPct val="100000"/>
              </a:lnSpc>
              <a:spcBef>
                <a:spcPts val="110"/>
              </a:spcBef>
            </a:pPr>
            <a:r>
              <a:rPr spc="5" dirty="0"/>
              <a:t>有價證</a:t>
            </a:r>
            <a:r>
              <a:rPr spc="10" dirty="0"/>
              <a:t>券</a:t>
            </a:r>
            <a:r>
              <a:rPr spc="5" dirty="0">
                <a:latin typeface="Arial"/>
                <a:cs typeface="Arial"/>
              </a:rPr>
              <a:t>-</a:t>
            </a:r>
            <a:r>
              <a:rPr spc="10" dirty="0"/>
              <a:t>注意事</a:t>
            </a:r>
            <a:r>
              <a:rPr spc="5" dirty="0"/>
              <a:t>項</a:t>
            </a:r>
            <a:r>
              <a:rPr sz="2400" spc="-10" dirty="0">
                <a:latin typeface="Arial"/>
                <a:cs typeface="Arial"/>
              </a:rPr>
              <a:t>(</a:t>
            </a:r>
            <a:r>
              <a:rPr sz="2400" spc="5" dirty="0">
                <a:latin typeface="Arial"/>
                <a:cs typeface="Arial"/>
              </a:rPr>
              <a:t>1</a:t>
            </a:r>
            <a:r>
              <a:rPr sz="2400" dirty="0">
                <a:latin typeface="Arial"/>
                <a:cs typeface="Arial"/>
              </a:rPr>
              <a:t>/</a:t>
            </a:r>
            <a:r>
              <a:rPr sz="2400" spc="-10" dirty="0">
                <a:latin typeface="Arial"/>
                <a:cs typeface="Arial"/>
              </a:rPr>
              <a:t>2</a:t>
            </a:r>
            <a:r>
              <a:rPr sz="2400" dirty="0">
                <a:latin typeface="Arial"/>
                <a:cs typeface="Arial"/>
              </a:rPr>
              <a: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14804" y="1581100"/>
            <a:ext cx="7957184" cy="3319145"/>
          </a:xfrm>
          <a:prstGeom prst="rect">
            <a:avLst/>
          </a:prstGeom>
        </p:spPr>
        <p:txBody>
          <a:bodyPr vert="horz" wrap="square" lIns="0" tIns="12700" rIns="0" bIns="0" rtlCol="0">
            <a:spAutoFit/>
          </a:bodyPr>
          <a:lstStyle/>
          <a:p>
            <a:pPr marL="527685" marR="5080" indent="-515620">
              <a:spcBef>
                <a:spcPts val="100"/>
              </a:spcBef>
              <a:buFont typeface="Arial MT"/>
              <a:buAutoNum type="arabicPeriod" startAt="5"/>
              <a:tabLst>
                <a:tab pos="527685" algn="l"/>
                <a:tab pos="528320" algn="l"/>
              </a:tabLst>
            </a:pPr>
            <a:r>
              <a:rPr sz="2400" spc="-5" dirty="0">
                <a:latin typeface="Microsoft JhengHei"/>
                <a:cs typeface="Microsoft JhengHei"/>
              </a:rPr>
              <a:t>其他有價證</a:t>
            </a:r>
            <a:r>
              <a:rPr sz="2400" dirty="0">
                <a:latin typeface="Microsoft JhengHei"/>
                <a:cs typeface="Microsoft JhengHei"/>
              </a:rPr>
              <a:t>券</a:t>
            </a:r>
            <a:r>
              <a:rPr sz="2400" spc="-10" dirty="0">
                <a:latin typeface="Arial MT"/>
                <a:cs typeface="Arial MT"/>
              </a:rPr>
              <a:t>-</a:t>
            </a:r>
            <a:r>
              <a:rPr sz="2400" spc="-5" dirty="0">
                <a:latin typeface="Microsoft JhengHei"/>
                <a:cs typeface="Microsoft JhengHei"/>
              </a:rPr>
              <a:t>指存託憑證、認購（售）權證、受益證券 </a:t>
            </a:r>
            <a:r>
              <a:rPr sz="2400" dirty="0">
                <a:latin typeface="Microsoft JhengHei"/>
                <a:cs typeface="Microsoft JhengHei"/>
              </a:rPr>
              <a:t>及資產基礎證券、國庫券、商業本票或匯票，或其他具 </a:t>
            </a:r>
            <a:r>
              <a:rPr sz="2400" spc="-5" dirty="0">
                <a:latin typeface="Microsoft JhengHei"/>
                <a:cs typeface="Microsoft JhengHei"/>
              </a:rPr>
              <a:t>財產價值且得為交</a:t>
            </a:r>
            <a:r>
              <a:rPr sz="2400" spc="5" dirty="0">
                <a:latin typeface="Microsoft JhengHei"/>
                <a:cs typeface="Microsoft JhengHei"/>
              </a:rPr>
              <a:t>易</a:t>
            </a:r>
            <a:r>
              <a:rPr sz="2400" spc="-5" dirty="0">
                <a:latin typeface="Microsoft JhengHei"/>
                <a:cs typeface="Microsoft JhengHei"/>
              </a:rPr>
              <a:t>客</a:t>
            </a:r>
            <a:r>
              <a:rPr sz="2400" dirty="0">
                <a:latin typeface="Microsoft JhengHei"/>
                <a:cs typeface="Microsoft JhengHei"/>
              </a:rPr>
              <a:t>體之證券；其他有價證券之價額 以票面價額計算，無票面價額者，應填載申報日之收盤 </a:t>
            </a:r>
            <a:r>
              <a:rPr sz="2400" spc="-5" dirty="0">
                <a:latin typeface="Microsoft JhengHei"/>
                <a:cs typeface="Microsoft JhengHei"/>
              </a:rPr>
              <a:t>價、成交價或原交易價額。</a:t>
            </a:r>
            <a:endParaRPr sz="2400">
              <a:latin typeface="Microsoft JhengHei"/>
              <a:cs typeface="Microsoft JhengHei"/>
            </a:endParaRPr>
          </a:p>
          <a:p>
            <a:pPr marL="527685" marR="106045" indent="-515620">
              <a:spcBef>
                <a:spcPts val="10"/>
              </a:spcBef>
              <a:buFont typeface="Arial MT"/>
              <a:buAutoNum type="arabicPeriod" startAt="5"/>
              <a:tabLst>
                <a:tab pos="527685" algn="l"/>
                <a:tab pos="528320" algn="l"/>
              </a:tabLst>
            </a:pPr>
            <a:r>
              <a:rPr sz="2400" dirty="0">
                <a:latin typeface="Microsoft JhengHei"/>
                <a:cs typeface="Microsoft JhengHei"/>
              </a:rPr>
              <a:t>以融資方式買進有價證券者，該有價證券應申報於有價 </a:t>
            </a:r>
            <a:r>
              <a:rPr sz="2400" spc="-5" dirty="0">
                <a:latin typeface="Microsoft JhengHei"/>
                <a:cs typeface="Microsoft JhengHei"/>
              </a:rPr>
              <a:t>證券欄，融資金額則申報於債務欄。</a:t>
            </a:r>
            <a:endParaRPr sz="2400">
              <a:latin typeface="Microsoft JhengHei"/>
              <a:cs typeface="Microsoft JhengHei"/>
            </a:endParaRPr>
          </a:p>
          <a:p>
            <a:pPr marL="527685" marR="106045" indent="-515620">
              <a:buFont typeface="Arial MT"/>
              <a:buAutoNum type="arabicPeriod" startAt="5"/>
              <a:tabLst>
                <a:tab pos="527685" algn="l"/>
                <a:tab pos="528320" algn="l"/>
              </a:tabLst>
            </a:pPr>
            <a:r>
              <a:rPr sz="2400" dirty="0">
                <a:latin typeface="Microsoft JhengHei"/>
                <a:cs typeface="Microsoft JhengHei"/>
              </a:rPr>
              <a:t>以融券方式賣出有價證券者，因該有價證券非本法所定 之債務，申報於備註欄即可。</a:t>
            </a:r>
            <a:endParaRPr sz="2400">
              <a:latin typeface="Microsoft JhengHei"/>
              <a:cs typeface="Microsoft JhengHei"/>
            </a:endParaRPr>
          </a:p>
        </p:txBody>
      </p:sp>
      <p:sp>
        <p:nvSpPr>
          <p:cNvPr id="4" name="object 4"/>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77</a:t>
            </a:fld>
            <a:endParaRPr spc="-5" dirty="0"/>
          </a:p>
        </p:txBody>
      </p:sp>
      <p:sp>
        <p:nvSpPr>
          <p:cNvPr id="3" name="object 3"/>
          <p:cNvSpPr txBox="1">
            <a:spLocks noGrp="1"/>
          </p:cNvSpPr>
          <p:nvPr>
            <p:ph type="title"/>
          </p:nvPr>
        </p:nvSpPr>
        <p:spPr>
          <a:xfrm>
            <a:off x="3649471" y="398730"/>
            <a:ext cx="5584175" cy="691215"/>
          </a:xfrm>
          <a:prstGeom prst="rect">
            <a:avLst/>
          </a:prstGeom>
        </p:spPr>
        <p:txBody>
          <a:bodyPr vert="horz" wrap="square" lIns="0" tIns="13970" rIns="0" bIns="0" rtlCol="0" anchor="t">
            <a:spAutoFit/>
          </a:bodyPr>
          <a:lstStyle/>
          <a:p>
            <a:pPr marL="12700">
              <a:lnSpc>
                <a:spcPct val="100000"/>
              </a:lnSpc>
              <a:spcBef>
                <a:spcPts val="110"/>
              </a:spcBef>
            </a:pPr>
            <a:r>
              <a:rPr spc="5" dirty="0"/>
              <a:t>有價證</a:t>
            </a:r>
            <a:r>
              <a:rPr spc="10" dirty="0"/>
              <a:t>券</a:t>
            </a:r>
            <a:r>
              <a:rPr spc="5" dirty="0">
                <a:latin typeface="Arial"/>
                <a:cs typeface="Arial"/>
              </a:rPr>
              <a:t>-</a:t>
            </a:r>
            <a:r>
              <a:rPr spc="10" dirty="0"/>
              <a:t>注意事</a:t>
            </a:r>
            <a:r>
              <a:rPr spc="5" dirty="0"/>
              <a:t>項</a:t>
            </a:r>
            <a:r>
              <a:rPr sz="2400" spc="-10" dirty="0">
                <a:latin typeface="Arial"/>
                <a:cs typeface="Arial"/>
              </a:rPr>
              <a:t>(</a:t>
            </a:r>
            <a:r>
              <a:rPr sz="2400" spc="5" dirty="0">
                <a:latin typeface="Arial"/>
                <a:cs typeface="Arial"/>
              </a:rPr>
              <a:t>2</a:t>
            </a:r>
            <a:r>
              <a:rPr sz="2400" dirty="0">
                <a:latin typeface="Arial"/>
                <a:cs typeface="Arial"/>
              </a:rPr>
              <a:t>/</a:t>
            </a:r>
            <a:r>
              <a:rPr sz="2400" spc="-10" dirty="0">
                <a:latin typeface="Arial"/>
                <a:cs typeface="Arial"/>
              </a:rPr>
              <a:t>2</a:t>
            </a:r>
            <a:r>
              <a:rPr sz="2400" dirty="0">
                <a:latin typeface="Arial"/>
                <a:cs typeface="Arial"/>
              </a:rPr>
              <a:t>)</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16654" y="398730"/>
            <a:ext cx="3761104" cy="636905"/>
          </a:xfrm>
          <a:prstGeom prst="rect">
            <a:avLst/>
          </a:prstGeom>
        </p:spPr>
        <p:txBody>
          <a:bodyPr vert="horz" wrap="square" lIns="0" tIns="13970" rIns="0" bIns="0" rtlCol="0" anchor="t">
            <a:spAutoFit/>
          </a:bodyPr>
          <a:lstStyle/>
          <a:p>
            <a:pPr marL="12700">
              <a:lnSpc>
                <a:spcPct val="100000"/>
              </a:lnSpc>
              <a:spcBef>
                <a:spcPts val="110"/>
              </a:spcBef>
            </a:pPr>
            <a:r>
              <a:rPr spc="5" dirty="0"/>
              <a:t>申報</a:t>
            </a:r>
            <a:r>
              <a:rPr spc="10" dirty="0"/>
              <a:t>表</a:t>
            </a:r>
            <a:r>
              <a:rPr spc="5" dirty="0">
                <a:latin typeface="Arial"/>
                <a:cs typeface="Arial"/>
              </a:rPr>
              <a:t>-</a:t>
            </a:r>
            <a:r>
              <a:rPr spc="10" dirty="0"/>
              <a:t>其他財產</a:t>
            </a:r>
          </a:p>
        </p:txBody>
      </p:sp>
      <p:pic>
        <p:nvPicPr>
          <p:cNvPr id="3" name="object 3"/>
          <p:cNvPicPr/>
          <p:nvPr/>
        </p:nvPicPr>
        <p:blipFill>
          <a:blip r:embed="rId2" cstate="print"/>
          <a:stretch>
            <a:fillRect/>
          </a:stretch>
        </p:blipFill>
        <p:spPr>
          <a:xfrm>
            <a:off x="1667255" y="2127504"/>
            <a:ext cx="8750808" cy="3657600"/>
          </a:xfrm>
          <a:prstGeom prst="rect">
            <a:avLst/>
          </a:prstGeom>
        </p:spPr>
      </p:pic>
      <p:sp>
        <p:nvSpPr>
          <p:cNvPr id="4" name="object 4"/>
          <p:cNvSpPr txBox="1">
            <a:spLocks noGrp="1"/>
          </p:cNvSpPr>
          <p:nvPr>
            <p:ph type="sldNum" sz="quarter" idx="7"/>
          </p:nvPr>
        </p:nvSpPr>
        <p:spPr>
          <a:xfrm>
            <a:off x="12520736" y="6597985"/>
            <a:ext cx="1596292" cy="115416"/>
          </a:xfrm>
          <a:prstGeom prst="rect">
            <a:avLst/>
          </a:prstGeom>
        </p:spPr>
        <p:txBody>
          <a:bodyPr vert="horz" wrap="square" lIns="0" tIns="0" rIns="0" bIns="0" rtlCol="0" anchor="ctr">
            <a:spAutoFit/>
          </a:bodyPr>
          <a:lstStyle/>
          <a:p>
            <a:pPr marL="38100">
              <a:lnSpc>
                <a:spcPts val="894"/>
              </a:lnSpc>
            </a:pPr>
            <a:fld id="{81D60167-4931-47E6-BA6A-407CBD079E47}" type="slidenum">
              <a:rPr spc="-5" dirty="0"/>
              <a:pPr marL="38100">
                <a:lnSpc>
                  <a:spcPts val="894"/>
                </a:lnSpc>
              </a:pPr>
              <a:t>78</a:t>
            </a:fld>
            <a:endParaRPr spc="-5"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14805" y="1240664"/>
            <a:ext cx="9486068" cy="4416425"/>
          </a:xfrm>
          <a:prstGeom prst="rect">
            <a:avLst/>
          </a:prstGeom>
        </p:spPr>
        <p:txBody>
          <a:bodyPr vert="horz" wrap="square" lIns="0" tIns="12700" rIns="0" bIns="0" rtlCol="0">
            <a:spAutoFit/>
          </a:bodyPr>
          <a:lstStyle/>
          <a:p>
            <a:pPr marL="527685" marR="5080" indent="-515620">
              <a:spcBef>
                <a:spcPts val="100"/>
              </a:spcBef>
              <a:buFont typeface="Arial MT"/>
              <a:buAutoNum type="arabicPeriod"/>
              <a:tabLst>
                <a:tab pos="527685" algn="l"/>
                <a:tab pos="528320" algn="l"/>
              </a:tabLst>
            </a:pPr>
            <a:r>
              <a:rPr sz="2400" dirty="0">
                <a:latin typeface="Microsoft JhengHei"/>
                <a:cs typeface="Microsoft JhengHei"/>
              </a:rPr>
              <a:t>「其他具有相當價值之財產」包括礦業權、漁業權、專 </a:t>
            </a:r>
            <a:r>
              <a:rPr sz="2400" spc="-5" dirty="0">
                <a:latin typeface="Microsoft JhengHei"/>
                <a:cs typeface="Microsoft JhengHei"/>
              </a:rPr>
              <a:t>利權、商標專用權、著作權、黃金條塊、黃金存摺、衍 </a:t>
            </a:r>
            <a:r>
              <a:rPr sz="2400" dirty="0">
                <a:latin typeface="Microsoft JhengHei"/>
                <a:cs typeface="Microsoft JhengHei"/>
              </a:rPr>
              <a:t>生性金融商品、結構</a:t>
            </a:r>
            <a:r>
              <a:rPr sz="2400" spc="5" dirty="0">
                <a:latin typeface="Microsoft JhengHei"/>
                <a:cs typeface="Microsoft JhengHei"/>
              </a:rPr>
              <a:t>性</a:t>
            </a:r>
            <a:r>
              <a:rPr sz="2400" spc="-10" dirty="0">
                <a:latin typeface="Arial MT"/>
                <a:cs typeface="Arial MT"/>
              </a:rPr>
              <a:t>(</a:t>
            </a:r>
            <a:r>
              <a:rPr sz="2400" dirty="0">
                <a:latin typeface="Microsoft JhengHei"/>
                <a:cs typeface="Microsoft JhengHei"/>
              </a:rPr>
              <a:t>型</a:t>
            </a:r>
            <a:r>
              <a:rPr sz="2400" spc="-10" dirty="0">
                <a:latin typeface="Arial MT"/>
                <a:cs typeface="Arial MT"/>
              </a:rPr>
              <a:t>)</a:t>
            </a:r>
            <a:r>
              <a:rPr sz="2400" dirty="0">
                <a:latin typeface="Microsoft JhengHei"/>
                <a:cs typeface="Microsoft JhengHei"/>
              </a:rPr>
              <a:t>商品</a:t>
            </a:r>
            <a:r>
              <a:rPr sz="2400" spc="-10" dirty="0">
                <a:latin typeface="Arial MT"/>
                <a:cs typeface="Arial MT"/>
              </a:rPr>
              <a:t>(</a:t>
            </a:r>
            <a:r>
              <a:rPr sz="2400" dirty="0">
                <a:latin typeface="Microsoft JhengHei"/>
                <a:cs typeface="Microsoft JhengHei"/>
              </a:rPr>
              <a:t>包括連動</a:t>
            </a:r>
            <a:r>
              <a:rPr sz="2400" spc="-5" dirty="0">
                <a:latin typeface="Microsoft JhengHei"/>
                <a:cs typeface="Microsoft JhengHei"/>
              </a:rPr>
              <a:t>債</a:t>
            </a:r>
            <a:r>
              <a:rPr sz="2400" spc="-10" dirty="0">
                <a:latin typeface="Arial MT"/>
                <a:cs typeface="Arial MT"/>
              </a:rPr>
              <a:t>)</a:t>
            </a:r>
            <a:r>
              <a:rPr sz="2400" dirty="0">
                <a:latin typeface="Microsoft JhengHei"/>
                <a:cs typeface="Microsoft JhengHei"/>
              </a:rPr>
              <a:t>、高爾夫球 </a:t>
            </a:r>
            <a:r>
              <a:rPr sz="2400" spc="-5" dirty="0">
                <a:latin typeface="Microsoft JhengHei"/>
                <a:cs typeface="Microsoft JhengHei"/>
              </a:rPr>
              <a:t>證及會員證、植栽等具有財產價值之權利或財物。</a:t>
            </a:r>
            <a:endParaRPr sz="2400" dirty="0">
              <a:latin typeface="Microsoft JhengHei"/>
              <a:cs typeface="Microsoft JhengHei"/>
            </a:endParaRPr>
          </a:p>
          <a:p>
            <a:pPr marL="469900" indent="-457834">
              <a:spcBef>
                <a:spcPts val="5"/>
              </a:spcBef>
              <a:buFont typeface="Arial MT"/>
              <a:buAutoNum type="arabicPeriod"/>
              <a:tabLst>
                <a:tab pos="469900" algn="l"/>
                <a:tab pos="470534" algn="l"/>
              </a:tabLst>
            </a:pPr>
            <a:r>
              <a:rPr sz="2400" dirty="0">
                <a:latin typeface="Microsoft JhengHei"/>
                <a:cs typeface="Microsoft JhengHei"/>
              </a:rPr>
              <a:t>「珠寶、古董、字畫及其他具有相當價值之財產」每項</a:t>
            </a:r>
          </a:p>
          <a:p>
            <a:pPr marL="469900"/>
            <a:r>
              <a:rPr sz="2400" spc="-10" dirty="0">
                <a:latin typeface="Arial MT"/>
                <a:cs typeface="Arial MT"/>
              </a:rPr>
              <a:t>(</a:t>
            </a:r>
            <a:r>
              <a:rPr sz="2400" spc="-5" dirty="0">
                <a:latin typeface="Microsoft JhengHei"/>
                <a:cs typeface="Microsoft JhengHei"/>
              </a:rPr>
              <a:t>件</a:t>
            </a:r>
            <a:r>
              <a:rPr sz="2400" dirty="0">
                <a:latin typeface="Arial MT"/>
                <a:cs typeface="Arial MT"/>
              </a:rPr>
              <a:t>)</a:t>
            </a:r>
            <a:r>
              <a:rPr sz="2400" spc="-50" dirty="0">
                <a:latin typeface="Arial MT"/>
                <a:cs typeface="Arial MT"/>
              </a:rPr>
              <a:t> </a:t>
            </a:r>
            <a:r>
              <a:rPr sz="2400" dirty="0">
                <a:latin typeface="Microsoft JhengHei"/>
                <a:cs typeface="Microsoft JhengHei"/>
              </a:rPr>
              <a:t>價額達新臺幣</a:t>
            </a:r>
            <a:r>
              <a:rPr sz="2400" dirty="0">
                <a:solidFill>
                  <a:srgbClr val="FF0000"/>
                </a:solidFill>
                <a:latin typeface="Microsoft JhengHei"/>
                <a:cs typeface="Microsoft JhengHei"/>
              </a:rPr>
              <a:t>二十萬元</a:t>
            </a:r>
            <a:r>
              <a:rPr sz="2400" dirty="0">
                <a:latin typeface="Microsoft JhengHei"/>
                <a:cs typeface="Microsoft JhengHei"/>
              </a:rPr>
              <a:t>者，即應申報。</a:t>
            </a:r>
          </a:p>
          <a:p>
            <a:pPr marL="469900" marR="161925" indent="-457834">
              <a:buFont typeface="Arial MT"/>
              <a:buAutoNum type="arabicPeriod" startAt="3"/>
              <a:tabLst>
                <a:tab pos="469900" algn="l"/>
                <a:tab pos="470534" algn="l"/>
              </a:tabLst>
            </a:pPr>
            <a:r>
              <a:rPr sz="2400" dirty="0">
                <a:latin typeface="Microsoft JhengHei"/>
                <a:cs typeface="Microsoft JhengHei"/>
              </a:rPr>
              <a:t>「珠寶、古董、字畫及其他具有相當價值之財產」價額 </a:t>
            </a:r>
            <a:r>
              <a:rPr sz="2400" dirty="0" err="1">
                <a:latin typeface="Microsoft JhengHei"/>
                <a:cs typeface="Microsoft JhengHei"/>
              </a:rPr>
              <a:t>之計算，有掛牌之市價者，應填載掛牌市價，無市價者，應填載該項財產已知之交易價額</a:t>
            </a:r>
            <a:r>
              <a:rPr sz="2400" dirty="0">
                <a:latin typeface="Microsoft JhengHei"/>
                <a:cs typeface="Microsoft JhengHei"/>
              </a:rPr>
              <a:t>。</a:t>
            </a:r>
          </a:p>
          <a:p>
            <a:pPr marL="469900" marR="59690" indent="-457834">
              <a:spcBef>
                <a:spcPts val="5"/>
              </a:spcBef>
              <a:buFont typeface="Arial MT"/>
              <a:buAutoNum type="arabicPeriod" startAt="4"/>
              <a:tabLst>
                <a:tab pos="469900" algn="l"/>
                <a:tab pos="470534" algn="l"/>
              </a:tabLst>
            </a:pPr>
            <a:r>
              <a:rPr sz="2400" dirty="0">
                <a:latin typeface="Microsoft JhengHei"/>
                <a:cs typeface="Microsoft JhengHei"/>
              </a:rPr>
              <a:t>「結構性</a:t>
            </a:r>
            <a:r>
              <a:rPr sz="2400" spc="-10" dirty="0">
                <a:latin typeface="Arial MT"/>
                <a:cs typeface="Arial MT"/>
              </a:rPr>
              <a:t>(</a:t>
            </a:r>
            <a:r>
              <a:rPr sz="2400" dirty="0">
                <a:latin typeface="Microsoft JhengHei"/>
                <a:cs typeface="Microsoft JhengHei"/>
              </a:rPr>
              <a:t>型</a:t>
            </a:r>
            <a:r>
              <a:rPr sz="2400" spc="-10" dirty="0">
                <a:latin typeface="Arial MT"/>
                <a:cs typeface="Arial MT"/>
              </a:rPr>
              <a:t>)</a:t>
            </a:r>
            <a:r>
              <a:rPr sz="2400" dirty="0">
                <a:latin typeface="Microsoft JhengHei"/>
                <a:cs typeface="Microsoft JhengHei"/>
              </a:rPr>
              <a:t>商品</a:t>
            </a:r>
            <a:r>
              <a:rPr sz="2400" spc="-10" dirty="0">
                <a:latin typeface="Arial MT"/>
                <a:cs typeface="Arial MT"/>
              </a:rPr>
              <a:t>(</a:t>
            </a:r>
            <a:r>
              <a:rPr sz="2400" dirty="0">
                <a:latin typeface="Microsoft JhengHei"/>
                <a:cs typeface="Microsoft JhengHei"/>
              </a:rPr>
              <a:t>包括連動</a:t>
            </a:r>
            <a:r>
              <a:rPr sz="2400" spc="-5" dirty="0">
                <a:latin typeface="Microsoft JhengHei"/>
                <a:cs typeface="Microsoft JhengHei"/>
              </a:rPr>
              <a:t>債</a:t>
            </a:r>
            <a:r>
              <a:rPr sz="2400" spc="-10" dirty="0">
                <a:latin typeface="Arial MT"/>
                <a:cs typeface="Arial MT"/>
              </a:rPr>
              <a:t>)</a:t>
            </a:r>
            <a:r>
              <a:rPr sz="2400" dirty="0">
                <a:latin typeface="Microsoft JhengHei"/>
                <a:cs typeface="Microsoft JhengHei"/>
              </a:rPr>
              <a:t>」因無活絡之次級市場或 </a:t>
            </a:r>
            <a:r>
              <a:rPr sz="2400" spc="-5" dirty="0">
                <a:latin typeface="Microsoft JhengHei"/>
                <a:cs typeface="Microsoft JhengHei"/>
              </a:rPr>
              <a:t>公平市價，其價額計算方式以投資金額作為申報標準， </a:t>
            </a:r>
            <a:r>
              <a:rPr sz="2400" dirty="0">
                <a:latin typeface="Microsoft JhengHei"/>
                <a:cs typeface="Microsoft JhengHei"/>
              </a:rPr>
              <a:t> 每項</a:t>
            </a:r>
            <a:r>
              <a:rPr sz="2400" spc="60" dirty="0">
                <a:latin typeface="Microsoft JhengHei"/>
                <a:cs typeface="Microsoft JhengHei"/>
              </a:rPr>
              <a:t> </a:t>
            </a:r>
            <a:r>
              <a:rPr sz="2400" spc="-10" dirty="0">
                <a:latin typeface="Arial MT"/>
                <a:cs typeface="Arial MT"/>
              </a:rPr>
              <a:t>(</a:t>
            </a:r>
            <a:r>
              <a:rPr sz="2400" dirty="0">
                <a:latin typeface="Microsoft JhengHei"/>
                <a:cs typeface="Microsoft JhengHei"/>
              </a:rPr>
              <a:t>件</a:t>
            </a:r>
            <a:r>
              <a:rPr sz="2400" dirty="0">
                <a:latin typeface="Arial MT"/>
                <a:cs typeface="Arial MT"/>
              </a:rPr>
              <a:t>)</a:t>
            </a:r>
            <a:r>
              <a:rPr sz="2400" spc="-15" dirty="0">
                <a:latin typeface="Arial MT"/>
                <a:cs typeface="Arial MT"/>
              </a:rPr>
              <a:t> </a:t>
            </a:r>
            <a:r>
              <a:rPr sz="2400" dirty="0">
                <a:latin typeface="Microsoft JhengHei"/>
                <a:cs typeface="Microsoft JhengHei"/>
              </a:rPr>
              <a:t>價額達新臺幣</a:t>
            </a:r>
            <a:r>
              <a:rPr sz="2400" dirty="0">
                <a:solidFill>
                  <a:srgbClr val="FF0000"/>
                </a:solidFill>
                <a:latin typeface="Microsoft JhengHei"/>
                <a:cs typeface="Microsoft JhengHei"/>
              </a:rPr>
              <a:t>二十萬元</a:t>
            </a:r>
            <a:r>
              <a:rPr sz="2400" dirty="0">
                <a:latin typeface="Microsoft JhengHei"/>
                <a:cs typeface="Microsoft JhengHei"/>
              </a:rPr>
              <a:t>者，即應申報。</a:t>
            </a:r>
          </a:p>
        </p:txBody>
      </p:sp>
      <p:sp>
        <p:nvSpPr>
          <p:cNvPr id="4" name="object 4"/>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79</a:t>
            </a:fld>
            <a:endParaRPr spc="-5" dirty="0"/>
          </a:p>
        </p:txBody>
      </p:sp>
      <p:sp>
        <p:nvSpPr>
          <p:cNvPr id="3" name="object 3"/>
          <p:cNvSpPr txBox="1">
            <a:spLocks noGrp="1"/>
          </p:cNvSpPr>
          <p:nvPr>
            <p:ph type="title"/>
          </p:nvPr>
        </p:nvSpPr>
        <p:spPr>
          <a:xfrm>
            <a:off x="3960368" y="398730"/>
            <a:ext cx="5488432" cy="691215"/>
          </a:xfrm>
          <a:prstGeom prst="rect">
            <a:avLst/>
          </a:prstGeom>
        </p:spPr>
        <p:txBody>
          <a:bodyPr vert="horz" wrap="square" lIns="0" tIns="13970" rIns="0" bIns="0" rtlCol="0" anchor="t">
            <a:spAutoFit/>
          </a:bodyPr>
          <a:lstStyle/>
          <a:p>
            <a:pPr marL="12700">
              <a:lnSpc>
                <a:spcPct val="100000"/>
              </a:lnSpc>
              <a:spcBef>
                <a:spcPts val="110"/>
              </a:spcBef>
            </a:pPr>
            <a:r>
              <a:rPr spc="10" dirty="0"/>
              <a:t>其他財</a:t>
            </a:r>
            <a:r>
              <a:rPr spc="5" dirty="0"/>
              <a:t>產</a:t>
            </a:r>
            <a:r>
              <a:rPr spc="5" dirty="0">
                <a:latin typeface="Arial"/>
                <a:cs typeface="Arial"/>
              </a:rPr>
              <a:t>-</a:t>
            </a:r>
            <a:r>
              <a:rPr spc="5" dirty="0"/>
              <a:t>注意事項</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標題 1">
            <a:extLst>
              <a:ext uri="{FF2B5EF4-FFF2-40B4-BE49-F238E27FC236}">
                <a16:creationId xmlns:a16="http://schemas.microsoft.com/office/drawing/2014/main" id="{BCCA9F0F-4EE2-B992-9E3A-DEF289CA701E}"/>
              </a:ext>
            </a:extLst>
          </p:cNvPr>
          <p:cNvSpPr>
            <a:spLocks noGrp="1"/>
          </p:cNvSpPr>
          <p:nvPr>
            <p:ph type="title"/>
          </p:nvPr>
        </p:nvSpPr>
        <p:spPr>
          <a:xfrm>
            <a:off x="2737924" y="267539"/>
            <a:ext cx="6192838" cy="1143001"/>
          </a:xfrm>
        </p:spPr>
        <p:txBody>
          <a:bodyPr/>
          <a:lstStyle/>
          <a:p>
            <a:pPr algn="ctr">
              <a:defRPr/>
            </a:pPr>
            <a:r>
              <a:rPr lang="zh-TW" altLang="en-US" sz="4000" b="1" dirty="0">
                <a:latin typeface="微軟正黑體" pitchFamily="34" charset="-120"/>
                <a:ea typeface="微軟正黑體" pitchFamily="34" charset="-120"/>
              </a:rPr>
              <a:t>申報種類、期間、申報日</a:t>
            </a:r>
          </a:p>
        </p:txBody>
      </p:sp>
      <p:graphicFrame>
        <p:nvGraphicFramePr>
          <p:cNvPr id="2" name="表格 1">
            <a:extLst>
              <a:ext uri="{FF2B5EF4-FFF2-40B4-BE49-F238E27FC236}">
                <a16:creationId xmlns:a16="http://schemas.microsoft.com/office/drawing/2014/main" id="{F00EBBBB-C960-DEEC-DA91-75D2F9EB0F9D}"/>
              </a:ext>
            </a:extLst>
          </p:cNvPr>
          <p:cNvGraphicFramePr>
            <a:graphicFrameLocks noGrp="1"/>
          </p:cNvGraphicFramePr>
          <p:nvPr>
            <p:extLst>
              <p:ext uri="{D42A27DB-BD31-4B8C-83A1-F6EECF244321}">
                <p14:modId xmlns:p14="http://schemas.microsoft.com/office/powerpoint/2010/main" val="1694883792"/>
              </p:ext>
            </p:extLst>
          </p:nvPr>
        </p:nvGraphicFramePr>
        <p:xfrm>
          <a:off x="1972235" y="1290918"/>
          <a:ext cx="7724216" cy="4303432"/>
        </p:xfrm>
        <a:graphic>
          <a:graphicData uri="http://schemas.openxmlformats.org/drawingml/2006/table">
            <a:tbl>
              <a:tblPr firstRow="1" bandRow="1">
                <a:tableStyleId>{0505E3EF-67EA-436B-97B2-0124C06EBD24}</a:tableStyleId>
              </a:tblPr>
              <a:tblGrid>
                <a:gridCol w="2402252">
                  <a:extLst>
                    <a:ext uri="{9D8B030D-6E8A-4147-A177-3AD203B41FA5}">
                      <a16:colId xmlns:a16="http://schemas.microsoft.com/office/drawing/2014/main" val="20000"/>
                    </a:ext>
                  </a:extLst>
                </a:gridCol>
                <a:gridCol w="3188677">
                  <a:extLst>
                    <a:ext uri="{9D8B030D-6E8A-4147-A177-3AD203B41FA5}">
                      <a16:colId xmlns:a16="http://schemas.microsoft.com/office/drawing/2014/main" val="20001"/>
                    </a:ext>
                  </a:extLst>
                </a:gridCol>
                <a:gridCol w="2133287">
                  <a:extLst>
                    <a:ext uri="{9D8B030D-6E8A-4147-A177-3AD203B41FA5}">
                      <a16:colId xmlns:a16="http://schemas.microsoft.com/office/drawing/2014/main" val="20002"/>
                    </a:ext>
                  </a:extLst>
                </a:gridCol>
              </a:tblGrid>
              <a:tr h="734732">
                <a:tc>
                  <a:txBody>
                    <a:bodyPr/>
                    <a:lstStyle/>
                    <a:p>
                      <a:pPr algn="ctr">
                        <a:lnSpc>
                          <a:spcPct val="150000"/>
                        </a:lnSpc>
                      </a:pPr>
                      <a:r>
                        <a:rPr lang="zh-TW" altLang="en-US" sz="2400" dirty="0">
                          <a:latin typeface="微軟正黑體" panose="020B0604030504040204" pitchFamily="34" charset="-120"/>
                          <a:ea typeface="微軟正黑體" panose="020B0604030504040204" pitchFamily="34" charset="-120"/>
                        </a:rPr>
                        <a:t>類別</a:t>
                      </a:r>
                    </a:p>
                  </a:txBody>
                  <a:tcPr marL="91445" marR="91445"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50000"/>
                        </a:lnSpc>
                      </a:pPr>
                      <a:r>
                        <a:rPr lang="zh-TW" altLang="en-US" sz="2400" dirty="0">
                          <a:latin typeface="微軟正黑體" panose="020B0604030504040204" pitchFamily="34" charset="-120"/>
                          <a:ea typeface="微軟正黑體" panose="020B0604030504040204" pitchFamily="34" charset="-120"/>
                        </a:rPr>
                        <a:t>期間</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始日不算入</a:t>
                      </a: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a:txBody>
                  <a:tcPr marL="91445" marR="91445"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50000"/>
                        </a:lnSpc>
                      </a:pPr>
                      <a:r>
                        <a:rPr lang="zh-TW" altLang="en-US" sz="2400" dirty="0">
                          <a:latin typeface="微軟正黑體" panose="020B0604030504040204" pitchFamily="34" charset="-120"/>
                          <a:ea typeface="微軟正黑體" panose="020B0604030504040204" pitchFamily="34" charset="-120"/>
                        </a:rPr>
                        <a:t>申報日</a:t>
                      </a:r>
                    </a:p>
                  </a:txBody>
                  <a:tcPr marL="91445" marR="91445"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0"/>
                  </a:ext>
                </a:extLst>
              </a:tr>
              <a:tr h="734732">
                <a:tc>
                  <a:txBody>
                    <a:bodyPr/>
                    <a:lstStyle/>
                    <a:p>
                      <a:pPr algn="ctr">
                        <a:lnSpc>
                          <a:spcPct val="150000"/>
                        </a:lnSpc>
                      </a:pPr>
                      <a:r>
                        <a:rPr lang="zh-TW" altLang="en-US" sz="2400" dirty="0">
                          <a:latin typeface="微軟正黑體" panose="020B0604030504040204" pitchFamily="34" charset="-120"/>
                          <a:ea typeface="微軟正黑體" panose="020B0604030504040204" pitchFamily="34" charset="-120"/>
                        </a:rPr>
                        <a:t>就</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到</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職申報</a:t>
                      </a:r>
                      <a:endParaRPr lang="en-US" altLang="zh-TW" sz="2400" dirty="0">
                        <a:latin typeface="微軟正黑體" panose="020B0604030504040204" pitchFamily="34" charset="-120"/>
                        <a:ea typeface="微軟正黑體" panose="020B0604030504040204" pitchFamily="34" charset="-120"/>
                      </a:endParaRPr>
                    </a:p>
                  </a:txBody>
                  <a:tcPr marL="91445" marR="91445"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pPr>
                      <a:r>
                        <a:rPr lang="en-US" altLang="zh-TW" sz="2400" dirty="0">
                          <a:latin typeface="微軟正黑體" panose="020B0604030504040204" pitchFamily="34" charset="-120"/>
                          <a:ea typeface="微軟正黑體" panose="020B0604030504040204" pitchFamily="34" charset="-120"/>
                        </a:rPr>
                        <a:t>3</a:t>
                      </a:r>
                      <a:r>
                        <a:rPr lang="zh-TW" altLang="en-US" sz="2400" dirty="0">
                          <a:latin typeface="微軟正黑體" panose="020B0604030504040204" pitchFamily="34" charset="-120"/>
                          <a:ea typeface="微軟正黑體" panose="020B0604030504040204" pitchFamily="34" charset="-120"/>
                        </a:rPr>
                        <a:t>個月</a:t>
                      </a:r>
                    </a:p>
                  </a:txBody>
                  <a:tcPr marL="91445" marR="91445"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pPr>
                      <a:r>
                        <a:rPr lang="zh-TW" altLang="en-US" sz="2400" dirty="0">
                          <a:latin typeface="微軟正黑體" panose="020B0604030504040204" pitchFamily="34" charset="-120"/>
                          <a:ea typeface="微軟正黑體" panose="020B0604030504040204" pitchFamily="34" charset="-120"/>
                        </a:rPr>
                        <a:t>期間任選</a:t>
                      </a:r>
                    </a:p>
                  </a:txBody>
                  <a:tcPr marL="91445" marR="91445"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1"/>
                  </a:ext>
                </a:extLst>
              </a:tr>
              <a:tr h="734732">
                <a:tc>
                  <a:txBody>
                    <a:bodyPr/>
                    <a:lstStyle/>
                    <a:p>
                      <a:pPr algn="ctr">
                        <a:lnSpc>
                          <a:spcPct val="150000"/>
                        </a:lnSpc>
                      </a:pPr>
                      <a:r>
                        <a:rPr lang="zh-TW" altLang="en-US" sz="2400" dirty="0">
                          <a:latin typeface="微軟正黑體" panose="020B0604030504040204" pitchFamily="34" charset="-120"/>
                          <a:ea typeface="微軟正黑體" panose="020B0604030504040204" pitchFamily="34" charset="-120"/>
                        </a:rPr>
                        <a:t>定期申報</a:t>
                      </a:r>
                    </a:p>
                  </a:txBody>
                  <a:tcPr marL="91445" marR="91445"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pPr>
                      <a:r>
                        <a:rPr lang="en-US" altLang="zh-TW" sz="2400" dirty="0">
                          <a:latin typeface="微軟正黑體" panose="020B0604030504040204" pitchFamily="34" charset="-120"/>
                          <a:ea typeface="微軟正黑體" panose="020B0604030504040204" pitchFamily="34" charset="-120"/>
                        </a:rPr>
                        <a:t>11/1~12/31</a:t>
                      </a:r>
                      <a:endParaRPr lang="zh-TW" altLang="en-US" sz="2400" dirty="0">
                        <a:latin typeface="微軟正黑體" panose="020B0604030504040204" pitchFamily="34" charset="-120"/>
                        <a:ea typeface="微軟正黑體" panose="020B0604030504040204" pitchFamily="34" charset="-120"/>
                      </a:endParaRPr>
                    </a:p>
                  </a:txBody>
                  <a:tcPr marL="91445" marR="91445"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TW" altLang="en-US" sz="2400" dirty="0">
                          <a:latin typeface="微軟正黑體" panose="020B0604030504040204" pitchFamily="34" charset="-120"/>
                          <a:ea typeface="微軟正黑體" panose="020B0604030504040204" pitchFamily="34" charset="-120"/>
                        </a:rPr>
                        <a:t>期間任選</a:t>
                      </a:r>
                    </a:p>
                  </a:txBody>
                  <a:tcPr marL="91445" marR="91445"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2"/>
                  </a:ext>
                </a:extLst>
              </a:tr>
              <a:tr h="734732">
                <a:tc>
                  <a:txBody>
                    <a:bodyPr/>
                    <a:lstStyle/>
                    <a:p>
                      <a:pPr algn="ctr">
                        <a:lnSpc>
                          <a:spcPct val="150000"/>
                        </a:lnSpc>
                      </a:pPr>
                      <a:r>
                        <a:rPr lang="zh-TW" altLang="en-US" sz="2400" dirty="0">
                          <a:latin typeface="微軟正黑體" panose="020B0604030504040204" pitchFamily="34" charset="-120"/>
                          <a:ea typeface="微軟正黑體" panose="020B0604030504040204" pitchFamily="34" charset="-120"/>
                        </a:rPr>
                        <a:t>代理</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兼任申報</a:t>
                      </a:r>
                    </a:p>
                  </a:txBody>
                  <a:tcPr marL="91445" marR="91445"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pPr>
                      <a:r>
                        <a:rPr lang="zh-TW" altLang="en-US" sz="2400" dirty="0">
                          <a:latin typeface="微軟正黑體" panose="020B0604030504040204" pitchFamily="34" charset="-120"/>
                          <a:ea typeface="微軟正黑體" panose="020B0604030504040204" pitchFamily="34" charset="-120"/>
                        </a:rPr>
                        <a:t>滿</a:t>
                      </a:r>
                      <a:r>
                        <a:rPr lang="en-US" altLang="zh-TW" sz="2400" dirty="0">
                          <a:latin typeface="微軟正黑體" panose="020B0604030504040204" pitchFamily="34" charset="-120"/>
                          <a:ea typeface="微軟正黑體" panose="020B0604030504040204" pitchFamily="34" charset="-120"/>
                        </a:rPr>
                        <a:t>3</a:t>
                      </a:r>
                      <a:r>
                        <a:rPr lang="zh-TW" altLang="en-US" sz="2400" dirty="0">
                          <a:latin typeface="微軟正黑體" panose="020B0604030504040204" pitchFamily="34" charset="-120"/>
                          <a:ea typeface="微軟正黑體" panose="020B0604030504040204" pitchFamily="34" charset="-120"/>
                        </a:rPr>
                        <a:t>個月後之</a:t>
                      </a:r>
                      <a:r>
                        <a:rPr lang="en-US" altLang="zh-TW" sz="2400" dirty="0">
                          <a:latin typeface="微軟正黑體" panose="020B0604030504040204" pitchFamily="34" charset="-120"/>
                          <a:ea typeface="微軟正黑體" panose="020B0604030504040204" pitchFamily="34" charset="-120"/>
                        </a:rPr>
                        <a:t>3</a:t>
                      </a:r>
                      <a:r>
                        <a:rPr lang="zh-TW" altLang="en-US" sz="2400" dirty="0">
                          <a:latin typeface="微軟正黑體" panose="020B0604030504040204" pitchFamily="34" charset="-120"/>
                          <a:ea typeface="微軟正黑體" panose="020B0604030504040204" pitchFamily="34" charset="-120"/>
                        </a:rPr>
                        <a:t>個月</a:t>
                      </a:r>
                    </a:p>
                  </a:txBody>
                  <a:tcPr marL="91445" marR="91445"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TW" altLang="en-US" sz="2400" dirty="0">
                          <a:latin typeface="微軟正黑體" panose="020B0604030504040204" pitchFamily="34" charset="-120"/>
                          <a:ea typeface="微軟正黑體" panose="020B0604030504040204" pitchFamily="34" charset="-120"/>
                        </a:rPr>
                        <a:t>期間任選</a:t>
                      </a:r>
                    </a:p>
                  </a:txBody>
                  <a:tcPr marL="91445" marR="91445"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3"/>
                  </a:ext>
                </a:extLst>
              </a:tr>
              <a:tr h="1364504">
                <a:tc>
                  <a:txBody>
                    <a:bodyPr/>
                    <a:lstStyle/>
                    <a:p>
                      <a:pPr algn="ctr">
                        <a:lnSpc>
                          <a:spcPct val="150000"/>
                        </a:lnSpc>
                      </a:pPr>
                      <a:r>
                        <a:rPr lang="zh-TW" altLang="en-US" sz="2400" dirty="0">
                          <a:latin typeface="微軟正黑體" panose="020B0604030504040204" pitchFamily="34" charset="-120"/>
                          <a:ea typeface="微軟正黑體" panose="020B0604030504040204" pitchFamily="34" charset="-120"/>
                        </a:rPr>
                        <a:t>卸</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離</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職</a:t>
                      </a:r>
                      <a:endParaRPr lang="en-US" altLang="zh-TW" sz="2400" dirty="0">
                        <a:latin typeface="微軟正黑體" panose="020B0604030504040204" pitchFamily="34" charset="-120"/>
                        <a:ea typeface="微軟正黑體" panose="020B0604030504040204" pitchFamily="34" charset="-120"/>
                      </a:endParaRPr>
                    </a:p>
                    <a:p>
                      <a:pPr algn="ctr">
                        <a:lnSpc>
                          <a:spcPct val="150000"/>
                        </a:lnSpc>
                      </a:pPr>
                      <a:r>
                        <a:rPr lang="zh-TW" altLang="en-US" sz="2400" dirty="0">
                          <a:latin typeface="微軟正黑體" panose="020B0604030504040204" pitchFamily="34" charset="-120"/>
                          <a:ea typeface="微軟正黑體" panose="020B0604030504040204" pitchFamily="34" charset="-120"/>
                        </a:rPr>
                        <a:t>解除代理</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兼任</a:t>
                      </a:r>
                    </a:p>
                  </a:txBody>
                  <a:tcPr marL="91445" marR="91445"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pPr>
                      <a:r>
                        <a:rPr lang="en-US" altLang="zh-TW" sz="2400" dirty="0">
                          <a:latin typeface="微軟正黑體" panose="020B0604030504040204" pitchFamily="34" charset="-120"/>
                          <a:ea typeface="微軟正黑體" panose="020B0604030504040204" pitchFamily="34" charset="-120"/>
                        </a:rPr>
                        <a:t>2</a:t>
                      </a:r>
                      <a:r>
                        <a:rPr lang="zh-TW" altLang="en-US" sz="2400" dirty="0">
                          <a:latin typeface="微軟正黑體" panose="020B0604030504040204" pitchFamily="34" charset="-120"/>
                          <a:ea typeface="微軟正黑體" panose="020B0604030504040204" pitchFamily="34" charset="-120"/>
                        </a:rPr>
                        <a:t>個月</a:t>
                      </a:r>
                    </a:p>
                  </a:txBody>
                  <a:tcPr marL="91445" marR="91445" marT="45728" marB="457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pPr>
                      <a:r>
                        <a:rPr lang="zh-TW" altLang="en-US" sz="2400" dirty="0">
                          <a:latin typeface="微軟正黑體" panose="020B0604030504040204" pitchFamily="34" charset="-120"/>
                          <a:ea typeface="微軟正黑體" panose="020B0604030504040204" pitchFamily="34" charset="-120"/>
                        </a:rPr>
                        <a:t>當日</a:t>
                      </a:r>
                    </a:p>
                  </a:txBody>
                  <a:tcPr marL="91445" marR="91445" marT="45728" marB="457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279904" y="877455"/>
            <a:ext cx="8886860" cy="5483720"/>
          </a:xfrm>
          <a:prstGeom prst="rect">
            <a:avLst/>
          </a:prstGeom>
        </p:spPr>
      </p:pic>
      <p:sp>
        <p:nvSpPr>
          <p:cNvPr id="3" name="object 3"/>
          <p:cNvSpPr txBox="1">
            <a:spLocks noGrp="1"/>
          </p:cNvSpPr>
          <p:nvPr>
            <p:ph type="title"/>
          </p:nvPr>
        </p:nvSpPr>
        <p:spPr>
          <a:xfrm>
            <a:off x="1796473" y="181995"/>
            <a:ext cx="9601200" cy="629660"/>
          </a:xfrm>
          <a:prstGeom prst="rect">
            <a:avLst/>
          </a:prstGeom>
        </p:spPr>
        <p:txBody>
          <a:bodyPr vert="horz" wrap="square" lIns="0" tIns="13970" rIns="0" bIns="0" rtlCol="0" anchor="t">
            <a:spAutoFit/>
          </a:bodyPr>
          <a:lstStyle/>
          <a:p>
            <a:pPr marL="13970">
              <a:lnSpc>
                <a:spcPct val="100000"/>
              </a:lnSpc>
              <a:spcBef>
                <a:spcPts val="110"/>
              </a:spcBef>
            </a:pPr>
            <a:r>
              <a:rPr spc="10" dirty="0"/>
              <a:t>申報</a:t>
            </a:r>
            <a:r>
              <a:rPr spc="5" dirty="0"/>
              <a:t>表</a:t>
            </a:r>
            <a:r>
              <a:rPr spc="5" dirty="0">
                <a:latin typeface="Arial"/>
                <a:cs typeface="Arial"/>
              </a:rPr>
              <a:t>-</a:t>
            </a:r>
            <a:r>
              <a:rPr spc="5" dirty="0"/>
              <a:t>保險</a:t>
            </a:r>
          </a:p>
        </p:txBody>
      </p:sp>
      <p:sp>
        <p:nvSpPr>
          <p:cNvPr id="4" name="object 4"/>
          <p:cNvSpPr txBox="1">
            <a:spLocks noGrp="1"/>
          </p:cNvSpPr>
          <p:nvPr>
            <p:ph type="sldNum" sz="quarter" idx="7"/>
          </p:nvPr>
        </p:nvSpPr>
        <p:spPr>
          <a:xfrm>
            <a:off x="12520736" y="6597985"/>
            <a:ext cx="1596292" cy="115416"/>
          </a:xfrm>
          <a:prstGeom prst="rect">
            <a:avLst/>
          </a:prstGeom>
        </p:spPr>
        <p:txBody>
          <a:bodyPr vert="horz" wrap="square" lIns="0" tIns="0" rIns="0" bIns="0" rtlCol="0" anchor="ctr">
            <a:spAutoFit/>
          </a:bodyPr>
          <a:lstStyle/>
          <a:p>
            <a:pPr marL="38100">
              <a:lnSpc>
                <a:spcPts val="894"/>
              </a:lnSpc>
            </a:pPr>
            <a:fld id="{81D60167-4931-47E6-BA6A-407CBD079E47}" type="slidenum">
              <a:rPr spc="-5" dirty="0"/>
              <a:pPr marL="38100">
                <a:lnSpc>
                  <a:spcPts val="894"/>
                </a:lnSpc>
              </a:pPr>
              <a:t>80</a:t>
            </a:fld>
            <a:endParaRPr spc="-5" dirty="0"/>
          </a:p>
        </p:txBody>
      </p:sp>
      <p:sp>
        <p:nvSpPr>
          <p:cNvPr id="5" name="矩形 4">
            <a:extLst>
              <a:ext uri="{FF2B5EF4-FFF2-40B4-BE49-F238E27FC236}">
                <a16:creationId xmlns:a16="http://schemas.microsoft.com/office/drawing/2014/main" id="{05769FAB-7286-1CCB-0952-7F866D129E70}"/>
              </a:ext>
            </a:extLst>
          </p:cNvPr>
          <p:cNvSpPr/>
          <p:nvPr/>
        </p:nvSpPr>
        <p:spPr>
          <a:xfrm>
            <a:off x="4525818" y="4590473"/>
            <a:ext cx="6382327" cy="277091"/>
          </a:xfrm>
          <a:prstGeom prst="rect">
            <a:avLst/>
          </a:prstGeom>
          <a:no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14804" y="1240664"/>
            <a:ext cx="7856220" cy="4050665"/>
          </a:xfrm>
          <a:prstGeom prst="rect">
            <a:avLst/>
          </a:prstGeom>
        </p:spPr>
        <p:txBody>
          <a:bodyPr vert="horz" wrap="square" lIns="0" tIns="12700" rIns="0" bIns="0" rtlCol="0">
            <a:spAutoFit/>
          </a:bodyPr>
          <a:lstStyle/>
          <a:p>
            <a:pPr marL="527685" marR="5080" indent="-515620" algn="just">
              <a:spcBef>
                <a:spcPts val="100"/>
              </a:spcBef>
              <a:buFont typeface="Arial MT"/>
              <a:buAutoNum type="arabicPeriod"/>
              <a:tabLst>
                <a:tab pos="528320" algn="l"/>
              </a:tabLst>
            </a:pPr>
            <a:r>
              <a:rPr sz="2400" dirty="0">
                <a:latin typeface="Microsoft JhengHei"/>
                <a:cs typeface="Microsoft JhengHei"/>
              </a:rPr>
              <a:t>「保險」指「儲蓄型壽險」、「投資型壽險」及「年金 </a:t>
            </a:r>
            <a:r>
              <a:rPr sz="2400" spc="-5" dirty="0">
                <a:latin typeface="Microsoft JhengHei"/>
                <a:cs typeface="Microsoft JhengHei"/>
              </a:rPr>
              <a:t>型保險」之保險契約類型。</a:t>
            </a:r>
            <a:endParaRPr sz="2400" dirty="0">
              <a:latin typeface="Microsoft JhengHei"/>
              <a:cs typeface="Microsoft JhengHei"/>
            </a:endParaRPr>
          </a:p>
          <a:p>
            <a:pPr marL="527685" marR="5080" indent="-515620" algn="just">
              <a:buFont typeface="Arial MT"/>
              <a:buAutoNum type="arabicPeriod"/>
              <a:tabLst>
                <a:tab pos="528320" algn="l"/>
              </a:tabLst>
            </a:pPr>
            <a:r>
              <a:rPr sz="2400" dirty="0">
                <a:latin typeface="Microsoft JhengHei"/>
                <a:cs typeface="Microsoft JhengHei"/>
              </a:rPr>
              <a:t>「儲蓄型壽險」指滿期保險金、生存（還本）保險金、 </a:t>
            </a:r>
            <a:r>
              <a:rPr sz="2400" spc="-5" dirty="0">
                <a:latin typeface="Microsoft JhengHei"/>
                <a:cs typeface="Microsoft JhengHei"/>
              </a:rPr>
              <a:t>繳費期滿生存保險金、祝壽保險金、教育保險金、立業 </a:t>
            </a:r>
            <a:r>
              <a:rPr sz="2400" dirty="0">
                <a:latin typeface="Microsoft JhengHei"/>
                <a:cs typeface="Microsoft JhengHei"/>
              </a:rPr>
              <a:t>保險金、養老保險金等商品內容含有生存保險金特性之 保險契約；「投資型壽險」指商品名稱含有變額壽險、 變額萬能壽險、投資型保險、投資連（鏈）結型保險等 文字之保險契約；「年金型保險」指即期年金保險、遞 延年金保險、利率變動型年金保險、勞退企業年金保險</a:t>
            </a:r>
          </a:p>
          <a:p>
            <a:pPr marL="527685" marR="5080">
              <a:spcBef>
                <a:spcPts val="10"/>
              </a:spcBef>
            </a:pPr>
            <a:r>
              <a:rPr sz="2400" dirty="0">
                <a:latin typeface="Microsoft JhengHei"/>
                <a:cs typeface="Microsoft JhengHei"/>
              </a:rPr>
              <a:t>、勞退個人年金保險等商品名稱含有年金保險等文字之 </a:t>
            </a:r>
            <a:r>
              <a:rPr sz="2400" spc="-5" dirty="0">
                <a:latin typeface="Microsoft JhengHei"/>
                <a:cs typeface="Microsoft JhengHei"/>
              </a:rPr>
              <a:t>保險契約。</a:t>
            </a:r>
            <a:endParaRPr sz="2400" dirty="0">
              <a:latin typeface="Microsoft JhengHei"/>
              <a:cs typeface="Microsoft JhengHei"/>
            </a:endParaRPr>
          </a:p>
        </p:txBody>
      </p:sp>
      <p:sp>
        <p:nvSpPr>
          <p:cNvPr id="4" name="object 4"/>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81</a:t>
            </a:fld>
            <a:endParaRPr spc="-5" dirty="0"/>
          </a:p>
        </p:txBody>
      </p:sp>
      <p:sp>
        <p:nvSpPr>
          <p:cNvPr id="3" name="object 3"/>
          <p:cNvSpPr txBox="1">
            <a:spLocks noGrp="1"/>
          </p:cNvSpPr>
          <p:nvPr>
            <p:ph type="title"/>
          </p:nvPr>
        </p:nvSpPr>
        <p:spPr>
          <a:xfrm>
            <a:off x="4155694" y="398730"/>
            <a:ext cx="5043724" cy="691215"/>
          </a:xfrm>
          <a:prstGeom prst="rect">
            <a:avLst/>
          </a:prstGeom>
        </p:spPr>
        <p:txBody>
          <a:bodyPr vert="horz" wrap="square" lIns="0" tIns="13970" rIns="0" bIns="0" rtlCol="0" anchor="t">
            <a:spAutoFit/>
          </a:bodyPr>
          <a:lstStyle/>
          <a:p>
            <a:pPr marL="12700">
              <a:lnSpc>
                <a:spcPct val="100000"/>
              </a:lnSpc>
              <a:spcBef>
                <a:spcPts val="110"/>
              </a:spcBef>
            </a:pPr>
            <a:r>
              <a:rPr spc="5" dirty="0"/>
              <a:t>保</a:t>
            </a:r>
            <a:r>
              <a:rPr spc="10" dirty="0"/>
              <a:t>險</a:t>
            </a:r>
            <a:r>
              <a:rPr spc="5" dirty="0">
                <a:latin typeface="Arial"/>
                <a:cs typeface="Arial"/>
              </a:rPr>
              <a:t>-</a:t>
            </a:r>
            <a:r>
              <a:rPr spc="5" dirty="0"/>
              <a:t>注意事</a:t>
            </a:r>
            <a:r>
              <a:rPr spc="10" dirty="0"/>
              <a:t>項</a:t>
            </a:r>
            <a:r>
              <a:rPr sz="2400" spc="-5" dirty="0">
                <a:latin typeface="Arial"/>
                <a:cs typeface="Arial"/>
              </a:rPr>
              <a:t>(1/2)</a:t>
            </a:r>
            <a:endParaRPr sz="2400" dirty="0">
              <a:latin typeface="Arial"/>
              <a:cs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14804" y="1509521"/>
            <a:ext cx="7946390" cy="4235450"/>
          </a:xfrm>
          <a:prstGeom prst="rect">
            <a:avLst/>
          </a:prstGeom>
        </p:spPr>
        <p:txBody>
          <a:bodyPr vert="horz" wrap="square" lIns="0" tIns="12700" rIns="0" bIns="0" rtlCol="0">
            <a:spAutoFit/>
          </a:bodyPr>
          <a:lstStyle/>
          <a:p>
            <a:pPr marL="299085" marR="6350" indent="-287020">
              <a:spcBef>
                <a:spcPts val="100"/>
              </a:spcBef>
              <a:buSzPct val="95833"/>
              <a:buFont typeface="Wingdings"/>
              <a:buChar char=""/>
              <a:tabLst>
                <a:tab pos="314325" algn="l"/>
              </a:tabLst>
            </a:pPr>
            <a:r>
              <a:rPr sz="2400" dirty="0">
                <a:latin typeface="Microsoft JhengHei"/>
                <a:cs typeface="Microsoft JhengHei"/>
              </a:rPr>
              <a:t>同一保險公司、同一保險名稱如屬不同保單號碼，應逐筆 列出。</a:t>
            </a:r>
            <a:endParaRPr sz="2400">
              <a:latin typeface="Microsoft JhengHei"/>
              <a:cs typeface="Microsoft JhengHei"/>
            </a:endParaRPr>
          </a:p>
          <a:p>
            <a:pPr marL="299085" marR="5080" indent="-287020">
              <a:buSzPct val="95833"/>
              <a:buFont typeface="Wingdings"/>
              <a:buChar char=""/>
              <a:tabLst>
                <a:tab pos="314325" algn="l"/>
              </a:tabLst>
            </a:pPr>
            <a:r>
              <a:rPr sz="2400" dirty="0">
                <a:latin typeface="Microsoft JhengHei"/>
                <a:cs typeface="Microsoft JhengHei"/>
              </a:rPr>
              <a:t>若下拉選單內沒有所屬保險公司</a:t>
            </a:r>
            <a:r>
              <a:rPr sz="2400" spc="10" dirty="0">
                <a:latin typeface="Microsoft JhengHei"/>
                <a:cs typeface="Microsoft JhengHei"/>
              </a:rPr>
              <a:t>，</a:t>
            </a:r>
            <a:r>
              <a:rPr sz="2400" dirty="0">
                <a:latin typeface="Microsoft JhengHei"/>
                <a:cs typeface="Microsoft JhengHei"/>
              </a:rPr>
              <a:t>可於選單內選「其他」 後在下方欄位自行輸入。</a:t>
            </a:r>
            <a:endParaRPr sz="2400">
              <a:latin typeface="Microsoft JhengHei"/>
              <a:cs typeface="Microsoft JhengHei"/>
            </a:endParaRPr>
          </a:p>
          <a:p>
            <a:pPr marL="313690" indent="-301625">
              <a:spcBef>
                <a:spcPts val="5"/>
              </a:spcBef>
              <a:buSzPct val="95833"/>
              <a:buFont typeface="Wingdings"/>
              <a:buChar char=""/>
              <a:tabLst>
                <a:tab pos="314325" algn="l"/>
              </a:tabLst>
            </a:pPr>
            <a:r>
              <a:rPr sz="2400" dirty="0">
                <a:latin typeface="Microsoft JhengHei"/>
                <a:cs typeface="Microsoft JhengHei"/>
              </a:rPr>
              <a:t>保險格式更新。</a:t>
            </a:r>
            <a:endParaRPr sz="2400">
              <a:latin typeface="Microsoft JhengHei"/>
              <a:cs typeface="Microsoft JhengHei"/>
            </a:endParaRPr>
          </a:p>
          <a:p>
            <a:pPr marL="469900" indent="-457834">
              <a:buFont typeface="Wingdings"/>
              <a:buChar char=""/>
              <a:tabLst>
                <a:tab pos="469900" algn="l"/>
                <a:tab pos="470534" algn="l"/>
              </a:tabLst>
            </a:pPr>
            <a:r>
              <a:rPr sz="2400" dirty="0">
                <a:latin typeface="Microsoft JhengHei"/>
                <a:cs typeface="Microsoft JhengHei"/>
              </a:rPr>
              <a:t>發文日期：中華民</a:t>
            </a:r>
            <a:r>
              <a:rPr sz="2400" spc="5" dirty="0">
                <a:latin typeface="Microsoft JhengHei"/>
                <a:cs typeface="Microsoft JhengHei"/>
              </a:rPr>
              <a:t>國</a:t>
            </a:r>
            <a:r>
              <a:rPr sz="2400" dirty="0">
                <a:latin typeface="Microsoft JhengHei"/>
                <a:cs typeface="Microsoft JhengHei"/>
              </a:rPr>
              <a:t>110年3月8日</a:t>
            </a:r>
            <a:endParaRPr sz="2400">
              <a:latin typeface="Microsoft JhengHei"/>
              <a:cs typeface="Microsoft JhengHei"/>
            </a:endParaRPr>
          </a:p>
          <a:p>
            <a:pPr marL="469900" indent="-457834">
              <a:buFont typeface="Wingdings"/>
              <a:buChar char=""/>
              <a:tabLst>
                <a:tab pos="469900" algn="l"/>
                <a:tab pos="470534" algn="l"/>
              </a:tabLst>
            </a:pPr>
            <a:r>
              <a:rPr sz="2400" spc="-5" dirty="0">
                <a:latin typeface="Microsoft JhengHei"/>
                <a:cs typeface="Microsoft JhengHei"/>
              </a:rPr>
              <a:t>發文字號：法授廉財字</a:t>
            </a:r>
            <a:r>
              <a:rPr sz="2400" spc="5" dirty="0">
                <a:latin typeface="Microsoft JhengHei"/>
                <a:cs typeface="Microsoft JhengHei"/>
              </a:rPr>
              <a:t>第</a:t>
            </a:r>
            <a:r>
              <a:rPr sz="2400" dirty="0">
                <a:latin typeface="Microsoft JhengHei"/>
                <a:cs typeface="Microsoft JhengHei"/>
              </a:rPr>
              <a:t>1100500119</a:t>
            </a:r>
            <a:r>
              <a:rPr sz="2400" spc="-20" dirty="0">
                <a:latin typeface="Microsoft JhengHei"/>
                <a:cs typeface="Microsoft JhengHei"/>
              </a:rPr>
              <a:t>0</a:t>
            </a:r>
            <a:r>
              <a:rPr sz="2400" dirty="0">
                <a:latin typeface="Microsoft JhengHei"/>
                <a:cs typeface="Microsoft JhengHei"/>
              </a:rPr>
              <a:t>號</a:t>
            </a:r>
            <a:endParaRPr sz="2400">
              <a:latin typeface="Microsoft JhengHei"/>
              <a:cs typeface="Microsoft JhengHei"/>
            </a:endParaRPr>
          </a:p>
          <a:p>
            <a:pPr>
              <a:spcBef>
                <a:spcPts val="70"/>
              </a:spcBef>
            </a:pPr>
            <a:endParaRPr>
              <a:latin typeface="Microsoft JhengHei"/>
              <a:cs typeface="Microsoft JhengHei"/>
            </a:endParaRPr>
          </a:p>
          <a:p>
            <a:pPr marL="12700" marR="59055" algn="just"/>
            <a:r>
              <a:rPr sz="2000" b="1" spc="-10" dirty="0">
                <a:solidFill>
                  <a:srgbClr val="117873"/>
                </a:solidFill>
                <a:latin typeface="Microsoft JhengHei"/>
                <a:cs typeface="Microsoft JhengHei"/>
              </a:rPr>
              <a:t>本部修正公職人員財產申報表填表</a:t>
            </a:r>
            <a:r>
              <a:rPr sz="2000" b="1" spc="10" dirty="0">
                <a:solidFill>
                  <a:srgbClr val="117873"/>
                </a:solidFill>
                <a:latin typeface="Microsoft JhengHei"/>
                <a:cs typeface="Microsoft JhengHei"/>
              </a:rPr>
              <a:t>說</a:t>
            </a:r>
            <a:r>
              <a:rPr sz="2000" b="1" spc="-10" dirty="0">
                <a:solidFill>
                  <a:srgbClr val="117873"/>
                </a:solidFill>
                <a:latin typeface="Microsoft JhengHei"/>
                <a:cs typeface="Microsoft JhengHei"/>
              </a:rPr>
              <a:t>明部</a:t>
            </a:r>
            <a:r>
              <a:rPr sz="2000" b="1" spc="10" dirty="0">
                <a:solidFill>
                  <a:srgbClr val="117873"/>
                </a:solidFill>
                <a:latin typeface="Microsoft JhengHei"/>
                <a:cs typeface="Microsoft JhengHei"/>
              </a:rPr>
              <a:t>分</a:t>
            </a:r>
            <a:r>
              <a:rPr sz="2000" b="1" spc="-10" dirty="0">
                <a:solidFill>
                  <a:srgbClr val="117873"/>
                </a:solidFill>
                <a:latin typeface="Microsoft JhengHei"/>
                <a:cs typeface="Microsoft JhengHei"/>
              </a:rPr>
              <a:t>規定</a:t>
            </a:r>
            <a:r>
              <a:rPr sz="2000" b="1" spc="10" dirty="0">
                <a:solidFill>
                  <a:srgbClr val="117873"/>
                </a:solidFill>
                <a:latin typeface="Microsoft JhengHei"/>
                <a:cs typeface="Microsoft JhengHei"/>
              </a:rPr>
              <a:t>，</a:t>
            </a:r>
            <a:r>
              <a:rPr sz="2000" b="1" spc="-10" dirty="0">
                <a:solidFill>
                  <a:srgbClr val="117873"/>
                </a:solidFill>
                <a:latin typeface="Microsoft JhengHei"/>
                <a:cs typeface="Microsoft JhengHei"/>
              </a:rPr>
              <a:t>增列</a:t>
            </a:r>
            <a:r>
              <a:rPr sz="2000" b="1" spc="10" dirty="0">
                <a:solidFill>
                  <a:srgbClr val="117873"/>
                </a:solidFill>
                <a:latin typeface="Microsoft JhengHei"/>
                <a:cs typeface="Microsoft JhengHei"/>
              </a:rPr>
              <a:t>保</a:t>
            </a:r>
            <a:r>
              <a:rPr sz="2000" b="1" spc="-10" dirty="0">
                <a:solidFill>
                  <a:srgbClr val="117873"/>
                </a:solidFill>
                <a:latin typeface="Microsoft JhengHei"/>
                <a:cs typeface="Microsoft JhengHei"/>
              </a:rPr>
              <a:t>險應</a:t>
            </a:r>
            <a:r>
              <a:rPr sz="2000" b="1" spc="10" dirty="0">
                <a:solidFill>
                  <a:srgbClr val="117873"/>
                </a:solidFill>
                <a:latin typeface="Microsoft JhengHei"/>
                <a:cs typeface="Microsoft JhengHei"/>
              </a:rPr>
              <a:t>申</a:t>
            </a:r>
            <a:r>
              <a:rPr sz="2000" b="1" spc="-10" dirty="0">
                <a:solidFill>
                  <a:srgbClr val="117873"/>
                </a:solidFill>
                <a:latin typeface="Microsoft JhengHei"/>
                <a:cs typeface="Microsoft JhengHei"/>
              </a:rPr>
              <a:t>報保險 公司、保險名稱、保單號碼、要保</a:t>
            </a:r>
            <a:r>
              <a:rPr sz="2000" b="1" spc="10" dirty="0">
                <a:solidFill>
                  <a:srgbClr val="117873"/>
                </a:solidFill>
                <a:latin typeface="Microsoft JhengHei"/>
                <a:cs typeface="Microsoft JhengHei"/>
              </a:rPr>
              <a:t>人</a:t>
            </a:r>
            <a:r>
              <a:rPr sz="2000" b="1" spc="-10" dirty="0">
                <a:solidFill>
                  <a:srgbClr val="117873"/>
                </a:solidFill>
                <a:latin typeface="Microsoft JhengHei"/>
                <a:cs typeface="Microsoft JhengHei"/>
              </a:rPr>
              <a:t>、保</a:t>
            </a:r>
            <a:r>
              <a:rPr sz="2000" b="1" spc="10" dirty="0">
                <a:solidFill>
                  <a:srgbClr val="117873"/>
                </a:solidFill>
                <a:latin typeface="Microsoft JhengHei"/>
                <a:cs typeface="Microsoft JhengHei"/>
              </a:rPr>
              <a:t>險</a:t>
            </a:r>
            <a:r>
              <a:rPr sz="2000" b="1" spc="-10" dirty="0">
                <a:solidFill>
                  <a:srgbClr val="117873"/>
                </a:solidFill>
                <a:latin typeface="Microsoft JhengHei"/>
                <a:cs typeface="Microsoft JhengHei"/>
              </a:rPr>
              <a:t>契約</a:t>
            </a:r>
            <a:r>
              <a:rPr sz="2000" b="1" spc="10" dirty="0">
                <a:solidFill>
                  <a:srgbClr val="117873"/>
                </a:solidFill>
                <a:latin typeface="Microsoft JhengHei"/>
                <a:cs typeface="Microsoft JhengHei"/>
              </a:rPr>
              <a:t>類</a:t>
            </a:r>
            <a:r>
              <a:rPr sz="2000" b="1" spc="-10" dirty="0">
                <a:solidFill>
                  <a:srgbClr val="117873"/>
                </a:solidFill>
                <a:latin typeface="Microsoft JhengHei"/>
                <a:cs typeface="Microsoft JhengHei"/>
              </a:rPr>
              <a:t>型、</a:t>
            </a:r>
            <a:r>
              <a:rPr sz="2000" b="1" spc="10" dirty="0">
                <a:solidFill>
                  <a:srgbClr val="117873"/>
                </a:solidFill>
                <a:latin typeface="Microsoft JhengHei"/>
                <a:cs typeface="Microsoft JhengHei"/>
              </a:rPr>
              <a:t>保</a:t>
            </a:r>
            <a:r>
              <a:rPr sz="2000" b="1" spc="-10" dirty="0">
                <a:solidFill>
                  <a:srgbClr val="117873"/>
                </a:solidFill>
                <a:latin typeface="Microsoft JhengHei"/>
                <a:cs typeface="Microsoft JhengHei"/>
              </a:rPr>
              <a:t>險金</a:t>
            </a:r>
            <a:r>
              <a:rPr sz="2000" b="1" spc="10" dirty="0">
                <a:solidFill>
                  <a:srgbClr val="117873"/>
                </a:solidFill>
                <a:latin typeface="Microsoft JhengHei"/>
                <a:cs typeface="Microsoft JhengHei"/>
              </a:rPr>
              <a:t>額</a:t>
            </a:r>
            <a:r>
              <a:rPr sz="2000" b="1" spc="-10" dirty="0">
                <a:solidFill>
                  <a:srgbClr val="117873"/>
                </a:solidFill>
                <a:latin typeface="Microsoft JhengHei"/>
                <a:cs typeface="Microsoft JhengHei"/>
              </a:rPr>
              <a:t>、契約 始日、契約終日、外幣幣別、累積</a:t>
            </a:r>
            <a:r>
              <a:rPr sz="2000" b="1" spc="10" dirty="0">
                <a:solidFill>
                  <a:srgbClr val="117873"/>
                </a:solidFill>
                <a:latin typeface="Microsoft JhengHei"/>
                <a:cs typeface="Microsoft JhengHei"/>
              </a:rPr>
              <a:t>已</a:t>
            </a:r>
            <a:r>
              <a:rPr sz="2000" b="1" spc="-10" dirty="0">
                <a:solidFill>
                  <a:srgbClr val="117873"/>
                </a:solidFill>
                <a:latin typeface="Microsoft JhengHei"/>
                <a:cs typeface="Microsoft JhengHei"/>
              </a:rPr>
              <a:t>繳保</a:t>
            </a:r>
            <a:r>
              <a:rPr sz="2000" b="1" spc="10" dirty="0">
                <a:solidFill>
                  <a:srgbClr val="117873"/>
                </a:solidFill>
                <a:latin typeface="Microsoft JhengHei"/>
                <a:cs typeface="Microsoft JhengHei"/>
              </a:rPr>
              <a:t>險</a:t>
            </a:r>
            <a:r>
              <a:rPr sz="2000" b="1" spc="-10" dirty="0">
                <a:solidFill>
                  <a:srgbClr val="117873"/>
                </a:solidFill>
                <a:latin typeface="Microsoft JhengHei"/>
                <a:cs typeface="Microsoft JhengHei"/>
              </a:rPr>
              <a:t>費外</a:t>
            </a:r>
            <a:r>
              <a:rPr sz="2000" b="1" spc="10" dirty="0">
                <a:solidFill>
                  <a:srgbClr val="117873"/>
                </a:solidFill>
                <a:latin typeface="Microsoft JhengHei"/>
                <a:cs typeface="Microsoft JhengHei"/>
              </a:rPr>
              <a:t>幣</a:t>
            </a:r>
            <a:r>
              <a:rPr sz="2000" b="1" spc="-10" dirty="0">
                <a:solidFill>
                  <a:srgbClr val="117873"/>
                </a:solidFill>
                <a:latin typeface="Microsoft JhengHei"/>
                <a:cs typeface="Microsoft JhengHei"/>
              </a:rPr>
              <a:t>總額</a:t>
            </a:r>
            <a:r>
              <a:rPr sz="2000" b="1" spc="10" dirty="0">
                <a:solidFill>
                  <a:srgbClr val="117873"/>
                </a:solidFill>
                <a:latin typeface="Microsoft JhengHei"/>
                <a:cs typeface="Microsoft JhengHei"/>
              </a:rPr>
              <a:t>、</a:t>
            </a:r>
            <a:r>
              <a:rPr sz="2000" b="1" spc="-10" dirty="0">
                <a:solidFill>
                  <a:srgbClr val="117873"/>
                </a:solidFill>
                <a:latin typeface="Microsoft JhengHei"/>
                <a:cs typeface="Microsoft JhengHei"/>
              </a:rPr>
              <a:t>累積</a:t>
            </a:r>
            <a:r>
              <a:rPr sz="2000" b="1" spc="10" dirty="0">
                <a:solidFill>
                  <a:srgbClr val="117873"/>
                </a:solidFill>
                <a:latin typeface="Microsoft JhengHei"/>
                <a:cs typeface="Microsoft JhengHei"/>
              </a:rPr>
              <a:t>已</a:t>
            </a:r>
            <a:r>
              <a:rPr sz="2000" b="1" spc="-10" dirty="0">
                <a:solidFill>
                  <a:srgbClr val="117873"/>
                </a:solidFill>
                <a:latin typeface="Microsoft JhengHei"/>
                <a:cs typeface="Microsoft JhengHei"/>
              </a:rPr>
              <a:t>繳保險 費折合新臺幣總額，業</a:t>
            </a:r>
            <a:r>
              <a:rPr sz="2000" b="1" spc="-30" dirty="0">
                <a:solidFill>
                  <a:srgbClr val="117873"/>
                </a:solidFill>
                <a:latin typeface="Microsoft JhengHei"/>
                <a:cs typeface="Microsoft JhengHei"/>
              </a:rPr>
              <a:t>自</a:t>
            </a:r>
            <a:r>
              <a:rPr sz="2000" b="1" spc="-50" dirty="0">
                <a:solidFill>
                  <a:srgbClr val="117873"/>
                </a:solidFill>
                <a:latin typeface="Arial"/>
                <a:cs typeface="Arial"/>
              </a:rPr>
              <a:t>110</a:t>
            </a:r>
            <a:r>
              <a:rPr sz="2000" b="1" spc="10" dirty="0">
                <a:solidFill>
                  <a:srgbClr val="117873"/>
                </a:solidFill>
                <a:latin typeface="Microsoft JhengHei"/>
                <a:cs typeface="Microsoft JhengHei"/>
              </a:rPr>
              <a:t>年</a:t>
            </a:r>
            <a:r>
              <a:rPr sz="2000" b="1" spc="-10" dirty="0">
                <a:solidFill>
                  <a:srgbClr val="117873"/>
                </a:solidFill>
                <a:latin typeface="Arial"/>
                <a:cs typeface="Arial"/>
              </a:rPr>
              <a:t>3</a:t>
            </a:r>
            <a:r>
              <a:rPr sz="2000" b="1" spc="10" dirty="0">
                <a:solidFill>
                  <a:srgbClr val="117873"/>
                </a:solidFill>
                <a:latin typeface="Microsoft JhengHei"/>
                <a:cs typeface="Microsoft JhengHei"/>
              </a:rPr>
              <a:t>月</a:t>
            </a:r>
            <a:r>
              <a:rPr sz="2000" b="1" spc="-10" dirty="0">
                <a:solidFill>
                  <a:srgbClr val="117873"/>
                </a:solidFill>
                <a:latin typeface="Arial"/>
                <a:cs typeface="Arial"/>
              </a:rPr>
              <a:t>8</a:t>
            </a:r>
            <a:r>
              <a:rPr sz="2000" b="1" spc="-10" dirty="0">
                <a:solidFill>
                  <a:srgbClr val="117873"/>
                </a:solidFill>
                <a:latin typeface="Microsoft JhengHei"/>
                <a:cs typeface="Microsoft JhengHei"/>
              </a:rPr>
              <a:t>日</a:t>
            </a:r>
            <a:r>
              <a:rPr sz="2000" b="1" spc="10" dirty="0">
                <a:solidFill>
                  <a:srgbClr val="117873"/>
                </a:solidFill>
                <a:latin typeface="Microsoft JhengHei"/>
                <a:cs typeface="Microsoft JhengHei"/>
              </a:rPr>
              <a:t>生</a:t>
            </a:r>
            <a:r>
              <a:rPr sz="2000" b="1" spc="-10" dirty="0">
                <a:solidFill>
                  <a:srgbClr val="117873"/>
                </a:solidFill>
                <a:latin typeface="Microsoft JhengHei"/>
                <a:cs typeface="Microsoft JhengHei"/>
              </a:rPr>
              <a:t>效。</a:t>
            </a:r>
            <a:endParaRPr sz="2000">
              <a:latin typeface="Microsoft JhengHei"/>
              <a:cs typeface="Microsoft JhengHei"/>
            </a:endParaRPr>
          </a:p>
        </p:txBody>
      </p:sp>
      <p:sp>
        <p:nvSpPr>
          <p:cNvPr id="4" name="object 4"/>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82</a:t>
            </a:fld>
            <a:endParaRPr spc="-5" dirty="0"/>
          </a:p>
        </p:txBody>
      </p:sp>
      <p:sp>
        <p:nvSpPr>
          <p:cNvPr id="3" name="object 3"/>
          <p:cNvSpPr txBox="1">
            <a:spLocks noGrp="1"/>
          </p:cNvSpPr>
          <p:nvPr>
            <p:ph type="title"/>
          </p:nvPr>
        </p:nvSpPr>
        <p:spPr>
          <a:xfrm>
            <a:off x="4155694" y="398730"/>
            <a:ext cx="4895942" cy="691215"/>
          </a:xfrm>
          <a:prstGeom prst="rect">
            <a:avLst/>
          </a:prstGeom>
        </p:spPr>
        <p:txBody>
          <a:bodyPr vert="horz" wrap="square" lIns="0" tIns="13970" rIns="0" bIns="0" rtlCol="0" anchor="t">
            <a:spAutoFit/>
          </a:bodyPr>
          <a:lstStyle/>
          <a:p>
            <a:pPr marL="12700">
              <a:lnSpc>
                <a:spcPct val="100000"/>
              </a:lnSpc>
              <a:spcBef>
                <a:spcPts val="110"/>
              </a:spcBef>
            </a:pPr>
            <a:r>
              <a:rPr spc="5" dirty="0"/>
              <a:t>保</a:t>
            </a:r>
            <a:r>
              <a:rPr spc="10" dirty="0"/>
              <a:t>險</a:t>
            </a:r>
            <a:r>
              <a:rPr spc="5" dirty="0">
                <a:latin typeface="Arial"/>
                <a:cs typeface="Arial"/>
              </a:rPr>
              <a:t>-</a:t>
            </a:r>
            <a:r>
              <a:rPr spc="5" dirty="0"/>
              <a:t>注意事</a:t>
            </a:r>
            <a:r>
              <a:rPr spc="10" dirty="0"/>
              <a:t>項</a:t>
            </a:r>
            <a:r>
              <a:rPr sz="2400" spc="-5" dirty="0">
                <a:latin typeface="Arial"/>
                <a:cs typeface="Arial"/>
              </a:rPr>
              <a:t>(2/2)</a:t>
            </a:r>
            <a:endParaRPr sz="2400" dirty="0">
              <a:latin typeface="Arial"/>
              <a:cs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95600" y="685800"/>
            <a:ext cx="9601200" cy="629660"/>
          </a:xfrm>
          <a:prstGeom prst="rect">
            <a:avLst/>
          </a:prstGeom>
        </p:spPr>
        <p:txBody>
          <a:bodyPr vert="horz" wrap="square" lIns="0" tIns="13970" rIns="0" bIns="0" rtlCol="0" anchor="t">
            <a:spAutoFit/>
          </a:bodyPr>
          <a:lstStyle/>
          <a:p>
            <a:pPr marL="13970">
              <a:lnSpc>
                <a:spcPct val="100000"/>
              </a:lnSpc>
              <a:spcBef>
                <a:spcPts val="110"/>
              </a:spcBef>
            </a:pPr>
            <a:r>
              <a:rPr spc="10" dirty="0"/>
              <a:t>申報</a:t>
            </a:r>
            <a:r>
              <a:rPr spc="5" dirty="0"/>
              <a:t>表</a:t>
            </a:r>
            <a:r>
              <a:rPr spc="5" dirty="0">
                <a:latin typeface="Arial"/>
                <a:cs typeface="Arial"/>
              </a:rPr>
              <a:t>-</a:t>
            </a:r>
            <a:r>
              <a:rPr spc="5" dirty="0"/>
              <a:t>債權</a:t>
            </a:r>
          </a:p>
        </p:txBody>
      </p:sp>
      <p:pic>
        <p:nvPicPr>
          <p:cNvPr id="3" name="object 3"/>
          <p:cNvPicPr/>
          <p:nvPr/>
        </p:nvPicPr>
        <p:blipFill>
          <a:blip r:embed="rId2" cstate="print"/>
          <a:stretch>
            <a:fillRect/>
          </a:stretch>
        </p:blipFill>
        <p:spPr>
          <a:xfrm>
            <a:off x="1807463" y="2142745"/>
            <a:ext cx="8418576" cy="3051047"/>
          </a:xfrm>
          <a:prstGeom prst="rect">
            <a:avLst/>
          </a:prstGeom>
        </p:spPr>
      </p:pic>
      <p:sp>
        <p:nvSpPr>
          <p:cNvPr id="4" name="object 4"/>
          <p:cNvSpPr txBox="1">
            <a:spLocks noGrp="1"/>
          </p:cNvSpPr>
          <p:nvPr>
            <p:ph type="sldNum" sz="quarter" idx="7"/>
          </p:nvPr>
        </p:nvSpPr>
        <p:spPr>
          <a:xfrm>
            <a:off x="12520736" y="6597985"/>
            <a:ext cx="1596292" cy="115416"/>
          </a:xfrm>
          <a:prstGeom prst="rect">
            <a:avLst/>
          </a:prstGeom>
        </p:spPr>
        <p:txBody>
          <a:bodyPr vert="horz" wrap="square" lIns="0" tIns="0" rIns="0" bIns="0" rtlCol="0" anchor="ctr">
            <a:spAutoFit/>
          </a:bodyPr>
          <a:lstStyle/>
          <a:p>
            <a:pPr marL="38100">
              <a:lnSpc>
                <a:spcPts val="894"/>
              </a:lnSpc>
            </a:pPr>
            <a:fld id="{81D60167-4931-47E6-BA6A-407CBD079E47}" type="slidenum">
              <a:rPr spc="-5" dirty="0"/>
              <a:pPr marL="38100">
                <a:lnSpc>
                  <a:spcPts val="894"/>
                </a:lnSpc>
              </a:pPr>
              <a:t>83</a:t>
            </a:fld>
            <a:endParaRPr spc="-5"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14804" y="1240663"/>
            <a:ext cx="7856220" cy="2221230"/>
          </a:xfrm>
          <a:prstGeom prst="rect">
            <a:avLst/>
          </a:prstGeom>
        </p:spPr>
        <p:txBody>
          <a:bodyPr vert="horz" wrap="square" lIns="0" tIns="12700" rIns="0" bIns="0" rtlCol="0">
            <a:spAutoFit/>
          </a:bodyPr>
          <a:lstStyle/>
          <a:p>
            <a:pPr marL="527685" marR="5080" indent="-515620" algn="just">
              <a:spcBef>
                <a:spcPts val="100"/>
              </a:spcBef>
              <a:buFont typeface="Arial MT"/>
              <a:buAutoNum type="arabicPeriod"/>
              <a:tabLst>
                <a:tab pos="528320" algn="l"/>
              </a:tabLst>
            </a:pPr>
            <a:r>
              <a:rPr sz="2400" dirty="0">
                <a:latin typeface="Microsoft JhengHei"/>
                <a:cs typeface="Microsoft JhengHei"/>
              </a:rPr>
              <a:t>「債權」之申報金額，應以「申報日」當日之債權餘額 </a:t>
            </a:r>
            <a:r>
              <a:rPr sz="2400" spc="-5" dirty="0">
                <a:latin typeface="Microsoft JhengHei"/>
                <a:cs typeface="Microsoft JhengHei"/>
              </a:rPr>
              <a:t>為準，須扣除債務人已清償部分，非以原始借貸數額申 </a:t>
            </a:r>
            <a:r>
              <a:rPr sz="2400" dirty="0">
                <a:latin typeface="Microsoft JhengHei"/>
                <a:cs typeface="Microsoft JhengHei"/>
              </a:rPr>
              <a:t>報。</a:t>
            </a:r>
            <a:endParaRPr sz="2400">
              <a:latin typeface="Microsoft JhengHei"/>
              <a:cs typeface="Microsoft JhengHei"/>
            </a:endParaRPr>
          </a:p>
          <a:p>
            <a:pPr marL="527685" indent="-515620" algn="just">
              <a:buFont typeface="Arial MT"/>
              <a:buAutoNum type="arabicPeriod"/>
              <a:tabLst>
                <a:tab pos="528320" algn="l"/>
              </a:tabLst>
            </a:pPr>
            <a:r>
              <a:rPr sz="2400" spc="-5" dirty="0">
                <a:latin typeface="Microsoft JhengHei"/>
                <a:cs typeface="Microsoft JhengHei"/>
              </a:rPr>
              <a:t>申報人本人、配偶及未成年子女「各別」名下債權金額</a:t>
            </a:r>
            <a:endParaRPr sz="2400">
              <a:latin typeface="Microsoft JhengHei"/>
              <a:cs typeface="Microsoft JhengHei"/>
            </a:endParaRPr>
          </a:p>
          <a:p>
            <a:pPr marL="527685">
              <a:spcBef>
                <a:spcPts val="5"/>
              </a:spcBef>
            </a:pPr>
            <a:r>
              <a:rPr sz="2400" dirty="0">
                <a:latin typeface="Microsoft JhengHei"/>
                <a:cs typeface="Microsoft JhengHei"/>
              </a:rPr>
              <a:t>達新臺幣</a:t>
            </a:r>
            <a:r>
              <a:rPr sz="2400" dirty="0">
                <a:latin typeface="Arial MT"/>
                <a:cs typeface="Arial MT"/>
              </a:rPr>
              <a:t>10</a:t>
            </a:r>
            <a:r>
              <a:rPr sz="2400" spc="5" dirty="0">
                <a:latin typeface="Arial MT"/>
                <a:cs typeface="Arial MT"/>
              </a:rPr>
              <a:t>0</a:t>
            </a:r>
            <a:r>
              <a:rPr sz="2400" dirty="0">
                <a:latin typeface="Microsoft JhengHei"/>
                <a:cs typeface="Microsoft JhengHei"/>
              </a:rPr>
              <a:t>萬元以上者，即應申報。</a:t>
            </a:r>
            <a:endParaRPr sz="2400">
              <a:latin typeface="Microsoft JhengHei"/>
              <a:cs typeface="Microsoft JhengHei"/>
            </a:endParaRPr>
          </a:p>
          <a:p>
            <a:pPr marL="527685" indent="-515620">
              <a:buFont typeface="Arial MT"/>
              <a:buAutoNum type="arabicPeriod" startAt="3"/>
              <a:tabLst>
                <a:tab pos="527685" algn="l"/>
                <a:tab pos="528320" algn="l"/>
              </a:tabLst>
            </a:pPr>
            <a:r>
              <a:rPr sz="2400" dirty="0">
                <a:latin typeface="Microsoft JhengHei"/>
                <a:cs typeface="Microsoft JhengHei"/>
              </a:rPr>
              <a:t>債權應註明取得之時間及原因。</a:t>
            </a:r>
            <a:endParaRPr sz="2400">
              <a:latin typeface="Microsoft JhengHei"/>
              <a:cs typeface="Microsoft JhengHei"/>
            </a:endParaRPr>
          </a:p>
        </p:txBody>
      </p:sp>
      <p:sp>
        <p:nvSpPr>
          <p:cNvPr id="4" name="object 4"/>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84</a:t>
            </a:fld>
            <a:endParaRPr spc="-5" dirty="0"/>
          </a:p>
        </p:txBody>
      </p:sp>
      <p:sp>
        <p:nvSpPr>
          <p:cNvPr id="3" name="object 3"/>
          <p:cNvSpPr txBox="1">
            <a:spLocks noGrp="1"/>
          </p:cNvSpPr>
          <p:nvPr>
            <p:ph type="title"/>
          </p:nvPr>
        </p:nvSpPr>
        <p:spPr>
          <a:xfrm>
            <a:off x="4469639" y="398730"/>
            <a:ext cx="4508106" cy="691215"/>
          </a:xfrm>
          <a:prstGeom prst="rect">
            <a:avLst/>
          </a:prstGeom>
        </p:spPr>
        <p:txBody>
          <a:bodyPr vert="horz" wrap="square" lIns="0" tIns="13970" rIns="0" bIns="0" rtlCol="0" anchor="t">
            <a:spAutoFit/>
          </a:bodyPr>
          <a:lstStyle/>
          <a:p>
            <a:pPr marL="12700">
              <a:lnSpc>
                <a:spcPct val="100000"/>
              </a:lnSpc>
              <a:spcBef>
                <a:spcPts val="110"/>
              </a:spcBef>
            </a:pPr>
            <a:r>
              <a:rPr spc="5" dirty="0"/>
              <a:t>債</a:t>
            </a:r>
            <a:r>
              <a:rPr spc="10" dirty="0"/>
              <a:t>權</a:t>
            </a:r>
            <a:r>
              <a:rPr spc="5" dirty="0">
                <a:latin typeface="Arial"/>
                <a:cs typeface="Arial"/>
              </a:rPr>
              <a:t>-</a:t>
            </a:r>
            <a:r>
              <a:rPr spc="10" dirty="0"/>
              <a:t>注意事項</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95600" y="685800"/>
            <a:ext cx="9601200" cy="629660"/>
          </a:xfrm>
          <a:prstGeom prst="rect">
            <a:avLst/>
          </a:prstGeom>
        </p:spPr>
        <p:txBody>
          <a:bodyPr vert="horz" wrap="square" lIns="0" tIns="13970" rIns="0" bIns="0" rtlCol="0" anchor="t">
            <a:spAutoFit/>
          </a:bodyPr>
          <a:lstStyle/>
          <a:p>
            <a:pPr marL="13970">
              <a:lnSpc>
                <a:spcPct val="100000"/>
              </a:lnSpc>
              <a:spcBef>
                <a:spcPts val="110"/>
              </a:spcBef>
            </a:pPr>
            <a:r>
              <a:rPr spc="10" dirty="0"/>
              <a:t>申報</a:t>
            </a:r>
            <a:r>
              <a:rPr spc="5" dirty="0"/>
              <a:t>表</a:t>
            </a:r>
            <a:r>
              <a:rPr spc="5" dirty="0">
                <a:latin typeface="Arial"/>
                <a:cs typeface="Arial"/>
              </a:rPr>
              <a:t>-</a:t>
            </a:r>
            <a:r>
              <a:rPr spc="5" dirty="0"/>
              <a:t>債務</a:t>
            </a:r>
          </a:p>
        </p:txBody>
      </p:sp>
      <p:pic>
        <p:nvPicPr>
          <p:cNvPr id="3" name="object 3"/>
          <p:cNvPicPr/>
          <p:nvPr/>
        </p:nvPicPr>
        <p:blipFill>
          <a:blip r:embed="rId2" cstate="print"/>
          <a:stretch>
            <a:fillRect/>
          </a:stretch>
        </p:blipFill>
        <p:spPr>
          <a:xfrm>
            <a:off x="1734311" y="1773935"/>
            <a:ext cx="8677656" cy="3685032"/>
          </a:xfrm>
          <a:prstGeom prst="rect">
            <a:avLst/>
          </a:prstGeom>
        </p:spPr>
      </p:pic>
      <p:sp>
        <p:nvSpPr>
          <p:cNvPr id="4" name="object 4"/>
          <p:cNvSpPr txBox="1">
            <a:spLocks noGrp="1"/>
          </p:cNvSpPr>
          <p:nvPr>
            <p:ph type="sldNum" sz="quarter" idx="7"/>
          </p:nvPr>
        </p:nvSpPr>
        <p:spPr>
          <a:xfrm>
            <a:off x="12520736" y="6597985"/>
            <a:ext cx="1596292" cy="115416"/>
          </a:xfrm>
          <a:prstGeom prst="rect">
            <a:avLst/>
          </a:prstGeom>
        </p:spPr>
        <p:txBody>
          <a:bodyPr vert="horz" wrap="square" lIns="0" tIns="0" rIns="0" bIns="0" rtlCol="0" anchor="ctr">
            <a:spAutoFit/>
          </a:bodyPr>
          <a:lstStyle/>
          <a:p>
            <a:pPr marL="38100">
              <a:lnSpc>
                <a:spcPts val="894"/>
              </a:lnSpc>
            </a:pPr>
            <a:fld id="{81D60167-4931-47E6-BA6A-407CBD079E47}" type="slidenum">
              <a:rPr spc="-5" dirty="0"/>
              <a:pPr marL="38100">
                <a:lnSpc>
                  <a:spcPts val="894"/>
                </a:lnSpc>
              </a:pPr>
              <a:t>85</a:t>
            </a:fld>
            <a:endParaRPr spc="-5"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14804" y="1240663"/>
            <a:ext cx="7856220" cy="2952750"/>
          </a:xfrm>
          <a:prstGeom prst="rect">
            <a:avLst/>
          </a:prstGeom>
        </p:spPr>
        <p:txBody>
          <a:bodyPr vert="horz" wrap="square" lIns="0" tIns="12700" rIns="0" bIns="0" rtlCol="0">
            <a:spAutoFit/>
          </a:bodyPr>
          <a:lstStyle/>
          <a:p>
            <a:pPr marL="527685" marR="5080" indent="-515620" algn="just">
              <a:spcBef>
                <a:spcPts val="100"/>
              </a:spcBef>
              <a:buFont typeface="Arial MT"/>
              <a:buAutoNum type="arabicPeriod"/>
              <a:tabLst>
                <a:tab pos="528320" algn="l"/>
              </a:tabLst>
            </a:pPr>
            <a:r>
              <a:rPr sz="2400" dirty="0">
                <a:latin typeface="Microsoft JhengHei"/>
                <a:cs typeface="Microsoft JhengHei"/>
              </a:rPr>
              <a:t>「債務」之申報金額，應以「申報日」當日之債務餘額 </a:t>
            </a:r>
            <a:r>
              <a:rPr sz="2400" spc="-5" dirty="0">
                <a:latin typeface="Microsoft JhengHei"/>
                <a:cs typeface="Microsoft JhengHei"/>
              </a:rPr>
              <a:t>為準，須扣除債務人已清償部分，非以原始借貸數額申 </a:t>
            </a:r>
            <a:r>
              <a:rPr sz="2400" dirty="0">
                <a:latin typeface="Microsoft JhengHei"/>
                <a:cs typeface="Microsoft JhengHei"/>
              </a:rPr>
              <a:t>報。</a:t>
            </a:r>
            <a:endParaRPr sz="2400">
              <a:latin typeface="Microsoft JhengHei"/>
              <a:cs typeface="Microsoft JhengHei"/>
            </a:endParaRPr>
          </a:p>
          <a:p>
            <a:pPr marL="527685" indent="-515620" algn="just">
              <a:buFont typeface="Arial MT"/>
              <a:buAutoNum type="arabicPeriod"/>
              <a:tabLst>
                <a:tab pos="528320" algn="l"/>
              </a:tabLst>
            </a:pPr>
            <a:r>
              <a:rPr sz="2400" spc="-5" dirty="0">
                <a:latin typeface="Microsoft JhengHei"/>
                <a:cs typeface="Microsoft JhengHei"/>
              </a:rPr>
              <a:t>申報人本人、配偶及未成年子女「各別」名下債務金額</a:t>
            </a:r>
            <a:endParaRPr sz="2400">
              <a:latin typeface="Microsoft JhengHei"/>
              <a:cs typeface="Microsoft JhengHei"/>
            </a:endParaRPr>
          </a:p>
          <a:p>
            <a:pPr marL="527685">
              <a:spcBef>
                <a:spcPts val="5"/>
              </a:spcBef>
            </a:pPr>
            <a:r>
              <a:rPr sz="2400" dirty="0">
                <a:latin typeface="Microsoft JhengHei"/>
                <a:cs typeface="Microsoft JhengHei"/>
              </a:rPr>
              <a:t>達新臺幣</a:t>
            </a:r>
            <a:r>
              <a:rPr sz="2400" dirty="0">
                <a:latin typeface="Arial MT"/>
                <a:cs typeface="Arial MT"/>
              </a:rPr>
              <a:t>10</a:t>
            </a:r>
            <a:r>
              <a:rPr sz="2400" spc="5" dirty="0">
                <a:latin typeface="Arial MT"/>
                <a:cs typeface="Arial MT"/>
              </a:rPr>
              <a:t>0</a:t>
            </a:r>
            <a:r>
              <a:rPr sz="2400" dirty="0">
                <a:latin typeface="Microsoft JhengHei"/>
                <a:cs typeface="Microsoft JhengHei"/>
              </a:rPr>
              <a:t>萬元以上者，即應申報。</a:t>
            </a:r>
            <a:endParaRPr sz="2400">
              <a:latin typeface="Microsoft JhengHei"/>
              <a:cs typeface="Microsoft JhengHei"/>
            </a:endParaRPr>
          </a:p>
          <a:p>
            <a:pPr marL="527685" indent="-515620">
              <a:buFont typeface="Arial MT"/>
              <a:buAutoNum type="arabicPeriod" startAt="3"/>
              <a:tabLst>
                <a:tab pos="527685" algn="l"/>
                <a:tab pos="528320" algn="l"/>
              </a:tabLst>
            </a:pPr>
            <a:r>
              <a:rPr sz="2400" dirty="0">
                <a:latin typeface="Microsoft JhengHei"/>
                <a:cs typeface="Microsoft JhengHei"/>
              </a:rPr>
              <a:t>債務應註明取得之時間及原因。</a:t>
            </a:r>
            <a:endParaRPr sz="2400">
              <a:latin typeface="Microsoft JhengHei"/>
              <a:cs typeface="Microsoft JhengHei"/>
            </a:endParaRPr>
          </a:p>
          <a:p>
            <a:pPr marL="527685" marR="5080" indent="-515620">
              <a:buFont typeface="Arial MT"/>
              <a:buAutoNum type="arabicPeriod" startAt="3"/>
              <a:tabLst>
                <a:tab pos="527685" algn="l"/>
                <a:tab pos="528320" algn="l"/>
              </a:tabLst>
            </a:pPr>
            <a:r>
              <a:rPr sz="2400" dirty="0">
                <a:latin typeface="Microsoft JhengHei"/>
                <a:cs typeface="Microsoft JhengHei"/>
              </a:rPr>
              <a:t>以融資方式買進有價證券者，該有價證券應申報於有價 證券欄，融資金額則申報於債務欄。</a:t>
            </a:r>
            <a:endParaRPr sz="2400">
              <a:latin typeface="Microsoft JhengHei"/>
              <a:cs typeface="Microsoft JhengHei"/>
            </a:endParaRPr>
          </a:p>
        </p:txBody>
      </p:sp>
      <p:sp>
        <p:nvSpPr>
          <p:cNvPr id="4" name="object 4"/>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86</a:t>
            </a:fld>
            <a:endParaRPr spc="-5" dirty="0"/>
          </a:p>
        </p:txBody>
      </p:sp>
      <p:sp>
        <p:nvSpPr>
          <p:cNvPr id="3" name="object 3"/>
          <p:cNvSpPr txBox="1">
            <a:spLocks noGrp="1"/>
          </p:cNvSpPr>
          <p:nvPr>
            <p:ph type="title"/>
          </p:nvPr>
        </p:nvSpPr>
        <p:spPr>
          <a:xfrm>
            <a:off x="4469639" y="398730"/>
            <a:ext cx="4064761" cy="691215"/>
          </a:xfrm>
          <a:prstGeom prst="rect">
            <a:avLst/>
          </a:prstGeom>
        </p:spPr>
        <p:txBody>
          <a:bodyPr vert="horz" wrap="square" lIns="0" tIns="13970" rIns="0" bIns="0" rtlCol="0" anchor="t">
            <a:spAutoFit/>
          </a:bodyPr>
          <a:lstStyle/>
          <a:p>
            <a:pPr marL="12700">
              <a:lnSpc>
                <a:spcPct val="100000"/>
              </a:lnSpc>
              <a:spcBef>
                <a:spcPts val="110"/>
              </a:spcBef>
            </a:pPr>
            <a:r>
              <a:rPr spc="5" dirty="0"/>
              <a:t>債</a:t>
            </a:r>
            <a:r>
              <a:rPr spc="10" dirty="0"/>
              <a:t>務</a:t>
            </a:r>
            <a:r>
              <a:rPr spc="5" dirty="0">
                <a:latin typeface="Arial"/>
                <a:cs typeface="Arial"/>
              </a:rPr>
              <a:t>-</a:t>
            </a:r>
            <a:r>
              <a:rPr spc="10" dirty="0"/>
              <a:t>注意事項</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16654" y="398730"/>
            <a:ext cx="3761104" cy="636905"/>
          </a:xfrm>
          <a:prstGeom prst="rect">
            <a:avLst/>
          </a:prstGeom>
        </p:spPr>
        <p:txBody>
          <a:bodyPr vert="horz" wrap="square" lIns="0" tIns="13970" rIns="0" bIns="0" rtlCol="0" anchor="t">
            <a:spAutoFit/>
          </a:bodyPr>
          <a:lstStyle/>
          <a:p>
            <a:pPr marL="12700">
              <a:lnSpc>
                <a:spcPct val="100000"/>
              </a:lnSpc>
              <a:spcBef>
                <a:spcPts val="110"/>
              </a:spcBef>
            </a:pPr>
            <a:r>
              <a:rPr spc="5" dirty="0"/>
              <a:t>申報</a:t>
            </a:r>
            <a:r>
              <a:rPr spc="10" dirty="0"/>
              <a:t>表</a:t>
            </a:r>
            <a:r>
              <a:rPr spc="5" dirty="0">
                <a:latin typeface="Arial"/>
                <a:cs typeface="Arial"/>
              </a:rPr>
              <a:t>-</a:t>
            </a:r>
            <a:r>
              <a:rPr spc="10" dirty="0"/>
              <a:t>事業投資</a:t>
            </a:r>
          </a:p>
        </p:txBody>
      </p:sp>
      <p:grpSp>
        <p:nvGrpSpPr>
          <p:cNvPr id="3" name="object 3"/>
          <p:cNvGrpSpPr/>
          <p:nvPr/>
        </p:nvGrpSpPr>
        <p:grpSpPr>
          <a:xfrm>
            <a:off x="1691640" y="2039111"/>
            <a:ext cx="8964295" cy="3843654"/>
            <a:chOff x="167639" y="2039111"/>
            <a:chExt cx="8964295" cy="3843654"/>
          </a:xfrm>
        </p:grpSpPr>
        <p:pic>
          <p:nvPicPr>
            <p:cNvPr id="4" name="object 4"/>
            <p:cNvPicPr/>
            <p:nvPr/>
          </p:nvPicPr>
          <p:blipFill>
            <a:blip r:embed="rId2" cstate="print"/>
            <a:stretch>
              <a:fillRect/>
            </a:stretch>
          </p:blipFill>
          <p:spPr>
            <a:xfrm>
              <a:off x="167639" y="2039111"/>
              <a:ext cx="8964168" cy="3843528"/>
            </a:xfrm>
            <a:prstGeom prst="rect">
              <a:avLst/>
            </a:prstGeom>
          </p:spPr>
        </p:pic>
        <p:pic>
          <p:nvPicPr>
            <p:cNvPr id="5" name="object 5"/>
            <p:cNvPicPr/>
            <p:nvPr/>
          </p:nvPicPr>
          <p:blipFill>
            <a:blip r:embed="rId3" cstate="print"/>
            <a:stretch>
              <a:fillRect/>
            </a:stretch>
          </p:blipFill>
          <p:spPr>
            <a:xfrm>
              <a:off x="429767" y="2301239"/>
              <a:ext cx="8238744" cy="1438656"/>
            </a:xfrm>
            <a:prstGeom prst="rect">
              <a:avLst/>
            </a:prstGeom>
          </p:spPr>
        </p:pic>
        <p:sp>
          <p:nvSpPr>
            <p:cNvPr id="6" name="object 6"/>
            <p:cNvSpPr/>
            <p:nvPr/>
          </p:nvSpPr>
          <p:spPr>
            <a:xfrm>
              <a:off x="1405128" y="4867655"/>
              <a:ext cx="2807335" cy="146685"/>
            </a:xfrm>
            <a:custGeom>
              <a:avLst/>
              <a:gdLst/>
              <a:ahLst/>
              <a:cxnLst/>
              <a:rect l="l" t="t" r="r" b="b"/>
              <a:pathLst>
                <a:path w="2807335" h="146685">
                  <a:moveTo>
                    <a:pt x="429768" y="0"/>
                  </a:moveTo>
                  <a:lnTo>
                    <a:pt x="0" y="0"/>
                  </a:lnTo>
                  <a:lnTo>
                    <a:pt x="0" y="146304"/>
                  </a:lnTo>
                  <a:lnTo>
                    <a:pt x="429768" y="146304"/>
                  </a:lnTo>
                  <a:lnTo>
                    <a:pt x="429768" y="0"/>
                  </a:lnTo>
                  <a:close/>
                </a:path>
                <a:path w="2807335" h="146685">
                  <a:moveTo>
                    <a:pt x="2807208" y="0"/>
                  </a:moveTo>
                  <a:lnTo>
                    <a:pt x="576072" y="0"/>
                  </a:lnTo>
                  <a:lnTo>
                    <a:pt x="576072" y="146304"/>
                  </a:lnTo>
                  <a:lnTo>
                    <a:pt x="2807208" y="146304"/>
                  </a:lnTo>
                  <a:lnTo>
                    <a:pt x="2807208" y="0"/>
                  </a:lnTo>
                  <a:close/>
                </a:path>
              </a:pathLst>
            </a:custGeom>
            <a:solidFill>
              <a:srgbClr val="BEBEBE"/>
            </a:solidFill>
          </p:spPr>
          <p:txBody>
            <a:bodyPr wrap="square" lIns="0" tIns="0" rIns="0" bIns="0" rtlCol="0"/>
            <a:lstStyle/>
            <a:p>
              <a:endParaRPr/>
            </a:p>
          </p:txBody>
        </p:sp>
      </p:grpSp>
      <p:sp>
        <p:nvSpPr>
          <p:cNvPr id="7" name="object 7"/>
          <p:cNvSpPr txBox="1">
            <a:spLocks noGrp="1"/>
          </p:cNvSpPr>
          <p:nvPr>
            <p:ph type="sldNum" sz="quarter" idx="7"/>
          </p:nvPr>
        </p:nvSpPr>
        <p:spPr>
          <a:xfrm>
            <a:off x="12520736" y="6597985"/>
            <a:ext cx="1596292" cy="115416"/>
          </a:xfrm>
          <a:prstGeom prst="rect">
            <a:avLst/>
          </a:prstGeom>
        </p:spPr>
        <p:txBody>
          <a:bodyPr vert="horz" wrap="square" lIns="0" tIns="0" rIns="0" bIns="0" rtlCol="0" anchor="ctr">
            <a:spAutoFit/>
          </a:bodyPr>
          <a:lstStyle/>
          <a:p>
            <a:pPr marL="38100">
              <a:lnSpc>
                <a:spcPts val="894"/>
              </a:lnSpc>
            </a:pPr>
            <a:fld id="{81D60167-4931-47E6-BA6A-407CBD079E47}" type="slidenum">
              <a:rPr spc="-5" dirty="0"/>
              <a:pPr marL="38100">
                <a:lnSpc>
                  <a:spcPts val="894"/>
                </a:lnSpc>
              </a:pPr>
              <a:t>87</a:t>
            </a:fld>
            <a:endParaRPr spc="-5"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14804" y="1437514"/>
            <a:ext cx="7856220" cy="1489075"/>
          </a:xfrm>
          <a:prstGeom prst="rect">
            <a:avLst/>
          </a:prstGeom>
        </p:spPr>
        <p:txBody>
          <a:bodyPr vert="horz" wrap="square" lIns="0" tIns="12700" rIns="0" bIns="0" rtlCol="0">
            <a:spAutoFit/>
          </a:bodyPr>
          <a:lstStyle/>
          <a:p>
            <a:pPr marL="527685" marR="5080" indent="-515620">
              <a:spcBef>
                <a:spcPts val="100"/>
              </a:spcBef>
              <a:buFont typeface="Arial MT"/>
              <a:buAutoNum type="arabicPeriod"/>
              <a:tabLst>
                <a:tab pos="527685" algn="l"/>
                <a:tab pos="528320" algn="l"/>
              </a:tabLst>
            </a:pPr>
            <a:r>
              <a:rPr sz="2400" dirty="0">
                <a:latin typeface="Microsoft JhengHei"/>
                <a:cs typeface="Microsoft JhengHei"/>
              </a:rPr>
              <a:t>指對於未發行股票或其他有價證券之各種公司、合夥、 </a:t>
            </a:r>
            <a:r>
              <a:rPr sz="2400" spc="-5" dirty="0">
                <a:latin typeface="Microsoft JhengHei"/>
                <a:cs typeface="Microsoft JhengHei"/>
              </a:rPr>
              <a:t>獨資等事業之投資，包括儲蓄互助社之社員股金。</a:t>
            </a:r>
            <a:endParaRPr sz="2400">
              <a:latin typeface="Microsoft JhengHei"/>
              <a:cs typeface="Microsoft JhengHei"/>
            </a:endParaRPr>
          </a:p>
          <a:p>
            <a:pPr marL="527685" indent="-515620">
              <a:buFont typeface="Arial MT"/>
              <a:buAutoNum type="arabicPeriod"/>
              <a:tabLst>
                <a:tab pos="527685" algn="l"/>
                <a:tab pos="528320" algn="l"/>
              </a:tabLst>
            </a:pPr>
            <a:r>
              <a:rPr sz="2400" dirty="0">
                <a:latin typeface="Microsoft JhengHei"/>
                <a:cs typeface="Microsoft JhengHei"/>
              </a:rPr>
              <a:t>事業投資金額以「申報日」當日實際投資金額申報。</a:t>
            </a:r>
            <a:endParaRPr sz="2400">
              <a:latin typeface="Microsoft JhengHei"/>
              <a:cs typeface="Microsoft JhengHei"/>
            </a:endParaRPr>
          </a:p>
          <a:p>
            <a:pPr marL="527685" indent="-515620">
              <a:buFont typeface="Arial MT"/>
              <a:buAutoNum type="arabicPeriod"/>
              <a:tabLst>
                <a:tab pos="527685" algn="l"/>
                <a:tab pos="528320" algn="l"/>
              </a:tabLst>
            </a:pPr>
            <a:r>
              <a:rPr sz="2400" spc="-5" dirty="0">
                <a:latin typeface="Microsoft JhengHei"/>
                <a:cs typeface="Microsoft JhengHei"/>
              </a:rPr>
              <a:t>事業投資應註明取得之時間及原因。</a:t>
            </a:r>
            <a:endParaRPr sz="2400">
              <a:latin typeface="Microsoft JhengHei"/>
              <a:cs typeface="Microsoft JhengHei"/>
            </a:endParaRPr>
          </a:p>
        </p:txBody>
      </p:sp>
      <p:sp>
        <p:nvSpPr>
          <p:cNvPr id="4" name="object 4"/>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88</a:t>
            </a:fld>
            <a:endParaRPr spc="-5" dirty="0"/>
          </a:p>
        </p:txBody>
      </p:sp>
      <p:sp>
        <p:nvSpPr>
          <p:cNvPr id="3" name="object 3"/>
          <p:cNvSpPr txBox="1">
            <a:spLocks noGrp="1"/>
          </p:cNvSpPr>
          <p:nvPr>
            <p:ph type="title"/>
          </p:nvPr>
        </p:nvSpPr>
        <p:spPr>
          <a:xfrm>
            <a:off x="3960368" y="398730"/>
            <a:ext cx="4925014" cy="691215"/>
          </a:xfrm>
          <a:prstGeom prst="rect">
            <a:avLst/>
          </a:prstGeom>
        </p:spPr>
        <p:txBody>
          <a:bodyPr vert="horz" wrap="square" lIns="0" tIns="13970" rIns="0" bIns="0" rtlCol="0" anchor="t">
            <a:spAutoFit/>
          </a:bodyPr>
          <a:lstStyle/>
          <a:p>
            <a:pPr marL="12700">
              <a:lnSpc>
                <a:spcPct val="100000"/>
              </a:lnSpc>
              <a:spcBef>
                <a:spcPts val="110"/>
              </a:spcBef>
            </a:pPr>
            <a:r>
              <a:rPr spc="10" dirty="0"/>
              <a:t>事業投</a:t>
            </a:r>
            <a:r>
              <a:rPr spc="5" dirty="0"/>
              <a:t>資</a:t>
            </a:r>
            <a:r>
              <a:rPr spc="5" dirty="0">
                <a:latin typeface="Arial"/>
                <a:cs typeface="Arial"/>
              </a:rPr>
              <a:t>-</a:t>
            </a:r>
            <a:r>
              <a:rPr spc="5" dirty="0"/>
              <a:t>注意事項</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95600" y="685801"/>
            <a:ext cx="9601200" cy="691215"/>
          </a:xfrm>
          <a:prstGeom prst="rect">
            <a:avLst/>
          </a:prstGeom>
        </p:spPr>
        <p:txBody>
          <a:bodyPr vert="horz" wrap="square" lIns="0" tIns="13970" rIns="0" bIns="0" rtlCol="0" anchor="t">
            <a:spAutoFit/>
          </a:bodyPr>
          <a:lstStyle/>
          <a:p>
            <a:pPr marL="13970">
              <a:lnSpc>
                <a:spcPct val="100000"/>
              </a:lnSpc>
              <a:spcBef>
                <a:spcPts val="110"/>
              </a:spcBef>
            </a:pPr>
            <a:r>
              <a:rPr spc="10" dirty="0"/>
              <a:t>申報</a:t>
            </a:r>
            <a:r>
              <a:rPr spc="5" dirty="0"/>
              <a:t>表</a:t>
            </a:r>
            <a:r>
              <a:rPr spc="5" dirty="0">
                <a:latin typeface="Arial"/>
                <a:cs typeface="Arial"/>
              </a:rPr>
              <a:t>-</a:t>
            </a:r>
            <a:r>
              <a:rPr spc="5" dirty="0"/>
              <a:t>備註</a:t>
            </a:r>
          </a:p>
        </p:txBody>
      </p:sp>
      <p:sp>
        <p:nvSpPr>
          <p:cNvPr id="3" name="object 3"/>
          <p:cNvSpPr txBox="1"/>
          <p:nvPr/>
        </p:nvSpPr>
        <p:spPr>
          <a:xfrm>
            <a:off x="1924000" y="1367104"/>
            <a:ext cx="3776345" cy="758190"/>
          </a:xfrm>
          <a:prstGeom prst="rect">
            <a:avLst/>
          </a:prstGeom>
        </p:spPr>
        <p:txBody>
          <a:bodyPr vert="horz" wrap="square" lIns="0" tIns="12700" rIns="0" bIns="0" rtlCol="0">
            <a:spAutoFit/>
          </a:bodyPr>
          <a:lstStyle/>
          <a:p>
            <a:pPr marL="313690" indent="-301625">
              <a:spcBef>
                <a:spcPts val="100"/>
              </a:spcBef>
              <a:buSzPct val="95833"/>
              <a:buFont typeface="Wingdings"/>
              <a:buChar char=""/>
              <a:tabLst>
                <a:tab pos="314325" algn="l"/>
              </a:tabLst>
            </a:pPr>
            <a:r>
              <a:rPr sz="2400" spc="-5" dirty="0">
                <a:latin typeface="Microsoft JhengHei"/>
                <a:cs typeface="Microsoft JhengHei"/>
              </a:rPr>
              <a:t>字數不可超</a:t>
            </a:r>
            <a:r>
              <a:rPr sz="2400" dirty="0">
                <a:latin typeface="Microsoft JhengHei"/>
                <a:cs typeface="Microsoft JhengHei"/>
              </a:rPr>
              <a:t>過</a:t>
            </a:r>
            <a:r>
              <a:rPr sz="2400" spc="-5" dirty="0">
                <a:latin typeface="Microsoft JhengHei"/>
                <a:cs typeface="Microsoft JhengHei"/>
              </a:rPr>
              <a:t>3200</a:t>
            </a:r>
            <a:r>
              <a:rPr sz="2400" dirty="0">
                <a:latin typeface="Microsoft JhengHei"/>
                <a:cs typeface="Microsoft JhengHei"/>
              </a:rPr>
              <a:t>字元。</a:t>
            </a:r>
            <a:endParaRPr sz="2400">
              <a:latin typeface="Microsoft JhengHei"/>
              <a:cs typeface="Microsoft JhengHei"/>
            </a:endParaRPr>
          </a:p>
          <a:p>
            <a:pPr marL="313690" indent="-301625">
              <a:spcBef>
                <a:spcPts val="5"/>
              </a:spcBef>
              <a:buSzPct val="95833"/>
              <a:buFont typeface="Wingdings"/>
              <a:buChar char=""/>
              <a:tabLst>
                <a:tab pos="314325" algn="l"/>
              </a:tabLst>
            </a:pPr>
            <a:r>
              <a:rPr sz="2400" dirty="0">
                <a:latin typeface="Microsoft JhengHei"/>
                <a:cs typeface="Microsoft JhengHei"/>
              </a:rPr>
              <a:t>填寫完後按【存檔】。</a:t>
            </a:r>
            <a:endParaRPr sz="2400">
              <a:latin typeface="Microsoft JhengHei"/>
              <a:cs typeface="Microsoft JhengHei"/>
            </a:endParaRPr>
          </a:p>
        </p:txBody>
      </p:sp>
      <p:pic>
        <p:nvPicPr>
          <p:cNvPr id="4" name="object 4"/>
          <p:cNvPicPr/>
          <p:nvPr/>
        </p:nvPicPr>
        <p:blipFill>
          <a:blip r:embed="rId2" cstate="print"/>
          <a:stretch>
            <a:fillRect/>
          </a:stretch>
        </p:blipFill>
        <p:spPr>
          <a:xfrm>
            <a:off x="2520696" y="2130552"/>
            <a:ext cx="7534656" cy="4228077"/>
          </a:xfrm>
          <a:prstGeom prst="rect">
            <a:avLst/>
          </a:prstGeom>
        </p:spPr>
      </p:pic>
      <p:sp>
        <p:nvSpPr>
          <p:cNvPr id="5" name="object 5"/>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89</a:t>
            </a:fld>
            <a:endParaRPr spc="-5"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E2A64BB-7885-D9AF-9457-44430912EADF}"/>
              </a:ext>
            </a:extLst>
          </p:cNvPr>
          <p:cNvSpPr>
            <a:spLocks noGrp="1"/>
          </p:cNvSpPr>
          <p:nvPr>
            <p:ph type="title"/>
          </p:nvPr>
        </p:nvSpPr>
        <p:spPr>
          <a:xfrm>
            <a:off x="851648" y="243448"/>
            <a:ext cx="11116234" cy="1143000"/>
          </a:xfrm>
        </p:spPr>
        <p:txBody>
          <a:bodyPr>
            <a:normAutofit fontScale="90000"/>
          </a:bodyPr>
          <a:lstStyle/>
          <a:p>
            <a:pPr>
              <a:defRPr/>
            </a:pPr>
            <a:r>
              <a:rPr lang="zh-TW" altLang="en-US" b="1" dirty="0"/>
              <a:t>法定事由而「留職停薪」，抑或因病住院等情事財產申報</a:t>
            </a:r>
            <a:endParaRPr lang="zh-TW" altLang="en-US" dirty="0"/>
          </a:p>
        </p:txBody>
      </p:sp>
      <p:sp>
        <p:nvSpPr>
          <p:cNvPr id="23555" name="內容版面配置區 2">
            <a:extLst>
              <a:ext uri="{FF2B5EF4-FFF2-40B4-BE49-F238E27FC236}">
                <a16:creationId xmlns:a16="http://schemas.microsoft.com/office/drawing/2014/main" id="{FF946FE0-E80D-8BF6-04E1-D100D3D60029}"/>
              </a:ext>
            </a:extLst>
          </p:cNvPr>
          <p:cNvSpPr>
            <a:spLocks noGrp="1"/>
          </p:cNvSpPr>
          <p:nvPr>
            <p:ph idx="1"/>
          </p:nvPr>
        </p:nvSpPr>
        <p:spPr>
          <a:xfrm>
            <a:off x="770966" y="1485060"/>
            <a:ext cx="11116234" cy="4873625"/>
          </a:xfrm>
        </p:spPr>
        <p:txBody>
          <a:bodyPr>
            <a:normAutofit/>
          </a:bodyPr>
          <a:lstStyle/>
          <a:p>
            <a:r>
              <a:rPr lang="zh-TW" altLang="en-US" sz="2800" dirty="0"/>
              <a:t>參考函釋：法務部</a:t>
            </a:r>
            <a:r>
              <a:rPr lang="en-US" altLang="zh-TW" sz="2800" dirty="0"/>
              <a:t>104</a:t>
            </a:r>
            <a:r>
              <a:rPr lang="zh-TW" altLang="en-US" sz="2800" dirty="0"/>
              <a:t>年</a:t>
            </a:r>
            <a:r>
              <a:rPr lang="en-US" altLang="zh-TW" sz="2800" dirty="0"/>
              <a:t>12</a:t>
            </a:r>
            <a:r>
              <a:rPr lang="zh-TW" altLang="en-US" sz="2800" dirty="0"/>
              <a:t>月</a:t>
            </a:r>
            <a:r>
              <a:rPr lang="en-US" altLang="zh-TW" sz="2800" dirty="0"/>
              <a:t>2</a:t>
            </a:r>
            <a:r>
              <a:rPr lang="zh-TW" altLang="en-US" sz="2800" dirty="0"/>
              <a:t>日法授廉財字第</a:t>
            </a:r>
            <a:r>
              <a:rPr lang="en-US" altLang="zh-TW" sz="2800" dirty="0"/>
              <a:t>10400095940</a:t>
            </a:r>
            <a:r>
              <a:rPr lang="zh-TW" altLang="en-US" sz="2800" dirty="0"/>
              <a:t>號函。</a:t>
            </a:r>
            <a:endParaRPr lang="en-US" altLang="zh-TW" sz="2800" dirty="0"/>
          </a:p>
          <a:p>
            <a:r>
              <a:rPr lang="zh-TW" altLang="en-US" sz="2800" dirty="0"/>
              <a:t>按申報義務人若依法「帶職帶薪」出國研習、考察，或因服兵役、</a:t>
            </a:r>
            <a:r>
              <a:rPr lang="zh-TW" altLang="en-US" sz="2800" dirty="0">
                <a:solidFill>
                  <a:srgbClr val="FF0000"/>
                </a:solidFill>
              </a:rPr>
              <a:t>育嬰假</a:t>
            </a:r>
            <a:r>
              <a:rPr lang="zh-TW" altLang="en-US" sz="2800" dirty="0"/>
              <a:t>等法定事由而「留職停薪」，抑或因病住院等情事，致未於定期申報期限屆至前返國或復職，事實上已無法執行職務，自屬有無法依規定如期辦理申報之正當理由。復</a:t>
            </a:r>
            <a:r>
              <a:rPr lang="zh-TW" altLang="en-US" sz="2800" dirty="0">
                <a:solidFill>
                  <a:srgbClr val="FF0000"/>
                </a:solidFill>
              </a:rPr>
              <a:t>考量其既無利用職務上權力、機會或方法謀取不法利益之可能</a:t>
            </a:r>
            <a:r>
              <a:rPr lang="zh-TW" altLang="en-US" sz="2800" dirty="0"/>
              <a:t>，且係因正當（法定）理由無法依規定如期（每年</a:t>
            </a:r>
            <a:r>
              <a:rPr lang="en-US" altLang="zh-TW" sz="2800" dirty="0"/>
              <a:t>11</a:t>
            </a:r>
            <a:r>
              <a:rPr lang="zh-TW" altLang="en-US" sz="2800" dirty="0"/>
              <a:t>月</a:t>
            </a:r>
            <a:r>
              <a:rPr lang="en-US" altLang="zh-TW" sz="2800" dirty="0"/>
              <a:t>1</a:t>
            </a:r>
            <a:r>
              <a:rPr lang="zh-TW" altLang="en-US" sz="2800" dirty="0"/>
              <a:t>日至</a:t>
            </a:r>
            <a:r>
              <a:rPr lang="en-US" altLang="zh-TW" sz="2800" dirty="0"/>
              <a:t>12</a:t>
            </a:r>
            <a:r>
              <a:rPr lang="zh-TW" altLang="en-US" sz="2800" dirty="0"/>
              <a:t>月</a:t>
            </a:r>
            <a:r>
              <a:rPr lang="en-US" altLang="zh-TW" sz="2800" dirty="0"/>
              <a:t>31</a:t>
            </a:r>
            <a:r>
              <a:rPr lang="zh-TW" altLang="en-US" sz="2800" dirty="0"/>
              <a:t>日）申報，</a:t>
            </a:r>
            <a:r>
              <a:rPr lang="zh-TW" altLang="en-US" sz="2800" dirty="0">
                <a:solidFill>
                  <a:srgbClr val="FF0000"/>
                </a:solidFill>
              </a:rPr>
              <a:t>於復職後辦理當年度定期申報即可。</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D92E630-987B-798C-5E1F-ECE4A68ADA77}"/>
              </a:ext>
            </a:extLst>
          </p:cNvPr>
          <p:cNvSpPr>
            <a:spLocks noGrp="1"/>
          </p:cNvSpPr>
          <p:nvPr>
            <p:ph type="title"/>
          </p:nvPr>
        </p:nvSpPr>
        <p:spPr>
          <a:xfrm>
            <a:off x="909782" y="196273"/>
            <a:ext cx="9601200" cy="699655"/>
          </a:xfrm>
        </p:spPr>
        <p:txBody>
          <a:bodyPr/>
          <a:lstStyle/>
          <a:p>
            <a:r>
              <a:rPr lang="zh-TW" altLang="en-US" dirty="0"/>
              <a:t>注意事項</a:t>
            </a:r>
            <a:r>
              <a:rPr lang="en-US" altLang="zh-TW" dirty="0"/>
              <a:t>-</a:t>
            </a:r>
            <a:r>
              <a:rPr lang="zh-TW" altLang="en-US" dirty="0"/>
              <a:t>備註欄 </a:t>
            </a:r>
          </a:p>
        </p:txBody>
      </p:sp>
      <p:sp>
        <p:nvSpPr>
          <p:cNvPr id="3" name="內容版面配置區 2">
            <a:extLst>
              <a:ext uri="{FF2B5EF4-FFF2-40B4-BE49-F238E27FC236}">
                <a16:creationId xmlns:a16="http://schemas.microsoft.com/office/drawing/2014/main" id="{EA4F8069-DA6E-9B06-E8CB-F711B3C29A12}"/>
              </a:ext>
            </a:extLst>
          </p:cNvPr>
          <p:cNvSpPr>
            <a:spLocks noGrp="1"/>
          </p:cNvSpPr>
          <p:nvPr>
            <p:ph idx="1"/>
          </p:nvPr>
        </p:nvSpPr>
        <p:spPr>
          <a:xfrm>
            <a:off x="909781" y="895928"/>
            <a:ext cx="11060545" cy="5765799"/>
          </a:xfrm>
        </p:spPr>
        <p:txBody>
          <a:bodyPr>
            <a:normAutofit/>
          </a:bodyPr>
          <a:lstStyle/>
          <a:p>
            <a:r>
              <a:rPr lang="zh-TW" altLang="en-US" dirty="0"/>
              <a:t>申報人如與配偶有（</a:t>
            </a:r>
            <a:r>
              <a:rPr lang="en-US" altLang="zh-TW" dirty="0"/>
              <a:t>1</a:t>
            </a:r>
            <a:r>
              <a:rPr lang="zh-TW" altLang="en-US" dirty="0"/>
              <a:t>）離婚訴訟；（</a:t>
            </a:r>
            <a:r>
              <a:rPr lang="en-US" altLang="zh-TW" dirty="0"/>
              <a:t>2</a:t>
            </a:r>
            <a:r>
              <a:rPr lang="zh-TW" altLang="en-US" dirty="0"/>
              <a:t>）分居；（</a:t>
            </a:r>
            <a:r>
              <a:rPr lang="en-US" altLang="zh-TW" dirty="0"/>
              <a:t>3</a:t>
            </a:r>
            <a:r>
              <a:rPr lang="zh-TW" altLang="en-US" dirty="0"/>
              <a:t>）感情不睦；（</a:t>
            </a:r>
            <a:r>
              <a:rPr lang="en-US" altLang="zh-TW" dirty="0"/>
              <a:t>4</a:t>
            </a:r>
            <a:r>
              <a:rPr lang="zh-TW" altLang="en-US" dirty="0"/>
              <a:t>） 家暴令；（</a:t>
            </a:r>
            <a:r>
              <a:rPr lang="en-US" altLang="zh-TW" dirty="0"/>
              <a:t>5</a:t>
            </a:r>
            <a:r>
              <a:rPr lang="zh-TW" altLang="en-US" dirty="0"/>
              <a:t>）禁制令等事實上無法申報配偶財產之情形，於申報時即 應在「備註」欄內予以註明，如抽到實質審查時，再行提出具體事證 加以證明。</a:t>
            </a:r>
            <a:endParaRPr lang="en-US" altLang="zh-TW" dirty="0"/>
          </a:p>
          <a:p>
            <a:r>
              <a:rPr lang="zh-TW" altLang="en-US" dirty="0"/>
              <a:t> 離婚後未取得子女監護權或未成年子女已結婚等，於申報時即應在 「備註」欄內予以註明。</a:t>
            </a:r>
            <a:endParaRPr lang="en-US" altLang="zh-TW" dirty="0"/>
          </a:p>
          <a:p>
            <a:r>
              <a:rPr lang="zh-TW" altLang="en-US" dirty="0"/>
              <a:t> 倘係他人借用公職人員本人、配偶或未成年子女名義購置或存放之財 產，應於各財產欄位申報（併入該財產項目之申報認定標準額度）， 並於備註欄註明實際使用狀況。</a:t>
            </a:r>
            <a:endParaRPr lang="en-US" altLang="zh-TW" dirty="0"/>
          </a:p>
          <a:p>
            <a:r>
              <a:rPr lang="zh-TW" altLang="en-US" dirty="0"/>
              <a:t>申報人於申報財產時，對申報表各欄應填寫之事項有需補充 說明者，如某項財產之取得時間及原因，係他人借用申報人 本人、配偶、未成年子女名義購置或存放之財產等，應於 「備註欄」內按填寫事項之先後順序逐一說明。 </a:t>
            </a:r>
            <a:endParaRPr lang="en-US" altLang="zh-TW" dirty="0"/>
          </a:p>
          <a:p>
            <a:r>
              <a:rPr lang="zh-TW" altLang="en-US" dirty="0"/>
              <a:t>申報人確有無法申報配偶或未成年子女財產之正當理由者， 應於備註欄中敘明其理由，並於受理申報機關（構）進行實 質審核時，提出具體事證供審核。</a:t>
            </a:r>
            <a:endParaRPr lang="en-US" altLang="zh-TW" dirty="0"/>
          </a:p>
          <a:p>
            <a:r>
              <a:rPr lang="zh-TW" altLang="en-US" dirty="0"/>
              <a:t>預售屋：若已付款者，縱房屋尚未過戶，仍應填寫於「備註」欄內。 </a:t>
            </a:r>
            <a:endParaRPr lang="en-US" altLang="zh-TW" dirty="0"/>
          </a:p>
          <a:p>
            <a:r>
              <a:rPr lang="zh-TW" altLang="en-US" dirty="0"/>
              <a:t>已經繼承取得之土地，未辦理繼承登記及分割登記，但有分管事實， 則仍應填寫於「備註」欄內。</a:t>
            </a:r>
            <a:endParaRPr lang="en-US" altLang="zh-TW" dirty="0"/>
          </a:p>
          <a:p>
            <a:endParaRPr lang="zh-TW" altLang="en-US" dirty="0"/>
          </a:p>
        </p:txBody>
      </p:sp>
    </p:spTree>
    <p:extLst>
      <p:ext uri="{BB962C8B-B14F-4D97-AF65-F5344CB8AC3E}">
        <p14:creationId xmlns:p14="http://schemas.microsoft.com/office/powerpoint/2010/main" val="30786446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11727" y="398730"/>
            <a:ext cx="4455182" cy="691215"/>
          </a:xfrm>
          <a:prstGeom prst="rect">
            <a:avLst/>
          </a:prstGeom>
        </p:spPr>
        <p:txBody>
          <a:bodyPr vert="horz" wrap="square" lIns="0" tIns="13970" rIns="0" bIns="0" rtlCol="0" anchor="t">
            <a:spAutoFit/>
          </a:bodyPr>
          <a:lstStyle/>
          <a:p>
            <a:pPr marL="12700">
              <a:lnSpc>
                <a:spcPct val="100000"/>
              </a:lnSpc>
              <a:spcBef>
                <a:spcPts val="110"/>
              </a:spcBef>
            </a:pPr>
            <a:r>
              <a:rPr spc="5" dirty="0"/>
              <a:t>申報</a:t>
            </a:r>
            <a:r>
              <a:rPr spc="10" dirty="0"/>
              <a:t>表</a:t>
            </a:r>
            <a:r>
              <a:rPr spc="10" dirty="0">
                <a:latin typeface="Arial"/>
                <a:cs typeface="Arial"/>
              </a:rPr>
              <a:t>-</a:t>
            </a:r>
            <a:r>
              <a:rPr spc="5" dirty="0"/>
              <a:t>上</a:t>
            </a:r>
            <a:r>
              <a:rPr spc="10" dirty="0"/>
              <a:t>傳</a:t>
            </a:r>
            <a:r>
              <a:rPr sz="2400" spc="-10" dirty="0">
                <a:latin typeface="Arial"/>
                <a:cs typeface="Arial"/>
              </a:rPr>
              <a:t>(</a:t>
            </a:r>
            <a:r>
              <a:rPr sz="2400" dirty="0">
                <a:latin typeface="Arial"/>
                <a:cs typeface="Arial"/>
              </a:rPr>
              <a:t>1/</a:t>
            </a:r>
            <a:r>
              <a:rPr sz="2400" spc="5" dirty="0">
                <a:latin typeface="Arial"/>
                <a:cs typeface="Arial"/>
              </a:rPr>
              <a:t>2</a:t>
            </a:r>
            <a:r>
              <a:rPr sz="2400" dirty="0">
                <a:latin typeface="Arial"/>
                <a:cs typeface="Arial"/>
              </a:rPr>
              <a:t>)</a:t>
            </a:r>
          </a:p>
        </p:txBody>
      </p:sp>
      <p:sp>
        <p:nvSpPr>
          <p:cNvPr id="3" name="object 3"/>
          <p:cNvSpPr txBox="1"/>
          <p:nvPr/>
        </p:nvSpPr>
        <p:spPr>
          <a:xfrm>
            <a:off x="1962709" y="1252474"/>
            <a:ext cx="8256905" cy="3198495"/>
          </a:xfrm>
          <a:prstGeom prst="rect">
            <a:avLst/>
          </a:prstGeom>
        </p:spPr>
        <p:txBody>
          <a:bodyPr vert="horz" wrap="square" lIns="0" tIns="12700" rIns="0" bIns="0" rtlCol="0">
            <a:spAutoFit/>
          </a:bodyPr>
          <a:lstStyle/>
          <a:p>
            <a:pPr marL="299085" marR="40640" indent="-287020">
              <a:spcBef>
                <a:spcPts val="100"/>
              </a:spcBef>
              <a:buSzPct val="95833"/>
              <a:buFont typeface="Wingdings"/>
              <a:buChar char=""/>
              <a:tabLst>
                <a:tab pos="314325" algn="l"/>
              </a:tabLst>
            </a:pPr>
            <a:r>
              <a:rPr sz="2400" dirty="0">
                <a:latin typeface="Microsoft JhengHei"/>
                <a:cs typeface="Microsoft JhengHei"/>
              </a:rPr>
              <a:t>需勾選「申報類別」與「此致機關</a:t>
            </a:r>
            <a:r>
              <a:rPr sz="2400" spc="-25" dirty="0">
                <a:latin typeface="Microsoft JhengHei"/>
                <a:cs typeface="Microsoft JhengHei"/>
              </a:rPr>
              <a:t>」</a:t>
            </a:r>
            <a:r>
              <a:rPr sz="2400" spc="-5" dirty="0">
                <a:latin typeface="Microsoft JhengHei"/>
                <a:cs typeface="Microsoft JhengHei"/>
              </a:rPr>
              <a:t>(</a:t>
            </a:r>
            <a:r>
              <a:rPr sz="2400" dirty="0">
                <a:latin typeface="Microsoft JhengHei"/>
                <a:cs typeface="Microsoft JhengHei"/>
              </a:rPr>
              <a:t>受理申報單</a:t>
            </a:r>
            <a:r>
              <a:rPr sz="2400" spc="5" dirty="0">
                <a:latin typeface="Microsoft JhengHei"/>
                <a:cs typeface="Microsoft JhengHei"/>
              </a:rPr>
              <a:t>位</a:t>
            </a:r>
            <a:r>
              <a:rPr sz="2400" spc="-5" dirty="0">
                <a:latin typeface="Microsoft JhengHei"/>
                <a:cs typeface="Microsoft JhengHei"/>
              </a:rPr>
              <a:t>)，</a:t>
            </a:r>
            <a:r>
              <a:rPr sz="2400" spc="-70" dirty="0">
                <a:latin typeface="Microsoft JhengHei"/>
                <a:cs typeface="Microsoft JhengHei"/>
              </a:rPr>
              <a:t> </a:t>
            </a:r>
            <a:r>
              <a:rPr sz="2400" dirty="0">
                <a:latin typeface="Microsoft JhengHei"/>
                <a:cs typeface="Microsoft JhengHei"/>
              </a:rPr>
              <a:t>並注 意受理申報單位是否正確。</a:t>
            </a:r>
            <a:endParaRPr sz="2400">
              <a:latin typeface="Microsoft JhengHei"/>
              <a:cs typeface="Microsoft JhengHei"/>
            </a:endParaRPr>
          </a:p>
          <a:p>
            <a:pPr marL="299085" marR="309880" indent="-287020">
              <a:buSzPct val="95833"/>
              <a:buFont typeface="Wingdings"/>
              <a:buChar char=""/>
              <a:tabLst>
                <a:tab pos="314325" algn="l"/>
              </a:tabLst>
            </a:pPr>
            <a:r>
              <a:rPr sz="2400" dirty="0">
                <a:latin typeface="Microsoft JhengHei"/>
                <a:cs typeface="Microsoft JhengHei"/>
              </a:rPr>
              <a:t>「申報日」係指「財產查詢基準日」，並非申報表上傳日  (交件日</a:t>
            </a:r>
            <a:r>
              <a:rPr sz="2400" spc="-5" dirty="0">
                <a:latin typeface="Microsoft JhengHei"/>
                <a:cs typeface="Microsoft JhengHei"/>
              </a:rPr>
              <a:t>)</a:t>
            </a:r>
            <a:r>
              <a:rPr sz="2400" dirty="0">
                <a:latin typeface="Microsoft JhengHei"/>
                <a:cs typeface="Microsoft JhengHei"/>
              </a:rPr>
              <a:t>。</a:t>
            </a:r>
            <a:endParaRPr sz="2400">
              <a:latin typeface="Microsoft JhengHei"/>
              <a:cs typeface="Microsoft JhengHei"/>
            </a:endParaRPr>
          </a:p>
          <a:p>
            <a:pPr marL="313690" indent="-301625">
              <a:spcBef>
                <a:spcPts val="5"/>
              </a:spcBef>
              <a:buSzPct val="95833"/>
              <a:buFont typeface="Wingdings"/>
              <a:buChar char=""/>
              <a:tabLst>
                <a:tab pos="314325" algn="l"/>
              </a:tabLst>
            </a:pPr>
            <a:r>
              <a:rPr sz="2400" dirty="0">
                <a:latin typeface="Microsoft JhengHei"/>
                <a:cs typeface="Microsoft JhengHei"/>
              </a:rPr>
              <a:t>如需更改申報日，請至「基本資料」頁籤修改申報日。</a:t>
            </a:r>
            <a:endParaRPr sz="2400">
              <a:latin typeface="Microsoft JhengHei"/>
              <a:cs typeface="Microsoft JhengHei"/>
            </a:endParaRPr>
          </a:p>
          <a:p>
            <a:pPr marL="299085" marR="5080" indent="-287020">
              <a:buSzPct val="95833"/>
              <a:buFont typeface="Wingdings"/>
              <a:buChar char=""/>
              <a:tabLst>
                <a:tab pos="314325" algn="l"/>
              </a:tabLst>
            </a:pPr>
            <a:r>
              <a:rPr sz="2400" dirty="0">
                <a:latin typeface="Microsoft JhengHei"/>
                <a:cs typeface="Microsoft JhengHei"/>
              </a:rPr>
              <a:t>申報人於該年度之申報資料上傳後，如財產資料需補正、更 正，可透過「更正申報」作業進行更正、補正。</a:t>
            </a:r>
            <a:endParaRPr sz="2400">
              <a:latin typeface="Microsoft JhengHei"/>
              <a:cs typeface="Microsoft JhengHei"/>
            </a:endParaRPr>
          </a:p>
          <a:p>
            <a:pPr marL="12700" marR="123825">
              <a:spcBef>
                <a:spcPts val="20"/>
              </a:spcBef>
            </a:pPr>
            <a:r>
              <a:rPr sz="2000" spc="-10" dirty="0">
                <a:solidFill>
                  <a:srgbClr val="FF0000"/>
                </a:solidFill>
                <a:latin typeface="Microsoft JhengHei"/>
                <a:cs typeface="Microsoft JhengHei"/>
              </a:rPr>
              <a:t>注意：如需修正申報基準日、申報</a:t>
            </a:r>
            <a:r>
              <a:rPr sz="2000" spc="10" dirty="0">
                <a:solidFill>
                  <a:srgbClr val="FF0000"/>
                </a:solidFill>
                <a:latin typeface="Microsoft JhengHei"/>
                <a:cs typeface="Microsoft JhengHei"/>
              </a:rPr>
              <a:t>類</a:t>
            </a:r>
            <a:r>
              <a:rPr sz="2000" spc="-10" dirty="0">
                <a:solidFill>
                  <a:srgbClr val="FF0000"/>
                </a:solidFill>
                <a:latin typeface="Microsoft JhengHei"/>
                <a:cs typeface="Microsoft JhengHei"/>
              </a:rPr>
              <a:t>別、</a:t>
            </a:r>
            <a:r>
              <a:rPr sz="2000" spc="10" dirty="0">
                <a:solidFill>
                  <a:srgbClr val="FF0000"/>
                </a:solidFill>
                <a:latin typeface="Microsoft JhengHei"/>
                <a:cs typeface="Microsoft JhengHei"/>
              </a:rPr>
              <a:t>此</a:t>
            </a:r>
            <a:r>
              <a:rPr sz="2000" spc="-10" dirty="0">
                <a:solidFill>
                  <a:srgbClr val="FF0000"/>
                </a:solidFill>
                <a:latin typeface="Microsoft JhengHei"/>
                <a:cs typeface="Microsoft JhengHei"/>
              </a:rPr>
              <a:t>致機</a:t>
            </a:r>
            <a:r>
              <a:rPr sz="2000" spc="10" dirty="0">
                <a:solidFill>
                  <a:srgbClr val="FF0000"/>
                </a:solidFill>
                <a:latin typeface="Microsoft JhengHei"/>
                <a:cs typeface="Microsoft JhengHei"/>
              </a:rPr>
              <a:t>關</a:t>
            </a:r>
            <a:r>
              <a:rPr sz="2000" spc="-10" dirty="0">
                <a:solidFill>
                  <a:srgbClr val="FF0000"/>
                </a:solidFill>
                <a:latin typeface="Microsoft JhengHei"/>
                <a:cs typeface="Microsoft JhengHei"/>
              </a:rPr>
              <a:t>則須</a:t>
            </a:r>
            <a:r>
              <a:rPr sz="2000" spc="10" dirty="0">
                <a:solidFill>
                  <a:srgbClr val="FF0000"/>
                </a:solidFill>
                <a:latin typeface="Microsoft JhengHei"/>
                <a:cs typeface="Microsoft JhengHei"/>
              </a:rPr>
              <a:t>重</a:t>
            </a:r>
            <a:r>
              <a:rPr sz="2000" spc="-10" dirty="0">
                <a:solidFill>
                  <a:srgbClr val="FF0000"/>
                </a:solidFill>
                <a:latin typeface="Microsoft JhengHei"/>
                <a:cs typeface="Microsoft JhengHei"/>
              </a:rPr>
              <a:t>新上</a:t>
            </a:r>
            <a:r>
              <a:rPr sz="2000" spc="10" dirty="0">
                <a:solidFill>
                  <a:srgbClr val="FF0000"/>
                </a:solidFill>
                <a:latin typeface="Microsoft JhengHei"/>
                <a:cs typeface="Microsoft JhengHei"/>
              </a:rPr>
              <a:t>傳</a:t>
            </a:r>
            <a:r>
              <a:rPr sz="2000" spc="-10" dirty="0">
                <a:solidFill>
                  <a:srgbClr val="FF0000"/>
                </a:solidFill>
                <a:latin typeface="Microsoft JhengHei"/>
                <a:cs typeface="Microsoft JhengHei"/>
              </a:rPr>
              <a:t>申報</a:t>
            </a:r>
            <a:r>
              <a:rPr sz="2000" spc="10" dirty="0">
                <a:solidFill>
                  <a:srgbClr val="FF0000"/>
                </a:solidFill>
                <a:latin typeface="Microsoft JhengHei"/>
                <a:cs typeface="Microsoft JhengHei"/>
              </a:rPr>
              <a:t>表</a:t>
            </a:r>
            <a:r>
              <a:rPr sz="2000" spc="-5" dirty="0">
                <a:solidFill>
                  <a:srgbClr val="FF0000"/>
                </a:solidFill>
                <a:latin typeface="Microsoft JhengHei"/>
                <a:cs typeface="Microsoft JhengHei"/>
              </a:rPr>
              <a:t>， </a:t>
            </a:r>
            <a:r>
              <a:rPr sz="2000" spc="-10" dirty="0">
                <a:solidFill>
                  <a:srgbClr val="FF0000"/>
                </a:solidFill>
                <a:latin typeface="Microsoft JhengHei"/>
                <a:cs typeface="Microsoft JhengHei"/>
              </a:rPr>
              <a:t>無法透過更正申報作業辦理。</a:t>
            </a:r>
            <a:endParaRPr sz="2000">
              <a:latin typeface="Microsoft JhengHei"/>
              <a:cs typeface="Microsoft JhengHei"/>
            </a:endParaRPr>
          </a:p>
        </p:txBody>
      </p:sp>
      <p:pic>
        <p:nvPicPr>
          <p:cNvPr id="4" name="object 4"/>
          <p:cNvPicPr/>
          <p:nvPr/>
        </p:nvPicPr>
        <p:blipFill>
          <a:blip r:embed="rId2" cstate="print"/>
          <a:stretch>
            <a:fillRect/>
          </a:stretch>
        </p:blipFill>
        <p:spPr>
          <a:xfrm>
            <a:off x="1776984" y="3846576"/>
            <a:ext cx="8561832" cy="2560320"/>
          </a:xfrm>
          <a:prstGeom prst="rect">
            <a:avLst/>
          </a:prstGeom>
        </p:spPr>
      </p:pic>
      <p:sp>
        <p:nvSpPr>
          <p:cNvPr id="5" name="object 5"/>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91</a:t>
            </a:fld>
            <a:endParaRPr spc="-5"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02325" y="1384469"/>
            <a:ext cx="9381027" cy="764312"/>
          </a:xfrm>
          <a:prstGeom prst="rect">
            <a:avLst/>
          </a:prstGeom>
        </p:spPr>
        <p:txBody>
          <a:bodyPr vert="horz" wrap="square" lIns="0" tIns="12700" rIns="0" bIns="0" rtlCol="0">
            <a:spAutoFit/>
          </a:bodyPr>
          <a:lstStyle/>
          <a:p>
            <a:pPr marL="356870" indent="-344805">
              <a:spcBef>
                <a:spcPts val="100"/>
              </a:spcBef>
              <a:buFont typeface="Wingdings"/>
              <a:buChar char=""/>
              <a:tabLst>
                <a:tab pos="357505" algn="l"/>
              </a:tabLst>
            </a:pPr>
            <a:r>
              <a:rPr sz="2400" spc="-5" dirty="0" err="1">
                <a:solidFill>
                  <a:srgbClr val="FF0000"/>
                </a:solidFill>
                <a:latin typeface="Microsoft JhengHei"/>
                <a:cs typeface="Microsoft JhengHei"/>
              </a:rPr>
              <a:t>注意：如需修正申報</a:t>
            </a:r>
            <a:r>
              <a:rPr sz="2400" b="1" spc="-5" dirty="0" err="1">
                <a:solidFill>
                  <a:srgbClr val="0000FF"/>
                </a:solidFill>
                <a:latin typeface="Microsoft JhengHei"/>
                <a:cs typeface="Microsoft JhengHei"/>
              </a:rPr>
              <a:t>基準日</a:t>
            </a:r>
            <a:r>
              <a:rPr sz="2400" spc="-5" dirty="0" err="1">
                <a:solidFill>
                  <a:srgbClr val="FF0000"/>
                </a:solidFill>
                <a:latin typeface="Microsoft JhengHei"/>
                <a:cs typeface="Microsoft JhengHei"/>
              </a:rPr>
              <a:t>、</a:t>
            </a:r>
            <a:r>
              <a:rPr sz="2400" spc="-5" dirty="0" err="1">
                <a:solidFill>
                  <a:srgbClr val="0000FF"/>
                </a:solidFill>
                <a:latin typeface="Microsoft JhengHei"/>
                <a:cs typeface="Microsoft JhengHei"/>
              </a:rPr>
              <a:t>申報類別</a:t>
            </a:r>
            <a:r>
              <a:rPr sz="2400" spc="-5" dirty="0" err="1">
                <a:solidFill>
                  <a:srgbClr val="FF0000"/>
                </a:solidFill>
                <a:latin typeface="Microsoft JhengHei"/>
                <a:cs typeface="Microsoft JhengHei"/>
              </a:rPr>
              <a:t>、</a:t>
            </a:r>
            <a:r>
              <a:rPr sz="2400" spc="-5" dirty="0" err="1">
                <a:solidFill>
                  <a:srgbClr val="0000FF"/>
                </a:solidFill>
                <a:latin typeface="Microsoft JhengHei"/>
                <a:cs typeface="Microsoft JhengHei"/>
              </a:rPr>
              <a:t>此致機關</a:t>
            </a:r>
            <a:endParaRPr lang="en-US" sz="2400" spc="-5" dirty="0">
              <a:solidFill>
                <a:srgbClr val="0000FF"/>
              </a:solidFill>
              <a:latin typeface="Microsoft JhengHei"/>
              <a:cs typeface="Microsoft JhengHei"/>
            </a:endParaRPr>
          </a:p>
          <a:p>
            <a:pPr marL="12065">
              <a:spcBef>
                <a:spcPts val="100"/>
              </a:spcBef>
              <a:tabLst>
                <a:tab pos="357505" algn="l"/>
              </a:tabLst>
            </a:pPr>
            <a:r>
              <a:rPr sz="2400" spc="-5" dirty="0" err="1">
                <a:solidFill>
                  <a:srgbClr val="FF0000"/>
                </a:solidFill>
                <a:latin typeface="Microsoft JhengHei"/>
                <a:cs typeface="Microsoft JhengHei"/>
              </a:rPr>
              <a:t>則須重</a:t>
            </a:r>
            <a:r>
              <a:rPr sz="2400" dirty="0" err="1">
                <a:solidFill>
                  <a:srgbClr val="FF0000"/>
                </a:solidFill>
                <a:latin typeface="Microsoft JhengHei"/>
                <a:cs typeface="Microsoft JhengHei"/>
              </a:rPr>
              <a:t>新上傳申報表，無法透過更正申報作業辦理</a:t>
            </a:r>
            <a:r>
              <a:rPr sz="2400" dirty="0">
                <a:solidFill>
                  <a:srgbClr val="FF0000"/>
                </a:solidFill>
                <a:latin typeface="Microsoft JhengHei"/>
                <a:cs typeface="Microsoft JhengHei"/>
              </a:rPr>
              <a:t>。</a:t>
            </a:r>
            <a:endParaRPr sz="2400" dirty="0">
              <a:latin typeface="Microsoft JhengHei"/>
              <a:cs typeface="Microsoft JhengHei"/>
            </a:endParaRPr>
          </a:p>
        </p:txBody>
      </p:sp>
      <p:pic>
        <p:nvPicPr>
          <p:cNvPr id="3" name="object 3"/>
          <p:cNvPicPr/>
          <p:nvPr/>
        </p:nvPicPr>
        <p:blipFill>
          <a:blip r:embed="rId2" cstate="print"/>
          <a:stretch>
            <a:fillRect/>
          </a:stretch>
        </p:blipFill>
        <p:spPr>
          <a:xfrm>
            <a:off x="1902325" y="2605119"/>
            <a:ext cx="8778240" cy="2624328"/>
          </a:xfrm>
          <a:prstGeom prst="rect">
            <a:avLst/>
          </a:prstGeom>
        </p:spPr>
      </p:pic>
      <p:sp>
        <p:nvSpPr>
          <p:cNvPr id="4" name="object 4"/>
          <p:cNvSpPr txBox="1">
            <a:spLocks noGrp="1"/>
          </p:cNvSpPr>
          <p:nvPr>
            <p:ph type="title"/>
          </p:nvPr>
        </p:nvSpPr>
        <p:spPr>
          <a:xfrm>
            <a:off x="4411727" y="398730"/>
            <a:ext cx="4212842" cy="691215"/>
          </a:xfrm>
          <a:prstGeom prst="rect">
            <a:avLst/>
          </a:prstGeom>
        </p:spPr>
        <p:txBody>
          <a:bodyPr vert="horz" wrap="square" lIns="0" tIns="13970" rIns="0" bIns="0" rtlCol="0" anchor="t">
            <a:spAutoFit/>
          </a:bodyPr>
          <a:lstStyle/>
          <a:p>
            <a:pPr marL="12700">
              <a:lnSpc>
                <a:spcPct val="100000"/>
              </a:lnSpc>
              <a:spcBef>
                <a:spcPts val="110"/>
              </a:spcBef>
            </a:pPr>
            <a:r>
              <a:rPr spc="5" dirty="0"/>
              <a:t>申報</a:t>
            </a:r>
            <a:r>
              <a:rPr spc="10" dirty="0"/>
              <a:t>表</a:t>
            </a:r>
            <a:r>
              <a:rPr spc="10" dirty="0">
                <a:latin typeface="Arial"/>
                <a:cs typeface="Arial"/>
              </a:rPr>
              <a:t>-</a:t>
            </a:r>
            <a:r>
              <a:rPr spc="5" dirty="0"/>
              <a:t>上</a:t>
            </a:r>
            <a:r>
              <a:rPr spc="10" dirty="0"/>
              <a:t>傳</a:t>
            </a:r>
            <a:r>
              <a:rPr sz="2400" spc="-10" dirty="0">
                <a:latin typeface="Arial"/>
                <a:cs typeface="Arial"/>
              </a:rPr>
              <a:t>(</a:t>
            </a:r>
            <a:r>
              <a:rPr sz="2400" dirty="0">
                <a:latin typeface="Arial"/>
                <a:cs typeface="Arial"/>
              </a:rPr>
              <a:t>2/</a:t>
            </a:r>
            <a:r>
              <a:rPr sz="2400" spc="15" dirty="0">
                <a:latin typeface="Arial"/>
                <a:cs typeface="Arial"/>
              </a:rPr>
              <a:t>2</a:t>
            </a:r>
            <a:r>
              <a:rPr sz="2400" dirty="0">
                <a:latin typeface="Arial"/>
                <a:cs typeface="Arial"/>
              </a:rPr>
              <a:t>)</a:t>
            </a:r>
          </a:p>
        </p:txBody>
      </p:sp>
      <p:sp>
        <p:nvSpPr>
          <p:cNvPr id="5" name="object 5"/>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92</a:t>
            </a:fld>
            <a:endParaRPr spc="-5"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69639" y="398730"/>
            <a:ext cx="4328920" cy="691215"/>
          </a:xfrm>
          <a:prstGeom prst="rect">
            <a:avLst/>
          </a:prstGeom>
        </p:spPr>
        <p:txBody>
          <a:bodyPr vert="horz" wrap="square" lIns="0" tIns="13970" rIns="0" bIns="0" rtlCol="0" anchor="t">
            <a:spAutoFit/>
          </a:bodyPr>
          <a:lstStyle/>
          <a:p>
            <a:pPr marL="12700">
              <a:lnSpc>
                <a:spcPct val="100000"/>
              </a:lnSpc>
              <a:spcBef>
                <a:spcPts val="110"/>
              </a:spcBef>
            </a:pPr>
            <a:r>
              <a:rPr spc="5" dirty="0"/>
              <a:t>上</a:t>
            </a:r>
            <a:r>
              <a:rPr spc="10" dirty="0"/>
              <a:t>傳</a:t>
            </a:r>
            <a:r>
              <a:rPr spc="5" dirty="0">
                <a:latin typeface="Arial"/>
                <a:cs typeface="Arial"/>
              </a:rPr>
              <a:t>-</a:t>
            </a:r>
            <a:r>
              <a:rPr spc="10" dirty="0"/>
              <a:t>注意事項</a:t>
            </a:r>
          </a:p>
        </p:txBody>
      </p:sp>
      <p:sp>
        <p:nvSpPr>
          <p:cNvPr id="4" name="object 4"/>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93</a:t>
            </a:fld>
            <a:endParaRPr spc="-5" dirty="0"/>
          </a:p>
        </p:txBody>
      </p:sp>
      <p:sp>
        <p:nvSpPr>
          <p:cNvPr id="3" name="object 3"/>
          <p:cNvSpPr txBox="1"/>
          <p:nvPr/>
        </p:nvSpPr>
        <p:spPr>
          <a:xfrm>
            <a:off x="2114804" y="1240663"/>
            <a:ext cx="7856220" cy="2952750"/>
          </a:xfrm>
          <a:prstGeom prst="rect">
            <a:avLst/>
          </a:prstGeom>
        </p:spPr>
        <p:txBody>
          <a:bodyPr vert="horz" wrap="square" lIns="0" tIns="12700" rIns="0" bIns="0" rtlCol="0">
            <a:spAutoFit/>
          </a:bodyPr>
          <a:lstStyle/>
          <a:p>
            <a:pPr marL="527685" marR="5080" indent="-515620" algn="just">
              <a:spcBef>
                <a:spcPts val="100"/>
              </a:spcBef>
              <a:buFont typeface="Arial MT"/>
              <a:buAutoNum type="arabicPeriod"/>
              <a:tabLst>
                <a:tab pos="528320" algn="l"/>
              </a:tabLst>
            </a:pPr>
            <a:r>
              <a:rPr sz="2400" dirty="0">
                <a:solidFill>
                  <a:srgbClr val="FF0000"/>
                </a:solidFill>
                <a:latin typeface="Microsoft JhengHei"/>
                <a:cs typeface="Microsoft JhengHei"/>
              </a:rPr>
              <a:t>「申報日」是指申報財產基準日</a:t>
            </a:r>
            <a:r>
              <a:rPr sz="2400" dirty="0">
                <a:latin typeface="Microsoft JhengHei"/>
                <a:cs typeface="Microsoft JhengHei"/>
              </a:rPr>
              <a:t>，並非文件上傳日期， </a:t>
            </a:r>
            <a:r>
              <a:rPr sz="2400" spc="-5" dirty="0">
                <a:latin typeface="Microsoft JhengHei"/>
                <a:cs typeface="Microsoft JhengHei"/>
              </a:rPr>
              <a:t>審查人員進行實質審查時，係以申報日作為財產函詢基 </a:t>
            </a:r>
            <a:r>
              <a:rPr sz="2400" dirty="0">
                <a:latin typeface="Microsoft JhengHei"/>
                <a:cs typeface="Microsoft JhengHei"/>
              </a:rPr>
              <a:t>準日。</a:t>
            </a:r>
          </a:p>
          <a:p>
            <a:pPr marL="527685" marR="5080" indent="-515620" algn="just">
              <a:buFont typeface="Arial MT"/>
              <a:buAutoNum type="arabicPeriod"/>
              <a:tabLst>
                <a:tab pos="528320" algn="l"/>
              </a:tabLst>
            </a:pPr>
            <a:r>
              <a:rPr sz="2400" spc="-5" dirty="0">
                <a:latin typeface="Microsoft JhengHei"/>
                <a:cs typeface="Microsoft JhengHei"/>
              </a:rPr>
              <a:t>以上資料，本人係依法誠實申報，如有不實，將依公職 </a:t>
            </a:r>
            <a:r>
              <a:rPr sz="2400" dirty="0">
                <a:latin typeface="Microsoft JhengHei"/>
                <a:cs typeface="Microsoft JhengHei"/>
              </a:rPr>
              <a:t>人員財產申報法第十二條第三項規定，處新臺幣六萬元 以上一百二十萬元以下罰鍰。</a:t>
            </a:r>
          </a:p>
          <a:p>
            <a:pPr marL="527685" marR="5080" indent="-515620" algn="just">
              <a:spcBef>
                <a:spcPts val="5"/>
              </a:spcBef>
              <a:buFont typeface="Arial MT"/>
              <a:buAutoNum type="arabicPeriod"/>
              <a:tabLst>
                <a:tab pos="528320" algn="l"/>
              </a:tabLst>
            </a:pPr>
            <a:r>
              <a:rPr sz="2400" dirty="0">
                <a:latin typeface="Microsoft JhengHei"/>
                <a:cs typeface="Microsoft JhengHei"/>
              </a:rPr>
              <a:t>「申報日」是指申報財產基準日，並非文件上傳日，請 特別注意，若有錯誤請至基本資料頁修改。</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73395" y="398730"/>
            <a:ext cx="1607334" cy="691215"/>
          </a:xfrm>
          <a:prstGeom prst="rect">
            <a:avLst/>
          </a:prstGeom>
        </p:spPr>
        <p:txBody>
          <a:bodyPr vert="horz" wrap="square" lIns="0" tIns="13970" rIns="0" bIns="0" rtlCol="0" anchor="t">
            <a:spAutoFit/>
          </a:bodyPr>
          <a:lstStyle/>
          <a:p>
            <a:pPr marL="12700">
              <a:lnSpc>
                <a:spcPct val="100000"/>
              </a:lnSpc>
              <a:spcBef>
                <a:spcPts val="110"/>
              </a:spcBef>
            </a:pPr>
            <a:r>
              <a:rPr spc="5" dirty="0"/>
              <a:t>列印</a:t>
            </a:r>
          </a:p>
        </p:txBody>
      </p:sp>
      <p:sp>
        <p:nvSpPr>
          <p:cNvPr id="3" name="object 3"/>
          <p:cNvSpPr txBox="1"/>
          <p:nvPr/>
        </p:nvSpPr>
        <p:spPr>
          <a:xfrm>
            <a:off x="1924000" y="1367105"/>
            <a:ext cx="4896485" cy="391795"/>
          </a:xfrm>
          <a:prstGeom prst="rect">
            <a:avLst/>
          </a:prstGeom>
        </p:spPr>
        <p:txBody>
          <a:bodyPr vert="horz" wrap="square" lIns="0" tIns="12700" rIns="0" bIns="0" rtlCol="0">
            <a:spAutoFit/>
          </a:bodyPr>
          <a:lstStyle/>
          <a:p>
            <a:pPr marL="313690" indent="-301625">
              <a:spcBef>
                <a:spcPts val="100"/>
              </a:spcBef>
              <a:buSzPct val="95833"/>
              <a:buFont typeface="Wingdings"/>
              <a:buChar char=""/>
              <a:tabLst>
                <a:tab pos="314325" algn="l"/>
              </a:tabLst>
            </a:pPr>
            <a:r>
              <a:rPr sz="2400" spc="-5" dirty="0">
                <a:latin typeface="Microsoft JhengHei"/>
                <a:cs typeface="Microsoft JhengHei"/>
              </a:rPr>
              <a:t>可選擇上傳前、上傳後進行列印。</a:t>
            </a:r>
            <a:endParaRPr sz="2400">
              <a:latin typeface="Microsoft JhengHei"/>
              <a:cs typeface="Microsoft JhengHei"/>
            </a:endParaRPr>
          </a:p>
        </p:txBody>
      </p:sp>
      <p:grpSp>
        <p:nvGrpSpPr>
          <p:cNvPr id="4" name="object 4"/>
          <p:cNvGrpSpPr/>
          <p:nvPr/>
        </p:nvGrpSpPr>
        <p:grpSpPr>
          <a:xfrm>
            <a:off x="1554480" y="2420111"/>
            <a:ext cx="9113520" cy="3368040"/>
            <a:chOff x="30480" y="2420111"/>
            <a:chExt cx="9113520" cy="3368040"/>
          </a:xfrm>
        </p:grpSpPr>
        <p:pic>
          <p:nvPicPr>
            <p:cNvPr id="5" name="object 5"/>
            <p:cNvPicPr/>
            <p:nvPr/>
          </p:nvPicPr>
          <p:blipFill>
            <a:blip r:embed="rId2" cstate="print"/>
            <a:stretch>
              <a:fillRect/>
            </a:stretch>
          </p:blipFill>
          <p:spPr>
            <a:xfrm>
              <a:off x="30480" y="2420111"/>
              <a:ext cx="9113520" cy="3368040"/>
            </a:xfrm>
            <a:prstGeom prst="rect">
              <a:avLst/>
            </a:prstGeom>
          </p:spPr>
        </p:pic>
        <p:pic>
          <p:nvPicPr>
            <p:cNvPr id="6" name="object 6"/>
            <p:cNvPicPr/>
            <p:nvPr/>
          </p:nvPicPr>
          <p:blipFill>
            <a:blip r:embed="rId3" cstate="print"/>
            <a:stretch>
              <a:fillRect/>
            </a:stretch>
          </p:blipFill>
          <p:spPr>
            <a:xfrm>
              <a:off x="1466088" y="4258055"/>
              <a:ext cx="2862834" cy="1283970"/>
            </a:xfrm>
            <a:prstGeom prst="rect">
              <a:avLst/>
            </a:prstGeom>
          </p:spPr>
        </p:pic>
        <p:sp>
          <p:nvSpPr>
            <p:cNvPr id="7" name="object 7"/>
            <p:cNvSpPr/>
            <p:nvPr/>
          </p:nvSpPr>
          <p:spPr>
            <a:xfrm>
              <a:off x="1618488" y="4280280"/>
              <a:ext cx="2668905" cy="1108075"/>
            </a:xfrm>
            <a:custGeom>
              <a:avLst/>
              <a:gdLst/>
              <a:ahLst/>
              <a:cxnLst/>
              <a:rect l="l" t="t" r="r" b="b"/>
              <a:pathLst>
                <a:path w="2668904" h="1108075">
                  <a:moveTo>
                    <a:pt x="78359" y="998728"/>
                  </a:moveTo>
                  <a:lnTo>
                    <a:pt x="70738" y="999744"/>
                  </a:lnTo>
                  <a:lnTo>
                    <a:pt x="66675" y="1005078"/>
                  </a:lnTo>
                  <a:lnTo>
                    <a:pt x="0" y="1091438"/>
                  </a:lnTo>
                  <a:lnTo>
                    <a:pt x="114681" y="1107948"/>
                  </a:lnTo>
                  <a:lnTo>
                    <a:pt x="120776" y="1103376"/>
                  </a:lnTo>
                  <a:lnTo>
                    <a:pt x="121793" y="1096645"/>
                  </a:lnTo>
                  <a:lnTo>
                    <a:pt x="122186" y="1093724"/>
                  </a:lnTo>
                  <a:lnTo>
                    <a:pt x="26924" y="1093724"/>
                  </a:lnTo>
                  <a:lnTo>
                    <a:pt x="17780" y="1071118"/>
                  </a:lnTo>
                  <a:lnTo>
                    <a:pt x="59500" y="1054203"/>
                  </a:lnTo>
                  <a:lnTo>
                    <a:pt x="85979" y="1019937"/>
                  </a:lnTo>
                  <a:lnTo>
                    <a:pt x="90043" y="1014603"/>
                  </a:lnTo>
                  <a:lnTo>
                    <a:pt x="89026" y="1006983"/>
                  </a:lnTo>
                  <a:lnTo>
                    <a:pt x="83693" y="1002919"/>
                  </a:lnTo>
                  <a:lnTo>
                    <a:pt x="78359" y="998728"/>
                  </a:lnTo>
                  <a:close/>
                </a:path>
                <a:path w="2668904" h="1108075">
                  <a:moveTo>
                    <a:pt x="59500" y="1054203"/>
                  </a:moveTo>
                  <a:lnTo>
                    <a:pt x="17780" y="1071118"/>
                  </a:lnTo>
                  <a:lnTo>
                    <a:pt x="26924" y="1093724"/>
                  </a:lnTo>
                  <a:lnTo>
                    <a:pt x="36634" y="1089787"/>
                  </a:lnTo>
                  <a:lnTo>
                    <a:pt x="32004" y="1089787"/>
                  </a:lnTo>
                  <a:lnTo>
                    <a:pt x="24130" y="1070229"/>
                  </a:lnTo>
                  <a:lnTo>
                    <a:pt x="47117" y="1070229"/>
                  </a:lnTo>
                  <a:lnTo>
                    <a:pt x="59500" y="1054203"/>
                  </a:lnTo>
                  <a:close/>
                </a:path>
                <a:path w="2668904" h="1108075">
                  <a:moveTo>
                    <a:pt x="68946" y="1076687"/>
                  </a:moveTo>
                  <a:lnTo>
                    <a:pt x="26924" y="1093724"/>
                  </a:lnTo>
                  <a:lnTo>
                    <a:pt x="122186" y="1093724"/>
                  </a:lnTo>
                  <a:lnTo>
                    <a:pt x="122681" y="1090041"/>
                  </a:lnTo>
                  <a:lnTo>
                    <a:pt x="118110" y="1083818"/>
                  </a:lnTo>
                  <a:lnTo>
                    <a:pt x="68946" y="1076687"/>
                  </a:lnTo>
                  <a:close/>
                </a:path>
                <a:path w="2668904" h="1108075">
                  <a:moveTo>
                    <a:pt x="24130" y="1070229"/>
                  </a:moveTo>
                  <a:lnTo>
                    <a:pt x="32004" y="1089787"/>
                  </a:lnTo>
                  <a:lnTo>
                    <a:pt x="44813" y="1073209"/>
                  </a:lnTo>
                  <a:lnTo>
                    <a:pt x="24130" y="1070229"/>
                  </a:lnTo>
                  <a:close/>
                </a:path>
                <a:path w="2668904" h="1108075">
                  <a:moveTo>
                    <a:pt x="44813" y="1073209"/>
                  </a:moveTo>
                  <a:lnTo>
                    <a:pt x="32004" y="1089787"/>
                  </a:lnTo>
                  <a:lnTo>
                    <a:pt x="36634" y="1089787"/>
                  </a:lnTo>
                  <a:lnTo>
                    <a:pt x="68946" y="1076687"/>
                  </a:lnTo>
                  <a:lnTo>
                    <a:pt x="44813" y="1073209"/>
                  </a:lnTo>
                  <a:close/>
                </a:path>
                <a:path w="2668904" h="1108075">
                  <a:moveTo>
                    <a:pt x="2659761" y="0"/>
                  </a:moveTo>
                  <a:lnTo>
                    <a:pt x="59500" y="1054203"/>
                  </a:lnTo>
                  <a:lnTo>
                    <a:pt x="44813" y="1073209"/>
                  </a:lnTo>
                  <a:lnTo>
                    <a:pt x="68946" y="1076687"/>
                  </a:lnTo>
                  <a:lnTo>
                    <a:pt x="2668904" y="22606"/>
                  </a:lnTo>
                  <a:lnTo>
                    <a:pt x="2659761" y="0"/>
                  </a:lnTo>
                  <a:close/>
                </a:path>
                <a:path w="2668904" h="1108075">
                  <a:moveTo>
                    <a:pt x="47117" y="1070229"/>
                  </a:moveTo>
                  <a:lnTo>
                    <a:pt x="24130" y="1070229"/>
                  </a:lnTo>
                  <a:lnTo>
                    <a:pt x="44813" y="1073209"/>
                  </a:lnTo>
                  <a:lnTo>
                    <a:pt x="47117" y="1070229"/>
                  </a:lnTo>
                  <a:close/>
                </a:path>
              </a:pathLst>
            </a:custGeom>
            <a:solidFill>
              <a:srgbClr val="FF0000"/>
            </a:solidFill>
          </p:spPr>
          <p:txBody>
            <a:bodyPr wrap="square" lIns="0" tIns="0" rIns="0" bIns="0" rtlCol="0"/>
            <a:lstStyle/>
            <a:p>
              <a:endParaRPr/>
            </a:p>
          </p:txBody>
        </p:sp>
      </p:grpSp>
      <p:sp>
        <p:nvSpPr>
          <p:cNvPr id="8" name="object 8"/>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94</a:t>
            </a:fld>
            <a:endParaRPr spc="-5"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30679" y="118871"/>
            <a:ext cx="7995284" cy="6507480"/>
            <a:chOff x="106679" y="118871"/>
            <a:chExt cx="7995284" cy="6507480"/>
          </a:xfrm>
        </p:grpSpPr>
        <p:pic>
          <p:nvPicPr>
            <p:cNvPr id="3" name="object 3"/>
            <p:cNvPicPr/>
            <p:nvPr/>
          </p:nvPicPr>
          <p:blipFill>
            <a:blip r:embed="rId2" cstate="print"/>
            <a:stretch>
              <a:fillRect/>
            </a:stretch>
          </p:blipFill>
          <p:spPr>
            <a:xfrm>
              <a:off x="1331976" y="1179575"/>
              <a:ext cx="6769608" cy="5446776"/>
            </a:xfrm>
            <a:prstGeom prst="rect">
              <a:avLst/>
            </a:prstGeom>
          </p:spPr>
        </p:pic>
        <p:sp>
          <p:nvSpPr>
            <p:cNvPr id="4" name="object 4"/>
            <p:cNvSpPr/>
            <p:nvPr/>
          </p:nvSpPr>
          <p:spPr>
            <a:xfrm>
              <a:off x="1405127" y="1179575"/>
              <a:ext cx="935990" cy="378460"/>
            </a:xfrm>
            <a:custGeom>
              <a:avLst/>
              <a:gdLst/>
              <a:ahLst/>
              <a:cxnLst/>
              <a:rect l="l" t="t" r="r" b="b"/>
              <a:pathLst>
                <a:path w="935989" h="378459">
                  <a:moveTo>
                    <a:pt x="0" y="377951"/>
                  </a:moveTo>
                  <a:lnTo>
                    <a:pt x="935735" y="377951"/>
                  </a:lnTo>
                  <a:lnTo>
                    <a:pt x="935735" y="0"/>
                  </a:lnTo>
                  <a:lnTo>
                    <a:pt x="0" y="0"/>
                  </a:lnTo>
                  <a:lnTo>
                    <a:pt x="0" y="377951"/>
                  </a:lnTo>
                  <a:close/>
                </a:path>
              </a:pathLst>
            </a:custGeom>
            <a:ln w="24384">
              <a:solidFill>
                <a:srgbClr val="FF0000"/>
              </a:solidFill>
            </a:ln>
          </p:spPr>
          <p:txBody>
            <a:bodyPr wrap="square" lIns="0" tIns="0" rIns="0" bIns="0" rtlCol="0"/>
            <a:lstStyle/>
            <a:p>
              <a:endParaRPr/>
            </a:p>
          </p:txBody>
        </p:sp>
      </p:grpSp>
      <p:sp>
        <p:nvSpPr>
          <p:cNvPr id="5" name="object 5"/>
          <p:cNvSpPr txBox="1">
            <a:spLocks noGrp="1"/>
          </p:cNvSpPr>
          <p:nvPr>
            <p:ph type="title"/>
          </p:nvPr>
        </p:nvSpPr>
        <p:spPr>
          <a:xfrm>
            <a:off x="3454401" y="398730"/>
            <a:ext cx="5287645" cy="636905"/>
          </a:xfrm>
          <a:prstGeom prst="rect">
            <a:avLst/>
          </a:prstGeom>
        </p:spPr>
        <p:txBody>
          <a:bodyPr vert="horz" wrap="square" lIns="0" tIns="13970" rIns="0" bIns="0" rtlCol="0" anchor="t">
            <a:spAutoFit/>
          </a:bodyPr>
          <a:lstStyle/>
          <a:p>
            <a:pPr marL="12700">
              <a:lnSpc>
                <a:spcPct val="100000"/>
              </a:lnSpc>
              <a:spcBef>
                <a:spcPts val="110"/>
              </a:spcBef>
            </a:pPr>
            <a:r>
              <a:rPr spc="5" dirty="0"/>
              <a:t>申報表預</a:t>
            </a:r>
            <a:r>
              <a:rPr spc="10" dirty="0"/>
              <a:t>覽</a:t>
            </a:r>
            <a:r>
              <a:rPr spc="5" dirty="0"/>
              <a:t>畫</a:t>
            </a:r>
            <a:r>
              <a:rPr spc="10" dirty="0"/>
              <a:t>面</a:t>
            </a:r>
            <a:r>
              <a:rPr spc="5" dirty="0">
                <a:latin typeface="Arial"/>
                <a:cs typeface="Arial"/>
              </a:rPr>
              <a:t>-</a:t>
            </a:r>
            <a:r>
              <a:rPr spc="5" dirty="0"/>
              <a:t>上傳前</a:t>
            </a:r>
          </a:p>
        </p:txBody>
      </p:sp>
      <p:sp>
        <p:nvSpPr>
          <p:cNvPr id="6" name="object 6"/>
          <p:cNvSpPr txBox="1">
            <a:spLocks noGrp="1"/>
          </p:cNvSpPr>
          <p:nvPr>
            <p:ph type="sldNum" sz="quarter" idx="7"/>
          </p:nvPr>
        </p:nvSpPr>
        <p:spPr>
          <a:xfrm>
            <a:off x="12520736" y="6597985"/>
            <a:ext cx="1596292" cy="115416"/>
          </a:xfrm>
          <a:prstGeom prst="rect">
            <a:avLst/>
          </a:prstGeom>
        </p:spPr>
        <p:txBody>
          <a:bodyPr vert="horz" wrap="square" lIns="0" tIns="0" rIns="0" bIns="0" rtlCol="0" anchor="ctr">
            <a:spAutoFit/>
          </a:bodyPr>
          <a:lstStyle/>
          <a:p>
            <a:pPr marL="38100">
              <a:lnSpc>
                <a:spcPts val="894"/>
              </a:lnSpc>
            </a:pPr>
            <a:fld id="{81D60167-4931-47E6-BA6A-407CBD079E47}" type="slidenum">
              <a:rPr spc="-5" dirty="0"/>
              <a:pPr marL="38100">
                <a:lnSpc>
                  <a:spcPts val="894"/>
                </a:lnSpc>
              </a:pPr>
              <a:t>95</a:t>
            </a:fld>
            <a:endParaRPr spc="-5"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54401" y="398730"/>
            <a:ext cx="5287645" cy="636905"/>
          </a:xfrm>
          <a:prstGeom prst="rect">
            <a:avLst/>
          </a:prstGeom>
        </p:spPr>
        <p:txBody>
          <a:bodyPr vert="horz" wrap="square" lIns="0" tIns="13970" rIns="0" bIns="0" rtlCol="0" anchor="t">
            <a:spAutoFit/>
          </a:bodyPr>
          <a:lstStyle/>
          <a:p>
            <a:pPr marL="12700">
              <a:lnSpc>
                <a:spcPct val="100000"/>
              </a:lnSpc>
              <a:spcBef>
                <a:spcPts val="110"/>
              </a:spcBef>
            </a:pPr>
            <a:r>
              <a:rPr spc="5" dirty="0"/>
              <a:t>申報表預</a:t>
            </a:r>
            <a:r>
              <a:rPr spc="10" dirty="0"/>
              <a:t>覽</a:t>
            </a:r>
            <a:r>
              <a:rPr spc="5" dirty="0"/>
              <a:t>畫</a:t>
            </a:r>
            <a:r>
              <a:rPr spc="10" dirty="0"/>
              <a:t>面</a:t>
            </a:r>
            <a:r>
              <a:rPr spc="5" dirty="0">
                <a:latin typeface="Arial"/>
                <a:cs typeface="Arial"/>
              </a:rPr>
              <a:t>-</a:t>
            </a:r>
            <a:r>
              <a:rPr spc="5" dirty="0"/>
              <a:t>上傳後</a:t>
            </a:r>
          </a:p>
        </p:txBody>
      </p:sp>
      <p:pic>
        <p:nvPicPr>
          <p:cNvPr id="3" name="object 3"/>
          <p:cNvPicPr/>
          <p:nvPr/>
        </p:nvPicPr>
        <p:blipFill>
          <a:blip r:embed="rId2" cstate="print"/>
          <a:stretch>
            <a:fillRect/>
          </a:stretch>
        </p:blipFill>
        <p:spPr>
          <a:xfrm>
            <a:off x="3393708" y="4998528"/>
            <a:ext cx="100274" cy="100262"/>
          </a:xfrm>
          <a:prstGeom prst="rect">
            <a:avLst/>
          </a:prstGeom>
        </p:spPr>
      </p:pic>
      <p:sp>
        <p:nvSpPr>
          <p:cNvPr id="4" name="object 4"/>
          <p:cNvSpPr txBox="1"/>
          <p:nvPr/>
        </p:nvSpPr>
        <p:spPr>
          <a:xfrm>
            <a:off x="3379977" y="4959858"/>
            <a:ext cx="126364" cy="134652"/>
          </a:xfrm>
          <a:prstGeom prst="rect">
            <a:avLst/>
          </a:prstGeom>
        </p:spPr>
        <p:txBody>
          <a:bodyPr vert="horz" wrap="square" lIns="0" tIns="11430" rIns="0" bIns="0" rtlCol="0">
            <a:spAutoFit/>
          </a:bodyPr>
          <a:lstStyle/>
          <a:p>
            <a:pPr marL="12700">
              <a:spcBef>
                <a:spcPts val="90"/>
              </a:spcBef>
            </a:pPr>
            <a:r>
              <a:rPr sz="800" spc="-10" dirty="0">
                <a:solidFill>
                  <a:srgbClr val="2B2417"/>
                </a:solidFill>
                <a:latin typeface="PMingLiU-ExtB"/>
                <a:cs typeface="PMingLiU-ExtB"/>
              </a:rPr>
              <a:t>子</a:t>
            </a:r>
            <a:endParaRPr sz="800">
              <a:latin typeface="PMingLiU-ExtB"/>
              <a:cs typeface="PMingLiU-ExtB"/>
            </a:endParaRPr>
          </a:p>
        </p:txBody>
      </p:sp>
      <p:grpSp>
        <p:nvGrpSpPr>
          <p:cNvPr id="5" name="object 5"/>
          <p:cNvGrpSpPr/>
          <p:nvPr/>
        </p:nvGrpSpPr>
        <p:grpSpPr>
          <a:xfrm>
            <a:off x="2706625" y="1051561"/>
            <a:ext cx="6849109" cy="5672455"/>
            <a:chOff x="1182624" y="1051560"/>
            <a:chExt cx="6849109" cy="5672455"/>
          </a:xfrm>
        </p:grpSpPr>
        <p:pic>
          <p:nvPicPr>
            <p:cNvPr id="6" name="object 6"/>
            <p:cNvPicPr/>
            <p:nvPr/>
          </p:nvPicPr>
          <p:blipFill>
            <a:blip r:embed="rId3" cstate="print"/>
            <a:stretch>
              <a:fillRect/>
            </a:stretch>
          </p:blipFill>
          <p:spPr>
            <a:xfrm>
              <a:off x="1182624" y="1051560"/>
              <a:ext cx="6848856" cy="5672328"/>
            </a:xfrm>
            <a:prstGeom prst="rect">
              <a:avLst/>
            </a:prstGeom>
          </p:spPr>
        </p:pic>
        <p:sp>
          <p:nvSpPr>
            <p:cNvPr id="7" name="object 7"/>
            <p:cNvSpPr/>
            <p:nvPr/>
          </p:nvSpPr>
          <p:spPr>
            <a:xfrm>
              <a:off x="1484376" y="1106424"/>
              <a:ext cx="1359535" cy="378460"/>
            </a:xfrm>
            <a:custGeom>
              <a:avLst/>
              <a:gdLst/>
              <a:ahLst/>
              <a:cxnLst/>
              <a:rect l="l" t="t" r="r" b="b"/>
              <a:pathLst>
                <a:path w="1359535" h="378459">
                  <a:moveTo>
                    <a:pt x="0" y="377951"/>
                  </a:moveTo>
                  <a:lnTo>
                    <a:pt x="1359408" y="377951"/>
                  </a:lnTo>
                  <a:lnTo>
                    <a:pt x="1359408" y="0"/>
                  </a:lnTo>
                  <a:lnTo>
                    <a:pt x="0" y="0"/>
                  </a:lnTo>
                  <a:lnTo>
                    <a:pt x="0" y="377951"/>
                  </a:lnTo>
                  <a:close/>
                </a:path>
              </a:pathLst>
            </a:custGeom>
            <a:ln w="24384">
              <a:solidFill>
                <a:srgbClr val="FF0000"/>
              </a:solidFill>
            </a:ln>
          </p:spPr>
          <p:txBody>
            <a:bodyPr wrap="square" lIns="0" tIns="0" rIns="0" bIns="0" rtlCol="0"/>
            <a:lstStyle/>
            <a:p>
              <a:endParaRPr/>
            </a:p>
          </p:txBody>
        </p:sp>
      </p:grpSp>
      <p:sp>
        <p:nvSpPr>
          <p:cNvPr id="8" name="object 8"/>
          <p:cNvSpPr txBox="1">
            <a:spLocks noGrp="1"/>
          </p:cNvSpPr>
          <p:nvPr>
            <p:ph type="sldNum" sz="quarter" idx="7"/>
          </p:nvPr>
        </p:nvSpPr>
        <p:spPr>
          <a:xfrm>
            <a:off x="12520736" y="6597985"/>
            <a:ext cx="1596292" cy="115416"/>
          </a:xfrm>
          <a:prstGeom prst="rect">
            <a:avLst/>
          </a:prstGeom>
        </p:spPr>
        <p:txBody>
          <a:bodyPr vert="horz" wrap="square" lIns="0" tIns="0" rIns="0" bIns="0" rtlCol="0" anchor="ctr">
            <a:spAutoFit/>
          </a:bodyPr>
          <a:lstStyle/>
          <a:p>
            <a:pPr marL="38100">
              <a:lnSpc>
                <a:spcPts val="894"/>
              </a:lnSpc>
            </a:pPr>
            <a:fld id="{81D60167-4931-47E6-BA6A-407CBD079E47}" type="slidenum">
              <a:rPr spc="-5" dirty="0"/>
              <a:pPr marL="38100">
                <a:lnSpc>
                  <a:spcPts val="894"/>
                </a:lnSpc>
              </a:pPr>
              <a:t>96</a:t>
            </a:fld>
            <a:endParaRPr spc="-5"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776984" y="2133601"/>
            <a:ext cx="8503920" cy="3743325"/>
            <a:chOff x="252984" y="2133600"/>
            <a:chExt cx="8503920" cy="3743325"/>
          </a:xfrm>
        </p:grpSpPr>
        <p:pic>
          <p:nvPicPr>
            <p:cNvPr id="3" name="object 3"/>
            <p:cNvPicPr/>
            <p:nvPr/>
          </p:nvPicPr>
          <p:blipFill>
            <a:blip r:embed="rId2" cstate="print"/>
            <a:stretch>
              <a:fillRect/>
            </a:stretch>
          </p:blipFill>
          <p:spPr>
            <a:xfrm>
              <a:off x="252984" y="2133600"/>
              <a:ext cx="8503920" cy="3742944"/>
            </a:xfrm>
            <a:prstGeom prst="rect">
              <a:avLst/>
            </a:prstGeom>
          </p:spPr>
        </p:pic>
        <p:pic>
          <p:nvPicPr>
            <p:cNvPr id="4" name="object 4"/>
            <p:cNvPicPr/>
            <p:nvPr/>
          </p:nvPicPr>
          <p:blipFill>
            <a:blip r:embed="rId3" cstate="print"/>
            <a:stretch>
              <a:fillRect/>
            </a:stretch>
          </p:blipFill>
          <p:spPr>
            <a:xfrm>
              <a:off x="1972056" y="2520695"/>
              <a:ext cx="5307330" cy="851153"/>
            </a:xfrm>
            <a:prstGeom prst="rect">
              <a:avLst/>
            </a:prstGeom>
          </p:spPr>
        </p:pic>
        <p:sp>
          <p:nvSpPr>
            <p:cNvPr id="5" name="object 5"/>
            <p:cNvSpPr/>
            <p:nvPr/>
          </p:nvSpPr>
          <p:spPr>
            <a:xfrm>
              <a:off x="2124456" y="2542158"/>
              <a:ext cx="5114290" cy="705485"/>
            </a:xfrm>
            <a:custGeom>
              <a:avLst/>
              <a:gdLst/>
              <a:ahLst/>
              <a:cxnLst/>
              <a:rect l="l" t="t" r="r" b="b"/>
              <a:pathLst>
                <a:path w="5114290" h="705485">
                  <a:moveTo>
                    <a:pt x="91820" y="589661"/>
                  </a:moveTo>
                  <a:lnTo>
                    <a:pt x="0" y="660145"/>
                  </a:lnTo>
                  <a:lnTo>
                    <a:pt x="106552" y="705485"/>
                  </a:lnTo>
                  <a:lnTo>
                    <a:pt x="113664" y="702563"/>
                  </a:lnTo>
                  <a:lnTo>
                    <a:pt x="116331" y="696340"/>
                  </a:lnTo>
                  <a:lnTo>
                    <a:pt x="118999" y="690244"/>
                  </a:lnTo>
                  <a:lnTo>
                    <a:pt x="116077" y="683005"/>
                  </a:lnTo>
                  <a:lnTo>
                    <a:pt x="83502" y="669163"/>
                  </a:lnTo>
                  <a:lnTo>
                    <a:pt x="25400" y="669163"/>
                  </a:lnTo>
                  <a:lnTo>
                    <a:pt x="22351" y="645032"/>
                  </a:lnTo>
                  <a:lnTo>
                    <a:pt x="67136" y="639356"/>
                  </a:lnTo>
                  <a:lnTo>
                    <a:pt x="101345" y="613155"/>
                  </a:lnTo>
                  <a:lnTo>
                    <a:pt x="106680" y="608964"/>
                  </a:lnTo>
                  <a:lnTo>
                    <a:pt x="107695" y="601344"/>
                  </a:lnTo>
                  <a:lnTo>
                    <a:pt x="99568" y="590676"/>
                  </a:lnTo>
                  <a:lnTo>
                    <a:pt x="91820" y="589661"/>
                  </a:lnTo>
                  <a:close/>
                </a:path>
                <a:path w="5114290" h="705485">
                  <a:moveTo>
                    <a:pt x="67136" y="639356"/>
                  </a:moveTo>
                  <a:lnTo>
                    <a:pt x="22351" y="645032"/>
                  </a:lnTo>
                  <a:lnTo>
                    <a:pt x="25400" y="669163"/>
                  </a:lnTo>
                  <a:lnTo>
                    <a:pt x="44436" y="666750"/>
                  </a:lnTo>
                  <a:lnTo>
                    <a:pt x="31368" y="666750"/>
                  </a:lnTo>
                  <a:lnTo>
                    <a:pt x="28701" y="645921"/>
                  </a:lnTo>
                  <a:lnTo>
                    <a:pt x="58563" y="645921"/>
                  </a:lnTo>
                  <a:lnTo>
                    <a:pt x="67136" y="639356"/>
                  </a:lnTo>
                  <a:close/>
                </a:path>
                <a:path w="5114290" h="705485">
                  <a:moveTo>
                    <a:pt x="70132" y="663492"/>
                  </a:moveTo>
                  <a:lnTo>
                    <a:pt x="25400" y="669163"/>
                  </a:lnTo>
                  <a:lnTo>
                    <a:pt x="83502" y="669163"/>
                  </a:lnTo>
                  <a:lnTo>
                    <a:pt x="70132" y="663492"/>
                  </a:lnTo>
                  <a:close/>
                </a:path>
                <a:path w="5114290" h="705485">
                  <a:moveTo>
                    <a:pt x="28701" y="645921"/>
                  </a:moveTo>
                  <a:lnTo>
                    <a:pt x="31368" y="666750"/>
                  </a:lnTo>
                  <a:lnTo>
                    <a:pt x="47921" y="654072"/>
                  </a:lnTo>
                  <a:lnTo>
                    <a:pt x="28701" y="645921"/>
                  </a:lnTo>
                  <a:close/>
                </a:path>
                <a:path w="5114290" h="705485">
                  <a:moveTo>
                    <a:pt x="47921" y="654072"/>
                  </a:moveTo>
                  <a:lnTo>
                    <a:pt x="31368" y="666750"/>
                  </a:lnTo>
                  <a:lnTo>
                    <a:pt x="44436" y="666750"/>
                  </a:lnTo>
                  <a:lnTo>
                    <a:pt x="70132" y="663492"/>
                  </a:lnTo>
                  <a:lnTo>
                    <a:pt x="47921" y="654072"/>
                  </a:lnTo>
                  <a:close/>
                </a:path>
                <a:path w="5114290" h="705485">
                  <a:moveTo>
                    <a:pt x="5110988" y="0"/>
                  </a:moveTo>
                  <a:lnTo>
                    <a:pt x="67136" y="639356"/>
                  </a:lnTo>
                  <a:lnTo>
                    <a:pt x="47921" y="654072"/>
                  </a:lnTo>
                  <a:lnTo>
                    <a:pt x="70132" y="663492"/>
                  </a:lnTo>
                  <a:lnTo>
                    <a:pt x="5114163" y="24129"/>
                  </a:lnTo>
                  <a:lnTo>
                    <a:pt x="5110988" y="0"/>
                  </a:lnTo>
                  <a:close/>
                </a:path>
                <a:path w="5114290" h="705485">
                  <a:moveTo>
                    <a:pt x="58563" y="645921"/>
                  </a:moveTo>
                  <a:lnTo>
                    <a:pt x="28701" y="645921"/>
                  </a:lnTo>
                  <a:lnTo>
                    <a:pt x="47921" y="654072"/>
                  </a:lnTo>
                  <a:lnTo>
                    <a:pt x="58563" y="645921"/>
                  </a:lnTo>
                  <a:close/>
                </a:path>
              </a:pathLst>
            </a:custGeom>
            <a:solidFill>
              <a:srgbClr val="FF0000"/>
            </a:solidFill>
          </p:spPr>
          <p:txBody>
            <a:bodyPr wrap="square" lIns="0" tIns="0" rIns="0" bIns="0" rtlCol="0"/>
            <a:lstStyle/>
            <a:p>
              <a:endParaRPr/>
            </a:p>
          </p:txBody>
        </p:sp>
      </p:grpSp>
      <p:sp>
        <p:nvSpPr>
          <p:cNvPr id="6" name="object 6"/>
          <p:cNvSpPr txBox="1">
            <a:spLocks noGrp="1"/>
          </p:cNvSpPr>
          <p:nvPr>
            <p:ph type="title"/>
          </p:nvPr>
        </p:nvSpPr>
        <p:spPr>
          <a:xfrm>
            <a:off x="3283710" y="398730"/>
            <a:ext cx="6312871" cy="691215"/>
          </a:xfrm>
          <a:prstGeom prst="rect">
            <a:avLst/>
          </a:prstGeom>
        </p:spPr>
        <p:txBody>
          <a:bodyPr vert="horz" wrap="square" lIns="0" tIns="13970" rIns="0" bIns="0" rtlCol="0" anchor="t">
            <a:spAutoFit/>
          </a:bodyPr>
          <a:lstStyle/>
          <a:p>
            <a:pPr marL="12700">
              <a:lnSpc>
                <a:spcPct val="100000"/>
              </a:lnSpc>
              <a:spcBef>
                <a:spcPts val="110"/>
              </a:spcBef>
            </a:pPr>
            <a:r>
              <a:rPr spc="5" dirty="0"/>
              <a:t>查詢申報結果及收據列印</a:t>
            </a:r>
          </a:p>
        </p:txBody>
      </p:sp>
      <p:sp>
        <p:nvSpPr>
          <p:cNvPr id="8" name="object 8"/>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97</a:t>
            </a:fld>
            <a:endParaRPr spc="-5" dirty="0"/>
          </a:p>
        </p:txBody>
      </p:sp>
      <p:sp>
        <p:nvSpPr>
          <p:cNvPr id="7" name="object 7"/>
          <p:cNvSpPr txBox="1"/>
          <p:nvPr/>
        </p:nvSpPr>
        <p:spPr>
          <a:xfrm>
            <a:off x="1923999" y="1367105"/>
            <a:ext cx="5812790" cy="391795"/>
          </a:xfrm>
          <a:prstGeom prst="rect">
            <a:avLst/>
          </a:prstGeom>
        </p:spPr>
        <p:txBody>
          <a:bodyPr vert="horz" wrap="square" lIns="0" tIns="12700" rIns="0" bIns="0" rtlCol="0">
            <a:spAutoFit/>
          </a:bodyPr>
          <a:lstStyle/>
          <a:p>
            <a:pPr marL="313690" indent="-301625">
              <a:spcBef>
                <a:spcPts val="100"/>
              </a:spcBef>
              <a:buSzPct val="95833"/>
              <a:buFont typeface="Wingdings"/>
              <a:buChar char=""/>
              <a:tabLst>
                <a:tab pos="314325" algn="l"/>
              </a:tabLst>
            </a:pPr>
            <a:r>
              <a:rPr sz="2400" spc="-5" dirty="0">
                <a:latin typeface="Microsoft JhengHei"/>
                <a:cs typeface="Microsoft JhengHei"/>
              </a:rPr>
              <a:t>回首頁後點申報查</a:t>
            </a:r>
            <a:r>
              <a:rPr sz="2400" dirty="0">
                <a:latin typeface="Microsoft JhengHei"/>
                <a:cs typeface="Microsoft JhengHei"/>
              </a:rPr>
              <a:t>詢</a:t>
            </a:r>
            <a:r>
              <a:rPr sz="2400" spc="-5" dirty="0">
                <a:latin typeface="Microsoft JhengHei"/>
                <a:cs typeface="Microsoft JhengHei"/>
              </a:rPr>
              <a:t>【申報結果查</a:t>
            </a:r>
            <a:r>
              <a:rPr sz="2400" dirty="0">
                <a:latin typeface="Microsoft JhengHei"/>
                <a:cs typeface="Microsoft JhengHei"/>
              </a:rPr>
              <a:t>詢</a:t>
            </a:r>
            <a:r>
              <a:rPr sz="2400" spc="-5" dirty="0">
                <a:latin typeface="Microsoft JhengHei"/>
                <a:cs typeface="Microsoft JhengHei"/>
              </a:rPr>
              <a:t>】</a:t>
            </a:r>
            <a:r>
              <a:rPr sz="2400" dirty="0">
                <a:latin typeface="Microsoft JhengHei"/>
                <a:cs typeface="Microsoft JhengHei"/>
              </a:rPr>
              <a:t>。</a:t>
            </a:r>
            <a:endParaRPr sz="2400">
              <a:latin typeface="Microsoft JhengHei"/>
              <a:cs typeface="Microsoft JhengHei"/>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83710" y="398730"/>
            <a:ext cx="6702971" cy="691215"/>
          </a:xfrm>
          <a:prstGeom prst="rect">
            <a:avLst/>
          </a:prstGeom>
        </p:spPr>
        <p:txBody>
          <a:bodyPr vert="horz" wrap="square" lIns="0" tIns="13970" rIns="0" bIns="0" rtlCol="0" anchor="t">
            <a:spAutoFit/>
          </a:bodyPr>
          <a:lstStyle/>
          <a:p>
            <a:pPr marL="12700">
              <a:lnSpc>
                <a:spcPct val="100000"/>
              </a:lnSpc>
              <a:spcBef>
                <a:spcPts val="110"/>
              </a:spcBef>
            </a:pPr>
            <a:r>
              <a:rPr spc="5" dirty="0"/>
              <a:t>申報結果查詢及收據列印</a:t>
            </a:r>
          </a:p>
        </p:txBody>
      </p:sp>
      <p:sp>
        <p:nvSpPr>
          <p:cNvPr id="3" name="object 3"/>
          <p:cNvSpPr txBox="1"/>
          <p:nvPr/>
        </p:nvSpPr>
        <p:spPr>
          <a:xfrm>
            <a:off x="1924000" y="1367105"/>
            <a:ext cx="6116955" cy="391795"/>
          </a:xfrm>
          <a:prstGeom prst="rect">
            <a:avLst/>
          </a:prstGeom>
        </p:spPr>
        <p:txBody>
          <a:bodyPr vert="horz" wrap="square" lIns="0" tIns="12700" rIns="0" bIns="0" rtlCol="0">
            <a:spAutoFit/>
          </a:bodyPr>
          <a:lstStyle/>
          <a:p>
            <a:pPr marL="313690" indent="-301625">
              <a:spcBef>
                <a:spcPts val="100"/>
              </a:spcBef>
              <a:buSzPct val="95833"/>
              <a:buFont typeface="Wingdings"/>
              <a:buChar char=""/>
              <a:tabLst>
                <a:tab pos="314325" algn="l"/>
              </a:tabLst>
            </a:pPr>
            <a:r>
              <a:rPr sz="2400" spc="-5" dirty="0">
                <a:latin typeface="Microsoft JhengHei"/>
                <a:cs typeface="Microsoft JhengHei"/>
              </a:rPr>
              <a:t>查詢資料後可</a:t>
            </a:r>
            <a:r>
              <a:rPr sz="2400" dirty="0">
                <a:latin typeface="Microsoft JhengHei"/>
                <a:cs typeface="Microsoft JhengHei"/>
              </a:rPr>
              <a:t>按</a:t>
            </a:r>
            <a:r>
              <a:rPr sz="2400" spc="-5" dirty="0">
                <a:latin typeface="Microsoft JhengHei"/>
                <a:cs typeface="Microsoft JhengHei"/>
              </a:rPr>
              <a:t>【</a:t>
            </a:r>
            <a:r>
              <a:rPr sz="2400" dirty="0">
                <a:latin typeface="Microsoft JhengHei"/>
                <a:cs typeface="Microsoft JhengHei"/>
              </a:rPr>
              <a:t>列印收</a:t>
            </a:r>
            <a:r>
              <a:rPr sz="2400" spc="-5" dirty="0">
                <a:latin typeface="Microsoft JhengHei"/>
                <a:cs typeface="Microsoft JhengHei"/>
              </a:rPr>
              <a:t>據】將收據留存。</a:t>
            </a:r>
            <a:endParaRPr sz="2400">
              <a:latin typeface="Microsoft JhengHei"/>
              <a:cs typeface="Microsoft JhengHei"/>
            </a:endParaRPr>
          </a:p>
        </p:txBody>
      </p:sp>
      <p:pic>
        <p:nvPicPr>
          <p:cNvPr id="4" name="object 4"/>
          <p:cNvPicPr/>
          <p:nvPr/>
        </p:nvPicPr>
        <p:blipFill>
          <a:blip r:embed="rId2" cstate="print"/>
          <a:stretch>
            <a:fillRect/>
          </a:stretch>
        </p:blipFill>
        <p:spPr>
          <a:xfrm>
            <a:off x="2045209" y="1990344"/>
            <a:ext cx="8104631" cy="4319016"/>
          </a:xfrm>
          <a:prstGeom prst="rect">
            <a:avLst/>
          </a:prstGeom>
        </p:spPr>
      </p:pic>
      <p:sp>
        <p:nvSpPr>
          <p:cNvPr id="5" name="object 5"/>
          <p:cNvSpPr txBox="1">
            <a:spLocks noGrp="1"/>
          </p:cNvSpPr>
          <p:nvPr>
            <p:ph type="sldNum" sz="quarter" idx="7"/>
          </p:nvPr>
        </p:nvSpPr>
        <p:spPr>
          <a:xfrm>
            <a:off x="8624569" y="6449591"/>
            <a:ext cx="173990" cy="126365"/>
          </a:xfrm>
          <a:prstGeom prst="rect">
            <a:avLst/>
          </a:prstGeom>
        </p:spPr>
        <p:txBody>
          <a:bodyPr vert="horz" wrap="square" lIns="0" tIns="0" rIns="0" bIns="0" rtlCol="0">
            <a:spAutoFit/>
          </a:bodyPr>
          <a:lstStyle>
            <a:defPPr>
              <a:defRPr lang="zh-TW"/>
            </a:defPPr>
            <a:lvl1pPr marL="0" algn="l" defTabSz="914400" rtl="0" eaLnBrk="1" latinLnBrk="0" hangingPunct="1">
              <a:defRPr sz="800" b="0" i="0" kern="1200">
                <a:solidFill>
                  <a:srgbClr val="6F6F6F"/>
                </a:solidFill>
                <a:latin typeface="PMingLiU-ExtB"/>
                <a:ea typeface="+mn-ea"/>
                <a:cs typeface="PMingLiU-ExtB"/>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894"/>
              </a:lnSpc>
            </a:pPr>
            <a:fld id="{81D60167-4931-47E6-BA6A-407CBD079E47}" type="slidenum">
              <a:rPr lang="en-US" altLang="zh-TW" spc="-5" smtClean="0"/>
              <a:pPr marL="38100">
                <a:lnSpc>
                  <a:spcPts val="894"/>
                </a:lnSpc>
              </a:pPr>
              <a:t>98</a:t>
            </a:fld>
            <a:endParaRPr spc="-5"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54982" y="398730"/>
            <a:ext cx="3079750" cy="636905"/>
          </a:xfrm>
          <a:prstGeom prst="rect">
            <a:avLst/>
          </a:prstGeom>
        </p:spPr>
        <p:txBody>
          <a:bodyPr vert="horz" wrap="square" lIns="0" tIns="13970" rIns="0" bIns="0" rtlCol="0" anchor="t">
            <a:spAutoFit/>
          </a:bodyPr>
          <a:lstStyle/>
          <a:p>
            <a:pPr marL="12700">
              <a:lnSpc>
                <a:spcPct val="100000"/>
              </a:lnSpc>
              <a:spcBef>
                <a:spcPts val="110"/>
              </a:spcBef>
            </a:pPr>
            <a:r>
              <a:rPr spc="5" dirty="0"/>
              <a:t>收據預覽畫面</a:t>
            </a:r>
          </a:p>
        </p:txBody>
      </p:sp>
      <p:grpSp>
        <p:nvGrpSpPr>
          <p:cNvPr id="3" name="object 3"/>
          <p:cNvGrpSpPr/>
          <p:nvPr/>
        </p:nvGrpSpPr>
        <p:grpSpPr>
          <a:xfrm>
            <a:off x="2953496" y="1313636"/>
            <a:ext cx="6278245" cy="5147945"/>
            <a:chOff x="1429495" y="1313635"/>
            <a:chExt cx="6278245" cy="5147945"/>
          </a:xfrm>
        </p:grpSpPr>
        <p:pic>
          <p:nvPicPr>
            <p:cNvPr id="4" name="object 4"/>
            <p:cNvPicPr/>
            <p:nvPr/>
          </p:nvPicPr>
          <p:blipFill>
            <a:blip r:embed="rId2" cstate="print"/>
            <a:stretch>
              <a:fillRect/>
            </a:stretch>
          </p:blipFill>
          <p:spPr>
            <a:xfrm>
              <a:off x="1429495" y="1313635"/>
              <a:ext cx="6278150" cy="5147414"/>
            </a:xfrm>
            <a:prstGeom prst="rect">
              <a:avLst/>
            </a:prstGeom>
          </p:spPr>
        </p:pic>
        <p:pic>
          <p:nvPicPr>
            <p:cNvPr id="5" name="object 5"/>
            <p:cNvPicPr/>
            <p:nvPr/>
          </p:nvPicPr>
          <p:blipFill>
            <a:blip r:embed="rId3" cstate="print"/>
            <a:stretch>
              <a:fillRect/>
            </a:stretch>
          </p:blipFill>
          <p:spPr>
            <a:xfrm>
              <a:off x="1597151" y="1481328"/>
              <a:ext cx="5949696" cy="4818888"/>
            </a:xfrm>
            <a:prstGeom prst="rect">
              <a:avLst/>
            </a:prstGeom>
          </p:spPr>
        </p:pic>
        <p:sp>
          <p:nvSpPr>
            <p:cNvPr id="6" name="object 6"/>
            <p:cNvSpPr/>
            <p:nvPr/>
          </p:nvSpPr>
          <p:spPr>
            <a:xfrm>
              <a:off x="5004816" y="4724400"/>
              <a:ext cx="1369060" cy="289560"/>
            </a:xfrm>
            <a:custGeom>
              <a:avLst/>
              <a:gdLst/>
              <a:ahLst/>
              <a:cxnLst/>
              <a:rect l="l" t="t" r="r" b="b"/>
              <a:pathLst>
                <a:path w="1369060" h="289560">
                  <a:moveTo>
                    <a:pt x="1368552" y="0"/>
                  </a:moveTo>
                  <a:lnTo>
                    <a:pt x="0" y="0"/>
                  </a:lnTo>
                  <a:lnTo>
                    <a:pt x="0" y="289560"/>
                  </a:lnTo>
                  <a:lnTo>
                    <a:pt x="1368552" y="289560"/>
                  </a:lnTo>
                  <a:lnTo>
                    <a:pt x="1368552" y="0"/>
                  </a:lnTo>
                  <a:close/>
                </a:path>
              </a:pathLst>
            </a:custGeom>
            <a:solidFill>
              <a:srgbClr val="E0E0E0"/>
            </a:solidFill>
          </p:spPr>
          <p:txBody>
            <a:bodyPr wrap="square" lIns="0" tIns="0" rIns="0" bIns="0" rtlCol="0"/>
            <a:lstStyle/>
            <a:p>
              <a:endParaRPr/>
            </a:p>
          </p:txBody>
        </p:sp>
      </p:grpSp>
      <p:sp>
        <p:nvSpPr>
          <p:cNvPr id="7" name="object 7"/>
          <p:cNvSpPr txBox="1">
            <a:spLocks noGrp="1"/>
          </p:cNvSpPr>
          <p:nvPr>
            <p:ph type="sldNum" sz="quarter" idx="7"/>
          </p:nvPr>
        </p:nvSpPr>
        <p:spPr>
          <a:xfrm>
            <a:off x="12520736" y="6597985"/>
            <a:ext cx="1596292" cy="115416"/>
          </a:xfrm>
          <a:prstGeom prst="rect">
            <a:avLst/>
          </a:prstGeom>
        </p:spPr>
        <p:txBody>
          <a:bodyPr vert="horz" wrap="square" lIns="0" tIns="0" rIns="0" bIns="0" rtlCol="0" anchor="ctr">
            <a:spAutoFit/>
          </a:bodyPr>
          <a:lstStyle/>
          <a:p>
            <a:pPr marL="38100">
              <a:lnSpc>
                <a:spcPts val="894"/>
              </a:lnSpc>
            </a:pPr>
            <a:fld id="{81D60167-4931-47E6-BA6A-407CBD079E47}" type="slidenum">
              <a:rPr spc="-5" dirty="0"/>
              <a:pPr marL="38100">
                <a:lnSpc>
                  <a:spcPts val="894"/>
                </a:lnSpc>
              </a:pPr>
              <a:t>99</a:t>
            </a:fld>
            <a:endParaRPr spc="-5" dirty="0"/>
          </a:p>
        </p:txBody>
      </p:sp>
    </p:spTree>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裁剪">
  <a:themeElements>
    <a:clrScheme name="裁剪">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裁剪">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裁剪">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TM02900720[[fn=要素]]</Template>
  <TotalTime>1770</TotalTime>
  <Words>4123</Words>
  <Application>Microsoft Office PowerPoint</Application>
  <PresentationFormat>寬螢幕</PresentationFormat>
  <Paragraphs>486</Paragraphs>
  <Slides>107</Slides>
  <Notes>0</Notes>
  <HiddenSlides>0</HiddenSlides>
  <MMClips>0</MMClips>
  <ScaleCrop>false</ScaleCrop>
  <HeadingPairs>
    <vt:vector size="6" baseType="variant">
      <vt:variant>
        <vt:lpstr>使用字型</vt:lpstr>
      </vt:variant>
      <vt:variant>
        <vt:i4>19</vt:i4>
      </vt:variant>
      <vt:variant>
        <vt:lpstr>佈景主題</vt:lpstr>
      </vt:variant>
      <vt:variant>
        <vt:i4>2</vt:i4>
      </vt:variant>
      <vt:variant>
        <vt:lpstr>投影片標題</vt:lpstr>
      </vt:variant>
      <vt:variant>
        <vt:i4>107</vt:i4>
      </vt:variant>
    </vt:vector>
  </HeadingPairs>
  <TitlesOfParts>
    <vt:vector size="128" baseType="lpstr">
      <vt:lpstr>Arial MT</vt:lpstr>
      <vt:lpstr>Noto Sans CJK JP Black</vt:lpstr>
      <vt:lpstr>Noto Sans CJK JP Medium</vt:lpstr>
      <vt:lpstr>Noto Sans CJK JP Regular</vt:lpstr>
      <vt:lpstr>Noto Sans Mono CJK JP Regular</vt:lpstr>
      <vt:lpstr>UKIJ CJK</vt:lpstr>
      <vt:lpstr>細明體</vt:lpstr>
      <vt:lpstr>華康行楷體W5</vt:lpstr>
      <vt:lpstr>微軟正黑體</vt:lpstr>
      <vt:lpstr>微軟正黑體</vt:lpstr>
      <vt:lpstr>PMingLiU-ExtB</vt:lpstr>
      <vt:lpstr>標楷體</vt:lpstr>
      <vt:lpstr>Arial</vt:lpstr>
      <vt:lpstr>Calibri</vt:lpstr>
      <vt:lpstr>Calibri Light</vt:lpstr>
      <vt:lpstr>Franklin Gothic Book</vt:lpstr>
      <vt:lpstr>Times New Roman</vt:lpstr>
      <vt:lpstr>Wingdings</vt:lpstr>
      <vt:lpstr>Wingdings 2</vt:lpstr>
      <vt:lpstr>HDOfficeLightV0</vt:lpstr>
      <vt:lpstr>裁剪</vt:lpstr>
      <vt:lpstr>公職人員財產申報  </vt:lpstr>
      <vt:lpstr>公職人員財產申報法</vt:lpstr>
      <vt:lpstr>前言</vt:lpstr>
      <vt:lpstr>公職人員財產申報法說明-規範對象         ~WHO~</vt:lpstr>
      <vt:lpstr>公職人員財產申報法說明-基本名詞定義</vt:lpstr>
      <vt:lpstr>申報類別、期間及申報日</vt:lpstr>
      <vt:lpstr>申報類別、期間及申報日</vt:lpstr>
      <vt:lpstr>申報種類、期間、申報日</vt:lpstr>
      <vt:lpstr>法定事由而「留職停薪」，抑或因病住院等情事財產申報</vt:lpstr>
      <vt:lpstr> 申報競合處理 </vt:lpstr>
      <vt:lpstr>年度工作</vt:lpstr>
      <vt:lpstr>財產申報範圍</vt:lpstr>
      <vt:lpstr>PowerPoint 簡報</vt:lpstr>
      <vt:lpstr>系統、授權作業說明</vt:lpstr>
      <vt:lpstr>授權的好處：</vt:lpstr>
      <vt:lpstr>一次性同意授權流程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下載財產資料作業</vt:lpstr>
      <vt:lpstr>新舊系統差異</vt:lpstr>
      <vt:lpstr>登入公職人員財產申報系統</vt:lpstr>
      <vt:lpstr>資料登打注意事項</vt:lpstr>
      <vt:lpstr>一般頁面操作說明</vt:lpstr>
      <vt:lpstr>一般頁面操作說明</vt:lpstr>
      <vt:lpstr>PowerPoint 簡報</vt:lpstr>
      <vt:lpstr>系統首頁畫面</vt:lpstr>
      <vt:lpstr>法務部登入畫面</vt:lpstr>
      <vt:lpstr>自然人憑證登入-系統環境檢查</vt:lpstr>
      <vt:lpstr>自然人憑證登入畫面</vt:lpstr>
      <vt:lpstr>行動識別身分登入畫面</vt:lpstr>
      <vt:lpstr>帳號密碼登入畫面</vt:lpstr>
      <vt:lpstr>密碼申請</vt:lpstr>
      <vt:lpstr>修改密碼</vt:lpstr>
      <vt:lpstr>忘記密碼</vt:lpstr>
      <vt:lpstr>進入申報表</vt:lpstr>
      <vt:lpstr>PowerPoint 簡報</vt:lpstr>
      <vt:lpstr>請選擇應填寫的申報表</vt:lpstr>
      <vt:lpstr>進入申報表</vt:lpstr>
      <vt:lpstr>讀檔-下載授權查調資料</vt:lpstr>
      <vt:lpstr>讀檔-引用財政部財政資訊中心建物</vt:lpstr>
      <vt:lpstr>讀檔-下載近三年度申報資料</vt:lpstr>
      <vt:lpstr>申報表-基本資料</vt:lpstr>
      <vt:lpstr>申報表-基本資料</vt:lpstr>
      <vt:lpstr>申報表-配偶及未成年子女</vt:lpstr>
      <vt:lpstr>申報表-土地</vt:lpstr>
      <vt:lpstr>土地-注意事項</vt:lpstr>
      <vt:lpstr>PowerPoint 簡報</vt:lpstr>
      <vt:lpstr>申報表-建物</vt:lpstr>
      <vt:lpstr>建物-注意事項</vt:lpstr>
      <vt:lpstr>常見申報錯誤態樣－建物 </vt:lpstr>
      <vt:lpstr>申報表-船舶</vt:lpstr>
      <vt:lpstr>申報表-汽車</vt:lpstr>
      <vt:lpstr>汽車-注意事項</vt:lpstr>
      <vt:lpstr>申報表-航空器</vt:lpstr>
      <vt:lpstr>申報表-現金</vt:lpstr>
      <vt:lpstr>申報表-存款</vt:lpstr>
      <vt:lpstr>存款-存放機構選單</vt:lpstr>
      <vt:lpstr>存款-注意事項</vt:lpstr>
      <vt:lpstr>申報表-有價證券(股票)</vt:lpstr>
      <vt:lpstr>申報表-有價證券(股票)</vt:lpstr>
      <vt:lpstr>有價證券-股票代碼選單</vt:lpstr>
      <vt:lpstr>申報表-有價證券(債券)</vt:lpstr>
      <vt:lpstr>有價證券-債券買賣機關選單</vt:lpstr>
      <vt:lpstr>申報表-有價證券(基金受益憑證)</vt:lpstr>
      <vt:lpstr>有價證券-基金受託投資機構選單</vt:lpstr>
      <vt:lpstr>申報表-有價證券(其他有價證券)</vt:lpstr>
      <vt:lpstr>有價證券-注意事項(1/2)</vt:lpstr>
      <vt:lpstr>有價證券-注意事項(2/2)</vt:lpstr>
      <vt:lpstr>申報表-其他財產</vt:lpstr>
      <vt:lpstr>其他財產-注意事項</vt:lpstr>
      <vt:lpstr>申報表-保險</vt:lpstr>
      <vt:lpstr>保險-注意事項(1/2)</vt:lpstr>
      <vt:lpstr>保險-注意事項(2/2)</vt:lpstr>
      <vt:lpstr>申報表-債權</vt:lpstr>
      <vt:lpstr>債權-注意事項</vt:lpstr>
      <vt:lpstr>申報表-債務</vt:lpstr>
      <vt:lpstr>債務-注意事項</vt:lpstr>
      <vt:lpstr>申報表-事業投資</vt:lpstr>
      <vt:lpstr>事業投資-注意事項</vt:lpstr>
      <vt:lpstr>申報表-備註</vt:lpstr>
      <vt:lpstr>注意事項-備註欄 </vt:lpstr>
      <vt:lpstr>申報表-上傳(1/2)</vt:lpstr>
      <vt:lpstr>申報表-上傳(2/2)</vt:lpstr>
      <vt:lpstr>上傳-注意事項</vt:lpstr>
      <vt:lpstr>列印</vt:lpstr>
      <vt:lpstr>申報表預覽畫面-上傳前</vt:lpstr>
      <vt:lpstr>申報表預覽畫面-上傳後</vt:lpstr>
      <vt:lpstr>查詢申報結果及收據列印</vt:lpstr>
      <vt:lpstr>申報結果查詢及收據列印</vt:lpstr>
      <vt:lpstr>收據預覽畫面</vt:lpstr>
      <vt:lpstr>更正申報表</vt:lpstr>
      <vt:lpstr>更正申報表</vt:lpstr>
      <vt:lpstr>更正申報表</vt:lpstr>
      <vt:lpstr>更正申報表常見問題</vt:lpstr>
      <vt:lpstr>PowerPoint 簡報</vt:lpstr>
      <vt:lpstr>授權及下載財產資料注意事項</vt:lpstr>
      <vt:lpstr>系統問題諮詢</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公職人員財產申報法暨 公職人員利益衝突迴避法說明 </dc:title>
  <dc:creator>立涵 陳</dc:creator>
  <cp:lastModifiedBy>許華欣</cp:lastModifiedBy>
  <cp:revision>102</cp:revision>
  <cp:lastPrinted>2021-09-08T02:24:59Z</cp:lastPrinted>
  <dcterms:created xsi:type="dcterms:W3CDTF">2019-08-31T22:29:19Z</dcterms:created>
  <dcterms:modified xsi:type="dcterms:W3CDTF">2022-09-02T01:32:52Z</dcterms:modified>
</cp:coreProperties>
</file>