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22" r:id="rId2"/>
    <p:sldId id="323" r:id="rId3"/>
    <p:sldId id="325" r:id="rId4"/>
    <p:sldId id="256" r:id="rId5"/>
    <p:sldId id="257" r:id="rId6"/>
    <p:sldId id="274" r:id="rId7"/>
    <p:sldId id="319" r:id="rId8"/>
    <p:sldId id="321" r:id="rId9"/>
    <p:sldId id="313" r:id="rId10"/>
    <p:sldId id="317" r:id="rId11"/>
    <p:sldId id="275" r:id="rId12"/>
    <p:sldId id="276" r:id="rId13"/>
    <p:sldId id="277" r:id="rId14"/>
    <p:sldId id="280" r:id="rId15"/>
    <p:sldId id="282" r:id="rId16"/>
    <p:sldId id="283" r:id="rId17"/>
    <p:sldId id="284" r:id="rId18"/>
    <p:sldId id="285" r:id="rId19"/>
    <p:sldId id="279" r:id="rId20"/>
    <p:sldId id="278" r:id="rId21"/>
    <p:sldId id="287" r:id="rId22"/>
    <p:sldId id="288" r:id="rId23"/>
    <p:sldId id="291" r:id="rId24"/>
    <p:sldId id="292" r:id="rId25"/>
    <p:sldId id="295" r:id="rId26"/>
    <p:sldId id="324" r:id="rId27"/>
    <p:sldId id="320" r:id="rId28"/>
    <p:sldId id="312" r:id="rId29"/>
    <p:sldId id="294" r:id="rId30"/>
    <p:sldId id="296" r:id="rId31"/>
    <p:sldId id="297" r:id="rId32"/>
    <p:sldId id="298" r:id="rId33"/>
    <p:sldId id="301" r:id="rId34"/>
    <p:sldId id="299" r:id="rId35"/>
    <p:sldId id="300" r:id="rId36"/>
    <p:sldId id="302" r:id="rId37"/>
    <p:sldId id="303" r:id="rId38"/>
    <p:sldId id="305" r:id="rId39"/>
    <p:sldId id="309" r:id="rId40"/>
    <p:sldId id="273" r:id="rId4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B265"/>
    <a:srgbClr val="FFD8B1"/>
    <a:srgbClr val="DCD95A"/>
    <a:srgbClr val="4BADB5"/>
    <a:srgbClr val="D4E8B6"/>
    <a:srgbClr val="FFECD9"/>
    <a:srgbClr val="582400"/>
    <a:srgbClr val="843500"/>
    <a:srgbClr val="FFE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1668" y="-31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736"/>
    </p:cViewPr>
  </p:sorterViewPr>
  <p:notesViewPr>
    <p:cSldViewPr showGuides="1">
      <p:cViewPr varScale="1">
        <p:scale>
          <a:sx n="49" d="100"/>
          <a:sy n="49" d="100"/>
        </p:scale>
        <p:origin x="-270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57113A-6A07-4D52-95EE-B785BF33E8FD}" type="datetimeFigureOut">
              <a:rPr lang="zh-TW" altLang="en-US" smtClean="0"/>
              <a:t>2016/5/10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23D38-0AED-4C8D-9B30-BA974ABC5222}" type="slidenum">
              <a:rPr lang="zh-TW" altLang="en-US" smtClean="0"/>
              <a:t>‹#›</a:t>
            </a:fld>
            <a:endParaRPr lang="zh-TW" altLang="en-US"/>
          </a:p>
        </p:txBody>
      </p:sp>
    </p:spTree>
    <p:extLst>
      <p:ext uri="{BB962C8B-B14F-4D97-AF65-F5344CB8AC3E}">
        <p14:creationId xmlns:p14="http://schemas.microsoft.com/office/powerpoint/2010/main" val="154476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EA54D-5762-4734-B472-0E0DAB5C12E4}" type="datetimeFigureOut">
              <a:rPr lang="zh-TW" altLang="en-US" smtClean="0"/>
              <a:t>2016/5/10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B826B-50D0-4D74-B610-753CC2BD4A6E}" type="slidenum">
              <a:rPr lang="zh-TW" altLang="en-US" smtClean="0"/>
              <a:t>‹#›</a:t>
            </a:fld>
            <a:endParaRPr lang="zh-TW" altLang="en-US"/>
          </a:p>
        </p:txBody>
      </p:sp>
    </p:spTree>
    <p:extLst>
      <p:ext uri="{BB962C8B-B14F-4D97-AF65-F5344CB8AC3E}">
        <p14:creationId xmlns:p14="http://schemas.microsoft.com/office/powerpoint/2010/main" val="91428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9B826B-50D0-4D74-B610-753CC2BD4A6E}" type="slidenum">
              <a:rPr lang="zh-TW" altLang="en-US" smtClean="0"/>
              <a:t>25</a:t>
            </a:fld>
            <a:endParaRPr lang="zh-TW" altLang="en-US"/>
          </a:p>
        </p:txBody>
      </p:sp>
    </p:spTree>
    <p:extLst>
      <p:ext uri="{BB962C8B-B14F-4D97-AF65-F5344CB8AC3E}">
        <p14:creationId xmlns:p14="http://schemas.microsoft.com/office/powerpoint/2010/main" val="375655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9B826B-50D0-4D74-B610-753CC2BD4A6E}" type="slidenum">
              <a:rPr lang="zh-TW" altLang="en-US" smtClean="0"/>
              <a:t>26</a:t>
            </a:fld>
            <a:endParaRPr lang="zh-TW" altLang="en-US"/>
          </a:p>
        </p:txBody>
      </p:sp>
    </p:spTree>
    <p:extLst>
      <p:ext uri="{BB962C8B-B14F-4D97-AF65-F5344CB8AC3E}">
        <p14:creationId xmlns:p14="http://schemas.microsoft.com/office/powerpoint/2010/main" val="375655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9B826B-50D0-4D74-B610-753CC2BD4A6E}" type="slidenum">
              <a:rPr lang="zh-TW" altLang="en-US" smtClean="0"/>
              <a:t>27</a:t>
            </a:fld>
            <a:endParaRPr lang="zh-TW" altLang="en-US"/>
          </a:p>
        </p:txBody>
      </p:sp>
    </p:spTree>
    <p:extLst>
      <p:ext uri="{BB962C8B-B14F-4D97-AF65-F5344CB8AC3E}">
        <p14:creationId xmlns:p14="http://schemas.microsoft.com/office/powerpoint/2010/main" val="375655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43A35-9CF4-4C65-8329-245D33E00D97}" type="slidenum">
              <a:rPr lang="en-US" altLang="zh-TW"/>
              <a:pPr/>
              <a:t>37</a:t>
            </a:fld>
            <a:endParaRPr lang="en-US" altLang="zh-TW"/>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spcBef>
                <a:spcPct val="50000"/>
              </a:spcBef>
              <a:buFont typeface="Wingdings" pitchFamily="2" charset="2"/>
              <a:buBlip>
                <a:blip r:embed="rId3"/>
              </a:buBlip>
            </a:pPr>
            <a:r>
              <a:rPr lang="en-US" altLang="zh-TW"/>
              <a:t>OOO</a:t>
            </a:r>
            <a:r>
              <a:rPr lang="zh-TW" altLang="en-US"/>
              <a:t>人行陸橋工程</a:t>
            </a:r>
          </a:p>
          <a:p>
            <a:r>
              <a:rPr lang="zh-TW" altLang="en-US"/>
              <a:t>** 路燈 原則不可以</a:t>
            </a:r>
            <a:r>
              <a:rPr lang="en-US" altLang="zh-TW"/>
              <a:t>, </a:t>
            </a:r>
            <a:r>
              <a:rPr lang="zh-TW" altLang="en-US"/>
              <a:t>僅有一年宜蘭大淹水</a:t>
            </a:r>
            <a:r>
              <a:rPr lang="en-US" altLang="zh-TW"/>
              <a:t>, </a:t>
            </a:r>
            <a:r>
              <a:rPr lang="zh-TW" altLang="en-US"/>
              <a:t>全部路燈毁損</a:t>
            </a:r>
            <a:r>
              <a:rPr lang="en-US" altLang="zh-TW"/>
              <a:t>, </a:t>
            </a:r>
            <a:r>
              <a:rPr lang="zh-TW" altLang="en-US"/>
              <a:t>才例外</a:t>
            </a:r>
          </a:p>
          <a:p>
            <a:r>
              <a:rPr lang="zh-TW" alt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93" name="AutoShape 21"/>
          <p:cNvSpPr>
            <a:spLocks noChangeArrowheads="1"/>
          </p:cNvSpPr>
          <p:nvPr userDrawn="1"/>
        </p:nvSpPr>
        <p:spPr bwMode="auto">
          <a:xfrm rot="-5400000">
            <a:off x="-396081" y="4868069"/>
            <a:ext cx="1655763"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0" name="AutoShape 8"/>
          <p:cNvSpPr>
            <a:spLocks noChangeArrowheads="1"/>
          </p:cNvSpPr>
          <p:nvPr userDrawn="1"/>
        </p:nvSpPr>
        <p:spPr bwMode="auto">
          <a:xfrm rot="-5400000">
            <a:off x="7920038" y="2887663"/>
            <a:ext cx="1584325" cy="73025"/>
          </a:xfrm>
          <a:prstGeom prst="roundRect">
            <a:avLst>
              <a:gd name="adj" fmla="val 50000"/>
            </a:avLst>
          </a:prstGeom>
          <a:gradFill rotWithShape="1">
            <a:gsLst>
              <a:gs pos="0">
                <a:srgbClr val="FF9933">
                  <a:gamma/>
                  <a:tint val="0"/>
                  <a:invGamma/>
                </a:srgbClr>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1" name="AutoShape 9"/>
          <p:cNvSpPr>
            <a:spLocks noChangeArrowheads="1"/>
          </p:cNvSpPr>
          <p:nvPr userDrawn="1"/>
        </p:nvSpPr>
        <p:spPr bwMode="auto">
          <a:xfrm rot="-5400000">
            <a:off x="8100220" y="2491581"/>
            <a:ext cx="792162" cy="73025"/>
          </a:xfrm>
          <a:prstGeom prst="roundRect">
            <a:avLst>
              <a:gd name="adj" fmla="val 50000"/>
            </a:avLst>
          </a:prstGeom>
          <a:gradFill rotWithShape="1">
            <a:gsLst>
              <a:gs pos="0">
                <a:srgbClr val="FF9933">
                  <a:gamma/>
                  <a:tint val="0"/>
                  <a:invGamma/>
                </a:srgbClr>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3" name="AutoShape 11"/>
          <p:cNvSpPr>
            <a:spLocks noChangeArrowheads="1"/>
          </p:cNvSpPr>
          <p:nvPr userDrawn="1"/>
        </p:nvSpPr>
        <p:spPr bwMode="auto">
          <a:xfrm rot="5400000">
            <a:off x="7991476" y="4976812"/>
            <a:ext cx="1441450" cy="73025"/>
          </a:xfrm>
          <a:prstGeom prst="roundRect">
            <a:avLst>
              <a:gd name="adj" fmla="val 50000"/>
            </a:avLst>
          </a:prstGeom>
          <a:gradFill rotWithShape="1">
            <a:gsLst>
              <a:gs pos="0">
                <a:srgbClr val="FF9933">
                  <a:gamma/>
                  <a:tint val="0"/>
                  <a:invGamma/>
                </a:srgbClr>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2" name="AutoShape 20"/>
          <p:cNvSpPr>
            <a:spLocks noChangeArrowheads="1"/>
          </p:cNvSpPr>
          <p:nvPr userDrawn="1"/>
        </p:nvSpPr>
        <p:spPr bwMode="auto">
          <a:xfrm flipH="1">
            <a:off x="2627313" y="5661025"/>
            <a:ext cx="6121400" cy="71438"/>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94" name="AutoShape 22"/>
          <p:cNvSpPr>
            <a:spLocks noChangeArrowheads="1"/>
          </p:cNvSpPr>
          <p:nvPr userDrawn="1"/>
        </p:nvSpPr>
        <p:spPr bwMode="auto">
          <a:xfrm>
            <a:off x="395288" y="5661025"/>
            <a:ext cx="1512887" cy="71438"/>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4" name="Rectangle 2" descr="横線"/>
          <p:cNvSpPr>
            <a:spLocks noChangeArrowheads="1"/>
          </p:cNvSpPr>
          <p:nvPr userDrawn="1"/>
        </p:nvSpPr>
        <p:spPr bwMode="auto">
          <a:xfrm>
            <a:off x="0" y="3284538"/>
            <a:ext cx="9144000" cy="1081087"/>
          </a:xfrm>
          <a:prstGeom prst="rect">
            <a:avLst/>
          </a:prstGeom>
          <a:pattFill prst="ltHorz">
            <a:fgClr>
              <a:srgbClr val="FFECD9"/>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5" name="AutoShape 3"/>
          <p:cNvSpPr>
            <a:spLocks noChangeAspect="1" noChangeArrowheads="1"/>
          </p:cNvSpPr>
          <p:nvPr userDrawn="1"/>
        </p:nvSpPr>
        <p:spPr bwMode="auto">
          <a:xfrm>
            <a:off x="8243888" y="1484313"/>
            <a:ext cx="554037" cy="554037"/>
          </a:xfrm>
          <a:prstGeom prst="roundRect">
            <a:avLst>
              <a:gd name="adj" fmla="val 16667"/>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6" name="AutoShape 4"/>
          <p:cNvSpPr>
            <a:spLocks noChangeArrowheads="1"/>
          </p:cNvSpPr>
          <p:nvPr userDrawn="1"/>
        </p:nvSpPr>
        <p:spPr bwMode="auto">
          <a:xfrm>
            <a:off x="3851275" y="1555750"/>
            <a:ext cx="4249738" cy="73025"/>
          </a:xfrm>
          <a:prstGeom prst="roundRect">
            <a:avLst>
              <a:gd name="adj" fmla="val 50000"/>
            </a:avLst>
          </a:prstGeom>
          <a:gradFill rotWithShape="1">
            <a:gsLst>
              <a:gs pos="0">
                <a:srgbClr val="FF9933">
                  <a:gamma/>
                  <a:tint val="0"/>
                  <a:invGamma/>
                </a:srgbClr>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8" name="AutoShape 6"/>
          <p:cNvSpPr>
            <a:spLocks noChangeArrowheads="1"/>
          </p:cNvSpPr>
          <p:nvPr userDrawn="1"/>
        </p:nvSpPr>
        <p:spPr bwMode="auto">
          <a:xfrm>
            <a:off x="395288" y="1555750"/>
            <a:ext cx="3455987"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9" name="AutoShape 7"/>
          <p:cNvSpPr>
            <a:spLocks noChangeArrowheads="1"/>
          </p:cNvSpPr>
          <p:nvPr userDrawn="1"/>
        </p:nvSpPr>
        <p:spPr bwMode="auto">
          <a:xfrm rot="5400000">
            <a:off x="-144462" y="2095500"/>
            <a:ext cx="1152525"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6" name="Rectangle 14"/>
          <p:cNvSpPr>
            <a:spLocks noGrp="1" noChangeArrowheads="1"/>
          </p:cNvSpPr>
          <p:nvPr>
            <p:ph type="ctrTitle"/>
          </p:nvPr>
        </p:nvSpPr>
        <p:spPr>
          <a:xfrm>
            <a:off x="685800" y="2130425"/>
            <a:ext cx="7772400" cy="1470025"/>
          </a:xfrm>
        </p:spPr>
        <p:txBody>
          <a:bodyPr/>
          <a:lstStyle>
            <a:lvl1pPr>
              <a:defRPr/>
            </a:lvl1pPr>
          </a:lstStyle>
          <a:p>
            <a:pPr lvl="0"/>
            <a:r>
              <a:rPr lang="zh-TW" altLang="en-US" noProof="0" smtClean="0"/>
              <a:t>按一下以編輯母片標題樣式</a:t>
            </a:r>
            <a:endParaRPr lang="ja-JP" altLang="en-US" noProof="0" smtClean="0"/>
          </a:p>
        </p:txBody>
      </p:sp>
      <p:sp>
        <p:nvSpPr>
          <p:cNvPr id="3087" name="Rectangle 1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zh-TW" altLang="en-US" noProof="0" smtClean="0"/>
              <a:t>按一下以編輯母片副標題樣式</a:t>
            </a:r>
            <a:endParaRPr lang="ja-JP" altLang="en-US" noProof="0" smtClean="0"/>
          </a:p>
        </p:txBody>
      </p:sp>
      <p:sp>
        <p:nvSpPr>
          <p:cNvPr id="3088" name="Rectangle 16"/>
          <p:cNvSpPr>
            <a:spLocks noGrp="1" noChangeArrowheads="1"/>
          </p:cNvSpPr>
          <p:nvPr>
            <p:ph type="dt" sz="half" idx="2"/>
          </p:nvPr>
        </p:nvSpPr>
        <p:spPr/>
        <p:txBody>
          <a:bodyPr/>
          <a:lstStyle>
            <a:lvl1pPr>
              <a:defRPr>
                <a:solidFill>
                  <a:schemeClr val="tx1"/>
                </a:solidFill>
              </a:defRPr>
            </a:lvl1pPr>
          </a:lstStyle>
          <a:p>
            <a:endParaRPr lang="en-US" altLang="ja-JP"/>
          </a:p>
        </p:txBody>
      </p:sp>
      <p:sp>
        <p:nvSpPr>
          <p:cNvPr id="3089" name="Rectangle 17"/>
          <p:cNvSpPr>
            <a:spLocks noGrp="1" noChangeArrowheads="1"/>
          </p:cNvSpPr>
          <p:nvPr>
            <p:ph type="ftr" sz="quarter" idx="3"/>
          </p:nvPr>
        </p:nvSpPr>
        <p:spPr/>
        <p:txBody>
          <a:bodyPr/>
          <a:lstStyle>
            <a:lvl1pPr>
              <a:defRPr>
                <a:solidFill>
                  <a:schemeClr val="tx1"/>
                </a:solidFill>
              </a:defRPr>
            </a:lvl1pPr>
          </a:lstStyle>
          <a:p>
            <a:endParaRPr lang="en-US" altLang="ja-JP"/>
          </a:p>
        </p:txBody>
      </p:sp>
      <p:sp>
        <p:nvSpPr>
          <p:cNvPr id="3090" name="Rectangle 18"/>
          <p:cNvSpPr>
            <a:spLocks noGrp="1" noChangeArrowheads="1"/>
          </p:cNvSpPr>
          <p:nvPr>
            <p:ph type="sldNum" sz="quarter" idx="4"/>
          </p:nvPr>
        </p:nvSpPr>
        <p:spPr/>
        <p:txBody>
          <a:bodyPr/>
          <a:lstStyle>
            <a:lvl1pPr>
              <a:defRPr>
                <a:solidFill>
                  <a:schemeClr val="tx1"/>
                </a:solidFill>
              </a:defRPr>
            </a:lvl1pPr>
          </a:lstStyle>
          <a:p>
            <a:fld id="{51EDE8C8-97A0-45B6-9D29-B27BB156C070}" type="slidenum">
              <a:rPr lang="en-US" altLang="ja-JP"/>
              <a:pPr/>
              <a:t>‹#›</a:t>
            </a:fld>
            <a:endParaRPr lang="en-US" altLang="ja-JP"/>
          </a:p>
        </p:txBody>
      </p:sp>
      <p:sp>
        <p:nvSpPr>
          <p:cNvPr id="3091" name="AutoShape 19"/>
          <p:cNvSpPr>
            <a:spLocks noChangeArrowheads="1"/>
          </p:cNvSpPr>
          <p:nvPr userDrawn="1"/>
        </p:nvSpPr>
        <p:spPr bwMode="auto">
          <a:xfrm>
            <a:off x="5616575" y="1774825"/>
            <a:ext cx="2484438" cy="69850"/>
          </a:xfrm>
          <a:prstGeom prst="roundRect">
            <a:avLst>
              <a:gd name="adj" fmla="val 50000"/>
            </a:avLst>
          </a:prstGeom>
          <a:gradFill rotWithShape="1">
            <a:gsLst>
              <a:gs pos="0">
                <a:srgbClr val="FF9933">
                  <a:gamma/>
                  <a:tint val="0"/>
                  <a:invGamma/>
                </a:srgbClr>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069366DC-0906-46FE-BD79-4BB99BF9CF38}" type="slidenum">
              <a:rPr lang="en-US" altLang="ja-JP"/>
              <a:pPr/>
              <a:t>‹#›</a:t>
            </a:fld>
            <a:endParaRPr lang="en-US" altLang="ja-JP"/>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408" y="146497"/>
            <a:ext cx="720080" cy="57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3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4151C8CF-2B21-4593-B79F-7B842FB7AC2B}" type="slidenum">
              <a:rPr lang="en-US" altLang="ja-JP"/>
              <a:pPr/>
              <a:t>‹#›</a:t>
            </a:fld>
            <a:endParaRPr lang="en-US" altLang="ja-JP"/>
          </a:p>
        </p:txBody>
      </p:sp>
    </p:spTree>
    <p:extLst>
      <p:ext uri="{BB962C8B-B14F-4D97-AF65-F5344CB8AC3E}">
        <p14:creationId xmlns:p14="http://schemas.microsoft.com/office/powerpoint/2010/main" val="257109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69073" y="1508787"/>
            <a:ext cx="7805854" cy="864096"/>
          </a:xfrm>
        </p:spPr>
        <p:txBody>
          <a:bodyPr/>
          <a:lstStyle>
            <a:lvl1pPr algn="l">
              <a:defRPr>
                <a:solidFill>
                  <a:srgbClr val="393023"/>
                </a:solidFill>
              </a:defRPr>
            </a:lvl1pPr>
          </a:lstStyle>
          <a:p>
            <a:r>
              <a:rPr lang="en-US" noProof="0" dirty="0" smtClean="0"/>
              <a:t>Your title here</a:t>
            </a:r>
            <a:endParaRPr lang="en-US" noProof="0" dirty="0"/>
          </a:p>
        </p:txBody>
      </p:sp>
      <p:sp>
        <p:nvSpPr>
          <p:cNvPr id="5" name="Content Placeholder 2"/>
          <p:cNvSpPr>
            <a:spLocks noGrp="1"/>
          </p:cNvSpPr>
          <p:nvPr>
            <p:ph idx="1" hasCustomPrompt="1"/>
          </p:nvPr>
        </p:nvSpPr>
        <p:spPr>
          <a:xfrm>
            <a:off x="669073" y="2564905"/>
            <a:ext cx="7805854" cy="3949899"/>
          </a:xfrm>
        </p:spPr>
        <p:txBody>
          <a:bodyPr/>
          <a:lstStyle>
            <a:lvl1pPr marL="0" indent="0">
              <a:buNone/>
              <a:defRPr>
                <a:solidFill>
                  <a:srgbClr val="393023"/>
                </a:solidFill>
              </a:defRPr>
            </a:lvl1pPr>
          </a:lstStyle>
          <a:p>
            <a:pPr lvl="0"/>
            <a:r>
              <a:rPr lang="en-US" noProof="0" dirty="0" smtClean="0"/>
              <a:t>Lorem </a:t>
            </a:r>
            <a:r>
              <a:rPr lang="en-US" noProof="0" dirty="0" err="1" smtClean="0"/>
              <a:t>ipsum</a:t>
            </a:r>
            <a:r>
              <a:rPr lang="en-US" noProof="0" dirty="0" smtClean="0"/>
              <a:t> dolor sit </a:t>
            </a:r>
            <a:r>
              <a:rPr lang="en-US" noProof="0" dirty="0" err="1" smtClean="0"/>
              <a:t>amet</a:t>
            </a:r>
            <a:r>
              <a:rPr lang="en-US" noProof="0" dirty="0" smtClean="0"/>
              <a:t>, </a:t>
            </a:r>
            <a:r>
              <a:rPr lang="en-US" noProof="0" dirty="0" err="1" smtClean="0"/>
              <a:t>consectetur</a:t>
            </a:r>
            <a:r>
              <a:rPr lang="en-US" noProof="0" dirty="0" smtClean="0"/>
              <a:t> </a:t>
            </a:r>
            <a:r>
              <a:rPr lang="en-US" noProof="0" dirty="0" err="1" smtClean="0"/>
              <a:t>adipisicing</a:t>
            </a:r>
            <a:r>
              <a:rPr lang="en-US" noProof="0" dirty="0" smtClean="0"/>
              <a:t> </a:t>
            </a:r>
            <a:r>
              <a:rPr lang="en-US" noProof="0" dirty="0" err="1" smtClean="0"/>
              <a:t>elit</a:t>
            </a:r>
            <a:r>
              <a:rPr lang="en-US" noProof="0" dirty="0" smtClean="0"/>
              <a:t>, </a:t>
            </a:r>
            <a:r>
              <a:rPr lang="en-US" noProof="0" dirty="0" err="1" smtClean="0"/>
              <a:t>sed</a:t>
            </a:r>
            <a:r>
              <a:rPr lang="en-US" noProof="0" dirty="0" smtClean="0"/>
              <a:t> do </a:t>
            </a:r>
            <a:r>
              <a:rPr lang="en-US" noProof="0" dirty="0" err="1" smtClean="0"/>
              <a:t>eiusmod</a:t>
            </a:r>
            <a:r>
              <a:rPr lang="en-US" noProof="0" dirty="0" smtClean="0"/>
              <a:t> </a:t>
            </a:r>
            <a:r>
              <a:rPr lang="en-US" noProof="0" dirty="0" err="1" smtClean="0"/>
              <a:t>tempor</a:t>
            </a:r>
            <a:r>
              <a:rPr lang="en-US" noProof="0" dirty="0" smtClean="0"/>
              <a:t> </a:t>
            </a:r>
            <a:r>
              <a:rPr lang="en-US" noProof="0" dirty="0" err="1" smtClean="0"/>
              <a:t>incididunt</a:t>
            </a:r>
            <a:r>
              <a:rPr lang="en-US" noProof="0" dirty="0" smtClean="0"/>
              <a:t> </a:t>
            </a:r>
            <a:r>
              <a:rPr lang="en-US" noProof="0" dirty="0" err="1" smtClean="0"/>
              <a:t>ut</a:t>
            </a:r>
            <a:r>
              <a:rPr lang="en-US" noProof="0" dirty="0" smtClean="0"/>
              <a:t> </a:t>
            </a:r>
            <a:r>
              <a:rPr lang="en-US" noProof="0" dirty="0" err="1" smtClean="0"/>
              <a:t>labore</a:t>
            </a:r>
            <a:r>
              <a:rPr lang="en-US" noProof="0" dirty="0" smtClean="0"/>
              <a:t> et </a:t>
            </a:r>
            <a:r>
              <a:rPr lang="en-US" noProof="0" dirty="0" err="1" smtClean="0"/>
              <a:t>dolore</a:t>
            </a:r>
            <a:r>
              <a:rPr lang="en-US" noProof="0" dirty="0" smtClean="0"/>
              <a:t> magna </a:t>
            </a:r>
            <a:r>
              <a:rPr lang="en-US" noProof="0" dirty="0" err="1" smtClean="0"/>
              <a:t>aliqua</a:t>
            </a:r>
            <a:r>
              <a:rPr lang="en-US" noProof="0" dirty="0" smtClean="0"/>
              <a:t>. </a:t>
            </a:r>
            <a:endParaRPr lang="en-US" noProof="0" dirty="0"/>
          </a:p>
        </p:txBody>
      </p:sp>
    </p:spTree>
    <p:extLst>
      <p:ext uri="{BB962C8B-B14F-4D97-AF65-F5344CB8AC3E}">
        <p14:creationId xmlns:p14="http://schemas.microsoft.com/office/powerpoint/2010/main" val="23696867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69073" y="1508787"/>
            <a:ext cx="7805854" cy="864096"/>
          </a:xfrm>
        </p:spPr>
        <p:txBody>
          <a:bodyPr/>
          <a:lstStyle>
            <a:lvl1pPr algn="l">
              <a:defRPr>
                <a:solidFill>
                  <a:srgbClr val="393023"/>
                </a:solidFill>
              </a:defRPr>
            </a:lvl1pPr>
          </a:lstStyle>
          <a:p>
            <a:r>
              <a:rPr lang="en-US" noProof="0" dirty="0" smtClean="0"/>
              <a:t>Your title here</a:t>
            </a:r>
            <a:endParaRPr lang="en-US" noProof="0" dirty="0"/>
          </a:p>
        </p:txBody>
      </p:sp>
      <p:sp>
        <p:nvSpPr>
          <p:cNvPr id="8" name="Content Placeholder 2"/>
          <p:cNvSpPr>
            <a:spLocks noGrp="1"/>
          </p:cNvSpPr>
          <p:nvPr>
            <p:ph idx="1" hasCustomPrompt="1"/>
          </p:nvPr>
        </p:nvSpPr>
        <p:spPr>
          <a:xfrm>
            <a:off x="669073" y="2564905"/>
            <a:ext cx="7805854" cy="3949899"/>
          </a:xfrm>
        </p:spPr>
        <p:txBody>
          <a:bodyPr/>
          <a:lstStyle>
            <a:lvl1pPr marL="0" indent="0">
              <a:buNone/>
              <a:defRPr>
                <a:solidFill>
                  <a:srgbClr val="393023"/>
                </a:solidFill>
              </a:defRPr>
            </a:lvl1pPr>
          </a:lstStyle>
          <a:p>
            <a:pPr lvl="0"/>
            <a:r>
              <a:rPr lang="en-US" noProof="0" dirty="0" smtClean="0"/>
              <a:t>Lorem </a:t>
            </a:r>
            <a:r>
              <a:rPr lang="en-US" noProof="0" dirty="0" err="1" smtClean="0"/>
              <a:t>ipsum</a:t>
            </a:r>
            <a:r>
              <a:rPr lang="en-US" noProof="0" dirty="0" smtClean="0"/>
              <a:t> dolor sit </a:t>
            </a:r>
            <a:r>
              <a:rPr lang="en-US" noProof="0" dirty="0" err="1" smtClean="0"/>
              <a:t>amet</a:t>
            </a:r>
            <a:r>
              <a:rPr lang="en-US" noProof="0" dirty="0" smtClean="0"/>
              <a:t>, </a:t>
            </a:r>
            <a:r>
              <a:rPr lang="en-US" noProof="0" dirty="0" err="1" smtClean="0"/>
              <a:t>consectetur</a:t>
            </a:r>
            <a:r>
              <a:rPr lang="en-US" noProof="0" dirty="0" smtClean="0"/>
              <a:t> </a:t>
            </a:r>
            <a:r>
              <a:rPr lang="en-US" noProof="0" dirty="0" err="1" smtClean="0"/>
              <a:t>adipisicing</a:t>
            </a:r>
            <a:r>
              <a:rPr lang="en-US" noProof="0" dirty="0" smtClean="0"/>
              <a:t> </a:t>
            </a:r>
            <a:r>
              <a:rPr lang="en-US" noProof="0" dirty="0" err="1" smtClean="0"/>
              <a:t>elit</a:t>
            </a:r>
            <a:r>
              <a:rPr lang="en-US" noProof="0" dirty="0" smtClean="0"/>
              <a:t>, </a:t>
            </a:r>
            <a:r>
              <a:rPr lang="en-US" noProof="0" dirty="0" err="1" smtClean="0"/>
              <a:t>sed</a:t>
            </a:r>
            <a:r>
              <a:rPr lang="en-US" noProof="0" dirty="0" smtClean="0"/>
              <a:t> do </a:t>
            </a:r>
            <a:r>
              <a:rPr lang="en-US" noProof="0" dirty="0" err="1" smtClean="0"/>
              <a:t>eiusmod</a:t>
            </a:r>
            <a:r>
              <a:rPr lang="en-US" noProof="0" dirty="0" smtClean="0"/>
              <a:t> </a:t>
            </a:r>
            <a:r>
              <a:rPr lang="en-US" noProof="0" dirty="0" err="1" smtClean="0"/>
              <a:t>tempor</a:t>
            </a:r>
            <a:r>
              <a:rPr lang="en-US" noProof="0" dirty="0" smtClean="0"/>
              <a:t> </a:t>
            </a:r>
            <a:r>
              <a:rPr lang="en-US" noProof="0" dirty="0" err="1" smtClean="0"/>
              <a:t>incididunt</a:t>
            </a:r>
            <a:r>
              <a:rPr lang="en-US" noProof="0" dirty="0" smtClean="0"/>
              <a:t> </a:t>
            </a:r>
            <a:r>
              <a:rPr lang="en-US" noProof="0" dirty="0" err="1" smtClean="0"/>
              <a:t>ut</a:t>
            </a:r>
            <a:r>
              <a:rPr lang="en-US" noProof="0" dirty="0" smtClean="0"/>
              <a:t> </a:t>
            </a:r>
            <a:r>
              <a:rPr lang="en-US" noProof="0" dirty="0" err="1" smtClean="0"/>
              <a:t>labore</a:t>
            </a:r>
            <a:r>
              <a:rPr lang="en-US" noProof="0" dirty="0" smtClean="0"/>
              <a:t> et </a:t>
            </a:r>
            <a:r>
              <a:rPr lang="en-US" noProof="0" dirty="0" err="1" smtClean="0"/>
              <a:t>dolore</a:t>
            </a:r>
            <a:r>
              <a:rPr lang="en-US" noProof="0" dirty="0" smtClean="0"/>
              <a:t> magna </a:t>
            </a:r>
            <a:r>
              <a:rPr lang="en-US" noProof="0" dirty="0" err="1" smtClean="0"/>
              <a:t>aliqua</a:t>
            </a:r>
            <a:r>
              <a:rPr lang="en-US" noProof="0" dirty="0" smtClean="0"/>
              <a:t>. </a:t>
            </a:r>
            <a:endParaRPr lang="en-US" noProof="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208" y="1757999"/>
            <a:ext cx="404478" cy="422864"/>
          </a:xfrm>
          <a:prstGeom prst="rect">
            <a:avLst/>
          </a:prstGeom>
        </p:spPr>
      </p:pic>
    </p:spTree>
    <p:extLst>
      <p:ext uri="{BB962C8B-B14F-4D97-AF65-F5344CB8AC3E}">
        <p14:creationId xmlns:p14="http://schemas.microsoft.com/office/powerpoint/2010/main" val="1280351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A3D44923-3D4D-4877-8EDA-C4A3DB126533}" type="slidenum">
              <a:rPr lang="en-US" altLang="ja-JP"/>
              <a:pPr/>
              <a:t>‹#›</a:t>
            </a:fld>
            <a:endParaRPr lang="en-US" altLang="ja-JP"/>
          </a:p>
        </p:txBody>
      </p:sp>
    </p:spTree>
    <p:extLst>
      <p:ext uri="{BB962C8B-B14F-4D97-AF65-F5344CB8AC3E}">
        <p14:creationId xmlns:p14="http://schemas.microsoft.com/office/powerpoint/2010/main" val="27586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8F69BA92-0433-409C-955A-7157410BC601}" type="slidenum">
              <a:rPr lang="en-US" altLang="ja-JP"/>
              <a:pPr/>
              <a:t>‹#›</a:t>
            </a:fld>
            <a:endParaRPr lang="en-US" altLang="ja-JP"/>
          </a:p>
        </p:txBody>
      </p:sp>
    </p:spTree>
    <p:extLst>
      <p:ext uri="{BB962C8B-B14F-4D97-AF65-F5344CB8AC3E}">
        <p14:creationId xmlns:p14="http://schemas.microsoft.com/office/powerpoint/2010/main" val="11119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1B0EB434-5A9A-41E8-887B-F441821B9A87}" type="slidenum">
              <a:rPr lang="en-US" altLang="ja-JP"/>
              <a:pPr/>
              <a:t>‹#›</a:t>
            </a:fld>
            <a:endParaRPr lang="en-US" altLang="ja-JP"/>
          </a:p>
        </p:txBody>
      </p:sp>
    </p:spTree>
    <p:extLst>
      <p:ext uri="{BB962C8B-B14F-4D97-AF65-F5344CB8AC3E}">
        <p14:creationId xmlns:p14="http://schemas.microsoft.com/office/powerpoint/2010/main" val="189185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ja-JP"/>
          </a:p>
        </p:txBody>
      </p:sp>
      <p:sp>
        <p:nvSpPr>
          <p:cNvPr id="8" name="頁尾版面配置區 7"/>
          <p:cNvSpPr>
            <a:spLocks noGrp="1"/>
          </p:cNvSpPr>
          <p:nvPr>
            <p:ph type="ftr" sz="quarter" idx="11"/>
          </p:nvPr>
        </p:nvSpPr>
        <p:spPr/>
        <p:txBody>
          <a:bodyPr/>
          <a:lstStyle>
            <a:lvl1pPr>
              <a:defRPr/>
            </a:lvl1pPr>
          </a:lstStyle>
          <a:p>
            <a:endParaRPr lang="en-US" altLang="ja-JP"/>
          </a:p>
        </p:txBody>
      </p:sp>
      <p:sp>
        <p:nvSpPr>
          <p:cNvPr id="9" name="投影片編號版面配置區 8"/>
          <p:cNvSpPr>
            <a:spLocks noGrp="1"/>
          </p:cNvSpPr>
          <p:nvPr>
            <p:ph type="sldNum" sz="quarter" idx="12"/>
          </p:nvPr>
        </p:nvSpPr>
        <p:spPr/>
        <p:txBody>
          <a:bodyPr/>
          <a:lstStyle>
            <a:lvl1pPr>
              <a:defRPr/>
            </a:lvl1pPr>
          </a:lstStyle>
          <a:p>
            <a:fld id="{3263B20A-3BDC-4869-9B0A-2FB1FA2B7293}" type="slidenum">
              <a:rPr lang="en-US" altLang="ja-JP"/>
              <a:pPr/>
              <a:t>‹#›</a:t>
            </a:fld>
            <a:endParaRPr lang="en-US" altLang="ja-JP"/>
          </a:p>
        </p:txBody>
      </p:sp>
    </p:spTree>
    <p:extLst>
      <p:ext uri="{BB962C8B-B14F-4D97-AF65-F5344CB8AC3E}">
        <p14:creationId xmlns:p14="http://schemas.microsoft.com/office/powerpoint/2010/main" val="107423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ja-JP"/>
          </a:p>
        </p:txBody>
      </p:sp>
      <p:sp>
        <p:nvSpPr>
          <p:cNvPr id="4" name="頁尾版面配置區 3"/>
          <p:cNvSpPr>
            <a:spLocks noGrp="1"/>
          </p:cNvSpPr>
          <p:nvPr>
            <p:ph type="ftr" sz="quarter" idx="11"/>
          </p:nvPr>
        </p:nvSpPr>
        <p:spPr/>
        <p:txBody>
          <a:bodyPr/>
          <a:lstStyle>
            <a:lvl1pPr>
              <a:defRPr/>
            </a:lvl1pPr>
          </a:lstStyle>
          <a:p>
            <a:endParaRPr lang="en-US" altLang="ja-JP"/>
          </a:p>
        </p:txBody>
      </p:sp>
      <p:sp>
        <p:nvSpPr>
          <p:cNvPr id="5" name="投影片編號版面配置區 4"/>
          <p:cNvSpPr>
            <a:spLocks noGrp="1"/>
          </p:cNvSpPr>
          <p:nvPr>
            <p:ph type="sldNum" sz="quarter" idx="12"/>
          </p:nvPr>
        </p:nvSpPr>
        <p:spPr/>
        <p:txBody>
          <a:bodyPr/>
          <a:lstStyle>
            <a:lvl1pPr>
              <a:defRPr/>
            </a:lvl1pPr>
          </a:lstStyle>
          <a:p>
            <a:fld id="{6F2599F0-9641-447C-9551-95733E3B3ADB}" type="slidenum">
              <a:rPr lang="en-US" altLang="ja-JP"/>
              <a:pPr/>
              <a:t>‹#›</a:t>
            </a:fld>
            <a:endParaRPr lang="en-US" altLang="ja-JP"/>
          </a:p>
        </p:txBody>
      </p:sp>
    </p:spTree>
    <p:extLst>
      <p:ext uri="{BB962C8B-B14F-4D97-AF65-F5344CB8AC3E}">
        <p14:creationId xmlns:p14="http://schemas.microsoft.com/office/powerpoint/2010/main" val="283131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ja-JP"/>
          </a:p>
        </p:txBody>
      </p:sp>
      <p:sp>
        <p:nvSpPr>
          <p:cNvPr id="3" name="頁尾版面配置區 2"/>
          <p:cNvSpPr>
            <a:spLocks noGrp="1"/>
          </p:cNvSpPr>
          <p:nvPr>
            <p:ph type="ftr" sz="quarter" idx="11"/>
          </p:nvPr>
        </p:nvSpPr>
        <p:spPr/>
        <p:txBody>
          <a:bodyPr/>
          <a:lstStyle>
            <a:lvl1pPr>
              <a:defRPr/>
            </a:lvl1pPr>
          </a:lstStyle>
          <a:p>
            <a:endParaRPr lang="en-US" altLang="ja-JP"/>
          </a:p>
        </p:txBody>
      </p:sp>
      <p:sp>
        <p:nvSpPr>
          <p:cNvPr id="4" name="投影片編號版面配置區 3"/>
          <p:cNvSpPr>
            <a:spLocks noGrp="1"/>
          </p:cNvSpPr>
          <p:nvPr>
            <p:ph type="sldNum" sz="quarter" idx="12"/>
          </p:nvPr>
        </p:nvSpPr>
        <p:spPr/>
        <p:txBody>
          <a:bodyPr/>
          <a:lstStyle>
            <a:lvl1pPr>
              <a:defRPr/>
            </a:lvl1pPr>
          </a:lstStyle>
          <a:p>
            <a:fld id="{D231EF4A-8EAE-4A14-A897-4075CCF7D895}" type="slidenum">
              <a:rPr lang="en-US" altLang="ja-JP"/>
              <a:pPr/>
              <a:t>‹#›</a:t>
            </a:fld>
            <a:endParaRPr lang="en-US" altLang="ja-JP"/>
          </a:p>
        </p:txBody>
      </p:sp>
    </p:spTree>
    <p:extLst>
      <p:ext uri="{BB962C8B-B14F-4D97-AF65-F5344CB8AC3E}">
        <p14:creationId xmlns:p14="http://schemas.microsoft.com/office/powerpoint/2010/main" val="21172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3FD3BC40-0D56-4885-B3A2-5C458BF39A14}" type="slidenum">
              <a:rPr lang="en-US" altLang="ja-JP"/>
              <a:pPr/>
              <a:t>‹#›</a:t>
            </a:fld>
            <a:endParaRPr lang="en-US" altLang="ja-JP"/>
          </a:p>
        </p:txBody>
      </p:sp>
    </p:spTree>
    <p:extLst>
      <p:ext uri="{BB962C8B-B14F-4D97-AF65-F5344CB8AC3E}">
        <p14:creationId xmlns:p14="http://schemas.microsoft.com/office/powerpoint/2010/main" val="294828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356E44BC-E2C4-40CD-B130-9FA82BEA04C1}" type="slidenum">
              <a:rPr lang="en-US" altLang="ja-JP"/>
              <a:pPr/>
              <a:t>‹#›</a:t>
            </a:fld>
            <a:endParaRPr lang="en-US" altLang="ja-JP"/>
          </a:p>
        </p:txBody>
      </p:sp>
    </p:spTree>
    <p:extLst>
      <p:ext uri="{BB962C8B-B14F-4D97-AF65-F5344CB8AC3E}">
        <p14:creationId xmlns:p14="http://schemas.microsoft.com/office/powerpoint/2010/main" val="83712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AutoShape 11"/>
          <p:cNvSpPr>
            <a:spLocks noChangeArrowheads="1"/>
          </p:cNvSpPr>
          <p:nvPr/>
        </p:nvSpPr>
        <p:spPr bwMode="auto">
          <a:xfrm rot="5400000">
            <a:off x="-1188243" y="1843881"/>
            <a:ext cx="3240088"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6" name="AutoShape 12"/>
          <p:cNvSpPr>
            <a:spLocks noChangeArrowheads="1"/>
          </p:cNvSpPr>
          <p:nvPr/>
        </p:nvSpPr>
        <p:spPr bwMode="auto">
          <a:xfrm rot="-5400000">
            <a:off x="7272338" y="2239963"/>
            <a:ext cx="2879725" cy="73025"/>
          </a:xfrm>
          <a:prstGeom prst="roundRect">
            <a:avLst>
              <a:gd name="adj" fmla="val 50000"/>
            </a:avLst>
          </a:prstGeom>
          <a:gradFill rotWithShape="1">
            <a:gsLst>
              <a:gs pos="0">
                <a:srgbClr val="FFFFFF"/>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7" name="AutoShape 13"/>
          <p:cNvSpPr>
            <a:spLocks noChangeArrowheads="1"/>
          </p:cNvSpPr>
          <p:nvPr/>
        </p:nvSpPr>
        <p:spPr bwMode="auto">
          <a:xfrm rot="-5400000">
            <a:off x="7777957" y="1521619"/>
            <a:ext cx="1439862" cy="69850"/>
          </a:xfrm>
          <a:prstGeom prst="roundRect">
            <a:avLst>
              <a:gd name="adj" fmla="val 50000"/>
            </a:avLst>
          </a:prstGeom>
          <a:gradFill rotWithShape="1">
            <a:gsLst>
              <a:gs pos="0">
                <a:srgbClr val="FFFFFF"/>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0" name="Rectangle 16" descr="横線"/>
          <p:cNvSpPr>
            <a:spLocks noChangeArrowheads="1"/>
          </p:cNvSpPr>
          <p:nvPr/>
        </p:nvSpPr>
        <p:spPr bwMode="auto">
          <a:xfrm>
            <a:off x="0" y="2924175"/>
            <a:ext cx="9144000" cy="1081088"/>
          </a:xfrm>
          <a:prstGeom prst="rect">
            <a:avLst/>
          </a:prstGeom>
          <a:pattFill prst="ltHorz">
            <a:fgClr>
              <a:srgbClr val="FFECD9"/>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1" name="AutoShape 7"/>
          <p:cNvSpPr>
            <a:spLocks noChangeAspect="1" noChangeArrowheads="1"/>
          </p:cNvSpPr>
          <p:nvPr/>
        </p:nvSpPr>
        <p:spPr bwMode="auto">
          <a:xfrm>
            <a:off x="8243888" y="188913"/>
            <a:ext cx="554037" cy="554037"/>
          </a:xfrm>
          <a:prstGeom prst="roundRect">
            <a:avLst>
              <a:gd name="adj" fmla="val 16667"/>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2" name="AutoShape 8"/>
          <p:cNvSpPr>
            <a:spLocks noChangeArrowheads="1"/>
          </p:cNvSpPr>
          <p:nvPr/>
        </p:nvSpPr>
        <p:spPr bwMode="auto">
          <a:xfrm>
            <a:off x="3851275" y="260350"/>
            <a:ext cx="4249738" cy="73025"/>
          </a:xfrm>
          <a:prstGeom prst="roundRect">
            <a:avLst>
              <a:gd name="adj" fmla="val 50000"/>
            </a:avLst>
          </a:prstGeom>
          <a:gradFill rotWithShape="1">
            <a:gsLst>
              <a:gs pos="0">
                <a:srgbClr val="FFFFFF"/>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3" name="AutoShape 9"/>
          <p:cNvSpPr>
            <a:spLocks noChangeArrowheads="1"/>
          </p:cNvSpPr>
          <p:nvPr/>
        </p:nvSpPr>
        <p:spPr bwMode="auto">
          <a:xfrm>
            <a:off x="5616575" y="476250"/>
            <a:ext cx="2484438" cy="69850"/>
          </a:xfrm>
          <a:prstGeom prst="roundRect">
            <a:avLst>
              <a:gd name="adj" fmla="val 50000"/>
            </a:avLst>
          </a:prstGeom>
          <a:gradFill rotWithShape="1">
            <a:gsLst>
              <a:gs pos="0">
                <a:srgbClr val="FFFFFF"/>
              </a:gs>
              <a:gs pos="100000">
                <a:srgbClr val="FF9933"/>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 name="AutoShape 10"/>
          <p:cNvSpPr>
            <a:spLocks noChangeArrowheads="1"/>
          </p:cNvSpPr>
          <p:nvPr/>
        </p:nvSpPr>
        <p:spPr bwMode="auto">
          <a:xfrm>
            <a:off x="395288" y="260350"/>
            <a:ext cx="3455987"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8" name="AutoShape 14"/>
          <p:cNvSpPr>
            <a:spLocks noChangeArrowheads="1"/>
          </p:cNvSpPr>
          <p:nvPr/>
        </p:nvSpPr>
        <p:spPr bwMode="auto">
          <a:xfrm flipH="1">
            <a:off x="2627313" y="6597650"/>
            <a:ext cx="6121400" cy="71438"/>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9" name="AutoShape 15"/>
          <p:cNvSpPr>
            <a:spLocks noChangeArrowheads="1"/>
          </p:cNvSpPr>
          <p:nvPr/>
        </p:nvSpPr>
        <p:spPr bwMode="auto">
          <a:xfrm rot="16200000" flipV="1">
            <a:off x="7488238" y="5408613"/>
            <a:ext cx="2447925"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1" name="AutoShape 17"/>
          <p:cNvSpPr>
            <a:spLocks noChangeArrowheads="1"/>
          </p:cNvSpPr>
          <p:nvPr/>
        </p:nvSpPr>
        <p:spPr bwMode="auto">
          <a:xfrm rot="-5400000">
            <a:off x="-396081" y="5804694"/>
            <a:ext cx="1655763" cy="73025"/>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3" name="AutoShape 19"/>
          <p:cNvSpPr>
            <a:spLocks noChangeArrowheads="1"/>
          </p:cNvSpPr>
          <p:nvPr/>
        </p:nvSpPr>
        <p:spPr bwMode="auto">
          <a:xfrm>
            <a:off x="395288" y="6597650"/>
            <a:ext cx="1512887" cy="71438"/>
          </a:xfrm>
          <a:prstGeom prst="roundRect">
            <a:avLst>
              <a:gd name="adj" fmla="val 50000"/>
            </a:avLst>
          </a:prstGeom>
          <a:gradFill rotWithShape="1">
            <a:gsLst>
              <a:gs pos="0">
                <a:srgbClr val="FF9933"/>
              </a:gs>
              <a:gs pos="100000">
                <a:srgbClr val="FF9933">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582400"/>
                </a:solidFill>
              </a:defRPr>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582400"/>
                </a:solidFill>
              </a:defRPr>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582400"/>
                </a:solidFill>
              </a:defRPr>
            </a:lvl1pPr>
          </a:lstStyle>
          <a:p>
            <a:fld id="{1EF4398D-40D0-4826-BF23-CE11D0665320}"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2" r:id="rId13"/>
  </p:sldLayoutIdLst>
  <p:txStyles>
    <p:titleStyle>
      <a:lvl1pPr algn="ctr" rtl="0" eaLnBrk="1" fontAlgn="base" hangingPunct="1">
        <a:spcBef>
          <a:spcPct val="0"/>
        </a:spcBef>
        <a:spcAft>
          <a:spcPct val="0"/>
        </a:spcAft>
        <a:defRPr kumimoji="1" sz="4400">
          <a:solidFill>
            <a:srgbClr val="582400"/>
          </a:solidFill>
          <a:latin typeface="+mj-lt"/>
          <a:ea typeface="+mj-ea"/>
          <a:cs typeface="+mj-cs"/>
        </a:defRPr>
      </a:lvl1pPr>
      <a:lvl2pPr algn="ctr" rtl="0" eaLnBrk="1" fontAlgn="base" hangingPunct="1">
        <a:spcBef>
          <a:spcPct val="0"/>
        </a:spcBef>
        <a:spcAft>
          <a:spcPct val="0"/>
        </a:spcAft>
        <a:defRPr kumimoji="1" sz="4400">
          <a:solidFill>
            <a:srgbClr val="582400"/>
          </a:solidFill>
          <a:latin typeface="Arial" charset="0"/>
          <a:ea typeface="ＭＳ Ｐゴシック" charset="-128"/>
        </a:defRPr>
      </a:lvl2pPr>
      <a:lvl3pPr algn="ctr" rtl="0" eaLnBrk="1" fontAlgn="base" hangingPunct="1">
        <a:spcBef>
          <a:spcPct val="0"/>
        </a:spcBef>
        <a:spcAft>
          <a:spcPct val="0"/>
        </a:spcAft>
        <a:defRPr kumimoji="1" sz="4400">
          <a:solidFill>
            <a:srgbClr val="582400"/>
          </a:solidFill>
          <a:latin typeface="Arial" charset="0"/>
          <a:ea typeface="ＭＳ Ｐゴシック" charset="-128"/>
        </a:defRPr>
      </a:lvl3pPr>
      <a:lvl4pPr algn="ctr" rtl="0" eaLnBrk="1" fontAlgn="base" hangingPunct="1">
        <a:spcBef>
          <a:spcPct val="0"/>
        </a:spcBef>
        <a:spcAft>
          <a:spcPct val="0"/>
        </a:spcAft>
        <a:defRPr kumimoji="1" sz="4400">
          <a:solidFill>
            <a:srgbClr val="582400"/>
          </a:solidFill>
          <a:latin typeface="Arial" charset="0"/>
          <a:ea typeface="ＭＳ Ｐゴシック" charset="-128"/>
        </a:defRPr>
      </a:lvl4pPr>
      <a:lvl5pPr algn="ctr" rtl="0" eaLnBrk="1" fontAlgn="base" hangingPunct="1">
        <a:spcBef>
          <a:spcPct val="0"/>
        </a:spcBef>
        <a:spcAft>
          <a:spcPct val="0"/>
        </a:spcAft>
        <a:defRPr kumimoji="1" sz="4400">
          <a:solidFill>
            <a:srgbClr val="582400"/>
          </a:solidFill>
          <a:latin typeface="Arial" charset="0"/>
          <a:ea typeface="ＭＳ Ｐゴシック" charset="-128"/>
        </a:defRPr>
      </a:lvl5pPr>
      <a:lvl6pPr marL="457200" algn="ctr" rtl="0" eaLnBrk="1" fontAlgn="base" hangingPunct="1">
        <a:spcBef>
          <a:spcPct val="0"/>
        </a:spcBef>
        <a:spcAft>
          <a:spcPct val="0"/>
        </a:spcAft>
        <a:defRPr kumimoji="1" sz="4400">
          <a:solidFill>
            <a:srgbClr val="582400"/>
          </a:solidFill>
          <a:latin typeface="Arial" charset="0"/>
          <a:ea typeface="ＭＳ Ｐゴシック" charset="-128"/>
        </a:defRPr>
      </a:lvl6pPr>
      <a:lvl7pPr marL="914400" algn="ctr" rtl="0" eaLnBrk="1" fontAlgn="base" hangingPunct="1">
        <a:spcBef>
          <a:spcPct val="0"/>
        </a:spcBef>
        <a:spcAft>
          <a:spcPct val="0"/>
        </a:spcAft>
        <a:defRPr kumimoji="1" sz="4400">
          <a:solidFill>
            <a:srgbClr val="582400"/>
          </a:solidFill>
          <a:latin typeface="Arial" charset="0"/>
          <a:ea typeface="ＭＳ Ｐゴシック" charset="-128"/>
        </a:defRPr>
      </a:lvl7pPr>
      <a:lvl8pPr marL="1371600" algn="ctr" rtl="0" eaLnBrk="1" fontAlgn="base" hangingPunct="1">
        <a:spcBef>
          <a:spcPct val="0"/>
        </a:spcBef>
        <a:spcAft>
          <a:spcPct val="0"/>
        </a:spcAft>
        <a:defRPr kumimoji="1" sz="4400">
          <a:solidFill>
            <a:srgbClr val="582400"/>
          </a:solidFill>
          <a:latin typeface="Arial" charset="0"/>
          <a:ea typeface="ＭＳ Ｐゴシック" charset="-128"/>
        </a:defRPr>
      </a:lvl8pPr>
      <a:lvl9pPr marL="1828800" algn="ctr" rtl="0" eaLnBrk="1" fontAlgn="base" hangingPunct="1">
        <a:spcBef>
          <a:spcPct val="0"/>
        </a:spcBef>
        <a:spcAft>
          <a:spcPct val="0"/>
        </a:spcAft>
        <a:defRPr kumimoji="1" sz="4400">
          <a:solidFill>
            <a:srgbClr val="582400"/>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rgbClr val="582400"/>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582400"/>
          </a:solidFill>
          <a:latin typeface="+mn-lt"/>
          <a:ea typeface="+mn-ea"/>
        </a:defRPr>
      </a:lvl2pPr>
      <a:lvl3pPr marL="1143000" indent="-228600" algn="l" rtl="0" eaLnBrk="1" fontAlgn="base" hangingPunct="1">
        <a:spcBef>
          <a:spcPct val="20000"/>
        </a:spcBef>
        <a:spcAft>
          <a:spcPct val="0"/>
        </a:spcAft>
        <a:buChar char="•"/>
        <a:defRPr kumimoji="1" sz="2400">
          <a:solidFill>
            <a:srgbClr val="582400"/>
          </a:solidFill>
          <a:latin typeface="+mn-lt"/>
          <a:ea typeface="+mn-ea"/>
        </a:defRPr>
      </a:lvl3pPr>
      <a:lvl4pPr marL="1600200" indent="-228600" algn="l" rtl="0" eaLnBrk="1" fontAlgn="base" hangingPunct="1">
        <a:spcBef>
          <a:spcPct val="20000"/>
        </a:spcBef>
        <a:spcAft>
          <a:spcPct val="0"/>
        </a:spcAft>
        <a:buChar char="–"/>
        <a:defRPr kumimoji="1" sz="2000">
          <a:solidFill>
            <a:srgbClr val="582400"/>
          </a:solidFill>
          <a:latin typeface="+mn-lt"/>
          <a:ea typeface="+mn-ea"/>
        </a:defRPr>
      </a:lvl4pPr>
      <a:lvl5pPr marL="2057400" indent="-228600" algn="l" rtl="0" eaLnBrk="1" fontAlgn="base" hangingPunct="1">
        <a:spcBef>
          <a:spcPct val="20000"/>
        </a:spcBef>
        <a:spcAft>
          <a:spcPct val="0"/>
        </a:spcAft>
        <a:buChar char="»"/>
        <a:defRPr kumimoji="1" sz="2000">
          <a:solidFill>
            <a:srgbClr val="582400"/>
          </a:solidFill>
          <a:latin typeface="+mn-lt"/>
          <a:ea typeface="+mn-ea"/>
        </a:defRPr>
      </a:lvl5pPr>
      <a:lvl6pPr marL="2514600" indent="-228600" algn="l" rtl="0" eaLnBrk="1" fontAlgn="base" hangingPunct="1">
        <a:spcBef>
          <a:spcPct val="20000"/>
        </a:spcBef>
        <a:spcAft>
          <a:spcPct val="0"/>
        </a:spcAft>
        <a:buChar char="»"/>
        <a:defRPr kumimoji="1" sz="2000">
          <a:solidFill>
            <a:srgbClr val="582400"/>
          </a:solidFill>
          <a:latin typeface="+mn-lt"/>
          <a:ea typeface="+mn-ea"/>
        </a:defRPr>
      </a:lvl6pPr>
      <a:lvl7pPr marL="2971800" indent="-228600" algn="l" rtl="0" eaLnBrk="1" fontAlgn="base" hangingPunct="1">
        <a:spcBef>
          <a:spcPct val="20000"/>
        </a:spcBef>
        <a:spcAft>
          <a:spcPct val="0"/>
        </a:spcAft>
        <a:buChar char="»"/>
        <a:defRPr kumimoji="1" sz="2000">
          <a:solidFill>
            <a:srgbClr val="582400"/>
          </a:solidFill>
          <a:latin typeface="+mn-lt"/>
          <a:ea typeface="+mn-ea"/>
        </a:defRPr>
      </a:lvl7pPr>
      <a:lvl8pPr marL="3429000" indent="-228600" algn="l" rtl="0" eaLnBrk="1" fontAlgn="base" hangingPunct="1">
        <a:spcBef>
          <a:spcPct val="20000"/>
        </a:spcBef>
        <a:spcAft>
          <a:spcPct val="0"/>
        </a:spcAft>
        <a:buChar char="»"/>
        <a:defRPr kumimoji="1" sz="2000">
          <a:solidFill>
            <a:srgbClr val="582400"/>
          </a:solidFill>
          <a:latin typeface="+mn-lt"/>
          <a:ea typeface="+mn-ea"/>
        </a:defRPr>
      </a:lvl8pPr>
      <a:lvl9pPr marL="3886200" indent="-228600" algn="l" rtl="0" eaLnBrk="1" fontAlgn="base" hangingPunct="1">
        <a:spcBef>
          <a:spcPct val="20000"/>
        </a:spcBef>
        <a:spcAft>
          <a:spcPct val="0"/>
        </a:spcAft>
        <a:buChar char="»"/>
        <a:defRPr kumimoji="1" sz="2000">
          <a:solidFill>
            <a:srgbClr val="5824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34920;&#26684;/102-104&#24180;&#32570;&#22833;.xls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34920;&#26684;/102-104&#24180;&#32570;&#22833;.xls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34920;&#26684;/0206&#22320;&#38663;&#28797;&#23475;&#28310;&#20633;&#37329;&#38656;&#27714;&#34920;(&#24409;&#25972;)0307.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504" y="2132856"/>
            <a:ext cx="8856984" cy="3528392"/>
          </a:xfrm>
        </p:spPr>
        <p:txBody>
          <a:bodyPr/>
          <a:lstStyle/>
          <a:p>
            <a:pPr>
              <a:lnSpc>
                <a:spcPts val="9500"/>
              </a:lnSpc>
            </a:pPr>
            <a:r>
              <a:rPr lang="zh-TW" altLang="zh-TW" sz="6600" b="1" dirty="0" smtClean="0">
                <a:latin typeface="微軟正黑體" panose="020B0604030504040204" pitchFamily="34" charset="-120"/>
                <a:ea typeface="微軟正黑體" panose="020B0604030504040204" pitchFamily="34" charset="-120"/>
              </a:rPr>
              <a:t>公共設施災後</a:t>
            </a:r>
            <a:r>
              <a:rPr lang="zh-TW" altLang="zh-TW" sz="6600" b="1" dirty="0">
                <a:latin typeface="微軟正黑體" panose="020B0604030504040204" pitchFamily="34" charset="-120"/>
                <a:ea typeface="微軟正黑體" panose="020B0604030504040204" pitchFamily="34" charset="-120"/>
              </a:rPr>
              <a:t>復建</a:t>
            </a:r>
            <a:r>
              <a:rPr lang="zh-TW" altLang="zh-TW" sz="6600" b="1" dirty="0" smtClean="0">
                <a:latin typeface="微軟正黑體" panose="020B0604030504040204" pitchFamily="34" charset="-120"/>
                <a:ea typeface="微軟正黑體" panose="020B0604030504040204" pitchFamily="34" charset="-120"/>
              </a:rPr>
              <a:t>工程</a:t>
            </a:r>
            <a:r>
              <a:rPr lang="en-US" altLang="zh-TW" sz="6600" b="1" dirty="0" smtClean="0">
                <a:latin typeface="微軟正黑體" panose="020B0604030504040204" pitchFamily="34" charset="-120"/>
                <a:ea typeface="微軟正黑體" panose="020B0604030504040204" pitchFamily="34" charset="-120"/>
              </a:rPr>
              <a:t/>
            </a:r>
            <a:br>
              <a:rPr lang="en-US" altLang="zh-TW" sz="6600" b="1" dirty="0" smtClean="0">
                <a:latin typeface="微軟正黑體" panose="020B0604030504040204" pitchFamily="34" charset="-120"/>
                <a:ea typeface="微軟正黑體" panose="020B0604030504040204" pitchFamily="34" charset="-120"/>
              </a:rPr>
            </a:br>
            <a:r>
              <a:rPr lang="zh-TW" altLang="zh-TW" sz="6600" b="1" dirty="0" smtClean="0">
                <a:latin typeface="微軟正黑體" panose="020B0604030504040204" pitchFamily="34" charset="-120"/>
                <a:ea typeface="微軟正黑體" panose="020B0604030504040204" pitchFamily="34" charset="-120"/>
              </a:rPr>
              <a:t>執行</a:t>
            </a:r>
            <a:r>
              <a:rPr lang="zh-TW" altLang="zh-TW" sz="6600" b="1" dirty="0">
                <a:latin typeface="微軟正黑體" panose="020B0604030504040204" pitchFamily="34" charset="-120"/>
                <a:ea typeface="微軟正黑體" panose="020B0604030504040204" pitchFamily="34" charset="-120"/>
              </a:rPr>
              <a:t>作業講習會</a:t>
            </a:r>
            <a:endParaRPr lang="en-US" altLang="ja-JP" sz="6600" b="1" dirty="0">
              <a:latin typeface="微軟正黑體" panose="020B0604030504040204" pitchFamily="34" charset="-120"/>
              <a:ea typeface="微軟正黑體" panose="020B0604030504040204" pitchFamily="34" charset="-120"/>
            </a:endParaRPr>
          </a:p>
        </p:txBody>
      </p:sp>
      <p:sp>
        <p:nvSpPr>
          <p:cNvPr id="2051" name="Rectangle 3"/>
          <p:cNvSpPr>
            <a:spLocks noGrp="1" noChangeArrowheads="1"/>
          </p:cNvSpPr>
          <p:nvPr>
            <p:ph type="subTitle" idx="1"/>
          </p:nvPr>
        </p:nvSpPr>
        <p:spPr>
          <a:xfrm>
            <a:off x="1371600" y="5733256"/>
            <a:ext cx="7232848" cy="864096"/>
          </a:xfrm>
        </p:spPr>
        <p:txBody>
          <a:bodyPr/>
          <a:lstStyle/>
          <a:p>
            <a:pPr algn="r"/>
            <a:endParaRPr lang="en-US" altLang="ja-JP" sz="2400" b="1" dirty="0">
              <a:latin typeface="微軟正黑體" panose="020B0604030504040204" pitchFamily="34" charset="-120"/>
              <a:ea typeface="微軟正黑體" panose="020B0604030504040204" pitchFamily="34" charset="-120"/>
            </a:endParaRPr>
          </a:p>
        </p:txBody>
      </p:sp>
      <p:sp>
        <p:nvSpPr>
          <p:cNvPr id="2" name="圓角矩形 1"/>
          <p:cNvSpPr/>
          <p:nvPr/>
        </p:nvSpPr>
        <p:spPr>
          <a:xfrm>
            <a:off x="179512" y="404664"/>
            <a:ext cx="6192688"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4000" b="1" dirty="0">
                <a:solidFill>
                  <a:schemeClr val="tx1"/>
                </a:solidFill>
                <a:latin typeface="微軟正黑體" panose="020B0604030504040204" pitchFamily="34" charset="-120"/>
                <a:ea typeface="微軟正黑體" panose="020B0604030504040204" pitchFamily="34" charset="-120"/>
              </a:rPr>
              <a:t>臺</a:t>
            </a:r>
            <a:r>
              <a:rPr lang="zh-TW" altLang="zh-TW" sz="4000" b="1" dirty="0" smtClean="0">
                <a:solidFill>
                  <a:schemeClr val="tx1"/>
                </a:solidFill>
                <a:latin typeface="微軟正黑體" panose="020B0604030504040204" pitchFamily="34" charset="-120"/>
                <a:ea typeface="微軟正黑體" panose="020B0604030504040204" pitchFamily="34" charset="-120"/>
              </a:rPr>
              <a:t>南市政府</a:t>
            </a:r>
            <a:r>
              <a:rPr lang="zh-TW" altLang="en-US" sz="4000" b="1" dirty="0" smtClean="0">
                <a:solidFill>
                  <a:schemeClr val="tx1"/>
                </a:solidFill>
                <a:latin typeface="微軟正黑體" panose="020B0604030504040204" pitchFamily="34" charset="-120"/>
                <a:ea typeface="微軟正黑體" panose="020B0604030504040204" pitchFamily="34" charset="-120"/>
              </a:rPr>
              <a:t>   </a:t>
            </a:r>
            <a:r>
              <a:rPr lang="en-US" altLang="zh-TW" sz="4000" b="1" dirty="0" smtClean="0">
                <a:solidFill>
                  <a:schemeClr val="tx1"/>
                </a:solidFill>
                <a:latin typeface="微軟正黑體" panose="020B0604030504040204" pitchFamily="34" charset="-120"/>
                <a:ea typeface="微軟正黑體" panose="020B0604030504040204" pitchFamily="34" charset="-120"/>
              </a:rPr>
              <a:t>105</a:t>
            </a:r>
            <a:r>
              <a:rPr lang="zh-TW" altLang="zh-TW" sz="4000" b="1" dirty="0" smtClean="0">
                <a:solidFill>
                  <a:schemeClr val="tx1"/>
                </a:solidFill>
                <a:latin typeface="微軟正黑體" panose="020B0604030504040204" pitchFamily="34" charset="-120"/>
                <a:ea typeface="微軟正黑體" panose="020B0604030504040204" pitchFamily="34" charset="-120"/>
              </a:rPr>
              <a:t>年</a:t>
            </a:r>
            <a:r>
              <a:rPr lang="zh-TW" altLang="zh-TW" sz="4000" b="1" dirty="0">
                <a:solidFill>
                  <a:schemeClr val="tx1"/>
                </a:solidFill>
                <a:latin typeface="微軟正黑體" panose="020B0604030504040204" pitchFamily="34" charset="-120"/>
                <a:ea typeface="微軟正黑體" panose="020B0604030504040204" pitchFamily="34" charset="-120"/>
              </a:rPr>
              <a:t>度</a:t>
            </a:r>
            <a:endParaRPr lang="zh-TW" altLang="en-US" sz="4000" b="1" dirty="0">
              <a:solidFill>
                <a:schemeClr val="tx1"/>
              </a:solidFill>
            </a:endParaRPr>
          </a:p>
        </p:txBody>
      </p:sp>
    </p:spTree>
    <p:extLst>
      <p:ext uri="{BB962C8B-B14F-4D97-AF65-F5344CB8AC3E}">
        <p14:creationId xmlns:p14="http://schemas.microsoft.com/office/powerpoint/2010/main" val="215592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1268760"/>
            <a:ext cx="8229600" cy="4886003"/>
          </a:xfrm>
        </p:spPr>
        <p:txBody>
          <a:bodyPr/>
          <a:lstStyle/>
          <a:p>
            <a:pPr>
              <a:lnSpc>
                <a:spcPts val="5000"/>
              </a:lnSpc>
              <a:buFont typeface="Arial" panose="020B0604020202020204" pitchFamily="34" charset="0"/>
              <a:buChar char="•"/>
            </a:pPr>
            <a:r>
              <a:rPr lang="zh-TW" altLang="en-US" sz="4000" dirty="0" smtClean="0">
                <a:latin typeface="微軟正黑體" panose="020B0604030504040204" pitchFamily="34" charset="-120"/>
                <a:ea typeface="微軟正黑體" panose="020B0604030504040204" pitchFamily="34" charset="-120"/>
              </a:rPr>
              <a:t>災害</a:t>
            </a:r>
            <a:r>
              <a:rPr lang="zh-TW" altLang="en-US" sz="4000" dirty="0">
                <a:latin typeface="微軟正黑體" panose="020B0604030504040204" pitchFamily="34" charset="-120"/>
                <a:ea typeface="微軟正黑體" panose="020B0604030504040204" pitchFamily="34" charset="-120"/>
              </a:rPr>
              <a:t>防救</a:t>
            </a:r>
            <a:r>
              <a:rPr lang="zh-TW" altLang="en-US" sz="4000" dirty="0" smtClean="0">
                <a:latin typeface="微軟正黑體" panose="020B0604030504040204" pitchFamily="34" charset="-120"/>
                <a:ea typeface="微軟正黑體" panose="020B0604030504040204" pitchFamily="34" charset="-120"/>
              </a:rPr>
              <a:t>法</a:t>
            </a:r>
            <a:r>
              <a:rPr lang="en-US" altLang="zh-TW" sz="4000" dirty="0">
                <a:latin typeface="微軟正黑體" panose="020B0604030504040204" pitchFamily="34" charset="-120"/>
                <a:ea typeface="微軟正黑體" panose="020B0604030504040204" pitchFamily="34" charset="-120"/>
              </a:rPr>
              <a:t>(43</a:t>
            </a:r>
            <a:r>
              <a:rPr lang="zh-TW" altLang="en-US" sz="4000" dirty="0">
                <a:latin typeface="微軟正黑體" panose="020B0604030504040204" pitchFamily="34" charset="-120"/>
                <a:ea typeface="微軟正黑體" panose="020B0604030504040204" pitchFamily="34" charset="-120"/>
              </a:rPr>
              <a:t>條及</a:t>
            </a:r>
            <a:r>
              <a:rPr lang="en-US" altLang="zh-TW" sz="4000" dirty="0">
                <a:latin typeface="微軟正黑體" panose="020B0604030504040204" pitchFamily="34" charset="-120"/>
                <a:ea typeface="微軟正黑體" panose="020B0604030504040204" pitchFamily="34" charset="-120"/>
              </a:rPr>
              <a:t>43</a:t>
            </a:r>
            <a:r>
              <a:rPr lang="zh-TW" altLang="en-US" sz="4000" dirty="0">
                <a:latin typeface="微軟正黑體" panose="020B0604030504040204" pitchFamily="34" charset="-120"/>
                <a:ea typeface="微軟正黑體" panose="020B0604030504040204" pitchFamily="34" charset="-120"/>
              </a:rPr>
              <a:t>條之</a:t>
            </a:r>
            <a:r>
              <a:rPr lang="en-US" altLang="zh-TW" sz="4000" dirty="0">
                <a:latin typeface="微軟正黑體" panose="020B0604030504040204" pitchFamily="34" charset="-120"/>
                <a:ea typeface="微軟正黑體" panose="020B0604030504040204" pitchFamily="34" charset="-120"/>
              </a:rPr>
              <a:t>1)</a:t>
            </a:r>
          </a:p>
          <a:p>
            <a:pPr marL="177800" indent="-177800">
              <a:lnSpc>
                <a:spcPts val="5000"/>
              </a:lnSpc>
              <a:buNone/>
            </a:pPr>
            <a:r>
              <a:rPr lang="zh-TW" altLang="en-US" sz="2800" dirty="0" smtClean="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地方政府無法支應重大天然災害之災後復原重建等經費時，得報請中央政府</a:t>
            </a:r>
            <a:r>
              <a:rPr lang="zh-TW" altLang="en-US" sz="2800" dirty="0" smtClean="0">
                <a:latin typeface="微軟正黑體" panose="020B0604030504040204" pitchFamily="34" charset="-120"/>
                <a:ea typeface="微軟正黑體" panose="020B0604030504040204" pitchFamily="34" charset="-120"/>
              </a:rPr>
              <a:t>補助</a:t>
            </a:r>
            <a:endParaRPr lang="en-US" altLang="zh-TW" sz="2800" dirty="0" smtClean="0">
              <a:latin typeface="微軟正黑體" panose="020B0604030504040204" pitchFamily="34" charset="-120"/>
              <a:ea typeface="微軟正黑體" panose="020B0604030504040204" pitchFamily="34" charset="-120"/>
            </a:endParaRPr>
          </a:p>
          <a:p>
            <a:pPr>
              <a:lnSpc>
                <a:spcPts val="5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對各級地方政府重大天然災害救災經費處理辦法</a:t>
            </a:r>
            <a:endParaRPr lang="en-US" altLang="zh-TW" sz="4000" dirty="0" smtClean="0">
              <a:latin typeface="微軟正黑體" panose="020B0604030504040204" pitchFamily="34" charset="-120"/>
              <a:ea typeface="微軟正黑體" panose="020B0604030504040204" pitchFamily="34" charset="-120"/>
            </a:endParaRPr>
          </a:p>
          <a:p>
            <a:pPr>
              <a:lnSpc>
                <a:spcPts val="5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對各級地方政府支用災害準備金審查</a:t>
            </a:r>
            <a:r>
              <a:rPr lang="zh-TW" altLang="en-US" sz="4000" dirty="0" smtClean="0">
                <a:latin typeface="微軟正黑體" panose="020B0604030504040204" pitchFamily="34" charset="-120"/>
                <a:ea typeface="微軟正黑體" panose="020B0604030504040204" pitchFamily="34" charset="-120"/>
              </a:rPr>
              <a:t>原則</a:t>
            </a:r>
            <a:endParaRPr lang="zh-TW" altLang="en-US" sz="40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5276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576064"/>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95536" y="692696"/>
            <a:ext cx="8640960" cy="6048672"/>
          </a:xfrm>
        </p:spPr>
        <p:txBody>
          <a:bodyPr/>
          <a:lstStyle/>
          <a:p>
            <a:pPr>
              <a:lnSpc>
                <a:spcPts val="5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對各級地方政府重大天然災害救災經費處理</a:t>
            </a:r>
            <a:r>
              <a:rPr lang="zh-TW" altLang="en-US" sz="4000" dirty="0" smtClean="0">
                <a:latin typeface="微軟正黑體" panose="020B0604030504040204" pitchFamily="34" charset="-120"/>
                <a:ea typeface="微軟正黑體" panose="020B0604030504040204" pitchFamily="34" charset="-120"/>
              </a:rPr>
              <a:t>辦法  第十條 </a:t>
            </a:r>
            <a:endParaRPr lang="en-US" altLang="zh-TW" sz="4000" dirty="0" smtClean="0">
              <a:latin typeface="微軟正黑體" panose="020B0604030504040204" pitchFamily="34" charset="-120"/>
              <a:ea typeface="微軟正黑體" panose="020B0604030504040204" pitchFamily="34" charset="-120"/>
            </a:endParaRPr>
          </a:p>
          <a:p>
            <a:pPr marL="0" indent="0">
              <a:lnSpc>
                <a:spcPts val="3600"/>
              </a:lnSpc>
              <a:buNone/>
            </a:pPr>
            <a:r>
              <a:rPr lang="zh-TW" altLang="en-US" sz="2400" dirty="0" smtClean="0">
                <a:latin typeface="微軟正黑體" panose="020B0604030504040204" pitchFamily="34" charset="-120"/>
                <a:ea typeface="微軟正黑體" panose="020B0604030504040204" pitchFamily="34" charset="-120"/>
              </a:rPr>
              <a:t>為</a:t>
            </a:r>
            <a:r>
              <a:rPr lang="zh-TW" altLang="en-US" sz="2400" dirty="0">
                <a:latin typeface="微軟正黑體" panose="020B0604030504040204" pitchFamily="34" charset="-120"/>
                <a:ea typeface="微軟正黑體" panose="020B0604030504040204" pitchFamily="34" charset="-120"/>
              </a:rPr>
              <a:t>利行政院瞭解各級地方政府災害準備金之支用情形，直轄市及縣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政府應定期將相關經費支用情形，於行政院主計總處規定之網站填報。其中請求中央協助之直轄市或縣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政府，其災害準備金之支用數，由行政院主計總處依規定先行認列</a:t>
            </a:r>
            <a:r>
              <a:rPr lang="zh-TW" altLang="en-US" sz="2800" b="1" dirty="0">
                <a:latin typeface="微軟正黑體" panose="020B0604030504040204" pitchFamily="34" charset="-120"/>
                <a:ea typeface="微軟正黑體" panose="020B0604030504040204" pitchFamily="34" charset="-120"/>
              </a:rPr>
              <a:t>（依所填表報略為審認）</a:t>
            </a:r>
            <a:r>
              <a:rPr lang="zh-TW" altLang="en-US" sz="2400" dirty="0">
                <a:latin typeface="微軟正黑體" panose="020B0604030504040204" pitchFamily="34" charset="-120"/>
                <a:ea typeface="微軟正黑體" panose="020B0604030504040204" pitchFamily="34" charset="-120"/>
              </a:rPr>
              <a:t>，並據以核算中央應撥補數額</a:t>
            </a:r>
            <a:r>
              <a:rPr lang="zh-TW" altLang="en-US" sz="2800" b="1" dirty="0">
                <a:latin typeface="微軟正黑體" panose="020B0604030504040204" pitchFamily="34" charset="-120"/>
                <a:ea typeface="微軟正黑體" panose="020B0604030504040204" pitchFamily="34" charset="-120"/>
              </a:rPr>
              <a:t>（暫核定）</a:t>
            </a:r>
            <a:r>
              <a:rPr lang="zh-TW" altLang="en-US" sz="2400" dirty="0">
                <a:latin typeface="微軟正黑體" panose="020B0604030504040204" pitchFamily="34" charset="-120"/>
                <a:ea typeface="微軟正黑體" panose="020B0604030504040204" pitchFamily="34" charset="-120"/>
              </a:rPr>
              <a:t>，至年度終了，再檢附相關資料於規定期限內，函報該處進行書面審查</a:t>
            </a:r>
            <a:r>
              <a:rPr lang="zh-TW" altLang="en-US" sz="2800" b="1" dirty="0">
                <a:latin typeface="微軟正黑體" panose="020B0604030504040204" pitchFamily="34" charset="-120"/>
                <a:ea typeface="微軟正黑體" panose="020B0604030504040204" pitchFamily="34" charset="-120"/>
              </a:rPr>
              <a:t>（修正核定數</a:t>
            </a:r>
            <a:r>
              <a:rPr lang="zh-TW" altLang="en-US" sz="2400" dirty="0">
                <a:latin typeface="微軟正黑體" panose="020B0604030504040204" pitchFamily="34" charset="-120"/>
                <a:ea typeface="微軟正黑體" panose="020B0604030504040204" pitchFamily="34" charset="-120"/>
              </a:rPr>
              <a:t>）。</a:t>
            </a:r>
          </a:p>
          <a:p>
            <a:pPr marL="0" indent="0">
              <a:lnSpc>
                <a:spcPts val="3600"/>
              </a:lnSpc>
              <a:buNone/>
            </a:pPr>
            <a:r>
              <a:rPr lang="zh-TW" altLang="en-US" sz="2400" dirty="0" smtClean="0">
                <a:latin typeface="微軟正黑體" panose="020B0604030504040204" pitchFamily="34" charset="-120"/>
                <a:ea typeface="微軟正黑體" panose="020B0604030504040204" pitchFamily="34" charset="-120"/>
              </a:rPr>
              <a:t>第一</a:t>
            </a:r>
            <a:r>
              <a:rPr lang="zh-TW" altLang="en-US" sz="2400" dirty="0">
                <a:latin typeface="微軟正黑體" panose="020B0604030504040204" pitchFamily="34" charset="-120"/>
                <a:ea typeface="微軟正黑體" panose="020B0604030504040204" pitchFamily="34" charset="-120"/>
              </a:rPr>
              <a:t>項直轄市及縣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政府災害準備金之填報內容、填報與函報期限及中央對各級地方政府災害準備金之認列標準等事項，由</a:t>
            </a:r>
            <a:r>
              <a:rPr lang="zh-TW" altLang="en-US" b="1" dirty="0">
                <a:latin typeface="微軟正黑體" panose="020B0604030504040204" pitchFamily="34" charset="-120"/>
                <a:ea typeface="微軟正黑體" panose="020B0604030504040204" pitchFamily="34" charset="-120"/>
              </a:rPr>
              <a:t>行政院主計總處</a:t>
            </a:r>
            <a:r>
              <a:rPr lang="zh-TW" altLang="en-US" sz="2400" dirty="0">
                <a:latin typeface="微軟正黑體" panose="020B0604030504040204" pitchFamily="34" charset="-120"/>
                <a:ea typeface="微軟正黑體" panose="020B0604030504040204" pitchFamily="34" charset="-120"/>
              </a:rPr>
              <a:t>另定之。</a:t>
            </a: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298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8098"/>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980728"/>
            <a:ext cx="8229600" cy="5174035"/>
          </a:xfrm>
        </p:spPr>
        <p:txBody>
          <a:bodyPr/>
          <a:lstStyle/>
          <a:p>
            <a:pPr>
              <a:lnSpc>
                <a:spcPts val="5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對各級地方政府重大天然災害救災經費處理</a:t>
            </a:r>
            <a:r>
              <a:rPr lang="zh-TW" altLang="en-US" sz="4000" dirty="0" smtClean="0">
                <a:latin typeface="微軟正黑體" panose="020B0604030504040204" pitchFamily="34" charset="-120"/>
                <a:ea typeface="微軟正黑體" panose="020B0604030504040204" pitchFamily="34" charset="-120"/>
              </a:rPr>
              <a:t>辦法  第十一</a:t>
            </a:r>
            <a:r>
              <a:rPr lang="zh-TW" altLang="en-US" sz="4000" dirty="0">
                <a:latin typeface="微軟正黑體" panose="020B0604030504040204" pitchFamily="34" charset="-120"/>
                <a:ea typeface="微軟正黑體" panose="020B0604030504040204" pitchFamily="34" charset="-120"/>
              </a:rPr>
              <a:t>條</a:t>
            </a:r>
            <a:endParaRPr lang="en-US" altLang="zh-TW" sz="4000" dirty="0" smtClean="0">
              <a:latin typeface="微軟正黑體" panose="020B0604030504040204" pitchFamily="34" charset="-120"/>
              <a:ea typeface="微軟正黑體" panose="020B0604030504040204" pitchFamily="34" charset="-120"/>
            </a:endParaRPr>
          </a:p>
          <a:p>
            <a:pPr marL="0" indent="0">
              <a:lnSpc>
                <a:spcPts val="4500"/>
              </a:lnSpc>
              <a:buNone/>
            </a:pPr>
            <a:r>
              <a:rPr lang="zh-TW" altLang="en-US" sz="2400" dirty="0" smtClean="0">
                <a:latin typeface="微軟正黑體" panose="020B0604030504040204" pitchFamily="34" charset="-120"/>
                <a:ea typeface="微軟正黑體" panose="020B0604030504040204" pitchFamily="34" charset="-120"/>
              </a:rPr>
              <a:t>行政院</a:t>
            </a:r>
            <a:r>
              <a:rPr lang="zh-TW" altLang="en-US" sz="2400" dirty="0">
                <a:latin typeface="微軟正黑體" panose="020B0604030504040204" pitchFamily="34" charset="-120"/>
                <a:ea typeface="微軟正黑體" panose="020B0604030504040204" pitchFamily="34" charset="-120"/>
              </a:rPr>
              <a:t>應依前條審查結果，</a:t>
            </a:r>
            <a:r>
              <a:rPr lang="zh-TW" altLang="en-US" sz="2800" b="1" dirty="0">
                <a:latin typeface="微軟正黑體" panose="020B0604030504040204" pitchFamily="34" charset="-120"/>
                <a:ea typeface="微軟正黑體" panose="020B0604030504040204" pitchFamily="34" charset="-120"/>
              </a:rPr>
              <a:t>重新核算中央應撥補數額</a:t>
            </a:r>
            <a:r>
              <a:rPr lang="zh-TW" altLang="en-US" sz="2400" dirty="0">
                <a:latin typeface="微軟正黑體" panose="020B0604030504040204" pitchFamily="34" charset="-120"/>
                <a:ea typeface="微軟正黑體" panose="020B0604030504040204" pitchFamily="34" charset="-120"/>
              </a:rPr>
              <a:t>。如重新核算之應撥補數低於原核算之撥補數額，其差額部分應自各該直轄市或縣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政府已獲核定且尚未撥付之款項中扣抵；不敷扣抵者，由各該直轄市或縣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政府將已獲撥補之款項辦理繳回，或由中央自其當年度或以後年度獲分配之中央一般性補助款中予以扣抵。</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7572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1268760"/>
            <a:ext cx="8229600" cy="4886003"/>
          </a:xfrm>
        </p:spPr>
        <p:txBody>
          <a:bodyPr/>
          <a:lstStyle/>
          <a:p>
            <a:pPr>
              <a:lnSpc>
                <a:spcPts val="4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對各級地方政府支用災害準備金審查</a:t>
            </a:r>
            <a:r>
              <a:rPr lang="zh-TW" altLang="en-US" sz="4000" dirty="0" smtClean="0">
                <a:latin typeface="微軟正黑體" panose="020B0604030504040204" pitchFamily="34" charset="-120"/>
                <a:ea typeface="微軟正黑體" panose="020B0604030504040204" pitchFamily="34" charset="-120"/>
              </a:rPr>
              <a:t>原則   第</a:t>
            </a:r>
            <a:r>
              <a:rPr lang="zh-TW" altLang="en-US" sz="4000" dirty="0">
                <a:latin typeface="微軟正黑體" panose="020B0604030504040204" pitchFamily="34" charset="-120"/>
                <a:ea typeface="微軟正黑體" panose="020B0604030504040204" pitchFamily="34" charset="-120"/>
              </a:rPr>
              <a:t>三點</a:t>
            </a:r>
          </a:p>
          <a:p>
            <a:pPr marL="0" indent="0">
              <a:lnSpc>
                <a:spcPts val="4500"/>
              </a:lnSpc>
              <a:buNone/>
            </a:pPr>
            <a:r>
              <a:rPr lang="zh-TW" altLang="en-US" sz="2800" dirty="0">
                <a:latin typeface="微軟正黑體" panose="020B0604030504040204" pitchFamily="34" charset="-120"/>
                <a:ea typeface="微軟正黑體" panose="020B0604030504040204" pitchFamily="34" charset="-120"/>
              </a:rPr>
              <a:t>中央對地方政府動支災害準備金之認列，除經行政院專案核准者外，應以支應</a:t>
            </a:r>
            <a:r>
              <a:rPr lang="zh-TW" altLang="en-US" b="1" dirty="0">
                <a:latin typeface="微軟正黑體" panose="020B0604030504040204" pitchFamily="34" charset="-120"/>
                <a:ea typeface="微軟正黑體" panose="020B0604030504040204" pitchFamily="34" charset="-120"/>
              </a:rPr>
              <a:t>當年度發生之天然災害</a:t>
            </a:r>
            <a:r>
              <a:rPr lang="zh-TW" altLang="en-US" sz="2800" dirty="0">
                <a:latin typeface="微軟正黑體" panose="020B0604030504040204" pitchFamily="34" charset="-120"/>
                <a:ea typeface="微軟正黑體" panose="020B0604030504040204" pitchFamily="34" charset="-120"/>
              </a:rPr>
              <a:t>所需相關救災經費</a:t>
            </a:r>
            <a:r>
              <a:rPr lang="zh-TW" altLang="en-US" sz="2800" dirty="0" smtClean="0">
                <a:latin typeface="微軟正黑體" panose="020B0604030504040204" pitchFamily="34" charset="-120"/>
                <a:ea typeface="微軟正黑體" panose="020B0604030504040204" pitchFamily="34" charset="-120"/>
              </a:rPr>
              <a:t>為限</a:t>
            </a:r>
            <a:endParaRPr lang="zh-TW" altLang="en-US" sz="2800" dirty="0">
              <a:latin typeface="微軟正黑體" panose="020B0604030504040204" pitchFamily="34" charset="-120"/>
              <a:ea typeface="微軟正黑體" panose="020B0604030504040204" pitchFamily="34" charset="-120"/>
            </a:endParaRPr>
          </a:p>
          <a:p>
            <a:pPr marL="0" indent="0">
              <a:lnSpc>
                <a:spcPts val="4500"/>
              </a:lnSpc>
              <a:buNone/>
            </a:pPr>
            <a:r>
              <a:rPr lang="zh-TW" altLang="en-US" sz="2800" dirty="0">
                <a:latin typeface="微軟正黑體" panose="020B0604030504040204" pitchFamily="34" charset="-120"/>
                <a:ea typeface="微軟正黑體" panose="020B0604030504040204" pitchFamily="34" charset="-120"/>
              </a:rPr>
              <a:t>倘地方政府報請中央協助救災經費，則各級地方政府編列之災害準備金應</a:t>
            </a:r>
            <a:r>
              <a:rPr lang="zh-TW" altLang="en-US" b="1" dirty="0">
                <a:latin typeface="微軟正黑體" panose="020B0604030504040204" pitchFamily="34" charset="-120"/>
                <a:ea typeface="微軟正黑體" panose="020B0604030504040204" pitchFamily="34" charset="-120"/>
              </a:rPr>
              <a:t>以支應災民救助與緊急搶救經費為優先</a:t>
            </a:r>
            <a:r>
              <a:rPr lang="zh-TW" altLang="en-US" sz="2800" dirty="0">
                <a:latin typeface="微軟正黑體" panose="020B0604030504040204" pitchFamily="34" charset="-120"/>
                <a:ea typeface="微軟正黑體" panose="020B0604030504040204" pitchFamily="34" charset="-120"/>
              </a:rPr>
              <a:t>，如有</a:t>
            </a:r>
            <a:r>
              <a:rPr lang="zh-TW" altLang="en-US" b="1" dirty="0">
                <a:latin typeface="微軟正黑體" panose="020B0604030504040204" pitchFamily="34" charset="-120"/>
                <a:ea typeface="微軟正黑體" panose="020B0604030504040204" pitchFamily="34" charset="-120"/>
              </a:rPr>
              <a:t>賸餘</a:t>
            </a:r>
            <a:r>
              <a:rPr lang="zh-TW" altLang="en-US" sz="2800" dirty="0">
                <a:latin typeface="微軟正黑體" panose="020B0604030504040204" pitchFamily="34" charset="-120"/>
                <a:ea typeface="微軟正黑體" panose="020B0604030504040204" pitchFamily="34" charset="-120"/>
              </a:rPr>
              <a:t>，再用於中央已納入審議或撥補範圍之</a:t>
            </a:r>
            <a:r>
              <a:rPr lang="zh-TW" altLang="en-US" b="1" dirty="0">
                <a:latin typeface="微軟正黑體" panose="020B0604030504040204" pitchFamily="34" charset="-120"/>
                <a:ea typeface="微軟正黑體" panose="020B0604030504040204" pitchFamily="34" charset="-120"/>
              </a:rPr>
              <a:t>復建經費</a:t>
            </a:r>
            <a:endParaRPr lang="en-US" altLang="ja-JP" b="1"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8641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864096"/>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0" y="908720"/>
            <a:ext cx="9144000" cy="5760640"/>
          </a:xfrm>
        </p:spPr>
        <p:txBody>
          <a:bodyPr/>
          <a:lstStyle/>
          <a:p>
            <a:pPr algn="just"/>
            <a:r>
              <a:rPr lang="zh-TW" altLang="en-US" sz="2800" dirty="0">
                <a:latin typeface="微軟正黑體" panose="020B0604030504040204" pitchFamily="34" charset="-120"/>
                <a:ea typeface="微軟正黑體" panose="020B0604030504040204" pitchFamily="34" charset="-120"/>
              </a:rPr>
              <a:t>中央對各級地方政府動支災害準備金之認列，其支用範圍</a:t>
            </a:r>
            <a:r>
              <a:rPr lang="zh-TW" altLang="en-US" sz="2800" dirty="0" smtClean="0">
                <a:latin typeface="微軟正黑體" panose="020B0604030504040204" pitchFamily="34" charset="-120"/>
                <a:ea typeface="微軟正黑體" panose="020B0604030504040204" pitchFamily="34" charset="-120"/>
              </a:rPr>
              <a:t>如下</a:t>
            </a:r>
            <a:endParaRPr lang="zh-TW" altLang="en-US" sz="2800" dirty="0">
              <a:latin typeface="微軟正黑體" panose="020B0604030504040204" pitchFamily="34" charset="-120"/>
              <a:ea typeface="微軟正黑體" panose="020B0604030504040204" pitchFamily="34" charset="-120"/>
            </a:endParaRP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依</a:t>
            </a:r>
            <a:r>
              <a:rPr lang="zh-TW" altLang="en-US" dirty="0">
                <a:solidFill>
                  <a:srgbClr val="006600"/>
                </a:solidFill>
                <a:latin typeface="微軟正黑體" panose="020B0604030504040204" pitchFamily="34" charset="-120"/>
                <a:ea typeface="微軟正黑體" panose="020B0604030504040204" pitchFamily="34" charset="-120"/>
              </a:rPr>
              <a:t>災害防救法第</a:t>
            </a:r>
            <a:r>
              <a:rPr lang="en-US" altLang="zh-TW" dirty="0">
                <a:solidFill>
                  <a:srgbClr val="006600"/>
                </a:solidFill>
                <a:latin typeface="微軟正黑體" panose="020B0604030504040204" pitchFamily="34" charset="-120"/>
                <a:ea typeface="微軟正黑體" panose="020B0604030504040204" pitchFamily="34" charset="-120"/>
              </a:rPr>
              <a:t>48</a:t>
            </a:r>
            <a:r>
              <a:rPr lang="zh-TW" altLang="en-US" dirty="0">
                <a:solidFill>
                  <a:srgbClr val="006600"/>
                </a:solidFill>
                <a:latin typeface="微軟正黑體" panose="020B0604030504040204" pitchFamily="34" charset="-120"/>
                <a:ea typeface="微軟正黑體" panose="020B0604030504040204" pitchFamily="34" charset="-120"/>
              </a:rPr>
              <a:t>條所定</a:t>
            </a:r>
            <a:r>
              <a:rPr lang="zh-TW" altLang="en-US" dirty="0">
                <a:latin typeface="微軟正黑體" panose="020B0604030504040204" pitchFamily="34" charset="-120"/>
                <a:ea typeface="微軟正黑體" panose="020B0604030504040204" pitchFamily="34" charset="-120"/>
              </a:rPr>
              <a:t>各項災害救助</a:t>
            </a:r>
            <a:r>
              <a:rPr lang="zh-TW" altLang="en-US" dirty="0">
                <a:solidFill>
                  <a:srgbClr val="006600"/>
                </a:solidFill>
                <a:latin typeface="微軟正黑體" panose="020B0604030504040204" pitchFamily="34" charset="-120"/>
                <a:ea typeface="微軟正黑體" panose="020B0604030504040204" pitchFamily="34" charset="-120"/>
              </a:rPr>
              <a:t>種類及標準規定核發</a:t>
            </a:r>
            <a:r>
              <a:rPr lang="zh-TW" altLang="en-US" dirty="0">
                <a:latin typeface="微軟正黑體" panose="020B0604030504040204" pitchFamily="34" charset="-120"/>
                <a:ea typeface="微軟正黑體" panose="020B0604030504040204" pitchFamily="34" charset="-120"/>
              </a:rPr>
              <a:t>之各項天然災害救助金。</a:t>
            </a: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災區各項</a:t>
            </a:r>
            <a:r>
              <a:rPr lang="zh-TW" altLang="en-US" dirty="0">
                <a:solidFill>
                  <a:srgbClr val="006600"/>
                </a:solidFill>
                <a:latin typeface="微軟正黑體" panose="020B0604030504040204" pitchFamily="34" charset="-120"/>
                <a:ea typeface="微軟正黑體" panose="020B0604030504040204" pitchFamily="34" charset="-120"/>
              </a:rPr>
              <a:t>緊急搶救</a:t>
            </a:r>
            <a:r>
              <a:rPr lang="zh-TW" altLang="en-US" dirty="0">
                <a:latin typeface="微軟正黑體" panose="020B0604030504040204" pitchFamily="34" charset="-120"/>
                <a:ea typeface="微軟正黑體" panose="020B0604030504040204" pitchFamily="34" charset="-120"/>
              </a:rPr>
              <a:t>所需相關費用。</a:t>
            </a: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搭建安置災民臨時收容所或其他安置場所相關費用。</a:t>
            </a: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四</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購置災民緊急救濟必需物資等費用。</a:t>
            </a: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五</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購置或租賃緊急救災工作必需物品、器材或設備等費用。</a:t>
            </a: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六</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災區環境清理或消毒等相關費用。</a:t>
            </a:r>
          </a:p>
          <a:p>
            <a:pPr marL="1225550" lvl="1" indent="-768350">
              <a:buFont typeface="Arial" charset="0"/>
              <a:buNone/>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災區復建經費。</a:t>
            </a: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0626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864096"/>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0" y="908720"/>
            <a:ext cx="9144000" cy="5949280"/>
          </a:xfrm>
        </p:spPr>
        <p:txBody>
          <a:bodyPr/>
          <a:lstStyle/>
          <a:p>
            <a:pPr algn="just"/>
            <a:r>
              <a:rPr lang="zh-TW" altLang="en-US" dirty="0">
                <a:latin typeface="微軟正黑體" panose="020B0604030504040204" pitchFamily="34" charset="-120"/>
                <a:ea typeface="微軟正黑體" panose="020B0604030504040204" pitchFamily="34" charset="-120"/>
              </a:rPr>
              <a:t>災區各項</a:t>
            </a:r>
            <a:r>
              <a:rPr lang="zh-TW" altLang="en-US" dirty="0">
                <a:solidFill>
                  <a:srgbClr val="006600"/>
                </a:solidFill>
                <a:latin typeface="微軟正黑體" panose="020B0604030504040204" pitchFamily="34" charset="-120"/>
                <a:ea typeface="微軟正黑體" panose="020B0604030504040204" pitchFamily="34" charset="-120"/>
              </a:rPr>
              <a:t>緊急搶救</a:t>
            </a:r>
            <a:r>
              <a:rPr lang="zh-TW" altLang="en-US" dirty="0">
                <a:latin typeface="微軟正黑體" panose="020B0604030504040204" pitchFamily="34" charset="-120"/>
                <a:ea typeface="微軟正黑體" panose="020B0604030504040204" pitchFamily="34" charset="-120"/>
              </a:rPr>
              <a:t>所需相關費用</a:t>
            </a:r>
            <a:endParaRPr lang="en-US" altLang="zh-TW" dirty="0" smtClean="0">
              <a:latin typeface="微軟正黑體" panose="020B0604030504040204" pitchFamily="34" charset="-120"/>
              <a:ea typeface="微軟正黑體" panose="020B0604030504040204" pitchFamily="34" charset="-120"/>
            </a:endParaRPr>
          </a:p>
          <a:p>
            <a:pPr algn="just"/>
            <a:r>
              <a:rPr lang="zh-TW" altLang="en-US" dirty="0" smtClean="0">
                <a:latin typeface="微軟正黑體" panose="020B0604030504040204" pitchFamily="34" charset="-120"/>
                <a:ea typeface="微軟正黑體" panose="020B0604030504040204" pitchFamily="34" charset="-120"/>
              </a:rPr>
              <a:t>中央</a:t>
            </a:r>
            <a:r>
              <a:rPr lang="zh-TW" altLang="en-US" dirty="0">
                <a:latin typeface="微軟正黑體" panose="020B0604030504040204" pitchFamily="34" charset="-120"/>
                <a:ea typeface="微軟正黑體" panose="020B0604030504040204" pitchFamily="34" charset="-120"/>
              </a:rPr>
              <a:t>對各級地方政府重大天然災害救災經費處理</a:t>
            </a:r>
            <a:r>
              <a:rPr lang="zh-TW" altLang="en-US" dirty="0" smtClean="0">
                <a:latin typeface="微軟正黑體" panose="020B0604030504040204" pitchFamily="34" charset="-120"/>
                <a:ea typeface="微軟正黑體" panose="020B0604030504040204" pitchFamily="34" charset="-120"/>
              </a:rPr>
              <a:t>辦法  第二條</a:t>
            </a:r>
            <a:endParaRPr lang="en-US" altLang="zh-TW" dirty="0" smtClean="0">
              <a:latin typeface="微軟正黑體" panose="020B0604030504040204" pitchFamily="34" charset="-120"/>
              <a:ea typeface="微軟正黑體" panose="020B0604030504040204" pitchFamily="34" charset="-120"/>
            </a:endParaRPr>
          </a:p>
          <a:p>
            <a:pPr algn="just"/>
            <a:r>
              <a:rPr lang="zh-TW" altLang="en-US" sz="2400" dirty="0" smtClean="0">
                <a:latin typeface="微軟正黑體" panose="020B0604030504040204" pitchFamily="34" charset="-120"/>
                <a:ea typeface="微軟正黑體" panose="020B0604030504040204" pitchFamily="34" charset="-120"/>
              </a:rPr>
              <a:t>第二款：緊急</a:t>
            </a:r>
            <a:r>
              <a:rPr lang="zh-TW" altLang="en-US" sz="2400" dirty="0">
                <a:latin typeface="微軟正黑體" panose="020B0604030504040204" pitchFamily="34" charset="-120"/>
                <a:ea typeface="微軟正黑體" panose="020B0604030504040204" pitchFamily="34" charset="-120"/>
              </a:rPr>
              <a:t>搶救：指消防、防汛、搶險、搶修及其他</a:t>
            </a:r>
            <a:r>
              <a:rPr lang="zh-TW" altLang="en-US" sz="2400" dirty="0" smtClean="0">
                <a:latin typeface="微軟正黑體" panose="020B0604030504040204" pitchFamily="34" charset="-120"/>
                <a:ea typeface="微軟正黑體" panose="020B0604030504040204" pitchFamily="34" charset="-120"/>
              </a:rPr>
              <a:t>應變措</a:t>
            </a:r>
            <a:endParaRPr lang="en-US" altLang="zh-TW" sz="2400" dirty="0" smtClean="0">
              <a:latin typeface="微軟正黑體" panose="020B0604030504040204" pitchFamily="34" charset="-120"/>
              <a:ea typeface="微軟正黑體" panose="020B0604030504040204" pitchFamily="34" charset="-120"/>
            </a:endParaRPr>
          </a:p>
          <a:p>
            <a:pPr algn="just"/>
            <a:r>
              <a:rPr lang="zh-TW" altLang="en-US" sz="2400" dirty="0" smtClean="0">
                <a:latin typeface="微軟正黑體" panose="020B0604030504040204" pitchFamily="34" charset="-120"/>
                <a:ea typeface="微軟正黑體" panose="020B0604030504040204" pitchFamily="34" charset="-120"/>
              </a:rPr>
              <a:t>第三</a:t>
            </a:r>
            <a:r>
              <a:rPr lang="zh-TW" altLang="en-US" sz="2400" dirty="0">
                <a:latin typeface="微軟正黑體" panose="020B0604030504040204" pitchFamily="34" charset="-120"/>
                <a:ea typeface="微軟正黑體" panose="020B0604030504040204" pitchFamily="34" charset="-120"/>
              </a:rPr>
              <a:t>款</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搶險：指各級地方政府於災害發生期間或發生後（</a:t>
            </a:r>
            <a:r>
              <a:rPr lang="en-US" altLang="zh-TW" sz="2400" dirty="0">
                <a:latin typeface="微軟正黑體" panose="020B0604030504040204" pitchFamily="34" charset="-120"/>
                <a:ea typeface="微軟正黑體" panose="020B0604030504040204" pitchFamily="34" charset="-120"/>
              </a:rPr>
              <a:t>Time</a:t>
            </a:r>
            <a:r>
              <a:rPr lang="zh-TW" altLang="en-US" sz="2400" dirty="0">
                <a:latin typeface="微軟正黑體" panose="020B0604030504040204" pitchFamily="34" charset="-120"/>
                <a:ea typeface="微軟正黑體" panose="020B0604030504040204" pitchFamily="34" charset="-120"/>
              </a:rPr>
              <a:t>），所辦理之下列各項措施：</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災害發生期間，公共設施已發生險象或局部損害，如出現滲漏、滑坡、坍塌、裂縫或淘刷等，對公共設施所作緊急封堵、強固或救險，以避免損害發生或擴大之臨時權宜措施。</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災害現場危險建築物、工作物之拆除</a:t>
            </a:r>
            <a:r>
              <a:rPr lang="zh-TW" altLang="en-US" sz="2400" dirty="0">
                <a:latin typeface="微軟正黑體" panose="020B0604030504040204" pitchFamily="34" charset="-120"/>
                <a:ea typeface="微軟正黑體" panose="020B0604030504040204" pitchFamily="34" charset="-120"/>
              </a:rPr>
              <a:t>及對公共設施有危害之障礙物或漂流物之移除。</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三</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土石不運離河川並置於不影響水流處之疏導水路，以避免洪水阻塞不通或沖擊村落等情形之措施。</a:t>
            </a:r>
          </a:p>
          <a:p>
            <a:pPr marL="804863" lvl="1" indent="-265113">
              <a:lnSpc>
                <a:spcPts val="5000"/>
              </a:lnSpc>
            </a:pPr>
            <a:endParaRPr lang="en-US" altLang="ja-JP" b="1" dirty="0" err="1"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1373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864096"/>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0" y="908720"/>
            <a:ext cx="9144000" cy="5949280"/>
          </a:xfrm>
        </p:spPr>
        <p:txBody>
          <a:bodyPr/>
          <a:lstStyle/>
          <a:p>
            <a:pPr algn="just"/>
            <a:r>
              <a:rPr lang="zh-TW" altLang="en-US" dirty="0">
                <a:latin typeface="微軟正黑體" panose="020B0604030504040204" pitchFamily="34" charset="-120"/>
                <a:ea typeface="微軟正黑體" panose="020B0604030504040204" pitchFamily="34" charset="-120"/>
              </a:rPr>
              <a:t>災區各項</a:t>
            </a:r>
            <a:r>
              <a:rPr lang="zh-TW" altLang="en-US" dirty="0">
                <a:solidFill>
                  <a:srgbClr val="006600"/>
                </a:solidFill>
                <a:latin typeface="微軟正黑體" panose="020B0604030504040204" pitchFamily="34" charset="-120"/>
                <a:ea typeface="微軟正黑體" panose="020B0604030504040204" pitchFamily="34" charset="-120"/>
              </a:rPr>
              <a:t>緊急搶救</a:t>
            </a:r>
            <a:r>
              <a:rPr lang="zh-TW" altLang="en-US" dirty="0">
                <a:latin typeface="微軟正黑體" panose="020B0604030504040204" pitchFamily="34" charset="-120"/>
                <a:ea typeface="微軟正黑體" panose="020B0604030504040204" pitchFamily="34" charset="-120"/>
              </a:rPr>
              <a:t>所需相關費用</a:t>
            </a:r>
            <a:endParaRPr lang="en-US" altLang="zh-TW" dirty="0" smtClean="0">
              <a:latin typeface="微軟正黑體" panose="020B0604030504040204" pitchFamily="34" charset="-120"/>
              <a:ea typeface="微軟正黑體" panose="020B0604030504040204" pitchFamily="34" charset="-120"/>
            </a:endParaRPr>
          </a:p>
          <a:p>
            <a:pPr algn="just"/>
            <a:r>
              <a:rPr lang="zh-TW" altLang="en-US" dirty="0" smtClean="0">
                <a:latin typeface="微軟正黑體" panose="020B0604030504040204" pitchFamily="34" charset="-120"/>
                <a:ea typeface="微軟正黑體" panose="020B0604030504040204" pitchFamily="34" charset="-120"/>
              </a:rPr>
              <a:t>中央</a:t>
            </a:r>
            <a:r>
              <a:rPr lang="zh-TW" altLang="en-US" dirty="0">
                <a:latin typeface="微軟正黑體" panose="020B0604030504040204" pitchFamily="34" charset="-120"/>
                <a:ea typeface="微軟正黑體" panose="020B0604030504040204" pitchFamily="34" charset="-120"/>
              </a:rPr>
              <a:t>對各級地方政府重大天然災害救災經費處理</a:t>
            </a:r>
            <a:r>
              <a:rPr lang="zh-TW" altLang="en-US" dirty="0" smtClean="0">
                <a:latin typeface="微軟正黑體" panose="020B0604030504040204" pitchFamily="34" charset="-120"/>
                <a:ea typeface="微軟正黑體" panose="020B0604030504040204" pitchFamily="34" charset="-120"/>
              </a:rPr>
              <a:t>辦法 第二條</a:t>
            </a:r>
            <a:endParaRPr lang="zh-TW" altLang="en-US" dirty="0">
              <a:latin typeface="微軟正黑體" panose="020B0604030504040204" pitchFamily="34" charset="-120"/>
              <a:ea typeface="微軟正黑體" panose="020B0604030504040204" pitchFamily="34" charset="-120"/>
            </a:endParaRPr>
          </a:p>
          <a:p>
            <a:pPr marL="539750" lvl="1" indent="0">
              <a:lnSpc>
                <a:spcPts val="3000"/>
              </a:lnSpc>
              <a:buNone/>
            </a:pPr>
            <a:r>
              <a:rPr lang="zh-TW" altLang="en-US" sz="2400" dirty="0" smtClean="0">
                <a:latin typeface="微軟正黑體" panose="020B0604030504040204" pitchFamily="34" charset="-120"/>
                <a:ea typeface="微軟正黑體" panose="020B0604030504040204" pitchFamily="34" charset="-120"/>
              </a:rPr>
              <a:t>第四款：</a:t>
            </a:r>
            <a:r>
              <a:rPr lang="zh-TW" altLang="en-US" sz="2400" dirty="0">
                <a:latin typeface="微軟正黑體" panose="020B0604030504040204" pitchFamily="34" charset="-120"/>
                <a:ea typeface="微軟正黑體" panose="020B0604030504040204" pitchFamily="34" charset="-120"/>
              </a:rPr>
              <a:t>搶修：指各級地方政府於災害發生期間或發生後</a:t>
            </a:r>
            <a:r>
              <a:rPr lang="en-US" altLang="zh-TW" sz="2400" dirty="0">
                <a:latin typeface="微軟正黑體" panose="020B0604030504040204" pitchFamily="34" charset="-120"/>
                <a:ea typeface="微軟正黑體" panose="020B0604030504040204" pitchFamily="34" charset="-120"/>
              </a:rPr>
              <a:t>(Time)</a:t>
            </a:r>
            <a:r>
              <a:rPr lang="zh-TW" altLang="en-US" sz="2400" dirty="0">
                <a:latin typeface="微軟正黑體" panose="020B0604030504040204" pitchFamily="34" charset="-120"/>
                <a:ea typeface="微軟正黑體" panose="020B0604030504040204" pitchFamily="34" charset="-120"/>
              </a:rPr>
              <a:t>，所辦理之下列各項措施：</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對局部遭受損害之</a:t>
            </a:r>
            <a:r>
              <a:rPr lang="zh-TW" altLang="en-US" b="1" dirty="0">
                <a:latin typeface="微軟正黑體" panose="020B0604030504040204" pitchFamily="34" charset="-120"/>
                <a:ea typeface="微軟正黑體" panose="020B0604030504040204" pitchFamily="34" charset="-120"/>
              </a:rPr>
              <a:t>公共設施</a:t>
            </a:r>
            <a:r>
              <a:rPr lang="zh-TW" altLang="en-US" sz="2400" dirty="0">
                <a:latin typeface="微軟正黑體" panose="020B0604030504040204" pitchFamily="34" charset="-120"/>
                <a:ea typeface="微軟正黑體" panose="020B0604030504040204" pitchFamily="34" charset="-120"/>
              </a:rPr>
              <a:t>，於</a:t>
            </a:r>
            <a:r>
              <a:rPr lang="zh-TW" altLang="en-US" b="1" dirty="0">
                <a:latin typeface="微軟正黑體" panose="020B0604030504040204" pitchFamily="34" charset="-120"/>
                <a:ea typeface="微軟正黑體" panose="020B0604030504040204" pitchFamily="34" charset="-120"/>
              </a:rPr>
              <a:t>非全面之復原重建</a:t>
            </a:r>
            <a:r>
              <a:rPr lang="zh-TW" altLang="en-US" sz="2400" dirty="0">
                <a:latin typeface="微軟正黑體" panose="020B0604030504040204" pitchFamily="34" charset="-120"/>
                <a:ea typeface="微軟正黑體" panose="020B0604030504040204" pitchFamily="34" charset="-120"/>
              </a:rPr>
              <a:t>下，進行緊急修復，避免損害再次發生或持續擴大。</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對外聯絡道路遭阻斷之搶通或修築便道、便橋之措施。</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三</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對災後臨時維生管線之緊急修築。</a:t>
            </a:r>
          </a:p>
          <a:p>
            <a:pPr marL="539750" lvl="1" indent="0">
              <a:lnSpc>
                <a:spcPts val="3000"/>
              </a:lnSpc>
              <a:buNone/>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四</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將嚴重影響居民及河防安全之河道加以疏通，並將土石運離河川使洪水暢洩不造成災害之措施。</a:t>
            </a:r>
          </a:p>
          <a:p>
            <a:pPr marL="804863" lvl="1" indent="-265113">
              <a:lnSpc>
                <a:spcPts val="5000"/>
              </a:lnSpc>
            </a:pPr>
            <a:endParaRPr lang="en-US" altLang="ja-JP" b="1" dirty="0" err="1"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1716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864096"/>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0" y="908720"/>
            <a:ext cx="9144000" cy="5949280"/>
          </a:xfrm>
        </p:spPr>
        <p:txBody>
          <a:bodyPr/>
          <a:lstStyle/>
          <a:p>
            <a:pPr algn="just"/>
            <a:r>
              <a:rPr lang="zh-TW" altLang="en-US" sz="2800" dirty="0">
                <a:latin typeface="微軟正黑體" panose="020B0604030504040204" pitchFamily="34" charset="-120"/>
                <a:ea typeface="微軟正黑體" panose="020B0604030504040204" pitchFamily="34" charset="-120"/>
              </a:rPr>
              <a:t>災區復建</a:t>
            </a:r>
            <a:r>
              <a:rPr lang="zh-TW" altLang="en-US" sz="2800" dirty="0" smtClean="0">
                <a:latin typeface="微軟正黑體" panose="020B0604030504040204" pitchFamily="34" charset="-120"/>
                <a:ea typeface="微軟正黑體" panose="020B0604030504040204" pitchFamily="34" charset="-120"/>
              </a:rPr>
              <a:t>經費</a:t>
            </a:r>
            <a:endParaRPr lang="zh-TW" altLang="en-US" sz="2800" dirty="0">
              <a:latin typeface="微軟正黑體" panose="020B0604030504040204" pitchFamily="34" charset="-120"/>
              <a:ea typeface="微軟正黑體" panose="020B0604030504040204" pitchFamily="34" charset="-120"/>
            </a:endParaRPr>
          </a:p>
          <a:p>
            <a:pPr marL="0" indent="0" algn="just">
              <a:buNone/>
            </a:pPr>
            <a:r>
              <a:rPr lang="zh-TW" altLang="en-US" sz="2800" dirty="0" smtClean="0">
                <a:latin typeface="微軟正黑體" panose="020B0604030504040204" pitchFamily="34" charset="-120"/>
                <a:ea typeface="微軟正黑體" panose="020B0604030504040204" pitchFamily="34" charset="-120"/>
              </a:rPr>
              <a:t>中央</a:t>
            </a:r>
            <a:r>
              <a:rPr lang="zh-TW" altLang="en-US" sz="2800" dirty="0">
                <a:latin typeface="微軟正黑體" panose="020B0604030504040204" pitchFamily="34" charset="-120"/>
                <a:ea typeface="微軟正黑體" panose="020B0604030504040204" pitchFamily="34" charset="-120"/>
              </a:rPr>
              <a:t>對各級地方政府重大天然災害救災經費處理</a:t>
            </a:r>
            <a:r>
              <a:rPr lang="zh-TW" altLang="en-US" sz="2800" dirty="0" smtClean="0">
                <a:latin typeface="微軟正黑體" panose="020B0604030504040204" pitchFamily="34" charset="-120"/>
                <a:ea typeface="微軟正黑體" panose="020B0604030504040204" pitchFamily="34" charset="-120"/>
              </a:rPr>
              <a:t>辦法 </a:t>
            </a:r>
            <a:endParaRPr lang="en-US" altLang="zh-TW" sz="2800" dirty="0" smtClean="0">
              <a:latin typeface="微軟正黑體" panose="020B0604030504040204" pitchFamily="34" charset="-120"/>
              <a:ea typeface="微軟正黑體" panose="020B0604030504040204" pitchFamily="34" charset="-120"/>
            </a:endParaRPr>
          </a:p>
          <a:p>
            <a:pPr algn="just">
              <a:lnSpc>
                <a:spcPts val="4400"/>
              </a:lnSpc>
            </a:pPr>
            <a:r>
              <a:rPr lang="zh-TW" altLang="en-US" sz="2800" dirty="0" smtClean="0">
                <a:latin typeface="微軟正黑體" panose="020B0604030504040204" pitchFamily="34" charset="-120"/>
                <a:ea typeface="微軟正黑體" panose="020B0604030504040204" pitchFamily="34" charset="-120"/>
              </a:rPr>
              <a:t>第二條第五款：</a:t>
            </a:r>
            <a:r>
              <a:rPr lang="zh-TW" altLang="en-US" sz="2800" dirty="0">
                <a:latin typeface="微軟正黑體" panose="020B0604030504040204" pitchFamily="34" charset="-120"/>
                <a:ea typeface="微軟正黑體" panose="020B0604030504040204" pitchFamily="34" charset="-120"/>
              </a:rPr>
              <a:t>復建：指災害發生後，為復原重建公共設施，以</a:t>
            </a:r>
            <a:r>
              <a:rPr lang="zh-TW" altLang="en-US" b="1" dirty="0">
                <a:latin typeface="微軟正黑體" panose="020B0604030504040204" pitchFamily="34" charset="-120"/>
                <a:ea typeface="微軟正黑體" panose="020B0604030504040204" pitchFamily="34" charset="-120"/>
              </a:rPr>
              <a:t>恢復其原有功能</a:t>
            </a:r>
            <a:r>
              <a:rPr lang="zh-TW" altLang="en-US" sz="2800" dirty="0">
                <a:latin typeface="微軟正黑體" panose="020B0604030504040204" pitchFamily="34" charset="-120"/>
                <a:ea typeface="微軟正黑體" panose="020B0604030504040204" pitchFamily="34" charset="-120"/>
              </a:rPr>
              <a:t>，所作之處理</a:t>
            </a:r>
            <a:r>
              <a:rPr lang="zh-TW" altLang="en-US" sz="2800" dirty="0" smtClean="0">
                <a:latin typeface="微軟正黑體" panose="020B0604030504040204" pitchFamily="34" charset="-120"/>
                <a:ea typeface="微軟正黑體" panose="020B0604030504040204" pitchFamily="34" charset="-120"/>
              </a:rPr>
              <a:t>措施</a:t>
            </a:r>
            <a:endParaRPr lang="en-US" altLang="zh-TW" sz="2800" dirty="0">
              <a:latin typeface="微軟正黑體" panose="020B0604030504040204" pitchFamily="34" charset="-120"/>
              <a:ea typeface="微軟正黑體" panose="020B0604030504040204" pitchFamily="34" charset="-120"/>
            </a:endParaRPr>
          </a:p>
          <a:p>
            <a:pPr algn="just">
              <a:lnSpc>
                <a:spcPts val="4400"/>
              </a:lnSpc>
            </a:pPr>
            <a:r>
              <a:rPr lang="zh-TW" altLang="zh-TW" sz="2800" dirty="0" smtClean="0">
                <a:latin typeface="微軟正黑體" panose="020B0604030504040204" pitchFamily="34" charset="-120"/>
                <a:ea typeface="微軟正黑體" panose="020B0604030504040204" pitchFamily="34" charset="-120"/>
              </a:rPr>
              <a:t>第九條</a:t>
            </a:r>
            <a:r>
              <a:rPr lang="zh-TW" altLang="en-US" sz="2800" dirty="0" smtClean="0">
                <a:latin typeface="微軟正黑體" panose="020B0604030504040204" pitchFamily="34" charset="-120"/>
                <a:ea typeface="微軟正黑體" panose="020B0604030504040204" pitchFamily="34" charset="-120"/>
              </a:rPr>
              <a:t>：</a:t>
            </a:r>
            <a:r>
              <a:rPr lang="zh-TW" altLang="zh-TW" sz="2800" dirty="0" smtClean="0">
                <a:latin typeface="微軟正黑體" panose="020B0604030504040204" pitchFamily="34" charset="-120"/>
                <a:ea typeface="微軟正黑體" panose="020B0604030504040204" pitchFamily="34" charset="-120"/>
              </a:rPr>
              <a:t>行政院</a:t>
            </a:r>
            <a:r>
              <a:rPr lang="zh-TW" altLang="zh-TW" sz="2800" dirty="0">
                <a:latin typeface="微軟正黑體" panose="020B0604030504040204" pitchFamily="34" charset="-120"/>
                <a:ea typeface="微軟正黑體" panose="020B0604030504040204" pitchFamily="34" charset="-120"/>
              </a:rPr>
              <a:t>為辦理前條第一項第二款有關直轄市或縣</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市</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政府提報復建經費之審議工作，得由</a:t>
            </a:r>
            <a:r>
              <a:rPr lang="zh-TW" altLang="zh-TW" b="1" dirty="0">
                <a:latin typeface="微軟正黑體" panose="020B0604030504040204" pitchFamily="34" charset="-120"/>
                <a:ea typeface="微軟正黑體" panose="020B0604030504040204" pitchFamily="34" charset="-120"/>
              </a:rPr>
              <a:t>行政院公共工程委員會</a:t>
            </a:r>
            <a:r>
              <a:rPr lang="zh-TW" altLang="zh-TW" sz="2800" dirty="0">
                <a:latin typeface="微軟正黑體" panose="020B0604030504040204" pitchFamily="34" charset="-120"/>
                <a:ea typeface="微軟正黑體" panose="020B0604030504040204" pitchFamily="34" charset="-120"/>
              </a:rPr>
              <a:t>召集中央政府相關主管機關組成專案審議小組</a:t>
            </a:r>
            <a:r>
              <a:rPr lang="en-US" altLang="zh-TW" sz="2800" dirty="0">
                <a:latin typeface="微軟正黑體" panose="020B0604030504040204" pitchFamily="34" charset="-120"/>
                <a:ea typeface="微軟正黑體" panose="020B0604030504040204" pitchFamily="34" charset="-120"/>
              </a:rPr>
              <a:t> (</a:t>
            </a:r>
            <a:r>
              <a:rPr lang="zh-TW" altLang="zh-TW" sz="2800" dirty="0">
                <a:latin typeface="微軟正黑體" panose="020B0604030504040204" pitchFamily="34" charset="-120"/>
                <a:ea typeface="微軟正黑體" panose="020B0604030504040204" pitchFamily="34" charset="-120"/>
              </a:rPr>
              <a:t>以下簡稱審議小組</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，統籌審議工作，並將審議結果彙總</a:t>
            </a:r>
            <a:r>
              <a:rPr lang="zh-TW" altLang="zh-TW" b="1" dirty="0">
                <a:latin typeface="微軟正黑體" panose="020B0604030504040204" pitchFamily="34" charset="-120"/>
                <a:ea typeface="微軟正黑體" panose="020B0604030504040204" pitchFamily="34" charset="-120"/>
              </a:rPr>
              <a:t>函報行政院</a:t>
            </a:r>
            <a:r>
              <a:rPr lang="zh-TW" altLang="zh-TW" b="1" dirty="0" smtClean="0">
                <a:latin typeface="微軟正黑體" panose="020B0604030504040204" pitchFamily="34" charset="-120"/>
                <a:ea typeface="微軟正黑體" panose="020B0604030504040204" pitchFamily="34" charset="-120"/>
              </a:rPr>
              <a:t>核定</a:t>
            </a:r>
            <a:endParaRPr lang="en-US" altLang="ja-JP" b="1" dirty="0" err="1"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5029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6632"/>
            <a:ext cx="8229600" cy="720080"/>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179512" y="908720"/>
            <a:ext cx="8784976" cy="5949280"/>
          </a:xfrm>
        </p:spPr>
        <p:txBody>
          <a:bodyPr/>
          <a:lstStyle/>
          <a:p>
            <a:pPr algn="just"/>
            <a:r>
              <a:rPr lang="zh-TW" altLang="en-US" sz="2800" dirty="0">
                <a:latin typeface="微軟正黑體" panose="020B0604030504040204" pitchFamily="34" charset="-120"/>
                <a:ea typeface="微軟正黑體" panose="020B0604030504040204" pitchFamily="34" charset="-120"/>
              </a:rPr>
              <a:t>災區復建</a:t>
            </a:r>
            <a:r>
              <a:rPr lang="zh-TW" altLang="en-US" sz="2800" dirty="0" smtClean="0">
                <a:latin typeface="微軟正黑體" panose="020B0604030504040204" pitchFamily="34" charset="-120"/>
                <a:ea typeface="微軟正黑體" panose="020B0604030504040204" pitchFamily="34" charset="-120"/>
              </a:rPr>
              <a:t>經費 對於</a:t>
            </a:r>
            <a:r>
              <a:rPr lang="zh-TW" altLang="en-US" sz="2800" dirty="0">
                <a:latin typeface="微軟正黑體" panose="020B0604030504040204" pitchFamily="34" charset="-120"/>
                <a:ea typeface="微軟正黑體" panose="020B0604030504040204" pitchFamily="34" charset="-120"/>
              </a:rPr>
              <a:t>提報復建工程覈實度之獎懲</a:t>
            </a:r>
            <a:r>
              <a:rPr lang="zh-TW" altLang="en-US" sz="2800" dirty="0" smtClean="0">
                <a:latin typeface="微軟正黑體" panose="020B0604030504040204" pitchFamily="34" charset="-120"/>
                <a:ea typeface="微軟正黑體" panose="020B0604030504040204" pitchFamily="34" charset="-120"/>
              </a:rPr>
              <a:t>機制</a:t>
            </a:r>
            <a:endParaRPr lang="zh-TW" altLang="en-US" sz="2800" dirty="0">
              <a:latin typeface="微軟正黑體" panose="020B0604030504040204" pitchFamily="34" charset="-120"/>
              <a:ea typeface="微軟正黑體" panose="020B0604030504040204" pitchFamily="34" charset="-120"/>
            </a:endParaRPr>
          </a:p>
          <a:p>
            <a:pPr marL="0" lvl="0" indent="0" algn="just">
              <a:lnSpc>
                <a:spcPts val="4400"/>
              </a:lnSpc>
              <a:buNone/>
            </a:pPr>
            <a:r>
              <a:rPr lang="zh-TW" altLang="en-US" sz="3600" b="1" dirty="0" smtClean="0">
                <a:solidFill>
                  <a:srgbClr val="FF6600"/>
                </a:solidFill>
                <a:latin typeface="微軟正黑體" panose="020B0604030504040204" pitchFamily="34" charset="-120"/>
                <a:ea typeface="微軟正黑體" panose="020B0604030504040204" pitchFamily="34" charset="-120"/>
              </a:rPr>
              <a:t>  獎勵</a:t>
            </a:r>
            <a:endParaRPr lang="en-US" altLang="zh-TW" sz="3600" b="1" dirty="0">
              <a:solidFill>
                <a:srgbClr val="FF6600"/>
              </a:solidFill>
              <a:latin typeface="微軟正黑體" panose="020B0604030504040204" pitchFamily="34" charset="-120"/>
              <a:ea typeface="微軟正黑體" panose="020B0604030504040204" pitchFamily="34" charset="-120"/>
            </a:endParaRPr>
          </a:p>
          <a:p>
            <a:pPr marL="0" lvl="0" indent="0" algn="just">
              <a:lnSpc>
                <a:spcPts val="4400"/>
              </a:lnSpc>
              <a:buNone/>
            </a:pPr>
            <a:r>
              <a:rPr lang="zh-TW" altLang="en-US" sz="2800" dirty="0">
                <a:latin typeface="微軟正黑體" panose="020B0604030504040204" pitchFamily="34" charset="-120"/>
                <a:ea typeface="微軟正黑體" panose="020B0604030504040204" pitchFamily="34" charset="-120"/>
              </a:rPr>
              <a:t>行政院對於核定撥補之</a:t>
            </a:r>
            <a:r>
              <a:rPr lang="zh-TW" altLang="en-US" b="1" dirty="0">
                <a:solidFill>
                  <a:srgbClr val="FF6600"/>
                </a:solidFill>
                <a:latin typeface="微軟正黑體" panose="020B0604030504040204" pitchFamily="34" charset="-120"/>
                <a:ea typeface="微軟正黑體" panose="020B0604030504040204" pitchFamily="34" charset="-120"/>
              </a:rPr>
              <a:t>災害救助及緊急搶救</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額外撥補款項，具有下列情形時，得調增或調減撥補數額</a:t>
            </a:r>
            <a:r>
              <a:rPr lang="zh-TW" altLang="en-US" sz="2800" dirty="0" smtClean="0">
                <a:latin typeface="微軟正黑體" panose="020B0604030504040204" pitchFamily="34" charset="-120"/>
                <a:ea typeface="微軟正黑體" panose="020B0604030504040204" pitchFamily="34" charset="-120"/>
              </a:rPr>
              <a:t>：地方政府</a:t>
            </a:r>
            <a:r>
              <a:rPr lang="zh-TW" altLang="en-US" sz="2800" dirty="0">
                <a:latin typeface="微軟正黑體" panose="020B0604030504040204" pitchFamily="34" charset="-120"/>
                <a:ea typeface="微軟正黑體" panose="020B0604030504040204" pitchFamily="34" charset="-120"/>
              </a:rPr>
              <a:t>提報之復建經費經審議小組審議核列比超過</a:t>
            </a:r>
            <a:r>
              <a:rPr lang="en-US" altLang="zh-TW" sz="2800" dirty="0">
                <a:latin typeface="微軟正黑體" panose="020B0604030504040204" pitchFamily="34" charset="-120"/>
                <a:ea typeface="微軟正黑體" panose="020B0604030504040204" pitchFamily="34" charset="-120"/>
              </a:rPr>
              <a:t>70%</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80%</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90%</a:t>
            </a:r>
            <a:r>
              <a:rPr lang="zh-TW" altLang="en-US" sz="2800" dirty="0">
                <a:latin typeface="微軟正黑體" panose="020B0604030504040204" pitchFamily="34" charset="-120"/>
                <a:ea typeface="微軟正黑體" panose="020B0604030504040204" pitchFamily="34" charset="-120"/>
              </a:rPr>
              <a:t>，得分別</a:t>
            </a:r>
            <a:r>
              <a:rPr lang="zh-TW" altLang="en-US" b="1" dirty="0">
                <a:solidFill>
                  <a:srgbClr val="FF6600"/>
                </a:solidFill>
                <a:latin typeface="微軟正黑體" panose="020B0604030504040204" pitchFamily="34" charset="-120"/>
                <a:ea typeface="微軟正黑體" panose="020B0604030504040204" pitchFamily="34" charset="-120"/>
              </a:rPr>
              <a:t>調增</a:t>
            </a:r>
            <a:r>
              <a:rPr lang="zh-TW" altLang="en-US" sz="2800" dirty="0">
                <a:latin typeface="微軟正黑體" panose="020B0604030504040204" pitchFamily="34" charset="-120"/>
                <a:ea typeface="微軟正黑體" panose="020B0604030504040204" pitchFamily="34" charset="-120"/>
              </a:rPr>
              <a:t>為</a:t>
            </a:r>
            <a:r>
              <a:rPr lang="en-US" altLang="zh-TW" sz="2800" dirty="0">
                <a:latin typeface="微軟正黑體" panose="020B0604030504040204" pitchFamily="34" charset="-120"/>
                <a:ea typeface="微軟正黑體" panose="020B0604030504040204" pitchFamily="34" charset="-120"/>
              </a:rPr>
              <a:t>6%</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8%</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marL="0" lvl="0" indent="0" algn="just">
              <a:lnSpc>
                <a:spcPts val="4400"/>
              </a:lnSpc>
              <a:buNone/>
            </a:pPr>
            <a:r>
              <a:rPr lang="zh-TW" altLang="en-US" sz="2800" dirty="0">
                <a:latin typeface="微軟正黑體" panose="020B0604030504040204" pitchFamily="34" charset="-120"/>
                <a:ea typeface="微軟正黑體" panose="020B0604030504040204" pitchFamily="34" charset="-120"/>
              </a:rPr>
              <a:t>    </a:t>
            </a:r>
            <a:r>
              <a:rPr lang="zh-TW" altLang="en-US" sz="3600" b="1" dirty="0">
                <a:solidFill>
                  <a:srgbClr val="FF6600"/>
                </a:solidFill>
                <a:latin typeface="微軟正黑體" panose="020B0604030504040204" pitchFamily="34" charset="-120"/>
                <a:ea typeface="微軟正黑體" panose="020B0604030504040204" pitchFamily="34" charset="-120"/>
              </a:rPr>
              <a:t>懲處</a:t>
            </a:r>
            <a:endParaRPr lang="en-US" altLang="zh-TW" sz="3600" b="1" dirty="0">
              <a:solidFill>
                <a:srgbClr val="FF6600"/>
              </a:solidFill>
              <a:latin typeface="微軟正黑體" panose="020B0604030504040204" pitchFamily="34" charset="-120"/>
              <a:ea typeface="微軟正黑體" panose="020B0604030504040204" pitchFamily="34" charset="-120"/>
            </a:endParaRPr>
          </a:p>
          <a:p>
            <a:pPr lvl="0" algn="just">
              <a:lnSpc>
                <a:spcPts val="4400"/>
              </a:lnSpc>
            </a:pPr>
            <a:r>
              <a:rPr lang="zh-TW" altLang="en-US" sz="2800" dirty="0">
                <a:latin typeface="微軟正黑體" panose="020B0604030504040204" pitchFamily="34" charset="-120"/>
                <a:ea typeface="微軟正黑體" panose="020B0604030504040204" pitchFamily="34" charset="-120"/>
              </a:rPr>
              <a:t>地方政府提報之復建經費經審議小組審議核列比低於</a:t>
            </a:r>
            <a:r>
              <a:rPr lang="en-US" altLang="zh-TW" sz="2800" dirty="0">
                <a:latin typeface="微軟正黑體" panose="020B0604030504040204" pitchFamily="34" charset="-120"/>
                <a:ea typeface="微軟正黑體" panose="020B0604030504040204" pitchFamily="34" charset="-120"/>
              </a:rPr>
              <a:t>50%</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40%</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30%</a:t>
            </a:r>
            <a:r>
              <a:rPr lang="zh-TW" altLang="en-US" sz="2800" dirty="0">
                <a:latin typeface="微軟正黑體" panose="020B0604030504040204" pitchFamily="34" charset="-120"/>
                <a:ea typeface="微軟正黑體" panose="020B0604030504040204" pitchFamily="34" charset="-120"/>
              </a:rPr>
              <a:t>，得分別</a:t>
            </a:r>
            <a:r>
              <a:rPr lang="zh-TW" altLang="en-US" b="1" dirty="0">
                <a:solidFill>
                  <a:srgbClr val="FF6600"/>
                </a:solidFill>
                <a:latin typeface="微軟正黑體" panose="020B0604030504040204" pitchFamily="34" charset="-120"/>
                <a:ea typeface="微軟正黑體" panose="020B0604030504040204" pitchFamily="34" charset="-120"/>
              </a:rPr>
              <a:t>調減</a:t>
            </a:r>
            <a:r>
              <a:rPr lang="zh-TW" altLang="en-US" sz="2800" dirty="0">
                <a:latin typeface="微軟正黑體" panose="020B0604030504040204" pitchFamily="34" charset="-120"/>
                <a:ea typeface="微軟正黑體" panose="020B0604030504040204" pitchFamily="34" charset="-120"/>
              </a:rPr>
              <a:t>應撥補</a:t>
            </a:r>
            <a:r>
              <a:rPr lang="zh-TW" altLang="en-US" b="1" dirty="0">
                <a:solidFill>
                  <a:srgbClr val="FF6600"/>
                </a:solidFill>
                <a:latin typeface="微軟正黑體" panose="020B0604030504040204" pitchFamily="34" charset="-120"/>
                <a:ea typeface="微軟正黑體" panose="020B0604030504040204" pitchFamily="34" charset="-120"/>
              </a:rPr>
              <a:t>復建經費</a:t>
            </a:r>
            <a:r>
              <a:rPr lang="zh-TW" altLang="en-US" sz="2800" dirty="0">
                <a:latin typeface="微軟正黑體" panose="020B0604030504040204" pitchFamily="34" charset="-120"/>
                <a:ea typeface="微軟正黑體" panose="020B0604030504040204" pitchFamily="34" charset="-120"/>
              </a:rPr>
              <a:t>為</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15%</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20%</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833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0" y="1268760"/>
            <a:ext cx="9036496" cy="5472608"/>
          </a:xfrm>
        </p:spPr>
        <p:txBody>
          <a:bodyPr/>
          <a:lstStyle/>
          <a:p>
            <a:pPr>
              <a:lnSpc>
                <a:spcPts val="4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對各級地方政府支用災害準備金審查</a:t>
            </a:r>
            <a:r>
              <a:rPr lang="zh-TW" altLang="en-US" sz="4000" dirty="0" smtClean="0">
                <a:latin typeface="微軟正黑體" panose="020B0604030504040204" pitchFamily="34" charset="-120"/>
                <a:ea typeface="微軟正黑體" panose="020B0604030504040204" pitchFamily="34" charset="-120"/>
              </a:rPr>
              <a:t>原則</a:t>
            </a:r>
            <a:endParaRPr lang="zh-TW" altLang="en-US" sz="4000" dirty="0">
              <a:latin typeface="微軟正黑體" panose="020B0604030504040204" pitchFamily="34" charset="-120"/>
              <a:ea typeface="微軟正黑體" panose="020B0604030504040204" pitchFamily="34" charset="-120"/>
            </a:endParaRPr>
          </a:p>
          <a:p>
            <a:pPr eaLnBrk="0" hangingPunct="0">
              <a:lnSpc>
                <a:spcPts val="4000"/>
              </a:lnSpc>
            </a:pPr>
            <a:r>
              <a:rPr lang="zh-TW" altLang="en-US" sz="2400" dirty="0" smtClean="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條：</a:t>
            </a:r>
            <a:r>
              <a:rPr lang="zh-TW" altLang="zh-TW" sz="2400" dirty="0">
                <a:latin typeface="微軟正黑體" panose="020B0604030504040204" pitchFamily="34" charset="-120"/>
                <a:ea typeface="微軟正黑體" panose="020B0604030504040204" pitchFamily="34" charset="-120"/>
              </a:rPr>
              <a:t>行政院主計總處對於請求中央協助之直轄市或縣</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政府，其災害準備金動支與實際支付</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發包</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數，除有明顯違反前點規定或未依第二點規定上網填報者，</a:t>
            </a:r>
            <a:r>
              <a:rPr lang="zh-TW" altLang="zh-TW" sz="2800" b="1" dirty="0">
                <a:latin typeface="微軟正黑體" panose="020B0604030504040204" pitchFamily="34" charset="-120"/>
                <a:ea typeface="微軟正黑體" panose="020B0604030504040204" pitchFamily="34" charset="-120"/>
              </a:rPr>
              <a:t>得逕予認列</a:t>
            </a:r>
            <a:r>
              <a:rPr lang="zh-TW" altLang="zh-TW" sz="2400" dirty="0">
                <a:latin typeface="微軟正黑體" panose="020B0604030504040204" pitchFamily="34" charset="-120"/>
                <a:ea typeface="微軟正黑體" panose="020B0604030504040204" pitchFamily="34" charset="-120"/>
              </a:rPr>
              <a:t>外，原則上先按其上網填報數認列，並據以核算中央應撥補數額。至年度終了，再依下列標準進行書面審查：</a:t>
            </a:r>
          </a:p>
          <a:p>
            <a:pPr>
              <a:lnSpc>
                <a:spcPts val="4000"/>
              </a:lnSpc>
            </a:pP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災害準備金動支內容應符合前點規定。</a:t>
            </a:r>
          </a:p>
          <a:p>
            <a:pPr>
              <a:lnSpc>
                <a:spcPts val="4000"/>
              </a:lnSpc>
            </a:pP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災害準備金支用數額，原則上按實際支付數計列，惟</a:t>
            </a:r>
            <a:r>
              <a:rPr lang="zh-TW" altLang="zh-TW" sz="2800" b="1" dirty="0">
                <a:latin typeface="微軟正黑體" panose="020B0604030504040204" pitchFamily="34" charset="-120"/>
                <a:ea typeface="微軟正黑體" panose="020B0604030504040204" pitchFamily="34" charset="-120"/>
              </a:rPr>
              <a:t>復建工程如未完工</a:t>
            </a:r>
            <a:r>
              <a:rPr lang="zh-TW" altLang="zh-TW" sz="2400" dirty="0">
                <a:latin typeface="微軟正黑體" panose="020B0604030504040204" pitchFamily="34" charset="-120"/>
                <a:ea typeface="微軟正黑體" panose="020B0604030504040204" pitchFamily="34" charset="-120"/>
              </a:rPr>
              <a:t>者，得按</a:t>
            </a:r>
            <a:r>
              <a:rPr lang="zh-TW" altLang="zh-TW" sz="2800" b="1" dirty="0">
                <a:latin typeface="微軟正黑體" panose="020B0604030504040204" pitchFamily="34" charset="-120"/>
                <a:ea typeface="微軟正黑體" panose="020B0604030504040204" pitchFamily="34" charset="-120"/>
              </a:rPr>
              <a:t>實際發包數</a:t>
            </a:r>
            <a:r>
              <a:rPr lang="zh-TW" altLang="zh-TW" sz="2400" dirty="0">
                <a:latin typeface="微軟正黑體" panose="020B0604030504040204" pitchFamily="34" charset="-120"/>
                <a:ea typeface="微軟正黑體" panose="020B0604030504040204" pitchFamily="34" charset="-120"/>
              </a:rPr>
              <a:t>計</a:t>
            </a:r>
            <a:r>
              <a:rPr lang="zh-TW" altLang="zh-TW" sz="2400" dirty="0" smtClean="0">
                <a:latin typeface="微軟正黑體" panose="020B0604030504040204" pitchFamily="34" charset="-120"/>
                <a:ea typeface="微軟正黑體" panose="020B0604030504040204" pitchFamily="34" charset="-120"/>
              </a:rPr>
              <a:t>列</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719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504" y="1196752"/>
            <a:ext cx="8856984" cy="4464496"/>
          </a:xfrm>
        </p:spPr>
        <p:txBody>
          <a:bodyPr/>
          <a:lstStyle/>
          <a:p>
            <a:pPr>
              <a:lnSpc>
                <a:spcPts val="9500"/>
              </a:lnSpc>
            </a:pPr>
            <a:r>
              <a:rPr lang="zh-TW" altLang="en-US" sz="6600" b="1" dirty="0">
                <a:latin typeface="微軟正黑體" panose="020B0604030504040204" pitchFamily="34" charset="-120"/>
                <a:ea typeface="微軟正黑體" panose="020B0604030504040204" pitchFamily="34" charset="-120"/>
              </a:rPr>
              <a:t>侯俊彥參議</a:t>
            </a:r>
            <a:endParaRPr lang="en-US" altLang="ja-JP" sz="6600" b="1" dirty="0">
              <a:latin typeface="微軟正黑體" panose="020B0604030504040204" pitchFamily="34" charset="-120"/>
              <a:ea typeface="微軟正黑體" panose="020B0604030504040204" pitchFamily="34" charset="-120"/>
            </a:endParaRPr>
          </a:p>
        </p:txBody>
      </p:sp>
      <p:sp>
        <p:nvSpPr>
          <p:cNvPr id="2051" name="Rectangle 3"/>
          <p:cNvSpPr>
            <a:spLocks noGrp="1" noChangeArrowheads="1"/>
          </p:cNvSpPr>
          <p:nvPr>
            <p:ph type="subTitle" idx="1"/>
          </p:nvPr>
        </p:nvSpPr>
        <p:spPr>
          <a:xfrm>
            <a:off x="1371600" y="5733256"/>
            <a:ext cx="7232848" cy="864096"/>
          </a:xfrm>
        </p:spPr>
        <p:txBody>
          <a:bodyPr/>
          <a:lstStyle/>
          <a:p>
            <a:pPr algn="r"/>
            <a:endParaRPr lang="en-US" altLang="ja-JP"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311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090"/>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980728"/>
            <a:ext cx="8229600" cy="5760640"/>
          </a:xfrm>
        </p:spPr>
        <p:txBody>
          <a:bodyPr/>
          <a:lstStyle/>
          <a:p>
            <a:pPr>
              <a:lnSpc>
                <a:spcPts val="4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對各級地方政府支用災害準備金審查</a:t>
            </a:r>
            <a:r>
              <a:rPr lang="zh-TW" altLang="en-US" sz="4000" dirty="0" smtClean="0">
                <a:latin typeface="微軟正黑體" panose="020B0604030504040204" pitchFamily="34" charset="-120"/>
                <a:ea typeface="微軟正黑體" panose="020B0604030504040204" pitchFamily="34" charset="-120"/>
              </a:rPr>
              <a:t>原則</a:t>
            </a:r>
            <a:endParaRPr lang="zh-TW" altLang="en-US" sz="4000" dirty="0">
              <a:latin typeface="微軟正黑體" panose="020B0604030504040204" pitchFamily="34" charset="-120"/>
              <a:ea typeface="微軟正黑體" panose="020B0604030504040204" pitchFamily="34" charset="-120"/>
            </a:endParaRPr>
          </a:p>
          <a:p>
            <a:pPr marL="0" indent="0">
              <a:lnSpc>
                <a:spcPts val="5000"/>
              </a:lnSpc>
              <a:buNone/>
            </a:pP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條： 「當年度曾請求協助之直轄市或縣市政府，應依處理辦法第</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條規定檢附相關資料，於</a:t>
            </a:r>
            <a:r>
              <a:rPr lang="zh-TW" altLang="en-US" sz="3600" b="1" dirty="0">
                <a:latin typeface="微軟正黑體" panose="020B0604030504040204" pitchFamily="34" charset="-120"/>
                <a:ea typeface="微軟正黑體" panose="020B0604030504040204" pitchFamily="34" charset="-120"/>
              </a:rPr>
              <a:t>當年</a:t>
            </a:r>
            <a:r>
              <a:rPr lang="en-US" altLang="zh-TW" sz="3600" b="1" dirty="0">
                <a:latin typeface="微軟正黑體" panose="020B0604030504040204" pitchFamily="34" charset="-120"/>
                <a:ea typeface="微軟正黑體" panose="020B0604030504040204" pitchFamily="34" charset="-120"/>
              </a:rPr>
              <a:t>12</a:t>
            </a:r>
            <a:r>
              <a:rPr lang="zh-TW" altLang="en-US" sz="3600" b="1" dirty="0">
                <a:latin typeface="微軟正黑體" panose="020B0604030504040204" pitchFamily="34" charset="-120"/>
                <a:ea typeface="微軟正黑體" panose="020B0604030504040204" pitchFamily="34" charset="-120"/>
              </a:rPr>
              <a:t>月</a:t>
            </a:r>
            <a:r>
              <a:rPr lang="en-US" altLang="zh-TW" sz="3600" b="1" dirty="0">
                <a:latin typeface="微軟正黑體" panose="020B0604030504040204" pitchFamily="34" charset="-120"/>
                <a:ea typeface="微軟正黑體" panose="020B0604030504040204" pitchFamily="34" charset="-120"/>
              </a:rPr>
              <a:t>25</a:t>
            </a:r>
            <a:r>
              <a:rPr lang="zh-TW" altLang="en-US" sz="3600" b="1" dirty="0">
                <a:latin typeface="微軟正黑體" panose="020B0604030504040204" pitchFamily="34" charset="-120"/>
                <a:ea typeface="微軟正黑體" panose="020B0604030504040204" pitchFamily="34" charset="-120"/>
              </a:rPr>
              <a:t>日前函報</a:t>
            </a:r>
            <a:r>
              <a:rPr lang="zh-TW" altLang="en-US" dirty="0">
                <a:latin typeface="微軟正黑體" panose="020B0604030504040204" pitchFamily="34" charset="-120"/>
                <a:ea typeface="微軟正黑體" panose="020B0604030504040204" pitchFamily="34" charset="-120"/>
              </a:rPr>
              <a:t>行政院主計總處審查」</a:t>
            </a:r>
          </a:p>
          <a:p>
            <a:pPr marL="0" indent="0">
              <a:lnSpc>
                <a:spcPts val="5000"/>
              </a:lnSpc>
              <a:buNone/>
            </a:pP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條： 「行政院應依</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行政院主計總處審查結果，</a:t>
            </a:r>
            <a:r>
              <a:rPr lang="zh-TW" altLang="en-US" sz="3600" b="1" dirty="0">
                <a:latin typeface="微軟正黑體" panose="020B0604030504040204" pitchFamily="34" charset="-120"/>
                <a:ea typeface="微軟正黑體" panose="020B0604030504040204" pitchFamily="34" charset="-120"/>
              </a:rPr>
              <a:t>重新核算中央應撥補數</a:t>
            </a:r>
            <a:r>
              <a:rPr lang="zh-TW" altLang="en-US" sz="3600" b="1" dirty="0" smtClean="0">
                <a:latin typeface="微軟正黑體" panose="020B0604030504040204" pitchFamily="34" charset="-120"/>
                <a:ea typeface="微軟正黑體" panose="020B0604030504040204" pitchFamily="34" charset="-120"/>
              </a:rPr>
              <a:t>額</a:t>
            </a:r>
            <a:endParaRPr lang="zh-TW" altLang="en-US"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85560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2074"/>
          </a:xfrm>
        </p:spPr>
        <p:txBody>
          <a:bodyPr/>
          <a:lstStyle/>
          <a:p>
            <a:pPr algn="l"/>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法規</a:t>
            </a:r>
            <a:r>
              <a:rPr lang="zh-TW" altLang="en-US" b="1" dirty="0" smtClean="0">
                <a:latin typeface="微軟正黑體" panose="020B0604030504040204" pitchFamily="34" charset="-120"/>
                <a:ea typeface="微軟正黑體" panose="020B0604030504040204" pitchFamily="34" charset="-120"/>
              </a:rPr>
              <a:t>依據</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980728"/>
            <a:ext cx="8229600" cy="5174035"/>
          </a:xfrm>
        </p:spPr>
        <p:txBody>
          <a:bodyPr/>
          <a:lstStyle/>
          <a:p>
            <a:pPr>
              <a:lnSpc>
                <a:spcPts val="4000"/>
              </a:lnSpc>
            </a:pPr>
            <a:r>
              <a:rPr lang="zh-TW" altLang="en-US" sz="4000" dirty="0" smtClean="0">
                <a:latin typeface="微軟正黑體" panose="020B0604030504040204" pitchFamily="34" charset="-120"/>
                <a:ea typeface="微軟正黑體" panose="020B0604030504040204" pitchFamily="34" charset="-120"/>
              </a:rPr>
              <a:t>中央</a:t>
            </a:r>
            <a:r>
              <a:rPr lang="zh-TW" altLang="en-US" sz="4000" dirty="0">
                <a:latin typeface="微軟正黑體" panose="020B0604030504040204" pitchFamily="34" charset="-120"/>
                <a:ea typeface="微軟正黑體" panose="020B0604030504040204" pitchFamily="34" charset="-120"/>
              </a:rPr>
              <a:t>對各級地方政府支用災害準備金審查</a:t>
            </a:r>
            <a:r>
              <a:rPr lang="zh-TW" altLang="en-US" sz="4000" dirty="0" smtClean="0">
                <a:latin typeface="微軟正黑體" panose="020B0604030504040204" pitchFamily="34" charset="-120"/>
                <a:ea typeface="微軟正黑體" panose="020B0604030504040204" pitchFamily="34" charset="-120"/>
              </a:rPr>
              <a:t>原則</a:t>
            </a:r>
            <a:endParaRPr lang="zh-TW" altLang="en-US" sz="4000"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條：檢附相關資料應含下列單據之一：</a:t>
            </a:r>
          </a:p>
          <a:p>
            <a:pPr marL="0" indent="0">
              <a:buNone/>
            </a:pP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災害準備金動支簽文</a:t>
            </a:r>
          </a:p>
          <a:p>
            <a:pPr marL="0" indent="0">
              <a:buNone/>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招決標公告及開決標記錄</a:t>
            </a:r>
          </a:p>
          <a:p>
            <a:pPr marL="0" indent="0">
              <a:buNone/>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顯示工程名稱、簽約金額及簽約日期之契約書影本</a:t>
            </a:r>
          </a:p>
          <a:p>
            <a:pPr marL="0" indent="0">
              <a:buNone/>
            </a:pP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結算證明（結算驗收證明書、結算明細表）</a:t>
            </a:r>
          </a:p>
          <a:p>
            <a:pPr marL="0" indent="0">
              <a:buNone/>
            </a:pP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付款證明（付款憑單、支出傳票、憑證）</a:t>
            </a:r>
          </a:p>
          <a:p>
            <a:pPr marL="0" indent="0">
              <a:buNone/>
            </a:pP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其他可供證明支用依據之相關資料</a:t>
            </a: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959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a:latin typeface="微軟正黑體" panose="020B0604030504040204" pitchFamily="34" charset="-120"/>
                <a:ea typeface="微軟正黑體" panose="020B0604030504040204" pitchFamily="34" charset="-120"/>
              </a:rPr>
              <a:t>三</a:t>
            </a:r>
            <a:r>
              <a:rPr lang="zh-TW" altLang="en-US" sz="3600" b="1" dirty="0" smtClean="0">
                <a:latin typeface="微軟正黑體" panose="020B0604030504040204" pitchFamily="34" charset="-120"/>
                <a:ea typeface="微軟正黑體" panose="020B0604030504040204" pitchFamily="34" charset="-120"/>
              </a:rPr>
              <a:t>、搶險</a:t>
            </a:r>
            <a:r>
              <a:rPr lang="zh-TW" altLang="en-US" sz="3600" b="1" dirty="0">
                <a:latin typeface="微軟正黑體" panose="020B0604030504040204" pitchFamily="34" charset="-120"/>
                <a:ea typeface="微軟正黑體" panose="020B0604030504040204" pitchFamily="34" charset="-120"/>
              </a:rPr>
              <a:t>搶修結算核銷標準作業</a:t>
            </a:r>
            <a:r>
              <a:rPr lang="zh-TW" altLang="en-US" sz="3600" b="1" dirty="0" smtClean="0">
                <a:latin typeface="微軟正黑體" panose="020B0604030504040204" pitchFamily="34" charset="-120"/>
                <a:ea typeface="微軟正黑體" panose="020B0604030504040204" pitchFamily="34" charset="-120"/>
              </a:rPr>
              <a:t>規範</a:t>
            </a:r>
            <a:r>
              <a:rPr lang="zh-TW" altLang="en-US" sz="3600" b="1" dirty="0">
                <a:latin typeface="微軟正黑體" panose="020B0604030504040204" pitchFamily="34" charset="-120"/>
                <a:ea typeface="微軟正黑體" panose="020B0604030504040204" pitchFamily="34" charset="-120"/>
              </a:rPr>
              <a:t>說明</a:t>
            </a:r>
          </a:p>
        </p:txBody>
      </p:sp>
      <p:sp>
        <p:nvSpPr>
          <p:cNvPr id="4099" name="Rectangle 3"/>
          <p:cNvSpPr>
            <a:spLocks noGrp="1" noChangeArrowheads="1"/>
          </p:cNvSpPr>
          <p:nvPr>
            <p:ph type="body" idx="1"/>
          </p:nvPr>
        </p:nvSpPr>
        <p:spPr>
          <a:xfrm>
            <a:off x="107504" y="692696"/>
            <a:ext cx="8856984" cy="6165304"/>
          </a:xfrm>
        </p:spPr>
        <p:txBody>
          <a:bodyPr/>
          <a:lstStyle/>
          <a:p>
            <a:pPr marL="0" indent="0">
              <a:lnSpc>
                <a:spcPts val="3500"/>
              </a:lnSpc>
              <a:spcAft>
                <a:spcPts val="0"/>
              </a:spcAft>
              <a:buNone/>
            </a:pPr>
            <a:r>
              <a:rPr lang="zh-TW" altLang="zh-TW" b="1" kern="100" dirty="0">
                <a:latin typeface="Calibri"/>
                <a:ea typeface="標楷體"/>
                <a:cs typeface="Times New Roman"/>
              </a:rPr>
              <a:t>臺南市政府暨所屬機關</a:t>
            </a:r>
            <a:r>
              <a:rPr lang="en-US" altLang="zh-TW" b="1" kern="100" dirty="0">
                <a:latin typeface="Calibri"/>
                <a:ea typeface="標楷體"/>
                <a:cs typeface="Times New Roman"/>
              </a:rPr>
              <a:t>105</a:t>
            </a:r>
            <a:r>
              <a:rPr lang="zh-TW" altLang="zh-TW" b="1" kern="100" dirty="0">
                <a:latin typeface="Calibri"/>
                <a:ea typeface="標楷體"/>
                <a:cs typeface="Times New Roman"/>
              </a:rPr>
              <a:t>年度動支災害準備金辦理開口契約或</a:t>
            </a:r>
            <a:r>
              <a:rPr lang="en-US" altLang="zh-TW" b="1" kern="100" dirty="0">
                <a:latin typeface="Calibri"/>
                <a:ea typeface="標楷體"/>
                <a:cs typeface="Times New Roman"/>
              </a:rPr>
              <a:t>0206</a:t>
            </a:r>
            <a:r>
              <a:rPr lang="zh-TW" altLang="zh-TW" b="1" kern="100" dirty="0">
                <a:latin typeface="Calibri"/>
                <a:ea typeface="標楷體"/>
                <a:cs typeface="Times New Roman"/>
              </a:rPr>
              <a:t>地震</a:t>
            </a:r>
            <a:r>
              <a:rPr lang="en-US" altLang="zh-TW" b="1" kern="100" dirty="0">
                <a:latin typeface="Calibri"/>
                <a:ea typeface="標楷體"/>
                <a:cs typeface="Times New Roman"/>
              </a:rPr>
              <a:t>(</a:t>
            </a:r>
            <a:r>
              <a:rPr lang="zh-TW" altLang="zh-TW" b="1" kern="100" dirty="0">
                <a:latin typeface="Calibri"/>
                <a:ea typeface="標楷體"/>
                <a:cs typeface="Times New Roman"/>
              </a:rPr>
              <a:t>工程類</a:t>
            </a:r>
            <a:r>
              <a:rPr lang="en-US" altLang="zh-TW" b="1" kern="100" dirty="0">
                <a:latin typeface="Calibri"/>
                <a:ea typeface="標楷體"/>
                <a:cs typeface="Times New Roman"/>
              </a:rPr>
              <a:t>) </a:t>
            </a:r>
            <a:r>
              <a:rPr lang="zh-TW" altLang="zh-TW" b="1" kern="100" dirty="0">
                <a:latin typeface="Calibri"/>
                <a:ea typeface="標楷體"/>
                <a:cs typeface="Times New Roman"/>
              </a:rPr>
              <a:t>應檢附之相關</a:t>
            </a:r>
            <a:r>
              <a:rPr lang="zh-TW" altLang="zh-TW" b="1" kern="100" dirty="0" smtClean="0">
                <a:latin typeface="Calibri"/>
                <a:ea typeface="標楷體"/>
                <a:cs typeface="Times New Roman"/>
              </a:rPr>
              <a:t>資料</a:t>
            </a:r>
            <a:endParaRPr lang="zh-TW" altLang="zh-TW" sz="1400" kern="100" dirty="0">
              <a:latin typeface="Calibri"/>
              <a:ea typeface="新細明體"/>
              <a:cs typeface="Times New Roman"/>
            </a:endParaRPr>
          </a:p>
          <a:p>
            <a:pPr lvl="0">
              <a:spcAft>
                <a:spcPts val="0"/>
              </a:spcAft>
              <a:buFont typeface="+mj-ea"/>
              <a:buAutoNum type="ea1ChtPlain"/>
            </a:pPr>
            <a:r>
              <a:rPr lang="zh-TW" altLang="zh-TW" sz="2800" kern="100" dirty="0">
                <a:latin typeface="Calibri"/>
                <a:ea typeface="標楷體"/>
                <a:cs typeface="Times New Roman"/>
              </a:rPr>
              <a:t>核銷</a:t>
            </a:r>
            <a:r>
              <a:rPr lang="en-US" altLang="zh-TW" sz="2800" kern="100" dirty="0">
                <a:latin typeface="Calibri"/>
                <a:ea typeface="標楷體"/>
                <a:cs typeface="Times New Roman"/>
              </a:rPr>
              <a:t>(</a:t>
            </a:r>
            <a:r>
              <a:rPr lang="zh-TW" altLang="zh-TW" sz="2800" kern="100" dirty="0">
                <a:latin typeface="Calibri"/>
                <a:ea typeface="標楷體"/>
                <a:cs typeface="Times New Roman"/>
              </a:rPr>
              <a:t>付款</a:t>
            </a:r>
            <a:r>
              <a:rPr lang="en-US" altLang="zh-TW" sz="2800" kern="100" dirty="0">
                <a:latin typeface="Calibri"/>
                <a:ea typeface="標楷體"/>
                <a:cs typeface="Times New Roman"/>
              </a:rPr>
              <a:t>)</a:t>
            </a:r>
            <a:r>
              <a:rPr lang="zh-TW" altLang="zh-TW" sz="2800" kern="100" dirty="0">
                <a:latin typeface="Calibri"/>
                <a:ea typeface="標楷體"/>
                <a:cs typeface="Times New Roman"/>
              </a:rPr>
              <a:t>憑證影本</a:t>
            </a:r>
            <a:r>
              <a:rPr lang="zh-TW" altLang="zh-TW" sz="1800" kern="100" dirty="0">
                <a:latin typeface="Calibri"/>
                <a:ea typeface="新細明體"/>
                <a:cs typeface="Times New Roman"/>
              </a:rPr>
              <a:t>《</a:t>
            </a:r>
            <a:r>
              <a:rPr lang="zh-TW" altLang="zh-TW" sz="1800" kern="100" dirty="0">
                <a:latin typeface="Calibri"/>
                <a:ea typeface="標楷體"/>
                <a:cs typeface="Times New Roman"/>
              </a:rPr>
              <a:t>動支</a:t>
            </a:r>
            <a:r>
              <a:rPr lang="en-US" altLang="zh-TW" sz="1800" kern="100" dirty="0">
                <a:latin typeface="Calibri"/>
                <a:ea typeface="標楷體"/>
                <a:cs typeface="Times New Roman"/>
              </a:rPr>
              <a:t>(</a:t>
            </a:r>
            <a:r>
              <a:rPr lang="zh-TW" altLang="zh-TW" sz="1800" kern="100" dirty="0">
                <a:latin typeface="Calibri"/>
                <a:ea typeface="標楷體"/>
                <a:cs typeface="Times New Roman"/>
              </a:rPr>
              <a:t>請購</a:t>
            </a:r>
            <a:r>
              <a:rPr lang="en-US" altLang="zh-TW" sz="1800" kern="100" dirty="0">
                <a:latin typeface="Calibri"/>
                <a:ea typeface="標楷體"/>
                <a:cs typeface="Times New Roman"/>
              </a:rPr>
              <a:t>)</a:t>
            </a:r>
            <a:r>
              <a:rPr lang="zh-TW" altLang="zh-TW" sz="1800" kern="100" dirty="0">
                <a:latin typeface="Calibri"/>
                <a:ea typeface="標楷體"/>
                <a:cs typeface="Times New Roman"/>
              </a:rPr>
              <a:t>單及發票</a:t>
            </a:r>
            <a:r>
              <a:rPr lang="en-US" altLang="zh-TW" sz="1800" kern="100" dirty="0">
                <a:latin typeface="Calibri"/>
                <a:ea typeface="標楷體"/>
                <a:cs typeface="Times New Roman"/>
              </a:rPr>
              <a:t>(</a:t>
            </a:r>
            <a:r>
              <a:rPr lang="zh-TW" altLang="zh-TW" sz="1800" kern="100" dirty="0">
                <a:latin typeface="Calibri"/>
                <a:ea typeface="標楷體"/>
                <a:cs typeface="Times New Roman"/>
              </a:rPr>
              <a:t>或收據</a:t>
            </a:r>
            <a:r>
              <a:rPr lang="en-US" altLang="zh-TW" sz="1800" kern="100" dirty="0">
                <a:latin typeface="Calibri"/>
                <a:ea typeface="標楷體"/>
                <a:cs typeface="Times New Roman"/>
              </a:rPr>
              <a:t>)</a:t>
            </a:r>
            <a:r>
              <a:rPr lang="zh-TW" altLang="zh-TW" sz="1800" kern="100" dirty="0">
                <a:latin typeface="Calibri"/>
                <a:ea typeface="新細明體"/>
                <a:cs typeface="Times New Roman"/>
              </a:rPr>
              <a:t>》</a:t>
            </a:r>
            <a:endParaRPr lang="zh-TW" altLang="zh-TW" sz="1400" kern="100" dirty="0">
              <a:latin typeface="Calibri"/>
              <a:ea typeface="新細明體"/>
              <a:cs typeface="Times New Roman"/>
            </a:endParaRPr>
          </a:p>
          <a:p>
            <a:pPr lvl="0">
              <a:spcAft>
                <a:spcPts val="0"/>
              </a:spcAft>
              <a:buFont typeface="+mj-ea"/>
              <a:buAutoNum type="ea1ChtPlain"/>
            </a:pPr>
            <a:r>
              <a:rPr lang="zh-TW" altLang="zh-TW" sz="2800" kern="100" dirty="0">
                <a:latin typeface="Calibri"/>
                <a:ea typeface="標楷體"/>
                <a:cs typeface="Times New Roman"/>
              </a:rPr>
              <a:t>搶險搶修開口契約</a:t>
            </a:r>
            <a:endParaRPr lang="zh-TW" altLang="zh-TW" sz="1400" kern="100" dirty="0">
              <a:latin typeface="Calibri"/>
              <a:ea typeface="新細明體"/>
              <a:cs typeface="Times New Roman"/>
            </a:endParaRPr>
          </a:p>
          <a:p>
            <a:pPr indent="0">
              <a:spcAft>
                <a:spcPts val="0"/>
              </a:spcAft>
              <a:buNone/>
            </a:pPr>
            <a:r>
              <a:rPr lang="en-US" altLang="zh-TW" sz="2000" kern="100" dirty="0">
                <a:latin typeface="標楷體"/>
                <a:ea typeface="新細明體"/>
                <a:cs typeface="Times New Roman"/>
              </a:rPr>
              <a:t>(</a:t>
            </a:r>
            <a:r>
              <a:rPr lang="zh-TW" altLang="zh-TW" sz="2000" kern="100" dirty="0">
                <a:latin typeface="Calibri"/>
                <a:ea typeface="標楷體"/>
                <a:cs typeface="Times New Roman"/>
              </a:rPr>
              <a:t>一</a:t>
            </a:r>
            <a:r>
              <a:rPr lang="en-US" altLang="zh-TW" sz="2000" kern="100" dirty="0">
                <a:latin typeface="Calibri"/>
                <a:ea typeface="標楷體"/>
                <a:cs typeface="Times New Roman"/>
              </a:rPr>
              <a:t>)</a:t>
            </a:r>
            <a:r>
              <a:rPr lang="zh-TW" altLang="zh-TW" sz="2000" kern="100" dirty="0">
                <a:latin typeface="Calibri"/>
                <a:ea typeface="標楷體"/>
                <a:cs typeface="Times New Roman"/>
              </a:rPr>
              <a:t>招</a:t>
            </a:r>
            <a:r>
              <a:rPr lang="en-US" altLang="zh-TW" sz="2000" kern="100" dirty="0">
                <a:latin typeface="Calibri"/>
                <a:ea typeface="標楷體"/>
                <a:cs typeface="Times New Roman"/>
              </a:rPr>
              <a:t>(</a:t>
            </a:r>
            <a:r>
              <a:rPr lang="zh-TW" altLang="zh-TW" sz="2000" kern="100" dirty="0">
                <a:latin typeface="Calibri"/>
                <a:ea typeface="標楷體"/>
                <a:cs typeface="Times New Roman"/>
              </a:rPr>
              <a:t>決</a:t>
            </a:r>
            <a:r>
              <a:rPr lang="en-US" altLang="zh-TW" sz="2000" kern="100" dirty="0">
                <a:latin typeface="Calibri"/>
                <a:ea typeface="標楷體"/>
                <a:cs typeface="Times New Roman"/>
              </a:rPr>
              <a:t>)</a:t>
            </a:r>
            <a:r>
              <a:rPr lang="zh-TW" altLang="zh-TW" sz="2000" kern="100" dirty="0">
                <a:latin typeface="Calibri"/>
                <a:ea typeface="標楷體"/>
                <a:cs typeface="Times New Roman"/>
              </a:rPr>
              <a:t>標公告及開</a:t>
            </a:r>
            <a:r>
              <a:rPr lang="en-US" altLang="zh-TW" sz="2000" kern="100" dirty="0">
                <a:latin typeface="Calibri"/>
                <a:ea typeface="標楷體"/>
                <a:cs typeface="Times New Roman"/>
              </a:rPr>
              <a:t>(</a:t>
            </a:r>
            <a:r>
              <a:rPr lang="zh-TW" altLang="zh-TW" sz="2000" kern="100" dirty="0">
                <a:latin typeface="Calibri"/>
                <a:ea typeface="標楷體"/>
                <a:cs typeface="Times New Roman"/>
              </a:rPr>
              <a:t>決</a:t>
            </a:r>
            <a:r>
              <a:rPr lang="en-US" altLang="zh-TW" sz="2000" kern="100" dirty="0">
                <a:latin typeface="Calibri"/>
                <a:ea typeface="標楷體"/>
                <a:cs typeface="Times New Roman"/>
              </a:rPr>
              <a:t>)</a:t>
            </a:r>
            <a:r>
              <a:rPr lang="zh-TW" altLang="zh-TW" sz="2000" kern="100" dirty="0">
                <a:latin typeface="Calibri"/>
                <a:ea typeface="標楷體"/>
                <a:cs typeface="Times New Roman"/>
              </a:rPr>
              <a:t>標紀錄。</a:t>
            </a:r>
            <a:endParaRPr lang="zh-TW" altLang="zh-TW" sz="1400" kern="100" dirty="0">
              <a:latin typeface="Calibri"/>
              <a:ea typeface="新細明體"/>
              <a:cs typeface="Times New Roman"/>
            </a:endParaRPr>
          </a:p>
          <a:p>
            <a:pPr indent="0">
              <a:spcAft>
                <a:spcPts val="0"/>
              </a:spcAft>
              <a:buNone/>
            </a:pPr>
            <a:r>
              <a:rPr lang="en-US" altLang="zh-TW" sz="2000" kern="100" dirty="0">
                <a:latin typeface="標楷體"/>
                <a:ea typeface="新細明體"/>
                <a:cs typeface="Times New Roman"/>
              </a:rPr>
              <a:t>(</a:t>
            </a:r>
            <a:r>
              <a:rPr lang="zh-TW" altLang="zh-TW" sz="2000" kern="100" dirty="0">
                <a:latin typeface="Calibri"/>
                <a:ea typeface="標楷體"/>
                <a:cs typeface="Times New Roman"/>
              </a:rPr>
              <a:t>二</a:t>
            </a:r>
            <a:r>
              <a:rPr lang="en-US" altLang="zh-TW" sz="2000" kern="100" dirty="0">
                <a:latin typeface="Calibri"/>
                <a:ea typeface="標楷體"/>
                <a:cs typeface="Times New Roman"/>
              </a:rPr>
              <a:t>)</a:t>
            </a:r>
            <a:r>
              <a:rPr lang="zh-TW" altLang="zh-TW" sz="2000" kern="100" dirty="0">
                <a:latin typeface="Calibri"/>
                <a:ea typeface="標楷體"/>
                <a:cs typeface="Times New Roman"/>
              </a:rPr>
              <a:t>可顯示工程名稱、簽約金額及簽約日期之</a:t>
            </a:r>
            <a:r>
              <a:rPr lang="zh-TW" altLang="zh-TW" sz="2000" kern="100" dirty="0" smtClean="0">
                <a:latin typeface="Calibri"/>
                <a:ea typeface="標楷體"/>
                <a:cs typeface="Times New Roman"/>
              </a:rPr>
              <a:t>契約</a:t>
            </a:r>
            <a:r>
              <a:rPr lang="zh-TW" altLang="zh-TW" sz="2000" kern="100" dirty="0">
                <a:latin typeface="Calibri"/>
                <a:ea typeface="標楷體"/>
                <a:cs typeface="Times New Roman"/>
              </a:rPr>
              <a:t>書</a:t>
            </a:r>
            <a:r>
              <a:rPr lang="en-US" altLang="zh-TW" sz="2000" kern="100" dirty="0">
                <a:latin typeface="Calibri"/>
                <a:ea typeface="標楷體"/>
                <a:cs typeface="Times New Roman"/>
              </a:rPr>
              <a:t>(</a:t>
            </a:r>
            <a:r>
              <a:rPr lang="zh-TW" altLang="zh-TW" sz="2000" kern="100" dirty="0">
                <a:latin typeface="Calibri"/>
                <a:ea typeface="標楷體"/>
                <a:cs typeface="Times New Roman"/>
              </a:rPr>
              <a:t>含開口契約</a:t>
            </a:r>
            <a:r>
              <a:rPr lang="en-US" altLang="zh-TW" sz="2000" kern="100" dirty="0">
                <a:latin typeface="Calibri"/>
                <a:ea typeface="標楷體"/>
                <a:cs typeface="Times New Roman"/>
              </a:rPr>
              <a:t>)</a:t>
            </a:r>
            <a:r>
              <a:rPr lang="zh-TW" altLang="zh-TW" sz="2000" kern="100" dirty="0">
                <a:latin typeface="Calibri"/>
                <a:ea typeface="標楷體"/>
                <a:cs typeface="Times New Roman"/>
              </a:rPr>
              <a:t>影本。</a:t>
            </a:r>
            <a:endParaRPr lang="zh-TW" altLang="zh-TW" sz="1400" kern="100" dirty="0">
              <a:latin typeface="Calibri"/>
              <a:ea typeface="新細明體"/>
              <a:cs typeface="Times New Roman"/>
            </a:endParaRPr>
          </a:p>
          <a:p>
            <a:pPr marL="0" lvl="0" indent="0">
              <a:spcAft>
                <a:spcPts val="0"/>
              </a:spcAft>
              <a:buNone/>
            </a:pPr>
            <a:r>
              <a:rPr lang="zh-TW" altLang="en-US" sz="2800" kern="100" dirty="0" smtClean="0">
                <a:latin typeface="Calibri"/>
                <a:ea typeface="標楷體"/>
                <a:cs typeface="Times New Roman"/>
              </a:rPr>
              <a:t>三</a:t>
            </a:r>
            <a:r>
              <a:rPr lang="zh-TW" altLang="zh-TW" sz="2800" kern="100" dirty="0" smtClean="0">
                <a:latin typeface="Calibri"/>
                <a:ea typeface="標楷體"/>
                <a:cs typeface="Times New Roman"/>
              </a:rPr>
              <a:t>搶險</a:t>
            </a:r>
            <a:r>
              <a:rPr lang="zh-TW" altLang="zh-TW" sz="2800" kern="100" dirty="0">
                <a:latin typeface="Calibri"/>
                <a:ea typeface="標楷體"/>
                <a:cs typeface="Times New Roman"/>
              </a:rPr>
              <a:t>搶修開口契約分段竣工支出明細表</a:t>
            </a:r>
            <a:endParaRPr lang="zh-TW" altLang="zh-TW" sz="1400" kern="100" dirty="0">
              <a:latin typeface="Calibri"/>
              <a:ea typeface="新細明體"/>
              <a:cs typeface="Times New Roman"/>
            </a:endParaRPr>
          </a:p>
          <a:p>
            <a:pPr marL="0" lvl="0" indent="0">
              <a:spcAft>
                <a:spcPts val="0"/>
              </a:spcAft>
              <a:buNone/>
            </a:pPr>
            <a:r>
              <a:rPr lang="zh-TW" altLang="en-US" sz="2800" kern="100" dirty="0" smtClean="0">
                <a:latin typeface="Calibri"/>
                <a:ea typeface="標楷體"/>
                <a:cs typeface="Times New Roman"/>
              </a:rPr>
              <a:t>四</a:t>
            </a:r>
            <a:r>
              <a:rPr lang="zh-TW" altLang="zh-TW" sz="2800" kern="100" dirty="0" smtClean="0">
                <a:latin typeface="Calibri"/>
                <a:ea typeface="標楷體"/>
                <a:cs typeface="Times New Roman"/>
              </a:rPr>
              <a:t>分段</a:t>
            </a:r>
            <a:r>
              <a:rPr lang="zh-TW" altLang="zh-TW" sz="2800" kern="100" dirty="0">
                <a:latin typeface="Calibri"/>
                <a:ea typeface="標楷體"/>
                <a:cs typeface="Times New Roman"/>
              </a:rPr>
              <a:t>竣工結算書內依序需附</a:t>
            </a:r>
            <a:r>
              <a:rPr lang="zh-TW" altLang="zh-TW" sz="2800" kern="100" dirty="0" smtClean="0">
                <a:latin typeface="Calibri"/>
                <a:ea typeface="標楷體"/>
                <a:cs typeface="Times New Roman"/>
              </a:rPr>
              <a:t>資料</a:t>
            </a:r>
            <a:endParaRPr lang="en-US" altLang="zh-TW" sz="1400" kern="100" dirty="0" smtClean="0">
              <a:latin typeface="Calibri"/>
              <a:ea typeface="新細明體"/>
              <a:cs typeface="Times New Roman"/>
            </a:endParaRPr>
          </a:p>
          <a:p>
            <a:pPr marL="0" lvl="0" indent="0">
              <a:spcAft>
                <a:spcPts val="0"/>
              </a:spcAft>
              <a:buNone/>
            </a:pPr>
            <a:r>
              <a:rPr lang="en-US" altLang="zh-TW" sz="2000" kern="100" dirty="0" smtClean="0">
                <a:latin typeface="標楷體"/>
                <a:ea typeface="新細明體"/>
                <a:cs typeface="Times New Roman"/>
              </a:rPr>
              <a:t>(</a:t>
            </a:r>
            <a:r>
              <a:rPr lang="zh-TW" altLang="zh-TW" sz="2000" kern="100" dirty="0">
                <a:latin typeface="Calibri"/>
                <a:ea typeface="標楷體"/>
                <a:cs typeface="Times New Roman"/>
              </a:rPr>
              <a:t>一</a:t>
            </a:r>
            <a:r>
              <a:rPr lang="en-US" altLang="zh-TW" sz="2000" kern="100" dirty="0">
                <a:latin typeface="Calibri"/>
                <a:ea typeface="標楷體"/>
                <a:cs typeface="Times New Roman"/>
              </a:rPr>
              <a:t>)</a:t>
            </a:r>
            <a:r>
              <a:rPr lang="zh-TW" altLang="zh-TW" sz="2000" kern="100" dirty="0" smtClean="0">
                <a:latin typeface="Calibri"/>
                <a:ea typeface="標楷體"/>
                <a:cs typeface="Times New Roman"/>
              </a:rPr>
              <a:t>封面</a:t>
            </a:r>
            <a:r>
              <a:rPr lang="en-US" altLang="zh-TW" sz="2000" kern="100" dirty="0" smtClean="0">
                <a:latin typeface="標楷體"/>
                <a:ea typeface="新細明體"/>
                <a:cs typeface="Times New Roman"/>
              </a:rPr>
              <a:t> (</a:t>
            </a:r>
            <a:r>
              <a:rPr lang="zh-TW" altLang="zh-TW" sz="2000" kern="100" dirty="0">
                <a:latin typeface="Calibri"/>
                <a:ea typeface="標楷體"/>
                <a:cs typeface="Times New Roman"/>
              </a:rPr>
              <a:t>二</a:t>
            </a:r>
            <a:r>
              <a:rPr lang="en-US" altLang="zh-TW" sz="2000" kern="100" dirty="0">
                <a:latin typeface="Calibri"/>
                <a:ea typeface="標楷體"/>
                <a:cs typeface="Times New Roman"/>
              </a:rPr>
              <a:t>)</a:t>
            </a:r>
            <a:r>
              <a:rPr lang="zh-TW" altLang="zh-TW" sz="2000" kern="100" dirty="0">
                <a:latin typeface="Calibri"/>
                <a:ea typeface="標楷體"/>
                <a:cs typeface="Times New Roman"/>
              </a:rPr>
              <a:t>工程結算驗收</a:t>
            </a:r>
            <a:r>
              <a:rPr lang="zh-TW" altLang="zh-TW" sz="2000" kern="100" dirty="0" smtClean="0">
                <a:latin typeface="Calibri"/>
                <a:ea typeface="標楷體"/>
                <a:cs typeface="Times New Roman"/>
              </a:rPr>
              <a:t>證明書</a:t>
            </a:r>
            <a:r>
              <a:rPr lang="en-US" altLang="zh-TW" sz="2000" kern="100" dirty="0" smtClean="0">
                <a:latin typeface="標楷體"/>
                <a:ea typeface="新細明體"/>
                <a:cs typeface="Times New Roman"/>
              </a:rPr>
              <a:t> (</a:t>
            </a:r>
            <a:r>
              <a:rPr lang="zh-TW" altLang="zh-TW" sz="2000" kern="100" dirty="0">
                <a:latin typeface="Calibri"/>
                <a:ea typeface="標楷體"/>
                <a:cs typeface="Times New Roman"/>
              </a:rPr>
              <a:t>三</a:t>
            </a:r>
            <a:r>
              <a:rPr lang="en-US" altLang="zh-TW" sz="2000" kern="100" dirty="0">
                <a:latin typeface="Calibri"/>
                <a:ea typeface="標楷體"/>
                <a:cs typeface="Times New Roman"/>
              </a:rPr>
              <a:t>)</a:t>
            </a:r>
            <a:r>
              <a:rPr lang="zh-TW" altLang="zh-TW" sz="2000" kern="100" dirty="0">
                <a:latin typeface="Calibri"/>
                <a:ea typeface="標楷體"/>
                <a:cs typeface="Times New Roman"/>
              </a:rPr>
              <a:t>驗收</a:t>
            </a:r>
            <a:r>
              <a:rPr lang="zh-TW" altLang="zh-TW" sz="2000" kern="100" dirty="0" smtClean="0">
                <a:latin typeface="Calibri"/>
                <a:ea typeface="標楷體"/>
                <a:cs typeface="Times New Roman"/>
              </a:rPr>
              <a:t>紀錄</a:t>
            </a:r>
            <a:r>
              <a:rPr lang="en-US" altLang="zh-TW" sz="2000" kern="100" dirty="0" smtClean="0">
                <a:latin typeface="標楷體"/>
                <a:ea typeface="新細明體"/>
                <a:cs typeface="Times New Roman"/>
              </a:rPr>
              <a:t> (</a:t>
            </a:r>
            <a:r>
              <a:rPr lang="zh-TW" altLang="zh-TW" sz="2000" kern="100" dirty="0">
                <a:latin typeface="Calibri"/>
                <a:ea typeface="標楷體"/>
                <a:cs typeface="Times New Roman"/>
              </a:rPr>
              <a:t>四</a:t>
            </a:r>
            <a:r>
              <a:rPr lang="en-US" altLang="zh-TW" sz="2000" kern="100" dirty="0">
                <a:latin typeface="Calibri"/>
                <a:ea typeface="標楷體"/>
                <a:cs typeface="Times New Roman"/>
              </a:rPr>
              <a:t>)</a:t>
            </a:r>
            <a:r>
              <a:rPr lang="zh-TW" altLang="zh-TW" sz="2000" kern="100" dirty="0">
                <a:latin typeface="Calibri"/>
                <a:ea typeface="標楷體"/>
                <a:cs typeface="Times New Roman"/>
              </a:rPr>
              <a:t>結算總表</a:t>
            </a:r>
            <a:endParaRPr lang="zh-TW" altLang="zh-TW" sz="1400" kern="100" dirty="0">
              <a:latin typeface="Calibri"/>
              <a:ea typeface="新細明體"/>
              <a:cs typeface="Times New Roman"/>
            </a:endParaRPr>
          </a:p>
          <a:p>
            <a:pPr marL="0" indent="0">
              <a:lnSpc>
                <a:spcPts val="3000"/>
              </a:lnSpc>
              <a:spcAft>
                <a:spcPts val="0"/>
              </a:spcAft>
              <a:buNone/>
            </a:pPr>
            <a:r>
              <a:rPr lang="en-US" altLang="zh-TW" sz="2000" kern="100" dirty="0" smtClean="0">
                <a:latin typeface="標楷體"/>
                <a:ea typeface="新細明體"/>
                <a:cs typeface="Times New Roman"/>
              </a:rPr>
              <a:t>(</a:t>
            </a:r>
            <a:r>
              <a:rPr lang="zh-TW" altLang="zh-TW" sz="2000" kern="100" dirty="0">
                <a:latin typeface="Calibri"/>
                <a:ea typeface="標楷體"/>
                <a:cs typeface="Times New Roman"/>
              </a:rPr>
              <a:t>五</a:t>
            </a:r>
            <a:r>
              <a:rPr lang="en-US" altLang="zh-TW" sz="2000" kern="100" dirty="0">
                <a:latin typeface="Calibri"/>
                <a:ea typeface="標楷體"/>
                <a:cs typeface="Times New Roman"/>
              </a:rPr>
              <a:t>)</a:t>
            </a:r>
            <a:r>
              <a:rPr lang="zh-TW" altLang="zh-TW" sz="2000" kern="100" dirty="0">
                <a:latin typeface="Calibri"/>
                <a:ea typeface="標楷體"/>
                <a:cs typeface="Times New Roman"/>
              </a:rPr>
              <a:t>結算明細</a:t>
            </a:r>
            <a:r>
              <a:rPr lang="zh-TW" altLang="zh-TW" sz="2000" kern="100" dirty="0" smtClean="0">
                <a:latin typeface="Calibri"/>
                <a:ea typeface="標楷體"/>
                <a:cs typeface="Times New Roman"/>
              </a:rPr>
              <a:t>表</a:t>
            </a:r>
            <a:r>
              <a:rPr lang="en-US" altLang="zh-TW" sz="2000" kern="100" dirty="0" smtClean="0">
                <a:latin typeface="標楷體"/>
                <a:ea typeface="新細明體"/>
                <a:cs typeface="Times New Roman"/>
              </a:rPr>
              <a:t> (</a:t>
            </a:r>
            <a:r>
              <a:rPr lang="zh-TW" altLang="zh-TW" sz="2000" kern="100" dirty="0">
                <a:latin typeface="Calibri"/>
                <a:ea typeface="標楷體"/>
                <a:cs typeface="Times New Roman"/>
              </a:rPr>
              <a:t>六</a:t>
            </a:r>
            <a:r>
              <a:rPr lang="en-US" altLang="zh-TW" sz="2000" kern="100" dirty="0">
                <a:latin typeface="Calibri"/>
                <a:ea typeface="標楷體"/>
                <a:cs typeface="Times New Roman"/>
              </a:rPr>
              <a:t>)</a:t>
            </a:r>
            <a:r>
              <a:rPr lang="zh-TW" altLang="zh-TW" sz="2000" kern="100" dirty="0">
                <a:latin typeface="Calibri"/>
                <a:ea typeface="標楷體"/>
                <a:cs typeface="Times New Roman"/>
              </a:rPr>
              <a:t>施工日誌</a:t>
            </a:r>
            <a:r>
              <a:rPr lang="zh-TW" altLang="zh-TW" sz="2000" kern="100" dirty="0" smtClean="0">
                <a:latin typeface="Calibri"/>
                <a:ea typeface="標楷體"/>
                <a:cs typeface="Times New Roman"/>
              </a:rPr>
              <a:t>表</a:t>
            </a:r>
            <a:r>
              <a:rPr lang="en-US" altLang="zh-TW" sz="2000" kern="100" dirty="0" smtClean="0">
                <a:latin typeface="標楷體"/>
                <a:ea typeface="新細明體"/>
                <a:cs typeface="Times New Roman"/>
              </a:rPr>
              <a:t> (</a:t>
            </a:r>
            <a:r>
              <a:rPr lang="zh-TW" altLang="zh-TW" sz="2000" kern="100" dirty="0">
                <a:latin typeface="Calibri"/>
                <a:ea typeface="標楷體"/>
                <a:cs typeface="Times New Roman"/>
              </a:rPr>
              <a:t>七</a:t>
            </a:r>
            <a:r>
              <a:rPr lang="en-US" altLang="zh-TW" sz="2000" kern="100" dirty="0">
                <a:latin typeface="Calibri"/>
                <a:ea typeface="標楷體"/>
                <a:cs typeface="Times New Roman"/>
              </a:rPr>
              <a:t>)</a:t>
            </a:r>
            <a:r>
              <a:rPr lang="zh-TW" altLang="zh-TW" sz="2000" kern="100" dirty="0">
                <a:latin typeface="Calibri"/>
                <a:ea typeface="標楷體"/>
                <a:cs typeface="Times New Roman"/>
              </a:rPr>
              <a:t>搶險搶修會勘紀錄表（含照片）</a:t>
            </a:r>
            <a:r>
              <a:rPr lang="zh-TW" altLang="zh-TW" sz="2000" kern="100" dirty="0">
                <a:latin typeface="Calibri"/>
                <a:ea typeface="新細明體"/>
                <a:cs typeface="Times New Roman"/>
              </a:rPr>
              <a:t>、</a:t>
            </a:r>
            <a:r>
              <a:rPr lang="zh-TW" altLang="zh-TW" sz="2000" kern="100" dirty="0">
                <a:latin typeface="Calibri"/>
                <a:ea typeface="標楷體"/>
                <a:cs typeface="Times New Roman"/>
              </a:rPr>
              <a:t>派工單</a:t>
            </a:r>
            <a:r>
              <a:rPr lang="zh-TW" altLang="zh-TW" sz="2000" kern="100" dirty="0" smtClean="0">
                <a:latin typeface="Calibri"/>
                <a:ea typeface="標楷體"/>
                <a:cs typeface="Times New Roman"/>
              </a:rPr>
              <a:t>或災害</a:t>
            </a:r>
            <a:r>
              <a:rPr lang="zh-TW" altLang="zh-TW" sz="2000" kern="100" dirty="0">
                <a:latin typeface="Calibri"/>
                <a:ea typeface="標楷體"/>
                <a:cs typeface="Times New Roman"/>
              </a:rPr>
              <a:t>應變中心通報單擇</a:t>
            </a:r>
            <a:r>
              <a:rPr lang="zh-TW" altLang="zh-TW" sz="2000" kern="100" dirty="0" smtClean="0">
                <a:latin typeface="Calibri"/>
                <a:ea typeface="標楷體"/>
                <a:cs typeface="Times New Roman"/>
              </a:rPr>
              <a:t>一</a:t>
            </a:r>
            <a:r>
              <a:rPr lang="en-US" altLang="zh-TW" sz="2000" kern="100" dirty="0" smtClean="0">
                <a:latin typeface="標楷體"/>
                <a:ea typeface="新細明體"/>
                <a:cs typeface="Times New Roman"/>
              </a:rPr>
              <a:t> (</a:t>
            </a:r>
            <a:r>
              <a:rPr lang="zh-TW" altLang="zh-TW" sz="2000" kern="100" dirty="0">
                <a:latin typeface="Calibri"/>
                <a:ea typeface="標楷體"/>
                <a:cs typeface="Times New Roman"/>
              </a:rPr>
              <a:t>八</a:t>
            </a:r>
            <a:r>
              <a:rPr lang="en-US" altLang="zh-TW" sz="2000" kern="100" dirty="0">
                <a:latin typeface="Calibri"/>
                <a:ea typeface="標楷體"/>
                <a:cs typeface="Times New Roman"/>
              </a:rPr>
              <a:t>)</a:t>
            </a:r>
            <a:r>
              <a:rPr lang="zh-TW" altLang="zh-TW" sz="2000" kern="100" dirty="0">
                <a:latin typeface="Calibri"/>
                <a:ea typeface="標楷體"/>
                <a:cs typeface="Times New Roman"/>
              </a:rPr>
              <a:t>施工前中後</a:t>
            </a:r>
            <a:r>
              <a:rPr lang="zh-TW" altLang="zh-TW" sz="2000" kern="100" dirty="0" smtClean="0">
                <a:latin typeface="Calibri"/>
                <a:ea typeface="標楷體"/>
                <a:cs typeface="Times New Roman"/>
              </a:rPr>
              <a:t>照片</a:t>
            </a:r>
            <a:r>
              <a:rPr lang="en-US" altLang="zh-TW" sz="2000" kern="100" dirty="0" smtClean="0">
                <a:latin typeface="標楷體"/>
                <a:ea typeface="新細明體"/>
                <a:cs typeface="Times New Roman"/>
              </a:rPr>
              <a:t>*(</a:t>
            </a:r>
            <a:r>
              <a:rPr lang="zh-TW" altLang="zh-TW" sz="2000" kern="100" dirty="0">
                <a:latin typeface="Calibri"/>
                <a:ea typeface="標楷體"/>
                <a:cs typeface="Times New Roman"/>
              </a:rPr>
              <a:t>九</a:t>
            </a:r>
            <a:r>
              <a:rPr lang="en-US" altLang="zh-TW" sz="2000" kern="100" dirty="0">
                <a:latin typeface="Calibri"/>
                <a:ea typeface="標楷體"/>
                <a:cs typeface="Times New Roman"/>
              </a:rPr>
              <a:t>)</a:t>
            </a:r>
            <a:r>
              <a:rPr lang="zh-TW" altLang="zh-TW" sz="2000" kern="100" dirty="0">
                <a:latin typeface="Calibri"/>
                <a:ea typeface="標楷體"/>
                <a:cs typeface="Times New Roman"/>
              </a:rPr>
              <a:t>視區域情況檢附當地雨量資料</a:t>
            </a:r>
            <a:r>
              <a:rPr lang="en-US" altLang="zh-TW" sz="2000" kern="100" dirty="0">
                <a:latin typeface="Calibri"/>
                <a:ea typeface="標楷體"/>
                <a:cs typeface="Times New Roman"/>
              </a:rPr>
              <a:t>(</a:t>
            </a:r>
            <a:r>
              <a:rPr lang="zh-TW" altLang="zh-TW" sz="2000" kern="100" dirty="0">
                <a:latin typeface="Calibri"/>
                <a:ea typeface="標楷體"/>
                <a:cs typeface="Times New Roman"/>
              </a:rPr>
              <a:t>搶險搶修、砂包視情況檢附</a:t>
            </a:r>
            <a:r>
              <a:rPr lang="en-US" altLang="zh-TW" sz="2000" kern="100" dirty="0">
                <a:latin typeface="Calibri"/>
                <a:ea typeface="標楷體"/>
                <a:cs typeface="Times New Roman"/>
              </a:rPr>
              <a:t>)</a:t>
            </a:r>
            <a:endParaRPr lang="zh-TW" altLang="zh-TW" sz="1400" kern="100" dirty="0">
              <a:latin typeface="Calibri"/>
              <a:ea typeface="新細明體"/>
              <a:cs typeface="Times New Roman"/>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1043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a:latin typeface="微軟正黑體" panose="020B0604030504040204" pitchFamily="34" charset="-120"/>
                <a:ea typeface="微軟正黑體" panose="020B0604030504040204" pitchFamily="34" charset="-120"/>
              </a:rPr>
              <a:t>三</a:t>
            </a:r>
            <a:r>
              <a:rPr lang="zh-TW" altLang="en-US" sz="3600" b="1" dirty="0" smtClean="0">
                <a:latin typeface="微軟正黑體" panose="020B0604030504040204" pitchFamily="34" charset="-120"/>
                <a:ea typeface="微軟正黑體" panose="020B0604030504040204" pitchFamily="34" charset="-120"/>
              </a:rPr>
              <a:t>、搶險</a:t>
            </a:r>
            <a:r>
              <a:rPr lang="zh-TW" altLang="en-US" sz="3600" b="1" dirty="0">
                <a:latin typeface="微軟正黑體" panose="020B0604030504040204" pitchFamily="34" charset="-120"/>
                <a:ea typeface="微軟正黑體" panose="020B0604030504040204" pitchFamily="34" charset="-120"/>
              </a:rPr>
              <a:t>搶修結算核銷標準作業</a:t>
            </a:r>
            <a:r>
              <a:rPr lang="zh-TW" altLang="en-US" sz="3600" b="1" dirty="0" smtClean="0">
                <a:latin typeface="微軟正黑體" panose="020B0604030504040204" pitchFamily="34" charset="-120"/>
                <a:ea typeface="微軟正黑體" panose="020B0604030504040204" pitchFamily="34" charset="-120"/>
              </a:rPr>
              <a:t>規範</a:t>
            </a:r>
            <a:r>
              <a:rPr lang="zh-TW" altLang="en-US" sz="3600" b="1" dirty="0">
                <a:latin typeface="微軟正黑體" panose="020B0604030504040204" pitchFamily="34" charset="-120"/>
                <a:ea typeface="微軟正黑體" panose="020B0604030504040204" pitchFamily="34" charset="-120"/>
              </a:rPr>
              <a:t>說明</a:t>
            </a:r>
          </a:p>
        </p:txBody>
      </p:sp>
      <p:sp>
        <p:nvSpPr>
          <p:cNvPr id="4099" name="Rectangle 3"/>
          <p:cNvSpPr>
            <a:spLocks noGrp="1" noChangeArrowheads="1"/>
          </p:cNvSpPr>
          <p:nvPr>
            <p:ph type="body" idx="1"/>
          </p:nvPr>
        </p:nvSpPr>
        <p:spPr>
          <a:xfrm>
            <a:off x="107504" y="692696"/>
            <a:ext cx="8856984" cy="6165304"/>
          </a:xfrm>
        </p:spPr>
        <p:txBody>
          <a:bodyPr/>
          <a:lstStyle/>
          <a:p>
            <a:pPr>
              <a:spcAft>
                <a:spcPts val="0"/>
              </a:spcAft>
            </a:pPr>
            <a:r>
              <a:rPr lang="zh-TW" altLang="zh-TW" b="1" kern="100" dirty="0">
                <a:latin typeface="Calibri"/>
                <a:ea typeface="標楷體"/>
                <a:cs typeface="Times New Roman"/>
              </a:rPr>
              <a:t>臺南市政府暨所屬機關辦理</a:t>
            </a:r>
            <a:r>
              <a:rPr lang="en-US" altLang="zh-TW" b="1" kern="100" dirty="0">
                <a:latin typeface="Calibri"/>
                <a:ea typeface="標楷體"/>
                <a:cs typeface="Times New Roman"/>
              </a:rPr>
              <a:t>0206</a:t>
            </a:r>
            <a:r>
              <a:rPr lang="zh-TW" altLang="zh-TW" b="1" kern="100" dirty="0">
                <a:latin typeface="Calibri"/>
                <a:ea typeface="標楷體"/>
                <a:cs typeface="Times New Roman"/>
              </a:rPr>
              <a:t>地震動之災害準備金認列支用範圍</a:t>
            </a:r>
            <a:r>
              <a:rPr lang="en-US" altLang="zh-TW" b="1" kern="100" dirty="0">
                <a:latin typeface="Calibri"/>
                <a:ea typeface="標楷體"/>
                <a:cs typeface="Times New Roman"/>
              </a:rPr>
              <a:t>(</a:t>
            </a:r>
            <a:r>
              <a:rPr lang="zh-TW" altLang="zh-TW" b="1" kern="100" dirty="0">
                <a:latin typeface="Calibri"/>
                <a:ea typeface="標楷體"/>
                <a:cs typeface="Times New Roman"/>
              </a:rPr>
              <a:t>非工程類</a:t>
            </a:r>
            <a:r>
              <a:rPr lang="en-US" altLang="zh-TW" b="1" kern="100" dirty="0">
                <a:latin typeface="Calibri"/>
                <a:ea typeface="標楷體"/>
                <a:cs typeface="Times New Roman"/>
              </a:rPr>
              <a:t>)</a:t>
            </a:r>
            <a:r>
              <a:rPr lang="zh-TW" altLang="zh-TW" b="1" kern="100" dirty="0">
                <a:latin typeface="Calibri"/>
                <a:ea typeface="標楷體"/>
                <a:cs typeface="Times New Roman"/>
              </a:rPr>
              <a:t>應檢附之相關</a:t>
            </a:r>
            <a:r>
              <a:rPr lang="zh-TW" altLang="zh-TW" b="1" kern="100" dirty="0" smtClean="0">
                <a:latin typeface="Calibri"/>
                <a:ea typeface="標楷體"/>
                <a:cs typeface="Times New Roman"/>
              </a:rPr>
              <a:t>資料</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臺南市政府</a:t>
            </a:r>
            <a:r>
              <a:rPr lang="en-US" altLang="zh-TW" sz="2400" kern="100" dirty="0">
                <a:latin typeface="Calibri"/>
                <a:ea typeface="標楷體"/>
                <a:cs typeface="Times New Roman"/>
              </a:rPr>
              <a:t>105</a:t>
            </a:r>
            <a:r>
              <a:rPr lang="zh-TW" altLang="zh-TW" sz="2400" kern="100" dirty="0">
                <a:latin typeface="Calibri"/>
                <a:ea typeface="標楷體"/>
                <a:cs typeface="Times New Roman"/>
              </a:rPr>
              <a:t>年</a:t>
            </a:r>
            <a:r>
              <a:rPr lang="en-US" altLang="zh-TW" sz="2400" kern="100" dirty="0">
                <a:latin typeface="Calibri"/>
                <a:ea typeface="標楷體"/>
                <a:cs typeface="Times New Roman"/>
              </a:rPr>
              <a:t>0206</a:t>
            </a:r>
            <a:r>
              <a:rPr lang="zh-TW" altLang="zh-TW" sz="2400" kern="100" dirty="0">
                <a:latin typeface="Calibri"/>
                <a:ea typeface="標楷體"/>
                <a:cs typeface="Times New Roman"/>
              </a:rPr>
              <a:t>地震災害準備金動支明細表</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動支</a:t>
            </a:r>
            <a:r>
              <a:rPr lang="en-US" altLang="zh-TW" sz="2400" kern="100" dirty="0">
                <a:latin typeface="Calibri"/>
                <a:ea typeface="標楷體"/>
                <a:cs typeface="Times New Roman"/>
              </a:rPr>
              <a:t>(</a:t>
            </a:r>
            <a:r>
              <a:rPr lang="zh-TW" altLang="zh-TW" sz="2400" kern="100" dirty="0">
                <a:latin typeface="Calibri"/>
                <a:ea typeface="標楷體"/>
                <a:cs typeface="Times New Roman"/>
              </a:rPr>
              <a:t>請購</a:t>
            </a:r>
            <a:r>
              <a:rPr lang="en-US" altLang="zh-TW" sz="2400" kern="100" dirty="0">
                <a:latin typeface="Calibri"/>
                <a:ea typeface="標楷體"/>
                <a:cs typeface="Times New Roman"/>
              </a:rPr>
              <a:t>)</a:t>
            </a:r>
            <a:r>
              <a:rPr lang="zh-TW" altLang="zh-TW" sz="2400" kern="100" dirty="0">
                <a:latin typeface="Calibri"/>
                <a:ea typeface="標楷體"/>
                <a:cs typeface="Times New Roman"/>
              </a:rPr>
              <a:t>單及發票</a:t>
            </a:r>
            <a:r>
              <a:rPr lang="en-US" altLang="zh-TW" sz="2400" kern="100" dirty="0">
                <a:latin typeface="Calibri"/>
                <a:ea typeface="標楷體"/>
                <a:cs typeface="Times New Roman"/>
              </a:rPr>
              <a:t>(</a:t>
            </a:r>
            <a:r>
              <a:rPr lang="zh-TW" altLang="zh-TW" sz="2400" kern="100" dirty="0">
                <a:latin typeface="Calibri"/>
                <a:ea typeface="標楷體"/>
                <a:cs typeface="Times New Roman"/>
              </a:rPr>
              <a:t>或收據</a:t>
            </a:r>
            <a:r>
              <a:rPr lang="en-US" altLang="zh-TW" sz="2400" kern="100" dirty="0">
                <a:latin typeface="Calibri"/>
                <a:ea typeface="標楷體"/>
                <a:cs typeface="Times New Roman"/>
              </a:rPr>
              <a:t>)</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機關支用範圍支出明細表</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機關簽辦文件</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履行契約【招</a:t>
            </a:r>
            <a:r>
              <a:rPr lang="en-US" altLang="zh-TW" sz="2400" kern="100" dirty="0">
                <a:latin typeface="Calibri"/>
                <a:ea typeface="標楷體"/>
                <a:cs typeface="Times New Roman"/>
              </a:rPr>
              <a:t>(</a:t>
            </a:r>
            <a:r>
              <a:rPr lang="zh-TW" altLang="zh-TW" sz="2400" kern="100" dirty="0">
                <a:latin typeface="Calibri"/>
                <a:ea typeface="標楷體"/>
                <a:cs typeface="Times New Roman"/>
              </a:rPr>
              <a:t>決</a:t>
            </a:r>
            <a:r>
              <a:rPr lang="en-US" altLang="zh-TW" sz="2400" kern="100" dirty="0">
                <a:latin typeface="Calibri"/>
                <a:ea typeface="標楷體"/>
                <a:cs typeface="Times New Roman"/>
              </a:rPr>
              <a:t>)</a:t>
            </a:r>
            <a:r>
              <a:rPr lang="zh-TW" altLang="zh-TW" sz="2400" kern="100" dirty="0">
                <a:latin typeface="Calibri"/>
                <a:ea typeface="標楷體"/>
                <a:cs typeface="Times New Roman"/>
              </a:rPr>
              <a:t>標公告及開</a:t>
            </a:r>
            <a:r>
              <a:rPr lang="en-US" altLang="zh-TW" sz="2400" kern="100" dirty="0">
                <a:latin typeface="Calibri"/>
                <a:ea typeface="標楷體"/>
                <a:cs typeface="Times New Roman"/>
              </a:rPr>
              <a:t>(</a:t>
            </a:r>
            <a:r>
              <a:rPr lang="zh-TW" altLang="zh-TW" sz="2400" kern="100" dirty="0">
                <a:latin typeface="Calibri"/>
                <a:ea typeface="標楷體"/>
                <a:cs typeface="Times New Roman"/>
              </a:rPr>
              <a:t>決</a:t>
            </a:r>
            <a:r>
              <a:rPr lang="en-US" altLang="zh-TW" sz="2400" kern="100" dirty="0">
                <a:latin typeface="Calibri"/>
                <a:ea typeface="標楷體"/>
                <a:cs typeface="Times New Roman"/>
              </a:rPr>
              <a:t>)</a:t>
            </a:r>
            <a:r>
              <a:rPr lang="zh-TW" altLang="zh-TW" sz="2400" kern="100" dirty="0">
                <a:latin typeface="Calibri"/>
                <a:ea typeface="標楷體"/>
                <a:cs typeface="Times New Roman"/>
              </a:rPr>
              <a:t>標紀錄、可顯示採購名稱、簽約金額及簽約日期之契約書影本】</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驗收紀錄、結算驗收證明書及結算明細表</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辦理前中後照片</a:t>
            </a:r>
            <a:r>
              <a:rPr lang="en-US" altLang="zh-TW" sz="2400" kern="100" dirty="0">
                <a:latin typeface="Calibri"/>
                <a:ea typeface="標楷體"/>
                <a:cs typeface="Times New Roman"/>
              </a:rPr>
              <a:t>(</a:t>
            </a:r>
            <a:r>
              <a:rPr lang="zh-TW" altLang="zh-TW" sz="2400" kern="100" dirty="0">
                <a:latin typeface="Calibri"/>
                <a:ea typeface="標楷體"/>
                <a:cs typeface="Times New Roman"/>
              </a:rPr>
              <a:t>無法拍照則免附</a:t>
            </a:r>
            <a:r>
              <a:rPr lang="en-US" altLang="zh-TW" sz="2400" kern="100" dirty="0">
                <a:latin typeface="Calibri"/>
                <a:ea typeface="標楷體"/>
                <a:cs typeface="Times New Roman"/>
              </a:rPr>
              <a:t>)</a:t>
            </a:r>
            <a:endParaRPr lang="zh-TW" altLang="zh-TW" sz="1400" kern="100" dirty="0">
              <a:latin typeface="Calibri"/>
              <a:ea typeface="新細明體"/>
              <a:cs typeface="Times New Roman"/>
            </a:endParaRPr>
          </a:p>
          <a:p>
            <a:pPr lvl="0">
              <a:spcAft>
                <a:spcPts val="0"/>
              </a:spcAft>
              <a:buFont typeface="+mj-ea"/>
              <a:buAutoNum type="ea1ChtPlain"/>
            </a:pPr>
            <a:r>
              <a:rPr lang="zh-TW" altLang="zh-TW" sz="2400" kern="100" dirty="0">
                <a:latin typeface="Calibri"/>
                <a:ea typeface="標楷體"/>
                <a:cs typeface="Times New Roman"/>
              </a:rPr>
              <a:t>其他可供證明支用依據之相關資料</a:t>
            </a:r>
            <a:endParaRPr lang="zh-TW" altLang="zh-TW" sz="1400" kern="100" dirty="0">
              <a:latin typeface="Calibri"/>
              <a:ea typeface="新細明體"/>
              <a:cs typeface="Times New Roman"/>
            </a:endParaRPr>
          </a:p>
          <a:p>
            <a:pPr marL="0" indent="0">
              <a:spcAft>
                <a:spcPts val="0"/>
              </a:spcAft>
              <a:buNone/>
            </a:pPr>
            <a:r>
              <a:rPr lang="zh-TW" altLang="zh-TW" sz="2400" kern="100" dirty="0">
                <a:latin typeface="Calibri"/>
                <a:ea typeface="標楷體"/>
                <a:cs typeface="Times New Roman"/>
              </a:rPr>
              <a:t>備註：採購金額未達</a:t>
            </a:r>
            <a:r>
              <a:rPr lang="en-US" altLang="zh-TW" sz="2400" kern="100" dirty="0">
                <a:latin typeface="Calibri"/>
                <a:ea typeface="標楷體"/>
                <a:cs typeface="Times New Roman"/>
              </a:rPr>
              <a:t>10</a:t>
            </a:r>
            <a:r>
              <a:rPr lang="zh-TW" altLang="zh-TW" sz="2400" kern="100" dirty="0">
                <a:latin typeface="Calibri"/>
                <a:ea typeface="標楷體"/>
                <a:cs typeface="Times New Roman"/>
              </a:rPr>
              <a:t>萬元者，上述第四至第八項得視情形免附</a:t>
            </a:r>
            <a:endParaRPr lang="zh-TW" altLang="zh-TW" sz="1400" kern="100" dirty="0">
              <a:latin typeface="Calibri"/>
              <a:ea typeface="新細明體"/>
              <a:cs typeface="Times New Roman"/>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9171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a:latin typeface="微軟正黑體" panose="020B0604030504040204" pitchFamily="34" charset="-120"/>
                <a:ea typeface="微軟正黑體" panose="020B0604030504040204" pitchFamily="34" charset="-120"/>
              </a:rPr>
              <a:t>三</a:t>
            </a:r>
            <a:r>
              <a:rPr lang="zh-TW" altLang="en-US" sz="3600" b="1" dirty="0" smtClean="0">
                <a:latin typeface="微軟正黑體" panose="020B0604030504040204" pitchFamily="34" charset="-120"/>
                <a:ea typeface="微軟正黑體" panose="020B0604030504040204" pitchFamily="34" charset="-120"/>
              </a:rPr>
              <a:t>、搶險</a:t>
            </a:r>
            <a:r>
              <a:rPr lang="zh-TW" altLang="en-US" sz="3600" b="1" dirty="0">
                <a:latin typeface="微軟正黑體" panose="020B0604030504040204" pitchFamily="34" charset="-120"/>
                <a:ea typeface="微軟正黑體" panose="020B0604030504040204" pitchFamily="34" charset="-120"/>
              </a:rPr>
              <a:t>搶修結算核銷標準作業</a:t>
            </a:r>
            <a:r>
              <a:rPr lang="zh-TW" altLang="en-US" sz="3600" b="1" dirty="0" smtClean="0">
                <a:latin typeface="微軟正黑體" panose="020B0604030504040204" pitchFamily="34" charset="-120"/>
                <a:ea typeface="微軟正黑體" panose="020B0604030504040204" pitchFamily="34" charset="-120"/>
              </a:rPr>
              <a:t>規範</a:t>
            </a:r>
            <a:r>
              <a:rPr lang="zh-TW" altLang="en-US" sz="3600" b="1" dirty="0">
                <a:latin typeface="微軟正黑體" panose="020B0604030504040204" pitchFamily="34" charset="-120"/>
                <a:ea typeface="微軟正黑體" panose="020B0604030504040204" pitchFamily="34" charset="-120"/>
              </a:rPr>
              <a:t>說明</a:t>
            </a:r>
          </a:p>
        </p:txBody>
      </p:sp>
      <p:sp>
        <p:nvSpPr>
          <p:cNvPr id="4099" name="Rectangle 3"/>
          <p:cNvSpPr>
            <a:spLocks noGrp="1" noChangeArrowheads="1"/>
          </p:cNvSpPr>
          <p:nvPr>
            <p:ph type="body" idx="1"/>
          </p:nvPr>
        </p:nvSpPr>
        <p:spPr>
          <a:xfrm>
            <a:off x="107504" y="692696"/>
            <a:ext cx="8856984" cy="6165304"/>
          </a:xfrm>
        </p:spPr>
        <p:txBody>
          <a:bodyPr/>
          <a:lstStyle/>
          <a:p>
            <a:pPr marL="0" indent="0">
              <a:buNone/>
            </a:pPr>
            <a:r>
              <a:rPr lang="zh-TW" altLang="en-US" sz="2000" dirty="0" smtClean="0">
                <a:latin typeface="微軟正黑體" panose="020B0604030504040204" pitchFamily="34" charset="-120"/>
                <a:ea typeface="微軟正黑體" panose="020B0604030504040204" pitchFamily="34" charset="-120"/>
              </a:rPr>
              <a:t>    </a:t>
            </a:r>
            <a:endParaRPr lang="en-US" altLang="ja-JP" dirty="0" err="1" smtClean="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877943685"/>
              </p:ext>
            </p:extLst>
          </p:nvPr>
        </p:nvGraphicFramePr>
        <p:xfrm>
          <a:off x="251520" y="764696"/>
          <a:ext cx="8352927" cy="5904663"/>
        </p:xfrm>
        <a:graphic>
          <a:graphicData uri="http://schemas.openxmlformats.org/drawingml/2006/table">
            <a:tbl>
              <a:tblPr/>
              <a:tblGrid>
                <a:gridCol w="766096"/>
                <a:gridCol w="831998"/>
                <a:gridCol w="1062651"/>
                <a:gridCol w="1046175"/>
                <a:gridCol w="1548669"/>
                <a:gridCol w="947324"/>
                <a:gridCol w="947324"/>
                <a:gridCol w="1202690"/>
              </a:tblGrid>
              <a:tr h="533270">
                <a:tc gridSpan="8">
                  <a:txBody>
                    <a:bodyPr/>
                    <a:lstStyle/>
                    <a:p>
                      <a:pPr algn="ctr" fontAlgn="ctr"/>
                      <a:r>
                        <a:rPr lang="zh-TW" altLang="en-US" sz="1600" b="1" i="0" u="sng" strike="noStrike">
                          <a:solidFill>
                            <a:srgbClr val="000000"/>
                          </a:solidFill>
                          <a:effectLst/>
                          <a:latin typeface="標楷體"/>
                        </a:rPr>
                        <a:t>臺南市政府教育局○○災害搶險搶修核銷支出明細表</a:t>
                      </a:r>
                    </a:p>
                  </a:txBody>
                  <a:tcPr marL="4113" marR="4113" marT="41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5837">
                <a:tc>
                  <a:txBody>
                    <a:bodyPr/>
                    <a:lstStyle/>
                    <a:p>
                      <a:pPr algn="ctr" fontAlgn="ctr"/>
                      <a:r>
                        <a:rPr lang="zh-TW" altLang="en-US" sz="900" b="1" i="0" u="none" strike="noStrike">
                          <a:solidFill>
                            <a:srgbClr val="000000"/>
                          </a:solidFill>
                          <a:effectLst/>
                          <a:latin typeface="標楷體"/>
                        </a:rPr>
                        <a:t>文件編號</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1" i="0" u="none" strike="noStrike">
                          <a:solidFill>
                            <a:srgbClr val="000000"/>
                          </a:solidFill>
                          <a:effectLst/>
                          <a:latin typeface="標楷體"/>
                        </a:rPr>
                        <a:t>核銷日期</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zh-TW" altLang="en-US" sz="900" b="1" i="0" u="none" strike="noStrike">
                          <a:solidFill>
                            <a:srgbClr val="000000"/>
                          </a:solidFill>
                          <a:effectLst/>
                          <a:latin typeface="標楷體"/>
                        </a:rPr>
                        <a:t>學校名稱</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zh-TW" altLang="en-US"/>
                    </a:p>
                  </a:txBody>
                  <a:tcPr/>
                </a:tc>
                <a:tc>
                  <a:txBody>
                    <a:bodyPr/>
                    <a:lstStyle/>
                    <a:p>
                      <a:pPr algn="ctr" fontAlgn="ctr"/>
                      <a:r>
                        <a:rPr lang="zh-TW" altLang="en-US" sz="900" b="1" i="0" u="none" strike="noStrike">
                          <a:solidFill>
                            <a:srgbClr val="000000"/>
                          </a:solidFill>
                          <a:effectLst/>
                          <a:latin typeface="標楷體"/>
                        </a:rPr>
                        <a:t>工程內容</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1" i="0" u="none" strike="noStrike">
                          <a:solidFill>
                            <a:srgbClr val="000000"/>
                          </a:solidFill>
                          <a:effectLst/>
                          <a:latin typeface="標楷體"/>
                        </a:rPr>
                        <a:t>核定金額</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1" i="0" u="none" strike="noStrike">
                          <a:solidFill>
                            <a:srgbClr val="000000"/>
                          </a:solidFill>
                          <a:effectLst/>
                          <a:latin typeface="標楷體"/>
                        </a:rPr>
                        <a:t>實支金額</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TW" altLang="en-US" sz="900" b="1" i="0" u="none" strike="noStrike">
                          <a:solidFill>
                            <a:srgbClr val="000000"/>
                          </a:solidFill>
                          <a:effectLst/>
                          <a:latin typeface="標楷體"/>
                        </a:rPr>
                        <a:t>備註</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○○風災</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37">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800" b="0" i="0" u="none" strike="noStrike" dirty="0">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490">
                <a:tc>
                  <a:txBody>
                    <a:bodyPr/>
                    <a:lstStyle/>
                    <a:p>
                      <a:pPr algn="ctr" fontAlgn="ctr"/>
                      <a:r>
                        <a:rPr lang="zh-TW" altLang="en-US" sz="800" b="0" i="0" u="none" strike="noStrike">
                          <a:solidFill>
                            <a:srgbClr val="000000"/>
                          </a:solidFill>
                          <a:effectLst/>
                          <a:latin typeface="標楷體"/>
                        </a:rPr>
                        <a:t>總核定金額</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核定剩餘金額</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已核銷實支金額</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800" b="0" i="0" u="none" strike="noStrike">
                          <a:solidFill>
                            <a:srgbClr val="000000"/>
                          </a:solidFill>
                          <a:effectLst/>
                          <a:latin typeface="標楷體"/>
                        </a:rPr>
                        <a:t>0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標楷體"/>
                        </a:rPr>
                        <a:t>該註銷賸餘金額</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800" b="0" i="0" u="none" strike="noStrike" dirty="0">
                          <a:solidFill>
                            <a:srgbClr val="000000"/>
                          </a:solidFill>
                          <a:effectLst/>
                          <a:latin typeface="標楷體"/>
                        </a:rPr>
                        <a:t>0 </a:t>
                      </a:r>
                    </a:p>
                  </a:txBody>
                  <a:tcPr marL="4113" marR="4113" marT="41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8078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55576" y="0"/>
            <a:ext cx="7848872" cy="6858000"/>
          </a:xfrm>
        </p:spPr>
        <p:txBody>
          <a:bodyPr/>
          <a:lstStyle/>
          <a:p>
            <a:pPr marL="0" indent="0">
              <a:buNone/>
            </a:pPr>
            <a:endParaRPr lang="en-US" altLang="ja-JP" dirty="0" smtClean="0">
              <a:latin typeface="微軟正黑體" panose="020B0604030504040204" pitchFamily="34" charset="-120"/>
              <a:ea typeface="微軟正黑體" panose="020B0604030504040204" pitchFamily="34" charset="-120"/>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687" t="17169" r="46354" b="5849"/>
          <a:stretch/>
        </p:blipFill>
        <p:spPr bwMode="auto">
          <a:xfrm>
            <a:off x="755576" y="0"/>
            <a:ext cx="74888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橢圓 1"/>
          <p:cNvSpPr/>
          <p:nvPr/>
        </p:nvSpPr>
        <p:spPr>
          <a:xfrm>
            <a:off x="1691680" y="5073600"/>
            <a:ext cx="5328592" cy="576064"/>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48855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55576" y="0"/>
            <a:ext cx="7848872" cy="6858000"/>
          </a:xfrm>
        </p:spPr>
        <p:txBody>
          <a:bodyPr/>
          <a:lstStyle/>
          <a:p>
            <a:pPr marL="0" indent="0">
              <a:buNone/>
            </a:pPr>
            <a:endParaRPr lang="en-US" altLang="ja-JP" dirty="0" smtClean="0">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29" t="18148" r="44688" b="7691"/>
          <a:stretch/>
        </p:blipFill>
        <p:spPr bwMode="auto">
          <a:xfrm>
            <a:off x="4316" y="0"/>
            <a:ext cx="51437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931" t="20195" r="45278" b="44634"/>
          <a:stretch/>
        </p:blipFill>
        <p:spPr bwMode="auto">
          <a:xfrm>
            <a:off x="5148064" y="0"/>
            <a:ext cx="3995936"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19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55576" y="116632"/>
            <a:ext cx="8208912" cy="6741368"/>
          </a:xfrm>
        </p:spPr>
        <p:txBody>
          <a:bodyPr/>
          <a:lstStyle/>
          <a:p>
            <a:pPr marL="0" indent="0">
              <a:buNone/>
            </a:pPr>
            <a:r>
              <a:rPr lang="zh-TW" altLang="zh-TW" sz="2800" b="1" kern="100" dirty="0">
                <a:ea typeface="標楷體"/>
                <a:cs typeface="Times New Roman"/>
              </a:rPr>
              <a:t>〈機關全銜〉搶險搶修工程施工前</a:t>
            </a:r>
            <a:r>
              <a:rPr lang="zh-TW" altLang="zh-TW" sz="2800" b="1" kern="100" dirty="0">
                <a:ea typeface="新細明體"/>
                <a:cs typeface="Times New Roman"/>
              </a:rPr>
              <a:t>、</a:t>
            </a:r>
            <a:r>
              <a:rPr lang="zh-TW" altLang="zh-TW" sz="2800" b="1" kern="100" dirty="0">
                <a:ea typeface="標楷體"/>
                <a:cs typeface="Times New Roman"/>
              </a:rPr>
              <a:t>中</a:t>
            </a:r>
            <a:r>
              <a:rPr lang="zh-TW" altLang="zh-TW" sz="2800" b="1" kern="100" dirty="0">
                <a:ea typeface="新細明體"/>
                <a:cs typeface="Times New Roman"/>
              </a:rPr>
              <a:t>、</a:t>
            </a:r>
            <a:r>
              <a:rPr lang="zh-TW" altLang="zh-TW" sz="2800" b="1" kern="100" dirty="0">
                <a:ea typeface="標楷體"/>
                <a:cs typeface="Times New Roman"/>
              </a:rPr>
              <a:t>後</a:t>
            </a:r>
            <a:r>
              <a:rPr lang="zh-TW" altLang="zh-TW" sz="2800" b="1" kern="100" dirty="0" smtClean="0">
                <a:ea typeface="標楷體"/>
                <a:cs typeface="Times New Roman"/>
              </a:rPr>
              <a:t>照片</a:t>
            </a:r>
            <a:endParaRPr lang="en-US" altLang="zh-TW" sz="2800" b="1" kern="100" dirty="0" smtClean="0">
              <a:ea typeface="標楷體"/>
              <a:cs typeface="Times New Roman"/>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026487283"/>
              </p:ext>
            </p:extLst>
          </p:nvPr>
        </p:nvGraphicFramePr>
        <p:xfrm>
          <a:off x="611560" y="620688"/>
          <a:ext cx="7920880" cy="6237313"/>
        </p:xfrm>
        <a:graphic>
          <a:graphicData uri="http://schemas.openxmlformats.org/drawingml/2006/table">
            <a:tbl>
              <a:tblPr firstRow="1" firstCol="1" bandRow="1"/>
              <a:tblGrid>
                <a:gridCol w="791900"/>
                <a:gridCol w="1583797"/>
                <a:gridCol w="5545183"/>
              </a:tblGrid>
              <a:tr h="401104">
                <a:tc>
                  <a:txBody>
                    <a:bodyPr/>
                    <a:lstStyle/>
                    <a:p>
                      <a:pPr algn="ctr">
                        <a:spcAft>
                          <a:spcPts val="0"/>
                        </a:spcAft>
                      </a:pPr>
                      <a:r>
                        <a:rPr lang="zh-TW" sz="800" kern="100" dirty="0">
                          <a:effectLst/>
                          <a:latin typeface="Times New Roman"/>
                          <a:ea typeface="標楷體"/>
                        </a:rPr>
                        <a:t>拍照日期</a:t>
                      </a:r>
                      <a:endParaRPr lang="zh-TW" sz="800" kern="100" dirty="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87">
                <a:tc>
                  <a:txBody>
                    <a:bodyPr/>
                    <a:lstStyle/>
                    <a:p>
                      <a:pPr algn="ctr">
                        <a:spcAft>
                          <a:spcPts val="0"/>
                        </a:spcAft>
                      </a:pPr>
                      <a:r>
                        <a:rPr lang="zh-TW" sz="800" kern="100">
                          <a:effectLst/>
                          <a:latin typeface="Times New Roman"/>
                          <a:ea typeface="標楷體"/>
                        </a:rPr>
                        <a:t>施工位置</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179</a:t>
                      </a:r>
                      <a:r>
                        <a:rPr lang="zh-TW" sz="800" kern="100">
                          <a:effectLst/>
                          <a:latin typeface="Times New Roman"/>
                          <a:ea typeface="標楷體"/>
                        </a:rPr>
                        <a:t>線</a:t>
                      </a:r>
                      <a:r>
                        <a:rPr lang="en-US" sz="800" kern="100">
                          <a:effectLst/>
                          <a:latin typeface="Times New Roman"/>
                          <a:ea typeface="標楷體"/>
                        </a:rPr>
                        <a:t>0k-120K</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728032">
                <a:tc>
                  <a:txBody>
                    <a:bodyPr/>
                    <a:lstStyle/>
                    <a:p>
                      <a:pPr algn="ctr">
                        <a:spcAft>
                          <a:spcPts val="0"/>
                        </a:spcAft>
                      </a:pPr>
                      <a:r>
                        <a:rPr lang="zh-TW" sz="800" kern="100">
                          <a:effectLst/>
                          <a:latin typeface="Times New Roman"/>
                          <a:ea typeface="標楷體"/>
                        </a:rPr>
                        <a:t>工程項目</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16487">
                <a:tc>
                  <a:txBody>
                    <a:bodyPr/>
                    <a:lstStyle/>
                    <a:p>
                      <a:pPr algn="ctr">
                        <a:spcAft>
                          <a:spcPts val="0"/>
                        </a:spcAft>
                      </a:pPr>
                      <a:r>
                        <a:rPr lang="zh-TW" sz="800" kern="100">
                          <a:effectLst/>
                          <a:latin typeface="Times New Roman"/>
                          <a:ea typeface="標楷體"/>
                        </a:rPr>
                        <a:t>照片說明</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800" kern="100">
                          <a:effectLst/>
                          <a:latin typeface="Times New Roman"/>
                          <a:ea typeface="標楷體"/>
                        </a:rPr>
                        <a:t>施工前</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248356">
                <a:tc>
                  <a:txBody>
                    <a:bodyPr/>
                    <a:lstStyle/>
                    <a:p>
                      <a:pPr algn="ctr">
                        <a:spcAft>
                          <a:spcPts val="0"/>
                        </a:spcAft>
                      </a:pPr>
                      <a:r>
                        <a:rPr lang="zh-TW" sz="800" kern="100">
                          <a:effectLst/>
                          <a:latin typeface="Times New Roman"/>
                          <a:ea typeface="標楷體"/>
                        </a:rPr>
                        <a:t>備註</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01104">
                <a:tc>
                  <a:txBody>
                    <a:bodyPr/>
                    <a:lstStyle/>
                    <a:p>
                      <a:pPr algn="ctr">
                        <a:spcAft>
                          <a:spcPts val="0"/>
                        </a:spcAft>
                      </a:pPr>
                      <a:r>
                        <a:rPr lang="zh-TW" sz="800" kern="100">
                          <a:effectLst/>
                          <a:latin typeface="Times New Roman"/>
                          <a:ea typeface="標楷體"/>
                        </a:rPr>
                        <a:t>拍照日期</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487">
                <a:tc>
                  <a:txBody>
                    <a:bodyPr/>
                    <a:lstStyle/>
                    <a:p>
                      <a:pPr algn="ctr">
                        <a:spcAft>
                          <a:spcPts val="0"/>
                        </a:spcAft>
                      </a:pPr>
                      <a:r>
                        <a:rPr lang="zh-TW" sz="800" kern="100">
                          <a:effectLst/>
                          <a:latin typeface="Times New Roman"/>
                          <a:ea typeface="標楷體"/>
                        </a:rPr>
                        <a:t>施工位置</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179</a:t>
                      </a:r>
                      <a:r>
                        <a:rPr lang="zh-TW" sz="800" kern="100">
                          <a:effectLst/>
                          <a:latin typeface="Times New Roman"/>
                          <a:ea typeface="標楷體"/>
                        </a:rPr>
                        <a:t>線</a:t>
                      </a:r>
                      <a:r>
                        <a:rPr lang="en-US" sz="800" kern="100">
                          <a:effectLst/>
                          <a:latin typeface="Times New Roman"/>
                          <a:ea typeface="標楷體"/>
                        </a:rPr>
                        <a:t>0k-120K</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980783">
                <a:tc>
                  <a:txBody>
                    <a:bodyPr/>
                    <a:lstStyle/>
                    <a:p>
                      <a:pPr algn="ctr">
                        <a:spcAft>
                          <a:spcPts val="0"/>
                        </a:spcAft>
                      </a:pPr>
                      <a:r>
                        <a:rPr lang="zh-TW" sz="800" kern="100">
                          <a:effectLst/>
                          <a:latin typeface="Times New Roman"/>
                          <a:ea typeface="標楷體"/>
                        </a:rPr>
                        <a:t>工程項目</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16487">
                <a:tc>
                  <a:txBody>
                    <a:bodyPr/>
                    <a:lstStyle/>
                    <a:p>
                      <a:pPr algn="ctr">
                        <a:spcAft>
                          <a:spcPts val="0"/>
                        </a:spcAft>
                      </a:pPr>
                      <a:r>
                        <a:rPr lang="zh-TW" sz="800" kern="100">
                          <a:effectLst/>
                          <a:latin typeface="Times New Roman"/>
                          <a:ea typeface="標楷體"/>
                        </a:rPr>
                        <a:t>照片說明</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800" kern="100">
                          <a:effectLst/>
                          <a:latin typeface="Times New Roman"/>
                          <a:ea typeface="標楷體"/>
                        </a:rPr>
                        <a:t>施工中</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67520">
                <a:tc>
                  <a:txBody>
                    <a:bodyPr/>
                    <a:lstStyle/>
                    <a:p>
                      <a:pPr algn="ctr">
                        <a:spcAft>
                          <a:spcPts val="0"/>
                        </a:spcAft>
                      </a:pPr>
                      <a:r>
                        <a:rPr lang="zh-TW" sz="800" kern="100">
                          <a:effectLst/>
                          <a:latin typeface="Times New Roman"/>
                          <a:ea typeface="標楷體"/>
                        </a:rPr>
                        <a:t>備註</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01104">
                <a:tc>
                  <a:txBody>
                    <a:bodyPr/>
                    <a:lstStyle/>
                    <a:p>
                      <a:pPr algn="ctr">
                        <a:spcAft>
                          <a:spcPts val="0"/>
                        </a:spcAft>
                      </a:pPr>
                      <a:r>
                        <a:rPr lang="zh-TW" sz="800" kern="100">
                          <a:effectLst/>
                          <a:latin typeface="Times New Roman"/>
                          <a:ea typeface="標楷體"/>
                        </a:rPr>
                        <a:t>拍照日期</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en-US" sz="800" kern="100" dirty="0">
                          <a:effectLst/>
                          <a:latin typeface="標楷體"/>
                          <a:ea typeface="新細明體"/>
                        </a:rPr>
                        <a:t> </a:t>
                      </a:r>
                      <a:endParaRPr lang="zh-TW" sz="800" kern="100" dirty="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16487">
                <a:tc>
                  <a:txBody>
                    <a:bodyPr/>
                    <a:lstStyle/>
                    <a:p>
                      <a:pPr algn="ctr">
                        <a:spcAft>
                          <a:spcPts val="0"/>
                        </a:spcAft>
                      </a:pPr>
                      <a:r>
                        <a:rPr lang="zh-TW" sz="800" kern="100">
                          <a:effectLst/>
                          <a:latin typeface="Times New Roman"/>
                          <a:ea typeface="標楷體"/>
                        </a:rPr>
                        <a:t>施工位置</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179</a:t>
                      </a:r>
                      <a:r>
                        <a:rPr lang="zh-TW" sz="800" kern="100">
                          <a:effectLst/>
                          <a:latin typeface="Times New Roman"/>
                          <a:ea typeface="標楷體"/>
                        </a:rPr>
                        <a:t>線</a:t>
                      </a:r>
                      <a:r>
                        <a:rPr lang="en-US" sz="800" kern="100">
                          <a:effectLst/>
                          <a:latin typeface="Times New Roman"/>
                          <a:ea typeface="標楷體"/>
                        </a:rPr>
                        <a:t>0k-120K</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842868">
                <a:tc>
                  <a:txBody>
                    <a:bodyPr/>
                    <a:lstStyle/>
                    <a:p>
                      <a:pPr algn="ctr">
                        <a:spcAft>
                          <a:spcPts val="0"/>
                        </a:spcAft>
                      </a:pPr>
                      <a:r>
                        <a:rPr lang="zh-TW" sz="800" kern="100">
                          <a:effectLst/>
                          <a:latin typeface="Times New Roman"/>
                          <a:ea typeface="標楷體"/>
                        </a:rPr>
                        <a:t>工程項目</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effectLst/>
                          <a:latin typeface="標楷體"/>
                          <a:ea typeface="新細明體"/>
                        </a:rPr>
                        <a:t> </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16487">
                <a:tc>
                  <a:txBody>
                    <a:bodyPr/>
                    <a:lstStyle/>
                    <a:p>
                      <a:pPr algn="ctr">
                        <a:spcAft>
                          <a:spcPts val="0"/>
                        </a:spcAft>
                      </a:pPr>
                      <a:r>
                        <a:rPr lang="zh-TW" sz="800" kern="100">
                          <a:effectLst/>
                          <a:latin typeface="Times New Roman"/>
                          <a:ea typeface="標楷體"/>
                        </a:rPr>
                        <a:t>照片說明</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800" kern="100">
                          <a:effectLst/>
                          <a:latin typeface="Times New Roman"/>
                          <a:ea typeface="標楷體"/>
                        </a:rPr>
                        <a:t>施工後</a:t>
                      </a:r>
                      <a:endParaRPr lang="zh-TW" sz="800" kern="10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167520">
                <a:tc>
                  <a:txBody>
                    <a:bodyPr/>
                    <a:lstStyle/>
                    <a:p>
                      <a:pPr algn="ctr">
                        <a:spcAft>
                          <a:spcPts val="0"/>
                        </a:spcAft>
                      </a:pPr>
                      <a:r>
                        <a:rPr lang="zh-TW" sz="800" kern="100">
                          <a:effectLst/>
                          <a:latin typeface="Times New Roman"/>
                          <a:ea typeface="標楷體"/>
                        </a:rPr>
                        <a:t>備註</a:t>
                      </a:r>
                      <a:endParaRPr lang="zh-TW" sz="800" kern="100">
                        <a:effectLst/>
                        <a:latin typeface="Times New Roman"/>
                        <a:ea typeface="新細明體"/>
                      </a:endParaRPr>
                    </a:p>
                  </a:txBody>
                  <a:tcPr marL="43188" marR="431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a:effectLst/>
                          <a:latin typeface="標楷體"/>
                          <a:ea typeface="新細明體"/>
                        </a:rPr>
                        <a:t> </a:t>
                      </a:r>
                      <a:endParaRPr lang="zh-TW" sz="800" kern="100" dirty="0">
                        <a:effectLst/>
                        <a:latin typeface="Times New Roman"/>
                        <a:ea typeface="新細明體"/>
                      </a:endParaRPr>
                    </a:p>
                  </a:txBody>
                  <a:tcPr marL="43188" marR="4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zh-TW" altLang="en-US"/>
                    </a:p>
                  </a:txBody>
                  <a:tcPr/>
                </a:tc>
              </a:tr>
            </a:tbl>
          </a:graphicData>
        </a:graphic>
      </p:graphicFrame>
      <p:sp>
        <p:nvSpPr>
          <p:cNvPr id="9" name="Rectangle 5"/>
          <p:cNvSpPr>
            <a:spLocks noChangeArrowheads="1"/>
          </p:cNvSpPr>
          <p:nvPr/>
        </p:nvSpPr>
        <p:spPr bwMode="auto">
          <a:xfrm>
            <a:off x="2900363" y="1552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829257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a:latin typeface="微軟正黑體" panose="020B0604030504040204" pitchFamily="34" charset="-120"/>
                <a:ea typeface="微軟正黑體" panose="020B0604030504040204" pitchFamily="34" charset="-120"/>
              </a:rPr>
              <a:t>三</a:t>
            </a:r>
            <a:r>
              <a:rPr lang="zh-TW" altLang="en-US" sz="3600" b="1" dirty="0" smtClean="0">
                <a:latin typeface="微軟正黑體" panose="020B0604030504040204" pitchFamily="34" charset="-120"/>
                <a:ea typeface="微軟正黑體" panose="020B0604030504040204" pitchFamily="34" charset="-120"/>
              </a:rPr>
              <a:t>、</a:t>
            </a:r>
            <a:r>
              <a:rPr lang="en-US" altLang="zh-TW" sz="3600" dirty="0" smtClean="0">
                <a:latin typeface="微軟正黑體" panose="020B0604030504040204" pitchFamily="34" charset="-120"/>
                <a:ea typeface="微軟正黑體" panose="020B0604030504040204" pitchFamily="34" charset="-120"/>
              </a:rPr>
              <a:t> </a:t>
            </a:r>
            <a:r>
              <a:rPr lang="zh-TW" altLang="en-US" sz="3600" dirty="0" smtClean="0">
                <a:latin typeface="微軟正黑體" panose="020B0604030504040204" pitchFamily="34" charset="-120"/>
                <a:ea typeface="微軟正黑體" panose="020B0604030504040204" pitchFamily="34" charset="-120"/>
              </a:rPr>
              <a:t>搶險</a:t>
            </a:r>
            <a:r>
              <a:rPr lang="zh-TW" altLang="en-US" sz="3600" dirty="0">
                <a:latin typeface="微軟正黑體" panose="020B0604030504040204" pitchFamily="34" charset="-120"/>
                <a:ea typeface="微軟正黑體" panose="020B0604030504040204" pitchFamily="34" charset="-120"/>
              </a:rPr>
              <a:t>搶修核銷注意事項</a:t>
            </a:r>
            <a:endParaRPr lang="zh-TW" altLang="en-US" sz="3600"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692696"/>
            <a:ext cx="8640960" cy="6165304"/>
          </a:xfrm>
        </p:spPr>
        <p:txBody>
          <a:bodyPr/>
          <a:lstStyle/>
          <a:p>
            <a:pPr>
              <a:lnSpc>
                <a:spcPts val="5700"/>
              </a:lnSpc>
              <a:buFont typeface="Arial" panose="020B0604020202020204" pitchFamily="34" charset="0"/>
              <a:buChar char="•"/>
            </a:pPr>
            <a:r>
              <a:rPr lang="zh-TW" altLang="en-US" sz="4400" dirty="0" smtClean="0">
                <a:latin typeface="微軟正黑體" panose="020B0604030504040204" pitchFamily="34" charset="-120"/>
                <a:ea typeface="微軟正黑體" panose="020B0604030504040204" pitchFamily="34" charset="-120"/>
              </a:rPr>
              <a:t>請各業務主管機關及區公所確認核定經費符合災害準備金動支原則，</a:t>
            </a:r>
            <a:r>
              <a:rPr lang="zh-TW" altLang="en-US" sz="4400" b="1" dirty="0" smtClean="0">
                <a:solidFill>
                  <a:srgbClr val="FF6600"/>
                </a:solidFill>
                <a:latin typeface="微軟正黑體" panose="020B0604030504040204" pitchFamily="34" charset="-120"/>
                <a:ea typeface="微軟正黑體" panose="020B0604030504040204" pitchFamily="34" charset="-120"/>
              </a:rPr>
              <a:t>未符規定</a:t>
            </a:r>
            <a:r>
              <a:rPr lang="zh-TW" altLang="en-US" sz="4400" dirty="0" smtClean="0">
                <a:latin typeface="微軟正黑體" panose="020B0604030504040204" pitchFamily="34" charset="-120"/>
                <a:ea typeface="微軟正黑體" panose="020B0604030504040204" pitchFamily="34" charset="-120"/>
              </a:rPr>
              <a:t>請辦理</a:t>
            </a:r>
            <a:r>
              <a:rPr lang="zh-TW" altLang="en-US" sz="4400" b="1" dirty="0" smtClean="0">
                <a:solidFill>
                  <a:srgbClr val="FF6600"/>
                </a:solidFill>
                <a:latin typeface="微軟正黑體" panose="020B0604030504040204" pitchFamily="34" charset="-120"/>
                <a:ea typeface="微軟正黑體" panose="020B0604030504040204" pitchFamily="34" charset="-120"/>
              </a:rPr>
              <a:t>註銷</a:t>
            </a:r>
            <a:endParaRPr lang="en-US" altLang="zh-TW" sz="4400" b="1" dirty="0" smtClean="0">
              <a:solidFill>
                <a:srgbClr val="FF6600"/>
              </a:solidFill>
              <a:latin typeface="微軟正黑體" panose="020B0604030504040204" pitchFamily="34" charset="-120"/>
              <a:ea typeface="微軟正黑體" panose="020B0604030504040204" pitchFamily="34" charset="-120"/>
            </a:endParaRPr>
          </a:p>
          <a:p>
            <a:pPr>
              <a:lnSpc>
                <a:spcPts val="5700"/>
              </a:lnSpc>
              <a:buFont typeface="Arial" panose="020B0604020202020204" pitchFamily="34" charset="0"/>
              <a:buChar char="•"/>
            </a:pPr>
            <a:r>
              <a:rPr lang="zh-TW" altLang="en-US" sz="4400" dirty="0" smtClean="0">
                <a:latin typeface="微軟正黑體" panose="020B0604030504040204" pitchFamily="34" charset="-120"/>
                <a:ea typeface="微軟正黑體" panose="020B0604030504040204" pitchFamily="34" charset="-120"/>
              </a:rPr>
              <a:t>搶險搶修</a:t>
            </a:r>
            <a:r>
              <a:rPr lang="zh-TW" altLang="en-US" sz="4400" b="1" dirty="0" smtClean="0">
                <a:solidFill>
                  <a:srgbClr val="FF6600"/>
                </a:solidFill>
                <a:latin typeface="微軟正黑體" panose="020B0604030504040204" pitchFamily="34" charset="-120"/>
                <a:ea typeface="微軟正黑體" panose="020B0604030504040204" pitchFamily="34" charset="-120"/>
              </a:rPr>
              <a:t>剩餘</a:t>
            </a:r>
            <a:r>
              <a:rPr lang="zh-TW" altLang="en-US" sz="4400" b="1" dirty="0">
                <a:solidFill>
                  <a:srgbClr val="FF6600"/>
                </a:solidFill>
                <a:latin typeface="微軟正黑體" panose="020B0604030504040204" pitchFamily="34" charset="-120"/>
                <a:ea typeface="微軟正黑體" panose="020B0604030504040204" pitchFamily="34" charset="-120"/>
              </a:rPr>
              <a:t>款</a:t>
            </a:r>
            <a:r>
              <a:rPr lang="zh-TW" altLang="en-US" sz="4400" dirty="0">
                <a:latin typeface="微軟正黑體" panose="020B0604030504040204" pitchFamily="34" charset="-120"/>
                <a:ea typeface="微軟正黑體" panose="020B0604030504040204" pitchFamily="34" charset="-120"/>
              </a:rPr>
              <a:t>需辦理</a:t>
            </a:r>
            <a:r>
              <a:rPr lang="zh-TW" altLang="en-US" sz="4400" b="1" dirty="0">
                <a:solidFill>
                  <a:srgbClr val="FF6600"/>
                </a:solidFill>
                <a:latin typeface="微軟正黑體" panose="020B0604030504040204" pitchFamily="34" charset="-120"/>
                <a:ea typeface="微軟正黑體" panose="020B0604030504040204" pitchFamily="34" charset="-120"/>
              </a:rPr>
              <a:t>註銷</a:t>
            </a:r>
            <a:r>
              <a:rPr lang="zh-TW" altLang="en-US" sz="4400" dirty="0">
                <a:latin typeface="微軟正黑體" panose="020B0604030504040204" pitchFamily="34" charset="-120"/>
                <a:ea typeface="微軟正黑體" panose="020B0604030504040204" pitchFamily="34" charset="-120"/>
              </a:rPr>
              <a:t>回歸災害</a:t>
            </a:r>
            <a:r>
              <a:rPr lang="zh-TW" altLang="en-US" sz="4400" dirty="0" smtClean="0">
                <a:latin typeface="微軟正黑體" panose="020B0604030504040204" pitchFamily="34" charset="-120"/>
                <a:ea typeface="微軟正黑體" panose="020B0604030504040204" pitchFamily="34" charset="-120"/>
              </a:rPr>
              <a:t>準備金</a:t>
            </a:r>
            <a:endParaRPr lang="en-US" altLang="zh-TW" sz="4400" dirty="0" smtClean="0">
              <a:latin typeface="微軟正黑體" panose="020B0604030504040204" pitchFamily="34" charset="-120"/>
              <a:ea typeface="微軟正黑體" panose="020B0604030504040204" pitchFamily="34" charset="-120"/>
            </a:endParaRPr>
          </a:p>
          <a:p>
            <a:pPr>
              <a:lnSpc>
                <a:spcPts val="57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災後復建工程</a:t>
            </a:r>
            <a:r>
              <a:rPr lang="zh-TW" altLang="en-US" sz="4400" b="1" dirty="0" smtClean="0">
                <a:solidFill>
                  <a:srgbClr val="FF6600"/>
                </a:solidFill>
                <a:latin typeface="微軟正黑體" panose="020B0604030504040204" pitchFamily="34" charset="-120"/>
                <a:ea typeface="微軟正黑體" panose="020B0604030504040204" pitchFamily="34" charset="-120"/>
              </a:rPr>
              <a:t>發包剩餘款</a:t>
            </a:r>
            <a:r>
              <a:rPr lang="zh-TW" altLang="en-US" sz="4400" dirty="0" smtClean="0">
                <a:latin typeface="微軟正黑體" panose="020B0604030504040204" pitchFamily="34" charset="-120"/>
                <a:ea typeface="微軟正黑體" panose="020B0604030504040204" pitchFamily="34" charset="-120"/>
              </a:rPr>
              <a:t>須辦理</a:t>
            </a:r>
            <a:r>
              <a:rPr lang="zh-TW" altLang="en-US" sz="4400" b="1" dirty="0" smtClean="0">
                <a:solidFill>
                  <a:srgbClr val="FF6600"/>
                </a:solidFill>
                <a:latin typeface="微軟正黑體" panose="020B0604030504040204" pitchFamily="34" charset="-120"/>
                <a:ea typeface="微軟正黑體" panose="020B0604030504040204" pitchFamily="34" charset="-120"/>
              </a:rPr>
              <a:t>註銷</a:t>
            </a:r>
            <a:r>
              <a:rPr lang="zh-TW" altLang="en-US" sz="4400" dirty="0" smtClean="0">
                <a:latin typeface="微軟正黑體" panose="020B0604030504040204" pitchFamily="34" charset="-120"/>
                <a:ea typeface="微軟正黑體" panose="020B0604030504040204" pitchFamily="34" charset="-120"/>
              </a:rPr>
              <a:t>繳回，不得留用</a:t>
            </a:r>
            <a:endParaRPr lang="zh-TW" altLang="en-US" sz="4400" dirty="0">
              <a:latin typeface="微軟正黑體" panose="020B0604030504040204" pitchFamily="34" charset="-120"/>
              <a:ea typeface="微軟正黑體" panose="020B0604030504040204" pitchFamily="34" charset="-120"/>
            </a:endParaRPr>
          </a:p>
          <a:p>
            <a:pPr>
              <a:buFont typeface="Arial" panose="020B0604020202020204" pitchFamily="34" charset="0"/>
              <a:buChar char="•"/>
            </a:pPr>
            <a:endParaRPr lang="en-US" altLang="zh-TW" sz="2800" dirty="0" smtClean="0">
              <a:latin typeface="微軟正黑體" panose="020B0604030504040204" pitchFamily="34" charset="-120"/>
              <a:ea typeface="微軟正黑體" panose="020B0604030504040204" pitchFamily="34" charset="-120"/>
            </a:endParaRPr>
          </a:p>
          <a:p>
            <a:pPr>
              <a:buFont typeface="Arial" panose="020B0604020202020204" pitchFamily="34" charset="0"/>
              <a:buChar char="•"/>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5454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a:latin typeface="微軟正黑體" panose="020B0604030504040204" pitchFamily="34" charset="-120"/>
                <a:ea typeface="微軟正黑體" panose="020B0604030504040204" pitchFamily="34" charset="-120"/>
              </a:rPr>
              <a:t>三、 搶險搶修核銷注意事項</a:t>
            </a:r>
          </a:p>
        </p:txBody>
      </p:sp>
      <p:sp>
        <p:nvSpPr>
          <p:cNvPr id="4099" name="Rectangle 3"/>
          <p:cNvSpPr>
            <a:spLocks noGrp="1" noChangeArrowheads="1"/>
          </p:cNvSpPr>
          <p:nvPr>
            <p:ph type="body" idx="1"/>
          </p:nvPr>
        </p:nvSpPr>
        <p:spPr>
          <a:xfrm>
            <a:off x="395536" y="692696"/>
            <a:ext cx="8748464" cy="6165304"/>
          </a:xfrm>
        </p:spPr>
        <p:txBody>
          <a:bodyPr/>
          <a:lstStyle/>
          <a:p>
            <a:pPr marL="0" indent="0">
              <a:buNone/>
            </a:pP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年列入中央對直轄市及縣市政府計劃與預算考核項目</a:t>
            </a:r>
            <a:endParaRPr lang="en-US" altLang="zh-TW" dirty="0" smtClean="0">
              <a:latin typeface="微軟正黑體" panose="020B0604030504040204" pitchFamily="34" charset="-120"/>
              <a:ea typeface="微軟正黑體" panose="020B0604030504040204" pitchFamily="34" charset="-120"/>
            </a:endParaRPr>
          </a:p>
          <a:p>
            <a:pPr marL="0" indent="0">
              <a:lnSpc>
                <a:spcPts val="5500"/>
              </a:lnSpc>
              <a:buNone/>
            </a:pPr>
            <a:r>
              <a:rPr lang="zh-TW" altLang="en-US" dirty="0" smtClean="0">
                <a:latin typeface="微軟正黑體" panose="020B0604030504040204" pitchFamily="34" charset="-120"/>
                <a:ea typeface="微軟正黑體" panose="020B0604030504040204" pitchFamily="34" charset="-120"/>
              </a:rPr>
              <a:t>上年度受</a:t>
            </a:r>
            <a:r>
              <a:rPr lang="zh-TW" altLang="en-US" dirty="0">
                <a:latin typeface="微軟正黑體" panose="020B0604030504040204" pitchFamily="34" charset="-120"/>
                <a:ea typeface="微軟正黑體" panose="020B0604030504040204" pitchFamily="34" charset="-120"/>
              </a:rPr>
              <a:t>撥補之直轄市或縣市</a:t>
            </a:r>
            <a:r>
              <a:rPr lang="zh-TW" altLang="en-US" dirty="0" smtClean="0">
                <a:latin typeface="微軟正黑體" panose="020B0604030504040204" pitchFamily="34" charset="-120"/>
                <a:ea typeface="微軟正黑體" panose="020B0604030504040204" pitchFamily="34" charset="-120"/>
              </a:rPr>
              <a:t>政府</a:t>
            </a:r>
            <a:r>
              <a:rPr lang="zh-TW" altLang="en-US" sz="4000" b="1" dirty="0" smtClean="0">
                <a:solidFill>
                  <a:srgbClr val="FF6600"/>
                </a:solidFill>
                <a:latin typeface="微軟正黑體" panose="020B0604030504040204" pitchFamily="34" charset="-120"/>
                <a:ea typeface="微軟正黑體" panose="020B0604030504040204" pitchFamily="34" charset="-120"/>
              </a:rPr>
              <a:t>未依規定期限</a:t>
            </a:r>
            <a:r>
              <a:rPr lang="zh-TW" altLang="en-US" dirty="0" smtClean="0">
                <a:latin typeface="微軟正黑體" panose="020B0604030504040204" pitchFamily="34" charset="-120"/>
                <a:ea typeface="微軟正黑體" panose="020B0604030504040204" pitchFamily="34" charset="-120"/>
              </a:rPr>
              <a:t>送動支災害準備金相關</a:t>
            </a:r>
            <a:r>
              <a:rPr lang="zh-TW" altLang="en-US" dirty="0">
                <a:latin typeface="微軟正黑體" panose="020B0604030504040204" pitchFamily="34" charset="-120"/>
                <a:ea typeface="微軟正黑體" panose="020B0604030504040204" pitchFamily="34" charset="-120"/>
              </a:rPr>
              <a:t>審認</a:t>
            </a:r>
            <a:r>
              <a:rPr lang="zh-TW" altLang="en-US" dirty="0" smtClean="0">
                <a:latin typeface="微軟正黑體" panose="020B0604030504040204" pitchFamily="34" charset="-120"/>
                <a:ea typeface="微軟正黑體" panose="020B0604030504040204" pitchFamily="34" charset="-120"/>
              </a:rPr>
              <a:t>資料，就評定總分採外扣分數方式辦理</a:t>
            </a:r>
            <a:endParaRPr lang="en-US" altLang="zh-TW" dirty="0" smtClean="0">
              <a:latin typeface="微軟正黑體" panose="020B0604030504040204" pitchFamily="34" charset="-120"/>
              <a:ea typeface="微軟正黑體" panose="020B0604030504040204" pitchFamily="34" charset="-120"/>
            </a:endParaRPr>
          </a:p>
          <a:p>
            <a:pPr marL="0" indent="0">
              <a:lnSpc>
                <a:spcPts val="5500"/>
              </a:lnSpc>
              <a:buNone/>
            </a:pPr>
            <a:r>
              <a:rPr lang="zh-TW" altLang="en-US" dirty="0" smtClean="0">
                <a:latin typeface="微軟正黑體" panose="020B0604030504040204" pitchFamily="34" charset="-120"/>
                <a:ea typeface="微軟正黑體" panose="020B0604030504040204" pitchFamily="34" charset="-120"/>
              </a:rPr>
              <a:t>按受</a:t>
            </a:r>
            <a:r>
              <a:rPr lang="zh-TW" altLang="en-US" dirty="0">
                <a:latin typeface="微軟正黑體" panose="020B0604030504040204" pitchFamily="34" charset="-120"/>
                <a:ea typeface="微軟正黑體" panose="020B0604030504040204" pitchFamily="34" charset="-120"/>
              </a:rPr>
              <a:t>撥補之直轄市或</a:t>
            </a:r>
            <a:r>
              <a:rPr lang="zh-TW" altLang="en-US" dirty="0" smtClean="0">
                <a:latin typeface="微軟正黑體" panose="020B0604030504040204" pitchFamily="34" charset="-120"/>
                <a:ea typeface="微軟正黑體" panose="020B0604030504040204" pitchFamily="34" charset="-120"/>
              </a:rPr>
              <a:t>縣市災害復建經費當年度請款資料及上年度災害準備金</a:t>
            </a:r>
            <a:r>
              <a:rPr lang="zh-TW" altLang="en-US" sz="4000" b="1" dirty="0" smtClean="0">
                <a:solidFill>
                  <a:srgbClr val="FF6600"/>
                </a:solidFill>
                <a:latin typeface="微軟正黑體" panose="020B0604030504040204" pitchFamily="34" charset="-120"/>
                <a:ea typeface="微軟正黑體" panose="020B0604030504040204" pitchFamily="34" charset="-120"/>
              </a:rPr>
              <a:t>年底書面審查資料內容優劣</a:t>
            </a:r>
            <a:r>
              <a:rPr lang="en-US" altLang="zh-TW" sz="4000" b="1" dirty="0" smtClean="0">
                <a:solidFill>
                  <a:srgbClr val="FF6600"/>
                </a:solidFill>
                <a:latin typeface="微軟正黑體" panose="020B0604030504040204" pitchFamily="34" charset="-120"/>
                <a:ea typeface="微軟正黑體" panose="020B0604030504040204" pitchFamily="34" charset="-120"/>
              </a:rPr>
              <a:t>(</a:t>
            </a:r>
            <a:r>
              <a:rPr lang="zh-TW" altLang="en-US" sz="4000" b="1" dirty="0" smtClean="0">
                <a:solidFill>
                  <a:srgbClr val="FF6600"/>
                </a:solidFill>
                <a:latin typeface="微軟正黑體" panose="020B0604030504040204" pitchFamily="34" charset="-120"/>
                <a:ea typeface="微軟正黑體" panose="020B0604030504040204" pitchFamily="34" charset="-120"/>
              </a:rPr>
              <a:t>含配合度</a:t>
            </a:r>
            <a:r>
              <a:rPr lang="en-US" altLang="zh-TW" sz="4000" b="1" dirty="0" smtClean="0">
                <a:solidFill>
                  <a:srgbClr val="FF6600"/>
                </a:solidFill>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，就評定總分採外加</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扣</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分數方式辦理</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251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504" y="1196752"/>
            <a:ext cx="8856984" cy="4464496"/>
          </a:xfrm>
        </p:spPr>
        <p:txBody>
          <a:bodyPr/>
          <a:lstStyle/>
          <a:p>
            <a:pPr>
              <a:lnSpc>
                <a:spcPts val="9500"/>
              </a:lnSpc>
            </a:pPr>
            <a:r>
              <a:rPr lang="zh-TW" altLang="en-US" sz="6600" b="1" dirty="0">
                <a:latin typeface="標楷體" panose="03000509000000000000" pitchFamily="65" charset="-120"/>
                <a:ea typeface="標楷體" panose="03000509000000000000" pitchFamily="65" charset="-120"/>
              </a:rPr>
              <a:t>講義資料請</a:t>
            </a:r>
            <a:r>
              <a:rPr lang="zh-TW" altLang="en-US" sz="6600" b="1" dirty="0" smtClean="0">
                <a:latin typeface="標楷體" panose="03000509000000000000" pitchFamily="65" charset="-120"/>
                <a:ea typeface="標楷體" panose="03000509000000000000" pitchFamily="65" charset="-120"/>
              </a:rPr>
              <a:t>到</a:t>
            </a:r>
            <a:r>
              <a:rPr lang="en-US" altLang="zh-TW" sz="6600" b="1" dirty="0" smtClean="0">
                <a:latin typeface="標楷體" panose="03000509000000000000" pitchFamily="65" charset="-120"/>
                <a:ea typeface="標楷體" panose="03000509000000000000" pitchFamily="65" charset="-120"/>
              </a:rPr>
              <a:t/>
            </a:r>
            <a:br>
              <a:rPr lang="en-US" altLang="zh-TW" sz="6600" b="1" dirty="0" smtClean="0">
                <a:latin typeface="標楷體" panose="03000509000000000000" pitchFamily="65" charset="-120"/>
                <a:ea typeface="標楷體" panose="03000509000000000000" pitchFamily="65" charset="-120"/>
              </a:rPr>
            </a:br>
            <a:r>
              <a:rPr lang="zh-TW" altLang="en-US" sz="6600" b="1" dirty="0" smtClean="0">
                <a:latin typeface="標楷體" panose="03000509000000000000" pitchFamily="65" charset="-120"/>
                <a:ea typeface="標楷體" panose="03000509000000000000" pitchFamily="65" charset="-120"/>
              </a:rPr>
              <a:t>臺南市防災資訊服務網</a:t>
            </a:r>
            <a:r>
              <a:rPr lang="en-US" altLang="zh-TW" sz="6600" b="1" dirty="0" smtClean="0">
                <a:latin typeface="標楷體" panose="03000509000000000000" pitchFamily="65" charset="-120"/>
                <a:ea typeface="標楷體" panose="03000509000000000000" pitchFamily="65" charset="-120"/>
              </a:rPr>
              <a:t/>
            </a:r>
            <a:br>
              <a:rPr lang="en-US" altLang="zh-TW" sz="6600" b="1" dirty="0" smtClean="0">
                <a:latin typeface="標楷體" panose="03000509000000000000" pitchFamily="65" charset="-120"/>
                <a:ea typeface="標楷體" panose="03000509000000000000" pitchFamily="65" charset="-120"/>
              </a:rPr>
            </a:br>
            <a:r>
              <a:rPr lang="zh-TW" altLang="en-US" sz="6600" b="1" dirty="0" smtClean="0">
                <a:latin typeface="標楷體" panose="03000509000000000000" pitchFamily="65" charset="-120"/>
                <a:ea typeface="標楷體" panose="03000509000000000000" pitchFamily="65" charset="-120"/>
              </a:rPr>
              <a:t>「</a:t>
            </a:r>
            <a:r>
              <a:rPr lang="zh-TW" altLang="en-US" sz="6600" b="1" dirty="0">
                <a:latin typeface="標楷體" panose="03000509000000000000" pitchFamily="65" charset="-120"/>
                <a:ea typeface="標楷體" panose="03000509000000000000" pitchFamily="65" charset="-120"/>
              </a:rPr>
              <a:t>文件下載</a:t>
            </a:r>
            <a:r>
              <a:rPr lang="zh-TW" altLang="en-US" sz="6600" b="1" dirty="0" smtClean="0">
                <a:latin typeface="標楷體" panose="03000509000000000000" pitchFamily="65" charset="-120"/>
                <a:ea typeface="標楷體" panose="03000509000000000000" pitchFamily="65" charset="-120"/>
              </a:rPr>
              <a:t>」下載</a:t>
            </a:r>
            <a:endParaRPr lang="en-US" altLang="ja-JP" sz="6600" b="1" dirty="0">
              <a:latin typeface="標楷體" panose="03000509000000000000" pitchFamily="65" charset="-120"/>
              <a:ea typeface="標楷體" panose="03000509000000000000" pitchFamily="65" charset="-120"/>
            </a:endParaRPr>
          </a:p>
        </p:txBody>
      </p:sp>
      <p:sp>
        <p:nvSpPr>
          <p:cNvPr id="2051" name="Rectangle 3"/>
          <p:cNvSpPr>
            <a:spLocks noGrp="1" noChangeArrowheads="1"/>
          </p:cNvSpPr>
          <p:nvPr>
            <p:ph type="subTitle" idx="1"/>
          </p:nvPr>
        </p:nvSpPr>
        <p:spPr>
          <a:xfrm>
            <a:off x="1371600" y="5733256"/>
            <a:ext cx="7232848" cy="864096"/>
          </a:xfrm>
        </p:spPr>
        <p:txBody>
          <a:bodyPr/>
          <a:lstStyle/>
          <a:p>
            <a:pPr algn="r"/>
            <a:endParaRPr lang="en-US" altLang="ja-JP"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4671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88640"/>
            <a:ext cx="9144000" cy="6552728"/>
          </a:xfrm>
        </p:spPr>
        <p:txBody>
          <a:bodyPr/>
          <a:lstStyle/>
          <a:p>
            <a:pPr marL="0" indent="0">
              <a:buNone/>
            </a:pPr>
            <a:endParaRPr lang="en-US" altLang="zh-TW" dirty="0" smtClean="0">
              <a:latin typeface="微軟正黑體" panose="020B0604030504040204" pitchFamily="34" charset="-120"/>
              <a:ea typeface="微軟正黑體" panose="020B0604030504040204" pitchFamily="34" charset="-120"/>
            </a:endParaRPr>
          </a:p>
        </p:txBody>
      </p:sp>
      <p:pic>
        <p:nvPicPr>
          <p:cNvPr id="2" name="圖片 1" descr="SKMBT_28316040714220.pdf - Adobe Reader"/>
          <p:cNvPicPr>
            <a:picLocks noChangeAspect="1"/>
          </p:cNvPicPr>
          <p:nvPr/>
        </p:nvPicPr>
        <p:blipFill rotWithShape="1">
          <a:blip r:embed="rId2">
            <a:extLst>
              <a:ext uri="{28A0092B-C50C-407E-A947-70E740481C1C}">
                <a14:useLocalDpi xmlns:a14="http://schemas.microsoft.com/office/drawing/2010/main" val="0"/>
              </a:ext>
            </a:extLst>
          </a:blip>
          <a:srcRect l="21539" t="23956" r="17622" b="20346"/>
          <a:stretch/>
        </p:blipFill>
        <p:spPr>
          <a:xfrm>
            <a:off x="0" y="116632"/>
            <a:ext cx="9144000" cy="6741368"/>
          </a:xfrm>
          <a:prstGeom prst="rect">
            <a:avLst/>
          </a:prstGeom>
        </p:spPr>
      </p:pic>
    </p:spTree>
    <p:extLst>
      <p:ext uri="{BB962C8B-B14F-4D97-AF65-F5344CB8AC3E}">
        <p14:creationId xmlns:p14="http://schemas.microsoft.com/office/powerpoint/2010/main" val="1084066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smtClean="0">
                <a:latin typeface="微軟正黑體" panose="020B0604030504040204" pitchFamily="34" charset="-120"/>
                <a:ea typeface="微軟正黑體" panose="020B0604030504040204" pitchFamily="34" charset="-120"/>
              </a:rPr>
              <a:t>四、歷年缺失說明及解釋案例參考</a:t>
            </a:r>
            <a:endParaRPr lang="zh-TW" altLang="en-US" sz="3600"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95536" y="692696"/>
            <a:ext cx="8748464" cy="6165304"/>
          </a:xfrm>
        </p:spPr>
        <p:txBody>
          <a:bodyPr/>
          <a:lstStyle/>
          <a:p>
            <a:r>
              <a:rPr lang="en-US" altLang="zh-TW" dirty="0" smtClean="0">
                <a:latin typeface="微軟正黑體" panose="020B0604030504040204" pitchFamily="34" charset="-120"/>
                <a:ea typeface="微軟正黑體" panose="020B0604030504040204" pitchFamily="34" charset="-120"/>
                <a:hlinkClick r:id="rId2" action="ppaction://hlinkfile"/>
              </a:rPr>
              <a:t>102</a:t>
            </a:r>
            <a:r>
              <a:rPr lang="zh-TW" altLang="en-US" dirty="0" smtClean="0">
                <a:latin typeface="微軟正黑體" panose="020B0604030504040204" pitchFamily="34" charset="-120"/>
                <a:ea typeface="微軟正黑體" panose="020B0604030504040204" pitchFamily="34" charset="-120"/>
                <a:hlinkClick r:id="rId2" action="ppaction://hlinkfile"/>
              </a:rPr>
              <a:t>年、</a:t>
            </a:r>
            <a:r>
              <a:rPr lang="en-US" altLang="zh-TW" dirty="0" smtClean="0">
                <a:latin typeface="微軟正黑體" panose="020B0604030504040204" pitchFamily="34" charset="-120"/>
                <a:ea typeface="微軟正黑體" panose="020B0604030504040204" pitchFamily="34" charset="-120"/>
                <a:hlinkClick r:id="rId2" action="ppaction://hlinkfile"/>
              </a:rPr>
              <a:t>103</a:t>
            </a:r>
            <a:r>
              <a:rPr lang="zh-TW" altLang="en-US" dirty="0" smtClean="0">
                <a:latin typeface="微軟正黑體" panose="020B0604030504040204" pitchFamily="34" charset="-120"/>
                <a:ea typeface="微軟正黑體" panose="020B0604030504040204" pitchFamily="34" charset="-120"/>
                <a:hlinkClick r:id="rId2" action="ppaction://hlinkfile"/>
              </a:rPr>
              <a:t>年、</a:t>
            </a:r>
            <a:r>
              <a:rPr lang="en-US" altLang="zh-TW" dirty="0" smtClean="0">
                <a:latin typeface="微軟正黑體" panose="020B0604030504040204" pitchFamily="34" charset="-120"/>
                <a:ea typeface="微軟正黑體" panose="020B0604030504040204" pitchFamily="34" charset="-120"/>
                <a:hlinkClick r:id="rId2" action="ppaction://hlinkfile"/>
              </a:rPr>
              <a:t>104</a:t>
            </a:r>
            <a:r>
              <a:rPr lang="zh-TW" altLang="en-US" dirty="0" smtClean="0">
                <a:latin typeface="微軟正黑體" panose="020B0604030504040204" pitchFamily="34" charset="-120"/>
                <a:ea typeface="微軟正黑體" panose="020B0604030504040204" pitchFamily="34" charset="-120"/>
                <a:hlinkClick r:id="rId2" action="ppaction://hlinkfile"/>
              </a:rPr>
              <a:t>年缺失</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公共造產</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搶險搶修契約未訂</a:t>
            </a:r>
            <a:r>
              <a:rPr lang="zh-TW" altLang="en-US" dirty="0" smtClean="0">
                <a:latin typeface="微軟正黑體" panose="020B0604030504040204" pitchFamily="34" charset="-120"/>
                <a:ea typeface="微軟正黑體" panose="020B0604030504040204" pitchFamily="34" charset="-120"/>
              </a:rPr>
              <a:t>擴充</a:t>
            </a:r>
            <a:r>
              <a:rPr lang="zh-TW" altLang="en-US" dirty="0">
                <a:latin typeface="微軟正黑體" panose="020B0604030504040204" pitchFamily="34" charset="-120"/>
                <a:ea typeface="微軟正黑體" panose="020B0604030504040204" pitchFamily="34" charset="-120"/>
              </a:rPr>
              <a:t>條款</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開口</a:t>
            </a:r>
            <a:r>
              <a:rPr lang="zh-TW" altLang="en-US" dirty="0">
                <a:latin typeface="微軟正黑體" panose="020B0604030504040204" pitchFamily="34" charset="-120"/>
                <a:ea typeface="微軟正黑體" panose="020B0604030504040204" pitchFamily="34" charset="-120"/>
              </a:rPr>
              <a:t>契約未辦理分段驗收，</a:t>
            </a:r>
            <a:r>
              <a:rPr lang="zh-TW" altLang="en-US" dirty="0" smtClean="0">
                <a:latin typeface="微軟正黑體" panose="020B0604030504040204" pitchFamily="34" charset="-120"/>
                <a:ea typeface="微軟正黑體" panose="020B0604030504040204" pitchFamily="34" charset="-120"/>
              </a:rPr>
              <a:t>合約需納入</a:t>
            </a:r>
            <a:r>
              <a:rPr lang="zh-TW" altLang="en-US" dirty="0">
                <a:latin typeface="微軟正黑體" panose="020B0604030504040204" pitchFamily="34" charset="-120"/>
                <a:ea typeface="微軟正黑體" panose="020B0604030504040204" pitchFamily="34" charset="-120"/>
              </a:rPr>
              <a:t>市府規定搶險搶修格式</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施工</a:t>
            </a:r>
            <a:r>
              <a:rPr lang="zh-TW" altLang="en-US" dirty="0">
                <a:latin typeface="微軟正黑體" panose="020B0604030504040204" pitchFamily="34" charset="-120"/>
                <a:ea typeface="微軟正黑體" panose="020B0604030504040204" pitchFamily="34" charset="-120"/>
              </a:rPr>
              <a:t>完成日至驗收日，期間超過一個月</a:t>
            </a:r>
            <a:r>
              <a:rPr lang="zh-TW" altLang="en-US" dirty="0" smtClean="0">
                <a:latin typeface="微軟正黑體" panose="020B0604030504040204" pitchFamily="34" charset="-120"/>
                <a:ea typeface="微軟正黑體" panose="020B0604030504040204" pitchFamily="34" charset="-120"/>
              </a:rPr>
              <a:t>以上</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施工範圍包含以前年度發生之</a:t>
            </a:r>
            <a:r>
              <a:rPr lang="zh-TW" altLang="en-US" dirty="0" smtClean="0">
                <a:latin typeface="微軟正黑體" panose="020B0604030504040204" pitchFamily="34" charset="-120"/>
                <a:ea typeface="微軟正黑體" panose="020B0604030504040204" pitchFamily="34" charset="-120"/>
              </a:rPr>
              <a:t>災害</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金額前後表不</a:t>
            </a:r>
            <a:r>
              <a:rPr lang="zh-TW" altLang="en-US" dirty="0" smtClean="0">
                <a:latin typeface="微軟正黑體" panose="020B0604030504040204" pitchFamily="34" charset="-120"/>
                <a:ea typeface="微軟正黑體" panose="020B0604030504040204" pitchFamily="34" charset="-120"/>
              </a:rPr>
              <a:t>一致</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未依規定排序整理</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01061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smtClean="0">
                <a:latin typeface="微軟正黑體" panose="020B0604030504040204" pitchFamily="34" charset="-120"/>
                <a:ea typeface="微軟正黑體" panose="020B0604030504040204" pitchFamily="34" charset="-120"/>
              </a:rPr>
              <a:t>四、歷年缺失說明及解釋案例參考</a:t>
            </a:r>
            <a:endParaRPr lang="zh-TW" altLang="en-US" sz="3600"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95536" y="692696"/>
            <a:ext cx="8748464" cy="6165304"/>
          </a:xfrm>
        </p:spPr>
        <p:txBody>
          <a:bodyPr/>
          <a:lstStyle/>
          <a:p>
            <a:r>
              <a:rPr lang="en-US" altLang="zh-TW" dirty="0" smtClean="0">
                <a:latin typeface="微軟正黑體" panose="020B0604030504040204" pitchFamily="34" charset="-120"/>
                <a:ea typeface="微軟正黑體" panose="020B0604030504040204" pitchFamily="34" charset="-120"/>
                <a:hlinkClick r:id="rId2" action="ppaction://hlinkfile"/>
              </a:rPr>
              <a:t>102</a:t>
            </a:r>
            <a:r>
              <a:rPr lang="zh-TW" altLang="en-US" dirty="0" smtClean="0">
                <a:latin typeface="微軟正黑體" panose="020B0604030504040204" pitchFamily="34" charset="-120"/>
                <a:ea typeface="微軟正黑體" panose="020B0604030504040204" pitchFamily="34" charset="-120"/>
                <a:hlinkClick r:id="rId2" action="ppaction://hlinkfile"/>
              </a:rPr>
              <a:t>年、</a:t>
            </a:r>
            <a:r>
              <a:rPr lang="en-US" altLang="zh-TW" dirty="0" smtClean="0">
                <a:latin typeface="微軟正黑體" panose="020B0604030504040204" pitchFamily="34" charset="-120"/>
                <a:ea typeface="微軟正黑體" panose="020B0604030504040204" pitchFamily="34" charset="-120"/>
                <a:hlinkClick r:id="rId2" action="ppaction://hlinkfile"/>
              </a:rPr>
              <a:t>103</a:t>
            </a:r>
            <a:r>
              <a:rPr lang="zh-TW" altLang="en-US" dirty="0" smtClean="0">
                <a:latin typeface="微軟正黑體" panose="020B0604030504040204" pitchFamily="34" charset="-120"/>
                <a:ea typeface="微軟正黑體" panose="020B0604030504040204" pitchFamily="34" charset="-120"/>
                <a:hlinkClick r:id="rId2" action="ppaction://hlinkfile"/>
              </a:rPr>
              <a:t>年、</a:t>
            </a:r>
            <a:r>
              <a:rPr lang="en-US" altLang="zh-TW" dirty="0" smtClean="0">
                <a:latin typeface="微軟正黑體" panose="020B0604030504040204" pitchFamily="34" charset="-120"/>
                <a:ea typeface="微軟正黑體" panose="020B0604030504040204" pitchFamily="34" charset="-120"/>
                <a:hlinkClick r:id="rId2" action="ppaction://hlinkfile"/>
              </a:rPr>
              <a:t>104</a:t>
            </a:r>
            <a:r>
              <a:rPr lang="zh-TW" altLang="en-US" dirty="0" smtClean="0">
                <a:latin typeface="微軟正黑體" panose="020B0604030504040204" pitchFamily="34" charset="-120"/>
                <a:ea typeface="微軟正黑體" panose="020B0604030504040204" pitchFamily="34" charset="-120"/>
                <a:hlinkClick r:id="rId2" action="ppaction://hlinkfile"/>
              </a:rPr>
              <a:t>年缺失</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相片未使用相機內建功能顯示時間，易發生照片與會勘資料時間不</a:t>
            </a:r>
            <a:r>
              <a:rPr lang="zh-TW" altLang="en-US" dirty="0" smtClean="0">
                <a:latin typeface="微軟正黑體" panose="020B0604030504040204" pitchFamily="34" charset="-120"/>
                <a:ea typeface="微軟正黑體" panose="020B0604030504040204" pitchFamily="34" charset="-120"/>
              </a:rPr>
              <a:t>一致</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辦理</a:t>
            </a:r>
            <a:r>
              <a:rPr lang="zh-TW" altLang="en-US" dirty="0">
                <a:latin typeface="微軟正黑體" panose="020B0604030504040204" pitchFamily="34" charset="-120"/>
                <a:ea typeface="微軟正黑體" panose="020B0604030504040204" pitchFamily="34" charset="-120"/>
              </a:rPr>
              <a:t>搶險搶修路段，非屬重大災害發生期間，建請釐清是否為雨量過大造成，並檢</a:t>
            </a:r>
            <a:r>
              <a:rPr lang="zh-TW" altLang="en-US" dirty="0" smtClean="0">
                <a:latin typeface="微軟正黑體" panose="020B0604030504040204" pitchFamily="34" charset="-120"/>
                <a:ea typeface="微軟正黑體" panose="020B0604030504040204" pitchFamily="34" charset="-120"/>
              </a:rPr>
              <a:t>附佐證</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各項執行資料未齊全，未依災防辦規定目錄檢附資料，須補齊或更改錯誤</a:t>
            </a:r>
            <a:r>
              <a:rPr lang="zh-TW" altLang="en-US" dirty="0" smtClean="0">
                <a:latin typeface="微軟正黑體" panose="020B0604030504040204" pitchFamily="34" charset="-120"/>
                <a:ea typeface="微軟正黑體" panose="020B0604030504040204" pitchFamily="34" charset="-120"/>
              </a:rPr>
              <a:t>者</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契約書版本未依工程會最新規定格式辦理</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02231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285984" y="285728"/>
            <a:ext cx="6472240" cy="642942"/>
          </a:xfrm>
        </p:spPr>
        <p:txBody>
          <a:bodyPr/>
          <a:lstStyle/>
          <a:p>
            <a:pPr algn="l"/>
            <a:r>
              <a:rPr lang="en-US" altLang="zh-TW" sz="3600" dirty="0" smtClean="0">
                <a:solidFill>
                  <a:srgbClr val="593B2A"/>
                </a:solidFill>
                <a:ea typeface="標楷體" pitchFamily="65" charset="-120"/>
              </a:rPr>
              <a:t>102</a:t>
            </a:r>
            <a:r>
              <a:rPr lang="zh-TW" altLang="en-US" sz="3600" dirty="0" smtClean="0">
                <a:solidFill>
                  <a:srgbClr val="593B2A"/>
                </a:solidFill>
                <a:ea typeface="標楷體" pitchFamily="65" charset="-120"/>
              </a:rPr>
              <a:t>年辦理情形報告</a:t>
            </a:r>
            <a:endParaRPr lang="en-US" altLang="zh-TW" sz="3600" dirty="0" smtClean="0">
              <a:solidFill>
                <a:srgbClr val="593B2A"/>
              </a:solidFill>
              <a:ea typeface="標楷體" pitchFamily="65" charset="-120"/>
            </a:endParaRPr>
          </a:p>
        </p:txBody>
      </p:sp>
      <p:sp>
        <p:nvSpPr>
          <p:cNvPr id="3075" name="Espace réservé du contenu 2"/>
          <p:cNvSpPr>
            <a:spLocks noGrp="1"/>
          </p:cNvSpPr>
          <p:nvPr>
            <p:ph idx="1"/>
          </p:nvPr>
        </p:nvSpPr>
        <p:spPr>
          <a:xfrm>
            <a:off x="1714480" y="1000108"/>
            <a:ext cx="7286676" cy="5857892"/>
          </a:xfrm>
        </p:spPr>
        <p:txBody>
          <a:bodyPr/>
          <a:lstStyle/>
          <a:p>
            <a:pPr marL="363538" indent="-363538">
              <a:lnSpc>
                <a:spcPct val="90000"/>
              </a:lnSpc>
              <a:buFont typeface="Wingdings" pitchFamily="2" charset="2"/>
              <a:buChar char="l"/>
            </a:pPr>
            <a:r>
              <a:rPr lang="zh-TW" altLang="en-US" sz="2800" dirty="0" smtClean="0">
                <a:latin typeface="標楷體" pitchFamily="65" charset="-120"/>
                <a:ea typeface="標楷體" pitchFamily="65" charset="-120"/>
              </a:rPr>
              <a:t>搶險搶修與復建如何區別：以</a:t>
            </a:r>
            <a:r>
              <a:rPr lang="en-US" altLang="zh-TW" sz="2800" dirty="0" smtClean="0">
                <a:latin typeface="標楷體" pitchFamily="65" charset="-120"/>
                <a:ea typeface="標楷體" pitchFamily="65" charset="-120"/>
              </a:rPr>
              <a:t>102</a:t>
            </a:r>
            <a:r>
              <a:rPr lang="zh-TW" altLang="en-US"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8</a:t>
            </a:r>
            <a:r>
              <a:rPr lang="zh-TW" altLang="en-US" sz="2800" dirty="0" smtClean="0">
                <a:latin typeface="標楷體" pitchFamily="65" charset="-120"/>
                <a:ea typeface="標楷體" pitchFamily="65" charset="-120"/>
              </a:rPr>
              <a:t>月潭美及康芮颱風，新化地政事務所為例：</a:t>
            </a:r>
            <a:endParaRPr lang="en-US" altLang="zh-TW" sz="2800" dirty="0" smtClean="0">
              <a:latin typeface="標楷體" pitchFamily="65" charset="-120"/>
              <a:ea typeface="標楷體" pitchFamily="65" charset="-120"/>
            </a:endParaRPr>
          </a:p>
          <a:p>
            <a:pPr marL="363538" indent="-363538">
              <a:lnSpc>
                <a:spcPct val="90000"/>
              </a:lnSpc>
              <a:buNone/>
            </a:pPr>
            <a:r>
              <a:rPr lang="zh-TW" altLang="en-US" sz="2400" dirty="0" smtClean="0">
                <a:solidFill>
                  <a:srgbClr val="593B2A"/>
                </a:solidFill>
                <a:latin typeface="標楷體" pitchFamily="65" charset="-120"/>
                <a:ea typeface="標楷體" pitchFamily="65" charset="-120"/>
              </a:rPr>
              <a:t>災後復建工程審查意見</a:t>
            </a:r>
            <a:endParaRPr lang="en-US" altLang="zh-TW" sz="2400" dirty="0" smtClean="0">
              <a:solidFill>
                <a:srgbClr val="593B2A"/>
              </a:solidFill>
              <a:latin typeface="標楷體" pitchFamily="65" charset="-120"/>
              <a:ea typeface="標楷體" pitchFamily="65" charset="-120"/>
            </a:endParaRPr>
          </a:p>
          <a:p>
            <a:pPr marL="363538" indent="-363538">
              <a:lnSpc>
                <a:spcPct val="90000"/>
              </a:lnSpc>
              <a:buNone/>
            </a:pPr>
            <a:r>
              <a:rPr lang="en-US" altLang="zh-TW" sz="2400" dirty="0" smtClean="0">
                <a:solidFill>
                  <a:srgbClr val="593B2A"/>
                </a:solidFill>
                <a:latin typeface="標楷體" pitchFamily="65" charset="-120"/>
                <a:ea typeface="標楷體" pitchFamily="65" charset="-120"/>
              </a:rPr>
              <a:t>1.</a:t>
            </a:r>
            <a:r>
              <a:rPr lang="zh-TW" altLang="en-US" sz="2400" dirty="0" smtClean="0">
                <a:solidFill>
                  <a:srgbClr val="593B2A"/>
                </a:solidFill>
                <a:latin typeface="標楷體" pitchFamily="65" charset="-120"/>
                <a:ea typeface="標楷體" pitchFamily="65" charset="-120"/>
              </a:rPr>
              <a:t>本案以風災後修復其原狀為原則，經現場勘查確為風災造成之損害，臺南市政府修正後之經費編列尚符，本署建議經費如數核列。</a:t>
            </a:r>
          </a:p>
          <a:p>
            <a:pPr marL="363538" indent="-363538">
              <a:lnSpc>
                <a:spcPct val="90000"/>
              </a:lnSpc>
              <a:buNone/>
            </a:pPr>
            <a:r>
              <a:rPr lang="en-US" altLang="zh-TW" sz="2400" dirty="0" smtClean="0">
                <a:solidFill>
                  <a:srgbClr val="593B2A"/>
                </a:solidFill>
                <a:latin typeface="標楷體" pitchFamily="65" charset="-120"/>
                <a:ea typeface="標楷體" pitchFamily="65" charset="-120"/>
              </a:rPr>
              <a:t>2.</a:t>
            </a:r>
            <a:r>
              <a:rPr lang="zh-TW" altLang="en-US" sz="2400" dirty="0" smtClean="0">
                <a:solidFill>
                  <a:srgbClr val="593B2A"/>
                </a:solidFill>
                <a:latin typeface="標楷體" pitchFamily="65" charset="-120"/>
                <a:ea typeface="標楷體" pitchFamily="65" charset="-120"/>
              </a:rPr>
              <a:t>依公共設施災後復建工程經費審議及執行作業要點第三條辦理</a:t>
            </a:r>
            <a:r>
              <a:rPr lang="en-US" altLang="zh-TW" sz="2400" dirty="0" smtClean="0">
                <a:solidFill>
                  <a:srgbClr val="593B2A"/>
                </a:solidFill>
                <a:latin typeface="標楷體" pitchFamily="65" charset="-120"/>
                <a:ea typeface="標楷體" pitchFamily="65" charset="-120"/>
              </a:rPr>
              <a:t>,</a:t>
            </a:r>
            <a:r>
              <a:rPr lang="zh-TW" altLang="en-US" sz="2400" dirty="0" smtClean="0">
                <a:solidFill>
                  <a:srgbClr val="593B2A"/>
                </a:solidFill>
                <a:latin typeface="標楷體" pitchFamily="65" charset="-120"/>
                <a:ea typeface="標楷體" pitchFamily="65" charset="-120"/>
              </a:rPr>
              <a:t>核列復建工程內容之機具設備於建築工程中屬電氣</a:t>
            </a:r>
            <a:r>
              <a:rPr lang="en-US" altLang="zh-TW" sz="2400" dirty="0" smtClean="0">
                <a:solidFill>
                  <a:srgbClr val="593B2A"/>
                </a:solidFill>
                <a:latin typeface="標楷體" pitchFamily="65" charset="-120"/>
                <a:ea typeface="標楷體" pitchFamily="65" charset="-120"/>
              </a:rPr>
              <a:t>,</a:t>
            </a:r>
            <a:r>
              <a:rPr lang="zh-TW" altLang="en-US" sz="2400" dirty="0" smtClean="0">
                <a:solidFill>
                  <a:srgbClr val="593B2A"/>
                </a:solidFill>
                <a:latin typeface="標楷體" pitchFamily="65" charset="-120"/>
                <a:ea typeface="標楷體" pitchFamily="65" charset="-120"/>
              </a:rPr>
              <a:t>給排水</a:t>
            </a:r>
            <a:r>
              <a:rPr lang="en-US" altLang="zh-TW" sz="2400" dirty="0" smtClean="0">
                <a:solidFill>
                  <a:srgbClr val="593B2A"/>
                </a:solidFill>
                <a:latin typeface="標楷體" pitchFamily="65" charset="-120"/>
                <a:ea typeface="標楷體" pitchFamily="65" charset="-120"/>
              </a:rPr>
              <a:t>,</a:t>
            </a:r>
            <a:r>
              <a:rPr lang="zh-TW" altLang="en-US" sz="2400" dirty="0" smtClean="0">
                <a:solidFill>
                  <a:srgbClr val="593B2A"/>
                </a:solidFill>
                <a:latin typeface="標楷體" pitchFamily="65" charset="-120"/>
                <a:ea typeface="標楷體" pitchFamily="65" charset="-120"/>
              </a:rPr>
              <a:t>消防</a:t>
            </a:r>
            <a:r>
              <a:rPr lang="en-US" altLang="zh-TW" sz="2400" dirty="0" smtClean="0">
                <a:solidFill>
                  <a:srgbClr val="593B2A"/>
                </a:solidFill>
                <a:latin typeface="標楷體" pitchFamily="65" charset="-120"/>
                <a:ea typeface="標楷體" pitchFamily="65" charset="-120"/>
              </a:rPr>
              <a:t>,</a:t>
            </a:r>
            <a:r>
              <a:rPr lang="zh-TW" altLang="en-US" sz="2400" dirty="0" smtClean="0">
                <a:solidFill>
                  <a:srgbClr val="593B2A"/>
                </a:solidFill>
                <a:latin typeface="標楷體" pitchFamily="65" charset="-120"/>
                <a:ea typeface="標楷體" pitchFamily="65" charset="-120"/>
              </a:rPr>
              <a:t>空調</a:t>
            </a:r>
            <a:r>
              <a:rPr lang="en-US" altLang="zh-TW" sz="2400" dirty="0" smtClean="0">
                <a:solidFill>
                  <a:srgbClr val="593B2A"/>
                </a:solidFill>
                <a:latin typeface="標楷體" pitchFamily="65" charset="-120"/>
                <a:ea typeface="標楷體" pitchFamily="65" charset="-120"/>
              </a:rPr>
              <a:t>,</a:t>
            </a:r>
            <a:r>
              <a:rPr lang="zh-TW" altLang="en-US" sz="2400" dirty="0" smtClean="0">
                <a:solidFill>
                  <a:srgbClr val="593B2A"/>
                </a:solidFill>
                <a:latin typeface="標楷體" pitchFamily="65" charset="-120"/>
                <a:ea typeface="標楷體" pitchFamily="65" charset="-120"/>
              </a:rPr>
              <a:t>電梯等之設備。</a:t>
            </a:r>
            <a:endParaRPr lang="en-US" altLang="zh-TW" sz="2400" dirty="0" smtClean="0">
              <a:solidFill>
                <a:srgbClr val="593B2A"/>
              </a:solidFill>
              <a:latin typeface="標楷體" pitchFamily="65" charset="-120"/>
              <a:ea typeface="標楷體" pitchFamily="65" charset="-120"/>
            </a:endParaRPr>
          </a:p>
          <a:p>
            <a:pPr marL="363538" indent="-363538">
              <a:lnSpc>
                <a:spcPct val="90000"/>
              </a:lnSpc>
              <a:buNone/>
            </a:pPr>
            <a:endParaRPr lang="en-US" altLang="zh-TW" sz="2400" dirty="0" smtClean="0">
              <a:solidFill>
                <a:srgbClr val="593B2A"/>
              </a:solidFill>
              <a:latin typeface="標楷體" pitchFamily="65" charset="-120"/>
              <a:ea typeface="標楷體" pitchFamily="65" charset="-120"/>
            </a:endParaRPr>
          </a:p>
          <a:p>
            <a:pPr marL="363538" indent="-363538">
              <a:lnSpc>
                <a:spcPct val="90000"/>
              </a:lnSpc>
              <a:buNone/>
            </a:pPr>
            <a:r>
              <a:rPr lang="zh-TW" altLang="en-US" sz="2400" dirty="0" smtClean="0">
                <a:solidFill>
                  <a:srgbClr val="593B2A"/>
                </a:solidFill>
                <a:latin typeface="標楷體" pitchFamily="65" charset="-120"/>
                <a:ea typeface="標楷體" pitchFamily="65" charset="-120"/>
              </a:rPr>
              <a:t>然部分設備屬緊急搶修項目，如</a:t>
            </a:r>
            <a:r>
              <a:rPr lang="zh-TW" altLang="en-US" sz="2400" dirty="0" smtClean="0">
                <a:solidFill>
                  <a:srgbClr val="C00000"/>
                </a:solidFill>
                <a:latin typeface="標楷體" pitchFamily="65" charset="-120"/>
                <a:ea typeface="標楷體" pitchFamily="65" charset="-120"/>
              </a:rPr>
              <a:t>緊急發電機、 升降機設備及伸縮門部分，應以搶修方式辦理，地政事務所亦先修復，復建經費只支用</a:t>
            </a:r>
            <a:r>
              <a:rPr lang="en-US" altLang="zh-TW" sz="2400" dirty="0" smtClean="0">
                <a:solidFill>
                  <a:srgbClr val="C00000"/>
                </a:solidFill>
                <a:latin typeface="標楷體" pitchFamily="65" charset="-120"/>
                <a:ea typeface="標楷體" pitchFamily="65" charset="-120"/>
              </a:rPr>
              <a:t>24</a:t>
            </a:r>
            <a:r>
              <a:rPr lang="zh-TW" altLang="en-US" sz="2400" dirty="0" smtClean="0">
                <a:solidFill>
                  <a:srgbClr val="C00000"/>
                </a:solidFill>
                <a:latin typeface="標楷體" pitchFamily="65" charset="-120"/>
                <a:ea typeface="標楷體" pitchFamily="65" charset="-120"/>
              </a:rPr>
              <a:t>萬</a:t>
            </a:r>
            <a:r>
              <a:rPr lang="en-US" altLang="zh-TW" sz="2400" dirty="0" smtClean="0">
                <a:solidFill>
                  <a:srgbClr val="C00000"/>
                </a:solidFill>
                <a:latin typeface="標楷體" pitchFamily="65" charset="-120"/>
                <a:ea typeface="標楷體" pitchFamily="65" charset="-120"/>
              </a:rPr>
              <a:t>1</a:t>
            </a:r>
            <a:r>
              <a:rPr lang="zh-TW" altLang="en-US" sz="2400" dirty="0" smtClean="0">
                <a:solidFill>
                  <a:srgbClr val="C00000"/>
                </a:solidFill>
                <a:latin typeface="標楷體" pitchFamily="65" charset="-120"/>
                <a:ea typeface="標楷體" pitchFamily="65" charset="-120"/>
              </a:rPr>
              <a:t>千元</a:t>
            </a:r>
            <a:endParaRPr lang="en-US" altLang="zh-TW" sz="2800" dirty="0" smtClean="0">
              <a:solidFill>
                <a:srgbClr val="C00000"/>
              </a:solidFill>
              <a:latin typeface="標楷體" pitchFamily="65" charset="-120"/>
              <a:ea typeface="標楷體" pitchFamily="65" charset="-120"/>
            </a:endParaRPr>
          </a:p>
        </p:txBody>
      </p:sp>
      <p:sp>
        <p:nvSpPr>
          <p:cNvPr id="4" name="矩形 3"/>
          <p:cNvSpPr/>
          <p:nvPr/>
        </p:nvSpPr>
        <p:spPr>
          <a:xfrm>
            <a:off x="179512" y="4926862"/>
            <a:ext cx="6072230" cy="1857388"/>
          </a:xfrm>
          <a:prstGeom prst="rect">
            <a:avLst/>
          </a:prstGeom>
          <a:solidFill>
            <a:srgbClr val="FFD8B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defRPr/>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對局部遭受損害之公共設施，於非全面之復原重建下，進行緊急修復，避免損害再次發生或持續擴大。</a:t>
            </a:r>
            <a:endParaRPr lang="en-US" altLang="zh-TW" dirty="0" smtClean="0">
              <a:latin typeface="標楷體" pitchFamily="65" charset="-120"/>
              <a:ea typeface="標楷體" pitchFamily="65" charset="-120"/>
            </a:endParaRPr>
          </a:p>
          <a:p>
            <a:pPr>
              <a:defRPr/>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對災後臨時</a:t>
            </a:r>
            <a:r>
              <a:rPr lang="zh-TW" altLang="en-US" dirty="0" smtClean="0">
                <a:solidFill>
                  <a:srgbClr val="C00000"/>
                </a:solidFill>
                <a:latin typeface="標楷體" pitchFamily="65" charset="-120"/>
                <a:ea typeface="標楷體" pitchFamily="65" charset="-120"/>
              </a:rPr>
              <a:t>維生管線之緊急修築</a:t>
            </a:r>
            <a:r>
              <a:rPr lang="zh-TW" altLang="en-US" dirty="0" smtClean="0">
                <a:latin typeface="標楷體" pitchFamily="65" charset="-120"/>
                <a:ea typeface="標楷體" pitchFamily="65" charset="-120"/>
              </a:rPr>
              <a:t>。</a:t>
            </a:r>
            <a:endParaRPr lang="zh-TW" altLang="en-US" dirty="0"/>
          </a:p>
        </p:txBody>
      </p:sp>
      <p:sp>
        <p:nvSpPr>
          <p:cNvPr id="2" name="投影片編號版面配置區 1"/>
          <p:cNvSpPr>
            <a:spLocks noGrp="1"/>
          </p:cNvSpPr>
          <p:nvPr>
            <p:ph type="sldNum" sz="quarter" idx="12"/>
          </p:nvPr>
        </p:nvSpPr>
        <p:spPr/>
        <p:txBody>
          <a:bodyPr/>
          <a:lstStyle/>
          <a:p>
            <a:fld id="{C79A260C-9811-4191-BDF2-3767C7F3AD25}" type="slidenum">
              <a:rPr lang="fr-FR" altLang="zh-TW" smtClean="0"/>
              <a:pPr/>
              <a:t>33</a:t>
            </a:fld>
            <a:endParaRPr lang="fr-FR" altLang="zh-TW"/>
          </a:p>
        </p:txBody>
      </p:sp>
    </p:spTree>
    <p:extLst>
      <p:ext uri="{BB962C8B-B14F-4D97-AF65-F5344CB8AC3E}">
        <p14:creationId xmlns:p14="http://schemas.microsoft.com/office/powerpoint/2010/main" val="27923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285984" y="285728"/>
            <a:ext cx="6472240" cy="642942"/>
          </a:xfrm>
        </p:spPr>
        <p:txBody>
          <a:bodyPr/>
          <a:lstStyle/>
          <a:p>
            <a:pPr algn="l"/>
            <a:r>
              <a:rPr lang="en-US" altLang="zh-TW" sz="3600" dirty="0" smtClean="0">
                <a:solidFill>
                  <a:srgbClr val="593B2A"/>
                </a:solidFill>
                <a:ea typeface="標楷體" pitchFamily="65" charset="-120"/>
              </a:rPr>
              <a:t>102</a:t>
            </a:r>
            <a:r>
              <a:rPr lang="zh-TW" altLang="en-US" sz="3600" dirty="0" smtClean="0">
                <a:solidFill>
                  <a:srgbClr val="593B2A"/>
                </a:solidFill>
                <a:ea typeface="標楷體" pitchFamily="65" charset="-120"/>
              </a:rPr>
              <a:t>年辦理情形報告</a:t>
            </a:r>
            <a:endParaRPr lang="en-US" altLang="zh-TW" sz="3600" dirty="0" smtClean="0">
              <a:solidFill>
                <a:srgbClr val="593B2A"/>
              </a:solidFill>
              <a:ea typeface="標楷體" pitchFamily="65" charset="-120"/>
            </a:endParaRPr>
          </a:p>
        </p:txBody>
      </p:sp>
      <p:sp>
        <p:nvSpPr>
          <p:cNvPr id="3075" name="Espace réservé du contenu 2"/>
          <p:cNvSpPr>
            <a:spLocks noGrp="1"/>
          </p:cNvSpPr>
          <p:nvPr>
            <p:ph idx="1"/>
          </p:nvPr>
        </p:nvSpPr>
        <p:spPr>
          <a:xfrm>
            <a:off x="1789904" y="976166"/>
            <a:ext cx="7286676" cy="5857892"/>
          </a:xfrm>
        </p:spPr>
        <p:txBody>
          <a:bodyPr/>
          <a:lstStyle/>
          <a:p>
            <a:pPr marL="363538" indent="-363538">
              <a:lnSpc>
                <a:spcPct val="90000"/>
              </a:lnSpc>
              <a:buFont typeface="Wingdings" pitchFamily="2" charset="2"/>
              <a:buChar char="l"/>
            </a:pPr>
            <a:r>
              <a:rPr lang="zh-TW" altLang="en-US" sz="2800" dirty="0" smtClean="0">
                <a:solidFill>
                  <a:srgbClr val="593B2A"/>
                </a:solidFill>
                <a:latin typeface="標楷體" pitchFamily="65" charset="-120"/>
                <a:ea typeface="標楷體" pitchFamily="65" charset="-120"/>
              </a:rPr>
              <a:t>搶險搶修與復建如何區別：以</a:t>
            </a:r>
            <a:r>
              <a:rPr lang="en-US" altLang="zh-TW" sz="2800" dirty="0" smtClean="0">
                <a:solidFill>
                  <a:srgbClr val="593B2A"/>
                </a:solidFill>
                <a:latin typeface="標楷體" pitchFamily="65" charset="-120"/>
                <a:ea typeface="標楷體" pitchFamily="65" charset="-120"/>
              </a:rPr>
              <a:t>102</a:t>
            </a:r>
            <a:r>
              <a:rPr lang="zh-TW" altLang="en-US" sz="2800" dirty="0" smtClean="0">
                <a:solidFill>
                  <a:srgbClr val="593B2A"/>
                </a:solidFill>
                <a:latin typeface="標楷體" pitchFamily="65" charset="-120"/>
                <a:ea typeface="標楷體" pitchFamily="65" charset="-120"/>
              </a:rPr>
              <a:t>年</a:t>
            </a:r>
            <a:r>
              <a:rPr lang="en-US" altLang="zh-TW" sz="2800" dirty="0" smtClean="0">
                <a:solidFill>
                  <a:srgbClr val="593B2A"/>
                </a:solidFill>
                <a:latin typeface="標楷體" pitchFamily="65" charset="-120"/>
                <a:ea typeface="標楷體" pitchFamily="65" charset="-120"/>
              </a:rPr>
              <a:t>8</a:t>
            </a:r>
            <a:r>
              <a:rPr lang="zh-TW" altLang="en-US" sz="2800" dirty="0" smtClean="0">
                <a:solidFill>
                  <a:srgbClr val="593B2A"/>
                </a:solidFill>
                <a:latin typeface="標楷體" pitchFamily="65" charset="-120"/>
                <a:ea typeface="標楷體" pitchFamily="65" charset="-120"/>
              </a:rPr>
              <a:t>月潭美及康芮颱風，新化地政事務所為例</a:t>
            </a:r>
            <a:endParaRPr lang="en-US" altLang="zh-TW" sz="2800" dirty="0" smtClean="0">
              <a:solidFill>
                <a:srgbClr val="593B2A"/>
              </a:solidFill>
              <a:latin typeface="標楷體" pitchFamily="65" charset="-120"/>
              <a:ea typeface="標楷體" pitchFamily="65" charset="-120"/>
            </a:endParaRPr>
          </a:p>
        </p:txBody>
      </p:sp>
      <p:pic>
        <p:nvPicPr>
          <p:cNvPr id="6" name="圖片 5" descr="1309101330140012051.jpg"/>
          <p:cNvPicPr>
            <a:picLocks noChangeAspect="1"/>
          </p:cNvPicPr>
          <p:nvPr/>
        </p:nvPicPr>
        <p:blipFill>
          <a:blip r:embed="rId2"/>
          <a:stretch>
            <a:fillRect/>
          </a:stretch>
        </p:blipFill>
        <p:spPr>
          <a:xfrm>
            <a:off x="0" y="1988840"/>
            <a:ext cx="4572000" cy="4869160"/>
          </a:xfrm>
          <a:prstGeom prst="rect">
            <a:avLst/>
          </a:prstGeom>
          <a:ln>
            <a:noFill/>
          </a:ln>
          <a:effectLst>
            <a:softEdge rad="11250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840"/>
            <a:ext cx="4572000" cy="486916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fld id="{C79A260C-9811-4191-BDF2-3767C7F3AD25}" type="slidenum">
              <a:rPr lang="fr-FR" altLang="zh-TW" smtClean="0"/>
              <a:pPr/>
              <a:t>34</a:t>
            </a:fld>
            <a:endParaRPr lang="fr-FR" altLang="zh-TW"/>
          </a:p>
        </p:txBody>
      </p:sp>
    </p:spTree>
    <p:extLst>
      <p:ext uri="{BB962C8B-B14F-4D97-AF65-F5344CB8AC3E}">
        <p14:creationId xmlns:p14="http://schemas.microsoft.com/office/powerpoint/2010/main" val="1691007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285984" y="285728"/>
            <a:ext cx="6472240" cy="642942"/>
          </a:xfrm>
        </p:spPr>
        <p:txBody>
          <a:bodyPr/>
          <a:lstStyle/>
          <a:p>
            <a:pPr algn="l"/>
            <a:r>
              <a:rPr lang="en-US" altLang="zh-TW" sz="3600" dirty="0" smtClean="0">
                <a:solidFill>
                  <a:srgbClr val="593B2A"/>
                </a:solidFill>
                <a:ea typeface="標楷體" pitchFamily="65" charset="-120"/>
              </a:rPr>
              <a:t>102</a:t>
            </a:r>
            <a:r>
              <a:rPr lang="zh-TW" altLang="en-US" sz="3600" dirty="0" smtClean="0">
                <a:solidFill>
                  <a:srgbClr val="593B2A"/>
                </a:solidFill>
                <a:ea typeface="標楷體" pitchFamily="65" charset="-120"/>
              </a:rPr>
              <a:t>年辦理情形報告</a:t>
            </a:r>
            <a:endParaRPr lang="en-US" altLang="zh-TW" sz="3600" dirty="0" smtClean="0">
              <a:solidFill>
                <a:srgbClr val="593B2A"/>
              </a:solidFill>
              <a:ea typeface="標楷體" pitchFamily="65" charset="-120"/>
            </a:endParaRPr>
          </a:p>
        </p:txBody>
      </p:sp>
      <p:sp>
        <p:nvSpPr>
          <p:cNvPr id="3075" name="Espace réservé du contenu 2"/>
          <p:cNvSpPr>
            <a:spLocks noGrp="1"/>
          </p:cNvSpPr>
          <p:nvPr>
            <p:ph idx="1"/>
          </p:nvPr>
        </p:nvSpPr>
        <p:spPr>
          <a:xfrm>
            <a:off x="1714480" y="1000108"/>
            <a:ext cx="7286676" cy="5857892"/>
          </a:xfrm>
        </p:spPr>
        <p:txBody>
          <a:bodyPr/>
          <a:lstStyle/>
          <a:p>
            <a:pPr marL="363538" indent="-363538">
              <a:lnSpc>
                <a:spcPct val="90000"/>
              </a:lnSpc>
              <a:buFont typeface="Wingdings" pitchFamily="2" charset="2"/>
              <a:buChar char="l"/>
            </a:pPr>
            <a:r>
              <a:rPr lang="zh-TW" altLang="en-US" sz="2800" dirty="0" smtClean="0">
                <a:latin typeface="標楷體" pitchFamily="65" charset="-120"/>
                <a:ea typeface="標楷體" pitchFamily="65" charset="-120"/>
              </a:rPr>
              <a:t>搶險搶修與復建如何區別：以</a:t>
            </a:r>
            <a:r>
              <a:rPr lang="en-US" altLang="zh-TW" sz="2800" dirty="0" smtClean="0">
                <a:latin typeface="標楷體" pitchFamily="65" charset="-120"/>
                <a:ea typeface="標楷體" pitchFamily="65" charset="-120"/>
              </a:rPr>
              <a:t>102</a:t>
            </a:r>
            <a:r>
              <a:rPr lang="zh-TW" altLang="en-US"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8</a:t>
            </a:r>
            <a:r>
              <a:rPr lang="zh-TW" altLang="en-US" sz="2800" dirty="0" smtClean="0">
                <a:latin typeface="標楷體" pitchFamily="65" charset="-120"/>
                <a:ea typeface="標楷體" pitchFamily="65" charset="-120"/>
              </a:rPr>
              <a:t>月潭美及康芮颱風，新化地政事務所為例</a:t>
            </a:r>
            <a:endParaRPr lang="en-US" altLang="zh-TW" sz="2800" dirty="0" smtClean="0">
              <a:latin typeface="標楷體" pitchFamily="65" charset="-120"/>
              <a:ea typeface="標楷體" pitchFamily="65" charset="-12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 t="2531" r="461" b="59603"/>
          <a:stretch/>
        </p:blipFill>
        <p:spPr bwMode="auto">
          <a:xfrm>
            <a:off x="0" y="1916832"/>
            <a:ext cx="4572000" cy="4941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832"/>
            <a:ext cx="4572000" cy="4941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C79A260C-9811-4191-BDF2-3767C7F3AD25}" type="slidenum">
              <a:rPr lang="fr-FR" altLang="zh-TW" smtClean="0"/>
              <a:pPr/>
              <a:t>35</a:t>
            </a:fld>
            <a:endParaRPr lang="fr-FR" altLang="zh-TW"/>
          </a:p>
        </p:txBody>
      </p:sp>
    </p:spTree>
    <p:extLst>
      <p:ext uri="{BB962C8B-B14F-4D97-AF65-F5344CB8AC3E}">
        <p14:creationId xmlns:p14="http://schemas.microsoft.com/office/powerpoint/2010/main" val="349117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a:xfrm>
            <a:off x="250825" y="214313"/>
            <a:ext cx="8693150" cy="9112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1"/>
          <a:lstStyle/>
          <a:p>
            <a:pPr marL="0" indent="0">
              <a:lnSpc>
                <a:spcPts val="6000"/>
              </a:lnSpc>
            </a:pPr>
            <a:r>
              <a:rPr lang="zh-TW" altLang="en-US" sz="4000" dirty="0">
                <a:latin typeface="微軟正黑體" panose="020B0604030504040204" pitchFamily="34" charset="-120"/>
                <a:ea typeface="微軟正黑體" panose="020B0604030504040204" pitchFamily="34" charset="-120"/>
              </a:rPr>
              <a:t>四、歷年缺失說明及解釋</a:t>
            </a:r>
            <a:r>
              <a:rPr lang="zh-TW" altLang="en-US" sz="4000" dirty="0" smtClean="0">
                <a:latin typeface="微軟正黑體" panose="020B0604030504040204" pitchFamily="34" charset="-120"/>
                <a:ea typeface="微軟正黑體" panose="020B0604030504040204" pitchFamily="34" charset="-120"/>
              </a:rPr>
              <a:t>案例</a:t>
            </a:r>
            <a:r>
              <a:rPr lang="zh-TW" altLang="en-US" sz="4000" dirty="0">
                <a:latin typeface="微軟正黑體" panose="020B0604030504040204" pitchFamily="34" charset="-120"/>
                <a:ea typeface="微軟正黑體" panose="020B0604030504040204" pitchFamily="34" charset="-120"/>
              </a:rPr>
              <a:t>參考</a:t>
            </a:r>
            <a:endParaRPr lang="en-US" altLang="zh-TW" sz="4000" dirty="0">
              <a:latin typeface="微軟正黑體" panose="020B0604030504040204" pitchFamily="34" charset="-120"/>
              <a:ea typeface="微軟正黑體" panose="020B0604030504040204" pitchFamily="34" charset="-120"/>
            </a:endParaRPr>
          </a:p>
        </p:txBody>
      </p:sp>
      <p:sp>
        <p:nvSpPr>
          <p:cNvPr id="248837" name="Text Box 5"/>
          <p:cNvSpPr txBox="1">
            <a:spLocks noChangeArrowheads="1"/>
          </p:cNvSpPr>
          <p:nvPr/>
        </p:nvSpPr>
        <p:spPr bwMode="auto">
          <a:xfrm>
            <a:off x="755650" y="1268413"/>
            <a:ext cx="6913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zh-TW" altLang="en-US" sz="2800">
                <a:ea typeface="標楷體" pitchFamily="65" charset="-120"/>
              </a:rPr>
              <a:t>年久失修</a:t>
            </a:r>
          </a:p>
        </p:txBody>
      </p:sp>
      <p:sp>
        <p:nvSpPr>
          <p:cNvPr id="248839" name="Text Box 7"/>
          <p:cNvSpPr txBox="1">
            <a:spLocks noChangeArrowheads="1"/>
          </p:cNvSpPr>
          <p:nvPr/>
        </p:nvSpPr>
        <p:spPr bwMode="auto">
          <a:xfrm>
            <a:off x="755650" y="1987550"/>
            <a:ext cx="6913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zh-TW" altLang="en-US" sz="2800">
                <a:ea typeface="標楷體" pitchFamily="65" charset="-120"/>
              </a:rPr>
              <a:t>以前年度復建工程 及 搶修險</a:t>
            </a:r>
          </a:p>
        </p:txBody>
      </p:sp>
      <p:sp>
        <p:nvSpPr>
          <p:cNvPr id="248841" name="Text Box 9"/>
          <p:cNvSpPr txBox="1">
            <a:spLocks noChangeArrowheads="1"/>
          </p:cNvSpPr>
          <p:nvPr/>
        </p:nvSpPr>
        <p:spPr bwMode="auto">
          <a:xfrm>
            <a:off x="755650" y="2708275"/>
            <a:ext cx="6913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zh-TW" altLang="en-US" sz="2800">
                <a:ea typeface="標楷體" pitchFamily="65" charset="-120"/>
              </a:rPr>
              <a:t>公共造產之搶修搶險</a:t>
            </a:r>
          </a:p>
        </p:txBody>
      </p:sp>
      <p:sp>
        <p:nvSpPr>
          <p:cNvPr id="248843" name="Text Box 11"/>
          <p:cNvSpPr txBox="1">
            <a:spLocks noChangeArrowheads="1"/>
          </p:cNvSpPr>
          <p:nvPr/>
        </p:nvSpPr>
        <p:spPr bwMode="auto">
          <a:xfrm>
            <a:off x="755650" y="4148138"/>
            <a:ext cx="6913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en-US" altLang="zh-TW" sz="2800">
                <a:ea typeface="標楷體" pitchFamily="65" charset="-120"/>
              </a:rPr>
              <a:t>OOO</a:t>
            </a:r>
            <a:r>
              <a:rPr lang="zh-TW" altLang="en-US" sz="2800">
                <a:ea typeface="標楷體" pitchFamily="65" charset="-120"/>
              </a:rPr>
              <a:t>設備改善更新工程</a:t>
            </a:r>
          </a:p>
        </p:txBody>
      </p:sp>
      <p:sp>
        <p:nvSpPr>
          <p:cNvPr id="248845" name="Text Box 13"/>
          <p:cNvSpPr txBox="1">
            <a:spLocks noChangeArrowheads="1"/>
          </p:cNvSpPr>
          <p:nvPr/>
        </p:nvSpPr>
        <p:spPr bwMode="auto">
          <a:xfrm>
            <a:off x="755650" y="4868863"/>
            <a:ext cx="6913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en-US" altLang="zh-TW" sz="2800">
                <a:ea typeface="標楷體" pitchFamily="65" charset="-120"/>
              </a:rPr>
              <a:t>OOO</a:t>
            </a:r>
            <a:r>
              <a:rPr lang="zh-TW" altLang="en-US" sz="2800">
                <a:ea typeface="標楷體" pitchFamily="65" charset="-120"/>
              </a:rPr>
              <a:t>造景植栽</a:t>
            </a:r>
          </a:p>
        </p:txBody>
      </p:sp>
      <p:sp>
        <p:nvSpPr>
          <p:cNvPr id="248846" name="Text Box 14"/>
          <p:cNvSpPr txBox="1">
            <a:spLocks noChangeArrowheads="1"/>
          </p:cNvSpPr>
          <p:nvPr/>
        </p:nvSpPr>
        <p:spPr bwMode="auto">
          <a:xfrm>
            <a:off x="755650" y="3429000"/>
            <a:ext cx="6913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zh-TW" altLang="en-US" sz="2800">
                <a:ea typeface="標楷體" pitchFamily="65" charset="-120"/>
              </a:rPr>
              <a:t>張三宅內土石清運</a:t>
            </a:r>
          </a:p>
        </p:txBody>
      </p:sp>
      <p:sp>
        <p:nvSpPr>
          <p:cNvPr id="248847" name="Text Box 15"/>
          <p:cNvSpPr txBox="1">
            <a:spLocks noChangeArrowheads="1"/>
          </p:cNvSpPr>
          <p:nvPr/>
        </p:nvSpPr>
        <p:spPr bwMode="auto">
          <a:xfrm>
            <a:off x="755650" y="5589588"/>
            <a:ext cx="6913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2"/>
              </a:buBlip>
            </a:pPr>
            <a:r>
              <a:rPr lang="zh-TW" altLang="en-US" sz="2800">
                <a:ea typeface="標楷體" pitchFamily="65" charset="-120"/>
              </a:rPr>
              <a:t>路面油漬清理</a:t>
            </a:r>
          </a:p>
        </p:txBody>
      </p:sp>
    </p:spTree>
    <p:extLst>
      <p:ext uri="{BB962C8B-B14F-4D97-AF65-F5344CB8AC3E}">
        <p14:creationId xmlns:p14="http://schemas.microsoft.com/office/powerpoint/2010/main" val="2079160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250825" y="214313"/>
            <a:ext cx="8693150" cy="9112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1"/>
          <a:lstStyle/>
          <a:p>
            <a:r>
              <a:rPr lang="zh-TW" altLang="en-US" sz="4000" dirty="0">
                <a:latin typeface="微軟正黑體" panose="020B0604030504040204" pitchFamily="34" charset="-120"/>
                <a:ea typeface="微軟正黑體" panose="020B0604030504040204" pitchFamily="34" charset="-120"/>
              </a:rPr>
              <a:t>四、歷年缺失說明及解釋案例參考</a:t>
            </a:r>
            <a:endParaRPr lang="zh-TW" altLang="en-US" sz="3600" b="0" dirty="0">
              <a:solidFill>
                <a:schemeClr val="accent2"/>
              </a:solidFill>
              <a:latin typeface="標楷體" pitchFamily="65" charset="-120"/>
            </a:endParaRPr>
          </a:p>
        </p:txBody>
      </p:sp>
      <p:sp>
        <p:nvSpPr>
          <p:cNvPr id="249861" name="Text Box 5"/>
          <p:cNvSpPr txBox="1">
            <a:spLocks noChangeArrowheads="1"/>
          </p:cNvSpPr>
          <p:nvPr/>
        </p:nvSpPr>
        <p:spPr bwMode="auto">
          <a:xfrm>
            <a:off x="827088" y="1268413"/>
            <a:ext cx="6913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19088">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3"/>
              </a:buBlip>
            </a:pPr>
            <a:r>
              <a:rPr lang="zh-TW" altLang="en-US" sz="2800">
                <a:ea typeface="標楷體" pitchFamily="65" charset="-120"/>
              </a:rPr>
              <a:t>預防性 枯木清理</a:t>
            </a:r>
          </a:p>
        </p:txBody>
      </p:sp>
      <p:sp>
        <p:nvSpPr>
          <p:cNvPr id="249862" name="Text Box 6"/>
          <p:cNvSpPr txBox="1">
            <a:spLocks noChangeArrowheads="1"/>
          </p:cNvSpPr>
          <p:nvPr/>
        </p:nvSpPr>
        <p:spPr bwMode="auto">
          <a:xfrm>
            <a:off x="827088" y="3714750"/>
            <a:ext cx="69135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3"/>
              </a:buBlip>
            </a:pPr>
            <a:r>
              <a:rPr lang="zh-TW" altLang="en-US" sz="2800">
                <a:ea typeface="標楷體" pitchFamily="65" charset="-120"/>
              </a:rPr>
              <a:t>火災救助金</a:t>
            </a:r>
          </a:p>
        </p:txBody>
      </p:sp>
      <p:sp>
        <p:nvSpPr>
          <p:cNvPr id="249864" name="Text Box 8"/>
          <p:cNvSpPr txBox="1">
            <a:spLocks noChangeArrowheads="1"/>
          </p:cNvSpPr>
          <p:nvPr/>
        </p:nvSpPr>
        <p:spPr bwMode="auto">
          <a:xfrm>
            <a:off x="827088" y="4398963"/>
            <a:ext cx="6913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3"/>
              </a:buBlip>
            </a:pPr>
            <a:r>
              <a:rPr lang="zh-TW" altLang="en-US" sz="2800">
                <a:ea typeface="標楷體" pitchFamily="65" charset="-120"/>
              </a:rPr>
              <a:t>災害應變中心便當</a:t>
            </a:r>
            <a:r>
              <a:rPr lang="en-US" altLang="zh-TW" sz="2800">
                <a:ea typeface="標楷體" pitchFamily="65" charset="-120"/>
              </a:rPr>
              <a:t>…</a:t>
            </a:r>
            <a:r>
              <a:rPr lang="zh-TW" altLang="en-US" sz="2800">
                <a:ea typeface="標楷體" pitchFamily="65" charset="-120"/>
              </a:rPr>
              <a:t>費用</a:t>
            </a:r>
          </a:p>
        </p:txBody>
      </p:sp>
      <p:sp>
        <p:nvSpPr>
          <p:cNvPr id="249865" name="Text Box 9"/>
          <p:cNvSpPr txBox="1">
            <a:spLocks noChangeArrowheads="1"/>
          </p:cNvSpPr>
          <p:nvPr/>
        </p:nvSpPr>
        <p:spPr bwMode="auto">
          <a:xfrm>
            <a:off x="827088" y="2603500"/>
            <a:ext cx="69135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3"/>
              </a:buBlip>
            </a:pPr>
            <a:r>
              <a:rPr lang="en-US" altLang="zh-TW" sz="2800" dirty="0">
                <a:ea typeface="標楷體" pitchFamily="65" charset="-120"/>
              </a:rPr>
              <a:t>OOO</a:t>
            </a:r>
            <a:r>
              <a:rPr lang="zh-TW" altLang="en-US" sz="2800" dirty="0">
                <a:ea typeface="標楷體" pitchFamily="65" charset="-120"/>
              </a:rPr>
              <a:t>國小因淹水設備毁損，重新購置鋼琴、電腦及課桌椅等</a:t>
            </a:r>
          </a:p>
        </p:txBody>
      </p:sp>
      <p:sp>
        <p:nvSpPr>
          <p:cNvPr id="249866" name="Text Box 10"/>
          <p:cNvSpPr txBox="1">
            <a:spLocks noChangeArrowheads="1"/>
          </p:cNvSpPr>
          <p:nvPr/>
        </p:nvSpPr>
        <p:spPr bwMode="auto">
          <a:xfrm>
            <a:off x="827088" y="5084763"/>
            <a:ext cx="69135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3"/>
              </a:buBlip>
            </a:pPr>
            <a:r>
              <a:rPr lang="zh-TW" altLang="en-US" sz="2800" dirty="0">
                <a:ea typeface="標楷體" pitchFamily="65" charset="-120"/>
              </a:rPr>
              <a:t>演習、外聘專家學者參與防救災會議出席費、防災資料及宣導品</a:t>
            </a:r>
          </a:p>
        </p:txBody>
      </p:sp>
      <p:sp>
        <p:nvSpPr>
          <p:cNvPr id="249867" name="Text Box 11"/>
          <p:cNvSpPr txBox="1">
            <a:spLocks noChangeArrowheads="1"/>
          </p:cNvSpPr>
          <p:nvPr/>
        </p:nvSpPr>
        <p:spPr bwMode="auto">
          <a:xfrm>
            <a:off x="827088" y="1989138"/>
            <a:ext cx="6913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28600">
              <a:spcBef>
                <a:spcPct val="0"/>
              </a:spcBef>
              <a:defRPr kumimoji="1">
                <a:solidFill>
                  <a:schemeClr val="tx1"/>
                </a:solidFill>
                <a:latin typeface="Arial" charset="0"/>
                <a:ea typeface="新細明體" charset="-120"/>
              </a:defRPr>
            </a:lvl1pPr>
            <a:lvl2pPr marL="1701800">
              <a:spcBef>
                <a:spcPct val="0"/>
              </a:spcBef>
              <a:defRPr kumimoji="1">
                <a:solidFill>
                  <a:schemeClr val="tx1"/>
                </a:solidFill>
                <a:latin typeface="Arial" charset="0"/>
                <a:ea typeface="新細明體" charset="-120"/>
              </a:defRPr>
            </a:lvl2pPr>
            <a:lvl3pPr marL="1881188">
              <a:spcBef>
                <a:spcPct val="0"/>
              </a:spcBef>
              <a:defRPr kumimoji="1">
                <a:solidFill>
                  <a:schemeClr val="tx1"/>
                </a:solidFill>
                <a:latin typeface="Arial" charset="0"/>
                <a:ea typeface="新細明體" charset="-120"/>
              </a:defRPr>
            </a:lvl3pPr>
            <a:lvl4pPr marL="2060575">
              <a:spcBef>
                <a:spcPct val="0"/>
              </a:spcBef>
              <a:defRPr kumimoji="1">
                <a:solidFill>
                  <a:schemeClr val="tx1"/>
                </a:solidFill>
                <a:latin typeface="Arial" charset="0"/>
                <a:ea typeface="新細明體" charset="-120"/>
              </a:defRPr>
            </a:lvl4pPr>
            <a:lvl5pPr marL="2239963">
              <a:spcBef>
                <a:spcPct val="0"/>
              </a:spcBef>
              <a:defRPr kumimoji="1">
                <a:solidFill>
                  <a:schemeClr val="tx1"/>
                </a:solidFill>
                <a:latin typeface="Arial" charset="0"/>
                <a:ea typeface="新細明體" charset="-120"/>
              </a:defRPr>
            </a:lvl5pPr>
            <a:lvl6pPr marL="2697163" fontAlgn="base">
              <a:spcBef>
                <a:spcPct val="0"/>
              </a:spcBef>
              <a:spcAft>
                <a:spcPct val="0"/>
              </a:spcAft>
              <a:defRPr kumimoji="1">
                <a:solidFill>
                  <a:schemeClr val="tx1"/>
                </a:solidFill>
                <a:latin typeface="Arial" charset="0"/>
                <a:ea typeface="新細明體" charset="-120"/>
              </a:defRPr>
            </a:lvl6pPr>
            <a:lvl7pPr marL="3154363" fontAlgn="base">
              <a:spcBef>
                <a:spcPct val="0"/>
              </a:spcBef>
              <a:spcAft>
                <a:spcPct val="0"/>
              </a:spcAft>
              <a:defRPr kumimoji="1">
                <a:solidFill>
                  <a:schemeClr val="tx1"/>
                </a:solidFill>
                <a:latin typeface="Arial" charset="0"/>
                <a:ea typeface="新細明體" charset="-120"/>
              </a:defRPr>
            </a:lvl7pPr>
            <a:lvl8pPr marL="3611563" fontAlgn="base">
              <a:spcBef>
                <a:spcPct val="0"/>
              </a:spcBef>
              <a:spcAft>
                <a:spcPct val="0"/>
              </a:spcAft>
              <a:defRPr kumimoji="1">
                <a:solidFill>
                  <a:schemeClr val="tx1"/>
                </a:solidFill>
                <a:latin typeface="Arial" charset="0"/>
                <a:ea typeface="新細明體" charset="-120"/>
              </a:defRPr>
            </a:lvl8pPr>
            <a:lvl9pPr marL="4068763" fontAlgn="base">
              <a:spcBef>
                <a:spcPct val="0"/>
              </a:spcBef>
              <a:spcAft>
                <a:spcPct val="0"/>
              </a:spcAft>
              <a:defRPr kumimoji="1">
                <a:solidFill>
                  <a:schemeClr val="tx1"/>
                </a:solidFill>
                <a:latin typeface="Arial" charset="0"/>
                <a:ea typeface="新細明體" charset="-120"/>
              </a:defRPr>
            </a:lvl9pPr>
          </a:lstStyle>
          <a:p>
            <a:pPr>
              <a:spcBef>
                <a:spcPct val="50000"/>
              </a:spcBef>
              <a:buFont typeface="Wingdings" pitchFamily="2" charset="2"/>
              <a:buBlip>
                <a:blip r:embed="rId3"/>
              </a:buBlip>
            </a:pPr>
            <a:r>
              <a:rPr lang="zh-TW" altLang="en-US" sz="2800">
                <a:ea typeface="標楷體" pitchFamily="65" charset="-120"/>
              </a:rPr>
              <a:t>清淤</a:t>
            </a:r>
          </a:p>
        </p:txBody>
      </p:sp>
    </p:spTree>
    <p:extLst>
      <p:ext uri="{BB962C8B-B14F-4D97-AF65-F5344CB8AC3E}">
        <p14:creationId xmlns:p14="http://schemas.microsoft.com/office/powerpoint/2010/main" val="2995174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27584" y="0"/>
            <a:ext cx="8064896" cy="7270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1"/>
          <a:lstStyle/>
          <a:p>
            <a:r>
              <a:rPr lang="zh-TW" altLang="en-US" sz="4000" dirty="0">
                <a:latin typeface="微軟正黑體" panose="020B0604030504040204" pitchFamily="34" charset="-120"/>
                <a:ea typeface="微軟正黑體" panose="020B0604030504040204" pitchFamily="34" charset="-120"/>
              </a:rPr>
              <a:t>四、歷年缺失說明及解案例參考</a:t>
            </a:r>
            <a:endParaRPr lang="en-US" altLang="zh-TW" sz="4800" b="0" dirty="0">
              <a:solidFill>
                <a:schemeClr val="accent2"/>
              </a:solidFill>
              <a:latin typeface="標楷體" pitchFamily="65" charset="-120"/>
            </a:endParaRPr>
          </a:p>
        </p:txBody>
      </p:sp>
      <p:sp>
        <p:nvSpPr>
          <p:cNvPr id="189443" name="Rectangle 3"/>
          <p:cNvSpPr>
            <a:spLocks noGrp="1" noChangeArrowheads="1"/>
          </p:cNvSpPr>
          <p:nvPr>
            <p:ph type="body" idx="1"/>
          </p:nvPr>
        </p:nvSpPr>
        <p:spPr>
          <a:xfrm>
            <a:off x="250825" y="764704"/>
            <a:ext cx="8893175" cy="6093296"/>
          </a:xfrm>
        </p:spPr>
        <p:txBody>
          <a:bodyPr/>
          <a:lstStyle/>
          <a:p>
            <a:pPr marL="0" indent="266700">
              <a:lnSpc>
                <a:spcPts val="3000"/>
              </a:lnSpc>
            </a:pPr>
            <a:r>
              <a:rPr kumimoji="0" lang="zh-TW" altLang="en-US" b="1" dirty="0">
                <a:latin typeface="微軟正黑體" panose="020B0604030504040204" pitchFamily="34" charset="-120"/>
                <a:ea typeface="微軟正黑體" panose="020B0604030504040204" pitchFamily="34" charset="-120"/>
              </a:rPr>
              <a:t>災後「災區環境清理」得否由災害準備金支應</a:t>
            </a:r>
            <a:endParaRPr kumimoji="0" lang="zh-TW" altLang="en-US" dirty="0">
              <a:latin typeface="微軟正黑體" panose="020B0604030504040204" pitchFamily="34" charset="-120"/>
              <a:ea typeface="微軟正黑體" panose="020B0604030504040204" pitchFamily="34" charset="-120"/>
            </a:endParaRPr>
          </a:p>
          <a:p>
            <a:pPr marL="0" indent="266700">
              <a:lnSpc>
                <a:spcPts val="3000"/>
              </a:lnSpc>
              <a:buFontTx/>
              <a:buNone/>
            </a:pPr>
            <a:r>
              <a:rPr kumimoji="0" lang="zh-TW" altLang="en-US" sz="2000" dirty="0">
                <a:latin typeface="微軟正黑體" panose="020B0604030504040204" pitchFamily="34" charset="-120"/>
                <a:ea typeface="微軟正黑體" panose="020B0604030504040204" pitchFamily="34" charset="-120"/>
              </a:rPr>
              <a:t>依地方制度法規定，縣（市）預算編列與執行等財務收支及管理係屬其自治事項，且其自成為一單獨之總預算體系，爰災後垃圾處理所需之相關經費，得否由地方政府災害準備金支應，</a:t>
            </a:r>
            <a:r>
              <a:rPr kumimoji="0" lang="zh-TW" altLang="en-US" sz="2000" b="1" u="sng" dirty="0">
                <a:latin typeface="微軟正黑體" panose="020B0604030504040204" pitchFamily="34" charset="-120"/>
                <a:ea typeface="微軟正黑體" panose="020B0604030504040204" pitchFamily="34" charset="-120"/>
              </a:rPr>
              <a:t>宜由地方政府本地方自治精神依權責辦理</a:t>
            </a:r>
            <a:r>
              <a:rPr kumimoji="0" lang="zh-TW" altLang="en-US" sz="2000" dirty="0">
                <a:latin typeface="微軟正黑體" panose="020B0604030504040204" pitchFamily="34" charset="-120"/>
                <a:ea typeface="微軟正黑體" panose="020B0604030504040204" pitchFamily="34" charset="-120"/>
              </a:rPr>
              <a:t>。</a:t>
            </a:r>
          </a:p>
          <a:p>
            <a:pPr marL="0" indent="266700">
              <a:lnSpc>
                <a:spcPts val="3000"/>
              </a:lnSpc>
              <a:buFontTx/>
              <a:buNone/>
            </a:pPr>
            <a:r>
              <a:rPr kumimoji="0" lang="zh-TW" altLang="en-US" sz="2000" dirty="0">
                <a:latin typeface="微軟正黑體" panose="020B0604030504040204" pitchFamily="34" charset="-120"/>
                <a:ea typeface="微軟正黑體" panose="020B0604030504040204" pitchFamily="34" charset="-120"/>
              </a:rPr>
              <a:t>有關「中央對各級地方政府支用災害準備金審查原則」係地方政府復建經費須中央補助時，中央政府就其動支自有災害準備金支用情形之認列，所訂定之一致性規範，以</a:t>
            </a:r>
            <a:r>
              <a:rPr kumimoji="0" lang="zh-TW" altLang="en-US" sz="2000" b="1" u="sng" dirty="0">
                <a:latin typeface="微軟正黑體" panose="020B0604030504040204" pitchFamily="34" charset="-120"/>
                <a:ea typeface="微軟正黑體" panose="020B0604030504040204" pitchFamily="34" charset="-120"/>
              </a:rPr>
              <a:t>作為行政院核定中央補助救災經費之認列依據</a:t>
            </a:r>
            <a:r>
              <a:rPr kumimoji="0" lang="zh-TW" altLang="en-US" sz="2000" dirty="0">
                <a:latin typeface="微軟正黑體" panose="020B0604030504040204" pitchFamily="34" charset="-120"/>
                <a:ea typeface="微軟正黑體" panose="020B0604030504040204" pitchFamily="34" charset="-120"/>
              </a:rPr>
              <a:t>，爰</a:t>
            </a:r>
            <a:r>
              <a:rPr kumimoji="0" lang="zh-TW" altLang="en-US" sz="2000" b="1" u="sng" dirty="0">
                <a:latin typeface="微軟正黑體" panose="020B0604030504040204" pitchFamily="34" charset="-120"/>
                <a:ea typeface="微軟正黑體" panose="020B0604030504040204" pitchFamily="34" charset="-120"/>
              </a:rPr>
              <a:t>倘地方政府年度中無中央補助之需求，則無該審查原則之適用</a:t>
            </a:r>
            <a:r>
              <a:rPr kumimoji="0" lang="zh-TW" altLang="en-US" sz="2000" dirty="0">
                <a:latin typeface="微軟正黑體" panose="020B0604030504040204" pitchFamily="34" charset="-120"/>
                <a:ea typeface="微軟正黑體" panose="020B0604030504040204" pitchFamily="34" charset="-120"/>
              </a:rPr>
              <a:t>。</a:t>
            </a:r>
          </a:p>
          <a:p>
            <a:pPr marL="0" indent="266700">
              <a:lnSpc>
                <a:spcPts val="3000"/>
              </a:lnSpc>
              <a:buFontTx/>
              <a:buNone/>
            </a:pPr>
            <a:r>
              <a:rPr kumimoji="0" lang="zh-TW" altLang="en-US" sz="2000" dirty="0">
                <a:latin typeface="微軟正黑體" panose="020B0604030504040204" pitchFamily="34" charset="-120"/>
                <a:ea typeface="微軟正黑體" panose="020B0604030504040204" pitchFamily="34" charset="-120"/>
              </a:rPr>
              <a:t>上開原則第</a:t>
            </a:r>
            <a:r>
              <a:rPr kumimoji="0" lang="en-US" altLang="zh-TW" sz="2000" dirty="0">
                <a:latin typeface="微軟正黑體" panose="020B0604030504040204" pitchFamily="34" charset="-120"/>
                <a:ea typeface="微軟正黑體" panose="020B0604030504040204" pitchFamily="34" charset="-120"/>
              </a:rPr>
              <a:t>3</a:t>
            </a:r>
            <a:r>
              <a:rPr kumimoji="0" lang="zh-TW" altLang="en-US" sz="2000" dirty="0">
                <a:latin typeface="微軟正黑體" panose="020B0604030504040204" pitchFamily="34" charset="-120"/>
                <a:ea typeface="微軟正黑體" panose="020B0604030504040204" pitchFamily="34" charset="-120"/>
              </a:rPr>
              <a:t>點所定得予認列支用範圍，其中「災區環境清理」之適用係凡與災害具關聯性之範圍及清理事項，其所需相關經費，即可動支災害準備金予以支應。惟其</a:t>
            </a:r>
            <a:r>
              <a:rPr kumimoji="0" lang="zh-TW" altLang="en-US" sz="2000" dirty="0">
                <a:solidFill>
                  <a:srgbClr val="006600"/>
                </a:solidFill>
                <a:latin typeface="微軟正黑體" panose="020B0604030504040204" pitchFamily="34" charset="-120"/>
                <a:ea typeface="微軟正黑體" panose="020B0604030504040204" pitchFamily="34" charset="-120"/>
              </a:rPr>
              <a:t>究適用於災害發生後多久之時間點，基於災害類別態樣不一，尚難界定，爰倘地方政府復建經費須中央補助時，本總處於年度終了書面審查其災害準備金支用情形時，仍須審酌其與</a:t>
            </a:r>
            <a:r>
              <a:rPr kumimoji="0" lang="zh-TW" altLang="en-US" sz="2800" b="1" dirty="0">
                <a:solidFill>
                  <a:srgbClr val="006600"/>
                </a:solidFill>
                <a:latin typeface="微軟正黑體" panose="020B0604030504040204" pitchFamily="34" charset="-120"/>
                <a:ea typeface="微軟正黑體" panose="020B0604030504040204" pitchFamily="34" charset="-120"/>
              </a:rPr>
              <a:t>當次災害之關聯性及合理性據以審認</a:t>
            </a:r>
            <a:r>
              <a:rPr kumimoji="0" lang="zh-TW" altLang="en-US" sz="2000" dirty="0">
                <a:solidFill>
                  <a:srgbClr val="0066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37360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16013" y="333375"/>
            <a:ext cx="7056437" cy="719138"/>
          </a:xfrm>
        </p:spPr>
        <p:txBody>
          <a:bodyPr/>
          <a:lstStyle/>
          <a:p>
            <a:pPr eaLnBrk="1" hangingPunct="1"/>
            <a:r>
              <a:rPr lang="zh-TW" altLang="en-US" sz="4800" smtClean="0">
                <a:latin typeface="標楷體" pitchFamily="65" charset="-120"/>
              </a:rPr>
              <a:t>相關解釋案例參考</a:t>
            </a:r>
            <a:r>
              <a:rPr lang="en-US" altLang="zh-TW" sz="4800" smtClean="0">
                <a:latin typeface="標楷體" pitchFamily="65" charset="-120"/>
              </a:rPr>
              <a:t>(</a:t>
            </a:r>
            <a:r>
              <a:rPr lang="zh-TW" altLang="en-US" sz="4800" smtClean="0">
                <a:latin typeface="標楷體" pitchFamily="65" charset="-120"/>
              </a:rPr>
              <a:t>續</a:t>
            </a:r>
            <a:r>
              <a:rPr lang="en-US" altLang="zh-TW" sz="4800" smtClean="0">
                <a:latin typeface="標楷體" pitchFamily="65" charset="-120"/>
              </a:rPr>
              <a:t>4)</a:t>
            </a:r>
          </a:p>
        </p:txBody>
      </p:sp>
      <p:sp>
        <p:nvSpPr>
          <p:cNvPr id="44035" name="Rectangle 3"/>
          <p:cNvSpPr>
            <a:spLocks noGrp="1" noChangeArrowheads="1"/>
          </p:cNvSpPr>
          <p:nvPr>
            <p:ph type="body" idx="1"/>
          </p:nvPr>
        </p:nvSpPr>
        <p:spPr>
          <a:xfrm>
            <a:off x="250825" y="1125538"/>
            <a:ext cx="8893175" cy="5732462"/>
          </a:xfrm>
        </p:spPr>
        <p:txBody>
          <a:bodyPr/>
          <a:lstStyle/>
          <a:p>
            <a:pPr marL="0" indent="0" eaLnBrk="1" hangingPunct="1">
              <a:lnSpc>
                <a:spcPts val="3200"/>
              </a:lnSpc>
            </a:pPr>
            <a:r>
              <a:rPr kumimoji="0" lang="zh-TW" altLang="en-US" sz="2800" b="1" dirty="0" smtClean="0">
                <a:latin typeface="微軟正黑體" panose="020B0604030504040204" pitchFamily="34" charset="-120"/>
                <a:ea typeface="微軟正黑體" panose="020B0604030504040204" pitchFamily="34" charset="-120"/>
              </a:rPr>
              <a:t>辦理重建人員加班費可否於災害準備金認列</a:t>
            </a:r>
            <a:endParaRPr kumimoji="0" lang="zh-TW" altLang="en-US" sz="2800" dirty="0" smtClean="0">
              <a:latin typeface="微軟正黑體" panose="020B0604030504040204" pitchFamily="34" charset="-120"/>
              <a:ea typeface="微軟正黑體" panose="020B0604030504040204" pitchFamily="34" charset="-120"/>
            </a:endParaRPr>
          </a:p>
          <a:p>
            <a:pPr marL="0" indent="0" eaLnBrk="1" hangingPunct="1">
              <a:lnSpc>
                <a:spcPts val="3200"/>
              </a:lnSpc>
              <a:buFont typeface="Wingdings" pitchFamily="2" charset="2"/>
              <a:buNone/>
            </a:pPr>
            <a:r>
              <a:rPr kumimoji="0" lang="zh-TW" altLang="en-US" sz="2400" dirty="0" smtClean="0">
                <a:latin typeface="微軟正黑體" panose="020B0604030504040204" pitchFamily="34" charset="-120"/>
                <a:ea typeface="微軟正黑體" panose="020B0604030504040204" pitchFamily="34" charset="-120"/>
              </a:rPr>
              <a:t>（行政院主計處</a:t>
            </a:r>
            <a:r>
              <a:rPr kumimoji="0" lang="en-US" altLang="zh-TW" sz="2400" dirty="0" smtClean="0">
                <a:latin typeface="微軟正黑體" panose="020B0604030504040204" pitchFamily="34" charset="-120"/>
                <a:ea typeface="微軟正黑體" panose="020B0604030504040204" pitchFamily="34" charset="-120"/>
              </a:rPr>
              <a:t>98.10.1</a:t>
            </a:r>
            <a:r>
              <a:rPr kumimoji="0" lang="zh-TW" altLang="en-US" sz="2400" dirty="0" smtClean="0">
                <a:latin typeface="微軟正黑體" panose="020B0604030504040204" pitchFamily="34" charset="-120"/>
                <a:ea typeface="微軟正黑體" panose="020B0604030504040204" pitchFamily="34" charset="-120"/>
              </a:rPr>
              <a:t>處忠七字第</a:t>
            </a:r>
            <a:r>
              <a:rPr kumimoji="0" lang="en-US" altLang="zh-TW" sz="2400" dirty="0" smtClean="0">
                <a:latin typeface="微軟正黑體" panose="020B0604030504040204" pitchFamily="34" charset="-120"/>
                <a:ea typeface="微軟正黑體" panose="020B0604030504040204" pitchFamily="34" charset="-120"/>
              </a:rPr>
              <a:t>0980005900</a:t>
            </a:r>
            <a:r>
              <a:rPr kumimoji="0" lang="zh-TW" altLang="en-US" sz="2400" dirty="0" smtClean="0">
                <a:latin typeface="微軟正黑體" panose="020B0604030504040204" pitchFamily="34" charset="-120"/>
                <a:ea typeface="微軟正黑體" panose="020B0604030504040204" pitchFamily="34" charset="-120"/>
              </a:rPr>
              <a:t>號書函）</a:t>
            </a:r>
          </a:p>
          <a:p>
            <a:pPr marL="0" indent="0" eaLnBrk="1" hangingPunct="1">
              <a:lnSpc>
                <a:spcPts val="3200"/>
              </a:lnSpc>
              <a:buFont typeface="Wingdings" pitchFamily="2" charset="2"/>
              <a:buNone/>
            </a:pPr>
            <a:r>
              <a:rPr kumimoji="0" lang="en-US" altLang="zh-TW" sz="2400" dirty="0" smtClean="0">
                <a:latin typeface="微軟正黑體" panose="020B0604030504040204" pitchFamily="34" charset="-120"/>
                <a:ea typeface="微軟正黑體" panose="020B0604030504040204" pitchFamily="34" charset="-120"/>
              </a:rPr>
              <a:t>1.</a:t>
            </a:r>
            <a:r>
              <a:rPr kumimoji="0" lang="zh-TW" altLang="en-US" sz="2400" dirty="0" smtClean="0">
                <a:latin typeface="微軟正黑體" panose="020B0604030504040204" pitchFamily="34" charset="-120"/>
                <a:ea typeface="微軟正黑體" panose="020B0604030504040204" pitchFamily="34" charset="-120"/>
              </a:rPr>
              <a:t>依「中央對各級地方政府重大天然災害救災經費處理辦法」第</a:t>
            </a:r>
            <a:r>
              <a:rPr kumimoji="0" lang="en-US" altLang="zh-TW" sz="2400" dirty="0" smtClean="0">
                <a:latin typeface="微軟正黑體" panose="020B0604030504040204" pitchFamily="34" charset="-120"/>
                <a:ea typeface="微軟正黑體" panose="020B0604030504040204" pitchFamily="34" charset="-120"/>
              </a:rPr>
              <a:t>4</a:t>
            </a:r>
            <a:r>
              <a:rPr kumimoji="0" lang="zh-TW" altLang="en-US" sz="2400" dirty="0" smtClean="0">
                <a:latin typeface="微軟正黑體" panose="020B0604030504040204" pitchFamily="34" charset="-120"/>
                <a:ea typeface="微軟正黑體" panose="020B0604030504040204" pitchFamily="34" charset="-120"/>
              </a:rPr>
              <a:t>條規定略以，各級地方政府為辦理各項災害救助、緊急搶救及復建工程，應就所需經費建立書面及派員現勘等審查機制，並依審查結果動支災害準備金或本移緩濟急原則，調整年度預算支應。</a:t>
            </a:r>
          </a:p>
          <a:p>
            <a:pPr marL="0" indent="0" eaLnBrk="1" hangingPunct="1">
              <a:lnSpc>
                <a:spcPts val="3200"/>
              </a:lnSpc>
              <a:buFont typeface="Wingdings" pitchFamily="2" charset="2"/>
              <a:buNone/>
            </a:pPr>
            <a:r>
              <a:rPr kumimoji="0" lang="en-US" altLang="zh-TW" sz="2400" dirty="0" smtClean="0">
                <a:latin typeface="微軟正黑體" panose="020B0604030504040204" pitchFamily="34" charset="-120"/>
                <a:ea typeface="微軟正黑體" panose="020B0604030504040204" pitchFamily="34" charset="-120"/>
              </a:rPr>
              <a:t>2.</a:t>
            </a:r>
            <a:r>
              <a:rPr kumimoji="0" lang="zh-TW" altLang="en-US" sz="2400" dirty="0" smtClean="0">
                <a:latin typeface="微軟正黑體" panose="020B0604030504040204" pitchFamily="34" charset="-120"/>
                <a:ea typeface="微軟正黑體" panose="020B0604030504040204" pitchFamily="34" charset="-120"/>
              </a:rPr>
              <a:t>復依地方制度法規定，地方政府之財務收支及管理，係屬其自治事項，爰其相關經費之預算編列與執行等事項，應由地方政府依規定</a:t>
            </a:r>
            <a:r>
              <a:rPr kumimoji="0" lang="zh-TW" altLang="en-US" sz="2400" b="1" dirty="0" smtClean="0">
                <a:latin typeface="微軟正黑體" panose="020B0604030504040204" pitchFamily="34" charset="-120"/>
                <a:ea typeface="微軟正黑體" panose="020B0604030504040204" pitchFamily="34" charset="-120"/>
              </a:rPr>
              <a:t>本權責辦理</a:t>
            </a:r>
            <a:r>
              <a:rPr kumimoji="0" lang="zh-TW" altLang="en-US" sz="2400" dirty="0" smtClean="0">
                <a:latin typeface="微軟正黑體" panose="020B0604030504040204" pitchFamily="34" charset="-120"/>
                <a:ea typeface="微軟正黑體" panose="020B0604030504040204" pitchFamily="34" charset="-120"/>
              </a:rPr>
              <a:t>。</a:t>
            </a:r>
          </a:p>
          <a:p>
            <a:pPr marL="0" indent="0" eaLnBrk="1" hangingPunct="1">
              <a:lnSpc>
                <a:spcPts val="3200"/>
              </a:lnSpc>
              <a:buFont typeface="Wingdings" pitchFamily="2" charset="2"/>
              <a:buNone/>
            </a:pPr>
            <a:r>
              <a:rPr kumimoji="0" lang="en-US" altLang="zh-TW" sz="2400" dirty="0" smtClean="0">
                <a:latin typeface="微軟正黑體" panose="020B0604030504040204" pitchFamily="34" charset="-120"/>
                <a:ea typeface="微軟正黑體" panose="020B0604030504040204" pitchFamily="34" charset="-120"/>
              </a:rPr>
              <a:t>3.</a:t>
            </a:r>
            <a:r>
              <a:rPr kumimoji="0" lang="zh-TW" altLang="en-US" sz="2400" dirty="0" smtClean="0">
                <a:latin typeface="微軟正黑體" panose="020B0604030504040204" pitchFamily="34" charset="-120"/>
                <a:ea typeface="微軟正黑體" panose="020B0604030504040204" pitchFamily="34" charset="-120"/>
              </a:rPr>
              <a:t>又查貴府所訂之動支天然災害防救經費作業要點，已對災害防救相關經費之申請動支及執行訂有規範。爰本案所詢，仍請貴府依上開規定，本於權責核處。</a:t>
            </a:r>
          </a:p>
        </p:txBody>
      </p:sp>
    </p:spTree>
    <p:extLst>
      <p:ext uri="{BB962C8B-B14F-4D97-AF65-F5344CB8AC3E}">
        <p14:creationId xmlns:p14="http://schemas.microsoft.com/office/powerpoint/2010/main" val="1894846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504" y="1196752"/>
            <a:ext cx="8856984" cy="4464496"/>
          </a:xfrm>
        </p:spPr>
        <p:txBody>
          <a:bodyPr/>
          <a:lstStyle/>
          <a:p>
            <a:pPr algn="l"/>
            <a:r>
              <a:rPr lang="zh-TW" altLang="en-US" sz="5400" dirty="0" smtClean="0"/>
              <a:t>  </a:t>
            </a:r>
            <a:r>
              <a:rPr lang="en-US" altLang="zh-TW" sz="5400" b="1" dirty="0" smtClean="0">
                <a:latin typeface="微軟正黑體" panose="020B0604030504040204" pitchFamily="34" charset="-120"/>
                <a:ea typeface="微軟正黑體" panose="020B0604030504040204" pitchFamily="34" charset="-120"/>
              </a:rPr>
              <a:t/>
            </a:r>
            <a:br>
              <a:rPr lang="en-US" altLang="zh-TW" sz="5400" b="1" dirty="0" smtClean="0">
                <a:latin typeface="微軟正黑體" panose="020B0604030504040204" pitchFamily="34" charset="-120"/>
                <a:ea typeface="微軟正黑體" panose="020B0604030504040204" pitchFamily="34" charset="-120"/>
              </a:rPr>
            </a:br>
            <a:r>
              <a:rPr lang="zh-TW" altLang="en-US" sz="5400" b="1" dirty="0">
                <a:latin typeface="微軟正黑體" panose="020B0604030504040204" pitchFamily="34" charset="-120"/>
                <a:ea typeface="微軟正黑體" panose="020B0604030504040204" pitchFamily="34" charset="-120"/>
              </a:rPr>
              <a:t>中央對地方災害準備金</a:t>
            </a:r>
            <a:r>
              <a:rPr lang="zh-TW" altLang="en-US" sz="5400" b="1" dirty="0" smtClean="0">
                <a:latin typeface="微軟正黑體" panose="020B0604030504040204" pitchFamily="34" charset="-120"/>
                <a:ea typeface="微軟正黑體" panose="020B0604030504040204" pitchFamily="34" charset="-120"/>
              </a:rPr>
              <a:t>支用相關法規介紹</a:t>
            </a:r>
            <a:r>
              <a:rPr lang="zh-TW" altLang="en-US" sz="5400" b="1" dirty="0">
                <a:latin typeface="微軟正黑體" panose="020B0604030504040204" pitchFamily="34" charset="-120"/>
                <a:ea typeface="微軟正黑體" panose="020B0604030504040204" pitchFamily="34" charset="-120"/>
              </a:rPr>
              <a:t>暨</a:t>
            </a:r>
            <a:r>
              <a:rPr lang="en-US" altLang="zh-TW" sz="5400" b="1" dirty="0" smtClean="0">
                <a:latin typeface="微軟正黑體" panose="020B0604030504040204" pitchFamily="34" charset="-120"/>
                <a:ea typeface="微軟正黑體" panose="020B0604030504040204" pitchFamily="34" charset="-120"/>
              </a:rPr>
              <a:t/>
            </a:r>
            <a:br>
              <a:rPr lang="en-US" altLang="zh-TW" sz="5400" b="1" dirty="0" smtClean="0">
                <a:latin typeface="微軟正黑體" panose="020B0604030504040204" pitchFamily="34" charset="-120"/>
                <a:ea typeface="微軟正黑體" panose="020B0604030504040204" pitchFamily="34" charset="-120"/>
              </a:rPr>
            </a:br>
            <a:r>
              <a:rPr lang="zh-TW" altLang="en-US" sz="5400" b="1" dirty="0" smtClean="0">
                <a:latin typeface="微軟正黑體" panose="020B0604030504040204" pitchFamily="34" charset="-120"/>
                <a:ea typeface="微軟正黑體" panose="020B0604030504040204" pitchFamily="34" charset="-120"/>
              </a:rPr>
              <a:t>搶險搶修結算核銷作業規範</a:t>
            </a:r>
            <a:endParaRPr lang="en-US" altLang="ja-JP" sz="5400" b="1" dirty="0">
              <a:latin typeface="微軟正黑體" panose="020B0604030504040204" pitchFamily="34" charset="-120"/>
              <a:ea typeface="微軟正黑體" panose="020B0604030504040204" pitchFamily="34" charset="-120"/>
            </a:endParaRPr>
          </a:p>
        </p:txBody>
      </p:sp>
      <p:sp>
        <p:nvSpPr>
          <p:cNvPr id="2051" name="Rectangle 3"/>
          <p:cNvSpPr>
            <a:spLocks noGrp="1" noChangeArrowheads="1"/>
          </p:cNvSpPr>
          <p:nvPr>
            <p:ph type="subTitle" idx="1"/>
          </p:nvPr>
        </p:nvSpPr>
        <p:spPr>
          <a:xfrm>
            <a:off x="1371600" y="5733256"/>
            <a:ext cx="7232848" cy="864096"/>
          </a:xfrm>
        </p:spPr>
        <p:txBody>
          <a:bodyPr/>
          <a:lstStyle/>
          <a:p>
            <a:pPr algn="r"/>
            <a:r>
              <a:rPr lang="zh-TW" altLang="en-US" b="1" dirty="0">
                <a:latin typeface="微軟正黑體" panose="020B0604030504040204" pitchFamily="34" charset="-120"/>
                <a:ea typeface="微軟正黑體" panose="020B0604030504040204" pitchFamily="34" charset="-120"/>
              </a:rPr>
              <a:t>災害防救</a:t>
            </a:r>
            <a:r>
              <a:rPr lang="zh-TW" altLang="en-US" b="1" dirty="0" smtClean="0">
                <a:latin typeface="微軟正黑體" panose="020B0604030504040204" pitchFamily="34" charset="-120"/>
                <a:ea typeface="微軟正黑體" panose="020B0604030504040204" pitchFamily="34" charset="-120"/>
              </a:rPr>
              <a:t>辦公室 薛玉玨</a:t>
            </a:r>
            <a:endParaRPr lang="en-US" altLang="zh-TW" b="1" dirty="0" smtClean="0">
              <a:latin typeface="微軟正黑體" panose="020B0604030504040204" pitchFamily="34" charset="-120"/>
              <a:ea typeface="微軟正黑體" panose="020B0604030504040204" pitchFamily="34" charset="-120"/>
            </a:endParaRPr>
          </a:p>
          <a:p>
            <a:pPr algn="r"/>
            <a:r>
              <a:rPr lang="en-US" altLang="zh-TW" sz="2400" b="1" dirty="0" smtClean="0">
                <a:latin typeface="微軟正黑體" panose="020B0604030504040204" pitchFamily="34" charset="-120"/>
                <a:ea typeface="微軟正黑體" panose="020B0604030504040204" pitchFamily="34" charset="-120"/>
              </a:rPr>
              <a:t>105</a:t>
            </a:r>
            <a:r>
              <a:rPr lang="zh-TW" altLang="en-US" sz="2400" b="1" dirty="0" smtClean="0">
                <a:latin typeface="微軟正黑體" panose="020B0604030504040204" pitchFamily="34" charset="-120"/>
                <a:ea typeface="微軟正黑體" panose="020B0604030504040204" pitchFamily="34" charset="-120"/>
              </a:rPr>
              <a:t>年</a:t>
            </a:r>
            <a:r>
              <a:rPr lang="en-US" altLang="zh-TW" sz="2400" b="1" dirty="0" smtClean="0">
                <a:latin typeface="微軟正黑體" panose="020B0604030504040204" pitchFamily="34" charset="-120"/>
                <a:ea typeface="微軟正黑體" panose="020B0604030504040204" pitchFamily="34" charset="-120"/>
              </a:rPr>
              <a:t>5</a:t>
            </a:r>
            <a:r>
              <a:rPr lang="zh-TW" altLang="en-US" sz="2400" b="1" dirty="0" smtClean="0">
                <a:latin typeface="微軟正黑體" panose="020B0604030504040204" pitchFamily="34" charset="-120"/>
                <a:ea typeface="微軟正黑體" panose="020B0604030504040204" pitchFamily="34" charset="-120"/>
              </a:rPr>
              <a:t>月</a:t>
            </a:r>
            <a:r>
              <a:rPr lang="en-US" altLang="zh-TW" sz="2400" b="1" dirty="0" smtClean="0">
                <a:latin typeface="微軟正黑體" panose="020B0604030504040204" pitchFamily="34" charset="-120"/>
                <a:ea typeface="微軟正黑體" panose="020B0604030504040204" pitchFamily="34" charset="-120"/>
              </a:rPr>
              <a:t>11</a:t>
            </a:r>
            <a:r>
              <a:rPr lang="zh-TW" altLang="en-US" sz="2400" b="1" dirty="0" smtClean="0">
                <a:latin typeface="微軟正黑體" panose="020B0604030504040204" pitchFamily="34" charset="-120"/>
                <a:ea typeface="微軟正黑體" panose="020B0604030504040204" pitchFamily="34" charset="-120"/>
              </a:rPr>
              <a:t>日</a:t>
            </a:r>
            <a:endParaRPr lang="en-US" altLang="ja-JP" sz="24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title"/>
          </p:nvPr>
        </p:nvSpPr>
        <p:spPr>
          <a:xfrm>
            <a:off x="395288" y="116632"/>
            <a:ext cx="8229600" cy="3816424"/>
          </a:xfrm>
        </p:spPr>
        <p:txBody>
          <a:bodyPr/>
          <a:lstStyle/>
          <a:p>
            <a:pPr algn="l"/>
            <a:r>
              <a:rPr lang="en-US" altLang="zh-TW" sz="6600" b="1" dirty="0" smtClean="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en-US" altLang="zh-TW" sz="6600" b="1" dirty="0" smtClean="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US" altLang="zh-TW" sz="3600" b="1" dirty="0"/>
              <a:t/>
            </a:r>
            <a:br>
              <a:rPr lang="en-US" altLang="zh-TW" sz="3600" b="1" dirty="0"/>
            </a:br>
            <a:r>
              <a:rPr lang="en-US" altLang="zh-TW" sz="3600" b="1" dirty="0"/>
              <a:t> </a:t>
            </a:r>
            <a:r>
              <a:rPr lang="zh-TW" altLang="en-US" sz="3600" b="1" dirty="0" smtClean="0"/>
              <a:t>               </a:t>
            </a:r>
            <a:endParaRPr lang="zh-TW" altLang="en-US" sz="8000" b="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45" t="30624" r="40910" b="33837"/>
          <a:stretch/>
        </p:blipFill>
        <p:spPr bwMode="auto">
          <a:xfrm>
            <a:off x="21085" y="3573016"/>
            <a:ext cx="6711156" cy="3168351"/>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圓角矩形 2"/>
          <p:cNvSpPr/>
          <p:nvPr/>
        </p:nvSpPr>
        <p:spPr>
          <a:xfrm>
            <a:off x="3131840" y="1124744"/>
            <a:ext cx="5832648" cy="2448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6600" b="1" kern="0" dirty="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mj-cs"/>
              </a:rPr>
              <a:t>Thank you</a:t>
            </a:r>
            <a:endParaRPr lang="zh-TW" altLang="en-US" dirty="0"/>
          </a:p>
        </p:txBody>
      </p:sp>
    </p:spTree>
    <p:extLst>
      <p:ext uri="{BB962C8B-B14F-4D97-AF65-F5344CB8AC3E}">
        <p14:creationId xmlns:p14="http://schemas.microsoft.com/office/powerpoint/2010/main" val="387633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50106"/>
          </a:xfrm>
        </p:spPr>
        <p:txBody>
          <a:bodyPr/>
          <a:lstStyle/>
          <a:p>
            <a:pPr algn="l"/>
            <a:r>
              <a:rPr lang="zh-TW" altLang="en-US" b="1" dirty="0" smtClean="0">
                <a:latin typeface="微軟正黑體" panose="020B0604030504040204" pitchFamily="34" charset="-120"/>
                <a:ea typeface="微軟正黑體" panose="020B0604030504040204" pitchFamily="34" charset="-120"/>
              </a:rPr>
              <a:t>內容</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611560" y="1772816"/>
            <a:ext cx="7848872" cy="4824536"/>
          </a:xfrm>
        </p:spPr>
        <p:txBody>
          <a:bodyPr/>
          <a:lstStyle/>
          <a:p>
            <a:pPr marL="0" indent="0">
              <a:lnSpc>
                <a:spcPts val="6000"/>
              </a:lnSpc>
              <a:buNone/>
            </a:pPr>
            <a:r>
              <a:rPr lang="zh-TW" altLang="en-US" sz="4800" dirty="0">
                <a:latin typeface="微軟正黑體" panose="020B0604030504040204" pitchFamily="34" charset="-120"/>
                <a:ea typeface="微軟正黑體" panose="020B0604030504040204" pitchFamily="34" charset="-120"/>
              </a:rPr>
              <a:t>一</a:t>
            </a:r>
            <a:r>
              <a:rPr lang="zh-TW" altLang="en-US" sz="4800" dirty="0" smtClean="0">
                <a:latin typeface="微軟正黑體" panose="020B0604030504040204" pitchFamily="34" charset="-120"/>
                <a:ea typeface="微軟正黑體" panose="020B0604030504040204" pitchFamily="34" charset="-120"/>
              </a:rPr>
              <a:t>、前言</a:t>
            </a:r>
            <a:endParaRPr lang="en-US" altLang="zh-TW" sz="4800" dirty="0" smtClean="0">
              <a:latin typeface="微軟正黑體" panose="020B0604030504040204" pitchFamily="34" charset="-120"/>
              <a:ea typeface="微軟正黑體" panose="020B0604030504040204" pitchFamily="34" charset="-120"/>
            </a:endParaRPr>
          </a:p>
          <a:p>
            <a:pPr marL="0" indent="0">
              <a:lnSpc>
                <a:spcPts val="6000"/>
              </a:lnSpc>
              <a:buNone/>
            </a:pPr>
            <a:r>
              <a:rPr lang="zh-TW" altLang="en-US" sz="4800" dirty="0" smtClean="0">
                <a:latin typeface="微軟正黑體" panose="020B0604030504040204" pitchFamily="34" charset="-120"/>
                <a:ea typeface="微軟正黑體" panose="020B0604030504040204" pitchFamily="34" charset="-120"/>
              </a:rPr>
              <a:t>二</a:t>
            </a:r>
            <a:r>
              <a:rPr lang="zh-TW" altLang="en-US" sz="4800" dirty="0">
                <a:latin typeface="微軟正黑體" panose="020B0604030504040204" pitchFamily="34" charset="-120"/>
                <a:ea typeface="微軟正黑體" panose="020B0604030504040204" pitchFamily="34" charset="-120"/>
              </a:rPr>
              <a:t>、法規依據</a:t>
            </a:r>
          </a:p>
          <a:p>
            <a:pPr marL="0" indent="0">
              <a:lnSpc>
                <a:spcPts val="6000"/>
              </a:lnSpc>
              <a:buNone/>
            </a:pPr>
            <a:r>
              <a:rPr lang="zh-TW" altLang="en-US" sz="4800" dirty="0" smtClean="0">
                <a:latin typeface="微軟正黑體" panose="020B0604030504040204" pitchFamily="34" charset="-120"/>
                <a:ea typeface="微軟正黑體" panose="020B0604030504040204" pitchFamily="34" charset="-120"/>
              </a:rPr>
              <a:t>三、搶險</a:t>
            </a:r>
            <a:r>
              <a:rPr lang="zh-TW" altLang="en-US" sz="4800" dirty="0">
                <a:latin typeface="微軟正黑體" panose="020B0604030504040204" pitchFamily="34" charset="-120"/>
                <a:ea typeface="微軟正黑體" panose="020B0604030504040204" pitchFamily="34" charset="-120"/>
              </a:rPr>
              <a:t>搶修核銷注意事項</a:t>
            </a:r>
            <a:endParaRPr lang="en-US" altLang="zh-TW" sz="4800" dirty="0" smtClean="0">
              <a:latin typeface="微軟正黑體" panose="020B0604030504040204" pitchFamily="34" charset="-120"/>
              <a:ea typeface="微軟正黑體" panose="020B0604030504040204" pitchFamily="34" charset="-120"/>
            </a:endParaRPr>
          </a:p>
          <a:p>
            <a:pPr marL="0" indent="0">
              <a:lnSpc>
                <a:spcPts val="6000"/>
              </a:lnSpc>
              <a:buNone/>
            </a:pPr>
            <a:r>
              <a:rPr lang="zh-TW" altLang="en-US" sz="4800" dirty="0" smtClean="0">
                <a:latin typeface="微軟正黑體" panose="020B0604030504040204" pitchFamily="34" charset="-120"/>
                <a:ea typeface="微軟正黑體" panose="020B0604030504040204" pitchFamily="34" charset="-120"/>
              </a:rPr>
              <a:t>四</a:t>
            </a:r>
            <a:r>
              <a:rPr lang="zh-TW" altLang="en-US" sz="4800" dirty="0">
                <a:latin typeface="微軟正黑體" panose="020B0604030504040204" pitchFamily="34" charset="-120"/>
                <a:ea typeface="微軟正黑體" panose="020B0604030504040204" pitchFamily="34" charset="-120"/>
              </a:rPr>
              <a:t>、歷年缺失說明及解釋</a:t>
            </a:r>
            <a:r>
              <a:rPr lang="zh-TW" altLang="en-US" sz="4800" dirty="0" smtClean="0">
                <a:latin typeface="微軟正黑體" panose="020B0604030504040204" pitchFamily="34" charset="-120"/>
                <a:ea typeface="微軟正黑體" panose="020B0604030504040204" pitchFamily="34" charset="-120"/>
              </a:rPr>
              <a:t>案</a:t>
            </a:r>
            <a:endParaRPr lang="en-US" altLang="zh-TW" sz="4800" dirty="0" smtClean="0">
              <a:latin typeface="微軟正黑體" panose="020B0604030504040204" pitchFamily="34" charset="-120"/>
              <a:ea typeface="微軟正黑體" panose="020B0604030504040204" pitchFamily="34" charset="-120"/>
            </a:endParaRPr>
          </a:p>
          <a:p>
            <a:pPr marL="0" indent="0">
              <a:lnSpc>
                <a:spcPts val="6000"/>
              </a:lnSpc>
              <a:buNone/>
            </a:pPr>
            <a:r>
              <a:rPr lang="zh-TW" altLang="en-US" sz="4800" dirty="0">
                <a:latin typeface="微軟正黑體" panose="020B0604030504040204" pitchFamily="34" charset="-120"/>
                <a:ea typeface="微軟正黑體" panose="020B0604030504040204" pitchFamily="34" charset="-120"/>
              </a:rPr>
              <a:t> </a:t>
            </a:r>
            <a:r>
              <a:rPr lang="zh-TW" altLang="en-US" sz="4800" dirty="0" smtClean="0">
                <a:latin typeface="微軟正黑體" panose="020B0604030504040204" pitchFamily="34" charset="-120"/>
                <a:ea typeface="微軟正黑體" panose="020B0604030504040204" pitchFamily="34" charset="-120"/>
              </a:rPr>
              <a:t>       例</a:t>
            </a:r>
            <a:r>
              <a:rPr lang="zh-TW" altLang="en-US" sz="4800" dirty="0">
                <a:latin typeface="微軟正黑體" panose="020B0604030504040204" pitchFamily="34" charset="-120"/>
                <a:ea typeface="微軟正黑體" panose="020B0604030504040204" pitchFamily="34" charset="-120"/>
              </a:rPr>
              <a:t>參考</a:t>
            </a:r>
            <a:endParaRPr lang="en-US" altLang="zh-TW" sz="4800" dirty="0">
              <a:latin typeface="微軟正黑體" panose="020B0604030504040204" pitchFamily="34" charset="-120"/>
              <a:ea typeface="微軟正黑體" panose="020B0604030504040204" pitchFamily="34" charset="-120"/>
            </a:endParaRPr>
          </a:p>
          <a:p>
            <a:pPr marL="0" indent="0">
              <a:lnSpc>
                <a:spcPts val="6000"/>
              </a:lnSpc>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090"/>
          </a:xfrm>
        </p:spPr>
        <p:txBody>
          <a:bodyPr/>
          <a:lstStyle/>
          <a:p>
            <a:pPr algn="l"/>
            <a:r>
              <a:rPr lang="zh-TW" altLang="en-US" b="1" dirty="0">
                <a:latin typeface="微軟正黑體" panose="020B0604030504040204" pitchFamily="34" charset="-120"/>
                <a:ea typeface="微軟正黑體" panose="020B0604030504040204" pitchFamily="34" charset="-120"/>
              </a:rPr>
              <a:t>一、前言</a:t>
            </a:r>
            <a:endParaRPr lang="en-US" altLang="ja-JP"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107504" y="836712"/>
            <a:ext cx="8928992" cy="5760640"/>
          </a:xfrm>
        </p:spPr>
        <p:txBody>
          <a:bodyPr/>
          <a:lstStyle/>
          <a:p>
            <a:pPr>
              <a:lnSpc>
                <a:spcPts val="5000"/>
              </a:lnSpc>
              <a:buFont typeface="Arial" panose="020B0604020202020204" pitchFamily="34" charset="0"/>
              <a:buChar char="•"/>
            </a:pPr>
            <a:r>
              <a:rPr lang="zh-TW" altLang="en-US" sz="3600" dirty="0">
                <a:latin typeface="微軟正黑體" panose="020B0604030504040204" pitchFamily="34" charset="-120"/>
                <a:ea typeface="微軟正黑體" panose="020B0604030504040204" pitchFamily="34" charset="-120"/>
              </a:rPr>
              <a:t>災害：風災、水災、震災（含土壤液化</a:t>
            </a:r>
            <a:r>
              <a:rPr lang="zh-TW" altLang="en-US" sz="3600" dirty="0" smtClean="0">
                <a:latin typeface="微軟正黑體" panose="020B0604030504040204" pitchFamily="34" charset="-120"/>
                <a:ea typeface="微軟正黑體" panose="020B0604030504040204" pitchFamily="34" charset="-120"/>
              </a:rPr>
              <a:t>）旱災</a:t>
            </a:r>
            <a:r>
              <a:rPr lang="zh-TW" altLang="en-US" sz="3600" dirty="0">
                <a:latin typeface="微軟正黑體" panose="020B0604030504040204" pitchFamily="34" charset="-120"/>
                <a:ea typeface="微軟正黑體" panose="020B0604030504040204" pitchFamily="34" charset="-120"/>
              </a:rPr>
              <a:t>、寒害、土石流災害等</a:t>
            </a:r>
            <a:r>
              <a:rPr lang="zh-TW" altLang="en-US" sz="3600" dirty="0" smtClean="0">
                <a:latin typeface="微軟正黑體" panose="020B0604030504040204" pitchFamily="34" charset="-120"/>
                <a:ea typeface="微軟正黑體" panose="020B0604030504040204" pitchFamily="34" charset="-120"/>
              </a:rPr>
              <a:t>天然災害</a:t>
            </a:r>
            <a:endParaRPr lang="zh-TW" altLang="en-US" sz="3600" dirty="0">
              <a:latin typeface="微軟正黑體" panose="020B0604030504040204" pitchFamily="34" charset="-120"/>
              <a:ea typeface="微軟正黑體" panose="020B0604030504040204" pitchFamily="34" charset="-120"/>
            </a:endParaRPr>
          </a:p>
          <a:p>
            <a:pPr>
              <a:lnSpc>
                <a:spcPts val="5000"/>
              </a:lnSpc>
              <a:buFont typeface="Arial" panose="020B0604020202020204" pitchFamily="34" charset="0"/>
              <a:buChar char="•"/>
            </a:pPr>
            <a:r>
              <a:rPr lang="zh-TW" altLang="en-US" sz="4000" dirty="0" smtClean="0">
                <a:latin typeface="微軟正黑體" panose="020B0604030504040204" pitchFamily="34" charset="-120"/>
                <a:ea typeface="微軟正黑體" panose="020B0604030504040204" pitchFamily="34" charset="-120"/>
              </a:rPr>
              <a:t>  </a:t>
            </a:r>
            <a:r>
              <a:rPr lang="zh-TW" altLang="en-US" sz="3600" dirty="0" smtClean="0">
                <a:latin typeface="微軟正黑體" panose="020B0604030504040204" pitchFamily="34" charset="-120"/>
                <a:ea typeface="微軟正黑體" panose="020B0604030504040204" pitchFamily="34" charset="-120"/>
              </a:rPr>
              <a:t>臺南市</a:t>
            </a:r>
            <a:r>
              <a:rPr lang="en-US" altLang="zh-TW" sz="3600" dirty="0">
                <a:latin typeface="微軟正黑體" panose="020B0604030504040204" pitchFamily="34" charset="-120"/>
                <a:ea typeface="微軟正黑體" panose="020B0604030504040204" pitchFamily="34" charset="-120"/>
              </a:rPr>
              <a:t>100</a:t>
            </a:r>
            <a:r>
              <a:rPr lang="zh-TW" altLang="en-US" sz="3600" dirty="0">
                <a:latin typeface="微軟正黑體" panose="020B0604030504040204" pitchFamily="34" charset="-120"/>
                <a:ea typeface="微軟正黑體" panose="020B0604030504040204" pitchFamily="34" charset="-120"/>
              </a:rPr>
              <a:t>年來之重要地震災害：</a:t>
            </a:r>
          </a:p>
          <a:p>
            <a:pPr marL="0" indent="0">
              <a:lnSpc>
                <a:spcPts val="5000"/>
              </a:lnSpc>
              <a:buNone/>
            </a:pPr>
            <a:r>
              <a:rPr lang="zh-TW" altLang="en-US" sz="3600" dirty="0" smtClean="0">
                <a:latin typeface="微軟正黑體" panose="020B0604030504040204" pitchFamily="34" charset="-120"/>
                <a:ea typeface="微軟正黑體" panose="020B0604030504040204" pitchFamily="34" charset="-120"/>
              </a:rPr>
              <a:t>   民國</a:t>
            </a:r>
            <a:r>
              <a:rPr lang="en-US" altLang="zh-TW" sz="3600" dirty="0">
                <a:latin typeface="微軟正黑體" panose="020B0604030504040204" pitchFamily="34" charset="-120"/>
                <a:ea typeface="微軟正黑體" panose="020B0604030504040204" pitchFamily="34" charset="-120"/>
              </a:rPr>
              <a:t>35</a:t>
            </a:r>
            <a:r>
              <a:rPr lang="zh-TW" altLang="en-US" sz="3600" dirty="0">
                <a:latin typeface="微軟正黑體" panose="020B0604030504040204" pitchFamily="34" charset="-120"/>
                <a:ea typeface="微軟正黑體" panose="020B0604030504040204" pitchFamily="34" charset="-120"/>
              </a:rPr>
              <a:t>年新化地震：芮氏規模</a:t>
            </a:r>
            <a:r>
              <a:rPr lang="en-US" altLang="zh-TW" sz="3600" dirty="0">
                <a:latin typeface="微軟正黑體" panose="020B0604030504040204" pitchFamily="34" charset="-120"/>
                <a:ea typeface="微軟正黑體" panose="020B0604030504040204" pitchFamily="34" charset="-120"/>
              </a:rPr>
              <a:t>6.1</a:t>
            </a:r>
          </a:p>
          <a:p>
            <a:pPr marL="0" indent="0">
              <a:lnSpc>
                <a:spcPts val="5000"/>
              </a:lnSpc>
              <a:buNone/>
            </a:pPr>
            <a:r>
              <a:rPr lang="zh-TW" altLang="en-US" sz="3600" dirty="0" smtClean="0">
                <a:latin typeface="微軟正黑體" panose="020B0604030504040204" pitchFamily="34" charset="-120"/>
                <a:ea typeface="微軟正黑體" panose="020B0604030504040204" pitchFamily="34" charset="-120"/>
              </a:rPr>
              <a:t>   民國</a:t>
            </a:r>
            <a:r>
              <a:rPr lang="en-US" altLang="zh-TW" sz="3600" dirty="0">
                <a:latin typeface="微軟正黑體" panose="020B0604030504040204" pitchFamily="34" charset="-120"/>
                <a:ea typeface="微軟正黑體" panose="020B0604030504040204" pitchFamily="34" charset="-120"/>
              </a:rPr>
              <a:t>53</a:t>
            </a:r>
            <a:r>
              <a:rPr lang="zh-TW" altLang="en-US" sz="3600" dirty="0">
                <a:latin typeface="微軟正黑體" panose="020B0604030504040204" pitchFamily="34" charset="-120"/>
                <a:ea typeface="微軟正黑體" panose="020B0604030504040204" pitchFamily="34" charset="-120"/>
              </a:rPr>
              <a:t>年白河地震：芮氏規模</a:t>
            </a:r>
            <a:r>
              <a:rPr lang="en-US" altLang="zh-TW" sz="3600" dirty="0">
                <a:latin typeface="微軟正黑體" panose="020B0604030504040204" pitchFamily="34" charset="-120"/>
                <a:ea typeface="微軟正黑體" panose="020B0604030504040204" pitchFamily="34" charset="-120"/>
              </a:rPr>
              <a:t>6.3</a:t>
            </a:r>
          </a:p>
          <a:p>
            <a:pPr marL="0" indent="0">
              <a:lnSpc>
                <a:spcPts val="5000"/>
              </a:lnSpc>
              <a:buNone/>
            </a:pPr>
            <a:r>
              <a:rPr lang="zh-TW" altLang="en-US" sz="3600" dirty="0" smtClean="0">
                <a:latin typeface="微軟正黑體" panose="020B0604030504040204" pitchFamily="34" charset="-120"/>
                <a:ea typeface="微軟正黑體" panose="020B0604030504040204" pitchFamily="34" charset="-120"/>
              </a:rPr>
              <a:t>   民國</a:t>
            </a:r>
            <a:r>
              <a:rPr lang="en-US" altLang="zh-TW" sz="3600" dirty="0">
                <a:latin typeface="微軟正黑體" panose="020B0604030504040204" pitchFamily="34" charset="-120"/>
                <a:ea typeface="微軟正黑體" panose="020B0604030504040204" pitchFamily="34" charset="-120"/>
              </a:rPr>
              <a:t>99</a:t>
            </a:r>
            <a:r>
              <a:rPr lang="zh-TW" altLang="en-US" sz="3600" dirty="0">
                <a:latin typeface="微軟正黑體" panose="020B0604030504040204" pitchFamily="34" charset="-120"/>
                <a:ea typeface="微軟正黑體" panose="020B0604030504040204" pitchFamily="34" charset="-120"/>
              </a:rPr>
              <a:t>年</a:t>
            </a:r>
            <a:r>
              <a:rPr lang="en-US" altLang="zh-TW" sz="3600" dirty="0">
                <a:latin typeface="微軟正黑體" panose="020B0604030504040204" pitchFamily="34" charset="-120"/>
                <a:ea typeface="微軟正黑體" panose="020B0604030504040204" pitchFamily="34" charset="-120"/>
              </a:rPr>
              <a:t>0304</a:t>
            </a:r>
            <a:r>
              <a:rPr lang="zh-TW" altLang="en-US" sz="3600" dirty="0">
                <a:latin typeface="微軟正黑體" panose="020B0604030504040204" pitchFamily="34" charset="-120"/>
                <a:ea typeface="微軟正黑體" panose="020B0604030504040204" pitchFamily="34" charset="-120"/>
              </a:rPr>
              <a:t>甲仙地震：芮氏規模</a:t>
            </a:r>
            <a:r>
              <a:rPr lang="en-US" altLang="zh-TW" sz="3600" dirty="0" smtClean="0">
                <a:latin typeface="微軟正黑體" panose="020B0604030504040204" pitchFamily="34" charset="-120"/>
                <a:ea typeface="微軟正黑體" panose="020B0604030504040204" pitchFamily="34" charset="-120"/>
              </a:rPr>
              <a:t>6.4</a:t>
            </a:r>
          </a:p>
          <a:p>
            <a:pPr marL="0" indent="0">
              <a:lnSpc>
                <a:spcPts val="5000"/>
              </a:lnSpc>
              <a:buNone/>
            </a:pPr>
            <a:r>
              <a:rPr lang="zh-TW" altLang="en-US" sz="3600" dirty="0" smtClean="0">
                <a:latin typeface="微軟正黑體" panose="020B0604030504040204" pitchFamily="34" charset="-120"/>
                <a:ea typeface="微軟正黑體" panose="020B0604030504040204" pitchFamily="34" charset="-120"/>
              </a:rPr>
              <a:t>   民國</a:t>
            </a:r>
            <a:r>
              <a:rPr lang="en-US" altLang="zh-TW" sz="3600" dirty="0" smtClean="0">
                <a:latin typeface="微軟正黑體" panose="020B0604030504040204" pitchFamily="34" charset="-120"/>
                <a:ea typeface="微軟正黑體" panose="020B0604030504040204" pitchFamily="34" charset="-120"/>
              </a:rPr>
              <a:t>105</a:t>
            </a:r>
            <a:r>
              <a:rPr lang="zh-TW" altLang="en-US" sz="3600" dirty="0" smtClean="0">
                <a:latin typeface="微軟正黑體" panose="020B0604030504040204" pitchFamily="34" charset="-120"/>
                <a:ea typeface="微軟正黑體" panose="020B0604030504040204" pitchFamily="34" charset="-120"/>
              </a:rPr>
              <a:t>年</a:t>
            </a:r>
            <a:r>
              <a:rPr lang="en-US" altLang="zh-TW" sz="3600" dirty="0" smtClean="0">
                <a:latin typeface="微軟正黑體" panose="020B0604030504040204" pitchFamily="34" charset="-120"/>
                <a:ea typeface="微軟正黑體" panose="020B0604030504040204" pitchFamily="34" charset="-120"/>
              </a:rPr>
              <a:t>0206</a:t>
            </a:r>
            <a:r>
              <a:rPr lang="zh-TW" altLang="en-US" sz="3600" dirty="0">
                <a:latin typeface="微軟正黑體" panose="020B0604030504040204" pitchFamily="34" charset="-120"/>
                <a:ea typeface="微軟正黑體" panose="020B0604030504040204" pitchFamily="34" charset="-120"/>
              </a:rPr>
              <a:t>美濃地震：芮氏規模</a:t>
            </a:r>
            <a:r>
              <a:rPr lang="en-US" altLang="zh-TW" sz="3600" dirty="0" smtClean="0">
                <a:latin typeface="微軟正黑體" panose="020B0604030504040204" pitchFamily="34" charset="-120"/>
                <a:ea typeface="微軟正黑體" panose="020B0604030504040204" pitchFamily="34" charset="-120"/>
              </a:rPr>
              <a:t>6.6</a:t>
            </a:r>
          </a:p>
          <a:p>
            <a:pPr marL="0" indent="0">
              <a:lnSpc>
                <a:spcPts val="5000"/>
              </a:lnSpc>
              <a:buNone/>
            </a:pPr>
            <a:r>
              <a:rPr lang="zh-TW" altLang="en-US" sz="3600" dirty="0">
                <a:latin typeface="微軟正黑體" panose="020B0604030504040204" pitchFamily="34" charset="-120"/>
                <a:ea typeface="微軟正黑體" panose="020B0604030504040204" pitchFamily="34" charset="-120"/>
              </a:rPr>
              <a:t> </a:t>
            </a:r>
            <a:r>
              <a:rPr lang="zh-TW" altLang="en-US" sz="3600" dirty="0" smtClean="0">
                <a:latin typeface="微軟正黑體" panose="020B0604030504040204" pitchFamily="34" charset="-120"/>
                <a:ea typeface="微軟正黑體" panose="020B0604030504040204" pitchFamily="34" charset="-120"/>
              </a:rPr>
              <a:t>   最大</a:t>
            </a:r>
            <a:r>
              <a:rPr lang="zh-TW" altLang="en-US" sz="3600" dirty="0">
                <a:latin typeface="微軟正黑體" panose="020B0604030504040204" pitchFamily="34" charset="-120"/>
                <a:ea typeface="微軟正黑體" panose="020B0604030504040204" pitchFamily="34" charset="-120"/>
              </a:rPr>
              <a:t>震度為臺南市新化</a:t>
            </a:r>
            <a:r>
              <a:rPr lang="en-US" altLang="zh-TW" sz="3600" dirty="0">
                <a:latin typeface="微軟正黑體" panose="020B0604030504040204" pitchFamily="34" charset="-120"/>
                <a:ea typeface="微軟正黑體" panose="020B0604030504040204" pitchFamily="34" charset="-120"/>
              </a:rPr>
              <a:t>7</a:t>
            </a:r>
            <a:r>
              <a:rPr lang="zh-TW" altLang="en-US" sz="3600" dirty="0">
                <a:latin typeface="微軟正黑體" panose="020B0604030504040204" pitchFamily="34" charset="-120"/>
                <a:ea typeface="微軟正黑體" panose="020B0604030504040204" pitchFamily="34" charset="-120"/>
              </a:rPr>
              <a:t>級</a:t>
            </a:r>
            <a:endParaRPr lang="en-US" altLang="zh-TW" sz="3600" dirty="0" smtClean="0">
              <a:latin typeface="微軟正黑體" panose="020B0604030504040204" pitchFamily="34" charset="-120"/>
              <a:ea typeface="微軟正黑體" panose="020B0604030504040204" pitchFamily="34" charset="-120"/>
            </a:endParaRPr>
          </a:p>
          <a:p>
            <a:pPr>
              <a:lnSpc>
                <a:spcPts val="5000"/>
              </a:lnSpc>
              <a:buFont typeface="Arial" panose="020B0604020202020204" pitchFamily="34" charset="0"/>
              <a:buChar char="•"/>
            </a:pPr>
            <a:endParaRPr lang="en-US" altLang="zh-TW" sz="40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ja-JP" dirty="0" err="1"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9476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4" y="188640"/>
            <a:ext cx="5745738" cy="576080"/>
          </a:xfrm>
        </p:spPr>
        <p:txBody>
          <a:bodyPr>
            <a:noAutofit/>
          </a:bodyPr>
          <a:lstStyle/>
          <a:p>
            <a:r>
              <a:rPr lang="en-US" altLang="zh-TW" sz="2800" dirty="0" smtClean="0"/>
              <a:t>100~</a:t>
            </a:r>
            <a:r>
              <a:rPr lang="en-US" altLang="zh-TW" sz="2800" dirty="0" smtClean="0"/>
              <a:t>105</a:t>
            </a:r>
            <a:r>
              <a:rPr lang="zh-TW" altLang="en-US" sz="2800" dirty="0" smtClean="0"/>
              <a:t>年  </a:t>
            </a:r>
            <a:r>
              <a:rPr lang="zh-TW" altLang="en-US" sz="3200" b="1" dirty="0" smtClean="0">
                <a:solidFill>
                  <a:srgbClr val="0070C0"/>
                </a:solidFill>
              </a:rPr>
              <a:t>復建工程</a:t>
            </a:r>
            <a:r>
              <a:rPr lang="zh-TW" altLang="en-US" sz="2800" dirty="0" smtClean="0"/>
              <a:t>經費</a:t>
            </a:r>
            <a:endParaRPr lang="en-US" sz="2800"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79395" y="1124680"/>
            <a:ext cx="8785219" cy="5472672"/>
          </a:xfrm>
        </p:spPr>
        <p:txBody>
          <a:bodyPr>
            <a:normAutofit/>
          </a:bodyPr>
          <a:lstStyle/>
          <a:p>
            <a:pPr marL="857250" indent="-857250">
              <a:buFont typeface="Arial" panose="020B0604020202020204" pitchFamily="34" charset="0"/>
              <a:buChar char="•"/>
            </a:pPr>
            <a:endParaRPr lang="en-US" altLang="zh-TW" dirty="0" smtClean="0"/>
          </a:p>
          <a:p>
            <a:pPr marL="857250" indent="-857250">
              <a:buFont typeface="Arial" panose="020B0604020202020204" pitchFamily="34" charset="0"/>
              <a:buChar char="•"/>
            </a:pPr>
            <a:endParaRPr lang="en-US" altLang="zh-TW" dirty="0" smtClean="0"/>
          </a:p>
          <a:p>
            <a:pPr marL="457200" lvl="1" indent="0" algn="ctr">
              <a:buNone/>
            </a:pPr>
            <a:r>
              <a:rPr lang="zh-TW" altLang="en-US" sz="2400" dirty="0" smtClean="0"/>
              <a:t>  </a:t>
            </a:r>
            <a:endParaRPr lang="en-US" sz="3200" dirty="0"/>
          </a:p>
        </p:txBody>
      </p:sp>
      <p:sp>
        <p:nvSpPr>
          <p:cNvPr id="4" name="圓角矩形 3"/>
          <p:cNvSpPr/>
          <p:nvPr/>
        </p:nvSpPr>
        <p:spPr>
          <a:xfrm>
            <a:off x="323410" y="3429000"/>
            <a:ext cx="8280000" cy="960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cxnSp>
        <p:nvCxnSpPr>
          <p:cNvPr id="10" name="直線接點 9"/>
          <p:cNvCxnSpPr/>
          <p:nvPr/>
        </p:nvCxnSpPr>
        <p:spPr>
          <a:xfrm>
            <a:off x="308035" y="3013882"/>
            <a:ext cx="0" cy="2640000"/>
          </a:xfrm>
          <a:prstGeom prst="line">
            <a:avLst/>
          </a:prstGeom>
          <a:ln w="57150">
            <a:solidFill>
              <a:srgbClr val="FFB265"/>
            </a:solidFill>
          </a:ln>
        </p:spPr>
        <p:style>
          <a:lnRef idx="2">
            <a:schemeClr val="accent6"/>
          </a:lnRef>
          <a:fillRef idx="0">
            <a:schemeClr val="accent6"/>
          </a:fillRef>
          <a:effectRef idx="1">
            <a:schemeClr val="accent6"/>
          </a:effectRef>
          <a:fontRef idx="minor">
            <a:schemeClr val="tx1"/>
          </a:fontRef>
        </p:style>
      </p:cxnSp>
      <p:cxnSp>
        <p:nvCxnSpPr>
          <p:cNvPr id="11" name="直線接點 10"/>
          <p:cNvCxnSpPr/>
          <p:nvPr/>
        </p:nvCxnSpPr>
        <p:spPr>
          <a:xfrm>
            <a:off x="1727624" y="2724619"/>
            <a:ext cx="0" cy="3060000"/>
          </a:xfrm>
          <a:prstGeom prst="line">
            <a:avLst/>
          </a:prstGeom>
          <a:ln w="57150">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2" name="直線接點 11"/>
          <p:cNvCxnSpPr/>
          <p:nvPr/>
        </p:nvCxnSpPr>
        <p:spPr>
          <a:xfrm>
            <a:off x="3293794" y="2734578"/>
            <a:ext cx="0" cy="3120000"/>
          </a:xfrm>
          <a:prstGeom prst="line">
            <a:avLst/>
          </a:prstGeom>
          <a:ln w="57150">
            <a:solidFill>
              <a:srgbClr val="0070C0"/>
            </a:solidFill>
          </a:ln>
        </p:spPr>
        <p:style>
          <a:lnRef idx="2">
            <a:schemeClr val="accent3"/>
          </a:lnRef>
          <a:fillRef idx="0">
            <a:schemeClr val="accent3"/>
          </a:fillRef>
          <a:effectRef idx="1">
            <a:schemeClr val="accent3"/>
          </a:effectRef>
          <a:fontRef idx="minor">
            <a:schemeClr val="tx1"/>
          </a:fontRef>
        </p:style>
      </p:cxnSp>
      <p:cxnSp>
        <p:nvCxnSpPr>
          <p:cNvPr id="13" name="直線接點 12"/>
          <p:cNvCxnSpPr>
            <a:stCxn id="22" idx="4"/>
          </p:cNvCxnSpPr>
          <p:nvPr/>
        </p:nvCxnSpPr>
        <p:spPr>
          <a:xfrm>
            <a:off x="4572000" y="2921602"/>
            <a:ext cx="2074" cy="2841909"/>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sp>
        <p:nvSpPr>
          <p:cNvPr id="15" name="橢圓 14"/>
          <p:cNvSpPr/>
          <p:nvPr/>
        </p:nvSpPr>
        <p:spPr>
          <a:xfrm>
            <a:off x="218035" y="5663006"/>
            <a:ext cx="180000" cy="180000"/>
          </a:xfrm>
          <a:prstGeom prst="ellipse">
            <a:avLst/>
          </a:prstGeom>
          <a:solidFill>
            <a:srgbClr val="F9AB6B"/>
          </a:solidFill>
          <a:ln>
            <a:solidFill>
              <a:srgbClr val="F9A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6" name="橢圓 15"/>
          <p:cNvSpPr/>
          <p:nvPr/>
        </p:nvSpPr>
        <p:spPr>
          <a:xfrm>
            <a:off x="6056504" y="6071641"/>
            <a:ext cx="180000" cy="18000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7" name="橢圓 16"/>
          <p:cNvSpPr/>
          <p:nvPr/>
        </p:nvSpPr>
        <p:spPr>
          <a:xfrm>
            <a:off x="3221794" y="5891641"/>
            <a:ext cx="180000" cy="18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8" name="橢圓 17"/>
          <p:cNvSpPr/>
          <p:nvPr/>
        </p:nvSpPr>
        <p:spPr>
          <a:xfrm>
            <a:off x="4448610" y="5788887"/>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ln>
                <a:solidFill>
                  <a:srgbClr val="92D050"/>
                </a:solidFill>
              </a:ln>
              <a:solidFill>
                <a:srgbClr val="92D050"/>
              </a:solidFill>
            </a:endParaRPr>
          </a:p>
        </p:txBody>
      </p:sp>
      <p:sp>
        <p:nvSpPr>
          <p:cNvPr id="19" name="橢圓 18"/>
          <p:cNvSpPr/>
          <p:nvPr/>
        </p:nvSpPr>
        <p:spPr>
          <a:xfrm>
            <a:off x="35410" y="2234371"/>
            <a:ext cx="576000" cy="720000"/>
          </a:xfrm>
          <a:prstGeom prst="ellipse">
            <a:avLst/>
          </a:prstGeom>
          <a:solidFill>
            <a:srgbClr val="F9AB6B"/>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1200" b="1" dirty="0" smtClean="0">
                <a:solidFill>
                  <a:prstClr val="white"/>
                </a:solidFill>
                <a:latin typeface="微軟正黑體"/>
              </a:rPr>
              <a:t>100</a:t>
            </a:r>
            <a:r>
              <a:rPr kumimoji="0" lang="zh-TW" altLang="en-US" sz="1200" b="1" dirty="0" smtClean="0">
                <a:solidFill>
                  <a:prstClr val="white"/>
                </a:solidFill>
                <a:latin typeface="微軟正黑體"/>
              </a:rPr>
              <a:t>年</a:t>
            </a:r>
            <a:endParaRPr kumimoji="0" lang="zh-TW" altLang="en-US" sz="1200" b="1" dirty="0">
              <a:solidFill>
                <a:prstClr val="white"/>
              </a:solidFill>
              <a:latin typeface="微軟正黑體"/>
            </a:endParaRPr>
          </a:p>
        </p:txBody>
      </p:sp>
      <p:sp>
        <p:nvSpPr>
          <p:cNvPr id="21" name="橢圓 20"/>
          <p:cNvSpPr/>
          <p:nvPr/>
        </p:nvSpPr>
        <p:spPr>
          <a:xfrm>
            <a:off x="1187624" y="1261042"/>
            <a:ext cx="1080000" cy="1440000"/>
          </a:xfrm>
          <a:prstGeom prst="ellipse">
            <a:avLst/>
          </a:prstGeom>
          <a:solidFill>
            <a:srgbClr val="C00000"/>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smtClean="0">
                <a:ln w="76200">
                  <a:noFill/>
                </a:ln>
                <a:solidFill>
                  <a:prstClr val="white"/>
                </a:solidFill>
              </a:rPr>
              <a:t>101</a:t>
            </a:r>
            <a:r>
              <a:rPr kumimoji="0" lang="zh-TW" altLang="en-US" sz="2400" b="1" dirty="0" smtClean="0">
                <a:ln w="76200">
                  <a:noFill/>
                </a:ln>
                <a:solidFill>
                  <a:prstClr val="white"/>
                </a:solidFill>
              </a:rPr>
              <a:t>年</a:t>
            </a:r>
            <a:endParaRPr kumimoji="0" lang="zh-TW" altLang="en-US" sz="2400" b="1" dirty="0">
              <a:ln w="76200">
                <a:noFill/>
              </a:ln>
              <a:solidFill>
                <a:prstClr val="white"/>
              </a:solidFill>
            </a:endParaRPr>
          </a:p>
        </p:txBody>
      </p:sp>
      <p:sp>
        <p:nvSpPr>
          <p:cNvPr id="22" name="橢圓 21"/>
          <p:cNvSpPr/>
          <p:nvPr/>
        </p:nvSpPr>
        <p:spPr>
          <a:xfrm>
            <a:off x="4197831" y="1961602"/>
            <a:ext cx="748337" cy="960000"/>
          </a:xfrm>
          <a:prstGeom prst="ellipse">
            <a:avLst/>
          </a:prstGeom>
          <a:solidFill>
            <a:srgbClr val="92D050"/>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1600" b="1" dirty="0" smtClean="0">
                <a:solidFill>
                  <a:prstClr val="white"/>
                </a:solidFill>
              </a:rPr>
              <a:t>103</a:t>
            </a:r>
            <a:r>
              <a:rPr kumimoji="0" lang="zh-TW" altLang="en-US" sz="1400" b="1" dirty="0" smtClean="0">
                <a:solidFill>
                  <a:prstClr val="white"/>
                </a:solidFill>
              </a:rPr>
              <a:t>年</a:t>
            </a:r>
            <a:endParaRPr kumimoji="0" lang="zh-TW" altLang="en-US" sz="1400" b="1" dirty="0">
              <a:solidFill>
                <a:prstClr val="white"/>
              </a:solidFill>
            </a:endParaRPr>
          </a:p>
        </p:txBody>
      </p:sp>
      <p:sp>
        <p:nvSpPr>
          <p:cNvPr id="23" name="橢圓 22"/>
          <p:cNvSpPr/>
          <p:nvPr/>
        </p:nvSpPr>
        <p:spPr>
          <a:xfrm>
            <a:off x="2627784" y="828521"/>
            <a:ext cx="1440020" cy="1872521"/>
          </a:xfrm>
          <a:prstGeom prst="ellipse">
            <a:avLst/>
          </a:prstGeom>
          <a:solidFill>
            <a:srgbClr val="0070C0"/>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3200" b="1" dirty="0" smtClean="0">
                <a:ln w="6350">
                  <a:noFill/>
                </a:ln>
                <a:solidFill>
                  <a:prstClr val="white"/>
                </a:solidFill>
              </a:rPr>
              <a:t>102</a:t>
            </a:r>
            <a:r>
              <a:rPr kumimoji="0" lang="zh-TW" altLang="en-US" sz="3200" b="1" dirty="0" smtClean="0">
                <a:ln w="6350">
                  <a:noFill/>
                </a:ln>
                <a:solidFill>
                  <a:prstClr val="white"/>
                </a:solidFill>
              </a:rPr>
              <a:t>年</a:t>
            </a:r>
            <a:endParaRPr kumimoji="0" lang="zh-TW" altLang="en-US" sz="3200" b="1" dirty="0">
              <a:ln w="6350">
                <a:noFill/>
              </a:ln>
              <a:solidFill>
                <a:prstClr val="white"/>
              </a:solidFill>
            </a:endParaRPr>
          </a:p>
        </p:txBody>
      </p:sp>
      <p:sp>
        <p:nvSpPr>
          <p:cNvPr id="5" name="文字方塊 4"/>
          <p:cNvSpPr txBox="1"/>
          <p:nvPr/>
        </p:nvSpPr>
        <p:spPr>
          <a:xfrm>
            <a:off x="467544" y="3654903"/>
            <a:ext cx="1008083" cy="2031325"/>
          </a:xfrm>
          <a:prstGeom prst="rect">
            <a:avLst/>
          </a:prstGeom>
          <a:noFill/>
        </p:spPr>
        <p:txBody>
          <a:bodyPr wrap="square" rtlCol="0">
            <a:spAutoFit/>
          </a:bodyPr>
          <a:lstStyle/>
          <a:p>
            <a:pPr fontAlgn="auto">
              <a:spcBef>
                <a:spcPts val="0"/>
              </a:spcBef>
              <a:spcAft>
                <a:spcPts val="0"/>
              </a:spcAft>
            </a:pPr>
            <a:r>
              <a:rPr kumimoji="0" lang="en-US" altLang="zh-TW" dirty="0" smtClean="0">
                <a:solidFill>
                  <a:prstClr val="black"/>
                </a:solidFill>
                <a:latin typeface="Arial"/>
                <a:ea typeface="微軟正黑體"/>
              </a:rPr>
              <a:t>7</a:t>
            </a:r>
            <a:r>
              <a:rPr kumimoji="0" lang="zh-TW" altLang="en-US" dirty="0" smtClean="0">
                <a:solidFill>
                  <a:prstClr val="black"/>
                </a:solidFill>
                <a:latin typeface="Arial"/>
                <a:ea typeface="微軟正黑體"/>
              </a:rPr>
              <a:t>月豪雨，南瑪都颱風，</a:t>
            </a:r>
            <a:r>
              <a:rPr kumimoji="0" lang="en-US" altLang="zh-TW" b="1" dirty="0" smtClean="0">
                <a:solidFill>
                  <a:srgbClr val="FFB265"/>
                </a:solidFill>
                <a:latin typeface="Arial"/>
                <a:ea typeface="微軟正黑體"/>
              </a:rPr>
              <a:t>78</a:t>
            </a:r>
            <a:r>
              <a:rPr kumimoji="0" lang="zh-TW" altLang="en-US" dirty="0" smtClean="0">
                <a:solidFill>
                  <a:prstClr val="black"/>
                </a:solidFill>
                <a:latin typeface="Arial"/>
                <a:ea typeface="微軟正黑體"/>
              </a:rPr>
              <a:t>件，金額</a:t>
            </a:r>
            <a:r>
              <a:rPr kumimoji="0" lang="en-US" altLang="zh-TW" b="1" dirty="0" smtClean="0">
                <a:solidFill>
                  <a:srgbClr val="FFB265"/>
                </a:solidFill>
                <a:latin typeface="Arial"/>
                <a:ea typeface="微軟正黑體"/>
              </a:rPr>
              <a:t>1</a:t>
            </a:r>
            <a:r>
              <a:rPr kumimoji="0" lang="zh-TW" altLang="en-US" b="1" dirty="0" smtClean="0">
                <a:solidFill>
                  <a:srgbClr val="FFB265"/>
                </a:solidFill>
                <a:latin typeface="Arial"/>
                <a:ea typeface="微軟正黑體"/>
              </a:rPr>
              <a:t>億</a:t>
            </a:r>
            <a:r>
              <a:rPr kumimoji="0" lang="en-US" altLang="zh-TW" dirty="0" smtClean="0">
                <a:solidFill>
                  <a:schemeClr val="tx2"/>
                </a:solidFill>
                <a:latin typeface="Arial"/>
                <a:ea typeface="微軟正黑體"/>
              </a:rPr>
              <a:t>2,100</a:t>
            </a:r>
            <a:r>
              <a:rPr kumimoji="0" lang="zh-TW" altLang="en-US" dirty="0" smtClean="0">
                <a:solidFill>
                  <a:schemeClr val="tx2"/>
                </a:solidFill>
                <a:latin typeface="Arial"/>
                <a:ea typeface="微軟正黑體"/>
              </a:rPr>
              <a:t>萬</a:t>
            </a:r>
            <a:r>
              <a:rPr kumimoji="0" lang="en-US" altLang="zh-TW" dirty="0" smtClean="0">
                <a:solidFill>
                  <a:schemeClr val="tx2"/>
                </a:solidFill>
                <a:latin typeface="Arial"/>
                <a:ea typeface="微軟正黑體"/>
              </a:rPr>
              <a:t>1</a:t>
            </a:r>
            <a:r>
              <a:rPr kumimoji="0" lang="zh-TW" altLang="en-US" dirty="0" smtClean="0">
                <a:solidFill>
                  <a:schemeClr val="tx2"/>
                </a:solidFill>
                <a:latin typeface="Arial"/>
                <a:ea typeface="微軟正黑體"/>
              </a:rPr>
              <a:t>千元</a:t>
            </a:r>
            <a:r>
              <a:rPr kumimoji="0" lang="zh-TW" altLang="en-US" dirty="0" smtClean="0">
                <a:solidFill>
                  <a:prstClr val="black"/>
                </a:solidFill>
                <a:latin typeface="Arial"/>
                <a:ea typeface="微軟正黑體"/>
              </a:rPr>
              <a:t>整</a:t>
            </a:r>
            <a:endParaRPr kumimoji="0" lang="zh-TW" altLang="en-US" dirty="0">
              <a:solidFill>
                <a:prstClr val="black"/>
              </a:solidFill>
              <a:latin typeface="Arial"/>
              <a:ea typeface="微軟正黑體"/>
            </a:endParaRPr>
          </a:p>
        </p:txBody>
      </p:sp>
      <p:sp>
        <p:nvSpPr>
          <p:cNvPr id="20" name="文字方塊 19"/>
          <p:cNvSpPr txBox="1"/>
          <p:nvPr/>
        </p:nvSpPr>
        <p:spPr>
          <a:xfrm>
            <a:off x="1907704" y="3661021"/>
            <a:ext cx="1152128" cy="2585323"/>
          </a:xfrm>
          <a:prstGeom prst="rect">
            <a:avLst/>
          </a:prstGeom>
          <a:noFill/>
        </p:spPr>
        <p:txBody>
          <a:bodyPr wrap="square" rtlCol="0">
            <a:spAutoFit/>
          </a:bodyPr>
          <a:lstStyle/>
          <a:p>
            <a:pPr fontAlgn="auto">
              <a:spcBef>
                <a:spcPts val="0"/>
              </a:spcBef>
              <a:spcAft>
                <a:spcPts val="0"/>
              </a:spcAft>
            </a:pPr>
            <a:r>
              <a:rPr kumimoji="0" lang="en-US" altLang="zh-TW" dirty="0">
                <a:solidFill>
                  <a:prstClr val="black"/>
                </a:solidFill>
                <a:latin typeface="Arial"/>
                <a:ea typeface="微軟正黑體"/>
              </a:rPr>
              <a:t>520</a:t>
            </a:r>
            <a:r>
              <a:rPr kumimoji="0" lang="zh-TW" altLang="en-US" dirty="0">
                <a:solidFill>
                  <a:prstClr val="black"/>
                </a:solidFill>
                <a:latin typeface="Arial"/>
                <a:ea typeface="微軟正黑體"/>
              </a:rPr>
              <a:t>豪雨、</a:t>
            </a:r>
            <a:r>
              <a:rPr kumimoji="0" lang="en-US" altLang="zh-TW" dirty="0">
                <a:solidFill>
                  <a:prstClr val="black"/>
                </a:solidFill>
                <a:latin typeface="Arial"/>
                <a:ea typeface="微軟正黑體"/>
              </a:rPr>
              <a:t>6</a:t>
            </a:r>
            <a:r>
              <a:rPr kumimoji="0" lang="zh-TW" altLang="en-US" dirty="0">
                <a:solidFill>
                  <a:prstClr val="black"/>
                </a:solidFill>
                <a:latin typeface="Arial"/>
                <a:ea typeface="微軟正黑體"/>
              </a:rPr>
              <a:t>月泰利颱風及蘇拉及</a:t>
            </a:r>
            <a:r>
              <a:rPr kumimoji="0" lang="zh-TW" altLang="en-US" dirty="0" smtClean="0">
                <a:solidFill>
                  <a:prstClr val="black"/>
                </a:solidFill>
                <a:latin typeface="Arial"/>
                <a:ea typeface="微軟正黑體"/>
              </a:rPr>
              <a:t>天秤颱風，</a:t>
            </a:r>
            <a:r>
              <a:rPr kumimoji="0" lang="en-US" altLang="zh-TW" b="1" dirty="0" smtClean="0">
                <a:solidFill>
                  <a:srgbClr val="C00000"/>
                </a:solidFill>
                <a:latin typeface="Arial"/>
                <a:ea typeface="微軟正黑體"/>
              </a:rPr>
              <a:t>382</a:t>
            </a:r>
            <a:r>
              <a:rPr kumimoji="0" lang="zh-TW" altLang="en-US" b="1" dirty="0" smtClean="0">
                <a:solidFill>
                  <a:srgbClr val="C00000"/>
                </a:solidFill>
                <a:latin typeface="Arial"/>
                <a:ea typeface="微軟正黑體"/>
              </a:rPr>
              <a:t>件</a:t>
            </a:r>
            <a:r>
              <a:rPr kumimoji="0" lang="zh-TW" altLang="en-US" dirty="0" smtClean="0">
                <a:solidFill>
                  <a:prstClr val="black"/>
                </a:solidFill>
                <a:latin typeface="Arial"/>
                <a:ea typeface="微軟正黑體"/>
              </a:rPr>
              <a:t>金額</a:t>
            </a:r>
            <a:r>
              <a:rPr kumimoji="0" lang="en-US" altLang="zh-TW" b="1" dirty="0" smtClean="0">
                <a:solidFill>
                  <a:srgbClr val="C00000"/>
                </a:solidFill>
                <a:latin typeface="Arial"/>
                <a:ea typeface="微軟正黑體"/>
              </a:rPr>
              <a:t>6</a:t>
            </a:r>
            <a:r>
              <a:rPr kumimoji="0" lang="zh-TW" altLang="en-US" b="1" dirty="0" smtClean="0">
                <a:solidFill>
                  <a:srgbClr val="C00000"/>
                </a:solidFill>
                <a:latin typeface="Arial"/>
                <a:ea typeface="微軟正黑體"/>
              </a:rPr>
              <a:t>億</a:t>
            </a:r>
            <a:r>
              <a:rPr kumimoji="0" lang="en-US" altLang="zh-TW" dirty="0" smtClean="0">
                <a:solidFill>
                  <a:prstClr val="black"/>
                </a:solidFill>
                <a:latin typeface="Arial"/>
                <a:ea typeface="微軟正黑體"/>
              </a:rPr>
              <a:t>5,517</a:t>
            </a:r>
            <a:r>
              <a:rPr kumimoji="0" lang="zh-TW" altLang="en-US" dirty="0" smtClean="0">
                <a:solidFill>
                  <a:prstClr val="black"/>
                </a:solidFill>
                <a:latin typeface="Arial"/>
                <a:ea typeface="微軟正黑體"/>
              </a:rPr>
              <a:t>萬</a:t>
            </a:r>
            <a:r>
              <a:rPr kumimoji="0" lang="en-US" altLang="zh-TW" dirty="0" smtClean="0">
                <a:solidFill>
                  <a:prstClr val="black"/>
                </a:solidFill>
                <a:latin typeface="Arial"/>
                <a:ea typeface="微軟正黑體"/>
              </a:rPr>
              <a:t>5</a:t>
            </a:r>
            <a:r>
              <a:rPr kumimoji="0" lang="zh-TW" altLang="en-US" dirty="0" smtClean="0">
                <a:solidFill>
                  <a:prstClr val="black"/>
                </a:solidFill>
                <a:latin typeface="Arial"/>
                <a:ea typeface="微軟正黑體"/>
              </a:rPr>
              <a:t>千元整</a:t>
            </a:r>
            <a:endParaRPr kumimoji="0" lang="zh-TW" altLang="en-US" dirty="0">
              <a:solidFill>
                <a:prstClr val="black"/>
              </a:solidFill>
              <a:latin typeface="Arial"/>
              <a:ea typeface="微軟正黑體"/>
            </a:endParaRPr>
          </a:p>
        </p:txBody>
      </p:sp>
      <p:sp>
        <p:nvSpPr>
          <p:cNvPr id="24" name="文字方塊 23"/>
          <p:cNvSpPr txBox="1"/>
          <p:nvPr/>
        </p:nvSpPr>
        <p:spPr>
          <a:xfrm>
            <a:off x="3401794" y="3628574"/>
            <a:ext cx="1061617" cy="2862322"/>
          </a:xfrm>
          <a:prstGeom prst="rect">
            <a:avLst/>
          </a:prstGeom>
          <a:noFill/>
        </p:spPr>
        <p:txBody>
          <a:bodyPr wrap="square" rtlCol="0">
            <a:spAutoFit/>
          </a:bodyPr>
          <a:lstStyle/>
          <a:p>
            <a:pPr fontAlgn="auto">
              <a:spcBef>
                <a:spcPts val="0"/>
              </a:spcBef>
              <a:spcAft>
                <a:spcPts val="0"/>
              </a:spcAft>
            </a:pPr>
            <a:r>
              <a:rPr kumimoji="0" lang="en-US" altLang="zh-TW" dirty="0">
                <a:solidFill>
                  <a:prstClr val="black"/>
                </a:solidFill>
                <a:latin typeface="Arial"/>
                <a:ea typeface="微軟正黑體"/>
              </a:rPr>
              <a:t>0519</a:t>
            </a:r>
            <a:r>
              <a:rPr kumimoji="0" lang="zh-TW" altLang="en-US" dirty="0">
                <a:solidFill>
                  <a:prstClr val="black"/>
                </a:solidFill>
                <a:latin typeface="Arial"/>
                <a:ea typeface="微軟正黑體"/>
              </a:rPr>
              <a:t>豪雨、蘇力</a:t>
            </a:r>
            <a:r>
              <a:rPr kumimoji="0" lang="zh-TW" altLang="en-US" dirty="0" smtClean="0">
                <a:solidFill>
                  <a:prstClr val="black"/>
                </a:solidFill>
                <a:latin typeface="Arial"/>
                <a:ea typeface="微軟正黑體"/>
              </a:rPr>
              <a:t>颱風、</a:t>
            </a:r>
            <a:r>
              <a:rPr kumimoji="0" lang="zh-TW" altLang="en-US" dirty="0">
                <a:solidFill>
                  <a:prstClr val="black"/>
                </a:solidFill>
                <a:latin typeface="Arial"/>
                <a:ea typeface="微軟正黑體"/>
              </a:rPr>
              <a:t>潭美及康芮</a:t>
            </a:r>
            <a:r>
              <a:rPr kumimoji="0" lang="zh-TW" altLang="en-US" dirty="0" smtClean="0">
                <a:solidFill>
                  <a:prstClr val="black"/>
                </a:solidFill>
                <a:latin typeface="Arial"/>
                <a:ea typeface="微軟正黑體"/>
              </a:rPr>
              <a:t>颱風</a:t>
            </a:r>
            <a:endParaRPr kumimoji="0" lang="en-US" altLang="zh-TW" dirty="0" smtClean="0">
              <a:solidFill>
                <a:prstClr val="black"/>
              </a:solidFill>
              <a:latin typeface="Arial"/>
              <a:ea typeface="微軟正黑體"/>
            </a:endParaRPr>
          </a:p>
          <a:p>
            <a:pPr fontAlgn="auto">
              <a:spcBef>
                <a:spcPts val="0"/>
              </a:spcBef>
              <a:spcAft>
                <a:spcPts val="0"/>
              </a:spcAft>
            </a:pPr>
            <a:r>
              <a:rPr kumimoji="0" lang="en-US" altLang="zh-TW" b="1" dirty="0" smtClean="0">
                <a:solidFill>
                  <a:srgbClr val="0070C0"/>
                </a:solidFill>
                <a:latin typeface="Arial"/>
                <a:ea typeface="微軟正黑體"/>
              </a:rPr>
              <a:t>431</a:t>
            </a:r>
            <a:r>
              <a:rPr kumimoji="0" lang="zh-TW" altLang="en-US" b="1" dirty="0" smtClean="0">
                <a:solidFill>
                  <a:srgbClr val="0070C0"/>
                </a:solidFill>
                <a:latin typeface="Arial"/>
                <a:ea typeface="微軟正黑體"/>
              </a:rPr>
              <a:t>件</a:t>
            </a:r>
            <a:endParaRPr kumimoji="0" lang="en-US" altLang="zh-TW" b="1" dirty="0" smtClean="0">
              <a:solidFill>
                <a:srgbClr val="0070C0"/>
              </a:solidFill>
              <a:latin typeface="Arial"/>
              <a:ea typeface="微軟正黑體"/>
            </a:endParaRPr>
          </a:p>
          <a:p>
            <a:pPr fontAlgn="auto">
              <a:spcBef>
                <a:spcPts val="0"/>
              </a:spcBef>
              <a:spcAft>
                <a:spcPts val="0"/>
              </a:spcAft>
            </a:pPr>
            <a:r>
              <a:rPr kumimoji="0" lang="zh-TW" altLang="en-US" dirty="0" smtClean="0">
                <a:solidFill>
                  <a:prstClr val="black"/>
                </a:solidFill>
                <a:latin typeface="Arial"/>
                <a:ea typeface="微軟正黑體"/>
              </a:rPr>
              <a:t>金額</a:t>
            </a:r>
            <a:r>
              <a:rPr kumimoji="0" lang="en-US" altLang="zh-TW" b="1" dirty="0" smtClean="0">
                <a:solidFill>
                  <a:srgbClr val="0070C0"/>
                </a:solidFill>
                <a:latin typeface="Arial"/>
                <a:ea typeface="微軟正黑體"/>
              </a:rPr>
              <a:t>7</a:t>
            </a:r>
            <a:r>
              <a:rPr kumimoji="0" lang="zh-TW" altLang="en-US" b="1" dirty="0">
                <a:solidFill>
                  <a:srgbClr val="0070C0"/>
                </a:solidFill>
                <a:latin typeface="Arial"/>
                <a:ea typeface="微軟正黑體"/>
              </a:rPr>
              <a:t>億</a:t>
            </a:r>
            <a:r>
              <a:rPr kumimoji="0" lang="en-US" altLang="zh-TW" dirty="0">
                <a:solidFill>
                  <a:prstClr val="black"/>
                </a:solidFill>
                <a:latin typeface="Arial"/>
                <a:ea typeface="微軟正黑體"/>
              </a:rPr>
              <a:t>4,576</a:t>
            </a:r>
            <a:r>
              <a:rPr kumimoji="0" lang="zh-TW" altLang="en-US" dirty="0">
                <a:solidFill>
                  <a:prstClr val="black"/>
                </a:solidFill>
                <a:latin typeface="Arial"/>
                <a:ea typeface="微軟正黑體"/>
              </a:rPr>
              <a:t>萬</a:t>
            </a:r>
            <a:r>
              <a:rPr kumimoji="0" lang="en-US" altLang="zh-TW" dirty="0">
                <a:solidFill>
                  <a:prstClr val="black"/>
                </a:solidFill>
                <a:latin typeface="Arial"/>
                <a:ea typeface="微軟正黑體"/>
              </a:rPr>
              <a:t>2</a:t>
            </a:r>
            <a:r>
              <a:rPr kumimoji="0" lang="zh-TW" altLang="en-US" dirty="0" smtClean="0">
                <a:solidFill>
                  <a:prstClr val="black"/>
                </a:solidFill>
                <a:latin typeface="Arial"/>
                <a:ea typeface="微軟正黑體"/>
              </a:rPr>
              <a:t>千元整</a:t>
            </a:r>
            <a:endParaRPr kumimoji="0" lang="zh-TW" altLang="en-US" sz="1600" dirty="0">
              <a:solidFill>
                <a:prstClr val="black"/>
              </a:solidFill>
              <a:latin typeface="Arial"/>
              <a:ea typeface="微軟正黑體"/>
            </a:endParaRPr>
          </a:p>
        </p:txBody>
      </p:sp>
      <p:sp>
        <p:nvSpPr>
          <p:cNvPr id="25" name="文字方塊 24"/>
          <p:cNvSpPr txBox="1"/>
          <p:nvPr/>
        </p:nvSpPr>
        <p:spPr>
          <a:xfrm>
            <a:off x="4722370" y="3641777"/>
            <a:ext cx="1008112" cy="2308324"/>
          </a:xfrm>
          <a:prstGeom prst="rect">
            <a:avLst/>
          </a:prstGeom>
          <a:noFill/>
        </p:spPr>
        <p:txBody>
          <a:bodyPr wrap="square" rtlCol="0">
            <a:spAutoFit/>
          </a:bodyPr>
          <a:lstStyle/>
          <a:p>
            <a:pPr fontAlgn="auto">
              <a:spcBef>
                <a:spcPts val="0"/>
              </a:spcBef>
              <a:spcAft>
                <a:spcPts val="0"/>
              </a:spcAft>
            </a:pPr>
            <a:r>
              <a:rPr kumimoji="0" lang="en-US" altLang="zh-TW" dirty="0" smtClean="0">
                <a:solidFill>
                  <a:prstClr val="black"/>
                </a:solidFill>
                <a:latin typeface="Arial"/>
                <a:ea typeface="微軟正黑體"/>
              </a:rPr>
              <a:t>6</a:t>
            </a:r>
            <a:r>
              <a:rPr kumimoji="0" lang="zh-TW" altLang="en-US" dirty="0" smtClean="0">
                <a:solidFill>
                  <a:prstClr val="black"/>
                </a:solidFill>
                <a:latin typeface="Arial"/>
                <a:ea typeface="微軟正黑體"/>
              </a:rPr>
              <a:t>月及</a:t>
            </a:r>
            <a:r>
              <a:rPr kumimoji="0" lang="en-US" altLang="zh-TW" dirty="0" smtClean="0">
                <a:solidFill>
                  <a:prstClr val="black"/>
                </a:solidFill>
                <a:latin typeface="Arial"/>
                <a:ea typeface="微軟正黑體"/>
              </a:rPr>
              <a:t>8</a:t>
            </a:r>
            <a:r>
              <a:rPr kumimoji="0" lang="zh-TW" altLang="en-US" dirty="0" smtClean="0">
                <a:solidFill>
                  <a:prstClr val="black"/>
                </a:solidFill>
                <a:latin typeface="Arial"/>
                <a:ea typeface="微軟正黑體"/>
              </a:rPr>
              <a:t>月豪雨，麥德姆颱風</a:t>
            </a:r>
            <a:endParaRPr kumimoji="0" lang="en-US" altLang="zh-TW" dirty="0" smtClean="0">
              <a:solidFill>
                <a:prstClr val="black"/>
              </a:solidFill>
              <a:latin typeface="Arial"/>
              <a:ea typeface="微軟正黑體"/>
            </a:endParaRPr>
          </a:p>
          <a:p>
            <a:pPr fontAlgn="auto">
              <a:spcBef>
                <a:spcPts val="0"/>
              </a:spcBef>
              <a:spcAft>
                <a:spcPts val="0"/>
              </a:spcAft>
            </a:pPr>
            <a:r>
              <a:rPr kumimoji="0" lang="en-US" altLang="zh-TW" b="1" dirty="0" smtClean="0">
                <a:solidFill>
                  <a:srgbClr val="92D050"/>
                </a:solidFill>
                <a:latin typeface="Arial"/>
                <a:ea typeface="微軟正黑體"/>
              </a:rPr>
              <a:t>82</a:t>
            </a:r>
            <a:r>
              <a:rPr kumimoji="0" lang="zh-TW" altLang="en-US" b="1" dirty="0" smtClean="0">
                <a:solidFill>
                  <a:srgbClr val="92D050"/>
                </a:solidFill>
                <a:latin typeface="Arial"/>
                <a:ea typeface="微軟正黑體"/>
              </a:rPr>
              <a:t>件</a:t>
            </a:r>
            <a:endParaRPr kumimoji="0" lang="en-US" altLang="zh-TW" b="1" dirty="0" smtClean="0">
              <a:solidFill>
                <a:srgbClr val="92D050"/>
              </a:solidFill>
              <a:latin typeface="Arial"/>
              <a:ea typeface="微軟正黑體"/>
            </a:endParaRPr>
          </a:p>
          <a:p>
            <a:pPr fontAlgn="auto">
              <a:spcBef>
                <a:spcPts val="0"/>
              </a:spcBef>
              <a:spcAft>
                <a:spcPts val="0"/>
              </a:spcAft>
            </a:pPr>
            <a:r>
              <a:rPr kumimoji="0" lang="zh-TW" altLang="en-US" dirty="0" smtClean="0">
                <a:solidFill>
                  <a:prstClr val="black"/>
                </a:solidFill>
                <a:latin typeface="Arial"/>
                <a:ea typeface="微軟正黑體"/>
              </a:rPr>
              <a:t>金額</a:t>
            </a:r>
            <a:r>
              <a:rPr kumimoji="0" lang="en-US" altLang="zh-TW" b="1" dirty="0" smtClean="0">
                <a:solidFill>
                  <a:srgbClr val="92D050"/>
                </a:solidFill>
                <a:latin typeface="Arial"/>
                <a:ea typeface="微軟正黑體"/>
              </a:rPr>
              <a:t>2</a:t>
            </a:r>
            <a:r>
              <a:rPr kumimoji="0" lang="zh-TW" altLang="en-US" b="1" dirty="0" smtClean="0">
                <a:solidFill>
                  <a:srgbClr val="92D050"/>
                </a:solidFill>
                <a:latin typeface="Arial"/>
                <a:ea typeface="微軟正黑體"/>
              </a:rPr>
              <a:t>億</a:t>
            </a:r>
            <a:r>
              <a:rPr kumimoji="0" lang="en-US" altLang="zh-TW" dirty="0" smtClean="0">
                <a:solidFill>
                  <a:prstClr val="black"/>
                </a:solidFill>
                <a:latin typeface="Arial"/>
                <a:ea typeface="微軟正黑體"/>
              </a:rPr>
              <a:t>7,971</a:t>
            </a:r>
            <a:r>
              <a:rPr kumimoji="0" lang="zh-TW" altLang="en-US" dirty="0" smtClean="0">
                <a:solidFill>
                  <a:prstClr val="black"/>
                </a:solidFill>
                <a:latin typeface="Arial"/>
                <a:ea typeface="微軟正黑體"/>
              </a:rPr>
              <a:t>萬</a:t>
            </a:r>
            <a:r>
              <a:rPr kumimoji="0" lang="en-US" altLang="zh-TW" dirty="0" smtClean="0">
                <a:solidFill>
                  <a:prstClr val="black"/>
                </a:solidFill>
                <a:latin typeface="Arial"/>
                <a:ea typeface="微軟正黑體"/>
              </a:rPr>
              <a:t>1</a:t>
            </a:r>
            <a:r>
              <a:rPr kumimoji="0" lang="zh-TW" altLang="en-US" dirty="0" smtClean="0">
                <a:solidFill>
                  <a:prstClr val="black"/>
                </a:solidFill>
                <a:latin typeface="Arial"/>
                <a:ea typeface="微軟正黑體"/>
              </a:rPr>
              <a:t>千元整</a:t>
            </a:r>
            <a:endParaRPr kumimoji="0" lang="zh-TW" altLang="en-US" dirty="0">
              <a:solidFill>
                <a:prstClr val="black"/>
              </a:solidFill>
              <a:latin typeface="Arial"/>
              <a:ea typeface="微軟正黑體"/>
            </a:endParaRPr>
          </a:p>
        </p:txBody>
      </p:sp>
      <p:sp>
        <p:nvSpPr>
          <p:cNvPr id="26" name="橢圓 25"/>
          <p:cNvSpPr/>
          <p:nvPr/>
        </p:nvSpPr>
        <p:spPr>
          <a:xfrm>
            <a:off x="5494424" y="1524472"/>
            <a:ext cx="1224136" cy="1511234"/>
          </a:xfrm>
          <a:prstGeom prst="ellipse">
            <a:avLst/>
          </a:prstGeom>
          <a:solidFill>
            <a:srgbClr val="FF6600"/>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3200" b="1" dirty="0" smtClean="0">
                <a:solidFill>
                  <a:prstClr val="white"/>
                </a:solidFill>
              </a:rPr>
              <a:t>104</a:t>
            </a:r>
            <a:r>
              <a:rPr kumimoji="0" lang="zh-TW" altLang="en-US" sz="3200" b="1" dirty="0" smtClean="0">
                <a:solidFill>
                  <a:prstClr val="white"/>
                </a:solidFill>
              </a:rPr>
              <a:t>年</a:t>
            </a:r>
            <a:endParaRPr kumimoji="0" lang="zh-TW" altLang="en-US" sz="3200" b="1" dirty="0">
              <a:solidFill>
                <a:prstClr val="white"/>
              </a:solidFill>
            </a:endParaRPr>
          </a:p>
        </p:txBody>
      </p:sp>
      <p:cxnSp>
        <p:nvCxnSpPr>
          <p:cNvPr id="27" name="直線接點 26"/>
          <p:cNvCxnSpPr>
            <a:stCxn id="26" idx="4"/>
            <a:endCxn id="16" idx="0"/>
          </p:cNvCxnSpPr>
          <p:nvPr/>
        </p:nvCxnSpPr>
        <p:spPr>
          <a:xfrm>
            <a:off x="6106492" y="3035706"/>
            <a:ext cx="40012" cy="3035935"/>
          </a:xfrm>
          <a:prstGeom prst="line">
            <a:avLst/>
          </a:prstGeom>
          <a:ln w="57150">
            <a:solidFill>
              <a:srgbClr val="FF6600"/>
            </a:solidFill>
          </a:ln>
        </p:spPr>
        <p:style>
          <a:lnRef idx="2">
            <a:schemeClr val="accent1"/>
          </a:lnRef>
          <a:fillRef idx="0">
            <a:schemeClr val="accent1"/>
          </a:fillRef>
          <a:effectRef idx="1">
            <a:schemeClr val="accent1"/>
          </a:effectRef>
          <a:fontRef idx="minor">
            <a:schemeClr val="tx1"/>
          </a:fontRef>
        </p:style>
      </p:cxnSp>
      <p:sp>
        <p:nvSpPr>
          <p:cNvPr id="28" name="橢圓 27"/>
          <p:cNvSpPr/>
          <p:nvPr/>
        </p:nvSpPr>
        <p:spPr>
          <a:xfrm>
            <a:off x="6876256" y="648779"/>
            <a:ext cx="2271180" cy="2448000"/>
          </a:xfrm>
          <a:prstGeom prst="ellipse">
            <a:avLst/>
          </a:prstGeom>
          <a:solidFill>
            <a:srgbClr val="002060"/>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4400" b="1" dirty="0" smtClean="0">
                <a:ln w="6350">
                  <a:noFill/>
                </a:ln>
                <a:solidFill>
                  <a:prstClr val="white"/>
                </a:solidFill>
              </a:rPr>
              <a:t>105</a:t>
            </a:r>
            <a:r>
              <a:rPr kumimoji="0" lang="zh-TW" altLang="en-US" sz="4400" b="1" dirty="0" smtClean="0">
                <a:ln w="6350">
                  <a:noFill/>
                </a:ln>
                <a:solidFill>
                  <a:prstClr val="white"/>
                </a:solidFill>
              </a:rPr>
              <a:t>年</a:t>
            </a:r>
            <a:endParaRPr kumimoji="0" lang="zh-TW" altLang="en-US" sz="4400" b="1" dirty="0">
              <a:ln w="6350">
                <a:noFill/>
              </a:ln>
              <a:solidFill>
                <a:prstClr val="white"/>
              </a:solidFill>
            </a:endParaRPr>
          </a:p>
        </p:txBody>
      </p:sp>
      <p:sp>
        <p:nvSpPr>
          <p:cNvPr id="29" name="橢圓 28"/>
          <p:cNvSpPr/>
          <p:nvPr/>
        </p:nvSpPr>
        <p:spPr>
          <a:xfrm>
            <a:off x="1608448" y="5790897"/>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cxnSp>
        <p:nvCxnSpPr>
          <p:cNvPr id="30" name="直線接點 29"/>
          <p:cNvCxnSpPr>
            <a:stCxn id="28" idx="4"/>
          </p:cNvCxnSpPr>
          <p:nvPr/>
        </p:nvCxnSpPr>
        <p:spPr>
          <a:xfrm>
            <a:off x="8011846" y="3096779"/>
            <a:ext cx="0" cy="2557103"/>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
        <p:nvSpPr>
          <p:cNvPr id="31" name="橢圓 30"/>
          <p:cNvSpPr/>
          <p:nvPr/>
        </p:nvSpPr>
        <p:spPr>
          <a:xfrm>
            <a:off x="7921846" y="5653882"/>
            <a:ext cx="180000" cy="18000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32" name="文字方塊 31"/>
          <p:cNvSpPr txBox="1"/>
          <p:nvPr/>
        </p:nvSpPr>
        <p:spPr>
          <a:xfrm>
            <a:off x="6444208" y="3780974"/>
            <a:ext cx="1152128" cy="2000548"/>
          </a:xfrm>
          <a:prstGeom prst="rect">
            <a:avLst/>
          </a:prstGeom>
          <a:noFill/>
        </p:spPr>
        <p:txBody>
          <a:bodyPr wrap="square" rtlCol="0">
            <a:spAutoFit/>
          </a:bodyPr>
          <a:lstStyle/>
          <a:p>
            <a:pPr fontAlgn="auto">
              <a:spcBef>
                <a:spcPts val="0"/>
              </a:spcBef>
              <a:spcAft>
                <a:spcPts val="0"/>
              </a:spcAft>
            </a:pPr>
            <a:r>
              <a:rPr kumimoji="0" lang="en-US" altLang="zh-TW" dirty="0" smtClean="0">
                <a:solidFill>
                  <a:prstClr val="black"/>
                </a:solidFill>
                <a:latin typeface="Arial"/>
                <a:ea typeface="微軟正黑體"/>
              </a:rPr>
              <a:t>0519</a:t>
            </a:r>
            <a:r>
              <a:rPr kumimoji="0" lang="zh-TW" altLang="en-US" dirty="0" smtClean="0">
                <a:solidFill>
                  <a:prstClr val="black"/>
                </a:solidFill>
                <a:latin typeface="Arial"/>
                <a:ea typeface="微軟正黑體"/>
              </a:rPr>
              <a:t>豪雨，蘇迪勒、杜鵑颱風</a:t>
            </a:r>
            <a:endParaRPr kumimoji="0" lang="en-US" altLang="zh-TW" dirty="0" smtClean="0">
              <a:solidFill>
                <a:prstClr val="black"/>
              </a:solidFill>
              <a:latin typeface="Arial"/>
              <a:ea typeface="微軟正黑體"/>
            </a:endParaRPr>
          </a:p>
          <a:p>
            <a:pPr fontAlgn="auto">
              <a:spcBef>
                <a:spcPts val="0"/>
              </a:spcBef>
              <a:spcAft>
                <a:spcPts val="0"/>
              </a:spcAft>
            </a:pPr>
            <a:r>
              <a:rPr kumimoji="0" lang="en-US" altLang="zh-TW" b="1" dirty="0" smtClean="0">
                <a:solidFill>
                  <a:srgbClr val="FF6600"/>
                </a:solidFill>
                <a:latin typeface="Arial"/>
                <a:ea typeface="微軟正黑體"/>
              </a:rPr>
              <a:t>123</a:t>
            </a:r>
            <a:r>
              <a:rPr kumimoji="0" lang="zh-TW" altLang="en-US" b="1" dirty="0" smtClean="0">
                <a:solidFill>
                  <a:srgbClr val="FF6600"/>
                </a:solidFill>
                <a:latin typeface="Arial"/>
                <a:ea typeface="微軟正黑體"/>
              </a:rPr>
              <a:t>件</a:t>
            </a:r>
            <a:endParaRPr kumimoji="0" lang="en-US" altLang="zh-TW" b="1" dirty="0" smtClean="0">
              <a:solidFill>
                <a:srgbClr val="FF6600"/>
              </a:solidFill>
              <a:latin typeface="Arial"/>
              <a:ea typeface="微軟正黑體"/>
            </a:endParaRPr>
          </a:p>
          <a:p>
            <a:pPr fontAlgn="auto">
              <a:spcBef>
                <a:spcPts val="0"/>
              </a:spcBef>
              <a:spcAft>
                <a:spcPts val="0"/>
              </a:spcAft>
            </a:pPr>
            <a:r>
              <a:rPr kumimoji="0" lang="zh-TW" altLang="en-US" dirty="0" smtClean="0">
                <a:solidFill>
                  <a:prstClr val="black"/>
                </a:solidFill>
                <a:latin typeface="Arial"/>
                <a:ea typeface="微軟正黑體"/>
              </a:rPr>
              <a:t>金額</a:t>
            </a:r>
            <a:r>
              <a:rPr kumimoji="0" lang="en-US" altLang="zh-TW" b="1" dirty="0" smtClean="0">
                <a:solidFill>
                  <a:srgbClr val="FF6600"/>
                </a:solidFill>
                <a:latin typeface="Arial"/>
                <a:ea typeface="微軟正黑體"/>
              </a:rPr>
              <a:t>2</a:t>
            </a:r>
            <a:r>
              <a:rPr kumimoji="0" lang="zh-TW" altLang="en-US" b="1" dirty="0" smtClean="0">
                <a:solidFill>
                  <a:srgbClr val="FF6600"/>
                </a:solidFill>
                <a:latin typeface="Arial"/>
                <a:ea typeface="微軟正黑體"/>
              </a:rPr>
              <a:t>億</a:t>
            </a:r>
            <a:r>
              <a:rPr kumimoji="0" lang="en-US" altLang="zh-TW" dirty="0" smtClean="0">
                <a:solidFill>
                  <a:prstClr val="black"/>
                </a:solidFill>
                <a:latin typeface="Arial"/>
                <a:ea typeface="微軟正黑體"/>
              </a:rPr>
              <a:t>8,651</a:t>
            </a:r>
            <a:r>
              <a:rPr kumimoji="0" lang="zh-TW" altLang="en-US" dirty="0" smtClean="0">
                <a:solidFill>
                  <a:prstClr val="black"/>
                </a:solidFill>
                <a:latin typeface="Arial"/>
                <a:ea typeface="微軟正黑體"/>
              </a:rPr>
              <a:t>萬</a:t>
            </a:r>
            <a:r>
              <a:rPr kumimoji="0" lang="en-US" altLang="zh-TW" sz="1600" dirty="0">
                <a:solidFill>
                  <a:prstClr val="black"/>
                </a:solidFill>
                <a:latin typeface="Arial"/>
                <a:ea typeface="微軟正黑體"/>
              </a:rPr>
              <a:t>6</a:t>
            </a:r>
            <a:r>
              <a:rPr kumimoji="0" lang="zh-TW" altLang="en-US" sz="1600" dirty="0" smtClean="0">
                <a:solidFill>
                  <a:prstClr val="black"/>
                </a:solidFill>
                <a:latin typeface="Arial"/>
                <a:ea typeface="微軟正黑體"/>
              </a:rPr>
              <a:t>千元整</a:t>
            </a:r>
            <a:endParaRPr kumimoji="0" lang="zh-TW" altLang="en-US" sz="1600" dirty="0">
              <a:solidFill>
                <a:prstClr val="black"/>
              </a:solidFill>
              <a:latin typeface="Arial"/>
              <a:ea typeface="微軟正黑體"/>
            </a:endParaRPr>
          </a:p>
        </p:txBody>
      </p:sp>
      <p:sp>
        <p:nvSpPr>
          <p:cNvPr id="33" name="文字方塊 32"/>
          <p:cNvSpPr txBox="1"/>
          <p:nvPr/>
        </p:nvSpPr>
        <p:spPr>
          <a:xfrm>
            <a:off x="8100392" y="3654903"/>
            <a:ext cx="864096" cy="2585323"/>
          </a:xfrm>
          <a:prstGeom prst="rect">
            <a:avLst/>
          </a:prstGeom>
          <a:noFill/>
        </p:spPr>
        <p:txBody>
          <a:bodyPr wrap="square" rtlCol="0">
            <a:spAutoFit/>
          </a:bodyPr>
          <a:lstStyle/>
          <a:p>
            <a:pPr fontAlgn="auto">
              <a:spcBef>
                <a:spcPts val="0"/>
              </a:spcBef>
              <a:spcAft>
                <a:spcPts val="0"/>
              </a:spcAft>
            </a:pPr>
            <a:r>
              <a:rPr kumimoji="0" lang="en-US" altLang="zh-TW" b="1" dirty="0" smtClean="0">
                <a:latin typeface="Arial"/>
                <a:ea typeface="微軟正黑體"/>
              </a:rPr>
              <a:t>0206</a:t>
            </a:r>
            <a:r>
              <a:rPr kumimoji="0" lang="zh-TW" altLang="en-US" b="1" dirty="0" smtClean="0">
                <a:latin typeface="Arial"/>
                <a:ea typeface="微軟正黑體"/>
              </a:rPr>
              <a:t>地震</a:t>
            </a:r>
            <a:r>
              <a:rPr kumimoji="0" lang="en-US" altLang="zh-TW" b="1" dirty="0" smtClean="0">
                <a:solidFill>
                  <a:schemeClr val="accent6"/>
                </a:solidFill>
                <a:latin typeface="Arial"/>
                <a:ea typeface="微軟正黑體"/>
              </a:rPr>
              <a:t>177</a:t>
            </a:r>
            <a:r>
              <a:rPr kumimoji="0" lang="zh-TW" altLang="en-US" b="1" dirty="0" smtClean="0">
                <a:solidFill>
                  <a:schemeClr val="accent6"/>
                </a:solidFill>
                <a:latin typeface="Arial"/>
                <a:ea typeface="微軟正黑體"/>
              </a:rPr>
              <a:t>件</a:t>
            </a:r>
            <a:endParaRPr kumimoji="0" lang="en-US" altLang="zh-TW" b="1" dirty="0" smtClean="0">
              <a:solidFill>
                <a:schemeClr val="accent6"/>
              </a:solidFill>
              <a:latin typeface="Arial"/>
              <a:ea typeface="微軟正黑體"/>
            </a:endParaRPr>
          </a:p>
          <a:p>
            <a:pPr fontAlgn="auto">
              <a:spcBef>
                <a:spcPts val="0"/>
              </a:spcBef>
              <a:spcAft>
                <a:spcPts val="0"/>
              </a:spcAft>
            </a:pPr>
            <a:r>
              <a:rPr kumimoji="0" lang="zh-TW" altLang="en-US" dirty="0" smtClean="0">
                <a:solidFill>
                  <a:prstClr val="black"/>
                </a:solidFill>
                <a:latin typeface="Arial"/>
                <a:ea typeface="微軟正黑體"/>
              </a:rPr>
              <a:t>金額</a:t>
            </a:r>
            <a:r>
              <a:rPr kumimoji="0" lang="en-US" altLang="zh-TW" b="1" dirty="0" smtClean="0">
                <a:solidFill>
                  <a:schemeClr val="accent6"/>
                </a:solidFill>
                <a:latin typeface="Arial"/>
                <a:ea typeface="微軟正黑體"/>
              </a:rPr>
              <a:t>6</a:t>
            </a:r>
            <a:r>
              <a:rPr kumimoji="0" lang="zh-TW" altLang="en-US" b="1" dirty="0" smtClean="0">
                <a:solidFill>
                  <a:schemeClr val="accent6"/>
                </a:solidFill>
                <a:latin typeface="Arial"/>
                <a:ea typeface="微軟正黑體"/>
              </a:rPr>
              <a:t>億</a:t>
            </a:r>
            <a:r>
              <a:rPr kumimoji="0" lang="en-US" altLang="zh-TW" dirty="0" smtClean="0">
                <a:solidFill>
                  <a:prstClr val="black"/>
                </a:solidFill>
                <a:latin typeface="Arial"/>
                <a:ea typeface="微軟正黑體"/>
              </a:rPr>
              <a:t>5,788</a:t>
            </a:r>
            <a:r>
              <a:rPr kumimoji="0" lang="zh-TW" altLang="en-US" dirty="0" smtClean="0">
                <a:solidFill>
                  <a:prstClr val="black"/>
                </a:solidFill>
                <a:latin typeface="Arial"/>
                <a:ea typeface="微軟正黑體"/>
              </a:rPr>
              <a:t>萬</a:t>
            </a:r>
            <a:r>
              <a:rPr kumimoji="0" lang="en-US" altLang="zh-TW" dirty="0">
                <a:solidFill>
                  <a:prstClr val="black"/>
                </a:solidFill>
                <a:latin typeface="Arial"/>
                <a:ea typeface="微軟正黑體"/>
              </a:rPr>
              <a:t>3</a:t>
            </a:r>
            <a:r>
              <a:rPr kumimoji="0" lang="zh-TW" altLang="en-US" dirty="0" smtClean="0">
                <a:solidFill>
                  <a:prstClr val="black"/>
                </a:solidFill>
                <a:latin typeface="Arial"/>
                <a:ea typeface="微軟正黑體"/>
              </a:rPr>
              <a:t>千元整</a:t>
            </a:r>
            <a:r>
              <a:rPr kumimoji="0" lang="en-US" altLang="zh-TW" dirty="0" smtClean="0">
                <a:solidFill>
                  <a:prstClr val="black"/>
                </a:solidFill>
                <a:latin typeface="Arial"/>
                <a:ea typeface="微軟正黑體"/>
              </a:rPr>
              <a:t>…</a:t>
            </a:r>
            <a:r>
              <a:rPr kumimoji="0" lang="en-US" altLang="zh-TW" sz="1600" dirty="0" smtClean="0">
                <a:solidFill>
                  <a:prstClr val="black"/>
                </a:solidFill>
                <a:latin typeface="Arial"/>
                <a:ea typeface="微軟正黑體"/>
              </a:rPr>
              <a:t>.</a:t>
            </a:r>
            <a:endParaRPr kumimoji="0" lang="zh-TW" altLang="en-US" sz="1600" dirty="0">
              <a:solidFill>
                <a:prstClr val="black"/>
              </a:solidFill>
              <a:latin typeface="Arial"/>
              <a:ea typeface="微軟正黑體"/>
            </a:endParaRPr>
          </a:p>
        </p:txBody>
      </p:sp>
    </p:spTree>
    <p:extLst>
      <p:ext uri="{BB962C8B-B14F-4D97-AF65-F5344CB8AC3E}">
        <p14:creationId xmlns:p14="http://schemas.microsoft.com/office/powerpoint/2010/main" val="23163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0" grpId="0"/>
      <p:bldP spid="24" grpId="0"/>
      <p:bldP spid="25" grpId="0"/>
      <p:bldP spid="26" grpId="0" animBg="1"/>
      <p:bldP spid="28" grpId="0" animBg="1"/>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4" y="188640"/>
            <a:ext cx="5300010" cy="576080"/>
          </a:xfrm>
        </p:spPr>
        <p:txBody>
          <a:bodyPr>
            <a:noAutofit/>
          </a:bodyPr>
          <a:lstStyle/>
          <a:p>
            <a:r>
              <a:rPr lang="en-US" altLang="zh-TW" sz="2800" dirty="0" smtClean="0"/>
              <a:t>100~</a:t>
            </a:r>
            <a:r>
              <a:rPr lang="en-US" altLang="zh-TW" sz="2800" dirty="0" smtClean="0"/>
              <a:t>105</a:t>
            </a:r>
            <a:r>
              <a:rPr lang="zh-TW" altLang="en-US" sz="2800" dirty="0" smtClean="0"/>
              <a:t>年   </a:t>
            </a:r>
            <a:r>
              <a:rPr lang="zh-TW" altLang="en-US" sz="3200" b="1" dirty="0" smtClean="0">
                <a:solidFill>
                  <a:srgbClr val="0070C0"/>
                </a:solidFill>
              </a:rPr>
              <a:t>搶險</a:t>
            </a:r>
            <a:r>
              <a:rPr lang="zh-TW" altLang="en-US" sz="3200" b="1" dirty="0" smtClean="0">
                <a:solidFill>
                  <a:srgbClr val="0070C0"/>
                </a:solidFill>
              </a:rPr>
              <a:t>搶修</a:t>
            </a:r>
            <a:r>
              <a:rPr lang="zh-TW" altLang="en-US" sz="2800" dirty="0" smtClean="0"/>
              <a:t>經費</a:t>
            </a:r>
            <a:endParaRPr lang="en-US" sz="2800"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79395" y="1124680"/>
            <a:ext cx="8785219" cy="5472672"/>
          </a:xfrm>
        </p:spPr>
        <p:txBody>
          <a:bodyPr>
            <a:normAutofit/>
          </a:bodyPr>
          <a:lstStyle/>
          <a:p>
            <a:pPr marL="857250" indent="-857250">
              <a:buFont typeface="Arial" panose="020B0604020202020204" pitchFamily="34" charset="0"/>
              <a:buChar char="•"/>
            </a:pPr>
            <a:endParaRPr lang="en-US" altLang="zh-TW" dirty="0" smtClean="0"/>
          </a:p>
          <a:p>
            <a:pPr marL="857250" indent="-857250">
              <a:buFont typeface="Arial" panose="020B0604020202020204" pitchFamily="34" charset="0"/>
              <a:buChar char="•"/>
            </a:pPr>
            <a:endParaRPr lang="en-US" altLang="zh-TW" dirty="0" smtClean="0"/>
          </a:p>
          <a:p>
            <a:pPr marL="457200" lvl="1" indent="0" algn="ctr">
              <a:buNone/>
            </a:pPr>
            <a:r>
              <a:rPr lang="zh-TW" altLang="en-US" sz="2400" dirty="0" smtClean="0"/>
              <a:t>  </a:t>
            </a:r>
            <a:endParaRPr lang="en-US" sz="3200" dirty="0"/>
          </a:p>
        </p:txBody>
      </p:sp>
      <p:sp>
        <p:nvSpPr>
          <p:cNvPr id="4" name="圓角矩形 3"/>
          <p:cNvSpPr/>
          <p:nvPr/>
        </p:nvSpPr>
        <p:spPr>
          <a:xfrm>
            <a:off x="323410" y="3429000"/>
            <a:ext cx="8280000" cy="960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9" name="橢圓 18"/>
          <p:cNvSpPr/>
          <p:nvPr/>
        </p:nvSpPr>
        <p:spPr>
          <a:xfrm>
            <a:off x="35410" y="2234371"/>
            <a:ext cx="576000" cy="720000"/>
          </a:xfrm>
          <a:prstGeom prst="ellipse">
            <a:avLst/>
          </a:prstGeom>
          <a:solidFill>
            <a:srgbClr val="F9AB6B"/>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900" b="1" dirty="0" smtClean="0">
                <a:solidFill>
                  <a:prstClr val="white"/>
                </a:solidFill>
                <a:latin typeface="微軟正黑體"/>
              </a:rPr>
              <a:t>100</a:t>
            </a:r>
            <a:r>
              <a:rPr kumimoji="0" lang="zh-TW" altLang="en-US" sz="900" b="1" dirty="0" smtClean="0">
                <a:solidFill>
                  <a:prstClr val="white"/>
                </a:solidFill>
                <a:latin typeface="微軟正黑體"/>
              </a:rPr>
              <a:t>年</a:t>
            </a:r>
            <a:endParaRPr kumimoji="0" lang="zh-TW" altLang="en-US" sz="900" b="1" dirty="0">
              <a:solidFill>
                <a:prstClr val="white"/>
              </a:solidFill>
              <a:latin typeface="微軟正黑體"/>
            </a:endParaRPr>
          </a:p>
        </p:txBody>
      </p:sp>
      <p:sp>
        <p:nvSpPr>
          <p:cNvPr id="21" name="橢圓 20"/>
          <p:cNvSpPr/>
          <p:nvPr/>
        </p:nvSpPr>
        <p:spPr>
          <a:xfrm>
            <a:off x="1187624" y="1261042"/>
            <a:ext cx="1080000" cy="1440000"/>
          </a:xfrm>
          <a:prstGeom prst="ellipse">
            <a:avLst/>
          </a:prstGeom>
          <a:solidFill>
            <a:srgbClr val="C00000"/>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400" b="1" dirty="0" smtClean="0">
                <a:ln w="76200">
                  <a:noFill/>
                </a:ln>
                <a:solidFill>
                  <a:prstClr val="white"/>
                </a:solidFill>
              </a:rPr>
              <a:t>101</a:t>
            </a:r>
            <a:r>
              <a:rPr kumimoji="0" lang="zh-TW" altLang="en-US" sz="2400" b="1" dirty="0" smtClean="0">
                <a:ln w="76200">
                  <a:noFill/>
                </a:ln>
                <a:solidFill>
                  <a:prstClr val="white"/>
                </a:solidFill>
              </a:rPr>
              <a:t>年</a:t>
            </a:r>
            <a:endParaRPr kumimoji="0" lang="zh-TW" altLang="en-US" sz="2400" b="1" dirty="0">
              <a:ln w="76200">
                <a:noFill/>
              </a:ln>
              <a:solidFill>
                <a:prstClr val="white"/>
              </a:solidFill>
            </a:endParaRPr>
          </a:p>
        </p:txBody>
      </p:sp>
      <p:sp>
        <p:nvSpPr>
          <p:cNvPr id="22" name="橢圓 21"/>
          <p:cNvSpPr/>
          <p:nvPr/>
        </p:nvSpPr>
        <p:spPr>
          <a:xfrm>
            <a:off x="4197831" y="1961602"/>
            <a:ext cx="748337" cy="960000"/>
          </a:xfrm>
          <a:prstGeom prst="ellipse">
            <a:avLst/>
          </a:prstGeom>
          <a:solidFill>
            <a:srgbClr val="92D050"/>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1400" b="1" dirty="0" smtClean="0">
                <a:solidFill>
                  <a:prstClr val="white"/>
                </a:solidFill>
              </a:rPr>
              <a:t>103</a:t>
            </a:r>
            <a:r>
              <a:rPr kumimoji="0" lang="zh-TW" altLang="en-US" sz="1400" b="1" dirty="0" smtClean="0">
                <a:solidFill>
                  <a:prstClr val="white"/>
                </a:solidFill>
              </a:rPr>
              <a:t>年</a:t>
            </a:r>
            <a:endParaRPr kumimoji="0" lang="zh-TW" altLang="en-US" sz="1400" b="1" dirty="0">
              <a:solidFill>
                <a:prstClr val="white"/>
              </a:solidFill>
            </a:endParaRPr>
          </a:p>
        </p:txBody>
      </p:sp>
      <p:sp>
        <p:nvSpPr>
          <p:cNvPr id="23" name="橢圓 22"/>
          <p:cNvSpPr/>
          <p:nvPr/>
        </p:nvSpPr>
        <p:spPr>
          <a:xfrm>
            <a:off x="2627784" y="828521"/>
            <a:ext cx="1440020" cy="1872521"/>
          </a:xfrm>
          <a:prstGeom prst="ellipse">
            <a:avLst/>
          </a:prstGeom>
          <a:solidFill>
            <a:srgbClr val="0070C0"/>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800" b="1" dirty="0" smtClean="0">
                <a:ln w="6350">
                  <a:noFill/>
                </a:ln>
                <a:solidFill>
                  <a:prstClr val="white"/>
                </a:solidFill>
              </a:rPr>
              <a:t>102</a:t>
            </a:r>
            <a:r>
              <a:rPr kumimoji="0" lang="zh-TW" altLang="en-US" sz="2800" b="1" dirty="0" smtClean="0">
                <a:ln w="6350">
                  <a:noFill/>
                </a:ln>
                <a:solidFill>
                  <a:prstClr val="white"/>
                </a:solidFill>
              </a:rPr>
              <a:t>年</a:t>
            </a:r>
            <a:endParaRPr kumimoji="0" lang="zh-TW" altLang="en-US" sz="2800" b="1" dirty="0">
              <a:ln w="6350">
                <a:noFill/>
              </a:ln>
              <a:solidFill>
                <a:prstClr val="white"/>
              </a:solidFill>
            </a:endParaRPr>
          </a:p>
        </p:txBody>
      </p:sp>
      <p:sp>
        <p:nvSpPr>
          <p:cNvPr id="5" name="文字方塊 4"/>
          <p:cNvSpPr txBox="1"/>
          <p:nvPr/>
        </p:nvSpPr>
        <p:spPr>
          <a:xfrm>
            <a:off x="35410" y="3654903"/>
            <a:ext cx="1440246" cy="954107"/>
          </a:xfrm>
          <a:prstGeom prst="rect">
            <a:avLst/>
          </a:prstGeom>
          <a:noFill/>
        </p:spPr>
        <p:txBody>
          <a:bodyPr wrap="square" rtlCol="0">
            <a:spAutoFit/>
          </a:bodyPr>
          <a:lstStyle/>
          <a:p>
            <a:pPr fontAlgn="auto">
              <a:spcBef>
                <a:spcPts val="0"/>
              </a:spcBef>
              <a:spcAft>
                <a:spcPts val="0"/>
              </a:spcAft>
            </a:pPr>
            <a:r>
              <a:rPr kumimoji="0" lang="en-US" altLang="zh-TW" sz="2800" b="1" dirty="0" smtClean="0">
                <a:solidFill>
                  <a:srgbClr val="FFB265"/>
                </a:solidFill>
                <a:latin typeface="Arial"/>
                <a:ea typeface="微軟正黑體"/>
              </a:rPr>
              <a:t>4,837</a:t>
            </a:r>
            <a:r>
              <a:rPr kumimoji="0" lang="zh-TW" altLang="en-US" sz="2800" b="1" dirty="0" smtClean="0">
                <a:solidFill>
                  <a:srgbClr val="FFB265"/>
                </a:solidFill>
                <a:latin typeface="Arial"/>
                <a:ea typeface="微軟正黑體"/>
              </a:rPr>
              <a:t>萬</a:t>
            </a:r>
            <a:r>
              <a:rPr kumimoji="0" lang="en-US" altLang="zh-TW" sz="2800" b="1" dirty="0" smtClean="0">
                <a:solidFill>
                  <a:srgbClr val="FFB265"/>
                </a:solidFill>
                <a:latin typeface="Arial"/>
                <a:ea typeface="微軟正黑體"/>
              </a:rPr>
              <a:t>8</a:t>
            </a:r>
            <a:r>
              <a:rPr kumimoji="0" lang="zh-TW" altLang="en-US" sz="2800" b="1" dirty="0" smtClean="0">
                <a:solidFill>
                  <a:srgbClr val="FFB265"/>
                </a:solidFill>
                <a:latin typeface="Arial"/>
                <a:ea typeface="微軟正黑體"/>
              </a:rPr>
              <a:t>千元</a:t>
            </a:r>
            <a:endParaRPr kumimoji="0" lang="zh-TW" altLang="en-US" sz="2800" b="1" dirty="0">
              <a:solidFill>
                <a:srgbClr val="FFB265"/>
              </a:solidFill>
              <a:latin typeface="Arial"/>
              <a:ea typeface="微軟正黑體"/>
            </a:endParaRPr>
          </a:p>
        </p:txBody>
      </p:sp>
      <p:sp>
        <p:nvSpPr>
          <p:cNvPr id="20" name="文字方塊 19"/>
          <p:cNvSpPr txBox="1"/>
          <p:nvPr/>
        </p:nvSpPr>
        <p:spPr>
          <a:xfrm>
            <a:off x="1187624" y="5373216"/>
            <a:ext cx="1440159" cy="954107"/>
          </a:xfrm>
          <a:prstGeom prst="rect">
            <a:avLst/>
          </a:prstGeom>
          <a:noFill/>
        </p:spPr>
        <p:txBody>
          <a:bodyPr wrap="square" rtlCol="0">
            <a:spAutoFit/>
          </a:bodyPr>
          <a:lstStyle/>
          <a:p>
            <a:pPr fontAlgn="auto">
              <a:spcBef>
                <a:spcPts val="0"/>
              </a:spcBef>
              <a:spcAft>
                <a:spcPts val="0"/>
              </a:spcAft>
            </a:pPr>
            <a:r>
              <a:rPr kumimoji="0" lang="en-US" altLang="zh-TW" sz="2800" b="1" dirty="0" smtClean="0">
                <a:solidFill>
                  <a:srgbClr val="C00000"/>
                </a:solidFill>
                <a:latin typeface="Arial"/>
                <a:ea typeface="微軟正黑體"/>
              </a:rPr>
              <a:t>6,398</a:t>
            </a:r>
            <a:r>
              <a:rPr kumimoji="0" lang="zh-TW" altLang="en-US" sz="2800" b="1" dirty="0" smtClean="0">
                <a:solidFill>
                  <a:srgbClr val="C00000"/>
                </a:solidFill>
                <a:latin typeface="Arial"/>
                <a:ea typeface="微軟正黑體"/>
              </a:rPr>
              <a:t>萬</a:t>
            </a:r>
            <a:r>
              <a:rPr kumimoji="0" lang="en-US" altLang="zh-TW" sz="2800" b="1" dirty="0" smtClean="0">
                <a:solidFill>
                  <a:srgbClr val="C00000"/>
                </a:solidFill>
                <a:latin typeface="Arial"/>
                <a:ea typeface="微軟正黑體"/>
              </a:rPr>
              <a:t>7</a:t>
            </a:r>
            <a:r>
              <a:rPr kumimoji="0" lang="zh-TW" altLang="en-US" sz="2800" b="1" dirty="0" smtClean="0">
                <a:solidFill>
                  <a:srgbClr val="C00000"/>
                </a:solidFill>
                <a:latin typeface="Arial"/>
                <a:ea typeface="微軟正黑體"/>
              </a:rPr>
              <a:t>千元</a:t>
            </a:r>
            <a:endParaRPr kumimoji="0" lang="zh-TW" altLang="en-US" sz="2800" b="1" dirty="0">
              <a:solidFill>
                <a:srgbClr val="C00000"/>
              </a:solidFill>
              <a:latin typeface="Arial"/>
              <a:ea typeface="微軟正黑體"/>
            </a:endParaRPr>
          </a:p>
        </p:txBody>
      </p:sp>
      <p:sp>
        <p:nvSpPr>
          <p:cNvPr id="24" name="文字方塊 23"/>
          <p:cNvSpPr txBox="1"/>
          <p:nvPr/>
        </p:nvSpPr>
        <p:spPr>
          <a:xfrm>
            <a:off x="2483769" y="3780974"/>
            <a:ext cx="1512168" cy="954107"/>
          </a:xfrm>
          <a:prstGeom prst="rect">
            <a:avLst/>
          </a:prstGeom>
          <a:noFill/>
        </p:spPr>
        <p:txBody>
          <a:bodyPr wrap="square" rtlCol="0">
            <a:spAutoFit/>
          </a:bodyPr>
          <a:lstStyle/>
          <a:p>
            <a:pPr fontAlgn="auto">
              <a:spcBef>
                <a:spcPts val="0"/>
              </a:spcBef>
              <a:spcAft>
                <a:spcPts val="0"/>
              </a:spcAft>
            </a:pPr>
            <a:r>
              <a:rPr kumimoji="0" lang="en-US" altLang="zh-TW" sz="2800" b="1" dirty="0" smtClean="0">
                <a:solidFill>
                  <a:srgbClr val="0070C0"/>
                </a:solidFill>
                <a:latin typeface="Arial"/>
                <a:ea typeface="微軟正黑體"/>
              </a:rPr>
              <a:t>9,669</a:t>
            </a:r>
            <a:r>
              <a:rPr kumimoji="0" lang="zh-TW" altLang="en-US" sz="2800" b="1" dirty="0" smtClean="0">
                <a:solidFill>
                  <a:srgbClr val="0070C0"/>
                </a:solidFill>
                <a:latin typeface="Arial"/>
                <a:ea typeface="微軟正黑體"/>
              </a:rPr>
              <a:t>萬</a:t>
            </a:r>
            <a:r>
              <a:rPr kumimoji="0" lang="en-US" altLang="zh-TW" sz="2800" b="1" dirty="0" smtClean="0">
                <a:solidFill>
                  <a:srgbClr val="0070C0"/>
                </a:solidFill>
                <a:latin typeface="Arial"/>
                <a:ea typeface="微軟正黑體"/>
              </a:rPr>
              <a:t>5</a:t>
            </a:r>
            <a:r>
              <a:rPr kumimoji="0" lang="zh-TW" altLang="en-US" sz="2800" b="1" dirty="0" smtClean="0">
                <a:solidFill>
                  <a:srgbClr val="0070C0"/>
                </a:solidFill>
                <a:latin typeface="Arial"/>
                <a:ea typeface="微軟正黑體"/>
              </a:rPr>
              <a:t>千元</a:t>
            </a:r>
            <a:endParaRPr kumimoji="0" lang="zh-TW" altLang="en-US" sz="2800" b="1" dirty="0">
              <a:solidFill>
                <a:srgbClr val="0070C0"/>
              </a:solidFill>
              <a:latin typeface="Arial"/>
              <a:ea typeface="微軟正黑體"/>
            </a:endParaRPr>
          </a:p>
        </p:txBody>
      </p:sp>
      <p:sp>
        <p:nvSpPr>
          <p:cNvPr id="25" name="文字方塊 24"/>
          <p:cNvSpPr txBox="1"/>
          <p:nvPr/>
        </p:nvSpPr>
        <p:spPr>
          <a:xfrm>
            <a:off x="3995937" y="5250105"/>
            <a:ext cx="1498488" cy="954107"/>
          </a:xfrm>
          <a:prstGeom prst="rect">
            <a:avLst/>
          </a:prstGeom>
          <a:noFill/>
        </p:spPr>
        <p:txBody>
          <a:bodyPr wrap="square" rtlCol="0">
            <a:spAutoFit/>
          </a:bodyPr>
          <a:lstStyle/>
          <a:p>
            <a:pPr fontAlgn="auto">
              <a:spcBef>
                <a:spcPts val="0"/>
              </a:spcBef>
              <a:spcAft>
                <a:spcPts val="0"/>
              </a:spcAft>
            </a:pPr>
            <a:r>
              <a:rPr kumimoji="0" lang="en-US" altLang="zh-TW" sz="2800" b="1" dirty="0" smtClean="0">
                <a:solidFill>
                  <a:srgbClr val="92D050"/>
                </a:solidFill>
                <a:latin typeface="Arial"/>
                <a:ea typeface="微軟正黑體"/>
              </a:rPr>
              <a:t>6,387</a:t>
            </a:r>
            <a:r>
              <a:rPr kumimoji="0" lang="zh-TW" altLang="en-US" sz="2800" b="1" dirty="0" smtClean="0">
                <a:solidFill>
                  <a:srgbClr val="92D050"/>
                </a:solidFill>
                <a:latin typeface="Arial"/>
                <a:ea typeface="微軟正黑體"/>
              </a:rPr>
              <a:t>萬</a:t>
            </a:r>
            <a:r>
              <a:rPr kumimoji="0" lang="en-US" altLang="zh-TW" sz="2800" b="1" dirty="0" smtClean="0">
                <a:solidFill>
                  <a:srgbClr val="92D050"/>
                </a:solidFill>
                <a:latin typeface="Arial"/>
                <a:ea typeface="微軟正黑體"/>
              </a:rPr>
              <a:t>2</a:t>
            </a:r>
            <a:r>
              <a:rPr kumimoji="0" lang="zh-TW" altLang="en-US" sz="2800" b="1" dirty="0" smtClean="0">
                <a:solidFill>
                  <a:srgbClr val="92D050"/>
                </a:solidFill>
                <a:latin typeface="Arial"/>
                <a:ea typeface="微軟正黑體"/>
              </a:rPr>
              <a:t>千元</a:t>
            </a:r>
            <a:endParaRPr kumimoji="0" lang="zh-TW" altLang="en-US" sz="2800" b="1" dirty="0">
              <a:solidFill>
                <a:srgbClr val="92D050"/>
              </a:solidFill>
              <a:latin typeface="Arial"/>
              <a:ea typeface="微軟正黑體"/>
            </a:endParaRPr>
          </a:p>
        </p:txBody>
      </p:sp>
      <p:sp>
        <p:nvSpPr>
          <p:cNvPr id="26" name="橢圓 25"/>
          <p:cNvSpPr/>
          <p:nvPr/>
        </p:nvSpPr>
        <p:spPr>
          <a:xfrm>
            <a:off x="5494424" y="1524472"/>
            <a:ext cx="1224136" cy="1511234"/>
          </a:xfrm>
          <a:prstGeom prst="ellipse">
            <a:avLst/>
          </a:prstGeom>
          <a:solidFill>
            <a:srgbClr val="FF6600"/>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800" b="1" dirty="0" smtClean="0">
                <a:solidFill>
                  <a:prstClr val="white"/>
                </a:solidFill>
              </a:rPr>
              <a:t>104</a:t>
            </a:r>
            <a:r>
              <a:rPr kumimoji="0" lang="zh-TW" altLang="en-US" sz="2800" b="1" dirty="0" smtClean="0">
                <a:solidFill>
                  <a:prstClr val="white"/>
                </a:solidFill>
              </a:rPr>
              <a:t>年</a:t>
            </a:r>
            <a:endParaRPr kumimoji="0" lang="zh-TW" altLang="en-US" sz="2800" b="1" dirty="0">
              <a:solidFill>
                <a:prstClr val="white"/>
              </a:solidFill>
            </a:endParaRPr>
          </a:p>
        </p:txBody>
      </p:sp>
      <p:sp>
        <p:nvSpPr>
          <p:cNvPr id="28" name="橢圓 27"/>
          <p:cNvSpPr/>
          <p:nvPr/>
        </p:nvSpPr>
        <p:spPr>
          <a:xfrm>
            <a:off x="6876256" y="648779"/>
            <a:ext cx="2271180" cy="2448000"/>
          </a:xfrm>
          <a:prstGeom prst="ellipse">
            <a:avLst/>
          </a:prstGeom>
          <a:solidFill>
            <a:srgbClr val="002060"/>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en-US" altLang="zh-TW" sz="2800" b="1" dirty="0" smtClean="0">
                <a:ln w="6350">
                  <a:noFill/>
                </a:ln>
                <a:solidFill>
                  <a:prstClr val="white"/>
                </a:solidFill>
              </a:rPr>
              <a:t>105</a:t>
            </a:r>
            <a:r>
              <a:rPr kumimoji="0" lang="zh-TW" altLang="en-US" sz="2800" b="1" dirty="0" smtClean="0">
                <a:ln w="6350">
                  <a:noFill/>
                </a:ln>
                <a:solidFill>
                  <a:prstClr val="white"/>
                </a:solidFill>
              </a:rPr>
              <a:t>年</a:t>
            </a:r>
            <a:endParaRPr kumimoji="0" lang="zh-TW" altLang="en-US" sz="2800" b="1" dirty="0">
              <a:ln w="6350">
                <a:noFill/>
              </a:ln>
              <a:solidFill>
                <a:prstClr val="white"/>
              </a:solidFill>
            </a:endParaRPr>
          </a:p>
        </p:txBody>
      </p:sp>
      <p:sp>
        <p:nvSpPr>
          <p:cNvPr id="32" name="文字方塊 31"/>
          <p:cNvSpPr txBox="1"/>
          <p:nvPr/>
        </p:nvSpPr>
        <p:spPr>
          <a:xfrm>
            <a:off x="5494424" y="3733701"/>
            <a:ext cx="1669864" cy="954107"/>
          </a:xfrm>
          <a:prstGeom prst="rect">
            <a:avLst/>
          </a:prstGeom>
          <a:noFill/>
        </p:spPr>
        <p:txBody>
          <a:bodyPr wrap="square" rtlCol="0">
            <a:spAutoFit/>
          </a:bodyPr>
          <a:lstStyle/>
          <a:p>
            <a:pPr fontAlgn="auto">
              <a:spcBef>
                <a:spcPts val="0"/>
              </a:spcBef>
              <a:spcAft>
                <a:spcPts val="0"/>
              </a:spcAft>
            </a:pPr>
            <a:r>
              <a:rPr kumimoji="0" lang="en-US" altLang="zh-TW" sz="2800" b="1" dirty="0" smtClean="0">
                <a:solidFill>
                  <a:srgbClr val="FF6600"/>
                </a:solidFill>
                <a:latin typeface="Arial"/>
                <a:ea typeface="微軟正黑體"/>
              </a:rPr>
              <a:t>1</a:t>
            </a:r>
            <a:r>
              <a:rPr kumimoji="0" lang="zh-TW" altLang="en-US" sz="2800" b="1" dirty="0" smtClean="0">
                <a:solidFill>
                  <a:srgbClr val="FF6600"/>
                </a:solidFill>
                <a:latin typeface="Arial"/>
                <a:ea typeface="微軟正黑體"/>
              </a:rPr>
              <a:t>億</a:t>
            </a:r>
            <a:r>
              <a:rPr kumimoji="0" lang="en-US" altLang="zh-TW" sz="2800" b="1" dirty="0" smtClean="0">
                <a:solidFill>
                  <a:srgbClr val="FF6600"/>
                </a:solidFill>
                <a:latin typeface="Arial"/>
                <a:ea typeface="微軟正黑體"/>
              </a:rPr>
              <a:t>2728</a:t>
            </a:r>
            <a:r>
              <a:rPr kumimoji="0" lang="zh-TW" altLang="en-US" sz="2800" b="1" dirty="0" smtClean="0">
                <a:solidFill>
                  <a:srgbClr val="FF6600"/>
                </a:solidFill>
                <a:latin typeface="Arial"/>
                <a:ea typeface="微軟正黑體"/>
              </a:rPr>
              <a:t>萬</a:t>
            </a:r>
            <a:r>
              <a:rPr kumimoji="0" lang="en-US" altLang="zh-TW" sz="2800" b="1" dirty="0" smtClean="0">
                <a:solidFill>
                  <a:srgbClr val="FF6600"/>
                </a:solidFill>
                <a:latin typeface="Arial"/>
                <a:ea typeface="微軟正黑體"/>
              </a:rPr>
              <a:t>4</a:t>
            </a:r>
            <a:r>
              <a:rPr kumimoji="0" lang="zh-TW" altLang="en-US" sz="2800" b="1" dirty="0" smtClean="0">
                <a:solidFill>
                  <a:srgbClr val="FF6600"/>
                </a:solidFill>
                <a:latin typeface="Arial"/>
                <a:ea typeface="微軟正黑體"/>
              </a:rPr>
              <a:t>千元</a:t>
            </a:r>
            <a:endParaRPr kumimoji="0" lang="zh-TW" altLang="en-US" sz="2800" b="1" dirty="0">
              <a:solidFill>
                <a:srgbClr val="FF6600"/>
              </a:solidFill>
              <a:latin typeface="Arial"/>
              <a:ea typeface="微軟正黑體"/>
            </a:endParaRPr>
          </a:p>
        </p:txBody>
      </p:sp>
      <p:sp>
        <p:nvSpPr>
          <p:cNvPr id="33" name="文字方塊 32"/>
          <p:cNvSpPr txBox="1"/>
          <p:nvPr/>
        </p:nvSpPr>
        <p:spPr>
          <a:xfrm>
            <a:off x="6718560" y="4957717"/>
            <a:ext cx="2317936" cy="1384995"/>
          </a:xfrm>
          <a:prstGeom prst="rect">
            <a:avLst/>
          </a:prstGeom>
          <a:noFill/>
        </p:spPr>
        <p:txBody>
          <a:bodyPr wrap="square" rtlCol="0">
            <a:spAutoFit/>
          </a:bodyPr>
          <a:lstStyle/>
          <a:p>
            <a:pPr fontAlgn="auto">
              <a:spcBef>
                <a:spcPts val="0"/>
              </a:spcBef>
              <a:spcAft>
                <a:spcPts val="0"/>
              </a:spcAft>
            </a:pPr>
            <a:r>
              <a:rPr kumimoji="0" lang="en-US" altLang="zh-TW" sz="2800" b="1" dirty="0" smtClean="0">
                <a:solidFill>
                  <a:schemeClr val="accent6"/>
                </a:solidFill>
                <a:latin typeface="Arial"/>
                <a:ea typeface="微軟正黑體"/>
              </a:rPr>
              <a:t>0206</a:t>
            </a:r>
            <a:r>
              <a:rPr kumimoji="0" lang="zh-TW" altLang="en-US" sz="2800" b="1" dirty="0" smtClean="0">
                <a:solidFill>
                  <a:schemeClr val="accent6"/>
                </a:solidFill>
                <a:latin typeface="Arial"/>
                <a:ea typeface="微軟正黑體"/>
              </a:rPr>
              <a:t>地震</a:t>
            </a:r>
            <a:endParaRPr kumimoji="0" lang="en-US" altLang="zh-TW" sz="2800" b="1" dirty="0" smtClean="0">
              <a:solidFill>
                <a:schemeClr val="accent6"/>
              </a:solidFill>
              <a:latin typeface="Arial"/>
              <a:ea typeface="微軟正黑體"/>
            </a:endParaRPr>
          </a:p>
          <a:p>
            <a:pPr fontAlgn="auto">
              <a:spcBef>
                <a:spcPts val="0"/>
              </a:spcBef>
              <a:spcAft>
                <a:spcPts val="0"/>
              </a:spcAft>
            </a:pPr>
            <a:r>
              <a:rPr kumimoji="0" lang="en-US" altLang="zh-TW" sz="2800" b="1" dirty="0" smtClean="0">
                <a:solidFill>
                  <a:schemeClr val="accent6"/>
                </a:solidFill>
                <a:latin typeface="Arial"/>
                <a:ea typeface="微軟正黑體"/>
              </a:rPr>
              <a:t>2</a:t>
            </a:r>
            <a:r>
              <a:rPr kumimoji="0" lang="zh-TW" altLang="en-US" sz="2800" b="1" dirty="0" smtClean="0">
                <a:solidFill>
                  <a:schemeClr val="accent6"/>
                </a:solidFill>
                <a:latin typeface="Arial"/>
                <a:ea typeface="微軟正黑體"/>
              </a:rPr>
              <a:t>億</a:t>
            </a:r>
            <a:r>
              <a:rPr kumimoji="0" lang="en-US" altLang="zh-TW" sz="2800" dirty="0" smtClean="0">
                <a:solidFill>
                  <a:schemeClr val="accent6"/>
                </a:solidFill>
                <a:latin typeface="Arial"/>
                <a:ea typeface="微軟正黑體"/>
              </a:rPr>
              <a:t>6,503</a:t>
            </a:r>
            <a:r>
              <a:rPr kumimoji="0" lang="zh-TW" altLang="en-US" sz="2800" dirty="0" smtClean="0">
                <a:solidFill>
                  <a:schemeClr val="accent6"/>
                </a:solidFill>
                <a:latin typeface="Arial"/>
                <a:ea typeface="微軟正黑體"/>
              </a:rPr>
              <a:t>萬</a:t>
            </a:r>
            <a:r>
              <a:rPr kumimoji="0" lang="en-US" altLang="zh-TW" sz="2800" dirty="0">
                <a:solidFill>
                  <a:schemeClr val="accent6"/>
                </a:solidFill>
                <a:latin typeface="Arial"/>
                <a:ea typeface="微軟正黑體"/>
              </a:rPr>
              <a:t>3</a:t>
            </a:r>
            <a:r>
              <a:rPr kumimoji="0" lang="zh-TW" altLang="en-US" sz="2800" dirty="0" smtClean="0">
                <a:solidFill>
                  <a:schemeClr val="accent6"/>
                </a:solidFill>
                <a:latin typeface="Arial"/>
                <a:ea typeface="微軟正黑體"/>
              </a:rPr>
              <a:t>千元</a:t>
            </a:r>
            <a:r>
              <a:rPr kumimoji="0" lang="en-US" altLang="zh-TW" sz="2800" dirty="0" smtClean="0">
                <a:solidFill>
                  <a:schemeClr val="accent6"/>
                </a:solidFill>
                <a:latin typeface="Arial"/>
                <a:ea typeface="微軟正黑體"/>
              </a:rPr>
              <a:t>……</a:t>
            </a:r>
            <a:r>
              <a:rPr kumimoji="0" lang="en-US" altLang="zh-TW" sz="1600" dirty="0" smtClean="0">
                <a:solidFill>
                  <a:prstClr val="black"/>
                </a:solidFill>
                <a:latin typeface="Arial"/>
                <a:ea typeface="微軟正黑體"/>
              </a:rPr>
              <a:t>….</a:t>
            </a:r>
            <a:endParaRPr kumimoji="0" lang="zh-TW" altLang="en-US" sz="1600" dirty="0">
              <a:solidFill>
                <a:prstClr val="black"/>
              </a:solidFill>
              <a:latin typeface="Arial"/>
              <a:ea typeface="微軟正黑體"/>
            </a:endParaRPr>
          </a:p>
        </p:txBody>
      </p:sp>
    </p:spTree>
    <p:extLst>
      <p:ext uri="{BB962C8B-B14F-4D97-AF65-F5344CB8AC3E}">
        <p14:creationId xmlns:p14="http://schemas.microsoft.com/office/powerpoint/2010/main" val="28416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0" grpId="0"/>
      <p:bldP spid="24" grpId="0"/>
      <p:bldP spid="25" grpId="0"/>
      <p:bldP spid="26" grpId="0" animBg="1"/>
      <p:bldP spid="28" grpId="0" animBg="1"/>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0"/>
            <a:ext cx="8928992" cy="620688"/>
          </a:xfrm>
        </p:spPr>
        <p:txBody>
          <a:bodyPr/>
          <a:lstStyle/>
          <a:p>
            <a:pPr algn="l"/>
            <a:r>
              <a:rPr lang="zh-TW" altLang="en-US" sz="3600" b="1" dirty="0">
                <a:latin typeface="微軟正黑體" panose="020B0604030504040204" pitchFamily="34" charset="-120"/>
                <a:ea typeface="微軟正黑體" panose="020B0604030504040204" pitchFamily="34" charset="-120"/>
              </a:rPr>
              <a:t>三</a:t>
            </a:r>
            <a:r>
              <a:rPr lang="zh-TW" altLang="en-US" sz="3600" b="1" dirty="0" smtClean="0">
                <a:latin typeface="微軟正黑體" panose="020B0604030504040204" pitchFamily="34" charset="-120"/>
                <a:ea typeface="微軟正黑體" panose="020B0604030504040204" pitchFamily="34" charset="-120"/>
              </a:rPr>
              <a:t>、</a:t>
            </a:r>
            <a:r>
              <a:rPr lang="en-US" altLang="zh-TW" sz="3600" dirty="0" smtClean="0">
                <a:latin typeface="微軟正黑體" panose="020B0604030504040204" pitchFamily="34" charset="-120"/>
                <a:ea typeface="微軟正黑體" panose="020B0604030504040204" pitchFamily="34" charset="-120"/>
              </a:rPr>
              <a:t> </a:t>
            </a:r>
            <a:r>
              <a:rPr lang="en-US" altLang="zh-TW" sz="3600" dirty="0">
                <a:latin typeface="微軟正黑體" panose="020B0604030504040204" pitchFamily="34" charset="-120"/>
                <a:ea typeface="微軟正黑體" panose="020B0604030504040204" pitchFamily="34" charset="-120"/>
              </a:rPr>
              <a:t>0206</a:t>
            </a:r>
            <a:r>
              <a:rPr lang="zh-TW" altLang="en-US" sz="3600" dirty="0">
                <a:latin typeface="微軟正黑體" panose="020B0604030504040204" pitchFamily="34" charset="-120"/>
                <a:ea typeface="微軟正黑體" panose="020B0604030504040204" pitchFamily="34" charset="-120"/>
              </a:rPr>
              <a:t>地震搶險搶修核銷注意事項</a:t>
            </a:r>
            <a:endParaRPr lang="zh-TW" altLang="en-US" sz="3600" b="1" dirty="0">
              <a:latin typeface="微軟正黑體" panose="020B0604030504040204" pitchFamily="34" charset="-120"/>
              <a:ea typeface="微軟正黑體" panose="020B0604030504040204" pitchFamily="34" charset="-120"/>
            </a:endParaRPr>
          </a:p>
        </p:txBody>
      </p:sp>
      <p:sp>
        <p:nvSpPr>
          <p:cNvPr id="4099" name="Rectangle 3"/>
          <p:cNvSpPr>
            <a:spLocks noGrp="1" noChangeArrowheads="1"/>
          </p:cNvSpPr>
          <p:nvPr>
            <p:ph type="body" idx="1"/>
          </p:nvPr>
        </p:nvSpPr>
        <p:spPr>
          <a:xfrm>
            <a:off x="323528" y="692696"/>
            <a:ext cx="8640960" cy="6165304"/>
          </a:xfrm>
        </p:spPr>
        <p:txBody>
          <a:bodyPr/>
          <a:lstStyle/>
          <a:p>
            <a:pPr marL="0" indent="0">
              <a:buNone/>
            </a:pPr>
            <a:r>
              <a:rPr lang="zh-TW" altLang="en-US" sz="2000" dirty="0" smtClean="0">
                <a:latin typeface="微軟正黑體" panose="020B0604030504040204" pitchFamily="34" charset="-120"/>
                <a:ea typeface="微軟正黑體" panose="020B0604030504040204" pitchFamily="34" charset="-120"/>
              </a:rPr>
              <a:t>    </a:t>
            </a:r>
            <a:endParaRPr lang="en-US" altLang="ja-JP" dirty="0" err="1" smtClean="0">
              <a:latin typeface="微軟正黑體" panose="020B0604030504040204" pitchFamily="34" charset="-120"/>
              <a:ea typeface="微軟正黑體" panose="020B0604030504040204" pitchFamily="34" charset="-120"/>
            </a:endParaRPr>
          </a:p>
        </p:txBody>
      </p:sp>
      <p:sp>
        <p:nvSpPr>
          <p:cNvPr id="2" name="矩形 1"/>
          <p:cNvSpPr/>
          <p:nvPr/>
        </p:nvSpPr>
        <p:spPr>
          <a:xfrm>
            <a:off x="0" y="548680"/>
            <a:ext cx="3059832" cy="6309320"/>
          </a:xfrm>
          <a:prstGeom prst="rect">
            <a:avLst/>
          </a:prstGeom>
          <a:solidFill>
            <a:srgbClr val="DCD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1.105</a:t>
            </a:r>
            <a:r>
              <a:rPr lang="zh-TW" altLang="en-US" sz="2400" dirty="0" smtClean="0">
                <a:solidFill>
                  <a:schemeClr val="tx1"/>
                </a:solidFill>
                <a:latin typeface="微軟正黑體" panose="020B0604030504040204" pitchFamily="34" charset="-120"/>
                <a:ea typeface="微軟正黑體" panose="020B0604030504040204" pitchFamily="34" charset="-120"/>
              </a:rPr>
              <a:t>年</a:t>
            </a:r>
            <a:r>
              <a:rPr lang="en-US" altLang="zh-TW" sz="2400" dirty="0" smtClean="0">
                <a:solidFill>
                  <a:schemeClr val="tx1"/>
                </a:solidFill>
                <a:latin typeface="微軟正黑體" panose="020B0604030504040204" pitchFamily="34" charset="-120"/>
                <a:ea typeface="微軟正黑體" panose="020B0604030504040204" pitchFamily="34" charset="-120"/>
              </a:rPr>
              <a:t>0206</a:t>
            </a:r>
            <a:r>
              <a:rPr lang="zh-TW" altLang="en-US" sz="2400" dirty="0" smtClean="0">
                <a:solidFill>
                  <a:schemeClr val="tx1"/>
                </a:solidFill>
                <a:latin typeface="微軟正黑體" panose="020B0604030504040204" pitchFamily="34" charset="-120"/>
                <a:ea typeface="微軟正黑體" panose="020B0604030504040204" pitchFamily="34" charset="-120"/>
              </a:rPr>
              <a:t>地震</a:t>
            </a:r>
            <a:r>
              <a:rPr lang="zh-TW" altLang="en-US" sz="2400" dirty="0">
                <a:solidFill>
                  <a:schemeClr val="tx1"/>
                </a:solidFill>
                <a:latin typeface="微軟正黑體" panose="020B0604030504040204" pitchFamily="34" charset="-120"/>
                <a:ea typeface="微軟正黑體" panose="020B0604030504040204" pitchFamily="34" charset="-120"/>
              </a:rPr>
              <a:t>目前</a:t>
            </a:r>
            <a:r>
              <a:rPr lang="zh-TW" altLang="en-US" sz="2400" dirty="0" smtClean="0">
                <a:solidFill>
                  <a:schemeClr val="tx1"/>
                </a:solidFill>
                <a:latin typeface="微軟正黑體" panose="020B0604030504040204" pitchFamily="34" charset="-120"/>
                <a:ea typeface="微軟正黑體" panose="020B0604030504040204" pitchFamily="34" charset="-120"/>
                <a:hlinkClick r:id="rId2" action="ppaction://hlinkfile"/>
              </a:rPr>
              <a:t>核定</a:t>
            </a:r>
            <a:r>
              <a:rPr lang="en-US" altLang="zh-TW" sz="2400" dirty="0">
                <a:solidFill>
                  <a:schemeClr val="tx1"/>
                </a:solidFill>
                <a:latin typeface="微軟正黑體" panose="020B0604030504040204" pitchFamily="34" charset="-120"/>
                <a:ea typeface="微軟正黑體" panose="020B0604030504040204" pitchFamily="34" charset="-120"/>
                <a:hlinkClick r:id="rId2" action="ppaction://hlinkfile"/>
              </a:rPr>
              <a:t>5</a:t>
            </a:r>
            <a:r>
              <a:rPr lang="zh-TW" altLang="en-US" sz="2400" dirty="0">
                <a:solidFill>
                  <a:schemeClr val="tx1"/>
                </a:solidFill>
                <a:latin typeface="微軟正黑體" panose="020B0604030504040204" pitchFamily="34" charset="-120"/>
                <a:ea typeface="微軟正黑體" panose="020B0604030504040204" pitchFamily="34" charset="-120"/>
                <a:hlinkClick r:id="rId2" action="ppaction://hlinkfile"/>
              </a:rPr>
              <a:t>億</a:t>
            </a:r>
            <a:r>
              <a:rPr lang="en-US" altLang="zh-TW" sz="2400" dirty="0">
                <a:solidFill>
                  <a:schemeClr val="tx1"/>
                </a:solidFill>
                <a:latin typeface="微軟正黑體" panose="020B0604030504040204" pitchFamily="34" charset="-120"/>
                <a:ea typeface="微軟正黑體" panose="020B0604030504040204" pitchFamily="34" charset="-120"/>
                <a:hlinkClick r:id="rId2" action="ppaction://hlinkfile"/>
              </a:rPr>
              <a:t>7,274</a:t>
            </a:r>
            <a:r>
              <a:rPr lang="zh-TW" altLang="en-US" sz="2400" dirty="0">
                <a:solidFill>
                  <a:schemeClr val="tx1"/>
                </a:solidFill>
                <a:latin typeface="微軟正黑體" panose="020B0604030504040204" pitchFamily="34" charset="-120"/>
                <a:ea typeface="微軟正黑體" panose="020B0604030504040204" pitchFamily="34" charset="-120"/>
                <a:hlinkClick r:id="rId2" action="ppaction://hlinkfile"/>
              </a:rPr>
              <a:t>萬</a:t>
            </a:r>
            <a:r>
              <a:rPr lang="en-US" altLang="zh-TW" sz="2400" dirty="0">
                <a:solidFill>
                  <a:schemeClr val="tx1"/>
                </a:solidFill>
                <a:latin typeface="微軟正黑體" panose="020B0604030504040204" pitchFamily="34" charset="-120"/>
                <a:ea typeface="微軟正黑體" panose="020B0604030504040204" pitchFamily="34" charset="-120"/>
                <a:hlinkClick r:id="rId2" action="ppaction://hlinkfile"/>
              </a:rPr>
              <a:t>5</a:t>
            </a:r>
            <a:r>
              <a:rPr lang="zh-TW" altLang="en-US" sz="2400" dirty="0">
                <a:solidFill>
                  <a:schemeClr val="tx1"/>
                </a:solidFill>
                <a:latin typeface="微軟正黑體" panose="020B0604030504040204" pitchFamily="34" charset="-120"/>
                <a:ea typeface="微軟正黑體" panose="020B0604030504040204" pitchFamily="34" charset="-120"/>
                <a:hlinkClick r:id="rId2" action="ppaction://hlinkfile"/>
              </a:rPr>
              <a:t>千元</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含社會局救助金及環保局</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smtClean="0">
                <a:solidFill>
                  <a:schemeClr val="tx1"/>
                </a:solidFill>
                <a:latin typeface="微軟正黑體" panose="020B0604030504040204" pitchFamily="34" charset="-120"/>
                <a:ea typeface="微軟正黑體" panose="020B0604030504040204" pitchFamily="34" charset="-120"/>
              </a:rPr>
              <a:t>，</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2.</a:t>
            </a:r>
            <a:r>
              <a:rPr lang="zh-TW" altLang="en-US" sz="2400" dirty="0" smtClean="0">
                <a:solidFill>
                  <a:schemeClr val="tx1"/>
                </a:solidFill>
                <a:latin typeface="微軟正黑體" panose="020B0604030504040204" pitchFamily="34" charset="-120"/>
                <a:ea typeface="微軟正黑體" panose="020B0604030504040204" pitchFamily="34" charset="-120"/>
              </a:rPr>
              <a:t>文</a:t>
            </a:r>
            <a:r>
              <a:rPr lang="zh-TW" altLang="en-US" sz="2400" dirty="0">
                <a:solidFill>
                  <a:schemeClr val="tx1"/>
                </a:solidFill>
                <a:latin typeface="微軟正黑體" panose="020B0604030504040204" pitchFamily="34" charset="-120"/>
                <a:ea typeface="微軟正黑體" panose="020B0604030504040204" pitchFamily="34" charset="-120"/>
              </a:rPr>
              <a:t>資</a:t>
            </a:r>
            <a:r>
              <a:rPr lang="zh-TW" altLang="en-US" sz="2400" dirty="0" smtClean="0">
                <a:solidFill>
                  <a:schemeClr val="tx1"/>
                </a:solidFill>
                <a:latin typeface="微軟正黑體" panose="020B0604030504040204" pitchFamily="34" charset="-120"/>
                <a:ea typeface="微軟正黑體" panose="020B0604030504040204" pitchFamily="34" charset="-120"/>
              </a:rPr>
              <a:t>處重複</a:t>
            </a:r>
            <a:r>
              <a:rPr lang="zh-TW" altLang="en-US" sz="2400" dirty="0">
                <a:solidFill>
                  <a:schemeClr val="tx1"/>
                </a:solidFill>
                <a:latin typeface="微軟正黑體" panose="020B0604030504040204" pitchFamily="34" charset="-120"/>
                <a:ea typeface="微軟正黑體" panose="020B0604030504040204" pitchFamily="34" charset="-120"/>
              </a:rPr>
              <a:t>提報需註銷</a:t>
            </a:r>
            <a:r>
              <a:rPr lang="en-US" altLang="zh-TW" sz="2400" dirty="0">
                <a:solidFill>
                  <a:schemeClr val="tx1"/>
                </a:solidFill>
                <a:latin typeface="微軟正黑體" panose="020B0604030504040204" pitchFamily="34" charset="-120"/>
                <a:ea typeface="微軟正黑體" panose="020B0604030504040204" pitchFamily="34" charset="-120"/>
              </a:rPr>
              <a:t>2</a:t>
            </a:r>
            <a:r>
              <a:rPr lang="zh-TW" altLang="en-US" sz="2400" dirty="0">
                <a:solidFill>
                  <a:schemeClr val="tx1"/>
                </a:solidFill>
                <a:latin typeface="微軟正黑體" panose="020B0604030504040204" pitchFamily="34" charset="-120"/>
                <a:ea typeface="微軟正黑體" panose="020B0604030504040204" pitchFamily="34" charset="-120"/>
              </a:rPr>
              <a:t>億</a:t>
            </a:r>
            <a:r>
              <a:rPr lang="en-US" altLang="zh-TW" sz="2400" dirty="0">
                <a:solidFill>
                  <a:schemeClr val="tx1"/>
                </a:solidFill>
                <a:latin typeface="微軟正黑體" panose="020B0604030504040204" pitchFamily="34" charset="-120"/>
                <a:ea typeface="微軟正黑體" panose="020B0604030504040204" pitchFamily="34" charset="-120"/>
              </a:rPr>
              <a:t>1,181</a:t>
            </a:r>
            <a:r>
              <a:rPr lang="zh-TW" altLang="en-US" sz="2400" dirty="0">
                <a:solidFill>
                  <a:schemeClr val="tx1"/>
                </a:solidFill>
                <a:latin typeface="微軟正黑體" panose="020B0604030504040204" pitchFamily="34" charset="-120"/>
                <a:ea typeface="微軟正黑體" panose="020B0604030504040204" pitchFamily="34" charset="-120"/>
              </a:rPr>
              <a:t>萬</a:t>
            </a:r>
            <a:r>
              <a:rPr lang="en-US" altLang="zh-TW" sz="2400" dirty="0">
                <a:solidFill>
                  <a:schemeClr val="tx1"/>
                </a:solidFill>
                <a:latin typeface="微軟正黑體" panose="020B0604030504040204" pitchFamily="34" charset="-120"/>
                <a:ea typeface="微軟正黑體" panose="020B0604030504040204" pitchFamily="34" charset="-120"/>
              </a:rPr>
              <a:t>5</a:t>
            </a:r>
            <a:r>
              <a:rPr lang="zh-TW" altLang="en-US" sz="2400" dirty="0">
                <a:solidFill>
                  <a:schemeClr val="tx1"/>
                </a:solidFill>
                <a:latin typeface="微軟正黑體" panose="020B0604030504040204" pitchFamily="34" charset="-120"/>
                <a:ea typeface="微軟正黑體" panose="020B0604030504040204" pitchFamily="34" charset="-120"/>
              </a:rPr>
              <a:t>千</a:t>
            </a:r>
            <a:r>
              <a:rPr lang="zh-TW" altLang="en-US" sz="2400" dirty="0" smtClean="0">
                <a:solidFill>
                  <a:schemeClr val="tx1"/>
                </a:solidFill>
                <a:latin typeface="微軟正黑體" panose="020B0604030504040204" pitchFamily="34" charset="-120"/>
                <a:ea typeface="微軟正黑體" panose="020B0604030504040204" pitchFamily="34" charset="-120"/>
              </a:rPr>
              <a:t>元及南化區公所註銷</a:t>
            </a:r>
            <a:r>
              <a:rPr lang="en-US" altLang="zh-TW" sz="2400" dirty="0" smtClean="0">
                <a:solidFill>
                  <a:schemeClr val="tx1"/>
                </a:solidFill>
                <a:latin typeface="微軟正黑體" panose="020B0604030504040204" pitchFamily="34" charset="-120"/>
                <a:ea typeface="微軟正黑體" panose="020B0604030504040204" pitchFamily="34" charset="-120"/>
              </a:rPr>
              <a:t>250</a:t>
            </a:r>
            <a:r>
              <a:rPr lang="zh-TW" altLang="en-US" sz="2400" dirty="0" smtClean="0">
                <a:solidFill>
                  <a:schemeClr val="tx1"/>
                </a:solidFill>
                <a:latin typeface="微軟正黑體" panose="020B0604030504040204" pitchFamily="34" charset="-120"/>
                <a:ea typeface="微軟正黑體" panose="020B0604030504040204" pitchFamily="34" charset="-120"/>
              </a:rPr>
              <a:t>萬元，共計搶險搶修</a:t>
            </a:r>
            <a:r>
              <a:rPr lang="en-US" altLang="zh-TW" sz="2400" dirty="0">
                <a:solidFill>
                  <a:schemeClr val="tx1"/>
                </a:solidFill>
                <a:latin typeface="微軟正黑體" panose="020B0604030504040204" pitchFamily="34" charset="-120"/>
                <a:ea typeface="微軟正黑體" panose="020B0604030504040204" pitchFamily="34" charset="-120"/>
              </a:rPr>
              <a:t>2</a:t>
            </a:r>
            <a:r>
              <a:rPr lang="zh-TW" altLang="en-US" sz="2400" dirty="0">
                <a:solidFill>
                  <a:schemeClr val="tx1"/>
                </a:solidFill>
                <a:latin typeface="微軟正黑體" panose="020B0604030504040204" pitchFamily="34" charset="-120"/>
                <a:ea typeface="微軟正黑體" panose="020B0604030504040204" pitchFamily="34" charset="-120"/>
              </a:rPr>
              <a:t>億</a:t>
            </a:r>
            <a:r>
              <a:rPr lang="en-US" altLang="zh-TW" sz="2400" dirty="0">
                <a:solidFill>
                  <a:schemeClr val="tx1"/>
                </a:solidFill>
                <a:latin typeface="微軟正黑體" panose="020B0604030504040204" pitchFamily="34" charset="-120"/>
                <a:ea typeface="微軟正黑體" panose="020B0604030504040204" pitchFamily="34" charset="-120"/>
              </a:rPr>
              <a:t>6,503</a:t>
            </a:r>
            <a:r>
              <a:rPr lang="zh-TW" altLang="en-US" sz="2400" dirty="0">
                <a:solidFill>
                  <a:schemeClr val="tx1"/>
                </a:solidFill>
                <a:latin typeface="微軟正黑體" panose="020B0604030504040204" pitchFamily="34" charset="-120"/>
                <a:ea typeface="微軟正黑體" panose="020B0604030504040204" pitchFamily="34" charset="-120"/>
              </a:rPr>
              <a:t>萬</a:t>
            </a:r>
            <a:r>
              <a:rPr lang="en-US" altLang="zh-TW" sz="2400" dirty="0">
                <a:solidFill>
                  <a:schemeClr val="tx1"/>
                </a:solidFill>
                <a:latin typeface="微軟正黑體" panose="020B0604030504040204" pitchFamily="34" charset="-120"/>
                <a:ea typeface="微軟正黑體" panose="020B0604030504040204" pitchFamily="34" charset="-120"/>
              </a:rPr>
              <a:t>3</a:t>
            </a:r>
            <a:r>
              <a:rPr lang="zh-TW" altLang="en-US" sz="2400" dirty="0">
                <a:solidFill>
                  <a:schemeClr val="tx1"/>
                </a:solidFill>
                <a:latin typeface="微軟正黑體" panose="020B0604030504040204" pitchFamily="34" charset="-120"/>
                <a:ea typeface="微軟正黑體" panose="020B0604030504040204" pitchFamily="34" charset="-120"/>
              </a:rPr>
              <a:t>千</a:t>
            </a:r>
            <a:r>
              <a:rPr lang="zh-TW" altLang="en-US" sz="2400" dirty="0" smtClean="0">
                <a:solidFill>
                  <a:schemeClr val="tx1"/>
                </a:solidFill>
                <a:latin typeface="微軟正黑體" panose="020B0604030504040204" pitchFamily="34" charset="-120"/>
                <a:ea typeface="微軟正黑體" panose="020B0604030504040204" pitchFamily="34" charset="-120"/>
              </a:rPr>
              <a:t>元</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059832" y="548680"/>
            <a:ext cx="3096344" cy="63093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1.0206</a:t>
            </a:r>
            <a:r>
              <a:rPr lang="zh-TW" altLang="en-US" sz="2400" dirty="0" smtClean="0">
                <a:solidFill>
                  <a:schemeClr val="tx1"/>
                </a:solidFill>
                <a:latin typeface="微軟正黑體" panose="020B0604030504040204" pitchFamily="34" charset="-120"/>
                <a:ea typeface="微軟正黑體" panose="020B0604030504040204" pitchFamily="34" charset="-120"/>
              </a:rPr>
              <a:t>地震災後復建工程</a:t>
            </a:r>
            <a:r>
              <a:rPr lang="en-US" altLang="zh-TW" sz="2400" dirty="0" smtClean="0">
                <a:solidFill>
                  <a:schemeClr val="tx1"/>
                </a:solidFill>
                <a:latin typeface="微軟正黑體" panose="020B0604030504040204" pitchFamily="34" charset="-120"/>
                <a:ea typeface="微軟正黑體" panose="020B0604030504040204" pitchFamily="34" charset="-120"/>
              </a:rPr>
              <a:t>6.6</a:t>
            </a:r>
            <a:r>
              <a:rPr lang="zh-TW" altLang="en-US" sz="2400" dirty="0" smtClean="0">
                <a:solidFill>
                  <a:schemeClr val="tx1"/>
                </a:solidFill>
                <a:latin typeface="微軟正黑體" panose="020B0604030504040204" pitchFamily="34" charset="-120"/>
                <a:ea typeface="微軟正黑體" panose="020B0604030504040204" pitchFamily="34" charset="-120"/>
              </a:rPr>
              <a:t>億元，分別由本府災害準備金</a:t>
            </a:r>
            <a:r>
              <a:rPr lang="en-US" altLang="zh-TW" sz="2400" dirty="0" smtClean="0">
                <a:solidFill>
                  <a:schemeClr val="tx1"/>
                </a:solidFill>
                <a:latin typeface="微軟正黑體" panose="020B0604030504040204" pitchFamily="34" charset="-120"/>
                <a:ea typeface="微軟正黑體" panose="020B0604030504040204" pitchFamily="34" charset="-120"/>
              </a:rPr>
              <a:t>2.7</a:t>
            </a:r>
            <a:r>
              <a:rPr lang="zh-TW" altLang="en-US" sz="2400" dirty="0" smtClean="0">
                <a:solidFill>
                  <a:schemeClr val="tx1"/>
                </a:solidFill>
                <a:latin typeface="微軟正黑體" panose="020B0604030504040204" pitchFamily="34" charset="-120"/>
                <a:ea typeface="微軟正黑體" panose="020B0604030504040204" pitchFamily="34" charset="-120"/>
              </a:rPr>
              <a:t>億元及中央統籌分配稅款支應</a:t>
            </a:r>
            <a:r>
              <a:rPr lang="en-US" altLang="zh-TW" sz="2400" dirty="0" smtClean="0">
                <a:solidFill>
                  <a:schemeClr val="tx1"/>
                </a:solidFill>
                <a:latin typeface="微軟正黑體" panose="020B0604030504040204" pitchFamily="34" charset="-120"/>
                <a:ea typeface="微軟正黑體" panose="020B0604030504040204" pitchFamily="34" charset="-120"/>
              </a:rPr>
              <a:t>3.9</a:t>
            </a:r>
            <a:r>
              <a:rPr lang="zh-TW" altLang="en-US" sz="2400" dirty="0" smtClean="0">
                <a:solidFill>
                  <a:schemeClr val="tx1"/>
                </a:solidFill>
                <a:latin typeface="微軟正黑體" panose="020B0604030504040204" pitchFamily="34" charset="-120"/>
                <a:ea typeface="微軟正黑體" panose="020B0604030504040204" pitchFamily="34" charset="-120"/>
              </a:rPr>
              <a:t>億元</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2.</a:t>
            </a:r>
            <a:r>
              <a:rPr lang="zh-TW" altLang="en-US" sz="2400" dirty="0" smtClean="0">
                <a:solidFill>
                  <a:schemeClr val="tx1"/>
                </a:solidFill>
                <a:latin typeface="微軟正黑體" panose="020B0604030504040204" pitchFamily="34" charset="-120"/>
                <a:ea typeface="微軟正黑體" panose="020B0604030504040204" pitchFamily="34" charset="-120"/>
              </a:rPr>
              <a:t>今年地方災準金不足支應搶修費，會依核定復建經費</a:t>
            </a:r>
            <a:r>
              <a:rPr lang="en-US" altLang="zh-TW" sz="2400" dirty="0" smtClean="0">
                <a:solidFill>
                  <a:schemeClr val="tx1"/>
                </a:solidFill>
                <a:latin typeface="微軟正黑體" panose="020B0604030504040204" pitchFamily="34" charset="-120"/>
                <a:ea typeface="微軟正黑體" panose="020B0604030504040204" pitchFamily="34" charset="-120"/>
              </a:rPr>
              <a:t>5%~8%</a:t>
            </a:r>
            <a:r>
              <a:rPr lang="zh-TW" altLang="en-US" sz="2400" dirty="0" smtClean="0">
                <a:solidFill>
                  <a:schemeClr val="tx1"/>
                </a:solidFill>
                <a:latin typeface="微軟正黑體" panose="020B0604030504040204" pitchFamily="34" charset="-120"/>
                <a:ea typeface="微軟正黑體" panose="020B0604030504040204" pitchFamily="34" charset="-120"/>
              </a:rPr>
              <a:t>給予額外補助</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156176" y="548680"/>
            <a:ext cx="2987824" cy="6309320"/>
          </a:xfrm>
          <a:prstGeom prst="rect">
            <a:avLst/>
          </a:prstGeom>
          <a:solidFill>
            <a:srgbClr val="4B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105</a:t>
            </a:r>
            <a:r>
              <a:rPr lang="zh-TW" altLang="en-US" sz="2400" dirty="0" smtClean="0">
                <a:solidFill>
                  <a:schemeClr val="tx1"/>
                </a:solidFill>
                <a:latin typeface="微軟正黑體" panose="020B0604030504040204" pitchFamily="34" charset="-120"/>
                <a:ea typeface="微軟正黑體" panose="020B0604030504040204" pitchFamily="34" charset="-120"/>
              </a:rPr>
              <a:t>年搶險搶修業務：</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1.</a:t>
            </a:r>
            <a:r>
              <a:rPr lang="zh-TW" altLang="en-US" sz="2400" dirty="0" smtClean="0">
                <a:solidFill>
                  <a:schemeClr val="tx1"/>
                </a:solidFill>
                <a:latin typeface="微軟正黑體" panose="020B0604030504040204" pitchFamily="34" charset="-120"/>
                <a:ea typeface="微軟正黑體" panose="020B0604030504040204" pitchFamily="34" charset="-120"/>
              </a:rPr>
              <a:t>不得保留，當年度須完成決算</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2.105</a:t>
            </a:r>
            <a:r>
              <a:rPr lang="zh-TW" altLang="en-US" sz="2400" dirty="0" smtClean="0">
                <a:solidFill>
                  <a:schemeClr val="tx1"/>
                </a:solidFill>
                <a:latin typeface="微軟正黑體" panose="020B0604030504040204" pitchFamily="34" charset="-120"/>
                <a:ea typeface="微軟正黑體" panose="020B0604030504040204" pitchFamily="34" charset="-120"/>
              </a:rPr>
              <a:t>年</a:t>
            </a:r>
            <a:r>
              <a:rPr lang="en-US" altLang="zh-TW" sz="2400" dirty="0" smtClean="0">
                <a:solidFill>
                  <a:schemeClr val="tx1"/>
                </a:solidFill>
                <a:latin typeface="微軟正黑體" panose="020B0604030504040204" pitchFamily="34" charset="-120"/>
                <a:ea typeface="微軟正黑體" panose="020B0604030504040204" pitchFamily="34" charset="-120"/>
              </a:rPr>
              <a:t>11</a:t>
            </a:r>
            <a:r>
              <a:rPr lang="zh-TW" altLang="en-US" sz="2400" dirty="0" smtClean="0">
                <a:solidFill>
                  <a:schemeClr val="tx1"/>
                </a:solidFill>
                <a:latin typeface="微軟正黑體" panose="020B0604030504040204" pitchFamily="34" charset="-120"/>
                <a:ea typeface="微軟正黑體" panose="020B0604030504040204" pitchFamily="34" charset="-120"/>
              </a:rPr>
              <a:t>月</a:t>
            </a:r>
            <a:r>
              <a:rPr lang="en-US" altLang="zh-TW" sz="2400" dirty="0" smtClean="0">
                <a:solidFill>
                  <a:schemeClr val="tx1"/>
                </a:solidFill>
                <a:latin typeface="微軟正黑體" panose="020B0604030504040204" pitchFamily="34" charset="-120"/>
                <a:ea typeface="微軟正黑體" panose="020B0604030504040204" pitchFamily="34" charset="-120"/>
              </a:rPr>
              <a:t>30</a:t>
            </a:r>
            <a:r>
              <a:rPr lang="zh-TW" altLang="en-US" sz="2400" dirty="0" smtClean="0">
                <a:solidFill>
                  <a:schemeClr val="tx1"/>
                </a:solidFill>
                <a:latin typeface="微軟正黑體" panose="020B0604030504040204" pitchFamily="34" charset="-120"/>
                <a:ea typeface="微軟正黑體" panose="020B0604030504040204" pitchFamily="34" charset="-120"/>
              </a:rPr>
              <a:t>日彙整至災害防救辦公室</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a:lnSpc>
                <a:spcPts val="3500"/>
              </a:lnSpc>
            </a:pPr>
            <a:r>
              <a:rPr lang="en-US" altLang="zh-TW" sz="2400" dirty="0" smtClean="0">
                <a:solidFill>
                  <a:schemeClr val="tx1"/>
                </a:solidFill>
                <a:latin typeface="微軟正黑體" panose="020B0604030504040204" pitchFamily="34" charset="-120"/>
                <a:ea typeface="微軟正黑體" panose="020B0604030504040204" pitchFamily="34" charset="-120"/>
              </a:rPr>
              <a:t>3.105</a:t>
            </a:r>
            <a:r>
              <a:rPr lang="zh-TW" altLang="en-US" sz="2400" dirty="0" smtClean="0">
                <a:solidFill>
                  <a:schemeClr val="tx1"/>
                </a:solidFill>
                <a:latin typeface="微軟正黑體" panose="020B0604030504040204" pitchFamily="34" charset="-120"/>
                <a:ea typeface="微軟正黑體" panose="020B0604030504040204" pitchFamily="34" charset="-120"/>
              </a:rPr>
              <a:t>年</a:t>
            </a:r>
            <a:r>
              <a:rPr lang="en-US" altLang="zh-TW" sz="2400" dirty="0" smtClean="0">
                <a:solidFill>
                  <a:schemeClr val="tx1"/>
                </a:solidFill>
                <a:latin typeface="微軟正黑體" panose="020B0604030504040204" pitchFamily="34" charset="-120"/>
                <a:ea typeface="微軟正黑體" panose="020B0604030504040204" pitchFamily="34" charset="-120"/>
              </a:rPr>
              <a:t>10</a:t>
            </a:r>
            <a:r>
              <a:rPr lang="zh-TW" altLang="en-US" sz="2400" dirty="0" smtClean="0">
                <a:solidFill>
                  <a:schemeClr val="tx1"/>
                </a:solidFill>
                <a:latin typeface="微軟正黑體" panose="020B0604030504040204" pitchFamily="34" charset="-120"/>
                <a:ea typeface="微軟正黑體" panose="020B0604030504040204" pitchFamily="34" charset="-120"/>
              </a:rPr>
              <a:t>月上旬與主計處辦理訪視</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51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design027-orange sunshin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2149</TotalTime>
  <Words>3667</Words>
  <Application>Microsoft Office PowerPoint</Application>
  <PresentationFormat>如螢幕大小 (4:3)</PresentationFormat>
  <Paragraphs>415</Paragraphs>
  <Slides>40</Slides>
  <Notes>4</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design027-orange sunshine-</vt:lpstr>
      <vt:lpstr>公共設施災後復建工程 執行作業講習會</vt:lpstr>
      <vt:lpstr>侯俊彥參議</vt:lpstr>
      <vt:lpstr>講義資料請到 臺南市防災資訊服務網 「文件下載」下載</vt:lpstr>
      <vt:lpstr>   中央對地方災害準備金支用相關法規介紹暨 搶險搶修結算核銷作業規範</vt:lpstr>
      <vt:lpstr>內容</vt:lpstr>
      <vt:lpstr>一、前言</vt:lpstr>
      <vt:lpstr>100~105年  復建工程經費</vt:lpstr>
      <vt:lpstr>100~105年   搶險搶修經費</vt:lpstr>
      <vt:lpstr>三、 0206地震搶險搶修核銷注意事項</vt:lpstr>
      <vt:lpstr>二、法規依據</vt:lpstr>
      <vt:lpstr>二、法規依據</vt:lpstr>
      <vt:lpstr>二、法規依據</vt:lpstr>
      <vt:lpstr>二、法規依據</vt:lpstr>
      <vt:lpstr>二、法規依據</vt:lpstr>
      <vt:lpstr>二、法規依據</vt:lpstr>
      <vt:lpstr>二、法規依據</vt:lpstr>
      <vt:lpstr>二、法規依據</vt:lpstr>
      <vt:lpstr>二、法規依據</vt:lpstr>
      <vt:lpstr>二、法規依據</vt:lpstr>
      <vt:lpstr>二、法規依據</vt:lpstr>
      <vt:lpstr>二、法規依據</vt:lpstr>
      <vt:lpstr>三、搶險搶修結算核銷標準作業規範說明</vt:lpstr>
      <vt:lpstr>三、搶險搶修結算核銷標準作業規範說明</vt:lpstr>
      <vt:lpstr>三、搶險搶修結算核銷標準作業規範說明</vt:lpstr>
      <vt:lpstr>PowerPoint 簡報</vt:lpstr>
      <vt:lpstr>PowerPoint 簡報</vt:lpstr>
      <vt:lpstr>PowerPoint 簡報</vt:lpstr>
      <vt:lpstr>三、 搶險搶修核銷注意事項</vt:lpstr>
      <vt:lpstr>三、 搶險搶修核銷注意事項</vt:lpstr>
      <vt:lpstr>PowerPoint 簡報</vt:lpstr>
      <vt:lpstr>四、歷年缺失說明及解釋案例參考</vt:lpstr>
      <vt:lpstr>四、歷年缺失說明及解釋案例參考</vt:lpstr>
      <vt:lpstr>102年辦理情形報告</vt:lpstr>
      <vt:lpstr>102年辦理情形報告</vt:lpstr>
      <vt:lpstr>102年辦理情形報告</vt:lpstr>
      <vt:lpstr>四、歷年缺失說明及解釋案例參考</vt:lpstr>
      <vt:lpstr>四、歷年缺失說明及解釋案例參考</vt:lpstr>
      <vt:lpstr>四、歷年缺失說明及解案例參考</vt:lpstr>
      <vt:lpstr>相關解釋案例參考(續4)</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臺南市政府 0206地震災後復建工程報告</dc:title>
  <dc:creator>yuchueh</dc:creator>
  <cp:lastModifiedBy>yuchueh</cp:lastModifiedBy>
  <cp:revision>121</cp:revision>
  <dcterms:created xsi:type="dcterms:W3CDTF">2016-03-16T02:40:46Z</dcterms:created>
  <dcterms:modified xsi:type="dcterms:W3CDTF">2016-05-10T03:10:47Z</dcterms:modified>
</cp:coreProperties>
</file>