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4" r:id="rId3"/>
    <p:sldId id="258" r:id="rId4"/>
    <p:sldId id="260" r:id="rId5"/>
    <p:sldId id="270" r:id="rId6"/>
    <p:sldId id="261" r:id="rId7"/>
    <p:sldId id="268" r:id="rId8"/>
    <p:sldId id="269" r:id="rId9"/>
    <p:sldId id="275" r:id="rId10"/>
    <p:sldId id="277" r:id="rId11"/>
    <p:sldId id="267" r:id="rId12"/>
    <p:sldId id="266" r:id="rId13"/>
    <p:sldId id="272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8012-F58F-4657-BA73-0DF1C5A664B9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3CBE-E011-4EF1-88CF-ED5651330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4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83F3-2B8A-400E-962B-64D91B3C936B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E42C-C820-4E3E-A79E-312380728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92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D72E-7064-4B6D-BC6B-5FC6A100E5B5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1740-77B0-48F2-9F7F-78EEFBE651F6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46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CB1D-3DC7-4D45-8680-DF00D426832F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BB0C-F95D-4ECD-B0F6-19ED73186973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1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7C3C-17C9-4AE5-881B-D81BED8A5352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A0C9-84AC-4FA5-809F-D60C09CEEF35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5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E26C-A72F-4388-9F0C-50DC062AAE4F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9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136-4589-4116-9C57-281822B344D5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4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DAA7-4D88-469B-BD39-43644C66C1B4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9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C72-D87D-4948-AE32-F495E89B44D5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62C-4FB1-4B99-8475-5F0E60A69A55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4527-847F-4760-8790-A74F3B870859}" type="datetime1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838200" y="365126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43304" y="4610806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登月計畫</a:t>
            </a:r>
          </a:p>
        </p:txBody>
      </p:sp>
      <p:sp>
        <p:nvSpPr>
          <p:cNvPr id="14" name="矩形 13"/>
          <p:cNvSpPr/>
          <p:nvPr/>
        </p:nvSpPr>
        <p:spPr>
          <a:xfrm>
            <a:off x="7572895" y="4610806"/>
            <a:ext cx="4619105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7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690008" cy="5119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年啟動</a:t>
            </a:r>
            <a:endParaRPr lang="zh-TW" altLang="en-US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補助對象：本市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收入戶證明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女性學生。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補助內容：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每月每生補助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每月學校主動提供弱勢女性學生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衛生棉或其他生理用品。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、本市所屬各級學校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於保健中心均備有緊急生理用品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供學生取用。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康那香企業股份有限公司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簽署合作備忘錄，由該公司提供生理用品。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6" y="2161085"/>
            <a:ext cx="4422533" cy="3215557"/>
          </a:xfrm>
          <a:prstGeom prst="rect">
            <a:avLst/>
          </a:prstGeom>
        </p:spPr>
      </p:pic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三、執行成果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76" y="1257375"/>
            <a:ext cx="3266901" cy="22636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038" y="1272950"/>
            <a:ext cx="3266901" cy="223250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1154127" y="3545651"/>
            <a:ext cx="187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於學校辦理校園登月計畫記者會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5011761" y="3545651"/>
            <a:ext cx="22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愛心企業捐贈每生每月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份生理用品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652441" y="3684150"/>
            <a:ext cx="251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教師宣講月經教育課程</a:t>
            </a:r>
          </a:p>
        </p:txBody>
      </p:sp>
      <p:pic>
        <p:nvPicPr>
          <p:cNvPr id="14" name="內容版面配置區 10">
            <a:extLst>
              <a:ext uri="{FF2B5EF4-FFF2-40B4-BE49-F238E27FC236}">
                <a16:creationId xmlns:a16="http://schemas.microsoft.com/office/drawing/2014/main" id="{F1588C6A-B0AD-97D7-5B80-A3FFF46DA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3" y="4163709"/>
            <a:ext cx="3266901" cy="2212463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728407" y="6430323"/>
            <a:ext cx="2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於軍方辦理性平講座宣導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EE6CCC1-B83A-5409-6B1E-18F70A57B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9" y="4125021"/>
            <a:ext cx="3277914" cy="228983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4663735" y="6430323"/>
            <a:ext cx="271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於農會辦理性平講座宣導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" y="1271759"/>
            <a:ext cx="3353131" cy="2234889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35" y="4114521"/>
            <a:ext cx="3298310" cy="2310838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633930" y="6430323"/>
            <a:ext cx="276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全球小紅帽協會到校宣導</a:t>
            </a: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57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內容版面配置區 5">
            <a:extLst>
              <a:ext uri="{FF2B5EF4-FFF2-40B4-BE49-F238E27FC236}">
                <a16:creationId xmlns:a16="http://schemas.microsoft.com/office/drawing/2014/main" id="{7FCCAAA3-53CF-3A39-008F-39455B739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9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06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終結月經貧窮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，性別平權扎根校園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瞭解自己，尊重他人</a:t>
            </a:r>
            <a:endParaRPr lang="en-US" altLang="zh-TW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落實聯合國永續發展目標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健康生活與福祉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及實現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性別平等賦予婦女權力及兒少權利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打造臺南市成為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性別友善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幸福城市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8200" y="365126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四、未來展望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4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5618018" y="1913429"/>
            <a:ext cx="5570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一、計畫緣起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三、執行成果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四、未來展望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-24940"/>
            <a:ext cx="12192000" cy="11055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38200" y="365126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7" y="1988243"/>
            <a:ext cx="4898099" cy="32654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1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一、計畫緣起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497993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月經汙名化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因為月經而產生的社會禁忌，與其衍生的避諱風氣和羞辱行為。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>
          <a:xfrm>
            <a:off x="1133856" y="207909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一般的印象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覺得是骯髒的、不潔的，是不敬的、不能進廟裡、不能拿香拜拜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讓女人很麻煩、如果她今天鬧脾氣，一定是那個來了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來了不能說、不小心滲漏出來很丟臉的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不了解，沒甚麼大事為何要請假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當女性真好，有生理假可以請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 txBox="1">
            <a:spLocks/>
          </p:cNvSpPr>
          <p:nvPr/>
        </p:nvSpPr>
        <p:spPr>
          <a:xfrm>
            <a:off x="6381681" y="213404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於是「月經」變成妙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不可語</a:t>
            </a:r>
          </a:p>
        </p:txBody>
      </p:sp>
      <p:sp>
        <p:nvSpPr>
          <p:cNvPr id="8" name="內容版面配置區 7"/>
          <p:cNvSpPr txBox="1">
            <a:spLocks/>
          </p:cNvSpPr>
          <p:nvPr/>
        </p:nvSpPr>
        <p:spPr>
          <a:xfrm>
            <a:off x="6389716" y="2719179"/>
            <a:ext cx="475488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女孩們總會以「好朋友、大姨媽、小紅、來例假、來親戚」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來代稱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以「棉棉」代替衛生棉的說法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買棉棉是女生的事、隱隱藏藏的、深怕被人知道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那幾天有一種說不清楚的痛、心裡有莫名的擔心會因為量多而出醜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不舒服也不敢隨便請假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888736" y="399336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4905064" y="5560080"/>
            <a:ext cx="2112264" cy="1261872"/>
          </a:xfrm>
          <a:prstGeom prst="wedgeEllipseCallout">
            <a:avLst>
              <a:gd name="adj1" fmla="val -58063"/>
              <a:gd name="adj2" fmla="val -541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45747" y="5875921"/>
            <a:ext cx="14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這是需要被打破的思維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9009610" y="6304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6744AF-8860-4745-A9BF-D92733D232A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9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一、計畫緣起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0516" y="1763429"/>
            <a:ext cx="6641869" cy="430662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月經貧窮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對於生理女性因為經濟的困難而無法負擔或取得足夠的生理用品，後續可能引發疾病等身體健康問題，也可能帶來心理的焦慮、缺乏自信等問題。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根據聯合報報導「台灣女性平均一生要花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萬元購買生理用品，看似不多，但對經濟弱勢女性來說，溫飽肚子都有困難，假設工作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年，每月請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天生理假，就少領約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元薪水」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請參考聯合報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20220405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「月經貧窮 中央漠視弱勢隱性需求」報導，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udn.com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/news/story/7266/6215167) </a:t>
            </a: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3" y="2207744"/>
            <a:ext cx="4496956" cy="2997972"/>
          </a:xfrm>
          <a:prstGeom prst="rect">
            <a:avLst/>
          </a:prstGeom>
        </p:spPr>
      </p:pic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5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641676" cy="497993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、落實</a:t>
            </a:r>
            <a:r>
              <a:rPr lang="en-US" altLang="zh-TW" sz="32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CEDAW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消除對婦女一切形式歧視公約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「採取一切適當政策措施，消除對婦女任何的歧視」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、響應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聯合國永續發展目標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Poverty-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消除一切形式的貧困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Good Health and Well-Being-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確保健康的生活方式，促進各年齡人群的福祉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Gender Equality-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實現性別平等，增強所有婦女和女童的權能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13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原创设计师QQ598969553            _10">
            <a:extLst>
              <a:ext uri="{FF2B5EF4-FFF2-40B4-BE49-F238E27FC236}">
                <a16:creationId xmlns:a16="http://schemas.microsoft.com/office/drawing/2014/main" id="{A61D73E9-54AC-4426-8D72-D79DC540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" y="2931143"/>
            <a:ext cx="2384368" cy="105611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臺南登月計畫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原创设计师QQ598969553            _3">
            <a:extLst>
              <a:ext uri="{FF2B5EF4-FFF2-40B4-BE49-F238E27FC236}">
                <a16:creationId xmlns:a16="http://schemas.microsoft.com/office/drawing/2014/main" id="{9C902BD9-87AB-4D6F-AFB2-8F74D0948729}"/>
              </a:ext>
            </a:extLst>
          </p:cNvPr>
          <p:cNvSpPr>
            <a:spLocks/>
          </p:cNvSpPr>
          <p:nvPr/>
        </p:nvSpPr>
        <p:spPr bwMode="gray">
          <a:xfrm>
            <a:off x="1127114" y="1880903"/>
            <a:ext cx="1224471" cy="10561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0" name="原创设计师QQ598969553            _1">
            <a:extLst>
              <a:ext uri="{FF2B5EF4-FFF2-40B4-BE49-F238E27FC236}">
                <a16:creationId xmlns:a16="http://schemas.microsoft.com/office/drawing/2014/main" id="{ACD69F0F-D5EC-4744-B7E5-A26B89BFB329}"/>
              </a:ext>
            </a:extLst>
          </p:cNvPr>
          <p:cNvSpPr>
            <a:spLocks/>
          </p:cNvSpPr>
          <p:nvPr/>
        </p:nvSpPr>
        <p:spPr bwMode="gray">
          <a:xfrm flipV="1">
            <a:off x="1175120" y="3987259"/>
            <a:ext cx="1176465" cy="269819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highlight>
                <a:srgbClr val="FFFF00"/>
              </a:highlight>
              <a:latin typeface="Calibri"/>
              <a:ea typeface="宋体"/>
            </a:endParaRPr>
          </a:p>
        </p:txBody>
      </p:sp>
      <p:sp>
        <p:nvSpPr>
          <p:cNvPr id="12" name="原创设计师QQ598969553            _10">
            <a:extLst>
              <a:ext uri="{FF2B5EF4-FFF2-40B4-BE49-F238E27FC236}">
                <a16:creationId xmlns:a16="http://schemas.microsoft.com/office/drawing/2014/main" id="{CCB3E074-5130-4BE4-84CC-932626FB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1604797"/>
            <a:ext cx="2016224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消除月經貧窮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原创设计师QQ598969553            _10">
            <a:extLst>
              <a:ext uri="{FF2B5EF4-FFF2-40B4-BE49-F238E27FC236}">
                <a16:creationId xmlns:a16="http://schemas.microsoft.com/office/drawing/2014/main" id="{C8AE168A-B361-4B08-A75D-096BA119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5752805"/>
            <a:ext cx="2135901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破除月經污名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原创设计师QQ598969553            _2">
            <a:extLst>
              <a:ext uri="{FF2B5EF4-FFF2-40B4-BE49-F238E27FC236}">
                <a16:creationId xmlns:a16="http://schemas.microsoft.com/office/drawing/2014/main" id="{DB4A9E56-C4CB-40AC-91EE-A52118C7A079}"/>
              </a:ext>
            </a:extLst>
          </p:cNvPr>
          <p:cNvSpPr>
            <a:spLocks/>
          </p:cNvSpPr>
          <p:nvPr/>
        </p:nvSpPr>
        <p:spPr bwMode="gray">
          <a:xfrm rot="16200000">
            <a:off x="8511741" y="4500784"/>
            <a:ext cx="418230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5" name="原创设计师QQ598969553            _2">
            <a:extLst>
              <a:ext uri="{FF2B5EF4-FFF2-40B4-BE49-F238E27FC236}">
                <a16:creationId xmlns:a16="http://schemas.microsoft.com/office/drawing/2014/main" id="{F4E45478-AE92-43F0-BBA6-FFC38B53E9E8}"/>
              </a:ext>
            </a:extLst>
          </p:cNvPr>
          <p:cNvSpPr>
            <a:spLocks/>
          </p:cNvSpPr>
          <p:nvPr/>
        </p:nvSpPr>
        <p:spPr bwMode="gray">
          <a:xfrm rot="16200000">
            <a:off x="4720802" y="5890557"/>
            <a:ext cx="477589" cy="780612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6" name="原创设计师QQ598969553            _10">
            <a:extLst>
              <a:ext uri="{FF2B5EF4-FFF2-40B4-BE49-F238E27FC236}">
                <a16:creationId xmlns:a16="http://schemas.microsoft.com/office/drawing/2014/main" id="{A2ECA6DF-A5B2-464F-9E7B-8E788B70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1470329"/>
            <a:ext cx="2549845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秘書處、民政局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左大括弧 16">
            <a:extLst>
              <a:ext uri="{FF2B5EF4-FFF2-40B4-BE49-F238E27FC236}">
                <a16:creationId xmlns:a16="http://schemas.microsoft.com/office/drawing/2014/main" id="{FB2D499E-F7D4-4F93-981E-7EA543DCA9D8}"/>
              </a:ext>
            </a:extLst>
          </p:cNvPr>
          <p:cNvSpPr/>
          <p:nvPr/>
        </p:nvSpPr>
        <p:spPr>
          <a:xfrm>
            <a:off x="4563298" y="1768787"/>
            <a:ext cx="869577" cy="3031812"/>
          </a:xfrm>
          <a:prstGeom prst="leftBrace">
            <a:avLst>
              <a:gd name="adj1" fmla="val 30611"/>
              <a:gd name="adj2" fmla="val 1633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8" name="原创设计师QQ598969553            _10">
            <a:extLst>
              <a:ext uri="{FF2B5EF4-FFF2-40B4-BE49-F238E27FC236}">
                <a16:creationId xmlns:a16="http://schemas.microsoft.com/office/drawing/2014/main" id="{5A979120-B822-49E4-95FD-D1819A0E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2889555"/>
            <a:ext cx="2839177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原创设计师QQ598969553            _10">
            <a:extLst>
              <a:ext uri="{FF2B5EF4-FFF2-40B4-BE49-F238E27FC236}">
                <a16:creationId xmlns:a16="http://schemas.microsoft.com/office/drawing/2014/main" id="{DD4D5D9D-F816-49B9-A4F0-88A283DA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4319161"/>
            <a:ext cx="2952713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邱創煥文教基金會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原创设计师QQ598969553            _2">
            <a:extLst>
              <a:ext uri="{FF2B5EF4-FFF2-40B4-BE49-F238E27FC236}">
                <a16:creationId xmlns:a16="http://schemas.microsoft.com/office/drawing/2014/main" id="{D73B7117-E8BC-48E0-B624-66CF19391867}"/>
              </a:ext>
            </a:extLst>
          </p:cNvPr>
          <p:cNvSpPr>
            <a:spLocks/>
          </p:cNvSpPr>
          <p:nvPr/>
        </p:nvSpPr>
        <p:spPr bwMode="gray">
          <a:xfrm rot="16200000">
            <a:off x="8314340" y="1292690"/>
            <a:ext cx="410573" cy="77070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1" name="原创设计师QQ598969553            _10">
            <a:extLst>
              <a:ext uri="{FF2B5EF4-FFF2-40B4-BE49-F238E27FC236}">
                <a16:creationId xmlns:a16="http://schemas.microsoft.com/office/drawing/2014/main" id="{5478955E-CB2A-45B4-913B-5979AD8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49" y="1175571"/>
            <a:ext cx="3125895" cy="945875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友善洽公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處市政中心及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區公所女廁放置衛生棉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原创设计师QQ598969553            _2">
            <a:extLst>
              <a:ext uri="{FF2B5EF4-FFF2-40B4-BE49-F238E27FC236}">
                <a16:creationId xmlns:a16="http://schemas.microsoft.com/office/drawing/2014/main" id="{8D33F607-C433-4ACA-8B02-2891855A4AC2}"/>
              </a:ext>
            </a:extLst>
          </p:cNvPr>
          <p:cNvSpPr>
            <a:spLocks/>
          </p:cNvSpPr>
          <p:nvPr/>
        </p:nvSpPr>
        <p:spPr bwMode="gray">
          <a:xfrm rot="16200000">
            <a:off x="8445156" y="2777114"/>
            <a:ext cx="410573" cy="63545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3" name="原创设计师QQ598969553            _10">
            <a:extLst>
              <a:ext uri="{FF2B5EF4-FFF2-40B4-BE49-F238E27FC236}">
                <a16:creationId xmlns:a16="http://schemas.microsoft.com/office/drawing/2014/main" id="{5181CB30-F485-4FD1-A041-A5B600C3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067" y="2309424"/>
            <a:ext cx="3123459" cy="143527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友善校園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簽署校園登月計畫備忘錄，編列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2,400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元補助本市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248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間學校購置衛生棉</a:t>
            </a:r>
          </a:p>
        </p:txBody>
      </p:sp>
      <p:sp>
        <p:nvSpPr>
          <p:cNvPr id="24" name="原创设计师QQ598969553            _10">
            <a:extLst>
              <a:ext uri="{FF2B5EF4-FFF2-40B4-BE49-F238E27FC236}">
                <a16:creationId xmlns:a16="http://schemas.microsoft.com/office/drawing/2014/main" id="{6C6639D9-0200-4379-857F-3D8CB998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778" y="3932060"/>
            <a:ext cx="3086037" cy="1727955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友善社會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媒合康那香企業與邱創煥文教基金會共捐贈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包衛生棉，予本市弱勢家戶女性，計有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2,889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位女性受惠。</a:t>
            </a:r>
          </a:p>
        </p:txBody>
      </p:sp>
      <p:sp>
        <p:nvSpPr>
          <p:cNvPr id="25" name="原创设计师QQ598969553            _10">
            <a:extLst>
              <a:ext uri="{FF2B5EF4-FFF2-40B4-BE49-F238E27FC236}">
                <a16:creationId xmlns:a16="http://schemas.microsoft.com/office/drawing/2014/main" id="{C6B8199D-95C3-400C-8920-C942296C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68" y="5782514"/>
            <a:ext cx="3108499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性平辦公室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小紅帽協會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原创设计师QQ598969553            _2">
            <a:extLst>
              <a:ext uri="{FF2B5EF4-FFF2-40B4-BE49-F238E27FC236}">
                <a16:creationId xmlns:a16="http://schemas.microsoft.com/office/drawing/2014/main" id="{D112FE16-6F54-42ED-8E0D-AA29BC997BFF}"/>
              </a:ext>
            </a:extLst>
          </p:cNvPr>
          <p:cNvSpPr>
            <a:spLocks/>
          </p:cNvSpPr>
          <p:nvPr/>
        </p:nvSpPr>
        <p:spPr bwMode="gray">
          <a:xfrm rot="16200000">
            <a:off x="8577197" y="6022342"/>
            <a:ext cx="410573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7" name="原创设计师QQ598969553            _10">
            <a:extLst>
              <a:ext uri="{FF2B5EF4-FFF2-40B4-BE49-F238E27FC236}">
                <a16:creationId xmlns:a16="http://schemas.microsoft.com/office/drawing/2014/main" id="{2F52E230-DD78-4413-8DFA-D3031584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340" y="5829853"/>
            <a:ext cx="3044912" cy="737144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針對社工人員、國小學生、教師辦理月經教育課程。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210995" y="6533852"/>
            <a:ext cx="214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註：資料統計截至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097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0129" y="1470719"/>
            <a:ext cx="7051962" cy="472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消除月經貧窮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友善洽公：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本市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處市政中心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區公所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女廁皆放置衛生棉，供洽公民眾使用，由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民政局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友善校園：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與臺南在地企業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簽署合作備忘錄，補助本市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間學校購置衛生棉。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友善社會：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邱創煥文教基金會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捐贈衛生棉，提供給本市弱勢家戶女性。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2" y="2245988"/>
            <a:ext cx="3991929" cy="2674593"/>
          </a:xfrm>
          <a:prstGeom prst="rect">
            <a:avLst/>
          </a:prstGeom>
        </p:spPr>
      </p:pic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1190" y="1617027"/>
            <a:ext cx="6322290" cy="430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破除月經污名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全球小紅帽協會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與本府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性別平等辦公室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合作辦理月經教育講座。</a:t>
            </a:r>
            <a:endParaRPr lang="zh-TW" altLang="en-US" sz="16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到校進行月經教育及教材運用觀摩會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所有性別學生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了解月經知識。</a:t>
            </a: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校園志工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對於月經教育議題的認知，以招募到校推廣月經教育之志工人員。</a:t>
            </a: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2161085"/>
            <a:ext cx="4600884" cy="3067256"/>
          </a:xfrm>
          <a:prstGeom prst="rect">
            <a:avLst/>
          </a:prstGeom>
        </p:spPr>
      </p:pic>
      <p:sp>
        <p:nvSpPr>
          <p:cNvPr id="10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6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1105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322290" cy="419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年試辦</a:t>
            </a:r>
            <a:endParaRPr lang="zh-TW" altLang="en-US" sz="36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所偏鄉國中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月止，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共試辦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每月免費由廠商提供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偏鄉國中女性學生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生理用品。</a:t>
            </a: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2161085"/>
            <a:ext cx="4600884" cy="3065339"/>
          </a:xfrm>
          <a:prstGeom prst="rect">
            <a:avLst/>
          </a:prstGeom>
        </p:spPr>
      </p:pic>
      <p:sp>
        <p:nvSpPr>
          <p:cNvPr id="10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009610" y="6304945"/>
            <a:ext cx="2743200" cy="365125"/>
          </a:xfrm>
        </p:spPr>
        <p:txBody>
          <a:bodyPr/>
          <a:lstStyle/>
          <a:p>
            <a:fld id="{746744AF-8860-4745-A9BF-D92733D232A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27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1086</Words>
  <Application>Microsoft Office PowerPoint</Application>
  <PresentationFormat>寬螢幕</PresentationFormat>
  <Paragraphs>96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微软雅黑</vt:lpstr>
      <vt:lpstr>微軟正黑體</vt:lpstr>
      <vt:lpstr>Arial</vt:lpstr>
      <vt:lpstr>Calibri</vt:lpstr>
      <vt:lpstr>Calibri Light</vt:lpstr>
      <vt:lpstr>Garamond</vt:lpstr>
      <vt:lpstr>Wingdings</vt:lpstr>
      <vt:lpstr>Office 佈景主題</vt:lpstr>
      <vt:lpstr>PowerPoint 簡報</vt:lpstr>
      <vt:lpstr>PowerPoint 簡報</vt:lpstr>
      <vt:lpstr>一、計畫緣起</vt:lpstr>
      <vt:lpstr>一、計畫緣起</vt:lpstr>
      <vt:lpstr>二、計畫說明-全臺首創</vt:lpstr>
      <vt:lpstr>二、計畫說明-全臺首創</vt:lpstr>
      <vt:lpstr>二、計畫說明-全臺首創</vt:lpstr>
      <vt:lpstr>二、計畫說明-全臺首創</vt:lpstr>
      <vt:lpstr>二、計畫說明-全臺首創</vt:lpstr>
      <vt:lpstr>二、計畫說明-全臺首創</vt:lpstr>
      <vt:lpstr>三、執行成果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法制處</cp:lastModifiedBy>
  <cp:revision>84</cp:revision>
  <cp:lastPrinted>2022-11-23T00:59:44Z</cp:lastPrinted>
  <dcterms:created xsi:type="dcterms:W3CDTF">2022-10-05T01:11:04Z</dcterms:created>
  <dcterms:modified xsi:type="dcterms:W3CDTF">2023-12-27T02:12:57Z</dcterms:modified>
</cp:coreProperties>
</file>